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72" r:id="rId6"/>
  </p:sldMasterIdLst>
  <p:notesMasterIdLst>
    <p:notesMasterId r:id="rId39"/>
  </p:notesMasterIdLst>
  <p:sldIdLst>
    <p:sldId id="439" r:id="rId7"/>
    <p:sldId id="440" r:id="rId8"/>
    <p:sldId id="441" r:id="rId9"/>
    <p:sldId id="442" r:id="rId10"/>
    <p:sldId id="293" r:id="rId11"/>
    <p:sldId id="373" r:id="rId12"/>
    <p:sldId id="399" r:id="rId13"/>
    <p:sldId id="401" r:id="rId14"/>
    <p:sldId id="403" r:id="rId15"/>
    <p:sldId id="381" r:id="rId16"/>
    <p:sldId id="383" r:id="rId17"/>
    <p:sldId id="443" r:id="rId18"/>
    <p:sldId id="408" r:id="rId19"/>
    <p:sldId id="388" r:id="rId20"/>
    <p:sldId id="444" r:id="rId21"/>
    <p:sldId id="391" r:id="rId22"/>
    <p:sldId id="393" r:id="rId23"/>
    <p:sldId id="414" r:id="rId24"/>
    <p:sldId id="396" r:id="rId25"/>
    <p:sldId id="423" r:id="rId26"/>
    <p:sldId id="425" r:id="rId27"/>
    <p:sldId id="324" r:id="rId28"/>
    <p:sldId id="426" r:id="rId29"/>
    <p:sldId id="427" r:id="rId30"/>
    <p:sldId id="445" r:id="rId31"/>
    <p:sldId id="431" r:id="rId32"/>
    <p:sldId id="433" r:id="rId33"/>
    <p:sldId id="435" r:id="rId34"/>
    <p:sldId id="315" r:id="rId35"/>
    <p:sldId id="437" r:id="rId36"/>
    <p:sldId id="438" r:id="rId37"/>
    <p:sldId id="416" r:id="rId38"/>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038192-A416-4C16-801C-76FA64A710D5}" v="5" dt="2023-07-04T06:52:44.489"/>
  </p1510:revLst>
</p1510:revInfo>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Açık Stil 1 - Vurgu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84" autoAdjust="0"/>
    <p:restoredTop sz="72958" autoAdjust="0"/>
  </p:normalViewPr>
  <p:slideViewPr>
    <p:cSldViewPr snapToGrid="0">
      <p:cViewPr varScale="1">
        <p:scale>
          <a:sx n="69" d="100"/>
          <a:sy n="69" d="100"/>
        </p:scale>
        <p:origin x="1368"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notesMaster" Target="notesMasters/notesMaster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20" Type="http://schemas.openxmlformats.org/officeDocument/2006/relationships/slide" Target="slides/slide14.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zge Bilen" userId="16981c1ae572dd82" providerId="LiveId" clId="{8E038192-A416-4C16-801C-76FA64A710D5}"/>
    <pc:docChg chg="undo redo custSel addSld delSld modSld sldOrd">
      <pc:chgData name="Ozge Bilen" userId="16981c1ae572dd82" providerId="LiveId" clId="{8E038192-A416-4C16-801C-76FA64A710D5}" dt="2023-07-04T06:56:09.004" v="946" actId="20577"/>
      <pc:docMkLst>
        <pc:docMk/>
      </pc:docMkLst>
      <pc:sldChg chg="modSp mod">
        <pc:chgData name="Ozge Bilen" userId="16981c1ae572dd82" providerId="LiveId" clId="{8E038192-A416-4C16-801C-76FA64A710D5}" dt="2023-07-04T05:17:32.876" v="38" actId="113"/>
        <pc:sldMkLst>
          <pc:docMk/>
          <pc:sldMk cId="3709197865" sldId="293"/>
        </pc:sldMkLst>
        <pc:spChg chg="mod">
          <ac:chgData name="Ozge Bilen" userId="16981c1ae572dd82" providerId="LiveId" clId="{8E038192-A416-4C16-801C-76FA64A710D5}" dt="2023-07-04T05:17:32.876" v="38" actId="113"/>
          <ac:spMkLst>
            <pc:docMk/>
            <pc:sldMk cId="3709197865" sldId="293"/>
            <ac:spMk id="2" creationId="{A77F2137-5BBC-42DE-A0EA-2CEB0848A89C}"/>
          </ac:spMkLst>
        </pc:spChg>
        <pc:spChg chg="mod">
          <ac:chgData name="Ozge Bilen" userId="16981c1ae572dd82" providerId="LiveId" clId="{8E038192-A416-4C16-801C-76FA64A710D5}" dt="2023-07-03T13:58:05.126" v="17" actId="20577"/>
          <ac:spMkLst>
            <pc:docMk/>
            <pc:sldMk cId="3709197865" sldId="293"/>
            <ac:spMk id="3" creationId="{C013CD00-28AF-4D41-AC11-2C26E7EA8371}"/>
          </ac:spMkLst>
        </pc:spChg>
      </pc:sldChg>
      <pc:sldChg chg="del">
        <pc:chgData name="Ozge Bilen" userId="16981c1ae572dd82" providerId="LiveId" clId="{8E038192-A416-4C16-801C-76FA64A710D5}" dt="2023-07-04T06:49:43.941" v="902" actId="47"/>
        <pc:sldMkLst>
          <pc:docMk/>
          <pc:sldMk cId="2557135853" sldId="314"/>
        </pc:sldMkLst>
      </pc:sldChg>
      <pc:sldChg chg="modSp mod">
        <pc:chgData name="Ozge Bilen" userId="16981c1ae572dd82" providerId="LiveId" clId="{8E038192-A416-4C16-801C-76FA64A710D5}" dt="2023-07-04T05:20:23.132" v="58" actId="5793"/>
        <pc:sldMkLst>
          <pc:docMk/>
          <pc:sldMk cId="3965323270" sldId="373"/>
        </pc:sldMkLst>
        <pc:spChg chg="mod">
          <ac:chgData name="Ozge Bilen" userId="16981c1ae572dd82" providerId="LiveId" clId="{8E038192-A416-4C16-801C-76FA64A710D5}" dt="2023-07-04T05:20:23.132" v="58" actId="5793"/>
          <ac:spMkLst>
            <pc:docMk/>
            <pc:sldMk cId="3965323270" sldId="373"/>
            <ac:spMk id="3" creationId="{16B02FCC-0545-C997-96E2-620CEF96F74B}"/>
          </ac:spMkLst>
        </pc:spChg>
        <pc:graphicFrameChg chg="mod modGraphic">
          <ac:chgData name="Ozge Bilen" userId="16981c1ae572dd82" providerId="LiveId" clId="{8E038192-A416-4C16-801C-76FA64A710D5}" dt="2023-07-04T05:19:51.106" v="57" actId="1076"/>
          <ac:graphicFrameMkLst>
            <pc:docMk/>
            <pc:sldMk cId="3965323270" sldId="373"/>
            <ac:graphicFrameMk id="4" creationId="{0A6DB1D2-2F96-FF32-94F8-E2D37079FEC7}"/>
          </ac:graphicFrameMkLst>
        </pc:graphicFrameChg>
      </pc:sldChg>
      <pc:sldChg chg="modSp mod">
        <pc:chgData name="Ozge Bilen" userId="16981c1ae572dd82" providerId="LiveId" clId="{8E038192-A416-4C16-801C-76FA64A710D5}" dt="2023-07-04T05:49:05.871" v="381" actId="1076"/>
        <pc:sldMkLst>
          <pc:docMk/>
          <pc:sldMk cId="2279853374" sldId="381"/>
        </pc:sldMkLst>
        <pc:spChg chg="mod">
          <ac:chgData name="Ozge Bilen" userId="16981c1ae572dd82" providerId="LiveId" clId="{8E038192-A416-4C16-801C-76FA64A710D5}" dt="2023-07-04T05:48:53.068" v="379" actId="14100"/>
          <ac:spMkLst>
            <pc:docMk/>
            <pc:sldMk cId="2279853374" sldId="381"/>
            <ac:spMk id="3" creationId="{5CBC07C5-45B8-AD50-C315-12BEE9BA87C8}"/>
          </ac:spMkLst>
        </pc:spChg>
        <pc:graphicFrameChg chg="mod modGraphic">
          <ac:chgData name="Ozge Bilen" userId="16981c1ae572dd82" providerId="LiveId" clId="{8E038192-A416-4C16-801C-76FA64A710D5}" dt="2023-07-04T05:49:05.871" v="381" actId="1076"/>
          <ac:graphicFrameMkLst>
            <pc:docMk/>
            <pc:sldMk cId="2279853374" sldId="381"/>
            <ac:graphicFrameMk id="4" creationId="{41CA5D77-E930-322D-04DE-072639E64985}"/>
          </ac:graphicFrameMkLst>
        </pc:graphicFrameChg>
      </pc:sldChg>
      <pc:sldChg chg="delSp modSp mod ord">
        <pc:chgData name="Ozge Bilen" userId="16981c1ae572dd82" providerId="LiveId" clId="{8E038192-A416-4C16-801C-76FA64A710D5}" dt="2023-07-04T05:53:52.299" v="576" actId="27636"/>
        <pc:sldMkLst>
          <pc:docMk/>
          <pc:sldMk cId="1210782612" sldId="383"/>
        </pc:sldMkLst>
        <pc:spChg chg="mod">
          <ac:chgData name="Ozge Bilen" userId="16981c1ae572dd82" providerId="LiveId" clId="{8E038192-A416-4C16-801C-76FA64A710D5}" dt="2023-07-04T05:53:52.299" v="576" actId="27636"/>
          <ac:spMkLst>
            <pc:docMk/>
            <pc:sldMk cId="1210782612" sldId="383"/>
            <ac:spMk id="3" creationId="{921E7776-4289-036D-870A-45833FF62506}"/>
          </ac:spMkLst>
        </pc:spChg>
        <pc:graphicFrameChg chg="del mod modGraphic">
          <ac:chgData name="Ozge Bilen" userId="16981c1ae572dd82" providerId="LiveId" clId="{8E038192-A416-4C16-801C-76FA64A710D5}" dt="2023-07-04T05:50:58.728" v="394" actId="478"/>
          <ac:graphicFrameMkLst>
            <pc:docMk/>
            <pc:sldMk cId="1210782612" sldId="383"/>
            <ac:graphicFrameMk id="4" creationId="{045DA25F-CE23-5639-4FFA-53BCDFC2D6EF}"/>
          </ac:graphicFrameMkLst>
        </pc:graphicFrameChg>
      </pc:sldChg>
      <pc:sldChg chg="delSp modSp mod">
        <pc:chgData name="Ozge Bilen" userId="16981c1ae572dd82" providerId="LiveId" clId="{8E038192-A416-4C16-801C-76FA64A710D5}" dt="2023-07-04T06:05:00.143" v="623" actId="255"/>
        <pc:sldMkLst>
          <pc:docMk/>
          <pc:sldMk cId="7461262" sldId="388"/>
        </pc:sldMkLst>
        <pc:spChg chg="mod">
          <ac:chgData name="Ozge Bilen" userId="16981c1ae572dd82" providerId="LiveId" clId="{8E038192-A416-4C16-801C-76FA64A710D5}" dt="2023-07-04T06:05:00.143" v="623" actId="255"/>
          <ac:spMkLst>
            <pc:docMk/>
            <pc:sldMk cId="7461262" sldId="388"/>
            <ac:spMk id="3" creationId="{5D210B24-D558-7E99-DCF7-3459D8E8546D}"/>
          </ac:spMkLst>
        </pc:spChg>
        <pc:spChg chg="mod">
          <ac:chgData name="Ozge Bilen" userId="16981c1ae572dd82" providerId="LiveId" clId="{8E038192-A416-4C16-801C-76FA64A710D5}" dt="2023-07-03T13:46:39.931" v="5" actId="1076"/>
          <ac:spMkLst>
            <pc:docMk/>
            <pc:sldMk cId="7461262" sldId="388"/>
            <ac:spMk id="8" creationId="{7CACCDEB-8AB1-516F-FEEB-C792C84C58D5}"/>
          </ac:spMkLst>
        </pc:spChg>
        <pc:graphicFrameChg chg="del mod">
          <ac:chgData name="Ozge Bilen" userId="16981c1ae572dd82" providerId="LiveId" clId="{8E038192-A416-4C16-801C-76FA64A710D5}" dt="2023-07-04T06:04:04.089" v="602" actId="478"/>
          <ac:graphicFrameMkLst>
            <pc:docMk/>
            <pc:sldMk cId="7461262" sldId="388"/>
            <ac:graphicFrameMk id="4" creationId="{1237932C-EAA6-BC02-24B2-2F07E67B2E49}"/>
          </ac:graphicFrameMkLst>
        </pc:graphicFrameChg>
      </pc:sldChg>
      <pc:sldChg chg="modSp mod">
        <pc:chgData name="Ozge Bilen" userId="16981c1ae572dd82" providerId="LiveId" clId="{8E038192-A416-4C16-801C-76FA64A710D5}" dt="2023-07-04T06:08:31.668" v="674" actId="20577"/>
        <pc:sldMkLst>
          <pc:docMk/>
          <pc:sldMk cId="3392814423" sldId="391"/>
        </pc:sldMkLst>
        <pc:spChg chg="mod">
          <ac:chgData name="Ozge Bilen" userId="16981c1ae572dd82" providerId="LiveId" clId="{8E038192-A416-4C16-801C-76FA64A710D5}" dt="2023-07-04T06:08:31.668" v="674" actId="20577"/>
          <ac:spMkLst>
            <pc:docMk/>
            <pc:sldMk cId="3392814423" sldId="391"/>
            <ac:spMk id="3" creationId="{A729C7BE-EE91-50F0-41FA-1EE74B20862B}"/>
          </ac:spMkLst>
        </pc:spChg>
        <pc:graphicFrameChg chg="mod modGraphic">
          <ac:chgData name="Ozge Bilen" userId="16981c1ae572dd82" providerId="LiveId" clId="{8E038192-A416-4C16-801C-76FA64A710D5}" dt="2023-07-04T06:07:11.939" v="651" actId="1076"/>
          <ac:graphicFrameMkLst>
            <pc:docMk/>
            <pc:sldMk cId="3392814423" sldId="391"/>
            <ac:graphicFrameMk id="4" creationId="{53A93B47-2FCE-184F-AEAE-B7A50559B479}"/>
          </ac:graphicFrameMkLst>
        </pc:graphicFrameChg>
      </pc:sldChg>
      <pc:sldChg chg="modSp mod">
        <pc:chgData name="Ozge Bilen" userId="16981c1ae572dd82" providerId="LiveId" clId="{8E038192-A416-4C16-801C-76FA64A710D5}" dt="2023-07-04T06:38:59.895" v="820" actId="14100"/>
        <pc:sldMkLst>
          <pc:docMk/>
          <pc:sldMk cId="4111148993" sldId="393"/>
        </pc:sldMkLst>
        <pc:spChg chg="mod">
          <ac:chgData name="Ozge Bilen" userId="16981c1ae572dd82" providerId="LiveId" clId="{8E038192-A416-4C16-801C-76FA64A710D5}" dt="2023-07-04T06:38:59.895" v="820" actId="14100"/>
          <ac:spMkLst>
            <pc:docMk/>
            <pc:sldMk cId="4111148993" sldId="393"/>
            <ac:spMk id="3" creationId="{EAC7F5F0-943D-2F95-92CA-0C86AC3ED106}"/>
          </ac:spMkLst>
        </pc:spChg>
        <pc:graphicFrameChg chg="mod modGraphic">
          <ac:chgData name="Ozge Bilen" userId="16981c1ae572dd82" providerId="LiveId" clId="{8E038192-A416-4C16-801C-76FA64A710D5}" dt="2023-07-04T06:37:36.235" v="688" actId="1076"/>
          <ac:graphicFrameMkLst>
            <pc:docMk/>
            <pc:sldMk cId="4111148993" sldId="393"/>
            <ac:graphicFrameMk id="4" creationId="{B2785138-F44D-0B4A-5B5A-3B15009BB52F}"/>
          </ac:graphicFrameMkLst>
        </pc:graphicFrameChg>
      </pc:sldChg>
      <pc:sldChg chg="modSp mod">
        <pc:chgData name="Ozge Bilen" userId="16981c1ae572dd82" providerId="LiveId" clId="{8E038192-A416-4C16-801C-76FA64A710D5}" dt="2023-07-03T13:55:26.404" v="12" actId="14100"/>
        <pc:sldMkLst>
          <pc:docMk/>
          <pc:sldMk cId="1610940710" sldId="396"/>
        </pc:sldMkLst>
        <pc:graphicFrameChg chg="mod modGraphic">
          <ac:chgData name="Ozge Bilen" userId="16981c1ae572dd82" providerId="LiveId" clId="{8E038192-A416-4C16-801C-76FA64A710D5}" dt="2023-07-03T13:55:26.404" v="12" actId="14100"/>
          <ac:graphicFrameMkLst>
            <pc:docMk/>
            <pc:sldMk cId="1610940710" sldId="396"/>
            <ac:graphicFrameMk id="9" creationId="{F614045F-6EBB-7249-3BAC-5C0563C63457}"/>
          </ac:graphicFrameMkLst>
        </pc:graphicFrameChg>
      </pc:sldChg>
      <pc:sldChg chg="modSp mod">
        <pc:chgData name="Ozge Bilen" userId="16981c1ae572dd82" providerId="LiveId" clId="{8E038192-A416-4C16-801C-76FA64A710D5}" dt="2023-07-04T05:37:30.714" v="327" actId="20577"/>
        <pc:sldMkLst>
          <pc:docMk/>
          <pc:sldMk cId="2762050140" sldId="399"/>
        </pc:sldMkLst>
        <pc:spChg chg="mod">
          <ac:chgData name="Ozge Bilen" userId="16981c1ae572dd82" providerId="LiveId" clId="{8E038192-A416-4C16-801C-76FA64A710D5}" dt="2023-07-04T05:37:30.714" v="327" actId="20577"/>
          <ac:spMkLst>
            <pc:docMk/>
            <pc:sldMk cId="2762050140" sldId="399"/>
            <ac:spMk id="3" creationId="{16B02FCC-0545-C997-96E2-620CEF96F74B}"/>
          </ac:spMkLst>
        </pc:spChg>
        <pc:graphicFrameChg chg="mod modGraphic">
          <ac:chgData name="Ozge Bilen" userId="16981c1ae572dd82" providerId="LiveId" clId="{8E038192-A416-4C16-801C-76FA64A710D5}" dt="2023-07-04T05:36:16.885" v="324" actId="1076"/>
          <ac:graphicFrameMkLst>
            <pc:docMk/>
            <pc:sldMk cId="2762050140" sldId="399"/>
            <ac:graphicFrameMk id="2" creationId="{D34034D9-8BB0-0C27-7E79-90CCCB2E3D6E}"/>
          </ac:graphicFrameMkLst>
        </pc:graphicFrameChg>
      </pc:sldChg>
      <pc:sldChg chg="modSp mod">
        <pc:chgData name="Ozge Bilen" userId="16981c1ae572dd82" providerId="LiveId" clId="{8E038192-A416-4C16-801C-76FA64A710D5}" dt="2023-07-04T05:42:13.816" v="337" actId="1076"/>
        <pc:sldMkLst>
          <pc:docMk/>
          <pc:sldMk cId="3971395067" sldId="401"/>
        </pc:sldMkLst>
        <pc:spChg chg="mod">
          <ac:chgData name="Ozge Bilen" userId="16981c1ae572dd82" providerId="LiveId" clId="{8E038192-A416-4C16-801C-76FA64A710D5}" dt="2023-07-04T05:41:54.470" v="336" actId="5793"/>
          <ac:spMkLst>
            <pc:docMk/>
            <pc:sldMk cId="3971395067" sldId="401"/>
            <ac:spMk id="3" creationId="{16B02FCC-0545-C997-96E2-620CEF96F74B}"/>
          </ac:spMkLst>
        </pc:spChg>
        <pc:graphicFrameChg chg="mod modGraphic">
          <ac:chgData name="Ozge Bilen" userId="16981c1ae572dd82" providerId="LiveId" clId="{8E038192-A416-4C16-801C-76FA64A710D5}" dt="2023-07-04T05:42:13.816" v="337" actId="1076"/>
          <ac:graphicFrameMkLst>
            <pc:docMk/>
            <pc:sldMk cId="3971395067" sldId="401"/>
            <ac:graphicFrameMk id="4" creationId="{0C034C92-3CB1-D311-5227-44C41FC3B0C8}"/>
          </ac:graphicFrameMkLst>
        </pc:graphicFrameChg>
      </pc:sldChg>
      <pc:sldChg chg="modSp mod">
        <pc:chgData name="Ozge Bilen" userId="16981c1ae572dd82" providerId="LiveId" clId="{8E038192-A416-4C16-801C-76FA64A710D5}" dt="2023-07-04T05:46:23.987" v="350" actId="14100"/>
        <pc:sldMkLst>
          <pc:docMk/>
          <pc:sldMk cId="172081147" sldId="403"/>
        </pc:sldMkLst>
        <pc:spChg chg="mod">
          <ac:chgData name="Ozge Bilen" userId="16981c1ae572dd82" providerId="LiveId" clId="{8E038192-A416-4C16-801C-76FA64A710D5}" dt="2023-07-04T05:46:23.987" v="350" actId="14100"/>
          <ac:spMkLst>
            <pc:docMk/>
            <pc:sldMk cId="172081147" sldId="403"/>
            <ac:spMk id="3" creationId="{16B02FCC-0545-C997-96E2-620CEF96F74B}"/>
          </ac:spMkLst>
        </pc:spChg>
        <pc:graphicFrameChg chg="mod modGraphic">
          <ac:chgData name="Ozge Bilen" userId="16981c1ae572dd82" providerId="LiveId" clId="{8E038192-A416-4C16-801C-76FA64A710D5}" dt="2023-07-04T05:44:49.184" v="345" actId="1076"/>
          <ac:graphicFrameMkLst>
            <pc:docMk/>
            <pc:sldMk cId="172081147" sldId="403"/>
            <ac:graphicFrameMk id="2" creationId="{8ADBBCA5-43C4-C3DE-9E0C-B21BB8F6BD2B}"/>
          </ac:graphicFrameMkLst>
        </pc:graphicFrameChg>
      </pc:sldChg>
      <pc:sldChg chg="modSp mod">
        <pc:chgData name="Ozge Bilen" userId="16981c1ae572dd82" providerId="LiveId" clId="{8E038192-A416-4C16-801C-76FA64A710D5}" dt="2023-07-04T06:03:13.146" v="596" actId="1076"/>
        <pc:sldMkLst>
          <pc:docMk/>
          <pc:sldMk cId="3628896238" sldId="408"/>
        </pc:sldMkLst>
        <pc:spChg chg="mod">
          <ac:chgData name="Ozge Bilen" userId="16981c1ae572dd82" providerId="LiveId" clId="{8E038192-A416-4C16-801C-76FA64A710D5}" dt="2023-07-04T06:03:00.441" v="594" actId="255"/>
          <ac:spMkLst>
            <pc:docMk/>
            <pc:sldMk cId="3628896238" sldId="408"/>
            <ac:spMk id="3" creationId="{5CBC07C5-45B8-AD50-C315-12BEE9BA87C8}"/>
          </ac:spMkLst>
        </pc:spChg>
        <pc:graphicFrameChg chg="mod modGraphic">
          <ac:chgData name="Ozge Bilen" userId="16981c1ae572dd82" providerId="LiveId" clId="{8E038192-A416-4C16-801C-76FA64A710D5}" dt="2023-07-04T06:03:13.146" v="596" actId="1076"/>
          <ac:graphicFrameMkLst>
            <pc:docMk/>
            <pc:sldMk cId="3628896238" sldId="408"/>
            <ac:graphicFrameMk id="2" creationId="{180830E1-BE2A-6571-1275-D4804D5A9C05}"/>
          </ac:graphicFrameMkLst>
        </pc:graphicFrameChg>
      </pc:sldChg>
      <pc:sldChg chg="add del">
        <pc:chgData name="Ozge Bilen" userId="16981c1ae572dd82" providerId="LiveId" clId="{8E038192-A416-4C16-801C-76FA64A710D5}" dt="2023-07-03T13:58:06.126" v="18" actId="2696"/>
        <pc:sldMkLst>
          <pc:docMk/>
          <pc:sldMk cId="1486184757" sldId="411"/>
        </pc:sldMkLst>
      </pc:sldChg>
      <pc:sldChg chg="add del">
        <pc:chgData name="Ozge Bilen" userId="16981c1ae572dd82" providerId="LiveId" clId="{8E038192-A416-4C16-801C-76FA64A710D5}" dt="2023-07-03T13:58:09.345" v="19" actId="47"/>
        <pc:sldMkLst>
          <pc:docMk/>
          <pc:sldMk cId="2556201567" sldId="413"/>
        </pc:sldMkLst>
      </pc:sldChg>
      <pc:sldChg chg="modSp mod modNotesTx">
        <pc:chgData name="Ozge Bilen" userId="16981c1ae572dd82" providerId="LiveId" clId="{8E038192-A416-4C16-801C-76FA64A710D5}" dt="2023-07-04T06:40:31.460" v="836" actId="1076"/>
        <pc:sldMkLst>
          <pc:docMk/>
          <pc:sldMk cId="988250924" sldId="414"/>
        </pc:sldMkLst>
        <pc:spChg chg="mod">
          <ac:chgData name="Ozge Bilen" userId="16981c1ae572dd82" providerId="LiveId" clId="{8E038192-A416-4C16-801C-76FA64A710D5}" dt="2023-07-04T06:40:22.604" v="835" actId="2711"/>
          <ac:spMkLst>
            <pc:docMk/>
            <pc:sldMk cId="988250924" sldId="414"/>
            <ac:spMk id="3" creationId="{EAC7F5F0-943D-2F95-92CA-0C86AC3ED106}"/>
          </ac:spMkLst>
        </pc:spChg>
        <pc:graphicFrameChg chg="mod modGraphic">
          <ac:chgData name="Ozge Bilen" userId="16981c1ae572dd82" providerId="LiveId" clId="{8E038192-A416-4C16-801C-76FA64A710D5}" dt="2023-07-04T06:40:31.460" v="836" actId="1076"/>
          <ac:graphicFrameMkLst>
            <pc:docMk/>
            <pc:sldMk cId="988250924" sldId="414"/>
            <ac:graphicFrameMk id="2" creationId="{46AFE473-70DE-0137-39D3-5EEBD88C7BCC}"/>
          </ac:graphicFrameMkLst>
        </pc:graphicFrameChg>
      </pc:sldChg>
      <pc:sldChg chg="addSp delSp modSp mod">
        <pc:chgData name="Ozge Bilen" userId="16981c1ae572dd82" providerId="LiveId" clId="{8E038192-A416-4C16-801C-76FA64A710D5}" dt="2023-07-04T06:52:47.580" v="907" actId="478"/>
        <pc:sldMkLst>
          <pc:docMk/>
          <pc:sldMk cId="1685643277" sldId="416"/>
        </pc:sldMkLst>
        <pc:spChg chg="del">
          <ac:chgData name="Ozge Bilen" userId="16981c1ae572dd82" providerId="LiveId" clId="{8E038192-A416-4C16-801C-76FA64A710D5}" dt="2023-07-04T06:52:47.580" v="907" actId="478"/>
          <ac:spMkLst>
            <pc:docMk/>
            <pc:sldMk cId="1685643277" sldId="416"/>
            <ac:spMk id="2" creationId="{068A9D76-1A59-2271-7B00-B4815D425AE7}"/>
          </ac:spMkLst>
        </pc:spChg>
        <pc:spChg chg="del">
          <ac:chgData name="Ozge Bilen" userId="16981c1ae572dd82" providerId="LiveId" clId="{8E038192-A416-4C16-801C-76FA64A710D5}" dt="2023-07-04T06:52:42.732" v="905" actId="478"/>
          <ac:spMkLst>
            <pc:docMk/>
            <pc:sldMk cId="1685643277" sldId="416"/>
            <ac:spMk id="3" creationId="{B03F13AC-2D64-99E0-8195-D11B4A2455A5}"/>
          </ac:spMkLst>
        </pc:spChg>
        <pc:spChg chg="add mod">
          <ac:chgData name="Ozge Bilen" userId="16981c1ae572dd82" providerId="LiveId" clId="{8E038192-A416-4C16-801C-76FA64A710D5}" dt="2023-07-04T06:52:44.489" v="906"/>
          <ac:spMkLst>
            <pc:docMk/>
            <pc:sldMk cId="1685643277" sldId="416"/>
            <ac:spMk id="5" creationId="{15C2006A-0A3C-A2D0-26BE-C37DE11B6BEC}"/>
          </ac:spMkLst>
        </pc:spChg>
      </pc:sldChg>
      <pc:sldChg chg="addSp delSp modSp mod">
        <pc:chgData name="Ozge Bilen" userId="16981c1ae572dd82" providerId="LiveId" clId="{8E038192-A416-4C16-801C-76FA64A710D5}" dt="2023-07-04T06:56:03.779" v="943" actId="20577"/>
        <pc:sldMkLst>
          <pc:docMk/>
          <pc:sldMk cId="700858451" sldId="423"/>
        </pc:sldMkLst>
        <pc:spChg chg="add mod">
          <ac:chgData name="Ozge Bilen" userId="16981c1ae572dd82" providerId="LiveId" clId="{8E038192-A416-4C16-801C-76FA64A710D5}" dt="2023-07-04T06:42:12.269" v="845" actId="1076"/>
          <ac:spMkLst>
            <pc:docMk/>
            <pc:sldMk cId="700858451" sldId="423"/>
            <ac:spMk id="2" creationId="{34AA1536-2871-63AA-5994-46111C9322E6}"/>
          </ac:spMkLst>
        </pc:spChg>
        <pc:spChg chg="add del mod">
          <ac:chgData name="Ozge Bilen" userId="16981c1ae572dd82" providerId="LiveId" clId="{8E038192-A416-4C16-801C-76FA64A710D5}" dt="2023-07-04T06:42:18.021" v="847" actId="478"/>
          <ac:spMkLst>
            <pc:docMk/>
            <pc:sldMk cId="700858451" sldId="423"/>
            <ac:spMk id="4" creationId="{641FB1C0-5821-7B07-E125-C2AB9FE1EB42}"/>
          </ac:spMkLst>
        </pc:spChg>
        <pc:spChg chg="mod">
          <ac:chgData name="Ozge Bilen" userId="16981c1ae572dd82" providerId="LiveId" clId="{8E038192-A416-4C16-801C-76FA64A710D5}" dt="2023-07-04T06:56:03.779" v="943" actId="20577"/>
          <ac:spMkLst>
            <pc:docMk/>
            <pc:sldMk cId="700858451" sldId="423"/>
            <ac:spMk id="5" creationId="{4795EC58-D0AB-4310-990E-73B4200CECD5}"/>
          </ac:spMkLst>
        </pc:spChg>
        <pc:spChg chg="del">
          <ac:chgData name="Ozge Bilen" userId="16981c1ae572dd82" providerId="LiveId" clId="{8E038192-A416-4C16-801C-76FA64A710D5}" dt="2023-07-04T06:42:15.369" v="846" actId="478"/>
          <ac:spMkLst>
            <pc:docMk/>
            <pc:sldMk cId="700858451" sldId="423"/>
            <ac:spMk id="6" creationId="{67BB988A-2555-8FD0-BF51-6DD4DE71917E}"/>
          </ac:spMkLst>
        </pc:spChg>
        <pc:graphicFrameChg chg="add mod modGraphic">
          <ac:chgData name="Ozge Bilen" userId="16981c1ae572dd82" providerId="LiveId" clId="{8E038192-A416-4C16-801C-76FA64A710D5}" dt="2023-07-04T06:43:45.228" v="865" actId="1076"/>
          <ac:graphicFrameMkLst>
            <pc:docMk/>
            <pc:sldMk cId="700858451" sldId="423"/>
            <ac:graphicFrameMk id="7" creationId="{D58C2F2F-27F5-99EB-8BED-171A132BA352}"/>
          </ac:graphicFrameMkLst>
        </pc:graphicFrameChg>
      </pc:sldChg>
      <pc:sldChg chg="del">
        <pc:chgData name="Ozge Bilen" userId="16981c1ae572dd82" providerId="LiveId" clId="{8E038192-A416-4C16-801C-76FA64A710D5}" dt="2023-07-04T06:44:09.862" v="866" actId="47"/>
        <pc:sldMkLst>
          <pc:docMk/>
          <pc:sldMk cId="2470223271" sldId="424"/>
        </pc:sldMkLst>
      </pc:sldChg>
      <pc:sldChg chg="modSp mod">
        <pc:chgData name="Ozge Bilen" userId="16981c1ae572dd82" providerId="LiveId" clId="{8E038192-A416-4C16-801C-76FA64A710D5}" dt="2023-07-04T06:45:07.944" v="871" actId="2711"/>
        <pc:sldMkLst>
          <pc:docMk/>
          <pc:sldMk cId="1150532255" sldId="425"/>
        </pc:sldMkLst>
        <pc:spChg chg="mod">
          <ac:chgData name="Ozge Bilen" userId="16981c1ae572dd82" providerId="LiveId" clId="{8E038192-A416-4C16-801C-76FA64A710D5}" dt="2023-07-04T06:45:07.944" v="871" actId="2711"/>
          <ac:spMkLst>
            <pc:docMk/>
            <pc:sldMk cId="1150532255" sldId="425"/>
            <ac:spMk id="2" creationId="{3E874A17-6E95-4D0D-2BE0-942B7DB743F5}"/>
          </ac:spMkLst>
        </pc:spChg>
      </pc:sldChg>
      <pc:sldChg chg="del">
        <pc:chgData name="Ozge Bilen" userId="16981c1ae572dd82" providerId="LiveId" clId="{8E038192-A416-4C16-801C-76FA64A710D5}" dt="2023-07-04T06:47:37.706" v="884" actId="47"/>
        <pc:sldMkLst>
          <pc:docMk/>
          <pc:sldMk cId="2785476710" sldId="428"/>
        </pc:sldMkLst>
      </pc:sldChg>
      <pc:sldChg chg="modSp mod">
        <pc:chgData name="Ozge Bilen" userId="16981c1ae572dd82" providerId="LiveId" clId="{8E038192-A416-4C16-801C-76FA64A710D5}" dt="2023-07-04T06:49:52.879" v="904" actId="113"/>
        <pc:sldMkLst>
          <pc:docMk/>
          <pc:sldMk cId="2685744081" sldId="431"/>
        </pc:sldMkLst>
        <pc:spChg chg="mod">
          <ac:chgData name="Ozge Bilen" userId="16981c1ae572dd82" providerId="LiveId" clId="{8E038192-A416-4C16-801C-76FA64A710D5}" dt="2023-07-04T06:49:52.879" v="904" actId="113"/>
          <ac:spMkLst>
            <pc:docMk/>
            <pc:sldMk cId="2685744081" sldId="431"/>
            <ac:spMk id="2" creationId="{248FEF36-093E-64FE-6573-F9AB1BBB5EFE}"/>
          </ac:spMkLst>
        </pc:spChg>
      </pc:sldChg>
      <pc:sldChg chg="modSp mod">
        <pc:chgData name="Ozge Bilen" userId="16981c1ae572dd82" providerId="LiveId" clId="{8E038192-A416-4C16-801C-76FA64A710D5}" dt="2023-07-04T06:55:49.079" v="940" actId="20577"/>
        <pc:sldMkLst>
          <pc:docMk/>
          <pc:sldMk cId="2927029366" sldId="439"/>
        </pc:sldMkLst>
        <pc:spChg chg="mod">
          <ac:chgData name="Ozge Bilen" userId="16981c1ae572dd82" providerId="LiveId" clId="{8E038192-A416-4C16-801C-76FA64A710D5}" dt="2023-07-04T06:55:49.079" v="940" actId="20577"/>
          <ac:spMkLst>
            <pc:docMk/>
            <pc:sldMk cId="2927029366" sldId="439"/>
            <ac:spMk id="4" creationId="{89BF8A2F-65C6-4A4A-B077-685783E9349B}"/>
          </ac:spMkLst>
        </pc:spChg>
      </pc:sldChg>
      <pc:sldChg chg="modSp mod">
        <pc:chgData name="Ozge Bilen" userId="16981c1ae572dd82" providerId="LiveId" clId="{8E038192-A416-4C16-801C-76FA64A710D5}" dt="2023-07-04T05:17:13.190" v="36" actId="113"/>
        <pc:sldMkLst>
          <pc:docMk/>
          <pc:sldMk cId="1504011899" sldId="440"/>
        </pc:sldMkLst>
        <pc:spChg chg="mod">
          <ac:chgData name="Ozge Bilen" userId="16981c1ae572dd82" providerId="LiveId" clId="{8E038192-A416-4C16-801C-76FA64A710D5}" dt="2023-07-04T05:17:13.190" v="36" actId="113"/>
          <ac:spMkLst>
            <pc:docMk/>
            <pc:sldMk cId="1504011899" sldId="440"/>
            <ac:spMk id="2" creationId="{A77F2137-5BBC-42DE-A0EA-2CEB0848A89C}"/>
          </ac:spMkLst>
        </pc:spChg>
      </pc:sldChg>
      <pc:sldChg chg="modSp mod">
        <pc:chgData name="Ozge Bilen" userId="16981c1ae572dd82" providerId="LiveId" clId="{8E038192-A416-4C16-801C-76FA64A710D5}" dt="2023-07-04T05:17:05.213" v="35" actId="113"/>
        <pc:sldMkLst>
          <pc:docMk/>
          <pc:sldMk cId="214618956" sldId="441"/>
        </pc:sldMkLst>
        <pc:spChg chg="mod">
          <ac:chgData name="Ozge Bilen" userId="16981c1ae572dd82" providerId="LiveId" clId="{8E038192-A416-4C16-801C-76FA64A710D5}" dt="2023-07-04T05:17:05.213" v="35" actId="113"/>
          <ac:spMkLst>
            <pc:docMk/>
            <pc:sldMk cId="214618956" sldId="441"/>
            <ac:spMk id="2" creationId="{A77F2137-5BBC-42DE-A0EA-2CEB0848A89C}"/>
          </ac:spMkLst>
        </pc:spChg>
      </pc:sldChg>
      <pc:sldChg chg="modSp mod">
        <pc:chgData name="Ozge Bilen" userId="16981c1ae572dd82" providerId="LiveId" clId="{8E038192-A416-4C16-801C-76FA64A710D5}" dt="2023-07-04T05:17:18.413" v="37" actId="113"/>
        <pc:sldMkLst>
          <pc:docMk/>
          <pc:sldMk cId="1622556026" sldId="442"/>
        </pc:sldMkLst>
        <pc:spChg chg="mod">
          <ac:chgData name="Ozge Bilen" userId="16981c1ae572dd82" providerId="LiveId" clId="{8E038192-A416-4C16-801C-76FA64A710D5}" dt="2023-07-04T05:17:18.413" v="37" actId="113"/>
          <ac:spMkLst>
            <pc:docMk/>
            <pc:sldMk cId="1622556026" sldId="442"/>
            <ac:spMk id="2" creationId="{A77F2137-5BBC-42DE-A0EA-2CEB0848A89C}"/>
          </ac:spMkLst>
        </pc:spChg>
      </pc:sldChg>
      <pc:sldChg chg="modSp add mod">
        <pc:chgData name="Ozge Bilen" userId="16981c1ae572dd82" providerId="LiveId" clId="{8E038192-A416-4C16-801C-76FA64A710D5}" dt="2023-07-04T06:01:58.429" v="581" actId="12"/>
        <pc:sldMkLst>
          <pc:docMk/>
          <pc:sldMk cId="2501281618" sldId="443"/>
        </pc:sldMkLst>
        <pc:spChg chg="mod">
          <ac:chgData name="Ozge Bilen" userId="16981c1ae572dd82" providerId="LiveId" clId="{8E038192-A416-4C16-801C-76FA64A710D5}" dt="2023-07-04T06:01:58.429" v="581" actId="12"/>
          <ac:spMkLst>
            <pc:docMk/>
            <pc:sldMk cId="2501281618" sldId="443"/>
            <ac:spMk id="3" creationId="{921E7776-4289-036D-870A-45833FF62506}"/>
          </ac:spMkLst>
        </pc:spChg>
      </pc:sldChg>
      <pc:sldChg chg="add">
        <pc:chgData name="Ozge Bilen" userId="16981c1ae572dd82" providerId="LiveId" clId="{8E038192-A416-4C16-801C-76FA64A710D5}" dt="2023-07-04T06:03:54.898" v="597" actId="2890"/>
        <pc:sldMkLst>
          <pc:docMk/>
          <pc:sldMk cId="552539910" sldId="444"/>
        </pc:sldMkLst>
      </pc:sldChg>
      <pc:sldChg chg="addSp delSp modSp add mod ord">
        <pc:chgData name="Ozge Bilen" userId="16981c1ae572dd82" providerId="LiveId" clId="{8E038192-A416-4C16-801C-76FA64A710D5}" dt="2023-07-04T06:56:09.004" v="946" actId="20577"/>
        <pc:sldMkLst>
          <pc:docMk/>
          <pc:sldMk cId="2834032420" sldId="445"/>
        </pc:sldMkLst>
        <pc:spChg chg="mod">
          <ac:chgData name="Ozge Bilen" userId="16981c1ae572dd82" providerId="LiveId" clId="{8E038192-A416-4C16-801C-76FA64A710D5}" dt="2023-07-04T06:47:50.359" v="885"/>
          <ac:spMkLst>
            <pc:docMk/>
            <pc:sldMk cId="2834032420" sldId="445"/>
            <ac:spMk id="2" creationId="{34AA1536-2871-63AA-5994-46111C9322E6}"/>
          </ac:spMkLst>
        </pc:spChg>
        <pc:spChg chg="mod">
          <ac:chgData name="Ozge Bilen" userId="16981c1ae572dd82" providerId="LiveId" clId="{8E038192-A416-4C16-801C-76FA64A710D5}" dt="2023-07-04T06:56:09.004" v="946" actId="20577"/>
          <ac:spMkLst>
            <pc:docMk/>
            <pc:sldMk cId="2834032420" sldId="445"/>
            <ac:spMk id="5" creationId="{4795EC58-D0AB-4310-990E-73B4200CECD5}"/>
          </ac:spMkLst>
        </pc:spChg>
        <pc:graphicFrameChg chg="add mod modGraphic">
          <ac:chgData name="Ozge Bilen" userId="16981c1ae572dd82" providerId="LiveId" clId="{8E038192-A416-4C16-801C-76FA64A710D5}" dt="2023-07-04T06:49:25.131" v="901" actId="1076"/>
          <ac:graphicFrameMkLst>
            <pc:docMk/>
            <pc:sldMk cId="2834032420" sldId="445"/>
            <ac:graphicFrameMk id="3" creationId="{F6AB8C36-3F0E-5147-9098-FAA4B0309885}"/>
          </ac:graphicFrameMkLst>
        </pc:graphicFrameChg>
        <pc:graphicFrameChg chg="del">
          <ac:chgData name="Ozge Bilen" userId="16981c1ae572dd82" providerId="LiveId" clId="{8E038192-A416-4C16-801C-76FA64A710D5}" dt="2023-07-04T06:47:55.653" v="886" actId="478"/>
          <ac:graphicFrameMkLst>
            <pc:docMk/>
            <pc:sldMk cId="2834032420" sldId="445"/>
            <ac:graphicFrameMk id="7" creationId="{D58C2F2F-27F5-99EB-8BED-171A132BA352}"/>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1A110E-75ED-44E3-A269-CAA73ED20FEB}" type="doc">
      <dgm:prSet loTypeId="urn:microsoft.com/office/officeart/2005/8/layout/pyramid1" loCatId="pyramid" qsTypeId="urn:microsoft.com/office/officeart/2005/8/quickstyle/simple1" qsCatId="simple" csTypeId="urn:microsoft.com/office/officeart/2005/8/colors/accent5_3" csCatId="accent5" phldr="1"/>
      <dgm:spPr/>
      <dgm:t>
        <a:bodyPr/>
        <a:lstStyle/>
        <a:p>
          <a:endParaRPr lang="en-US"/>
        </a:p>
      </dgm:t>
    </dgm:pt>
    <dgm:pt modelId="{B231A92D-5AB5-4E1E-8B17-29DE527743DA}">
      <dgm:prSet custT="1"/>
      <dgm:spPr>
        <a:solidFill>
          <a:srgbClr val="41D2CF"/>
        </a:solidFill>
      </dgm:spPr>
      <dgm:t>
        <a:bodyPr anchor="b"/>
        <a:lstStyle/>
        <a:p>
          <a:r>
            <a:rPr lang="en-US" sz="4800" dirty="0">
              <a:solidFill>
                <a:srgbClr val="002060"/>
              </a:solidFill>
            </a:rPr>
            <a:t>UEP</a:t>
          </a:r>
        </a:p>
      </dgm:t>
    </dgm:pt>
    <dgm:pt modelId="{DDF41669-B1A5-4510-A51C-3928C1F47D42}" type="parTrans" cxnId="{C33C6230-096B-4B46-9977-4D0827542849}">
      <dgm:prSet/>
      <dgm:spPr/>
      <dgm:t>
        <a:bodyPr/>
        <a:lstStyle/>
        <a:p>
          <a:endParaRPr lang="en-US" sz="2800"/>
        </a:p>
      </dgm:t>
    </dgm:pt>
    <dgm:pt modelId="{56BAC3C0-6B68-4A0B-822B-AAE530C43AAE}" type="sibTrans" cxnId="{C33C6230-096B-4B46-9977-4D0827542849}">
      <dgm:prSet/>
      <dgm:spPr/>
      <dgm:t>
        <a:bodyPr/>
        <a:lstStyle/>
        <a:p>
          <a:endParaRPr lang="en-US" sz="2800"/>
        </a:p>
      </dgm:t>
    </dgm:pt>
    <dgm:pt modelId="{070281BC-FE30-4F75-919E-888C4FB980EA}">
      <dgm:prSet custT="1"/>
      <dgm:spPr>
        <a:solidFill>
          <a:srgbClr val="269D9A"/>
        </a:solidFill>
      </dgm:spPr>
      <dgm:t>
        <a:bodyPr/>
        <a:lstStyle/>
        <a:p>
          <a:r>
            <a:rPr lang="en-US" sz="2800" dirty="0" err="1"/>
            <a:t>Sektörel</a:t>
          </a:r>
          <a:r>
            <a:rPr lang="en-US" sz="2800" dirty="0"/>
            <a:t> </a:t>
          </a:r>
          <a:r>
            <a:rPr lang="en-US" sz="2800" dirty="0" err="1"/>
            <a:t>Stratejiler</a:t>
          </a:r>
          <a:endParaRPr lang="en-US" sz="2800" dirty="0"/>
        </a:p>
      </dgm:t>
    </dgm:pt>
    <dgm:pt modelId="{C6B5A842-0142-4145-8BC8-7BDC0800C7EF}" type="parTrans" cxnId="{99CAE627-B887-4094-B572-BF1E334A61EB}">
      <dgm:prSet/>
      <dgm:spPr/>
      <dgm:t>
        <a:bodyPr/>
        <a:lstStyle/>
        <a:p>
          <a:endParaRPr lang="en-US" sz="2800"/>
        </a:p>
      </dgm:t>
    </dgm:pt>
    <dgm:pt modelId="{E552686F-0BF8-4568-9D7E-029CDEFE4E76}" type="sibTrans" cxnId="{99CAE627-B887-4094-B572-BF1E334A61EB}">
      <dgm:prSet/>
      <dgm:spPr/>
      <dgm:t>
        <a:bodyPr/>
        <a:lstStyle/>
        <a:p>
          <a:endParaRPr lang="en-US" sz="2800"/>
        </a:p>
      </dgm:t>
    </dgm:pt>
    <dgm:pt modelId="{99B147B7-1105-416D-84F9-E75BB000D260}">
      <dgm:prSet custT="1"/>
      <dgm:spPr>
        <a:solidFill>
          <a:srgbClr val="1F7F7D"/>
        </a:solidFill>
      </dgm:spPr>
      <dgm:t>
        <a:bodyPr/>
        <a:lstStyle/>
        <a:p>
          <a:r>
            <a:rPr lang="en-US" sz="2800" dirty="0"/>
            <a:t>Veri </a:t>
          </a:r>
          <a:r>
            <a:rPr lang="en-US" sz="2800" dirty="0" err="1"/>
            <a:t>Toplama</a:t>
          </a:r>
          <a:r>
            <a:rPr lang="en-US" sz="2800" dirty="0"/>
            <a:t> </a:t>
          </a:r>
          <a:r>
            <a:rPr lang="en-US" sz="2800" dirty="0" err="1"/>
            <a:t>ve</a:t>
          </a:r>
          <a:r>
            <a:rPr lang="en-US" sz="2800" dirty="0"/>
            <a:t> </a:t>
          </a:r>
          <a:r>
            <a:rPr lang="en-US" sz="2800" dirty="0" err="1"/>
            <a:t>Analiz</a:t>
          </a:r>
          <a:endParaRPr lang="en-US" sz="2800" dirty="0"/>
        </a:p>
        <a:p>
          <a:r>
            <a:rPr lang="tr-TR" sz="2800" dirty="0"/>
            <a:t>(</a:t>
          </a:r>
          <a:r>
            <a:rPr lang="en-US" sz="2800" dirty="0"/>
            <a:t>MET</a:t>
          </a:r>
          <a:r>
            <a:rPr lang="tr-TR" sz="2800" dirty="0"/>
            <a:t> </a:t>
          </a:r>
          <a:r>
            <a:rPr lang="en-US" sz="2800" dirty="0" err="1"/>
            <a:t>KL’ler</a:t>
          </a:r>
          <a:r>
            <a:rPr lang="tr-TR" sz="2800" dirty="0"/>
            <a:t>)</a:t>
          </a:r>
          <a:endParaRPr lang="en-US" sz="2800" dirty="0"/>
        </a:p>
      </dgm:t>
    </dgm:pt>
    <dgm:pt modelId="{91FA5071-77AF-47C7-8D87-8232F78BE47B}" type="parTrans" cxnId="{389661F7-324E-4F59-A46F-90994BD519D7}">
      <dgm:prSet/>
      <dgm:spPr/>
      <dgm:t>
        <a:bodyPr/>
        <a:lstStyle/>
        <a:p>
          <a:endParaRPr lang="en-US" sz="2800"/>
        </a:p>
      </dgm:t>
    </dgm:pt>
    <dgm:pt modelId="{ABA4FEBE-AB36-43AF-830B-E25D329C643D}" type="sibTrans" cxnId="{389661F7-324E-4F59-A46F-90994BD519D7}">
      <dgm:prSet/>
      <dgm:spPr/>
      <dgm:t>
        <a:bodyPr/>
        <a:lstStyle/>
        <a:p>
          <a:endParaRPr lang="en-US" sz="2800"/>
        </a:p>
      </dgm:t>
    </dgm:pt>
    <dgm:pt modelId="{066AA73E-7142-4778-BC6A-73FF3E5D2F38}" type="pres">
      <dgm:prSet presAssocID="{431A110E-75ED-44E3-A269-CAA73ED20FEB}" presName="Name0" presStyleCnt="0">
        <dgm:presLayoutVars>
          <dgm:dir/>
          <dgm:animLvl val="lvl"/>
          <dgm:resizeHandles val="exact"/>
        </dgm:presLayoutVars>
      </dgm:prSet>
      <dgm:spPr/>
    </dgm:pt>
    <dgm:pt modelId="{EEC22CE7-2664-4228-A3E8-6CFCD08139F0}" type="pres">
      <dgm:prSet presAssocID="{B231A92D-5AB5-4E1E-8B17-29DE527743DA}" presName="Name8" presStyleCnt="0"/>
      <dgm:spPr/>
    </dgm:pt>
    <dgm:pt modelId="{1F3C8247-AD35-4CFC-8721-B6D9DDB2DB57}" type="pres">
      <dgm:prSet presAssocID="{B231A92D-5AB5-4E1E-8B17-29DE527743DA}" presName="level" presStyleLbl="node1" presStyleIdx="0" presStyleCnt="3" custLinFactNeighborX="0" custLinFactNeighborY="-1730">
        <dgm:presLayoutVars>
          <dgm:chMax val="1"/>
          <dgm:bulletEnabled val="1"/>
        </dgm:presLayoutVars>
      </dgm:prSet>
      <dgm:spPr/>
    </dgm:pt>
    <dgm:pt modelId="{1856E9DF-D66D-4002-961C-D34973CBC311}" type="pres">
      <dgm:prSet presAssocID="{B231A92D-5AB5-4E1E-8B17-29DE527743DA}" presName="levelTx" presStyleLbl="revTx" presStyleIdx="0" presStyleCnt="0">
        <dgm:presLayoutVars>
          <dgm:chMax val="1"/>
          <dgm:bulletEnabled val="1"/>
        </dgm:presLayoutVars>
      </dgm:prSet>
      <dgm:spPr/>
    </dgm:pt>
    <dgm:pt modelId="{5D617054-FA5D-49D8-AEF4-817D50295FCD}" type="pres">
      <dgm:prSet presAssocID="{070281BC-FE30-4F75-919E-888C4FB980EA}" presName="Name8" presStyleCnt="0"/>
      <dgm:spPr/>
    </dgm:pt>
    <dgm:pt modelId="{104DA5D2-C378-4BDB-9CE8-1E2726EA74B0}" type="pres">
      <dgm:prSet presAssocID="{070281BC-FE30-4F75-919E-888C4FB980EA}" presName="level" presStyleLbl="node1" presStyleIdx="1" presStyleCnt="3">
        <dgm:presLayoutVars>
          <dgm:chMax val="1"/>
          <dgm:bulletEnabled val="1"/>
        </dgm:presLayoutVars>
      </dgm:prSet>
      <dgm:spPr/>
    </dgm:pt>
    <dgm:pt modelId="{38BD8533-1DA4-4762-9ADF-1B2FE5191578}" type="pres">
      <dgm:prSet presAssocID="{070281BC-FE30-4F75-919E-888C4FB980EA}" presName="levelTx" presStyleLbl="revTx" presStyleIdx="0" presStyleCnt="0">
        <dgm:presLayoutVars>
          <dgm:chMax val="1"/>
          <dgm:bulletEnabled val="1"/>
        </dgm:presLayoutVars>
      </dgm:prSet>
      <dgm:spPr/>
    </dgm:pt>
    <dgm:pt modelId="{5EDC941D-BCAF-4902-823B-C9CF3A971B3A}" type="pres">
      <dgm:prSet presAssocID="{99B147B7-1105-416D-84F9-E75BB000D260}" presName="Name8" presStyleCnt="0"/>
      <dgm:spPr/>
    </dgm:pt>
    <dgm:pt modelId="{482168DD-DCFB-433C-A792-100E10EAA7ED}" type="pres">
      <dgm:prSet presAssocID="{99B147B7-1105-416D-84F9-E75BB000D260}" presName="level" presStyleLbl="node1" presStyleIdx="2" presStyleCnt="3" custLinFactNeighborX="-11941" custLinFactNeighborY="-2744">
        <dgm:presLayoutVars>
          <dgm:chMax val="1"/>
          <dgm:bulletEnabled val="1"/>
        </dgm:presLayoutVars>
      </dgm:prSet>
      <dgm:spPr/>
    </dgm:pt>
    <dgm:pt modelId="{7C2C93A4-F192-4BEA-BC87-638BE5690105}" type="pres">
      <dgm:prSet presAssocID="{99B147B7-1105-416D-84F9-E75BB000D260}" presName="levelTx" presStyleLbl="revTx" presStyleIdx="0" presStyleCnt="0">
        <dgm:presLayoutVars>
          <dgm:chMax val="1"/>
          <dgm:bulletEnabled val="1"/>
        </dgm:presLayoutVars>
      </dgm:prSet>
      <dgm:spPr/>
    </dgm:pt>
  </dgm:ptLst>
  <dgm:cxnLst>
    <dgm:cxn modelId="{0BFD2416-D66C-4A05-94D9-1E0A293E819C}" type="presOf" srcId="{99B147B7-1105-416D-84F9-E75BB000D260}" destId="{7C2C93A4-F192-4BEA-BC87-638BE5690105}" srcOrd="1" destOrd="0" presId="urn:microsoft.com/office/officeart/2005/8/layout/pyramid1"/>
    <dgm:cxn modelId="{4B5F3916-3D9F-40E3-8EA2-9C7CCB65D27A}" type="presOf" srcId="{B231A92D-5AB5-4E1E-8B17-29DE527743DA}" destId="{1856E9DF-D66D-4002-961C-D34973CBC311}" srcOrd="1" destOrd="0" presId="urn:microsoft.com/office/officeart/2005/8/layout/pyramid1"/>
    <dgm:cxn modelId="{99CAE627-B887-4094-B572-BF1E334A61EB}" srcId="{431A110E-75ED-44E3-A269-CAA73ED20FEB}" destId="{070281BC-FE30-4F75-919E-888C4FB980EA}" srcOrd="1" destOrd="0" parTransId="{C6B5A842-0142-4145-8BC8-7BDC0800C7EF}" sibTransId="{E552686F-0BF8-4568-9D7E-029CDEFE4E76}"/>
    <dgm:cxn modelId="{C33C6230-096B-4B46-9977-4D0827542849}" srcId="{431A110E-75ED-44E3-A269-CAA73ED20FEB}" destId="{B231A92D-5AB5-4E1E-8B17-29DE527743DA}" srcOrd="0" destOrd="0" parTransId="{DDF41669-B1A5-4510-A51C-3928C1F47D42}" sibTransId="{56BAC3C0-6B68-4A0B-822B-AAE530C43AAE}"/>
    <dgm:cxn modelId="{ED04543C-5D4C-43CC-A83A-81F038F9EEE8}" type="presOf" srcId="{99B147B7-1105-416D-84F9-E75BB000D260}" destId="{482168DD-DCFB-433C-A792-100E10EAA7ED}" srcOrd="0" destOrd="0" presId="urn:microsoft.com/office/officeart/2005/8/layout/pyramid1"/>
    <dgm:cxn modelId="{E9D2A179-D5C3-40C5-BF12-8E77C6F019E2}" type="presOf" srcId="{B231A92D-5AB5-4E1E-8B17-29DE527743DA}" destId="{1F3C8247-AD35-4CFC-8721-B6D9DDB2DB57}" srcOrd="0" destOrd="0" presId="urn:microsoft.com/office/officeart/2005/8/layout/pyramid1"/>
    <dgm:cxn modelId="{8DFCEEE1-F71F-49BF-8191-F0362516BF2E}" type="presOf" srcId="{431A110E-75ED-44E3-A269-CAA73ED20FEB}" destId="{066AA73E-7142-4778-BC6A-73FF3E5D2F38}" srcOrd="0" destOrd="0" presId="urn:microsoft.com/office/officeart/2005/8/layout/pyramid1"/>
    <dgm:cxn modelId="{5991FCF5-5613-4A51-A35D-E8DC7A77B6A0}" type="presOf" srcId="{070281BC-FE30-4F75-919E-888C4FB980EA}" destId="{104DA5D2-C378-4BDB-9CE8-1E2726EA74B0}" srcOrd="0" destOrd="0" presId="urn:microsoft.com/office/officeart/2005/8/layout/pyramid1"/>
    <dgm:cxn modelId="{389661F7-324E-4F59-A46F-90994BD519D7}" srcId="{431A110E-75ED-44E3-A269-CAA73ED20FEB}" destId="{99B147B7-1105-416D-84F9-E75BB000D260}" srcOrd="2" destOrd="0" parTransId="{91FA5071-77AF-47C7-8D87-8232F78BE47B}" sibTransId="{ABA4FEBE-AB36-43AF-830B-E25D329C643D}"/>
    <dgm:cxn modelId="{67D559FE-DD25-4F1E-9719-A75C5C5BC644}" type="presOf" srcId="{070281BC-FE30-4F75-919E-888C4FB980EA}" destId="{38BD8533-1DA4-4762-9ADF-1B2FE5191578}" srcOrd="1" destOrd="0" presId="urn:microsoft.com/office/officeart/2005/8/layout/pyramid1"/>
    <dgm:cxn modelId="{F6B5AAE4-FD3E-493A-AB54-09614ED32CC2}" type="presParOf" srcId="{066AA73E-7142-4778-BC6A-73FF3E5D2F38}" destId="{EEC22CE7-2664-4228-A3E8-6CFCD08139F0}" srcOrd="0" destOrd="0" presId="urn:microsoft.com/office/officeart/2005/8/layout/pyramid1"/>
    <dgm:cxn modelId="{5C66EA1A-07D7-46B7-B587-943A5694E104}" type="presParOf" srcId="{EEC22CE7-2664-4228-A3E8-6CFCD08139F0}" destId="{1F3C8247-AD35-4CFC-8721-B6D9DDB2DB57}" srcOrd="0" destOrd="0" presId="urn:microsoft.com/office/officeart/2005/8/layout/pyramid1"/>
    <dgm:cxn modelId="{109FE1B0-F511-4D67-B1FE-A9885BA2FCDB}" type="presParOf" srcId="{EEC22CE7-2664-4228-A3E8-6CFCD08139F0}" destId="{1856E9DF-D66D-4002-961C-D34973CBC311}" srcOrd="1" destOrd="0" presId="urn:microsoft.com/office/officeart/2005/8/layout/pyramid1"/>
    <dgm:cxn modelId="{F7BA7C5C-518C-4E2B-803E-EC54E781A241}" type="presParOf" srcId="{066AA73E-7142-4778-BC6A-73FF3E5D2F38}" destId="{5D617054-FA5D-49D8-AEF4-817D50295FCD}" srcOrd="1" destOrd="0" presId="urn:microsoft.com/office/officeart/2005/8/layout/pyramid1"/>
    <dgm:cxn modelId="{A36A29F6-89CC-4F81-BB30-129B86127EBC}" type="presParOf" srcId="{5D617054-FA5D-49D8-AEF4-817D50295FCD}" destId="{104DA5D2-C378-4BDB-9CE8-1E2726EA74B0}" srcOrd="0" destOrd="0" presId="urn:microsoft.com/office/officeart/2005/8/layout/pyramid1"/>
    <dgm:cxn modelId="{4356B6A2-743F-4DDE-897A-DA5D562E8250}" type="presParOf" srcId="{5D617054-FA5D-49D8-AEF4-817D50295FCD}" destId="{38BD8533-1DA4-4762-9ADF-1B2FE5191578}" srcOrd="1" destOrd="0" presId="urn:microsoft.com/office/officeart/2005/8/layout/pyramid1"/>
    <dgm:cxn modelId="{EC71FFD8-7BF8-4208-807D-953168474874}" type="presParOf" srcId="{066AA73E-7142-4778-BC6A-73FF3E5D2F38}" destId="{5EDC941D-BCAF-4902-823B-C9CF3A971B3A}" srcOrd="2" destOrd="0" presId="urn:microsoft.com/office/officeart/2005/8/layout/pyramid1"/>
    <dgm:cxn modelId="{2D9559AB-60C9-498E-910E-C5C6C44A435D}" type="presParOf" srcId="{5EDC941D-BCAF-4902-823B-C9CF3A971B3A}" destId="{482168DD-DCFB-433C-A792-100E10EAA7ED}" srcOrd="0" destOrd="0" presId="urn:microsoft.com/office/officeart/2005/8/layout/pyramid1"/>
    <dgm:cxn modelId="{D9AE0285-D0A9-480D-876E-F59EC8C0BFFD}" type="presParOf" srcId="{5EDC941D-BCAF-4902-823B-C9CF3A971B3A}" destId="{7C2C93A4-F192-4BEA-BC87-638BE5690105}"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3C8247-AD35-4CFC-8721-B6D9DDB2DB57}">
      <dsp:nvSpPr>
        <dsp:cNvPr id="0" name=""/>
        <dsp:cNvSpPr/>
      </dsp:nvSpPr>
      <dsp:spPr>
        <a:xfrm>
          <a:off x="2401956" y="0"/>
          <a:ext cx="2401956" cy="1366630"/>
        </a:xfrm>
        <a:prstGeom prst="trapezoid">
          <a:avLst>
            <a:gd name="adj" fmla="val 87879"/>
          </a:avLst>
        </a:prstGeom>
        <a:solidFill>
          <a:srgbClr val="41D2C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b" anchorCtr="0">
          <a:noAutofit/>
        </a:bodyPr>
        <a:lstStyle/>
        <a:p>
          <a:pPr marL="0" lvl="0" indent="0" algn="ctr" defTabSz="2133600">
            <a:lnSpc>
              <a:spcPct val="90000"/>
            </a:lnSpc>
            <a:spcBef>
              <a:spcPct val="0"/>
            </a:spcBef>
            <a:spcAft>
              <a:spcPct val="35000"/>
            </a:spcAft>
            <a:buNone/>
          </a:pPr>
          <a:r>
            <a:rPr lang="en-US" sz="4800" kern="1200" dirty="0">
              <a:solidFill>
                <a:srgbClr val="002060"/>
              </a:solidFill>
            </a:rPr>
            <a:t>UEP</a:t>
          </a:r>
        </a:p>
      </dsp:txBody>
      <dsp:txXfrm>
        <a:off x="2401956" y="0"/>
        <a:ext cx="2401956" cy="1366630"/>
      </dsp:txXfrm>
    </dsp:sp>
    <dsp:sp modelId="{104DA5D2-C378-4BDB-9CE8-1E2726EA74B0}">
      <dsp:nvSpPr>
        <dsp:cNvPr id="0" name=""/>
        <dsp:cNvSpPr/>
      </dsp:nvSpPr>
      <dsp:spPr>
        <a:xfrm>
          <a:off x="1200978" y="1366630"/>
          <a:ext cx="4803913" cy="1366630"/>
        </a:xfrm>
        <a:prstGeom prst="trapezoid">
          <a:avLst>
            <a:gd name="adj" fmla="val 87879"/>
          </a:avLst>
        </a:prstGeom>
        <a:solidFill>
          <a:srgbClr val="269D9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kern="1200" dirty="0" err="1"/>
            <a:t>Sektörel</a:t>
          </a:r>
          <a:r>
            <a:rPr lang="en-US" sz="2800" kern="1200" dirty="0"/>
            <a:t> </a:t>
          </a:r>
          <a:r>
            <a:rPr lang="en-US" sz="2800" kern="1200" dirty="0" err="1"/>
            <a:t>Stratejiler</a:t>
          </a:r>
          <a:endParaRPr lang="en-US" sz="2800" kern="1200" dirty="0"/>
        </a:p>
      </dsp:txBody>
      <dsp:txXfrm>
        <a:off x="2041663" y="1366630"/>
        <a:ext cx="3122543" cy="1366630"/>
      </dsp:txXfrm>
    </dsp:sp>
    <dsp:sp modelId="{482168DD-DCFB-433C-A792-100E10EAA7ED}">
      <dsp:nvSpPr>
        <dsp:cNvPr id="0" name=""/>
        <dsp:cNvSpPr/>
      </dsp:nvSpPr>
      <dsp:spPr>
        <a:xfrm>
          <a:off x="0" y="2695760"/>
          <a:ext cx="7205870" cy="1366630"/>
        </a:xfrm>
        <a:prstGeom prst="trapezoid">
          <a:avLst>
            <a:gd name="adj" fmla="val 87879"/>
          </a:avLst>
        </a:prstGeom>
        <a:solidFill>
          <a:srgbClr val="1F7F7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a:lnSpc>
              <a:spcPct val="90000"/>
            </a:lnSpc>
            <a:spcBef>
              <a:spcPct val="0"/>
            </a:spcBef>
            <a:spcAft>
              <a:spcPct val="35000"/>
            </a:spcAft>
            <a:buNone/>
          </a:pPr>
          <a:r>
            <a:rPr lang="en-US" sz="2800" kern="1200" dirty="0"/>
            <a:t>Veri </a:t>
          </a:r>
          <a:r>
            <a:rPr lang="en-US" sz="2800" kern="1200" dirty="0" err="1"/>
            <a:t>Toplama</a:t>
          </a:r>
          <a:r>
            <a:rPr lang="en-US" sz="2800" kern="1200" dirty="0"/>
            <a:t> </a:t>
          </a:r>
          <a:r>
            <a:rPr lang="en-US" sz="2800" kern="1200" dirty="0" err="1"/>
            <a:t>ve</a:t>
          </a:r>
          <a:r>
            <a:rPr lang="en-US" sz="2800" kern="1200" dirty="0"/>
            <a:t> </a:t>
          </a:r>
          <a:r>
            <a:rPr lang="en-US" sz="2800" kern="1200" dirty="0" err="1"/>
            <a:t>Analiz</a:t>
          </a:r>
          <a:endParaRPr lang="en-US" sz="2800" kern="1200" dirty="0"/>
        </a:p>
        <a:p>
          <a:pPr marL="0" lvl="0" indent="0" algn="ctr" defTabSz="1244600">
            <a:lnSpc>
              <a:spcPct val="90000"/>
            </a:lnSpc>
            <a:spcBef>
              <a:spcPct val="0"/>
            </a:spcBef>
            <a:spcAft>
              <a:spcPct val="35000"/>
            </a:spcAft>
            <a:buNone/>
          </a:pPr>
          <a:r>
            <a:rPr lang="tr-TR" sz="2800" kern="1200" dirty="0"/>
            <a:t>(</a:t>
          </a:r>
          <a:r>
            <a:rPr lang="en-US" sz="2800" kern="1200" dirty="0"/>
            <a:t>MET</a:t>
          </a:r>
          <a:r>
            <a:rPr lang="tr-TR" sz="2800" kern="1200" dirty="0"/>
            <a:t> </a:t>
          </a:r>
          <a:r>
            <a:rPr lang="en-US" sz="2800" kern="1200" dirty="0" err="1"/>
            <a:t>KL’ler</a:t>
          </a:r>
          <a:r>
            <a:rPr lang="tr-TR" sz="2800" kern="1200" dirty="0"/>
            <a:t>)</a:t>
          </a:r>
          <a:endParaRPr lang="en-US" sz="2800" kern="1200" dirty="0"/>
        </a:p>
      </dsp:txBody>
      <dsp:txXfrm>
        <a:off x="1261027" y="2695760"/>
        <a:ext cx="4683815" cy="136663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4AD311-2436-40BF-8FC1-9CFC64B492A5}" type="datetimeFigureOut">
              <a:rPr lang="tr-TR" smtClean="0"/>
              <a:t>4.07.2023</a:t>
            </a:fld>
            <a:endParaRPr lang="tr-T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764070-67B4-4D74-A8CB-151FF0A39B55}" type="slidenum">
              <a:rPr lang="tr-TR" smtClean="0"/>
              <a:t>‹#›</a:t>
            </a:fld>
            <a:endParaRPr lang="tr-TR"/>
          </a:p>
        </p:txBody>
      </p:sp>
    </p:spTree>
    <p:extLst>
      <p:ext uri="{BB962C8B-B14F-4D97-AF65-F5344CB8AC3E}">
        <p14:creationId xmlns:p14="http://schemas.microsoft.com/office/powerpoint/2010/main" val="3834768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00000"/>
              </a:lnSpc>
            </a:pPr>
            <a:r>
              <a:rPr lang="en-US" sz="2400" dirty="0" err="1">
                <a:effectLst/>
                <a:ea typeface="Calibri" panose="020F0502020204030204" pitchFamily="34" charset="0"/>
                <a:cs typeface="Calibri" panose="020F0502020204030204" pitchFamily="34" charset="0"/>
              </a:rPr>
              <a:t>Bağımsız</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olarak</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işletilen</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atık</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su</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arıtma</a:t>
            </a:r>
            <a:r>
              <a:rPr lang="en-US" sz="2400" dirty="0">
                <a:effectLst/>
                <a:ea typeface="Calibri" panose="020F0502020204030204" pitchFamily="34" charset="0"/>
                <a:cs typeface="Calibri" panose="020F0502020204030204" pitchFamily="34" charset="0"/>
              </a:rPr>
              <a:t> </a:t>
            </a:r>
            <a:r>
              <a:rPr lang="en-US" sz="2400" dirty="0" err="1">
                <a:effectLst/>
                <a:ea typeface="Calibri" panose="020F0502020204030204" pitchFamily="34" charset="0"/>
                <a:cs typeface="Calibri" panose="020F0502020204030204" pitchFamily="34" charset="0"/>
              </a:rPr>
              <a:t>tesisleri</a:t>
            </a:r>
            <a:r>
              <a:rPr lang="tr-TR" sz="2400" dirty="0">
                <a:effectLst/>
                <a:ea typeface="Calibri" panose="020F0502020204030204" pitchFamily="34" charset="0"/>
                <a:cs typeface="Calibri" panose="020F0502020204030204" pitchFamily="34" charset="0"/>
              </a:rPr>
              <a:t> </a:t>
            </a:r>
            <a:r>
              <a:rPr lang="en-US" sz="2400" dirty="0">
                <a:effectLst/>
                <a:ea typeface="Calibri" panose="020F0502020204030204" pitchFamily="34" charset="0"/>
                <a:cs typeface="Calibri" panose="020F0502020204030204" pitchFamily="34" charset="0"/>
              </a:rPr>
              <a:t>E</a:t>
            </a:r>
            <a:r>
              <a:rPr lang="tr-TR" sz="2400" dirty="0">
                <a:effectLst/>
                <a:ea typeface="Calibri" panose="020F0502020204030204" pitchFamily="34" charset="0"/>
                <a:cs typeface="Calibri" panose="020F0502020204030204" pitchFamily="34" charset="0"/>
              </a:rPr>
              <a:t>ED Ek I </a:t>
            </a:r>
            <a:endParaRPr lang="en-US" sz="2400" dirty="0">
              <a:effectLst/>
              <a:ea typeface="Calibri" panose="020F0502020204030204" pitchFamily="34" charset="0"/>
              <a:cs typeface="Calibri" panose="020F0502020204030204" pitchFamily="34" charset="0"/>
            </a:endParaRPr>
          </a:p>
          <a:p>
            <a:pPr lvl="1" algn="just">
              <a:lnSpc>
                <a:spcPct val="100000"/>
              </a:lnSpc>
            </a:pPr>
            <a:r>
              <a:rPr lang="tr-TR" sz="2000" dirty="0">
                <a:effectLst/>
                <a:ea typeface="Calibri" panose="020F0502020204030204" pitchFamily="34" charset="0"/>
                <a:cs typeface="Calibri" panose="020F0502020204030204" pitchFamily="34" charset="0"/>
              </a:rPr>
              <a:t>6.</a:t>
            </a:r>
            <a:r>
              <a:rPr lang="en-US" sz="2000" dirty="0">
                <a:effectLst/>
                <a:ea typeface="Calibri" panose="020F0502020204030204" pitchFamily="34" charset="0"/>
                <a:cs typeface="Calibri" panose="020F0502020204030204" pitchFamily="34" charset="0"/>
              </a:rPr>
              <a:t>11</a:t>
            </a:r>
            <a:r>
              <a:rPr lang="en-US" sz="2000" dirty="0">
                <a:ea typeface="Calibri" panose="020F0502020204030204" pitchFamily="34" charset="0"/>
                <a:cs typeface="Calibri" panose="020F0502020204030204" pitchFamily="34" charset="0"/>
              </a:rPr>
              <a:t> </a:t>
            </a:r>
            <a:r>
              <a:rPr lang="en-US" sz="2000" dirty="0">
                <a:effectLst/>
                <a:ea typeface="Calibri" panose="020F0502020204030204" pitchFamily="34" charset="0"/>
                <a:cs typeface="Calibri" panose="020F0502020204030204" pitchFamily="34" charset="0"/>
              </a:rPr>
              <a:t>- </a:t>
            </a:r>
            <a:r>
              <a:rPr lang="en-US" sz="2000" dirty="0" err="1">
                <a:effectLst/>
                <a:ea typeface="Calibri" panose="020F0502020204030204" pitchFamily="34" charset="0"/>
                <a:cs typeface="Calibri" panose="020F0502020204030204" pitchFamily="34" charset="0"/>
              </a:rPr>
              <a:t>Bölüm</a:t>
            </a:r>
            <a:r>
              <a:rPr lang="en-US" sz="2000" dirty="0">
                <a:effectLst/>
                <a:ea typeface="Calibri" panose="020F0502020204030204" pitchFamily="34" charset="0"/>
                <a:cs typeface="Calibri" panose="020F0502020204030204" pitchFamily="34" charset="0"/>
              </a:rPr>
              <a:t> II </a:t>
            </a:r>
            <a:r>
              <a:rPr lang="en-US" sz="2000" dirty="0" err="1">
                <a:effectLst/>
                <a:ea typeface="Calibri" panose="020F0502020204030204" pitchFamily="34" charset="0"/>
                <a:cs typeface="Calibri" panose="020F0502020204030204" pitchFamily="34" charset="0"/>
              </a:rPr>
              <a:t>kapsamındaki</a:t>
            </a:r>
            <a:r>
              <a:rPr lang="en-US" sz="2000" dirty="0">
                <a:effectLst/>
                <a:ea typeface="Calibri" panose="020F0502020204030204" pitchFamily="34" charset="0"/>
                <a:cs typeface="Calibri" panose="020F0502020204030204" pitchFamily="34" charset="0"/>
              </a:rPr>
              <a:t> </a:t>
            </a:r>
            <a:r>
              <a:rPr lang="en-US" sz="2000" dirty="0" err="1">
                <a:effectLst/>
                <a:ea typeface="Calibri" panose="020F0502020204030204" pitchFamily="34" charset="0"/>
                <a:cs typeface="Calibri" panose="020F0502020204030204" pitchFamily="34" charset="0"/>
              </a:rPr>
              <a:t>tesisler</a:t>
            </a:r>
            <a:r>
              <a:rPr lang="en-US" sz="2000" dirty="0">
                <a:effectLst/>
                <a:ea typeface="Calibri" panose="020F0502020204030204" pitchFamily="34" charset="0"/>
                <a:cs typeface="Calibri" panose="020F0502020204030204" pitchFamily="34" charset="0"/>
              </a:rPr>
              <a:t> </a:t>
            </a:r>
            <a:r>
              <a:rPr lang="en-US" sz="2000" dirty="0" err="1">
                <a:effectLst/>
                <a:ea typeface="Calibri" panose="020F0502020204030204" pitchFamily="34" charset="0"/>
                <a:cs typeface="Calibri" panose="020F0502020204030204" pitchFamily="34" charset="0"/>
              </a:rPr>
              <a:t>tarafından</a:t>
            </a:r>
            <a:r>
              <a:rPr lang="en-US" sz="2000" dirty="0">
                <a:effectLst/>
                <a:ea typeface="Calibri" panose="020F0502020204030204" pitchFamily="34" charset="0"/>
                <a:cs typeface="Calibri" panose="020F0502020204030204" pitchFamily="34" charset="0"/>
              </a:rPr>
              <a:t> </a:t>
            </a:r>
            <a:r>
              <a:rPr lang="en-US" sz="2000" dirty="0" err="1">
                <a:effectLst/>
                <a:ea typeface="Calibri" panose="020F0502020204030204" pitchFamily="34" charset="0"/>
                <a:cs typeface="Calibri" panose="020F0502020204030204" pitchFamily="34" charset="0"/>
              </a:rPr>
              <a:t>deşarj</a:t>
            </a:r>
            <a:r>
              <a:rPr lang="en-US" sz="2000" dirty="0">
                <a:effectLst/>
                <a:ea typeface="Calibri" panose="020F0502020204030204" pitchFamily="34" charset="0"/>
                <a:cs typeface="Calibri" panose="020F0502020204030204" pitchFamily="34" charset="0"/>
              </a:rPr>
              <a:t> </a:t>
            </a:r>
            <a:r>
              <a:rPr lang="en-US" sz="2000" dirty="0" err="1">
                <a:effectLst/>
                <a:ea typeface="Calibri" panose="020F0502020204030204" pitchFamily="34" charset="0"/>
                <a:cs typeface="Calibri" panose="020F0502020204030204" pitchFamily="34" charset="0"/>
              </a:rPr>
              <a:t>edilen</a:t>
            </a:r>
            <a:r>
              <a:rPr lang="en-US" sz="2000" dirty="0">
                <a:effectLst/>
                <a:ea typeface="Calibri" panose="020F0502020204030204" pitchFamily="34" charset="0"/>
                <a:cs typeface="Calibri" panose="020F0502020204030204" pitchFamily="34" charset="0"/>
              </a:rPr>
              <a:t> </a:t>
            </a:r>
            <a:r>
              <a:rPr lang="en-US" sz="2000" dirty="0" err="1">
                <a:effectLst/>
                <a:ea typeface="Calibri" panose="020F0502020204030204" pitchFamily="34" charset="0"/>
                <a:cs typeface="Calibri" panose="020F0502020204030204" pitchFamily="34" charset="0"/>
              </a:rPr>
              <a:t>ve</a:t>
            </a:r>
            <a:r>
              <a:rPr lang="en-US" sz="2000" dirty="0">
                <a:effectLst/>
                <a:ea typeface="Calibri" panose="020F0502020204030204" pitchFamily="34" charset="0"/>
                <a:cs typeface="Calibri" panose="020F0502020204030204" pitchFamily="34" charset="0"/>
              </a:rPr>
              <a:t> 91/271 /EEC </a:t>
            </a:r>
            <a:r>
              <a:rPr lang="en-US" sz="2000" dirty="0" err="1">
                <a:effectLst/>
                <a:ea typeface="Calibri" panose="020F0502020204030204" pitchFamily="34" charset="0"/>
                <a:cs typeface="Calibri" panose="020F0502020204030204" pitchFamily="34" charset="0"/>
              </a:rPr>
              <a:t>Yönergesince</a:t>
            </a:r>
            <a:r>
              <a:rPr lang="en-US" sz="2000" dirty="0">
                <a:effectLst/>
                <a:ea typeface="Calibri" panose="020F0502020204030204" pitchFamily="34" charset="0"/>
                <a:cs typeface="Calibri" panose="020F0502020204030204" pitchFamily="34" charset="0"/>
              </a:rPr>
              <a:t> </a:t>
            </a:r>
            <a:r>
              <a:rPr lang="en-US" sz="2000" dirty="0" err="1">
                <a:effectLst/>
                <a:ea typeface="Calibri" panose="020F0502020204030204" pitchFamily="34" charset="0"/>
                <a:cs typeface="Calibri" panose="020F0502020204030204" pitchFamily="34" charset="0"/>
              </a:rPr>
              <a:t>kapsanmayan</a:t>
            </a:r>
            <a:r>
              <a:rPr lang="en-US" sz="2000" dirty="0">
                <a:effectLst/>
                <a:ea typeface="Calibri" panose="020F0502020204030204" pitchFamily="34" charset="0"/>
                <a:cs typeface="Calibri" panose="020F0502020204030204" pitchFamily="34" charset="0"/>
              </a:rPr>
              <a:t> </a:t>
            </a:r>
            <a:r>
              <a:rPr lang="en-US" sz="2000" dirty="0" err="1">
                <a:effectLst/>
                <a:ea typeface="Calibri" panose="020F0502020204030204" pitchFamily="34" charset="0"/>
                <a:cs typeface="Calibri" panose="020F0502020204030204" pitchFamily="34" charset="0"/>
              </a:rPr>
              <a:t>atık</a:t>
            </a:r>
            <a:r>
              <a:rPr lang="en-US" sz="2000" dirty="0">
                <a:effectLst/>
                <a:ea typeface="Calibri" panose="020F0502020204030204" pitchFamily="34" charset="0"/>
                <a:cs typeface="Calibri" panose="020F0502020204030204" pitchFamily="34" charset="0"/>
              </a:rPr>
              <a:t> </a:t>
            </a:r>
            <a:r>
              <a:rPr lang="en-US" sz="2000" dirty="0" err="1">
                <a:effectLst/>
                <a:ea typeface="Calibri" panose="020F0502020204030204" pitchFamily="34" charset="0"/>
                <a:cs typeface="Calibri" panose="020F0502020204030204" pitchFamily="34" charset="0"/>
              </a:rPr>
              <a:t>suların</a:t>
            </a:r>
            <a:r>
              <a:rPr lang="en-US" sz="2000" dirty="0">
                <a:effectLst/>
                <a:ea typeface="Calibri" panose="020F0502020204030204" pitchFamily="34" charset="0"/>
                <a:cs typeface="Calibri" panose="020F0502020204030204" pitchFamily="34" charset="0"/>
              </a:rPr>
              <a:t> </a:t>
            </a:r>
            <a:r>
              <a:rPr lang="en-US" sz="2000" dirty="0" err="1">
                <a:effectLst/>
                <a:ea typeface="Calibri" panose="020F0502020204030204" pitchFamily="34" charset="0"/>
                <a:cs typeface="Calibri" panose="020F0502020204030204" pitchFamily="34" charset="0"/>
              </a:rPr>
              <a:t>bağımsız</a:t>
            </a:r>
            <a:r>
              <a:rPr lang="en-US" sz="2000" dirty="0">
                <a:effectLst/>
                <a:ea typeface="Calibri" panose="020F0502020204030204" pitchFamily="34" charset="0"/>
                <a:cs typeface="Calibri" panose="020F0502020204030204" pitchFamily="34" charset="0"/>
              </a:rPr>
              <a:t> </a:t>
            </a:r>
            <a:r>
              <a:rPr lang="en-US" sz="2000" dirty="0" err="1">
                <a:effectLst/>
                <a:ea typeface="Calibri" panose="020F0502020204030204" pitchFamily="34" charset="0"/>
                <a:cs typeface="Calibri" panose="020F0502020204030204" pitchFamily="34" charset="0"/>
              </a:rPr>
              <a:t>olarak</a:t>
            </a:r>
            <a:r>
              <a:rPr lang="en-US" sz="2000" dirty="0">
                <a:effectLst/>
                <a:ea typeface="Calibri" panose="020F0502020204030204" pitchFamily="34" charset="0"/>
                <a:cs typeface="Calibri" panose="020F0502020204030204" pitchFamily="34" charset="0"/>
              </a:rPr>
              <a:t> </a:t>
            </a:r>
            <a:r>
              <a:rPr lang="en-US" sz="2000" dirty="0" err="1">
                <a:effectLst/>
                <a:ea typeface="Calibri" panose="020F0502020204030204" pitchFamily="34" charset="0"/>
                <a:cs typeface="Calibri" panose="020F0502020204030204" pitchFamily="34" charset="0"/>
              </a:rPr>
              <a:t>arıtılması</a:t>
            </a:r>
            <a:endParaRPr lang="en-US" sz="2000" dirty="0">
              <a:effectLst/>
              <a:ea typeface="Calibri" panose="020F0502020204030204" pitchFamily="34" charset="0"/>
              <a:cs typeface="Calibri" panose="020F0502020204030204" pitchFamily="34" charset="0"/>
            </a:endParaRPr>
          </a:p>
          <a:p>
            <a:pPr marL="0" indent="0" algn="just">
              <a:lnSpc>
                <a:spcPct val="100000"/>
              </a:lnSpc>
              <a:buNone/>
            </a:pPr>
            <a:r>
              <a:rPr lang="tr-TR" sz="2400">
                <a:effectLst/>
                <a:ea typeface="Calibri" panose="020F0502020204030204" pitchFamily="34" charset="0"/>
                <a:cs typeface="Calibri" panose="020F0502020204030204" pitchFamily="34" charset="0"/>
              </a:rPr>
              <a:t>kapsamına girmektedir. </a:t>
            </a:r>
          </a:p>
          <a:p>
            <a:endParaRPr lang="tr-TR" dirty="0"/>
          </a:p>
        </p:txBody>
      </p:sp>
      <p:sp>
        <p:nvSpPr>
          <p:cNvPr id="4" name="Slide Number Placeholder 3"/>
          <p:cNvSpPr>
            <a:spLocks noGrp="1"/>
          </p:cNvSpPr>
          <p:nvPr>
            <p:ph type="sldNum" sz="quarter" idx="5"/>
          </p:nvPr>
        </p:nvSpPr>
        <p:spPr/>
        <p:txBody>
          <a:bodyPr/>
          <a:lstStyle/>
          <a:p>
            <a:fld id="{82764070-67B4-4D74-A8CB-151FF0A39B55}" type="slidenum">
              <a:rPr lang="tr-TR" smtClean="0"/>
              <a:t>18</a:t>
            </a:fld>
            <a:endParaRPr lang="tr-TR"/>
          </a:p>
        </p:txBody>
      </p:sp>
    </p:spTree>
    <p:extLst>
      <p:ext uri="{BB962C8B-B14F-4D97-AF65-F5344CB8AC3E}">
        <p14:creationId xmlns:p14="http://schemas.microsoft.com/office/powerpoint/2010/main" val="40046633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139709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017990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6914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94E9D89F-DB6C-4F46-B08C-3411C0699FF6}" type="datetime1">
              <a:rPr lang="tr-TR" smtClean="0"/>
              <a:t>4.07.2023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1900089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4C3E6E4A-5988-47B1-A21A-13E2DF0E736D}" type="datetime1">
              <a:rPr lang="tr-TR" smtClean="0"/>
              <a:t>4.07.2023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2437893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8D0984D2-9A59-4B34-AA22-512B3AE982A8}" type="datetime1">
              <a:rPr lang="tr-TR" smtClean="0"/>
              <a:t>4.07.2023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2396278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2F437481-3947-471E-957B-B78F7E4AE1F4}" type="datetime1">
              <a:rPr lang="tr-TR" smtClean="0"/>
              <a:t>4.07.2023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3366254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41D94458-C788-4435-B121-618BF82C12BC}" type="datetime1">
              <a:rPr lang="tr-TR" smtClean="0"/>
              <a:t>4.07.2023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41510157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681EFA0A-89F9-4E93-8B53-A41584CD736C}" type="datetime1">
              <a:rPr lang="tr-TR" smtClean="0"/>
              <a:t>4.07.2023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0221480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CEDFF09C-FA41-42EC-85AD-9111E7F2E067}" type="datetime1">
              <a:rPr lang="tr-TR" smtClean="0"/>
              <a:t>4.07.2023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1318091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9180CE16-8F99-4DF8-8A38-9C1E7A565A48}" type="datetime1">
              <a:rPr lang="tr-TR" smtClean="0"/>
              <a:t>4.07.2023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475802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225672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199EEDFB-36B7-47A0-A496-704996A523E3}" type="datetime1">
              <a:rPr lang="tr-TR" smtClean="0"/>
              <a:t>4.07.2023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99253221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414F5986-CB9F-498A-A73C-E5A2575F567A}" type="datetime1">
              <a:rPr lang="tr-TR" smtClean="0"/>
              <a:t>4.07.2023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74646854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24340D30-C927-4163-997F-83F2D700E31B}" type="datetime1">
              <a:rPr lang="tr-TR" smtClean="0"/>
              <a:t>4.07.2023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7442815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0337464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086698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30337267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42902231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38256610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41360438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8152972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73947026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3940339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42874817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64594217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087033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460728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6716834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573288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410803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088083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2C97028E-7938-497D-A1F0-A1E8EDE15F0A}" type="datetimeFigureOut">
              <a:rPr lang="tr-TR" smtClean="0"/>
              <a:t>4.07.2023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711237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7028E-7938-497D-A1F0-A1E8EDE15F0A}" type="datetimeFigureOut">
              <a:rPr lang="tr-TR" smtClean="0"/>
              <a:t>4.07.2023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1540111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64536-93BF-410C-8343-415B3F5DC8A1}" type="datetime1">
              <a:rPr lang="tr-TR" smtClean="0"/>
              <a:t>4.07.2023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34313281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7028E-7938-497D-A1F0-A1E8EDE15F0A}" type="datetimeFigureOut">
              <a:rPr lang="tr-TR" smtClean="0"/>
              <a:t>4.07.2023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26832961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4" name="Başlık 3">
            <a:extLst>
              <a:ext uri="{FF2B5EF4-FFF2-40B4-BE49-F238E27FC236}">
                <a16:creationId xmlns:a16="http://schemas.microsoft.com/office/drawing/2014/main" id="{89BF8A2F-65C6-4A4A-B077-685783E9349B}"/>
              </a:ext>
            </a:extLst>
          </p:cNvPr>
          <p:cNvSpPr>
            <a:spLocks noGrp="1"/>
          </p:cNvSpPr>
          <p:nvPr>
            <p:ph type="ctrTitle"/>
          </p:nvPr>
        </p:nvSpPr>
        <p:spPr>
          <a:xfrm>
            <a:off x="3048000" y="5094358"/>
            <a:ext cx="9144000" cy="1147763"/>
          </a:xfrm>
        </p:spPr>
        <p:txBody>
          <a:bodyPr>
            <a:noAutofit/>
          </a:bodyPr>
          <a:lstStyle/>
          <a:p>
            <a:r>
              <a:rPr lang="tr-TR" sz="2800" dirty="0"/>
              <a:t>Dr. Zeynep Yöntem </a:t>
            </a:r>
            <a:br>
              <a:rPr lang="en-US" sz="2800" dirty="0"/>
            </a:br>
            <a:r>
              <a:rPr lang="en-US" sz="2800" dirty="0" err="1"/>
              <a:t>Kıdemli</a:t>
            </a:r>
            <a:r>
              <a:rPr lang="en-US" sz="2800" dirty="0"/>
              <a:t> Teknik </a:t>
            </a:r>
            <a:r>
              <a:rPr lang="en-US" sz="2800" dirty="0" err="1"/>
              <a:t>Uzman</a:t>
            </a:r>
            <a:br>
              <a:rPr lang="tr-TR" sz="2800" dirty="0"/>
            </a:br>
            <a:r>
              <a:rPr lang="tr-TR" sz="2800" dirty="0"/>
              <a:t>Konsorsiyum Ortağı, </a:t>
            </a:r>
            <a:r>
              <a:rPr lang="tr-TR" sz="2800" dirty="0" err="1"/>
              <a:t>Ekodenge</a:t>
            </a:r>
            <a:r>
              <a:rPr lang="tr-TR" sz="2800" dirty="0"/>
              <a:t>​</a:t>
            </a:r>
          </a:p>
        </p:txBody>
      </p:sp>
      <p:sp>
        <p:nvSpPr>
          <p:cNvPr id="5" name="Alt Başlık 4">
            <a:extLst>
              <a:ext uri="{FF2B5EF4-FFF2-40B4-BE49-F238E27FC236}">
                <a16:creationId xmlns:a16="http://schemas.microsoft.com/office/drawing/2014/main" id="{4795EC58-D0AB-4310-990E-73B4200CECD5}"/>
              </a:ext>
            </a:extLst>
          </p:cNvPr>
          <p:cNvSpPr>
            <a:spLocks noGrp="1"/>
          </p:cNvSpPr>
          <p:nvPr>
            <p:ph type="subTitle" idx="1"/>
          </p:nvPr>
        </p:nvSpPr>
        <p:spPr>
          <a:xfrm>
            <a:off x="0" y="3111532"/>
            <a:ext cx="9409043" cy="1251107"/>
          </a:xfrm>
        </p:spPr>
        <p:txBody>
          <a:bodyPr>
            <a:normAutofit fontScale="92500"/>
          </a:bodyPr>
          <a:lstStyle/>
          <a:p>
            <a:r>
              <a:rPr lang="en-US" sz="4000" dirty="0" err="1"/>
              <a:t>Sektörel</a:t>
            </a:r>
            <a:r>
              <a:rPr lang="en-US" sz="4000" dirty="0"/>
              <a:t> </a:t>
            </a:r>
            <a:r>
              <a:rPr lang="en-US" sz="4000" dirty="0" err="1"/>
              <a:t>Bulgular</a:t>
            </a:r>
            <a:r>
              <a:rPr lang="en-US" sz="4000" dirty="0"/>
              <a:t> </a:t>
            </a:r>
            <a:r>
              <a:rPr lang="en-US" sz="4000" dirty="0" err="1"/>
              <a:t>ve</a:t>
            </a:r>
            <a:r>
              <a:rPr lang="en-US" sz="4000" dirty="0"/>
              <a:t> </a:t>
            </a:r>
            <a:r>
              <a:rPr lang="en-US" sz="4000" dirty="0" err="1"/>
              <a:t>Diğer</a:t>
            </a:r>
            <a:r>
              <a:rPr lang="en-US" sz="4000" dirty="0"/>
              <a:t> </a:t>
            </a:r>
            <a:r>
              <a:rPr lang="en-US" sz="4000" dirty="0" err="1"/>
              <a:t>Faaliyetler</a:t>
            </a:r>
            <a:r>
              <a:rPr lang="en-US" sz="4000" dirty="0"/>
              <a:t> </a:t>
            </a:r>
            <a:r>
              <a:rPr lang="en-US" sz="4000" dirty="0" err="1"/>
              <a:t>ile</a:t>
            </a:r>
            <a:r>
              <a:rPr lang="en-US" sz="4000" dirty="0"/>
              <a:t> </a:t>
            </a:r>
            <a:r>
              <a:rPr lang="en-US" sz="4000" dirty="0" err="1"/>
              <a:t>Daha</a:t>
            </a:r>
            <a:r>
              <a:rPr lang="en-US" sz="4000" dirty="0"/>
              <a:t> </a:t>
            </a:r>
            <a:r>
              <a:rPr lang="en-US" sz="4000" dirty="0" err="1"/>
              <a:t>Önce</a:t>
            </a:r>
            <a:r>
              <a:rPr lang="en-US" sz="4000" dirty="0"/>
              <a:t> </a:t>
            </a:r>
            <a:r>
              <a:rPr lang="en-US" sz="4000" dirty="0" err="1"/>
              <a:t>Çalışılan</a:t>
            </a:r>
            <a:r>
              <a:rPr lang="en-US" sz="4000" dirty="0"/>
              <a:t> </a:t>
            </a:r>
            <a:r>
              <a:rPr lang="en-US" sz="4000" dirty="0" err="1"/>
              <a:t>Sektörlere</a:t>
            </a:r>
            <a:r>
              <a:rPr lang="en-US" sz="4000" dirty="0"/>
              <a:t> </a:t>
            </a:r>
            <a:r>
              <a:rPr lang="en-US" sz="4000" dirty="0" err="1"/>
              <a:t>İlişkin</a:t>
            </a:r>
            <a:r>
              <a:rPr lang="en-US" sz="4000" dirty="0"/>
              <a:t> </a:t>
            </a:r>
            <a:r>
              <a:rPr lang="en-US" sz="4000" dirty="0" err="1"/>
              <a:t>Sonuçlar</a:t>
            </a:r>
            <a:endParaRPr lang="tr-TR" sz="4000" dirty="0"/>
          </a:p>
        </p:txBody>
      </p:sp>
    </p:spTree>
    <p:extLst>
      <p:ext uri="{BB962C8B-B14F-4D97-AF65-F5344CB8AC3E}">
        <p14:creationId xmlns:p14="http://schemas.microsoft.com/office/powerpoint/2010/main" val="29270293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5CBC07C5-45B8-AD50-C315-12BEE9BA87C8}"/>
              </a:ext>
            </a:extLst>
          </p:cNvPr>
          <p:cNvSpPr>
            <a:spLocks noGrp="1"/>
          </p:cNvSpPr>
          <p:nvPr>
            <p:ph idx="1"/>
          </p:nvPr>
        </p:nvSpPr>
        <p:spPr>
          <a:xfrm>
            <a:off x="838200" y="1909831"/>
            <a:ext cx="10515600" cy="1933666"/>
          </a:xfrm>
        </p:spPr>
        <p:txBody>
          <a:bodyPr>
            <a:noAutofit/>
          </a:bodyPr>
          <a:lstStyle/>
          <a:p>
            <a:pPr algn="just" rtl="0" fontAlgn="base">
              <a:buFont typeface="Arial" panose="020B0604020202020204" pitchFamily="34" charset="0"/>
              <a:buChar char="•"/>
            </a:pPr>
            <a:r>
              <a:rPr lang="en-US" sz="1800" b="0" i="0" u="none" strike="noStrike" dirty="0" err="1">
                <a:solidFill>
                  <a:srgbClr val="000000"/>
                </a:solidFill>
                <a:effectLst/>
              </a:rPr>
              <a:t>Mezbahane</a:t>
            </a:r>
            <a:r>
              <a:rPr lang="en-US" sz="1800" b="0" i="0" u="none" strike="noStrike" dirty="0">
                <a:solidFill>
                  <a:srgbClr val="000000"/>
                </a:solidFill>
                <a:effectLst/>
              </a:rPr>
              <a:t> </a:t>
            </a:r>
            <a:r>
              <a:rPr lang="en-US" sz="1800" b="0" i="0" u="none" strike="noStrike" dirty="0" err="1">
                <a:solidFill>
                  <a:srgbClr val="000000"/>
                </a:solidFill>
                <a:effectLst/>
              </a:rPr>
              <a:t>işletme</a:t>
            </a:r>
            <a:r>
              <a:rPr lang="en-US" sz="1800" b="0" i="0" u="none" strike="noStrike" dirty="0">
                <a:solidFill>
                  <a:srgbClr val="000000"/>
                </a:solidFill>
                <a:effectLst/>
              </a:rPr>
              <a:t> </a:t>
            </a:r>
            <a:r>
              <a:rPr lang="tr-TR" sz="1800" b="0" i="0" u="none" strike="noStrike" dirty="0">
                <a:solidFill>
                  <a:srgbClr val="000000"/>
                </a:solidFill>
                <a:effectLst/>
              </a:rPr>
              <a:t>endüstrisi </a:t>
            </a:r>
            <a:r>
              <a:rPr lang="en-US" sz="1800" b="0" i="0" u="none" strike="noStrike" dirty="0">
                <a:solidFill>
                  <a:srgbClr val="000000"/>
                </a:solidFill>
                <a:effectLst/>
              </a:rPr>
              <a:t>E</a:t>
            </a:r>
            <a:r>
              <a:rPr lang="tr-TR" sz="1800" b="0" i="0" u="none" strike="noStrike" dirty="0">
                <a:solidFill>
                  <a:srgbClr val="000000"/>
                </a:solidFill>
                <a:effectLst/>
              </a:rPr>
              <a:t>ED Ek I </a:t>
            </a:r>
            <a:r>
              <a:rPr lang="en-US" sz="1800" b="0" i="0" dirty="0">
                <a:solidFill>
                  <a:srgbClr val="000000"/>
                </a:solidFill>
                <a:effectLst/>
              </a:rPr>
              <a:t>​</a:t>
            </a:r>
          </a:p>
          <a:p>
            <a:pPr lvl="1" algn="just" fontAlgn="base"/>
            <a:r>
              <a:rPr lang="tr-TR" sz="1800" b="0" i="0" u="none" strike="noStrike" dirty="0">
                <a:solidFill>
                  <a:srgbClr val="000000"/>
                </a:solidFill>
                <a:effectLst/>
              </a:rPr>
              <a:t>6.</a:t>
            </a:r>
            <a:r>
              <a:rPr lang="en-US" sz="1800" b="0" i="0" u="none" strike="noStrike" dirty="0">
                <a:solidFill>
                  <a:srgbClr val="000000"/>
                </a:solidFill>
                <a:effectLst/>
              </a:rPr>
              <a:t>4</a:t>
            </a:r>
            <a:r>
              <a:rPr lang="tr-TR" sz="1800" b="0" i="0" u="none" strike="noStrike" dirty="0">
                <a:solidFill>
                  <a:srgbClr val="000000"/>
                </a:solidFill>
                <a:effectLst/>
              </a:rPr>
              <a:t> </a:t>
            </a:r>
            <a:r>
              <a:rPr lang="en-US" sz="1800" b="0" i="0" u="none" strike="noStrike" dirty="0">
                <a:solidFill>
                  <a:srgbClr val="000000"/>
                </a:solidFill>
                <a:effectLst/>
              </a:rPr>
              <a:t>(a) - </a:t>
            </a:r>
            <a:r>
              <a:rPr lang="en-US" sz="1800" b="0" i="0" u="none" strike="noStrike" dirty="0" err="1">
                <a:solidFill>
                  <a:srgbClr val="000000"/>
                </a:solidFill>
                <a:effectLst/>
              </a:rPr>
              <a:t>Günlük</a:t>
            </a:r>
            <a:r>
              <a:rPr lang="en-US" sz="1800" b="0" i="0" u="none" strike="noStrike" dirty="0">
                <a:solidFill>
                  <a:srgbClr val="000000"/>
                </a:solidFill>
                <a:effectLst/>
              </a:rPr>
              <a:t> </a:t>
            </a:r>
            <a:r>
              <a:rPr lang="en-US" sz="1800" b="0" i="0" u="none" strike="noStrike" dirty="0" err="1">
                <a:solidFill>
                  <a:srgbClr val="000000"/>
                </a:solidFill>
                <a:effectLst/>
              </a:rPr>
              <a:t>karkas</a:t>
            </a:r>
            <a:r>
              <a:rPr lang="en-US" sz="1800" b="0" i="0" u="none" strike="noStrike" dirty="0">
                <a:solidFill>
                  <a:srgbClr val="000000"/>
                </a:solidFill>
                <a:effectLst/>
              </a:rPr>
              <a:t> </a:t>
            </a:r>
            <a:r>
              <a:rPr lang="en-US" sz="1800" b="0" i="0" u="none" strike="noStrike" dirty="0" err="1">
                <a:solidFill>
                  <a:srgbClr val="000000"/>
                </a:solidFill>
                <a:effectLst/>
              </a:rPr>
              <a:t>üretimi</a:t>
            </a:r>
            <a:r>
              <a:rPr lang="en-US" sz="1800" b="0" i="0" u="none" strike="noStrike" dirty="0">
                <a:solidFill>
                  <a:srgbClr val="000000"/>
                </a:solidFill>
                <a:effectLst/>
              </a:rPr>
              <a:t> </a:t>
            </a:r>
            <a:r>
              <a:rPr lang="en-US" sz="1800" b="0" i="0" u="none" strike="noStrike" dirty="0" err="1">
                <a:solidFill>
                  <a:srgbClr val="000000"/>
                </a:solidFill>
                <a:effectLst/>
              </a:rPr>
              <a:t>kapasitesi</a:t>
            </a:r>
            <a:r>
              <a:rPr lang="en-US" sz="1800" b="0" i="0" u="none" strike="noStrike" dirty="0">
                <a:solidFill>
                  <a:srgbClr val="000000"/>
                </a:solidFill>
                <a:effectLst/>
              </a:rPr>
              <a:t> 50 ton </a:t>
            </a:r>
            <a:r>
              <a:rPr lang="en-US" sz="1800" b="0" i="0" u="none" strike="noStrike" dirty="0" err="1">
                <a:solidFill>
                  <a:srgbClr val="000000"/>
                </a:solidFill>
                <a:effectLst/>
              </a:rPr>
              <a:t>üzeri</a:t>
            </a:r>
            <a:r>
              <a:rPr lang="en-US" sz="1800" b="0" i="0" u="none" strike="noStrike" dirty="0">
                <a:solidFill>
                  <a:srgbClr val="000000"/>
                </a:solidFill>
                <a:effectLst/>
              </a:rPr>
              <a:t> </a:t>
            </a:r>
            <a:r>
              <a:rPr lang="en-US" sz="1800" b="0" i="0" u="none" strike="noStrike" dirty="0" err="1">
                <a:solidFill>
                  <a:srgbClr val="000000"/>
                </a:solidFill>
                <a:effectLst/>
              </a:rPr>
              <a:t>mezbahaların</a:t>
            </a:r>
            <a:r>
              <a:rPr lang="en-US" sz="1800" b="0" i="0" u="none" strike="noStrike" dirty="0">
                <a:solidFill>
                  <a:srgbClr val="000000"/>
                </a:solidFill>
                <a:effectLst/>
              </a:rPr>
              <a:t> </a:t>
            </a:r>
            <a:r>
              <a:rPr lang="en-US" sz="1800" b="0" i="0" u="none" strike="noStrike" dirty="0" err="1">
                <a:solidFill>
                  <a:srgbClr val="000000"/>
                </a:solidFill>
                <a:effectLst/>
              </a:rPr>
              <a:t>işletilmesi</a:t>
            </a:r>
            <a:r>
              <a:rPr lang="en-US" sz="1800" b="0" i="0" dirty="0">
                <a:solidFill>
                  <a:srgbClr val="000000"/>
                </a:solidFill>
                <a:effectLst/>
              </a:rPr>
              <a:t>​</a:t>
            </a:r>
          </a:p>
          <a:p>
            <a:pPr marL="0" indent="0" algn="just" rtl="0" fontAlgn="base">
              <a:buNone/>
            </a:pPr>
            <a:r>
              <a:rPr lang="tr-TR" sz="1800" b="0" i="0" u="none" strike="noStrike" dirty="0">
                <a:solidFill>
                  <a:srgbClr val="000000"/>
                </a:solidFill>
                <a:effectLst/>
              </a:rPr>
              <a:t>kapsamına girmektedir. </a:t>
            </a:r>
            <a:endParaRPr lang="en-US" sz="1800" dirty="0">
              <a:ea typeface="Calibri" panose="020F0502020204030204" pitchFamily="34" charset="0"/>
            </a:endParaRPr>
          </a:p>
          <a:p>
            <a:pPr algn="just"/>
            <a:r>
              <a:rPr lang="tr-TR" sz="1800" dirty="0">
                <a:ea typeface="Calibri" panose="020F0502020204030204" pitchFamily="34" charset="0"/>
              </a:rPr>
              <a:t>EKÖK envanterine göre Türkiye’de </a:t>
            </a:r>
            <a:r>
              <a:rPr lang="en-US" sz="1800" dirty="0" err="1">
                <a:ea typeface="Calibri" panose="020F0502020204030204" pitchFamily="34" charset="0"/>
              </a:rPr>
              <a:t>mezbahacılık</a:t>
            </a:r>
            <a:r>
              <a:rPr lang="en-US" sz="1800" dirty="0">
                <a:ea typeface="Calibri" panose="020F0502020204030204" pitchFamily="34" charset="0"/>
              </a:rPr>
              <a:t> </a:t>
            </a:r>
            <a:r>
              <a:rPr lang="en-US" sz="1800" dirty="0" err="1">
                <a:ea typeface="Calibri" panose="020F0502020204030204" pitchFamily="34" charset="0"/>
              </a:rPr>
              <a:t>faaliyetini</a:t>
            </a:r>
            <a:r>
              <a:rPr lang="en-US" sz="1800" dirty="0">
                <a:ea typeface="Calibri" panose="020F0502020204030204" pitchFamily="34" charset="0"/>
              </a:rPr>
              <a:t> </a:t>
            </a:r>
            <a:r>
              <a:rPr lang="en-US" sz="1800" dirty="0" err="1">
                <a:ea typeface="Calibri" panose="020F0502020204030204" pitchFamily="34" charset="0"/>
              </a:rPr>
              <a:t>yürüten</a:t>
            </a:r>
            <a:r>
              <a:rPr lang="en-US" sz="1800" dirty="0">
                <a:ea typeface="Calibri" panose="020F0502020204030204" pitchFamily="34" charset="0"/>
              </a:rPr>
              <a:t> 116</a:t>
            </a:r>
            <a:r>
              <a:rPr lang="tr-TR" sz="1800" dirty="0">
                <a:ea typeface="Calibri" panose="020F0502020204030204" pitchFamily="34" charset="0"/>
              </a:rPr>
              <a:t> tesis bulunmaktadır. Sektörel uyum değerlendirmesi yapmak için gerekli verilere ulaşılamamıştır. Bu nedenle en kötü senaryoyu ortaya koymak amacıyla hesaplamalar %0 uyum oranına göre yapılmıştır. </a:t>
            </a:r>
          </a:p>
          <a:p>
            <a:endParaRPr lang="tr-TR" sz="1800" dirty="0">
              <a:effectLst/>
              <a:ea typeface="Calibri" panose="020F0502020204030204" pitchFamily="34" charset="0"/>
            </a:endParaRPr>
          </a:p>
          <a:p>
            <a:endParaRPr lang="tr-TR" sz="1800" dirty="0"/>
          </a:p>
          <a:p>
            <a:endParaRPr lang="tr-TR" sz="1800" dirty="0"/>
          </a:p>
        </p:txBody>
      </p:sp>
      <p:graphicFrame>
        <p:nvGraphicFramePr>
          <p:cNvPr id="4" name="Tablo 3">
            <a:extLst>
              <a:ext uri="{FF2B5EF4-FFF2-40B4-BE49-F238E27FC236}">
                <a16:creationId xmlns:a16="http://schemas.microsoft.com/office/drawing/2014/main" id="{41CA5D77-E930-322D-04DE-072639E64985}"/>
              </a:ext>
            </a:extLst>
          </p:cNvPr>
          <p:cNvGraphicFramePr>
            <a:graphicFrameLocks noGrp="1"/>
          </p:cNvGraphicFramePr>
          <p:nvPr>
            <p:extLst>
              <p:ext uri="{D42A27DB-BD31-4B8C-83A1-F6EECF244321}">
                <p14:modId xmlns:p14="http://schemas.microsoft.com/office/powerpoint/2010/main" val="3343057797"/>
              </p:ext>
            </p:extLst>
          </p:nvPr>
        </p:nvGraphicFramePr>
        <p:xfrm>
          <a:off x="595745" y="3904521"/>
          <a:ext cx="11000509" cy="1878430"/>
        </p:xfrm>
        <a:graphic>
          <a:graphicData uri="http://schemas.openxmlformats.org/drawingml/2006/table">
            <a:tbl>
              <a:tblPr firstRow="1" firstCol="1" bandRow="1">
                <a:tableStyleId>{5C22544A-7EE6-4342-B048-85BDC9FD1C3A}</a:tableStyleId>
              </a:tblPr>
              <a:tblGrid>
                <a:gridCol w="1046474">
                  <a:extLst>
                    <a:ext uri="{9D8B030D-6E8A-4147-A177-3AD203B41FA5}">
                      <a16:colId xmlns:a16="http://schemas.microsoft.com/office/drawing/2014/main" val="343755736"/>
                    </a:ext>
                  </a:extLst>
                </a:gridCol>
                <a:gridCol w="1484803">
                  <a:extLst>
                    <a:ext uri="{9D8B030D-6E8A-4147-A177-3AD203B41FA5}">
                      <a16:colId xmlns:a16="http://schemas.microsoft.com/office/drawing/2014/main" val="3053834981"/>
                    </a:ext>
                  </a:extLst>
                </a:gridCol>
                <a:gridCol w="1571031">
                  <a:extLst>
                    <a:ext uri="{9D8B030D-6E8A-4147-A177-3AD203B41FA5}">
                      <a16:colId xmlns:a16="http://schemas.microsoft.com/office/drawing/2014/main" val="325284072"/>
                    </a:ext>
                  </a:extLst>
                </a:gridCol>
                <a:gridCol w="2014789">
                  <a:extLst>
                    <a:ext uri="{9D8B030D-6E8A-4147-A177-3AD203B41FA5}">
                      <a16:colId xmlns:a16="http://schemas.microsoft.com/office/drawing/2014/main" val="1042216034"/>
                    </a:ext>
                  </a:extLst>
                </a:gridCol>
                <a:gridCol w="1655303">
                  <a:extLst>
                    <a:ext uri="{9D8B030D-6E8A-4147-A177-3AD203B41FA5}">
                      <a16:colId xmlns:a16="http://schemas.microsoft.com/office/drawing/2014/main" val="3260740191"/>
                    </a:ext>
                  </a:extLst>
                </a:gridCol>
                <a:gridCol w="1607127">
                  <a:extLst>
                    <a:ext uri="{9D8B030D-6E8A-4147-A177-3AD203B41FA5}">
                      <a16:colId xmlns:a16="http://schemas.microsoft.com/office/drawing/2014/main" val="742554386"/>
                    </a:ext>
                  </a:extLst>
                </a:gridCol>
                <a:gridCol w="1620982">
                  <a:extLst>
                    <a:ext uri="{9D8B030D-6E8A-4147-A177-3AD203B41FA5}">
                      <a16:colId xmlns:a16="http://schemas.microsoft.com/office/drawing/2014/main" val="1224291497"/>
                    </a:ext>
                  </a:extLst>
                </a:gridCol>
              </a:tblGrid>
              <a:tr h="1025236">
                <a:tc>
                  <a:txBody>
                    <a:bodyPr/>
                    <a:lstStyle/>
                    <a:p>
                      <a:pPr algn="ctr">
                        <a:lnSpc>
                          <a:spcPct val="150000"/>
                        </a:lnSpc>
                      </a:pPr>
                      <a:r>
                        <a:rPr lang="tr-TR" sz="2000" dirty="0">
                          <a:effectLst/>
                        </a:rPr>
                        <a:t>Alt-sektör</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Or</a:t>
                      </a:r>
                      <a:r>
                        <a:rPr lang="en-US" sz="2000" dirty="0" err="1">
                          <a:effectLst/>
                        </a:rPr>
                        <a:t>talama</a:t>
                      </a:r>
                      <a:r>
                        <a:rPr lang="tr-TR" sz="2000" dirty="0">
                          <a:effectLst/>
                        </a:rPr>
                        <a:t> Uyum %</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Tesis</a:t>
                      </a:r>
                      <a:r>
                        <a:rPr lang="en-US" sz="2000" dirty="0">
                          <a:effectLst/>
                        </a:rPr>
                        <a:t> S</a:t>
                      </a:r>
                      <a:r>
                        <a:rPr lang="tr-TR" sz="2000" dirty="0">
                          <a:effectLst/>
                        </a:rPr>
                        <a:t>ayısı</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err="1">
                          <a:effectLst/>
                        </a:rPr>
                        <a:t>Maks</a:t>
                      </a:r>
                      <a:r>
                        <a:rPr lang="tr-TR" sz="2000" dirty="0">
                          <a:effectLst/>
                        </a:rPr>
                        <a:t>.</a:t>
                      </a:r>
                    </a:p>
                    <a:p>
                      <a:pPr algn="ctr">
                        <a:lnSpc>
                          <a:spcPct val="150000"/>
                        </a:lnSpc>
                      </a:pPr>
                      <a:r>
                        <a:rPr lang="tr-TR" sz="2000" dirty="0">
                          <a:effectLst/>
                        </a:rPr>
                        <a:t>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a:effectLst/>
                        </a:rPr>
                        <a:t>Maks.OPEX (AVRO/yıl)</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515390624"/>
                  </a:ext>
                </a:extLst>
              </a:tr>
              <a:tr h="853194">
                <a:tc>
                  <a:txBody>
                    <a:bodyPr/>
                    <a:lstStyle/>
                    <a:p>
                      <a:pPr algn="ctr">
                        <a:lnSpc>
                          <a:spcPct val="150000"/>
                        </a:lnSpc>
                      </a:pPr>
                      <a:r>
                        <a:rPr lang="tr-TR" sz="2000">
                          <a:effectLst/>
                        </a:rPr>
                        <a:t>6.4.a</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a:effectLst/>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116</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207</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692</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16</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22</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941128114"/>
                  </a:ext>
                </a:extLst>
              </a:tr>
            </a:tbl>
          </a:graphicData>
        </a:graphic>
      </p:graphicFrame>
      <p:sp>
        <p:nvSpPr>
          <p:cNvPr id="5" name="Slide Number Placeholder 4">
            <a:extLst>
              <a:ext uri="{FF2B5EF4-FFF2-40B4-BE49-F238E27FC236}">
                <a16:creationId xmlns:a16="http://schemas.microsoft.com/office/drawing/2014/main" id="{CD3D1F17-8ABE-40FB-84AA-46EFFC3E5D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821874D6-EAB8-4A2E-DC9A-1AB42AE22F03}"/>
              </a:ext>
            </a:extLst>
          </p:cNvPr>
          <p:cNvSpPr>
            <a:spLocks noGrp="1"/>
          </p:cNvSpPr>
          <p:nvPr>
            <p:ph type="title"/>
          </p:nvPr>
        </p:nvSpPr>
        <p:spPr>
          <a:xfrm>
            <a:off x="838200" y="1208188"/>
            <a:ext cx="10515600" cy="701643"/>
          </a:xfrm>
        </p:spPr>
        <p:txBody>
          <a:bodyPr>
            <a:noAutofit/>
          </a:bodyPr>
          <a:lstStyle/>
          <a:p>
            <a:pPr algn="just"/>
            <a:r>
              <a:rPr lang="en-US" sz="3200" b="1" dirty="0" err="1">
                <a:ea typeface="Calibri" panose="020F0502020204030204" pitchFamily="34" charset="0"/>
                <a:cs typeface="Calibri" panose="020F0502020204030204" pitchFamily="34" charset="0"/>
              </a:rPr>
              <a:t>Mezbahacılık</a:t>
            </a:r>
            <a:r>
              <a:rPr lang="en-US" sz="3200" b="1" dirty="0">
                <a:ea typeface="Calibri" panose="020F0502020204030204" pitchFamily="34" charset="0"/>
                <a:cs typeface="Calibri" panose="020F0502020204030204" pitchFamily="34" charset="0"/>
              </a:rPr>
              <a:t> </a:t>
            </a:r>
            <a:r>
              <a:rPr lang="en-US" sz="3200" b="1" dirty="0">
                <a:effectLst/>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ektörünün </a:t>
            </a:r>
            <a:r>
              <a:rPr lang="en-US" sz="3200" b="1" dirty="0">
                <a:ea typeface="Calibri" panose="020F0502020204030204" pitchFamily="34" charset="0"/>
                <a:cs typeface="Calibri" panose="020F0502020204030204" pitchFamily="34" charset="0"/>
              </a:rPr>
              <a:t>U</a:t>
            </a:r>
            <a:r>
              <a:rPr lang="tr-TR" sz="3200" b="1" dirty="0">
                <a:effectLst/>
                <a:ea typeface="Calibri" panose="020F0502020204030204" pitchFamily="34" charset="0"/>
                <a:cs typeface="Calibri" panose="020F0502020204030204" pitchFamily="34" charset="0"/>
              </a:rPr>
              <a:t>yum ve </a:t>
            </a:r>
            <a:r>
              <a:rPr lang="en-US" sz="3200" b="1" dirty="0">
                <a:effectLst/>
                <a:ea typeface="Calibri" panose="020F0502020204030204" pitchFamily="34" charset="0"/>
                <a:cs typeface="Calibri" panose="020F0502020204030204" pitchFamily="34" charset="0"/>
              </a:rPr>
              <a:t>M</a:t>
            </a:r>
            <a:r>
              <a:rPr lang="tr-TR" sz="3200" b="1" dirty="0">
                <a:effectLst/>
                <a:ea typeface="Calibri" panose="020F0502020204030204" pitchFamily="34" charset="0"/>
                <a:cs typeface="Calibri" panose="020F0502020204030204" pitchFamily="34" charset="0"/>
              </a:rPr>
              <a:t>aliyet </a:t>
            </a:r>
            <a:r>
              <a:rPr lang="en-US" sz="3200" b="1" dirty="0">
                <a:ea typeface="Calibri" panose="020F0502020204030204" pitchFamily="34" charset="0"/>
                <a:cs typeface="Calibri" panose="020F0502020204030204" pitchFamily="34" charset="0"/>
              </a:rPr>
              <a:t>D</a:t>
            </a:r>
            <a:r>
              <a:rPr lang="tr-TR" sz="3200" b="1" dirty="0">
                <a:effectLst/>
                <a:ea typeface="Calibri" panose="020F0502020204030204" pitchFamily="34" charset="0"/>
                <a:cs typeface="Calibri" panose="020F0502020204030204" pitchFamily="34" charset="0"/>
              </a:rPr>
              <a:t>eğerlendirme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onuçları</a:t>
            </a:r>
            <a:endParaRPr lang="tr-TR" sz="3200" b="1" dirty="0"/>
          </a:p>
        </p:txBody>
      </p:sp>
    </p:spTree>
    <p:extLst>
      <p:ext uri="{BB962C8B-B14F-4D97-AF65-F5344CB8AC3E}">
        <p14:creationId xmlns:p14="http://schemas.microsoft.com/office/powerpoint/2010/main" val="22798533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21E7776-4289-036D-870A-45833FF62506}"/>
              </a:ext>
            </a:extLst>
          </p:cNvPr>
          <p:cNvSpPr>
            <a:spLocks noGrp="1"/>
          </p:cNvSpPr>
          <p:nvPr>
            <p:ph idx="1"/>
          </p:nvPr>
        </p:nvSpPr>
        <p:spPr>
          <a:xfrm>
            <a:off x="838199" y="2039600"/>
            <a:ext cx="10515601" cy="3238982"/>
          </a:xfrm>
        </p:spPr>
        <p:txBody>
          <a:bodyPr>
            <a:normAutofit/>
          </a:bodyPr>
          <a:lstStyle/>
          <a:p>
            <a:pPr algn="just" rtl="0" fontAlgn="base">
              <a:buFont typeface="Arial" panose="020B0604020202020204" pitchFamily="34" charset="0"/>
              <a:buChar char="•"/>
            </a:pPr>
            <a:r>
              <a:rPr lang="en-US" sz="2400" b="0" i="0" u="none" strike="noStrike" dirty="0" err="1">
                <a:solidFill>
                  <a:srgbClr val="000000"/>
                </a:solidFill>
                <a:effectLst/>
              </a:rPr>
              <a:t>Gıda</a:t>
            </a:r>
            <a:r>
              <a:rPr lang="en-US" sz="2400" b="0" i="0" u="none" strike="noStrike" dirty="0">
                <a:solidFill>
                  <a:srgbClr val="000000"/>
                </a:solidFill>
                <a:effectLst/>
              </a:rPr>
              <a:t>, </a:t>
            </a:r>
            <a:r>
              <a:rPr lang="en-US" sz="2400" b="0" i="0" u="none" strike="noStrike" dirty="0" err="1">
                <a:solidFill>
                  <a:srgbClr val="000000"/>
                </a:solidFill>
                <a:effectLst/>
              </a:rPr>
              <a:t>içecek</a:t>
            </a:r>
            <a:r>
              <a:rPr lang="en-US" sz="2400" b="0" i="0" u="none" strike="noStrike" dirty="0">
                <a:solidFill>
                  <a:srgbClr val="000000"/>
                </a:solidFill>
                <a:effectLst/>
              </a:rPr>
              <a:t> </a:t>
            </a:r>
            <a:r>
              <a:rPr lang="en-US" sz="2400" b="0" i="0" u="none" strike="noStrike" dirty="0" err="1">
                <a:solidFill>
                  <a:srgbClr val="000000"/>
                </a:solidFill>
                <a:effectLst/>
              </a:rPr>
              <a:t>ve</a:t>
            </a:r>
            <a:r>
              <a:rPr lang="en-US" sz="2400" b="0" i="0" u="none" strike="noStrike" dirty="0">
                <a:solidFill>
                  <a:srgbClr val="000000"/>
                </a:solidFill>
                <a:effectLst/>
              </a:rPr>
              <a:t> </a:t>
            </a:r>
            <a:r>
              <a:rPr lang="en-US" sz="2400" b="0" i="0" u="none" strike="noStrike" dirty="0" err="1">
                <a:solidFill>
                  <a:srgbClr val="000000"/>
                </a:solidFill>
                <a:effectLst/>
              </a:rPr>
              <a:t>süt</a:t>
            </a:r>
            <a:r>
              <a:rPr lang="en-US" sz="2400" b="0" i="0" u="none" strike="noStrike" dirty="0">
                <a:solidFill>
                  <a:srgbClr val="000000"/>
                </a:solidFill>
                <a:effectLst/>
              </a:rPr>
              <a:t> </a:t>
            </a:r>
            <a:r>
              <a:rPr lang="tr-TR" sz="2400" b="0" i="0" u="none" strike="noStrike" dirty="0">
                <a:solidFill>
                  <a:srgbClr val="000000"/>
                </a:solidFill>
                <a:effectLst/>
              </a:rPr>
              <a:t>endüstrisi </a:t>
            </a:r>
            <a:r>
              <a:rPr lang="en-US" sz="2400" b="0" i="0" u="none" strike="noStrike" dirty="0">
                <a:solidFill>
                  <a:srgbClr val="000000"/>
                </a:solidFill>
                <a:effectLst/>
              </a:rPr>
              <a:t>E</a:t>
            </a:r>
            <a:r>
              <a:rPr lang="tr-TR" sz="2400" b="0" i="0" u="none" strike="noStrike" dirty="0">
                <a:solidFill>
                  <a:srgbClr val="000000"/>
                </a:solidFill>
                <a:effectLst/>
              </a:rPr>
              <a:t>ED Ek I </a:t>
            </a:r>
            <a:r>
              <a:rPr lang="en-US" sz="2400" b="0" i="0" dirty="0">
                <a:solidFill>
                  <a:srgbClr val="000000"/>
                </a:solidFill>
                <a:effectLst/>
              </a:rPr>
              <a:t>​</a:t>
            </a:r>
          </a:p>
          <a:p>
            <a:pPr lvl="1" algn="just" fontAlgn="base"/>
            <a:r>
              <a:rPr lang="tr-TR" b="0" i="0" u="none" strike="noStrike" dirty="0">
                <a:solidFill>
                  <a:srgbClr val="000000"/>
                </a:solidFill>
                <a:effectLst/>
              </a:rPr>
              <a:t>6.</a:t>
            </a:r>
            <a:r>
              <a:rPr lang="en-US" b="0" i="0" u="none" strike="noStrike" dirty="0">
                <a:solidFill>
                  <a:srgbClr val="000000"/>
                </a:solidFill>
                <a:effectLst/>
              </a:rPr>
              <a:t>4</a:t>
            </a:r>
            <a:r>
              <a:rPr lang="tr-TR" b="0" i="0" u="none" strike="noStrike" dirty="0">
                <a:solidFill>
                  <a:srgbClr val="000000"/>
                </a:solidFill>
                <a:effectLst/>
              </a:rPr>
              <a:t> </a:t>
            </a:r>
            <a:r>
              <a:rPr lang="en-US" b="0" i="0" u="none" strike="noStrike" dirty="0">
                <a:solidFill>
                  <a:srgbClr val="000000"/>
                </a:solidFill>
                <a:effectLst/>
              </a:rPr>
              <a:t>(b) </a:t>
            </a:r>
            <a:r>
              <a:rPr lang="en-US" b="0" i="0" u="none" strike="noStrike" dirty="0" err="1">
                <a:solidFill>
                  <a:srgbClr val="000000"/>
                </a:solidFill>
                <a:effectLst/>
              </a:rPr>
              <a:t>Hammaddelerin</a:t>
            </a:r>
            <a:r>
              <a:rPr lang="en-US" b="0" i="0" u="none" strike="noStrike" dirty="0">
                <a:solidFill>
                  <a:srgbClr val="000000"/>
                </a:solidFill>
                <a:effectLst/>
              </a:rPr>
              <a:t> </a:t>
            </a:r>
            <a:r>
              <a:rPr lang="en-US" b="0" i="0" u="none" strike="noStrike" dirty="0" err="1">
                <a:solidFill>
                  <a:srgbClr val="000000"/>
                </a:solidFill>
                <a:effectLst/>
              </a:rPr>
              <a:t>önceden</a:t>
            </a:r>
            <a:r>
              <a:rPr lang="en-US" b="0" i="0" u="none" strike="noStrike" dirty="0">
                <a:solidFill>
                  <a:srgbClr val="000000"/>
                </a:solidFill>
                <a:effectLst/>
              </a:rPr>
              <a:t> </a:t>
            </a:r>
            <a:r>
              <a:rPr lang="en-US" b="0" i="0" u="none" strike="noStrike" dirty="0" err="1">
                <a:solidFill>
                  <a:srgbClr val="000000"/>
                </a:solidFill>
                <a:effectLst/>
              </a:rPr>
              <a:t>işlenmiş</a:t>
            </a:r>
            <a:r>
              <a:rPr lang="en-US" b="0" i="0" u="none" strike="noStrike" dirty="0">
                <a:solidFill>
                  <a:srgbClr val="000000"/>
                </a:solidFill>
                <a:effectLst/>
              </a:rPr>
              <a:t> </a:t>
            </a:r>
            <a:r>
              <a:rPr lang="en-US" b="0" i="0" u="none" strike="noStrike" dirty="0" err="1">
                <a:solidFill>
                  <a:srgbClr val="000000"/>
                </a:solidFill>
                <a:effectLst/>
              </a:rPr>
              <a:t>olup</a:t>
            </a:r>
            <a:r>
              <a:rPr lang="en-US" b="0" i="0" u="none" strike="noStrike" dirty="0">
                <a:solidFill>
                  <a:srgbClr val="000000"/>
                </a:solidFill>
                <a:effectLst/>
              </a:rPr>
              <a:t> </a:t>
            </a:r>
            <a:r>
              <a:rPr lang="en-US" b="0" i="0" u="none" strike="noStrike" dirty="0" err="1">
                <a:solidFill>
                  <a:srgbClr val="000000"/>
                </a:solidFill>
                <a:effectLst/>
              </a:rPr>
              <a:t>olmadığına</a:t>
            </a:r>
            <a:r>
              <a:rPr lang="en-US" b="0" i="0" u="none" strike="noStrike" dirty="0">
                <a:solidFill>
                  <a:srgbClr val="000000"/>
                </a:solidFill>
                <a:effectLst/>
              </a:rPr>
              <a:t> </a:t>
            </a:r>
            <a:r>
              <a:rPr lang="en-US" b="0" i="0" u="none" strike="noStrike" dirty="0" err="1">
                <a:solidFill>
                  <a:srgbClr val="000000"/>
                </a:solidFill>
                <a:effectLst/>
              </a:rPr>
              <a:t>bakılmaksızın</a:t>
            </a:r>
            <a:r>
              <a:rPr lang="en-US" b="0" i="0" u="none" strike="noStrike" dirty="0">
                <a:solidFill>
                  <a:srgbClr val="000000"/>
                </a:solidFill>
                <a:effectLst/>
              </a:rPr>
              <a:t> </a:t>
            </a:r>
            <a:r>
              <a:rPr lang="en-US" b="0" i="0" u="none" strike="noStrike" dirty="0" err="1">
                <a:solidFill>
                  <a:srgbClr val="000000"/>
                </a:solidFill>
                <a:effectLst/>
              </a:rPr>
              <a:t>gıda</a:t>
            </a:r>
            <a:r>
              <a:rPr lang="en-US" b="0" i="0" u="none" strike="noStrike" dirty="0">
                <a:solidFill>
                  <a:srgbClr val="000000"/>
                </a:solidFill>
                <a:effectLst/>
              </a:rPr>
              <a:t> </a:t>
            </a:r>
            <a:r>
              <a:rPr lang="en-US" b="0" i="0" u="none" strike="noStrike" dirty="0" err="1">
                <a:solidFill>
                  <a:srgbClr val="000000"/>
                </a:solidFill>
                <a:effectLst/>
              </a:rPr>
              <a:t>veya</a:t>
            </a:r>
            <a:r>
              <a:rPr lang="en-US" b="0" i="0" u="none" strike="noStrike" dirty="0">
                <a:solidFill>
                  <a:srgbClr val="000000"/>
                </a:solidFill>
                <a:effectLst/>
              </a:rPr>
              <a:t> </a:t>
            </a:r>
            <a:r>
              <a:rPr lang="en-US" b="0" i="0" u="none" strike="noStrike" dirty="0" err="1">
                <a:solidFill>
                  <a:srgbClr val="000000"/>
                </a:solidFill>
                <a:effectLst/>
              </a:rPr>
              <a:t>hayvan</a:t>
            </a:r>
            <a:r>
              <a:rPr lang="en-US" b="0" i="0" u="none" strike="noStrike" dirty="0">
                <a:solidFill>
                  <a:srgbClr val="000000"/>
                </a:solidFill>
                <a:effectLst/>
              </a:rPr>
              <a:t> </a:t>
            </a:r>
            <a:r>
              <a:rPr lang="en-US" b="0" i="0" u="none" strike="noStrike" dirty="0" err="1">
                <a:solidFill>
                  <a:srgbClr val="000000"/>
                </a:solidFill>
                <a:effectLst/>
              </a:rPr>
              <a:t>yemi</a:t>
            </a:r>
            <a:r>
              <a:rPr lang="en-US" b="0" i="0" u="none" strike="noStrike" dirty="0">
                <a:solidFill>
                  <a:srgbClr val="000000"/>
                </a:solidFill>
                <a:effectLst/>
              </a:rPr>
              <a:t> </a:t>
            </a:r>
            <a:r>
              <a:rPr lang="en-US" b="0" i="0" u="none" strike="noStrike" dirty="0" err="1">
                <a:solidFill>
                  <a:srgbClr val="000000"/>
                </a:solidFill>
                <a:effectLst/>
              </a:rPr>
              <a:t>üretimi</a:t>
            </a:r>
            <a:r>
              <a:rPr lang="en-US" b="0" i="0" u="none" strike="noStrike" dirty="0">
                <a:solidFill>
                  <a:srgbClr val="000000"/>
                </a:solidFill>
                <a:effectLst/>
              </a:rPr>
              <a:t> </a:t>
            </a:r>
            <a:r>
              <a:rPr lang="en-US" b="0" i="0" u="none" strike="noStrike" dirty="0" err="1">
                <a:solidFill>
                  <a:srgbClr val="000000"/>
                </a:solidFill>
                <a:effectLst/>
              </a:rPr>
              <a:t>için</a:t>
            </a:r>
            <a:r>
              <a:rPr lang="en-US" b="0" i="0" u="none" strike="noStrike" dirty="0">
                <a:solidFill>
                  <a:srgbClr val="000000"/>
                </a:solidFill>
                <a:effectLst/>
              </a:rPr>
              <a:t> </a:t>
            </a:r>
            <a:r>
              <a:rPr lang="en-US" b="0" i="0" u="none" strike="noStrike" dirty="0" err="1">
                <a:solidFill>
                  <a:srgbClr val="000000"/>
                </a:solidFill>
                <a:effectLst/>
              </a:rPr>
              <a:t>işlemden</a:t>
            </a:r>
            <a:r>
              <a:rPr lang="en-US" b="0" i="0" u="none" strike="noStrike" dirty="0">
                <a:solidFill>
                  <a:srgbClr val="000000"/>
                </a:solidFill>
                <a:effectLst/>
              </a:rPr>
              <a:t> </a:t>
            </a:r>
            <a:r>
              <a:rPr lang="en-US" b="0" i="0" u="none" strike="noStrike" dirty="0" err="1">
                <a:solidFill>
                  <a:srgbClr val="000000"/>
                </a:solidFill>
                <a:effectLst/>
              </a:rPr>
              <a:t>geçirilmesi</a:t>
            </a:r>
            <a:r>
              <a:rPr lang="en-US" b="0" i="0" u="none" strike="noStrike" dirty="0">
                <a:solidFill>
                  <a:srgbClr val="000000"/>
                </a:solidFill>
                <a:effectLst/>
              </a:rPr>
              <a:t> (</a:t>
            </a:r>
            <a:r>
              <a:rPr lang="en-US" b="0" i="0" u="none" strike="noStrike" dirty="0" err="1">
                <a:solidFill>
                  <a:srgbClr val="000000"/>
                </a:solidFill>
                <a:effectLst/>
              </a:rPr>
              <a:t>yalnızca</a:t>
            </a:r>
            <a:r>
              <a:rPr lang="en-US" b="0" i="0" u="none" strike="noStrike" dirty="0">
                <a:solidFill>
                  <a:srgbClr val="000000"/>
                </a:solidFill>
                <a:effectLst/>
              </a:rPr>
              <a:t> </a:t>
            </a:r>
            <a:r>
              <a:rPr lang="en-US" b="0" i="0" u="none" strike="noStrike" dirty="0" err="1">
                <a:solidFill>
                  <a:srgbClr val="000000"/>
                </a:solidFill>
                <a:effectLst/>
              </a:rPr>
              <a:t>ambalajlama</a:t>
            </a:r>
            <a:r>
              <a:rPr lang="en-US" b="0" i="0" u="none" strike="noStrike" dirty="0">
                <a:solidFill>
                  <a:srgbClr val="000000"/>
                </a:solidFill>
                <a:effectLst/>
              </a:rPr>
              <a:t>        </a:t>
            </a:r>
            <a:r>
              <a:rPr lang="en-US" b="0" i="0" u="none" strike="noStrike" dirty="0" err="1">
                <a:solidFill>
                  <a:srgbClr val="000000"/>
                </a:solidFill>
                <a:effectLst/>
              </a:rPr>
              <a:t>yapılması</a:t>
            </a:r>
            <a:r>
              <a:rPr lang="en-US" b="0" i="0" u="none" strike="noStrike" dirty="0">
                <a:solidFill>
                  <a:srgbClr val="000000"/>
                </a:solidFill>
                <a:effectLst/>
              </a:rPr>
              <a:t> </a:t>
            </a:r>
            <a:r>
              <a:rPr lang="en-US" b="0" i="0" u="none" strike="noStrike" dirty="0" err="1">
                <a:solidFill>
                  <a:srgbClr val="000000"/>
                </a:solidFill>
                <a:effectLst/>
              </a:rPr>
              <a:t>hariç</a:t>
            </a:r>
            <a:r>
              <a:rPr lang="en-US" b="0" i="0" u="none" strike="noStrike" dirty="0">
                <a:solidFill>
                  <a:srgbClr val="000000"/>
                </a:solidFill>
                <a:effectLst/>
              </a:rPr>
              <a:t>):</a:t>
            </a:r>
            <a:r>
              <a:rPr lang="en-US" b="0" i="0" dirty="0">
                <a:solidFill>
                  <a:srgbClr val="000000"/>
                </a:solidFill>
                <a:effectLst/>
              </a:rPr>
              <a:t>​</a:t>
            </a:r>
          </a:p>
          <a:p>
            <a:pPr lvl="1" algn="just" fontAlgn="base"/>
            <a:r>
              <a:rPr lang="en-US" b="0" i="0" dirty="0">
                <a:solidFill>
                  <a:srgbClr val="000000"/>
                </a:solidFill>
                <a:effectLst/>
              </a:rPr>
              <a:t>6.4 (c) </a:t>
            </a:r>
            <a:r>
              <a:rPr lang="en-US" b="0" i="0" dirty="0" err="1">
                <a:solidFill>
                  <a:srgbClr val="000000"/>
                </a:solidFill>
                <a:effectLst/>
              </a:rPr>
              <a:t>Alınan</a:t>
            </a:r>
            <a:r>
              <a:rPr lang="en-US" b="0" i="0" dirty="0">
                <a:solidFill>
                  <a:srgbClr val="000000"/>
                </a:solidFill>
                <a:effectLst/>
              </a:rPr>
              <a:t> </a:t>
            </a:r>
            <a:r>
              <a:rPr lang="en-US" b="0" i="0" dirty="0" err="1">
                <a:solidFill>
                  <a:srgbClr val="000000"/>
                </a:solidFill>
                <a:effectLst/>
              </a:rPr>
              <a:t>süt</a:t>
            </a:r>
            <a:r>
              <a:rPr lang="en-US" b="0" i="0" dirty="0">
                <a:solidFill>
                  <a:srgbClr val="000000"/>
                </a:solidFill>
                <a:effectLst/>
              </a:rPr>
              <a:t> </a:t>
            </a:r>
            <a:r>
              <a:rPr lang="en-US" b="0" i="0" dirty="0" err="1">
                <a:solidFill>
                  <a:srgbClr val="000000"/>
                </a:solidFill>
                <a:effectLst/>
              </a:rPr>
              <a:t>miktarının</a:t>
            </a:r>
            <a:r>
              <a:rPr lang="en-US" b="0" i="0" dirty="0">
                <a:solidFill>
                  <a:srgbClr val="000000"/>
                </a:solidFill>
                <a:effectLst/>
              </a:rPr>
              <a:t> </a:t>
            </a:r>
            <a:r>
              <a:rPr lang="en-US" b="0" i="0" dirty="0" err="1">
                <a:solidFill>
                  <a:srgbClr val="000000"/>
                </a:solidFill>
                <a:effectLst/>
              </a:rPr>
              <a:t>günlük</a:t>
            </a:r>
            <a:r>
              <a:rPr lang="en-US" b="0" i="0" dirty="0">
                <a:solidFill>
                  <a:srgbClr val="000000"/>
                </a:solidFill>
                <a:effectLst/>
              </a:rPr>
              <a:t> 200 ton </a:t>
            </a:r>
            <a:r>
              <a:rPr lang="en-US" b="0" i="0" dirty="0" err="1">
                <a:solidFill>
                  <a:srgbClr val="000000"/>
                </a:solidFill>
                <a:effectLst/>
              </a:rPr>
              <a:t>üzerinde</a:t>
            </a:r>
            <a:r>
              <a:rPr lang="en-US" b="0" i="0" dirty="0">
                <a:solidFill>
                  <a:srgbClr val="000000"/>
                </a:solidFill>
                <a:effectLst/>
              </a:rPr>
              <a:t> (</a:t>
            </a:r>
            <a:r>
              <a:rPr lang="en-US" b="0" i="0" dirty="0" err="1">
                <a:solidFill>
                  <a:srgbClr val="000000"/>
                </a:solidFill>
                <a:effectLst/>
              </a:rPr>
              <a:t>yıllık</a:t>
            </a:r>
            <a:r>
              <a:rPr lang="en-US" b="0" i="0" dirty="0">
                <a:solidFill>
                  <a:srgbClr val="000000"/>
                </a:solidFill>
                <a:effectLst/>
              </a:rPr>
              <a:t> </a:t>
            </a:r>
            <a:r>
              <a:rPr lang="en-US" b="0" i="0" dirty="0" err="1">
                <a:solidFill>
                  <a:srgbClr val="000000"/>
                </a:solidFill>
                <a:effectLst/>
              </a:rPr>
              <a:t>bazda</a:t>
            </a:r>
            <a:r>
              <a:rPr lang="en-US" b="0" i="0" dirty="0">
                <a:solidFill>
                  <a:srgbClr val="000000"/>
                </a:solidFill>
                <a:effectLst/>
              </a:rPr>
              <a:t> </a:t>
            </a:r>
            <a:r>
              <a:rPr lang="en-US" b="0" i="0" dirty="0" err="1">
                <a:solidFill>
                  <a:srgbClr val="000000"/>
                </a:solidFill>
                <a:effectLst/>
              </a:rPr>
              <a:t>ortalama</a:t>
            </a:r>
            <a:r>
              <a:rPr lang="en-US" b="0" i="0" dirty="0">
                <a:solidFill>
                  <a:srgbClr val="000000"/>
                </a:solidFill>
                <a:effectLst/>
              </a:rPr>
              <a:t> </a:t>
            </a:r>
            <a:r>
              <a:rPr lang="en-US" b="0" i="0" dirty="0" err="1">
                <a:solidFill>
                  <a:srgbClr val="000000"/>
                </a:solidFill>
                <a:effectLst/>
              </a:rPr>
              <a:t>değer</a:t>
            </a:r>
            <a:r>
              <a:rPr lang="en-US" b="0" i="0" dirty="0">
                <a:solidFill>
                  <a:srgbClr val="000000"/>
                </a:solidFill>
                <a:effectLst/>
              </a:rPr>
              <a:t>) </a:t>
            </a:r>
            <a:r>
              <a:rPr lang="en-US" b="0" i="0" dirty="0" err="1">
                <a:solidFill>
                  <a:srgbClr val="000000"/>
                </a:solidFill>
                <a:effectLst/>
              </a:rPr>
              <a:t>olduğu</a:t>
            </a:r>
            <a:r>
              <a:rPr lang="en-US" b="0" i="0" dirty="0">
                <a:solidFill>
                  <a:srgbClr val="000000"/>
                </a:solidFill>
                <a:effectLst/>
              </a:rPr>
              <a:t> </a:t>
            </a:r>
            <a:r>
              <a:rPr lang="en-US" b="0" i="0" dirty="0" err="1">
                <a:solidFill>
                  <a:srgbClr val="000000"/>
                </a:solidFill>
                <a:effectLst/>
              </a:rPr>
              <a:t>hallerde</a:t>
            </a:r>
            <a:r>
              <a:rPr lang="en-US" b="0" i="0" dirty="0">
                <a:solidFill>
                  <a:srgbClr val="000000"/>
                </a:solidFill>
                <a:effectLst/>
              </a:rPr>
              <a:t> </a:t>
            </a:r>
            <a:r>
              <a:rPr lang="en-US" b="0" i="0" dirty="0" err="1">
                <a:solidFill>
                  <a:srgbClr val="000000"/>
                </a:solidFill>
                <a:effectLst/>
              </a:rPr>
              <a:t>yalnızca</a:t>
            </a:r>
            <a:r>
              <a:rPr lang="en-US" b="0" i="0" dirty="0">
                <a:solidFill>
                  <a:srgbClr val="000000"/>
                </a:solidFill>
                <a:effectLst/>
              </a:rPr>
              <a:t> </a:t>
            </a:r>
            <a:r>
              <a:rPr lang="en-US" b="0" i="0" dirty="0" err="1">
                <a:solidFill>
                  <a:srgbClr val="000000"/>
                </a:solidFill>
                <a:effectLst/>
              </a:rPr>
              <a:t>sütün</a:t>
            </a:r>
            <a:r>
              <a:rPr lang="en-US" b="0" i="0" dirty="0">
                <a:solidFill>
                  <a:srgbClr val="000000"/>
                </a:solidFill>
                <a:effectLst/>
              </a:rPr>
              <a:t> </a:t>
            </a:r>
            <a:r>
              <a:rPr lang="en-US" b="0" i="0" dirty="0" err="1">
                <a:solidFill>
                  <a:srgbClr val="000000"/>
                </a:solidFill>
                <a:effectLst/>
              </a:rPr>
              <a:t>işlenmesi</a:t>
            </a:r>
            <a:endParaRPr lang="en-US" b="0" i="0" dirty="0">
              <a:solidFill>
                <a:srgbClr val="000000"/>
              </a:solidFill>
              <a:effectLst/>
            </a:endParaRPr>
          </a:p>
          <a:p>
            <a:pPr marL="0" indent="0" algn="just" rtl="0" fontAlgn="base">
              <a:buNone/>
            </a:pPr>
            <a:r>
              <a:rPr lang="tr-TR" sz="2400" b="0" i="0" u="none" strike="noStrike" dirty="0">
                <a:solidFill>
                  <a:srgbClr val="000000"/>
                </a:solidFill>
                <a:effectLst/>
              </a:rPr>
              <a:t>kapsamına girmektedir. </a:t>
            </a:r>
            <a:endParaRPr lang="en-US" sz="2400" b="0" i="0" dirty="0">
              <a:solidFill>
                <a:srgbClr val="000000"/>
              </a:solidFill>
              <a:effectLst/>
            </a:endParaRPr>
          </a:p>
          <a:p>
            <a:pPr algn="just">
              <a:lnSpc>
                <a:spcPct val="110000"/>
              </a:lnSpc>
            </a:pPr>
            <a:endParaRPr lang="en-US" sz="9600" dirty="0">
              <a:ea typeface="Calibri" panose="020F0502020204030204" pitchFamily="34" charset="0"/>
            </a:endParaRPr>
          </a:p>
          <a:p>
            <a:endParaRPr lang="tr-TR" dirty="0"/>
          </a:p>
        </p:txBody>
      </p:sp>
      <p:sp>
        <p:nvSpPr>
          <p:cNvPr id="5" name="Slide Number Placeholder 4">
            <a:extLst>
              <a:ext uri="{FF2B5EF4-FFF2-40B4-BE49-F238E27FC236}">
                <a16:creationId xmlns:a16="http://schemas.microsoft.com/office/drawing/2014/main" id="{BC0117BE-D060-B3F3-8898-5CA16A0BCCC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Başlık 1">
            <a:extLst>
              <a:ext uri="{FF2B5EF4-FFF2-40B4-BE49-F238E27FC236}">
                <a16:creationId xmlns:a16="http://schemas.microsoft.com/office/drawing/2014/main" id="{FAF005E5-A600-ADF3-0384-C2530C242901}"/>
              </a:ext>
            </a:extLst>
          </p:cNvPr>
          <p:cNvSpPr txBox="1">
            <a:spLocks/>
          </p:cNvSpPr>
          <p:nvPr/>
        </p:nvSpPr>
        <p:spPr>
          <a:xfrm>
            <a:off x="838200" y="1208188"/>
            <a:ext cx="10515600" cy="70164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Gıda</a:t>
            </a:r>
            <a:r>
              <a:rPr kumimoji="0" lang="en-US"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İçecek</a:t>
            </a:r>
            <a:r>
              <a:rPr kumimoji="0" lang="en-US"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ve</a:t>
            </a:r>
            <a:r>
              <a:rPr kumimoji="0" lang="en-US"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Süt</a:t>
            </a:r>
            <a:r>
              <a:rPr kumimoji="0" lang="en-US"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 S</a:t>
            </a:r>
            <a:r>
              <a:rPr kumimoji="0" lang="tr-TR"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ektörünün </a:t>
            </a:r>
            <a:r>
              <a:rPr kumimoji="0" lang="en-US"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U</a:t>
            </a:r>
            <a:r>
              <a:rPr kumimoji="0" lang="tr-TR"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yum ve </a:t>
            </a:r>
            <a:r>
              <a:rPr kumimoji="0" lang="en-US"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M</a:t>
            </a:r>
            <a:r>
              <a:rPr kumimoji="0" lang="tr-TR"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aliyet </a:t>
            </a:r>
            <a:r>
              <a:rPr kumimoji="0" lang="en-US"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D</a:t>
            </a:r>
            <a:r>
              <a:rPr kumimoji="0" lang="tr-TR"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eğerlendirme </a:t>
            </a:r>
            <a:r>
              <a:rPr kumimoji="0" lang="en-US"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S</a:t>
            </a:r>
            <a:r>
              <a:rPr kumimoji="0" lang="tr-TR"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onuçları</a:t>
            </a:r>
            <a:endPar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Tree>
    <p:extLst>
      <p:ext uri="{BB962C8B-B14F-4D97-AF65-F5344CB8AC3E}">
        <p14:creationId xmlns:p14="http://schemas.microsoft.com/office/powerpoint/2010/main" val="12107826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21E7776-4289-036D-870A-45833FF62506}"/>
              </a:ext>
            </a:extLst>
          </p:cNvPr>
          <p:cNvSpPr>
            <a:spLocks noGrp="1"/>
          </p:cNvSpPr>
          <p:nvPr>
            <p:ph idx="1"/>
          </p:nvPr>
        </p:nvSpPr>
        <p:spPr>
          <a:xfrm>
            <a:off x="838199" y="2039600"/>
            <a:ext cx="10515601" cy="1552686"/>
          </a:xfrm>
        </p:spPr>
        <p:txBody>
          <a:bodyPr>
            <a:normAutofit fontScale="25000" lnSpcReduction="20000"/>
          </a:bodyPr>
          <a:lstStyle/>
          <a:p>
            <a:pPr algn="just">
              <a:lnSpc>
                <a:spcPct val="110000"/>
              </a:lnSpc>
            </a:pPr>
            <a:r>
              <a:rPr lang="en-US" sz="9600" dirty="0">
                <a:ea typeface="Calibri" panose="020F0502020204030204" pitchFamily="34" charset="0"/>
              </a:rPr>
              <a:t>EKÖK </a:t>
            </a:r>
            <a:r>
              <a:rPr lang="en-US" sz="9600" dirty="0" err="1">
                <a:ea typeface="Calibri" panose="020F0502020204030204" pitchFamily="34" charset="0"/>
              </a:rPr>
              <a:t>envanterine</a:t>
            </a:r>
            <a:r>
              <a:rPr lang="en-US" sz="9600" dirty="0">
                <a:ea typeface="Calibri" panose="020F0502020204030204" pitchFamily="34" charset="0"/>
              </a:rPr>
              <a:t> </a:t>
            </a:r>
            <a:r>
              <a:rPr lang="en-US" sz="9600" dirty="0" err="1">
                <a:ea typeface="Calibri" panose="020F0502020204030204" pitchFamily="34" charset="0"/>
              </a:rPr>
              <a:t>göre</a:t>
            </a:r>
            <a:r>
              <a:rPr lang="en-US" sz="9600" dirty="0">
                <a:ea typeface="Calibri" panose="020F0502020204030204" pitchFamily="34" charset="0"/>
              </a:rPr>
              <a:t> </a:t>
            </a:r>
            <a:r>
              <a:rPr lang="tr-TR" sz="9600" dirty="0">
                <a:ea typeface="Calibri" panose="020F0502020204030204" pitchFamily="34" charset="0"/>
              </a:rPr>
              <a:t>Türkiye'de gıda</a:t>
            </a:r>
            <a:r>
              <a:rPr lang="en-US" sz="9600" dirty="0">
                <a:ea typeface="Calibri" panose="020F0502020204030204" pitchFamily="34" charset="0"/>
              </a:rPr>
              <a:t> </a:t>
            </a:r>
            <a:r>
              <a:rPr lang="en-US" sz="9600" dirty="0" err="1">
                <a:ea typeface="Calibri" panose="020F0502020204030204" pitchFamily="34" charset="0"/>
              </a:rPr>
              <a:t>ve</a:t>
            </a:r>
            <a:r>
              <a:rPr lang="tr-TR" sz="9600" dirty="0">
                <a:ea typeface="Calibri" panose="020F0502020204030204" pitchFamily="34" charset="0"/>
              </a:rPr>
              <a:t> içecek üretimi yapan 391 tesis ve</a:t>
            </a:r>
            <a:r>
              <a:rPr lang="en-US" sz="9600" dirty="0">
                <a:ea typeface="Calibri" panose="020F0502020204030204" pitchFamily="34" charset="0"/>
              </a:rPr>
              <a:t> </a:t>
            </a:r>
            <a:r>
              <a:rPr lang="tr-TR" sz="9600" dirty="0">
                <a:ea typeface="Calibri" panose="020F0502020204030204" pitchFamily="34" charset="0"/>
              </a:rPr>
              <a:t>süt ürünleri </a:t>
            </a:r>
            <a:r>
              <a:rPr lang="en-US" sz="9600" dirty="0" err="1">
                <a:ea typeface="Calibri" panose="020F0502020204030204" pitchFamily="34" charset="0"/>
              </a:rPr>
              <a:t>üretimi</a:t>
            </a:r>
            <a:r>
              <a:rPr lang="en-US" sz="9600" dirty="0">
                <a:ea typeface="Calibri" panose="020F0502020204030204" pitchFamily="34" charset="0"/>
              </a:rPr>
              <a:t> </a:t>
            </a:r>
            <a:r>
              <a:rPr lang="en-US" sz="9600" dirty="0" err="1">
                <a:ea typeface="Calibri" panose="020F0502020204030204" pitchFamily="34" charset="0"/>
              </a:rPr>
              <a:t>yapan</a:t>
            </a:r>
            <a:r>
              <a:rPr lang="en-US" sz="9600" dirty="0">
                <a:ea typeface="Calibri" panose="020F0502020204030204" pitchFamily="34" charset="0"/>
              </a:rPr>
              <a:t> </a:t>
            </a:r>
            <a:r>
              <a:rPr lang="tr-TR" sz="9600" dirty="0">
                <a:ea typeface="Calibri" panose="020F0502020204030204" pitchFamily="34" charset="0"/>
              </a:rPr>
              <a:t>79 tesis bulunmaktadır.</a:t>
            </a:r>
            <a:r>
              <a:rPr lang="en-US" sz="9600" dirty="0">
                <a:ea typeface="Calibri" panose="020F0502020204030204" pitchFamily="34" charset="0"/>
              </a:rPr>
              <a:t> </a:t>
            </a:r>
            <a:r>
              <a:rPr lang="tr-TR" sz="9600" dirty="0">
                <a:ea typeface="Calibri" panose="020F0502020204030204" pitchFamily="34" charset="0"/>
              </a:rPr>
              <a:t>Sektörel uyumluluk değerlendirmesi yapmak için gerekli verilere ulaşılamamıştır</a:t>
            </a:r>
            <a:r>
              <a:rPr lang="en-US" sz="9600" dirty="0">
                <a:ea typeface="Calibri" panose="020F0502020204030204" pitchFamily="34" charset="0"/>
              </a:rPr>
              <a:t>. </a:t>
            </a:r>
            <a:r>
              <a:rPr lang="tr-TR" sz="9600" dirty="0">
                <a:ea typeface="Calibri" panose="020F0502020204030204" pitchFamily="34" charset="0"/>
              </a:rPr>
              <a:t>Bu nedenle en kötü senaryoyu ortaya koymak amacıyla hesaplamalar %0 uyum oranına göre yapılmıştır. </a:t>
            </a:r>
          </a:p>
          <a:p>
            <a:endParaRPr lang="tr-TR" dirty="0"/>
          </a:p>
          <a:p>
            <a:endParaRPr lang="tr-TR" dirty="0"/>
          </a:p>
        </p:txBody>
      </p:sp>
      <p:graphicFrame>
        <p:nvGraphicFramePr>
          <p:cNvPr id="4" name="Tablo 3">
            <a:extLst>
              <a:ext uri="{FF2B5EF4-FFF2-40B4-BE49-F238E27FC236}">
                <a16:creationId xmlns:a16="http://schemas.microsoft.com/office/drawing/2014/main" id="{045DA25F-CE23-5639-4FFA-53BCDFC2D6EF}"/>
              </a:ext>
            </a:extLst>
          </p:cNvPr>
          <p:cNvGraphicFramePr>
            <a:graphicFrameLocks noGrp="1"/>
          </p:cNvGraphicFramePr>
          <p:nvPr/>
        </p:nvGraphicFramePr>
        <p:xfrm>
          <a:off x="649802" y="3759835"/>
          <a:ext cx="10892394" cy="2596515"/>
        </p:xfrm>
        <a:graphic>
          <a:graphicData uri="http://schemas.openxmlformats.org/drawingml/2006/table">
            <a:tbl>
              <a:tblPr firstRow="1" firstCol="1" bandRow="1">
                <a:tableStyleId>{5C22544A-7EE6-4342-B048-85BDC9FD1C3A}</a:tableStyleId>
              </a:tblPr>
              <a:tblGrid>
                <a:gridCol w="1382355">
                  <a:extLst>
                    <a:ext uri="{9D8B030D-6E8A-4147-A177-3AD203B41FA5}">
                      <a16:colId xmlns:a16="http://schemas.microsoft.com/office/drawing/2014/main" val="525262746"/>
                    </a:ext>
                  </a:extLst>
                </a:gridCol>
                <a:gridCol w="1389682">
                  <a:extLst>
                    <a:ext uri="{9D8B030D-6E8A-4147-A177-3AD203B41FA5}">
                      <a16:colId xmlns:a16="http://schemas.microsoft.com/office/drawing/2014/main" val="2826994928"/>
                    </a:ext>
                  </a:extLst>
                </a:gridCol>
                <a:gridCol w="1594613">
                  <a:extLst>
                    <a:ext uri="{9D8B030D-6E8A-4147-A177-3AD203B41FA5}">
                      <a16:colId xmlns:a16="http://schemas.microsoft.com/office/drawing/2014/main" val="476186281"/>
                    </a:ext>
                  </a:extLst>
                </a:gridCol>
                <a:gridCol w="1682135">
                  <a:extLst>
                    <a:ext uri="{9D8B030D-6E8A-4147-A177-3AD203B41FA5}">
                      <a16:colId xmlns:a16="http://schemas.microsoft.com/office/drawing/2014/main" val="2300922839"/>
                    </a:ext>
                  </a:extLst>
                </a:gridCol>
                <a:gridCol w="1874257">
                  <a:extLst>
                    <a:ext uri="{9D8B030D-6E8A-4147-A177-3AD203B41FA5}">
                      <a16:colId xmlns:a16="http://schemas.microsoft.com/office/drawing/2014/main" val="1791380814"/>
                    </a:ext>
                  </a:extLst>
                </a:gridCol>
                <a:gridCol w="1419568">
                  <a:extLst>
                    <a:ext uri="{9D8B030D-6E8A-4147-A177-3AD203B41FA5}">
                      <a16:colId xmlns:a16="http://schemas.microsoft.com/office/drawing/2014/main" val="3170410987"/>
                    </a:ext>
                  </a:extLst>
                </a:gridCol>
                <a:gridCol w="1549784">
                  <a:extLst>
                    <a:ext uri="{9D8B030D-6E8A-4147-A177-3AD203B41FA5}">
                      <a16:colId xmlns:a16="http://schemas.microsoft.com/office/drawing/2014/main" val="3831355978"/>
                    </a:ext>
                  </a:extLst>
                </a:gridCol>
              </a:tblGrid>
              <a:tr h="412500">
                <a:tc>
                  <a:txBody>
                    <a:bodyPr/>
                    <a:lstStyle/>
                    <a:p>
                      <a:pPr algn="ctr">
                        <a:lnSpc>
                          <a:spcPct val="150000"/>
                        </a:lnSpc>
                      </a:pPr>
                      <a:r>
                        <a:rPr lang="tr-TR" sz="2000" dirty="0">
                          <a:effectLst/>
                        </a:rPr>
                        <a:t>Alt-sektör</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Or</a:t>
                      </a:r>
                      <a:r>
                        <a:rPr lang="en-US" sz="2000" dirty="0" err="1">
                          <a:effectLst/>
                        </a:rPr>
                        <a:t>talama</a:t>
                      </a:r>
                      <a:r>
                        <a:rPr lang="en-US" sz="2000" dirty="0">
                          <a:effectLst/>
                        </a:rPr>
                        <a:t> </a:t>
                      </a:r>
                      <a:r>
                        <a:rPr lang="tr-TR" sz="2000" dirty="0">
                          <a:effectLst/>
                        </a:rPr>
                        <a:t>Uyum %</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Tesi</a:t>
                      </a:r>
                      <a:r>
                        <a:rPr lang="en-US" sz="2000" dirty="0">
                          <a:effectLst/>
                        </a:rPr>
                        <a:t>s </a:t>
                      </a:r>
                      <a:r>
                        <a:rPr lang="en-US" sz="2000" dirty="0" err="1">
                          <a:effectLst/>
                        </a:rPr>
                        <a:t>S</a:t>
                      </a:r>
                      <a:r>
                        <a:rPr lang="tr-TR" sz="2000" dirty="0">
                          <a:effectLst/>
                        </a:rPr>
                        <a:t>ayısı</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err="1">
                          <a:effectLst/>
                        </a:rPr>
                        <a:t>Maks</a:t>
                      </a:r>
                      <a:r>
                        <a:rPr lang="tr-TR" sz="2000" dirty="0">
                          <a:effectLst/>
                        </a:rPr>
                        <a:t>. 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Maks. 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58962990"/>
                  </a:ext>
                </a:extLst>
              </a:tr>
              <a:tr h="254381">
                <a:tc>
                  <a:txBody>
                    <a:bodyPr/>
                    <a:lstStyle/>
                    <a:p>
                      <a:pPr algn="ctr">
                        <a:lnSpc>
                          <a:spcPct val="150000"/>
                        </a:lnSpc>
                      </a:pPr>
                      <a:r>
                        <a:rPr lang="tr-TR" sz="2000" dirty="0">
                          <a:effectLst/>
                        </a:rPr>
                        <a:t>6.4.b  Gıda</a:t>
                      </a:r>
                      <a:r>
                        <a:rPr lang="en-US" sz="2000" dirty="0">
                          <a:effectLst/>
                        </a:rPr>
                        <a:t> </a:t>
                      </a:r>
                      <a:r>
                        <a:rPr lang="en-US" sz="2000" dirty="0" err="1">
                          <a:effectLst/>
                        </a:rPr>
                        <a:t>ve</a:t>
                      </a:r>
                      <a:r>
                        <a:rPr lang="en-US" sz="2000" dirty="0">
                          <a:effectLst/>
                        </a:rPr>
                        <a:t> </a:t>
                      </a:r>
                      <a:r>
                        <a:rPr lang="en-US" sz="2000" dirty="0" err="1">
                          <a:effectLst/>
                        </a:rPr>
                        <a:t>içecek</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a:effectLst/>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a:effectLst/>
                        </a:rPr>
                        <a:t>391</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818</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11</a:t>
                      </a:r>
                      <a:r>
                        <a:rPr lang="en-US" sz="2000" dirty="0">
                          <a:effectLst/>
                        </a:rPr>
                        <a:t>.</a:t>
                      </a:r>
                      <a:r>
                        <a:rPr lang="tr-TR" sz="2000" dirty="0">
                          <a:effectLst/>
                        </a:rPr>
                        <a:t>676</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62</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533</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548457682"/>
                  </a:ext>
                </a:extLst>
              </a:tr>
              <a:tr h="814006">
                <a:tc>
                  <a:txBody>
                    <a:bodyPr/>
                    <a:lstStyle/>
                    <a:p>
                      <a:pPr algn="ctr">
                        <a:lnSpc>
                          <a:spcPct val="150000"/>
                        </a:lnSpc>
                      </a:pPr>
                      <a:r>
                        <a:rPr lang="tr-TR" sz="2000">
                          <a:effectLst/>
                        </a:rPr>
                        <a:t>6.4.c</a:t>
                      </a:r>
                    </a:p>
                    <a:p>
                      <a:pPr algn="ctr">
                        <a:lnSpc>
                          <a:spcPct val="150000"/>
                        </a:lnSpc>
                      </a:pPr>
                      <a:r>
                        <a:rPr lang="tr-TR" sz="2000">
                          <a:effectLst/>
                        </a:rPr>
                        <a:t>Süt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a:effectLst/>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79</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171</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a:t>
                      </a:r>
                      <a:r>
                        <a:rPr lang="en-US" sz="2000" dirty="0">
                          <a:effectLst/>
                        </a:rPr>
                        <a:t>.</a:t>
                      </a:r>
                      <a:r>
                        <a:rPr lang="tr-TR" sz="2000" dirty="0">
                          <a:effectLst/>
                        </a:rPr>
                        <a:t>932</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14</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108</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83908457"/>
                  </a:ext>
                </a:extLst>
              </a:tr>
            </a:tbl>
          </a:graphicData>
        </a:graphic>
      </p:graphicFrame>
      <p:sp>
        <p:nvSpPr>
          <p:cNvPr id="5" name="Slide Number Placeholder 4">
            <a:extLst>
              <a:ext uri="{FF2B5EF4-FFF2-40B4-BE49-F238E27FC236}">
                <a16:creationId xmlns:a16="http://schemas.microsoft.com/office/drawing/2014/main" id="{BC0117BE-D060-B3F3-8898-5CA16A0BCCC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Başlık 1">
            <a:extLst>
              <a:ext uri="{FF2B5EF4-FFF2-40B4-BE49-F238E27FC236}">
                <a16:creationId xmlns:a16="http://schemas.microsoft.com/office/drawing/2014/main" id="{FAF005E5-A600-ADF3-0384-C2530C242901}"/>
              </a:ext>
            </a:extLst>
          </p:cNvPr>
          <p:cNvSpPr txBox="1">
            <a:spLocks/>
          </p:cNvSpPr>
          <p:nvPr/>
        </p:nvSpPr>
        <p:spPr>
          <a:xfrm>
            <a:off x="838200" y="1208188"/>
            <a:ext cx="10515600" cy="70164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ct val="0"/>
              </a:spcBef>
              <a:spcAft>
                <a:spcPts val="0"/>
              </a:spcAft>
              <a:buClrTx/>
              <a:buSzTx/>
              <a:buFontTx/>
              <a:buNone/>
              <a:tabLst/>
              <a:defRPr/>
            </a:pPr>
            <a:r>
              <a:rPr kumimoji="0" lang="en-US" sz="3200" b="1" i="0" u="none" strike="noStrike" kern="1200" cap="none" spc="0" normalizeH="0" baseline="0" noProof="0" dirty="0" err="1">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Gıda</a:t>
            </a:r>
            <a:r>
              <a:rPr kumimoji="0" lang="en-US"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İçecek</a:t>
            </a:r>
            <a:r>
              <a:rPr kumimoji="0" lang="en-US"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ve</a:t>
            </a:r>
            <a:r>
              <a:rPr kumimoji="0" lang="en-US"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 </a:t>
            </a:r>
            <a:r>
              <a:rPr kumimoji="0" lang="en-US" sz="3200" b="1" i="0" u="none" strike="noStrike" kern="1200" cap="none" spc="0" normalizeH="0" baseline="0" noProof="0" dirty="0" err="1">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Süt</a:t>
            </a:r>
            <a:r>
              <a:rPr kumimoji="0" lang="en-US"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 S</a:t>
            </a:r>
            <a:r>
              <a:rPr kumimoji="0" lang="tr-TR"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ektörünün </a:t>
            </a:r>
            <a:r>
              <a:rPr kumimoji="0" lang="en-US"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U</a:t>
            </a:r>
            <a:r>
              <a:rPr kumimoji="0" lang="tr-TR"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yum ve </a:t>
            </a:r>
            <a:r>
              <a:rPr kumimoji="0" lang="en-US"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M</a:t>
            </a:r>
            <a:r>
              <a:rPr kumimoji="0" lang="tr-TR"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aliyet </a:t>
            </a:r>
            <a:r>
              <a:rPr kumimoji="0" lang="en-US"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D</a:t>
            </a:r>
            <a:r>
              <a:rPr kumimoji="0" lang="tr-TR"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eğerlendirme </a:t>
            </a:r>
            <a:r>
              <a:rPr kumimoji="0" lang="en-US"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S</a:t>
            </a:r>
            <a:r>
              <a:rPr kumimoji="0" lang="tr-TR" sz="3200" b="1" i="0" u="none" strike="noStrike" kern="1200" cap="none" spc="0" normalizeH="0" baseline="0" noProof="0" dirty="0">
                <a:ln>
                  <a:noFill/>
                </a:ln>
                <a:solidFill>
                  <a:prstClr val="black"/>
                </a:solidFill>
                <a:effectLst/>
                <a:uLnTx/>
                <a:uFillTx/>
                <a:latin typeface="Calibri Light" panose="020F0302020204030204"/>
                <a:ea typeface="Calibri" panose="020F0502020204030204" pitchFamily="34" charset="0"/>
                <a:cs typeface="Calibri" panose="020F0502020204030204" pitchFamily="34" charset="0"/>
              </a:rPr>
              <a:t>onuçları</a:t>
            </a:r>
            <a:endParaRPr kumimoji="0" lang="tr-TR" sz="3200" b="1" i="0" u="none" strike="noStrike" kern="1200" cap="none" spc="0" normalizeH="0" baseline="0" noProof="0" dirty="0">
              <a:ln>
                <a:noFill/>
              </a:ln>
              <a:solidFill>
                <a:prstClr val="black"/>
              </a:solidFill>
              <a:effectLst/>
              <a:uLnTx/>
              <a:uFillTx/>
              <a:latin typeface="Calibri Light" panose="020F0302020204030204"/>
              <a:ea typeface="+mj-ea"/>
              <a:cs typeface="+mj-cs"/>
            </a:endParaRPr>
          </a:p>
        </p:txBody>
      </p:sp>
    </p:spTree>
    <p:extLst>
      <p:ext uri="{BB962C8B-B14F-4D97-AF65-F5344CB8AC3E}">
        <p14:creationId xmlns:p14="http://schemas.microsoft.com/office/powerpoint/2010/main" val="25012816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5CBC07C5-45B8-AD50-C315-12BEE9BA87C8}"/>
              </a:ext>
            </a:extLst>
          </p:cNvPr>
          <p:cNvSpPr>
            <a:spLocks noGrp="1"/>
          </p:cNvSpPr>
          <p:nvPr>
            <p:ph idx="1"/>
          </p:nvPr>
        </p:nvSpPr>
        <p:spPr>
          <a:xfrm>
            <a:off x="838200" y="2081605"/>
            <a:ext cx="10515600" cy="1288467"/>
          </a:xfrm>
        </p:spPr>
        <p:txBody>
          <a:bodyPr>
            <a:noAutofit/>
          </a:bodyPr>
          <a:lstStyle/>
          <a:p>
            <a:pPr algn="just" rtl="0" fontAlgn="base">
              <a:buFont typeface="Arial" panose="020B0604020202020204" pitchFamily="34" charset="0"/>
              <a:buChar char="•"/>
            </a:pPr>
            <a:r>
              <a:rPr lang="en-US" sz="1800" b="0" i="0" u="none" strike="noStrike" dirty="0" err="1">
                <a:solidFill>
                  <a:srgbClr val="000000"/>
                </a:solidFill>
                <a:effectLst/>
              </a:rPr>
              <a:t>Hayvansal</a:t>
            </a:r>
            <a:r>
              <a:rPr lang="en-US" sz="1800" b="0" i="0" u="none" strike="noStrike" dirty="0">
                <a:solidFill>
                  <a:srgbClr val="000000"/>
                </a:solidFill>
                <a:effectLst/>
              </a:rPr>
              <a:t> </a:t>
            </a:r>
            <a:r>
              <a:rPr lang="en-US" sz="1800" b="0" i="0" u="none" strike="noStrike" dirty="0" err="1">
                <a:solidFill>
                  <a:srgbClr val="000000"/>
                </a:solidFill>
                <a:effectLst/>
              </a:rPr>
              <a:t>yan</a:t>
            </a:r>
            <a:r>
              <a:rPr lang="en-US" sz="1800" b="0" i="0" u="none" strike="noStrike" dirty="0">
                <a:solidFill>
                  <a:srgbClr val="000000"/>
                </a:solidFill>
                <a:effectLst/>
              </a:rPr>
              <a:t> </a:t>
            </a:r>
            <a:r>
              <a:rPr lang="en-US" sz="1800" b="0" i="0" u="none" strike="noStrike" dirty="0" err="1">
                <a:solidFill>
                  <a:srgbClr val="000000"/>
                </a:solidFill>
                <a:effectLst/>
              </a:rPr>
              <a:t>ürünlerin</a:t>
            </a:r>
            <a:r>
              <a:rPr lang="en-US" sz="1800" b="0" i="0" u="none" strike="noStrike" dirty="0">
                <a:solidFill>
                  <a:srgbClr val="000000"/>
                </a:solidFill>
                <a:effectLst/>
              </a:rPr>
              <a:t> </a:t>
            </a:r>
            <a:r>
              <a:rPr lang="en-US" sz="1800" b="0" i="0" u="none" strike="noStrike" dirty="0" err="1">
                <a:solidFill>
                  <a:srgbClr val="000000"/>
                </a:solidFill>
                <a:effectLst/>
              </a:rPr>
              <a:t>ve</a:t>
            </a:r>
            <a:r>
              <a:rPr lang="en-US" sz="1800" b="0" i="0" u="none" strike="noStrike" dirty="0">
                <a:solidFill>
                  <a:srgbClr val="000000"/>
                </a:solidFill>
                <a:effectLst/>
              </a:rPr>
              <a:t> </a:t>
            </a:r>
            <a:r>
              <a:rPr lang="en-US" sz="1800" b="0" i="0" u="none" strike="noStrike" dirty="0" err="1">
                <a:solidFill>
                  <a:srgbClr val="000000"/>
                </a:solidFill>
                <a:effectLst/>
              </a:rPr>
              <a:t>yemeye</a:t>
            </a:r>
            <a:r>
              <a:rPr lang="en-US" sz="1800" b="0" i="0" u="none" strike="noStrike" dirty="0">
                <a:solidFill>
                  <a:srgbClr val="000000"/>
                </a:solidFill>
                <a:effectLst/>
              </a:rPr>
              <a:t> </a:t>
            </a:r>
            <a:r>
              <a:rPr lang="en-US" sz="1800" b="0" i="0" u="none" strike="noStrike" dirty="0" err="1">
                <a:solidFill>
                  <a:srgbClr val="000000"/>
                </a:solidFill>
                <a:effectLst/>
              </a:rPr>
              <a:t>uygun</a:t>
            </a:r>
            <a:r>
              <a:rPr lang="en-US" sz="1800" b="0" i="0" u="none" strike="noStrike" dirty="0">
                <a:solidFill>
                  <a:srgbClr val="000000"/>
                </a:solidFill>
                <a:effectLst/>
              </a:rPr>
              <a:t> </a:t>
            </a:r>
            <a:r>
              <a:rPr lang="en-US" sz="1800" b="0" i="0" u="none" strike="noStrike" dirty="0" err="1">
                <a:solidFill>
                  <a:srgbClr val="000000"/>
                </a:solidFill>
                <a:effectLst/>
              </a:rPr>
              <a:t>ürünlerin</a:t>
            </a:r>
            <a:r>
              <a:rPr lang="en-US" sz="1800" b="0" i="0" u="none" strike="noStrike" dirty="0">
                <a:solidFill>
                  <a:srgbClr val="000000"/>
                </a:solidFill>
                <a:effectLst/>
              </a:rPr>
              <a:t> </a:t>
            </a:r>
            <a:r>
              <a:rPr lang="en-US" sz="1800" b="0" i="0" u="none" strike="noStrike" dirty="0" err="1">
                <a:solidFill>
                  <a:srgbClr val="000000"/>
                </a:solidFill>
                <a:effectLst/>
              </a:rPr>
              <a:t>işlenmesi</a:t>
            </a:r>
            <a:r>
              <a:rPr lang="en-US" sz="1800" b="0" i="0" u="none" strike="noStrike" dirty="0">
                <a:solidFill>
                  <a:srgbClr val="000000"/>
                </a:solidFill>
                <a:effectLst/>
              </a:rPr>
              <a:t> </a:t>
            </a:r>
            <a:r>
              <a:rPr lang="tr-TR" sz="1800" b="0" i="0" u="none" strike="noStrike" dirty="0">
                <a:solidFill>
                  <a:srgbClr val="000000"/>
                </a:solidFill>
                <a:effectLst/>
              </a:rPr>
              <a:t>endüstrisi </a:t>
            </a:r>
            <a:r>
              <a:rPr lang="en-US" sz="1800" b="0" i="0" u="none" strike="noStrike" dirty="0">
                <a:solidFill>
                  <a:srgbClr val="000000"/>
                </a:solidFill>
                <a:effectLst/>
              </a:rPr>
              <a:t>E</a:t>
            </a:r>
            <a:r>
              <a:rPr lang="tr-TR" sz="1800" b="0" i="0" u="none" strike="noStrike" dirty="0">
                <a:solidFill>
                  <a:srgbClr val="000000"/>
                </a:solidFill>
                <a:effectLst/>
              </a:rPr>
              <a:t>ED Ek I </a:t>
            </a:r>
            <a:r>
              <a:rPr lang="en-US" sz="1800" b="0" i="0" dirty="0">
                <a:solidFill>
                  <a:srgbClr val="000000"/>
                </a:solidFill>
                <a:effectLst/>
              </a:rPr>
              <a:t>​</a:t>
            </a:r>
          </a:p>
          <a:p>
            <a:pPr lvl="1" algn="just" fontAlgn="base"/>
            <a:r>
              <a:rPr lang="tr-TR" sz="1800" b="0" i="0" u="none" strike="noStrike" dirty="0">
                <a:solidFill>
                  <a:srgbClr val="000000"/>
                </a:solidFill>
                <a:effectLst/>
              </a:rPr>
              <a:t>6.</a:t>
            </a:r>
            <a:r>
              <a:rPr lang="en-US" sz="1800" b="0" i="0" u="none" strike="noStrike" dirty="0">
                <a:solidFill>
                  <a:srgbClr val="000000"/>
                </a:solidFill>
                <a:effectLst/>
              </a:rPr>
              <a:t>5 - </a:t>
            </a:r>
            <a:r>
              <a:rPr lang="en-US" sz="1800" b="0" i="0" u="none" strike="noStrike" dirty="0" err="1">
                <a:solidFill>
                  <a:srgbClr val="000000"/>
                </a:solidFill>
                <a:effectLst/>
              </a:rPr>
              <a:t>Hayvan</a:t>
            </a:r>
            <a:r>
              <a:rPr lang="en-US" sz="1800" b="0" i="0" u="none" strike="noStrike" dirty="0">
                <a:solidFill>
                  <a:srgbClr val="000000"/>
                </a:solidFill>
                <a:effectLst/>
              </a:rPr>
              <a:t> </a:t>
            </a:r>
            <a:r>
              <a:rPr lang="en-US" sz="1800" b="0" i="0" u="none" strike="noStrike" dirty="0" err="1">
                <a:solidFill>
                  <a:srgbClr val="000000"/>
                </a:solidFill>
                <a:effectLst/>
              </a:rPr>
              <a:t>gövdelerinin</a:t>
            </a:r>
            <a:r>
              <a:rPr lang="en-US" sz="1800" b="0" i="0" u="none" strike="noStrike" dirty="0">
                <a:solidFill>
                  <a:srgbClr val="000000"/>
                </a:solidFill>
                <a:effectLst/>
              </a:rPr>
              <a:t> </a:t>
            </a:r>
            <a:r>
              <a:rPr lang="en-US" sz="1800" b="0" i="0" u="none" strike="noStrike" dirty="0" err="1">
                <a:solidFill>
                  <a:srgbClr val="000000"/>
                </a:solidFill>
                <a:effectLst/>
              </a:rPr>
              <a:t>veya</a:t>
            </a:r>
            <a:r>
              <a:rPr lang="en-US" sz="1800" b="0" i="0" u="none" strike="noStrike" dirty="0">
                <a:solidFill>
                  <a:srgbClr val="000000"/>
                </a:solidFill>
                <a:effectLst/>
              </a:rPr>
              <a:t> </a:t>
            </a:r>
            <a:r>
              <a:rPr lang="en-US" sz="1800" b="0" i="0" u="none" strike="noStrike" dirty="0" err="1">
                <a:solidFill>
                  <a:srgbClr val="000000"/>
                </a:solidFill>
                <a:effectLst/>
              </a:rPr>
              <a:t>hayvansal</a:t>
            </a:r>
            <a:r>
              <a:rPr lang="en-US" sz="1800" b="0" i="0" u="none" strike="noStrike" dirty="0">
                <a:solidFill>
                  <a:srgbClr val="000000"/>
                </a:solidFill>
                <a:effectLst/>
              </a:rPr>
              <a:t> </a:t>
            </a:r>
            <a:r>
              <a:rPr lang="en-US" sz="1800" b="0" i="0" u="none" strike="noStrike" dirty="0" err="1">
                <a:solidFill>
                  <a:srgbClr val="000000"/>
                </a:solidFill>
                <a:effectLst/>
              </a:rPr>
              <a:t>atıkların</a:t>
            </a:r>
            <a:r>
              <a:rPr lang="en-US" sz="1800" b="0" i="0" u="none" strike="noStrike" dirty="0">
                <a:solidFill>
                  <a:srgbClr val="000000"/>
                </a:solidFill>
                <a:effectLst/>
              </a:rPr>
              <a:t> </a:t>
            </a:r>
            <a:r>
              <a:rPr lang="en-US" sz="1800" b="0" i="0" u="none" strike="noStrike" dirty="0" err="1">
                <a:solidFill>
                  <a:srgbClr val="000000"/>
                </a:solidFill>
                <a:effectLst/>
              </a:rPr>
              <a:t>günlük</a:t>
            </a:r>
            <a:r>
              <a:rPr lang="en-US" sz="1800" b="0" i="0" u="none" strike="noStrike" dirty="0">
                <a:solidFill>
                  <a:srgbClr val="000000"/>
                </a:solidFill>
                <a:effectLst/>
              </a:rPr>
              <a:t> 10 ton </a:t>
            </a:r>
            <a:r>
              <a:rPr lang="en-US" sz="1800" b="0" i="0" u="none" strike="noStrike" dirty="0" err="1">
                <a:solidFill>
                  <a:srgbClr val="000000"/>
                </a:solidFill>
                <a:effectLst/>
              </a:rPr>
              <a:t>üzeri</a:t>
            </a:r>
            <a:r>
              <a:rPr lang="en-US" sz="1800" b="0" i="0" u="none" strike="noStrike" dirty="0">
                <a:solidFill>
                  <a:srgbClr val="000000"/>
                </a:solidFill>
                <a:effectLst/>
              </a:rPr>
              <a:t> </a:t>
            </a:r>
            <a:r>
              <a:rPr lang="en-US" sz="1800" b="0" i="0" u="none" strike="noStrike" dirty="0" err="1">
                <a:solidFill>
                  <a:srgbClr val="000000"/>
                </a:solidFill>
                <a:effectLst/>
              </a:rPr>
              <a:t>işleme</a:t>
            </a:r>
            <a:r>
              <a:rPr lang="en-US" sz="1800" b="0" i="0" u="none" strike="noStrike" dirty="0">
                <a:solidFill>
                  <a:srgbClr val="000000"/>
                </a:solidFill>
                <a:effectLst/>
              </a:rPr>
              <a:t> </a:t>
            </a:r>
            <a:r>
              <a:rPr lang="en-US" sz="1800" b="0" i="0" u="none" strike="noStrike" dirty="0" err="1">
                <a:solidFill>
                  <a:srgbClr val="000000"/>
                </a:solidFill>
                <a:effectLst/>
              </a:rPr>
              <a:t>kapasitesiyle</a:t>
            </a:r>
            <a:r>
              <a:rPr lang="en-US" sz="1800" b="0" i="0" u="none" strike="noStrike" dirty="0">
                <a:solidFill>
                  <a:srgbClr val="000000"/>
                </a:solidFill>
                <a:effectLst/>
              </a:rPr>
              <a:t> </a:t>
            </a:r>
            <a:r>
              <a:rPr lang="en-US" sz="1800" b="0" i="0" u="none" strike="noStrike" dirty="0" err="1">
                <a:solidFill>
                  <a:srgbClr val="000000"/>
                </a:solidFill>
                <a:effectLst/>
              </a:rPr>
              <a:t>bertarafı</a:t>
            </a:r>
            <a:r>
              <a:rPr lang="en-US" sz="1800" b="0" i="0" u="none" strike="noStrike" dirty="0">
                <a:solidFill>
                  <a:srgbClr val="000000"/>
                </a:solidFill>
                <a:effectLst/>
              </a:rPr>
              <a:t> </a:t>
            </a:r>
            <a:r>
              <a:rPr lang="en-US" sz="1800" b="0" i="0" u="none" strike="noStrike" dirty="0" err="1">
                <a:solidFill>
                  <a:srgbClr val="000000"/>
                </a:solidFill>
                <a:effectLst/>
              </a:rPr>
              <a:t>veya</a:t>
            </a:r>
            <a:r>
              <a:rPr lang="en-US" sz="1800" b="0" i="0" u="none" strike="noStrike" dirty="0">
                <a:solidFill>
                  <a:srgbClr val="000000"/>
                </a:solidFill>
                <a:effectLst/>
              </a:rPr>
              <a:t> </a:t>
            </a:r>
            <a:r>
              <a:rPr lang="en-US" sz="1800" b="0" i="0" u="none" strike="noStrike" dirty="0" err="1">
                <a:solidFill>
                  <a:srgbClr val="000000"/>
                </a:solidFill>
                <a:effectLst/>
              </a:rPr>
              <a:t>geri</a:t>
            </a:r>
            <a:r>
              <a:rPr lang="en-US" sz="1800" b="0" i="0" u="none" strike="noStrike" dirty="0">
                <a:solidFill>
                  <a:srgbClr val="000000"/>
                </a:solidFill>
                <a:effectLst/>
              </a:rPr>
              <a:t> </a:t>
            </a:r>
            <a:r>
              <a:rPr lang="en-US" sz="1800" b="0" i="0" u="none" strike="noStrike" dirty="0" err="1">
                <a:solidFill>
                  <a:srgbClr val="000000"/>
                </a:solidFill>
                <a:effectLst/>
              </a:rPr>
              <a:t>dönüştürülmesi</a:t>
            </a:r>
            <a:r>
              <a:rPr lang="en-US" sz="1800" b="0" i="0" dirty="0">
                <a:solidFill>
                  <a:srgbClr val="000000"/>
                </a:solidFill>
                <a:effectLst/>
              </a:rPr>
              <a:t>​</a:t>
            </a:r>
          </a:p>
          <a:p>
            <a:pPr marL="0" indent="0" algn="just" rtl="0" fontAlgn="base">
              <a:buNone/>
            </a:pPr>
            <a:r>
              <a:rPr lang="tr-TR" sz="1800" b="0" i="0" u="none" strike="noStrike" dirty="0">
                <a:solidFill>
                  <a:srgbClr val="000000"/>
                </a:solidFill>
                <a:effectLst/>
              </a:rPr>
              <a:t>kapsamına girmektedir. </a:t>
            </a:r>
            <a:endParaRPr lang="en-US" sz="1800" dirty="0">
              <a:ea typeface="Calibri" panose="020F0502020204030204" pitchFamily="34" charset="0"/>
            </a:endParaRPr>
          </a:p>
          <a:p>
            <a:pPr algn="just"/>
            <a:r>
              <a:rPr lang="tr-TR" sz="1800" dirty="0">
                <a:ea typeface="Calibri" panose="020F0502020204030204" pitchFamily="34" charset="0"/>
              </a:rPr>
              <a:t>EKÖK envanterine göre Türkiye’de </a:t>
            </a:r>
            <a:r>
              <a:rPr lang="en-US" sz="1800" dirty="0">
                <a:ea typeface="Calibri" panose="020F0502020204030204" pitchFamily="34" charset="0"/>
              </a:rPr>
              <a:t>rendering </a:t>
            </a:r>
            <a:r>
              <a:rPr lang="en-US" sz="1800" dirty="0" err="1">
                <a:ea typeface="Calibri" panose="020F0502020204030204" pitchFamily="34" charset="0"/>
              </a:rPr>
              <a:t>işlemi</a:t>
            </a:r>
            <a:r>
              <a:rPr lang="en-US" sz="1800" dirty="0">
                <a:ea typeface="Calibri" panose="020F0502020204030204" pitchFamily="34" charset="0"/>
              </a:rPr>
              <a:t> </a:t>
            </a:r>
            <a:r>
              <a:rPr lang="en-US" sz="1800" dirty="0" err="1">
                <a:ea typeface="Calibri" panose="020F0502020204030204" pitchFamily="34" charset="0"/>
              </a:rPr>
              <a:t>yaparak</a:t>
            </a:r>
            <a:r>
              <a:rPr lang="en-US" sz="1800" dirty="0">
                <a:ea typeface="Calibri" panose="020F0502020204030204" pitchFamily="34" charset="0"/>
              </a:rPr>
              <a:t> </a:t>
            </a:r>
            <a:r>
              <a:rPr lang="en-US" sz="1800" dirty="0" err="1">
                <a:ea typeface="Calibri" panose="020F0502020204030204" pitchFamily="34" charset="0"/>
              </a:rPr>
              <a:t>hayvansal</a:t>
            </a:r>
            <a:r>
              <a:rPr lang="en-US" sz="1800" dirty="0">
                <a:ea typeface="Calibri" panose="020F0502020204030204" pitchFamily="34" charset="0"/>
              </a:rPr>
              <a:t> </a:t>
            </a:r>
            <a:r>
              <a:rPr lang="en-US" sz="1800" dirty="0" err="1">
                <a:ea typeface="Calibri" panose="020F0502020204030204" pitchFamily="34" charset="0"/>
              </a:rPr>
              <a:t>yan</a:t>
            </a:r>
            <a:r>
              <a:rPr lang="en-US" sz="1800" dirty="0">
                <a:ea typeface="Calibri" panose="020F0502020204030204" pitchFamily="34" charset="0"/>
              </a:rPr>
              <a:t> </a:t>
            </a:r>
            <a:r>
              <a:rPr lang="en-US" sz="1800" dirty="0" err="1">
                <a:ea typeface="Calibri" panose="020F0502020204030204" pitchFamily="34" charset="0"/>
              </a:rPr>
              <a:t>ürün</a:t>
            </a:r>
            <a:r>
              <a:rPr lang="en-US" sz="1800" dirty="0">
                <a:ea typeface="Calibri" panose="020F0502020204030204" pitchFamily="34" charset="0"/>
              </a:rPr>
              <a:t> </a:t>
            </a:r>
            <a:r>
              <a:rPr lang="en-US" sz="1800" dirty="0" err="1">
                <a:ea typeface="Calibri" panose="020F0502020204030204" pitchFamily="34" charset="0"/>
              </a:rPr>
              <a:t>işleyen</a:t>
            </a:r>
            <a:r>
              <a:rPr lang="en-US" sz="1800" dirty="0">
                <a:ea typeface="Calibri" panose="020F0502020204030204" pitchFamily="34" charset="0"/>
              </a:rPr>
              <a:t> 70</a:t>
            </a:r>
            <a:r>
              <a:rPr lang="tr-TR" sz="1800" dirty="0">
                <a:ea typeface="Calibri" panose="020F0502020204030204" pitchFamily="34" charset="0"/>
              </a:rPr>
              <a:t> tesis bulunmaktadır. Sektörel uyum değerlendirmesi yapmak için gerekli verilere ulaşılamamıştır. Bu nedenle en kötü senaryoyu ortaya koymak amacıyla hesaplamalar %0 uyum oranına göre yapılmıştır. </a:t>
            </a:r>
          </a:p>
          <a:p>
            <a:endParaRPr lang="tr-TR" sz="1800" dirty="0">
              <a:effectLst/>
              <a:ea typeface="Calibri" panose="020F0502020204030204" pitchFamily="34" charset="0"/>
            </a:endParaRPr>
          </a:p>
          <a:p>
            <a:endParaRPr lang="tr-TR" sz="1800" dirty="0"/>
          </a:p>
          <a:p>
            <a:endParaRPr lang="tr-TR" sz="1800" dirty="0"/>
          </a:p>
        </p:txBody>
      </p:sp>
      <p:sp>
        <p:nvSpPr>
          <p:cNvPr id="5" name="Slide Number Placeholder 4">
            <a:extLst>
              <a:ext uri="{FF2B5EF4-FFF2-40B4-BE49-F238E27FC236}">
                <a16:creationId xmlns:a16="http://schemas.microsoft.com/office/drawing/2014/main" id="{CD3D1F17-8ABE-40FB-84AA-46EFFC3E5D7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821874D6-EAB8-4A2E-DC9A-1AB42AE22F03}"/>
              </a:ext>
            </a:extLst>
          </p:cNvPr>
          <p:cNvSpPr>
            <a:spLocks noGrp="1"/>
          </p:cNvSpPr>
          <p:nvPr>
            <p:ph type="title"/>
          </p:nvPr>
        </p:nvSpPr>
        <p:spPr>
          <a:xfrm>
            <a:off x="838200" y="1208188"/>
            <a:ext cx="10515600" cy="701643"/>
          </a:xfrm>
        </p:spPr>
        <p:txBody>
          <a:bodyPr>
            <a:noAutofit/>
          </a:bodyPr>
          <a:lstStyle/>
          <a:p>
            <a:pPr algn="just"/>
            <a:r>
              <a:rPr lang="tr-TR" sz="3200" b="1" dirty="0"/>
              <a:t>Hayvansal </a:t>
            </a:r>
            <a:r>
              <a:rPr lang="en-US" sz="3200" b="1" dirty="0"/>
              <a:t>Y</a:t>
            </a:r>
            <a:r>
              <a:rPr lang="tr-TR" sz="3200" b="1" dirty="0"/>
              <a:t>an </a:t>
            </a:r>
            <a:r>
              <a:rPr lang="en-US" sz="3200" b="1" dirty="0"/>
              <a:t>Ü</a:t>
            </a:r>
            <a:r>
              <a:rPr lang="tr-TR" sz="3200" b="1" dirty="0"/>
              <a:t>rünlerin ve </a:t>
            </a:r>
            <a:r>
              <a:rPr lang="en-US" sz="3200" b="1" dirty="0"/>
              <a:t>Y</a:t>
            </a:r>
            <a:r>
              <a:rPr lang="tr-TR" sz="3200" b="1" dirty="0"/>
              <a:t>emeye </a:t>
            </a:r>
            <a:r>
              <a:rPr lang="en-US" sz="3200" b="1" dirty="0"/>
              <a:t>U</a:t>
            </a:r>
            <a:r>
              <a:rPr lang="tr-TR" sz="3200" b="1" dirty="0"/>
              <a:t>ygun </a:t>
            </a:r>
            <a:r>
              <a:rPr lang="en-US" sz="3200" b="1" dirty="0"/>
              <a:t>Ü</a:t>
            </a:r>
            <a:r>
              <a:rPr lang="tr-TR" sz="3200" b="1" dirty="0"/>
              <a:t>rünlerin </a:t>
            </a:r>
            <a:r>
              <a:rPr lang="en-US" sz="3200" b="1" dirty="0"/>
              <a:t>İ</a:t>
            </a:r>
            <a:r>
              <a:rPr lang="tr-TR" sz="3200" b="1" dirty="0"/>
              <a:t>şlenmesi</a:t>
            </a:r>
            <a:r>
              <a:rPr lang="en-US" sz="3200" b="1" dirty="0">
                <a:ea typeface="Calibri" panose="020F0502020204030204" pitchFamily="34" charset="0"/>
                <a:cs typeface="Calibri" panose="020F0502020204030204" pitchFamily="34" charset="0"/>
              </a:rPr>
              <a:t> </a:t>
            </a:r>
            <a:r>
              <a:rPr lang="en-US" sz="3200" b="1" dirty="0">
                <a:effectLst/>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ektörünün </a:t>
            </a:r>
            <a:r>
              <a:rPr lang="en-US" sz="3200" b="1" dirty="0">
                <a:ea typeface="Calibri" panose="020F0502020204030204" pitchFamily="34" charset="0"/>
                <a:cs typeface="Calibri" panose="020F0502020204030204" pitchFamily="34" charset="0"/>
              </a:rPr>
              <a:t>U</a:t>
            </a:r>
            <a:r>
              <a:rPr lang="tr-TR" sz="3200" b="1" dirty="0">
                <a:effectLst/>
                <a:ea typeface="Calibri" panose="020F0502020204030204" pitchFamily="34" charset="0"/>
                <a:cs typeface="Calibri" panose="020F0502020204030204" pitchFamily="34" charset="0"/>
              </a:rPr>
              <a:t>yum ve </a:t>
            </a:r>
            <a:r>
              <a:rPr lang="en-US" sz="3200" b="1" dirty="0">
                <a:effectLst/>
                <a:ea typeface="Calibri" panose="020F0502020204030204" pitchFamily="34" charset="0"/>
                <a:cs typeface="Calibri" panose="020F0502020204030204" pitchFamily="34" charset="0"/>
              </a:rPr>
              <a:t>M</a:t>
            </a:r>
            <a:r>
              <a:rPr lang="tr-TR" sz="3200" b="1" dirty="0">
                <a:effectLst/>
                <a:ea typeface="Calibri" panose="020F0502020204030204" pitchFamily="34" charset="0"/>
                <a:cs typeface="Calibri" panose="020F0502020204030204" pitchFamily="34" charset="0"/>
              </a:rPr>
              <a:t>aliyet </a:t>
            </a:r>
            <a:r>
              <a:rPr lang="en-US" sz="3200" b="1" dirty="0">
                <a:ea typeface="Calibri" panose="020F0502020204030204" pitchFamily="34" charset="0"/>
                <a:cs typeface="Calibri" panose="020F0502020204030204" pitchFamily="34" charset="0"/>
              </a:rPr>
              <a:t>D</a:t>
            </a:r>
            <a:r>
              <a:rPr lang="tr-TR" sz="3200" b="1" dirty="0">
                <a:effectLst/>
                <a:ea typeface="Calibri" panose="020F0502020204030204" pitchFamily="34" charset="0"/>
                <a:cs typeface="Calibri" panose="020F0502020204030204" pitchFamily="34" charset="0"/>
              </a:rPr>
              <a:t>eğerlendirme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onuçları</a:t>
            </a:r>
            <a:endParaRPr lang="tr-TR" sz="3200" b="1" dirty="0"/>
          </a:p>
        </p:txBody>
      </p:sp>
      <p:graphicFrame>
        <p:nvGraphicFramePr>
          <p:cNvPr id="2" name="Tablo 3">
            <a:extLst>
              <a:ext uri="{FF2B5EF4-FFF2-40B4-BE49-F238E27FC236}">
                <a16:creationId xmlns:a16="http://schemas.microsoft.com/office/drawing/2014/main" id="{180830E1-BE2A-6571-1275-D4804D5A9C05}"/>
              </a:ext>
            </a:extLst>
          </p:cNvPr>
          <p:cNvGraphicFramePr>
            <a:graphicFrameLocks noGrp="1"/>
          </p:cNvGraphicFramePr>
          <p:nvPr>
            <p:extLst>
              <p:ext uri="{D42A27DB-BD31-4B8C-83A1-F6EECF244321}">
                <p14:modId xmlns:p14="http://schemas.microsoft.com/office/powerpoint/2010/main" val="2370038476"/>
              </p:ext>
            </p:extLst>
          </p:nvPr>
        </p:nvGraphicFramePr>
        <p:xfrm>
          <a:off x="540309" y="4225637"/>
          <a:ext cx="11111382" cy="2008909"/>
        </p:xfrm>
        <a:graphic>
          <a:graphicData uri="http://schemas.openxmlformats.org/drawingml/2006/table">
            <a:tbl>
              <a:tblPr firstRow="1" firstCol="1" bandRow="1">
                <a:tableStyleId>{5C22544A-7EE6-4342-B048-85BDC9FD1C3A}</a:tableStyleId>
              </a:tblPr>
              <a:tblGrid>
                <a:gridCol w="955579">
                  <a:extLst>
                    <a:ext uri="{9D8B030D-6E8A-4147-A177-3AD203B41FA5}">
                      <a16:colId xmlns:a16="http://schemas.microsoft.com/office/drawing/2014/main" val="2459156844"/>
                    </a:ext>
                  </a:extLst>
                </a:gridCol>
                <a:gridCol w="1568927">
                  <a:extLst>
                    <a:ext uri="{9D8B030D-6E8A-4147-A177-3AD203B41FA5}">
                      <a16:colId xmlns:a16="http://schemas.microsoft.com/office/drawing/2014/main" val="3460997077"/>
                    </a:ext>
                  </a:extLst>
                </a:gridCol>
                <a:gridCol w="1660041">
                  <a:extLst>
                    <a:ext uri="{9D8B030D-6E8A-4147-A177-3AD203B41FA5}">
                      <a16:colId xmlns:a16="http://schemas.microsoft.com/office/drawing/2014/main" val="1853822823"/>
                    </a:ext>
                  </a:extLst>
                </a:gridCol>
                <a:gridCol w="2020049">
                  <a:extLst>
                    <a:ext uri="{9D8B030D-6E8A-4147-A177-3AD203B41FA5}">
                      <a16:colId xmlns:a16="http://schemas.microsoft.com/office/drawing/2014/main" val="2835318828"/>
                    </a:ext>
                  </a:extLst>
                </a:gridCol>
                <a:gridCol w="1815600">
                  <a:extLst>
                    <a:ext uri="{9D8B030D-6E8A-4147-A177-3AD203B41FA5}">
                      <a16:colId xmlns:a16="http://schemas.microsoft.com/office/drawing/2014/main" val="2835765771"/>
                    </a:ext>
                  </a:extLst>
                </a:gridCol>
                <a:gridCol w="1548927">
                  <a:extLst>
                    <a:ext uri="{9D8B030D-6E8A-4147-A177-3AD203B41FA5}">
                      <a16:colId xmlns:a16="http://schemas.microsoft.com/office/drawing/2014/main" val="3665623490"/>
                    </a:ext>
                  </a:extLst>
                </a:gridCol>
                <a:gridCol w="1542259">
                  <a:extLst>
                    <a:ext uri="{9D8B030D-6E8A-4147-A177-3AD203B41FA5}">
                      <a16:colId xmlns:a16="http://schemas.microsoft.com/office/drawing/2014/main" val="2779411277"/>
                    </a:ext>
                  </a:extLst>
                </a:gridCol>
              </a:tblGrid>
              <a:tr h="1212149">
                <a:tc>
                  <a:txBody>
                    <a:bodyPr/>
                    <a:lstStyle/>
                    <a:p>
                      <a:pPr algn="ctr">
                        <a:lnSpc>
                          <a:spcPct val="150000"/>
                        </a:lnSpc>
                      </a:pPr>
                      <a:r>
                        <a:rPr lang="tr-TR" sz="2000" dirty="0">
                          <a:effectLst/>
                        </a:rPr>
                        <a:t>Alt-sektör</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Ort</a:t>
                      </a:r>
                      <a:r>
                        <a:rPr lang="en-US" sz="2000" dirty="0" err="1">
                          <a:effectLst/>
                        </a:rPr>
                        <a:t>alama</a:t>
                      </a:r>
                      <a:r>
                        <a:rPr lang="tr-TR" sz="2000" dirty="0">
                          <a:effectLst/>
                        </a:rPr>
                        <a:t> Uyum</a:t>
                      </a:r>
                      <a:r>
                        <a:rPr lang="en-US" sz="2000" dirty="0">
                          <a:effectLst/>
                        </a:rPr>
                        <a:t> </a:t>
                      </a:r>
                      <a:r>
                        <a:rPr lang="tr-TR" sz="2000" dirty="0">
                          <a:effectLst/>
                        </a:rPr>
                        <a:t>%</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Tesis</a:t>
                      </a:r>
                      <a:r>
                        <a:rPr lang="en-US" sz="2000" dirty="0">
                          <a:effectLst/>
                        </a:rPr>
                        <a:t> S</a:t>
                      </a:r>
                      <a:r>
                        <a:rPr lang="tr-TR" sz="2000" dirty="0">
                          <a:effectLst/>
                        </a:rPr>
                        <a:t>ayısı</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err="1">
                          <a:effectLst/>
                        </a:rPr>
                        <a:t>Maks</a:t>
                      </a:r>
                      <a:r>
                        <a:rPr lang="tr-TR" sz="2000" dirty="0">
                          <a:effectLst/>
                        </a:rPr>
                        <a:t>. 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Maks.OPEX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370964288"/>
                  </a:ext>
                </a:extLst>
              </a:tr>
              <a:tr h="796760">
                <a:tc>
                  <a:txBody>
                    <a:bodyPr/>
                    <a:lstStyle/>
                    <a:p>
                      <a:pPr algn="ctr">
                        <a:lnSpc>
                          <a:spcPct val="150000"/>
                        </a:lnSpc>
                      </a:pPr>
                      <a:r>
                        <a:rPr lang="tr-TR" sz="2000">
                          <a:effectLst/>
                        </a:rPr>
                        <a:t>6.5</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a:effectLst/>
                        </a:rPr>
                        <a:t>70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144</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a:t>
                      </a:r>
                      <a:r>
                        <a:rPr lang="en-US" sz="2000" dirty="0">
                          <a:effectLst/>
                        </a:rPr>
                        <a:t>.</a:t>
                      </a:r>
                      <a:r>
                        <a:rPr lang="tr-TR" sz="2000" dirty="0">
                          <a:effectLst/>
                        </a:rPr>
                        <a:t>632</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11</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90</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42801240"/>
                  </a:ext>
                </a:extLst>
              </a:tr>
            </a:tbl>
          </a:graphicData>
        </a:graphic>
      </p:graphicFrame>
    </p:spTree>
    <p:extLst>
      <p:ext uri="{BB962C8B-B14F-4D97-AF65-F5344CB8AC3E}">
        <p14:creationId xmlns:p14="http://schemas.microsoft.com/office/powerpoint/2010/main" val="36288962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5D210B24-D558-7E99-DCF7-3459D8E8546D}"/>
              </a:ext>
            </a:extLst>
          </p:cNvPr>
          <p:cNvSpPr>
            <a:spLocks noGrp="1"/>
          </p:cNvSpPr>
          <p:nvPr>
            <p:ph idx="1"/>
          </p:nvPr>
        </p:nvSpPr>
        <p:spPr>
          <a:xfrm>
            <a:off x="838200" y="2015240"/>
            <a:ext cx="10515600" cy="3872941"/>
          </a:xfrm>
        </p:spPr>
        <p:txBody>
          <a:bodyPr>
            <a:normAutofit/>
          </a:bodyPr>
          <a:lstStyle/>
          <a:p>
            <a:pPr algn="just" rtl="0" fontAlgn="base">
              <a:buFont typeface="Arial" panose="020B0604020202020204" pitchFamily="34" charset="0"/>
              <a:buChar char="•"/>
            </a:pPr>
            <a:r>
              <a:rPr lang="en-US" sz="2400" b="0" i="0" u="none" strike="noStrike" dirty="0" err="1">
                <a:solidFill>
                  <a:srgbClr val="000000"/>
                </a:solidFill>
                <a:effectLst/>
                <a:latin typeface="Calibri" panose="020F0502020204030204" pitchFamily="34" charset="0"/>
              </a:rPr>
              <a:t>Yoğun</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kümes</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hayvanı</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ve</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domuz</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yetiştirciliği</a:t>
            </a:r>
            <a:r>
              <a:rPr lang="en-US" sz="2400" b="0" i="0" u="none" strike="noStrike" dirty="0">
                <a:solidFill>
                  <a:srgbClr val="000000"/>
                </a:solidFill>
                <a:effectLst/>
                <a:latin typeface="Calibri" panose="020F0502020204030204" pitchFamily="34" charset="0"/>
              </a:rPr>
              <a:t> </a:t>
            </a:r>
            <a:r>
              <a:rPr lang="tr-TR" sz="2400" b="0" i="0" u="none" strike="noStrike" dirty="0">
                <a:solidFill>
                  <a:srgbClr val="000000"/>
                </a:solidFill>
                <a:effectLst/>
                <a:latin typeface="Calibri" panose="020F0502020204030204" pitchFamily="34" charset="0"/>
              </a:rPr>
              <a:t>endüstrisi </a:t>
            </a:r>
            <a:r>
              <a:rPr lang="en-US" sz="2400" b="0" i="0" u="none" strike="noStrike" dirty="0">
                <a:solidFill>
                  <a:srgbClr val="000000"/>
                </a:solidFill>
                <a:effectLst/>
                <a:latin typeface="Calibri" panose="020F0502020204030204" pitchFamily="34" charset="0"/>
              </a:rPr>
              <a:t>E</a:t>
            </a:r>
            <a:r>
              <a:rPr lang="tr-TR" sz="2400" b="0" i="0" u="none" strike="noStrike" dirty="0">
                <a:solidFill>
                  <a:srgbClr val="000000"/>
                </a:solidFill>
                <a:effectLst/>
                <a:latin typeface="Calibri" panose="020F0502020204030204" pitchFamily="34" charset="0"/>
              </a:rPr>
              <a:t>ED Ek I </a:t>
            </a:r>
            <a:r>
              <a:rPr lang="en-US" sz="2400" b="0" i="0" dirty="0">
                <a:solidFill>
                  <a:srgbClr val="000000"/>
                </a:solidFill>
                <a:effectLst/>
                <a:latin typeface="Calibri" panose="020F0502020204030204" pitchFamily="34" charset="0"/>
              </a:rPr>
              <a:t>​</a:t>
            </a:r>
            <a:endParaRPr lang="en-US" sz="2400" b="0" i="0" dirty="0">
              <a:solidFill>
                <a:srgbClr val="000000"/>
              </a:solidFill>
              <a:effectLst/>
              <a:latin typeface="Arial" panose="020B0604020202020204" pitchFamily="34" charset="0"/>
            </a:endParaRPr>
          </a:p>
          <a:p>
            <a:pPr lvl="1" algn="just" fontAlgn="base"/>
            <a:r>
              <a:rPr lang="tr-TR" b="0" i="0" u="none" strike="noStrike" dirty="0">
                <a:solidFill>
                  <a:srgbClr val="000000"/>
                </a:solidFill>
                <a:effectLst/>
                <a:latin typeface="Calibri" panose="020F0502020204030204" pitchFamily="34" charset="0"/>
              </a:rPr>
              <a:t>6.</a:t>
            </a:r>
            <a:r>
              <a:rPr lang="en-US" b="0" i="0" u="none" strike="noStrike" dirty="0">
                <a:solidFill>
                  <a:srgbClr val="000000"/>
                </a:solidFill>
                <a:effectLst/>
                <a:latin typeface="Calibri" panose="020F0502020204030204" pitchFamily="34" charset="0"/>
              </a:rPr>
              <a:t>6 - </a:t>
            </a:r>
            <a:r>
              <a:rPr lang="en-US" b="0" i="0" u="none" strike="noStrike" dirty="0" err="1">
                <a:solidFill>
                  <a:srgbClr val="000000"/>
                </a:solidFill>
                <a:effectLst/>
                <a:latin typeface="Calibri" panose="020F0502020204030204" pitchFamily="34" charset="0"/>
              </a:rPr>
              <a:t>Entansif</a:t>
            </a:r>
            <a:r>
              <a:rPr lang="en-US" b="0" i="0" u="none" strike="noStrike" dirty="0">
                <a:solidFill>
                  <a:srgbClr val="000000"/>
                </a:solidFill>
                <a:effectLst/>
                <a:latin typeface="Calibri" panose="020F0502020204030204" pitchFamily="34" charset="0"/>
              </a:rPr>
              <a:t> </a:t>
            </a:r>
            <a:r>
              <a:rPr lang="en-US" b="0" i="0" u="none" strike="noStrike" dirty="0" err="1">
                <a:solidFill>
                  <a:srgbClr val="000000"/>
                </a:solidFill>
                <a:effectLst/>
                <a:latin typeface="Calibri" panose="020F0502020204030204" pitchFamily="34" charset="0"/>
              </a:rPr>
              <a:t>kümes</a:t>
            </a:r>
            <a:r>
              <a:rPr lang="en-US" b="0" i="0" u="none" strike="noStrike" dirty="0">
                <a:solidFill>
                  <a:srgbClr val="000000"/>
                </a:solidFill>
                <a:effectLst/>
                <a:latin typeface="Calibri" panose="020F0502020204030204" pitchFamily="34" charset="0"/>
              </a:rPr>
              <a:t> </a:t>
            </a:r>
            <a:r>
              <a:rPr lang="en-US" b="0" i="0" u="none" strike="noStrike" dirty="0" err="1">
                <a:solidFill>
                  <a:srgbClr val="000000"/>
                </a:solidFill>
                <a:effectLst/>
                <a:latin typeface="Calibri" panose="020F0502020204030204" pitchFamily="34" charset="0"/>
              </a:rPr>
              <a:t>hayvanı</a:t>
            </a:r>
            <a:r>
              <a:rPr lang="en-US" b="0" i="0" u="none" strike="noStrike" dirty="0">
                <a:solidFill>
                  <a:srgbClr val="000000"/>
                </a:solidFill>
                <a:effectLst/>
                <a:latin typeface="Calibri" panose="020F0502020204030204" pitchFamily="34" charset="0"/>
              </a:rPr>
              <a:t> </a:t>
            </a:r>
            <a:r>
              <a:rPr lang="en-US" b="0" i="0" u="none" strike="noStrike" dirty="0" err="1">
                <a:solidFill>
                  <a:srgbClr val="000000"/>
                </a:solidFill>
                <a:effectLst/>
                <a:latin typeface="Calibri" panose="020F0502020204030204" pitchFamily="34" charset="0"/>
              </a:rPr>
              <a:t>ve</a:t>
            </a:r>
            <a:r>
              <a:rPr lang="en-US" b="0" i="0" u="none" strike="noStrike" dirty="0">
                <a:solidFill>
                  <a:srgbClr val="000000"/>
                </a:solidFill>
                <a:effectLst/>
                <a:latin typeface="Calibri" panose="020F0502020204030204" pitchFamily="34" charset="0"/>
              </a:rPr>
              <a:t> </a:t>
            </a:r>
            <a:r>
              <a:rPr lang="en-US" b="0" i="0" u="none" strike="noStrike" dirty="0" err="1">
                <a:solidFill>
                  <a:srgbClr val="000000"/>
                </a:solidFill>
                <a:effectLst/>
                <a:latin typeface="Calibri" panose="020F0502020204030204" pitchFamily="34" charset="0"/>
              </a:rPr>
              <a:t>domuz</a:t>
            </a:r>
            <a:r>
              <a:rPr lang="en-US" b="0" i="0" u="none" strike="noStrike" dirty="0">
                <a:solidFill>
                  <a:srgbClr val="000000"/>
                </a:solidFill>
                <a:effectLst/>
                <a:latin typeface="Calibri" panose="020F0502020204030204" pitchFamily="34" charset="0"/>
              </a:rPr>
              <a:t> </a:t>
            </a:r>
            <a:r>
              <a:rPr lang="en-US" b="0" i="0" u="none" strike="noStrike" dirty="0" err="1">
                <a:solidFill>
                  <a:srgbClr val="000000"/>
                </a:solidFill>
                <a:effectLst/>
                <a:latin typeface="Calibri" panose="020F0502020204030204" pitchFamily="34" charset="0"/>
              </a:rPr>
              <a:t>besiciliği</a:t>
            </a:r>
            <a:r>
              <a:rPr lang="en-US" b="0" i="0" u="none" strike="noStrike" dirty="0">
                <a:solidFill>
                  <a:srgbClr val="000000"/>
                </a:solidFill>
                <a:effectLst/>
                <a:latin typeface="Calibri" panose="020F0502020204030204" pitchFamily="34" charset="0"/>
              </a:rPr>
              <a:t>:</a:t>
            </a:r>
            <a:r>
              <a:rPr lang="en-US" b="0" i="0" dirty="0">
                <a:solidFill>
                  <a:srgbClr val="000000"/>
                </a:solidFill>
                <a:effectLst/>
                <a:latin typeface="Calibri" panose="020F0502020204030204" pitchFamily="34" charset="0"/>
              </a:rPr>
              <a:t>​</a:t>
            </a:r>
            <a:endParaRPr lang="en-US" b="0" i="0" dirty="0">
              <a:solidFill>
                <a:srgbClr val="000000"/>
              </a:solidFill>
              <a:effectLst/>
              <a:latin typeface="Arial" panose="020B0604020202020204" pitchFamily="34" charset="0"/>
            </a:endParaRPr>
          </a:p>
          <a:p>
            <a:pPr lvl="2" algn="just" fontAlgn="base"/>
            <a:r>
              <a:rPr lang="en-US" sz="2400" b="0" i="0" u="none" strike="noStrike" dirty="0">
                <a:solidFill>
                  <a:srgbClr val="000000"/>
                </a:solidFill>
                <a:effectLst/>
                <a:latin typeface="Calibri" panose="020F0502020204030204" pitchFamily="34" charset="0"/>
              </a:rPr>
              <a:t>(a) 40000‘den </a:t>
            </a:r>
            <a:r>
              <a:rPr lang="en-US" sz="2400" b="0" i="0" u="none" strike="noStrike" dirty="0" err="1">
                <a:solidFill>
                  <a:srgbClr val="000000"/>
                </a:solidFill>
                <a:effectLst/>
                <a:latin typeface="Calibri" panose="020F0502020204030204" pitchFamily="34" charset="0"/>
              </a:rPr>
              <a:t>fazla</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kümes</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hayvanı</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kapasiteli</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tesisler</a:t>
            </a:r>
            <a:r>
              <a:rPr lang="en-US" sz="2400" b="0" i="0" u="none" strike="noStrike" dirty="0">
                <a:solidFill>
                  <a:srgbClr val="000000"/>
                </a:solidFill>
                <a:effectLst/>
                <a:latin typeface="Calibri" panose="020F0502020204030204" pitchFamily="34" charset="0"/>
              </a:rPr>
              <a:t>, </a:t>
            </a:r>
            <a:r>
              <a:rPr lang="en-US" sz="2400" b="0" i="0" dirty="0">
                <a:solidFill>
                  <a:srgbClr val="000000"/>
                </a:solidFill>
                <a:effectLst/>
                <a:latin typeface="Calibri" panose="020F0502020204030204" pitchFamily="34" charset="0"/>
              </a:rPr>
              <a:t>​</a:t>
            </a:r>
            <a:endParaRPr lang="en-US" sz="2400" b="0" i="0" dirty="0">
              <a:solidFill>
                <a:srgbClr val="000000"/>
              </a:solidFill>
              <a:effectLst/>
              <a:latin typeface="Arial" panose="020B0604020202020204" pitchFamily="34" charset="0"/>
            </a:endParaRPr>
          </a:p>
          <a:p>
            <a:pPr lvl="2" algn="just" fontAlgn="base"/>
            <a:r>
              <a:rPr lang="en-US" sz="2400" b="0" i="0" u="none" strike="noStrike" dirty="0">
                <a:solidFill>
                  <a:srgbClr val="000000"/>
                </a:solidFill>
                <a:effectLst/>
                <a:latin typeface="Calibri" panose="020F0502020204030204" pitchFamily="34" charset="0"/>
              </a:rPr>
              <a:t>(b) 2000‘den </a:t>
            </a:r>
            <a:r>
              <a:rPr lang="en-US" sz="2400" b="0" i="0" u="none" strike="noStrike" dirty="0" err="1">
                <a:solidFill>
                  <a:srgbClr val="000000"/>
                </a:solidFill>
                <a:effectLst/>
                <a:latin typeface="Calibri" panose="020F0502020204030204" pitchFamily="34" charset="0"/>
              </a:rPr>
              <a:t>fazla</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domuz</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üretimi</a:t>
            </a:r>
            <a:r>
              <a:rPr lang="en-US" sz="2400" b="0" i="0" u="none" strike="noStrike" dirty="0">
                <a:solidFill>
                  <a:srgbClr val="000000"/>
                </a:solidFill>
                <a:effectLst/>
                <a:latin typeface="Calibri" panose="020F0502020204030204" pitchFamily="34" charset="0"/>
              </a:rPr>
              <a:t> (30 kg </a:t>
            </a:r>
            <a:r>
              <a:rPr lang="en-US" sz="2400" b="0" i="0" u="none" strike="noStrike" dirty="0" err="1">
                <a:solidFill>
                  <a:srgbClr val="000000"/>
                </a:solidFill>
                <a:effectLst/>
                <a:latin typeface="Calibri" panose="020F0502020204030204" pitchFamily="34" charset="0"/>
              </a:rPr>
              <a:t>üzeri</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kapasiteli</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tesisler</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veya</a:t>
            </a:r>
            <a:r>
              <a:rPr lang="en-US" sz="2400" b="0" i="0" u="none" strike="noStrike" dirty="0">
                <a:solidFill>
                  <a:srgbClr val="000000"/>
                </a:solidFill>
                <a:effectLst/>
                <a:latin typeface="Calibri" panose="020F0502020204030204" pitchFamily="34" charset="0"/>
              </a:rPr>
              <a:t> </a:t>
            </a:r>
            <a:r>
              <a:rPr lang="en-US" sz="2400" b="0" i="0" dirty="0">
                <a:solidFill>
                  <a:srgbClr val="000000"/>
                </a:solidFill>
                <a:effectLst/>
                <a:latin typeface="Calibri" panose="020F0502020204030204" pitchFamily="34" charset="0"/>
              </a:rPr>
              <a:t>​</a:t>
            </a:r>
            <a:endParaRPr lang="en-US" sz="2400" b="0" i="0" dirty="0">
              <a:solidFill>
                <a:srgbClr val="000000"/>
              </a:solidFill>
              <a:effectLst/>
              <a:latin typeface="Arial" panose="020B0604020202020204" pitchFamily="34" charset="0"/>
            </a:endParaRPr>
          </a:p>
          <a:p>
            <a:pPr lvl="2" algn="just" fontAlgn="base"/>
            <a:r>
              <a:rPr lang="en-US" sz="2400" b="0" i="0" u="none" strike="noStrike" dirty="0">
                <a:solidFill>
                  <a:srgbClr val="000000"/>
                </a:solidFill>
                <a:effectLst/>
                <a:latin typeface="Calibri" panose="020F0502020204030204" pitchFamily="34" charset="0"/>
              </a:rPr>
              <a:t>(c) 750‘den </a:t>
            </a:r>
            <a:r>
              <a:rPr lang="en-US" sz="2400" b="0" i="0" u="none" strike="noStrike" dirty="0" err="1">
                <a:solidFill>
                  <a:srgbClr val="000000"/>
                </a:solidFill>
                <a:effectLst/>
                <a:latin typeface="Calibri" panose="020F0502020204030204" pitchFamily="34" charset="0"/>
              </a:rPr>
              <a:t>fazla</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dişi</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domuz</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kapasiteli</a:t>
            </a:r>
            <a:r>
              <a:rPr lang="en-US" sz="2400" b="0" i="0" u="none" strike="noStrike" dirty="0">
                <a:solidFill>
                  <a:srgbClr val="000000"/>
                </a:solidFill>
                <a:effectLst/>
                <a:latin typeface="Calibri" panose="020F0502020204030204" pitchFamily="34" charset="0"/>
              </a:rPr>
              <a:t> </a:t>
            </a:r>
            <a:r>
              <a:rPr lang="en-US" sz="2400" b="0" i="0" u="none" strike="noStrike" dirty="0" err="1">
                <a:solidFill>
                  <a:srgbClr val="000000"/>
                </a:solidFill>
                <a:effectLst/>
                <a:latin typeface="Calibri" panose="020F0502020204030204" pitchFamily="34" charset="0"/>
              </a:rPr>
              <a:t>tesisler</a:t>
            </a:r>
            <a:r>
              <a:rPr lang="en-US" sz="2400" b="0" i="0" u="none" strike="noStrike" dirty="0">
                <a:solidFill>
                  <a:srgbClr val="000000"/>
                </a:solidFill>
                <a:effectLst/>
                <a:latin typeface="Calibri" panose="020F0502020204030204" pitchFamily="34" charset="0"/>
              </a:rPr>
              <a:t>.</a:t>
            </a:r>
            <a:r>
              <a:rPr lang="en-US" sz="2400" b="0" i="0" dirty="0">
                <a:solidFill>
                  <a:srgbClr val="000000"/>
                </a:solidFill>
                <a:effectLst/>
                <a:latin typeface="Calibri" panose="020F0502020204030204" pitchFamily="34" charset="0"/>
              </a:rPr>
              <a:t>​</a:t>
            </a:r>
            <a:endParaRPr lang="en-US" sz="2400" b="0" i="0" dirty="0">
              <a:solidFill>
                <a:srgbClr val="000000"/>
              </a:solidFill>
              <a:effectLst/>
              <a:latin typeface="Arial" panose="020B0604020202020204" pitchFamily="34" charset="0"/>
            </a:endParaRPr>
          </a:p>
          <a:p>
            <a:pPr marL="0" indent="0" algn="just" rtl="0" fontAlgn="base">
              <a:buNone/>
            </a:pPr>
            <a:r>
              <a:rPr lang="tr-TR" sz="2400" b="0" i="0" u="none" strike="noStrike" dirty="0">
                <a:solidFill>
                  <a:srgbClr val="000000"/>
                </a:solidFill>
                <a:effectLst/>
                <a:latin typeface="Calibri" panose="020F0502020204030204" pitchFamily="34" charset="0"/>
              </a:rPr>
              <a:t>kapsamına girmektedir. </a:t>
            </a:r>
            <a:endParaRPr lang="en-US" sz="2400" b="0" i="0" dirty="0">
              <a:solidFill>
                <a:srgbClr val="000000"/>
              </a:solidFill>
              <a:effectLst/>
              <a:latin typeface="Arial" panose="020B0604020202020204" pitchFamily="34" charset="0"/>
            </a:endParaRPr>
          </a:p>
          <a:p>
            <a:pPr marL="0" indent="0" algn="just">
              <a:buNone/>
            </a:pPr>
            <a:endParaRPr lang="tr-TR" sz="1800" dirty="0">
              <a:latin typeface="Times New Roman" panose="02020603050405020304" pitchFamily="18" charset="0"/>
            </a:endParaRPr>
          </a:p>
          <a:p>
            <a:endParaRPr lang="tr-TR" dirty="0"/>
          </a:p>
        </p:txBody>
      </p:sp>
      <p:sp>
        <p:nvSpPr>
          <p:cNvPr id="5" name="Slide Number Placeholder 4">
            <a:extLst>
              <a:ext uri="{FF2B5EF4-FFF2-40B4-BE49-F238E27FC236}">
                <a16:creationId xmlns:a16="http://schemas.microsoft.com/office/drawing/2014/main" id="{2876FC31-EC5A-6E9C-42EB-447C7DBE513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7CACCDEB-8AB1-516F-FEEB-C792C84C58D5}"/>
              </a:ext>
            </a:extLst>
          </p:cNvPr>
          <p:cNvSpPr>
            <a:spLocks noGrp="1"/>
          </p:cNvSpPr>
          <p:nvPr>
            <p:ph type="title"/>
          </p:nvPr>
        </p:nvSpPr>
        <p:spPr>
          <a:xfrm>
            <a:off x="838200" y="1208188"/>
            <a:ext cx="10515600" cy="701643"/>
          </a:xfrm>
        </p:spPr>
        <p:txBody>
          <a:bodyPr>
            <a:noAutofit/>
          </a:bodyPr>
          <a:lstStyle/>
          <a:p>
            <a:pPr algn="just"/>
            <a:r>
              <a:rPr lang="en-US" sz="3200" b="1" dirty="0" err="1"/>
              <a:t>Yoğun</a:t>
            </a:r>
            <a:r>
              <a:rPr lang="en-US" sz="3200" b="1" dirty="0"/>
              <a:t> </a:t>
            </a:r>
            <a:r>
              <a:rPr lang="en-US" sz="3200" b="1" dirty="0" err="1"/>
              <a:t>Kümes</a:t>
            </a:r>
            <a:r>
              <a:rPr lang="en-US" sz="3200" b="1" dirty="0"/>
              <a:t> </a:t>
            </a:r>
            <a:r>
              <a:rPr lang="en-US" sz="3200" b="1" dirty="0" err="1"/>
              <a:t>Hayvanı</a:t>
            </a:r>
            <a:r>
              <a:rPr lang="en-US" sz="3200" b="1" dirty="0"/>
              <a:t> </a:t>
            </a:r>
            <a:r>
              <a:rPr lang="en-US" sz="3200" b="1" dirty="0" err="1"/>
              <a:t>ve</a:t>
            </a:r>
            <a:r>
              <a:rPr lang="en-US" sz="3200" b="1" dirty="0"/>
              <a:t> </a:t>
            </a:r>
            <a:r>
              <a:rPr lang="en-US" sz="3200" b="1" dirty="0" err="1"/>
              <a:t>Domuz</a:t>
            </a:r>
            <a:r>
              <a:rPr lang="en-US" sz="3200" b="1" dirty="0"/>
              <a:t> </a:t>
            </a:r>
            <a:r>
              <a:rPr lang="en-US" sz="3200" b="1" dirty="0" err="1"/>
              <a:t>Yetiştiriciliği</a:t>
            </a:r>
            <a:r>
              <a:rPr lang="en-US" sz="3200" b="1" dirty="0"/>
              <a:t> </a:t>
            </a:r>
            <a:r>
              <a:rPr lang="en-US" sz="3200" b="1" dirty="0">
                <a:effectLst/>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ektörünün </a:t>
            </a:r>
            <a:r>
              <a:rPr lang="en-US" sz="3200" b="1" dirty="0">
                <a:ea typeface="Calibri" panose="020F0502020204030204" pitchFamily="34" charset="0"/>
                <a:cs typeface="Calibri" panose="020F0502020204030204" pitchFamily="34" charset="0"/>
              </a:rPr>
              <a:t>U</a:t>
            </a:r>
            <a:r>
              <a:rPr lang="tr-TR" sz="3200" b="1" dirty="0">
                <a:effectLst/>
                <a:ea typeface="Calibri" panose="020F0502020204030204" pitchFamily="34" charset="0"/>
                <a:cs typeface="Calibri" panose="020F0502020204030204" pitchFamily="34" charset="0"/>
              </a:rPr>
              <a:t>yum ve </a:t>
            </a:r>
            <a:r>
              <a:rPr lang="en-US" sz="3200" b="1" dirty="0">
                <a:effectLst/>
                <a:ea typeface="Calibri" panose="020F0502020204030204" pitchFamily="34" charset="0"/>
                <a:cs typeface="Calibri" panose="020F0502020204030204" pitchFamily="34" charset="0"/>
              </a:rPr>
              <a:t>M</a:t>
            </a:r>
            <a:r>
              <a:rPr lang="tr-TR" sz="3200" b="1" dirty="0">
                <a:effectLst/>
                <a:ea typeface="Calibri" panose="020F0502020204030204" pitchFamily="34" charset="0"/>
                <a:cs typeface="Calibri" panose="020F0502020204030204" pitchFamily="34" charset="0"/>
              </a:rPr>
              <a:t>aliyet </a:t>
            </a:r>
            <a:r>
              <a:rPr lang="en-US" sz="3200" b="1" dirty="0">
                <a:ea typeface="Calibri" panose="020F0502020204030204" pitchFamily="34" charset="0"/>
                <a:cs typeface="Calibri" panose="020F0502020204030204" pitchFamily="34" charset="0"/>
              </a:rPr>
              <a:t>D</a:t>
            </a:r>
            <a:r>
              <a:rPr lang="tr-TR" sz="3200" b="1" dirty="0">
                <a:effectLst/>
                <a:ea typeface="Calibri" panose="020F0502020204030204" pitchFamily="34" charset="0"/>
                <a:cs typeface="Calibri" panose="020F0502020204030204" pitchFamily="34" charset="0"/>
              </a:rPr>
              <a:t>eğerlendirme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onuçları</a:t>
            </a:r>
            <a:endParaRPr lang="tr-TR" sz="3200" b="1" dirty="0"/>
          </a:p>
        </p:txBody>
      </p:sp>
    </p:spTree>
    <p:extLst>
      <p:ext uri="{BB962C8B-B14F-4D97-AF65-F5344CB8AC3E}">
        <p14:creationId xmlns:p14="http://schemas.microsoft.com/office/powerpoint/2010/main" val="74612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5D210B24-D558-7E99-DCF7-3459D8E8546D}"/>
              </a:ext>
            </a:extLst>
          </p:cNvPr>
          <p:cNvSpPr>
            <a:spLocks noGrp="1"/>
          </p:cNvSpPr>
          <p:nvPr>
            <p:ph idx="1"/>
          </p:nvPr>
        </p:nvSpPr>
        <p:spPr>
          <a:xfrm>
            <a:off x="838200" y="2015241"/>
            <a:ext cx="10515600" cy="1872460"/>
          </a:xfrm>
        </p:spPr>
        <p:txBody>
          <a:bodyPr>
            <a:normAutofit fontScale="92500" lnSpcReduction="10000"/>
          </a:bodyPr>
          <a:lstStyle/>
          <a:p>
            <a:pPr algn="just"/>
            <a:r>
              <a:rPr lang="tr-TR" sz="2100" dirty="0">
                <a:ea typeface="Calibri" panose="020F0502020204030204" pitchFamily="34" charset="0"/>
              </a:rPr>
              <a:t>İlgili sektör temsilcilerinden ve kamu birimlerinden elde edilen verilere göre, Türkiye'de yoğun kümes hayvanı yetiştiriciliği yapan 4000'den fazla çiftlik bulunmaktadır. Ancak bilgi eksikliğinden dolayı bu çiftliklerin kayıtları veri tabanlarına ve EKÖK envanterine işlenememiştir. EKÖK envanterine göre yoğun kümes hayvancılığı sektöründe toplam 6 adet kayıtlı tesis bulunmaktadır</a:t>
            </a:r>
            <a:r>
              <a:rPr lang="en-US" sz="2100" dirty="0">
                <a:ea typeface="Calibri" panose="020F0502020204030204" pitchFamily="34" charset="0"/>
              </a:rPr>
              <a:t>. </a:t>
            </a:r>
          </a:p>
          <a:p>
            <a:pPr algn="just"/>
            <a:r>
              <a:rPr lang="en-US" sz="2100" dirty="0">
                <a:ea typeface="Calibri" panose="020F0502020204030204" pitchFamily="34" charset="0"/>
              </a:rPr>
              <a:t>E</a:t>
            </a:r>
            <a:r>
              <a:rPr lang="tr-TR" sz="2100" dirty="0">
                <a:ea typeface="Calibri" panose="020F0502020204030204" pitchFamily="34" charset="0"/>
              </a:rPr>
              <a:t>ED kapsamına giren tesislerin gerçek sayısına ve sektörel bir uyumluluğun değerlendirmesi yapmak için gereken verilere ulaşılamamıştır. Bu nedenle en kötü senaryoyu ortaya koymak amacıyla hesaplamalar %0 uyum oranına göre yapılmıştır. </a:t>
            </a:r>
          </a:p>
          <a:p>
            <a:endParaRPr lang="tr-TR" sz="1800" dirty="0">
              <a:latin typeface="Times New Roman" panose="02020603050405020304" pitchFamily="18" charset="0"/>
            </a:endParaRPr>
          </a:p>
          <a:p>
            <a:endParaRPr lang="tr-TR" dirty="0"/>
          </a:p>
        </p:txBody>
      </p:sp>
      <p:graphicFrame>
        <p:nvGraphicFramePr>
          <p:cNvPr id="4" name="Tablo 3">
            <a:extLst>
              <a:ext uri="{FF2B5EF4-FFF2-40B4-BE49-F238E27FC236}">
                <a16:creationId xmlns:a16="http://schemas.microsoft.com/office/drawing/2014/main" id="{1237932C-EAA6-BC02-24B2-2F07E67B2E49}"/>
              </a:ext>
            </a:extLst>
          </p:cNvPr>
          <p:cNvGraphicFramePr>
            <a:graphicFrameLocks noGrp="1"/>
          </p:cNvGraphicFramePr>
          <p:nvPr/>
        </p:nvGraphicFramePr>
        <p:xfrm>
          <a:off x="726621" y="3906529"/>
          <a:ext cx="10738758" cy="2083281"/>
        </p:xfrm>
        <a:graphic>
          <a:graphicData uri="http://schemas.openxmlformats.org/drawingml/2006/table">
            <a:tbl>
              <a:tblPr firstRow="1" firstCol="1" bandRow="1">
                <a:tableStyleId>{5C22544A-7EE6-4342-B048-85BDC9FD1C3A}</a:tableStyleId>
              </a:tblPr>
              <a:tblGrid>
                <a:gridCol w="938567">
                  <a:extLst>
                    <a:ext uri="{9D8B030D-6E8A-4147-A177-3AD203B41FA5}">
                      <a16:colId xmlns:a16="http://schemas.microsoft.com/office/drawing/2014/main" val="2957134571"/>
                    </a:ext>
                  </a:extLst>
                </a:gridCol>
                <a:gridCol w="1516313">
                  <a:extLst>
                    <a:ext uri="{9D8B030D-6E8A-4147-A177-3AD203B41FA5}">
                      <a16:colId xmlns:a16="http://schemas.microsoft.com/office/drawing/2014/main" val="2705511001"/>
                    </a:ext>
                  </a:extLst>
                </a:gridCol>
                <a:gridCol w="1604371">
                  <a:extLst>
                    <a:ext uri="{9D8B030D-6E8A-4147-A177-3AD203B41FA5}">
                      <a16:colId xmlns:a16="http://schemas.microsoft.com/office/drawing/2014/main" val="4118559030"/>
                    </a:ext>
                  </a:extLst>
                </a:gridCol>
                <a:gridCol w="2063989">
                  <a:extLst>
                    <a:ext uri="{9D8B030D-6E8A-4147-A177-3AD203B41FA5}">
                      <a16:colId xmlns:a16="http://schemas.microsoft.com/office/drawing/2014/main" val="323451019"/>
                    </a:ext>
                  </a:extLst>
                </a:gridCol>
                <a:gridCol w="1539938">
                  <a:extLst>
                    <a:ext uri="{9D8B030D-6E8A-4147-A177-3AD203B41FA5}">
                      <a16:colId xmlns:a16="http://schemas.microsoft.com/office/drawing/2014/main" val="3964542450"/>
                    </a:ext>
                  </a:extLst>
                </a:gridCol>
                <a:gridCol w="1539938">
                  <a:extLst>
                    <a:ext uri="{9D8B030D-6E8A-4147-A177-3AD203B41FA5}">
                      <a16:colId xmlns:a16="http://schemas.microsoft.com/office/drawing/2014/main" val="1414525726"/>
                    </a:ext>
                  </a:extLst>
                </a:gridCol>
                <a:gridCol w="1535642">
                  <a:extLst>
                    <a:ext uri="{9D8B030D-6E8A-4147-A177-3AD203B41FA5}">
                      <a16:colId xmlns:a16="http://schemas.microsoft.com/office/drawing/2014/main" val="4003438020"/>
                    </a:ext>
                  </a:extLst>
                </a:gridCol>
              </a:tblGrid>
              <a:tr h="1120667">
                <a:tc>
                  <a:txBody>
                    <a:bodyPr/>
                    <a:lstStyle/>
                    <a:p>
                      <a:pPr algn="ctr">
                        <a:lnSpc>
                          <a:spcPct val="150000"/>
                        </a:lnSpc>
                      </a:pPr>
                      <a:r>
                        <a:rPr lang="tr-TR" sz="2000" dirty="0">
                          <a:effectLst/>
                        </a:rPr>
                        <a:t>Alt-sektör</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Or</a:t>
                      </a:r>
                      <a:r>
                        <a:rPr lang="en-US" sz="2000" dirty="0" err="1">
                          <a:effectLst/>
                        </a:rPr>
                        <a:t>talama</a:t>
                      </a:r>
                      <a:r>
                        <a:rPr lang="tr-TR" sz="2000" dirty="0">
                          <a:effectLst/>
                        </a:rPr>
                        <a:t> Uyum %</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Tesis</a:t>
                      </a:r>
                      <a:r>
                        <a:rPr lang="en-US" sz="2000" dirty="0">
                          <a:effectLst/>
                        </a:rPr>
                        <a:t> S</a:t>
                      </a:r>
                      <a:r>
                        <a:rPr lang="tr-TR" sz="2000" dirty="0">
                          <a:effectLst/>
                        </a:rPr>
                        <a:t>ayısı</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err="1">
                          <a:effectLst/>
                        </a:rPr>
                        <a:t>Maks</a:t>
                      </a:r>
                      <a:r>
                        <a:rPr lang="tr-TR" sz="2000" dirty="0">
                          <a:effectLst/>
                        </a:rPr>
                        <a:t>.</a:t>
                      </a:r>
                    </a:p>
                    <a:p>
                      <a:pPr algn="ctr">
                        <a:lnSpc>
                          <a:spcPct val="150000"/>
                        </a:lnSpc>
                      </a:pPr>
                      <a:r>
                        <a:rPr lang="tr-TR" sz="2000" dirty="0">
                          <a:effectLst/>
                        </a:rPr>
                        <a:t>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err="1">
                          <a:effectLst/>
                        </a:rPr>
                        <a:t>Maks.OPEX</a:t>
                      </a:r>
                      <a:r>
                        <a:rPr lang="tr-TR" sz="2000" dirty="0">
                          <a:effectLst/>
                        </a:rPr>
                        <a:t>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539204327"/>
                  </a:ext>
                </a:extLst>
              </a:tr>
              <a:tr h="760576">
                <a:tc>
                  <a:txBody>
                    <a:bodyPr/>
                    <a:lstStyle/>
                    <a:p>
                      <a:pPr algn="ctr">
                        <a:lnSpc>
                          <a:spcPct val="150000"/>
                        </a:lnSpc>
                      </a:pPr>
                      <a:r>
                        <a:rPr lang="tr-TR" sz="2000">
                          <a:effectLst/>
                        </a:rPr>
                        <a:t>6.6</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a:effectLst/>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a:effectLst/>
                        </a:rPr>
                        <a:t>6</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750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a:t>
                      </a:r>
                      <a:r>
                        <a:rPr lang="en-US" sz="2000" dirty="0">
                          <a:effectLst/>
                        </a:rPr>
                        <a:t>.</a:t>
                      </a:r>
                      <a:r>
                        <a:rPr lang="tr-TR" sz="2000" dirty="0">
                          <a:effectLst/>
                        </a:rPr>
                        <a:t>200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350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450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408329376"/>
                  </a:ext>
                </a:extLst>
              </a:tr>
            </a:tbl>
          </a:graphicData>
        </a:graphic>
      </p:graphicFrame>
      <p:sp>
        <p:nvSpPr>
          <p:cNvPr id="5" name="Slide Number Placeholder 4">
            <a:extLst>
              <a:ext uri="{FF2B5EF4-FFF2-40B4-BE49-F238E27FC236}">
                <a16:creationId xmlns:a16="http://schemas.microsoft.com/office/drawing/2014/main" id="{2876FC31-EC5A-6E9C-42EB-447C7DBE513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7CACCDEB-8AB1-516F-FEEB-C792C84C58D5}"/>
              </a:ext>
            </a:extLst>
          </p:cNvPr>
          <p:cNvSpPr>
            <a:spLocks noGrp="1"/>
          </p:cNvSpPr>
          <p:nvPr>
            <p:ph type="title"/>
          </p:nvPr>
        </p:nvSpPr>
        <p:spPr>
          <a:xfrm>
            <a:off x="838200" y="1208188"/>
            <a:ext cx="10515600" cy="701643"/>
          </a:xfrm>
        </p:spPr>
        <p:txBody>
          <a:bodyPr>
            <a:noAutofit/>
          </a:bodyPr>
          <a:lstStyle/>
          <a:p>
            <a:pPr algn="just"/>
            <a:r>
              <a:rPr lang="en-US" sz="3200" b="1" dirty="0" err="1"/>
              <a:t>Yoğun</a:t>
            </a:r>
            <a:r>
              <a:rPr lang="en-US" sz="3200" b="1" dirty="0"/>
              <a:t> </a:t>
            </a:r>
            <a:r>
              <a:rPr lang="en-US" sz="3200" b="1" dirty="0" err="1"/>
              <a:t>Kümes</a:t>
            </a:r>
            <a:r>
              <a:rPr lang="en-US" sz="3200" b="1" dirty="0"/>
              <a:t> </a:t>
            </a:r>
            <a:r>
              <a:rPr lang="en-US" sz="3200" b="1" dirty="0" err="1"/>
              <a:t>Hayvanı</a:t>
            </a:r>
            <a:r>
              <a:rPr lang="en-US" sz="3200" b="1" dirty="0"/>
              <a:t> </a:t>
            </a:r>
            <a:r>
              <a:rPr lang="en-US" sz="3200" b="1" dirty="0" err="1"/>
              <a:t>ve</a:t>
            </a:r>
            <a:r>
              <a:rPr lang="en-US" sz="3200" b="1" dirty="0"/>
              <a:t> </a:t>
            </a:r>
            <a:r>
              <a:rPr lang="en-US" sz="3200" b="1" dirty="0" err="1"/>
              <a:t>Domuz</a:t>
            </a:r>
            <a:r>
              <a:rPr lang="en-US" sz="3200" b="1" dirty="0"/>
              <a:t> </a:t>
            </a:r>
            <a:r>
              <a:rPr lang="en-US" sz="3200" b="1" dirty="0" err="1"/>
              <a:t>Yetiştiriciliği</a:t>
            </a:r>
            <a:r>
              <a:rPr lang="en-US" sz="3200" b="1" dirty="0"/>
              <a:t> </a:t>
            </a:r>
            <a:r>
              <a:rPr lang="en-US" sz="3200" b="1" dirty="0">
                <a:effectLst/>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ektörünün </a:t>
            </a:r>
            <a:r>
              <a:rPr lang="en-US" sz="3200" b="1" dirty="0">
                <a:ea typeface="Calibri" panose="020F0502020204030204" pitchFamily="34" charset="0"/>
                <a:cs typeface="Calibri" panose="020F0502020204030204" pitchFamily="34" charset="0"/>
              </a:rPr>
              <a:t>U</a:t>
            </a:r>
            <a:r>
              <a:rPr lang="tr-TR" sz="3200" b="1" dirty="0">
                <a:effectLst/>
                <a:ea typeface="Calibri" panose="020F0502020204030204" pitchFamily="34" charset="0"/>
                <a:cs typeface="Calibri" panose="020F0502020204030204" pitchFamily="34" charset="0"/>
              </a:rPr>
              <a:t>yum ve </a:t>
            </a:r>
            <a:r>
              <a:rPr lang="en-US" sz="3200" b="1" dirty="0">
                <a:effectLst/>
                <a:ea typeface="Calibri" panose="020F0502020204030204" pitchFamily="34" charset="0"/>
                <a:cs typeface="Calibri" panose="020F0502020204030204" pitchFamily="34" charset="0"/>
              </a:rPr>
              <a:t>M</a:t>
            </a:r>
            <a:r>
              <a:rPr lang="tr-TR" sz="3200" b="1" dirty="0">
                <a:effectLst/>
                <a:ea typeface="Calibri" panose="020F0502020204030204" pitchFamily="34" charset="0"/>
                <a:cs typeface="Calibri" panose="020F0502020204030204" pitchFamily="34" charset="0"/>
              </a:rPr>
              <a:t>aliyet </a:t>
            </a:r>
            <a:r>
              <a:rPr lang="en-US" sz="3200" b="1" dirty="0">
                <a:ea typeface="Calibri" panose="020F0502020204030204" pitchFamily="34" charset="0"/>
                <a:cs typeface="Calibri" panose="020F0502020204030204" pitchFamily="34" charset="0"/>
              </a:rPr>
              <a:t>D</a:t>
            </a:r>
            <a:r>
              <a:rPr lang="tr-TR" sz="3200" b="1" dirty="0">
                <a:effectLst/>
                <a:ea typeface="Calibri" panose="020F0502020204030204" pitchFamily="34" charset="0"/>
                <a:cs typeface="Calibri" panose="020F0502020204030204" pitchFamily="34" charset="0"/>
              </a:rPr>
              <a:t>eğerlendirme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onuçları</a:t>
            </a:r>
            <a:endParaRPr lang="tr-TR" sz="3200" b="1" dirty="0"/>
          </a:p>
        </p:txBody>
      </p:sp>
    </p:spTree>
    <p:extLst>
      <p:ext uri="{BB962C8B-B14F-4D97-AF65-F5344CB8AC3E}">
        <p14:creationId xmlns:p14="http://schemas.microsoft.com/office/powerpoint/2010/main" val="5525399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A729C7BE-EE91-50F0-41FA-1EE74B20862B}"/>
              </a:ext>
            </a:extLst>
          </p:cNvPr>
          <p:cNvSpPr>
            <a:spLocks noGrp="1"/>
          </p:cNvSpPr>
          <p:nvPr>
            <p:ph idx="1"/>
          </p:nvPr>
        </p:nvSpPr>
        <p:spPr>
          <a:xfrm>
            <a:off x="838201" y="2076091"/>
            <a:ext cx="10515600" cy="2496879"/>
          </a:xfrm>
        </p:spPr>
        <p:txBody>
          <a:bodyPr>
            <a:normAutofit fontScale="77500" lnSpcReduction="20000"/>
          </a:bodyPr>
          <a:lstStyle/>
          <a:p>
            <a:pPr algn="just" rtl="0" fontAlgn="base">
              <a:buFont typeface="Arial" panose="020B0604020202020204" pitchFamily="34" charset="0"/>
              <a:buChar char="•"/>
            </a:pPr>
            <a:r>
              <a:rPr lang="en-US" sz="2300" b="0" i="0" u="none" strike="noStrike" dirty="0" err="1">
                <a:solidFill>
                  <a:srgbClr val="000000"/>
                </a:solidFill>
                <a:effectLst/>
              </a:rPr>
              <a:t>Organik</a:t>
            </a:r>
            <a:r>
              <a:rPr lang="en-US" sz="2300" b="0" i="0" u="none" strike="noStrike" dirty="0">
                <a:solidFill>
                  <a:srgbClr val="000000"/>
                </a:solidFill>
                <a:effectLst/>
              </a:rPr>
              <a:t> solvent </a:t>
            </a:r>
            <a:r>
              <a:rPr lang="en-US" sz="2300" b="0" i="0" u="none" strike="noStrike" dirty="0" err="1">
                <a:solidFill>
                  <a:srgbClr val="000000"/>
                </a:solidFill>
                <a:effectLst/>
              </a:rPr>
              <a:t>kullanarak</a:t>
            </a:r>
            <a:r>
              <a:rPr lang="en-US" sz="2300" b="0" i="0" u="none" strike="noStrike" dirty="0">
                <a:solidFill>
                  <a:srgbClr val="000000"/>
                </a:solidFill>
                <a:effectLst/>
              </a:rPr>
              <a:t> </a:t>
            </a:r>
            <a:r>
              <a:rPr lang="en-US" sz="2300" b="0" i="0" u="none" strike="noStrike" dirty="0" err="1">
                <a:solidFill>
                  <a:srgbClr val="000000"/>
                </a:solidFill>
                <a:effectLst/>
              </a:rPr>
              <a:t>yüzey</a:t>
            </a:r>
            <a:r>
              <a:rPr lang="en-US" sz="2300" b="0" i="0" u="none" strike="noStrike" dirty="0">
                <a:solidFill>
                  <a:srgbClr val="000000"/>
                </a:solidFill>
                <a:effectLst/>
              </a:rPr>
              <a:t> </a:t>
            </a:r>
            <a:r>
              <a:rPr lang="en-US" sz="2300" b="0" i="0" u="none" strike="noStrike" dirty="0" err="1">
                <a:solidFill>
                  <a:srgbClr val="000000"/>
                </a:solidFill>
                <a:effectLst/>
              </a:rPr>
              <a:t>işleme</a:t>
            </a:r>
            <a:r>
              <a:rPr lang="en-US" sz="2300" b="0" i="0" u="none" strike="noStrike" dirty="0">
                <a:solidFill>
                  <a:srgbClr val="000000"/>
                </a:solidFill>
                <a:effectLst/>
              </a:rPr>
              <a:t> </a:t>
            </a:r>
            <a:r>
              <a:rPr lang="tr-TR" sz="2300" b="0" i="0" u="none" strike="noStrike" dirty="0">
                <a:solidFill>
                  <a:srgbClr val="000000"/>
                </a:solidFill>
                <a:effectLst/>
              </a:rPr>
              <a:t>endüstrisi </a:t>
            </a:r>
            <a:r>
              <a:rPr lang="en-US" sz="2300" b="0" i="0" u="none" strike="noStrike" dirty="0">
                <a:solidFill>
                  <a:srgbClr val="000000"/>
                </a:solidFill>
                <a:effectLst/>
              </a:rPr>
              <a:t>E</a:t>
            </a:r>
            <a:r>
              <a:rPr lang="tr-TR" sz="2300" b="0" i="0" u="none" strike="noStrike" dirty="0">
                <a:solidFill>
                  <a:srgbClr val="000000"/>
                </a:solidFill>
                <a:effectLst/>
              </a:rPr>
              <a:t>ED Ek I </a:t>
            </a:r>
            <a:r>
              <a:rPr lang="en-US" sz="2300" b="0" i="0" dirty="0">
                <a:solidFill>
                  <a:srgbClr val="000000"/>
                </a:solidFill>
                <a:effectLst/>
              </a:rPr>
              <a:t>​</a:t>
            </a:r>
          </a:p>
          <a:p>
            <a:pPr lvl="1" algn="just" fontAlgn="base"/>
            <a:r>
              <a:rPr lang="tr-TR" sz="2300" b="0" i="0" u="none" strike="noStrike" dirty="0">
                <a:solidFill>
                  <a:srgbClr val="000000"/>
                </a:solidFill>
                <a:effectLst/>
              </a:rPr>
              <a:t>6.</a:t>
            </a:r>
            <a:r>
              <a:rPr lang="en-US" sz="2300" b="0" i="0" u="none" strike="noStrike" dirty="0">
                <a:solidFill>
                  <a:srgbClr val="000000"/>
                </a:solidFill>
                <a:effectLst/>
              </a:rPr>
              <a:t>7 - </a:t>
            </a:r>
            <a:r>
              <a:rPr lang="en-US" sz="2300" b="0" i="0" u="none" strike="noStrike" dirty="0" err="1">
                <a:solidFill>
                  <a:srgbClr val="000000"/>
                </a:solidFill>
                <a:effectLst/>
              </a:rPr>
              <a:t>Organik</a:t>
            </a:r>
            <a:r>
              <a:rPr lang="en-US" sz="2300" b="0" i="0" u="none" strike="noStrike" dirty="0">
                <a:solidFill>
                  <a:srgbClr val="000000"/>
                </a:solidFill>
                <a:effectLst/>
              </a:rPr>
              <a:t> solvent </a:t>
            </a:r>
            <a:r>
              <a:rPr lang="en-US" sz="2300" b="0" i="0" u="none" strike="noStrike" dirty="0" err="1">
                <a:solidFill>
                  <a:srgbClr val="000000"/>
                </a:solidFill>
                <a:effectLst/>
              </a:rPr>
              <a:t>tüketim</a:t>
            </a:r>
            <a:r>
              <a:rPr lang="en-US" sz="2300" b="0" i="0" u="none" strike="noStrike" dirty="0">
                <a:solidFill>
                  <a:srgbClr val="000000"/>
                </a:solidFill>
                <a:effectLst/>
              </a:rPr>
              <a:t> </a:t>
            </a:r>
            <a:r>
              <a:rPr lang="en-US" sz="2300" b="0" i="0" u="none" strike="noStrike" dirty="0" err="1">
                <a:solidFill>
                  <a:srgbClr val="000000"/>
                </a:solidFill>
                <a:effectLst/>
              </a:rPr>
              <a:t>kapasitesi</a:t>
            </a:r>
            <a:r>
              <a:rPr lang="en-US" sz="2300" b="0" i="0" u="none" strike="noStrike" dirty="0">
                <a:solidFill>
                  <a:srgbClr val="000000"/>
                </a:solidFill>
                <a:effectLst/>
              </a:rPr>
              <a:t> </a:t>
            </a:r>
            <a:r>
              <a:rPr lang="en-US" sz="2300" b="0" i="0" u="none" strike="noStrike" dirty="0" err="1">
                <a:solidFill>
                  <a:srgbClr val="000000"/>
                </a:solidFill>
                <a:effectLst/>
              </a:rPr>
              <a:t>saatte</a:t>
            </a:r>
            <a:r>
              <a:rPr lang="en-US" sz="2300" b="0" i="0" u="none" strike="noStrike" dirty="0">
                <a:solidFill>
                  <a:srgbClr val="000000"/>
                </a:solidFill>
                <a:effectLst/>
              </a:rPr>
              <a:t> 150 kg </a:t>
            </a:r>
            <a:r>
              <a:rPr lang="en-US" sz="2300" b="0" i="0" u="none" strike="noStrike" dirty="0" err="1">
                <a:solidFill>
                  <a:srgbClr val="000000"/>
                </a:solidFill>
                <a:effectLst/>
              </a:rPr>
              <a:t>veya</a:t>
            </a:r>
            <a:r>
              <a:rPr lang="en-US" sz="2300" b="0" i="0" u="none" strike="noStrike" dirty="0">
                <a:solidFill>
                  <a:srgbClr val="000000"/>
                </a:solidFill>
                <a:effectLst/>
              </a:rPr>
              <a:t> </a:t>
            </a:r>
            <a:r>
              <a:rPr lang="en-US" sz="2300" b="0" i="0" u="none" strike="noStrike" dirty="0" err="1">
                <a:solidFill>
                  <a:srgbClr val="000000"/>
                </a:solidFill>
                <a:effectLst/>
              </a:rPr>
              <a:t>yıllık</a:t>
            </a:r>
            <a:r>
              <a:rPr lang="en-US" sz="2300" b="0" i="0" u="none" strike="noStrike" dirty="0">
                <a:solidFill>
                  <a:srgbClr val="000000"/>
                </a:solidFill>
                <a:effectLst/>
              </a:rPr>
              <a:t> 200 ton </a:t>
            </a:r>
            <a:r>
              <a:rPr lang="en-US" sz="2300" b="0" i="0" u="none" strike="noStrike" dirty="0" err="1">
                <a:solidFill>
                  <a:srgbClr val="000000"/>
                </a:solidFill>
                <a:effectLst/>
              </a:rPr>
              <a:t>üzeri</a:t>
            </a:r>
            <a:r>
              <a:rPr lang="en-US" sz="2300" b="0" i="0" u="none" strike="noStrike" dirty="0">
                <a:solidFill>
                  <a:srgbClr val="000000"/>
                </a:solidFill>
                <a:effectLst/>
              </a:rPr>
              <a:t> </a:t>
            </a:r>
            <a:r>
              <a:rPr lang="en-US" sz="2300" b="0" i="0" u="none" strike="noStrike" dirty="0" err="1">
                <a:solidFill>
                  <a:srgbClr val="000000"/>
                </a:solidFill>
                <a:effectLst/>
              </a:rPr>
              <a:t>maddelerin</a:t>
            </a:r>
            <a:r>
              <a:rPr lang="en-US" sz="2300" b="0" i="0" u="none" strike="noStrike" dirty="0">
                <a:solidFill>
                  <a:srgbClr val="000000"/>
                </a:solidFill>
                <a:effectLst/>
              </a:rPr>
              <a:t> </a:t>
            </a:r>
            <a:r>
              <a:rPr lang="en-US" sz="2300" b="0" i="0" u="none" strike="noStrike" dirty="0" err="1">
                <a:solidFill>
                  <a:srgbClr val="000000"/>
                </a:solidFill>
                <a:effectLst/>
              </a:rPr>
              <a:t>veya</a:t>
            </a:r>
            <a:r>
              <a:rPr lang="en-US" sz="2300" b="0" i="0" u="none" strike="noStrike" dirty="0">
                <a:solidFill>
                  <a:srgbClr val="000000"/>
                </a:solidFill>
                <a:effectLst/>
              </a:rPr>
              <a:t> </a:t>
            </a:r>
            <a:r>
              <a:rPr lang="en-US" sz="2300" b="0" i="0" u="none" strike="noStrike" dirty="0" err="1">
                <a:solidFill>
                  <a:srgbClr val="000000"/>
                </a:solidFill>
                <a:effectLst/>
              </a:rPr>
              <a:t>ürünlerin</a:t>
            </a:r>
            <a:r>
              <a:rPr lang="en-US" sz="2300" b="0" i="0" u="none" strike="noStrike" dirty="0">
                <a:solidFill>
                  <a:srgbClr val="000000"/>
                </a:solidFill>
                <a:effectLst/>
              </a:rPr>
              <a:t> </a:t>
            </a:r>
            <a:r>
              <a:rPr lang="en-US" sz="2300" b="0" i="0" u="none" strike="noStrike" dirty="0" err="1">
                <a:solidFill>
                  <a:srgbClr val="000000"/>
                </a:solidFill>
                <a:effectLst/>
              </a:rPr>
              <a:t>özellikle</a:t>
            </a:r>
            <a:r>
              <a:rPr lang="en-US" sz="2300" b="0" i="0" u="none" strike="noStrike" dirty="0">
                <a:solidFill>
                  <a:srgbClr val="000000"/>
                </a:solidFill>
                <a:effectLst/>
              </a:rPr>
              <a:t> </a:t>
            </a:r>
            <a:r>
              <a:rPr lang="en-US" sz="2300" b="0" i="0" u="none" strike="noStrike" dirty="0" err="1">
                <a:solidFill>
                  <a:srgbClr val="000000"/>
                </a:solidFill>
                <a:effectLst/>
              </a:rPr>
              <a:t>haşıl</a:t>
            </a:r>
            <a:r>
              <a:rPr lang="en-US" sz="2300" b="0" i="0" u="none" strike="noStrike" dirty="0">
                <a:solidFill>
                  <a:srgbClr val="000000"/>
                </a:solidFill>
                <a:effectLst/>
              </a:rPr>
              <a:t>, </a:t>
            </a:r>
            <a:r>
              <a:rPr lang="en-US" sz="2300" b="0" i="0" u="none" strike="noStrike" dirty="0" err="1">
                <a:solidFill>
                  <a:srgbClr val="000000"/>
                </a:solidFill>
                <a:effectLst/>
              </a:rPr>
              <a:t>basma</a:t>
            </a:r>
            <a:r>
              <a:rPr lang="en-US" sz="2300" b="0" i="0" u="none" strike="noStrike" dirty="0">
                <a:solidFill>
                  <a:srgbClr val="000000"/>
                </a:solidFill>
                <a:effectLst/>
              </a:rPr>
              <a:t>, </a:t>
            </a:r>
            <a:r>
              <a:rPr lang="en-US" sz="2300" b="0" i="0" u="none" strike="noStrike" dirty="0" err="1">
                <a:solidFill>
                  <a:srgbClr val="000000"/>
                </a:solidFill>
                <a:effectLst/>
              </a:rPr>
              <a:t>kaplama</a:t>
            </a:r>
            <a:r>
              <a:rPr lang="en-US" sz="2300" b="0" i="0" u="none" strike="noStrike" dirty="0">
                <a:solidFill>
                  <a:srgbClr val="000000"/>
                </a:solidFill>
                <a:effectLst/>
              </a:rPr>
              <a:t>, </a:t>
            </a:r>
            <a:r>
              <a:rPr lang="en-US" sz="2300" b="0" i="0" u="none" strike="noStrike" dirty="0" err="1">
                <a:solidFill>
                  <a:srgbClr val="000000"/>
                </a:solidFill>
                <a:effectLst/>
              </a:rPr>
              <a:t>yağ</a:t>
            </a:r>
            <a:r>
              <a:rPr lang="en-US" sz="2300" b="0" i="0" u="none" strike="noStrike" dirty="0">
                <a:solidFill>
                  <a:srgbClr val="000000"/>
                </a:solidFill>
                <a:effectLst/>
              </a:rPr>
              <a:t> </a:t>
            </a:r>
            <a:r>
              <a:rPr lang="en-US" sz="2300" b="0" i="0" u="none" strike="noStrike" dirty="0" err="1">
                <a:solidFill>
                  <a:srgbClr val="000000"/>
                </a:solidFill>
                <a:effectLst/>
              </a:rPr>
              <a:t>temizleme</a:t>
            </a:r>
            <a:r>
              <a:rPr lang="en-US" sz="2300" b="0" i="0" u="none" strike="noStrike" dirty="0">
                <a:solidFill>
                  <a:srgbClr val="000000"/>
                </a:solidFill>
                <a:effectLst/>
              </a:rPr>
              <a:t>, </a:t>
            </a:r>
            <a:r>
              <a:rPr lang="en-US" sz="2300" b="0" i="0" u="none" strike="noStrike" dirty="0" err="1">
                <a:solidFill>
                  <a:srgbClr val="000000"/>
                </a:solidFill>
                <a:effectLst/>
              </a:rPr>
              <a:t>su</a:t>
            </a:r>
            <a:r>
              <a:rPr lang="en-US" sz="2300" b="0" i="0" u="none" strike="noStrike" dirty="0">
                <a:solidFill>
                  <a:srgbClr val="000000"/>
                </a:solidFill>
                <a:effectLst/>
              </a:rPr>
              <a:t> </a:t>
            </a:r>
            <a:r>
              <a:rPr lang="en-US" sz="2300" b="0" i="0" u="none" strike="noStrike" dirty="0" err="1">
                <a:solidFill>
                  <a:srgbClr val="000000"/>
                </a:solidFill>
                <a:effectLst/>
              </a:rPr>
              <a:t>geçirmez</a:t>
            </a:r>
            <a:r>
              <a:rPr lang="en-US" sz="2300" b="0" i="0" u="none" strike="noStrike" dirty="0">
                <a:solidFill>
                  <a:srgbClr val="000000"/>
                </a:solidFill>
                <a:effectLst/>
              </a:rPr>
              <a:t> hale     </a:t>
            </a:r>
            <a:r>
              <a:rPr lang="en-US" sz="2300" b="0" i="0" u="none" strike="noStrike" dirty="0" err="1">
                <a:solidFill>
                  <a:srgbClr val="000000"/>
                </a:solidFill>
                <a:effectLst/>
              </a:rPr>
              <a:t>getirme</a:t>
            </a:r>
            <a:r>
              <a:rPr lang="en-US" sz="2300" b="0" i="0" u="none" strike="noStrike" dirty="0">
                <a:solidFill>
                  <a:srgbClr val="000000"/>
                </a:solidFill>
                <a:effectLst/>
              </a:rPr>
              <a:t>, </a:t>
            </a:r>
            <a:r>
              <a:rPr lang="en-US" sz="2300" b="0" i="0" u="none" strike="noStrike" dirty="0" err="1">
                <a:solidFill>
                  <a:srgbClr val="000000"/>
                </a:solidFill>
                <a:effectLst/>
              </a:rPr>
              <a:t>apreleme</a:t>
            </a:r>
            <a:r>
              <a:rPr lang="en-US" sz="2300" b="0" i="0" u="none" strike="noStrike" dirty="0">
                <a:solidFill>
                  <a:srgbClr val="000000"/>
                </a:solidFill>
                <a:effectLst/>
              </a:rPr>
              <a:t>, </a:t>
            </a:r>
            <a:r>
              <a:rPr lang="en-US" sz="2300" b="0" i="0" u="none" strike="noStrike" dirty="0" err="1">
                <a:solidFill>
                  <a:srgbClr val="000000"/>
                </a:solidFill>
                <a:effectLst/>
              </a:rPr>
              <a:t>boyama</a:t>
            </a:r>
            <a:r>
              <a:rPr lang="en-US" sz="2300" b="0" i="0" u="none" strike="noStrike" dirty="0">
                <a:solidFill>
                  <a:srgbClr val="000000"/>
                </a:solidFill>
                <a:effectLst/>
              </a:rPr>
              <a:t>, </a:t>
            </a:r>
            <a:r>
              <a:rPr lang="en-US" sz="2300" b="0" i="0" u="none" strike="noStrike" dirty="0" err="1">
                <a:solidFill>
                  <a:srgbClr val="000000"/>
                </a:solidFill>
                <a:effectLst/>
              </a:rPr>
              <a:t>temizleme</a:t>
            </a:r>
            <a:r>
              <a:rPr lang="en-US" sz="2300" b="0" i="0" u="none" strike="noStrike" dirty="0">
                <a:solidFill>
                  <a:srgbClr val="000000"/>
                </a:solidFill>
                <a:effectLst/>
              </a:rPr>
              <a:t>, </a:t>
            </a:r>
            <a:r>
              <a:rPr lang="en-US" sz="2300" b="0" i="0" u="none" strike="noStrike" dirty="0" err="1">
                <a:solidFill>
                  <a:srgbClr val="000000"/>
                </a:solidFill>
                <a:effectLst/>
              </a:rPr>
              <a:t>emdirme</a:t>
            </a:r>
            <a:r>
              <a:rPr lang="en-US" sz="2300" b="0" i="0" u="none" strike="noStrike" dirty="0">
                <a:solidFill>
                  <a:srgbClr val="000000"/>
                </a:solidFill>
                <a:effectLst/>
              </a:rPr>
              <a:t> </a:t>
            </a:r>
            <a:r>
              <a:rPr lang="en-US" sz="2300" b="0" i="0" u="none" strike="noStrike" dirty="0" err="1">
                <a:solidFill>
                  <a:srgbClr val="000000"/>
                </a:solidFill>
                <a:effectLst/>
              </a:rPr>
              <a:t>gibi</a:t>
            </a:r>
            <a:r>
              <a:rPr lang="en-US" sz="2300" b="0" i="0" u="none" strike="noStrike" dirty="0">
                <a:solidFill>
                  <a:srgbClr val="000000"/>
                </a:solidFill>
                <a:effectLst/>
              </a:rPr>
              <a:t> </a:t>
            </a:r>
            <a:r>
              <a:rPr lang="en-US" sz="2300" b="0" i="0" u="none" strike="noStrike" dirty="0" err="1">
                <a:solidFill>
                  <a:srgbClr val="000000"/>
                </a:solidFill>
                <a:effectLst/>
              </a:rPr>
              <a:t>yüzey</a:t>
            </a:r>
            <a:r>
              <a:rPr lang="en-US" sz="2300" b="0" i="0" u="none" strike="noStrike" dirty="0">
                <a:solidFill>
                  <a:srgbClr val="000000"/>
                </a:solidFill>
                <a:effectLst/>
              </a:rPr>
              <a:t> </a:t>
            </a:r>
            <a:r>
              <a:rPr lang="en-US" sz="2300" b="0" i="0" u="none" strike="noStrike" dirty="0" err="1">
                <a:solidFill>
                  <a:srgbClr val="000000"/>
                </a:solidFill>
                <a:effectLst/>
              </a:rPr>
              <a:t>işlemlerinden</a:t>
            </a:r>
            <a:r>
              <a:rPr lang="en-US" sz="2300" b="0" i="0" u="none" strike="noStrike" dirty="0">
                <a:solidFill>
                  <a:srgbClr val="000000"/>
                </a:solidFill>
                <a:effectLst/>
              </a:rPr>
              <a:t> </a:t>
            </a:r>
            <a:r>
              <a:rPr lang="en-US" sz="2300" b="0" i="0" u="none" strike="noStrike" dirty="0" err="1">
                <a:solidFill>
                  <a:srgbClr val="000000"/>
                </a:solidFill>
                <a:effectLst/>
              </a:rPr>
              <a:t>geçirilmesi</a:t>
            </a:r>
            <a:r>
              <a:rPr lang="en-US" sz="2300" b="0" i="0" dirty="0">
                <a:solidFill>
                  <a:srgbClr val="000000"/>
                </a:solidFill>
                <a:effectLst/>
              </a:rPr>
              <a:t>​</a:t>
            </a:r>
          </a:p>
          <a:p>
            <a:pPr marL="0" indent="0" algn="just" rtl="0" fontAlgn="base">
              <a:buNone/>
            </a:pPr>
            <a:r>
              <a:rPr lang="tr-TR" sz="2300" b="0" i="0" u="none" strike="noStrike" dirty="0">
                <a:solidFill>
                  <a:srgbClr val="000000"/>
                </a:solidFill>
                <a:effectLst/>
              </a:rPr>
              <a:t>kapsamına girmektedir. </a:t>
            </a:r>
            <a:endParaRPr lang="en-US" sz="2300" dirty="0">
              <a:ea typeface="Calibri" panose="020F0502020204030204" pitchFamily="34" charset="0"/>
            </a:endParaRPr>
          </a:p>
          <a:p>
            <a:pPr algn="just"/>
            <a:r>
              <a:rPr lang="en-US" sz="2300" dirty="0">
                <a:ea typeface="Calibri" panose="020F0502020204030204" pitchFamily="34" charset="0"/>
              </a:rPr>
              <a:t>EKÖK </a:t>
            </a:r>
            <a:r>
              <a:rPr lang="en-US" sz="2300" dirty="0" err="1">
                <a:ea typeface="Calibri" panose="020F0502020204030204" pitchFamily="34" charset="0"/>
              </a:rPr>
              <a:t>envanterine</a:t>
            </a:r>
            <a:r>
              <a:rPr lang="en-US" sz="2300" dirty="0">
                <a:ea typeface="Calibri" panose="020F0502020204030204" pitchFamily="34" charset="0"/>
              </a:rPr>
              <a:t> </a:t>
            </a:r>
            <a:r>
              <a:rPr lang="en-US" sz="2300" dirty="0" err="1">
                <a:ea typeface="Calibri" panose="020F0502020204030204" pitchFamily="34" charset="0"/>
              </a:rPr>
              <a:t>göre</a:t>
            </a:r>
            <a:r>
              <a:rPr lang="en-US" sz="2300" dirty="0">
                <a:ea typeface="Calibri" panose="020F0502020204030204" pitchFamily="34" charset="0"/>
              </a:rPr>
              <a:t> </a:t>
            </a:r>
            <a:r>
              <a:rPr lang="tr-TR" sz="2300" dirty="0">
                <a:ea typeface="Calibri" panose="020F0502020204030204" pitchFamily="34" charset="0"/>
              </a:rPr>
              <a:t>Türkiye’de </a:t>
            </a:r>
            <a:r>
              <a:rPr lang="en-US" sz="2300" dirty="0" err="1">
                <a:ea typeface="Calibri" panose="020F0502020204030204" pitchFamily="34" charset="0"/>
              </a:rPr>
              <a:t>solventle</a:t>
            </a:r>
            <a:r>
              <a:rPr lang="en-US" sz="2300" dirty="0">
                <a:ea typeface="Calibri" panose="020F0502020204030204" pitchFamily="34" charset="0"/>
              </a:rPr>
              <a:t> </a:t>
            </a:r>
            <a:r>
              <a:rPr lang="en-US" sz="2300" dirty="0" err="1">
                <a:ea typeface="Calibri" panose="020F0502020204030204" pitchFamily="34" charset="0"/>
              </a:rPr>
              <a:t>yüzey</a:t>
            </a:r>
            <a:r>
              <a:rPr lang="en-US" sz="2300" dirty="0">
                <a:ea typeface="Calibri" panose="020F0502020204030204" pitchFamily="34" charset="0"/>
              </a:rPr>
              <a:t> </a:t>
            </a:r>
            <a:r>
              <a:rPr lang="en-US" sz="2300" dirty="0" err="1">
                <a:ea typeface="Calibri" panose="020F0502020204030204" pitchFamily="34" charset="0"/>
              </a:rPr>
              <a:t>işleme</a:t>
            </a:r>
            <a:r>
              <a:rPr lang="en-US" sz="2300" dirty="0">
                <a:ea typeface="Calibri" panose="020F0502020204030204" pitchFamily="34" charset="0"/>
              </a:rPr>
              <a:t> </a:t>
            </a:r>
            <a:r>
              <a:rPr lang="en-US" sz="2300" dirty="0" err="1">
                <a:ea typeface="Calibri" panose="020F0502020204030204" pitchFamily="34" charset="0"/>
              </a:rPr>
              <a:t>faaliyeti</a:t>
            </a:r>
            <a:r>
              <a:rPr lang="en-US" sz="2300" dirty="0">
                <a:ea typeface="Calibri" panose="020F0502020204030204" pitchFamily="34" charset="0"/>
              </a:rPr>
              <a:t> </a:t>
            </a:r>
            <a:r>
              <a:rPr lang="en-US" sz="2300" dirty="0" err="1">
                <a:ea typeface="Calibri" panose="020F0502020204030204" pitchFamily="34" charset="0"/>
              </a:rPr>
              <a:t>yürüten</a:t>
            </a:r>
            <a:r>
              <a:rPr lang="en-US" sz="2300" dirty="0">
                <a:ea typeface="Calibri" panose="020F0502020204030204" pitchFamily="34" charset="0"/>
              </a:rPr>
              <a:t> </a:t>
            </a:r>
            <a:r>
              <a:rPr lang="tr-TR" sz="2300" dirty="0">
                <a:ea typeface="Calibri" panose="020F0502020204030204" pitchFamily="34" charset="0"/>
              </a:rPr>
              <a:t>1380 tesis bulunmaktadır. Sektörel uyum değerlendirmesi yapmak için gerekli verilere ulaşılamamıştır.</a:t>
            </a:r>
            <a:r>
              <a:rPr lang="en-US" sz="2300" dirty="0">
                <a:ea typeface="Calibri" panose="020F0502020204030204" pitchFamily="34" charset="0"/>
              </a:rPr>
              <a:t> </a:t>
            </a:r>
            <a:r>
              <a:rPr lang="tr-TR" sz="2300" dirty="0">
                <a:ea typeface="Calibri" panose="020F0502020204030204" pitchFamily="34" charset="0"/>
              </a:rPr>
              <a:t>Bu nedenle en kötü senaryoyu ortaya koymak amacıyla hesaplamalar %0 uyum oranına göre yapılmıştır.</a:t>
            </a:r>
            <a:r>
              <a:rPr lang="en-US" sz="2300" dirty="0">
                <a:ea typeface="Calibri" panose="020F0502020204030204" pitchFamily="34" charset="0"/>
              </a:rPr>
              <a:t> </a:t>
            </a:r>
          </a:p>
          <a:p>
            <a:pPr algn="just"/>
            <a:r>
              <a:rPr lang="tr-TR" sz="2300" dirty="0">
                <a:ea typeface="Calibri" panose="020F0502020204030204" pitchFamily="34" charset="0"/>
              </a:rPr>
              <a:t>Genel uygulama maliyeti, bir önceki EKÖK projesi olan "Otomotiv Projesi" kapsamında yapılan maliyet tahminini de içermektedir (Otomotiv Projesi, 2016).</a:t>
            </a:r>
            <a:endParaRPr lang="tr-TR" sz="2300" dirty="0">
              <a:effectLst/>
              <a:ea typeface="Calibri" panose="020F0502020204030204" pitchFamily="34" charset="0"/>
              <a:cs typeface="Calibri" panose="020F0502020204030204" pitchFamily="34" charset="0"/>
            </a:endParaRPr>
          </a:p>
        </p:txBody>
      </p:sp>
      <p:graphicFrame>
        <p:nvGraphicFramePr>
          <p:cNvPr id="4" name="Tablo 3">
            <a:extLst>
              <a:ext uri="{FF2B5EF4-FFF2-40B4-BE49-F238E27FC236}">
                <a16:creationId xmlns:a16="http://schemas.microsoft.com/office/drawing/2014/main" id="{53A93B47-2FCE-184F-AEAE-B7A50559B479}"/>
              </a:ext>
            </a:extLst>
          </p:cNvPr>
          <p:cNvGraphicFramePr>
            <a:graphicFrameLocks noGrp="1"/>
          </p:cNvGraphicFramePr>
          <p:nvPr>
            <p:extLst>
              <p:ext uri="{D42A27DB-BD31-4B8C-83A1-F6EECF244321}">
                <p14:modId xmlns:p14="http://schemas.microsoft.com/office/powerpoint/2010/main" val="3873517194"/>
              </p:ext>
            </p:extLst>
          </p:nvPr>
        </p:nvGraphicFramePr>
        <p:xfrm>
          <a:off x="838200" y="4572970"/>
          <a:ext cx="10792691" cy="1547607"/>
        </p:xfrm>
        <a:graphic>
          <a:graphicData uri="http://schemas.openxmlformats.org/drawingml/2006/table">
            <a:tbl>
              <a:tblPr firstRow="1" firstCol="1" bandRow="1">
                <a:tableStyleId>{5C22544A-7EE6-4342-B048-85BDC9FD1C3A}</a:tableStyleId>
              </a:tblPr>
              <a:tblGrid>
                <a:gridCol w="1123066">
                  <a:extLst>
                    <a:ext uri="{9D8B030D-6E8A-4147-A177-3AD203B41FA5}">
                      <a16:colId xmlns:a16="http://schemas.microsoft.com/office/drawing/2014/main" val="3166355323"/>
                    </a:ext>
                  </a:extLst>
                </a:gridCol>
                <a:gridCol w="1446947">
                  <a:extLst>
                    <a:ext uri="{9D8B030D-6E8A-4147-A177-3AD203B41FA5}">
                      <a16:colId xmlns:a16="http://schemas.microsoft.com/office/drawing/2014/main" val="3052405465"/>
                    </a:ext>
                  </a:extLst>
                </a:gridCol>
                <a:gridCol w="1533174">
                  <a:extLst>
                    <a:ext uri="{9D8B030D-6E8A-4147-A177-3AD203B41FA5}">
                      <a16:colId xmlns:a16="http://schemas.microsoft.com/office/drawing/2014/main" val="2944401780"/>
                    </a:ext>
                  </a:extLst>
                </a:gridCol>
                <a:gridCol w="1827611">
                  <a:extLst>
                    <a:ext uri="{9D8B030D-6E8A-4147-A177-3AD203B41FA5}">
                      <a16:colId xmlns:a16="http://schemas.microsoft.com/office/drawing/2014/main" val="274165800"/>
                    </a:ext>
                  </a:extLst>
                </a:gridCol>
                <a:gridCol w="1682496">
                  <a:extLst>
                    <a:ext uri="{9D8B030D-6E8A-4147-A177-3AD203B41FA5}">
                      <a16:colId xmlns:a16="http://schemas.microsoft.com/office/drawing/2014/main" val="1315337729"/>
                    </a:ext>
                  </a:extLst>
                </a:gridCol>
                <a:gridCol w="1752379">
                  <a:extLst>
                    <a:ext uri="{9D8B030D-6E8A-4147-A177-3AD203B41FA5}">
                      <a16:colId xmlns:a16="http://schemas.microsoft.com/office/drawing/2014/main" val="3697820590"/>
                    </a:ext>
                  </a:extLst>
                </a:gridCol>
                <a:gridCol w="1427018">
                  <a:extLst>
                    <a:ext uri="{9D8B030D-6E8A-4147-A177-3AD203B41FA5}">
                      <a16:colId xmlns:a16="http://schemas.microsoft.com/office/drawing/2014/main" val="618659655"/>
                    </a:ext>
                  </a:extLst>
                </a:gridCol>
              </a:tblGrid>
              <a:tr h="772625">
                <a:tc>
                  <a:txBody>
                    <a:bodyPr/>
                    <a:lstStyle/>
                    <a:p>
                      <a:pPr algn="ctr">
                        <a:lnSpc>
                          <a:spcPct val="150000"/>
                        </a:lnSpc>
                      </a:pPr>
                      <a:r>
                        <a:rPr lang="tr-TR" sz="2000" dirty="0">
                          <a:effectLst/>
                        </a:rPr>
                        <a:t>Alt-sektör</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Ort</a:t>
                      </a:r>
                      <a:r>
                        <a:rPr lang="en-US" sz="2000" dirty="0" err="1">
                          <a:effectLst/>
                        </a:rPr>
                        <a:t>alama</a:t>
                      </a:r>
                      <a:r>
                        <a:rPr lang="en-US" sz="2000" dirty="0">
                          <a:effectLst/>
                        </a:rPr>
                        <a:t> </a:t>
                      </a:r>
                      <a:r>
                        <a:rPr lang="tr-TR" sz="2000" dirty="0">
                          <a:effectLst/>
                        </a:rPr>
                        <a:t>Uyum %</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Tesis       sayısı</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a:t>
                      </a:r>
                    </a:p>
                    <a:p>
                      <a:pPr algn="ctr">
                        <a:lnSpc>
                          <a:spcPct val="150000"/>
                        </a:lnSpc>
                      </a:pPr>
                      <a:r>
                        <a:rPr lang="tr-TR" sz="2000" dirty="0">
                          <a:effectLst/>
                        </a:rPr>
                        <a:t>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err="1">
                          <a:effectLst/>
                        </a:rPr>
                        <a:t>Maks</a:t>
                      </a:r>
                      <a:r>
                        <a:rPr lang="tr-TR" sz="2000" dirty="0">
                          <a:effectLst/>
                        </a:rPr>
                        <a:t>. </a:t>
                      </a:r>
                    </a:p>
                    <a:p>
                      <a:pPr algn="ctr">
                        <a:lnSpc>
                          <a:spcPct val="150000"/>
                        </a:lnSpc>
                      </a:pPr>
                      <a:r>
                        <a:rPr lang="tr-TR" sz="2000" dirty="0">
                          <a:effectLst/>
                        </a:rPr>
                        <a:t>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OPEX</a:t>
                      </a:r>
                      <a:r>
                        <a:rPr lang="en-US" sz="2000" dirty="0">
                          <a:effectLst/>
                        </a:rPr>
                        <a:t> </a:t>
                      </a:r>
                      <a:r>
                        <a:rPr lang="tr-TR" sz="2000" dirty="0">
                          <a:effectLst/>
                        </a:rPr>
                        <a:t>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Maks. 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360217817"/>
                  </a:ext>
                </a:extLst>
              </a:tr>
              <a:tr h="682102">
                <a:tc>
                  <a:txBody>
                    <a:bodyPr/>
                    <a:lstStyle/>
                    <a:p>
                      <a:pPr algn="ctr">
                        <a:lnSpc>
                          <a:spcPct val="150000"/>
                        </a:lnSpc>
                      </a:pPr>
                      <a:r>
                        <a:rPr lang="tr-TR" sz="2000">
                          <a:effectLst/>
                        </a:rPr>
                        <a:t>6.7</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a:effectLst/>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1380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940</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4</a:t>
                      </a:r>
                      <a:r>
                        <a:rPr lang="en-US" sz="2000" dirty="0">
                          <a:effectLst/>
                        </a:rPr>
                        <a:t>.</a:t>
                      </a:r>
                      <a:r>
                        <a:rPr lang="tr-TR" sz="2000" dirty="0">
                          <a:effectLst/>
                        </a:rPr>
                        <a:t>090</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53</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130</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947914260"/>
                  </a:ext>
                </a:extLst>
              </a:tr>
            </a:tbl>
          </a:graphicData>
        </a:graphic>
      </p:graphicFrame>
      <p:sp>
        <p:nvSpPr>
          <p:cNvPr id="5" name="Slide Number Placeholder 4">
            <a:extLst>
              <a:ext uri="{FF2B5EF4-FFF2-40B4-BE49-F238E27FC236}">
                <a16:creationId xmlns:a16="http://schemas.microsoft.com/office/drawing/2014/main" id="{5986C13B-EFAE-4CEB-FDEA-659F7395C4F6}"/>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464C97EA-9FBB-0616-219F-2F9F81544EDB}"/>
              </a:ext>
            </a:extLst>
          </p:cNvPr>
          <p:cNvSpPr>
            <a:spLocks noGrp="1"/>
          </p:cNvSpPr>
          <p:nvPr>
            <p:ph type="title"/>
          </p:nvPr>
        </p:nvSpPr>
        <p:spPr>
          <a:xfrm>
            <a:off x="838200" y="1208188"/>
            <a:ext cx="10515600" cy="701643"/>
          </a:xfrm>
        </p:spPr>
        <p:txBody>
          <a:bodyPr>
            <a:noAutofit/>
          </a:bodyPr>
          <a:lstStyle/>
          <a:p>
            <a:pPr algn="just"/>
            <a:r>
              <a:rPr lang="tr-TR" sz="3200" b="1" dirty="0"/>
              <a:t>Organik </a:t>
            </a:r>
            <a:r>
              <a:rPr lang="en-US" sz="3200" b="1" dirty="0"/>
              <a:t>S</a:t>
            </a:r>
            <a:r>
              <a:rPr lang="tr-TR" sz="3200" b="1" dirty="0"/>
              <a:t>olvent </a:t>
            </a:r>
            <a:r>
              <a:rPr lang="en-US" sz="3200" b="1" dirty="0"/>
              <a:t>K</a:t>
            </a:r>
            <a:r>
              <a:rPr lang="tr-TR" sz="3200" b="1" dirty="0"/>
              <a:t>ullanarak </a:t>
            </a:r>
            <a:r>
              <a:rPr lang="en-US" sz="3200" b="1" dirty="0"/>
              <a:t>Y</a:t>
            </a:r>
            <a:r>
              <a:rPr lang="tr-TR" sz="3200" b="1" dirty="0"/>
              <a:t>üzey </a:t>
            </a:r>
            <a:r>
              <a:rPr lang="en-US" sz="3200" b="1" dirty="0"/>
              <a:t>İ</a:t>
            </a:r>
            <a:r>
              <a:rPr lang="tr-TR" sz="3200" b="1" dirty="0"/>
              <a:t>şleme</a:t>
            </a:r>
            <a:r>
              <a:rPr lang="en-US" sz="3200" b="1" dirty="0"/>
              <a:t> </a:t>
            </a:r>
            <a:r>
              <a:rPr lang="en-US" sz="3200" b="1" dirty="0">
                <a:effectLst/>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ektörünün </a:t>
            </a:r>
            <a:r>
              <a:rPr lang="en-US" sz="3200" b="1" dirty="0">
                <a:ea typeface="Calibri" panose="020F0502020204030204" pitchFamily="34" charset="0"/>
                <a:cs typeface="Calibri" panose="020F0502020204030204" pitchFamily="34" charset="0"/>
              </a:rPr>
              <a:t>U</a:t>
            </a:r>
            <a:r>
              <a:rPr lang="tr-TR" sz="3200" b="1" dirty="0">
                <a:effectLst/>
                <a:ea typeface="Calibri" panose="020F0502020204030204" pitchFamily="34" charset="0"/>
                <a:cs typeface="Calibri" panose="020F0502020204030204" pitchFamily="34" charset="0"/>
              </a:rPr>
              <a:t>yum ve </a:t>
            </a:r>
            <a:r>
              <a:rPr lang="en-US" sz="3200" b="1" dirty="0">
                <a:effectLst/>
                <a:ea typeface="Calibri" panose="020F0502020204030204" pitchFamily="34" charset="0"/>
                <a:cs typeface="Calibri" panose="020F0502020204030204" pitchFamily="34" charset="0"/>
              </a:rPr>
              <a:t>M</a:t>
            </a:r>
            <a:r>
              <a:rPr lang="tr-TR" sz="3200" b="1" dirty="0">
                <a:effectLst/>
                <a:ea typeface="Calibri" panose="020F0502020204030204" pitchFamily="34" charset="0"/>
                <a:cs typeface="Calibri" panose="020F0502020204030204" pitchFamily="34" charset="0"/>
              </a:rPr>
              <a:t>aliyet </a:t>
            </a:r>
            <a:r>
              <a:rPr lang="en-US" sz="3200" b="1" dirty="0">
                <a:ea typeface="Calibri" panose="020F0502020204030204" pitchFamily="34" charset="0"/>
                <a:cs typeface="Calibri" panose="020F0502020204030204" pitchFamily="34" charset="0"/>
              </a:rPr>
              <a:t>D</a:t>
            </a:r>
            <a:r>
              <a:rPr lang="tr-TR" sz="3200" b="1" dirty="0">
                <a:effectLst/>
                <a:ea typeface="Calibri" panose="020F0502020204030204" pitchFamily="34" charset="0"/>
                <a:cs typeface="Calibri" panose="020F0502020204030204" pitchFamily="34" charset="0"/>
              </a:rPr>
              <a:t>eğerlendirme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onuçları</a:t>
            </a:r>
            <a:endParaRPr lang="tr-TR" sz="3200" b="1" dirty="0"/>
          </a:p>
        </p:txBody>
      </p:sp>
    </p:spTree>
    <p:extLst>
      <p:ext uri="{BB962C8B-B14F-4D97-AF65-F5344CB8AC3E}">
        <p14:creationId xmlns:p14="http://schemas.microsoft.com/office/powerpoint/2010/main" val="33928144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EAC7F5F0-943D-2F95-92CA-0C86AC3ED106}"/>
              </a:ext>
            </a:extLst>
          </p:cNvPr>
          <p:cNvSpPr>
            <a:spLocks noGrp="1"/>
          </p:cNvSpPr>
          <p:nvPr>
            <p:ph idx="1"/>
          </p:nvPr>
        </p:nvSpPr>
        <p:spPr>
          <a:xfrm>
            <a:off x="838200" y="2005012"/>
            <a:ext cx="10515600" cy="2071111"/>
          </a:xfrm>
        </p:spPr>
        <p:txBody>
          <a:bodyPr>
            <a:noAutofit/>
          </a:bodyPr>
          <a:lstStyle/>
          <a:p>
            <a:pPr algn="just" rtl="0" fontAlgn="base">
              <a:buFont typeface="Arial" panose="020B0604020202020204" pitchFamily="34" charset="0"/>
              <a:buChar char="•"/>
            </a:pPr>
            <a:r>
              <a:rPr lang="en-US" sz="1800" b="0" i="0" u="none" strike="noStrike" dirty="0" err="1">
                <a:solidFill>
                  <a:srgbClr val="000000"/>
                </a:solidFill>
                <a:effectLst/>
              </a:rPr>
              <a:t>Ahşap</a:t>
            </a:r>
            <a:r>
              <a:rPr lang="en-US" sz="1800" b="0" i="0" u="none" strike="noStrike" dirty="0">
                <a:solidFill>
                  <a:srgbClr val="000000"/>
                </a:solidFill>
                <a:effectLst/>
              </a:rPr>
              <a:t> </a:t>
            </a:r>
            <a:r>
              <a:rPr lang="en-US" sz="1800" b="0" i="0" u="none" strike="noStrike" dirty="0" err="1">
                <a:solidFill>
                  <a:srgbClr val="000000"/>
                </a:solidFill>
                <a:effectLst/>
              </a:rPr>
              <a:t>ve</a:t>
            </a:r>
            <a:r>
              <a:rPr lang="en-US" sz="1800" b="0" i="0" u="none" strike="noStrike" dirty="0">
                <a:solidFill>
                  <a:srgbClr val="000000"/>
                </a:solidFill>
                <a:effectLst/>
              </a:rPr>
              <a:t> </a:t>
            </a:r>
            <a:r>
              <a:rPr lang="en-US" sz="1800" b="0" i="0" u="none" strike="noStrike" dirty="0" err="1">
                <a:solidFill>
                  <a:srgbClr val="000000"/>
                </a:solidFill>
                <a:effectLst/>
              </a:rPr>
              <a:t>ahşap</a:t>
            </a:r>
            <a:r>
              <a:rPr lang="en-US" sz="1800" b="0" i="0" u="none" strike="noStrike" dirty="0">
                <a:solidFill>
                  <a:srgbClr val="000000"/>
                </a:solidFill>
                <a:effectLst/>
              </a:rPr>
              <a:t> </a:t>
            </a:r>
            <a:r>
              <a:rPr lang="en-US" sz="1800" b="0" i="0" u="none" strike="noStrike" dirty="0" err="1">
                <a:solidFill>
                  <a:srgbClr val="000000"/>
                </a:solidFill>
                <a:effectLst/>
              </a:rPr>
              <a:t>ürünlerinin</a:t>
            </a:r>
            <a:r>
              <a:rPr lang="en-US" sz="1800" b="0" i="0" u="none" strike="noStrike" dirty="0">
                <a:solidFill>
                  <a:srgbClr val="000000"/>
                </a:solidFill>
                <a:effectLst/>
              </a:rPr>
              <a:t> </a:t>
            </a:r>
            <a:r>
              <a:rPr lang="en-US" sz="1800" b="0" i="0" u="none" strike="noStrike" dirty="0" err="1">
                <a:solidFill>
                  <a:srgbClr val="000000"/>
                </a:solidFill>
                <a:effectLst/>
              </a:rPr>
              <a:t>kimyasallarla</a:t>
            </a:r>
            <a:r>
              <a:rPr lang="en-US" sz="1800" b="0" i="0" u="none" strike="noStrike" dirty="0">
                <a:solidFill>
                  <a:srgbClr val="000000"/>
                </a:solidFill>
                <a:effectLst/>
              </a:rPr>
              <a:t> </a:t>
            </a:r>
            <a:r>
              <a:rPr lang="en-US" sz="1800" b="0" i="0" u="none" strike="noStrike" dirty="0" err="1">
                <a:solidFill>
                  <a:srgbClr val="000000"/>
                </a:solidFill>
                <a:effectLst/>
              </a:rPr>
              <a:t>korunması</a:t>
            </a:r>
            <a:r>
              <a:rPr lang="en-US" sz="1800" b="0" i="0" u="none" strike="noStrike" dirty="0">
                <a:solidFill>
                  <a:srgbClr val="000000"/>
                </a:solidFill>
                <a:effectLst/>
              </a:rPr>
              <a:t> </a:t>
            </a:r>
            <a:r>
              <a:rPr lang="tr-TR" sz="1800" b="0" i="0" u="none" strike="noStrike" dirty="0">
                <a:solidFill>
                  <a:srgbClr val="000000"/>
                </a:solidFill>
                <a:effectLst/>
              </a:rPr>
              <a:t>endüstrisi </a:t>
            </a:r>
            <a:r>
              <a:rPr lang="en-US" sz="1800" b="0" i="0" u="none" strike="noStrike" dirty="0">
                <a:solidFill>
                  <a:srgbClr val="000000"/>
                </a:solidFill>
                <a:effectLst/>
              </a:rPr>
              <a:t>E</a:t>
            </a:r>
            <a:r>
              <a:rPr lang="tr-TR" sz="1800" b="0" i="0" u="none" strike="noStrike" dirty="0">
                <a:solidFill>
                  <a:srgbClr val="000000"/>
                </a:solidFill>
                <a:effectLst/>
              </a:rPr>
              <a:t>ED Ek I </a:t>
            </a:r>
            <a:r>
              <a:rPr lang="en-US" sz="1800" b="0" i="0" dirty="0">
                <a:solidFill>
                  <a:srgbClr val="000000"/>
                </a:solidFill>
                <a:effectLst/>
              </a:rPr>
              <a:t>​</a:t>
            </a:r>
          </a:p>
          <a:p>
            <a:pPr lvl="1" algn="just" fontAlgn="base"/>
            <a:r>
              <a:rPr lang="en-US" sz="1800" dirty="0">
                <a:solidFill>
                  <a:srgbClr val="000000"/>
                </a:solidFill>
              </a:rPr>
              <a:t>6.10 – </a:t>
            </a:r>
            <a:r>
              <a:rPr lang="en-US" sz="1800" dirty="0" err="1">
                <a:solidFill>
                  <a:srgbClr val="000000"/>
                </a:solidFill>
              </a:rPr>
              <a:t>Ahşabın</a:t>
            </a:r>
            <a:r>
              <a:rPr lang="en-US" sz="1800" dirty="0">
                <a:solidFill>
                  <a:srgbClr val="000000"/>
                </a:solidFill>
              </a:rPr>
              <a:t> </a:t>
            </a:r>
            <a:r>
              <a:rPr lang="en-US" sz="1800" dirty="0" err="1">
                <a:solidFill>
                  <a:srgbClr val="000000"/>
                </a:solidFill>
              </a:rPr>
              <a:t>ve</a:t>
            </a:r>
            <a:r>
              <a:rPr lang="en-US" sz="1800" dirty="0">
                <a:solidFill>
                  <a:srgbClr val="000000"/>
                </a:solidFill>
              </a:rPr>
              <a:t> </a:t>
            </a:r>
            <a:r>
              <a:rPr lang="en-US" sz="1800" dirty="0" err="1">
                <a:solidFill>
                  <a:srgbClr val="000000"/>
                </a:solidFill>
              </a:rPr>
              <a:t>ahşap</a:t>
            </a:r>
            <a:r>
              <a:rPr lang="en-US" sz="1800" dirty="0">
                <a:solidFill>
                  <a:srgbClr val="000000"/>
                </a:solidFill>
              </a:rPr>
              <a:t> </a:t>
            </a:r>
            <a:r>
              <a:rPr lang="en-US" sz="1800" dirty="0" err="1">
                <a:solidFill>
                  <a:srgbClr val="000000"/>
                </a:solidFill>
              </a:rPr>
              <a:t>ürünlerinin</a:t>
            </a:r>
            <a:r>
              <a:rPr lang="en-US" sz="1800" dirty="0">
                <a:solidFill>
                  <a:srgbClr val="000000"/>
                </a:solidFill>
              </a:rPr>
              <a:t> </a:t>
            </a:r>
            <a:r>
              <a:rPr lang="en-US" sz="1800" dirty="0" err="1">
                <a:solidFill>
                  <a:srgbClr val="000000"/>
                </a:solidFill>
              </a:rPr>
              <a:t>günlük</a:t>
            </a:r>
            <a:r>
              <a:rPr lang="en-US" sz="1800" dirty="0">
                <a:solidFill>
                  <a:srgbClr val="000000"/>
                </a:solidFill>
              </a:rPr>
              <a:t> 75 m3 </a:t>
            </a:r>
            <a:r>
              <a:rPr lang="en-US" sz="1800" dirty="0" err="1">
                <a:solidFill>
                  <a:srgbClr val="000000"/>
                </a:solidFill>
              </a:rPr>
              <a:t>üzeri</a:t>
            </a:r>
            <a:r>
              <a:rPr lang="en-US" sz="1800" dirty="0">
                <a:solidFill>
                  <a:srgbClr val="000000"/>
                </a:solidFill>
              </a:rPr>
              <a:t> </a:t>
            </a:r>
            <a:r>
              <a:rPr lang="en-US" sz="1800" dirty="0" err="1">
                <a:solidFill>
                  <a:srgbClr val="000000"/>
                </a:solidFill>
              </a:rPr>
              <a:t>üretim</a:t>
            </a:r>
            <a:r>
              <a:rPr lang="en-US" sz="1800" dirty="0">
                <a:solidFill>
                  <a:srgbClr val="000000"/>
                </a:solidFill>
              </a:rPr>
              <a:t> </a:t>
            </a:r>
            <a:r>
              <a:rPr lang="en-US" sz="1800" dirty="0" err="1">
                <a:solidFill>
                  <a:srgbClr val="000000"/>
                </a:solidFill>
              </a:rPr>
              <a:t>kapasitesiyle</a:t>
            </a:r>
            <a:r>
              <a:rPr lang="en-US" sz="1800" dirty="0">
                <a:solidFill>
                  <a:srgbClr val="000000"/>
                </a:solidFill>
              </a:rPr>
              <a:t> </a:t>
            </a:r>
            <a:r>
              <a:rPr lang="en-US" sz="1800" dirty="0" err="1">
                <a:solidFill>
                  <a:srgbClr val="000000"/>
                </a:solidFill>
              </a:rPr>
              <a:t>kimyasal</a:t>
            </a:r>
            <a:r>
              <a:rPr lang="en-US" sz="1800" dirty="0">
                <a:solidFill>
                  <a:srgbClr val="000000"/>
                </a:solidFill>
              </a:rPr>
              <a:t> </a:t>
            </a:r>
            <a:r>
              <a:rPr lang="en-US" sz="1800" dirty="0" err="1">
                <a:solidFill>
                  <a:srgbClr val="000000"/>
                </a:solidFill>
              </a:rPr>
              <a:t>maddeler</a:t>
            </a:r>
            <a:r>
              <a:rPr lang="en-US" sz="1800" dirty="0">
                <a:solidFill>
                  <a:srgbClr val="000000"/>
                </a:solidFill>
              </a:rPr>
              <a:t> </a:t>
            </a:r>
            <a:r>
              <a:rPr lang="en-US" sz="1800" dirty="0" err="1">
                <a:solidFill>
                  <a:srgbClr val="000000"/>
                </a:solidFill>
              </a:rPr>
              <a:t>kullanılarak</a:t>
            </a:r>
            <a:r>
              <a:rPr lang="en-US" sz="1800" dirty="0">
                <a:solidFill>
                  <a:srgbClr val="000000"/>
                </a:solidFill>
              </a:rPr>
              <a:t> </a:t>
            </a:r>
            <a:r>
              <a:rPr lang="en-US" sz="1800" dirty="0" err="1">
                <a:solidFill>
                  <a:srgbClr val="000000"/>
                </a:solidFill>
              </a:rPr>
              <a:t>işlenmesi</a:t>
            </a:r>
            <a:endParaRPr lang="en-US" sz="1800" b="0" i="0" dirty="0">
              <a:solidFill>
                <a:srgbClr val="000000"/>
              </a:solidFill>
              <a:effectLst/>
            </a:endParaRPr>
          </a:p>
          <a:p>
            <a:pPr marL="0" indent="0" algn="just" rtl="0" fontAlgn="base">
              <a:buNone/>
            </a:pPr>
            <a:r>
              <a:rPr lang="tr-TR" sz="1800" b="0" i="0" u="none" strike="noStrike" dirty="0">
                <a:solidFill>
                  <a:srgbClr val="000000"/>
                </a:solidFill>
                <a:effectLst/>
              </a:rPr>
              <a:t>kapsamına girmektedir. </a:t>
            </a:r>
            <a:endParaRPr lang="en-US" sz="1800" dirty="0">
              <a:ea typeface="Calibri" panose="020F0502020204030204" pitchFamily="34" charset="0"/>
            </a:endParaRPr>
          </a:p>
          <a:p>
            <a:pPr algn="just"/>
            <a:r>
              <a:rPr lang="en-US" sz="1800" dirty="0">
                <a:ea typeface="Calibri" panose="020F0502020204030204" pitchFamily="34" charset="0"/>
              </a:rPr>
              <a:t>EKÖK </a:t>
            </a:r>
            <a:r>
              <a:rPr lang="en-US" sz="1800" dirty="0" err="1">
                <a:ea typeface="Calibri" panose="020F0502020204030204" pitchFamily="34" charset="0"/>
              </a:rPr>
              <a:t>envanterine</a:t>
            </a:r>
            <a:r>
              <a:rPr lang="en-US" sz="1800" dirty="0">
                <a:ea typeface="Calibri" panose="020F0502020204030204" pitchFamily="34" charset="0"/>
              </a:rPr>
              <a:t> </a:t>
            </a:r>
            <a:r>
              <a:rPr lang="en-US" sz="1800" dirty="0" err="1">
                <a:ea typeface="Calibri" panose="020F0502020204030204" pitchFamily="34" charset="0"/>
              </a:rPr>
              <a:t>göre</a:t>
            </a:r>
            <a:r>
              <a:rPr lang="en-US" sz="1800" dirty="0">
                <a:ea typeface="Calibri" panose="020F0502020204030204" pitchFamily="34" charset="0"/>
              </a:rPr>
              <a:t> </a:t>
            </a:r>
            <a:r>
              <a:rPr lang="tr-TR" sz="1800" dirty="0">
                <a:ea typeface="Calibri" panose="020F0502020204030204" pitchFamily="34" charset="0"/>
              </a:rPr>
              <a:t>Türkiye’de </a:t>
            </a:r>
            <a:r>
              <a:rPr lang="en-US" sz="1800" dirty="0" err="1">
                <a:ea typeface="Calibri" panose="020F0502020204030204" pitchFamily="34" charset="0"/>
              </a:rPr>
              <a:t>ahşap</a:t>
            </a:r>
            <a:r>
              <a:rPr lang="en-US" sz="1800" dirty="0">
                <a:ea typeface="Calibri" panose="020F0502020204030204" pitchFamily="34" charset="0"/>
              </a:rPr>
              <a:t> </a:t>
            </a:r>
            <a:r>
              <a:rPr lang="en-US" sz="1800" dirty="0" err="1">
                <a:ea typeface="Calibri" panose="020F0502020204030204" pitchFamily="34" charset="0"/>
              </a:rPr>
              <a:t>ve</a:t>
            </a:r>
            <a:r>
              <a:rPr lang="en-US" sz="1800" dirty="0">
                <a:ea typeface="Calibri" panose="020F0502020204030204" pitchFamily="34" charset="0"/>
              </a:rPr>
              <a:t> </a:t>
            </a:r>
            <a:r>
              <a:rPr lang="en-US" sz="1800" dirty="0" err="1">
                <a:ea typeface="Calibri" panose="020F0502020204030204" pitchFamily="34" charset="0"/>
              </a:rPr>
              <a:t>ahşap</a:t>
            </a:r>
            <a:r>
              <a:rPr lang="en-US" sz="1800" dirty="0">
                <a:ea typeface="Calibri" panose="020F0502020204030204" pitchFamily="34" charset="0"/>
              </a:rPr>
              <a:t> </a:t>
            </a:r>
            <a:r>
              <a:rPr lang="en-US" sz="1800" dirty="0" err="1">
                <a:ea typeface="Calibri" panose="020F0502020204030204" pitchFamily="34" charset="0"/>
              </a:rPr>
              <a:t>ürünlerinin</a:t>
            </a:r>
            <a:r>
              <a:rPr lang="en-US" sz="1800" dirty="0">
                <a:ea typeface="Calibri" panose="020F0502020204030204" pitchFamily="34" charset="0"/>
              </a:rPr>
              <a:t> </a:t>
            </a:r>
            <a:r>
              <a:rPr lang="en-US" sz="1800" dirty="0" err="1">
                <a:ea typeface="Calibri" panose="020F0502020204030204" pitchFamily="34" charset="0"/>
              </a:rPr>
              <a:t>kimyasallarla</a:t>
            </a:r>
            <a:r>
              <a:rPr lang="en-US" sz="1800" dirty="0">
                <a:ea typeface="Calibri" panose="020F0502020204030204" pitchFamily="34" charset="0"/>
              </a:rPr>
              <a:t> </a:t>
            </a:r>
            <a:r>
              <a:rPr lang="en-US" sz="1800" dirty="0" err="1">
                <a:ea typeface="Calibri" panose="020F0502020204030204" pitchFamily="34" charset="0"/>
              </a:rPr>
              <a:t>korunması</a:t>
            </a:r>
            <a:r>
              <a:rPr lang="en-US" sz="1800" dirty="0">
                <a:ea typeface="Calibri" panose="020F0502020204030204" pitchFamily="34" charset="0"/>
              </a:rPr>
              <a:t> </a:t>
            </a:r>
            <a:r>
              <a:rPr lang="en-US" sz="1800" dirty="0" err="1">
                <a:ea typeface="Calibri" panose="020F0502020204030204" pitchFamily="34" charset="0"/>
              </a:rPr>
              <a:t>işlemi</a:t>
            </a:r>
            <a:r>
              <a:rPr lang="en-US" sz="1800" dirty="0">
                <a:ea typeface="Calibri" panose="020F0502020204030204" pitchFamily="34" charset="0"/>
              </a:rPr>
              <a:t> </a:t>
            </a:r>
            <a:r>
              <a:rPr lang="en-US" sz="1800" dirty="0" err="1">
                <a:ea typeface="Calibri" panose="020F0502020204030204" pitchFamily="34" charset="0"/>
              </a:rPr>
              <a:t>yapan</a:t>
            </a:r>
            <a:r>
              <a:rPr lang="en-US" sz="1800" dirty="0">
                <a:ea typeface="Calibri" panose="020F0502020204030204" pitchFamily="34" charset="0"/>
              </a:rPr>
              <a:t> </a:t>
            </a:r>
            <a:r>
              <a:rPr lang="tr-TR" sz="1800" dirty="0">
                <a:ea typeface="Calibri" panose="020F0502020204030204" pitchFamily="34" charset="0"/>
              </a:rPr>
              <a:t>1</a:t>
            </a:r>
            <a:r>
              <a:rPr lang="en-US" sz="1800" dirty="0">
                <a:ea typeface="Calibri" panose="020F0502020204030204" pitchFamily="34" charset="0"/>
              </a:rPr>
              <a:t>83</a:t>
            </a:r>
            <a:r>
              <a:rPr lang="tr-TR" sz="1800" dirty="0">
                <a:ea typeface="Calibri" panose="020F0502020204030204" pitchFamily="34" charset="0"/>
              </a:rPr>
              <a:t> tesis bulunmaktadır. Sektörel uyum değerlendirmesi yapmak için gerekli verilere ulaşılamamıştır.</a:t>
            </a:r>
            <a:r>
              <a:rPr lang="en-US" sz="1800" dirty="0">
                <a:ea typeface="Calibri" panose="020F0502020204030204" pitchFamily="34" charset="0"/>
              </a:rPr>
              <a:t> </a:t>
            </a:r>
            <a:r>
              <a:rPr lang="tr-TR" sz="1800" dirty="0">
                <a:ea typeface="Calibri" panose="020F0502020204030204" pitchFamily="34" charset="0"/>
              </a:rPr>
              <a:t>Bu nedenle en kötü senaryoyu ortaya koymak amacıyla hesaplamalar %0 uyum oranına göre yapılmıştır.</a:t>
            </a:r>
            <a:r>
              <a:rPr lang="en-US" sz="1800" dirty="0">
                <a:ea typeface="Calibri" panose="020F0502020204030204" pitchFamily="34" charset="0"/>
              </a:rPr>
              <a:t> </a:t>
            </a:r>
            <a:endParaRPr lang="tr-TR" sz="1800" dirty="0">
              <a:ea typeface="Calibri" panose="020F0502020204030204" pitchFamily="34" charset="0"/>
            </a:endParaRPr>
          </a:p>
        </p:txBody>
      </p:sp>
      <p:graphicFrame>
        <p:nvGraphicFramePr>
          <p:cNvPr id="4" name="Tablo 3">
            <a:extLst>
              <a:ext uri="{FF2B5EF4-FFF2-40B4-BE49-F238E27FC236}">
                <a16:creationId xmlns:a16="http://schemas.microsoft.com/office/drawing/2014/main" id="{B2785138-F44D-0B4A-5B5A-3B15009BB52F}"/>
              </a:ext>
            </a:extLst>
          </p:cNvPr>
          <p:cNvGraphicFramePr>
            <a:graphicFrameLocks noGrp="1"/>
          </p:cNvGraphicFramePr>
          <p:nvPr>
            <p:extLst>
              <p:ext uri="{D42A27DB-BD31-4B8C-83A1-F6EECF244321}">
                <p14:modId xmlns:p14="http://schemas.microsoft.com/office/powerpoint/2010/main" val="357400217"/>
              </p:ext>
            </p:extLst>
          </p:nvPr>
        </p:nvGraphicFramePr>
        <p:xfrm>
          <a:off x="702128" y="4281055"/>
          <a:ext cx="10787743" cy="1870363"/>
        </p:xfrm>
        <a:graphic>
          <a:graphicData uri="http://schemas.openxmlformats.org/drawingml/2006/table">
            <a:tbl>
              <a:tblPr firstRow="1" firstCol="1" bandRow="1">
                <a:tableStyleId>{5C22544A-7EE6-4342-B048-85BDC9FD1C3A}</a:tableStyleId>
              </a:tblPr>
              <a:tblGrid>
                <a:gridCol w="1152131">
                  <a:extLst>
                    <a:ext uri="{9D8B030D-6E8A-4147-A177-3AD203B41FA5}">
                      <a16:colId xmlns:a16="http://schemas.microsoft.com/office/drawing/2014/main" val="3441792497"/>
                    </a:ext>
                  </a:extLst>
                </a:gridCol>
                <a:gridCol w="1486551">
                  <a:extLst>
                    <a:ext uri="{9D8B030D-6E8A-4147-A177-3AD203B41FA5}">
                      <a16:colId xmlns:a16="http://schemas.microsoft.com/office/drawing/2014/main" val="489464006"/>
                    </a:ext>
                  </a:extLst>
                </a:gridCol>
                <a:gridCol w="1575011">
                  <a:extLst>
                    <a:ext uri="{9D8B030D-6E8A-4147-A177-3AD203B41FA5}">
                      <a16:colId xmlns:a16="http://schemas.microsoft.com/office/drawing/2014/main" val="4012226884"/>
                    </a:ext>
                  </a:extLst>
                </a:gridCol>
                <a:gridCol w="1789779">
                  <a:extLst>
                    <a:ext uri="{9D8B030D-6E8A-4147-A177-3AD203B41FA5}">
                      <a16:colId xmlns:a16="http://schemas.microsoft.com/office/drawing/2014/main" val="3099226321"/>
                    </a:ext>
                  </a:extLst>
                </a:gridCol>
                <a:gridCol w="1772333">
                  <a:extLst>
                    <a:ext uri="{9D8B030D-6E8A-4147-A177-3AD203B41FA5}">
                      <a16:colId xmlns:a16="http://schemas.microsoft.com/office/drawing/2014/main" val="3304723762"/>
                    </a:ext>
                  </a:extLst>
                </a:gridCol>
                <a:gridCol w="1508126">
                  <a:extLst>
                    <a:ext uri="{9D8B030D-6E8A-4147-A177-3AD203B41FA5}">
                      <a16:colId xmlns:a16="http://schemas.microsoft.com/office/drawing/2014/main" val="3239991900"/>
                    </a:ext>
                  </a:extLst>
                </a:gridCol>
                <a:gridCol w="1503812">
                  <a:extLst>
                    <a:ext uri="{9D8B030D-6E8A-4147-A177-3AD203B41FA5}">
                      <a16:colId xmlns:a16="http://schemas.microsoft.com/office/drawing/2014/main" val="1869223680"/>
                    </a:ext>
                  </a:extLst>
                </a:gridCol>
              </a:tblGrid>
              <a:tr h="1117565">
                <a:tc>
                  <a:txBody>
                    <a:bodyPr/>
                    <a:lstStyle/>
                    <a:p>
                      <a:pPr algn="ctr">
                        <a:lnSpc>
                          <a:spcPct val="150000"/>
                        </a:lnSpc>
                      </a:pPr>
                      <a:r>
                        <a:rPr lang="tr-TR" sz="2000" dirty="0">
                          <a:effectLst/>
                        </a:rPr>
                        <a:t>Alt-sektör</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Ort</a:t>
                      </a:r>
                      <a:r>
                        <a:rPr lang="en-US" sz="2000" dirty="0" err="1">
                          <a:effectLst/>
                        </a:rPr>
                        <a:t>alama</a:t>
                      </a:r>
                      <a:r>
                        <a:rPr lang="tr-TR" sz="2000" dirty="0">
                          <a:effectLst/>
                        </a:rPr>
                        <a:t> Uyum %</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Tesi</a:t>
                      </a:r>
                      <a:r>
                        <a:rPr lang="en-US" sz="2000" dirty="0">
                          <a:effectLst/>
                        </a:rPr>
                        <a:t>s </a:t>
                      </a:r>
                      <a:r>
                        <a:rPr lang="en-US" sz="2000" dirty="0" err="1">
                          <a:effectLst/>
                        </a:rPr>
                        <a:t>S</a:t>
                      </a:r>
                      <a:r>
                        <a:rPr lang="tr-TR" sz="2000" dirty="0">
                          <a:effectLst/>
                        </a:rPr>
                        <a:t>ayısı</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err="1">
                          <a:effectLst/>
                        </a:rPr>
                        <a:t>Maks</a:t>
                      </a:r>
                      <a:r>
                        <a:rPr lang="tr-TR" sz="2000" dirty="0">
                          <a:effectLst/>
                        </a:rPr>
                        <a:t>. </a:t>
                      </a:r>
                    </a:p>
                    <a:p>
                      <a:pPr algn="ctr">
                        <a:lnSpc>
                          <a:spcPct val="150000"/>
                        </a:lnSpc>
                      </a:pPr>
                      <a:r>
                        <a:rPr lang="tr-TR" sz="2000" dirty="0">
                          <a:effectLst/>
                        </a:rPr>
                        <a:t>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err="1">
                          <a:effectLst/>
                        </a:rPr>
                        <a:t>Maks.OPEX</a:t>
                      </a:r>
                      <a:r>
                        <a:rPr lang="tr-TR" sz="2000" dirty="0">
                          <a:effectLst/>
                        </a:rPr>
                        <a:t>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691267012"/>
                  </a:ext>
                </a:extLst>
              </a:tr>
              <a:tr h="752798">
                <a:tc>
                  <a:txBody>
                    <a:bodyPr/>
                    <a:lstStyle/>
                    <a:p>
                      <a:pPr algn="ctr">
                        <a:lnSpc>
                          <a:spcPct val="150000"/>
                        </a:lnSpc>
                      </a:pPr>
                      <a:r>
                        <a:rPr lang="tr-TR" sz="2000">
                          <a:effectLst/>
                        </a:rPr>
                        <a:t>6.10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a:effectLst/>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a:effectLst/>
                        </a:rPr>
                        <a:t>161</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331</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689</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3</a:t>
                      </a:r>
                      <a:r>
                        <a:rPr lang="en-US" sz="2000" dirty="0">
                          <a:effectLst/>
                        </a:rPr>
                        <a:t>.</a:t>
                      </a:r>
                      <a:r>
                        <a:rPr lang="tr-TR" sz="2000" dirty="0">
                          <a:effectLst/>
                        </a:rPr>
                        <a:t>500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10</a:t>
                      </a:r>
                      <a:r>
                        <a:rPr lang="en-US" sz="2000" dirty="0">
                          <a:effectLst/>
                        </a:rPr>
                        <a:t>.</a:t>
                      </a:r>
                      <a:r>
                        <a:rPr lang="tr-TR" sz="2000" dirty="0">
                          <a:effectLst/>
                        </a:rPr>
                        <a:t>100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328456403"/>
                  </a:ext>
                </a:extLst>
              </a:tr>
            </a:tbl>
          </a:graphicData>
        </a:graphic>
      </p:graphicFrame>
      <p:sp>
        <p:nvSpPr>
          <p:cNvPr id="5" name="Slide Number Placeholder 4">
            <a:extLst>
              <a:ext uri="{FF2B5EF4-FFF2-40B4-BE49-F238E27FC236}">
                <a16:creationId xmlns:a16="http://schemas.microsoft.com/office/drawing/2014/main" id="{051FD6F2-FA3E-355A-CC37-AAB01DD6718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103C4C20-9338-8422-7E11-40E4459C94AC}"/>
              </a:ext>
            </a:extLst>
          </p:cNvPr>
          <p:cNvSpPr>
            <a:spLocks noGrp="1"/>
          </p:cNvSpPr>
          <p:nvPr>
            <p:ph type="title"/>
          </p:nvPr>
        </p:nvSpPr>
        <p:spPr>
          <a:xfrm>
            <a:off x="838200" y="1208188"/>
            <a:ext cx="10515600" cy="701643"/>
          </a:xfrm>
        </p:spPr>
        <p:txBody>
          <a:bodyPr>
            <a:noAutofit/>
          </a:bodyPr>
          <a:lstStyle/>
          <a:p>
            <a:pPr algn="just"/>
            <a:r>
              <a:rPr lang="tr-TR" sz="3200" b="1" dirty="0"/>
              <a:t>Ahşap ve </a:t>
            </a:r>
            <a:r>
              <a:rPr lang="en-US" sz="3200" b="1" dirty="0"/>
              <a:t>A</a:t>
            </a:r>
            <a:r>
              <a:rPr lang="tr-TR" sz="3200" b="1" dirty="0"/>
              <a:t>hşap </a:t>
            </a:r>
            <a:r>
              <a:rPr lang="en-US" sz="3200" b="1" dirty="0"/>
              <a:t>Ü</a:t>
            </a:r>
            <a:r>
              <a:rPr lang="tr-TR" sz="3200" b="1" dirty="0"/>
              <a:t>rünlerinin </a:t>
            </a:r>
            <a:r>
              <a:rPr lang="en-US" sz="3200" b="1" dirty="0"/>
              <a:t>K</a:t>
            </a:r>
            <a:r>
              <a:rPr lang="tr-TR" sz="3200" b="1" dirty="0"/>
              <a:t>imyasallarla </a:t>
            </a:r>
            <a:r>
              <a:rPr lang="en-US" sz="3200" b="1" dirty="0"/>
              <a:t>K</a:t>
            </a:r>
            <a:r>
              <a:rPr lang="tr-TR" sz="3200" b="1" dirty="0"/>
              <a:t>orunması</a:t>
            </a:r>
            <a:r>
              <a:rPr lang="en-US" sz="3200" b="1" dirty="0"/>
              <a:t> </a:t>
            </a:r>
            <a:r>
              <a:rPr lang="en-US" sz="3200" b="1" dirty="0">
                <a:effectLst/>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ektörünün </a:t>
            </a:r>
            <a:r>
              <a:rPr lang="en-US" sz="3200" b="1" dirty="0">
                <a:ea typeface="Calibri" panose="020F0502020204030204" pitchFamily="34" charset="0"/>
                <a:cs typeface="Calibri" panose="020F0502020204030204" pitchFamily="34" charset="0"/>
              </a:rPr>
              <a:t>U</a:t>
            </a:r>
            <a:r>
              <a:rPr lang="tr-TR" sz="3200" b="1" dirty="0">
                <a:effectLst/>
                <a:ea typeface="Calibri" panose="020F0502020204030204" pitchFamily="34" charset="0"/>
                <a:cs typeface="Calibri" panose="020F0502020204030204" pitchFamily="34" charset="0"/>
              </a:rPr>
              <a:t>yum ve </a:t>
            </a:r>
            <a:r>
              <a:rPr lang="en-US" sz="3200" b="1" dirty="0">
                <a:effectLst/>
                <a:ea typeface="Calibri" panose="020F0502020204030204" pitchFamily="34" charset="0"/>
                <a:cs typeface="Calibri" panose="020F0502020204030204" pitchFamily="34" charset="0"/>
              </a:rPr>
              <a:t>M</a:t>
            </a:r>
            <a:r>
              <a:rPr lang="tr-TR" sz="3200" b="1" dirty="0">
                <a:effectLst/>
                <a:ea typeface="Calibri" panose="020F0502020204030204" pitchFamily="34" charset="0"/>
                <a:cs typeface="Calibri" panose="020F0502020204030204" pitchFamily="34" charset="0"/>
              </a:rPr>
              <a:t>aliyet </a:t>
            </a:r>
            <a:r>
              <a:rPr lang="en-US" sz="3200" b="1" dirty="0">
                <a:ea typeface="Calibri" panose="020F0502020204030204" pitchFamily="34" charset="0"/>
                <a:cs typeface="Calibri" panose="020F0502020204030204" pitchFamily="34" charset="0"/>
              </a:rPr>
              <a:t>D</a:t>
            </a:r>
            <a:r>
              <a:rPr lang="tr-TR" sz="3200" b="1" dirty="0">
                <a:effectLst/>
                <a:ea typeface="Calibri" panose="020F0502020204030204" pitchFamily="34" charset="0"/>
                <a:cs typeface="Calibri" panose="020F0502020204030204" pitchFamily="34" charset="0"/>
              </a:rPr>
              <a:t>eğerlendirme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onuçları</a:t>
            </a:r>
            <a:endParaRPr lang="tr-TR" sz="3200" b="1" dirty="0"/>
          </a:p>
        </p:txBody>
      </p:sp>
    </p:spTree>
    <p:extLst>
      <p:ext uri="{BB962C8B-B14F-4D97-AF65-F5344CB8AC3E}">
        <p14:creationId xmlns:p14="http://schemas.microsoft.com/office/powerpoint/2010/main" val="41111489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EAC7F5F0-943D-2F95-92CA-0C86AC3ED106}"/>
              </a:ext>
            </a:extLst>
          </p:cNvPr>
          <p:cNvSpPr>
            <a:spLocks noGrp="1"/>
          </p:cNvSpPr>
          <p:nvPr>
            <p:ph idx="1"/>
          </p:nvPr>
        </p:nvSpPr>
        <p:spPr>
          <a:xfrm>
            <a:off x="838200" y="2097533"/>
            <a:ext cx="10515600" cy="2642601"/>
          </a:xfrm>
        </p:spPr>
        <p:txBody>
          <a:bodyPr>
            <a:noAutofit/>
          </a:bodyPr>
          <a:lstStyle/>
          <a:p>
            <a:pPr algn="just" rtl="0" fontAlgn="base">
              <a:buFont typeface="Arial" panose="020B0604020202020204" pitchFamily="34" charset="0"/>
              <a:buChar char="•"/>
            </a:pPr>
            <a:r>
              <a:rPr lang="en-US" sz="1800" b="0" i="0" u="none" strike="noStrike" dirty="0" err="1">
                <a:solidFill>
                  <a:srgbClr val="000000"/>
                </a:solidFill>
                <a:effectLst/>
              </a:rPr>
              <a:t>Bağımsız</a:t>
            </a:r>
            <a:r>
              <a:rPr lang="en-US" sz="1800" b="0" i="0" u="none" strike="noStrike" dirty="0">
                <a:solidFill>
                  <a:srgbClr val="000000"/>
                </a:solidFill>
                <a:effectLst/>
              </a:rPr>
              <a:t> </a:t>
            </a:r>
            <a:r>
              <a:rPr lang="en-US" sz="1800" b="0" i="0" u="none" strike="noStrike" dirty="0" err="1">
                <a:solidFill>
                  <a:srgbClr val="000000"/>
                </a:solidFill>
                <a:effectLst/>
              </a:rPr>
              <a:t>olarak</a:t>
            </a:r>
            <a:r>
              <a:rPr lang="en-US" sz="1800" b="0" i="0" u="none" strike="noStrike" dirty="0">
                <a:solidFill>
                  <a:srgbClr val="000000"/>
                </a:solidFill>
                <a:effectLst/>
              </a:rPr>
              <a:t> </a:t>
            </a:r>
            <a:r>
              <a:rPr lang="en-US" sz="1800" b="0" i="0" u="none" strike="noStrike" dirty="0" err="1">
                <a:solidFill>
                  <a:srgbClr val="000000"/>
                </a:solidFill>
                <a:effectLst/>
              </a:rPr>
              <a:t>işletilen</a:t>
            </a:r>
            <a:r>
              <a:rPr lang="en-US" sz="1800" b="0" i="0" u="none" strike="noStrike" dirty="0">
                <a:solidFill>
                  <a:srgbClr val="000000"/>
                </a:solidFill>
                <a:effectLst/>
              </a:rPr>
              <a:t> </a:t>
            </a:r>
            <a:r>
              <a:rPr lang="en-US" sz="1800" b="0" i="0" u="none" strike="noStrike" dirty="0" err="1">
                <a:solidFill>
                  <a:srgbClr val="000000"/>
                </a:solidFill>
                <a:effectLst/>
              </a:rPr>
              <a:t>atık</a:t>
            </a:r>
            <a:r>
              <a:rPr lang="en-US" sz="1800" b="0" i="0" u="none" strike="noStrike" dirty="0">
                <a:solidFill>
                  <a:srgbClr val="000000"/>
                </a:solidFill>
                <a:effectLst/>
              </a:rPr>
              <a:t> </a:t>
            </a:r>
            <a:r>
              <a:rPr lang="en-US" sz="1800" b="0" i="0" u="none" strike="noStrike" dirty="0" err="1">
                <a:solidFill>
                  <a:srgbClr val="000000"/>
                </a:solidFill>
                <a:effectLst/>
              </a:rPr>
              <a:t>su</a:t>
            </a:r>
            <a:r>
              <a:rPr lang="en-US" sz="1800" b="0" i="0" u="none" strike="noStrike" dirty="0">
                <a:solidFill>
                  <a:srgbClr val="000000"/>
                </a:solidFill>
                <a:effectLst/>
              </a:rPr>
              <a:t> </a:t>
            </a:r>
            <a:r>
              <a:rPr lang="en-US" sz="1800" b="0" i="0" u="none" strike="noStrike" dirty="0" err="1">
                <a:solidFill>
                  <a:srgbClr val="000000"/>
                </a:solidFill>
                <a:effectLst/>
              </a:rPr>
              <a:t>arıtma</a:t>
            </a:r>
            <a:r>
              <a:rPr lang="en-US" sz="1800" b="0" i="0" u="none" strike="noStrike" dirty="0">
                <a:solidFill>
                  <a:srgbClr val="000000"/>
                </a:solidFill>
                <a:effectLst/>
              </a:rPr>
              <a:t> </a:t>
            </a:r>
            <a:r>
              <a:rPr lang="en-US" sz="1800" b="0" i="0" u="none" strike="noStrike" dirty="0" err="1">
                <a:solidFill>
                  <a:srgbClr val="000000"/>
                </a:solidFill>
                <a:effectLst/>
              </a:rPr>
              <a:t>tesisleri</a:t>
            </a:r>
            <a:r>
              <a:rPr lang="tr-TR" sz="1800" b="0" i="0" u="none" strike="noStrike" dirty="0">
                <a:solidFill>
                  <a:srgbClr val="000000"/>
                </a:solidFill>
                <a:effectLst/>
              </a:rPr>
              <a:t> </a:t>
            </a:r>
            <a:r>
              <a:rPr lang="en-US" sz="1800" b="0" i="0" u="none" strike="noStrike" dirty="0">
                <a:solidFill>
                  <a:srgbClr val="000000"/>
                </a:solidFill>
                <a:effectLst/>
              </a:rPr>
              <a:t>E</a:t>
            </a:r>
            <a:r>
              <a:rPr lang="tr-TR" sz="1800" b="0" i="0" u="none" strike="noStrike" dirty="0">
                <a:solidFill>
                  <a:srgbClr val="000000"/>
                </a:solidFill>
                <a:effectLst/>
              </a:rPr>
              <a:t>ED Ek I </a:t>
            </a:r>
            <a:r>
              <a:rPr lang="en-US" sz="1800" b="0" i="0" dirty="0">
                <a:solidFill>
                  <a:srgbClr val="000000"/>
                </a:solidFill>
                <a:effectLst/>
              </a:rPr>
              <a:t>​</a:t>
            </a:r>
          </a:p>
          <a:p>
            <a:pPr lvl="1" algn="just" fontAlgn="base"/>
            <a:r>
              <a:rPr lang="tr-TR" sz="1800" b="0" i="0" u="none" strike="noStrike" dirty="0">
                <a:solidFill>
                  <a:srgbClr val="000000"/>
                </a:solidFill>
                <a:effectLst/>
              </a:rPr>
              <a:t>6.</a:t>
            </a:r>
            <a:r>
              <a:rPr lang="en-US" sz="1800" b="0" i="0" u="none" strike="noStrike" dirty="0">
                <a:solidFill>
                  <a:srgbClr val="000000"/>
                </a:solidFill>
                <a:effectLst/>
              </a:rPr>
              <a:t>11 - </a:t>
            </a:r>
            <a:r>
              <a:rPr lang="en-US" sz="1800" b="0" i="0" u="none" strike="noStrike" dirty="0" err="1">
                <a:solidFill>
                  <a:srgbClr val="000000"/>
                </a:solidFill>
                <a:effectLst/>
              </a:rPr>
              <a:t>Bölüm</a:t>
            </a:r>
            <a:r>
              <a:rPr lang="en-US" sz="1800" b="0" i="0" u="none" strike="noStrike" dirty="0">
                <a:solidFill>
                  <a:srgbClr val="000000"/>
                </a:solidFill>
                <a:effectLst/>
              </a:rPr>
              <a:t> II </a:t>
            </a:r>
            <a:r>
              <a:rPr lang="en-US" sz="1800" b="0" i="0" u="none" strike="noStrike" dirty="0" err="1">
                <a:solidFill>
                  <a:srgbClr val="000000"/>
                </a:solidFill>
                <a:effectLst/>
              </a:rPr>
              <a:t>kapsamındaki</a:t>
            </a:r>
            <a:r>
              <a:rPr lang="en-US" sz="1800" b="0" i="0" u="none" strike="noStrike" dirty="0">
                <a:solidFill>
                  <a:srgbClr val="000000"/>
                </a:solidFill>
                <a:effectLst/>
              </a:rPr>
              <a:t> </a:t>
            </a:r>
            <a:r>
              <a:rPr lang="en-US" sz="1800" b="0" i="0" u="none" strike="noStrike" dirty="0" err="1">
                <a:solidFill>
                  <a:srgbClr val="000000"/>
                </a:solidFill>
                <a:effectLst/>
              </a:rPr>
              <a:t>tesisler</a:t>
            </a:r>
            <a:r>
              <a:rPr lang="en-US" sz="1800" b="0" i="0" u="none" strike="noStrike" dirty="0">
                <a:solidFill>
                  <a:srgbClr val="000000"/>
                </a:solidFill>
                <a:effectLst/>
              </a:rPr>
              <a:t> </a:t>
            </a:r>
            <a:r>
              <a:rPr lang="en-US" sz="1800" b="0" i="0" u="none" strike="noStrike" dirty="0" err="1">
                <a:solidFill>
                  <a:srgbClr val="000000"/>
                </a:solidFill>
                <a:effectLst/>
              </a:rPr>
              <a:t>tarafından</a:t>
            </a:r>
            <a:r>
              <a:rPr lang="en-US" sz="1800" b="0" i="0" u="none" strike="noStrike" dirty="0">
                <a:solidFill>
                  <a:srgbClr val="000000"/>
                </a:solidFill>
                <a:effectLst/>
              </a:rPr>
              <a:t> </a:t>
            </a:r>
            <a:r>
              <a:rPr lang="en-US" sz="1800" b="0" i="0" u="none" strike="noStrike" dirty="0" err="1">
                <a:solidFill>
                  <a:srgbClr val="000000"/>
                </a:solidFill>
                <a:effectLst/>
              </a:rPr>
              <a:t>deşarj</a:t>
            </a:r>
            <a:r>
              <a:rPr lang="en-US" sz="1800" b="0" i="0" u="none" strike="noStrike" dirty="0">
                <a:solidFill>
                  <a:srgbClr val="000000"/>
                </a:solidFill>
                <a:effectLst/>
              </a:rPr>
              <a:t> </a:t>
            </a:r>
            <a:r>
              <a:rPr lang="en-US" sz="1800" b="0" i="0" u="none" strike="noStrike" dirty="0" err="1">
                <a:solidFill>
                  <a:srgbClr val="000000"/>
                </a:solidFill>
                <a:effectLst/>
              </a:rPr>
              <a:t>edilen</a:t>
            </a:r>
            <a:r>
              <a:rPr lang="en-US" sz="1800" b="0" i="0" u="none" strike="noStrike" dirty="0">
                <a:solidFill>
                  <a:srgbClr val="000000"/>
                </a:solidFill>
                <a:effectLst/>
              </a:rPr>
              <a:t> </a:t>
            </a:r>
            <a:r>
              <a:rPr lang="en-US" sz="1800" b="0" i="0" u="none" strike="noStrike" dirty="0" err="1">
                <a:solidFill>
                  <a:srgbClr val="000000"/>
                </a:solidFill>
                <a:effectLst/>
              </a:rPr>
              <a:t>ve</a:t>
            </a:r>
            <a:r>
              <a:rPr lang="en-US" sz="1800" b="0" i="0" u="none" strike="noStrike" dirty="0">
                <a:solidFill>
                  <a:srgbClr val="000000"/>
                </a:solidFill>
                <a:effectLst/>
              </a:rPr>
              <a:t> 91/271 /EEC </a:t>
            </a:r>
            <a:r>
              <a:rPr lang="en-US" sz="1800" b="0" i="0" u="none" strike="noStrike" dirty="0" err="1">
                <a:solidFill>
                  <a:srgbClr val="000000"/>
                </a:solidFill>
                <a:effectLst/>
              </a:rPr>
              <a:t>Yönergesince</a:t>
            </a:r>
            <a:r>
              <a:rPr lang="en-US" sz="1800" b="0" i="0" u="none" strike="noStrike" dirty="0">
                <a:solidFill>
                  <a:srgbClr val="000000"/>
                </a:solidFill>
                <a:effectLst/>
              </a:rPr>
              <a:t> </a:t>
            </a:r>
            <a:r>
              <a:rPr lang="en-US" sz="1800" b="0" i="0" u="none" strike="noStrike" dirty="0" err="1">
                <a:solidFill>
                  <a:srgbClr val="000000"/>
                </a:solidFill>
                <a:effectLst/>
              </a:rPr>
              <a:t>kapsanmayan</a:t>
            </a:r>
            <a:r>
              <a:rPr lang="en-US" sz="1800" b="0" i="0" u="none" strike="noStrike" dirty="0">
                <a:solidFill>
                  <a:srgbClr val="000000"/>
                </a:solidFill>
                <a:effectLst/>
              </a:rPr>
              <a:t> </a:t>
            </a:r>
            <a:r>
              <a:rPr lang="en-US" sz="1800" b="0" i="0" u="none" strike="noStrike" dirty="0" err="1">
                <a:solidFill>
                  <a:srgbClr val="000000"/>
                </a:solidFill>
                <a:effectLst/>
              </a:rPr>
              <a:t>atık</a:t>
            </a:r>
            <a:r>
              <a:rPr lang="en-US" sz="1800" b="0" i="0" u="none" strike="noStrike" dirty="0">
                <a:solidFill>
                  <a:srgbClr val="000000"/>
                </a:solidFill>
                <a:effectLst/>
              </a:rPr>
              <a:t> </a:t>
            </a:r>
            <a:r>
              <a:rPr lang="en-US" sz="1800" b="0" i="0" u="none" strike="noStrike" dirty="0" err="1">
                <a:solidFill>
                  <a:srgbClr val="000000"/>
                </a:solidFill>
                <a:effectLst/>
              </a:rPr>
              <a:t>suların</a:t>
            </a:r>
            <a:r>
              <a:rPr lang="en-US" sz="1800" b="0" i="0" u="none" strike="noStrike" dirty="0">
                <a:solidFill>
                  <a:srgbClr val="000000"/>
                </a:solidFill>
                <a:effectLst/>
              </a:rPr>
              <a:t> </a:t>
            </a:r>
            <a:r>
              <a:rPr lang="en-US" sz="1800" b="0" i="0" u="none" strike="noStrike" dirty="0" err="1">
                <a:solidFill>
                  <a:srgbClr val="000000"/>
                </a:solidFill>
                <a:effectLst/>
              </a:rPr>
              <a:t>bağımsız</a:t>
            </a:r>
            <a:r>
              <a:rPr lang="en-US" sz="1800" b="0" i="0" u="none" strike="noStrike" dirty="0">
                <a:solidFill>
                  <a:srgbClr val="000000"/>
                </a:solidFill>
                <a:effectLst/>
              </a:rPr>
              <a:t> </a:t>
            </a:r>
            <a:r>
              <a:rPr lang="en-US" sz="1800" b="0" i="0" u="none" strike="noStrike" dirty="0" err="1">
                <a:solidFill>
                  <a:srgbClr val="000000"/>
                </a:solidFill>
                <a:effectLst/>
              </a:rPr>
              <a:t>olarak</a:t>
            </a:r>
            <a:r>
              <a:rPr lang="en-US" sz="1800" b="0" i="0" u="none" strike="noStrike" dirty="0">
                <a:solidFill>
                  <a:srgbClr val="000000"/>
                </a:solidFill>
                <a:effectLst/>
              </a:rPr>
              <a:t> </a:t>
            </a:r>
            <a:r>
              <a:rPr lang="en-US" sz="1800" b="0" i="0" u="none" strike="noStrike" dirty="0" err="1">
                <a:solidFill>
                  <a:srgbClr val="000000"/>
                </a:solidFill>
                <a:effectLst/>
              </a:rPr>
              <a:t>arıtılması</a:t>
            </a:r>
            <a:r>
              <a:rPr lang="en-US" sz="1800" b="0" i="0" dirty="0">
                <a:solidFill>
                  <a:srgbClr val="000000"/>
                </a:solidFill>
                <a:effectLst/>
              </a:rPr>
              <a:t>​</a:t>
            </a:r>
          </a:p>
          <a:p>
            <a:pPr marL="0" indent="0" algn="just" rtl="0" fontAlgn="base">
              <a:buNone/>
            </a:pPr>
            <a:r>
              <a:rPr lang="tr-TR" sz="1800" b="0" i="0" u="none" strike="noStrike" dirty="0">
                <a:solidFill>
                  <a:srgbClr val="000000"/>
                </a:solidFill>
                <a:effectLst/>
              </a:rPr>
              <a:t>kapsamına girmektedir. </a:t>
            </a:r>
            <a:endParaRPr lang="en-US" sz="1800" dirty="0">
              <a:ea typeface="Calibri" panose="020F0502020204030204" pitchFamily="34" charset="0"/>
            </a:endParaRPr>
          </a:p>
          <a:p>
            <a:pPr algn="just"/>
            <a:r>
              <a:rPr lang="en-US" sz="1800" dirty="0">
                <a:ea typeface="Calibri" panose="020F0502020204030204" pitchFamily="34" charset="0"/>
              </a:rPr>
              <a:t>EKÖK </a:t>
            </a:r>
            <a:r>
              <a:rPr lang="en-US" sz="1800" dirty="0" err="1">
                <a:ea typeface="Calibri" panose="020F0502020204030204" pitchFamily="34" charset="0"/>
              </a:rPr>
              <a:t>envanterine</a:t>
            </a:r>
            <a:r>
              <a:rPr lang="en-US" sz="1800" dirty="0">
                <a:ea typeface="Calibri" panose="020F0502020204030204" pitchFamily="34" charset="0"/>
              </a:rPr>
              <a:t> </a:t>
            </a:r>
            <a:r>
              <a:rPr lang="en-US" sz="1800" dirty="0" err="1">
                <a:ea typeface="Calibri" panose="020F0502020204030204" pitchFamily="34" charset="0"/>
              </a:rPr>
              <a:t>göre</a:t>
            </a:r>
            <a:r>
              <a:rPr lang="en-US" sz="1800" dirty="0">
                <a:ea typeface="Calibri" panose="020F0502020204030204" pitchFamily="34" charset="0"/>
              </a:rPr>
              <a:t> </a:t>
            </a:r>
            <a:r>
              <a:rPr lang="tr-TR" sz="1800" dirty="0">
                <a:ea typeface="Calibri" panose="020F0502020204030204" pitchFamily="34" charset="0"/>
              </a:rPr>
              <a:t>Türkiye’de </a:t>
            </a:r>
            <a:r>
              <a:rPr lang="en-US" sz="1800" dirty="0" err="1">
                <a:ea typeface="Calibri" panose="020F0502020204030204" pitchFamily="34" charset="0"/>
              </a:rPr>
              <a:t>bağımsız</a:t>
            </a:r>
            <a:r>
              <a:rPr lang="en-US" sz="1800" dirty="0">
                <a:ea typeface="Calibri" panose="020F0502020204030204" pitchFamily="34" charset="0"/>
              </a:rPr>
              <a:t> </a:t>
            </a:r>
            <a:r>
              <a:rPr lang="en-US" sz="1800" dirty="0" err="1">
                <a:ea typeface="Calibri" panose="020F0502020204030204" pitchFamily="34" charset="0"/>
              </a:rPr>
              <a:t>olarak</a:t>
            </a:r>
            <a:r>
              <a:rPr lang="en-US" sz="1800" dirty="0">
                <a:ea typeface="Calibri" panose="020F0502020204030204" pitchFamily="34" charset="0"/>
              </a:rPr>
              <a:t> </a:t>
            </a:r>
            <a:r>
              <a:rPr lang="en-US" sz="1800" dirty="0" err="1">
                <a:ea typeface="Calibri" panose="020F0502020204030204" pitchFamily="34" charset="0"/>
              </a:rPr>
              <a:t>işletilen</a:t>
            </a:r>
            <a:r>
              <a:rPr lang="en-US" sz="1800" dirty="0">
                <a:ea typeface="Calibri" panose="020F0502020204030204" pitchFamily="34" charset="0"/>
              </a:rPr>
              <a:t> </a:t>
            </a:r>
            <a:r>
              <a:rPr lang="tr-TR" sz="1800" dirty="0">
                <a:ea typeface="Calibri" panose="020F0502020204030204" pitchFamily="34" charset="0"/>
              </a:rPr>
              <a:t>1</a:t>
            </a:r>
            <a:r>
              <a:rPr lang="en-US" sz="1800" dirty="0">
                <a:ea typeface="Calibri" panose="020F0502020204030204" pitchFamily="34" charset="0"/>
              </a:rPr>
              <a:t>02 (</a:t>
            </a:r>
            <a:r>
              <a:rPr lang="en-US" sz="1800" dirty="0" err="1">
                <a:ea typeface="Calibri" panose="020F0502020204030204" pitchFamily="34" charset="0"/>
              </a:rPr>
              <a:t>endüstriyel</a:t>
            </a:r>
            <a:r>
              <a:rPr lang="en-US" sz="1800" dirty="0">
                <a:ea typeface="Calibri" panose="020F0502020204030204" pitchFamily="34" charset="0"/>
              </a:rPr>
              <a:t>) </a:t>
            </a:r>
            <a:r>
              <a:rPr lang="en-US" sz="1800" dirty="0" err="1">
                <a:ea typeface="Calibri" panose="020F0502020204030204" pitchFamily="34" charset="0"/>
              </a:rPr>
              <a:t>atık</a:t>
            </a:r>
            <a:r>
              <a:rPr lang="en-US" sz="1800" dirty="0">
                <a:ea typeface="Calibri" panose="020F0502020204030204" pitchFamily="34" charset="0"/>
              </a:rPr>
              <a:t> </a:t>
            </a:r>
            <a:r>
              <a:rPr lang="en-US" sz="1800" dirty="0" err="1">
                <a:ea typeface="Calibri" panose="020F0502020204030204" pitchFamily="34" charset="0"/>
              </a:rPr>
              <a:t>su</a:t>
            </a:r>
            <a:r>
              <a:rPr lang="en-US" sz="1800" dirty="0">
                <a:ea typeface="Calibri" panose="020F0502020204030204" pitchFamily="34" charset="0"/>
              </a:rPr>
              <a:t> </a:t>
            </a:r>
            <a:r>
              <a:rPr lang="en-US" sz="1800" dirty="0" err="1">
                <a:ea typeface="Calibri" panose="020F0502020204030204" pitchFamily="34" charset="0"/>
              </a:rPr>
              <a:t>arıtma</a:t>
            </a:r>
            <a:r>
              <a:rPr lang="tr-TR" sz="1800" dirty="0">
                <a:ea typeface="Calibri" panose="020F0502020204030204" pitchFamily="34" charset="0"/>
              </a:rPr>
              <a:t> tesis</a:t>
            </a:r>
            <a:r>
              <a:rPr lang="en-US" sz="1800" dirty="0" err="1">
                <a:ea typeface="Calibri" panose="020F0502020204030204" pitchFamily="34" charset="0"/>
              </a:rPr>
              <a:t>i</a:t>
            </a:r>
            <a:r>
              <a:rPr lang="tr-TR" sz="1800" dirty="0">
                <a:ea typeface="Calibri" panose="020F0502020204030204" pitchFamily="34" charset="0"/>
              </a:rPr>
              <a:t> bulunmaktadır. Sektörel uyum değerlendirmesi yapmak için gerekli verilere ulaşılamamıştır.</a:t>
            </a:r>
            <a:r>
              <a:rPr lang="en-US" sz="1800" dirty="0">
                <a:ea typeface="Calibri" panose="020F0502020204030204" pitchFamily="34" charset="0"/>
              </a:rPr>
              <a:t> </a:t>
            </a:r>
            <a:r>
              <a:rPr lang="tr-TR" sz="1800" dirty="0">
                <a:ea typeface="Calibri" panose="020F0502020204030204" pitchFamily="34" charset="0"/>
              </a:rPr>
              <a:t>Bu nedenle en kötü senaryoyu ortaya koymak amacıyla hesaplamalar %0 uyum oranına göre yapılmıştır.</a:t>
            </a:r>
            <a:r>
              <a:rPr lang="en-US" sz="1800" dirty="0">
                <a:ea typeface="Calibri" panose="020F0502020204030204" pitchFamily="34" charset="0"/>
              </a:rPr>
              <a:t> </a:t>
            </a:r>
            <a:endParaRPr lang="tr-TR" sz="1800" dirty="0">
              <a:ea typeface="Calibri" panose="020F0502020204030204" pitchFamily="34" charset="0"/>
            </a:endParaRPr>
          </a:p>
        </p:txBody>
      </p:sp>
      <p:sp>
        <p:nvSpPr>
          <p:cNvPr id="5" name="Slide Number Placeholder 4">
            <a:extLst>
              <a:ext uri="{FF2B5EF4-FFF2-40B4-BE49-F238E27FC236}">
                <a16:creationId xmlns:a16="http://schemas.microsoft.com/office/drawing/2014/main" id="{051FD6F2-FA3E-355A-CC37-AAB01DD6718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103C4C20-9338-8422-7E11-40E4459C94AC}"/>
              </a:ext>
            </a:extLst>
          </p:cNvPr>
          <p:cNvSpPr>
            <a:spLocks noGrp="1"/>
          </p:cNvSpPr>
          <p:nvPr>
            <p:ph type="title"/>
          </p:nvPr>
        </p:nvSpPr>
        <p:spPr>
          <a:xfrm>
            <a:off x="838200" y="1208188"/>
            <a:ext cx="10515600" cy="701643"/>
          </a:xfrm>
        </p:spPr>
        <p:txBody>
          <a:bodyPr>
            <a:noAutofit/>
          </a:bodyPr>
          <a:lstStyle/>
          <a:p>
            <a:pPr algn="just"/>
            <a:r>
              <a:rPr lang="tr-TR" sz="3200" b="1" dirty="0"/>
              <a:t>Bağımsız Olarak İşletilen Atık Su Arıtma Tesisleri</a:t>
            </a:r>
            <a:r>
              <a:rPr lang="en-US" sz="3200" b="1" dirty="0" err="1"/>
              <a:t>nin</a:t>
            </a:r>
            <a:r>
              <a:rPr lang="en-US" sz="3200" b="1" dirty="0"/>
              <a:t> </a:t>
            </a:r>
            <a:r>
              <a:rPr lang="en-US" sz="3200" b="1" dirty="0">
                <a:ea typeface="Calibri" panose="020F0502020204030204" pitchFamily="34" charset="0"/>
                <a:cs typeface="Calibri" panose="020F0502020204030204" pitchFamily="34" charset="0"/>
              </a:rPr>
              <a:t>U</a:t>
            </a:r>
            <a:r>
              <a:rPr lang="tr-TR" sz="3200" b="1" dirty="0">
                <a:effectLst/>
                <a:ea typeface="Calibri" panose="020F0502020204030204" pitchFamily="34" charset="0"/>
                <a:cs typeface="Calibri" panose="020F0502020204030204" pitchFamily="34" charset="0"/>
              </a:rPr>
              <a:t>yum ve </a:t>
            </a:r>
            <a:r>
              <a:rPr lang="en-US" sz="3200" b="1" dirty="0">
                <a:effectLst/>
                <a:ea typeface="Calibri" panose="020F0502020204030204" pitchFamily="34" charset="0"/>
                <a:cs typeface="Calibri" panose="020F0502020204030204" pitchFamily="34" charset="0"/>
              </a:rPr>
              <a:t>M</a:t>
            </a:r>
            <a:r>
              <a:rPr lang="tr-TR" sz="3200" b="1" dirty="0">
                <a:effectLst/>
                <a:ea typeface="Calibri" panose="020F0502020204030204" pitchFamily="34" charset="0"/>
                <a:cs typeface="Calibri" panose="020F0502020204030204" pitchFamily="34" charset="0"/>
              </a:rPr>
              <a:t>aliyet </a:t>
            </a:r>
            <a:r>
              <a:rPr lang="en-US" sz="3200" b="1" dirty="0">
                <a:ea typeface="Calibri" panose="020F0502020204030204" pitchFamily="34" charset="0"/>
                <a:cs typeface="Calibri" panose="020F0502020204030204" pitchFamily="34" charset="0"/>
              </a:rPr>
              <a:t>D</a:t>
            </a:r>
            <a:r>
              <a:rPr lang="tr-TR" sz="3200" b="1" dirty="0">
                <a:effectLst/>
                <a:ea typeface="Calibri" panose="020F0502020204030204" pitchFamily="34" charset="0"/>
                <a:cs typeface="Calibri" panose="020F0502020204030204" pitchFamily="34" charset="0"/>
              </a:rPr>
              <a:t>eğerlendirme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onuçları</a:t>
            </a:r>
            <a:endParaRPr lang="tr-TR" sz="3200" b="1" dirty="0"/>
          </a:p>
        </p:txBody>
      </p:sp>
      <p:graphicFrame>
        <p:nvGraphicFramePr>
          <p:cNvPr id="2" name="Tablo 3">
            <a:extLst>
              <a:ext uri="{FF2B5EF4-FFF2-40B4-BE49-F238E27FC236}">
                <a16:creationId xmlns:a16="http://schemas.microsoft.com/office/drawing/2014/main" id="{46AFE473-70DE-0137-39D3-5EEBD88C7BCC}"/>
              </a:ext>
            </a:extLst>
          </p:cNvPr>
          <p:cNvGraphicFramePr>
            <a:graphicFrameLocks noGrp="1"/>
          </p:cNvGraphicFramePr>
          <p:nvPr>
            <p:extLst>
              <p:ext uri="{D42A27DB-BD31-4B8C-83A1-F6EECF244321}">
                <p14:modId xmlns:p14="http://schemas.microsoft.com/office/powerpoint/2010/main" val="3140417604"/>
              </p:ext>
            </p:extLst>
          </p:nvPr>
        </p:nvGraphicFramePr>
        <p:xfrm>
          <a:off x="595993" y="4352207"/>
          <a:ext cx="11000014" cy="1798778"/>
        </p:xfrm>
        <a:graphic>
          <a:graphicData uri="http://schemas.openxmlformats.org/drawingml/2006/table">
            <a:tbl>
              <a:tblPr firstRow="1" firstCol="1" bandRow="1">
                <a:tableStyleId>{5C22544A-7EE6-4342-B048-85BDC9FD1C3A}</a:tableStyleId>
              </a:tblPr>
              <a:tblGrid>
                <a:gridCol w="1174801">
                  <a:extLst>
                    <a:ext uri="{9D8B030D-6E8A-4147-A177-3AD203B41FA5}">
                      <a16:colId xmlns:a16="http://schemas.microsoft.com/office/drawing/2014/main" val="1199248722"/>
                    </a:ext>
                  </a:extLst>
                </a:gridCol>
                <a:gridCol w="1515802">
                  <a:extLst>
                    <a:ext uri="{9D8B030D-6E8A-4147-A177-3AD203B41FA5}">
                      <a16:colId xmlns:a16="http://schemas.microsoft.com/office/drawing/2014/main" val="3197215020"/>
                    </a:ext>
                  </a:extLst>
                </a:gridCol>
                <a:gridCol w="1606002">
                  <a:extLst>
                    <a:ext uri="{9D8B030D-6E8A-4147-A177-3AD203B41FA5}">
                      <a16:colId xmlns:a16="http://schemas.microsoft.com/office/drawing/2014/main" val="2457825855"/>
                    </a:ext>
                  </a:extLst>
                </a:gridCol>
                <a:gridCol w="1923838">
                  <a:extLst>
                    <a:ext uri="{9D8B030D-6E8A-4147-A177-3AD203B41FA5}">
                      <a16:colId xmlns:a16="http://schemas.microsoft.com/office/drawing/2014/main" val="580988877"/>
                    </a:ext>
                  </a:extLst>
                </a:gridCol>
                <a:gridCol w="1708367">
                  <a:extLst>
                    <a:ext uri="{9D8B030D-6E8A-4147-A177-3AD203B41FA5}">
                      <a16:colId xmlns:a16="http://schemas.microsoft.com/office/drawing/2014/main" val="694195383"/>
                    </a:ext>
                  </a:extLst>
                </a:gridCol>
                <a:gridCol w="1537802">
                  <a:extLst>
                    <a:ext uri="{9D8B030D-6E8A-4147-A177-3AD203B41FA5}">
                      <a16:colId xmlns:a16="http://schemas.microsoft.com/office/drawing/2014/main" val="1122500589"/>
                    </a:ext>
                  </a:extLst>
                </a:gridCol>
                <a:gridCol w="1533402">
                  <a:extLst>
                    <a:ext uri="{9D8B030D-6E8A-4147-A177-3AD203B41FA5}">
                      <a16:colId xmlns:a16="http://schemas.microsoft.com/office/drawing/2014/main" val="4289844086"/>
                    </a:ext>
                  </a:extLst>
                </a:gridCol>
              </a:tblGrid>
              <a:tr h="979714">
                <a:tc>
                  <a:txBody>
                    <a:bodyPr/>
                    <a:lstStyle/>
                    <a:p>
                      <a:pPr algn="ctr">
                        <a:lnSpc>
                          <a:spcPct val="150000"/>
                        </a:lnSpc>
                      </a:pPr>
                      <a:r>
                        <a:rPr lang="tr-TR" sz="2000" dirty="0">
                          <a:effectLst/>
                        </a:rPr>
                        <a:t>Alt-sektö</a:t>
                      </a:r>
                      <a:r>
                        <a:rPr lang="en-US" sz="2000" dirty="0">
                          <a:effectLst/>
                        </a:rPr>
                        <a:t>r</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Ort</a:t>
                      </a:r>
                      <a:r>
                        <a:rPr lang="en-US" sz="2000" dirty="0" err="1">
                          <a:effectLst/>
                        </a:rPr>
                        <a:t>alama</a:t>
                      </a:r>
                      <a:r>
                        <a:rPr lang="tr-TR" sz="2000" dirty="0">
                          <a:effectLst/>
                        </a:rPr>
                        <a:t> Uyum %</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Tesis</a:t>
                      </a:r>
                      <a:r>
                        <a:rPr lang="en-US" sz="2000" dirty="0">
                          <a:effectLst/>
                        </a:rPr>
                        <a:t> S</a:t>
                      </a:r>
                      <a:r>
                        <a:rPr lang="tr-TR" sz="2000" dirty="0">
                          <a:effectLst/>
                        </a:rPr>
                        <a:t>ayısı</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err="1">
                          <a:effectLst/>
                        </a:rPr>
                        <a:t>Maks</a:t>
                      </a:r>
                      <a:r>
                        <a:rPr lang="tr-TR" sz="2000" dirty="0">
                          <a:effectLst/>
                        </a:rPr>
                        <a:t>. </a:t>
                      </a:r>
                    </a:p>
                    <a:p>
                      <a:pPr algn="ctr">
                        <a:lnSpc>
                          <a:spcPct val="150000"/>
                        </a:lnSpc>
                      </a:pPr>
                      <a:r>
                        <a:rPr lang="tr-TR" sz="2000" dirty="0">
                          <a:effectLst/>
                        </a:rPr>
                        <a:t>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Maks.OPEX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712478516"/>
                  </a:ext>
                </a:extLst>
              </a:tr>
              <a:tr h="819064">
                <a:tc>
                  <a:txBody>
                    <a:bodyPr/>
                    <a:lstStyle/>
                    <a:p>
                      <a:pPr algn="ctr">
                        <a:lnSpc>
                          <a:spcPct val="150000"/>
                        </a:lnSpc>
                      </a:pPr>
                      <a:r>
                        <a:rPr lang="tr-TR" sz="2000">
                          <a:effectLst/>
                        </a:rPr>
                        <a:t>6.11</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a:effectLst/>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a:effectLst/>
                        </a:rPr>
                        <a:t>102</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21</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341</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6</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10</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220594115"/>
                  </a:ext>
                </a:extLst>
              </a:tr>
            </a:tbl>
          </a:graphicData>
        </a:graphic>
      </p:graphicFrame>
    </p:spTree>
    <p:extLst>
      <p:ext uri="{BB962C8B-B14F-4D97-AF65-F5344CB8AC3E}">
        <p14:creationId xmlns:p14="http://schemas.microsoft.com/office/powerpoint/2010/main" val="9882509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985469C-F1D8-DEFA-00FF-1998D9F7287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9" name="Table 8">
            <a:extLst>
              <a:ext uri="{FF2B5EF4-FFF2-40B4-BE49-F238E27FC236}">
                <a16:creationId xmlns:a16="http://schemas.microsoft.com/office/drawing/2014/main" id="{F614045F-6EBB-7249-3BAC-5C0563C63457}"/>
              </a:ext>
            </a:extLst>
          </p:cNvPr>
          <p:cNvGraphicFramePr>
            <a:graphicFrameLocks noGrp="1"/>
          </p:cNvGraphicFramePr>
          <p:nvPr>
            <p:extLst>
              <p:ext uri="{D42A27DB-BD31-4B8C-83A1-F6EECF244321}">
                <p14:modId xmlns:p14="http://schemas.microsoft.com/office/powerpoint/2010/main" val="2276535945"/>
              </p:ext>
            </p:extLst>
          </p:nvPr>
        </p:nvGraphicFramePr>
        <p:xfrm>
          <a:off x="408993" y="71619"/>
          <a:ext cx="11374014" cy="6714762"/>
        </p:xfrm>
        <a:graphic>
          <a:graphicData uri="http://schemas.openxmlformats.org/drawingml/2006/table">
            <a:tbl>
              <a:tblPr firstRow="1" firstCol="1" bandRow="1">
                <a:tableStyleId>{5C22544A-7EE6-4342-B048-85BDC9FD1C3A}</a:tableStyleId>
              </a:tblPr>
              <a:tblGrid>
                <a:gridCol w="1772072">
                  <a:extLst>
                    <a:ext uri="{9D8B030D-6E8A-4147-A177-3AD203B41FA5}">
                      <a16:colId xmlns:a16="http://schemas.microsoft.com/office/drawing/2014/main" val="3968616593"/>
                    </a:ext>
                  </a:extLst>
                </a:gridCol>
                <a:gridCol w="1667430">
                  <a:extLst>
                    <a:ext uri="{9D8B030D-6E8A-4147-A177-3AD203B41FA5}">
                      <a16:colId xmlns:a16="http://schemas.microsoft.com/office/drawing/2014/main" val="87671745"/>
                    </a:ext>
                  </a:extLst>
                </a:gridCol>
                <a:gridCol w="1446774">
                  <a:extLst>
                    <a:ext uri="{9D8B030D-6E8A-4147-A177-3AD203B41FA5}">
                      <a16:colId xmlns:a16="http://schemas.microsoft.com/office/drawing/2014/main" val="1912118858"/>
                    </a:ext>
                  </a:extLst>
                </a:gridCol>
                <a:gridCol w="1105531">
                  <a:extLst>
                    <a:ext uri="{9D8B030D-6E8A-4147-A177-3AD203B41FA5}">
                      <a16:colId xmlns:a16="http://schemas.microsoft.com/office/drawing/2014/main" val="2015910055"/>
                    </a:ext>
                  </a:extLst>
                </a:gridCol>
                <a:gridCol w="1899483">
                  <a:extLst>
                    <a:ext uri="{9D8B030D-6E8A-4147-A177-3AD203B41FA5}">
                      <a16:colId xmlns:a16="http://schemas.microsoft.com/office/drawing/2014/main" val="553762791"/>
                    </a:ext>
                  </a:extLst>
                </a:gridCol>
                <a:gridCol w="1669705">
                  <a:extLst>
                    <a:ext uri="{9D8B030D-6E8A-4147-A177-3AD203B41FA5}">
                      <a16:colId xmlns:a16="http://schemas.microsoft.com/office/drawing/2014/main" val="1190102704"/>
                    </a:ext>
                  </a:extLst>
                </a:gridCol>
                <a:gridCol w="1813019">
                  <a:extLst>
                    <a:ext uri="{9D8B030D-6E8A-4147-A177-3AD203B41FA5}">
                      <a16:colId xmlns:a16="http://schemas.microsoft.com/office/drawing/2014/main" val="1580951168"/>
                    </a:ext>
                  </a:extLst>
                </a:gridCol>
              </a:tblGrid>
              <a:tr h="581932">
                <a:tc>
                  <a:txBody>
                    <a:bodyPr/>
                    <a:lstStyle/>
                    <a:p>
                      <a:pPr marL="0" marR="0" algn="ctr">
                        <a:lnSpc>
                          <a:spcPct val="100000"/>
                        </a:lnSpc>
                        <a:spcBef>
                          <a:spcPts val="0"/>
                        </a:spcBef>
                        <a:spcAft>
                          <a:spcPts val="0"/>
                        </a:spcAft>
                      </a:pPr>
                      <a:r>
                        <a:rPr lang="en-US" sz="1300" dirty="0">
                          <a:effectLst/>
                        </a:rPr>
                        <a:t>Alt </a:t>
                      </a:r>
                      <a:r>
                        <a:rPr lang="en-US" sz="1300" dirty="0" err="1">
                          <a:effectLst/>
                        </a:rPr>
                        <a:t>sektörler</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CAPEX (</a:t>
                      </a:r>
                      <a:r>
                        <a:rPr lang="en-US" sz="1300" dirty="0" err="1">
                          <a:effectLst/>
                        </a:rPr>
                        <a:t>Toplam</a:t>
                      </a:r>
                      <a:r>
                        <a:rPr lang="en-US" sz="1300" dirty="0">
                          <a:effectLst/>
                        </a:rPr>
                        <a:t>, AVRO)</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OPEX  (</a:t>
                      </a:r>
                      <a:r>
                        <a:rPr lang="en-US" sz="1300" dirty="0" err="1">
                          <a:effectLst/>
                        </a:rPr>
                        <a:t>Toplam</a:t>
                      </a:r>
                      <a:r>
                        <a:rPr lang="en-US" sz="1300" dirty="0">
                          <a:effectLst/>
                        </a:rPr>
                        <a:t>, AVRO/</a:t>
                      </a:r>
                      <a:r>
                        <a:rPr lang="en-US" sz="1300" dirty="0" err="1">
                          <a:effectLst/>
                        </a:rPr>
                        <a:t>yıl</a:t>
                      </a:r>
                      <a:r>
                        <a:rPr lang="en-US" sz="1300" dirty="0">
                          <a:effectLst/>
                        </a:rPr>
                        <a:t>)</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err="1">
                          <a:effectLst/>
                        </a:rPr>
                        <a:t>Geçiş</a:t>
                      </a:r>
                      <a:r>
                        <a:rPr lang="en-US" sz="1300" dirty="0">
                          <a:effectLst/>
                        </a:rPr>
                        <a:t> </a:t>
                      </a:r>
                      <a:r>
                        <a:rPr lang="en-US" sz="1300" dirty="0" err="1">
                          <a:effectLst/>
                        </a:rPr>
                        <a:t>süresi</a:t>
                      </a:r>
                      <a:endParaRPr lang="en-US" sz="1300" dirty="0">
                        <a:effectLst/>
                      </a:endParaRPr>
                    </a:p>
                    <a:p>
                      <a:pPr marL="0" marR="0" algn="ctr">
                        <a:lnSpc>
                          <a:spcPct val="100000"/>
                        </a:lnSpc>
                        <a:spcBef>
                          <a:spcPts val="0"/>
                        </a:spcBef>
                        <a:spcAft>
                          <a:spcPts val="0"/>
                        </a:spcAft>
                      </a:pPr>
                      <a:r>
                        <a:rPr lang="en-US" sz="1300" dirty="0">
                          <a:effectLst/>
                        </a:rPr>
                        <a:t>(</a:t>
                      </a:r>
                      <a:r>
                        <a:rPr lang="en-US" sz="1300" dirty="0" err="1">
                          <a:effectLst/>
                        </a:rPr>
                        <a:t>yıl</a:t>
                      </a:r>
                      <a:r>
                        <a:rPr lang="en-US" sz="1300" dirty="0">
                          <a:effectLst/>
                        </a:rPr>
                        <a:t>)</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u="sng" dirty="0">
                          <a:effectLst/>
                        </a:rPr>
                        <a:t>2024-2026</a:t>
                      </a:r>
                      <a:r>
                        <a:rPr lang="en-US" sz="1300" u="sng" dirty="0">
                          <a:effectLst/>
                        </a:rPr>
                        <a:t> </a:t>
                      </a:r>
                      <a:r>
                        <a:rPr lang="en-US" sz="1300" dirty="0" err="1">
                          <a:effectLst/>
                        </a:rPr>
                        <a:t>Yatırım</a:t>
                      </a:r>
                      <a:r>
                        <a:rPr lang="en-US" sz="1300" dirty="0">
                          <a:effectLst/>
                        </a:rPr>
                        <a:t> </a:t>
                      </a:r>
                      <a:r>
                        <a:rPr lang="en-US" sz="1300" dirty="0" err="1">
                          <a:effectLst/>
                        </a:rPr>
                        <a:t>gerekliliği</a:t>
                      </a:r>
                      <a:r>
                        <a:rPr lang="en-US" sz="1300" dirty="0">
                          <a:effectLst/>
                        </a:rPr>
                        <a:t> (3 </a:t>
                      </a:r>
                      <a:r>
                        <a:rPr lang="en-US" sz="1300" dirty="0" err="1">
                          <a:effectLst/>
                        </a:rPr>
                        <a:t>yıl</a:t>
                      </a:r>
                      <a:r>
                        <a:rPr lang="en-US" sz="1300" dirty="0">
                          <a:effectLst/>
                        </a:rPr>
                        <a:t>) (AVRO)</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u="sng" dirty="0">
                          <a:effectLst/>
                        </a:rPr>
                        <a:t>2027-2030</a:t>
                      </a:r>
                      <a:r>
                        <a:rPr lang="en-US" sz="1300" dirty="0">
                          <a:effectLst/>
                        </a:rPr>
                        <a:t> </a:t>
                      </a:r>
                      <a:r>
                        <a:rPr lang="en-US" sz="1300" dirty="0" err="1">
                          <a:effectLst/>
                        </a:rPr>
                        <a:t>Yatırım</a:t>
                      </a:r>
                      <a:r>
                        <a:rPr lang="en-US" sz="1300" dirty="0">
                          <a:effectLst/>
                        </a:rPr>
                        <a:t> </a:t>
                      </a:r>
                      <a:r>
                        <a:rPr lang="en-US" sz="1300" dirty="0" err="1">
                          <a:effectLst/>
                        </a:rPr>
                        <a:t>gerekliliği</a:t>
                      </a:r>
                      <a:r>
                        <a:rPr lang="en-US" sz="1300" dirty="0">
                          <a:effectLst/>
                        </a:rPr>
                        <a:t> (3 </a:t>
                      </a:r>
                      <a:r>
                        <a:rPr lang="en-US" sz="1300" dirty="0" err="1">
                          <a:effectLst/>
                        </a:rPr>
                        <a:t>yıl</a:t>
                      </a:r>
                      <a:r>
                        <a:rPr lang="en-US" sz="1300" dirty="0">
                          <a:effectLst/>
                        </a:rPr>
                        <a:t>) (AVRO)</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u="sng" dirty="0">
                          <a:effectLst/>
                        </a:rPr>
                        <a:t>2030-2032</a:t>
                      </a:r>
                      <a:r>
                        <a:rPr lang="en-US" sz="1300" dirty="0">
                          <a:effectLst/>
                        </a:rPr>
                        <a:t> </a:t>
                      </a:r>
                      <a:r>
                        <a:rPr lang="en-US" sz="1300" dirty="0" err="1">
                          <a:effectLst/>
                        </a:rPr>
                        <a:t>Yatırım</a:t>
                      </a:r>
                      <a:r>
                        <a:rPr lang="en-US" sz="1300" dirty="0">
                          <a:effectLst/>
                        </a:rPr>
                        <a:t> </a:t>
                      </a:r>
                      <a:r>
                        <a:rPr lang="en-US" sz="1300" dirty="0" err="1">
                          <a:effectLst/>
                        </a:rPr>
                        <a:t>gerekliliği</a:t>
                      </a:r>
                      <a:r>
                        <a:rPr lang="en-US" sz="1300" dirty="0">
                          <a:effectLst/>
                        </a:rPr>
                        <a:t> 3 </a:t>
                      </a:r>
                      <a:r>
                        <a:rPr lang="en-US" sz="1300" dirty="0" err="1">
                          <a:effectLst/>
                        </a:rPr>
                        <a:t>yıl</a:t>
                      </a:r>
                      <a:r>
                        <a:rPr lang="en-US" sz="1300" dirty="0">
                          <a:effectLst/>
                        </a:rPr>
                        <a:t>) (AVRO)</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3435275861"/>
                  </a:ext>
                </a:extLst>
              </a:tr>
              <a:tr h="511265">
                <a:tc>
                  <a:txBody>
                    <a:bodyPr/>
                    <a:lstStyle/>
                    <a:p>
                      <a:pPr marL="0" marR="0" algn="ctr">
                        <a:lnSpc>
                          <a:spcPct val="100000"/>
                        </a:lnSpc>
                        <a:spcBef>
                          <a:spcPts val="0"/>
                        </a:spcBef>
                        <a:spcAft>
                          <a:spcPts val="0"/>
                        </a:spcAft>
                      </a:pPr>
                      <a:r>
                        <a:rPr lang="tr-TR" sz="1300" dirty="0">
                          <a:effectLst/>
                        </a:rPr>
                        <a:t>6.1.a,b Kağıt hamuru ve kağıt üretimi</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1</a:t>
                      </a:r>
                      <a:r>
                        <a:rPr lang="en-US" sz="1300" dirty="0">
                          <a:effectLst/>
                        </a:rPr>
                        <a:t>.</a:t>
                      </a:r>
                      <a:r>
                        <a:rPr lang="tr-TR" sz="1300" dirty="0">
                          <a:effectLst/>
                        </a:rPr>
                        <a:t>942</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139</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6</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971</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971</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a:effectLst/>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844600118"/>
                  </a:ext>
                </a:extLst>
              </a:tr>
              <a:tr h="511265">
                <a:tc>
                  <a:txBody>
                    <a:bodyPr/>
                    <a:lstStyle/>
                    <a:p>
                      <a:pPr marL="0" marR="0" algn="ctr">
                        <a:lnSpc>
                          <a:spcPct val="100000"/>
                        </a:lnSpc>
                        <a:spcBef>
                          <a:spcPts val="0"/>
                        </a:spcBef>
                        <a:spcAft>
                          <a:spcPts val="0"/>
                        </a:spcAft>
                      </a:pPr>
                      <a:r>
                        <a:rPr lang="tr-TR" sz="1300" dirty="0">
                          <a:effectLst/>
                        </a:rPr>
                        <a:t>6.1.c Ahşap</a:t>
                      </a:r>
                      <a:r>
                        <a:rPr lang="en-US" sz="1300" dirty="0">
                          <a:effectLst/>
                        </a:rPr>
                        <a:t> </a:t>
                      </a:r>
                      <a:r>
                        <a:rPr lang="en-US" sz="1300" dirty="0" err="1">
                          <a:effectLst/>
                        </a:rPr>
                        <a:t>tabanlı</a:t>
                      </a:r>
                      <a:r>
                        <a:rPr lang="en-US" sz="1300" dirty="0">
                          <a:effectLst/>
                        </a:rPr>
                        <a:t> </a:t>
                      </a:r>
                      <a:r>
                        <a:rPr lang="tr-TR" sz="1300" dirty="0">
                          <a:effectLst/>
                        </a:rPr>
                        <a:t>panel üretimi</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181</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25</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3</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181</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a:effectLst/>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3284539246"/>
                  </a:ext>
                </a:extLst>
              </a:tr>
              <a:tr h="241241">
                <a:tc>
                  <a:txBody>
                    <a:bodyPr/>
                    <a:lstStyle/>
                    <a:p>
                      <a:pPr marL="0" marR="0" algn="ctr">
                        <a:lnSpc>
                          <a:spcPct val="100000"/>
                        </a:lnSpc>
                        <a:spcBef>
                          <a:spcPts val="0"/>
                        </a:spcBef>
                        <a:spcAft>
                          <a:spcPts val="0"/>
                        </a:spcAft>
                      </a:pPr>
                      <a:r>
                        <a:rPr lang="tr-TR" sz="1300">
                          <a:effectLst/>
                        </a:rPr>
                        <a:t>6.2 Tekstil üretimi</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1</a:t>
                      </a:r>
                      <a:r>
                        <a:rPr lang="en-US" sz="1300" dirty="0">
                          <a:effectLst/>
                        </a:rPr>
                        <a:t>.</a:t>
                      </a:r>
                      <a:r>
                        <a:rPr lang="tr-TR" sz="1300" dirty="0">
                          <a:effectLst/>
                        </a:rPr>
                        <a:t>336</a:t>
                      </a:r>
                      <a:r>
                        <a:rPr lang="en-US" sz="1300" dirty="0">
                          <a:effectLst/>
                        </a:rPr>
                        <a:t>.</a:t>
                      </a:r>
                      <a:r>
                        <a:rPr lang="tr-TR" sz="1300" dirty="0">
                          <a:effectLst/>
                        </a:rPr>
                        <a:t>500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3</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1</a:t>
                      </a:r>
                      <a:r>
                        <a:rPr lang="en-US" sz="1300" dirty="0">
                          <a:effectLst/>
                        </a:rPr>
                        <a:t>.</a:t>
                      </a:r>
                      <a:r>
                        <a:rPr lang="tr-TR" sz="1300" dirty="0">
                          <a:effectLst/>
                        </a:rPr>
                        <a:t>336</a:t>
                      </a:r>
                      <a:r>
                        <a:rPr lang="en-US" sz="1300" dirty="0">
                          <a:effectLst/>
                        </a:rPr>
                        <a:t>.</a:t>
                      </a:r>
                      <a:r>
                        <a:rPr lang="tr-TR" sz="1300" dirty="0">
                          <a:effectLst/>
                        </a:rPr>
                        <a:t>500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a:effectLst/>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a:effectLst/>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335727776"/>
                  </a:ext>
                </a:extLst>
              </a:tr>
              <a:tr h="511265">
                <a:tc>
                  <a:txBody>
                    <a:bodyPr/>
                    <a:lstStyle/>
                    <a:p>
                      <a:pPr marL="0" marR="0" algn="ctr">
                        <a:lnSpc>
                          <a:spcPct val="100000"/>
                        </a:lnSpc>
                        <a:spcBef>
                          <a:spcPts val="0"/>
                        </a:spcBef>
                        <a:spcAft>
                          <a:spcPts val="0"/>
                        </a:spcAft>
                      </a:pPr>
                      <a:r>
                        <a:rPr lang="tr-TR" sz="1300">
                          <a:effectLst/>
                        </a:rPr>
                        <a:t>6.3 Post ve derilerin tabaklanması</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102</a:t>
                      </a:r>
                      <a:r>
                        <a:rPr lang="en-US" sz="1300" dirty="0">
                          <a:effectLst/>
                        </a:rPr>
                        <a:t>.</a:t>
                      </a:r>
                      <a:r>
                        <a:rPr lang="tr-TR" sz="1300" dirty="0">
                          <a:effectLst/>
                        </a:rPr>
                        <a:t>500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3</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102</a:t>
                      </a:r>
                      <a:r>
                        <a:rPr lang="en-US" sz="1300" dirty="0">
                          <a:effectLst/>
                        </a:rPr>
                        <a:t>.</a:t>
                      </a:r>
                      <a:r>
                        <a:rPr lang="tr-TR" sz="1300" dirty="0">
                          <a:effectLst/>
                        </a:rPr>
                        <a:t>500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a:effectLst/>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a:effectLst/>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2122679763"/>
                  </a:ext>
                </a:extLst>
              </a:tr>
              <a:tr h="241241">
                <a:tc>
                  <a:txBody>
                    <a:bodyPr/>
                    <a:lstStyle/>
                    <a:p>
                      <a:pPr marL="0" marR="0" algn="ctr">
                        <a:lnSpc>
                          <a:spcPct val="100000"/>
                        </a:lnSpc>
                        <a:spcBef>
                          <a:spcPts val="0"/>
                        </a:spcBef>
                        <a:spcAft>
                          <a:spcPts val="0"/>
                        </a:spcAft>
                      </a:pPr>
                      <a:r>
                        <a:rPr lang="tr-TR" sz="1300" dirty="0">
                          <a:effectLst/>
                        </a:rPr>
                        <a:t>6.4.a</a:t>
                      </a:r>
                      <a:r>
                        <a:rPr lang="en-US" sz="1300">
                          <a:effectLst/>
                        </a:rPr>
                        <a:t> </a:t>
                      </a:r>
                      <a:r>
                        <a:rPr lang="tr-TR" sz="1300">
                          <a:effectLst/>
                        </a:rPr>
                        <a:t>Mezbaha</a:t>
                      </a:r>
                      <a:r>
                        <a:rPr lang="en-US" sz="1300" dirty="0" err="1">
                          <a:effectLst/>
                        </a:rPr>
                        <a:t>neler</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449</a:t>
                      </a:r>
                      <a:r>
                        <a:rPr lang="en-US" sz="1300" dirty="0">
                          <a:effectLst/>
                        </a:rPr>
                        <a:t>.</a:t>
                      </a:r>
                      <a:r>
                        <a:rPr lang="tr-TR" sz="1300" dirty="0">
                          <a:effectLst/>
                        </a:rPr>
                        <a:t>500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19</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3</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449</a:t>
                      </a:r>
                      <a:r>
                        <a:rPr lang="en-US" sz="1300" dirty="0">
                          <a:effectLst/>
                        </a:rPr>
                        <a:t>.</a:t>
                      </a:r>
                      <a:r>
                        <a:rPr lang="tr-TR" sz="1300" dirty="0">
                          <a:effectLst/>
                        </a:rPr>
                        <a:t>500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a:effectLst/>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a:effectLst/>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3369237170"/>
                  </a:ext>
                </a:extLst>
              </a:tr>
              <a:tr h="241241">
                <a:tc>
                  <a:txBody>
                    <a:bodyPr/>
                    <a:lstStyle/>
                    <a:p>
                      <a:pPr marL="0" marR="0" algn="ctr">
                        <a:lnSpc>
                          <a:spcPct val="100000"/>
                        </a:lnSpc>
                        <a:spcBef>
                          <a:spcPts val="0"/>
                        </a:spcBef>
                        <a:spcAft>
                          <a:spcPts val="0"/>
                        </a:spcAft>
                      </a:pPr>
                      <a:r>
                        <a:rPr lang="tr-TR" sz="1300" dirty="0">
                          <a:effectLst/>
                        </a:rPr>
                        <a:t>6.4.b Gıda ve içece</a:t>
                      </a:r>
                      <a:r>
                        <a:rPr lang="en-US" sz="1300" dirty="0">
                          <a:effectLst/>
                        </a:rPr>
                        <a:t>k</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6</a:t>
                      </a:r>
                      <a:r>
                        <a:rPr lang="en-US" sz="1300" dirty="0">
                          <a:effectLst/>
                        </a:rPr>
                        <a:t>.</a:t>
                      </a:r>
                      <a:r>
                        <a:rPr lang="tr-TR" sz="1300" dirty="0">
                          <a:effectLst/>
                        </a:rPr>
                        <a:t>247</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297</a:t>
                      </a:r>
                      <a:r>
                        <a:rPr lang="en-US" sz="1300" dirty="0">
                          <a:effectLst/>
                        </a:rPr>
                        <a:t>.</a:t>
                      </a:r>
                      <a:r>
                        <a:rPr lang="tr-TR" sz="1300" dirty="0">
                          <a:effectLst/>
                        </a:rPr>
                        <a:t>500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6</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3</a:t>
                      </a:r>
                      <a:r>
                        <a:rPr lang="en-US" sz="1300" dirty="0">
                          <a:effectLst/>
                        </a:rPr>
                        <a:t>.</a:t>
                      </a:r>
                      <a:r>
                        <a:rPr lang="tr-TR" sz="1300" dirty="0">
                          <a:effectLst/>
                        </a:rPr>
                        <a:t>123</a:t>
                      </a:r>
                      <a:r>
                        <a:rPr lang="en-US" sz="1300" dirty="0">
                          <a:effectLst/>
                        </a:rPr>
                        <a:t>.</a:t>
                      </a:r>
                      <a:r>
                        <a:rPr lang="tr-TR" sz="1300" dirty="0">
                          <a:effectLst/>
                        </a:rPr>
                        <a:t>500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3</a:t>
                      </a:r>
                      <a:r>
                        <a:rPr lang="en-US" sz="1300" dirty="0">
                          <a:effectLst/>
                        </a:rPr>
                        <a:t>.</a:t>
                      </a:r>
                      <a:r>
                        <a:rPr lang="tr-TR" sz="1300" dirty="0">
                          <a:effectLst/>
                        </a:rPr>
                        <a:t>123</a:t>
                      </a:r>
                      <a:r>
                        <a:rPr lang="en-US" sz="1300" dirty="0">
                          <a:effectLst/>
                        </a:rPr>
                        <a:t>.</a:t>
                      </a:r>
                      <a:r>
                        <a:rPr lang="tr-TR" sz="1300" dirty="0">
                          <a:effectLst/>
                        </a:rPr>
                        <a:t>500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a:effectLst/>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1753841488"/>
                  </a:ext>
                </a:extLst>
              </a:tr>
              <a:tr h="241241">
                <a:tc>
                  <a:txBody>
                    <a:bodyPr/>
                    <a:lstStyle/>
                    <a:p>
                      <a:pPr marL="0" marR="0" algn="ctr">
                        <a:lnSpc>
                          <a:spcPct val="100000"/>
                        </a:lnSpc>
                        <a:spcBef>
                          <a:spcPts val="0"/>
                        </a:spcBef>
                        <a:spcAft>
                          <a:spcPts val="0"/>
                        </a:spcAft>
                      </a:pPr>
                      <a:r>
                        <a:rPr lang="tr-TR" sz="1300">
                          <a:effectLst/>
                        </a:rPr>
                        <a:t>6.4.c Süt ürünleri üretimi</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1</a:t>
                      </a:r>
                      <a:r>
                        <a:rPr lang="en-US" sz="1300" dirty="0">
                          <a:effectLst/>
                        </a:rPr>
                        <a:t>.</a:t>
                      </a:r>
                      <a:r>
                        <a:rPr lang="tr-TR" sz="1300" dirty="0">
                          <a:effectLst/>
                        </a:rPr>
                        <a:t>051</a:t>
                      </a:r>
                      <a:r>
                        <a:rPr lang="en-US" sz="1300" dirty="0">
                          <a:effectLst/>
                        </a:rPr>
                        <a:t>.</a:t>
                      </a:r>
                      <a:r>
                        <a:rPr lang="tr-TR" sz="1300" dirty="0">
                          <a:effectLst/>
                        </a:rPr>
                        <a:t>500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61</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6</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525</a:t>
                      </a:r>
                      <a:r>
                        <a:rPr lang="en-US" sz="1300" dirty="0">
                          <a:effectLst/>
                        </a:rPr>
                        <a:t>.</a:t>
                      </a:r>
                      <a:r>
                        <a:rPr lang="tr-TR" sz="1300" dirty="0">
                          <a:effectLst/>
                        </a:rPr>
                        <a:t>750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525</a:t>
                      </a:r>
                      <a:r>
                        <a:rPr lang="en-US" sz="1300" dirty="0">
                          <a:effectLst/>
                        </a:rPr>
                        <a:t>.</a:t>
                      </a:r>
                      <a:r>
                        <a:rPr lang="tr-TR" sz="1300" dirty="0">
                          <a:effectLst/>
                        </a:rPr>
                        <a:t>750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a:effectLst/>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4158453894"/>
                  </a:ext>
                </a:extLst>
              </a:tr>
              <a:tr h="691918">
                <a:tc>
                  <a:txBody>
                    <a:bodyPr/>
                    <a:lstStyle/>
                    <a:p>
                      <a:pPr marL="0" marR="0" algn="ctr">
                        <a:lnSpc>
                          <a:spcPct val="100000"/>
                        </a:lnSpc>
                        <a:spcBef>
                          <a:spcPts val="0"/>
                        </a:spcBef>
                        <a:spcAft>
                          <a:spcPts val="0"/>
                        </a:spcAft>
                      </a:pPr>
                      <a:r>
                        <a:rPr lang="tr-TR" sz="1300" dirty="0">
                          <a:effectLst/>
                        </a:rPr>
                        <a:t>6.5 Hayvan karkaslarının veya hayvan atıklarının </a:t>
                      </a:r>
                      <a:r>
                        <a:rPr lang="en-US" sz="1300" dirty="0" err="1">
                          <a:effectLst/>
                        </a:rPr>
                        <a:t>işlenmesi</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888</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50</a:t>
                      </a:r>
                      <a:r>
                        <a:rPr lang="en-US" sz="1300" dirty="0">
                          <a:effectLst/>
                        </a:rPr>
                        <a:t>.</a:t>
                      </a:r>
                      <a:r>
                        <a:rPr lang="tr-TR" sz="1300" dirty="0">
                          <a:effectLst/>
                        </a:rPr>
                        <a:t>500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6</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444</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444</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a:effectLst/>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3778861678"/>
                  </a:ext>
                </a:extLst>
              </a:tr>
              <a:tr h="511265">
                <a:tc>
                  <a:txBody>
                    <a:bodyPr/>
                    <a:lstStyle/>
                    <a:p>
                      <a:pPr marL="0" marR="0" algn="ctr">
                        <a:lnSpc>
                          <a:spcPct val="100000"/>
                        </a:lnSpc>
                        <a:spcBef>
                          <a:spcPts val="0"/>
                        </a:spcBef>
                        <a:spcAft>
                          <a:spcPts val="0"/>
                        </a:spcAft>
                      </a:pPr>
                      <a:r>
                        <a:rPr lang="tr-TR" sz="1300">
                          <a:effectLst/>
                        </a:rPr>
                        <a:t>6.6 Yoğun kümes hayvanı veya domuz yetiştiriciliği</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975</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400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6</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487</a:t>
                      </a:r>
                      <a:r>
                        <a:rPr lang="en-US" sz="1300" dirty="0">
                          <a:effectLst/>
                        </a:rPr>
                        <a:t>.</a:t>
                      </a:r>
                      <a:r>
                        <a:rPr lang="tr-TR" sz="1300" dirty="0">
                          <a:effectLst/>
                        </a:rPr>
                        <a:t>500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487</a:t>
                      </a:r>
                      <a:r>
                        <a:rPr lang="en-US" sz="1300" dirty="0">
                          <a:effectLst/>
                        </a:rPr>
                        <a:t>.</a:t>
                      </a:r>
                      <a:r>
                        <a:rPr lang="tr-TR" sz="1300" dirty="0">
                          <a:effectLst/>
                        </a:rPr>
                        <a:t>500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3563747838"/>
                  </a:ext>
                </a:extLst>
              </a:tr>
              <a:tr h="511265">
                <a:tc>
                  <a:txBody>
                    <a:bodyPr/>
                    <a:lstStyle/>
                    <a:p>
                      <a:pPr marL="0" marR="0" algn="ctr">
                        <a:lnSpc>
                          <a:spcPct val="100000"/>
                        </a:lnSpc>
                        <a:spcBef>
                          <a:spcPts val="0"/>
                        </a:spcBef>
                        <a:spcAft>
                          <a:spcPts val="0"/>
                        </a:spcAft>
                      </a:pPr>
                      <a:r>
                        <a:rPr lang="tr-TR" sz="1300" dirty="0">
                          <a:effectLst/>
                        </a:rPr>
                        <a:t>6.7 Organik solventler kullanılarak yüzey işlemi</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2</a:t>
                      </a:r>
                      <a:r>
                        <a:rPr lang="en-US" sz="1300" dirty="0">
                          <a:effectLst/>
                        </a:rPr>
                        <a:t>.</a:t>
                      </a:r>
                      <a:r>
                        <a:rPr lang="tr-TR" sz="1300" dirty="0">
                          <a:effectLst/>
                        </a:rPr>
                        <a:t>515</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91</a:t>
                      </a:r>
                      <a:r>
                        <a:rPr lang="en-US" sz="1300" dirty="0">
                          <a:effectLst/>
                        </a:rPr>
                        <a:t>.</a:t>
                      </a:r>
                      <a:r>
                        <a:rPr lang="tr-TR" sz="1300" dirty="0">
                          <a:effectLst/>
                        </a:rPr>
                        <a:t>500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9</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838</a:t>
                      </a:r>
                      <a:r>
                        <a:rPr lang="en-US" sz="1300" dirty="0">
                          <a:effectLst/>
                        </a:rPr>
                        <a:t>.</a:t>
                      </a:r>
                      <a:r>
                        <a:rPr lang="tr-TR" sz="1300" dirty="0">
                          <a:effectLst/>
                        </a:rPr>
                        <a:t>350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838</a:t>
                      </a:r>
                      <a:r>
                        <a:rPr lang="en-US" sz="1300" dirty="0">
                          <a:effectLst/>
                        </a:rPr>
                        <a:t>.</a:t>
                      </a:r>
                      <a:r>
                        <a:rPr lang="tr-TR" sz="1300" dirty="0">
                          <a:effectLst/>
                        </a:rPr>
                        <a:t>350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838.350.000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4230905144"/>
                  </a:ext>
                </a:extLst>
              </a:tr>
              <a:tr h="629453">
                <a:tc>
                  <a:txBody>
                    <a:bodyPr/>
                    <a:lstStyle/>
                    <a:p>
                      <a:pPr marL="0" marR="0" algn="ctr">
                        <a:lnSpc>
                          <a:spcPct val="100000"/>
                        </a:lnSpc>
                        <a:spcBef>
                          <a:spcPts val="0"/>
                        </a:spcBef>
                        <a:spcAft>
                          <a:spcPts val="0"/>
                        </a:spcAft>
                      </a:pPr>
                      <a:r>
                        <a:rPr lang="tr-TR" sz="1300" dirty="0">
                          <a:effectLst/>
                        </a:rPr>
                        <a:t>6.10</a:t>
                      </a:r>
                      <a:r>
                        <a:rPr lang="en-US" sz="1300" dirty="0">
                          <a:effectLst/>
                        </a:rPr>
                        <a:t> </a:t>
                      </a:r>
                      <a:r>
                        <a:rPr lang="tr-TR" sz="1300" dirty="0">
                          <a:effectLst/>
                        </a:rPr>
                        <a:t>Ahşabın kimyasallarla korunması</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510</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6</a:t>
                      </a:r>
                      <a:r>
                        <a:rPr lang="en-US" sz="1300" dirty="0">
                          <a:effectLst/>
                        </a:rPr>
                        <a:t>.</a:t>
                      </a:r>
                      <a:r>
                        <a:rPr lang="tr-TR" sz="1300" dirty="0">
                          <a:effectLst/>
                        </a:rPr>
                        <a:t>800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6</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255</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255</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1296644444"/>
                  </a:ext>
                </a:extLst>
              </a:tr>
              <a:tr h="425568">
                <a:tc>
                  <a:txBody>
                    <a:bodyPr/>
                    <a:lstStyle/>
                    <a:p>
                      <a:pPr marL="0" marR="0" algn="ctr">
                        <a:lnSpc>
                          <a:spcPct val="100000"/>
                        </a:lnSpc>
                        <a:spcBef>
                          <a:spcPts val="0"/>
                        </a:spcBef>
                        <a:spcAft>
                          <a:spcPts val="0"/>
                        </a:spcAft>
                      </a:pPr>
                      <a:r>
                        <a:rPr lang="tr-TR" sz="1300" dirty="0">
                          <a:effectLst/>
                        </a:rPr>
                        <a:t>6.11 Atık su arıtma</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181</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8</a:t>
                      </a:r>
                      <a:r>
                        <a:rPr lang="en-US" sz="1300" dirty="0">
                          <a:effectLst/>
                        </a:rPr>
                        <a:t>.</a:t>
                      </a:r>
                      <a:r>
                        <a:rPr lang="tr-TR" sz="1300" dirty="0">
                          <a:effectLst/>
                        </a:rPr>
                        <a:t>000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a:effectLst/>
                        </a:rPr>
                        <a:t>6</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90</a:t>
                      </a:r>
                      <a:r>
                        <a:rPr lang="en-US" sz="1300" dirty="0">
                          <a:effectLst/>
                        </a:rPr>
                        <a:t>.</a:t>
                      </a:r>
                      <a:r>
                        <a:rPr lang="tr-TR" sz="1300" dirty="0">
                          <a:effectLst/>
                        </a:rPr>
                        <a:t>500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300" dirty="0">
                          <a:effectLst/>
                        </a:rPr>
                        <a:t>90</a:t>
                      </a:r>
                      <a:r>
                        <a:rPr lang="en-US" sz="1300" dirty="0">
                          <a:effectLst/>
                        </a:rPr>
                        <a:t>.</a:t>
                      </a:r>
                      <a:r>
                        <a:rPr lang="tr-TR" sz="1300" dirty="0">
                          <a:effectLst/>
                        </a:rPr>
                        <a:t>500</a:t>
                      </a:r>
                      <a:r>
                        <a:rPr lang="en-US" sz="1300" dirty="0">
                          <a:effectLst/>
                        </a:rPr>
                        <a:t>.</a:t>
                      </a:r>
                      <a:r>
                        <a:rPr lang="tr-TR" sz="1300" dirty="0">
                          <a:effectLst/>
                        </a:rPr>
                        <a:t>000</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300" dirty="0">
                          <a:effectLst/>
                        </a:rPr>
                        <a:t>-</a:t>
                      </a:r>
                      <a:endParaRPr lang="en-US" sz="13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1293280806"/>
                  </a:ext>
                </a:extLst>
              </a:tr>
              <a:tr h="430423">
                <a:tc>
                  <a:txBody>
                    <a:bodyPr/>
                    <a:lstStyle/>
                    <a:p>
                      <a:pPr marL="0" marR="0" algn="ctr">
                        <a:lnSpc>
                          <a:spcPct val="100000"/>
                        </a:lnSpc>
                        <a:spcBef>
                          <a:spcPts val="0"/>
                        </a:spcBef>
                        <a:spcAft>
                          <a:spcPts val="0"/>
                        </a:spcAft>
                      </a:pPr>
                      <a:r>
                        <a:rPr lang="en-US" sz="1600" dirty="0">
                          <a:effectLst/>
                        </a:rPr>
                        <a:t>TOPLAM</a:t>
                      </a:r>
                      <a:endParaRPr lang="en-US"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600" b="1" dirty="0">
                          <a:solidFill>
                            <a:srgbClr val="FF0000"/>
                          </a:solidFill>
                          <a:effectLst/>
                        </a:rPr>
                        <a:t>15</a:t>
                      </a:r>
                      <a:r>
                        <a:rPr lang="en-US" sz="1600" b="1" dirty="0">
                          <a:solidFill>
                            <a:srgbClr val="FF0000"/>
                          </a:solidFill>
                          <a:effectLst/>
                        </a:rPr>
                        <a:t>.</a:t>
                      </a:r>
                      <a:r>
                        <a:rPr lang="tr-TR" sz="1600" b="1" dirty="0">
                          <a:solidFill>
                            <a:srgbClr val="FF0000"/>
                          </a:solidFill>
                          <a:effectLst/>
                        </a:rPr>
                        <a:t>404</a:t>
                      </a:r>
                      <a:r>
                        <a:rPr lang="en-US" sz="1600" b="1" dirty="0">
                          <a:solidFill>
                            <a:srgbClr val="FF0000"/>
                          </a:solidFill>
                          <a:effectLst/>
                        </a:rPr>
                        <a:t>.</a:t>
                      </a:r>
                      <a:r>
                        <a:rPr lang="tr-TR" sz="1600" b="1" dirty="0">
                          <a:solidFill>
                            <a:srgbClr val="FF0000"/>
                          </a:solidFill>
                          <a:effectLst/>
                        </a:rPr>
                        <a:t>975</a:t>
                      </a:r>
                      <a:r>
                        <a:rPr lang="en-US" sz="1600" b="1" dirty="0">
                          <a:solidFill>
                            <a:srgbClr val="FF0000"/>
                          </a:solidFill>
                          <a:effectLst/>
                        </a:rPr>
                        <a:t>.</a:t>
                      </a:r>
                      <a:r>
                        <a:rPr lang="tr-TR" sz="1600" b="1" dirty="0">
                          <a:solidFill>
                            <a:srgbClr val="FF0000"/>
                          </a:solidFill>
                          <a:effectLst/>
                        </a:rPr>
                        <a:t>000</a:t>
                      </a:r>
                      <a:endParaRPr lang="en-US" sz="1600" b="1" dirty="0">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tr-TR" sz="1600" b="1" dirty="0">
                          <a:solidFill>
                            <a:srgbClr val="FF0000"/>
                          </a:solidFill>
                          <a:effectLst/>
                        </a:rPr>
                        <a:t>698</a:t>
                      </a:r>
                      <a:r>
                        <a:rPr lang="en-US" sz="1600" b="1" dirty="0">
                          <a:solidFill>
                            <a:srgbClr val="FF0000"/>
                          </a:solidFill>
                          <a:effectLst/>
                        </a:rPr>
                        <a:t>.</a:t>
                      </a:r>
                      <a:r>
                        <a:rPr lang="tr-TR" sz="1600" b="1" dirty="0">
                          <a:solidFill>
                            <a:srgbClr val="FF0000"/>
                          </a:solidFill>
                          <a:effectLst/>
                        </a:rPr>
                        <a:t>700</a:t>
                      </a:r>
                      <a:r>
                        <a:rPr lang="en-US" sz="1600" b="1" dirty="0">
                          <a:solidFill>
                            <a:srgbClr val="FF0000"/>
                          </a:solidFill>
                          <a:effectLst/>
                        </a:rPr>
                        <a:t>.</a:t>
                      </a:r>
                      <a:r>
                        <a:rPr lang="tr-TR" sz="1600" b="1" dirty="0">
                          <a:solidFill>
                            <a:srgbClr val="FF0000"/>
                          </a:solidFill>
                          <a:effectLst/>
                        </a:rPr>
                        <a:t>000</a:t>
                      </a:r>
                      <a:endParaRPr lang="en-US" sz="1600" b="1" dirty="0">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600" b="1" dirty="0">
                          <a:solidFill>
                            <a:srgbClr val="FF0000"/>
                          </a:solidFill>
                          <a:effectLst/>
                        </a:rPr>
                        <a:t>3-9</a:t>
                      </a:r>
                      <a:endParaRPr lang="en-US" sz="1600" b="1" dirty="0">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600" b="1" dirty="0">
                          <a:solidFill>
                            <a:srgbClr val="FF0000"/>
                          </a:solidFill>
                          <a:effectLst/>
                        </a:rPr>
                        <a:t>8.318.087.500</a:t>
                      </a:r>
                      <a:endParaRPr lang="en-US" sz="1600" b="1" dirty="0">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600" b="1" dirty="0">
                          <a:solidFill>
                            <a:srgbClr val="FF0000"/>
                          </a:solidFill>
                          <a:effectLst/>
                        </a:rPr>
                        <a:t>6.248.587.500</a:t>
                      </a:r>
                      <a:endParaRPr lang="en-US" sz="1600" b="1" dirty="0">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a:lnSpc>
                          <a:spcPct val="100000"/>
                        </a:lnSpc>
                        <a:spcBef>
                          <a:spcPts val="0"/>
                        </a:spcBef>
                        <a:spcAft>
                          <a:spcPts val="0"/>
                        </a:spcAft>
                      </a:pPr>
                      <a:r>
                        <a:rPr lang="en-US" sz="1600" b="1" dirty="0">
                          <a:solidFill>
                            <a:srgbClr val="FF0000"/>
                          </a:solidFill>
                          <a:effectLst/>
                        </a:rPr>
                        <a:t>838.350.000</a:t>
                      </a:r>
                      <a:endParaRPr lang="en-US" sz="1600" b="1" dirty="0">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1066418233"/>
                  </a:ext>
                </a:extLst>
              </a:tr>
            </a:tbl>
          </a:graphicData>
        </a:graphic>
      </p:graphicFrame>
    </p:spTree>
    <p:extLst>
      <p:ext uri="{BB962C8B-B14F-4D97-AF65-F5344CB8AC3E}">
        <p14:creationId xmlns:p14="http://schemas.microsoft.com/office/powerpoint/2010/main" val="16109407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199" y="1239864"/>
            <a:ext cx="10515601" cy="883404"/>
          </a:xfrm>
        </p:spPr>
        <p:txBody>
          <a:bodyPr>
            <a:noAutofit/>
          </a:bodyPr>
          <a:lstStyle/>
          <a:p>
            <a:r>
              <a:rPr lang="en-US" sz="3200" b="1" dirty="0" err="1"/>
              <a:t>Uyum</a:t>
            </a:r>
            <a:r>
              <a:rPr lang="en-US" sz="3200" b="1" dirty="0"/>
              <a:t> Durumu – Veri </a:t>
            </a:r>
            <a:r>
              <a:rPr lang="en-US" sz="3200" b="1" dirty="0" err="1"/>
              <a:t>Toplama</a:t>
            </a:r>
            <a:endParaRPr lang="en-US" sz="3200" b="1" dirty="0"/>
          </a:p>
        </p:txBody>
      </p:sp>
      <p:graphicFrame>
        <p:nvGraphicFramePr>
          <p:cNvPr id="4" name="Diagram 4">
            <a:extLst>
              <a:ext uri="{FF2B5EF4-FFF2-40B4-BE49-F238E27FC236}">
                <a16:creationId xmlns:a16="http://schemas.microsoft.com/office/drawing/2014/main" id="{8001F14E-13B7-406B-480C-8F9D99C548F7}"/>
              </a:ext>
            </a:extLst>
          </p:cNvPr>
          <p:cNvGraphicFramePr>
            <a:graphicFrameLocks noGrp="1"/>
          </p:cNvGraphicFramePr>
          <p:nvPr>
            <p:ph idx="1"/>
            <p:extLst>
              <p:ext uri="{D42A27DB-BD31-4B8C-83A1-F6EECF244321}">
                <p14:modId xmlns:p14="http://schemas.microsoft.com/office/powerpoint/2010/main" val="3997951236"/>
              </p:ext>
            </p:extLst>
          </p:nvPr>
        </p:nvGraphicFramePr>
        <p:xfrm>
          <a:off x="2493064" y="1956352"/>
          <a:ext cx="7205870" cy="4099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12AE777C-3FA4-D601-12B2-3C98B69F2872}"/>
              </a:ext>
            </a:extLst>
          </p:cNvPr>
          <p:cNvSpPr/>
          <p:nvPr/>
        </p:nvSpPr>
        <p:spPr>
          <a:xfrm>
            <a:off x="6953722" y="2470424"/>
            <a:ext cx="3438185" cy="369332"/>
          </a:xfrm>
          <a:prstGeom prst="rect">
            <a:avLst/>
          </a:prstGeom>
        </p:spPr>
        <p:txBody>
          <a:bodyPr wrap="none">
            <a:spAutoFit/>
          </a:bodyPr>
          <a:lstStyle/>
          <a:p>
            <a:r>
              <a:rPr lang="en-US" dirty="0" err="1"/>
              <a:t>Ulusal</a:t>
            </a:r>
            <a:r>
              <a:rPr lang="en-US" dirty="0"/>
              <a:t> </a:t>
            </a:r>
            <a:r>
              <a:rPr lang="en-US" dirty="0" err="1"/>
              <a:t>Eylem</a:t>
            </a:r>
            <a:r>
              <a:rPr lang="en-US" dirty="0"/>
              <a:t> </a:t>
            </a:r>
            <a:r>
              <a:rPr lang="en-US" dirty="0" err="1"/>
              <a:t>Planının</a:t>
            </a:r>
            <a:r>
              <a:rPr lang="en-US" dirty="0"/>
              <a:t> </a:t>
            </a:r>
            <a:r>
              <a:rPr lang="en-US" dirty="0" err="1"/>
              <a:t>Hazırlanması</a:t>
            </a:r>
            <a:endParaRPr lang="tr-TR" dirty="0"/>
          </a:p>
        </p:txBody>
      </p:sp>
    </p:spTree>
    <p:extLst>
      <p:ext uri="{BB962C8B-B14F-4D97-AF65-F5344CB8AC3E}">
        <p14:creationId xmlns:p14="http://schemas.microsoft.com/office/powerpoint/2010/main" val="15040118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lt Başlık 4">
            <a:extLst>
              <a:ext uri="{FF2B5EF4-FFF2-40B4-BE49-F238E27FC236}">
                <a16:creationId xmlns:a16="http://schemas.microsoft.com/office/drawing/2014/main" id="{4795EC58-D0AB-4310-990E-73B4200CECD5}"/>
              </a:ext>
            </a:extLst>
          </p:cNvPr>
          <p:cNvSpPr>
            <a:spLocks noGrp="1"/>
          </p:cNvSpPr>
          <p:nvPr>
            <p:ph type="subTitle" idx="1"/>
          </p:nvPr>
        </p:nvSpPr>
        <p:spPr>
          <a:xfrm>
            <a:off x="38259" y="1301264"/>
            <a:ext cx="8284646" cy="599343"/>
          </a:xfrm>
        </p:spPr>
        <p:txBody>
          <a:bodyPr>
            <a:normAutofit fontScale="92500" lnSpcReduction="20000"/>
          </a:bodyPr>
          <a:lstStyle/>
          <a:p>
            <a:r>
              <a:rPr lang="en-US" sz="4500" b="1" dirty="0" err="1">
                <a:effectLst>
                  <a:outerShdw blurRad="38100" dist="38100" dir="2700000" algn="tl">
                    <a:srgbClr val="000000">
                      <a:alpha val="43137"/>
                    </a:srgbClr>
                  </a:outerShdw>
                </a:effectLst>
              </a:rPr>
              <a:t>Enerji</a:t>
            </a:r>
            <a:r>
              <a:rPr lang="en-US" sz="4500" b="1" dirty="0">
                <a:effectLst>
                  <a:outerShdw blurRad="38100" dist="38100" dir="2700000" algn="tl">
                    <a:srgbClr val="000000">
                      <a:alpha val="43137"/>
                    </a:srgbClr>
                  </a:outerShdw>
                </a:effectLst>
              </a:rPr>
              <a:t> </a:t>
            </a:r>
            <a:r>
              <a:rPr lang="en-US" sz="4500" b="1" dirty="0" err="1">
                <a:effectLst>
                  <a:outerShdw blurRad="38100" dist="38100" dir="2700000" algn="tl">
                    <a:srgbClr val="000000">
                      <a:alpha val="43137"/>
                    </a:srgbClr>
                  </a:outerShdw>
                </a:effectLst>
              </a:rPr>
              <a:t>Sektörü</a:t>
            </a:r>
            <a:r>
              <a:rPr lang="en-US" sz="4500" b="1" dirty="0">
                <a:effectLst>
                  <a:outerShdw blurRad="38100" dist="38100" dir="2700000" algn="tl">
                    <a:srgbClr val="000000">
                      <a:alpha val="43137"/>
                    </a:srgbClr>
                  </a:outerShdw>
                </a:effectLst>
              </a:rPr>
              <a:t> Analiz </a:t>
            </a:r>
            <a:r>
              <a:rPr lang="en-US" sz="4500" b="1" dirty="0" err="1">
                <a:effectLst>
                  <a:outerShdw blurRad="38100" dist="38100" dir="2700000" algn="tl">
                    <a:srgbClr val="000000">
                      <a:alpha val="43137"/>
                    </a:srgbClr>
                  </a:outerShdw>
                </a:effectLst>
              </a:rPr>
              <a:t>Sonuçları</a:t>
            </a:r>
            <a:endParaRPr lang="tr-TR" sz="4500" b="1" dirty="0">
              <a:effectLst>
                <a:outerShdw blurRad="38100" dist="38100" dir="2700000" algn="tl">
                  <a:srgbClr val="000000">
                    <a:alpha val="43137"/>
                  </a:srgbClr>
                </a:outerShdw>
              </a:effectLst>
            </a:endParaRPr>
          </a:p>
        </p:txBody>
      </p:sp>
      <p:sp>
        <p:nvSpPr>
          <p:cNvPr id="2" name="Başlık 1">
            <a:extLst>
              <a:ext uri="{FF2B5EF4-FFF2-40B4-BE49-F238E27FC236}">
                <a16:creationId xmlns:a16="http://schemas.microsoft.com/office/drawing/2014/main" id="{34AA1536-2871-63AA-5994-46111C9322E6}"/>
              </a:ext>
            </a:extLst>
          </p:cNvPr>
          <p:cNvSpPr txBox="1">
            <a:spLocks/>
          </p:cNvSpPr>
          <p:nvPr/>
        </p:nvSpPr>
        <p:spPr>
          <a:xfrm>
            <a:off x="187037" y="1131958"/>
            <a:ext cx="10515600"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tr-TR" sz="3200" b="1">
                <a:ea typeface="Calibri" panose="020F0502020204030204" pitchFamily="34" charset="0"/>
                <a:cs typeface="Calibri" panose="020F0502020204030204" pitchFamily="34" charset="0"/>
              </a:rPr>
              <a:t>Enerji </a:t>
            </a:r>
            <a:r>
              <a:rPr lang="en-US" sz="3200" b="1">
                <a:ea typeface="Calibri" panose="020F0502020204030204" pitchFamily="34" charset="0"/>
                <a:cs typeface="Calibri" panose="020F0502020204030204" pitchFamily="34" charset="0"/>
              </a:rPr>
              <a:t>E</a:t>
            </a:r>
            <a:r>
              <a:rPr lang="tr-TR" sz="3200" b="1">
                <a:ea typeface="Calibri" panose="020F0502020204030204" pitchFamily="34" charset="0"/>
                <a:cs typeface="Calibri" panose="020F0502020204030204" pitchFamily="34" charset="0"/>
              </a:rPr>
              <a:t>ndüstrisinin </a:t>
            </a:r>
            <a:r>
              <a:rPr lang="en-US" sz="3200" b="1">
                <a:ea typeface="Calibri" panose="020F0502020204030204" pitchFamily="34" charset="0"/>
                <a:cs typeface="Calibri" panose="020F0502020204030204" pitchFamily="34" charset="0"/>
              </a:rPr>
              <a:t>E</a:t>
            </a:r>
            <a:r>
              <a:rPr lang="tr-TR" sz="3200" b="1">
                <a:ea typeface="Calibri" panose="020F0502020204030204" pitchFamily="34" charset="0"/>
                <a:cs typeface="Calibri" panose="020F0502020204030204" pitchFamily="34" charset="0"/>
              </a:rPr>
              <a:t>ED Ek I Kapsamındaki Alt Faaliyetleri</a:t>
            </a:r>
            <a:endParaRPr lang="tr-TR" sz="3200" b="1" dirty="0"/>
          </a:p>
        </p:txBody>
      </p:sp>
      <p:graphicFrame>
        <p:nvGraphicFramePr>
          <p:cNvPr id="7" name="İçerik Yer Tutucusu 4">
            <a:extLst>
              <a:ext uri="{FF2B5EF4-FFF2-40B4-BE49-F238E27FC236}">
                <a16:creationId xmlns:a16="http://schemas.microsoft.com/office/drawing/2014/main" id="{D58C2F2F-27F5-99EB-8BED-171A132BA352}"/>
              </a:ext>
            </a:extLst>
          </p:cNvPr>
          <p:cNvGraphicFramePr>
            <a:graphicFrameLocks/>
          </p:cNvGraphicFramePr>
          <p:nvPr>
            <p:extLst>
              <p:ext uri="{D42A27DB-BD31-4B8C-83A1-F6EECF244321}">
                <p14:modId xmlns:p14="http://schemas.microsoft.com/office/powerpoint/2010/main" val="4140506933"/>
              </p:ext>
            </p:extLst>
          </p:nvPr>
        </p:nvGraphicFramePr>
        <p:xfrm>
          <a:off x="810425" y="2457521"/>
          <a:ext cx="10571150" cy="3749917"/>
        </p:xfrm>
        <a:graphic>
          <a:graphicData uri="http://schemas.openxmlformats.org/drawingml/2006/table">
            <a:tbl>
              <a:tblPr firstRow="1" firstCol="1" bandRow="1">
                <a:tableStyleId>{5C22544A-7EE6-4342-B048-85BDC9FD1C3A}</a:tableStyleId>
              </a:tblPr>
              <a:tblGrid>
                <a:gridCol w="2567329">
                  <a:extLst>
                    <a:ext uri="{9D8B030D-6E8A-4147-A177-3AD203B41FA5}">
                      <a16:colId xmlns:a16="http://schemas.microsoft.com/office/drawing/2014/main" val="1332749533"/>
                    </a:ext>
                  </a:extLst>
                </a:gridCol>
                <a:gridCol w="8003821">
                  <a:extLst>
                    <a:ext uri="{9D8B030D-6E8A-4147-A177-3AD203B41FA5}">
                      <a16:colId xmlns:a16="http://schemas.microsoft.com/office/drawing/2014/main" val="1543705610"/>
                    </a:ext>
                  </a:extLst>
                </a:gridCol>
              </a:tblGrid>
              <a:tr h="629508">
                <a:tc>
                  <a:txBody>
                    <a:bodyPr/>
                    <a:lstStyle/>
                    <a:p>
                      <a:pPr algn="ctr">
                        <a:lnSpc>
                          <a:spcPct val="150000"/>
                        </a:lnSpc>
                      </a:pPr>
                      <a:r>
                        <a:rPr lang="tr-TR" sz="1800" dirty="0">
                          <a:effectLst/>
                        </a:rPr>
                        <a:t>Alt Faaliyet Kodları</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a:lnSpc>
                          <a:spcPct val="150000"/>
                        </a:lnSpc>
                      </a:pPr>
                      <a:r>
                        <a:rPr lang="tr-TR" sz="1800" dirty="0">
                          <a:effectLst/>
                        </a:rPr>
                        <a:t>Faaliyetlerin tanımlanması</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342804964"/>
                  </a:ext>
                </a:extLst>
              </a:tr>
              <a:tr h="541356">
                <a:tc>
                  <a:txBody>
                    <a:bodyPr/>
                    <a:lstStyle/>
                    <a:p>
                      <a:pPr algn="ctr">
                        <a:lnSpc>
                          <a:spcPct val="150000"/>
                        </a:lnSpc>
                      </a:pPr>
                      <a:r>
                        <a:rPr lang="tr-TR" sz="1800">
                          <a:effectLst/>
                        </a:rPr>
                        <a:t>1.1</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a:lnSpc>
                          <a:spcPct val="150000"/>
                        </a:lnSpc>
                      </a:pPr>
                      <a:r>
                        <a:rPr lang="en-US" sz="1800" dirty="0" err="1">
                          <a:effectLst/>
                        </a:rPr>
                        <a:t>Yakma</a:t>
                      </a:r>
                      <a:r>
                        <a:rPr lang="en-US" sz="1800" dirty="0">
                          <a:effectLst/>
                        </a:rPr>
                        <a:t> </a:t>
                      </a:r>
                      <a:r>
                        <a:rPr lang="en-US" sz="1800" dirty="0" err="1">
                          <a:effectLst/>
                        </a:rPr>
                        <a:t>sistemi</a:t>
                      </a:r>
                      <a:r>
                        <a:rPr lang="en-US" sz="1800" dirty="0">
                          <a:effectLst/>
                        </a:rPr>
                        <a:t> </a:t>
                      </a:r>
                      <a:r>
                        <a:rPr lang="en-US" sz="1800" dirty="0" err="1">
                          <a:effectLst/>
                        </a:rPr>
                        <a:t>anma</a:t>
                      </a:r>
                      <a:r>
                        <a:rPr lang="en-US" sz="1800" dirty="0">
                          <a:effectLst/>
                        </a:rPr>
                        <a:t> </a:t>
                      </a:r>
                      <a:r>
                        <a:rPr lang="en-US" sz="1800" dirty="0" err="1">
                          <a:effectLst/>
                        </a:rPr>
                        <a:t>ısıl</a:t>
                      </a:r>
                      <a:r>
                        <a:rPr lang="en-US" sz="1800" dirty="0">
                          <a:effectLst/>
                        </a:rPr>
                        <a:t> </a:t>
                      </a:r>
                      <a:r>
                        <a:rPr lang="en-US" sz="1800" dirty="0" err="1">
                          <a:effectLst/>
                        </a:rPr>
                        <a:t>gücü</a:t>
                      </a:r>
                      <a:r>
                        <a:rPr lang="en-US" sz="1800" dirty="0">
                          <a:effectLst/>
                        </a:rPr>
                        <a:t> 50 MW </a:t>
                      </a:r>
                      <a:r>
                        <a:rPr lang="en-US" sz="1800" dirty="0" err="1">
                          <a:effectLst/>
                        </a:rPr>
                        <a:t>ve</a:t>
                      </a:r>
                      <a:r>
                        <a:rPr lang="en-US" sz="1800" dirty="0">
                          <a:effectLst/>
                        </a:rPr>
                        <a:t> </a:t>
                      </a:r>
                      <a:r>
                        <a:rPr lang="en-US" sz="1800" dirty="0" err="1">
                          <a:effectLst/>
                        </a:rPr>
                        <a:t>üzerinde</a:t>
                      </a:r>
                      <a:r>
                        <a:rPr lang="en-US" sz="1800" dirty="0">
                          <a:effectLst/>
                        </a:rPr>
                        <a:t> </a:t>
                      </a:r>
                      <a:r>
                        <a:rPr lang="en-US" sz="1800" dirty="0" err="1">
                          <a:effectLst/>
                        </a:rPr>
                        <a:t>olan</a:t>
                      </a:r>
                      <a:r>
                        <a:rPr lang="en-US" sz="1800" dirty="0">
                          <a:effectLst/>
                        </a:rPr>
                        <a:t> </a:t>
                      </a:r>
                      <a:r>
                        <a:rPr lang="en-US" sz="1800" dirty="0" err="1">
                          <a:effectLst/>
                        </a:rPr>
                        <a:t>tesisler</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97344732"/>
                  </a:ext>
                </a:extLst>
              </a:tr>
              <a:tr h="488569">
                <a:tc>
                  <a:txBody>
                    <a:bodyPr/>
                    <a:lstStyle/>
                    <a:p>
                      <a:pPr algn="ctr">
                        <a:lnSpc>
                          <a:spcPct val="150000"/>
                        </a:lnSpc>
                      </a:pPr>
                      <a:r>
                        <a:rPr lang="tr-TR" sz="1800">
                          <a:effectLst/>
                        </a:rPr>
                        <a:t>1.2</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a:lnSpc>
                          <a:spcPct val="150000"/>
                        </a:lnSpc>
                      </a:pPr>
                      <a:r>
                        <a:rPr lang="en-US" sz="1800" dirty="0">
                          <a:effectLst/>
                        </a:rPr>
                        <a:t>Petrol </a:t>
                      </a:r>
                      <a:r>
                        <a:rPr lang="en-US" sz="1800" dirty="0" err="1">
                          <a:effectLst/>
                        </a:rPr>
                        <a:t>ve</a:t>
                      </a:r>
                      <a:r>
                        <a:rPr lang="en-US" sz="1800" dirty="0">
                          <a:effectLst/>
                        </a:rPr>
                        <a:t> petrol </a:t>
                      </a:r>
                      <a:r>
                        <a:rPr lang="en-US" sz="1800" dirty="0" err="1">
                          <a:effectLst/>
                        </a:rPr>
                        <a:t>ürünlerinin</a:t>
                      </a:r>
                      <a:r>
                        <a:rPr lang="en-US" sz="1800" dirty="0">
                          <a:effectLst/>
                        </a:rPr>
                        <a:t> </a:t>
                      </a:r>
                      <a:r>
                        <a:rPr lang="en-US" sz="1800" dirty="0" err="1">
                          <a:effectLst/>
                        </a:rPr>
                        <a:t>ve</a:t>
                      </a:r>
                      <a:r>
                        <a:rPr lang="en-US" sz="1800" dirty="0">
                          <a:effectLst/>
                        </a:rPr>
                        <a:t> </a:t>
                      </a:r>
                      <a:r>
                        <a:rPr lang="en-US" sz="1800" dirty="0" err="1">
                          <a:effectLst/>
                        </a:rPr>
                        <a:t>gazların</a:t>
                      </a:r>
                      <a:r>
                        <a:rPr lang="en-US" sz="1800" dirty="0">
                          <a:effectLst/>
                        </a:rPr>
                        <a:t> </a:t>
                      </a:r>
                      <a:r>
                        <a:rPr lang="en-US" sz="1800" dirty="0" err="1">
                          <a:effectLst/>
                        </a:rPr>
                        <a:t>rafine</a:t>
                      </a:r>
                      <a:r>
                        <a:rPr lang="en-US" sz="1800" dirty="0">
                          <a:effectLst/>
                        </a:rPr>
                        <a:t> </a:t>
                      </a:r>
                      <a:r>
                        <a:rPr lang="en-US" sz="1800" dirty="0" err="1">
                          <a:effectLst/>
                        </a:rPr>
                        <a:t>edildiği</a:t>
                      </a:r>
                      <a:r>
                        <a:rPr lang="en-US" sz="1800" dirty="0">
                          <a:effectLst/>
                        </a:rPr>
                        <a:t> </a:t>
                      </a:r>
                      <a:r>
                        <a:rPr lang="en-US" sz="1800" dirty="0" err="1">
                          <a:effectLst/>
                        </a:rPr>
                        <a:t>tesisler</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16405512"/>
                  </a:ext>
                </a:extLst>
              </a:tr>
              <a:tr h="488569">
                <a:tc>
                  <a:txBody>
                    <a:bodyPr/>
                    <a:lstStyle/>
                    <a:p>
                      <a:pPr algn="ctr">
                        <a:lnSpc>
                          <a:spcPct val="150000"/>
                        </a:lnSpc>
                      </a:pPr>
                      <a:r>
                        <a:rPr lang="tr-TR" sz="1800">
                          <a:effectLst/>
                        </a:rPr>
                        <a:t>1.3</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a:lnSpc>
                          <a:spcPct val="150000"/>
                        </a:lnSpc>
                      </a:pPr>
                      <a:r>
                        <a:rPr lang="tr-TR" sz="1800" dirty="0">
                          <a:effectLst/>
                        </a:rPr>
                        <a:t>Kok üretimi</a:t>
                      </a:r>
                      <a:r>
                        <a:rPr lang="en-US" sz="1800" dirty="0">
                          <a:effectLst/>
                        </a:rPr>
                        <a:t> </a:t>
                      </a:r>
                      <a:r>
                        <a:rPr lang="en-US" sz="1800" dirty="0" err="1">
                          <a:effectLst/>
                        </a:rPr>
                        <a:t>tesisi</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330858835"/>
                  </a:ext>
                </a:extLst>
              </a:tr>
              <a:tr h="1582577">
                <a:tc>
                  <a:txBody>
                    <a:bodyPr/>
                    <a:lstStyle/>
                    <a:p>
                      <a:pPr algn="ctr">
                        <a:lnSpc>
                          <a:spcPct val="150000"/>
                        </a:lnSpc>
                      </a:pPr>
                      <a:r>
                        <a:rPr lang="tr-TR" sz="1800" dirty="0">
                          <a:effectLst/>
                        </a:rPr>
                        <a:t>1.4</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a:lnSpc>
                          <a:spcPct val="150000"/>
                        </a:lnSpc>
                      </a:pPr>
                      <a:r>
                        <a:rPr lang="en-US" sz="1800" dirty="0" err="1">
                          <a:effectLst/>
                        </a:rPr>
                        <a:t>Gazlaştırma</a:t>
                      </a:r>
                      <a:r>
                        <a:rPr lang="en-US" sz="1800" dirty="0">
                          <a:effectLst/>
                        </a:rPr>
                        <a:t> </a:t>
                      </a:r>
                      <a:r>
                        <a:rPr lang="en-US" sz="1800" dirty="0" err="1">
                          <a:effectLst/>
                        </a:rPr>
                        <a:t>veya</a:t>
                      </a:r>
                      <a:r>
                        <a:rPr lang="en-US" sz="1800" dirty="0">
                          <a:effectLst/>
                        </a:rPr>
                        <a:t> </a:t>
                      </a:r>
                      <a:r>
                        <a:rPr lang="en-US" sz="1800" dirty="0" err="1">
                          <a:effectLst/>
                        </a:rPr>
                        <a:t>sıvılaştırma</a:t>
                      </a:r>
                      <a:r>
                        <a:rPr lang="en-US" sz="1800" dirty="0">
                          <a:effectLst/>
                        </a:rPr>
                        <a:t> </a:t>
                      </a:r>
                      <a:r>
                        <a:rPr lang="en-US" sz="1800" dirty="0" err="1">
                          <a:effectLst/>
                        </a:rPr>
                        <a:t>tesisleri</a:t>
                      </a:r>
                      <a:r>
                        <a:rPr lang="en-US" sz="1800" dirty="0">
                          <a:effectLst/>
                        </a:rPr>
                        <a:t>:</a:t>
                      </a:r>
                    </a:p>
                    <a:p>
                      <a:pPr algn="l">
                        <a:lnSpc>
                          <a:spcPct val="150000"/>
                        </a:lnSpc>
                      </a:pPr>
                      <a:r>
                        <a:rPr lang="tr-TR" sz="1800" dirty="0">
                          <a:effectLst/>
                        </a:rPr>
                        <a:t>(a) kömür</a:t>
                      </a:r>
                    </a:p>
                    <a:p>
                      <a:pPr algn="l">
                        <a:lnSpc>
                          <a:spcPct val="150000"/>
                        </a:lnSpc>
                      </a:pPr>
                      <a:r>
                        <a:rPr lang="tr-TR" sz="1800" dirty="0">
                          <a:effectLst/>
                        </a:rPr>
                        <a:t>(b)</a:t>
                      </a:r>
                      <a:r>
                        <a:rPr lang="en-US" sz="1800" dirty="0">
                          <a:effectLst/>
                        </a:rPr>
                        <a:t> </a:t>
                      </a:r>
                      <a:r>
                        <a:rPr lang="en-US" sz="1800" dirty="0" err="1">
                          <a:effectLst/>
                        </a:rPr>
                        <a:t>Yakma</a:t>
                      </a:r>
                      <a:r>
                        <a:rPr lang="en-US" sz="1800" dirty="0">
                          <a:effectLst/>
                        </a:rPr>
                        <a:t> </a:t>
                      </a:r>
                      <a:r>
                        <a:rPr lang="en-US" sz="1800" dirty="0" err="1">
                          <a:effectLst/>
                        </a:rPr>
                        <a:t>sistemi</a:t>
                      </a:r>
                      <a:r>
                        <a:rPr lang="en-US" sz="1800" dirty="0">
                          <a:effectLst/>
                        </a:rPr>
                        <a:t> </a:t>
                      </a:r>
                      <a:r>
                        <a:rPr lang="en-US" sz="1800" dirty="0" err="1">
                          <a:effectLst/>
                        </a:rPr>
                        <a:t>anma</a:t>
                      </a:r>
                      <a:r>
                        <a:rPr lang="en-US" sz="1800" dirty="0">
                          <a:effectLst/>
                        </a:rPr>
                        <a:t> </a:t>
                      </a:r>
                      <a:r>
                        <a:rPr lang="en-US" sz="1800" dirty="0" err="1">
                          <a:effectLst/>
                        </a:rPr>
                        <a:t>ısıl</a:t>
                      </a:r>
                      <a:r>
                        <a:rPr lang="en-US" sz="1800" dirty="0">
                          <a:effectLst/>
                        </a:rPr>
                        <a:t> </a:t>
                      </a:r>
                      <a:r>
                        <a:rPr lang="en-US" sz="1800" dirty="0" err="1">
                          <a:effectLst/>
                        </a:rPr>
                        <a:t>gücü</a:t>
                      </a:r>
                      <a:r>
                        <a:rPr lang="en-US" sz="1800" dirty="0">
                          <a:effectLst/>
                        </a:rPr>
                        <a:t> 20 MW </a:t>
                      </a:r>
                      <a:r>
                        <a:rPr lang="en-US" sz="1800" dirty="0" err="1">
                          <a:effectLst/>
                        </a:rPr>
                        <a:t>ve</a:t>
                      </a:r>
                      <a:r>
                        <a:rPr lang="en-US" sz="1800" dirty="0">
                          <a:effectLst/>
                        </a:rPr>
                        <a:t> </a:t>
                      </a:r>
                      <a:r>
                        <a:rPr lang="en-US" sz="1800" dirty="0" err="1">
                          <a:effectLst/>
                        </a:rPr>
                        <a:t>üzerinde</a:t>
                      </a:r>
                      <a:r>
                        <a:rPr lang="en-US" sz="1800" dirty="0">
                          <a:effectLst/>
                        </a:rPr>
                        <a:t> </a:t>
                      </a:r>
                      <a:r>
                        <a:rPr lang="en-US" sz="1800" dirty="0" err="1">
                          <a:effectLst/>
                        </a:rPr>
                        <a:t>olan</a:t>
                      </a:r>
                      <a:r>
                        <a:rPr lang="en-US" sz="1800" dirty="0">
                          <a:effectLst/>
                        </a:rPr>
                        <a:t> </a:t>
                      </a:r>
                      <a:r>
                        <a:rPr lang="en-US" sz="1800" dirty="0" err="1">
                          <a:effectLst/>
                        </a:rPr>
                        <a:t>tesislerde</a:t>
                      </a:r>
                      <a:r>
                        <a:rPr lang="en-US" sz="1800" dirty="0">
                          <a:effectLst/>
                        </a:rPr>
                        <a:t> </a:t>
                      </a:r>
                      <a:r>
                        <a:rPr lang="en-US" sz="1800" dirty="0" err="1">
                          <a:effectLst/>
                        </a:rPr>
                        <a:t>kullanılan</a:t>
                      </a:r>
                      <a:r>
                        <a:rPr lang="en-US" sz="1800" dirty="0">
                          <a:effectLst/>
                        </a:rPr>
                        <a:t> </a:t>
                      </a:r>
                      <a:r>
                        <a:rPr lang="en-US" sz="1800" dirty="0" err="1">
                          <a:effectLst/>
                        </a:rPr>
                        <a:t>diğer</a:t>
                      </a:r>
                      <a:r>
                        <a:rPr lang="en-US" sz="1800" dirty="0">
                          <a:effectLst/>
                        </a:rPr>
                        <a:t> </a:t>
                      </a:r>
                      <a:r>
                        <a:rPr lang="en-US" sz="1800" dirty="0" err="1">
                          <a:effectLst/>
                        </a:rPr>
                        <a:t>yakıtlar</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801624687"/>
                  </a:ext>
                </a:extLst>
              </a:tr>
            </a:tbl>
          </a:graphicData>
        </a:graphic>
      </p:graphicFrame>
    </p:spTree>
    <p:extLst>
      <p:ext uri="{BB962C8B-B14F-4D97-AF65-F5344CB8AC3E}">
        <p14:creationId xmlns:p14="http://schemas.microsoft.com/office/powerpoint/2010/main" val="7008584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E874A17-6E95-4D0D-2BE0-942B7DB743F5}"/>
              </a:ext>
            </a:extLst>
          </p:cNvPr>
          <p:cNvSpPr>
            <a:spLocks noGrp="1"/>
          </p:cNvSpPr>
          <p:nvPr>
            <p:ph type="title"/>
          </p:nvPr>
        </p:nvSpPr>
        <p:spPr>
          <a:xfrm>
            <a:off x="838200" y="939070"/>
            <a:ext cx="10515600" cy="1325563"/>
          </a:xfrm>
        </p:spPr>
        <p:txBody>
          <a:bodyPr>
            <a:normAutofit/>
          </a:bodyPr>
          <a:lstStyle/>
          <a:p>
            <a:pPr algn="just"/>
            <a:r>
              <a:rPr lang="tr-TR" sz="3200" b="1" dirty="0"/>
              <a:t>Büyük Yakma Tesisleri (</a:t>
            </a:r>
            <a:r>
              <a:rPr lang="en-US" sz="3200" b="1" dirty="0"/>
              <a:t>BYT</a:t>
            </a:r>
            <a:r>
              <a:rPr lang="tr-TR" sz="3200" b="1" dirty="0"/>
              <a:t>) Direktifinin Uygulanması ile Hava Kalitesinin İyileştirilmesi için Teknik Destek </a:t>
            </a:r>
            <a:r>
              <a:rPr lang="en-US" sz="3200" b="1" dirty="0"/>
              <a:t>P</a:t>
            </a:r>
            <a:r>
              <a:rPr lang="tr-TR" sz="3200" b="1" dirty="0"/>
              <a:t>rojesi (2014 – 2016)</a:t>
            </a:r>
          </a:p>
        </p:txBody>
      </p:sp>
      <p:sp>
        <p:nvSpPr>
          <p:cNvPr id="3" name="İçerik Yer Tutucusu 2">
            <a:extLst>
              <a:ext uri="{FF2B5EF4-FFF2-40B4-BE49-F238E27FC236}">
                <a16:creationId xmlns:a16="http://schemas.microsoft.com/office/drawing/2014/main" id="{0ECD79B2-8E6A-83D2-2BF1-4FEFAEB3F0DA}"/>
              </a:ext>
            </a:extLst>
          </p:cNvPr>
          <p:cNvSpPr>
            <a:spLocks noGrp="1"/>
          </p:cNvSpPr>
          <p:nvPr>
            <p:ph idx="1"/>
          </p:nvPr>
        </p:nvSpPr>
        <p:spPr>
          <a:xfrm>
            <a:off x="838200" y="2264633"/>
            <a:ext cx="10515600" cy="4228242"/>
          </a:xfrm>
        </p:spPr>
        <p:txBody>
          <a:bodyPr>
            <a:normAutofit/>
          </a:bodyPr>
          <a:lstStyle/>
          <a:p>
            <a:pPr algn="just"/>
            <a:r>
              <a:rPr lang="en-US" dirty="0" err="1">
                <a:effectLst/>
                <a:ea typeface="Calibri" panose="020F0502020204030204" pitchFamily="34" charset="0"/>
                <a:cs typeface="Calibri" panose="020F0502020204030204" pitchFamily="34" charset="0"/>
              </a:rPr>
              <a:t>İlgili</a:t>
            </a:r>
            <a:r>
              <a:rPr lang="en-US" dirty="0">
                <a:effectLst/>
                <a:ea typeface="Calibri" panose="020F0502020204030204" pitchFamily="34" charset="0"/>
                <a:cs typeface="Calibri" panose="020F0502020204030204" pitchFamily="34" charset="0"/>
              </a:rPr>
              <a:t> p</a:t>
            </a:r>
            <a:r>
              <a:rPr lang="tr-TR" dirty="0">
                <a:effectLst/>
                <a:ea typeface="Calibri" panose="020F0502020204030204" pitchFamily="34" charset="0"/>
                <a:cs typeface="Calibri" panose="020F0502020204030204" pitchFamily="34" charset="0"/>
              </a:rPr>
              <a:t>roje, petrol rafinerileri de dahil olmak üzere Türkiye'de faaliyet gösteren tüm </a:t>
            </a:r>
            <a:r>
              <a:rPr lang="en-US" dirty="0">
                <a:ea typeface="Calibri" panose="020F0502020204030204" pitchFamily="34" charset="0"/>
                <a:cs typeface="Calibri" panose="020F0502020204030204" pitchFamily="34" charset="0"/>
              </a:rPr>
              <a:t>BYT</a:t>
            </a:r>
            <a:r>
              <a:rPr lang="tr-TR" dirty="0">
                <a:effectLst/>
                <a:ea typeface="Calibri" panose="020F0502020204030204" pitchFamily="34" charset="0"/>
                <a:cs typeface="Calibri" panose="020F0502020204030204" pitchFamily="34" charset="0"/>
              </a:rPr>
              <a:t>’leri kapsamıştır. Rafineriler ayrıca "Avrupa Birliği Eşleştirme Projesi - Endüstriyel Kirliliğin Önlenmesi ve Kontrolü" projesinde de incelenmiştir. Ayrıca, kok üretimi "Metal Üretim ve İşleme Tesislerinin </a:t>
            </a:r>
            <a:r>
              <a:rPr lang="tr-TR" dirty="0">
                <a:solidFill>
                  <a:srgbClr val="000000"/>
                </a:solidFill>
                <a:effectLst/>
                <a:ea typeface="Times New Roman" panose="02020603050405020304" pitchFamily="18" charset="0"/>
                <a:cs typeface="Times New Roman" panose="02020603050405020304" pitchFamily="18" charset="0"/>
              </a:rPr>
              <a:t>EKÖK</a:t>
            </a:r>
            <a:r>
              <a:rPr lang="tr-TR" dirty="0">
                <a:effectLst/>
                <a:ea typeface="Calibri" panose="020F0502020204030204" pitchFamily="34" charset="0"/>
                <a:cs typeface="Calibri" panose="020F0502020204030204" pitchFamily="34" charset="0"/>
              </a:rPr>
              <a:t> Kapsamında Değerlendirilmesi" projesine dahil edilmiştir. Ancak sektörle ilgili detaylı bilgi ve sonuç içermemektedir. Yapılan çalışmalara dayanarak, sonuçlar genel enerji sektörü için revize edilmiş ve stratejik plan revize edilen sonuçlara göre yapılmıştır. Enflasyon oranları ve tesis sayısındaki değişim dikkate alınmıştır.</a:t>
            </a:r>
          </a:p>
          <a:p>
            <a:endParaRPr lang="tr-TR" dirty="0"/>
          </a:p>
        </p:txBody>
      </p:sp>
    </p:spTree>
    <p:extLst>
      <p:ext uri="{BB962C8B-B14F-4D97-AF65-F5344CB8AC3E}">
        <p14:creationId xmlns:p14="http://schemas.microsoft.com/office/powerpoint/2010/main" val="11505322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39E1434-F232-D0D6-BD8E-678FAE33190F}"/>
              </a:ext>
            </a:extLst>
          </p:cNvPr>
          <p:cNvSpPr>
            <a:spLocks noGrp="1"/>
          </p:cNvSpPr>
          <p:nvPr>
            <p:ph type="title"/>
          </p:nvPr>
        </p:nvSpPr>
        <p:spPr>
          <a:xfrm>
            <a:off x="726832" y="1203648"/>
            <a:ext cx="10861431" cy="858417"/>
          </a:xfrm>
        </p:spPr>
        <p:txBody>
          <a:bodyPr>
            <a:noAutofit/>
          </a:bodyPr>
          <a:lstStyle/>
          <a:p>
            <a:pPr algn="just"/>
            <a:r>
              <a:rPr lang="tr-TR" sz="3200" b="1" dirty="0">
                <a:effectLst/>
                <a:ea typeface="Calibri" panose="020F0502020204030204" pitchFamily="34" charset="0"/>
                <a:cs typeface="Calibri" panose="020F0502020204030204" pitchFamily="34" charset="0"/>
              </a:rPr>
              <a:t>Enerji</a:t>
            </a:r>
            <a:r>
              <a:rPr lang="en-US" sz="3200" b="1" dirty="0">
                <a:effectLst/>
                <a:ea typeface="Calibri" panose="020F0502020204030204" pitchFamily="34" charset="0"/>
                <a:cs typeface="Calibri" panose="020F0502020204030204" pitchFamily="34" charset="0"/>
              </a:rPr>
              <a:t>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ektörünün </a:t>
            </a:r>
            <a:r>
              <a:rPr lang="en-US" sz="3200" b="1" dirty="0">
                <a:effectLst/>
                <a:ea typeface="Calibri" panose="020F0502020204030204" pitchFamily="34" charset="0"/>
                <a:cs typeface="Calibri" panose="020F0502020204030204" pitchFamily="34" charset="0"/>
              </a:rPr>
              <a:t>U</a:t>
            </a:r>
            <a:r>
              <a:rPr lang="tr-TR" sz="3200" b="1" dirty="0">
                <a:effectLst/>
                <a:ea typeface="Calibri" panose="020F0502020204030204" pitchFamily="34" charset="0"/>
                <a:cs typeface="Calibri" panose="020F0502020204030204" pitchFamily="34" charset="0"/>
              </a:rPr>
              <a:t>yum ve </a:t>
            </a:r>
            <a:r>
              <a:rPr lang="en-US" sz="3200" b="1" dirty="0">
                <a:effectLst/>
                <a:ea typeface="Calibri" panose="020F0502020204030204" pitchFamily="34" charset="0"/>
                <a:cs typeface="Calibri" panose="020F0502020204030204" pitchFamily="34" charset="0"/>
              </a:rPr>
              <a:t>M</a:t>
            </a:r>
            <a:r>
              <a:rPr lang="tr-TR" sz="3200" b="1" dirty="0">
                <a:effectLst/>
                <a:ea typeface="Calibri" panose="020F0502020204030204" pitchFamily="34" charset="0"/>
                <a:cs typeface="Calibri" panose="020F0502020204030204" pitchFamily="34" charset="0"/>
              </a:rPr>
              <a:t>aliyet </a:t>
            </a:r>
            <a:r>
              <a:rPr lang="en-US" sz="3200" b="1" dirty="0">
                <a:effectLst/>
                <a:ea typeface="Calibri" panose="020F0502020204030204" pitchFamily="34" charset="0"/>
                <a:cs typeface="Calibri" panose="020F0502020204030204" pitchFamily="34" charset="0"/>
              </a:rPr>
              <a:t>D</a:t>
            </a:r>
            <a:r>
              <a:rPr lang="tr-TR" sz="3200" b="1" dirty="0">
                <a:effectLst/>
                <a:ea typeface="Calibri" panose="020F0502020204030204" pitchFamily="34" charset="0"/>
                <a:cs typeface="Calibri" panose="020F0502020204030204" pitchFamily="34" charset="0"/>
              </a:rPr>
              <a:t>eğerlendirme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onuçları</a:t>
            </a:r>
            <a:endParaRPr lang="tr-TR" sz="3200" b="1" dirty="0"/>
          </a:p>
        </p:txBody>
      </p:sp>
      <p:sp>
        <p:nvSpPr>
          <p:cNvPr id="3" name="Slide Number Placeholder 2">
            <a:extLst>
              <a:ext uri="{FF2B5EF4-FFF2-40B4-BE49-F238E27FC236}">
                <a16:creationId xmlns:a16="http://schemas.microsoft.com/office/drawing/2014/main" id="{1E8B21A2-6E86-EACD-3ECB-DFDCCA11DD6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DC179C0A-F7FF-67C4-367B-D05590595773}"/>
              </a:ext>
            </a:extLst>
          </p:cNvPr>
          <p:cNvSpPr txBox="1"/>
          <p:nvPr/>
        </p:nvSpPr>
        <p:spPr>
          <a:xfrm>
            <a:off x="782517" y="4624879"/>
            <a:ext cx="10626968" cy="1200329"/>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tr-TR" sz="2400" b="0" i="0" u="none" strike="noStrike" kern="1200" cap="none" spc="0" normalizeH="0" baseline="0" noProof="0" dirty="0">
                <a:ln>
                  <a:noFill/>
                </a:ln>
                <a:solidFill>
                  <a:srgbClr val="000000"/>
                </a:solidFill>
                <a:effectLst/>
                <a:uLnTx/>
                <a:uFillTx/>
                <a:latin typeface="WordVisi_MSFontService"/>
                <a:ea typeface="+mn-ea"/>
                <a:cs typeface="+mn-cs"/>
              </a:rPr>
              <a:t>Enerji endüstrisinin CBAM tarafından öncelik verilen sektörlerden biri olması nedeniyle kısa vadede geçiş gerektiren enerji endüstrisi için </a:t>
            </a:r>
            <a:r>
              <a:rPr kumimoji="0" lang="tr-TR" sz="2400" b="1" i="0" u="none" strike="noStrike" kern="1200" cap="none" spc="0" normalizeH="0" baseline="0" noProof="0" dirty="0">
                <a:ln>
                  <a:noFill/>
                </a:ln>
                <a:solidFill>
                  <a:srgbClr val="000000"/>
                </a:solidFill>
                <a:effectLst/>
                <a:uLnTx/>
                <a:uFillTx/>
                <a:latin typeface="WordVisi_MSFontService"/>
                <a:ea typeface="+mn-ea"/>
                <a:cs typeface="+mn-cs"/>
              </a:rPr>
              <a:t>üç yıllık </a:t>
            </a:r>
            <a:r>
              <a:rPr kumimoji="0" lang="tr-TR" sz="2400" b="0" i="0" u="none" strike="noStrike" kern="1200" cap="none" spc="0" normalizeH="0" baseline="0" noProof="0" dirty="0">
                <a:ln>
                  <a:noFill/>
                </a:ln>
                <a:solidFill>
                  <a:srgbClr val="000000"/>
                </a:solidFill>
                <a:effectLst/>
                <a:uLnTx/>
                <a:uFillTx/>
                <a:latin typeface="WordVisi_MSFontService"/>
                <a:ea typeface="+mn-ea"/>
                <a:cs typeface="+mn-cs"/>
              </a:rPr>
              <a:t>bir geçiş süresi ön görülmektedir. </a:t>
            </a:r>
            <a:endParaRPr kumimoji="0" lang="en-US" sz="2400" b="0" i="0" u="none" strike="noStrike" kern="1200" cap="none" spc="0" normalizeH="0" baseline="0" noProof="0" dirty="0">
              <a:ln>
                <a:noFill/>
              </a:ln>
              <a:solidFill>
                <a:prstClr val="black"/>
              </a:solidFill>
              <a:effectLst/>
              <a:highlight>
                <a:srgbClr val="FFFF00"/>
              </a:highlight>
              <a:uLnTx/>
              <a:uFillTx/>
              <a:latin typeface="Calibri" panose="020F0502020204030204"/>
              <a:ea typeface="+mn-ea"/>
              <a:cs typeface="+mn-cs"/>
            </a:endParaRPr>
          </a:p>
        </p:txBody>
      </p:sp>
      <p:graphicFrame>
        <p:nvGraphicFramePr>
          <p:cNvPr id="8" name="Content Placeholder 7">
            <a:extLst>
              <a:ext uri="{FF2B5EF4-FFF2-40B4-BE49-F238E27FC236}">
                <a16:creationId xmlns:a16="http://schemas.microsoft.com/office/drawing/2014/main" id="{ECB160CF-5916-C58C-7584-858591789D6B}"/>
              </a:ext>
            </a:extLst>
          </p:cNvPr>
          <p:cNvGraphicFramePr>
            <a:graphicFrameLocks noGrp="1"/>
          </p:cNvGraphicFramePr>
          <p:nvPr>
            <p:ph idx="1"/>
          </p:nvPr>
        </p:nvGraphicFramePr>
        <p:xfrm>
          <a:off x="726832" y="2418495"/>
          <a:ext cx="10682653" cy="1756464"/>
        </p:xfrm>
        <a:graphic>
          <a:graphicData uri="http://schemas.openxmlformats.org/drawingml/2006/table">
            <a:tbl>
              <a:tblPr/>
              <a:tblGrid>
                <a:gridCol w="1740767">
                  <a:extLst>
                    <a:ext uri="{9D8B030D-6E8A-4147-A177-3AD203B41FA5}">
                      <a16:colId xmlns:a16="http://schemas.microsoft.com/office/drawing/2014/main" val="2615026195"/>
                    </a:ext>
                  </a:extLst>
                </a:gridCol>
                <a:gridCol w="1740767">
                  <a:extLst>
                    <a:ext uri="{9D8B030D-6E8A-4147-A177-3AD203B41FA5}">
                      <a16:colId xmlns:a16="http://schemas.microsoft.com/office/drawing/2014/main" val="2762855600"/>
                    </a:ext>
                  </a:extLst>
                </a:gridCol>
                <a:gridCol w="2410292">
                  <a:extLst>
                    <a:ext uri="{9D8B030D-6E8A-4147-A177-3AD203B41FA5}">
                      <a16:colId xmlns:a16="http://schemas.microsoft.com/office/drawing/2014/main" val="1423656579"/>
                    </a:ext>
                  </a:extLst>
                </a:gridCol>
                <a:gridCol w="2410292">
                  <a:extLst>
                    <a:ext uri="{9D8B030D-6E8A-4147-A177-3AD203B41FA5}">
                      <a16:colId xmlns:a16="http://schemas.microsoft.com/office/drawing/2014/main" val="1667741089"/>
                    </a:ext>
                  </a:extLst>
                </a:gridCol>
                <a:gridCol w="2380535">
                  <a:extLst>
                    <a:ext uri="{9D8B030D-6E8A-4147-A177-3AD203B41FA5}">
                      <a16:colId xmlns:a16="http://schemas.microsoft.com/office/drawing/2014/main" val="1762848849"/>
                    </a:ext>
                  </a:extLst>
                </a:gridCol>
              </a:tblGrid>
              <a:tr h="1147078">
                <a:tc rowSpan="2">
                  <a:txBody>
                    <a:bodyPr/>
                    <a:lstStyle/>
                    <a:p>
                      <a:pPr algn="ctr" rtl="0" fontAlgn="base"/>
                      <a:r>
                        <a:rPr lang="en-US" sz="2400" b="0" i="0" dirty="0" err="1">
                          <a:solidFill>
                            <a:schemeClr val="bg1"/>
                          </a:solidFill>
                          <a:effectLst/>
                          <a:latin typeface="+mn-lt"/>
                        </a:rPr>
                        <a:t>Enerji</a:t>
                      </a:r>
                      <a:r>
                        <a:rPr lang="en-US" sz="2400" b="0" i="0" dirty="0">
                          <a:solidFill>
                            <a:schemeClr val="bg1"/>
                          </a:solidFill>
                          <a:effectLst/>
                          <a:latin typeface="+mn-lt"/>
                        </a:rPr>
                        <a:t> </a:t>
                      </a:r>
                      <a:r>
                        <a:rPr lang="en-US" sz="2400" b="0" i="0" dirty="0" err="1">
                          <a:solidFill>
                            <a:schemeClr val="bg1"/>
                          </a:solidFill>
                          <a:effectLst/>
                          <a:latin typeface="+mn-lt"/>
                        </a:rPr>
                        <a:t>endüstrileri</a:t>
                      </a:r>
                      <a:r>
                        <a:rPr lang="en-US" sz="2400" b="0" i="0" dirty="0">
                          <a:solidFill>
                            <a:schemeClr val="bg1"/>
                          </a:solidFill>
                          <a:effectLst/>
                          <a:latin typeface="+mn-lt"/>
                        </a:rPr>
                        <a:t>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75000"/>
                      </a:schemeClr>
                    </a:solidFill>
                  </a:tcPr>
                </a:tc>
                <a:tc>
                  <a:txBody>
                    <a:bodyPr/>
                    <a:lstStyle/>
                    <a:p>
                      <a:pPr algn="ctr" rtl="0" fontAlgn="base"/>
                      <a:r>
                        <a:rPr lang="en-US" sz="2400" b="1" i="0" dirty="0">
                          <a:solidFill>
                            <a:schemeClr val="bg1"/>
                          </a:solidFill>
                          <a:effectLst/>
                          <a:latin typeface="+mn-lt"/>
                        </a:rPr>
                        <a:t>Tesis </a:t>
                      </a:r>
                      <a:r>
                        <a:rPr lang="en-US" sz="2400" b="1" i="0" dirty="0" err="1">
                          <a:solidFill>
                            <a:schemeClr val="bg1"/>
                          </a:solidFill>
                          <a:effectLst/>
                          <a:latin typeface="+mn-lt"/>
                        </a:rPr>
                        <a:t>sayısı</a:t>
                      </a:r>
                      <a:r>
                        <a:rPr lang="en-US" sz="2400" b="0" i="0" dirty="0">
                          <a:solidFill>
                            <a:schemeClr val="bg1"/>
                          </a:solidFill>
                          <a:effectLst/>
                          <a:latin typeface="+mn-lt"/>
                        </a:rPr>
                        <a:t>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75000"/>
                      </a:schemeClr>
                    </a:solidFill>
                  </a:tcPr>
                </a:tc>
                <a:tc>
                  <a:txBody>
                    <a:bodyPr/>
                    <a:lstStyle/>
                    <a:p>
                      <a:pPr algn="ctr" rtl="0" fontAlgn="base"/>
                      <a:r>
                        <a:rPr lang="en-US" sz="2400" b="1" i="0" dirty="0" err="1">
                          <a:solidFill>
                            <a:schemeClr val="bg1"/>
                          </a:solidFill>
                          <a:effectLst/>
                          <a:latin typeface="+mn-lt"/>
                        </a:rPr>
                        <a:t>Ortalama</a:t>
                      </a:r>
                      <a:r>
                        <a:rPr lang="en-US" sz="2400" b="1" i="0" dirty="0">
                          <a:solidFill>
                            <a:schemeClr val="bg1"/>
                          </a:solidFill>
                          <a:effectLst/>
                          <a:latin typeface="+mn-lt"/>
                        </a:rPr>
                        <a:t> </a:t>
                      </a:r>
                      <a:r>
                        <a:rPr lang="en-US" sz="2400" b="1" i="0" dirty="0" err="1">
                          <a:solidFill>
                            <a:schemeClr val="bg1"/>
                          </a:solidFill>
                          <a:effectLst/>
                          <a:latin typeface="+mn-lt"/>
                        </a:rPr>
                        <a:t>uyum</a:t>
                      </a:r>
                      <a:r>
                        <a:rPr lang="en-US" sz="2400" b="1" i="0" dirty="0">
                          <a:solidFill>
                            <a:schemeClr val="bg1"/>
                          </a:solidFill>
                          <a:effectLst/>
                          <a:latin typeface="+mn-lt"/>
                        </a:rPr>
                        <a:t> </a:t>
                      </a:r>
                      <a:r>
                        <a:rPr lang="en-US" sz="2400" b="1" i="0" dirty="0" err="1">
                          <a:solidFill>
                            <a:schemeClr val="bg1"/>
                          </a:solidFill>
                          <a:effectLst/>
                          <a:latin typeface="+mn-lt"/>
                        </a:rPr>
                        <a:t>oranı</a:t>
                      </a:r>
                      <a:r>
                        <a:rPr lang="en-US" sz="2400" b="1" i="0" dirty="0">
                          <a:solidFill>
                            <a:schemeClr val="bg1"/>
                          </a:solidFill>
                          <a:effectLst/>
                          <a:latin typeface="+mn-lt"/>
                        </a:rPr>
                        <a:t>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75000"/>
                      </a:schemeClr>
                    </a:solidFill>
                  </a:tcPr>
                </a:tc>
                <a:tc>
                  <a:txBody>
                    <a:bodyPr/>
                    <a:lstStyle/>
                    <a:p>
                      <a:pPr algn="ctr" rtl="0" fontAlgn="base"/>
                      <a:r>
                        <a:rPr lang="en-US" sz="2400" b="1" i="0" dirty="0" err="1">
                          <a:solidFill>
                            <a:schemeClr val="bg1"/>
                          </a:solidFill>
                          <a:effectLst/>
                          <a:latin typeface="+mn-lt"/>
                        </a:rPr>
                        <a:t>Ortalama</a:t>
                      </a:r>
                      <a:r>
                        <a:rPr lang="en-US" sz="2400" b="1" i="0" dirty="0">
                          <a:solidFill>
                            <a:schemeClr val="bg1"/>
                          </a:solidFill>
                          <a:effectLst/>
                          <a:latin typeface="+mn-lt"/>
                        </a:rPr>
                        <a:t> CAPEX (AVRO)</a:t>
                      </a:r>
                      <a:r>
                        <a:rPr lang="en-US" sz="2400" b="0" i="0" dirty="0">
                          <a:solidFill>
                            <a:schemeClr val="bg1"/>
                          </a:solidFill>
                          <a:effectLst/>
                          <a:latin typeface="+mn-lt"/>
                        </a:rPr>
                        <a:t>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75000"/>
                      </a:schemeClr>
                    </a:solidFill>
                  </a:tcPr>
                </a:tc>
                <a:tc>
                  <a:txBody>
                    <a:bodyPr/>
                    <a:lstStyle/>
                    <a:p>
                      <a:pPr algn="ctr" rtl="0" fontAlgn="base"/>
                      <a:r>
                        <a:rPr lang="en-US" sz="2400" b="1" i="0" dirty="0" err="1">
                          <a:solidFill>
                            <a:schemeClr val="bg1"/>
                          </a:solidFill>
                          <a:effectLst/>
                          <a:latin typeface="+mn-lt"/>
                        </a:rPr>
                        <a:t>Ortalama</a:t>
                      </a:r>
                      <a:r>
                        <a:rPr lang="en-US" sz="2400" b="1" i="0" dirty="0">
                          <a:solidFill>
                            <a:schemeClr val="bg1"/>
                          </a:solidFill>
                          <a:effectLst/>
                          <a:latin typeface="+mn-lt"/>
                        </a:rPr>
                        <a:t> OPEX  (AVRO)</a:t>
                      </a:r>
                      <a:r>
                        <a:rPr lang="en-US" sz="2400" b="0" i="0" dirty="0">
                          <a:solidFill>
                            <a:schemeClr val="bg1"/>
                          </a:solidFill>
                          <a:effectLst/>
                          <a:latin typeface="+mn-lt"/>
                        </a:rPr>
                        <a:t>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882834348"/>
                  </a:ext>
                </a:extLst>
              </a:tr>
              <a:tr h="609386">
                <a:tc vMerge="1">
                  <a:txBody>
                    <a:bodyPr/>
                    <a:lstStyle/>
                    <a:p>
                      <a:endParaRPr lang="en-TR"/>
                    </a:p>
                  </a:txBody>
                  <a:tcPr/>
                </a:tc>
                <a:tc>
                  <a:txBody>
                    <a:bodyPr/>
                    <a:lstStyle/>
                    <a:p>
                      <a:pPr algn="ctr" rtl="0" fontAlgn="base"/>
                      <a:r>
                        <a:rPr lang="en-TR" sz="2400" b="0" i="0" dirty="0">
                          <a:solidFill>
                            <a:schemeClr val="tx1"/>
                          </a:solidFill>
                          <a:effectLst/>
                          <a:latin typeface="+mn-lt"/>
                        </a:rPr>
                        <a:t>136 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rtl="0" fontAlgn="base"/>
                      <a:r>
                        <a:rPr lang="en-TR" sz="2400" b="0" i="0" dirty="0">
                          <a:solidFill>
                            <a:schemeClr val="tx1"/>
                          </a:solidFill>
                          <a:effectLst/>
                          <a:latin typeface="+mn-lt"/>
                        </a:rPr>
                        <a:t>62 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rtl="0" fontAlgn="base"/>
                      <a:r>
                        <a:rPr lang="en-TR" sz="2400" b="0" i="0" dirty="0">
                          <a:solidFill>
                            <a:schemeClr val="tx1"/>
                          </a:solidFill>
                          <a:effectLst/>
                          <a:latin typeface="+mn-lt"/>
                        </a:rPr>
                        <a:t>1</a:t>
                      </a:r>
                      <a:r>
                        <a:rPr lang="en-US" sz="2400" b="0" i="0" dirty="0">
                          <a:solidFill>
                            <a:schemeClr val="tx1"/>
                          </a:solidFill>
                          <a:effectLst/>
                          <a:latin typeface="+mn-lt"/>
                        </a:rPr>
                        <a:t>.</a:t>
                      </a:r>
                      <a:r>
                        <a:rPr lang="en-TR" sz="2400" b="0" i="0" dirty="0">
                          <a:solidFill>
                            <a:schemeClr val="tx1"/>
                          </a:solidFill>
                          <a:effectLst/>
                          <a:latin typeface="+mn-lt"/>
                        </a:rPr>
                        <a:t>202</a:t>
                      </a:r>
                      <a:r>
                        <a:rPr lang="en-US" sz="2400" b="0" i="0" dirty="0">
                          <a:solidFill>
                            <a:schemeClr val="tx1"/>
                          </a:solidFill>
                          <a:effectLst/>
                          <a:latin typeface="+mn-lt"/>
                        </a:rPr>
                        <a:t>.</a:t>
                      </a:r>
                      <a:r>
                        <a:rPr lang="en-TR" sz="2400" b="0" i="0" dirty="0">
                          <a:solidFill>
                            <a:schemeClr val="tx1"/>
                          </a:solidFill>
                          <a:effectLst/>
                          <a:latin typeface="+mn-lt"/>
                        </a:rPr>
                        <a:t>000</a:t>
                      </a:r>
                      <a:r>
                        <a:rPr lang="en-US" sz="2400" b="0" i="0" dirty="0">
                          <a:solidFill>
                            <a:schemeClr val="tx1"/>
                          </a:solidFill>
                          <a:effectLst/>
                          <a:latin typeface="+mn-lt"/>
                        </a:rPr>
                        <a:t>.</a:t>
                      </a:r>
                      <a:r>
                        <a:rPr lang="en-TR" sz="2400" b="0" i="0" dirty="0">
                          <a:solidFill>
                            <a:schemeClr val="tx1"/>
                          </a:solidFill>
                          <a:effectLst/>
                          <a:latin typeface="+mn-lt"/>
                        </a:rPr>
                        <a:t>000 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rtl="0" fontAlgn="base"/>
                      <a:r>
                        <a:rPr lang="en-TR" sz="2400" b="0" i="0" dirty="0">
                          <a:solidFill>
                            <a:schemeClr val="tx1"/>
                          </a:solidFill>
                          <a:effectLst/>
                          <a:latin typeface="+mn-lt"/>
                        </a:rPr>
                        <a:t>161</a:t>
                      </a:r>
                      <a:r>
                        <a:rPr lang="en-US" sz="2400" b="0" i="0" dirty="0">
                          <a:solidFill>
                            <a:schemeClr val="tx1"/>
                          </a:solidFill>
                          <a:effectLst/>
                          <a:latin typeface="+mn-lt"/>
                        </a:rPr>
                        <a:t>.</a:t>
                      </a:r>
                      <a:r>
                        <a:rPr lang="en-TR" sz="2400" b="0" i="0" dirty="0">
                          <a:solidFill>
                            <a:schemeClr val="tx1"/>
                          </a:solidFill>
                          <a:effectLst/>
                          <a:latin typeface="+mn-lt"/>
                        </a:rPr>
                        <a:t>000</a:t>
                      </a:r>
                      <a:r>
                        <a:rPr lang="en-US" sz="2400" b="0" i="0" dirty="0">
                          <a:solidFill>
                            <a:schemeClr val="tx1"/>
                          </a:solidFill>
                          <a:effectLst/>
                          <a:latin typeface="+mn-lt"/>
                        </a:rPr>
                        <a:t>.</a:t>
                      </a:r>
                      <a:r>
                        <a:rPr lang="en-TR" sz="2400" b="0" i="0" dirty="0">
                          <a:solidFill>
                            <a:schemeClr val="tx1"/>
                          </a:solidFill>
                          <a:effectLst/>
                          <a:latin typeface="+mn-lt"/>
                        </a:rPr>
                        <a:t>000 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912575108"/>
                  </a:ext>
                </a:extLst>
              </a:tr>
            </a:tbl>
          </a:graphicData>
        </a:graphic>
      </p:graphicFrame>
    </p:spTree>
    <p:extLst>
      <p:ext uri="{BB962C8B-B14F-4D97-AF65-F5344CB8AC3E}">
        <p14:creationId xmlns:p14="http://schemas.microsoft.com/office/powerpoint/2010/main" val="34428342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69ECDA3-CF65-F280-3A61-4392A3B9A501}"/>
              </a:ext>
            </a:extLst>
          </p:cNvPr>
          <p:cNvSpPr>
            <a:spLocks noGrp="1"/>
          </p:cNvSpPr>
          <p:nvPr>
            <p:ph type="title"/>
          </p:nvPr>
        </p:nvSpPr>
        <p:spPr>
          <a:xfrm>
            <a:off x="587829" y="1160721"/>
            <a:ext cx="10765971" cy="784349"/>
          </a:xfrm>
        </p:spPr>
        <p:txBody>
          <a:bodyPr>
            <a:normAutofit/>
          </a:bodyPr>
          <a:lstStyle/>
          <a:p>
            <a:r>
              <a:rPr lang="tr-TR" sz="3200" b="1" dirty="0">
                <a:ea typeface="DengXian Light" panose="02010600030101010101" pitchFamily="2" charset="-122"/>
                <a:cs typeface="Microsoft Uighur" panose="02000000000000000000" pitchFamily="2" charset="-78"/>
              </a:rPr>
              <a:t>Genel </a:t>
            </a:r>
            <a:r>
              <a:rPr lang="en-US" sz="3200" b="1" dirty="0">
                <a:ea typeface="DengXian Light" panose="02010600030101010101" pitchFamily="2" charset="-122"/>
                <a:cs typeface="Microsoft Uighur" panose="02000000000000000000" pitchFamily="2" charset="-78"/>
              </a:rPr>
              <a:t>D</a:t>
            </a:r>
            <a:r>
              <a:rPr lang="tr-TR" sz="3200" b="1" dirty="0">
                <a:ea typeface="DengXian Light" panose="02010600030101010101" pitchFamily="2" charset="-122"/>
                <a:cs typeface="Microsoft Uighur" panose="02000000000000000000" pitchFamily="2" charset="-78"/>
              </a:rPr>
              <a:t>eğerlendirme </a:t>
            </a:r>
          </a:p>
        </p:txBody>
      </p:sp>
      <p:sp>
        <p:nvSpPr>
          <p:cNvPr id="3" name="İçerik Yer Tutucusu 2">
            <a:extLst>
              <a:ext uri="{FF2B5EF4-FFF2-40B4-BE49-F238E27FC236}">
                <a16:creationId xmlns:a16="http://schemas.microsoft.com/office/drawing/2014/main" id="{B8F8123F-7EE0-E286-844E-DBBCF400F450}"/>
              </a:ext>
            </a:extLst>
          </p:cNvPr>
          <p:cNvSpPr>
            <a:spLocks noGrp="1"/>
          </p:cNvSpPr>
          <p:nvPr>
            <p:ph idx="1"/>
          </p:nvPr>
        </p:nvSpPr>
        <p:spPr>
          <a:xfrm>
            <a:off x="587829" y="1945070"/>
            <a:ext cx="10765971" cy="4231893"/>
          </a:xfrm>
        </p:spPr>
        <p:txBody>
          <a:bodyPr/>
          <a:lstStyle/>
          <a:p>
            <a:pPr algn="just" rtl="0" fontAlgn="base"/>
            <a:r>
              <a:rPr lang="tr-TR" sz="2400" b="0" i="0" dirty="0">
                <a:solidFill>
                  <a:srgbClr val="000000"/>
                </a:solidFill>
                <a:effectLst/>
              </a:rPr>
              <a:t>“</a:t>
            </a:r>
            <a:r>
              <a:rPr lang="en-US" sz="2400" dirty="0">
                <a:solidFill>
                  <a:srgbClr val="000000"/>
                </a:solidFill>
              </a:rPr>
              <a:t>BYT</a:t>
            </a:r>
            <a:r>
              <a:rPr lang="tr-TR" sz="2400" b="0" i="0" dirty="0">
                <a:solidFill>
                  <a:srgbClr val="000000"/>
                </a:solidFill>
                <a:effectLst/>
              </a:rPr>
              <a:t>’ler Direktifinin Uygulanması ile Hava Kalitesinin İyileştirilmesi için Teknik Destek" başlıklı projenin sonuçlarına göre, sektörün genel uyum oranı %62'dir ve projede hesaplanan tam uyum için gerekli maliyet 2022 yılı için revize edilmiştir. </a:t>
            </a:r>
          </a:p>
          <a:p>
            <a:pPr algn="just" rtl="0" fontAlgn="base"/>
            <a:r>
              <a:rPr lang="tr-TR" sz="2400" b="0" i="0" dirty="0">
                <a:solidFill>
                  <a:srgbClr val="000000"/>
                </a:solidFill>
                <a:effectLst/>
              </a:rPr>
              <a:t>Yatırım gereklilikleri esas olarak MET’lerin uygulanması için gereklidir. Türkiye'deki </a:t>
            </a:r>
            <a:r>
              <a:rPr lang="en-US" sz="2400" b="0" i="0" dirty="0">
                <a:solidFill>
                  <a:srgbClr val="000000"/>
                </a:solidFill>
                <a:effectLst/>
              </a:rPr>
              <a:t>BYT</a:t>
            </a:r>
            <a:r>
              <a:rPr lang="tr-TR" sz="2400" b="0" i="0" dirty="0">
                <a:solidFill>
                  <a:srgbClr val="000000"/>
                </a:solidFill>
                <a:effectLst/>
              </a:rPr>
              <a:t> sektörünün uyumlaştırılması için başlıca finansal yükün genellikle on iki büyük ve eski linyit yakıtlı </a:t>
            </a:r>
            <a:r>
              <a:rPr lang="en-US" sz="2400" dirty="0">
                <a:solidFill>
                  <a:srgbClr val="000000"/>
                </a:solidFill>
              </a:rPr>
              <a:t>BYT</a:t>
            </a:r>
            <a:r>
              <a:rPr lang="tr-TR" sz="2400" b="0" i="0" dirty="0">
                <a:solidFill>
                  <a:srgbClr val="000000"/>
                </a:solidFill>
                <a:effectLst/>
              </a:rPr>
              <a:t> tarafından karşılanacağı anlaşılmaktadır. Öte yandan iklim değişikliği ve CBAM ile ortaya çıkan uygulamalar enerjiyi çözülmesi gereken en önemli konu haline getirmektedir.</a:t>
            </a:r>
          </a:p>
          <a:p>
            <a:endParaRPr lang="tr-TR" dirty="0"/>
          </a:p>
        </p:txBody>
      </p:sp>
    </p:spTree>
    <p:extLst>
      <p:ext uri="{BB962C8B-B14F-4D97-AF65-F5344CB8AC3E}">
        <p14:creationId xmlns:p14="http://schemas.microsoft.com/office/powerpoint/2010/main" val="19176649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çerik Yer Tutucusu 4">
            <a:extLst>
              <a:ext uri="{FF2B5EF4-FFF2-40B4-BE49-F238E27FC236}">
                <a16:creationId xmlns:a16="http://schemas.microsoft.com/office/drawing/2014/main" id="{A5483399-D4D2-7155-B5C7-653590E85E95}"/>
              </a:ext>
            </a:extLst>
          </p:cNvPr>
          <p:cNvGraphicFramePr>
            <a:graphicFrameLocks/>
          </p:cNvGraphicFramePr>
          <p:nvPr>
            <p:extLst>
              <p:ext uri="{D42A27DB-BD31-4B8C-83A1-F6EECF244321}">
                <p14:modId xmlns:p14="http://schemas.microsoft.com/office/powerpoint/2010/main" val="1501148478"/>
              </p:ext>
            </p:extLst>
          </p:nvPr>
        </p:nvGraphicFramePr>
        <p:xfrm>
          <a:off x="1142144" y="1187482"/>
          <a:ext cx="9907711" cy="5072253"/>
        </p:xfrm>
        <a:graphic>
          <a:graphicData uri="http://schemas.openxmlformats.org/drawingml/2006/table">
            <a:tbl>
              <a:tblPr firstRow="1" firstCol="1" bandRow="1">
                <a:tableStyleId>{5C22544A-7EE6-4342-B048-85BDC9FD1C3A}</a:tableStyleId>
              </a:tblPr>
              <a:tblGrid>
                <a:gridCol w="1912904">
                  <a:extLst>
                    <a:ext uri="{9D8B030D-6E8A-4147-A177-3AD203B41FA5}">
                      <a16:colId xmlns:a16="http://schemas.microsoft.com/office/drawing/2014/main" val="2001605162"/>
                    </a:ext>
                  </a:extLst>
                </a:gridCol>
                <a:gridCol w="1924156">
                  <a:extLst>
                    <a:ext uri="{9D8B030D-6E8A-4147-A177-3AD203B41FA5}">
                      <a16:colId xmlns:a16="http://schemas.microsoft.com/office/drawing/2014/main" val="657260554"/>
                    </a:ext>
                  </a:extLst>
                </a:gridCol>
                <a:gridCol w="2033865">
                  <a:extLst>
                    <a:ext uri="{9D8B030D-6E8A-4147-A177-3AD203B41FA5}">
                      <a16:colId xmlns:a16="http://schemas.microsoft.com/office/drawing/2014/main" val="1415078967"/>
                    </a:ext>
                  </a:extLst>
                </a:gridCol>
                <a:gridCol w="1817258">
                  <a:extLst>
                    <a:ext uri="{9D8B030D-6E8A-4147-A177-3AD203B41FA5}">
                      <a16:colId xmlns:a16="http://schemas.microsoft.com/office/drawing/2014/main" val="1016176740"/>
                    </a:ext>
                  </a:extLst>
                </a:gridCol>
                <a:gridCol w="2219528">
                  <a:extLst>
                    <a:ext uri="{9D8B030D-6E8A-4147-A177-3AD203B41FA5}">
                      <a16:colId xmlns:a16="http://schemas.microsoft.com/office/drawing/2014/main" val="4072021058"/>
                    </a:ext>
                  </a:extLst>
                </a:gridCol>
              </a:tblGrid>
              <a:tr h="1206289">
                <a:tc>
                  <a:txBody>
                    <a:bodyPr/>
                    <a:lstStyle/>
                    <a:p>
                      <a:pPr algn="ctr">
                        <a:lnSpc>
                          <a:spcPct val="107000"/>
                        </a:lnSpc>
                        <a:spcAft>
                          <a:spcPts val="800"/>
                        </a:spcAft>
                      </a:pPr>
                      <a:r>
                        <a:rPr lang="tr-TR" sz="1600" dirty="0">
                          <a:effectLst/>
                        </a:rPr>
                        <a:t>Alt sektörler</a:t>
                      </a:r>
                      <a:endParaRPr lang="tr-TR"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600" dirty="0">
                          <a:effectLst/>
                        </a:rPr>
                        <a:t>CAPEX           (Toplam, AVRO)</a:t>
                      </a:r>
                      <a:endParaRPr lang="tr-TR"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600" dirty="0">
                          <a:effectLst/>
                        </a:rPr>
                        <a:t>OPEX         (Toplam, AVRO/yıl)</a:t>
                      </a:r>
                      <a:endParaRPr lang="tr-TR"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600" dirty="0">
                          <a:effectLst/>
                        </a:rPr>
                        <a:t>Geçiş       süresi</a:t>
                      </a:r>
                    </a:p>
                    <a:p>
                      <a:pPr algn="ctr">
                        <a:lnSpc>
                          <a:spcPct val="107000"/>
                        </a:lnSpc>
                        <a:spcAft>
                          <a:spcPts val="800"/>
                        </a:spcAft>
                      </a:pPr>
                      <a:r>
                        <a:rPr lang="tr-TR" sz="1600" dirty="0">
                          <a:effectLst/>
                        </a:rPr>
                        <a:t>(yıl)</a:t>
                      </a:r>
                      <a:endParaRPr lang="tr-TR"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a:lnSpc>
                          <a:spcPct val="107000"/>
                        </a:lnSpc>
                        <a:spcAft>
                          <a:spcPts val="800"/>
                        </a:spcAft>
                      </a:pPr>
                      <a:r>
                        <a:rPr lang="tr-TR" sz="1600" u="sng" dirty="0">
                          <a:effectLst/>
                        </a:rPr>
                        <a:t>2024-2026</a:t>
                      </a:r>
                      <a:endParaRPr lang="tr-TR" sz="1600" dirty="0">
                        <a:effectLst/>
                      </a:endParaRPr>
                    </a:p>
                    <a:p>
                      <a:pPr algn="ctr">
                        <a:lnSpc>
                          <a:spcPct val="107000"/>
                        </a:lnSpc>
                        <a:spcAft>
                          <a:spcPts val="800"/>
                        </a:spcAft>
                      </a:pPr>
                      <a:r>
                        <a:rPr lang="tr-TR" sz="1600" dirty="0">
                          <a:effectLst/>
                        </a:rPr>
                        <a:t>Yatırım gerekliliği           (3 yıl) (AVRO)</a:t>
                      </a:r>
                      <a:endParaRPr lang="tr-TR"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1242783278"/>
                  </a:ext>
                </a:extLst>
              </a:tr>
              <a:tr h="859158">
                <a:tc>
                  <a:txBody>
                    <a:bodyPr/>
                    <a:lstStyle/>
                    <a:p>
                      <a:pPr fontAlgn="ctr"/>
                      <a:endParaRPr lang="en-US" sz="1600" dirty="0">
                        <a:effectLst/>
                        <a:latin typeface="+mn-lt"/>
                      </a:endParaRPr>
                    </a:p>
                    <a:p>
                      <a:pPr algn="ctr" rtl="0" fontAlgn="base">
                        <a:buFont typeface="+mj-lt"/>
                        <a:buAutoNum type="arabicPeriod"/>
                      </a:pPr>
                      <a:r>
                        <a:rPr lang="en-US" sz="1600" b="0" i="0" dirty="0" err="1">
                          <a:effectLst/>
                          <a:latin typeface="+mn-lt"/>
                        </a:rPr>
                        <a:t>Büyük</a:t>
                      </a:r>
                      <a:r>
                        <a:rPr lang="en-US" sz="1600" b="0" i="0" dirty="0">
                          <a:effectLst/>
                          <a:latin typeface="+mn-lt"/>
                        </a:rPr>
                        <a:t> </a:t>
                      </a:r>
                      <a:r>
                        <a:rPr lang="en-US" sz="1600" b="0" i="0" dirty="0" err="1">
                          <a:effectLst/>
                          <a:latin typeface="+mn-lt"/>
                        </a:rPr>
                        <a:t>yakma</a:t>
                      </a:r>
                      <a:r>
                        <a:rPr lang="en-US" sz="1600" b="0" i="0" dirty="0">
                          <a:effectLst/>
                          <a:latin typeface="+mn-lt"/>
                        </a:rPr>
                        <a:t> </a:t>
                      </a:r>
                    </a:p>
                    <a:p>
                      <a:pPr algn="ctr" rtl="0" fontAlgn="base"/>
                      <a:r>
                        <a:rPr lang="en-US" sz="1600" b="0" i="0" dirty="0" err="1">
                          <a:effectLst/>
                          <a:latin typeface="+mn-lt"/>
                        </a:rPr>
                        <a:t>tesisleri</a:t>
                      </a:r>
                      <a:r>
                        <a:rPr lang="en-US" sz="1600" b="0" i="0" dirty="0">
                          <a:effectLst/>
                          <a:latin typeface="+mn-lt"/>
                        </a:rPr>
                        <a:t> </a:t>
                      </a:r>
                    </a:p>
                  </a:txBody>
                  <a:tcPr anchor="ctr"/>
                </a:tc>
                <a:tc rowSpan="4">
                  <a:txBody>
                    <a:bodyPr/>
                    <a:lstStyle/>
                    <a:p>
                      <a:pPr algn="ctr" rtl="0" fontAlgn="base"/>
                      <a:r>
                        <a:rPr lang="en-TR" sz="1600" b="0" i="0" dirty="0">
                          <a:effectLst/>
                          <a:latin typeface="+mn-lt"/>
                        </a:rPr>
                        <a:t>1</a:t>
                      </a:r>
                      <a:r>
                        <a:rPr lang="en-US" sz="1600" b="0" i="0" dirty="0">
                          <a:effectLst/>
                          <a:latin typeface="+mn-lt"/>
                        </a:rPr>
                        <a:t>.</a:t>
                      </a:r>
                      <a:r>
                        <a:rPr lang="en-TR" sz="1600" b="0" i="0" dirty="0">
                          <a:effectLst/>
                          <a:latin typeface="+mn-lt"/>
                        </a:rPr>
                        <a:t>202</a:t>
                      </a:r>
                      <a:r>
                        <a:rPr lang="en-US" sz="1600" b="0" i="0" dirty="0">
                          <a:effectLst/>
                          <a:latin typeface="+mn-lt"/>
                        </a:rPr>
                        <a:t>.</a:t>
                      </a:r>
                      <a:r>
                        <a:rPr lang="en-TR" sz="1600" b="0" i="0" dirty="0">
                          <a:effectLst/>
                          <a:latin typeface="+mn-lt"/>
                        </a:rPr>
                        <a:t>000</a:t>
                      </a:r>
                      <a:r>
                        <a:rPr lang="en-US" sz="1600" b="0" i="0" dirty="0">
                          <a:effectLst/>
                          <a:latin typeface="+mn-lt"/>
                        </a:rPr>
                        <a:t>.</a:t>
                      </a:r>
                      <a:r>
                        <a:rPr lang="en-TR" sz="1600" b="0" i="0" dirty="0">
                          <a:effectLst/>
                          <a:latin typeface="+mn-lt"/>
                        </a:rPr>
                        <a:t>000 </a:t>
                      </a:r>
                    </a:p>
                  </a:txBody>
                  <a:tcPr anchor="ctr"/>
                </a:tc>
                <a:tc rowSpan="4">
                  <a:txBody>
                    <a:bodyPr/>
                    <a:lstStyle/>
                    <a:p>
                      <a:pPr algn="ctr" rtl="0" fontAlgn="base"/>
                      <a:r>
                        <a:rPr lang="en-TR" sz="1600" b="0" i="0" dirty="0">
                          <a:effectLst/>
                          <a:latin typeface="+mn-lt"/>
                        </a:rPr>
                        <a:t>161</a:t>
                      </a:r>
                      <a:r>
                        <a:rPr lang="en-US" sz="1600" b="0" i="0" dirty="0">
                          <a:effectLst/>
                          <a:latin typeface="+mn-lt"/>
                        </a:rPr>
                        <a:t>.</a:t>
                      </a:r>
                      <a:r>
                        <a:rPr lang="en-TR" sz="1600" b="0" i="0" dirty="0">
                          <a:effectLst/>
                          <a:latin typeface="+mn-lt"/>
                        </a:rPr>
                        <a:t>000</a:t>
                      </a:r>
                      <a:r>
                        <a:rPr lang="en-US" sz="1600" b="0" i="0" dirty="0">
                          <a:effectLst/>
                          <a:latin typeface="+mn-lt"/>
                        </a:rPr>
                        <a:t>.</a:t>
                      </a:r>
                      <a:r>
                        <a:rPr lang="en-TR" sz="1600" b="0" i="0" dirty="0">
                          <a:effectLst/>
                          <a:latin typeface="+mn-lt"/>
                        </a:rPr>
                        <a:t>000 </a:t>
                      </a:r>
                    </a:p>
                  </a:txBody>
                  <a:tcPr anchor="ctr"/>
                </a:tc>
                <a:tc rowSpan="4">
                  <a:txBody>
                    <a:bodyPr/>
                    <a:lstStyle/>
                    <a:p>
                      <a:pPr algn="ctr">
                        <a:lnSpc>
                          <a:spcPct val="107000"/>
                        </a:lnSpc>
                        <a:spcAft>
                          <a:spcPts val="800"/>
                        </a:spcAft>
                      </a:pPr>
                      <a:r>
                        <a:rPr lang="tr-TR" sz="1600" dirty="0">
                          <a:effectLst/>
                          <a:latin typeface="+mn-lt"/>
                        </a:rPr>
                        <a:t>3</a:t>
                      </a:r>
                      <a:endParaRPr lang="tr-TR" sz="1600" dirty="0">
                        <a:effectLst/>
                        <a:latin typeface="+mn-lt"/>
                        <a:ea typeface="Calibri" panose="020F0502020204030204" pitchFamily="34" charset="0"/>
                        <a:cs typeface="Times New Roman" panose="02020603050405020304" pitchFamily="18" charset="0"/>
                      </a:endParaRPr>
                    </a:p>
                  </a:txBody>
                  <a:tcPr marL="67901" marR="67901" marT="0" marB="0" anchor="ctr"/>
                </a:tc>
                <a:tc rowSpan="4">
                  <a:txBody>
                    <a:bodyPr/>
                    <a:lstStyle/>
                    <a:p>
                      <a:pPr marL="0" marR="0" lvl="0" indent="0" algn="ctr" defTabSz="914400" rtl="0" eaLnBrk="1" fontAlgn="auto" latinLnBrk="0" hangingPunct="1">
                        <a:lnSpc>
                          <a:spcPct val="107000"/>
                        </a:lnSpc>
                        <a:spcBef>
                          <a:spcPts val="0"/>
                        </a:spcBef>
                        <a:spcAft>
                          <a:spcPts val="800"/>
                        </a:spcAft>
                        <a:buClrTx/>
                        <a:buSzTx/>
                        <a:buFontTx/>
                        <a:buNone/>
                        <a:tabLst/>
                        <a:defRPr/>
                      </a:pPr>
                      <a:r>
                        <a:rPr lang="en-TR" sz="1600" b="0" i="0" dirty="0">
                          <a:effectLst/>
                          <a:latin typeface="+mn-lt"/>
                        </a:rPr>
                        <a:t>1</a:t>
                      </a:r>
                      <a:r>
                        <a:rPr lang="en-US" sz="1600" b="0" i="0" dirty="0">
                          <a:effectLst/>
                          <a:latin typeface="+mn-lt"/>
                        </a:rPr>
                        <a:t>.</a:t>
                      </a:r>
                      <a:r>
                        <a:rPr lang="en-TR" sz="1600" b="0" i="0" dirty="0">
                          <a:effectLst/>
                          <a:latin typeface="+mn-lt"/>
                        </a:rPr>
                        <a:t>202</a:t>
                      </a:r>
                      <a:r>
                        <a:rPr lang="en-US" sz="1600" b="0" i="0" dirty="0">
                          <a:effectLst/>
                          <a:latin typeface="+mn-lt"/>
                        </a:rPr>
                        <a:t>.</a:t>
                      </a:r>
                      <a:r>
                        <a:rPr lang="en-TR" sz="1600" b="0" i="0" dirty="0">
                          <a:effectLst/>
                          <a:latin typeface="+mn-lt"/>
                        </a:rPr>
                        <a:t>000</a:t>
                      </a:r>
                      <a:r>
                        <a:rPr lang="en-US" sz="1600" b="0" i="0" dirty="0">
                          <a:effectLst/>
                          <a:latin typeface="+mn-lt"/>
                        </a:rPr>
                        <a:t>.</a:t>
                      </a:r>
                      <a:r>
                        <a:rPr lang="en-TR" sz="1600" b="0" i="0" dirty="0">
                          <a:effectLst/>
                          <a:latin typeface="+mn-lt"/>
                        </a:rPr>
                        <a:t>000 </a:t>
                      </a:r>
                    </a:p>
                  </a:txBody>
                  <a:tcPr marL="67901" marR="67901" marT="0" marB="0" anchor="ctr"/>
                </a:tc>
                <a:extLst>
                  <a:ext uri="{0D108BD9-81ED-4DB2-BD59-A6C34878D82A}">
                    <a16:rowId xmlns:a16="http://schemas.microsoft.com/office/drawing/2014/main" val="1239885183"/>
                  </a:ext>
                </a:extLst>
              </a:tr>
              <a:tr h="569279">
                <a:tc>
                  <a:txBody>
                    <a:bodyPr/>
                    <a:lstStyle/>
                    <a:p>
                      <a:pPr fontAlgn="ctr"/>
                      <a:endParaRPr lang="en-US" sz="1600" dirty="0">
                        <a:effectLst/>
                        <a:latin typeface="+mn-lt"/>
                      </a:endParaRPr>
                    </a:p>
                    <a:p>
                      <a:pPr algn="ctr" rtl="0" fontAlgn="base"/>
                      <a:r>
                        <a:rPr lang="en-US" sz="1600" b="0" i="0" dirty="0">
                          <a:effectLst/>
                          <a:latin typeface="+mn-lt"/>
                        </a:rPr>
                        <a:t>1.2  </a:t>
                      </a:r>
                      <a:r>
                        <a:rPr lang="en-US" sz="1600" b="0" i="0" dirty="0" err="1">
                          <a:effectLst/>
                          <a:latin typeface="+mn-lt"/>
                        </a:rPr>
                        <a:t>Rafineriler</a:t>
                      </a:r>
                      <a:r>
                        <a:rPr lang="en-US" sz="1600" b="0" i="0" dirty="0">
                          <a:effectLst/>
                          <a:latin typeface="+mn-lt"/>
                        </a:rPr>
                        <a:t> </a:t>
                      </a:r>
                    </a:p>
                  </a:txBody>
                  <a:tcPr anchor="ctr"/>
                </a:tc>
                <a:tc vMerge="1">
                  <a:txBody>
                    <a:bodyPr/>
                    <a:lstStyle/>
                    <a:p>
                      <a:endParaRPr lang="en-TR"/>
                    </a:p>
                  </a:txBody>
                  <a:tcPr/>
                </a:tc>
                <a:tc vMerge="1">
                  <a:txBody>
                    <a:bodyPr/>
                    <a:lstStyle/>
                    <a:p>
                      <a:endParaRPr lang="en-TR"/>
                    </a:p>
                  </a:txBody>
                  <a:tcPr/>
                </a:tc>
                <a:tc vMerge="1">
                  <a:txBody>
                    <a:bodyPr/>
                    <a:lstStyle/>
                    <a:p>
                      <a:pPr algn="ctr">
                        <a:lnSpc>
                          <a:spcPct val="107000"/>
                        </a:lnSpc>
                        <a:spcAft>
                          <a:spcPts val="800"/>
                        </a:spcAft>
                      </a:pP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vMerge="1">
                  <a:txBody>
                    <a:bodyPr/>
                    <a:lstStyle/>
                    <a:p>
                      <a:pPr algn="ctr">
                        <a:lnSpc>
                          <a:spcPct val="107000"/>
                        </a:lnSpc>
                        <a:spcAft>
                          <a:spcPts val="800"/>
                        </a:spcAft>
                      </a:pP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3028433832"/>
                  </a:ext>
                </a:extLst>
              </a:tr>
              <a:tr h="1023724">
                <a:tc>
                  <a:txBody>
                    <a:bodyPr/>
                    <a:lstStyle/>
                    <a:p>
                      <a:pPr fontAlgn="ctr"/>
                      <a:endParaRPr lang="en-US" sz="1600" dirty="0">
                        <a:effectLst/>
                        <a:latin typeface="+mn-lt"/>
                      </a:endParaRPr>
                    </a:p>
                    <a:p>
                      <a:pPr algn="ctr" rtl="0" fontAlgn="base"/>
                      <a:r>
                        <a:rPr lang="en-US" sz="1600" b="0" i="0" dirty="0">
                          <a:effectLst/>
                          <a:latin typeface="+mn-lt"/>
                        </a:rPr>
                        <a:t>1.3  </a:t>
                      </a:r>
                      <a:r>
                        <a:rPr lang="en-US" sz="1600" b="0" i="0" dirty="0" err="1">
                          <a:effectLst/>
                          <a:latin typeface="+mn-lt"/>
                        </a:rPr>
                        <a:t>Kok</a:t>
                      </a:r>
                      <a:r>
                        <a:rPr lang="en-US" sz="1600" b="0" i="0" dirty="0">
                          <a:effectLst/>
                          <a:latin typeface="+mn-lt"/>
                        </a:rPr>
                        <a:t> </a:t>
                      </a:r>
                      <a:r>
                        <a:rPr lang="en-US" sz="1600" b="0" i="0" dirty="0" err="1">
                          <a:effectLst/>
                          <a:latin typeface="+mn-lt"/>
                        </a:rPr>
                        <a:t>üretimi</a:t>
                      </a:r>
                      <a:r>
                        <a:rPr lang="en-US" sz="1600" b="0" i="0" dirty="0">
                          <a:effectLst/>
                          <a:latin typeface="+mn-lt"/>
                        </a:rPr>
                        <a:t> </a:t>
                      </a:r>
                    </a:p>
                  </a:txBody>
                  <a:tcPr anchor="ctr"/>
                </a:tc>
                <a:tc vMerge="1">
                  <a:txBody>
                    <a:bodyPr/>
                    <a:lstStyle/>
                    <a:p>
                      <a:endParaRPr lang="en-TR"/>
                    </a:p>
                  </a:txBody>
                  <a:tcPr/>
                </a:tc>
                <a:tc vMerge="1">
                  <a:txBody>
                    <a:bodyPr/>
                    <a:lstStyle/>
                    <a:p>
                      <a:endParaRPr lang="en-TR"/>
                    </a:p>
                  </a:txBody>
                  <a:tcPr/>
                </a:tc>
                <a:tc vMerge="1">
                  <a:txBody>
                    <a:bodyPr/>
                    <a:lstStyle/>
                    <a:p>
                      <a:pPr algn="ctr">
                        <a:lnSpc>
                          <a:spcPct val="107000"/>
                        </a:lnSpc>
                        <a:spcAft>
                          <a:spcPts val="800"/>
                        </a:spcAft>
                      </a:pP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vMerge="1">
                  <a:txBody>
                    <a:bodyPr/>
                    <a:lstStyle/>
                    <a:p>
                      <a:pPr algn="ctr">
                        <a:lnSpc>
                          <a:spcPct val="107000"/>
                        </a:lnSpc>
                        <a:spcAft>
                          <a:spcPts val="800"/>
                        </a:spcAft>
                      </a:pP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2693830153"/>
                  </a:ext>
                </a:extLst>
              </a:tr>
              <a:tr h="808976">
                <a:tc>
                  <a:txBody>
                    <a:bodyPr/>
                    <a:lstStyle/>
                    <a:p>
                      <a:pPr fontAlgn="ctr"/>
                      <a:endParaRPr lang="en-US" sz="1600" dirty="0">
                        <a:effectLst/>
                        <a:latin typeface="+mn-lt"/>
                      </a:endParaRPr>
                    </a:p>
                    <a:p>
                      <a:pPr algn="ctr" rtl="0" fontAlgn="base"/>
                      <a:r>
                        <a:rPr lang="en-US" sz="1600" b="0" i="0" dirty="0">
                          <a:effectLst/>
                          <a:latin typeface="+mn-lt"/>
                        </a:rPr>
                        <a:t>1.4  </a:t>
                      </a:r>
                      <a:r>
                        <a:rPr lang="en-US" sz="1600" b="0" i="0" dirty="0" err="1">
                          <a:effectLst/>
                          <a:latin typeface="+mn-lt"/>
                        </a:rPr>
                        <a:t>Gazifikasyon</a:t>
                      </a:r>
                      <a:r>
                        <a:rPr lang="en-US" sz="1600" b="0" i="0" dirty="0">
                          <a:effectLst/>
                          <a:latin typeface="+mn-lt"/>
                        </a:rPr>
                        <a:t> </a:t>
                      </a:r>
                    </a:p>
                    <a:p>
                      <a:pPr algn="ctr" rtl="0" fontAlgn="base"/>
                      <a:r>
                        <a:rPr lang="en-US" sz="1600" b="0" i="0" dirty="0" err="1">
                          <a:effectLst/>
                          <a:latin typeface="+mn-lt"/>
                        </a:rPr>
                        <a:t>tesisleri</a:t>
                      </a:r>
                      <a:r>
                        <a:rPr lang="en-US" sz="1600" b="0" i="0" dirty="0">
                          <a:effectLst/>
                          <a:latin typeface="+mn-lt"/>
                        </a:rPr>
                        <a:t> </a:t>
                      </a:r>
                    </a:p>
                  </a:txBody>
                  <a:tcPr anchor="ctr"/>
                </a:tc>
                <a:tc vMerge="1">
                  <a:txBody>
                    <a:bodyPr/>
                    <a:lstStyle/>
                    <a:p>
                      <a:endParaRPr lang="en-TR"/>
                    </a:p>
                  </a:txBody>
                  <a:tcPr/>
                </a:tc>
                <a:tc vMerge="1">
                  <a:txBody>
                    <a:bodyPr/>
                    <a:lstStyle/>
                    <a:p>
                      <a:endParaRPr lang="en-TR"/>
                    </a:p>
                  </a:txBody>
                  <a:tcPr/>
                </a:tc>
                <a:tc vMerge="1">
                  <a:txBody>
                    <a:bodyPr/>
                    <a:lstStyle/>
                    <a:p>
                      <a:pPr algn="ctr">
                        <a:lnSpc>
                          <a:spcPct val="107000"/>
                        </a:lnSpc>
                        <a:spcAft>
                          <a:spcPts val="800"/>
                        </a:spcAft>
                      </a:pP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vMerge="1">
                  <a:txBody>
                    <a:bodyPr/>
                    <a:lstStyle/>
                    <a:p>
                      <a:pPr algn="ctr">
                        <a:lnSpc>
                          <a:spcPct val="107000"/>
                        </a:lnSpc>
                        <a:spcAft>
                          <a:spcPts val="800"/>
                        </a:spcAft>
                      </a:pPr>
                      <a:endParaRPr lang="tr-TR"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3930487983"/>
                  </a:ext>
                </a:extLst>
              </a:tr>
              <a:tr h="581002">
                <a:tc>
                  <a:txBody>
                    <a:bodyPr/>
                    <a:lstStyle/>
                    <a:p>
                      <a:pPr algn="ctr">
                        <a:lnSpc>
                          <a:spcPct val="107000"/>
                        </a:lnSpc>
                        <a:spcAft>
                          <a:spcPts val="800"/>
                        </a:spcAft>
                      </a:pPr>
                      <a:r>
                        <a:rPr lang="tr-TR" sz="2000" b="1" dirty="0">
                          <a:solidFill>
                            <a:srgbClr val="FF0000"/>
                          </a:solidFill>
                          <a:effectLst/>
                          <a:latin typeface="+mn-lt"/>
                        </a:rPr>
                        <a:t>TOPLAM</a:t>
                      </a:r>
                      <a:endParaRPr lang="tr-TR" sz="2000" b="1" dirty="0">
                        <a:solidFill>
                          <a:srgbClr val="FF0000"/>
                        </a:solidFill>
                        <a:effectLst/>
                        <a:latin typeface="+mn-lt"/>
                        <a:ea typeface="Calibri" panose="020F0502020204030204" pitchFamily="34" charset="0"/>
                        <a:cs typeface="Times New Roman" panose="02020603050405020304" pitchFamily="18" charset="0"/>
                      </a:endParaRPr>
                    </a:p>
                  </a:txBody>
                  <a:tcPr marL="67901" marR="67901" marT="0" marB="0" anchor="ctr"/>
                </a:tc>
                <a:tc>
                  <a:txBody>
                    <a:bodyPr/>
                    <a:lstStyle/>
                    <a:p>
                      <a:pPr algn="ctr" rtl="0" fontAlgn="base"/>
                      <a:r>
                        <a:rPr lang="en-TR" sz="2000" b="1" i="0" dirty="0">
                          <a:solidFill>
                            <a:srgbClr val="FF0000"/>
                          </a:solidFill>
                          <a:effectLst/>
                          <a:latin typeface="+mn-lt"/>
                        </a:rPr>
                        <a:t>1</a:t>
                      </a:r>
                      <a:r>
                        <a:rPr lang="en-US" sz="2000" b="1" i="0" dirty="0">
                          <a:solidFill>
                            <a:srgbClr val="FF0000"/>
                          </a:solidFill>
                          <a:effectLst/>
                          <a:latin typeface="+mn-lt"/>
                        </a:rPr>
                        <a:t>.</a:t>
                      </a:r>
                      <a:r>
                        <a:rPr lang="en-TR" sz="2000" b="1" i="0" dirty="0">
                          <a:solidFill>
                            <a:srgbClr val="FF0000"/>
                          </a:solidFill>
                          <a:effectLst/>
                          <a:latin typeface="+mn-lt"/>
                        </a:rPr>
                        <a:t>202</a:t>
                      </a:r>
                      <a:r>
                        <a:rPr lang="en-US" sz="2000" b="1" i="0" dirty="0">
                          <a:solidFill>
                            <a:srgbClr val="FF0000"/>
                          </a:solidFill>
                          <a:effectLst/>
                          <a:latin typeface="+mn-lt"/>
                        </a:rPr>
                        <a:t>.</a:t>
                      </a:r>
                      <a:r>
                        <a:rPr lang="en-TR" sz="2000" b="1" i="0" dirty="0">
                          <a:solidFill>
                            <a:srgbClr val="FF0000"/>
                          </a:solidFill>
                          <a:effectLst/>
                          <a:latin typeface="+mn-lt"/>
                        </a:rPr>
                        <a:t>000</a:t>
                      </a:r>
                      <a:r>
                        <a:rPr lang="en-US" sz="2000" b="1" i="0" dirty="0">
                          <a:solidFill>
                            <a:srgbClr val="FF0000"/>
                          </a:solidFill>
                          <a:effectLst/>
                          <a:latin typeface="+mn-lt"/>
                        </a:rPr>
                        <a:t>.</a:t>
                      </a:r>
                      <a:r>
                        <a:rPr lang="en-TR" sz="2000" b="1" i="0" dirty="0">
                          <a:solidFill>
                            <a:srgbClr val="FF0000"/>
                          </a:solidFill>
                          <a:effectLst/>
                          <a:latin typeface="+mn-lt"/>
                        </a:rPr>
                        <a:t>000 </a:t>
                      </a:r>
                    </a:p>
                  </a:txBody>
                  <a:tcPr anchor="ctr"/>
                </a:tc>
                <a:tc>
                  <a:txBody>
                    <a:bodyPr/>
                    <a:lstStyle/>
                    <a:p>
                      <a:pPr algn="ctr" rtl="0" fontAlgn="base"/>
                      <a:r>
                        <a:rPr lang="en-TR" sz="2000" b="1" i="0" dirty="0">
                          <a:solidFill>
                            <a:srgbClr val="FF0000"/>
                          </a:solidFill>
                          <a:effectLst/>
                          <a:latin typeface="+mn-lt"/>
                        </a:rPr>
                        <a:t>161</a:t>
                      </a:r>
                      <a:r>
                        <a:rPr lang="en-US" sz="2000" b="1" i="0" dirty="0">
                          <a:solidFill>
                            <a:srgbClr val="FF0000"/>
                          </a:solidFill>
                          <a:effectLst/>
                          <a:latin typeface="+mn-lt"/>
                        </a:rPr>
                        <a:t>.</a:t>
                      </a:r>
                      <a:r>
                        <a:rPr lang="en-TR" sz="2000" b="1" i="0" dirty="0">
                          <a:solidFill>
                            <a:srgbClr val="FF0000"/>
                          </a:solidFill>
                          <a:effectLst/>
                          <a:latin typeface="+mn-lt"/>
                        </a:rPr>
                        <a:t>000</a:t>
                      </a:r>
                      <a:r>
                        <a:rPr lang="en-US" sz="2000" b="1" i="0" dirty="0">
                          <a:solidFill>
                            <a:srgbClr val="FF0000"/>
                          </a:solidFill>
                          <a:effectLst/>
                          <a:latin typeface="+mn-lt"/>
                        </a:rPr>
                        <a:t>.</a:t>
                      </a:r>
                      <a:r>
                        <a:rPr lang="en-TR" sz="2000" b="1" i="0" dirty="0">
                          <a:solidFill>
                            <a:srgbClr val="FF0000"/>
                          </a:solidFill>
                          <a:effectLst/>
                          <a:latin typeface="+mn-lt"/>
                        </a:rPr>
                        <a:t>000 </a:t>
                      </a:r>
                    </a:p>
                  </a:txBody>
                  <a:tcPr anchor="ctr"/>
                </a:tc>
                <a:tc>
                  <a:txBody>
                    <a:bodyPr/>
                    <a:lstStyle/>
                    <a:p>
                      <a:pPr algn="ctr" rtl="0" fontAlgn="base"/>
                      <a:r>
                        <a:rPr lang="en-US" sz="2000" b="1" i="0" dirty="0">
                          <a:solidFill>
                            <a:srgbClr val="FF0000"/>
                          </a:solidFill>
                          <a:effectLst/>
                          <a:latin typeface="+mn-lt"/>
                        </a:rPr>
                        <a:t>3</a:t>
                      </a:r>
                      <a:r>
                        <a:rPr lang="en-TR" sz="2000" b="1" i="0" dirty="0">
                          <a:solidFill>
                            <a:srgbClr val="FF0000"/>
                          </a:solidFill>
                          <a:effectLst/>
                          <a:latin typeface="+mn-lt"/>
                        </a:rPr>
                        <a:t> </a:t>
                      </a:r>
                    </a:p>
                  </a:txBody>
                  <a:tcPr anchor="ctr"/>
                </a:tc>
                <a:tc>
                  <a:txBody>
                    <a:bodyPr/>
                    <a:lstStyle/>
                    <a:p>
                      <a:pPr algn="ctr" rtl="0" fontAlgn="base"/>
                      <a:r>
                        <a:rPr lang="en-TR" sz="2000" b="1" i="0" dirty="0">
                          <a:solidFill>
                            <a:srgbClr val="FF0000"/>
                          </a:solidFill>
                          <a:effectLst/>
                          <a:latin typeface="+mn-lt"/>
                        </a:rPr>
                        <a:t>1</a:t>
                      </a:r>
                      <a:r>
                        <a:rPr lang="en-US" sz="2000" b="1" i="0" dirty="0">
                          <a:solidFill>
                            <a:srgbClr val="FF0000"/>
                          </a:solidFill>
                          <a:effectLst/>
                          <a:latin typeface="+mn-lt"/>
                        </a:rPr>
                        <a:t>.</a:t>
                      </a:r>
                      <a:r>
                        <a:rPr lang="en-TR" sz="2000" b="1" i="0" dirty="0">
                          <a:solidFill>
                            <a:srgbClr val="FF0000"/>
                          </a:solidFill>
                          <a:effectLst/>
                          <a:latin typeface="+mn-lt"/>
                        </a:rPr>
                        <a:t>202</a:t>
                      </a:r>
                      <a:r>
                        <a:rPr lang="en-US" sz="2000" b="1" i="0" dirty="0">
                          <a:solidFill>
                            <a:srgbClr val="FF0000"/>
                          </a:solidFill>
                          <a:effectLst/>
                          <a:latin typeface="+mn-lt"/>
                        </a:rPr>
                        <a:t>.</a:t>
                      </a:r>
                      <a:r>
                        <a:rPr lang="en-TR" sz="2000" b="1" i="0" dirty="0">
                          <a:solidFill>
                            <a:srgbClr val="FF0000"/>
                          </a:solidFill>
                          <a:effectLst/>
                          <a:latin typeface="+mn-lt"/>
                        </a:rPr>
                        <a:t>000</a:t>
                      </a:r>
                      <a:r>
                        <a:rPr lang="en-US" sz="2000" b="1" i="0" dirty="0">
                          <a:solidFill>
                            <a:srgbClr val="FF0000"/>
                          </a:solidFill>
                          <a:effectLst/>
                          <a:latin typeface="+mn-lt"/>
                        </a:rPr>
                        <a:t>.</a:t>
                      </a:r>
                      <a:r>
                        <a:rPr lang="en-TR" sz="2000" b="1" i="0" dirty="0">
                          <a:solidFill>
                            <a:srgbClr val="FF0000"/>
                          </a:solidFill>
                          <a:effectLst/>
                          <a:latin typeface="+mn-lt"/>
                        </a:rPr>
                        <a:t>000 </a:t>
                      </a:r>
                    </a:p>
                  </a:txBody>
                  <a:tcPr anchor="ctr"/>
                </a:tc>
                <a:extLst>
                  <a:ext uri="{0D108BD9-81ED-4DB2-BD59-A6C34878D82A}">
                    <a16:rowId xmlns:a16="http://schemas.microsoft.com/office/drawing/2014/main" val="3022214412"/>
                  </a:ext>
                </a:extLst>
              </a:tr>
            </a:tbl>
          </a:graphicData>
        </a:graphic>
      </p:graphicFrame>
    </p:spTree>
    <p:extLst>
      <p:ext uri="{BB962C8B-B14F-4D97-AF65-F5344CB8AC3E}">
        <p14:creationId xmlns:p14="http://schemas.microsoft.com/office/powerpoint/2010/main" val="34814333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lt Başlık 4">
            <a:extLst>
              <a:ext uri="{FF2B5EF4-FFF2-40B4-BE49-F238E27FC236}">
                <a16:creationId xmlns:a16="http://schemas.microsoft.com/office/drawing/2014/main" id="{4795EC58-D0AB-4310-990E-73B4200CECD5}"/>
              </a:ext>
            </a:extLst>
          </p:cNvPr>
          <p:cNvSpPr>
            <a:spLocks noGrp="1"/>
          </p:cNvSpPr>
          <p:nvPr>
            <p:ph type="subTitle" idx="1"/>
          </p:nvPr>
        </p:nvSpPr>
        <p:spPr>
          <a:xfrm>
            <a:off x="38259" y="1301264"/>
            <a:ext cx="8284646" cy="599343"/>
          </a:xfrm>
        </p:spPr>
        <p:txBody>
          <a:bodyPr>
            <a:normAutofit fontScale="92500" lnSpcReduction="20000"/>
          </a:bodyPr>
          <a:lstStyle/>
          <a:p>
            <a:r>
              <a:rPr lang="tr-TR" sz="4500" b="1">
                <a:effectLst>
                  <a:outerShdw blurRad="38100" dist="38100" dir="2700000" algn="tl">
                    <a:srgbClr val="000000">
                      <a:alpha val="43137"/>
                    </a:srgbClr>
                  </a:outerShdw>
                </a:effectLst>
              </a:rPr>
              <a:t>Metal </a:t>
            </a:r>
            <a:r>
              <a:rPr lang="tr-TR" sz="4500" b="1" dirty="0">
                <a:effectLst>
                  <a:outerShdw blurRad="38100" dist="38100" dir="2700000" algn="tl">
                    <a:srgbClr val="000000">
                      <a:alpha val="43137"/>
                    </a:srgbClr>
                  </a:outerShdw>
                </a:effectLst>
              </a:rPr>
              <a:t>Sektörü Analiz Sonuçları</a:t>
            </a:r>
          </a:p>
        </p:txBody>
      </p:sp>
      <p:sp>
        <p:nvSpPr>
          <p:cNvPr id="2" name="Başlık 1">
            <a:extLst>
              <a:ext uri="{FF2B5EF4-FFF2-40B4-BE49-F238E27FC236}">
                <a16:creationId xmlns:a16="http://schemas.microsoft.com/office/drawing/2014/main" id="{34AA1536-2871-63AA-5994-46111C9322E6}"/>
              </a:ext>
            </a:extLst>
          </p:cNvPr>
          <p:cNvSpPr txBox="1">
            <a:spLocks/>
          </p:cNvSpPr>
          <p:nvPr/>
        </p:nvSpPr>
        <p:spPr>
          <a:xfrm>
            <a:off x="187037" y="1131958"/>
            <a:ext cx="10515600" cy="132556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tr-TR" sz="3200" b="1" dirty="0">
                <a:ea typeface="Calibri" panose="020F0502020204030204" pitchFamily="34" charset="0"/>
                <a:cs typeface="Calibri" panose="020F0502020204030204" pitchFamily="34" charset="0"/>
              </a:rPr>
              <a:t>Metal</a:t>
            </a:r>
            <a:r>
              <a:rPr lang="tr-TR" sz="3200" b="1" dirty="0">
                <a:effectLst/>
                <a:latin typeface="Calibri Light (Headings)"/>
                <a:ea typeface="Calibri" panose="020F0502020204030204" pitchFamily="34" charset="0"/>
                <a:cs typeface="Calibri" panose="020F0502020204030204" pitchFamily="34" charset="0"/>
              </a:rPr>
              <a:t> </a:t>
            </a:r>
            <a:r>
              <a:rPr lang="en-US" sz="3200" b="1" dirty="0">
                <a:latin typeface="Calibri Light (Headings)"/>
                <a:ea typeface="Calibri" panose="020F0502020204030204" pitchFamily="34" charset="0"/>
                <a:cs typeface="Calibri" panose="020F0502020204030204" pitchFamily="34" charset="0"/>
              </a:rPr>
              <a:t>E</a:t>
            </a:r>
            <a:r>
              <a:rPr lang="tr-TR" sz="3200" b="1" dirty="0" err="1">
                <a:effectLst/>
                <a:latin typeface="Calibri Light (Headings)"/>
                <a:ea typeface="Calibri" panose="020F0502020204030204" pitchFamily="34" charset="0"/>
                <a:cs typeface="Calibri" panose="020F0502020204030204" pitchFamily="34" charset="0"/>
              </a:rPr>
              <a:t>ndüstrisinin</a:t>
            </a:r>
            <a:r>
              <a:rPr lang="tr-TR" sz="3200" b="1" dirty="0">
                <a:effectLst/>
                <a:latin typeface="Calibri Light (Headings)"/>
                <a:ea typeface="Calibri" panose="020F0502020204030204" pitchFamily="34" charset="0"/>
                <a:cs typeface="Calibri" panose="020F0502020204030204" pitchFamily="34" charset="0"/>
              </a:rPr>
              <a:t> </a:t>
            </a:r>
            <a:r>
              <a:rPr lang="en-US" sz="3200" b="1" dirty="0">
                <a:latin typeface="Calibri Light (Headings)"/>
                <a:ea typeface="Calibri" panose="020F0502020204030204" pitchFamily="34" charset="0"/>
                <a:cs typeface="Calibri" panose="020F0502020204030204" pitchFamily="34" charset="0"/>
              </a:rPr>
              <a:t>E</a:t>
            </a:r>
            <a:r>
              <a:rPr lang="tr-TR" sz="3200" b="1" dirty="0">
                <a:effectLst/>
                <a:latin typeface="Calibri Light (Headings)"/>
                <a:ea typeface="Calibri" panose="020F0502020204030204" pitchFamily="34" charset="0"/>
                <a:cs typeface="Calibri" panose="020F0502020204030204" pitchFamily="34" charset="0"/>
              </a:rPr>
              <a:t>ED Ek I </a:t>
            </a:r>
            <a:r>
              <a:rPr lang="en-US" sz="3200" b="1" dirty="0">
                <a:effectLst/>
                <a:latin typeface="Calibri Light (Headings)"/>
                <a:ea typeface="Calibri" panose="020F0502020204030204" pitchFamily="34" charset="0"/>
                <a:cs typeface="Calibri" panose="020F0502020204030204" pitchFamily="34" charset="0"/>
              </a:rPr>
              <a:t>K</a:t>
            </a:r>
            <a:r>
              <a:rPr lang="tr-TR" sz="3200" b="1" dirty="0" err="1">
                <a:effectLst/>
                <a:latin typeface="Calibri Light (Headings)"/>
                <a:ea typeface="Calibri" panose="020F0502020204030204" pitchFamily="34" charset="0"/>
                <a:cs typeface="Calibri" panose="020F0502020204030204" pitchFamily="34" charset="0"/>
              </a:rPr>
              <a:t>apsamındaki</a:t>
            </a:r>
            <a:r>
              <a:rPr lang="tr-TR" sz="3200" b="1" dirty="0">
                <a:effectLst/>
                <a:latin typeface="Calibri Light (Headings)"/>
                <a:ea typeface="Calibri" panose="020F0502020204030204" pitchFamily="34" charset="0"/>
                <a:cs typeface="Calibri" panose="020F0502020204030204" pitchFamily="34" charset="0"/>
              </a:rPr>
              <a:t> </a:t>
            </a:r>
            <a:r>
              <a:rPr lang="en-US" sz="3200" b="1" dirty="0">
                <a:latin typeface="Calibri Light (Headings)"/>
                <a:ea typeface="Calibri" panose="020F0502020204030204" pitchFamily="34" charset="0"/>
                <a:cs typeface="Calibri" panose="020F0502020204030204" pitchFamily="34" charset="0"/>
              </a:rPr>
              <a:t>A</a:t>
            </a:r>
            <a:r>
              <a:rPr lang="tr-TR" sz="3200" b="1" dirty="0" err="1">
                <a:effectLst/>
                <a:latin typeface="Calibri Light (Headings)"/>
                <a:ea typeface="Calibri" panose="020F0502020204030204" pitchFamily="34" charset="0"/>
                <a:cs typeface="Calibri" panose="020F0502020204030204" pitchFamily="34" charset="0"/>
              </a:rPr>
              <a:t>lt</a:t>
            </a:r>
            <a:r>
              <a:rPr lang="tr-TR" sz="3200" b="1" dirty="0">
                <a:effectLst/>
                <a:latin typeface="Calibri Light (Headings)"/>
                <a:ea typeface="Calibri" panose="020F0502020204030204" pitchFamily="34" charset="0"/>
                <a:cs typeface="Calibri" panose="020F0502020204030204" pitchFamily="34" charset="0"/>
              </a:rPr>
              <a:t> </a:t>
            </a:r>
            <a:r>
              <a:rPr lang="en-US" sz="3200" b="1" dirty="0">
                <a:latin typeface="Calibri Light (Headings)"/>
                <a:ea typeface="Calibri" panose="020F0502020204030204" pitchFamily="34" charset="0"/>
                <a:cs typeface="Calibri" panose="020F0502020204030204" pitchFamily="34" charset="0"/>
              </a:rPr>
              <a:t>F</a:t>
            </a:r>
            <a:r>
              <a:rPr lang="tr-TR" sz="3200" b="1" dirty="0" err="1">
                <a:effectLst/>
                <a:latin typeface="Calibri Light (Headings)"/>
                <a:ea typeface="Calibri" panose="020F0502020204030204" pitchFamily="34" charset="0"/>
                <a:cs typeface="Calibri" panose="020F0502020204030204" pitchFamily="34" charset="0"/>
              </a:rPr>
              <a:t>aaliyetleri</a:t>
            </a:r>
            <a:endParaRPr lang="tr-TR" sz="3200" b="1" dirty="0"/>
          </a:p>
        </p:txBody>
      </p:sp>
      <p:graphicFrame>
        <p:nvGraphicFramePr>
          <p:cNvPr id="3" name="İçerik Yer Tutucusu 3">
            <a:extLst>
              <a:ext uri="{FF2B5EF4-FFF2-40B4-BE49-F238E27FC236}">
                <a16:creationId xmlns:a16="http://schemas.microsoft.com/office/drawing/2014/main" id="{F6AB8C36-3F0E-5147-9098-FAA4B0309885}"/>
              </a:ext>
            </a:extLst>
          </p:cNvPr>
          <p:cNvGraphicFramePr>
            <a:graphicFrameLocks/>
          </p:cNvGraphicFramePr>
          <p:nvPr>
            <p:extLst>
              <p:ext uri="{D42A27DB-BD31-4B8C-83A1-F6EECF244321}">
                <p14:modId xmlns:p14="http://schemas.microsoft.com/office/powerpoint/2010/main" val="3305265651"/>
              </p:ext>
            </p:extLst>
          </p:nvPr>
        </p:nvGraphicFramePr>
        <p:xfrm>
          <a:off x="545444" y="2457521"/>
          <a:ext cx="11101111" cy="4226096"/>
        </p:xfrm>
        <a:graphic>
          <a:graphicData uri="http://schemas.openxmlformats.org/drawingml/2006/table">
            <a:tbl>
              <a:tblPr firstRow="1" firstCol="1" bandRow="1">
                <a:tableStyleId>{5C22544A-7EE6-4342-B048-85BDC9FD1C3A}</a:tableStyleId>
              </a:tblPr>
              <a:tblGrid>
                <a:gridCol w="2082930">
                  <a:extLst>
                    <a:ext uri="{9D8B030D-6E8A-4147-A177-3AD203B41FA5}">
                      <a16:colId xmlns:a16="http://schemas.microsoft.com/office/drawing/2014/main" val="1717808776"/>
                    </a:ext>
                  </a:extLst>
                </a:gridCol>
                <a:gridCol w="9018181">
                  <a:extLst>
                    <a:ext uri="{9D8B030D-6E8A-4147-A177-3AD203B41FA5}">
                      <a16:colId xmlns:a16="http://schemas.microsoft.com/office/drawing/2014/main" val="718200514"/>
                    </a:ext>
                  </a:extLst>
                </a:gridCol>
              </a:tblGrid>
              <a:tr h="406340">
                <a:tc>
                  <a:txBody>
                    <a:bodyPr/>
                    <a:lstStyle/>
                    <a:p>
                      <a:pPr algn="ctr">
                        <a:lnSpc>
                          <a:spcPct val="150000"/>
                        </a:lnSpc>
                      </a:pPr>
                      <a:r>
                        <a:rPr lang="en-US" sz="1200" dirty="0">
                          <a:effectLst/>
                        </a:rPr>
                        <a:t>E</a:t>
                      </a:r>
                      <a:r>
                        <a:rPr lang="tr-TR" sz="1200" dirty="0">
                          <a:effectLst/>
                        </a:rPr>
                        <a:t>ED Ek I Alt Faaliyet Kodları</a:t>
                      </a:r>
                      <a:endParaRPr lang="tr-TR" sz="1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200" dirty="0">
                          <a:effectLst/>
                        </a:rPr>
                        <a:t>Faaliyetlerin tanımlanması</a:t>
                      </a:r>
                      <a:endParaRPr lang="tr-TR" sz="1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80154754"/>
                  </a:ext>
                </a:extLst>
              </a:tr>
              <a:tr h="246638">
                <a:tc>
                  <a:txBody>
                    <a:bodyPr/>
                    <a:lstStyle/>
                    <a:p>
                      <a:pPr algn="ctr">
                        <a:lnSpc>
                          <a:spcPct val="150000"/>
                        </a:lnSpc>
                      </a:pPr>
                      <a:r>
                        <a:rPr lang="tr-TR" sz="1200" dirty="0">
                          <a:effectLst/>
                        </a:rPr>
                        <a:t>2.1</a:t>
                      </a:r>
                      <a:endParaRPr lang="tr-TR" sz="1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a:lnSpc>
                          <a:spcPct val="150000"/>
                        </a:lnSpc>
                      </a:pPr>
                      <a:r>
                        <a:rPr lang="tr-TR" sz="1200" dirty="0">
                          <a:effectLst/>
                        </a:rPr>
                        <a:t>Metal cevheri (sül</a:t>
                      </a:r>
                      <a:r>
                        <a:rPr lang="en-US" sz="1200" dirty="0">
                          <a:effectLst/>
                        </a:rPr>
                        <a:t>fit</a:t>
                      </a:r>
                      <a:r>
                        <a:rPr lang="tr-TR" sz="1200" dirty="0">
                          <a:effectLst/>
                        </a:rPr>
                        <a:t> cevher</a:t>
                      </a:r>
                      <a:r>
                        <a:rPr lang="en-US" sz="1200" dirty="0" err="1">
                          <a:effectLst/>
                        </a:rPr>
                        <a:t>i</a:t>
                      </a:r>
                      <a:r>
                        <a:rPr lang="tr-TR" sz="1200" dirty="0">
                          <a:effectLst/>
                        </a:rPr>
                        <a:t> dahil) kavurma veya sinterleme</a:t>
                      </a:r>
                      <a:endParaRPr lang="tr-TR" sz="1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810111671"/>
                  </a:ext>
                </a:extLst>
              </a:tr>
              <a:tr h="328160">
                <a:tc>
                  <a:txBody>
                    <a:bodyPr/>
                    <a:lstStyle/>
                    <a:p>
                      <a:pPr algn="ctr">
                        <a:lnSpc>
                          <a:spcPct val="150000"/>
                        </a:lnSpc>
                      </a:pPr>
                      <a:r>
                        <a:rPr lang="tr-TR" sz="1200" b="1" kern="1200" dirty="0">
                          <a:solidFill>
                            <a:schemeClr val="lt1"/>
                          </a:solidFill>
                          <a:effectLst/>
                          <a:latin typeface="+mn-lt"/>
                          <a:ea typeface="+mn-ea"/>
                          <a:cs typeface="+mn-cs"/>
                        </a:rPr>
                        <a:t>2.2</a:t>
                      </a:r>
                    </a:p>
                  </a:txBody>
                  <a:tcPr marL="68580" marR="68580" marT="0" marB="0" anchor="ctr"/>
                </a:tc>
                <a:tc>
                  <a:txBody>
                    <a:bodyPr/>
                    <a:lstStyle/>
                    <a:p>
                      <a:pPr algn="l">
                        <a:lnSpc>
                          <a:spcPct val="150000"/>
                        </a:lnSpc>
                      </a:pPr>
                      <a:r>
                        <a:rPr lang="en-US" sz="1200" kern="1200" dirty="0" err="1">
                          <a:solidFill>
                            <a:schemeClr val="dk1"/>
                          </a:solidFill>
                          <a:effectLst/>
                          <a:latin typeface="+mn-lt"/>
                          <a:ea typeface="+mn-ea"/>
                          <a:cs typeface="+mn-cs"/>
                        </a:rPr>
                        <a:t>Saatte</a:t>
                      </a:r>
                      <a:r>
                        <a:rPr lang="en-US" sz="1200" kern="1200" dirty="0">
                          <a:solidFill>
                            <a:schemeClr val="dk1"/>
                          </a:solidFill>
                          <a:effectLst/>
                          <a:latin typeface="+mn-lt"/>
                          <a:ea typeface="+mn-ea"/>
                          <a:cs typeface="+mn-cs"/>
                        </a:rPr>
                        <a:t> 2,5 ton </a:t>
                      </a:r>
                      <a:r>
                        <a:rPr lang="en-US" sz="1200" kern="1200" dirty="0" err="1">
                          <a:solidFill>
                            <a:schemeClr val="dk1"/>
                          </a:solidFill>
                          <a:effectLst/>
                          <a:latin typeface="+mn-lt"/>
                          <a:ea typeface="+mn-ea"/>
                          <a:cs typeface="+mn-cs"/>
                        </a:rPr>
                        <a:t>üzeri</a:t>
                      </a:r>
                      <a:r>
                        <a:rPr lang="en-US" sz="1200" kern="1200" dirty="0">
                          <a:solidFill>
                            <a:schemeClr val="dk1"/>
                          </a:solidFill>
                          <a:effectLst/>
                          <a:latin typeface="+mn-lt"/>
                          <a:ea typeface="+mn-ea"/>
                          <a:cs typeface="+mn-cs"/>
                        </a:rPr>
                        <a:t> </a:t>
                      </a:r>
                      <a:r>
                        <a:rPr lang="en-US" sz="1200" kern="1200" dirty="0" err="1">
                          <a:solidFill>
                            <a:schemeClr val="dk1"/>
                          </a:solidFill>
                          <a:effectLst/>
                          <a:latin typeface="+mn-lt"/>
                          <a:ea typeface="+mn-ea"/>
                          <a:cs typeface="+mn-cs"/>
                        </a:rPr>
                        <a:t>kapasite</a:t>
                      </a:r>
                      <a:r>
                        <a:rPr lang="en-US" sz="1200" kern="1200" dirty="0">
                          <a:solidFill>
                            <a:schemeClr val="dk1"/>
                          </a:solidFill>
                          <a:effectLst/>
                          <a:latin typeface="+mn-lt"/>
                          <a:ea typeface="+mn-ea"/>
                          <a:cs typeface="+mn-cs"/>
                        </a:rPr>
                        <a:t> </a:t>
                      </a:r>
                      <a:r>
                        <a:rPr lang="en-US" sz="1200" kern="1200" dirty="0" err="1">
                          <a:solidFill>
                            <a:schemeClr val="dk1"/>
                          </a:solidFill>
                          <a:effectLst/>
                          <a:latin typeface="+mn-lt"/>
                          <a:ea typeface="+mn-ea"/>
                          <a:cs typeface="+mn-cs"/>
                        </a:rPr>
                        <a:t>ile</a:t>
                      </a:r>
                      <a:r>
                        <a:rPr lang="en-US" sz="1200" kern="1200" dirty="0">
                          <a:solidFill>
                            <a:schemeClr val="dk1"/>
                          </a:solidFill>
                          <a:effectLst/>
                          <a:latin typeface="+mn-lt"/>
                          <a:ea typeface="+mn-ea"/>
                          <a:cs typeface="+mn-cs"/>
                        </a:rPr>
                        <a:t> </a:t>
                      </a:r>
                      <a:r>
                        <a:rPr lang="en-US" sz="1200" kern="1200" dirty="0" err="1">
                          <a:solidFill>
                            <a:schemeClr val="dk1"/>
                          </a:solidFill>
                          <a:effectLst/>
                          <a:latin typeface="+mn-lt"/>
                          <a:ea typeface="+mn-ea"/>
                          <a:cs typeface="+mn-cs"/>
                        </a:rPr>
                        <a:t>sürekli</a:t>
                      </a:r>
                      <a:r>
                        <a:rPr lang="en-US" sz="1200" kern="1200" dirty="0">
                          <a:solidFill>
                            <a:schemeClr val="dk1"/>
                          </a:solidFill>
                          <a:effectLst/>
                          <a:latin typeface="+mn-lt"/>
                          <a:ea typeface="+mn-ea"/>
                          <a:cs typeface="+mn-cs"/>
                        </a:rPr>
                        <a:t> </a:t>
                      </a:r>
                      <a:r>
                        <a:rPr lang="en-US" sz="1200" kern="1200" dirty="0" err="1">
                          <a:solidFill>
                            <a:schemeClr val="dk1"/>
                          </a:solidFill>
                          <a:effectLst/>
                          <a:latin typeface="+mn-lt"/>
                          <a:ea typeface="+mn-ea"/>
                          <a:cs typeface="+mn-cs"/>
                        </a:rPr>
                        <a:t>döküm</a:t>
                      </a:r>
                      <a:r>
                        <a:rPr lang="en-US" sz="1200" kern="1200" dirty="0">
                          <a:solidFill>
                            <a:schemeClr val="dk1"/>
                          </a:solidFill>
                          <a:effectLst/>
                          <a:latin typeface="+mn-lt"/>
                          <a:ea typeface="+mn-ea"/>
                          <a:cs typeface="+mn-cs"/>
                        </a:rPr>
                        <a:t> </a:t>
                      </a:r>
                      <a:r>
                        <a:rPr lang="en-US" sz="1200" kern="1200" dirty="0" err="1">
                          <a:solidFill>
                            <a:schemeClr val="dk1"/>
                          </a:solidFill>
                          <a:effectLst/>
                          <a:latin typeface="+mn-lt"/>
                          <a:ea typeface="+mn-ea"/>
                          <a:cs typeface="+mn-cs"/>
                        </a:rPr>
                        <a:t>dahil</a:t>
                      </a:r>
                      <a:r>
                        <a:rPr lang="en-US" sz="1200" kern="1200" dirty="0">
                          <a:solidFill>
                            <a:schemeClr val="dk1"/>
                          </a:solidFill>
                          <a:effectLst/>
                          <a:latin typeface="+mn-lt"/>
                          <a:ea typeface="+mn-ea"/>
                          <a:cs typeface="+mn-cs"/>
                        </a:rPr>
                        <a:t> </a:t>
                      </a:r>
                      <a:r>
                        <a:rPr lang="en-US" sz="1200" kern="1200" dirty="0" err="1">
                          <a:solidFill>
                            <a:schemeClr val="dk1"/>
                          </a:solidFill>
                          <a:effectLst/>
                          <a:latin typeface="+mn-lt"/>
                          <a:ea typeface="+mn-ea"/>
                          <a:cs typeface="+mn-cs"/>
                        </a:rPr>
                        <a:t>pik</a:t>
                      </a:r>
                      <a:r>
                        <a:rPr lang="en-US" sz="1200" kern="1200" dirty="0">
                          <a:solidFill>
                            <a:schemeClr val="dk1"/>
                          </a:solidFill>
                          <a:effectLst/>
                          <a:latin typeface="+mn-lt"/>
                          <a:ea typeface="+mn-ea"/>
                          <a:cs typeface="+mn-cs"/>
                        </a:rPr>
                        <a:t> </a:t>
                      </a:r>
                      <a:r>
                        <a:rPr lang="en-US" sz="1200" kern="1200" dirty="0" err="1">
                          <a:solidFill>
                            <a:schemeClr val="dk1"/>
                          </a:solidFill>
                          <a:effectLst/>
                          <a:latin typeface="+mn-lt"/>
                          <a:ea typeface="+mn-ea"/>
                          <a:cs typeface="+mn-cs"/>
                        </a:rPr>
                        <a:t>demir</a:t>
                      </a:r>
                      <a:r>
                        <a:rPr lang="en-US" sz="1200" kern="1200" dirty="0">
                          <a:solidFill>
                            <a:schemeClr val="dk1"/>
                          </a:solidFill>
                          <a:effectLst/>
                          <a:latin typeface="+mn-lt"/>
                          <a:ea typeface="+mn-ea"/>
                          <a:cs typeface="+mn-cs"/>
                        </a:rPr>
                        <a:t> </a:t>
                      </a:r>
                      <a:r>
                        <a:rPr lang="en-US" sz="1200" kern="1200" dirty="0" err="1">
                          <a:solidFill>
                            <a:schemeClr val="dk1"/>
                          </a:solidFill>
                          <a:effectLst/>
                          <a:latin typeface="+mn-lt"/>
                          <a:ea typeface="+mn-ea"/>
                          <a:cs typeface="+mn-cs"/>
                        </a:rPr>
                        <a:t>ve</a:t>
                      </a:r>
                      <a:r>
                        <a:rPr lang="en-US" sz="1200" kern="1200" dirty="0">
                          <a:solidFill>
                            <a:schemeClr val="dk1"/>
                          </a:solidFill>
                          <a:effectLst/>
                          <a:latin typeface="+mn-lt"/>
                          <a:ea typeface="+mn-ea"/>
                          <a:cs typeface="+mn-cs"/>
                        </a:rPr>
                        <a:t> </a:t>
                      </a:r>
                      <a:r>
                        <a:rPr lang="en-US" sz="1200" kern="1200" dirty="0" err="1">
                          <a:solidFill>
                            <a:schemeClr val="dk1"/>
                          </a:solidFill>
                          <a:effectLst/>
                          <a:latin typeface="+mn-lt"/>
                          <a:ea typeface="+mn-ea"/>
                          <a:cs typeface="+mn-cs"/>
                        </a:rPr>
                        <a:t>çelik</a:t>
                      </a:r>
                      <a:r>
                        <a:rPr lang="en-US" sz="1200" kern="1200" dirty="0">
                          <a:solidFill>
                            <a:schemeClr val="dk1"/>
                          </a:solidFill>
                          <a:effectLst/>
                          <a:latin typeface="+mn-lt"/>
                          <a:ea typeface="+mn-ea"/>
                          <a:cs typeface="+mn-cs"/>
                        </a:rPr>
                        <a:t> </a:t>
                      </a:r>
                      <a:r>
                        <a:rPr lang="en-US" sz="1200" kern="1200" dirty="0" err="1">
                          <a:solidFill>
                            <a:schemeClr val="dk1"/>
                          </a:solidFill>
                          <a:effectLst/>
                          <a:latin typeface="+mn-lt"/>
                          <a:ea typeface="+mn-ea"/>
                          <a:cs typeface="+mn-cs"/>
                        </a:rPr>
                        <a:t>üretimi</a:t>
                      </a:r>
                      <a:r>
                        <a:rPr lang="en-US" sz="1200" kern="1200" dirty="0">
                          <a:solidFill>
                            <a:schemeClr val="dk1"/>
                          </a:solidFill>
                          <a:effectLst/>
                          <a:latin typeface="+mn-lt"/>
                          <a:ea typeface="+mn-ea"/>
                          <a:cs typeface="+mn-cs"/>
                        </a:rPr>
                        <a:t> (</a:t>
                      </a:r>
                      <a:r>
                        <a:rPr lang="en-US" sz="1200" kern="1200" dirty="0" err="1">
                          <a:solidFill>
                            <a:schemeClr val="dk1"/>
                          </a:solidFill>
                          <a:effectLst/>
                          <a:latin typeface="+mn-lt"/>
                          <a:ea typeface="+mn-ea"/>
                          <a:cs typeface="+mn-cs"/>
                        </a:rPr>
                        <a:t>birinci</a:t>
                      </a:r>
                      <a:r>
                        <a:rPr lang="en-US" sz="1200" kern="1200" dirty="0">
                          <a:solidFill>
                            <a:schemeClr val="dk1"/>
                          </a:solidFill>
                          <a:effectLst/>
                          <a:latin typeface="+mn-lt"/>
                          <a:ea typeface="+mn-ea"/>
                          <a:cs typeface="+mn-cs"/>
                        </a:rPr>
                        <a:t> </a:t>
                      </a:r>
                      <a:r>
                        <a:rPr lang="en-US" sz="1200" kern="1200" dirty="0" err="1">
                          <a:solidFill>
                            <a:schemeClr val="dk1"/>
                          </a:solidFill>
                          <a:effectLst/>
                          <a:latin typeface="+mn-lt"/>
                          <a:ea typeface="+mn-ea"/>
                          <a:cs typeface="+mn-cs"/>
                        </a:rPr>
                        <a:t>veya</a:t>
                      </a:r>
                      <a:r>
                        <a:rPr lang="en-US" sz="1200" kern="1200" dirty="0">
                          <a:solidFill>
                            <a:schemeClr val="dk1"/>
                          </a:solidFill>
                          <a:effectLst/>
                          <a:latin typeface="+mn-lt"/>
                          <a:ea typeface="+mn-ea"/>
                          <a:cs typeface="+mn-cs"/>
                        </a:rPr>
                        <a:t> </a:t>
                      </a:r>
                      <a:r>
                        <a:rPr lang="en-US" sz="1200" kern="1200" dirty="0" err="1">
                          <a:solidFill>
                            <a:schemeClr val="dk1"/>
                          </a:solidFill>
                          <a:effectLst/>
                          <a:latin typeface="+mn-lt"/>
                          <a:ea typeface="+mn-ea"/>
                          <a:cs typeface="+mn-cs"/>
                        </a:rPr>
                        <a:t>ikinci</a:t>
                      </a:r>
                      <a:r>
                        <a:rPr lang="en-US" sz="1200" kern="1200" dirty="0">
                          <a:solidFill>
                            <a:schemeClr val="dk1"/>
                          </a:solidFill>
                          <a:effectLst/>
                          <a:latin typeface="+mn-lt"/>
                          <a:ea typeface="+mn-ea"/>
                          <a:cs typeface="+mn-cs"/>
                        </a:rPr>
                        <a:t> </a:t>
                      </a:r>
                      <a:r>
                        <a:rPr lang="en-US" sz="1200" kern="1200" dirty="0" err="1">
                          <a:solidFill>
                            <a:schemeClr val="dk1"/>
                          </a:solidFill>
                          <a:effectLst/>
                          <a:latin typeface="+mn-lt"/>
                          <a:ea typeface="+mn-ea"/>
                          <a:cs typeface="+mn-cs"/>
                        </a:rPr>
                        <a:t>ergitme</a:t>
                      </a:r>
                      <a:r>
                        <a:rPr lang="en-US" sz="1200" kern="1200" dirty="0">
                          <a:solidFill>
                            <a:schemeClr val="dk1"/>
                          </a:solidFill>
                          <a:effectLst/>
                          <a:latin typeface="+mn-lt"/>
                          <a:ea typeface="+mn-ea"/>
                          <a:cs typeface="+mn-cs"/>
                        </a:rPr>
                        <a:t>)</a:t>
                      </a:r>
                      <a:endParaRPr lang="tr-TR" sz="1200"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38440122"/>
                  </a:ext>
                </a:extLst>
              </a:tr>
              <a:tr h="1293420">
                <a:tc>
                  <a:txBody>
                    <a:bodyPr/>
                    <a:lstStyle/>
                    <a:p>
                      <a:pPr algn="ctr">
                        <a:lnSpc>
                          <a:spcPct val="150000"/>
                        </a:lnSpc>
                      </a:pPr>
                      <a:r>
                        <a:rPr lang="tr-TR" sz="1200" dirty="0">
                          <a:effectLst/>
                        </a:rPr>
                        <a:t>2.3</a:t>
                      </a:r>
                      <a:endParaRPr lang="tr-TR" sz="1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a:lnSpc>
                          <a:spcPct val="150000"/>
                        </a:lnSpc>
                      </a:pPr>
                      <a:r>
                        <a:rPr lang="tr-TR" sz="1200" dirty="0">
                          <a:effectLst/>
                        </a:rPr>
                        <a:t>Demir metallerin</a:t>
                      </a:r>
                      <a:r>
                        <a:rPr lang="en-US" sz="1200" dirty="0">
                          <a:effectLst/>
                        </a:rPr>
                        <a:t>in</a:t>
                      </a:r>
                      <a:r>
                        <a:rPr lang="tr-TR" sz="1200" dirty="0">
                          <a:effectLst/>
                        </a:rPr>
                        <a:t> işlenmesi:</a:t>
                      </a:r>
                    </a:p>
                    <a:p>
                      <a:pPr algn="l">
                        <a:lnSpc>
                          <a:spcPct val="150000"/>
                        </a:lnSpc>
                      </a:pPr>
                      <a:r>
                        <a:rPr lang="tr-TR" sz="1200" dirty="0">
                          <a:effectLst/>
                        </a:rPr>
                        <a:t>(a) Saatte 20 tonu aşan ham çelik kapasitesine sahip sıcak haddeleme tesislerinin işletilmesi;</a:t>
                      </a:r>
                    </a:p>
                    <a:p>
                      <a:pPr algn="l">
                        <a:lnSpc>
                          <a:spcPct val="150000"/>
                        </a:lnSpc>
                      </a:pPr>
                      <a:r>
                        <a:rPr lang="tr-TR" sz="1200" dirty="0">
                          <a:effectLst/>
                        </a:rPr>
                        <a:t>(b) </a:t>
                      </a:r>
                      <a:r>
                        <a:rPr lang="en-US" sz="1200" dirty="0" err="1">
                          <a:effectLst/>
                        </a:rPr>
                        <a:t>Çekiç</a:t>
                      </a:r>
                      <a:r>
                        <a:rPr lang="en-US" sz="1200" dirty="0">
                          <a:effectLst/>
                        </a:rPr>
                        <a:t> </a:t>
                      </a:r>
                      <a:r>
                        <a:rPr lang="en-US" sz="1200" dirty="0" err="1">
                          <a:effectLst/>
                        </a:rPr>
                        <a:t>başına</a:t>
                      </a:r>
                      <a:r>
                        <a:rPr lang="en-US" sz="1200" dirty="0">
                          <a:effectLst/>
                        </a:rPr>
                        <a:t> 50 </a:t>
                      </a:r>
                      <a:r>
                        <a:rPr lang="en-US" sz="1200" dirty="0" err="1">
                          <a:effectLst/>
                        </a:rPr>
                        <a:t>kilojul</a:t>
                      </a:r>
                      <a:r>
                        <a:rPr lang="en-US" sz="1200" dirty="0">
                          <a:effectLst/>
                        </a:rPr>
                        <a:t> </a:t>
                      </a:r>
                      <a:r>
                        <a:rPr lang="en-US" sz="1200" dirty="0" err="1">
                          <a:effectLst/>
                        </a:rPr>
                        <a:t>üzerinde</a:t>
                      </a:r>
                      <a:r>
                        <a:rPr lang="en-US" sz="1200" dirty="0">
                          <a:effectLst/>
                        </a:rPr>
                        <a:t> </a:t>
                      </a:r>
                      <a:r>
                        <a:rPr lang="en-US" sz="1200" dirty="0" err="1">
                          <a:effectLst/>
                        </a:rPr>
                        <a:t>enerjisi</a:t>
                      </a:r>
                      <a:r>
                        <a:rPr lang="en-US" sz="1200" dirty="0">
                          <a:effectLst/>
                        </a:rPr>
                        <a:t> </a:t>
                      </a:r>
                      <a:r>
                        <a:rPr lang="en-US" sz="1200" dirty="0" err="1">
                          <a:effectLst/>
                        </a:rPr>
                        <a:t>bulunan</a:t>
                      </a:r>
                      <a:r>
                        <a:rPr lang="en-US" sz="1200" dirty="0">
                          <a:effectLst/>
                        </a:rPr>
                        <a:t> </a:t>
                      </a:r>
                      <a:r>
                        <a:rPr lang="en-US" sz="1200" dirty="0" err="1">
                          <a:effectLst/>
                        </a:rPr>
                        <a:t>çekiçlerin</a:t>
                      </a:r>
                      <a:r>
                        <a:rPr lang="en-US" sz="1200" dirty="0">
                          <a:effectLst/>
                        </a:rPr>
                        <a:t> </a:t>
                      </a:r>
                      <a:r>
                        <a:rPr lang="en-US" sz="1200" dirty="0" err="1">
                          <a:effectLst/>
                        </a:rPr>
                        <a:t>olduğu</a:t>
                      </a:r>
                      <a:r>
                        <a:rPr lang="en-US" sz="1200" dirty="0">
                          <a:effectLst/>
                        </a:rPr>
                        <a:t> </a:t>
                      </a:r>
                      <a:r>
                        <a:rPr lang="en-US" sz="1200" dirty="0" err="1">
                          <a:effectLst/>
                        </a:rPr>
                        <a:t>ve</a:t>
                      </a:r>
                      <a:r>
                        <a:rPr lang="en-US" sz="1200" dirty="0">
                          <a:effectLst/>
                        </a:rPr>
                        <a:t> </a:t>
                      </a:r>
                      <a:r>
                        <a:rPr lang="en-US" sz="1200" dirty="0" err="1">
                          <a:effectLst/>
                        </a:rPr>
                        <a:t>kalorifik</a:t>
                      </a:r>
                      <a:r>
                        <a:rPr lang="en-US" sz="1200" dirty="0">
                          <a:effectLst/>
                        </a:rPr>
                        <a:t> </a:t>
                      </a:r>
                      <a:r>
                        <a:rPr lang="en-US" sz="1200" dirty="0" err="1">
                          <a:effectLst/>
                        </a:rPr>
                        <a:t>gücün</a:t>
                      </a:r>
                      <a:r>
                        <a:rPr lang="en-US" sz="1200" dirty="0">
                          <a:effectLst/>
                        </a:rPr>
                        <a:t> 20 MW </a:t>
                      </a:r>
                      <a:r>
                        <a:rPr lang="en-US" sz="1200" dirty="0" err="1">
                          <a:effectLst/>
                        </a:rPr>
                        <a:t>üzerinde</a:t>
                      </a:r>
                      <a:r>
                        <a:rPr lang="en-US" sz="1200" dirty="0">
                          <a:effectLst/>
                        </a:rPr>
                        <a:t> </a:t>
                      </a:r>
                      <a:r>
                        <a:rPr lang="en-US" sz="1200" dirty="0" err="1">
                          <a:effectLst/>
                        </a:rPr>
                        <a:t>olduğu</a:t>
                      </a:r>
                      <a:r>
                        <a:rPr lang="en-US" sz="1200" dirty="0">
                          <a:effectLst/>
                        </a:rPr>
                        <a:t> </a:t>
                      </a:r>
                      <a:r>
                        <a:rPr lang="en-US" sz="1200" dirty="0" err="1">
                          <a:effectLst/>
                        </a:rPr>
                        <a:t>demirhanelerin</a:t>
                      </a:r>
                      <a:r>
                        <a:rPr lang="en-US" sz="1200" dirty="0">
                          <a:effectLst/>
                        </a:rPr>
                        <a:t> </a:t>
                      </a:r>
                      <a:r>
                        <a:rPr lang="en-US" sz="1200" dirty="0" err="1">
                          <a:effectLst/>
                        </a:rPr>
                        <a:t>işletilmesi</a:t>
                      </a:r>
                      <a:r>
                        <a:rPr lang="en-US" sz="1200" dirty="0">
                          <a:effectLst/>
                        </a:rPr>
                        <a:t>;</a:t>
                      </a:r>
                      <a:endParaRPr lang="tr-TR" sz="1200" dirty="0">
                        <a:effectLst/>
                      </a:endParaRPr>
                    </a:p>
                    <a:p>
                      <a:pPr algn="l">
                        <a:lnSpc>
                          <a:spcPct val="150000"/>
                        </a:lnSpc>
                      </a:pPr>
                      <a:r>
                        <a:rPr lang="tr-TR" sz="1200" dirty="0">
                          <a:effectLst/>
                        </a:rPr>
                        <a:t>(c) </a:t>
                      </a:r>
                      <a:r>
                        <a:rPr lang="en-US" sz="1200" dirty="0">
                          <a:effectLst/>
                        </a:rPr>
                        <a:t>S</a:t>
                      </a:r>
                      <a:r>
                        <a:rPr lang="tr-TR" sz="1200" dirty="0">
                          <a:effectLst/>
                        </a:rPr>
                        <a:t>aatte 2 tonu aşan ham çelik girdisi ile koruyucu ergimiş metal kaplamaların uygulanması.</a:t>
                      </a:r>
                      <a:endParaRPr lang="tr-TR" sz="1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226483590"/>
                  </a:ext>
                </a:extLst>
              </a:tr>
              <a:tr h="327562">
                <a:tc>
                  <a:txBody>
                    <a:bodyPr/>
                    <a:lstStyle/>
                    <a:p>
                      <a:pPr algn="ctr">
                        <a:lnSpc>
                          <a:spcPct val="150000"/>
                        </a:lnSpc>
                      </a:pPr>
                      <a:r>
                        <a:rPr lang="tr-TR" sz="1200">
                          <a:effectLst/>
                        </a:rPr>
                        <a:t>2.4</a:t>
                      </a:r>
                      <a:endParaRPr lang="tr-TR" sz="1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a:lnSpc>
                          <a:spcPct val="150000"/>
                        </a:lnSpc>
                      </a:pPr>
                      <a:r>
                        <a:rPr lang="en-US" sz="1200" dirty="0" err="1">
                          <a:effectLst/>
                        </a:rPr>
                        <a:t>Üretim</a:t>
                      </a:r>
                      <a:r>
                        <a:rPr lang="en-US" sz="1200" dirty="0">
                          <a:effectLst/>
                        </a:rPr>
                        <a:t> </a:t>
                      </a:r>
                      <a:r>
                        <a:rPr lang="en-US" sz="1200" dirty="0" err="1">
                          <a:effectLst/>
                        </a:rPr>
                        <a:t>kapasitesi</a:t>
                      </a:r>
                      <a:r>
                        <a:rPr lang="en-US" sz="1200" dirty="0">
                          <a:effectLst/>
                        </a:rPr>
                        <a:t> </a:t>
                      </a:r>
                      <a:r>
                        <a:rPr lang="en-US" sz="1200" dirty="0" err="1">
                          <a:effectLst/>
                        </a:rPr>
                        <a:t>günlük</a:t>
                      </a:r>
                      <a:r>
                        <a:rPr lang="en-US" sz="1200" dirty="0">
                          <a:effectLst/>
                        </a:rPr>
                        <a:t> 20 ton </a:t>
                      </a:r>
                      <a:r>
                        <a:rPr lang="en-US" sz="1200" dirty="0" err="1">
                          <a:effectLst/>
                        </a:rPr>
                        <a:t>üzerinde</a:t>
                      </a:r>
                      <a:r>
                        <a:rPr lang="en-US" sz="1200" dirty="0">
                          <a:effectLst/>
                        </a:rPr>
                        <a:t> </a:t>
                      </a:r>
                      <a:r>
                        <a:rPr lang="en-US" sz="1200" dirty="0" err="1">
                          <a:effectLst/>
                        </a:rPr>
                        <a:t>olan</a:t>
                      </a:r>
                      <a:r>
                        <a:rPr lang="en-US" sz="1200" dirty="0">
                          <a:effectLst/>
                        </a:rPr>
                        <a:t> </a:t>
                      </a:r>
                      <a:r>
                        <a:rPr lang="en-US" sz="1200" dirty="0" err="1">
                          <a:effectLst/>
                        </a:rPr>
                        <a:t>demir</a:t>
                      </a:r>
                      <a:r>
                        <a:rPr lang="en-US" sz="1200" dirty="0">
                          <a:effectLst/>
                        </a:rPr>
                        <a:t> </a:t>
                      </a:r>
                      <a:r>
                        <a:rPr lang="en-US" sz="1200" dirty="0" err="1">
                          <a:effectLst/>
                        </a:rPr>
                        <a:t>çelik</a:t>
                      </a:r>
                      <a:r>
                        <a:rPr lang="en-US" sz="1200" dirty="0">
                          <a:effectLst/>
                        </a:rPr>
                        <a:t> </a:t>
                      </a:r>
                      <a:r>
                        <a:rPr lang="en-US" sz="1200" dirty="0" err="1">
                          <a:effectLst/>
                        </a:rPr>
                        <a:t>dökümhaneleri</a:t>
                      </a:r>
                      <a:r>
                        <a:rPr lang="en-US" sz="1200" dirty="0">
                          <a:effectLst/>
                        </a:rPr>
                        <a:t> </a:t>
                      </a:r>
                      <a:r>
                        <a:rPr lang="en-US" sz="1200" dirty="0" err="1">
                          <a:effectLst/>
                        </a:rPr>
                        <a:t>işletilmesi</a:t>
                      </a:r>
                      <a:endParaRPr lang="tr-TR" sz="1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29975335"/>
                  </a:ext>
                </a:extLst>
              </a:tr>
              <a:tr h="1313506">
                <a:tc>
                  <a:txBody>
                    <a:bodyPr/>
                    <a:lstStyle/>
                    <a:p>
                      <a:pPr algn="ctr">
                        <a:lnSpc>
                          <a:spcPct val="150000"/>
                        </a:lnSpc>
                      </a:pPr>
                      <a:r>
                        <a:rPr lang="tr-TR" sz="1200">
                          <a:effectLst/>
                        </a:rPr>
                        <a:t>2.5</a:t>
                      </a:r>
                      <a:endParaRPr lang="tr-TR" sz="1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a:lnSpc>
                          <a:spcPct val="150000"/>
                        </a:lnSpc>
                      </a:pPr>
                      <a:r>
                        <a:rPr lang="tr-TR" sz="1200" dirty="0">
                          <a:effectLst/>
                        </a:rPr>
                        <a:t>Demir </a:t>
                      </a:r>
                      <a:r>
                        <a:rPr lang="en-US" sz="1200" dirty="0" err="1">
                          <a:effectLst/>
                        </a:rPr>
                        <a:t>dışı</a:t>
                      </a:r>
                      <a:r>
                        <a:rPr lang="tr-TR" sz="1200" dirty="0">
                          <a:effectLst/>
                        </a:rPr>
                        <a:t> metallerin işlenmesi:</a:t>
                      </a:r>
                    </a:p>
                    <a:p>
                      <a:pPr marL="228600" indent="-228600" algn="l">
                        <a:lnSpc>
                          <a:spcPct val="150000"/>
                        </a:lnSpc>
                        <a:buAutoNum type="alphaLcParenBoth"/>
                      </a:pPr>
                      <a:r>
                        <a:rPr lang="en-US" sz="1200" dirty="0">
                          <a:effectLst/>
                        </a:rPr>
                        <a:t>C</a:t>
                      </a:r>
                      <a:r>
                        <a:rPr lang="tr-TR" sz="1200" dirty="0">
                          <a:effectLst/>
                        </a:rPr>
                        <a:t>evher, konsantre veya ikincil hammaddelerden metalürjik, kimyasal veya elektrolitik işlemlerle demir</a:t>
                      </a:r>
                      <a:r>
                        <a:rPr lang="en-US" sz="1200" dirty="0">
                          <a:effectLst/>
                        </a:rPr>
                        <a:t> </a:t>
                      </a:r>
                      <a:r>
                        <a:rPr lang="en-US" sz="1200" dirty="0" err="1">
                          <a:effectLst/>
                        </a:rPr>
                        <a:t>dışı</a:t>
                      </a:r>
                      <a:r>
                        <a:rPr lang="tr-TR" sz="1200" dirty="0">
                          <a:effectLst/>
                        </a:rPr>
                        <a:t> meta</a:t>
                      </a:r>
                      <a:r>
                        <a:rPr lang="en-US" sz="1200" dirty="0">
                          <a:effectLst/>
                        </a:rPr>
                        <a:t>l </a:t>
                      </a:r>
                      <a:r>
                        <a:rPr lang="en-US" sz="1200" dirty="0" err="1">
                          <a:effectLst/>
                        </a:rPr>
                        <a:t>elde</a:t>
                      </a:r>
                      <a:r>
                        <a:rPr lang="en-US" sz="1200" dirty="0">
                          <a:effectLst/>
                        </a:rPr>
                        <a:t> </a:t>
                      </a:r>
                      <a:r>
                        <a:rPr lang="en-US" sz="1200" dirty="0" err="1">
                          <a:effectLst/>
                        </a:rPr>
                        <a:t>edilmesi</a:t>
                      </a:r>
                      <a:r>
                        <a:rPr lang="en-US" sz="1200" dirty="0">
                          <a:effectLst/>
                        </a:rPr>
                        <a:t>;</a:t>
                      </a:r>
                      <a:endParaRPr lang="tr-TR" sz="1200" dirty="0">
                        <a:effectLst/>
                      </a:endParaRPr>
                    </a:p>
                    <a:p>
                      <a:pPr algn="l">
                        <a:lnSpc>
                          <a:spcPct val="150000"/>
                        </a:lnSpc>
                      </a:pPr>
                      <a:r>
                        <a:rPr lang="tr-TR" sz="1200" dirty="0">
                          <a:effectLst/>
                        </a:rPr>
                        <a:t>(b) </a:t>
                      </a:r>
                      <a:r>
                        <a:rPr lang="en-US" sz="1200" dirty="0">
                          <a:effectLst/>
                        </a:rPr>
                        <a:t>Demir </a:t>
                      </a:r>
                      <a:r>
                        <a:rPr lang="en-US" sz="1200" dirty="0" err="1">
                          <a:effectLst/>
                        </a:rPr>
                        <a:t>dışı</a:t>
                      </a:r>
                      <a:r>
                        <a:rPr lang="en-US" sz="1200" dirty="0">
                          <a:effectLst/>
                        </a:rPr>
                        <a:t> </a:t>
                      </a:r>
                      <a:r>
                        <a:rPr lang="en-US" sz="1200" dirty="0" err="1">
                          <a:effectLst/>
                        </a:rPr>
                        <a:t>metallerin</a:t>
                      </a:r>
                      <a:r>
                        <a:rPr lang="en-US" sz="1200" dirty="0">
                          <a:effectLst/>
                        </a:rPr>
                        <a:t>, </a:t>
                      </a:r>
                      <a:r>
                        <a:rPr lang="en-US" sz="1200" dirty="0" err="1">
                          <a:effectLst/>
                        </a:rPr>
                        <a:t>geri</a:t>
                      </a:r>
                      <a:r>
                        <a:rPr lang="en-US" sz="1200" dirty="0">
                          <a:effectLst/>
                        </a:rPr>
                        <a:t> </a:t>
                      </a:r>
                      <a:r>
                        <a:rPr lang="en-US" sz="1200" dirty="0" err="1">
                          <a:effectLst/>
                        </a:rPr>
                        <a:t>dönüştürülmüş</a:t>
                      </a:r>
                      <a:r>
                        <a:rPr lang="en-US" sz="1200" dirty="0">
                          <a:effectLst/>
                        </a:rPr>
                        <a:t> </a:t>
                      </a:r>
                      <a:r>
                        <a:rPr lang="en-US" sz="1200" dirty="0" err="1">
                          <a:effectLst/>
                        </a:rPr>
                        <a:t>ürünlerin</a:t>
                      </a:r>
                      <a:r>
                        <a:rPr lang="en-US" sz="1200" dirty="0">
                          <a:effectLst/>
                        </a:rPr>
                        <a:t> </a:t>
                      </a:r>
                      <a:r>
                        <a:rPr lang="en-US" sz="1200" dirty="0" err="1">
                          <a:effectLst/>
                        </a:rPr>
                        <a:t>eritilmesi</a:t>
                      </a:r>
                      <a:r>
                        <a:rPr lang="en-US" sz="1200" dirty="0">
                          <a:effectLst/>
                        </a:rPr>
                        <a:t>, </a:t>
                      </a:r>
                      <a:r>
                        <a:rPr lang="en-US" sz="1200" dirty="0" err="1">
                          <a:effectLst/>
                        </a:rPr>
                        <a:t>alaşımlanması</a:t>
                      </a:r>
                      <a:r>
                        <a:rPr lang="en-US" sz="1200" dirty="0">
                          <a:effectLst/>
                        </a:rPr>
                        <a:t> </a:t>
                      </a:r>
                      <a:r>
                        <a:rPr lang="en-US" sz="1200" dirty="0" err="1">
                          <a:effectLst/>
                        </a:rPr>
                        <a:t>ve</a:t>
                      </a:r>
                      <a:r>
                        <a:rPr lang="en-US" sz="1200" dirty="0">
                          <a:effectLst/>
                        </a:rPr>
                        <a:t> </a:t>
                      </a:r>
                      <a:r>
                        <a:rPr lang="en-US" sz="1200" dirty="0" err="1">
                          <a:effectLst/>
                        </a:rPr>
                        <a:t>demir</a:t>
                      </a:r>
                      <a:r>
                        <a:rPr lang="en-US" sz="1200" dirty="0">
                          <a:effectLst/>
                        </a:rPr>
                        <a:t> </a:t>
                      </a:r>
                      <a:r>
                        <a:rPr lang="en-US" sz="1200" dirty="0" err="1">
                          <a:effectLst/>
                        </a:rPr>
                        <a:t>dışı</a:t>
                      </a:r>
                      <a:r>
                        <a:rPr lang="en-US" sz="1200" dirty="0">
                          <a:effectLst/>
                        </a:rPr>
                        <a:t> metal </a:t>
                      </a:r>
                      <a:r>
                        <a:rPr lang="en-US" sz="1200" dirty="0" err="1">
                          <a:effectLst/>
                        </a:rPr>
                        <a:t>dökümhane</a:t>
                      </a:r>
                      <a:r>
                        <a:rPr lang="en-US" sz="1200" dirty="0">
                          <a:effectLst/>
                        </a:rPr>
                        <a:t> </a:t>
                      </a:r>
                      <a:r>
                        <a:rPr lang="en-US" sz="1200" dirty="0" err="1">
                          <a:effectLst/>
                        </a:rPr>
                        <a:t>kurşun</a:t>
                      </a:r>
                      <a:r>
                        <a:rPr lang="en-US" sz="1200" dirty="0">
                          <a:effectLst/>
                        </a:rPr>
                        <a:t> </a:t>
                      </a:r>
                      <a:r>
                        <a:rPr lang="en-US" sz="1200" dirty="0" err="1">
                          <a:effectLst/>
                        </a:rPr>
                        <a:t>ve</a:t>
                      </a:r>
                      <a:r>
                        <a:rPr lang="en-US" sz="1200" dirty="0">
                          <a:effectLst/>
                        </a:rPr>
                        <a:t> </a:t>
                      </a:r>
                      <a:r>
                        <a:rPr lang="en-US" sz="1200" dirty="0" err="1">
                          <a:effectLst/>
                        </a:rPr>
                        <a:t>kadmiyum</a:t>
                      </a:r>
                      <a:r>
                        <a:rPr lang="en-US" sz="1200" dirty="0">
                          <a:effectLst/>
                        </a:rPr>
                        <a:t> </a:t>
                      </a:r>
                      <a:r>
                        <a:rPr lang="en-US" sz="1200" dirty="0" err="1">
                          <a:effectLst/>
                        </a:rPr>
                        <a:t>için</a:t>
                      </a:r>
                      <a:r>
                        <a:rPr lang="en-US" sz="1200" dirty="0">
                          <a:effectLst/>
                        </a:rPr>
                        <a:t> </a:t>
                      </a:r>
                      <a:r>
                        <a:rPr lang="en-US" sz="1200" dirty="0" err="1">
                          <a:effectLst/>
                        </a:rPr>
                        <a:t>günlük</a:t>
                      </a:r>
                      <a:r>
                        <a:rPr lang="en-US" sz="1200" dirty="0">
                          <a:effectLst/>
                        </a:rPr>
                        <a:t> 4 </a:t>
                      </a:r>
                      <a:r>
                        <a:rPr lang="en-US" sz="1200" dirty="0" err="1">
                          <a:effectLst/>
                        </a:rPr>
                        <a:t>tonu</a:t>
                      </a:r>
                      <a:r>
                        <a:rPr lang="en-US" sz="1200" dirty="0">
                          <a:effectLst/>
                        </a:rPr>
                        <a:t> </a:t>
                      </a:r>
                      <a:r>
                        <a:rPr lang="en-US" sz="1200" dirty="0" err="1">
                          <a:effectLst/>
                        </a:rPr>
                        <a:t>aşan</a:t>
                      </a:r>
                      <a:r>
                        <a:rPr lang="en-US" sz="1200" dirty="0">
                          <a:effectLst/>
                        </a:rPr>
                        <a:t>, </a:t>
                      </a:r>
                      <a:r>
                        <a:rPr lang="en-US" sz="1200" dirty="0" err="1">
                          <a:effectLst/>
                        </a:rPr>
                        <a:t>diğer</a:t>
                      </a:r>
                      <a:r>
                        <a:rPr lang="en-US" sz="1200" dirty="0">
                          <a:effectLst/>
                        </a:rPr>
                        <a:t> </a:t>
                      </a:r>
                      <a:r>
                        <a:rPr lang="en-US" sz="1200" dirty="0" err="1">
                          <a:effectLst/>
                        </a:rPr>
                        <a:t>metaller</a:t>
                      </a:r>
                      <a:r>
                        <a:rPr lang="en-US" sz="1200" dirty="0">
                          <a:effectLst/>
                        </a:rPr>
                        <a:t> </a:t>
                      </a:r>
                      <a:r>
                        <a:rPr lang="en-US" sz="1200" dirty="0" err="1">
                          <a:effectLst/>
                        </a:rPr>
                        <a:t>için</a:t>
                      </a:r>
                      <a:r>
                        <a:rPr lang="en-US" sz="1200" dirty="0">
                          <a:effectLst/>
                        </a:rPr>
                        <a:t> </a:t>
                      </a:r>
                      <a:r>
                        <a:rPr lang="en-US" sz="1200" dirty="0" err="1">
                          <a:effectLst/>
                        </a:rPr>
                        <a:t>günlük</a:t>
                      </a:r>
                      <a:r>
                        <a:rPr lang="en-US" sz="1200" dirty="0">
                          <a:effectLst/>
                        </a:rPr>
                        <a:t> 20 </a:t>
                      </a:r>
                      <a:r>
                        <a:rPr lang="en-US" sz="1200" dirty="0" err="1">
                          <a:effectLst/>
                        </a:rPr>
                        <a:t>tonu</a:t>
                      </a:r>
                      <a:r>
                        <a:rPr lang="en-US" sz="1200" dirty="0">
                          <a:effectLst/>
                        </a:rPr>
                        <a:t> </a:t>
                      </a:r>
                      <a:r>
                        <a:rPr lang="en-US" sz="1200" dirty="0" err="1">
                          <a:effectLst/>
                        </a:rPr>
                        <a:t>aşan</a:t>
                      </a:r>
                      <a:r>
                        <a:rPr lang="en-US" sz="1200" dirty="0">
                          <a:effectLst/>
                        </a:rPr>
                        <a:t> </a:t>
                      </a:r>
                      <a:r>
                        <a:rPr lang="en-US" sz="1200" dirty="0" err="1">
                          <a:effectLst/>
                        </a:rPr>
                        <a:t>eritme</a:t>
                      </a:r>
                      <a:r>
                        <a:rPr lang="en-US" sz="1200" dirty="0">
                          <a:effectLst/>
                        </a:rPr>
                        <a:t> </a:t>
                      </a:r>
                      <a:r>
                        <a:rPr lang="en-US" sz="1200" dirty="0" err="1">
                          <a:effectLst/>
                        </a:rPr>
                        <a:t>kapasitesiyle</a:t>
                      </a:r>
                      <a:r>
                        <a:rPr lang="en-US" sz="1200" dirty="0">
                          <a:effectLst/>
                        </a:rPr>
                        <a:t> </a:t>
                      </a:r>
                      <a:r>
                        <a:rPr lang="en-US" sz="1200" dirty="0" err="1">
                          <a:effectLst/>
                        </a:rPr>
                        <a:t>işletilmesi</a:t>
                      </a:r>
                      <a:endParaRPr lang="en-US" sz="1200" dirty="0">
                        <a:effectLst/>
                      </a:endParaRPr>
                    </a:p>
                  </a:txBody>
                  <a:tcPr marL="68580" marR="68580" marT="0" marB="0" anchor="ctr"/>
                </a:tc>
                <a:extLst>
                  <a:ext uri="{0D108BD9-81ED-4DB2-BD59-A6C34878D82A}">
                    <a16:rowId xmlns:a16="http://schemas.microsoft.com/office/drawing/2014/main" val="2184378070"/>
                  </a:ext>
                </a:extLst>
              </a:tr>
              <a:tr h="310470">
                <a:tc>
                  <a:txBody>
                    <a:bodyPr/>
                    <a:lstStyle/>
                    <a:p>
                      <a:pPr algn="ctr">
                        <a:lnSpc>
                          <a:spcPct val="150000"/>
                        </a:lnSpc>
                      </a:pPr>
                      <a:r>
                        <a:rPr lang="tr-TR" sz="1200">
                          <a:effectLst/>
                        </a:rPr>
                        <a:t>2.6</a:t>
                      </a:r>
                      <a:endParaRPr lang="tr-TR" sz="1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a:lnSpc>
                          <a:spcPct val="150000"/>
                        </a:lnSpc>
                      </a:pPr>
                      <a:r>
                        <a:rPr lang="tr-TR" sz="1200" dirty="0">
                          <a:effectLst/>
                        </a:rPr>
                        <a:t>İşlem </a:t>
                      </a:r>
                      <a:r>
                        <a:rPr lang="tr-TR" sz="1200" kern="1200" dirty="0">
                          <a:solidFill>
                            <a:schemeClr val="dk1"/>
                          </a:solidFill>
                          <a:effectLst/>
                          <a:latin typeface="+mn-lt"/>
                          <a:ea typeface="+mn-ea"/>
                          <a:cs typeface="+mn-cs"/>
                        </a:rPr>
                        <a:t>tekne</a:t>
                      </a:r>
                      <a:r>
                        <a:rPr lang="en-US" sz="1200" kern="1200" dirty="0" err="1">
                          <a:solidFill>
                            <a:schemeClr val="dk1"/>
                          </a:solidFill>
                          <a:effectLst/>
                          <a:latin typeface="+mn-lt"/>
                          <a:ea typeface="+mn-ea"/>
                          <a:cs typeface="+mn-cs"/>
                        </a:rPr>
                        <a:t>si</a:t>
                      </a:r>
                      <a:r>
                        <a:rPr lang="tr-TR" sz="1200" dirty="0">
                          <a:effectLst/>
                        </a:rPr>
                        <a:t> hacmi 30 m</a:t>
                      </a:r>
                      <a:r>
                        <a:rPr lang="tr-TR" sz="1200" baseline="30000" dirty="0">
                          <a:effectLst/>
                        </a:rPr>
                        <a:t>3 </a:t>
                      </a:r>
                      <a:r>
                        <a:rPr lang="en-US" sz="1200" baseline="30000" dirty="0">
                          <a:effectLst/>
                        </a:rPr>
                        <a:t>‘</a:t>
                      </a:r>
                      <a:r>
                        <a:rPr lang="en-US" sz="1200" dirty="0">
                          <a:effectLst/>
                        </a:rPr>
                        <a:t>ü </a:t>
                      </a:r>
                      <a:r>
                        <a:rPr lang="en-US" sz="1200" dirty="0" err="1">
                          <a:effectLst/>
                        </a:rPr>
                        <a:t>aştı</a:t>
                      </a:r>
                      <a:r>
                        <a:rPr lang="tr-TR" sz="1200" dirty="0">
                          <a:effectLst/>
                        </a:rPr>
                        <a:t>ğı durumlarda elektrolitik veya kimyasal bir işlem kullanılarak metallerin veya plastik malzemelerin yüzey işlemi   </a:t>
                      </a:r>
                      <a:endParaRPr lang="tr-TR" sz="1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406986853"/>
                  </a:ext>
                </a:extLst>
              </a:tr>
            </a:tbl>
          </a:graphicData>
        </a:graphic>
      </p:graphicFrame>
    </p:spTree>
    <p:extLst>
      <p:ext uri="{BB962C8B-B14F-4D97-AF65-F5344CB8AC3E}">
        <p14:creationId xmlns:p14="http://schemas.microsoft.com/office/powerpoint/2010/main" val="28340324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48FEF36-093E-64FE-6573-F9AB1BBB5EFE}"/>
              </a:ext>
            </a:extLst>
          </p:cNvPr>
          <p:cNvSpPr>
            <a:spLocks noGrp="1"/>
          </p:cNvSpPr>
          <p:nvPr>
            <p:ph type="title"/>
          </p:nvPr>
        </p:nvSpPr>
        <p:spPr>
          <a:xfrm>
            <a:off x="838200" y="1001939"/>
            <a:ext cx="10814538" cy="1358167"/>
          </a:xfrm>
        </p:spPr>
        <p:txBody>
          <a:bodyPr>
            <a:normAutofit/>
          </a:bodyPr>
          <a:lstStyle/>
          <a:p>
            <a:r>
              <a:rPr lang="tr-TR" sz="3200" b="1" dirty="0">
                <a:effectLst/>
                <a:latin typeface="Calibri Light (Headings)"/>
                <a:ea typeface="Calibri" panose="020F0502020204030204" pitchFamily="34" charset="0"/>
                <a:cs typeface="Calibri" panose="020F0502020204030204" pitchFamily="34" charset="0"/>
              </a:rPr>
              <a:t>Demir </a:t>
            </a:r>
            <a:r>
              <a:rPr lang="en-US" sz="3200" b="1" dirty="0" err="1">
                <a:effectLst/>
                <a:latin typeface="Calibri Light (Headings)"/>
                <a:ea typeface="Calibri" panose="020F0502020204030204" pitchFamily="34" charset="0"/>
                <a:cs typeface="Calibri" panose="020F0502020204030204" pitchFamily="34" charset="0"/>
              </a:rPr>
              <a:t>ve</a:t>
            </a:r>
            <a:r>
              <a:rPr lang="en-US" sz="3200" b="1" dirty="0">
                <a:effectLst/>
                <a:latin typeface="Calibri Light (Headings)"/>
                <a:ea typeface="Calibri" panose="020F0502020204030204" pitchFamily="34" charset="0"/>
                <a:cs typeface="Calibri" panose="020F0502020204030204" pitchFamily="34" charset="0"/>
              </a:rPr>
              <a:t> Ç</a:t>
            </a:r>
            <a:r>
              <a:rPr lang="tr-TR" sz="3200" b="1" dirty="0">
                <a:effectLst/>
                <a:latin typeface="Calibri Light (Headings)"/>
                <a:ea typeface="Calibri" panose="020F0502020204030204" pitchFamily="34" charset="0"/>
                <a:cs typeface="Calibri" panose="020F0502020204030204" pitchFamily="34" charset="0"/>
              </a:rPr>
              <a:t>elik </a:t>
            </a:r>
            <a:r>
              <a:rPr lang="en-US" sz="3200" b="1" dirty="0">
                <a:effectLst/>
                <a:latin typeface="Calibri Light (Headings)"/>
                <a:ea typeface="Calibri" panose="020F0502020204030204" pitchFamily="34" charset="0"/>
                <a:cs typeface="Calibri" panose="020F0502020204030204" pitchFamily="34" charset="0"/>
              </a:rPr>
              <a:t>S</a:t>
            </a:r>
            <a:r>
              <a:rPr lang="tr-TR" sz="3200" b="1" dirty="0">
                <a:effectLst/>
                <a:latin typeface="Calibri Light (Headings)"/>
                <a:ea typeface="Calibri" panose="020F0502020204030204" pitchFamily="34" charset="0"/>
                <a:cs typeface="Calibri" panose="020F0502020204030204" pitchFamily="34" charset="0"/>
              </a:rPr>
              <a:t>ektörü</a:t>
            </a:r>
            <a:r>
              <a:rPr lang="en-US" sz="3200" b="1" dirty="0">
                <a:effectLst/>
                <a:latin typeface="Calibri Light (Headings)"/>
                <a:ea typeface="Calibri" panose="020F0502020204030204" pitchFamily="34" charset="0"/>
                <a:cs typeface="Calibri" panose="020F0502020204030204" pitchFamily="34" charset="0"/>
              </a:rPr>
              <a:t> U</a:t>
            </a:r>
            <a:r>
              <a:rPr lang="tr-TR" sz="3200" b="1" dirty="0">
                <a:effectLst/>
                <a:latin typeface="Calibri Light (Headings)"/>
                <a:ea typeface="Calibri" panose="020F0502020204030204" pitchFamily="34" charset="0"/>
                <a:cs typeface="Calibri" panose="020F0502020204030204" pitchFamily="34" charset="0"/>
              </a:rPr>
              <a:t>yum ve </a:t>
            </a:r>
            <a:r>
              <a:rPr lang="en-US" sz="3200" b="1" dirty="0">
                <a:effectLst/>
                <a:latin typeface="Calibri Light (Headings)"/>
                <a:ea typeface="Calibri" panose="020F0502020204030204" pitchFamily="34" charset="0"/>
                <a:cs typeface="Calibri" panose="020F0502020204030204" pitchFamily="34" charset="0"/>
              </a:rPr>
              <a:t>M</a:t>
            </a:r>
            <a:r>
              <a:rPr lang="tr-TR" sz="3200" b="1" dirty="0">
                <a:effectLst/>
                <a:latin typeface="Calibri Light (Headings)"/>
                <a:ea typeface="Calibri" panose="020F0502020204030204" pitchFamily="34" charset="0"/>
                <a:cs typeface="Calibri" panose="020F0502020204030204" pitchFamily="34" charset="0"/>
              </a:rPr>
              <a:t>aliyet </a:t>
            </a:r>
            <a:r>
              <a:rPr lang="en-US" sz="3200" b="1" dirty="0">
                <a:latin typeface="Calibri Light (Headings)"/>
                <a:ea typeface="Calibri" panose="020F0502020204030204" pitchFamily="34" charset="0"/>
                <a:cs typeface="Calibri" panose="020F0502020204030204" pitchFamily="34" charset="0"/>
              </a:rPr>
              <a:t>D</a:t>
            </a:r>
            <a:r>
              <a:rPr lang="tr-TR" sz="3200" b="1" dirty="0">
                <a:effectLst/>
                <a:latin typeface="Calibri Light (Headings)"/>
                <a:ea typeface="Calibri" panose="020F0502020204030204" pitchFamily="34" charset="0"/>
                <a:cs typeface="Calibri" panose="020F0502020204030204" pitchFamily="34" charset="0"/>
              </a:rPr>
              <a:t>eğerlendirme </a:t>
            </a:r>
            <a:r>
              <a:rPr lang="en-US" sz="3200" b="1" dirty="0">
                <a:latin typeface="Calibri Light (Headings)"/>
                <a:ea typeface="Calibri" panose="020F0502020204030204" pitchFamily="34" charset="0"/>
                <a:cs typeface="Calibri" panose="020F0502020204030204" pitchFamily="34" charset="0"/>
              </a:rPr>
              <a:t>S</a:t>
            </a:r>
            <a:r>
              <a:rPr lang="tr-TR" sz="3200" b="1" dirty="0">
                <a:effectLst/>
                <a:latin typeface="Calibri Light (Headings)"/>
                <a:ea typeface="Calibri" panose="020F0502020204030204" pitchFamily="34" charset="0"/>
                <a:cs typeface="Calibri" panose="020F0502020204030204" pitchFamily="34" charset="0"/>
              </a:rPr>
              <a:t>onuçları</a:t>
            </a:r>
            <a:endParaRPr lang="tr-TR" sz="3200" b="1" dirty="0">
              <a:latin typeface="Calibri Light (Headings)"/>
            </a:endParaRPr>
          </a:p>
        </p:txBody>
      </p:sp>
      <p:graphicFrame>
        <p:nvGraphicFramePr>
          <p:cNvPr id="4" name="İçerik Yer Tutucusu 3">
            <a:extLst>
              <a:ext uri="{FF2B5EF4-FFF2-40B4-BE49-F238E27FC236}">
                <a16:creationId xmlns:a16="http://schemas.microsoft.com/office/drawing/2014/main" id="{AFCD90D8-261C-DC16-4F0F-AD685DA17102}"/>
              </a:ext>
            </a:extLst>
          </p:cNvPr>
          <p:cNvGraphicFramePr>
            <a:graphicFrameLocks noGrp="1"/>
          </p:cNvGraphicFramePr>
          <p:nvPr>
            <p:ph idx="1"/>
          </p:nvPr>
        </p:nvGraphicFramePr>
        <p:xfrm>
          <a:off x="838200" y="2643286"/>
          <a:ext cx="10515600" cy="1817627"/>
        </p:xfrm>
        <a:graphic>
          <a:graphicData uri="http://schemas.openxmlformats.org/drawingml/2006/table">
            <a:tbl>
              <a:tblPr firstRow="1" firstCol="1" bandRow="1">
                <a:tableStyleId>{5C22544A-7EE6-4342-B048-85BDC9FD1C3A}</a:tableStyleId>
              </a:tblPr>
              <a:tblGrid>
                <a:gridCol w="2995246">
                  <a:extLst>
                    <a:ext uri="{9D8B030D-6E8A-4147-A177-3AD203B41FA5}">
                      <a16:colId xmlns:a16="http://schemas.microsoft.com/office/drawing/2014/main" val="1980005389"/>
                    </a:ext>
                  </a:extLst>
                </a:gridCol>
                <a:gridCol w="1593762">
                  <a:extLst>
                    <a:ext uri="{9D8B030D-6E8A-4147-A177-3AD203B41FA5}">
                      <a16:colId xmlns:a16="http://schemas.microsoft.com/office/drawing/2014/main" val="2252828805"/>
                    </a:ext>
                  </a:extLst>
                </a:gridCol>
                <a:gridCol w="2279782">
                  <a:extLst>
                    <a:ext uri="{9D8B030D-6E8A-4147-A177-3AD203B41FA5}">
                      <a16:colId xmlns:a16="http://schemas.microsoft.com/office/drawing/2014/main" val="455986043"/>
                    </a:ext>
                  </a:extLst>
                </a:gridCol>
                <a:gridCol w="3646810">
                  <a:extLst>
                    <a:ext uri="{9D8B030D-6E8A-4147-A177-3AD203B41FA5}">
                      <a16:colId xmlns:a16="http://schemas.microsoft.com/office/drawing/2014/main" val="3518272180"/>
                    </a:ext>
                  </a:extLst>
                </a:gridCol>
              </a:tblGrid>
              <a:tr h="1132669">
                <a:tc>
                  <a:txBody>
                    <a:bodyPr/>
                    <a:lstStyle/>
                    <a:p>
                      <a:pPr algn="ctr">
                        <a:lnSpc>
                          <a:spcPct val="150000"/>
                        </a:lnSpc>
                      </a:pPr>
                      <a:r>
                        <a:rPr lang="tr-TR" sz="2400" dirty="0">
                          <a:effectLst/>
                        </a:rPr>
                        <a:t>Sektörler</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Tesis sayısı</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Ort</a:t>
                      </a:r>
                      <a:r>
                        <a:rPr lang="en-US" sz="2400" dirty="0" err="1">
                          <a:effectLst/>
                        </a:rPr>
                        <a:t>alama</a:t>
                      </a:r>
                      <a:r>
                        <a:rPr lang="tr-TR" sz="2400" dirty="0">
                          <a:effectLst/>
                        </a:rPr>
                        <a:t> uyum oranı (%)</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a:effectLst/>
                        </a:rPr>
                        <a:t>Ort. CAPEX (AVRO)</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2644710"/>
                  </a:ext>
                </a:extLst>
              </a:tr>
              <a:tr h="684958">
                <a:tc>
                  <a:txBody>
                    <a:bodyPr/>
                    <a:lstStyle/>
                    <a:p>
                      <a:pPr algn="ctr">
                        <a:lnSpc>
                          <a:spcPct val="150000"/>
                        </a:lnSpc>
                      </a:pPr>
                      <a:r>
                        <a:rPr lang="tr-TR" sz="2400">
                          <a:effectLst/>
                        </a:rPr>
                        <a:t>2.1, 2.2 Demir ve çelik</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28</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25</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999</a:t>
                      </a:r>
                      <a:r>
                        <a:rPr lang="en-US" sz="2400" dirty="0">
                          <a:effectLst/>
                        </a:rPr>
                        <a:t>.</a:t>
                      </a:r>
                      <a:r>
                        <a:rPr lang="tr-TR" sz="2400" dirty="0">
                          <a:effectLst/>
                        </a:rPr>
                        <a:t>000</a:t>
                      </a:r>
                      <a:r>
                        <a:rPr lang="en-US" sz="2400" dirty="0">
                          <a:effectLst/>
                        </a:rPr>
                        <a:t>.</a:t>
                      </a:r>
                      <a:r>
                        <a:rPr lang="tr-TR" sz="2400" dirty="0">
                          <a:effectLst/>
                        </a:rPr>
                        <a:t>000</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795269712"/>
                  </a:ext>
                </a:extLst>
              </a:tr>
            </a:tbl>
          </a:graphicData>
        </a:graphic>
      </p:graphicFrame>
      <p:sp>
        <p:nvSpPr>
          <p:cNvPr id="3" name="TextBox 2">
            <a:extLst>
              <a:ext uri="{FF2B5EF4-FFF2-40B4-BE49-F238E27FC236}">
                <a16:creationId xmlns:a16="http://schemas.microsoft.com/office/drawing/2014/main" id="{F35AB3B5-8FE6-D5C0-CDBC-7846C8613C00}"/>
              </a:ext>
            </a:extLst>
          </p:cNvPr>
          <p:cNvSpPr txBox="1"/>
          <p:nvPr/>
        </p:nvSpPr>
        <p:spPr>
          <a:xfrm>
            <a:off x="838200" y="4786690"/>
            <a:ext cx="10515600" cy="1200329"/>
          </a:xfrm>
          <a:prstGeom prst="rect">
            <a:avLst/>
          </a:prstGeom>
          <a:noFill/>
        </p:spPr>
        <p:txBody>
          <a:bodyPr wrap="square" rtlCol="0">
            <a:spAutoFit/>
          </a:bodyPr>
          <a:lstStyle/>
          <a:p>
            <a:pPr algn="just"/>
            <a:r>
              <a:rPr lang="en-US" sz="2400" dirty="0">
                <a:effectLst/>
                <a:latin typeface="Calibri (Body)"/>
                <a:ea typeface="Calibri" panose="020F0502020204030204" pitchFamily="34" charset="0"/>
              </a:rPr>
              <a:t>Demir </a:t>
            </a:r>
            <a:r>
              <a:rPr lang="en-US" sz="2400" dirty="0" err="1">
                <a:effectLst/>
                <a:latin typeface="Calibri (Body)"/>
                <a:ea typeface="Calibri" panose="020F0502020204030204" pitchFamily="34" charset="0"/>
              </a:rPr>
              <a:t>çelik</a:t>
            </a:r>
            <a:r>
              <a:rPr lang="en-US" sz="2400" dirty="0">
                <a:effectLst/>
                <a:latin typeface="Calibri (Body)"/>
                <a:ea typeface="Calibri" panose="020F0502020204030204" pitchFamily="34" charset="0"/>
              </a:rPr>
              <a:t> </a:t>
            </a:r>
            <a:r>
              <a:rPr lang="tr-TR" sz="2400" dirty="0">
                <a:effectLst/>
                <a:latin typeface="Calibri (Body)"/>
                <a:ea typeface="Calibri" panose="020F0502020204030204" pitchFamily="34" charset="0"/>
              </a:rPr>
              <a:t>sektörü</a:t>
            </a:r>
            <a:r>
              <a:rPr lang="en-US" sz="2400" dirty="0" err="1">
                <a:latin typeface="Calibri (Body)"/>
                <a:ea typeface="Calibri" panose="020F0502020204030204" pitchFamily="34" charset="0"/>
              </a:rPr>
              <a:t>nde</a:t>
            </a:r>
            <a:r>
              <a:rPr lang="en-US" sz="2400" dirty="0">
                <a:latin typeface="Calibri (Body)"/>
                <a:ea typeface="Calibri" panose="020F0502020204030204" pitchFamily="34" charset="0"/>
              </a:rPr>
              <a:t>,</a:t>
            </a:r>
            <a:r>
              <a:rPr lang="en-US" sz="2400" dirty="0">
                <a:effectLst/>
                <a:latin typeface="Calibri (Body)"/>
                <a:ea typeface="Calibri" panose="020F0502020204030204" pitchFamily="34" charset="0"/>
              </a:rPr>
              <a:t> </a:t>
            </a:r>
            <a:r>
              <a:rPr lang="tr-TR" sz="2400" dirty="0">
                <a:solidFill>
                  <a:srgbClr val="000000"/>
                </a:solidFill>
                <a:effectLst/>
                <a:ea typeface="Times New Roman" panose="02020603050405020304" pitchFamily="18" charset="0"/>
              </a:rPr>
              <a:t>EKÖK</a:t>
            </a:r>
            <a:r>
              <a:rPr lang="tr-TR" sz="2400" dirty="0">
                <a:effectLst/>
                <a:ea typeface="Calibri" panose="020F0502020204030204" pitchFamily="34" charset="0"/>
              </a:rPr>
              <a:t> envanterine göre Türkiye’de </a:t>
            </a:r>
            <a:r>
              <a:rPr lang="en-US" sz="2400" dirty="0">
                <a:effectLst/>
                <a:ea typeface="Calibri" panose="020F0502020204030204" pitchFamily="34" charset="0"/>
              </a:rPr>
              <a:t>28</a:t>
            </a:r>
            <a:r>
              <a:rPr lang="tr-TR" sz="2400" dirty="0">
                <a:effectLst/>
                <a:ea typeface="Calibri" panose="020F0502020204030204" pitchFamily="34" charset="0"/>
              </a:rPr>
              <a:t> tesis bulunmaktadır. </a:t>
            </a:r>
            <a:r>
              <a:rPr lang="en-US" sz="2400" dirty="0">
                <a:latin typeface="Calibri (Body)"/>
                <a:ea typeface="Calibri" panose="020F0502020204030204" pitchFamily="34" charset="0"/>
              </a:rPr>
              <a:t>G</a:t>
            </a:r>
            <a:r>
              <a:rPr lang="tr-TR" sz="2400" dirty="0">
                <a:effectLst/>
                <a:latin typeface="Calibri (Body)"/>
                <a:ea typeface="Calibri" panose="020F0502020204030204" pitchFamily="34" charset="0"/>
              </a:rPr>
              <a:t>enel uyum</a:t>
            </a:r>
            <a:r>
              <a:rPr lang="en-US" sz="2400" dirty="0">
                <a:effectLst/>
                <a:latin typeface="Calibri (Body)"/>
                <a:ea typeface="Calibri" panose="020F0502020204030204" pitchFamily="34" charset="0"/>
              </a:rPr>
              <a:t> </a:t>
            </a:r>
            <a:r>
              <a:rPr lang="en-US" sz="2400" dirty="0" err="1">
                <a:effectLst/>
                <a:latin typeface="Calibri (Body)"/>
                <a:ea typeface="Calibri" panose="020F0502020204030204" pitchFamily="34" charset="0"/>
              </a:rPr>
              <a:t>oranı</a:t>
            </a:r>
            <a:r>
              <a:rPr lang="tr-TR" sz="2400" dirty="0">
                <a:effectLst/>
                <a:latin typeface="Calibri (Body)"/>
                <a:ea typeface="Calibri" panose="020F0502020204030204" pitchFamily="34" charset="0"/>
              </a:rPr>
              <a:t> %31 olarak gözlemlenmektedir (</a:t>
            </a:r>
            <a:r>
              <a:rPr lang="tr-TR" sz="2400" dirty="0">
                <a:solidFill>
                  <a:srgbClr val="000000"/>
                </a:solidFill>
                <a:effectLst/>
                <a:latin typeface="Calibri (Body)"/>
                <a:ea typeface="Times New Roman" panose="02020603050405020304" pitchFamily="18" charset="0"/>
              </a:rPr>
              <a:t>EKÖK</a:t>
            </a:r>
            <a:r>
              <a:rPr lang="tr-TR" sz="2400" dirty="0">
                <a:effectLst/>
                <a:latin typeface="Calibri (Body)"/>
                <a:ea typeface="Calibri" panose="020F0502020204030204" pitchFamily="34" charset="0"/>
              </a:rPr>
              <a:t> Metal, 2021). </a:t>
            </a:r>
          </a:p>
          <a:p>
            <a:endParaRPr lang="tr-TR" sz="2400" dirty="0"/>
          </a:p>
        </p:txBody>
      </p:sp>
      <p:sp>
        <p:nvSpPr>
          <p:cNvPr id="5" name="Slide Number Placeholder 4">
            <a:extLst>
              <a:ext uri="{FF2B5EF4-FFF2-40B4-BE49-F238E27FC236}">
                <a16:creationId xmlns:a16="http://schemas.microsoft.com/office/drawing/2014/main" id="{BD02CFFA-289F-42F6-7F99-20518870A0A7}"/>
              </a:ext>
            </a:extLst>
          </p:cNvPr>
          <p:cNvSpPr>
            <a:spLocks noGrp="1"/>
          </p:cNvSpPr>
          <p:nvPr>
            <p:ph type="sldNum" sz="quarter" idx="12"/>
          </p:nvPr>
        </p:nvSpPr>
        <p:spPr/>
        <p:txBody>
          <a:bodyPr/>
          <a:lstStyle/>
          <a:p>
            <a:fld id="{6566A07A-3A36-4C08-A33E-FBE053DB02EC}" type="slidenum">
              <a:rPr lang="tr-TR" smtClean="0"/>
              <a:t>26</a:t>
            </a:fld>
            <a:endParaRPr lang="tr-TR"/>
          </a:p>
        </p:txBody>
      </p:sp>
    </p:spTree>
    <p:extLst>
      <p:ext uri="{BB962C8B-B14F-4D97-AF65-F5344CB8AC3E}">
        <p14:creationId xmlns:p14="http://schemas.microsoft.com/office/powerpoint/2010/main" val="26857440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4F8A454-CB37-9A48-D027-63424189AA18}"/>
              </a:ext>
            </a:extLst>
          </p:cNvPr>
          <p:cNvSpPr>
            <a:spLocks noGrp="1"/>
          </p:cNvSpPr>
          <p:nvPr>
            <p:ph type="title"/>
          </p:nvPr>
        </p:nvSpPr>
        <p:spPr>
          <a:xfrm>
            <a:off x="815788" y="1292572"/>
            <a:ext cx="10515600" cy="694266"/>
          </a:xfrm>
        </p:spPr>
        <p:txBody>
          <a:bodyPr>
            <a:noAutofit/>
          </a:bodyPr>
          <a:lstStyle/>
          <a:p>
            <a:pPr algn="just"/>
            <a:r>
              <a:rPr lang="tr-TR" sz="3200" b="1" dirty="0">
                <a:effectLst/>
                <a:latin typeface="Calibri Light (Headings)"/>
                <a:ea typeface="Calibri" panose="020F0502020204030204" pitchFamily="34" charset="0"/>
                <a:cs typeface="Calibri" panose="020F0502020204030204" pitchFamily="34" charset="0"/>
              </a:rPr>
              <a:t>Demir </a:t>
            </a:r>
            <a:r>
              <a:rPr lang="en-US" sz="3200" b="1" dirty="0">
                <a:latin typeface="Calibri Light (Headings)"/>
                <a:ea typeface="Calibri" panose="020F0502020204030204" pitchFamily="34" charset="0"/>
                <a:cs typeface="Calibri" panose="020F0502020204030204" pitchFamily="34" charset="0"/>
              </a:rPr>
              <a:t>İ</a:t>
            </a:r>
            <a:r>
              <a:rPr lang="tr-TR" sz="3200" b="1" dirty="0">
                <a:effectLst/>
                <a:latin typeface="Calibri Light (Headings)"/>
                <a:ea typeface="Calibri" panose="020F0502020204030204" pitchFamily="34" charset="0"/>
                <a:cs typeface="Calibri" panose="020F0502020204030204" pitchFamily="34" charset="0"/>
              </a:rPr>
              <a:t>çeren </a:t>
            </a:r>
            <a:r>
              <a:rPr lang="en-US" sz="3200" b="1" dirty="0">
                <a:latin typeface="Calibri Light (Headings)"/>
                <a:ea typeface="Calibri" panose="020F0502020204030204" pitchFamily="34" charset="0"/>
                <a:cs typeface="Calibri" panose="020F0502020204030204" pitchFamily="34" charset="0"/>
              </a:rPr>
              <a:t>M</a:t>
            </a:r>
            <a:r>
              <a:rPr lang="tr-TR" sz="3200" b="1" dirty="0">
                <a:effectLst/>
                <a:latin typeface="Calibri Light (Headings)"/>
                <a:ea typeface="Calibri" panose="020F0502020204030204" pitchFamily="34" charset="0"/>
                <a:cs typeface="Calibri" panose="020F0502020204030204" pitchFamily="34" charset="0"/>
              </a:rPr>
              <a:t>etaller</a:t>
            </a:r>
            <a:r>
              <a:rPr lang="en-US" sz="3200" b="1" dirty="0" err="1">
                <a:effectLst/>
                <a:latin typeface="Calibri Light (Headings)"/>
                <a:ea typeface="Calibri" panose="020F0502020204030204" pitchFamily="34" charset="0"/>
                <a:cs typeface="Calibri" panose="020F0502020204030204" pitchFamily="34" charset="0"/>
              </a:rPr>
              <a:t>i</a:t>
            </a:r>
            <a:r>
              <a:rPr lang="en-US" sz="3200" b="1" dirty="0">
                <a:effectLst/>
                <a:latin typeface="Calibri Light (Headings)"/>
                <a:ea typeface="Calibri" panose="020F0502020204030204" pitchFamily="34" charset="0"/>
                <a:cs typeface="Calibri" panose="020F0502020204030204" pitchFamily="34" charset="0"/>
              </a:rPr>
              <a:t> </a:t>
            </a:r>
            <a:r>
              <a:rPr lang="en-US" sz="3200" b="1" dirty="0" err="1">
                <a:latin typeface="Calibri Light (Headings)"/>
                <a:ea typeface="Calibri" panose="020F0502020204030204" pitchFamily="34" charset="0"/>
                <a:cs typeface="Calibri" panose="020F0502020204030204" pitchFamily="34" charset="0"/>
              </a:rPr>
              <a:t>İşleme</a:t>
            </a:r>
            <a:r>
              <a:rPr lang="tr-TR" sz="3200" b="1" dirty="0">
                <a:effectLst/>
                <a:latin typeface="Calibri Light (Headings)"/>
                <a:ea typeface="Calibri" panose="020F0502020204030204" pitchFamily="34" charset="0"/>
                <a:cs typeface="Calibri" panose="020F0502020204030204" pitchFamily="34" charset="0"/>
              </a:rPr>
              <a:t> </a:t>
            </a:r>
            <a:r>
              <a:rPr lang="en-US" sz="3200" b="1" dirty="0">
                <a:latin typeface="Calibri Light (Headings)"/>
                <a:ea typeface="Calibri" panose="020F0502020204030204" pitchFamily="34" charset="0"/>
                <a:cs typeface="Calibri" panose="020F0502020204030204" pitchFamily="34" charset="0"/>
              </a:rPr>
              <a:t>S</a:t>
            </a:r>
            <a:r>
              <a:rPr lang="en-US" sz="3200" b="1" dirty="0">
                <a:effectLst/>
                <a:latin typeface="Calibri Light (Headings)"/>
                <a:ea typeface="Calibri" panose="020F0502020204030204" pitchFamily="34" charset="0"/>
                <a:cs typeface="Calibri" panose="020F0502020204030204" pitchFamily="34" charset="0"/>
              </a:rPr>
              <a:t>anayi </a:t>
            </a:r>
            <a:r>
              <a:rPr lang="en-US" sz="3200" b="1" dirty="0">
                <a:latin typeface="Calibri Light (Headings)"/>
                <a:ea typeface="Calibri" panose="020F0502020204030204" pitchFamily="34" charset="0"/>
                <a:cs typeface="Calibri" panose="020F0502020204030204" pitchFamily="34" charset="0"/>
              </a:rPr>
              <a:t>U</a:t>
            </a:r>
            <a:r>
              <a:rPr lang="tr-TR" sz="3200" b="1" dirty="0">
                <a:effectLst/>
                <a:latin typeface="Calibri Light (Headings)"/>
                <a:ea typeface="Calibri" panose="020F0502020204030204" pitchFamily="34" charset="0"/>
                <a:cs typeface="Calibri" panose="020F0502020204030204" pitchFamily="34" charset="0"/>
              </a:rPr>
              <a:t>yum ve </a:t>
            </a:r>
            <a:r>
              <a:rPr lang="en-US" sz="3200" b="1" dirty="0">
                <a:effectLst/>
                <a:latin typeface="Calibri Light (Headings)"/>
                <a:ea typeface="Calibri" panose="020F0502020204030204" pitchFamily="34" charset="0"/>
                <a:cs typeface="Calibri" panose="020F0502020204030204" pitchFamily="34" charset="0"/>
              </a:rPr>
              <a:t>M</a:t>
            </a:r>
            <a:r>
              <a:rPr lang="tr-TR" sz="3200" b="1" dirty="0">
                <a:effectLst/>
                <a:latin typeface="Calibri Light (Headings)"/>
                <a:ea typeface="Calibri" panose="020F0502020204030204" pitchFamily="34" charset="0"/>
                <a:cs typeface="Calibri" panose="020F0502020204030204" pitchFamily="34" charset="0"/>
              </a:rPr>
              <a:t>aliyet </a:t>
            </a:r>
            <a:r>
              <a:rPr lang="en-US" sz="3200" b="1" dirty="0">
                <a:latin typeface="Calibri Light (Headings)"/>
                <a:ea typeface="Calibri" panose="020F0502020204030204" pitchFamily="34" charset="0"/>
                <a:cs typeface="Calibri" panose="020F0502020204030204" pitchFamily="34" charset="0"/>
              </a:rPr>
              <a:t>D</a:t>
            </a:r>
            <a:r>
              <a:rPr lang="tr-TR" sz="3200" b="1" dirty="0">
                <a:effectLst/>
                <a:latin typeface="Calibri Light (Headings)"/>
                <a:ea typeface="Calibri" panose="020F0502020204030204" pitchFamily="34" charset="0"/>
                <a:cs typeface="Calibri" panose="020F0502020204030204" pitchFamily="34" charset="0"/>
              </a:rPr>
              <a:t>eğerlendirme </a:t>
            </a:r>
            <a:r>
              <a:rPr lang="en-US" sz="3200" b="1" dirty="0">
                <a:latin typeface="Calibri Light (Headings)"/>
                <a:ea typeface="Calibri" panose="020F0502020204030204" pitchFamily="34" charset="0"/>
                <a:cs typeface="Calibri" panose="020F0502020204030204" pitchFamily="34" charset="0"/>
              </a:rPr>
              <a:t>S</a:t>
            </a:r>
            <a:r>
              <a:rPr lang="tr-TR" sz="3200" b="1" dirty="0">
                <a:effectLst/>
                <a:latin typeface="Calibri Light (Headings)"/>
                <a:ea typeface="Calibri" panose="020F0502020204030204" pitchFamily="34" charset="0"/>
                <a:cs typeface="Calibri" panose="020F0502020204030204" pitchFamily="34" charset="0"/>
              </a:rPr>
              <a:t>onuçları</a:t>
            </a:r>
            <a:endParaRPr lang="tr-TR" sz="3200" b="1" dirty="0">
              <a:latin typeface="Calibri Light (Headings)"/>
            </a:endParaRPr>
          </a:p>
        </p:txBody>
      </p:sp>
      <p:graphicFrame>
        <p:nvGraphicFramePr>
          <p:cNvPr id="4" name="İçerik Yer Tutucusu 3">
            <a:extLst>
              <a:ext uri="{FF2B5EF4-FFF2-40B4-BE49-F238E27FC236}">
                <a16:creationId xmlns:a16="http://schemas.microsoft.com/office/drawing/2014/main" id="{033A69FF-00BE-8F38-4CE6-45BBC45F6E74}"/>
              </a:ext>
            </a:extLst>
          </p:cNvPr>
          <p:cNvGraphicFramePr>
            <a:graphicFrameLocks noGrp="1"/>
          </p:cNvGraphicFramePr>
          <p:nvPr>
            <p:ph idx="1"/>
          </p:nvPr>
        </p:nvGraphicFramePr>
        <p:xfrm>
          <a:off x="838200" y="2421257"/>
          <a:ext cx="10515600" cy="2015486"/>
        </p:xfrm>
        <a:graphic>
          <a:graphicData uri="http://schemas.openxmlformats.org/drawingml/2006/table">
            <a:tbl>
              <a:tblPr firstRow="1" firstCol="1" bandRow="1">
                <a:tableStyleId>{5C22544A-7EE6-4342-B048-85BDC9FD1C3A}</a:tableStyleId>
              </a:tblPr>
              <a:tblGrid>
                <a:gridCol w="2708819">
                  <a:extLst>
                    <a:ext uri="{9D8B030D-6E8A-4147-A177-3AD203B41FA5}">
                      <a16:colId xmlns:a16="http://schemas.microsoft.com/office/drawing/2014/main" val="537185742"/>
                    </a:ext>
                  </a:extLst>
                </a:gridCol>
                <a:gridCol w="1880189">
                  <a:extLst>
                    <a:ext uri="{9D8B030D-6E8A-4147-A177-3AD203B41FA5}">
                      <a16:colId xmlns:a16="http://schemas.microsoft.com/office/drawing/2014/main" val="3497692465"/>
                    </a:ext>
                  </a:extLst>
                </a:gridCol>
                <a:gridCol w="2279782">
                  <a:extLst>
                    <a:ext uri="{9D8B030D-6E8A-4147-A177-3AD203B41FA5}">
                      <a16:colId xmlns:a16="http://schemas.microsoft.com/office/drawing/2014/main" val="841388413"/>
                    </a:ext>
                  </a:extLst>
                </a:gridCol>
                <a:gridCol w="3646810">
                  <a:extLst>
                    <a:ext uri="{9D8B030D-6E8A-4147-A177-3AD203B41FA5}">
                      <a16:colId xmlns:a16="http://schemas.microsoft.com/office/drawing/2014/main" val="2894078224"/>
                    </a:ext>
                  </a:extLst>
                </a:gridCol>
              </a:tblGrid>
              <a:tr h="1007743">
                <a:tc>
                  <a:txBody>
                    <a:bodyPr/>
                    <a:lstStyle/>
                    <a:p>
                      <a:pPr algn="ctr">
                        <a:lnSpc>
                          <a:spcPct val="150000"/>
                        </a:lnSpc>
                      </a:pPr>
                      <a:r>
                        <a:rPr lang="tr-TR" sz="1800" dirty="0">
                          <a:effectLst/>
                        </a:rPr>
                        <a:t>Sektörler</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Tesis sayısı</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Ort</a:t>
                      </a:r>
                      <a:r>
                        <a:rPr lang="en-US" sz="1800" dirty="0" err="1">
                          <a:effectLst/>
                        </a:rPr>
                        <a:t>alama</a:t>
                      </a:r>
                      <a:r>
                        <a:rPr lang="en-US" sz="1800" dirty="0">
                          <a:effectLst/>
                        </a:rPr>
                        <a:t> </a:t>
                      </a:r>
                      <a:r>
                        <a:rPr lang="tr-TR" sz="1800" dirty="0">
                          <a:effectLst/>
                        </a:rPr>
                        <a:t>uyu</a:t>
                      </a:r>
                      <a:r>
                        <a:rPr lang="en-US" sz="1800" dirty="0">
                          <a:effectLst/>
                        </a:rPr>
                        <a:t>m</a:t>
                      </a:r>
                      <a:r>
                        <a:rPr lang="tr-TR" sz="1800" dirty="0">
                          <a:effectLst/>
                        </a:rPr>
                        <a:t> oranı (%)</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Ort. CAPEX (AVRO)</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431797704"/>
                  </a:ext>
                </a:extLst>
              </a:tr>
              <a:tr h="1007743">
                <a:tc>
                  <a:txBody>
                    <a:bodyPr/>
                    <a:lstStyle/>
                    <a:p>
                      <a:pPr algn="ctr">
                        <a:lnSpc>
                          <a:spcPct val="150000"/>
                        </a:lnSpc>
                      </a:pPr>
                      <a:r>
                        <a:rPr lang="tr-TR" sz="1800" dirty="0">
                          <a:effectLst/>
                        </a:rPr>
                        <a:t>2.3 Demir içeren metaller</a:t>
                      </a:r>
                      <a:r>
                        <a:rPr lang="en-US" sz="1800" dirty="0" err="1">
                          <a:effectLst/>
                        </a:rPr>
                        <a:t>i</a:t>
                      </a:r>
                      <a:r>
                        <a:rPr lang="en-US" sz="1800" dirty="0">
                          <a:effectLst/>
                        </a:rPr>
                        <a:t> </a:t>
                      </a:r>
                      <a:r>
                        <a:rPr lang="en-US" sz="1800" dirty="0" err="1">
                          <a:effectLst/>
                        </a:rPr>
                        <a:t>işleme</a:t>
                      </a:r>
                      <a:r>
                        <a:rPr lang="en-US" sz="1800" dirty="0">
                          <a:effectLst/>
                        </a:rPr>
                        <a:t> </a:t>
                      </a:r>
                      <a:r>
                        <a:rPr lang="en-US" sz="1800" dirty="0" err="1">
                          <a:effectLst/>
                        </a:rPr>
                        <a:t>endüstrisi</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154</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45</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800" dirty="0">
                          <a:effectLst/>
                        </a:rPr>
                        <a:t>508</a:t>
                      </a:r>
                      <a:r>
                        <a:rPr lang="en-US" sz="1800" dirty="0">
                          <a:effectLst/>
                        </a:rPr>
                        <a:t>.</a:t>
                      </a:r>
                      <a:r>
                        <a:rPr lang="tr-TR" sz="1800" dirty="0">
                          <a:effectLst/>
                        </a:rPr>
                        <a:t>000</a:t>
                      </a:r>
                      <a:r>
                        <a:rPr lang="en-US" sz="1800" dirty="0">
                          <a:effectLst/>
                        </a:rPr>
                        <a:t>.</a:t>
                      </a:r>
                      <a:r>
                        <a:rPr lang="tr-TR" sz="1800" dirty="0">
                          <a:effectLst/>
                        </a:rPr>
                        <a:t>000</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619981881"/>
                  </a:ext>
                </a:extLst>
              </a:tr>
            </a:tbl>
          </a:graphicData>
        </a:graphic>
      </p:graphicFrame>
      <p:sp>
        <p:nvSpPr>
          <p:cNvPr id="3" name="TextBox 2">
            <a:extLst>
              <a:ext uri="{FF2B5EF4-FFF2-40B4-BE49-F238E27FC236}">
                <a16:creationId xmlns:a16="http://schemas.microsoft.com/office/drawing/2014/main" id="{91CBDE08-0DED-9794-EE3B-53B378752546}"/>
              </a:ext>
            </a:extLst>
          </p:cNvPr>
          <p:cNvSpPr txBox="1"/>
          <p:nvPr/>
        </p:nvSpPr>
        <p:spPr>
          <a:xfrm>
            <a:off x="815788" y="4721602"/>
            <a:ext cx="10385612" cy="1200329"/>
          </a:xfrm>
          <a:prstGeom prst="rect">
            <a:avLst/>
          </a:prstGeom>
          <a:noFill/>
        </p:spPr>
        <p:txBody>
          <a:bodyPr wrap="square" rtlCol="0">
            <a:spAutoFit/>
          </a:bodyPr>
          <a:lstStyle/>
          <a:p>
            <a:pPr algn="just"/>
            <a:r>
              <a:rPr lang="en-US" sz="2400" dirty="0">
                <a:effectLst/>
                <a:latin typeface="Calibri (Body)"/>
                <a:ea typeface="Calibri" panose="020F0502020204030204" pitchFamily="34" charset="0"/>
              </a:rPr>
              <a:t>Demir </a:t>
            </a:r>
            <a:r>
              <a:rPr lang="en-US" sz="2400" dirty="0" err="1">
                <a:effectLst/>
                <a:latin typeface="Calibri (Body)"/>
                <a:ea typeface="Calibri" panose="020F0502020204030204" pitchFamily="34" charset="0"/>
              </a:rPr>
              <a:t>içeren</a:t>
            </a:r>
            <a:r>
              <a:rPr lang="en-US" sz="2400" dirty="0">
                <a:effectLst/>
                <a:latin typeface="Calibri (Body)"/>
                <a:ea typeface="Calibri" panose="020F0502020204030204" pitchFamily="34" charset="0"/>
              </a:rPr>
              <a:t> </a:t>
            </a:r>
            <a:r>
              <a:rPr lang="en-US" sz="2400" dirty="0" err="1">
                <a:effectLst/>
                <a:latin typeface="Calibri (Body)"/>
                <a:ea typeface="Calibri" panose="020F0502020204030204" pitchFamily="34" charset="0"/>
              </a:rPr>
              <a:t>metaller</a:t>
            </a:r>
            <a:r>
              <a:rPr lang="en-US" sz="2400" dirty="0">
                <a:effectLst/>
                <a:latin typeface="Calibri (Body)"/>
                <a:ea typeface="Calibri" panose="020F0502020204030204" pitchFamily="34" charset="0"/>
              </a:rPr>
              <a:t> </a:t>
            </a:r>
            <a:r>
              <a:rPr lang="tr-TR" sz="2400" dirty="0">
                <a:effectLst/>
                <a:latin typeface="Calibri (Body)"/>
                <a:ea typeface="Calibri" panose="020F0502020204030204" pitchFamily="34" charset="0"/>
              </a:rPr>
              <a:t>alt sektörü</a:t>
            </a:r>
            <a:r>
              <a:rPr lang="en-US" sz="2400" dirty="0" err="1">
                <a:effectLst/>
                <a:latin typeface="Calibri (Body)"/>
                <a:ea typeface="Calibri" panose="020F0502020204030204" pitchFamily="34" charset="0"/>
              </a:rPr>
              <a:t>nde</a:t>
            </a:r>
            <a:r>
              <a:rPr lang="en-US" sz="2400" dirty="0">
                <a:latin typeface="Calibri (Body)"/>
                <a:ea typeface="Calibri" panose="020F0502020204030204" pitchFamily="34" charset="0"/>
              </a:rPr>
              <a:t>,</a:t>
            </a:r>
            <a:r>
              <a:rPr lang="en-US" sz="2400" dirty="0">
                <a:effectLst/>
                <a:latin typeface="Calibri (Body)"/>
                <a:ea typeface="Calibri" panose="020F0502020204030204" pitchFamily="34" charset="0"/>
              </a:rPr>
              <a:t> </a:t>
            </a:r>
            <a:r>
              <a:rPr lang="tr-TR" sz="2400" dirty="0">
                <a:solidFill>
                  <a:srgbClr val="000000"/>
                </a:solidFill>
                <a:effectLst/>
                <a:ea typeface="Times New Roman" panose="02020603050405020304" pitchFamily="18" charset="0"/>
              </a:rPr>
              <a:t>EKÖK</a:t>
            </a:r>
            <a:r>
              <a:rPr lang="tr-TR" sz="2400" dirty="0">
                <a:effectLst/>
                <a:ea typeface="Calibri" panose="020F0502020204030204" pitchFamily="34" charset="0"/>
              </a:rPr>
              <a:t> envanterine göre Türkiye’de </a:t>
            </a:r>
            <a:r>
              <a:rPr lang="en-US" sz="2400" dirty="0">
                <a:ea typeface="Calibri" panose="020F0502020204030204" pitchFamily="34" charset="0"/>
              </a:rPr>
              <a:t>154</a:t>
            </a:r>
            <a:r>
              <a:rPr lang="tr-TR" sz="2400" dirty="0">
                <a:effectLst/>
                <a:ea typeface="Calibri" panose="020F0502020204030204" pitchFamily="34" charset="0"/>
              </a:rPr>
              <a:t> tesis bulunmaktadır.</a:t>
            </a:r>
            <a:r>
              <a:rPr lang="tr-TR" sz="2400" dirty="0">
                <a:effectLst/>
                <a:latin typeface="Calibri (Body)"/>
                <a:ea typeface="Calibri" panose="020F0502020204030204" pitchFamily="34" charset="0"/>
              </a:rPr>
              <a:t> </a:t>
            </a:r>
            <a:r>
              <a:rPr lang="en-US" sz="2400" dirty="0">
                <a:effectLst/>
                <a:latin typeface="Calibri (Body)"/>
                <a:ea typeface="Calibri" panose="020F0502020204030204" pitchFamily="34" charset="0"/>
              </a:rPr>
              <a:t>G</a:t>
            </a:r>
            <a:r>
              <a:rPr lang="tr-TR" sz="2400" dirty="0">
                <a:effectLst/>
                <a:latin typeface="Calibri (Body)"/>
                <a:ea typeface="Calibri" panose="020F0502020204030204" pitchFamily="34" charset="0"/>
              </a:rPr>
              <a:t>enel uyum</a:t>
            </a:r>
            <a:r>
              <a:rPr lang="en-US" sz="2400" dirty="0">
                <a:effectLst/>
                <a:latin typeface="Calibri (Body)"/>
                <a:ea typeface="Calibri" panose="020F0502020204030204" pitchFamily="34" charset="0"/>
              </a:rPr>
              <a:t> </a:t>
            </a:r>
            <a:r>
              <a:rPr lang="en-US" sz="2400" dirty="0" err="1">
                <a:effectLst/>
                <a:latin typeface="Calibri (Body)"/>
                <a:ea typeface="Calibri" panose="020F0502020204030204" pitchFamily="34" charset="0"/>
              </a:rPr>
              <a:t>oranı</a:t>
            </a:r>
            <a:r>
              <a:rPr lang="tr-TR" sz="2400" dirty="0">
                <a:effectLst/>
                <a:latin typeface="Calibri (Body)"/>
                <a:ea typeface="Calibri" panose="020F0502020204030204" pitchFamily="34" charset="0"/>
              </a:rPr>
              <a:t> %</a:t>
            </a:r>
            <a:r>
              <a:rPr lang="en-US" sz="2400" dirty="0">
                <a:effectLst/>
                <a:latin typeface="Calibri (Body)"/>
                <a:ea typeface="Calibri" panose="020F0502020204030204" pitchFamily="34" charset="0"/>
              </a:rPr>
              <a:t>45</a:t>
            </a:r>
            <a:r>
              <a:rPr lang="tr-TR" sz="2400" dirty="0">
                <a:effectLst/>
                <a:latin typeface="Calibri (Body)"/>
                <a:ea typeface="Calibri" panose="020F0502020204030204" pitchFamily="34" charset="0"/>
              </a:rPr>
              <a:t> olarak gözlemlenmektedir (</a:t>
            </a:r>
            <a:r>
              <a:rPr lang="tr-TR" sz="2400" dirty="0">
                <a:solidFill>
                  <a:srgbClr val="000000"/>
                </a:solidFill>
                <a:effectLst/>
                <a:latin typeface="Calibri (Body)"/>
                <a:ea typeface="Times New Roman" panose="02020603050405020304" pitchFamily="18" charset="0"/>
              </a:rPr>
              <a:t>EKÖK</a:t>
            </a:r>
            <a:r>
              <a:rPr lang="tr-TR" sz="2400" dirty="0">
                <a:effectLst/>
                <a:latin typeface="Calibri (Body)"/>
                <a:ea typeface="Calibri" panose="020F0502020204030204" pitchFamily="34" charset="0"/>
              </a:rPr>
              <a:t> Metal, 2021). </a:t>
            </a:r>
          </a:p>
        </p:txBody>
      </p:sp>
      <p:sp>
        <p:nvSpPr>
          <p:cNvPr id="5" name="Slide Number Placeholder 4">
            <a:extLst>
              <a:ext uri="{FF2B5EF4-FFF2-40B4-BE49-F238E27FC236}">
                <a16:creationId xmlns:a16="http://schemas.microsoft.com/office/drawing/2014/main" id="{FE9AB631-8E25-AC00-8007-F7B92B371FD9}"/>
              </a:ext>
            </a:extLst>
          </p:cNvPr>
          <p:cNvSpPr>
            <a:spLocks noGrp="1"/>
          </p:cNvSpPr>
          <p:nvPr>
            <p:ph type="sldNum" sz="quarter" idx="12"/>
          </p:nvPr>
        </p:nvSpPr>
        <p:spPr/>
        <p:txBody>
          <a:bodyPr/>
          <a:lstStyle/>
          <a:p>
            <a:fld id="{6566A07A-3A36-4C08-A33E-FBE053DB02EC}" type="slidenum">
              <a:rPr lang="tr-TR" smtClean="0"/>
              <a:t>27</a:t>
            </a:fld>
            <a:endParaRPr lang="tr-TR"/>
          </a:p>
        </p:txBody>
      </p:sp>
    </p:spTree>
    <p:extLst>
      <p:ext uri="{BB962C8B-B14F-4D97-AF65-F5344CB8AC3E}">
        <p14:creationId xmlns:p14="http://schemas.microsoft.com/office/powerpoint/2010/main" val="204297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A49B42F-C7FE-32AF-47B6-4B1D0F4FCFED}"/>
              </a:ext>
            </a:extLst>
          </p:cNvPr>
          <p:cNvSpPr>
            <a:spLocks noGrp="1"/>
          </p:cNvSpPr>
          <p:nvPr>
            <p:ph type="title"/>
          </p:nvPr>
        </p:nvSpPr>
        <p:spPr>
          <a:xfrm>
            <a:off x="838200" y="1204082"/>
            <a:ext cx="10515600" cy="842963"/>
          </a:xfrm>
        </p:spPr>
        <p:txBody>
          <a:bodyPr>
            <a:noAutofit/>
          </a:bodyPr>
          <a:lstStyle/>
          <a:p>
            <a:pPr algn="just"/>
            <a:r>
              <a:rPr lang="tr-TR" sz="3200" b="1" dirty="0">
                <a:effectLst/>
                <a:latin typeface="Calibri Light (Headings)"/>
                <a:ea typeface="Calibri" panose="020F0502020204030204" pitchFamily="34" charset="0"/>
              </a:rPr>
              <a:t>Demirhaneler</a:t>
            </a:r>
            <a:r>
              <a:rPr lang="en-US" sz="3200" b="1" dirty="0">
                <a:effectLst/>
                <a:latin typeface="Calibri Light (Headings)"/>
                <a:ea typeface="Calibri" panose="020F0502020204030204" pitchFamily="34" charset="0"/>
              </a:rPr>
              <a:t> </a:t>
            </a:r>
            <a:r>
              <a:rPr lang="tr-TR" sz="3200" b="1" dirty="0">
                <a:effectLst/>
                <a:latin typeface="Calibri Light (Headings)"/>
                <a:ea typeface="Calibri" panose="020F0502020204030204" pitchFamily="34" charset="0"/>
              </a:rPr>
              <a:t>ve </a:t>
            </a:r>
            <a:r>
              <a:rPr lang="en-US" sz="3200" b="1" dirty="0">
                <a:effectLst/>
                <a:latin typeface="Calibri Light (Headings)"/>
                <a:ea typeface="Calibri" panose="020F0502020204030204" pitchFamily="34" charset="0"/>
              </a:rPr>
              <a:t>D</a:t>
            </a:r>
            <a:r>
              <a:rPr lang="tr-TR" sz="3200" b="1" dirty="0">
                <a:effectLst/>
                <a:latin typeface="Calibri Light (Headings)"/>
                <a:ea typeface="Calibri" panose="020F0502020204030204" pitchFamily="34" charset="0"/>
              </a:rPr>
              <a:t>ökümhaneler </a:t>
            </a:r>
            <a:r>
              <a:rPr lang="en-US" sz="3200" b="1" dirty="0">
                <a:latin typeface="Calibri Light (Headings)"/>
                <a:ea typeface="Calibri" panose="020F0502020204030204" pitchFamily="34" charset="0"/>
              </a:rPr>
              <a:t>U</a:t>
            </a:r>
            <a:r>
              <a:rPr lang="tr-TR" sz="3200" b="1" dirty="0">
                <a:effectLst/>
                <a:latin typeface="Calibri Light (Headings)"/>
                <a:ea typeface="Calibri" panose="020F0502020204030204" pitchFamily="34" charset="0"/>
              </a:rPr>
              <a:t>yu</a:t>
            </a:r>
            <a:r>
              <a:rPr lang="en-US" sz="3200" b="1" dirty="0">
                <a:effectLst/>
                <a:latin typeface="Calibri Light (Headings)"/>
                <a:ea typeface="Calibri" panose="020F0502020204030204" pitchFamily="34" charset="0"/>
              </a:rPr>
              <a:t>m</a:t>
            </a:r>
            <a:r>
              <a:rPr lang="tr-TR" sz="3200" b="1" dirty="0">
                <a:effectLst/>
                <a:latin typeface="Calibri Light (Headings)"/>
                <a:ea typeface="Calibri" panose="020F0502020204030204" pitchFamily="34" charset="0"/>
              </a:rPr>
              <a:t> ve </a:t>
            </a:r>
            <a:r>
              <a:rPr lang="en-US" sz="3200" b="1" dirty="0">
                <a:effectLst/>
                <a:latin typeface="Calibri Light (Headings)"/>
                <a:ea typeface="Calibri" panose="020F0502020204030204" pitchFamily="34" charset="0"/>
              </a:rPr>
              <a:t>M</a:t>
            </a:r>
            <a:r>
              <a:rPr lang="tr-TR" sz="3200" b="1" dirty="0">
                <a:effectLst/>
                <a:latin typeface="Calibri Light (Headings)"/>
                <a:ea typeface="Calibri" panose="020F0502020204030204" pitchFamily="34" charset="0"/>
              </a:rPr>
              <a:t>aliyet </a:t>
            </a:r>
            <a:r>
              <a:rPr lang="en-US" sz="3200" b="1" dirty="0">
                <a:latin typeface="Calibri Light (Headings)"/>
                <a:ea typeface="Calibri" panose="020F0502020204030204" pitchFamily="34" charset="0"/>
              </a:rPr>
              <a:t>D</a:t>
            </a:r>
            <a:r>
              <a:rPr lang="tr-TR" sz="3200" b="1" dirty="0">
                <a:effectLst/>
                <a:latin typeface="Calibri Light (Headings)"/>
                <a:ea typeface="Calibri" panose="020F0502020204030204" pitchFamily="34" charset="0"/>
              </a:rPr>
              <a:t>eğerlendirme</a:t>
            </a:r>
            <a:r>
              <a:rPr lang="en-US" sz="3200" b="1" dirty="0">
                <a:effectLst/>
                <a:latin typeface="Calibri Light (Headings)"/>
                <a:ea typeface="Calibri" panose="020F0502020204030204" pitchFamily="34" charset="0"/>
              </a:rPr>
              <a:t> </a:t>
            </a:r>
            <a:r>
              <a:rPr lang="en-US" sz="3200" b="1" dirty="0">
                <a:latin typeface="Calibri Light (Headings)"/>
                <a:ea typeface="Calibri" panose="020F0502020204030204" pitchFamily="34" charset="0"/>
              </a:rPr>
              <a:t>S</a:t>
            </a:r>
            <a:r>
              <a:rPr lang="tr-TR" sz="3200" b="1" dirty="0">
                <a:effectLst/>
                <a:latin typeface="Calibri Light (Headings)"/>
                <a:ea typeface="Calibri" panose="020F0502020204030204" pitchFamily="34" charset="0"/>
              </a:rPr>
              <a:t>onuçları</a:t>
            </a:r>
            <a:endParaRPr lang="tr-TR" sz="3200" dirty="0">
              <a:latin typeface="Calibri Light (Headings)"/>
            </a:endParaRPr>
          </a:p>
        </p:txBody>
      </p:sp>
      <p:sp>
        <p:nvSpPr>
          <p:cNvPr id="3" name="İçerik Yer Tutucusu 2">
            <a:extLst>
              <a:ext uri="{FF2B5EF4-FFF2-40B4-BE49-F238E27FC236}">
                <a16:creationId xmlns:a16="http://schemas.microsoft.com/office/drawing/2014/main" id="{0986AAC3-1E9E-89D8-769F-79284C991CD2}"/>
              </a:ext>
            </a:extLst>
          </p:cNvPr>
          <p:cNvSpPr>
            <a:spLocks noGrp="1"/>
          </p:cNvSpPr>
          <p:nvPr>
            <p:ph idx="1"/>
          </p:nvPr>
        </p:nvSpPr>
        <p:spPr>
          <a:xfrm>
            <a:off x="838200" y="4948161"/>
            <a:ext cx="10515600" cy="1212850"/>
          </a:xfrm>
        </p:spPr>
        <p:txBody>
          <a:bodyPr>
            <a:normAutofit/>
          </a:bodyPr>
          <a:lstStyle/>
          <a:p>
            <a:pPr marL="0" indent="0" algn="just">
              <a:buNone/>
            </a:pPr>
            <a:r>
              <a:rPr lang="tr-TR" sz="2400" dirty="0">
                <a:effectLst/>
                <a:latin typeface="Calibri (Body)"/>
                <a:ea typeface="Calibri" panose="020F0502020204030204" pitchFamily="34" charset="0"/>
              </a:rPr>
              <a:t>Demirhaneler ve dökümhaneler alt sektörün</a:t>
            </a:r>
            <a:r>
              <a:rPr lang="en-US" sz="2400" dirty="0">
                <a:effectLst/>
                <a:latin typeface="Calibri (Body)"/>
                <a:ea typeface="Calibri" panose="020F0502020204030204" pitchFamily="34" charset="0"/>
              </a:rPr>
              <a:t>de</a:t>
            </a:r>
            <a:r>
              <a:rPr lang="en-US" sz="2400" dirty="0">
                <a:latin typeface="Calibri (Body)"/>
                <a:ea typeface="Calibri" panose="020F0502020204030204" pitchFamily="34" charset="0"/>
              </a:rPr>
              <a:t>,</a:t>
            </a:r>
            <a:r>
              <a:rPr lang="en-US" sz="2400" dirty="0">
                <a:effectLst/>
                <a:latin typeface="Calibri (Body)"/>
                <a:ea typeface="Calibri" panose="020F0502020204030204" pitchFamily="34" charset="0"/>
              </a:rPr>
              <a:t> </a:t>
            </a:r>
            <a:r>
              <a:rPr lang="tr-TR" sz="2400" dirty="0">
                <a:solidFill>
                  <a:srgbClr val="000000"/>
                </a:solidFill>
                <a:effectLst/>
                <a:ea typeface="Times New Roman" panose="02020603050405020304" pitchFamily="18" charset="0"/>
              </a:rPr>
              <a:t>EKÖK</a:t>
            </a:r>
            <a:r>
              <a:rPr lang="tr-TR" sz="2400" dirty="0">
                <a:effectLst/>
                <a:ea typeface="Calibri" panose="020F0502020204030204" pitchFamily="34" charset="0"/>
              </a:rPr>
              <a:t> envanterine göre Türkiye’de </a:t>
            </a:r>
            <a:r>
              <a:rPr lang="en-US" sz="2400" dirty="0">
                <a:ea typeface="Calibri" panose="020F0502020204030204" pitchFamily="34" charset="0"/>
              </a:rPr>
              <a:t>156</a:t>
            </a:r>
            <a:r>
              <a:rPr lang="tr-TR" sz="2400" dirty="0">
                <a:effectLst/>
                <a:ea typeface="Calibri" panose="020F0502020204030204" pitchFamily="34" charset="0"/>
              </a:rPr>
              <a:t> tesis bulunmaktadır.</a:t>
            </a:r>
            <a:r>
              <a:rPr lang="tr-TR" sz="2400" dirty="0">
                <a:effectLst/>
                <a:latin typeface="Calibri (Body)"/>
                <a:ea typeface="Calibri" panose="020F0502020204030204" pitchFamily="34" charset="0"/>
              </a:rPr>
              <a:t> </a:t>
            </a:r>
            <a:r>
              <a:rPr lang="en-US" sz="2400" dirty="0">
                <a:latin typeface="Calibri (Body)"/>
                <a:ea typeface="Calibri" panose="020F0502020204030204" pitchFamily="34" charset="0"/>
              </a:rPr>
              <a:t>G</a:t>
            </a:r>
            <a:r>
              <a:rPr lang="tr-TR" sz="2400" dirty="0">
                <a:effectLst/>
                <a:latin typeface="Calibri (Body)"/>
                <a:ea typeface="Calibri" panose="020F0502020204030204" pitchFamily="34" charset="0"/>
              </a:rPr>
              <a:t>enel uyum</a:t>
            </a:r>
            <a:r>
              <a:rPr lang="en-US" sz="2400" dirty="0">
                <a:effectLst/>
                <a:latin typeface="Calibri (Body)"/>
                <a:ea typeface="Calibri" panose="020F0502020204030204" pitchFamily="34" charset="0"/>
              </a:rPr>
              <a:t> </a:t>
            </a:r>
            <a:r>
              <a:rPr lang="en-US" sz="2400" dirty="0" err="1">
                <a:effectLst/>
                <a:latin typeface="Calibri (Body)"/>
                <a:ea typeface="Calibri" panose="020F0502020204030204" pitchFamily="34" charset="0"/>
              </a:rPr>
              <a:t>oranı</a:t>
            </a:r>
            <a:r>
              <a:rPr lang="en-US" sz="2400" dirty="0">
                <a:effectLst/>
                <a:latin typeface="Calibri (Body)"/>
                <a:ea typeface="Calibri" panose="020F0502020204030204" pitchFamily="34" charset="0"/>
              </a:rPr>
              <a:t> </a:t>
            </a:r>
            <a:r>
              <a:rPr lang="tr-TR" sz="2400" dirty="0">
                <a:effectLst/>
                <a:latin typeface="Calibri (Body)"/>
                <a:ea typeface="Calibri" panose="020F0502020204030204" pitchFamily="34" charset="0"/>
              </a:rPr>
              <a:t>%31 olarak gözlemlenmektedir (</a:t>
            </a:r>
            <a:r>
              <a:rPr lang="tr-TR" sz="2400" dirty="0">
                <a:solidFill>
                  <a:srgbClr val="000000"/>
                </a:solidFill>
                <a:effectLst/>
                <a:latin typeface="Calibri (Body)"/>
                <a:ea typeface="Times New Roman" panose="02020603050405020304" pitchFamily="18" charset="0"/>
              </a:rPr>
              <a:t>EKÖK</a:t>
            </a:r>
            <a:r>
              <a:rPr lang="tr-TR" sz="2400" dirty="0">
                <a:effectLst/>
                <a:latin typeface="Calibri (Body)"/>
                <a:ea typeface="Calibri" panose="020F0502020204030204" pitchFamily="34" charset="0"/>
              </a:rPr>
              <a:t> Metal, 2021). </a:t>
            </a:r>
          </a:p>
          <a:p>
            <a:endParaRPr lang="tr-TR" sz="2400" dirty="0">
              <a:latin typeface="Calibri (Body)"/>
            </a:endParaRPr>
          </a:p>
        </p:txBody>
      </p:sp>
      <p:graphicFrame>
        <p:nvGraphicFramePr>
          <p:cNvPr id="4" name="Tablo 3">
            <a:extLst>
              <a:ext uri="{FF2B5EF4-FFF2-40B4-BE49-F238E27FC236}">
                <a16:creationId xmlns:a16="http://schemas.microsoft.com/office/drawing/2014/main" id="{CE7C3856-6D43-E367-E84C-1B2E6225757C}"/>
              </a:ext>
            </a:extLst>
          </p:cNvPr>
          <p:cNvGraphicFramePr>
            <a:graphicFrameLocks noGrp="1"/>
          </p:cNvGraphicFramePr>
          <p:nvPr/>
        </p:nvGraphicFramePr>
        <p:xfrm>
          <a:off x="838201" y="2253343"/>
          <a:ext cx="10515599" cy="2351314"/>
        </p:xfrm>
        <a:graphic>
          <a:graphicData uri="http://schemas.openxmlformats.org/drawingml/2006/table">
            <a:tbl>
              <a:tblPr firstRow="1" firstCol="1" bandRow="1">
                <a:tableStyleId>{5C22544A-7EE6-4342-B048-85BDC9FD1C3A}</a:tableStyleId>
              </a:tblPr>
              <a:tblGrid>
                <a:gridCol w="3232495">
                  <a:extLst>
                    <a:ext uri="{9D8B030D-6E8A-4147-A177-3AD203B41FA5}">
                      <a16:colId xmlns:a16="http://schemas.microsoft.com/office/drawing/2014/main" val="2298376101"/>
                    </a:ext>
                  </a:extLst>
                </a:gridCol>
                <a:gridCol w="1983242">
                  <a:extLst>
                    <a:ext uri="{9D8B030D-6E8A-4147-A177-3AD203B41FA5}">
                      <a16:colId xmlns:a16="http://schemas.microsoft.com/office/drawing/2014/main" val="359352753"/>
                    </a:ext>
                  </a:extLst>
                </a:gridCol>
                <a:gridCol w="2090501">
                  <a:extLst>
                    <a:ext uri="{9D8B030D-6E8A-4147-A177-3AD203B41FA5}">
                      <a16:colId xmlns:a16="http://schemas.microsoft.com/office/drawing/2014/main" val="1520894732"/>
                    </a:ext>
                  </a:extLst>
                </a:gridCol>
                <a:gridCol w="3209361">
                  <a:extLst>
                    <a:ext uri="{9D8B030D-6E8A-4147-A177-3AD203B41FA5}">
                      <a16:colId xmlns:a16="http://schemas.microsoft.com/office/drawing/2014/main" val="196359182"/>
                    </a:ext>
                  </a:extLst>
                </a:gridCol>
              </a:tblGrid>
              <a:tr h="1079156">
                <a:tc>
                  <a:txBody>
                    <a:bodyPr/>
                    <a:lstStyle/>
                    <a:p>
                      <a:pPr algn="ctr">
                        <a:lnSpc>
                          <a:spcPct val="150000"/>
                        </a:lnSpc>
                      </a:pPr>
                      <a:r>
                        <a:rPr lang="tr-TR" sz="2400" dirty="0">
                          <a:effectLst/>
                        </a:rPr>
                        <a:t>Sektörler</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Tesis sayısı</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Ort</a:t>
                      </a:r>
                      <a:r>
                        <a:rPr lang="en-US" sz="2400" dirty="0" err="1">
                          <a:effectLst/>
                        </a:rPr>
                        <a:t>alama</a:t>
                      </a:r>
                      <a:r>
                        <a:rPr lang="tr-TR" sz="2400" dirty="0">
                          <a:effectLst/>
                        </a:rPr>
                        <a:t> uyum oranı (%)</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Ort. CAPEX (AVRO)</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377234073"/>
                  </a:ext>
                </a:extLst>
              </a:tr>
              <a:tr h="1272158">
                <a:tc>
                  <a:txBody>
                    <a:bodyPr/>
                    <a:lstStyle/>
                    <a:p>
                      <a:pPr algn="ctr">
                        <a:lnSpc>
                          <a:spcPct val="150000"/>
                        </a:lnSpc>
                      </a:pPr>
                      <a:r>
                        <a:rPr lang="tr-TR" sz="2400" dirty="0">
                          <a:effectLst/>
                        </a:rPr>
                        <a:t>2.4 Demirhaneler ve dökümhaneler</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156</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31</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499</a:t>
                      </a:r>
                      <a:r>
                        <a:rPr lang="en-US" sz="2400" dirty="0">
                          <a:effectLst/>
                        </a:rPr>
                        <a:t>.</a:t>
                      </a:r>
                      <a:r>
                        <a:rPr lang="tr-TR" sz="2400" dirty="0">
                          <a:effectLst/>
                        </a:rPr>
                        <a:t>000</a:t>
                      </a:r>
                      <a:r>
                        <a:rPr lang="en-US" sz="2400" dirty="0">
                          <a:effectLst/>
                        </a:rPr>
                        <a:t>.</a:t>
                      </a:r>
                      <a:r>
                        <a:rPr lang="tr-TR" sz="2400" dirty="0">
                          <a:effectLst/>
                        </a:rPr>
                        <a:t>000</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744279100"/>
                  </a:ext>
                </a:extLst>
              </a:tr>
            </a:tbl>
          </a:graphicData>
        </a:graphic>
      </p:graphicFrame>
      <p:sp>
        <p:nvSpPr>
          <p:cNvPr id="5" name="Slide Number Placeholder 4">
            <a:extLst>
              <a:ext uri="{FF2B5EF4-FFF2-40B4-BE49-F238E27FC236}">
                <a16:creationId xmlns:a16="http://schemas.microsoft.com/office/drawing/2014/main" id="{80E3A6D7-51C2-16D1-0EEA-C050DA03172A}"/>
              </a:ext>
            </a:extLst>
          </p:cNvPr>
          <p:cNvSpPr>
            <a:spLocks noGrp="1"/>
          </p:cNvSpPr>
          <p:nvPr>
            <p:ph type="sldNum" sz="quarter" idx="12"/>
          </p:nvPr>
        </p:nvSpPr>
        <p:spPr/>
        <p:txBody>
          <a:bodyPr/>
          <a:lstStyle/>
          <a:p>
            <a:fld id="{6566A07A-3A36-4C08-A33E-FBE053DB02EC}" type="slidenum">
              <a:rPr lang="tr-TR" smtClean="0"/>
              <a:t>28</a:t>
            </a:fld>
            <a:endParaRPr lang="tr-TR"/>
          </a:p>
        </p:txBody>
      </p:sp>
    </p:spTree>
    <p:extLst>
      <p:ext uri="{BB962C8B-B14F-4D97-AF65-F5344CB8AC3E}">
        <p14:creationId xmlns:p14="http://schemas.microsoft.com/office/powerpoint/2010/main" val="26536722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4BFB059-693F-FA7B-25B1-2737A13B32FC}"/>
              </a:ext>
            </a:extLst>
          </p:cNvPr>
          <p:cNvSpPr>
            <a:spLocks noGrp="1"/>
          </p:cNvSpPr>
          <p:nvPr>
            <p:ph type="title"/>
          </p:nvPr>
        </p:nvSpPr>
        <p:spPr>
          <a:xfrm>
            <a:off x="838200" y="1182638"/>
            <a:ext cx="10515600" cy="878190"/>
          </a:xfrm>
        </p:spPr>
        <p:txBody>
          <a:bodyPr>
            <a:noAutofit/>
          </a:bodyPr>
          <a:lstStyle/>
          <a:p>
            <a:pPr algn="just"/>
            <a:r>
              <a:rPr lang="tr-TR" sz="3200" b="1" dirty="0">
                <a:effectLst/>
                <a:latin typeface="Calibri Light (Headings)"/>
                <a:ea typeface="Calibri" panose="020F0502020204030204" pitchFamily="34" charset="0"/>
              </a:rPr>
              <a:t>Demir</a:t>
            </a:r>
            <a:r>
              <a:rPr lang="en-US" sz="3200" b="1" dirty="0">
                <a:effectLst/>
                <a:latin typeface="Calibri Light (Headings)"/>
                <a:ea typeface="Calibri" panose="020F0502020204030204" pitchFamily="34" charset="0"/>
              </a:rPr>
              <a:t>  </a:t>
            </a:r>
            <a:r>
              <a:rPr lang="en-US" sz="3200" b="1" dirty="0" err="1">
                <a:effectLst/>
                <a:latin typeface="Calibri Light (Headings)"/>
                <a:ea typeface="Calibri" panose="020F0502020204030204" pitchFamily="34" charset="0"/>
              </a:rPr>
              <a:t>Dışı</a:t>
            </a:r>
            <a:r>
              <a:rPr lang="en-US" sz="3200" b="1" dirty="0">
                <a:effectLst/>
                <a:latin typeface="Calibri Light (Headings)"/>
                <a:ea typeface="Calibri" panose="020F0502020204030204" pitchFamily="34" charset="0"/>
              </a:rPr>
              <a:t> </a:t>
            </a:r>
            <a:r>
              <a:rPr lang="en-US" sz="3200" b="1" dirty="0">
                <a:latin typeface="Calibri Light (Headings)"/>
                <a:ea typeface="Calibri" panose="020F0502020204030204" pitchFamily="34" charset="0"/>
              </a:rPr>
              <a:t>M</a:t>
            </a:r>
            <a:r>
              <a:rPr lang="en-US" sz="3200" b="1" dirty="0">
                <a:effectLst/>
                <a:latin typeface="Calibri Light (Headings)"/>
                <a:ea typeface="Calibri" panose="020F0502020204030204" pitchFamily="34" charset="0"/>
              </a:rPr>
              <a:t>etal Sanayi</a:t>
            </a:r>
            <a:r>
              <a:rPr lang="tr-TR" sz="3200" b="1" dirty="0">
                <a:effectLst/>
                <a:latin typeface="Calibri Light (Headings)"/>
                <a:ea typeface="Calibri" panose="020F0502020204030204" pitchFamily="34" charset="0"/>
              </a:rPr>
              <a:t> </a:t>
            </a:r>
            <a:r>
              <a:rPr lang="en-US" sz="3200" b="1" dirty="0">
                <a:latin typeface="Calibri Light (Headings)"/>
                <a:ea typeface="Calibri" panose="020F0502020204030204" pitchFamily="34" charset="0"/>
              </a:rPr>
              <a:t>U</a:t>
            </a:r>
            <a:r>
              <a:rPr lang="tr-TR" sz="3200" b="1" dirty="0">
                <a:effectLst/>
                <a:latin typeface="Calibri Light (Headings)"/>
                <a:ea typeface="Calibri" panose="020F0502020204030204" pitchFamily="34" charset="0"/>
              </a:rPr>
              <a:t>yum ve </a:t>
            </a:r>
            <a:r>
              <a:rPr lang="en-US" sz="3200" b="1" dirty="0">
                <a:effectLst/>
                <a:latin typeface="Calibri Light (Headings)"/>
                <a:ea typeface="Calibri" panose="020F0502020204030204" pitchFamily="34" charset="0"/>
              </a:rPr>
              <a:t>M</a:t>
            </a:r>
            <a:r>
              <a:rPr lang="tr-TR" sz="3200" b="1" dirty="0">
                <a:effectLst/>
                <a:latin typeface="Calibri Light (Headings)"/>
                <a:ea typeface="Calibri" panose="020F0502020204030204" pitchFamily="34" charset="0"/>
              </a:rPr>
              <a:t>aliyet </a:t>
            </a:r>
            <a:r>
              <a:rPr lang="en-US" sz="3200" b="1" dirty="0">
                <a:latin typeface="Calibri Light (Headings)"/>
                <a:ea typeface="Calibri" panose="020F0502020204030204" pitchFamily="34" charset="0"/>
              </a:rPr>
              <a:t>D</a:t>
            </a:r>
            <a:r>
              <a:rPr lang="tr-TR" sz="3200" b="1" dirty="0">
                <a:effectLst/>
                <a:latin typeface="Calibri Light (Headings)"/>
                <a:ea typeface="Calibri" panose="020F0502020204030204" pitchFamily="34" charset="0"/>
              </a:rPr>
              <a:t>eğerlendirme </a:t>
            </a:r>
            <a:r>
              <a:rPr lang="en-US" sz="3200" b="1" dirty="0">
                <a:latin typeface="Calibri Light (Headings)"/>
                <a:ea typeface="Calibri" panose="020F0502020204030204" pitchFamily="34" charset="0"/>
              </a:rPr>
              <a:t>S</a:t>
            </a:r>
            <a:r>
              <a:rPr lang="tr-TR" sz="3200" b="1" dirty="0">
                <a:effectLst/>
                <a:latin typeface="Calibri Light (Headings)"/>
                <a:ea typeface="Calibri" panose="020F0502020204030204" pitchFamily="34" charset="0"/>
              </a:rPr>
              <a:t>onuçları</a:t>
            </a:r>
            <a:endParaRPr lang="tr-TR" sz="3200" dirty="0"/>
          </a:p>
        </p:txBody>
      </p:sp>
      <p:sp>
        <p:nvSpPr>
          <p:cNvPr id="3" name="İçerik Yer Tutucusu 2">
            <a:extLst>
              <a:ext uri="{FF2B5EF4-FFF2-40B4-BE49-F238E27FC236}">
                <a16:creationId xmlns:a16="http://schemas.microsoft.com/office/drawing/2014/main" id="{1B0DCA0B-7634-2BE0-FB9D-A6F0CD524D40}"/>
              </a:ext>
            </a:extLst>
          </p:cNvPr>
          <p:cNvSpPr>
            <a:spLocks noGrp="1"/>
          </p:cNvSpPr>
          <p:nvPr>
            <p:ph idx="1"/>
          </p:nvPr>
        </p:nvSpPr>
        <p:spPr>
          <a:xfrm>
            <a:off x="838200" y="4937006"/>
            <a:ext cx="10515600" cy="1300508"/>
          </a:xfrm>
        </p:spPr>
        <p:txBody>
          <a:bodyPr>
            <a:normAutofit/>
          </a:bodyPr>
          <a:lstStyle/>
          <a:p>
            <a:pPr marL="0" indent="0" algn="just">
              <a:buNone/>
            </a:pPr>
            <a:r>
              <a:rPr lang="tr-TR" sz="2400" dirty="0">
                <a:effectLst/>
                <a:latin typeface="Calibri (Body)"/>
                <a:ea typeface="Calibri" panose="020F0502020204030204" pitchFamily="34" charset="0"/>
              </a:rPr>
              <a:t>Demir </a:t>
            </a:r>
            <a:r>
              <a:rPr lang="en-US" sz="2400" dirty="0" err="1">
                <a:latin typeface="Calibri (Body)"/>
                <a:ea typeface="Calibri" panose="020F0502020204030204" pitchFamily="34" charset="0"/>
              </a:rPr>
              <a:t>dışı</a:t>
            </a:r>
            <a:r>
              <a:rPr lang="tr-TR" sz="2400" dirty="0">
                <a:effectLst/>
                <a:latin typeface="Calibri (Body)"/>
                <a:ea typeface="Calibri" panose="020F0502020204030204" pitchFamily="34" charset="0"/>
              </a:rPr>
              <a:t> metal sektörün</a:t>
            </a:r>
            <a:r>
              <a:rPr lang="en-US" sz="2400" dirty="0">
                <a:effectLst/>
                <a:latin typeface="Calibri (Body)"/>
                <a:ea typeface="Calibri" panose="020F0502020204030204" pitchFamily="34" charset="0"/>
              </a:rPr>
              <a:t>de</a:t>
            </a:r>
            <a:r>
              <a:rPr lang="en-US" sz="2400" dirty="0">
                <a:latin typeface="Calibri (Body)"/>
                <a:ea typeface="Calibri" panose="020F0502020204030204" pitchFamily="34" charset="0"/>
              </a:rPr>
              <a:t>,</a:t>
            </a:r>
            <a:r>
              <a:rPr lang="en-US" sz="2400" dirty="0">
                <a:effectLst/>
                <a:latin typeface="Calibri (Body)"/>
                <a:ea typeface="Calibri" panose="020F0502020204030204" pitchFamily="34" charset="0"/>
              </a:rPr>
              <a:t> </a:t>
            </a:r>
            <a:r>
              <a:rPr lang="tr-TR" sz="2400" dirty="0">
                <a:solidFill>
                  <a:srgbClr val="000000"/>
                </a:solidFill>
                <a:effectLst/>
                <a:ea typeface="Times New Roman" panose="02020603050405020304" pitchFamily="18" charset="0"/>
              </a:rPr>
              <a:t>EKÖK</a:t>
            </a:r>
            <a:r>
              <a:rPr lang="tr-TR" sz="2400" dirty="0">
                <a:effectLst/>
                <a:ea typeface="Calibri" panose="020F0502020204030204" pitchFamily="34" charset="0"/>
              </a:rPr>
              <a:t> envanterine göre Türkiye’de </a:t>
            </a:r>
            <a:r>
              <a:rPr lang="en-US" sz="2400" dirty="0">
                <a:ea typeface="Calibri" panose="020F0502020204030204" pitchFamily="34" charset="0"/>
              </a:rPr>
              <a:t>149</a:t>
            </a:r>
            <a:r>
              <a:rPr lang="tr-TR" sz="2400" dirty="0">
                <a:effectLst/>
                <a:ea typeface="Calibri" panose="020F0502020204030204" pitchFamily="34" charset="0"/>
              </a:rPr>
              <a:t> tesis bulunmaktadır.</a:t>
            </a:r>
            <a:r>
              <a:rPr lang="tr-TR" sz="2400" dirty="0">
                <a:effectLst/>
                <a:latin typeface="Calibri (Body)"/>
                <a:ea typeface="Calibri" panose="020F0502020204030204" pitchFamily="34" charset="0"/>
              </a:rPr>
              <a:t> </a:t>
            </a:r>
            <a:r>
              <a:rPr lang="en-US" sz="2400" dirty="0">
                <a:latin typeface="Calibri (Body)"/>
                <a:ea typeface="Calibri" panose="020F0502020204030204" pitchFamily="34" charset="0"/>
              </a:rPr>
              <a:t>G</a:t>
            </a:r>
            <a:r>
              <a:rPr lang="tr-TR" sz="2400" dirty="0">
                <a:effectLst/>
                <a:latin typeface="Calibri (Body)"/>
                <a:ea typeface="Calibri" panose="020F0502020204030204" pitchFamily="34" charset="0"/>
              </a:rPr>
              <a:t>enel uyum</a:t>
            </a:r>
            <a:r>
              <a:rPr lang="en-US" sz="2400" dirty="0">
                <a:effectLst/>
                <a:latin typeface="Calibri (Body)"/>
                <a:ea typeface="Calibri" panose="020F0502020204030204" pitchFamily="34" charset="0"/>
              </a:rPr>
              <a:t> </a:t>
            </a:r>
            <a:r>
              <a:rPr lang="en-US" sz="2400" dirty="0" err="1">
                <a:effectLst/>
                <a:latin typeface="Calibri (Body)"/>
                <a:ea typeface="Calibri" panose="020F0502020204030204" pitchFamily="34" charset="0"/>
              </a:rPr>
              <a:t>oranı</a:t>
            </a:r>
            <a:r>
              <a:rPr lang="tr-TR" sz="2400" dirty="0">
                <a:effectLst/>
                <a:latin typeface="Calibri (Body)"/>
                <a:ea typeface="Calibri" panose="020F0502020204030204" pitchFamily="34" charset="0"/>
              </a:rPr>
              <a:t> %28 olarak gözlemlenmektedir (</a:t>
            </a:r>
            <a:r>
              <a:rPr lang="tr-TR" sz="2400" dirty="0">
                <a:solidFill>
                  <a:srgbClr val="000000"/>
                </a:solidFill>
                <a:effectLst/>
                <a:latin typeface="Calibri (Body)"/>
                <a:ea typeface="Times New Roman" panose="02020603050405020304" pitchFamily="18" charset="0"/>
              </a:rPr>
              <a:t>EKÖK</a:t>
            </a:r>
            <a:r>
              <a:rPr lang="tr-TR" sz="2400" dirty="0">
                <a:effectLst/>
                <a:latin typeface="Calibri (Body)"/>
                <a:ea typeface="Calibri" panose="020F0502020204030204" pitchFamily="34" charset="0"/>
              </a:rPr>
              <a:t> Metal, 2021). </a:t>
            </a:r>
          </a:p>
          <a:p>
            <a:endParaRPr lang="tr-TR" sz="2400" dirty="0">
              <a:latin typeface="Calibri (Body)"/>
            </a:endParaRPr>
          </a:p>
          <a:p>
            <a:endParaRPr lang="tr-TR" sz="2400" dirty="0">
              <a:latin typeface="Calibri (Body)"/>
            </a:endParaRPr>
          </a:p>
        </p:txBody>
      </p:sp>
      <p:graphicFrame>
        <p:nvGraphicFramePr>
          <p:cNvPr id="4" name="Tablo 3">
            <a:extLst>
              <a:ext uri="{FF2B5EF4-FFF2-40B4-BE49-F238E27FC236}">
                <a16:creationId xmlns:a16="http://schemas.microsoft.com/office/drawing/2014/main" id="{FCFC8321-6CE9-1ABE-6C64-91254F8028A7}"/>
              </a:ext>
            </a:extLst>
          </p:cNvPr>
          <p:cNvGraphicFramePr>
            <a:graphicFrameLocks noGrp="1"/>
          </p:cNvGraphicFramePr>
          <p:nvPr/>
        </p:nvGraphicFramePr>
        <p:xfrm>
          <a:off x="838200" y="2390330"/>
          <a:ext cx="10700657" cy="2077340"/>
        </p:xfrm>
        <a:graphic>
          <a:graphicData uri="http://schemas.openxmlformats.org/drawingml/2006/table">
            <a:tbl>
              <a:tblPr firstRow="1" firstCol="1" bandRow="1">
                <a:tableStyleId>{5C22544A-7EE6-4342-B048-85BDC9FD1C3A}</a:tableStyleId>
              </a:tblPr>
              <a:tblGrid>
                <a:gridCol w="2756490">
                  <a:extLst>
                    <a:ext uri="{9D8B030D-6E8A-4147-A177-3AD203B41FA5}">
                      <a16:colId xmlns:a16="http://schemas.microsoft.com/office/drawing/2014/main" val="1184111324"/>
                    </a:ext>
                  </a:extLst>
                </a:gridCol>
                <a:gridCol w="1913277">
                  <a:extLst>
                    <a:ext uri="{9D8B030D-6E8A-4147-A177-3AD203B41FA5}">
                      <a16:colId xmlns:a16="http://schemas.microsoft.com/office/drawing/2014/main" val="3475118338"/>
                    </a:ext>
                  </a:extLst>
                </a:gridCol>
                <a:gridCol w="2319902">
                  <a:extLst>
                    <a:ext uri="{9D8B030D-6E8A-4147-A177-3AD203B41FA5}">
                      <a16:colId xmlns:a16="http://schemas.microsoft.com/office/drawing/2014/main" val="504776721"/>
                    </a:ext>
                  </a:extLst>
                </a:gridCol>
                <a:gridCol w="3710988">
                  <a:extLst>
                    <a:ext uri="{9D8B030D-6E8A-4147-A177-3AD203B41FA5}">
                      <a16:colId xmlns:a16="http://schemas.microsoft.com/office/drawing/2014/main" val="2428870947"/>
                    </a:ext>
                  </a:extLst>
                </a:gridCol>
              </a:tblGrid>
              <a:tr h="736576">
                <a:tc>
                  <a:txBody>
                    <a:bodyPr/>
                    <a:lstStyle/>
                    <a:p>
                      <a:pPr algn="ctr">
                        <a:lnSpc>
                          <a:spcPct val="150000"/>
                        </a:lnSpc>
                      </a:pPr>
                      <a:r>
                        <a:rPr lang="tr-TR" sz="2400" dirty="0">
                          <a:effectLst/>
                        </a:rPr>
                        <a:t>Sektörler</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Tesis sayısı</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Ort</a:t>
                      </a:r>
                      <a:r>
                        <a:rPr lang="en-US" sz="2400" dirty="0" err="1">
                          <a:effectLst/>
                        </a:rPr>
                        <a:t>alama</a:t>
                      </a:r>
                      <a:r>
                        <a:rPr lang="tr-TR" sz="2400" dirty="0">
                          <a:effectLst/>
                        </a:rPr>
                        <a:t> uyum</a:t>
                      </a:r>
                      <a:r>
                        <a:rPr lang="en-US" sz="2400" dirty="0">
                          <a:effectLst/>
                        </a:rPr>
                        <a:t> </a:t>
                      </a:r>
                      <a:r>
                        <a:rPr lang="tr-TR" sz="2400" dirty="0">
                          <a:effectLst/>
                        </a:rPr>
                        <a:t>oranı (%)</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Ort. CAPEX (AVRO)</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081625127"/>
                  </a:ext>
                </a:extLst>
              </a:tr>
              <a:tr h="953078">
                <a:tc>
                  <a:txBody>
                    <a:bodyPr/>
                    <a:lstStyle/>
                    <a:p>
                      <a:pPr algn="ctr">
                        <a:lnSpc>
                          <a:spcPct val="150000"/>
                        </a:lnSpc>
                      </a:pPr>
                      <a:r>
                        <a:rPr lang="tr-TR" sz="2400" dirty="0">
                          <a:effectLst/>
                        </a:rPr>
                        <a:t>2.5 Demir </a:t>
                      </a:r>
                      <a:r>
                        <a:rPr lang="en-US" sz="2400" dirty="0" err="1">
                          <a:effectLst/>
                        </a:rPr>
                        <a:t>dışı</a:t>
                      </a:r>
                      <a:r>
                        <a:rPr lang="tr-TR" sz="2400" dirty="0">
                          <a:effectLst/>
                        </a:rPr>
                        <a:t> metal</a:t>
                      </a:r>
                      <a:r>
                        <a:rPr lang="en-US" sz="2400" dirty="0">
                          <a:effectLst/>
                        </a:rPr>
                        <a:t> </a:t>
                      </a:r>
                      <a:r>
                        <a:rPr lang="en-US" sz="2400" dirty="0" err="1">
                          <a:effectLst/>
                        </a:rPr>
                        <a:t>sanayi</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149</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28</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1</a:t>
                      </a:r>
                      <a:r>
                        <a:rPr lang="en-US" sz="2400" dirty="0">
                          <a:effectLst/>
                        </a:rPr>
                        <a:t>.</a:t>
                      </a:r>
                      <a:r>
                        <a:rPr lang="tr-TR" sz="2400" dirty="0">
                          <a:effectLst/>
                        </a:rPr>
                        <a:t>164</a:t>
                      </a:r>
                      <a:r>
                        <a:rPr lang="en-US" sz="2400" dirty="0">
                          <a:effectLst/>
                        </a:rPr>
                        <a:t>.</a:t>
                      </a:r>
                      <a:r>
                        <a:rPr lang="tr-TR" sz="2400" dirty="0">
                          <a:effectLst/>
                        </a:rPr>
                        <a:t>000</a:t>
                      </a:r>
                      <a:r>
                        <a:rPr lang="en-US" sz="2400" dirty="0">
                          <a:effectLst/>
                        </a:rPr>
                        <a:t>.</a:t>
                      </a:r>
                      <a:r>
                        <a:rPr lang="tr-TR" sz="2400" dirty="0">
                          <a:effectLst/>
                        </a:rPr>
                        <a:t>000</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241880316"/>
                  </a:ext>
                </a:extLst>
              </a:tr>
            </a:tbl>
          </a:graphicData>
        </a:graphic>
      </p:graphicFrame>
      <p:sp>
        <p:nvSpPr>
          <p:cNvPr id="5" name="Slide Number Placeholder 4">
            <a:extLst>
              <a:ext uri="{FF2B5EF4-FFF2-40B4-BE49-F238E27FC236}">
                <a16:creationId xmlns:a16="http://schemas.microsoft.com/office/drawing/2014/main" id="{5674293C-867E-B6CA-E65A-6403513C326A}"/>
              </a:ext>
            </a:extLst>
          </p:cNvPr>
          <p:cNvSpPr>
            <a:spLocks noGrp="1"/>
          </p:cNvSpPr>
          <p:nvPr>
            <p:ph type="sldNum" sz="quarter" idx="12"/>
          </p:nvPr>
        </p:nvSpPr>
        <p:spPr/>
        <p:txBody>
          <a:bodyPr/>
          <a:lstStyle/>
          <a:p>
            <a:fld id="{6566A07A-3A36-4C08-A33E-FBE053DB02EC}" type="slidenum">
              <a:rPr lang="tr-TR" smtClean="0"/>
              <a:t>29</a:t>
            </a:fld>
            <a:endParaRPr lang="tr-TR"/>
          </a:p>
        </p:txBody>
      </p:sp>
    </p:spTree>
    <p:extLst>
      <p:ext uri="{BB962C8B-B14F-4D97-AF65-F5344CB8AC3E}">
        <p14:creationId xmlns:p14="http://schemas.microsoft.com/office/powerpoint/2010/main" val="42540233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199" y="1239864"/>
            <a:ext cx="10515601" cy="883404"/>
          </a:xfrm>
        </p:spPr>
        <p:txBody>
          <a:bodyPr>
            <a:noAutofit/>
          </a:bodyPr>
          <a:lstStyle/>
          <a:p>
            <a:r>
              <a:rPr lang="en-US" sz="3200" b="1" dirty="0" err="1"/>
              <a:t>Sektör</a:t>
            </a:r>
            <a:r>
              <a:rPr lang="en-US" sz="3200" b="1" dirty="0"/>
              <a:t> </a:t>
            </a:r>
            <a:r>
              <a:rPr lang="en-US" sz="3200" b="1" dirty="0" err="1"/>
              <a:t>Analizi</a:t>
            </a:r>
            <a:r>
              <a:rPr lang="en-US" sz="3200" b="1" dirty="0"/>
              <a:t> Ana </a:t>
            </a:r>
            <a:r>
              <a:rPr lang="en-US" sz="3200" b="1" dirty="0" err="1"/>
              <a:t>Adımları</a:t>
            </a:r>
            <a:endParaRPr lang="en-US" sz="3200" b="1" dirty="0"/>
          </a:p>
        </p:txBody>
      </p:sp>
      <p:sp>
        <p:nvSpPr>
          <p:cNvPr id="3" name="İçerik Yer Tutucusu 2">
            <a:extLst>
              <a:ext uri="{FF2B5EF4-FFF2-40B4-BE49-F238E27FC236}">
                <a16:creationId xmlns:a16="http://schemas.microsoft.com/office/drawing/2014/main" id="{C013CD00-28AF-4D41-AC11-2C26E7EA8371}"/>
              </a:ext>
            </a:extLst>
          </p:cNvPr>
          <p:cNvSpPr>
            <a:spLocks noGrp="1"/>
          </p:cNvSpPr>
          <p:nvPr>
            <p:ph idx="1"/>
          </p:nvPr>
        </p:nvSpPr>
        <p:spPr>
          <a:xfrm>
            <a:off x="838200" y="2247253"/>
            <a:ext cx="10515600" cy="3936571"/>
          </a:xfrm>
        </p:spPr>
        <p:txBody>
          <a:bodyPr/>
          <a:lstStyle/>
          <a:p>
            <a:pPr marL="0" indent="0">
              <a:buNone/>
            </a:pPr>
            <a:r>
              <a:rPr lang="en-US" dirty="0" err="1"/>
              <a:t>Projede</a:t>
            </a:r>
            <a:r>
              <a:rPr lang="en-US" dirty="0"/>
              <a:t> </a:t>
            </a:r>
            <a:r>
              <a:rPr lang="en-US" dirty="0" err="1"/>
              <a:t>gerçekleştirilen</a:t>
            </a:r>
            <a:r>
              <a:rPr lang="en-US" dirty="0"/>
              <a:t> </a:t>
            </a:r>
            <a:r>
              <a:rPr lang="en-US" dirty="0" err="1"/>
              <a:t>faaliyetler</a:t>
            </a:r>
            <a:r>
              <a:rPr lang="en-US" dirty="0"/>
              <a:t>:</a:t>
            </a:r>
          </a:p>
          <a:p>
            <a:pPr marL="971550" lvl="1" indent="-514350">
              <a:lnSpc>
                <a:spcPct val="150000"/>
              </a:lnSpc>
              <a:buAutoNum type="arabicPeriod"/>
            </a:pPr>
            <a:r>
              <a:rPr lang="en-US" dirty="0" err="1"/>
              <a:t>Metodoloji</a:t>
            </a:r>
            <a:r>
              <a:rPr lang="en-US" dirty="0"/>
              <a:t> </a:t>
            </a:r>
            <a:r>
              <a:rPr lang="en-US" dirty="0" err="1"/>
              <a:t>Raporlarının</a:t>
            </a:r>
            <a:r>
              <a:rPr lang="en-US" dirty="0"/>
              <a:t> </a:t>
            </a:r>
            <a:r>
              <a:rPr lang="en-US" dirty="0" err="1"/>
              <a:t>Hazırlanması</a:t>
            </a:r>
            <a:endParaRPr lang="en-US" dirty="0"/>
          </a:p>
          <a:p>
            <a:pPr marL="971550" lvl="1" indent="-514350">
              <a:lnSpc>
                <a:spcPct val="150000"/>
              </a:lnSpc>
              <a:buAutoNum type="arabicPeriod"/>
            </a:pPr>
            <a:r>
              <a:rPr lang="en-US" dirty="0" err="1"/>
              <a:t>Sektörel</a:t>
            </a:r>
            <a:r>
              <a:rPr lang="en-US" dirty="0"/>
              <a:t> </a:t>
            </a:r>
            <a:r>
              <a:rPr lang="en-US" dirty="0" err="1"/>
              <a:t>Analiz</a:t>
            </a:r>
            <a:r>
              <a:rPr lang="en-US" dirty="0"/>
              <a:t> </a:t>
            </a:r>
            <a:r>
              <a:rPr lang="en-US" dirty="0" err="1"/>
              <a:t>için</a:t>
            </a:r>
            <a:r>
              <a:rPr lang="en-US" dirty="0"/>
              <a:t> Veri </a:t>
            </a:r>
            <a:r>
              <a:rPr lang="en-US" dirty="0" err="1"/>
              <a:t>Toplama</a:t>
            </a:r>
            <a:endParaRPr lang="en-US" dirty="0"/>
          </a:p>
          <a:p>
            <a:pPr marL="971550" lvl="1" indent="-514350">
              <a:lnSpc>
                <a:spcPct val="150000"/>
              </a:lnSpc>
              <a:buAutoNum type="arabicPeriod"/>
            </a:pPr>
            <a:r>
              <a:rPr lang="en-US" dirty="0"/>
              <a:t> Her alt </a:t>
            </a:r>
            <a:r>
              <a:rPr lang="en-US" dirty="0" err="1"/>
              <a:t>sektör</a:t>
            </a:r>
            <a:r>
              <a:rPr lang="en-US" dirty="0"/>
              <a:t> </a:t>
            </a:r>
            <a:r>
              <a:rPr lang="en-US" dirty="0" err="1"/>
              <a:t>için</a:t>
            </a:r>
            <a:r>
              <a:rPr lang="en-US" dirty="0"/>
              <a:t> </a:t>
            </a:r>
            <a:r>
              <a:rPr lang="en-US" dirty="0" err="1"/>
              <a:t>Uyum</a:t>
            </a:r>
            <a:r>
              <a:rPr lang="en-US" dirty="0"/>
              <a:t> </a:t>
            </a:r>
            <a:r>
              <a:rPr lang="en-US" dirty="0" err="1"/>
              <a:t>Raporlarının</a:t>
            </a:r>
            <a:r>
              <a:rPr lang="en-US" dirty="0"/>
              <a:t> </a:t>
            </a:r>
            <a:r>
              <a:rPr lang="en-US" dirty="0" err="1"/>
              <a:t>hazırlanması</a:t>
            </a:r>
            <a:endParaRPr lang="en-US" sz="2000" dirty="0"/>
          </a:p>
        </p:txBody>
      </p:sp>
      <p:sp>
        <p:nvSpPr>
          <p:cNvPr id="6" name="Rectangle: Rounded Corners 6">
            <a:extLst>
              <a:ext uri="{FF2B5EF4-FFF2-40B4-BE49-F238E27FC236}">
                <a16:creationId xmlns:a16="http://schemas.microsoft.com/office/drawing/2014/main" id="{AC35E0B3-5C46-525A-7F9B-CAAC63629F90}"/>
              </a:ext>
            </a:extLst>
          </p:cNvPr>
          <p:cNvSpPr/>
          <p:nvPr/>
        </p:nvSpPr>
        <p:spPr>
          <a:xfrm>
            <a:off x="838199" y="3963538"/>
            <a:ext cx="10476000" cy="50400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618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4BFB059-693F-FA7B-25B1-2737A13B32FC}"/>
              </a:ext>
            </a:extLst>
          </p:cNvPr>
          <p:cNvSpPr>
            <a:spLocks noGrp="1"/>
          </p:cNvSpPr>
          <p:nvPr>
            <p:ph type="title"/>
          </p:nvPr>
        </p:nvSpPr>
        <p:spPr>
          <a:xfrm>
            <a:off x="838200" y="1220692"/>
            <a:ext cx="10515600" cy="911667"/>
          </a:xfrm>
        </p:spPr>
        <p:txBody>
          <a:bodyPr>
            <a:noAutofit/>
          </a:bodyPr>
          <a:lstStyle/>
          <a:p>
            <a:pPr algn="just"/>
            <a:r>
              <a:rPr lang="en-US" sz="3200" b="1" dirty="0">
                <a:effectLst/>
                <a:latin typeface="Calibri Light (Headings)"/>
                <a:ea typeface="Calibri" panose="020F0502020204030204" pitchFamily="34" charset="0"/>
              </a:rPr>
              <a:t>Metal </a:t>
            </a:r>
            <a:r>
              <a:rPr lang="en-US" sz="3200" b="1" dirty="0" err="1">
                <a:effectLst/>
                <a:latin typeface="Calibri Light (Headings)"/>
                <a:ea typeface="Calibri" panose="020F0502020204030204" pitchFamily="34" charset="0"/>
              </a:rPr>
              <a:t>ve</a:t>
            </a:r>
            <a:r>
              <a:rPr lang="en-US" sz="3200" b="1" dirty="0">
                <a:effectLst/>
                <a:latin typeface="Calibri Light (Headings)"/>
                <a:ea typeface="Calibri" panose="020F0502020204030204" pitchFamily="34" charset="0"/>
              </a:rPr>
              <a:t> </a:t>
            </a:r>
            <a:r>
              <a:rPr lang="en-US" sz="3200" b="1" dirty="0" err="1">
                <a:latin typeface="Calibri Light (Headings)"/>
                <a:ea typeface="Calibri" panose="020F0502020204030204" pitchFamily="34" charset="0"/>
              </a:rPr>
              <a:t>P</a:t>
            </a:r>
            <a:r>
              <a:rPr lang="en-US" sz="3200" b="1" dirty="0" err="1">
                <a:effectLst/>
                <a:latin typeface="Calibri Light (Headings)"/>
                <a:ea typeface="Calibri" panose="020F0502020204030204" pitchFamily="34" charset="0"/>
              </a:rPr>
              <a:t>lastiklerin</a:t>
            </a:r>
            <a:r>
              <a:rPr lang="en-US" sz="3200" b="1" dirty="0">
                <a:effectLst/>
                <a:latin typeface="Calibri Light (Headings)"/>
                <a:ea typeface="Calibri" panose="020F0502020204030204" pitchFamily="34" charset="0"/>
              </a:rPr>
              <a:t> </a:t>
            </a:r>
            <a:r>
              <a:rPr lang="en-US" sz="3200" b="1" dirty="0" err="1">
                <a:latin typeface="Calibri Light (Headings)"/>
                <a:ea typeface="Calibri" panose="020F0502020204030204" pitchFamily="34" charset="0"/>
              </a:rPr>
              <a:t>Y</a:t>
            </a:r>
            <a:r>
              <a:rPr lang="en-US" sz="3200" b="1" dirty="0" err="1">
                <a:effectLst/>
                <a:latin typeface="Calibri Light (Headings)"/>
                <a:ea typeface="Calibri" panose="020F0502020204030204" pitchFamily="34" charset="0"/>
              </a:rPr>
              <a:t>üzey</a:t>
            </a:r>
            <a:r>
              <a:rPr lang="en-US" sz="3200" b="1" dirty="0">
                <a:effectLst/>
                <a:latin typeface="Calibri Light (Headings)"/>
                <a:ea typeface="Calibri" panose="020F0502020204030204" pitchFamily="34" charset="0"/>
              </a:rPr>
              <a:t> </a:t>
            </a:r>
            <a:r>
              <a:rPr lang="en-US" sz="3200" b="1" dirty="0" err="1">
                <a:latin typeface="Calibri Light (Headings)"/>
                <a:ea typeface="Calibri" panose="020F0502020204030204" pitchFamily="34" charset="0"/>
              </a:rPr>
              <a:t>İ</a:t>
            </a:r>
            <a:r>
              <a:rPr lang="en-US" sz="3200" b="1" dirty="0" err="1">
                <a:effectLst/>
                <a:latin typeface="Calibri Light (Headings)"/>
                <a:ea typeface="Calibri" panose="020F0502020204030204" pitchFamily="34" charset="0"/>
              </a:rPr>
              <a:t>şlemleri</a:t>
            </a:r>
            <a:r>
              <a:rPr lang="en-US" sz="3200" b="1" dirty="0">
                <a:effectLst/>
                <a:latin typeface="Calibri Light (Headings)"/>
                <a:ea typeface="Calibri" panose="020F0502020204030204" pitchFamily="34" charset="0"/>
              </a:rPr>
              <a:t> </a:t>
            </a:r>
            <a:r>
              <a:rPr lang="en-US" sz="3200" b="1" dirty="0">
                <a:latin typeface="Calibri Light (Headings)"/>
                <a:ea typeface="Calibri" panose="020F0502020204030204" pitchFamily="34" charset="0"/>
              </a:rPr>
              <a:t>S</a:t>
            </a:r>
            <a:r>
              <a:rPr lang="tr-TR" sz="3200" b="1" dirty="0">
                <a:effectLst/>
                <a:latin typeface="Calibri Light (Headings)"/>
                <a:ea typeface="Calibri" panose="020F0502020204030204" pitchFamily="34" charset="0"/>
              </a:rPr>
              <a:t>ektörünün </a:t>
            </a:r>
            <a:r>
              <a:rPr lang="en-US" sz="3200" b="1" dirty="0">
                <a:latin typeface="Calibri Light (Headings)"/>
                <a:ea typeface="Calibri" panose="020F0502020204030204" pitchFamily="34" charset="0"/>
              </a:rPr>
              <a:t>U</a:t>
            </a:r>
            <a:r>
              <a:rPr lang="tr-TR" sz="3200" b="1" dirty="0">
                <a:effectLst/>
                <a:latin typeface="Calibri Light (Headings)"/>
                <a:ea typeface="Calibri" panose="020F0502020204030204" pitchFamily="34" charset="0"/>
              </a:rPr>
              <a:t>yum</a:t>
            </a:r>
            <a:r>
              <a:rPr lang="en-US" sz="3200" b="1" dirty="0">
                <a:effectLst/>
                <a:latin typeface="Calibri Light (Headings)"/>
                <a:ea typeface="Calibri" panose="020F0502020204030204" pitchFamily="34" charset="0"/>
              </a:rPr>
              <a:t> </a:t>
            </a:r>
            <a:r>
              <a:rPr lang="tr-TR" sz="3200" b="1" dirty="0">
                <a:effectLst/>
                <a:latin typeface="Calibri Light (Headings)"/>
                <a:ea typeface="Calibri" panose="020F0502020204030204" pitchFamily="34" charset="0"/>
              </a:rPr>
              <a:t>ve </a:t>
            </a:r>
            <a:r>
              <a:rPr lang="en-US" sz="3200" b="1" dirty="0">
                <a:latin typeface="Calibri Light (Headings)"/>
                <a:ea typeface="Calibri" panose="020F0502020204030204" pitchFamily="34" charset="0"/>
              </a:rPr>
              <a:t>M</a:t>
            </a:r>
            <a:r>
              <a:rPr lang="tr-TR" sz="3200" b="1" dirty="0">
                <a:effectLst/>
                <a:latin typeface="Calibri Light (Headings)"/>
                <a:ea typeface="Calibri" panose="020F0502020204030204" pitchFamily="34" charset="0"/>
              </a:rPr>
              <a:t>aliyet </a:t>
            </a:r>
            <a:r>
              <a:rPr lang="en-US" sz="3200" b="1" dirty="0">
                <a:latin typeface="Calibri Light (Headings)"/>
                <a:ea typeface="Calibri" panose="020F0502020204030204" pitchFamily="34" charset="0"/>
              </a:rPr>
              <a:t>D</a:t>
            </a:r>
            <a:r>
              <a:rPr lang="tr-TR" sz="3200" b="1" dirty="0">
                <a:effectLst/>
                <a:latin typeface="Calibri Light (Headings)"/>
                <a:ea typeface="Calibri" panose="020F0502020204030204" pitchFamily="34" charset="0"/>
              </a:rPr>
              <a:t>eğerlendirme </a:t>
            </a:r>
            <a:r>
              <a:rPr lang="en-US" sz="3200" b="1" dirty="0">
                <a:latin typeface="Calibri Light (Headings)"/>
                <a:ea typeface="Calibri" panose="020F0502020204030204" pitchFamily="34" charset="0"/>
              </a:rPr>
              <a:t>S</a:t>
            </a:r>
            <a:r>
              <a:rPr lang="tr-TR" sz="3200" b="1" dirty="0">
                <a:effectLst/>
                <a:latin typeface="Calibri Light (Headings)"/>
                <a:ea typeface="Calibri" panose="020F0502020204030204" pitchFamily="34" charset="0"/>
              </a:rPr>
              <a:t>onuçları</a:t>
            </a:r>
            <a:endParaRPr lang="tr-TR" sz="3200" dirty="0"/>
          </a:p>
        </p:txBody>
      </p:sp>
      <p:sp>
        <p:nvSpPr>
          <p:cNvPr id="3" name="İçerik Yer Tutucusu 2">
            <a:extLst>
              <a:ext uri="{FF2B5EF4-FFF2-40B4-BE49-F238E27FC236}">
                <a16:creationId xmlns:a16="http://schemas.microsoft.com/office/drawing/2014/main" id="{1B0DCA0B-7634-2BE0-FB9D-A6F0CD524D40}"/>
              </a:ext>
            </a:extLst>
          </p:cNvPr>
          <p:cNvSpPr>
            <a:spLocks noGrp="1"/>
          </p:cNvSpPr>
          <p:nvPr>
            <p:ph idx="1"/>
          </p:nvPr>
        </p:nvSpPr>
        <p:spPr>
          <a:xfrm>
            <a:off x="838200" y="5111189"/>
            <a:ext cx="10700656" cy="1434134"/>
          </a:xfrm>
        </p:spPr>
        <p:txBody>
          <a:bodyPr>
            <a:normAutofit/>
          </a:bodyPr>
          <a:lstStyle/>
          <a:p>
            <a:pPr marL="0" indent="0" algn="just">
              <a:buNone/>
            </a:pPr>
            <a:r>
              <a:rPr lang="en-US" sz="2400" dirty="0">
                <a:effectLst/>
                <a:latin typeface="Calibri (Body)"/>
                <a:ea typeface="Calibri" panose="020F0502020204030204" pitchFamily="34" charset="0"/>
              </a:rPr>
              <a:t>Metal ve </a:t>
            </a:r>
            <a:r>
              <a:rPr lang="en-US" sz="2400" dirty="0" err="1">
                <a:effectLst/>
                <a:latin typeface="Calibri (Body)"/>
                <a:ea typeface="Calibri" panose="020F0502020204030204" pitchFamily="34" charset="0"/>
              </a:rPr>
              <a:t>plastiklerin</a:t>
            </a:r>
            <a:r>
              <a:rPr lang="en-US" sz="2400" dirty="0">
                <a:effectLst/>
                <a:latin typeface="Calibri (Body)"/>
                <a:ea typeface="Calibri" panose="020F0502020204030204" pitchFamily="34" charset="0"/>
              </a:rPr>
              <a:t> </a:t>
            </a:r>
            <a:r>
              <a:rPr lang="en-US" sz="2400" dirty="0" err="1">
                <a:effectLst/>
                <a:latin typeface="Calibri (Body)"/>
                <a:ea typeface="Calibri" panose="020F0502020204030204" pitchFamily="34" charset="0"/>
              </a:rPr>
              <a:t>yüzey</a:t>
            </a:r>
            <a:r>
              <a:rPr lang="en-US" sz="2400" dirty="0">
                <a:effectLst/>
                <a:latin typeface="Calibri (Body)"/>
                <a:ea typeface="Calibri" panose="020F0502020204030204" pitchFamily="34" charset="0"/>
              </a:rPr>
              <a:t> </a:t>
            </a:r>
            <a:r>
              <a:rPr lang="en-US" sz="2400" dirty="0" err="1">
                <a:effectLst/>
                <a:latin typeface="Calibri (Body)"/>
                <a:ea typeface="Calibri" panose="020F0502020204030204" pitchFamily="34" charset="0"/>
              </a:rPr>
              <a:t>işlemleri</a:t>
            </a:r>
            <a:r>
              <a:rPr lang="tr-TR" sz="2400" dirty="0">
                <a:effectLst/>
                <a:latin typeface="Calibri (Body)"/>
                <a:ea typeface="Calibri" panose="020F0502020204030204" pitchFamily="34" charset="0"/>
              </a:rPr>
              <a:t> sektörün</a:t>
            </a:r>
            <a:r>
              <a:rPr lang="en-US" sz="2400" dirty="0">
                <a:effectLst/>
                <a:latin typeface="Calibri (Body)"/>
                <a:ea typeface="Calibri" panose="020F0502020204030204" pitchFamily="34" charset="0"/>
              </a:rPr>
              <a:t>de, </a:t>
            </a:r>
            <a:r>
              <a:rPr lang="tr-TR" sz="2400" dirty="0">
                <a:solidFill>
                  <a:srgbClr val="000000"/>
                </a:solidFill>
                <a:effectLst/>
                <a:ea typeface="Times New Roman" panose="02020603050405020304" pitchFamily="18" charset="0"/>
              </a:rPr>
              <a:t>EKÖK</a:t>
            </a:r>
            <a:r>
              <a:rPr lang="tr-TR" sz="2400" dirty="0">
                <a:effectLst/>
                <a:ea typeface="Calibri" panose="020F0502020204030204" pitchFamily="34" charset="0"/>
              </a:rPr>
              <a:t> envanterine göre Türkiye’de </a:t>
            </a:r>
            <a:r>
              <a:rPr lang="en-US" sz="2400" dirty="0">
                <a:ea typeface="Calibri" panose="020F0502020204030204" pitchFamily="34" charset="0"/>
              </a:rPr>
              <a:t>294</a:t>
            </a:r>
            <a:r>
              <a:rPr lang="tr-TR" sz="2400" dirty="0">
                <a:effectLst/>
                <a:ea typeface="Calibri" panose="020F0502020204030204" pitchFamily="34" charset="0"/>
              </a:rPr>
              <a:t> tesis bulunmaktadır.</a:t>
            </a:r>
            <a:r>
              <a:rPr lang="tr-TR" sz="2400" dirty="0">
                <a:effectLst/>
                <a:latin typeface="Calibri (Body)"/>
                <a:ea typeface="Calibri" panose="020F0502020204030204" pitchFamily="34" charset="0"/>
              </a:rPr>
              <a:t> </a:t>
            </a:r>
            <a:r>
              <a:rPr lang="en-US" sz="2400" dirty="0">
                <a:latin typeface="Calibri (Body)"/>
                <a:ea typeface="Calibri" panose="020F0502020204030204" pitchFamily="34" charset="0"/>
              </a:rPr>
              <a:t>G</a:t>
            </a:r>
            <a:r>
              <a:rPr lang="tr-TR" sz="2400" dirty="0">
                <a:effectLst/>
                <a:latin typeface="Calibri (Body)"/>
                <a:ea typeface="Calibri" panose="020F0502020204030204" pitchFamily="34" charset="0"/>
              </a:rPr>
              <a:t>enel uyum</a:t>
            </a:r>
            <a:r>
              <a:rPr lang="en-US" sz="2400" dirty="0">
                <a:effectLst/>
                <a:latin typeface="Calibri (Body)"/>
                <a:ea typeface="Calibri" panose="020F0502020204030204" pitchFamily="34" charset="0"/>
              </a:rPr>
              <a:t> </a:t>
            </a:r>
            <a:r>
              <a:rPr lang="en-US" sz="2400" dirty="0" err="1">
                <a:effectLst/>
                <a:latin typeface="Calibri (Body)"/>
                <a:ea typeface="Calibri" panose="020F0502020204030204" pitchFamily="34" charset="0"/>
              </a:rPr>
              <a:t>oranı</a:t>
            </a:r>
            <a:r>
              <a:rPr lang="tr-TR" sz="2400" dirty="0">
                <a:effectLst/>
                <a:latin typeface="Calibri (Body)"/>
                <a:ea typeface="Calibri" panose="020F0502020204030204" pitchFamily="34" charset="0"/>
              </a:rPr>
              <a:t> %</a:t>
            </a:r>
            <a:r>
              <a:rPr lang="en-US" sz="2400" dirty="0">
                <a:latin typeface="Calibri (Body)"/>
                <a:ea typeface="Calibri" panose="020F0502020204030204" pitchFamily="34" charset="0"/>
              </a:rPr>
              <a:t>34</a:t>
            </a:r>
            <a:r>
              <a:rPr lang="tr-TR" sz="2400" dirty="0">
                <a:effectLst/>
                <a:latin typeface="Calibri (Body)"/>
                <a:ea typeface="Calibri" panose="020F0502020204030204" pitchFamily="34" charset="0"/>
              </a:rPr>
              <a:t> olarak gözlemlenmektedir (</a:t>
            </a:r>
            <a:r>
              <a:rPr lang="tr-TR" sz="2400" dirty="0">
                <a:solidFill>
                  <a:srgbClr val="000000"/>
                </a:solidFill>
                <a:effectLst/>
                <a:latin typeface="Calibri (Body)"/>
                <a:ea typeface="Times New Roman" panose="02020603050405020304" pitchFamily="18" charset="0"/>
              </a:rPr>
              <a:t>EKÖK</a:t>
            </a:r>
            <a:r>
              <a:rPr lang="tr-TR" sz="2400" dirty="0">
                <a:effectLst/>
                <a:latin typeface="Calibri (Body)"/>
                <a:ea typeface="Calibri" panose="020F0502020204030204" pitchFamily="34" charset="0"/>
              </a:rPr>
              <a:t> Metal, 2021). </a:t>
            </a:r>
          </a:p>
          <a:p>
            <a:endParaRPr lang="tr-TR" sz="2400" dirty="0">
              <a:latin typeface="Calibri (Body)"/>
            </a:endParaRPr>
          </a:p>
          <a:p>
            <a:endParaRPr lang="tr-TR" sz="2400" dirty="0">
              <a:latin typeface="Calibri (Body)"/>
            </a:endParaRPr>
          </a:p>
        </p:txBody>
      </p:sp>
      <p:graphicFrame>
        <p:nvGraphicFramePr>
          <p:cNvPr id="4" name="Tablo 3">
            <a:extLst>
              <a:ext uri="{FF2B5EF4-FFF2-40B4-BE49-F238E27FC236}">
                <a16:creationId xmlns:a16="http://schemas.microsoft.com/office/drawing/2014/main" id="{FCFC8321-6CE9-1ABE-6C64-91254F8028A7}"/>
              </a:ext>
            </a:extLst>
          </p:cNvPr>
          <p:cNvGraphicFramePr>
            <a:graphicFrameLocks noGrp="1"/>
          </p:cNvGraphicFramePr>
          <p:nvPr/>
        </p:nvGraphicFramePr>
        <p:xfrm>
          <a:off x="838200" y="2331644"/>
          <a:ext cx="10700657" cy="2625980"/>
        </p:xfrm>
        <a:graphic>
          <a:graphicData uri="http://schemas.openxmlformats.org/drawingml/2006/table">
            <a:tbl>
              <a:tblPr firstRow="1" firstCol="1" bandRow="1">
                <a:tableStyleId>{5C22544A-7EE6-4342-B048-85BDC9FD1C3A}</a:tableStyleId>
              </a:tblPr>
              <a:tblGrid>
                <a:gridCol w="2756490">
                  <a:extLst>
                    <a:ext uri="{9D8B030D-6E8A-4147-A177-3AD203B41FA5}">
                      <a16:colId xmlns:a16="http://schemas.microsoft.com/office/drawing/2014/main" val="1184111324"/>
                    </a:ext>
                  </a:extLst>
                </a:gridCol>
                <a:gridCol w="1913277">
                  <a:extLst>
                    <a:ext uri="{9D8B030D-6E8A-4147-A177-3AD203B41FA5}">
                      <a16:colId xmlns:a16="http://schemas.microsoft.com/office/drawing/2014/main" val="3475118338"/>
                    </a:ext>
                  </a:extLst>
                </a:gridCol>
                <a:gridCol w="2319902">
                  <a:extLst>
                    <a:ext uri="{9D8B030D-6E8A-4147-A177-3AD203B41FA5}">
                      <a16:colId xmlns:a16="http://schemas.microsoft.com/office/drawing/2014/main" val="504776721"/>
                    </a:ext>
                  </a:extLst>
                </a:gridCol>
                <a:gridCol w="3710988">
                  <a:extLst>
                    <a:ext uri="{9D8B030D-6E8A-4147-A177-3AD203B41FA5}">
                      <a16:colId xmlns:a16="http://schemas.microsoft.com/office/drawing/2014/main" val="2428870947"/>
                    </a:ext>
                  </a:extLst>
                </a:gridCol>
              </a:tblGrid>
              <a:tr h="736576">
                <a:tc>
                  <a:txBody>
                    <a:bodyPr/>
                    <a:lstStyle/>
                    <a:p>
                      <a:pPr algn="ctr">
                        <a:lnSpc>
                          <a:spcPct val="150000"/>
                        </a:lnSpc>
                      </a:pPr>
                      <a:r>
                        <a:rPr lang="tr-TR" sz="2400" dirty="0">
                          <a:effectLst/>
                        </a:rPr>
                        <a:t>Sektörler</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Tesis sayısı</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Ort</a:t>
                      </a:r>
                      <a:r>
                        <a:rPr lang="en-US" sz="2400" dirty="0" err="1">
                          <a:effectLst/>
                        </a:rPr>
                        <a:t>alama</a:t>
                      </a:r>
                      <a:r>
                        <a:rPr lang="tr-TR" sz="2400" dirty="0">
                          <a:effectLst/>
                        </a:rPr>
                        <a:t> uyum</a:t>
                      </a:r>
                      <a:r>
                        <a:rPr lang="en-US" sz="2400" dirty="0">
                          <a:effectLst/>
                        </a:rPr>
                        <a:t> </a:t>
                      </a:r>
                      <a:r>
                        <a:rPr lang="tr-TR" sz="2400" dirty="0">
                          <a:effectLst/>
                        </a:rPr>
                        <a:t>oranı (%)</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a:effectLst/>
                        </a:rPr>
                        <a:t>Ort. CAPEX (AVRO)</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081625127"/>
                  </a:ext>
                </a:extLst>
              </a:tr>
              <a:tr h="953078">
                <a:tc>
                  <a:txBody>
                    <a:bodyPr/>
                    <a:lstStyle/>
                    <a:p>
                      <a:pPr algn="ctr">
                        <a:lnSpc>
                          <a:spcPct val="150000"/>
                        </a:lnSpc>
                      </a:pPr>
                      <a:r>
                        <a:rPr lang="tr-TR" sz="2400" dirty="0">
                          <a:effectLst/>
                        </a:rPr>
                        <a:t>2.5 </a:t>
                      </a:r>
                      <a:r>
                        <a:rPr lang="en-US" sz="2400" dirty="0">
                          <a:effectLst/>
                        </a:rPr>
                        <a:t>Metal ve </a:t>
                      </a:r>
                      <a:r>
                        <a:rPr lang="en-US" sz="2400" dirty="0" err="1">
                          <a:effectLst/>
                        </a:rPr>
                        <a:t>Plastiklerin</a:t>
                      </a:r>
                      <a:r>
                        <a:rPr lang="en-US" sz="2400" dirty="0">
                          <a:effectLst/>
                        </a:rPr>
                        <a:t> </a:t>
                      </a:r>
                      <a:r>
                        <a:rPr lang="en-US" sz="2400" dirty="0" err="1">
                          <a:effectLst/>
                        </a:rPr>
                        <a:t>Yüzey</a:t>
                      </a:r>
                      <a:r>
                        <a:rPr lang="en-US" sz="2400" dirty="0">
                          <a:effectLst/>
                        </a:rPr>
                        <a:t> </a:t>
                      </a:r>
                      <a:r>
                        <a:rPr lang="en-US" sz="2400" dirty="0" err="1">
                          <a:effectLst/>
                        </a:rPr>
                        <a:t>İşlemleri</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en-US" sz="2400" dirty="0">
                          <a:effectLst/>
                        </a:rPr>
                        <a:t>294</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en-US" sz="2400" dirty="0">
                          <a:effectLst/>
                        </a:rPr>
                        <a:t>34</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400" dirty="0">
                          <a:effectLst/>
                        </a:rPr>
                        <a:t>1</a:t>
                      </a:r>
                      <a:r>
                        <a:rPr lang="en-US" sz="2400" dirty="0">
                          <a:effectLst/>
                        </a:rPr>
                        <a:t>.584.</a:t>
                      </a:r>
                      <a:r>
                        <a:rPr lang="tr-TR" sz="2400" dirty="0">
                          <a:effectLst/>
                        </a:rPr>
                        <a:t>000</a:t>
                      </a:r>
                      <a:r>
                        <a:rPr lang="en-US" sz="2400" dirty="0">
                          <a:effectLst/>
                        </a:rPr>
                        <a:t>.</a:t>
                      </a:r>
                      <a:r>
                        <a:rPr lang="tr-TR" sz="2400" dirty="0">
                          <a:effectLst/>
                        </a:rPr>
                        <a:t>000</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241880316"/>
                  </a:ext>
                </a:extLst>
              </a:tr>
            </a:tbl>
          </a:graphicData>
        </a:graphic>
      </p:graphicFrame>
      <p:sp>
        <p:nvSpPr>
          <p:cNvPr id="5" name="Slide Number Placeholder 4">
            <a:extLst>
              <a:ext uri="{FF2B5EF4-FFF2-40B4-BE49-F238E27FC236}">
                <a16:creationId xmlns:a16="http://schemas.microsoft.com/office/drawing/2014/main" id="{489A552C-F3E1-D895-F642-1BF95825AC83}"/>
              </a:ext>
            </a:extLst>
          </p:cNvPr>
          <p:cNvSpPr>
            <a:spLocks noGrp="1"/>
          </p:cNvSpPr>
          <p:nvPr>
            <p:ph type="sldNum" sz="quarter" idx="12"/>
          </p:nvPr>
        </p:nvSpPr>
        <p:spPr/>
        <p:txBody>
          <a:bodyPr/>
          <a:lstStyle/>
          <a:p>
            <a:fld id="{6566A07A-3A36-4C08-A33E-FBE053DB02EC}" type="slidenum">
              <a:rPr lang="tr-TR" smtClean="0"/>
              <a:t>30</a:t>
            </a:fld>
            <a:endParaRPr lang="tr-TR"/>
          </a:p>
        </p:txBody>
      </p:sp>
    </p:spTree>
    <p:extLst>
      <p:ext uri="{BB962C8B-B14F-4D97-AF65-F5344CB8AC3E}">
        <p14:creationId xmlns:p14="http://schemas.microsoft.com/office/powerpoint/2010/main" val="336970126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o 4">
            <a:extLst>
              <a:ext uri="{FF2B5EF4-FFF2-40B4-BE49-F238E27FC236}">
                <a16:creationId xmlns:a16="http://schemas.microsoft.com/office/drawing/2014/main" id="{603BBCD6-0B25-F610-9851-39FE443300EC}"/>
              </a:ext>
            </a:extLst>
          </p:cNvPr>
          <p:cNvGraphicFramePr>
            <a:graphicFrameLocks noGrp="1"/>
          </p:cNvGraphicFramePr>
          <p:nvPr>
            <p:ph idx="1"/>
            <p:extLst>
              <p:ext uri="{D42A27DB-BD31-4B8C-83A1-F6EECF244321}">
                <p14:modId xmlns:p14="http://schemas.microsoft.com/office/powerpoint/2010/main" val="2808245652"/>
              </p:ext>
            </p:extLst>
          </p:nvPr>
        </p:nvGraphicFramePr>
        <p:xfrm>
          <a:off x="689643" y="1054359"/>
          <a:ext cx="10812714" cy="5382117"/>
        </p:xfrm>
        <a:graphic>
          <a:graphicData uri="http://schemas.openxmlformats.org/drawingml/2006/table">
            <a:tbl>
              <a:tblPr firstRow="1" firstCol="1" bandRow="1">
                <a:tableStyleId>{5C22544A-7EE6-4342-B048-85BDC9FD1C3A}</a:tableStyleId>
              </a:tblPr>
              <a:tblGrid>
                <a:gridCol w="1284025">
                  <a:extLst>
                    <a:ext uri="{9D8B030D-6E8A-4147-A177-3AD203B41FA5}">
                      <a16:colId xmlns:a16="http://schemas.microsoft.com/office/drawing/2014/main" val="4121013152"/>
                    </a:ext>
                  </a:extLst>
                </a:gridCol>
                <a:gridCol w="2466988">
                  <a:extLst>
                    <a:ext uri="{9D8B030D-6E8A-4147-A177-3AD203B41FA5}">
                      <a16:colId xmlns:a16="http://schemas.microsoft.com/office/drawing/2014/main" val="1440243584"/>
                    </a:ext>
                  </a:extLst>
                </a:gridCol>
                <a:gridCol w="1296029">
                  <a:extLst>
                    <a:ext uri="{9D8B030D-6E8A-4147-A177-3AD203B41FA5}">
                      <a16:colId xmlns:a16="http://schemas.microsoft.com/office/drawing/2014/main" val="1681351712"/>
                    </a:ext>
                  </a:extLst>
                </a:gridCol>
                <a:gridCol w="1522710">
                  <a:extLst>
                    <a:ext uri="{9D8B030D-6E8A-4147-A177-3AD203B41FA5}">
                      <a16:colId xmlns:a16="http://schemas.microsoft.com/office/drawing/2014/main" val="3475332449"/>
                    </a:ext>
                  </a:extLst>
                </a:gridCol>
                <a:gridCol w="1633917">
                  <a:extLst>
                    <a:ext uri="{9D8B030D-6E8A-4147-A177-3AD203B41FA5}">
                      <a16:colId xmlns:a16="http://schemas.microsoft.com/office/drawing/2014/main" val="3517309873"/>
                    </a:ext>
                  </a:extLst>
                </a:gridCol>
                <a:gridCol w="1340531">
                  <a:extLst>
                    <a:ext uri="{9D8B030D-6E8A-4147-A177-3AD203B41FA5}">
                      <a16:colId xmlns:a16="http://schemas.microsoft.com/office/drawing/2014/main" val="730713387"/>
                    </a:ext>
                  </a:extLst>
                </a:gridCol>
                <a:gridCol w="1268514">
                  <a:extLst>
                    <a:ext uri="{9D8B030D-6E8A-4147-A177-3AD203B41FA5}">
                      <a16:colId xmlns:a16="http://schemas.microsoft.com/office/drawing/2014/main" val="165720243"/>
                    </a:ext>
                  </a:extLst>
                </a:gridCol>
              </a:tblGrid>
              <a:tr h="922133">
                <a:tc>
                  <a:txBody>
                    <a:bodyPr/>
                    <a:lstStyle/>
                    <a:p>
                      <a:pPr algn="ctr">
                        <a:lnSpc>
                          <a:spcPct val="150000"/>
                        </a:lnSpc>
                        <a:spcAft>
                          <a:spcPts val="0"/>
                        </a:spcAft>
                      </a:pPr>
                      <a:r>
                        <a:rPr lang="tr-TR" sz="1600" dirty="0">
                          <a:effectLst/>
                        </a:rPr>
                        <a:t>Sektörler</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Alt sektörler</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Tesis     sayısı</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Uyum</a:t>
                      </a:r>
                      <a:r>
                        <a:rPr lang="en-US" sz="1600" dirty="0">
                          <a:effectLst/>
                        </a:rPr>
                        <a:t> </a:t>
                      </a:r>
                      <a:r>
                        <a:rPr lang="en-US" sz="1600" dirty="0" err="1">
                          <a:effectLst/>
                        </a:rPr>
                        <a:t>oranı</a:t>
                      </a:r>
                      <a:endParaRPr lang="tr-TR" sz="1600" dirty="0">
                        <a:effectLst/>
                      </a:endParaRPr>
                    </a:p>
                    <a:p>
                      <a:pPr algn="ctr">
                        <a:lnSpc>
                          <a:spcPct val="150000"/>
                        </a:lnSpc>
                      </a:pPr>
                      <a:r>
                        <a:rPr lang="tr-TR" sz="1600" dirty="0">
                          <a:effectLst/>
                        </a:rPr>
                        <a:t>(%)</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CAPEX (AVRO)</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OPEX (AVRO/yıl)</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a:effectLst/>
                        </a:rPr>
                        <a:t>Geçiş   süresi</a:t>
                      </a:r>
                    </a:p>
                    <a:p>
                      <a:pPr algn="ctr">
                        <a:lnSpc>
                          <a:spcPct val="150000"/>
                        </a:lnSpc>
                      </a:pPr>
                      <a:r>
                        <a:rPr lang="tr-TR" sz="1600">
                          <a:effectLst/>
                        </a:rPr>
                        <a:t>(yıl)</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76502758"/>
                  </a:ext>
                </a:extLst>
              </a:tr>
              <a:tr h="777023">
                <a:tc rowSpan="6">
                  <a:txBody>
                    <a:bodyPr/>
                    <a:lstStyle/>
                    <a:p>
                      <a:pPr algn="ctr">
                        <a:lnSpc>
                          <a:spcPct val="150000"/>
                        </a:lnSpc>
                      </a:pPr>
                      <a:r>
                        <a:rPr lang="tr-TR" sz="1600" dirty="0">
                          <a:effectLst/>
                        </a:rPr>
                        <a:t>2. Metal</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a:lnSpc>
                          <a:spcPct val="150000"/>
                        </a:lnSpc>
                      </a:pPr>
                      <a:r>
                        <a:rPr lang="tr-TR" sz="1600">
                          <a:effectLst/>
                        </a:rPr>
                        <a:t>2.1 - 2.2 Demir ve Çelik</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28</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a:effectLst/>
                        </a:rPr>
                        <a:t>25</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999</a:t>
                      </a:r>
                      <a:r>
                        <a:rPr lang="en-US" sz="1600" dirty="0">
                          <a:effectLst/>
                        </a:rPr>
                        <a:t>.</a:t>
                      </a:r>
                      <a:r>
                        <a:rPr lang="tr-TR" sz="1600" dirty="0">
                          <a:effectLst/>
                        </a:rPr>
                        <a:t>000</a:t>
                      </a:r>
                      <a:r>
                        <a:rPr lang="en-US" sz="1600" dirty="0">
                          <a:effectLst/>
                        </a:rPr>
                        <a:t>.</a:t>
                      </a:r>
                      <a:r>
                        <a:rPr lang="tr-TR" sz="1600" dirty="0">
                          <a:effectLst/>
                        </a:rPr>
                        <a:t>000</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3</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968072558"/>
                  </a:ext>
                </a:extLst>
              </a:tr>
              <a:tr h="603391">
                <a:tc vMerge="1">
                  <a:txBody>
                    <a:bodyPr/>
                    <a:lstStyle/>
                    <a:p>
                      <a:endParaRPr lang="tr-TR"/>
                    </a:p>
                  </a:txBody>
                  <a:tcPr/>
                </a:tc>
                <a:tc>
                  <a:txBody>
                    <a:bodyPr/>
                    <a:lstStyle/>
                    <a:p>
                      <a:pPr algn="l">
                        <a:lnSpc>
                          <a:spcPct val="150000"/>
                        </a:lnSpc>
                      </a:pPr>
                      <a:r>
                        <a:rPr lang="tr-TR" sz="1600" dirty="0">
                          <a:effectLst/>
                        </a:rPr>
                        <a:t>2.3 Demir içerenler</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a:effectLst/>
                        </a:rPr>
                        <a:t>154</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a:effectLst/>
                        </a:rPr>
                        <a:t>45</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508</a:t>
                      </a:r>
                      <a:r>
                        <a:rPr lang="en-US" sz="1600" dirty="0">
                          <a:effectLst/>
                        </a:rPr>
                        <a:t>.</a:t>
                      </a:r>
                      <a:r>
                        <a:rPr lang="tr-TR" sz="1600" dirty="0">
                          <a:effectLst/>
                        </a:rPr>
                        <a:t>000</a:t>
                      </a:r>
                      <a:r>
                        <a:rPr lang="en-US" sz="1600" dirty="0">
                          <a:effectLst/>
                        </a:rPr>
                        <a:t>.</a:t>
                      </a:r>
                      <a:r>
                        <a:rPr lang="tr-TR" sz="1600" dirty="0">
                          <a:effectLst/>
                        </a:rPr>
                        <a:t>000</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a:effectLst/>
                        </a:rPr>
                        <a:t>-</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3</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303481866"/>
                  </a:ext>
                </a:extLst>
              </a:tr>
              <a:tr h="922133">
                <a:tc vMerge="1">
                  <a:txBody>
                    <a:bodyPr/>
                    <a:lstStyle/>
                    <a:p>
                      <a:endParaRPr lang="tr-TR"/>
                    </a:p>
                  </a:txBody>
                  <a:tcPr/>
                </a:tc>
                <a:tc>
                  <a:txBody>
                    <a:bodyPr/>
                    <a:lstStyle/>
                    <a:p>
                      <a:pPr algn="l">
                        <a:lnSpc>
                          <a:spcPct val="150000"/>
                        </a:lnSpc>
                      </a:pPr>
                      <a:r>
                        <a:rPr lang="tr-TR" sz="1600">
                          <a:effectLst/>
                        </a:rPr>
                        <a:t>2.4 Dökümhaneler Demirhaneler</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a:effectLst/>
                        </a:rPr>
                        <a:t>156</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a:effectLst/>
                        </a:rPr>
                        <a:t>31</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499</a:t>
                      </a:r>
                      <a:r>
                        <a:rPr lang="en-US" sz="1600" dirty="0">
                          <a:effectLst/>
                        </a:rPr>
                        <a:t>.</a:t>
                      </a:r>
                      <a:r>
                        <a:rPr lang="tr-TR" sz="1600" dirty="0">
                          <a:effectLst/>
                        </a:rPr>
                        <a:t>000</a:t>
                      </a:r>
                      <a:r>
                        <a:rPr lang="en-US" sz="1600" dirty="0">
                          <a:effectLst/>
                        </a:rPr>
                        <a:t>.</a:t>
                      </a:r>
                      <a:r>
                        <a:rPr lang="tr-TR" sz="1600" dirty="0">
                          <a:effectLst/>
                        </a:rPr>
                        <a:t>000</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a:effectLst/>
                        </a:rPr>
                        <a:t>-</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3</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030272012"/>
                  </a:ext>
                </a:extLst>
              </a:tr>
              <a:tr h="777023">
                <a:tc vMerge="1">
                  <a:txBody>
                    <a:bodyPr/>
                    <a:lstStyle/>
                    <a:p>
                      <a:endParaRPr lang="tr-TR"/>
                    </a:p>
                  </a:txBody>
                  <a:tcPr/>
                </a:tc>
                <a:tc>
                  <a:txBody>
                    <a:bodyPr/>
                    <a:lstStyle/>
                    <a:p>
                      <a:pPr algn="l">
                        <a:lnSpc>
                          <a:spcPct val="150000"/>
                        </a:lnSpc>
                      </a:pPr>
                      <a:r>
                        <a:rPr lang="tr-TR" sz="1600">
                          <a:effectLst/>
                        </a:rPr>
                        <a:t>2.5 Demir harici metaller</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a:effectLst/>
                        </a:rPr>
                        <a:t>149</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a:effectLst/>
                        </a:rPr>
                        <a:t>28</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1</a:t>
                      </a:r>
                      <a:r>
                        <a:rPr lang="en-US" sz="1600" dirty="0">
                          <a:effectLst/>
                        </a:rPr>
                        <a:t>.</a:t>
                      </a:r>
                      <a:r>
                        <a:rPr lang="tr-TR" sz="1600" dirty="0">
                          <a:effectLst/>
                        </a:rPr>
                        <a:t>164</a:t>
                      </a:r>
                      <a:r>
                        <a:rPr lang="en-US" sz="1600" dirty="0">
                          <a:effectLst/>
                        </a:rPr>
                        <a:t>.</a:t>
                      </a:r>
                      <a:r>
                        <a:rPr lang="tr-TR" sz="1600" dirty="0">
                          <a:effectLst/>
                        </a:rPr>
                        <a:t>000</a:t>
                      </a:r>
                      <a:r>
                        <a:rPr lang="en-US" sz="1600" dirty="0">
                          <a:effectLst/>
                        </a:rPr>
                        <a:t>.</a:t>
                      </a:r>
                      <a:r>
                        <a:rPr lang="tr-TR" sz="1600" dirty="0">
                          <a:effectLst/>
                        </a:rPr>
                        <a:t>000</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3</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65629542"/>
                  </a:ext>
                </a:extLst>
              </a:tr>
              <a:tr h="777023">
                <a:tc vMerge="1">
                  <a:txBody>
                    <a:bodyPr/>
                    <a:lstStyle/>
                    <a:p>
                      <a:endParaRPr lang="tr-TR"/>
                    </a:p>
                  </a:txBody>
                  <a:tcPr/>
                </a:tc>
                <a:tc>
                  <a:txBody>
                    <a:bodyPr/>
                    <a:lstStyle/>
                    <a:p>
                      <a:pPr algn="l">
                        <a:lnSpc>
                          <a:spcPct val="150000"/>
                        </a:lnSpc>
                      </a:pPr>
                      <a:r>
                        <a:rPr lang="tr-TR" sz="1600">
                          <a:effectLst/>
                        </a:rPr>
                        <a:t>2.6 Metal yüzey işleme</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a:effectLst/>
                        </a:rPr>
                        <a:t>294</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a:effectLst/>
                        </a:rPr>
                        <a:t>34</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1</a:t>
                      </a:r>
                      <a:r>
                        <a:rPr lang="en-US" sz="1600" dirty="0">
                          <a:effectLst/>
                        </a:rPr>
                        <a:t>.</a:t>
                      </a:r>
                      <a:r>
                        <a:rPr lang="tr-TR" sz="1600" dirty="0">
                          <a:effectLst/>
                        </a:rPr>
                        <a:t>584</a:t>
                      </a:r>
                      <a:r>
                        <a:rPr lang="en-US" sz="1600" dirty="0">
                          <a:effectLst/>
                        </a:rPr>
                        <a:t>.</a:t>
                      </a:r>
                      <a:r>
                        <a:rPr lang="tr-TR" sz="1600" dirty="0">
                          <a:effectLst/>
                        </a:rPr>
                        <a:t>000</a:t>
                      </a:r>
                      <a:r>
                        <a:rPr lang="en-US" sz="1600" dirty="0">
                          <a:effectLst/>
                        </a:rPr>
                        <a:t>.</a:t>
                      </a:r>
                      <a:r>
                        <a:rPr lang="tr-TR" sz="1600" dirty="0">
                          <a:effectLst/>
                        </a:rPr>
                        <a:t>000</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a:effectLst/>
                        </a:rPr>
                        <a:t>-</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1600" dirty="0">
                          <a:effectLst/>
                        </a:rPr>
                        <a:t>3</a:t>
                      </a:r>
                      <a:endParaRPr lang="tr-TR"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287683895"/>
                  </a:ext>
                </a:extLst>
              </a:tr>
              <a:tr h="603391">
                <a:tc vMerge="1">
                  <a:txBody>
                    <a:bodyPr/>
                    <a:lstStyle/>
                    <a:p>
                      <a:endParaRPr lang="tr-TR"/>
                    </a:p>
                  </a:txBody>
                  <a:tcPr/>
                </a:tc>
                <a:tc>
                  <a:txBody>
                    <a:bodyPr/>
                    <a:lstStyle/>
                    <a:p>
                      <a:pPr algn="ctr">
                        <a:lnSpc>
                          <a:spcPct val="150000"/>
                        </a:lnSpc>
                      </a:pPr>
                      <a:r>
                        <a:rPr lang="tr-TR" sz="2000" b="1" dirty="0">
                          <a:solidFill>
                            <a:srgbClr val="FF0000"/>
                          </a:solidFill>
                          <a:effectLst/>
                        </a:rPr>
                        <a:t>TOPLAM</a:t>
                      </a:r>
                      <a:endParaRPr lang="tr-TR" sz="2000" b="1" dirty="0">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b="1" dirty="0">
                          <a:solidFill>
                            <a:srgbClr val="FF0000"/>
                          </a:solidFill>
                          <a:effectLst/>
                        </a:rPr>
                        <a:t>781</a:t>
                      </a:r>
                      <a:endParaRPr lang="tr-TR" sz="2000" b="1" dirty="0">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b="1" dirty="0">
                          <a:solidFill>
                            <a:srgbClr val="FF0000"/>
                          </a:solidFill>
                          <a:effectLst/>
                        </a:rPr>
                        <a:t>33</a:t>
                      </a:r>
                      <a:endParaRPr lang="tr-TR" sz="2000" b="1" dirty="0">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b="1" dirty="0">
                          <a:solidFill>
                            <a:srgbClr val="FF0000"/>
                          </a:solidFill>
                          <a:effectLst/>
                        </a:rPr>
                        <a:t>4</a:t>
                      </a:r>
                      <a:r>
                        <a:rPr lang="en-US" sz="2000" b="1" dirty="0">
                          <a:solidFill>
                            <a:srgbClr val="FF0000"/>
                          </a:solidFill>
                          <a:effectLst/>
                        </a:rPr>
                        <a:t>.</a:t>
                      </a:r>
                      <a:r>
                        <a:rPr lang="tr-TR" sz="2000" b="1" dirty="0">
                          <a:solidFill>
                            <a:srgbClr val="FF0000"/>
                          </a:solidFill>
                          <a:effectLst/>
                        </a:rPr>
                        <a:t>754</a:t>
                      </a:r>
                      <a:r>
                        <a:rPr lang="en-US" sz="2000" b="1" dirty="0">
                          <a:solidFill>
                            <a:srgbClr val="FF0000"/>
                          </a:solidFill>
                          <a:effectLst/>
                        </a:rPr>
                        <a:t>.</a:t>
                      </a:r>
                      <a:r>
                        <a:rPr lang="tr-TR" sz="2000" b="1" dirty="0">
                          <a:solidFill>
                            <a:srgbClr val="FF0000"/>
                          </a:solidFill>
                          <a:effectLst/>
                        </a:rPr>
                        <a:t>000</a:t>
                      </a:r>
                      <a:r>
                        <a:rPr lang="en-US" sz="2000" b="1" dirty="0">
                          <a:solidFill>
                            <a:srgbClr val="FF0000"/>
                          </a:solidFill>
                          <a:effectLst/>
                        </a:rPr>
                        <a:t>.</a:t>
                      </a:r>
                      <a:r>
                        <a:rPr lang="tr-TR" sz="2000" b="1" dirty="0">
                          <a:solidFill>
                            <a:srgbClr val="FF0000"/>
                          </a:solidFill>
                          <a:effectLst/>
                        </a:rPr>
                        <a:t>000</a:t>
                      </a:r>
                      <a:endParaRPr lang="tr-TR" sz="2000" b="1" dirty="0">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b="1" dirty="0">
                          <a:solidFill>
                            <a:srgbClr val="FF0000"/>
                          </a:solidFill>
                          <a:effectLst/>
                        </a:rPr>
                        <a:t>0</a:t>
                      </a:r>
                      <a:endParaRPr lang="tr-TR" sz="2000" b="1" dirty="0">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b="1" dirty="0">
                          <a:solidFill>
                            <a:srgbClr val="FF0000"/>
                          </a:solidFill>
                          <a:effectLst/>
                        </a:rPr>
                        <a:t>3</a:t>
                      </a:r>
                      <a:endParaRPr lang="tr-TR" sz="2000" b="1" dirty="0">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835709186"/>
                  </a:ext>
                </a:extLst>
              </a:tr>
            </a:tbl>
          </a:graphicData>
        </a:graphic>
      </p:graphicFrame>
      <p:sp>
        <p:nvSpPr>
          <p:cNvPr id="3" name="Slide Number Placeholder 2">
            <a:extLst>
              <a:ext uri="{FF2B5EF4-FFF2-40B4-BE49-F238E27FC236}">
                <a16:creationId xmlns:a16="http://schemas.microsoft.com/office/drawing/2014/main" id="{D03504E6-7E43-7879-FD22-5D0841815B17}"/>
              </a:ext>
            </a:extLst>
          </p:cNvPr>
          <p:cNvSpPr>
            <a:spLocks noGrp="1"/>
          </p:cNvSpPr>
          <p:nvPr>
            <p:ph type="sldNum" sz="quarter" idx="12"/>
          </p:nvPr>
        </p:nvSpPr>
        <p:spPr/>
        <p:txBody>
          <a:bodyPr/>
          <a:lstStyle/>
          <a:p>
            <a:fld id="{6566A07A-3A36-4C08-A33E-FBE053DB02EC}" type="slidenum">
              <a:rPr lang="tr-TR" smtClean="0"/>
              <a:t>31</a:t>
            </a:fld>
            <a:endParaRPr lang="tr-TR"/>
          </a:p>
        </p:txBody>
      </p:sp>
    </p:spTree>
    <p:extLst>
      <p:ext uri="{BB962C8B-B14F-4D97-AF65-F5344CB8AC3E}">
        <p14:creationId xmlns:p14="http://schemas.microsoft.com/office/powerpoint/2010/main" val="333487930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id="{E6022504-D152-B09D-6AC0-E74BB87C0EBC}"/>
              </a:ext>
            </a:extLst>
          </p:cNvPr>
          <p:cNvSpPr>
            <a:spLocks noGrp="1"/>
          </p:cNvSpPr>
          <p:nvPr>
            <p:ph type="sldNum" sz="quarter" idx="12"/>
          </p:nvPr>
        </p:nvSpPr>
        <p:spPr/>
        <p:txBody>
          <a:bodyPr/>
          <a:lstStyle/>
          <a:p>
            <a:fld id="{6566A07A-3A36-4C08-A33E-FBE053DB02EC}" type="slidenum">
              <a:rPr lang="tr-TR" smtClean="0"/>
              <a:t>32</a:t>
            </a:fld>
            <a:endParaRPr lang="tr-TR"/>
          </a:p>
        </p:txBody>
      </p:sp>
      <p:sp>
        <p:nvSpPr>
          <p:cNvPr id="5" name="İçerik Yer Tutucusu 2">
            <a:extLst>
              <a:ext uri="{FF2B5EF4-FFF2-40B4-BE49-F238E27FC236}">
                <a16:creationId xmlns:a16="http://schemas.microsoft.com/office/drawing/2014/main" id="{15C2006A-0A3C-A2D0-26BE-C37DE11B6BEC}"/>
              </a:ext>
            </a:extLst>
          </p:cNvPr>
          <p:cNvSpPr>
            <a:spLocks noGrp="1"/>
          </p:cNvSpPr>
          <p:nvPr/>
        </p:nvSpPr>
        <p:spPr>
          <a:xfrm>
            <a:off x="4263312" y="2696547"/>
            <a:ext cx="3665375" cy="1464906"/>
          </a:xfrm>
          <a:prstGeom prst="rect">
            <a:avLst/>
          </a:prstGeom>
        </p:spPr>
        <p:txBody>
          <a:bodyPr vert="horz" lIns="91440" tIns="45720" rIns="91440" bIns="45720" rtlCol="0">
            <a:normAutofit fontScale="2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tr-TR" sz="4400" dirty="0"/>
          </a:p>
          <a:p>
            <a:pPr marL="0" indent="0" algn="ctr">
              <a:buNone/>
            </a:pPr>
            <a:endParaRPr lang="tr-TR" sz="4400" dirty="0"/>
          </a:p>
          <a:p>
            <a:pPr marL="0" indent="0" algn="ctr">
              <a:buNone/>
            </a:pPr>
            <a:r>
              <a:rPr lang="tr-TR" sz="20000" dirty="0"/>
              <a:t>Teşekkürler</a:t>
            </a:r>
            <a:r>
              <a:rPr lang="tr-TR" sz="4400" dirty="0"/>
              <a:t> </a:t>
            </a:r>
          </a:p>
        </p:txBody>
      </p:sp>
    </p:spTree>
    <p:extLst>
      <p:ext uri="{BB962C8B-B14F-4D97-AF65-F5344CB8AC3E}">
        <p14:creationId xmlns:p14="http://schemas.microsoft.com/office/powerpoint/2010/main" val="16856432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199" y="1239864"/>
            <a:ext cx="10515601" cy="883404"/>
          </a:xfrm>
        </p:spPr>
        <p:txBody>
          <a:bodyPr>
            <a:noAutofit/>
          </a:bodyPr>
          <a:lstStyle/>
          <a:p>
            <a:r>
              <a:rPr lang="en-US" sz="3200" b="1" dirty="0"/>
              <a:t>EED </a:t>
            </a:r>
            <a:r>
              <a:rPr lang="en-US" sz="3200" b="1" dirty="0" err="1"/>
              <a:t>Uyum</a:t>
            </a:r>
            <a:r>
              <a:rPr lang="en-US" sz="3200" b="1" dirty="0"/>
              <a:t> </a:t>
            </a:r>
            <a:r>
              <a:rPr lang="en-US" sz="3200" b="1" dirty="0" err="1"/>
              <a:t>Analizi</a:t>
            </a:r>
            <a:endParaRPr lang="en-US" sz="3200" b="1" dirty="0"/>
          </a:p>
        </p:txBody>
      </p:sp>
      <p:sp>
        <p:nvSpPr>
          <p:cNvPr id="3" name="İçerik Yer Tutucusu 2">
            <a:extLst>
              <a:ext uri="{FF2B5EF4-FFF2-40B4-BE49-F238E27FC236}">
                <a16:creationId xmlns:a16="http://schemas.microsoft.com/office/drawing/2014/main" id="{C013CD00-28AF-4D41-AC11-2C26E7EA8371}"/>
              </a:ext>
            </a:extLst>
          </p:cNvPr>
          <p:cNvSpPr>
            <a:spLocks noGrp="1"/>
          </p:cNvSpPr>
          <p:nvPr>
            <p:ph idx="1"/>
          </p:nvPr>
        </p:nvSpPr>
        <p:spPr>
          <a:xfrm>
            <a:off x="838200" y="2247253"/>
            <a:ext cx="10515600" cy="3936571"/>
          </a:xfrm>
        </p:spPr>
        <p:txBody>
          <a:bodyPr/>
          <a:lstStyle/>
          <a:p>
            <a:r>
              <a:rPr lang="en-US" dirty="0" err="1"/>
              <a:t>Tesislerin</a:t>
            </a:r>
            <a:r>
              <a:rPr lang="en-US" dirty="0"/>
              <a:t> MET </a:t>
            </a:r>
            <a:r>
              <a:rPr lang="en-US" dirty="0" err="1"/>
              <a:t>Uyumluluğu</a:t>
            </a:r>
            <a:r>
              <a:rPr lang="en-US" dirty="0"/>
              <a:t> </a:t>
            </a:r>
            <a:r>
              <a:rPr lang="en-US" dirty="0" err="1"/>
              <a:t>iki</a:t>
            </a:r>
            <a:r>
              <a:rPr lang="en-US" dirty="0"/>
              <a:t> </a:t>
            </a:r>
            <a:r>
              <a:rPr lang="en-US" dirty="0" err="1"/>
              <a:t>husus</a:t>
            </a:r>
            <a:r>
              <a:rPr lang="en-US" dirty="0"/>
              <a:t> </a:t>
            </a:r>
            <a:r>
              <a:rPr lang="en-US" dirty="0" err="1"/>
              <a:t>dikkate</a:t>
            </a:r>
            <a:r>
              <a:rPr lang="en-US" dirty="0"/>
              <a:t> </a:t>
            </a:r>
            <a:r>
              <a:rPr lang="en-US" dirty="0" err="1"/>
              <a:t>alınarak</a:t>
            </a:r>
            <a:r>
              <a:rPr lang="en-US" dirty="0"/>
              <a:t> </a:t>
            </a:r>
            <a:r>
              <a:rPr lang="en-US" dirty="0" err="1"/>
              <a:t>belirlenecektir</a:t>
            </a:r>
            <a:r>
              <a:rPr lang="en-US" dirty="0"/>
              <a:t>:</a:t>
            </a:r>
          </a:p>
          <a:p>
            <a:pPr lvl="1"/>
            <a:r>
              <a:rPr lang="en-US" dirty="0" err="1"/>
              <a:t>Sektörel</a:t>
            </a:r>
            <a:r>
              <a:rPr lang="en-US" dirty="0"/>
              <a:t> </a:t>
            </a:r>
            <a:r>
              <a:rPr lang="en-US" dirty="0" err="1"/>
              <a:t>uyum</a:t>
            </a:r>
            <a:endParaRPr lang="en-US" sz="2000" dirty="0"/>
          </a:p>
          <a:p>
            <a:pPr lvl="1"/>
            <a:r>
              <a:rPr lang="en-US" dirty="0" err="1"/>
              <a:t>Tesis</a:t>
            </a:r>
            <a:r>
              <a:rPr lang="en-US" dirty="0"/>
              <a:t> </a:t>
            </a:r>
            <a:r>
              <a:rPr lang="en-US" dirty="0" err="1"/>
              <a:t>bazlı</a:t>
            </a:r>
            <a:r>
              <a:rPr lang="en-US" dirty="0"/>
              <a:t> </a:t>
            </a:r>
            <a:r>
              <a:rPr lang="en-US" dirty="0" err="1"/>
              <a:t>uyum</a:t>
            </a:r>
            <a:endParaRPr lang="en-US" dirty="0"/>
          </a:p>
        </p:txBody>
      </p:sp>
    </p:spTree>
    <p:extLst>
      <p:ext uri="{BB962C8B-B14F-4D97-AF65-F5344CB8AC3E}">
        <p14:creationId xmlns:p14="http://schemas.microsoft.com/office/powerpoint/2010/main" val="1622556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199" y="1239864"/>
            <a:ext cx="10515601" cy="883404"/>
          </a:xfrm>
        </p:spPr>
        <p:txBody>
          <a:bodyPr>
            <a:noAutofit/>
          </a:bodyPr>
          <a:lstStyle/>
          <a:p>
            <a:r>
              <a:rPr lang="en-US" sz="3200" b="1" dirty="0" err="1"/>
              <a:t>Sektörel</a:t>
            </a:r>
            <a:r>
              <a:rPr lang="en-US" sz="3200" b="1" dirty="0"/>
              <a:t> </a:t>
            </a:r>
            <a:r>
              <a:rPr lang="en-US" sz="3200" b="1" dirty="0" err="1"/>
              <a:t>Uyum</a:t>
            </a:r>
            <a:r>
              <a:rPr lang="en-US" sz="3200" b="1" dirty="0"/>
              <a:t> </a:t>
            </a:r>
            <a:r>
              <a:rPr lang="en-US" sz="3200" b="1" dirty="0" err="1"/>
              <a:t>Analizi</a:t>
            </a:r>
            <a:endParaRPr lang="en-US" sz="3200" b="1" dirty="0"/>
          </a:p>
        </p:txBody>
      </p:sp>
      <p:sp>
        <p:nvSpPr>
          <p:cNvPr id="3" name="İçerik Yer Tutucusu 2">
            <a:extLst>
              <a:ext uri="{FF2B5EF4-FFF2-40B4-BE49-F238E27FC236}">
                <a16:creationId xmlns:a16="http://schemas.microsoft.com/office/drawing/2014/main" id="{C013CD00-28AF-4D41-AC11-2C26E7EA8371}"/>
              </a:ext>
            </a:extLst>
          </p:cNvPr>
          <p:cNvSpPr>
            <a:spLocks noGrp="1"/>
          </p:cNvSpPr>
          <p:nvPr>
            <p:ph idx="1"/>
          </p:nvPr>
        </p:nvSpPr>
        <p:spPr>
          <a:xfrm>
            <a:off x="838200" y="2247253"/>
            <a:ext cx="10515600" cy="3936571"/>
          </a:xfrm>
        </p:spPr>
        <p:txBody>
          <a:bodyPr>
            <a:normAutofit/>
          </a:bodyPr>
          <a:lstStyle/>
          <a:p>
            <a:pPr marL="0" lvl="0" indent="0">
              <a:buNone/>
            </a:pPr>
            <a:r>
              <a:rPr lang="en-US" dirty="0">
                <a:solidFill>
                  <a:prstClr val="black"/>
                </a:solidFill>
              </a:rPr>
              <a:t>Her BAT, </a:t>
            </a:r>
            <a:r>
              <a:rPr lang="en-US" dirty="0" err="1">
                <a:solidFill>
                  <a:prstClr val="black"/>
                </a:solidFill>
              </a:rPr>
              <a:t>sektörün</a:t>
            </a:r>
            <a:r>
              <a:rPr lang="en-US" dirty="0">
                <a:solidFill>
                  <a:prstClr val="black"/>
                </a:solidFill>
              </a:rPr>
              <a:t> </a:t>
            </a:r>
            <a:r>
              <a:rPr lang="en-US" dirty="0" err="1">
                <a:solidFill>
                  <a:prstClr val="black"/>
                </a:solidFill>
              </a:rPr>
              <a:t>bunları</a:t>
            </a:r>
            <a:r>
              <a:rPr lang="en-US" dirty="0">
                <a:solidFill>
                  <a:prstClr val="black"/>
                </a:solidFill>
              </a:rPr>
              <a:t> ne </a:t>
            </a:r>
            <a:r>
              <a:rPr lang="en-US" dirty="0" err="1">
                <a:solidFill>
                  <a:prstClr val="black"/>
                </a:solidFill>
              </a:rPr>
              <a:t>ölçüde</a:t>
            </a:r>
            <a:r>
              <a:rPr lang="en-US" dirty="0">
                <a:solidFill>
                  <a:prstClr val="black"/>
                </a:solidFill>
              </a:rPr>
              <a:t> </a:t>
            </a:r>
            <a:r>
              <a:rPr lang="en-US" dirty="0" err="1">
                <a:solidFill>
                  <a:prstClr val="black"/>
                </a:solidFill>
              </a:rPr>
              <a:t>uyguladığını</a:t>
            </a:r>
            <a:r>
              <a:rPr lang="en-US" dirty="0">
                <a:solidFill>
                  <a:prstClr val="black"/>
                </a:solidFill>
              </a:rPr>
              <a:t> </a:t>
            </a:r>
            <a:r>
              <a:rPr lang="en-US" dirty="0" err="1">
                <a:solidFill>
                  <a:prstClr val="black"/>
                </a:solidFill>
              </a:rPr>
              <a:t>anlamak</a:t>
            </a:r>
            <a:r>
              <a:rPr lang="en-US" dirty="0">
                <a:solidFill>
                  <a:prstClr val="black"/>
                </a:solidFill>
              </a:rPr>
              <a:t> </a:t>
            </a:r>
            <a:r>
              <a:rPr lang="en-US" dirty="0" err="1">
                <a:solidFill>
                  <a:prstClr val="black"/>
                </a:solidFill>
              </a:rPr>
              <a:t>için</a:t>
            </a:r>
            <a:r>
              <a:rPr lang="en-US" dirty="0">
                <a:solidFill>
                  <a:prstClr val="black"/>
                </a:solidFill>
              </a:rPr>
              <a:t> </a:t>
            </a:r>
            <a:r>
              <a:rPr lang="en-US" dirty="0" err="1">
                <a:solidFill>
                  <a:prstClr val="black"/>
                </a:solidFill>
              </a:rPr>
              <a:t>aşağıdaki</a:t>
            </a:r>
            <a:r>
              <a:rPr lang="en-US" dirty="0">
                <a:solidFill>
                  <a:prstClr val="black"/>
                </a:solidFill>
              </a:rPr>
              <a:t> </a:t>
            </a:r>
            <a:r>
              <a:rPr lang="en-US" dirty="0" err="1">
                <a:solidFill>
                  <a:prstClr val="black"/>
                </a:solidFill>
              </a:rPr>
              <a:t>şekilde</a:t>
            </a:r>
            <a:r>
              <a:rPr lang="en-US" dirty="0">
                <a:solidFill>
                  <a:prstClr val="black"/>
                </a:solidFill>
              </a:rPr>
              <a:t> </a:t>
            </a:r>
            <a:r>
              <a:rPr lang="en-US" dirty="0" err="1">
                <a:solidFill>
                  <a:prstClr val="black"/>
                </a:solidFill>
              </a:rPr>
              <a:t>veriler</a:t>
            </a:r>
            <a:r>
              <a:rPr lang="en-US" dirty="0">
                <a:solidFill>
                  <a:prstClr val="black"/>
                </a:solidFill>
              </a:rPr>
              <a:t> </a:t>
            </a:r>
            <a:r>
              <a:rPr lang="en-US" dirty="0" err="1">
                <a:solidFill>
                  <a:prstClr val="black"/>
                </a:solidFill>
              </a:rPr>
              <a:t>bilgiler</a:t>
            </a:r>
            <a:r>
              <a:rPr lang="en-US" dirty="0">
                <a:solidFill>
                  <a:prstClr val="black"/>
                </a:solidFill>
              </a:rPr>
              <a:t> (% </a:t>
            </a:r>
            <a:r>
              <a:rPr lang="en-US" dirty="0" err="1">
                <a:solidFill>
                  <a:prstClr val="black"/>
                </a:solidFill>
              </a:rPr>
              <a:t>olarak</a:t>
            </a:r>
            <a:r>
              <a:rPr lang="en-US" dirty="0">
                <a:solidFill>
                  <a:prstClr val="black"/>
                </a:solidFill>
              </a:rPr>
              <a:t>) </a:t>
            </a:r>
            <a:r>
              <a:rPr lang="en-US" dirty="0" err="1">
                <a:solidFill>
                  <a:prstClr val="black"/>
                </a:solidFill>
              </a:rPr>
              <a:t>kullanılarak</a:t>
            </a:r>
            <a:r>
              <a:rPr lang="en-US" dirty="0">
                <a:solidFill>
                  <a:prstClr val="black"/>
                </a:solidFill>
              </a:rPr>
              <a:t> </a:t>
            </a:r>
            <a:r>
              <a:rPr lang="en-US" dirty="0" err="1">
                <a:solidFill>
                  <a:prstClr val="black"/>
                </a:solidFill>
              </a:rPr>
              <a:t>değerlendirilmektir</a:t>
            </a:r>
            <a:r>
              <a:rPr lang="en-US" dirty="0">
                <a:solidFill>
                  <a:prstClr val="black"/>
                </a:solidFill>
              </a:rPr>
              <a:t>.</a:t>
            </a:r>
          </a:p>
          <a:p>
            <a:pPr lvl="1"/>
            <a:r>
              <a:rPr lang="en-GB" sz="2800" b="1" dirty="0" err="1">
                <a:solidFill>
                  <a:srgbClr val="FF0000"/>
                </a:solidFill>
              </a:rPr>
              <a:t>Uyumsuz</a:t>
            </a:r>
            <a:r>
              <a:rPr lang="en-GB" sz="2800" b="1" dirty="0">
                <a:solidFill>
                  <a:srgbClr val="FF0000"/>
                </a:solidFill>
              </a:rPr>
              <a:t> (</a:t>
            </a:r>
            <a:r>
              <a:rPr lang="en-GB" sz="2800" b="1" dirty="0" err="1">
                <a:solidFill>
                  <a:srgbClr val="FF0000"/>
                </a:solidFill>
              </a:rPr>
              <a:t>Hayır</a:t>
            </a:r>
            <a:r>
              <a:rPr lang="en-GB" sz="2800" b="1" dirty="0">
                <a:solidFill>
                  <a:srgbClr val="FF0000"/>
                </a:solidFill>
              </a:rPr>
              <a:t>)</a:t>
            </a:r>
          </a:p>
          <a:p>
            <a:pPr lvl="1"/>
            <a:r>
              <a:rPr lang="en-GB" sz="2800" b="1" dirty="0" err="1">
                <a:solidFill>
                  <a:srgbClr val="FF0000"/>
                </a:solidFill>
              </a:rPr>
              <a:t>Kısmen</a:t>
            </a:r>
            <a:r>
              <a:rPr lang="en-GB" sz="2800" b="1" dirty="0">
                <a:solidFill>
                  <a:srgbClr val="FF0000"/>
                </a:solidFill>
              </a:rPr>
              <a:t> </a:t>
            </a:r>
            <a:r>
              <a:rPr lang="en-GB" sz="2800" b="1" dirty="0" err="1">
                <a:solidFill>
                  <a:srgbClr val="FF0000"/>
                </a:solidFill>
              </a:rPr>
              <a:t>uyumlu</a:t>
            </a:r>
            <a:endParaRPr lang="en-GB" sz="2800" b="1" dirty="0">
              <a:solidFill>
                <a:srgbClr val="FF0000"/>
              </a:solidFill>
            </a:endParaRPr>
          </a:p>
          <a:p>
            <a:pPr lvl="1"/>
            <a:r>
              <a:rPr lang="en-GB" sz="2800" b="1" dirty="0">
                <a:solidFill>
                  <a:srgbClr val="FF0000"/>
                </a:solidFill>
              </a:rPr>
              <a:t>Tam </a:t>
            </a:r>
            <a:r>
              <a:rPr lang="en-GB" sz="2800" b="1" dirty="0" err="1">
                <a:solidFill>
                  <a:srgbClr val="FF0000"/>
                </a:solidFill>
              </a:rPr>
              <a:t>uyumlu</a:t>
            </a:r>
            <a:r>
              <a:rPr lang="en-GB" sz="2800" b="1" dirty="0">
                <a:solidFill>
                  <a:srgbClr val="FF0000"/>
                </a:solidFill>
              </a:rPr>
              <a:t> (Evet)</a:t>
            </a:r>
          </a:p>
          <a:p>
            <a:pPr marL="0" lvl="0" indent="0">
              <a:spcAft>
                <a:spcPts val="0"/>
              </a:spcAft>
              <a:buNone/>
            </a:pPr>
            <a:endParaRPr lang="en-US" sz="2800" b="1" dirty="0">
              <a:solidFill>
                <a:srgbClr val="FF0000"/>
              </a:solidFill>
            </a:endParaRPr>
          </a:p>
        </p:txBody>
      </p:sp>
    </p:spTree>
    <p:extLst>
      <p:ext uri="{BB962C8B-B14F-4D97-AF65-F5344CB8AC3E}">
        <p14:creationId xmlns:p14="http://schemas.microsoft.com/office/powerpoint/2010/main" val="3709197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16B02FCC-0545-C997-96E2-620CEF96F74B}"/>
              </a:ext>
            </a:extLst>
          </p:cNvPr>
          <p:cNvSpPr>
            <a:spLocks noGrp="1"/>
          </p:cNvSpPr>
          <p:nvPr>
            <p:ph idx="1"/>
          </p:nvPr>
        </p:nvSpPr>
        <p:spPr>
          <a:xfrm>
            <a:off x="770792" y="1909830"/>
            <a:ext cx="10650415" cy="3479587"/>
          </a:xfrm>
        </p:spPr>
        <p:txBody>
          <a:bodyPr>
            <a:noAutofit/>
          </a:bodyPr>
          <a:lstStyle/>
          <a:p>
            <a:pPr algn="just" rtl="0" fontAlgn="base">
              <a:buFont typeface="Arial" panose="020B0604020202020204" pitchFamily="34" charset="0"/>
              <a:buChar char="•"/>
            </a:pPr>
            <a:r>
              <a:rPr lang="tr-TR" sz="1800" b="0" i="0" u="none" strike="noStrike" dirty="0">
                <a:solidFill>
                  <a:srgbClr val="000000"/>
                </a:solidFill>
                <a:effectLst/>
              </a:rPr>
              <a:t>Kağıt</a:t>
            </a:r>
            <a:r>
              <a:rPr lang="en-US" sz="1800" b="0" i="0" u="none" strike="noStrike" dirty="0">
                <a:solidFill>
                  <a:srgbClr val="000000"/>
                </a:solidFill>
                <a:effectLst/>
              </a:rPr>
              <a:t> </a:t>
            </a:r>
            <a:r>
              <a:rPr lang="tr-TR" sz="1800" b="0" i="0" u="none" strike="noStrike" dirty="0">
                <a:solidFill>
                  <a:srgbClr val="000000"/>
                </a:solidFill>
                <a:effectLst/>
              </a:rPr>
              <a:t>hamuru</a:t>
            </a:r>
            <a:r>
              <a:rPr lang="en-US" sz="1800" b="0" i="0" u="none" strike="noStrike" dirty="0">
                <a:solidFill>
                  <a:srgbClr val="000000"/>
                </a:solidFill>
                <a:effectLst/>
              </a:rPr>
              <a:t>, </a:t>
            </a:r>
            <a:r>
              <a:rPr lang="en-US" sz="1800" b="0" i="0" u="none" strike="noStrike" dirty="0" err="1">
                <a:solidFill>
                  <a:srgbClr val="000000"/>
                </a:solidFill>
                <a:effectLst/>
              </a:rPr>
              <a:t>kağıt</a:t>
            </a:r>
            <a:r>
              <a:rPr lang="en-US" sz="1800" b="0" i="0" u="none" strike="noStrike" dirty="0">
                <a:solidFill>
                  <a:srgbClr val="000000"/>
                </a:solidFill>
                <a:effectLst/>
              </a:rPr>
              <a:t> </a:t>
            </a:r>
            <a:r>
              <a:rPr lang="en-US" sz="1800" b="0" i="0" u="none" strike="noStrike" dirty="0" err="1">
                <a:solidFill>
                  <a:srgbClr val="000000"/>
                </a:solidFill>
                <a:effectLst/>
              </a:rPr>
              <a:t>ve</a:t>
            </a:r>
            <a:r>
              <a:rPr lang="en-US" sz="1800" b="0" i="0" u="none" strike="noStrike" dirty="0">
                <a:solidFill>
                  <a:srgbClr val="000000"/>
                </a:solidFill>
                <a:effectLst/>
              </a:rPr>
              <a:t> </a:t>
            </a:r>
            <a:r>
              <a:rPr lang="en-US" sz="1800" b="0" i="0" u="none" strike="noStrike" dirty="0" err="1">
                <a:solidFill>
                  <a:srgbClr val="000000"/>
                </a:solidFill>
                <a:effectLst/>
              </a:rPr>
              <a:t>karton</a:t>
            </a:r>
            <a:r>
              <a:rPr lang="en-US" sz="1800" b="0" i="0" u="none" strike="noStrike" dirty="0">
                <a:solidFill>
                  <a:srgbClr val="000000"/>
                </a:solidFill>
                <a:effectLst/>
              </a:rPr>
              <a:t> </a:t>
            </a:r>
            <a:r>
              <a:rPr lang="en-US" sz="1800" b="0" i="0" u="none" strike="noStrike" dirty="0" err="1">
                <a:solidFill>
                  <a:srgbClr val="000000"/>
                </a:solidFill>
                <a:effectLst/>
              </a:rPr>
              <a:t>üretimi</a:t>
            </a:r>
            <a:r>
              <a:rPr lang="tr-TR" sz="1800" b="0" i="0" u="none" strike="noStrike" dirty="0">
                <a:solidFill>
                  <a:srgbClr val="000000"/>
                </a:solidFill>
                <a:effectLst/>
              </a:rPr>
              <a:t> endüstrisi </a:t>
            </a:r>
            <a:r>
              <a:rPr lang="en-US" sz="1800" b="0" i="0" u="none" strike="noStrike" dirty="0">
                <a:solidFill>
                  <a:srgbClr val="000000"/>
                </a:solidFill>
                <a:effectLst/>
              </a:rPr>
              <a:t>E</a:t>
            </a:r>
            <a:r>
              <a:rPr lang="tr-TR" sz="1800" b="0" i="0" u="none" strike="noStrike" dirty="0">
                <a:solidFill>
                  <a:srgbClr val="000000"/>
                </a:solidFill>
                <a:effectLst/>
              </a:rPr>
              <a:t>ED Ek I </a:t>
            </a:r>
            <a:r>
              <a:rPr lang="en-US" sz="1800" b="0" i="0" dirty="0">
                <a:solidFill>
                  <a:srgbClr val="000000"/>
                </a:solidFill>
                <a:effectLst/>
              </a:rPr>
              <a:t>​</a:t>
            </a:r>
          </a:p>
          <a:p>
            <a:pPr lvl="1" algn="just" fontAlgn="base"/>
            <a:r>
              <a:rPr lang="tr-TR" sz="1800" b="0" i="0" u="none" strike="noStrike" dirty="0">
                <a:solidFill>
                  <a:srgbClr val="000000"/>
                </a:solidFill>
                <a:effectLst/>
              </a:rPr>
              <a:t>6.1 (a) - Kereste veya diğer elyaflı malzemelerden kağıt hamuru üretimi ve</a:t>
            </a:r>
            <a:r>
              <a:rPr lang="en-US" sz="1800" b="0" i="0" dirty="0">
                <a:solidFill>
                  <a:srgbClr val="000000"/>
                </a:solidFill>
                <a:effectLst/>
              </a:rPr>
              <a:t>​</a:t>
            </a:r>
          </a:p>
          <a:p>
            <a:pPr lvl="1" algn="just" fontAlgn="base"/>
            <a:r>
              <a:rPr lang="tr-TR" sz="1800" b="0" i="0" u="none" strike="noStrike" dirty="0">
                <a:solidFill>
                  <a:srgbClr val="000000"/>
                </a:solidFill>
                <a:effectLst/>
              </a:rPr>
              <a:t>6.1 (b) - Üretim kapasitesi günde 20 tonu aşan kağıt veya karton üretimi </a:t>
            </a:r>
            <a:r>
              <a:rPr lang="en-US" sz="1800" b="0" i="0" dirty="0">
                <a:solidFill>
                  <a:srgbClr val="000000"/>
                </a:solidFill>
                <a:effectLst/>
              </a:rPr>
              <a:t>​</a:t>
            </a:r>
          </a:p>
          <a:p>
            <a:pPr marL="0" indent="0" algn="just" rtl="0" fontAlgn="base">
              <a:buNone/>
            </a:pPr>
            <a:r>
              <a:rPr lang="tr-TR" sz="1800" b="0" i="0" u="none" strike="noStrike" dirty="0">
                <a:solidFill>
                  <a:srgbClr val="000000"/>
                </a:solidFill>
                <a:effectLst/>
              </a:rPr>
              <a:t>yapan endüstriyel tesisler kapsamına girmektedir. </a:t>
            </a:r>
            <a:endParaRPr lang="en-US" sz="1800" b="0" i="0" dirty="0">
              <a:solidFill>
                <a:srgbClr val="000000"/>
              </a:solidFill>
              <a:effectLst/>
            </a:endParaRPr>
          </a:p>
          <a:p>
            <a:pPr algn="just"/>
            <a:r>
              <a:rPr lang="tr-TR" sz="1800" dirty="0">
                <a:ea typeface="Calibri" panose="020F0502020204030204" pitchFamily="34" charset="0"/>
              </a:rPr>
              <a:t>EKÖK envanterine göre Türkiye'de kağıt hamuru, kağıt ve karton üreten 45 tesis bulunmaktadır. Çalıştaylarda ve sektörel toplantılarda yapılan görüşmeler sonucunda, sektör uzmanlarının beyanına dayanarak MET'lere genel uyum</a:t>
            </a:r>
            <a:r>
              <a:rPr lang="en-US" sz="1800" dirty="0">
                <a:ea typeface="Calibri" panose="020F0502020204030204" pitchFamily="34" charset="0"/>
              </a:rPr>
              <a:t> </a:t>
            </a:r>
            <a:r>
              <a:rPr lang="en-US" sz="1800" dirty="0" err="1">
                <a:ea typeface="Calibri" panose="020F0502020204030204" pitchFamily="34" charset="0"/>
              </a:rPr>
              <a:t>oranının</a:t>
            </a:r>
            <a:r>
              <a:rPr lang="tr-TR" sz="1800" dirty="0">
                <a:ea typeface="Calibri" panose="020F0502020204030204" pitchFamily="34" charset="0"/>
              </a:rPr>
              <a:t> %50 olduğu tespit edilmiştir</a:t>
            </a:r>
            <a:r>
              <a:rPr lang="en-US" sz="1800" dirty="0">
                <a:ea typeface="Calibri" panose="020F0502020204030204" pitchFamily="34" charset="0"/>
              </a:rPr>
              <a:t>.</a:t>
            </a:r>
            <a:endParaRPr lang="tr-TR" sz="1800" dirty="0"/>
          </a:p>
        </p:txBody>
      </p:sp>
      <p:graphicFrame>
        <p:nvGraphicFramePr>
          <p:cNvPr id="4" name="Tablo 3">
            <a:extLst>
              <a:ext uri="{FF2B5EF4-FFF2-40B4-BE49-F238E27FC236}">
                <a16:creationId xmlns:a16="http://schemas.microsoft.com/office/drawing/2014/main" id="{0A6DB1D2-2F96-FF32-94F8-E2D37079FEC7}"/>
              </a:ext>
            </a:extLst>
          </p:cNvPr>
          <p:cNvGraphicFramePr>
            <a:graphicFrameLocks noGrp="1"/>
          </p:cNvGraphicFramePr>
          <p:nvPr>
            <p:extLst>
              <p:ext uri="{D42A27DB-BD31-4B8C-83A1-F6EECF244321}">
                <p14:modId xmlns:p14="http://schemas.microsoft.com/office/powerpoint/2010/main" val="89394659"/>
              </p:ext>
            </p:extLst>
          </p:nvPr>
        </p:nvGraphicFramePr>
        <p:xfrm>
          <a:off x="523750" y="4163529"/>
          <a:ext cx="11144498" cy="2071017"/>
        </p:xfrm>
        <a:graphic>
          <a:graphicData uri="http://schemas.openxmlformats.org/drawingml/2006/table">
            <a:tbl>
              <a:tblPr firstRow="1" firstCol="1" bandRow="1">
                <a:tableStyleId>{5C22544A-7EE6-4342-B048-85BDC9FD1C3A}</a:tableStyleId>
              </a:tblPr>
              <a:tblGrid>
                <a:gridCol w="1333868">
                  <a:extLst>
                    <a:ext uri="{9D8B030D-6E8A-4147-A177-3AD203B41FA5}">
                      <a16:colId xmlns:a16="http://schemas.microsoft.com/office/drawing/2014/main" val="2218965579"/>
                    </a:ext>
                  </a:extLst>
                </a:gridCol>
                <a:gridCol w="1511356">
                  <a:extLst>
                    <a:ext uri="{9D8B030D-6E8A-4147-A177-3AD203B41FA5}">
                      <a16:colId xmlns:a16="http://schemas.microsoft.com/office/drawing/2014/main" val="508854010"/>
                    </a:ext>
                  </a:extLst>
                </a:gridCol>
                <a:gridCol w="1299426">
                  <a:extLst>
                    <a:ext uri="{9D8B030D-6E8A-4147-A177-3AD203B41FA5}">
                      <a16:colId xmlns:a16="http://schemas.microsoft.com/office/drawing/2014/main" val="2818632219"/>
                    </a:ext>
                  </a:extLst>
                </a:gridCol>
                <a:gridCol w="2129681">
                  <a:extLst>
                    <a:ext uri="{9D8B030D-6E8A-4147-A177-3AD203B41FA5}">
                      <a16:colId xmlns:a16="http://schemas.microsoft.com/office/drawing/2014/main" val="2792779707"/>
                    </a:ext>
                  </a:extLst>
                </a:gridCol>
                <a:gridCol w="1757390">
                  <a:extLst>
                    <a:ext uri="{9D8B030D-6E8A-4147-A177-3AD203B41FA5}">
                      <a16:colId xmlns:a16="http://schemas.microsoft.com/office/drawing/2014/main" val="2166485688"/>
                    </a:ext>
                  </a:extLst>
                </a:gridCol>
                <a:gridCol w="1557487">
                  <a:extLst>
                    <a:ext uri="{9D8B030D-6E8A-4147-A177-3AD203B41FA5}">
                      <a16:colId xmlns:a16="http://schemas.microsoft.com/office/drawing/2014/main" val="1386911043"/>
                    </a:ext>
                  </a:extLst>
                </a:gridCol>
                <a:gridCol w="1555290">
                  <a:extLst>
                    <a:ext uri="{9D8B030D-6E8A-4147-A177-3AD203B41FA5}">
                      <a16:colId xmlns:a16="http://schemas.microsoft.com/office/drawing/2014/main" val="215583279"/>
                    </a:ext>
                  </a:extLst>
                </a:gridCol>
              </a:tblGrid>
              <a:tr h="1381439">
                <a:tc>
                  <a:txBody>
                    <a:bodyPr/>
                    <a:lstStyle/>
                    <a:p>
                      <a:pPr algn="ctr">
                        <a:lnSpc>
                          <a:spcPct val="150000"/>
                        </a:lnSpc>
                      </a:pPr>
                      <a:r>
                        <a:rPr lang="tr-TR" sz="2000" dirty="0">
                          <a:effectLst/>
                        </a:rPr>
                        <a:t>Alt-sektörler</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Ort</a:t>
                      </a:r>
                      <a:r>
                        <a:rPr lang="en-US" sz="2000" dirty="0" err="1">
                          <a:effectLst/>
                        </a:rPr>
                        <a:t>alama</a:t>
                      </a:r>
                      <a:r>
                        <a:rPr lang="tr-TR" sz="2000" dirty="0">
                          <a:effectLst/>
                        </a:rPr>
                        <a:t> Uyum %</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Tesis</a:t>
                      </a:r>
                      <a:r>
                        <a:rPr lang="en-US" sz="2000" dirty="0">
                          <a:effectLst/>
                        </a:rPr>
                        <a:t> S</a:t>
                      </a:r>
                      <a:r>
                        <a:rPr lang="tr-TR" sz="2000" dirty="0">
                          <a:effectLst/>
                        </a:rPr>
                        <a:t>ayısı</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err="1">
                          <a:effectLst/>
                        </a:rPr>
                        <a:t>Maks</a:t>
                      </a:r>
                      <a:r>
                        <a:rPr lang="tr-TR" sz="2000" dirty="0">
                          <a:effectLst/>
                        </a:rPr>
                        <a:t>. 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Maks.OPEX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714102530"/>
                  </a:ext>
                </a:extLst>
              </a:tr>
              <a:tr h="689578">
                <a:tc>
                  <a:txBody>
                    <a:bodyPr/>
                    <a:lstStyle/>
                    <a:p>
                      <a:pPr algn="ctr">
                        <a:lnSpc>
                          <a:spcPct val="150000"/>
                        </a:lnSpc>
                      </a:pPr>
                      <a:r>
                        <a:rPr lang="tr-TR" sz="2000" dirty="0">
                          <a:effectLst/>
                        </a:rPr>
                        <a:t>6.1.a  6.1.b</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50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45</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a:t>
                      </a:r>
                      <a:r>
                        <a:rPr lang="en-US" sz="2000" dirty="0">
                          <a:effectLst/>
                        </a:rPr>
                        <a:t>.</a:t>
                      </a:r>
                      <a:r>
                        <a:rPr lang="tr-TR" sz="2000" dirty="0">
                          <a:effectLst/>
                        </a:rPr>
                        <a:t>312</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2</a:t>
                      </a:r>
                      <a:r>
                        <a:rPr lang="en-US" sz="2000" dirty="0">
                          <a:effectLst/>
                        </a:rPr>
                        <a:t>.</a:t>
                      </a:r>
                      <a:r>
                        <a:rPr lang="tr-TR" sz="2000" dirty="0">
                          <a:effectLst/>
                        </a:rPr>
                        <a:t>572</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131</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147</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3419460"/>
                  </a:ext>
                </a:extLst>
              </a:tr>
            </a:tbl>
          </a:graphicData>
        </a:graphic>
      </p:graphicFrame>
      <p:sp>
        <p:nvSpPr>
          <p:cNvPr id="5" name="Slide Number Placeholder 4">
            <a:extLst>
              <a:ext uri="{FF2B5EF4-FFF2-40B4-BE49-F238E27FC236}">
                <a16:creationId xmlns:a16="http://schemas.microsoft.com/office/drawing/2014/main" id="{60667031-6109-DE65-1642-07BDF1A7174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FA1729D3-8389-B0CE-70BF-259A2C4D6863}"/>
              </a:ext>
            </a:extLst>
          </p:cNvPr>
          <p:cNvSpPr>
            <a:spLocks noGrp="1"/>
          </p:cNvSpPr>
          <p:nvPr>
            <p:ph type="title"/>
          </p:nvPr>
        </p:nvSpPr>
        <p:spPr>
          <a:xfrm>
            <a:off x="838200" y="1071174"/>
            <a:ext cx="10515600" cy="701643"/>
          </a:xfrm>
        </p:spPr>
        <p:txBody>
          <a:bodyPr>
            <a:normAutofit fontScale="90000"/>
          </a:bodyPr>
          <a:lstStyle/>
          <a:p>
            <a:pPr algn="just"/>
            <a:r>
              <a:rPr lang="en-US" sz="3200" b="1" dirty="0" err="1">
                <a:ea typeface="Calibri" panose="020F0502020204030204" pitchFamily="34" charset="0"/>
                <a:cs typeface="Calibri" panose="020F0502020204030204" pitchFamily="34" charset="0"/>
              </a:rPr>
              <a:t>Kağıt</a:t>
            </a:r>
            <a:r>
              <a:rPr lang="en-US" sz="3200" b="1" dirty="0">
                <a:ea typeface="Calibri" panose="020F0502020204030204" pitchFamily="34" charset="0"/>
                <a:cs typeface="Calibri" panose="020F0502020204030204" pitchFamily="34" charset="0"/>
              </a:rPr>
              <a:t> </a:t>
            </a:r>
            <a:r>
              <a:rPr lang="en-US" sz="3200" b="1" dirty="0" err="1">
                <a:ea typeface="Calibri" panose="020F0502020204030204" pitchFamily="34" charset="0"/>
                <a:cs typeface="Calibri" panose="020F0502020204030204" pitchFamily="34" charset="0"/>
              </a:rPr>
              <a:t>Hamuru</a:t>
            </a:r>
            <a:r>
              <a:rPr lang="en-US" sz="3200" b="1" dirty="0">
                <a:ea typeface="Calibri" panose="020F0502020204030204" pitchFamily="34" charset="0"/>
                <a:cs typeface="Calibri" panose="020F0502020204030204" pitchFamily="34" charset="0"/>
              </a:rPr>
              <a:t>, </a:t>
            </a:r>
            <a:r>
              <a:rPr lang="en-US" sz="3200" b="1" dirty="0" err="1">
                <a:ea typeface="Calibri" panose="020F0502020204030204" pitchFamily="34" charset="0"/>
                <a:cs typeface="Calibri" panose="020F0502020204030204" pitchFamily="34" charset="0"/>
              </a:rPr>
              <a:t>Kağıt</a:t>
            </a:r>
            <a:r>
              <a:rPr lang="en-US" sz="3200" b="1" dirty="0">
                <a:ea typeface="Calibri" panose="020F0502020204030204" pitchFamily="34" charset="0"/>
                <a:cs typeface="Calibri" panose="020F0502020204030204" pitchFamily="34" charset="0"/>
              </a:rPr>
              <a:t> </a:t>
            </a:r>
            <a:r>
              <a:rPr lang="en-US" sz="3200" b="1" dirty="0" err="1">
                <a:ea typeface="Calibri" panose="020F0502020204030204" pitchFamily="34" charset="0"/>
                <a:cs typeface="Calibri" panose="020F0502020204030204" pitchFamily="34" charset="0"/>
              </a:rPr>
              <a:t>ve</a:t>
            </a:r>
            <a:r>
              <a:rPr lang="en-US" sz="3200" b="1" dirty="0">
                <a:ea typeface="Calibri" panose="020F0502020204030204" pitchFamily="34" charset="0"/>
                <a:cs typeface="Calibri" panose="020F0502020204030204" pitchFamily="34" charset="0"/>
              </a:rPr>
              <a:t> </a:t>
            </a:r>
            <a:r>
              <a:rPr lang="en-US" sz="3200" b="1" dirty="0" err="1">
                <a:ea typeface="Calibri" panose="020F0502020204030204" pitchFamily="34" charset="0"/>
                <a:cs typeface="Calibri" panose="020F0502020204030204" pitchFamily="34" charset="0"/>
              </a:rPr>
              <a:t>Karton</a:t>
            </a:r>
            <a:r>
              <a:rPr lang="en-US" sz="3200" b="1" dirty="0">
                <a:ea typeface="Calibri" panose="020F0502020204030204" pitchFamily="34" charset="0"/>
                <a:cs typeface="Calibri" panose="020F0502020204030204" pitchFamily="34" charset="0"/>
              </a:rPr>
              <a:t> </a:t>
            </a:r>
            <a:r>
              <a:rPr lang="en-US" sz="3200" b="1" dirty="0" err="1">
                <a:ea typeface="Calibri" panose="020F0502020204030204" pitchFamily="34" charset="0"/>
                <a:cs typeface="Calibri" panose="020F0502020204030204" pitchFamily="34" charset="0"/>
              </a:rPr>
              <a:t>Üretim</a:t>
            </a:r>
            <a:r>
              <a:rPr lang="tr-TR" sz="3200" b="1" dirty="0">
                <a:effectLst/>
                <a:ea typeface="Calibri" panose="020F0502020204030204" pitchFamily="34" charset="0"/>
                <a:cs typeface="Calibri" panose="020F0502020204030204" pitchFamily="34" charset="0"/>
              </a:rPr>
              <a:t> </a:t>
            </a:r>
            <a:r>
              <a:rPr lang="en-US" sz="3200" b="1" dirty="0">
                <a:effectLst/>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ektörünün </a:t>
            </a:r>
            <a:r>
              <a:rPr lang="en-US" sz="3200" b="1" dirty="0">
                <a:ea typeface="Calibri" panose="020F0502020204030204" pitchFamily="34" charset="0"/>
                <a:cs typeface="Calibri" panose="020F0502020204030204" pitchFamily="34" charset="0"/>
              </a:rPr>
              <a:t>U</a:t>
            </a:r>
            <a:r>
              <a:rPr lang="tr-TR" sz="3200" b="1" dirty="0">
                <a:effectLst/>
                <a:ea typeface="Calibri" panose="020F0502020204030204" pitchFamily="34" charset="0"/>
                <a:cs typeface="Calibri" panose="020F0502020204030204" pitchFamily="34" charset="0"/>
              </a:rPr>
              <a:t>yum ve </a:t>
            </a:r>
            <a:r>
              <a:rPr lang="en-US" sz="3200" b="1" dirty="0">
                <a:effectLst/>
                <a:ea typeface="Calibri" panose="020F0502020204030204" pitchFamily="34" charset="0"/>
                <a:cs typeface="Calibri" panose="020F0502020204030204" pitchFamily="34" charset="0"/>
              </a:rPr>
              <a:t>M</a:t>
            </a:r>
            <a:r>
              <a:rPr lang="tr-TR" sz="3200" b="1" dirty="0">
                <a:effectLst/>
                <a:ea typeface="Calibri" panose="020F0502020204030204" pitchFamily="34" charset="0"/>
                <a:cs typeface="Calibri" panose="020F0502020204030204" pitchFamily="34" charset="0"/>
              </a:rPr>
              <a:t>aliyet </a:t>
            </a:r>
            <a:r>
              <a:rPr lang="en-US" sz="3200" b="1" dirty="0">
                <a:ea typeface="Calibri" panose="020F0502020204030204" pitchFamily="34" charset="0"/>
                <a:cs typeface="Calibri" panose="020F0502020204030204" pitchFamily="34" charset="0"/>
              </a:rPr>
              <a:t>D</a:t>
            </a:r>
            <a:r>
              <a:rPr lang="tr-TR" sz="3200" b="1" dirty="0">
                <a:effectLst/>
                <a:ea typeface="Calibri" panose="020F0502020204030204" pitchFamily="34" charset="0"/>
                <a:cs typeface="Calibri" panose="020F0502020204030204" pitchFamily="34" charset="0"/>
              </a:rPr>
              <a:t>eğerlendirme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onuçları</a:t>
            </a:r>
            <a:endParaRPr lang="tr-TR" sz="3200" b="1" dirty="0"/>
          </a:p>
        </p:txBody>
      </p:sp>
    </p:spTree>
    <p:extLst>
      <p:ext uri="{BB962C8B-B14F-4D97-AF65-F5344CB8AC3E}">
        <p14:creationId xmlns:p14="http://schemas.microsoft.com/office/powerpoint/2010/main" val="39653232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16B02FCC-0545-C997-96E2-620CEF96F74B}"/>
              </a:ext>
            </a:extLst>
          </p:cNvPr>
          <p:cNvSpPr>
            <a:spLocks noGrp="1"/>
          </p:cNvSpPr>
          <p:nvPr>
            <p:ph idx="1"/>
          </p:nvPr>
        </p:nvSpPr>
        <p:spPr>
          <a:xfrm>
            <a:off x="770792" y="1909831"/>
            <a:ext cx="10650415" cy="2260387"/>
          </a:xfrm>
        </p:spPr>
        <p:txBody>
          <a:bodyPr>
            <a:noAutofit/>
          </a:bodyPr>
          <a:lstStyle/>
          <a:p>
            <a:pPr algn="just" rtl="0" fontAlgn="base">
              <a:buFont typeface="Arial" panose="020B0604020202020204" pitchFamily="34" charset="0"/>
              <a:buChar char="•"/>
            </a:pPr>
            <a:r>
              <a:rPr lang="en-US" sz="1800" b="0" i="0" u="none" strike="noStrike" dirty="0" err="1">
                <a:solidFill>
                  <a:srgbClr val="000000"/>
                </a:solidFill>
                <a:effectLst/>
              </a:rPr>
              <a:t>Ahşap</a:t>
            </a:r>
            <a:r>
              <a:rPr lang="en-US" sz="1800" b="0" i="0" u="none" strike="noStrike" dirty="0">
                <a:solidFill>
                  <a:srgbClr val="000000"/>
                </a:solidFill>
                <a:effectLst/>
              </a:rPr>
              <a:t> </a:t>
            </a:r>
            <a:r>
              <a:rPr lang="en-US" sz="1800" b="0" i="0" u="none" strike="noStrike" dirty="0" err="1">
                <a:solidFill>
                  <a:srgbClr val="000000"/>
                </a:solidFill>
                <a:effectLst/>
              </a:rPr>
              <a:t>tabanlı</a:t>
            </a:r>
            <a:r>
              <a:rPr lang="en-US" sz="1800" b="0" i="0" u="none" strike="noStrike" dirty="0">
                <a:solidFill>
                  <a:srgbClr val="000000"/>
                </a:solidFill>
                <a:effectLst/>
              </a:rPr>
              <a:t> </a:t>
            </a:r>
            <a:r>
              <a:rPr lang="en-US" sz="1800" b="0" i="0" u="none" strike="noStrike" dirty="0" err="1">
                <a:solidFill>
                  <a:srgbClr val="000000"/>
                </a:solidFill>
                <a:effectLst/>
              </a:rPr>
              <a:t>panellerin</a:t>
            </a:r>
            <a:r>
              <a:rPr lang="en-US" sz="1800" b="0" i="0" u="none" strike="noStrike" dirty="0">
                <a:solidFill>
                  <a:srgbClr val="000000"/>
                </a:solidFill>
                <a:effectLst/>
              </a:rPr>
              <a:t> </a:t>
            </a:r>
            <a:r>
              <a:rPr lang="en-US" sz="1800" b="0" i="0" u="none" strike="noStrike" dirty="0" err="1">
                <a:solidFill>
                  <a:srgbClr val="000000"/>
                </a:solidFill>
                <a:effectLst/>
              </a:rPr>
              <a:t>üretimi</a:t>
            </a:r>
            <a:r>
              <a:rPr lang="en-US" sz="1800" b="0" i="0" u="none" strike="noStrike" dirty="0">
                <a:solidFill>
                  <a:srgbClr val="000000"/>
                </a:solidFill>
                <a:effectLst/>
              </a:rPr>
              <a:t> </a:t>
            </a:r>
            <a:r>
              <a:rPr lang="tr-TR" sz="1800" b="0" i="0" u="none" strike="noStrike" dirty="0">
                <a:solidFill>
                  <a:srgbClr val="000000"/>
                </a:solidFill>
                <a:effectLst/>
              </a:rPr>
              <a:t>endüstrisi </a:t>
            </a:r>
            <a:r>
              <a:rPr lang="en-US" sz="1800" b="0" i="0" u="none" strike="noStrike" dirty="0">
                <a:solidFill>
                  <a:srgbClr val="000000"/>
                </a:solidFill>
                <a:effectLst/>
              </a:rPr>
              <a:t>E</a:t>
            </a:r>
            <a:r>
              <a:rPr lang="tr-TR" sz="1800" b="0" i="0" u="none" strike="noStrike" dirty="0">
                <a:solidFill>
                  <a:srgbClr val="000000"/>
                </a:solidFill>
                <a:effectLst/>
              </a:rPr>
              <a:t>ED Ek I </a:t>
            </a:r>
            <a:r>
              <a:rPr lang="en-US" sz="1800" b="0" i="0" dirty="0">
                <a:solidFill>
                  <a:srgbClr val="000000"/>
                </a:solidFill>
                <a:effectLst/>
              </a:rPr>
              <a:t>​</a:t>
            </a:r>
          </a:p>
          <a:p>
            <a:pPr lvl="1" algn="just" fontAlgn="base"/>
            <a:r>
              <a:rPr lang="en-US" sz="1800" b="0" i="0" u="none" strike="noStrike" dirty="0">
                <a:solidFill>
                  <a:srgbClr val="000000"/>
                </a:solidFill>
                <a:effectLst/>
              </a:rPr>
              <a:t>6.1.c -  </a:t>
            </a:r>
            <a:r>
              <a:rPr lang="en-US" sz="1800" b="0" i="0" u="none" strike="noStrike" dirty="0" err="1">
                <a:solidFill>
                  <a:srgbClr val="000000"/>
                </a:solidFill>
                <a:effectLst/>
              </a:rPr>
              <a:t>Üretim</a:t>
            </a:r>
            <a:r>
              <a:rPr lang="en-US" sz="1800" b="0" i="0" u="none" strike="noStrike" dirty="0">
                <a:solidFill>
                  <a:srgbClr val="000000"/>
                </a:solidFill>
                <a:effectLst/>
              </a:rPr>
              <a:t> </a:t>
            </a:r>
            <a:r>
              <a:rPr lang="en-US" sz="1800" b="0" i="0" u="none" strike="noStrike" dirty="0" err="1">
                <a:solidFill>
                  <a:srgbClr val="000000"/>
                </a:solidFill>
                <a:effectLst/>
              </a:rPr>
              <a:t>kapasitesi</a:t>
            </a:r>
            <a:r>
              <a:rPr lang="en-US" sz="1800" b="0" i="0" u="none" strike="noStrike" dirty="0">
                <a:solidFill>
                  <a:srgbClr val="000000"/>
                </a:solidFill>
                <a:effectLst/>
              </a:rPr>
              <a:t> </a:t>
            </a:r>
            <a:r>
              <a:rPr lang="en-US" sz="1800" b="0" i="0" u="none" strike="noStrike" dirty="0" err="1">
                <a:solidFill>
                  <a:srgbClr val="000000"/>
                </a:solidFill>
                <a:effectLst/>
              </a:rPr>
              <a:t>günlük</a:t>
            </a:r>
            <a:r>
              <a:rPr lang="en-US" sz="1800" b="0" i="0" u="none" strike="noStrike" dirty="0">
                <a:solidFill>
                  <a:srgbClr val="000000"/>
                </a:solidFill>
                <a:effectLst/>
              </a:rPr>
              <a:t> 600 m3 </a:t>
            </a:r>
            <a:r>
              <a:rPr lang="en-US" sz="1800" b="0" i="0" u="none" strike="noStrike" dirty="0" err="1">
                <a:solidFill>
                  <a:srgbClr val="000000"/>
                </a:solidFill>
                <a:effectLst/>
              </a:rPr>
              <a:t>üzerinde</a:t>
            </a:r>
            <a:r>
              <a:rPr lang="en-US" sz="1800" b="0" i="0" u="none" strike="noStrike" dirty="0">
                <a:solidFill>
                  <a:srgbClr val="000000"/>
                </a:solidFill>
                <a:effectLst/>
              </a:rPr>
              <a:t> </a:t>
            </a:r>
            <a:r>
              <a:rPr lang="en-US" sz="1800" b="0" i="0" u="none" strike="noStrike" dirty="0" err="1">
                <a:solidFill>
                  <a:srgbClr val="000000"/>
                </a:solidFill>
                <a:effectLst/>
              </a:rPr>
              <a:t>aşağıdaki</a:t>
            </a:r>
            <a:r>
              <a:rPr lang="en-US" sz="1800" b="0" i="0" u="none" strike="noStrike" dirty="0">
                <a:solidFill>
                  <a:srgbClr val="000000"/>
                </a:solidFill>
                <a:effectLst/>
              </a:rPr>
              <a:t> </a:t>
            </a:r>
            <a:r>
              <a:rPr lang="en-US" sz="1800" b="0" i="0" u="none" strike="noStrike" dirty="0" err="1">
                <a:solidFill>
                  <a:srgbClr val="000000"/>
                </a:solidFill>
                <a:effectLst/>
              </a:rPr>
              <a:t>ahşap</a:t>
            </a:r>
            <a:r>
              <a:rPr lang="en-US" sz="1800" b="0" i="0" u="none" strike="noStrike" dirty="0">
                <a:solidFill>
                  <a:srgbClr val="000000"/>
                </a:solidFill>
                <a:effectLst/>
              </a:rPr>
              <a:t> </a:t>
            </a:r>
            <a:r>
              <a:rPr lang="en-US" sz="1800" b="0" i="0" u="none" strike="noStrike" dirty="0" err="1">
                <a:solidFill>
                  <a:srgbClr val="000000"/>
                </a:solidFill>
                <a:effectLst/>
              </a:rPr>
              <a:t>levhalardan</a:t>
            </a:r>
            <a:r>
              <a:rPr lang="en-US" sz="1800" b="0" i="0" u="none" strike="noStrike" dirty="0">
                <a:solidFill>
                  <a:srgbClr val="000000"/>
                </a:solidFill>
                <a:effectLst/>
              </a:rPr>
              <a:t> </a:t>
            </a:r>
            <a:r>
              <a:rPr lang="en-US" sz="1800" b="0" i="0" u="none" strike="noStrike" dirty="0" err="1">
                <a:solidFill>
                  <a:srgbClr val="000000"/>
                </a:solidFill>
                <a:effectLst/>
              </a:rPr>
              <a:t>birinin</a:t>
            </a:r>
            <a:r>
              <a:rPr lang="en-US" sz="1800" b="0" i="0" u="none" strike="noStrike" dirty="0">
                <a:solidFill>
                  <a:srgbClr val="000000"/>
                </a:solidFill>
                <a:effectLst/>
              </a:rPr>
              <a:t> </a:t>
            </a:r>
            <a:r>
              <a:rPr lang="en-US" sz="1800" b="0" i="0" u="none" strike="noStrike" dirty="0" err="1">
                <a:solidFill>
                  <a:srgbClr val="000000"/>
                </a:solidFill>
                <a:effectLst/>
              </a:rPr>
              <a:t>veya</a:t>
            </a:r>
            <a:r>
              <a:rPr lang="en-US" sz="1800" b="0" i="0" u="none" strike="noStrike" dirty="0">
                <a:solidFill>
                  <a:srgbClr val="000000"/>
                </a:solidFill>
                <a:effectLst/>
              </a:rPr>
              <a:t> </a:t>
            </a:r>
            <a:r>
              <a:rPr lang="en-US" sz="1800" b="0" i="0" u="none" strike="noStrike" dirty="0" err="1">
                <a:solidFill>
                  <a:srgbClr val="000000"/>
                </a:solidFill>
                <a:effectLst/>
              </a:rPr>
              <a:t>birkaçını</a:t>
            </a:r>
            <a:r>
              <a:rPr lang="en-US" sz="1800" dirty="0" err="1">
                <a:solidFill>
                  <a:srgbClr val="000000"/>
                </a:solidFill>
              </a:rPr>
              <a:t>n</a:t>
            </a:r>
            <a:r>
              <a:rPr lang="en-US" sz="1800" dirty="0">
                <a:solidFill>
                  <a:srgbClr val="000000"/>
                </a:solidFill>
              </a:rPr>
              <a:t> </a:t>
            </a:r>
            <a:r>
              <a:rPr lang="en-US" sz="1800" dirty="0" err="1">
                <a:solidFill>
                  <a:srgbClr val="000000"/>
                </a:solidFill>
              </a:rPr>
              <a:t>üretilmesi</a:t>
            </a:r>
            <a:r>
              <a:rPr lang="en-US" sz="1800" dirty="0">
                <a:solidFill>
                  <a:srgbClr val="000000"/>
                </a:solidFill>
              </a:rPr>
              <a:t>: </a:t>
            </a:r>
            <a:r>
              <a:rPr lang="en-US" sz="1800" dirty="0" err="1">
                <a:solidFill>
                  <a:srgbClr val="000000"/>
                </a:solidFill>
              </a:rPr>
              <a:t>yönlendirilmiş</a:t>
            </a:r>
            <a:r>
              <a:rPr lang="en-US" sz="1800" dirty="0">
                <a:solidFill>
                  <a:srgbClr val="000000"/>
                </a:solidFill>
              </a:rPr>
              <a:t> </a:t>
            </a:r>
            <a:r>
              <a:rPr lang="en-US" sz="1800" dirty="0" err="1">
                <a:solidFill>
                  <a:srgbClr val="000000"/>
                </a:solidFill>
              </a:rPr>
              <a:t>lif</a:t>
            </a:r>
            <a:r>
              <a:rPr lang="en-US" sz="1800" dirty="0">
                <a:solidFill>
                  <a:srgbClr val="000000"/>
                </a:solidFill>
              </a:rPr>
              <a:t> </a:t>
            </a:r>
            <a:r>
              <a:rPr lang="en-US" sz="1800" dirty="0" err="1">
                <a:solidFill>
                  <a:srgbClr val="000000"/>
                </a:solidFill>
              </a:rPr>
              <a:t>levha</a:t>
            </a:r>
            <a:r>
              <a:rPr lang="en-US" sz="1800" dirty="0">
                <a:solidFill>
                  <a:srgbClr val="000000"/>
                </a:solidFill>
              </a:rPr>
              <a:t>, </a:t>
            </a:r>
            <a:r>
              <a:rPr lang="en-US" sz="1800" dirty="0" err="1">
                <a:solidFill>
                  <a:srgbClr val="000000"/>
                </a:solidFill>
              </a:rPr>
              <a:t>yonga</a:t>
            </a:r>
            <a:r>
              <a:rPr lang="en-US" sz="1800" dirty="0">
                <a:solidFill>
                  <a:srgbClr val="000000"/>
                </a:solidFill>
              </a:rPr>
              <a:t> </a:t>
            </a:r>
            <a:r>
              <a:rPr lang="en-US" sz="1800" dirty="0" err="1">
                <a:solidFill>
                  <a:srgbClr val="000000"/>
                </a:solidFill>
              </a:rPr>
              <a:t>levha</a:t>
            </a:r>
            <a:r>
              <a:rPr lang="en-US" sz="1800" dirty="0">
                <a:solidFill>
                  <a:srgbClr val="000000"/>
                </a:solidFill>
              </a:rPr>
              <a:t> </a:t>
            </a:r>
            <a:r>
              <a:rPr lang="en-US" sz="1800" dirty="0" err="1">
                <a:solidFill>
                  <a:srgbClr val="000000"/>
                </a:solidFill>
              </a:rPr>
              <a:t>veya</a:t>
            </a:r>
            <a:r>
              <a:rPr lang="en-US" sz="1800" dirty="0">
                <a:solidFill>
                  <a:srgbClr val="000000"/>
                </a:solidFill>
              </a:rPr>
              <a:t> fiber </a:t>
            </a:r>
            <a:r>
              <a:rPr lang="en-US" sz="1800" dirty="0" err="1">
                <a:solidFill>
                  <a:srgbClr val="000000"/>
                </a:solidFill>
              </a:rPr>
              <a:t>levha</a:t>
            </a:r>
            <a:endParaRPr lang="en-US" sz="1800" b="0" i="0" u="none" strike="noStrike" dirty="0">
              <a:solidFill>
                <a:srgbClr val="000000"/>
              </a:solidFill>
              <a:effectLst/>
            </a:endParaRPr>
          </a:p>
          <a:p>
            <a:pPr marL="0" indent="0" algn="just" rtl="0" fontAlgn="base">
              <a:buNone/>
            </a:pPr>
            <a:r>
              <a:rPr lang="tr-TR" sz="1800" b="0" i="0" u="none" strike="noStrike" dirty="0">
                <a:solidFill>
                  <a:srgbClr val="000000"/>
                </a:solidFill>
                <a:effectLst/>
              </a:rPr>
              <a:t>kapsamına girmektedir. </a:t>
            </a:r>
            <a:endParaRPr lang="en-US" sz="1800" dirty="0">
              <a:ea typeface="Calibri" panose="020F0502020204030204" pitchFamily="34" charset="0"/>
            </a:endParaRPr>
          </a:p>
          <a:p>
            <a:pPr algn="just"/>
            <a:r>
              <a:rPr lang="tr-TR" sz="1800" dirty="0">
                <a:ea typeface="Calibri" panose="020F0502020204030204" pitchFamily="34" charset="0"/>
              </a:rPr>
              <a:t>EKÖK envanterine göre</a:t>
            </a:r>
            <a:r>
              <a:rPr lang="en-US" sz="1800" dirty="0">
                <a:ea typeface="Calibri" panose="020F0502020204030204" pitchFamily="34" charset="0"/>
              </a:rPr>
              <a:t> </a:t>
            </a:r>
            <a:r>
              <a:rPr lang="en-US" sz="1800" dirty="0" err="1">
                <a:ea typeface="Calibri" panose="020F0502020204030204" pitchFamily="34" charset="0"/>
              </a:rPr>
              <a:t>Türkiye'de</a:t>
            </a:r>
            <a:r>
              <a:rPr lang="en-US" sz="1800" dirty="0">
                <a:ea typeface="Calibri" panose="020F0502020204030204" pitchFamily="34" charset="0"/>
              </a:rPr>
              <a:t> </a:t>
            </a:r>
            <a:r>
              <a:rPr lang="en-US" sz="1800" dirty="0" err="1">
                <a:ea typeface="Calibri" panose="020F0502020204030204" pitchFamily="34" charset="0"/>
              </a:rPr>
              <a:t>ahşap</a:t>
            </a:r>
            <a:r>
              <a:rPr lang="en-US" sz="1800" dirty="0">
                <a:ea typeface="Calibri" panose="020F0502020204030204" pitchFamily="34" charset="0"/>
              </a:rPr>
              <a:t> </a:t>
            </a:r>
            <a:r>
              <a:rPr lang="en-US" sz="1800" dirty="0" err="1">
                <a:ea typeface="Calibri" panose="020F0502020204030204" pitchFamily="34" charset="0"/>
              </a:rPr>
              <a:t>tabanlı</a:t>
            </a:r>
            <a:r>
              <a:rPr lang="en-US" sz="1800" dirty="0">
                <a:ea typeface="Calibri" panose="020F0502020204030204" pitchFamily="34" charset="0"/>
              </a:rPr>
              <a:t> panel </a:t>
            </a:r>
            <a:r>
              <a:rPr lang="en-US" sz="1800" dirty="0" err="1">
                <a:ea typeface="Calibri" panose="020F0502020204030204" pitchFamily="34" charset="0"/>
              </a:rPr>
              <a:t>üreten</a:t>
            </a:r>
            <a:r>
              <a:rPr lang="en-US" sz="1800" dirty="0">
                <a:ea typeface="Calibri" panose="020F0502020204030204" pitchFamily="34" charset="0"/>
              </a:rPr>
              <a:t> 28 </a:t>
            </a:r>
            <a:r>
              <a:rPr lang="en-US" sz="1800" dirty="0" err="1">
                <a:ea typeface="Calibri" panose="020F0502020204030204" pitchFamily="34" charset="0"/>
              </a:rPr>
              <a:t>tesis</a:t>
            </a:r>
            <a:r>
              <a:rPr lang="en-US" sz="1800" dirty="0">
                <a:ea typeface="Calibri" panose="020F0502020204030204" pitchFamily="34" charset="0"/>
              </a:rPr>
              <a:t> </a:t>
            </a:r>
            <a:r>
              <a:rPr lang="en-US" sz="1800" dirty="0" err="1">
                <a:ea typeface="Calibri" panose="020F0502020204030204" pitchFamily="34" charset="0"/>
              </a:rPr>
              <a:t>bulunmaktadır</a:t>
            </a:r>
            <a:r>
              <a:rPr lang="en-US" sz="1800" dirty="0">
                <a:ea typeface="Calibri" panose="020F0502020204030204" pitchFamily="34" charset="0"/>
              </a:rPr>
              <a:t>. </a:t>
            </a:r>
            <a:r>
              <a:rPr lang="en-US" sz="1800" dirty="0" err="1">
                <a:ea typeface="Calibri" panose="020F0502020204030204" pitchFamily="34" charset="0"/>
              </a:rPr>
              <a:t>Sektörel</a:t>
            </a:r>
            <a:r>
              <a:rPr lang="en-US" sz="1800" dirty="0">
                <a:ea typeface="Calibri" panose="020F0502020204030204" pitchFamily="34" charset="0"/>
              </a:rPr>
              <a:t> </a:t>
            </a:r>
            <a:r>
              <a:rPr lang="en-US" sz="1800" dirty="0" err="1">
                <a:ea typeface="Calibri" panose="020F0502020204030204" pitchFamily="34" charset="0"/>
              </a:rPr>
              <a:t>uyum</a:t>
            </a:r>
            <a:r>
              <a:rPr lang="en-US" sz="1800" dirty="0">
                <a:ea typeface="Calibri" panose="020F0502020204030204" pitchFamily="34" charset="0"/>
              </a:rPr>
              <a:t> </a:t>
            </a:r>
            <a:r>
              <a:rPr lang="en-US" sz="1800" dirty="0" err="1">
                <a:ea typeface="Calibri" panose="020F0502020204030204" pitchFamily="34" charset="0"/>
              </a:rPr>
              <a:t>değerlendirmesi</a:t>
            </a:r>
            <a:r>
              <a:rPr lang="en-US" sz="1800" dirty="0">
                <a:ea typeface="Calibri" panose="020F0502020204030204" pitchFamily="34" charset="0"/>
              </a:rPr>
              <a:t> </a:t>
            </a:r>
            <a:r>
              <a:rPr lang="en-US" sz="1800" dirty="0" err="1">
                <a:ea typeface="Calibri" panose="020F0502020204030204" pitchFamily="34" charset="0"/>
              </a:rPr>
              <a:t>yapmak</a:t>
            </a:r>
            <a:r>
              <a:rPr lang="en-US" sz="1800" dirty="0">
                <a:ea typeface="Calibri" panose="020F0502020204030204" pitchFamily="34" charset="0"/>
              </a:rPr>
              <a:t> </a:t>
            </a:r>
            <a:r>
              <a:rPr lang="en-US" sz="1800" dirty="0" err="1">
                <a:ea typeface="Calibri" panose="020F0502020204030204" pitchFamily="34" charset="0"/>
              </a:rPr>
              <a:t>için</a:t>
            </a:r>
            <a:r>
              <a:rPr lang="en-US" sz="1800" dirty="0">
                <a:ea typeface="Calibri" panose="020F0502020204030204" pitchFamily="34" charset="0"/>
              </a:rPr>
              <a:t> </a:t>
            </a:r>
            <a:r>
              <a:rPr lang="en-US" sz="1800" dirty="0" err="1">
                <a:ea typeface="Calibri" panose="020F0502020204030204" pitchFamily="34" charset="0"/>
              </a:rPr>
              <a:t>gerekli</a:t>
            </a:r>
            <a:r>
              <a:rPr lang="en-US" sz="1800" dirty="0">
                <a:ea typeface="Calibri" panose="020F0502020204030204" pitchFamily="34" charset="0"/>
              </a:rPr>
              <a:t> </a:t>
            </a:r>
            <a:r>
              <a:rPr lang="en-US" sz="1800" dirty="0" err="1">
                <a:ea typeface="Calibri" panose="020F0502020204030204" pitchFamily="34" charset="0"/>
              </a:rPr>
              <a:t>verilere</a:t>
            </a:r>
            <a:r>
              <a:rPr lang="en-US" sz="1800" dirty="0">
                <a:ea typeface="Calibri" panose="020F0502020204030204" pitchFamily="34" charset="0"/>
              </a:rPr>
              <a:t> </a:t>
            </a:r>
            <a:r>
              <a:rPr lang="en-US" sz="1800" dirty="0" err="1">
                <a:ea typeface="Calibri" panose="020F0502020204030204" pitchFamily="34" charset="0"/>
              </a:rPr>
              <a:t>ulaşılamamıştır</a:t>
            </a:r>
            <a:r>
              <a:rPr lang="en-US" sz="1800" dirty="0">
                <a:ea typeface="Calibri" panose="020F0502020204030204" pitchFamily="34" charset="0"/>
              </a:rPr>
              <a:t>. Bu </a:t>
            </a:r>
            <a:r>
              <a:rPr lang="en-US" sz="1800" dirty="0" err="1">
                <a:ea typeface="Calibri" panose="020F0502020204030204" pitchFamily="34" charset="0"/>
              </a:rPr>
              <a:t>nedenle</a:t>
            </a:r>
            <a:r>
              <a:rPr lang="en-US" sz="1800" dirty="0">
                <a:ea typeface="Calibri" panose="020F0502020204030204" pitchFamily="34" charset="0"/>
              </a:rPr>
              <a:t> </a:t>
            </a:r>
            <a:r>
              <a:rPr lang="en-US" sz="1800" dirty="0" err="1">
                <a:ea typeface="Calibri" panose="020F0502020204030204" pitchFamily="34" charset="0"/>
              </a:rPr>
              <a:t>en</a:t>
            </a:r>
            <a:r>
              <a:rPr lang="en-US" sz="1800" dirty="0">
                <a:ea typeface="Calibri" panose="020F0502020204030204" pitchFamily="34" charset="0"/>
              </a:rPr>
              <a:t> </a:t>
            </a:r>
            <a:r>
              <a:rPr lang="en-US" sz="1800" dirty="0" err="1">
                <a:ea typeface="Calibri" panose="020F0502020204030204" pitchFamily="34" charset="0"/>
              </a:rPr>
              <a:t>kötü</a:t>
            </a:r>
            <a:r>
              <a:rPr lang="en-US" sz="1800" dirty="0">
                <a:ea typeface="Calibri" panose="020F0502020204030204" pitchFamily="34" charset="0"/>
              </a:rPr>
              <a:t> </a:t>
            </a:r>
            <a:r>
              <a:rPr lang="en-US" sz="1800" dirty="0" err="1">
                <a:ea typeface="Calibri" panose="020F0502020204030204" pitchFamily="34" charset="0"/>
              </a:rPr>
              <a:t>senaryoyu</a:t>
            </a:r>
            <a:r>
              <a:rPr lang="en-US" sz="1800" dirty="0">
                <a:ea typeface="Calibri" panose="020F0502020204030204" pitchFamily="34" charset="0"/>
              </a:rPr>
              <a:t> </a:t>
            </a:r>
            <a:r>
              <a:rPr lang="en-US" sz="1800" dirty="0" err="1">
                <a:ea typeface="Calibri" panose="020F0502020204030204" pitchFamily="34" charset="0"/>
              </a:rPr>
              <a:t>ortaya</a:t>
            </a:r>
            <a:r>
              <a:rPr lang="en-US" sz="1800" dirty="0">
                <a:ea typeface="Calibri" panose="020F0502020204030204" pitchFamily="34" charset="0"/>
              </a:rPr>
              <a:t> </a:t>
            </a:r>
            <a:r>
              <a:rPr lang="en-US" sz="1800" dirty="0" err="1">
                <a:ea typeface="Calibri" panose="020F0502020204030204" pitchFamily="34" charset="0"/>
              </a:rPr>
              <a:t>koymak</a:t>
            </a:r>
            <a:r>
              <a:rPr lang="en-US" sz="1800" dirty="0">
                <a:ea typeface="Calibri" panose="020F0502020204030204" pitchFamily="34" charset="0"/>
              </a:rPr>
              <a:t> </a:t>
            </a:r>
            <a:r>
              <a:rPr lang="en-US" sz="1800" dirty="0" err="1">
                <a:ea typeface="Calibri" panose="020F0502020204030204" pitchFamily="34" charset="0"/>
              </a:rPr>
              <a:t>amacıyla</a:t>
            </a:r>
            <a:r>
              <a:rPr lang="en-US" sz="1800" dirty="0">
                <a:ea typeface="Calibri" panose="020F0502020204030204" pitchFamily="34" charset="0"/>
              </a:rPr>
              <a:t> </a:t>
            </a:r>
            <a:r>
              <a:rPr lang="en-US" sz="1800" dirty="0" err="1">
                <a:ea typeface="Calibri" panose="020F0502020204030204" pitchFamily="34" charset="0"/>
              </a:rPr>
              <a:t>hesaplamalar</a:t>
            </a:r>
            <a:r>
              <a:rPr lang="en-US" sz="1800" dirty="0">
                <a:ea typeface="Calibri" panose="020F0502020204030204" pitchFamily="34" charset="0"/>
              </a:rPr>
              <a:t> %0 </a:t>
            </a:r>
            <a:r>
              <a:rPr lang="en-US" sz="1800" dirty="0" err="1">
                <a:ea typeface="Calibri" panose="020F0502020204030204" pitchFamily="34" charset="0"/>
              </a:rPr>
              <a:t>uyum</a:t>
            </a:r>
            <a:r>
              <a:rPr lang="en-US" sz="1800" dirty="0">
                <a:ea typeface="Calibri" panose="020F0502020204030204" pitchFamily="34" charset="0"/>
              </a:rPr>
              <a:t> </a:t>
            </a:r>
            <a:r>
              <a:rPr lang="en-US" sz="1800" dirty="0" err="1">
                <a:ea typeface="Calibri" panose="020F0502020204030204" pitchFamily="34" charset="0"/>
              </a:rPr>
              <a:t>oranına</a:t>
            </a:r>
            <a:r>
              <a:rPr lang="en-US" sz="1800" dirty="0">
                <a:ea typeface="Calibri" panose="020F0502020204030204" pitchFamily="34" charset="0"/>
              </a:rPr>
              <a:t> </a:t>
            </a:r>
            <a:r>
              <a:rPr lang="en-US" sz="1800" dirty="0" err="1">
                <a:ea typeface="Calibri" panose="020F0502020204030204" pitchFamily="34" charset="0"/>
              </a:rPr>
              <a:t>göre</a:t>
            </a:r>
            <a:r>
              <a:rPr lang="en-US" sz="1800" dirty="0">
                <a:ea typeface="Calibri" panose="020F0502020204030204" pitchFamily="34" charset="0"/>
              </a:rPr>
              <a:t> </a:t>
            </a:r>
            <a:r>
              <a:rPr lang="en-US" sz="1800" dirty="0" err="1">
                <a:ea typeface="Calibri" panose="020F0502020204030204" pitchFamily="34" charset="0"/>
              </a:rPr>
              <a:t>yapılmıştır</a:t>
            </a:r>
            <a:r>
              <a:rPr lang="en-US" sz="1800" dirty="0">
                <a:ea typeface="Calibri" panose="020F0502020204030204" pitchFamily="34" charset="0"/>
              </a:rPr>
              <a:t>. </a:t>
            </a:r>
          </a:p>
          <a:p>
            <a:pPr algn="just"/>
            <a:endParaRPr lang="tr-TR" sz="2400" dirty="0">
              <a:latin typeface="Times New Roman" panose="02020603050405020304" pitchFamily="18" charset="0"/>
            </a:endParaRPr>
          </a:p>
        </p:txBody>
      </p:sp>
      <p:sp>
        <p:nvSpPr>
          <p:cNvPr id="5" name="Slide Number Placeholder 4">
            <a:extLst>
              <a:ext uri="{FF2B5EF4-FFF2-40B4-BE49-F238E27FC236}">
                <a16:creationId xmlns:a16="http://schemas.microsoft.com/office/drawing/2014/main" id="{60667031-6109-DE65-1642-07BDF1A7174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FA1729D3-8389-B0CE-70BF-259A2C4D6863}"/>
              </a:ext>
            </a:extLst>
          </p:cNvPr>
          <p:cNvSpPr>
            <a:spLocks noGrp="1"/>
          </p:cNvSpPr>
          <p:nvPr>
            <p:ph type="title"/>
          </p:nvPr>
        </p:nvSpPr>
        <p:spPr>
          <a:xfrm>
            <a:off x="838200" y="1071174"/>
            <a:ext cx="10515600" cy="701643"/>
          </a:xfrm>
        </p:spPr>
        <p:txBody>
          <a:bodyPr>
            <a:noAutofit/>
          </a:bodyPr>
          <a:lstStyle/>
          <a:p>
            <a:pPr algn="just"/>
            <a:r>
              <a:rPr lang="en-US" sz="3200" b="1" dirty="0" err="1">
                <a:ea typeface="Calibri" panose="020F0502020204030204" pitchFamily="34" charset="0"/>
                <a:cs typeface="Calibri" panose="020F0502020204030204" pitchFamily="34" charset="0"/>
              </a:rPr>
              <a:t>Ahşap</a:t>
            </a:r>
            <a:r>
              <a:rPr lang="en-US" sz="3200" b="1" dirty="0">
                <a:ea typeface="Calibri" panose="020F0502020204030204" pitchFamily="34" charset="0"/>
                <a:cs typeface="Calibri" panose="020F0502020204030204" pitchFamily="34" charset="0"/>
              </a:rPr>
              <a:t> </a:t>
            </a:r>
            <a:r>
              <a:rPr lang="en-US" sz="3200" b="1" dirty="0" err="1">
                <a:ea typeface="Calibri" panose="020F0502020204030204" pitchFamily="34" charset="0"/>
                <a:cs typeface="Calibri" panose="020F0502020204030204" pitchFamily="34" charset="0"/>
              </a:rPr>
              <a:t>Tabanlı</a:t>
            </a:r>
            <a:r>
              <a:rPr lang="en-US" sz="3200" b="1" dirty="0">
                <a:ea typeface="Calibri" panose="020F0502020204030204" pitchFamily="34" charset="0"/>
                <a:cs typeface="Calibri" panose="020F0502020204030204" pitchFamily="34" charset="0"/>
              </a:rPr>
              <a:t> Panel </a:t>
            </a:r>
            <a:r>
              <a:rPr lang="en-US" sz="3200" b="1" dirty="0" err="1">
                <a:ea typeface="Calibri" panose="020F0502020204030204" pitchFamily="34" charset="0"/>
                <a:cs typeface="Calibri" panose="020F0502020204030204" pitchFamily="34" charset="0"/>
              </a:rPr>
              <a:t>Üretim</a:t>
            </a:r>
            <a:r>
              <a:rPr lang="tr-TR" sz="3200" b="1" dirty="0">
                <a:effectLst/>
                <a:ea typeface="Calibri" panose="020F0502020204030204" pitchFamily="34" charset="0"/>
                <a:cs typeface="Calibri" panose="020F0502020204030204" pitchFamily="34" charset="0"/>
              </a:rPr>
              <a:t> </a:t>
            </a:r>
            <a:r>
              <a:rPr lang="en-US" sz="3200" b="1" dirty="0">
                <a:effectLst/>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ektörünün </a:t>
            </a:r>
            <a:r>
              <a:rPr lang="en-US" sz="3200" b="1" dirty="0">
                <a:ea typeface="Calibri" panose="020F0502020204030204" pitchFamily="34" charset="0"/>
                <a:cs typeface="Calibri" panose="020F0502020204030204" pitchFamily="34" charset="0"/>
              </a:rPr>
              <a:t>U</a:t>
            </a:r>
            <a:r>
              <a:rPr lang="tr-TR" sz="3200" b="1" dirty="0">
                <a:effectLst/>
                <a:ea typeface="Calibri" panose="020F0502020204030204" pitchFamily="34" charset="0"/>
                <a:cs typeface="Calibri" panose="020F0502020204030204" pitchFamily="34" charset="0"/>
              </a:rPr>
              <a:t>yum ve </a:t>
            </a:r>
            <a:r>
              <a:rPr lang="en-US" sz="3200" b="1" dirty="0">
                <a:effectLst/>
                <a:ea typeface="Calibri" panose="020F0502020204030204" pitchFamily="34" charset="0"/>
                <a:cs typeface="Calibri" panose="020F0502020204030204" pitchFamily="34" charset="0"/>
              </a:rPr>
              <a:t>M</a:t>
            </a:r>
            <a:r>
              <a:rPr lang="tr-TR" sz="3200" b="1" dirty="0">
                <a:effectLst/>
                <a:ea typeface="Calibri" panose="020F0502020204030204" pitchFamily="34" charset="0"/>
                <a:cs typeface="Calibri" panose="020F0502020204030204" pitchFamily="34" charset="0"/>
              </a:rPr>
              <a:t>aliyet </a:t>
            </a:r>
            <a:r>
              <a:rPr lang="en-US" sz="3200" b="1" dirty="0">
                <a:ea typeface="Calibri" panose="020F0502020204030204" pitchFamily="34" charset="0"/>
                <a:cs typeface="Calibri" panose="020F0502020204030204" pitchFamily="34" charset="0"/>
              </a:rPr>
              <a:t>D</a:t>
            </a:r>
            <a:r>
              <a:rPr lang="tr-TR" sz="3200" b="1" dirty="0">
                <a:effectLst/>
                <a:ea typeface="Calibri" panose="020F0502020204030204" pitchFamily="34" charset="0"/>
                <a:cs typeface="Calibri" panose="020F0502020204030204" pitchFamily="34" charset="0"/>
              </a:rPr>
              <a:t>eğerlendirme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onuçları</a:t>
            </a:r>
            <a:endParaRPr lang="tr-TR" sz="3200" b="1" dirty="0"/>
          </a:p>
        </p:txBody>
      </p:sp>
      <p:graphicFrame>
        <p:nvGraphicFramePr>
          <p:cNvPr id="2" name="İçerik Yer Tutucusu 3">
            <a:extLst>
              <a:ext uri="{FF2B5EF4-FFF2-40B4-BE49-F238E27FC236}">
                <a16:creationId xmlns:a16="http://schemas.microsoft.com/office/drawing/2014/main" id="{D34034D9-8BB0-0C27-7E79-90CCCB2E3D6E}"/>
              </a:ext>
            </a:extLst>
          </p:cNvPr>
          <p:cNvGraphicFramePr>
            <a:graphicFrameLocks/>
          </p:cNvGraphicFramePr>
          <p:nvPr>
            <p:extLst>
              <p:ext uri="{D42A27DB-BD31-4B8C-83A1-F6EECF244321}">
                <p14:modId xmlns:p14="http://schemas.microsoft.com/office/powerpoint/2010/main" val="3615425080"/>
              </p:ext>
            </p:extLst>
          </p:nvPr>
        </p:nvGraphicFramePr>
        <p:xfrm>
          <a:off x="221222" y="4170218"/>
          <a:ext cx="11749553" cy="1910525"/>
        </p:xfrm>
        <a:graphic>
          <a:graphicData uri="http://schemas.openxmlformats.org/drawingml/2006/table">
            <a:tbl>
              <a:tblPr firstRow="1" firstCol="1" bandRow="1">
                <a:tableStyleId>{5C22544A-7EE6-4342-B048-85BDC9FD1C3A}</a:tableStyleId>
              </a:tblPr>
              <a:tblGrid>
                <a:gridCol w="1256713">
                  <a:extLst>
                    <a:ext uri="{9D8B030D-6E8A-4147-A177-3AD203B41FA5}">
                      <a16:colId xmlns:a16="http://schemas.microsoft.com/office/drawing/2014/main" val="3127837063"/>
                    </a:ext>
                  </a:extLst>
                </a:gridCol>
                <a:gridCol w="1163767">
                  <a:extLst>
                    <a:ext uri="{9D8B030D-6E8A-4147-A177-3AD203B41FA5}">
                      <a16:colId xmlns:a16="http://schemas.microsoft.com/office/drawing/2014/main" val="539215227"/>
                    </a:ext>
                  </a:extLst>
                </a:gridCol>
                <a:gridCol w="1376005">
                  <a:extLst>
                    <a:ext uri="{9D8B030D-6E8A-4147-A177-3AD203B41FA5}">
                      <a16:colId xmlns:a16="http://schemas.microsoft.com/office/drawing/2014/main" val="95603994"/>
                    </a:ext>
                  </a:extLst>
                </a:gridCol>
                <a:gridCol w="2216901">
                  <a:extLst>
                    <a:ext uri="{9D8B030D-6E8A-4147-A177-3AD203B41FA5}">
                      <a16:colId xmlns:a16="http://schemas.microsoft.com/office/drawing/2014/main" val="2868807799"/>
                    </a:ext>
                  </a:extLst>
                </a:gridCol>
                <a:gridCol w="1931169">
                  <a:extLst>
                    <a:ext uri="{9D8B030D-6E8A-4147-A177-3AD203B41FA5}">
                      <a16:colId xmlns:a16="http://schemas.microsoft.com/office/drawing/2014/main" val="3945928994"/>
                    </a:ext>
                  </a:extLst>
                </a:gridCol>
                <a:gridCol w="1944116">
                  <a:extLst>
                    <a:ext uri="{9D8B030D-6E8A-4147-A177-3AD203B41FA5}">
                      <a16:colId xmlns:a16="http://schemas.microsoft.com/office/drawing/2014/main" val="1693642390"/>
                    </a:ext>
                  </a:extLst>
                </a:gridCol>
                <a:gridCol w="1860882">
                  <a:extLst>
                    <a:ext uri="{9D8B030D-6E8A-4147-A177-3AD203B41FA5}">
                      <a16:colId xmlns:a16="http://schemas.microsoft.com/office/drawing/2014/main" val="3471073642"/>
                    </a:ext>
                  </a:extLst>
                </a:gridCol>
              </a:tblGrid>
              <a:tr h="1171909">
                <a:tc>
                  <a:txBody>
                    <a:bodyPr/>
                    <a:lstStyle/>
                    <a:p>
                      <a:pPr algn="ctr">
                        <a:lnSpc>
                          <a:spcPct val="150000"/>
                        </a:lnSpc>
                      </a:pPr>
                      <a:r>
                        <a:rPr lang="tr-TR" sz="2000" dirty="0">
                          <a:effectLst/>
                        </a:rPr>
                        <a:t>Alt-sektörler</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Ort</a:t>
                      </a:r>
                      <a:r>
                        <a:rPr lang="en-US" sz="2000" dirty="0" err="1">
                          <a:effectLst/>
                        </a:rPr>
                        <a:t>alama</a:t>
                      </a:r>
                      <a:r>
                        <a:rPr lang="tr-TR" sz="2000" dirty="0">
                          <a:effectLst/>
                        </a:rPr>
                        <a:t> Uyum</a:t>
                      </a:r>
                      <a:r>
                        <a:rPr lang="en-US" sz="2000" dirty="0">
                          <a:effectLst/>
                        </a:rPr>
                        <a:t> </a:t>
                      </a:r>
                      <a:r>
                        <a:rPr lang="tr-TR" sz="2000" dirty="0">
                          <a:effectLst/>
                        </a:rPr>
                        <a:t>%</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Tesis</a:t>
                      </a:r>
                      <a:r>
                        <a:rPr lang="en-US" sz="2000" dirty="0">
                          <a:effectLst/>
                        </a:rPr>
                        <a:t> S</a:t>
                      </a:r>
                      <a:r>
                        <a:rPr lang="tr-TR" sz="2000" dirty="0">
                          <a:effectLst/>
                        </a:rPr>
                        <a:t>ayısı</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a:t>
                      </a:r>
                    </a:p>
                    <a:p>
                      <a:pPr algn="ctr">
                        <a:lnSpc>
                          <a:spcPct val="150000"/>
                        </a:lnSpc>
                      </a:pPr>
                      <a:r>
                        <a:rPr lang="tr-TR" sz="2000" dirty="0">
                          <a:effectLst/>
                        </a:rPr>
                        <a:t>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err="1">
                          <a:effectLst/>
                        </a:rPr>
                        <a:t>Maks</a:t>
                      </a:r>
                      <a:r>
                        <a:rPr lang="tr-TR" sz="2000" dirty="0">
                          <a:effectLst/>
                        </a:rPr>
                        <a:t>. 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a:t>
                      </a:r>
                    </a:p>
                    <a:p>
                      <a:pPr algn="ctr">
                        <a:lnSpc>
                          <a:spcPct val="150000"/>
                        </a:lnSpc>
                      </a:pPr>
                      <a:r>
                        <a:rPr lang="tr-TR" sz="2000" dirty="0">
                          <a:effectLst/>
                        </a:rPr>
                        <a:t>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err="1">
                          <a:effectLst/>
                        </a:rPr>
                        <a:t>Maks</a:t>
                      </a:r>
                      <a:r>
                        <a:rPr lang="tr-TR" sz="2000" dirty="0">
                          <a:effectLst/>
                        </a:rPr>
                        <a:t>. 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095467197"/>
                  </a:ext>
                </a:extLst>
              </a:tr>
              <a:tr h="738616">
                <a:tc>
                  <a:txBody>
                    <a:bodyPr/>
                    <a:lstStyle/>
                    <a:p>
                      <a:pPr algn="ctr">
                        <a:lnSpc>
                          <a:spcPct val="150000"/>
                        </a:lnSpc>
                      </a:pPr>
                      <a:r>
                        <a:rPr lang="tr-TR" sz="2000">
                          <a:effectLst/>
                        </a:rPr>
                        <a:t>6.1.c</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a:effectLst/>
                        </a:rPr>
                        <a:t>28</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144</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218</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22</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28</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208156192"/>
                  </a:ext>
                </a:extLst>
              </a:tr>
            </a:tbl>
          </a:graphicData>
        </a:graphic>
      </p:graphicFrame>
    </p:spTree>
    <p:extLst>
      <p:ext uri="{BB962C8B-B14F-4D97-AF65-F5344CB8AC3E}">
        <p14:creationId xmlns:p14="http://schemas.microsoft.com/office/powerpoint/2010/main" val="2762050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16B02FCC-0545-C997-96E2-620CEF96F74B}"/>
              </a:ext>
            </a:extLst>
          </p:cNvPr>
          <p:cNvSpPr>
            <a:spLocks noGrp="1"/>
          </p:cNvSpPr>
          <p:nvPr>
            <p:ph idx="1"/>
          </p:nvPr>
        </p:nvSpPr>
        <p:spPr>
          <a:xfrm>
            <a:off x="770792" y="2097826"/>
            <a:ext cx="10650415" cy="1160041"/>
          </a:xfrm>
        </p:spPr>
        <p:txBody>
          <a:bodyPr>
            <a:noAutofit/>
          </a:bodyPr>
          <a:lstStyle/>
          <a:p>
            <a:pPr algn="just" rtl="0" fontAlgn="base">
              <a:buFont typeface="Arial" panose="020B0604020202020204" pitchFamily="34" charset="0"/>
              <a:buChar char="•"/>
            </a:pPr>
            <a:r>
              <a:rPr lang="en-US" sz="1800" b="0" i="0" u="none" strike="noStrike" dirty="0" err="1">
                <a:solidFill>
                  <a:srgbClr val="000000"/>
                </a:solidFill>
                <a:effectLst/>
              </a:rPr>
              <a:t>Tekstil</a:t>
            </a:r>
            <a:r>
              <a:rPr lang="en-US" sz="1800" b="0" i="0" u="none" strike="noStrike" dirty="0">
                <a:solidFill>
                  <a:srgbClr val="000000"/>
                </a:solidFill>
                <a:effectLst/>
              </a:rPr>
              <a:t> </a:t>
            </a:r>
            <a:r>
              <a:rPr lang="tr-TR" sz="1800" b="0" i="0" u="none" strike="noStrike" dirty="0">
                <a:solidFill>
                  <a:srgbClr val="000000"/>
                </a:solidFill>
                <a:effectLst/>
              </a:rPr>
              <a:t>endüstrisi </a:t>
            </a:r>
            <a:r>
              <a:rPr lang="en-US" sz="1800" b="0" i="0" u="none" strike="noStrike" dirty="0">
                <a:solidFill>
                  <a:srgbClr val="000000"/>
                </a:solidFill>
                <a:effectLst/>
              </a:rPr>
              <a:t>E</a:t>
            </a:r>
            <a:r>
              <a:rPr lang="tr-TR" sz="1800" b="0" i="0" u="none" strike="noStrike" dirty="0">
                <a:solidFill>
                  <a:srgbClr val="000000"/>
                </a:solidFill>
                <a:effectLst/>
              </a:rPr>
              <a:t>ED Ek I </a:t>
            </a:r>
            <a:r>
              <a:rPr lang="en-US" sz="1800" b="0" i="0" dirty="0">
                <a:solidFill>
                  <a:srgbClr val="000000"/>
                </a:solidFill>
                <a:effectLst/>
              </a:rPr>
              <a:t>​</a:t>
            </a:r>
          </a:p>
          <a:p>
            <a:pPr lvl="1" algn="just" fontAlgn="base"/>
            <a:r>
              <a:rPr lang="tr-TR" sz="1800" b="0" i="0" u="none" strike="noStrike" dirty="0">
                <a:solidFill>
                  <a:srgbClr val="000000"/>
                </a:solidFill>
                <a:effectLst/>
              </a:rPr>
              <a:t>6.</a:t>
            </a:r>
            <a:r>
              <a:rPr lang="en-US" sz="1800" b="0" i="0" u="none" strike="noStrike" dirty="0">
                <a:solidFill>
                  <a:srgbClr val="000000"/>
                </a:solidFill>
                <a:effectLst/>
              </a:rPr>
              <a:t>2</a:t>
            </a:r>
            <a:r>
              <a:rPr lang="tr-TR" sz="1800" b="0" i="0" u="none" strike="noStrike" dirty="0">
                <a:solidFill>
                  <a:srgbClr val="000000"/>
                </a:solidFill>
                <a:effectLst/>
              </a:rPr>
              <a:t> - Günlük 10 ton üzerinde kumaş liflerinin veya kumaşların ön işlemlerden geçirilmesi (yıkama, ağartma, parlatma gibi) veya boyanması işlemler</a:t>
            </a:r>
            <a:r>
              <a:rPr lang="en-US" sz="1800" b="0" i="0" u="none" strike="noStrike" dirty="0" err="1">
                <a:solidFill>
                  <a:srgbClr val="000000"/>
                </a:solidFill>
                <a:effectLst/>
              </a:rPr>
              <a:t>i</a:t>
            </a:r>
            <a:r>
              <a:rPr lang="en-US" sz="1800" b="0" i="0" dirty="0">
                <a:solidFill>
                  <a:srgbClr val="000000"/>
                </a:solidFill>
                <a:effectLst/>
              </a:rPr>
              <a:t>​</a:t>
            </a:r>
          </a:p>
          <a:p>
            <a:pPr marL="0" indent="0" algn="just" rtl="0" fontAlgn="base">
              <a:buNone/>
            </a:pPr>
            <a:r>
              <a:rPr lang="tr-TR" sz="1800" b="0" i="0" u="none" strike="noStrike" dirty="0">
                <a:solidFill>
                  <a:srgbClr val="000000"/>
                </a:solidFill>
                <a:effectLst/>
              </a:rPr>
              <a:t>kapsamına girmektedir. </a:t>
            </a:r>
            <a:endParaRPr lang="en-US" sz="1800" dirty="0">
              <a:ea typeface="Calibri" panose="020F0502020204030204" pitchFamily="34" charset="0"/>
            </a:endParaRPr>
          </a:p>
          <a:p>
            <a:pPr algn="just"/>
            <a:r>
              <a:rPr lang="en-US" sz="1800" dirty="0">
                <a:ea typeface="Calibri" panose="020F0502020204030204" pitchFamily="34" charset="0"/>
              </a:rPr>
              <a:t>EKÖK </a:t>
            </a:r>
            <a:r>
              <a:rPr lang="en-US" sz="1800" dirty="0" err="1">
                <a:ea typeface="Calibri" panose="020F0502020204030204" pitchFamily="34" charset="0"/>
              </a:rPr>
              <a:t>envanterin</a:t>
            </a:r>
            <a:r>
              <a:rPr lang="tr-TR" sz="1800" dirty="0">
                <a:ea typeface="Calibri" panose="020F0502020204030204" pitchFamily="34" charset="0"/>
              </a:rPr>
              <a:t>e göre, Türkiye'de tekstil ürünleri üreten 875 </a:t>
            </a:r>
            <a:r>
              <a:rPr lang="en-US" sz="1800" dirty="0" err="1">
                <a:ea typeface="Calibri" panose="020F0502020204030204" pitchFamily="34" charset="0"/>
              </a:rPr>
              <a:t>tesis</a:t>
            </a:r>
            <a:r>
              <a:rPr lang="tr-TR" sz="1800" dirty="0">
                <a:ea typeface="Calibri" panose="020F0502020204030204" pitchFamily="34" charset="0"/>
              </a:rPr>
              <a:t> bulunmaktadır. BESTU</a:t>
            </a:r>
            <a:r>
              <a:rPr lang="en-US" sz="1800" dirty="0">
                <a:ea typeface="Calibri" panose="020F0502020204030204" pitchFamily="34" charset="0"/>
              </a:rPr>
              <a:t> </a:t>
            </a:r>
            <a:r>
              <a:rPr lang="en-US" sz="1800" dirty="0" err="1">
                <a:ea typeface="Calibri" panose="020F0502020204030204" pitchFamily="34" charset="0"/>
              </a:rPr>
              <a:t>projesinde</a:t>
            </a:r>
            <a:r>
              <a:rPr lang="tr-TR" sz="1800" dirty="0">
                <a:ea typeface="Calibri" panose="020F0502020204030204" pitchFamily="34" charset="0"/>
              </a:rPr>
              <a:t> tekstil sektörü için genel uyum</a:t>
            </a:r>
            <a:r>
              <a:rPr lang="en-US" sz="1800" dirty="0">
                <a:ea typeface="Calibri" panose="020F0502020204030204" pitchFamily="34" charset="0"/>
              </a:rPr>
              <a:t> </a:t>
            </a:r>
            <a:r>
              <a:rPr lang="en-US" sz="1800" dirty="0" err="1">
                <a:ea typeface="Calibri" panose="020F0502020204030204" pitchFamily="34" charset="0"/>
              </a:rPr>
              <a:t>oranı</a:t>
            </a:r>
            <a:r>
              <a:rPr lang="tr-TR" sz="1800" dirty="0">
                <a:ea typeface="Calibri" panose="020F0502020204030204" pitchFamily="34" charset="0"/>
              </a:rPr>
              <a:t> %60-65 olarak hesaplanmıştır</a:t>
            </a:r>
            <a:r>
              <a:rPr lang="en-US" sz="1800" dirty="0">
                <a:ea typeface="Calibri" panose="020F0502020204030204" pitchFamily="34" charset="0"/>
              </a:rPr>
              <a:t>.</a:t>
            </a:r>
            <a:endParaRPr lang="tr-TR" sz="1800" dirty="0">
              <a:ea typeface="Calibri" panose="020F0502020204030204" pitchFamily="34" charset="0"/>
            </a:endParaRPr>
          </a:p>
          <a:p>
            <a:pPr algn="just"/>
            <a:endParaRPr lang="tr-TR" sz="1800" dirty="0"/>
          </a:p>
        </p:txBody>
      </p:sp>
      <p:sp>
        <p:nvSpPr>
          <p:cNvPr id="5" name="Slide Number Placeholder 4">
            <a:extLst>
              <a:ext uri="{FF2B5EF4-FFF2-40B4-BE49-F238E27FC236}">
                <a16:creationId xmlns:a16="http://schemas.microsoft.com/office/drawing/2014/main" id="{60667031-6109-DE65-1642-07BDF1A7174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FA1729D3-8389-B0CE-70BF-259A2C4D6863}"/>
              </a:ext>
            </a:extLst>
          </p:cNvPr>
          <p:cNvSpPr>
            <a:spLocks noGrp="1"/>
          </p:cNvSpPr>
          <p:nvPr>
            <p:ph type="title"/>
          </p:nvPr>
        </p:nvSpPr>
        <p:spPr>
          <a:xfrm>
            <a:off x="838200" y="1208188"/>
            <a:ext cx="10515600" cy="701643"/>
          </a:xfrm>
        </p:spPr>
        <p:txBody>
          <a:bodyPr>
            <a:noAutofit/>
          </a:bodyPr>
          <a:lstStyle/>
          <a:p>
            <a:pPr algn="just"/>
            <a:r>
              <a:rPr lang="en-US" sz="3200" b="1" dirty="0" err="1">
                <a:ea typeface="Calibri" panose="020F0502020204030204" pitchFamily="34" charset="0"/>
                <a:cs typeface="Calibri" panose="020F0502020204030204" pitchFamily="34" charset="0"/>
              </a:rPr>
              <a:t>Tekstil</a:t>
            </a:r>
            <a:r>
              <a:rPr lang="en-US" sz="3200" b="1" dirty="0">
                <a:ea typeface="Calibri" panose="020F0502020204030204" pitchFamily="34" charset="0"/>
                <a:cs typeface="Calibri" panose="020F0502020204030204" pitchFamily="34" charset="0"/>
              </a:rPr>
              <a:t> </a:t>
            </a:r>
            <a:r>
              <a:rPr lang="en-US" sz="3200" b="1" dirty="0" err="1">
                <a:ea typeface="Calibri" panose="020F0502020204030204" pitchFamily="34" charset="0"/>
                <a:cs typeface="Calibri" panose="020F0502020204030204" pitchFamily="34" charset="0"/>
              </a:rPr>
              <a:t>Üretim</a:t>
            </a:r>
            <a:r>
              <a:rPr lang="tr-TR" sz="3200" b="1" dirty="0">
                <a:effectLst/>
                <a:ea typeface="Calibri" panose="020F0502020204030204" pitchFamily="34" charset="0"/>
                <a:cs typeface="Calibri" panose="020F0502020204030204" pitchFamily="34" charset="0"/>
              </a:rPr>
              <a:t> </a:t>
            </a:r>
            <a:r>
              <a:rPr lang="en-US" sz="3200" b="1" dirty="0">
                <a:effectLst/>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ektörünün </a:t>
            </a:r>
            <a:r>
              <a:rPr lang="en-US" sz="3200" b="1" dirty="0">
                <a:ea typeface="Calibri" panose="020F0502020204030204" pitchFamily="34" charset="0"/>
                <a:cs typeface="Calibri" panose="020F0502020204030204" pitchFamily="34" charset="0"/>
              </a:rPr>
              <a:t>U</a:t>
            </a:r>
            <a:r>
              <a:rPr lang="tr-TR" sz="3200" b="1" dirty="0">
                <a:effectLst/>
                <a:ea typeface="Calibri" panose="020F0502020204030204" pitchFamily="34" charset="0"/>
                <a:cs typeface="Calibri" panose="020F0502020204030204" pitchFamily="34" charset="0"/>
              </a:rPr>
              <a:t>yum ve </a:t>
            </a:r>
            <a:r>
              <a:rPr lang="en-US" sz="3200" b="1" dirty="0">
                <a:effectLst/>
                <a:ea typeface="Calibri" panose="020F0502020204030204" pitchFamily="34" charset="0"/>
                <a:cs typeface="Calibri" panose="020F0502020204030204" pitchFamily="34" charset="0"/>
              </a:rPr>
              <a:t>M</a:t>
            </a:r>
            <a:r>
              <a:rPr lang="tr-TR" sz="3200" b="1" dirty="0">
                <a:effectLst/>
                <a:ea typeface="Calibri" panose="020F0502020204030204" pitchFamily="34" charset="0"/>
                <a:cs typeface="Calibri" panose="020F0502020204030204" pitchFamily="34" charset="0"/>
              </a:rPr>
              <a:t>aliyet </a:t>
            </a:r>
            <a:r>
              <a:rPr lang="en-US" sz="3200" b="1" dirty="0">
                <a:ea typeface="Calibri" panose="020F0502020204030204" pitchFamily="34" charset="0"/>
                <a:cs typeface="Calibri" panose="020F0502020204030204" pitchFamily="34" charset="0"/>
              </a:rPr>
              <a:t>D</a:t>
            </a:r>
            <a:r>
              <a:rPr lang="tr-TR" sz="3200" b="1" dirty="0">
                <a:effectLst/>
                <a:ea typeface="Calibri" panose="020F0502020204030204" pitchFamily="34" charset="0"/>
                <a:cs typeface="Calibri" panose="020F0502020204030204" pitchFamily="34" charset="0"/>
              </a:rPr>
              <a:t>eğerlendirme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onuçları</a:t>
            </a:r>
            <a:endParaRPr lang="tr-TR" sz="3200" b="1" dirty="0"/>
          </a:p>
        </p:txBody>
      </p:sp>
      <p:graphicFrame>
        <p:nvGraphicFramePr>
          <p:cNvPr id="4" name="Table 3">
            <a:extLst>
              <a:ext uri="{FF2B5EF4-FFF2-40B4-BE49-F238E27FC236}">
                <a16:creationId xmlns:a16="http://schemas.microsoft.com/office/drawing/2014/main" id="{0C034C92-3CB1-D311-5227-44C41FC3B0C8}"/>
              </a:ext>
            </a:extLst>
          </p:cNvPr>
          <p:cNvGraphicFramePr>
            <a:graphicFrameLocks noGrp="1"/>
          </p:cNvGraphicFramePr>
          <p:nvPr>
            <p:extLst>
              <p:ext uri="{D42A27DB-BD31-4B8C-83A1-F6EECF244321}">
                <p14:modId xmlns:p14="http://schemas.microsoft.com/office/powerpoint/2010/main" val="3788348595"/>
              </p:ext>
            </p:extLst>
          </p:nvPr>
        </p:nvGraphicFramePr>
        <p:xfrm>
          <a:off x="643687" y="4029022"/>
          <a:ext cx="10904623" cy="1958584"/>
        </p:xfrm>
        <a:graphic>
          <a:graphicData uri="http://schemas.openxmlformats.org/drawingml/2006/table">
            <a:tbl>
              <a:tblPr firstRow="1" firstCol="1" bandRow="1">
                <a:tableStyleId>{5C22544A-7EE6-4342-B048-85BDC9FD1C3A}</a:tableStyleId>
              </a:tblPr>
              <a:tblGrid>
                <a:gridCol w="1122946">
                  <a:extLst>
                    <a:ext uri="{9D8B030D-6E8A-4147-A177-3AD203B41FA5}">
                      <a16:colId xmlns:a16="http://schemas.microsoft.com/office/drawing/2014/main" val="2909272409"/>
                    </a:ext>
                  </a:extLst>
                </a:gridCol>
                <a:gridCol w="1354585">
                  <a:extLst>
                    <a:ext uri="{9D8B030D-6E8A-4147-A177-3AD203B41FA5}">
                      <a16:colId xmlns:a16="http://schemas.microsoft.com/office/drawing/2014/main" val="275752383"/>
                    </a:ext>
                  </a:extLst>
                </a:gridCol>
                <a:gridCol w="1629151">
                  <a:extLst>
                    <a:ext uri="{9D8B030D-6E8A-4147-A177-3AD203B41FA5}">
                      <a16:colId xmlns:a16="http://schemas.microsoft.com/office/drawing/2014/main" val="1221200741"/>
                    </a:ext>
                  </a:extLst>
                </a:gridCol>
                <a:gridCol w="1982460">
                  <a:extLst>
                    <a:ext uri="{9D8B030D-6E8A-4147-A177-3AD203B41FA5}">
                      <a16:colId xmlns:a16="http://schemas.microsoft.com/office/drawing/2014/main" val="268640973"/>
                    </a:ext>
                  </a:extLst>
                </a:gridCol>
                <a:gridCol w="1781815">
                  <a:extLst>
                    <a:ext uri="{9D8B030D-6E8A-4147-A177-3AD203B41FA5}">
                      <a16:colId xmlns:a16="http://schemas.microsoft.com/office/drawing/2014/main" val="2806207270"/>
                    </a:ext>
                  </a:extLst>
                </a:gridCol>
                <a:gridCol w="1520105">
                  <a:extLst>
                    <a:ext uri="{9D8B030D-6E8A-4147-A177-3AD203B41FA5}">
                      <a16:colId xmlns:a16="http://schemas.microsoft.com/office/drawing/2014/main" val="3086334049"/>
                    </a:ext>
                  </a:extLst>
                </a:gridCol>
                <a:gridCol w="1513561">
                  <a:extLst>
                    <a:ext uri="{9D8B030D-6E8A-4147-A177-3AD203B41FA5}">
                      <a16:colId xmlns:a16="http://schemas.microsoft.com/office/drawing/2014/main" val="1107128465"/>
                    </a:ext>
                  </a:extLst>
                </a:gridCol>
              </a:tblGrid>
              <a:tr h="1197733">
                <a:tc>
                  <a:txBody>
                    <a:bodyPr/>
                    <a:lstStyle/>
                    <a:p>
                      <a:pPr marL="0" marR="0" algn="ctr">
                        <a:lnSpc>
                          <a:spcPct val="150000"/>
                        </a:lnSpc>
                        <a:spcBef>
                          <a:spcPts val="0"/>
                        </a:spcBef>
                        <a:spcAft>
                          <a:spcPts val="0"/>
                        </a:spcAft>
                      </a:pPr>
                      <a:r>
                        <a:rPr lang="tr-TR" sz="2000" dirty="0">
                          <a:effectLst/>
                        </a:rPr>
                        <a:t>Alt-sektör</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tr-TR" sz="2000" dirty="0">
                          <a:effectLst/>
                        </a:rPr>
                        <a:t>Ort</a:t>
                      </a:r>
                      <a:r>
                        <a:rPr lang="en-US" sz="2000" dirty="0" err="1">
                          <a:effectLst/>
                        </a:rPr>
                        <a:t>alama</a:t>
                      </a:r>
                      <a:r>
                        <a:rPr lang="tr-TR" sz="2000" dirty="0">
                          <a:effectLst/>
                        </a:rPr>
                        <a:t> Uyum %</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tr-TR" sz="2000" dirty="0">
                          <a:effectLst/>
                        </a:rPr>
                        <a:t>Tesis</a:t>
                      </a:r>
                      <a:r>
                        <a:rPr lang="en-US" sz="2000" dirty="0">
                          <a:effectLst/>
                        </a:rPr>
                        <a:t> S</a:t>
                      </a:r>
                      <a:r>
                        <a:rPr lang="tr-TR" sz="2000" dirty="0">
                          <a:effectLst/>
                        </a:rPr>
                        <a:t>ayısı</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tr-TR" sz="2000" dirty="0">
                          <a:effectLst/>
                        </a:rPr>
                        <a:t>Min. CAPEX (AVRO)</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tr-TR" sz="2000" dirty="0">
                          <a:effectLst/>
                        </a:rPr>
                        <a:t>Maks. CAPEX (AVRO)</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tr-TR" sz="2000" dirty="0">
                          <a:effectLst/>
                        </a:rPr>
                        <a:t>Min. OPEX (AVRO/yıl)</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tr-TR" sz="2000" dirty="0">
                          <a:effectLst/>
                        </a:rPr>
                        <a:t>Maks.OPEX (AVRO/yıl)</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4191800939"/>
                  </a:ext>
                </a:extLst>
              </a:tr>
              <a:tr h="760851">
                <a:tc>
                  <a:txBody>
                    <a:bodyPr/>
                    <a:lstStyle/>
                    <a:p>
                      <a:pPr marL="0" marR="0" algn="ctr">
                        <a:lnSpc>
                          <a:spcPct val="150000"/>
                        </a:lnSpc>
                        <a:spcBef>
                          <a:spcPts val="0"/>
                        </a:spcBef>
                        <a:spcAft>
                          <a:spcPts val="0"/>
                        </a:spcAft>
                      </a:pPr>
                      <a:r>
                        <a:rPr lang="tr-TR" sz="2000" dirty="0">
                          <a:effectLst/>
                        </a:rPr>
                        <a:t>6.2</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tr-TR" sz="2000" dirty="0">
                          <a:effectLst/>
                        </a:rPr>
                        <a:t>60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tr-TR" sz="2000" dirty="0">
                          <a:effectLst/>
                        </a:rPr>
                        <a:t>875</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tr-TR" sz="2000" dirty="0">
                          <a:effectLst/>
                        </a:rPr>
                        <a:t>783</a:t>
                      </a:r>
                      <a:r>
                        <a:rPr lang="en-US" sz="2000" dirty="0">
                          <a:effectLst/>
                        </a:rPr>
                        <a:t>.</a:t>
                      </a:r>
                      <a:r>
                        <a:rPr lang="tr-TR" sz="2000" dirty="0">
                          <a:effectLst/>
                        </a:rPr>
                        <a:t>000</a:t>
                      </a:r>
                      <a:r>
                        <a:rPr lang="en-US" sz="2000" dirty="0">
                          <a:effectLst/>
                        </a:rPr>
                        <a:t>.</a:t>
                      </a:r>
                      <a:r>
                        <a:rPr lang="tr-TR" sz="2000" dirty="0">
                          <a:effectLst/>
                        </a:rPr>
                        <a:t>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tr-TR" sz="2000" dirty="0">
                          <a:effectLst/>
                        </a:rPr>
                        <a:t>1</a:t>
                      </a:r>
                      <a:r>
                        <a:rPr lang="en-US" sz="2000" dirty="0">
                          <a:effectLst/>
                        </a:rPr>
                        <a:t>.</a:t>
                      </a:r>
                      <a:r>
                        <a:rPr lang="tr-TR" sz="2000" dirty="0">
                          <a:effectLst/>
                        </a:rPr>
                        <a:t>890</a:t>
                      </a:r>
                      <a:r>
                        <a:rPr lang="en-US" sz="2000" dirty="0">
                          <a:effectLst/>
                        </a:rPr>
                        <a:t>.</a:t>
                      </a:r>
                      <a:r>
                        <a:rPr lang="tr-TR" sz="2000" dirty="0">
                          <a:effectLst/>
                        </a:rPr>
                        <a:t>000</a:t>
                      </a:r>
                      <a:r>
                        <a:rPr lang="en-US" sz="2000" dirty="0">
                          <a:effectLst/>
                        </a:rPr>
                        <a:t>.</a:t>
                      </a:r>
                      <a:r>
                        <a:rPr lang="tr-TR" sz="2000" dirty="0">
                          <a:effectLst/>
                        </a:rPr>
                        <a:t>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tr-TR" sz="2000" dirty="0">
                          <a:effectLst/>
                        </a:rPr>
                        <a:t>-</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tr-TR" sz="2000" dirty="0">
                          <a:effectLst/>
                        </a:rPr>
                        <a:t>-</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524284412"/>
                  </a:ext>
                </a:extLst>
              </a:tr>
            </a:tbl>
          </a:graphicData>
        </a:graphic>
      </p:graphicFrame>
    </p:spTree>
    <p:extLst>
      <p:ext uri="{BB962C8B-B14F-4D97-AF65-F5344CB8AC3E}">
        <p14:creationId xmlns:p14="http://schemas.microsoft.com/office/powerpoint/2010/main" val="39713950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16B02FCC-0545-C997-96E2-620CEF96F74B}"/>
              </a:ext>
            </a:extLst>
          </p:cNvPr>
          <p:cNvSpPr>
            <a:spLocks noGrp="1"/>
          </p:cNvSpPr>
          <p:nvPr>
            <p:ph idx="1"/>
          </p:nvPr>
        </p:nvSpPr>
        <p:spPr>
          <a:xfrm>
            <a:off x="770792" y="2097825"/>
            <a:ext cx="10650415" cy="1836865"/>
          </a:xfrm>
        </p:spPr>
        <p:txBody>
          <a:bodyPr>
            <a:noAutofit/>
          </a:bodyPr>
          <a:lstStyle/>
          <a:p>
            <a:pPr algn="just" rtl="0" fontAlgn="base">
              <a:buFont typeface="Arial" panose="020B0604020202020204" pitchFamily="34" charset="0"/>
              <a:buChar char="•"/>
            </a:pPr>
            <a:r>
              <a:rPr lang="en-US" sz="1800" b="0" i="0" u="none" strike="noStrike" dirty="0" err="1">
                <a:solidFill>
                  <a:srgbClr val="000000"/>
                </a:solidFill>
                <a:effectLst/>
              </a:rPr>
              <a:t>Tabaklama</a:t>
            </a:r>
            <a:r>
              <a:rPr lang="en-US" sz="1800" b="0" i="0" u="none" strike="noStrike" dirty="0">
                <a:solidFill>
                  <a:srgbClr val="000000"/>
                </a:solidFill>
                <a:effectLst/>
              </a:rPr>
              <a:t> </a:t>
            </a:r>
            <a:r>
              <a:rPr lang="tr-TR" sz="1800" b="0" i="0" u="none" strike="noStrike" dirty="0">
                <a:solidFill>
                  <a:srgbClr val="000000"/>
                </a:solidFill>
                <a:effectLst/>
              </a:rPr>
              <a:t>endüstrisi </a:t>
            </a:r>
            <a:r>
              <a:rPr lang="en-US" sz="1800" b="0" i="0" u="none" strike="noStrike" dirty="0">
                <a:solidFill>
                  <a:srgbClr val="000000"/>
                </a:solidFill>
                <a:effectLst/>
              </a:rPr>
              <a:t>E</a:t>
            </a:r>
            <a:r>
              <a:rPr lang="tr-TR" sz="1800" b="0" i="0" u="none" strike="noStrike" dirty="0">
                <a:solidFill>
                  <a:srgbClr val="000000"/>
                </a:solidFill>
                <a:effectLst/>
              </a:rPr>
              <a:t>ED Ek I </a:t>
            </a:r>
            <a:r>
              <a:rPr lang="en-US" sz="1800" b="0" i="0" dirty="0">
                <a:solidFill>
                  <a:srgbClr val="000000"/>
                </a:solidFill>
                <a:effectLst/>
              </a:rPr>
              <a:t>​</a:t>
            </a:r>
          </a:p>
          <a:p>
            <a:pPr lvl="1" algn="just" fontAlgn="base"/>
            <a:r>
              <a:rPr lang="tr-TR" sz="1800" b="0" i="0" u="none" strike="noStrike" dirty="0">
                <a:solidFill>
                  <a:srgbClr val="000000"/>
                </a:solidFill>
                <a:effectLst/>
              </a:rPr>
              <a:t>6.</a:t>
            </a:r>
            <a:r>
              <a:rPr lang="en-US" sz="1800" b="0" i="0" u="none" strike="noStrike" dirty="0">
                <a:solidFill>
                  <a:srgbClr val="000000"/>
                </a:solidFill>
                <a:effectLst/>
              </a:rPr>
              <a:t>3</a:t>
            </a:r>
            <a:r>
              <a:rPr lang="tr-TR" sz="1800" b="0" i="0" u="none" strike="noStrike" dirty="0">
                <a:solidFill>
                  <a:srgbClr val="000000"/>
                </a:solidFill>
                <a:effectLst/>
              </a:rPr>
              <a:t> - Nihai ürün işleme kapasitesi 12 ton/gün ve daha fazla olan hayvan derisi ve postu tabaklama tesisleri</a:t>
            </a:r>
            <a:r>
              <a:rPr lang="en-US" sz="1800" b="0" i="0" dirty="0">
                <a:solidFill>
                  <a:srgbClr val="000000"/>
                </a:solidFill>
                <a:effectLst/>
              </a:rPr>
              <a:t>​</a:t>
            </a:r>
          </a:p>
          <a:p>
            <a:pPr marL="0" indent="0" algn="just" rtl="0" fontAlgn="base">
              <a:buNone/>
            </a:pPr>
            <a:r>
              <a:rPr lang="tr-TR" sz="1800" b="0" i="0" u="none" strike="noStrike" dirty="0">
                <a:solidFill>
                  <a:srgbClr val="000000"/>
                </a:solidFill>
                <a:effectLst/>
              </a:rPr>
              <a:t>kapsamına girmektedir. </a:t>
            </a:r>
            <a:endParaRPr lang="en-US" sz="1800" dirty="0">
              <a:ea typeface="Calibri" panose="020F0502020204030204" pitchFamily="34" charset="0"/>
            </a:endParaRPr>
          </a:p>
          <a:p>
            <a:pPr algn="just"/>
            <a:r>
              <a:rPr lang="en-US" sz="1800" dirty="0">
                <a:ea typeface="Calibri" panose="020F0502020204030204" pitchFamily="34" charset="0"/>
              </a:rPr>
              <a:t>EKÖK </a:t>
            </a:r>
            <a:r>
              <a:rPr lang="en-US" sz="1800" dirty="0" err="1">
                <a:ea typeface="Calibri" panose="020F0502020204030204" pitchFamily="34" charset="0"/>
              </a:rPr>
              <a:t>envanterin</a:t>
            </a:r>
            <a:r>
              <a:rPr lang="tr-TR" sz="1800" dirty="0">
                <a:ea typeface="Calibri" panose="020F0502020204030204" pitchFamily="34" charset="0"/>
              </a:rPr>
              <a:t>e göre, Türkiye’de </a:t>
            </a:r>
            <a:r>
              <a:rPr lang="en-US" sz="1800" dirty="0" err="1">
                <a:ea typeface="Calibri" panose="020F0502020204030204" pitchFamily="34" charset="0"/>
              </a:rPr>
              <a:t>deri</a:t>
            </a:r>
            <a:r>
              <a:rPr lang="en-US" sz="1800" dirty="0">
                <a:ea typeface="Calibri" panose="020F0502020204030204" pitchFamily="34" charset="0"/>
              </a:rPr>
              <a:t> </a:t>
            </a:r>
            <a:r>
              <a:rPr lang="en-US" sz="1800" dirty="0" err="1">
                <a:ea typeface="Calibri" panose="020F0502020204030204" pitchFamily="34" charset="0"/>
              </a:rPr>
              <a:t>tabaklama</a:t>
            </a:r>
            <a:r>
              <a:rPr lang="en-US" sz="1800" dirty="0">
                <a:ea typeface="Calibri" panose="020F0502020204030204" pitchFamily="34" charset="0"/>
              </a:rPr>
              <a:t> </a:t>
            </a:r>
            <a:r>
              <a:rPr lang="en-US" sz="1800" dirty="0" err="1">
                <a:ea typeface="Calibri" panose="020F0502020204030204" pitchFamily="34" charset="0"/>
              </a:rPr>
              <a:t>yapan</a:t>
            </a:r>
            <a:r>
              <a:rPr lang="tr-TR" sz="1800" dirty="0">
                <a:ea typeface="Calibri" panose="020F0502020204030204" pitchFamily="34" charset="0"/>
              </a:rPr>
              <a:t> </a:t>
            </a:r>
            <a:r>
              <a:rPr lang="en-US" sz="1800" dirty="0">
                <a:ea typeface="Calibri" panose="020F0502020204030204" pitchFamily="34" charset="0"/>
              </a:rPr>
              <a:t>103</a:t>
            </a:r>
            <a:r>
              <a:rPr lang="tr-TR" sz="1800" dirty="0">
                <a:ea typeface="Calibri" panose="020F0502020204030204" pitchFamily="34" charset="0"/>
              </a:rPr>
              <a:t> </a:t>
            </a:r>
            <a:r>
              <a:rPr lang="en-US" sz="1800" dirty="0" err="1">
                <a:ea typeface="Calibri" panose="020F0502020204030204" pitchFamily="34" charset="0"/>
              </a:rPr>
              <a:t>tesis</a:t>
            </a:r>
            <a:r>
              <a:rPr lang="tr-TR" sz="1800" dirty="0">
                <a:ea typeface="Calibri" panose="020F0502020204030204" pitchFamily="34" charset="0"/>
              </a:rPr>
              <a:t> bulunmaktadır.</a:t>
            </a:r>
            <a:r>
              <a:rPr lang="en-US" sz="1800" dirty="0">
                <a:ea typeface="Calibri" panose="020F0502020204030204" pitchFamily="34" charset="0"/>
              </a:rPr>
              <a:t> </a:t>
            </a:r>
            <a:r>
              <a:rPr lang="en-US" sz="1800" dirty="0" err="1">
                <a:ea typeface="Calibri" panose="020F0502020204030204" pitchFamily="34" charset="0"/>
              </a:rPr>
              <a:t>Sektörel</a:t>
            </a:r>
            <a:r>
              <a:rPr lang="en-US" sz="1800" dirty="0">
                <a:ea typeface="Calibri" panose="020F0502020204030204" pitchFamily="34" charset="0"/>
              </a:rPr>
              <a:t> </a:t>
            </a:r>
            <a:r>
              <a:rPr lang="en-US" sz="1800" dirty="0" err="1">
                <a:ea typeface="Calibri" panose="020F0502020204030204" pitchFamily="34" charset="0"/>
              </a:rPr>
              <a:t>uyum</a:t>
            </a:r>
            <a:r>
              <a:rPr lang="en-US" sz="1800" dirty="0">
                <a:ea typeface="Calibri" panose="020F0502020204030204" pitchFamily="34" charset="0"/>
              </a:rPr>
              <a:t> </a:t>
            </a:r>
            <a:r>
              <a:rPr lang="en-US" sz="1800" dirty="0" err="1">
                <a:ea typeface="Calibri" panose="020F0502020204030204" pitchFamily="34" charset="0"/>
              </a:rPr>
              <a:t>değerlendirmesi</a:t>
            </a:r>
            <a:r>
              <a:rPr lang="en-US" sz="1800" dirty="0">
                <a:ea typeface="Calibri" panose="020F0502020204030204" pitchFamily="34" charset="0"/>
              </a:rPr>
              <a:t> </a:t>
            </a:r>
            <a:r>
              <a:rPr lang="en-US" sz="1800" dirty="0" err="1">
                <a:ea typeface="Calibri" panose="020F0502020204030204" pitchFamily="34" charset="0"/>
              </a:rPr>
              <a:t>yapmak</a:t>
            </a:r>
            <a:r>
              <a:rPr lang="en-US" sz="1800" dirty="0">
                <a:ea typeface="Calibri" panose="020F0502020204030204" pitchFamily="34" charset="0"/>
              </a:rPr>
              <a:t> </a:t>
            </a:r>
            <a:r>
              <a:rPr lang="en-US" sz="1800" dirty="0" err="1">
                <a:ea typeface="Calibri" panose="020F0502020204030204" pitchFamily="34" charset="0"/>
              </a:rPr>
              <a:t>için</a:t>
            </a:r>
            <a:r>
              <a:rPr lang="en-US" sz="1800" dirty="0">
                <a:ea typeface="Calibri" panose="020F0502020204030204" pitchFamily="34" charset="0"/>
              </a:rPr>
              <a:t> </a:t>
            </a:r>
            <a:r>
              <a:rPr lang="en-US" sz="1800" dirty="0" err="1">
                <a:ea typeface="Calibri" panose="020F0502020204030204" pitchFamily="34" charset="0"/>
              </a:rPr>
              <a:t>gerekli</a:t>
            </a:r>
            <a:r>
              <a:rPr lang="en-US" sz="1800" dirty="0">
                <a:ea typeface="Calibri" panose="020F0502020204030204" pitchFamily="34" charset="0"/>
              </a:rPr>
              <a:t> </a:t>
            </a:r>
            <a:r>
              <a:rPr lang="en-US" sz="1800" dirty="0" err="1">
                <a:ea typeface="Calibri" panose="020F0502020204030204" pitchFamily="34" charset="0"/>
              </a:rPr>
              <a:t>verilere</a:t>
            </a:r>
            <a:r>
              <a:rPr lang="en-US" sz="1800" dirty="0">
                <a:ea typeface="Calibri" panose="020F0502020204030204" pitchFamily="34" charset="0"/>
              </a:rPr>
              <a:t> </a:t>
            </a:r>
            <a:r>
              <a:rPr lang="en-US" sz="1800" dirty="0" err="1">
                <a:ea typeface="Calibri" panose="020F0502020204030204" pitchFamily="34" charset="0"/>
              </a:rPr>
              <a:t>ulaşılamamıştır</a:t>
            </a:r>
            <a:r>
              <a:rPr lang="en-US" sz="1800" dirty="0">
                <a:ea typeface="Calibri" panose="020F0502020204030204" pitchFamily="34" charset="0"/>
              </a:rPr>
              <a:t>. Bu </a:t>
            </a:r>
            <a:r>
              <a:rPr lang="en-US" sz="1800" dirty="0" err="1">
                <a:ea typeface="Calibri" panose="020F0502020204030204" pitchFamily="34" charset="0"/>
              </a:rPr>
              <a:t>nedenle</a:t>
            </a:r>
            <a:r>
              <a:rPr lang="en-US" sz="1800" dirty="0">
                <a:ea typeface="Calibri" panose="020F0502020204030204" pitchFamily="34" charset="0"/>
              </a:rPr>
              <a:t> </a:t>
            </a:r>
            <a:r>
              <a:rPr lang="en-US" sz="1800" dirty="0" err="1">
                <a:ea typeface="Calibri" panose="020F0502020204030204" pitchFamily="34" charset="0"/>
              </a:rPr>
              <a:t>en</a:t>
            </a:r>
            <a:r>
              <a:rPr lang="en-US" sz="1800" dirty="0">
                <a:ea typeface="Calibri" panose="020F0502020204030204" pitchFamily="34" charset="0"/>
              </a:rPr>
              <a:t> </a:t>
            </a:r>
            <a:r>
              <a:rPr lang="en-US" sz="1800" dirty="0" err="1">
                <a:ea typeface="Calibri" panose="020F0502020204030204" pitchFamily="34" charset="0"/>
              </a:rPr>
              <a:t>kötü</a:t>
            </a:r>
            <a:r>
              <a:rPr lang="en-US" sz="1800" dirty="0">
                <a:ea typeface="Calibri" panose="020F0502020204030204" pitchFamily="34" charset="0"/>
              </a:rPr>
              <a:t> </a:t>
            </a:r>
            <a:r>
              <a:rPr lang="en-US" sz="1800" dirty="0" err="1">
                <a:ea typeface="Calibri" panose="020F0502020204030204" pitchFamily="34" charset="0"/>
              </a:rPr>
              <a:t>senaryoyu</a:t>
            </a:r>
            <a:r>
              <a:rPr lang="en-US" sz="1800" dirty="0">
                <a:ea typeface="Calibri" panose="020F0502020204030204" pitchFamily="34" charset="0"/>
              </a:rPr>
              <a:t> </a:t>
            </a:r>
            <a:r>
              <a:rPr lang="en-US" sz="1800" dirty="0" err="1">
                <a:ea typeface="Calibri" panose="020F0502020204030204" pitchFamily="34" charset="0"/>
              </a:rPr>
              <a:t>ortaya</a:t>
            </a:r>
            <a:r>
              <a:rPr lang="en-US" sz="1800" dirty="0">
                <a:ea typeface="Calibri" panose="020F0502020204030204" pitchFamily="34" charset="0"/>
              </a:rPr>
              <a:t> </a:t>
            </a:r>
            <a:r>
              <a:rPr lang="en-US" sz="1800" dirty="0" err="1">
                <a:ea typeface="Calibri" panose="020F0502020204030204" pitchFamily="34" charset="0"/>
              </a:rPr>
              <a:t>koymak</a:t>
            </a:r>
            <a:r>
              <a:rPr lang="en-US" sz="1800" dirty="0">
                <a:ea typeface="Calibri" panose="020F0502020204030204" pitchFamily="34" charset="0"/>
              </a:rPr>
              <a:t> </a:t>
            </a:r>
            <a:r>
              <a:rPr lang="en-US" sz="1800" dirty="0" err="1">
                <a:ea typeface="Calibri" panose="020F0502020204030204" pitchFamily="34" charset="0"/>
              </a:rPr>
              <a:t>amacıyla</a:t>
            </a:r>
            <a:r>
              <a:rPr lang="en-US" sz="1800" dirty="0">
                <a:ea typeface="Calibri" panose="020F0502020204030204" pitchFamily="34" charset="0"/>
              </a:rPr>
              <a:t> </a:t>
            </a:r>
            <a:r>
              <a:rPr lang="en-US" sz="1800" dirty="0" err="1">
                <a:ea typeface="Calibri" panose="020F0502020204030204" pitchFamily="34" charset="0"/>
              </a:rPr>
              <a:t>hesaplamalar</a:t>
            </a:r>
            <a:r>
              <a:rPr lang="en-US" sz="1800" dirty="0">
                <a:ea typeface="Calibri" panose="020F0502020204030204" pitchFamily="34" charset="0"/>
              </a:rPr>
              <a:t> %0 </a:t>
            </a:r>
            <a:r>
              <a:rPr lang="en-US" sz="1800" dirty="0" err="1">
                <a:ea typeface="Calibri" panose="020F0502020204030204" pitchFamily="34" charset="0"/>
              </a:rPr>
              <a:t>uyum</a:t>
            </a:r>
            <a:r>
              <a:rPr lang="en-US" sz="1800" dirty="0">
                <a:ea typeface="Calibri" panose="020F0502020204030204" pitchFamily="34" charset="0"/>
              </a:rPr>
              <a:t> </a:t>
            </a:r>
            <a:r>
              <a:rPr lang="en-US" sz="1800" dirty="0" err="1">
                <a:ea typeface="Calibri" panose="020F0502020204030204" pitchFamily="34" charset="0"/>
              </a:rPr>
              <a:t>oranına</a:t>
            </a:r>
            <a:r>
              <a:rPr lang="en-US" sz="1800" dirty="0">
                <a:ea typeface="Calibri" panose="020F0502020204030204" pitchFamily="34" charset="0"/>
              </a:rPr>
              <a:t> </a:t>
            </a:r>
            <a:r>
              <a:rPr lang="en-US" sz="1800" dirty="0" err="1">
                <a:ea typeface="Calibri" panose="020F0502020204030204" pitchFamily="34" charset="0"/>
              </a:rPr>
              <a:t>göre</a:t>
            </a:r>
            <a:r>
              <a:rPr lang="en-US" sz="1800" dirty="0">
                <a:ea typeface="Calibri" panose="020F0502020204030204" pitchFamily="34" charset="0"/>
              </a:rPr>
              <a:t> </a:t>
            </a:r>
            <a:r>
              <a:rPr lang="en-US" sz="1800" dirty="0" err="1">
                <a:ea typeface="Calibri" panose="020F0502020204030204" pitchFamily="34" charset="0"/>
              </a:rPr>
              <a:t>yapılmıştır</a:t>
            </a:r>
            <a:r>
              <a:rPr lang="en-US" sz="1800" dirty="0">
                <a:ea typeface="Calibri" panose="020F0502020204030204" pitchFamily="34" charset="0"/>
              </a:rPr>
              <a:t>. </a:t>
            </a:r>
          </a:p>
          <a:p>
            <a:pPr algn="just"/>
            <a:endParaRPr lang="tr-TR" sz="1800" dirty="0"/>
          </a:p>
        </p:txBody>
      </p:sp>
      <p:sp>
        <p:nvSpPr>
          <p:cNvPr id="5" name="Slide Number Placeholder 4">
            <a:extLst>
              <a:ext uri="{FF2B5EF4-FFF2-40B4-BE49-F238E27FC236}">
                <a16:creationId xmlns:a16="http://schemas.microsoft.com/office/drawing/2014/main" id="{60667031-6109-DE65-1642-07BDF1A7174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FA1729D3-8389-B0CE-70BF-259A2C4D6863}"/>
              </a:ext>
            </a:extLst>
          </p:cNvPr>
          <p:cNvSpPr>
            <a:spLocks noGrp="1"/>
          </p:cNvSpPr>
          <p:nvPr>
            <p:ph type="title"/>
          </p:nvPr>
        </p:nvSpPr>
        <p:spPr>
          <a:xfrm>
            <a:off x="838200" y="1208188"/>
            <a:ext cx="10515600" cy="701643"/>
          </a:xfrm>
        </p:spPr>
        <p:txBody>
          <a:bodyPr>
            <a:noAutofit/>
          </a:bodyPr>
          <a:lstStyle/>
          <a:p>
            <a:pPr algn="just"/>
            <a:r>
              <a:rPr lang="en-US" sz="3200" b="1" dirty="0" err="1">
                <a:ea typeface="Calibri" panose="020F0502020204030204" pitchFamily="34" charset="0"/>
                <a:cs typeface="Calibri" panose="020F0502020204030204" pitchFamily="34" charset="0"/>
              </a:rPr>
              <a:t>Tabaklama</a:t>
            </a:r>
            <a:r>
              <a:rPr lang="en-US" sz="3200" b="1" dirty="0">
                <a:ea typeface="Calibri" panose="020F0502020204030204" pitchFamily="34" charset="0"/>
                <a:cs typeface="Calibri" panose="020F0502020204030204" pitchFamily="34" charset="0"/>
              </a:rPr>
              <a:t> </a:t>
            </a:r>
            <a:r>
              <a:rPr lang="en-US" sz="3200" b="1" dirty="0">
                <a:effectLst/>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ektörünün </a:t>
            </a:r>
            <a:r>
              <a:rPr lang="en-US" sz="3200" b="1" dirty="0">
                <a:ea typeface="Calibri" panose="020F0502020204030204" pitchFamily="34" charset="0"/>
                <a:cs typeface="Calibri" panose="020F0502020204030204" pitchFamily="34" charset="0"/>
              </a:rPr>
              <a:t>U</a:t>
            </a:r>
            <a:r>
              <a:rPr lang="tr-TR" sz="3200" b="1" dirty="0">
                <a:effectLst/>
                <a:ea typeface="Calibri" panose="020F0502020204030204" pitchFamily="34" charset="0"/>
                <a:cs typeface="Calibri" panose="020F0502020204030204" pitchFamily="34" charset="0"/>
              </a:rPr>
              <a:t>yum ve </a:t>
            </a:r>
            <a:r>
              <a:rPr lang="en-US" sz="3200" b="1" dirty="0">
                <a:effectLst/>
                <a:ea typeface="Calibri" panose="020F0502020204030204" pitchFamily="34" charset="0"/>
                <a:cs typeface="Calibri" panose="020F0502020204030204" pitchFamily="34" charset="0"/>
              </a:rPr>
              <a:t>M</a:t>
            </a:r>
            <a:r>
              <a:rPr lang="tr-TR" sz="3200" b="1" dirty="0">
                <a:effectLst/>
                <a:ea typeface="Calibri" panose="020F0502020204030204" pitchFamily="34" charset="0"/>
                <a:cs typeface="Calibri" panose="020F0502020204030204" pitchFamily="34" charset="0"/>
              </a:rPr>
              <a:t>aliyet </a:t>
            </a:r>
            <a:r>
              <a:rPr lang="en-US" sz="3200" b="1" dirty="0">
                <a:ea typeface="Calibri" panose="020F0502020204030204" pitchFamily="34" charset="0"/>
                <a:cs typeface="Calibri" panose="020F0502020204030204" pitchFamily="34" charset="0"/>
              </a:rPr>
              <a:t>D</a:t>
            </a:r>
            <a:r>
              <a:rPr lang="tr-TR" sz="3200" b="1" dirty="0">
                <a:effectLst/>
                <a:ea typeface="Calibri" panose="020F0502020204030204" pitchFamily="34" charset="0"/>
                <a:cs typeface="Calibri" panose="020F0502020204030204" pitchFamily="34" charset="0"/>
              </a:rPr>
              <a:t>eğerlendirme </a:t>
            </a:r>
            <a:r>
              <a:rPr lang="en-US" sz="3200" b="1" dirty="0">
                <a:ea typeface="Calibri" panose="020F0502020204030204" pitchFamily="34" charset="0"/>
                <a:cs typeface="Calibri" panose="020F0502020204030204" pitchFamily="34" charset="0"/>
              </a:rPr>
              <a:t>S</a:t>
            </a:r>
            <a:r>
              <a:rPr lang="tr-TR" sz="3200" b="1" dirty="0">
                <a:effectLst/>
                <a:ea typeface="Calibri" panose="020F0502020204030204" pitchFamily="34" charset="0"/>
                <a:cs typeface="Calibri" panose="020F0502020204030204" pitchFamily="34" charset="0"/>
              </a:rPr>
              <a:t>onuçları</a:t>
            </a:r>
            <a:endParaRPr lang="tr-TR" sz="3200" b="1" dirty="0"/>
          </a:p>
        </p:txBody>
      </p:sp>
      <p:graphicFrame>
        <p:nvGraphicFramePr>
          <p:cNvPr id="2" name="İçerik Yer Tutucusu 3">
            <a:extLst>
              <a:ext uri="{FF2B5EF4-FFF2-40B4-BE49-F238E27FC236}">
                <a16:creationId xmlns:a16="http://schemas.microsoft.com/office/drawing/2014/main" id="{8ADBBCA5-43C4-C3DE-9E0C-B21BB8F6BD2B}"/>
              </a:ext>
            </a:extLst>
          </p:cNvPr>
          <p:cNvGraphicFramePr>
            <a:graphicFrameLocks/>
          </p:cNvGraphicFramePr>
          <p:nvPr>
            <p:extLst>
              <p:ext uri="{D42A27DB-BD31-4B8C-83A1-F6EECF244321}">
                <p14:modId xmlns:p14="http://schemas.microsoft.com/office/powerpoint/2010/main" val="1447810697"/>
              </p:ext>
            </p:extLst>
          </p:nvPr>
        </p:nvGraphicFramePr>
        <p:xfrm>
          <a:off x="770791" y="4039917"/>
          <a:ext cx="10650415" cy="1936794"/>
        </p:xfrm>
        <a:graphic>
          <a:graphicData uri="http://schemas.openxmlformats.org/drawingml/2006/table">
            <a:tbl>
              <a:tblPr firstRow="1" firstCol="1" bandRow="1">
                <a:tableStyleId>{5C22544A-7EE6-4342-B048-85BDC9FD1C3A}</a:tableStyleId>
              </a:tblPr>
              <a:tblGrid>
                <a:gridCol w="1137464">
                  <a:extLst>
                    <a:ext uri="{9D8B030D-6E8A-4147-A177-3AD203B41FA5}">
                      <a16:colId xmlns:a16="http://schemas.microsoft.com/office/drawing/2014/main" val="1401581246"/>
                    </a:ext>
                  </a:extLst>
                </a:gridCol>
                <a:gridCol w="1467627">
                  <a:extLst>
                    <a:ext uri="{9D8B030D-6E8A-4147-A177-3AD203B41FA5}">
                      <a16:colId xmlns:a16="http://schemas.microsoft.com/office/drawing/2014/main" val="4218619887"/>
                    </a:ext>
                  </a:extLst>
                </a:gridCol>
                <a:gridCol w="1554961">
                  <a:extLst>
                    <a:ext uri="{9D8B030D-6E8A-4147-A177-3AD203B41FA5}">
                      <a16:colId xmlns:a16="http://schemas.microsoft.com/office/drawing/2014/main" val="3576789954"/>
                    </a:ext>
                  </a:extLst>
                </a:gridCol>
                <a:gridCol w="2004408">
                  <a:extLst>
                    <a:ext uri="{9D8B030D-6E8A-4147-A177-3AD203B41FA5}">
                      <a16:colId xmlns:a16="http://schemas.microsoft.com/office/drawing/2014/main" val="1002643237"/>
                    </a:ext>
                  </a:extLst>
                </a:gridCol>
                <a:gridCol w="1512359">
                  <a:extLst>
                    <a:ext uri="{9D8B030D-6E8A-4147-A177-3AD203B41FA5}">
                      <a16:colId xmlns:a16="http://schemas.microsoft.com/office/drawing/2014/main" val="1386338557"/>
                    </a:ext>
                  </a:extLst>
                </a:gridCol>
                <a:gridCol w="1488928">
                  <a:extLst>
                    <a:ext uri="{9D8B030D-6E8A-4147-A177-3AD203B41FA5}">
                      <a16:colId xmlns:a16="http://schemas.microsoft.com/office/drawing/2014/main" val="3150612145"/>
                    </a:ext>
                  </a:extLst>
                </a:gridCol>
                <a:gridCol w="1484668">
                  <a:extLst>
                    <a:ext uri="{9D8B030D-6E8A-4147-A177-3AD203B41FA5}">
                      <a16:colId xmlns:a16="http://schemas.microsoft.com/office/drawing/2014/main" val="3065294709"/>
                    </a:ext>
                  </a:extLst>
                </a:gridCol>
              </a:tblGrid>
              <a:tr h="958374">
                <a:tc>
                  <a:txBody>
                    <a:bodyPr/>
                    <a:lstStyle/>
                    <a:p>
                      <a:pPr algn="ctr">
                        <a:lnSpc>
                          <a:spcPct val="150000"/>
                        </a:lnSpc>
                      </a:pPr>
                      <a:r>
                        <a:rPr lang="tr-TR" sz="2000" dirty="0">
                          <a:effectLst/>
                        </a:rPr>
                        <a:t>Alt-sektör</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b="1" dirty="0">
                          <a:effectLst/>
                        </a:rPr>
                        <a:t>Ort</a:t>
                      </a:r>
                      <a:r>
                        <a:rPr lang="en-US" sz="2000" b="1" dirty="0" err="1">
                          <a:effectLst/>
                        </a:rPr>
                        <a:t>alama</a:t>
                      </a:r>
                      <a:r>
                        <a:rPr lang="tr-TR" sz="2000" b="1" dirty="0">
                          <a:effectLst/>
                        </a:rPr>
                        <a:t> Uyum %</a:t>
                      </a:r>
                      <a:endParaRPr lang="tr-TR" sz="2000" b="1"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Tesis</a:t>
                      </a:r>
                      <a:r>
                        <a:rPr lang="en-US" sz="2000" dirty="0">
                          <a:effectLst/>
                        </a:rPr>
                        <a:t> </a:t>
                      </a:r>
                      <a:r>
                        <a:rPr lang="tr-TR" sz="2000" dirty="0">
                          <a:effectLst/>
                        </a:rPr>
                        <a:t>sayısı</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Maks.CAPEX (AVRO)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Min. 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Maks.OPEX (AVRO/yıl)</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730578421"/>
                  </a:ext>
                </a:extLst>
              </a:tr>
              <a:tr h="978420">
                <a:tc>
                  <a:txBody>
                    <a:bodyPr/>
                    <a:lstStyle/>
                    <a:p>
                      <a:pPr algn="ctr">
                        <a:lnSpc>
                          <a:spcPct val="150000"/>
                        </a:lnSpc>
                      </a:pPr>
                      <a:r>
                        <a:rPr lang="tr-TR" sz="2000">
                          <a:effectLst/>
                        </a:rPr>
                        <a:t>6.3</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103</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82</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123</a:t>
                      </a:r>
                      <a:r>
                        <a:rPr lang="en-US" sz="2000" dirty="0">
                          <a:effectLst/>
                        </a:rPr>
                        <a:t>.</a:t>
                      </a:r>
                      <a:r>
                        <a:rPr lang="tr-TR" sz="2000" dirty="0">
                          <a:effectLst/>
                        </a:rPr>
                        <a:t>000</a:t>
                      </a:r>
                      <a:r>
                        <a:rPr lang="en-US" sz="2000" dirty="0">
                          <a:effectLst/>
                        </a:rPr>
                        <a:t>.</a:t>
                      </a:r>
                      <a:r>
                        <a:rPr lang="tr-TR" sz="2000" dirty="0">
                          <a:effectLst/>
                        </a:rPr>
                        <a:t>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a:lnSpc>
                          <a:spcPct val="150000"/>
                        </a:lnSpc>
                      </a:pPr>
                      <a:r>
                        <a:rPr lang="tr-TR" sz="2000" dirty="0">
                          <a:effectLst/>
                        </a:rPr>
                        <a:t>-</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674689488"/>
                  </a:ext>
                </a:extLst>
              </a:tr>
            </a:tbl>
          </a:graphicData>
        </a:graphic>
      </p:graphicFrame>
    </p:spTree>
    <p:extLst>
      <p:ext uri="{BB962C8B-B14F-4D97-AF65-F5344CB8AC3E}">
        <p14:creationId xmlns:p14="http://schemas.microsoft.com/office/powerpoint/2010/main" val="172081147"/>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4A3FC1E26E3BA4A907FBEE7D1494596" ma:contentTypeVersion="16" ma:contentTypeDescription="Create a new document." ma:contentTypeScope="" ma:versionID="ce64b5e7ec0f6c795926df82a101b938">
  <xsd:schema xmlns:xsd="http://www.w3.org/2001/XMLSchema" xmlns:xs="http://www.w3.org/2001/XMLSchema" xmlns:p="http://schemas.microsoft.com/office/2006/metadata/properties" xmlns:ns2="bde1a614-31f7-438d-beec-b6de3b6557e4" xmlns:ns3="3e8073b6-3c35-47ec-bd0a-a1d0ba8cbf8f" targetNamespace="http://schemas.microsoft.com/office/2006/metadata/properties" ma:root="true" ma:fieldsID="18025701fb3d3f9bb36df7515c5a0c8a" ns2:_="" ns3:_="">
    <xsd:import namespace="bde1a614-31f7-438d-beec-b6de3b6557e4"/>
    <xsd:import namespace="3e8073b6-3c35-47ec-bd0a-a1d0ba8cbf8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e1a614-31f7-438d-beec-b6de3b6557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aca36d1-af7c-46e5-adbe-7b61b864efc3"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e8073b6-3c35-47ec-bd0a-a1d0ba8cbf8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d36ed16-71c4-47f9-989c-d735444cd7e8}" ma:internalName="TaxCatchAll" ma:showField="CatchAllData" ma:web="3e8073b6-3c35-47ec-bd0a-a1d0ba8cbf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e8073b6-3c35-47ec-bd0a-a1d0ba8cbf8f" xsi:nil="true"/>
    <lcf76f155ced4ddcb4097134ff3c332f xmlns="bde1a614-31f7-438d-beec-b6de3b6557e4">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FF33CB1-D479-4473-89A3-F2E41E3629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e1a614-31f7-438d-beec-b6de3b6557e4"/>
    <ds:schemaRef ds:uri="3e8073b6-3c35-47ec-bd0a-a1d0ba8cbf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0F962D3-CDB5-4195-917C-54600F787D43}">
  <ds:schemaRefs>
    <ds:schemaRef ds:uri="http://purl.org/dc/terms/"/>
    <ds:schemaRef ds:uri="http://schemas.microsoft.com/office/2006/documentManagement/types"/>
    <ds:schemaRef ds:uri="http://purl.org/dc/dcmitype/"/>
    <ds:schemaRef ds:uri="http://schemas.openxmlformats.org/package/2006/metadata/core-properties"/>
    <ds:schemaRef ds:uri="http://purl.org/dc/elements/1.1/"/>
    <ds:schemaRef ds:uri="http://schemas.microsoft.com/office/infopath/2007/PartnerControls"/>
    <ds:schemaRef ds:uri="4a237be1-5b7f-4b08-b0c2-a85adcdc3d9f"/>
    <ds:schemaRef ds:uri="http://www.w3.org/XML/1998/namespace"/>
    <ds:schemaRef ds:uri="b60b0102-5716-470a-a9f8-c0aa29394351"/>
    <ds:schemaRef ds:uri="http://schemas.microsoft.com/office/2006/metadata/properties"/>
    <ds:schemaRef ds:uri="3e8073b6-3c35-47ec-bd0a-a1d0ba8cbf8f"/>
    <ds:schemaRef ds:uri="bde1a614-31f7-438d-beec-b6de3b6557e4"/>
  </ds:schemaRefs>
</ds:datastoreItem>
</file>

<file path=customXml/itemProps3.xml><?xml version="1.0" encoding="utf-8"?>
<ds:datastoreItem xmlns:ds="http://schemas.openxmlformats.org/officeDocument/2006/customXml" ds:itemID="{70D7CA75-421E-43B4-9E53-210742F42C6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1094</TotalTime>
  <Words>3550</Words>
  <Application>Microsoft Office PowerPoint</Application>
  <PresentationFormat>Widescreen</PresentationFormat>
  <Paragraphs>559</Paragraphs>
  <Slides>32</Slides>
  <Notes>1</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32</vt:i4>
      </vt:variant>
    </vt:vector>
  </HeadingPairs>
  <TitlesOfParts>
    <vt:vector size="42" baseType="lpstr">
      <vt:lpstr>Arial</vt:lpstr>
      <vt:lpstr>Calibri</vt:lpstr>
      <vt:lpstr>Calibri (Body)</vt:lpstr>
      <vt:lpstr>Calibri Light</vt:lpstr>
      <vt:lpstr>Calibri Light (Headings)</vt:lpstr>
      <vt:lpstr>Times New Roman</vt:lpstr>
      <vt:lpstr>WordVisi_MSFontService</vt:lpstr>
      <vt:lpstr>Office Teması</vt:lpstr>
      <vt:lpstr>1_Office Teması</vt:lpstr>
      <vt:lpstr>2_Office Teması</vt:lpstr>
      <vt:lpstr>Dr. Zeynep Yöntem  Kıdemli Teknik Uzman Konsorsiyum Ortağı, Ekodenge​</vt:lpstr>
      <vt:lpstr>Uyum Durumu – Veri Toplama</vt:lpstr>
      <vt:lpstr>Sektör Analizi Ana Adımları</vt:lpstr>
      <vt:lpstr>EED Uyum Analizi</vt:lpstr>
      <vt:lpstr>Sektörel Uyum Analizi</vt:lpstr>
      <vt:lpstr>Kağıt Hamuru, Kağıt ve Karton Üretim Sektörünün Uyum ve Maliyet Değerlendirme Sonuçları</vt:lpstr>
      <vt:lpstr>Ahşap Tabanlı Panel Üretim Sektörünün Uyum ve Maliyet Değerlendirme Sonuçları</vt:lpstr>
      <vt:lpstr>Tekstil Üretim Sektörünün Uyum ve Maliyet Değerlendirme Sonuçları</vt:lpstr>
      <vt:lpstr>Tabaklama Sektörünün Uyum ve Maliyet Değerlendirme Sonuçları</vt:lpstr>
      <vt:lpstr>Mezbahacılık Sektörünün Uyum ve Maliyet Değerlendirme Sonuçları</vt:lpstr>
      <vt:lpstr>PowerPoint Presentation</vt:lpstr>
      <vt:lpstr>PowerPoint Presentation</vt:lpstr>
      <vt:lpstr>Hayvansal Yan Ürünlerin ve Yemeye Uygun Ürünlerin İşlenmesi Sektörünün Uyum ve Maliyet Değerlendirme Sonuçları</vt:lpstr>
      <vt:lpstr>Yoğun Kümes Hayvanı ve Domuz Yetiştiriciliği Sektörünün Uyum ve Maliyet Değerlendirme Sonuçları</vt:lpstr>
      <vt:lpstr>Yoğun Kümes Hayvanı ve Domuz Yetiştiriciliği Sektörünün Uyum ve Maliyet Değerlendirme Sonuçları</vt:lpstr>
      <vt:lpstr>Organik Solvent Kullanarak Yüzey İşleme Sektörünün Uyum ve Maliyet Değerlendirme Sonuçları</vt:lpstr>
      <vt:lpstr>Ahşap ve Ahşap Ürünlerinin Kimyasallarla Korunması Sektörünün Uyum ve Maliyet Değerlendirme Sonuçları</vt:lpstr>
      <vt:lpstr>Bağımsız Olarak İşletilen Atık Su Arıtma Tesislerinin Uyum ve Maliyet Değerlendirme Sonuçları</vt:lpstr>
      <vt:lpstr>PowerPoint Presentation</vt:lpstr>
      <vt:lpstr>PowerPoint Presentation</vt:lpstr>
      <vt:lpstr>Büyük Yakma Tesisleri (BYT) Direktifinin Uygulanması ile Hava Kalitesinin İyileştirilmesi için Teknik Destek Projesi (2014 – 2016)</vt:lpstr>
      <vt:lpstr>Enerji Sektörünün Uyum ve Maliyet Değerlendirme Sonuçları</vt:lpstr>
      <vt:lpstr>Genel Değerlendirme </vt:lpstr>
      <vt:lpstr>PowerPoint Presentation</vt:lpstr>
      <vt:lpstr>PowerPoint Presentation</vt:lpstr>
      <vt:lpstr>Demir ve Çelik Sektörü Uyum ve Maliyet Değerlendirme Sonuçları</vt:lpstr>
      <vt:lpstr>Demir İçeren Metalleri İşleme Sanayi Uyum ve Maliyet Değerlendirme Sonuçları</vt:lpstr>
      <vt:lpstr>Demirhaneler ve Dökümhaneler Uyum ve Maliyet Değerlendirme Sonuçları</vt:lpstr>
      <vt:lpstr>Demir  Dışı Metal Sanayi Uyum ve Maliyet Değerlendirme Sonuçları</vt:lpstr>
      <vt:lpstr>Metal ve Plastiklerin Yüzey İşlemleri Sektörünün Uyum ve Maliyet Değerlendirme Sonuçları</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Surname</dc:title>
  <dc:creator>İlhan Temizel</dc:creator>
  <cp:lastModifiedBy>Ozge Bilen</cp:lastModifiedBy>
  <cp:revision>22</cp:revision>
  <dcterms:created xsi:type="dcterms:W3CDTF">2022-02-17T12:54:28Z</dcterms:created>
  <dcterms:modified xsi:type="dcterms:W3CDTF">2023-07-04T06:56:11Z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0x0101009E65DB643E3FAA47BC2BB7B228B50B66</vt:lpwstr>
  </property>
  <property fmtid="{D5CDD505-2E9C-101B-9397-08002B2CF9AE}" pid="3" name="MediaServiceImageTags">
    <vt:lpwstr/>
  </property>
</Properties>
</file>