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7" r:id="rId6"/>
  </p:sldMasterIdLst>
  <p:notesMasterIdLst>
    <p:notesMasterId r:id="rId30"/>
  </p:notesMasterIdLst>
  <p:sldIdLst>
    <p:sldId id="256" r:id="rId7"/>
    <p:sldId id="498" r:id="rId8"/>
    <p:sldId id="488" r:id="rId9"/>
    <p:sldId id="512" r:id="rId10"/>
    <p:sldId id="258" r:id="rId11"/>
    <p:sldId id="510" r:id="rId12"/>
    <p:sldId id="259" r:id="rId13"/>
    <p:sldId id="1018" r:id="rId14"/>
    <p:sldId id="519" r:id="rId15"/>
    <p:sldId id="1019" r:id="rId16"/>
    <p:sldId id="1010" r:id="rId17"/>
    <p:sldId id="1020" r:id="rId18"/>
    <p:sldId id="1011" r:id="rId19"/>
    <p:sldId id="526" r:id="rId20"/>
    <p:sldId id="1021" r:id="rId21"/>
    <p:sldId id="1022" r:id="rId22"/>
    <p:sldId id="1012" r:id="rId23"/>
    <p:sldId id="1023" r:id="rId24"/>
    <p:sldId id="1014" r:id="rId25"/>
    <p:sldId id="1015" r:id="rId26"/>
    <p:sldId id="1016" r:id="rId27"/>
    <p:sldId id="1017" r:id="rId28"/>
    <p:sldId id="529" r:id="rId29"/>
  </p:sldIdLst>
  <p:sldSz cx="12192000" cy="6858000"/>
  <p:notesSz cx="6858000" cy="9144000"/>
  <p:custDataLst>
    <p:tags r:id="rId31"/>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06" autoAdjust="0"/>
    <p:restoredTop sz="94660"/>
  </p:normalViewPr>
  <p:slideViewPr>
    <p:cSldViewPr snapToGrid="0">
      <p:cViewPr>
        <p:scale>
          <a:sx n="70" d="100"/>
          <a:sy n="70" d="100"/>
        </p:scale>
        <p:origin x="672" y="-204"/>
      </p:cViewPr>
      <p:guideLst/>
    </p:cSldViewPr>
  </p:slideViewPr>
  <p:notesTextViewPr>
    <p:cViewPr>
      <p:scale>
        <a:sx n="1" d="1"/>
        <a:sy n="1" d="1"/>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7FE71EFF-2265-4F2B-B90F-15274C3C6CF0}"/>
    <pc:docChg chg="undo custSel modSld">
      <pc:chgData name="Irem Ince" userId="1100439d-fe2c-4ae9-9b0f-7d377f7d641b" providerId="ADAL" clId="{7FE71EFF-2265-4F2B-B90F-15274C3C6CF0}" dt="2023-07-06T07:44:39.556" v="170" actId="1076"/>
      <pc:docMkLst>
        <pc:docMk/>
      </pc:docMkLst>
      <pc:sldChg chg="modSp mod">
        <pc:chgData name="Irem Ince" userId="1100439d-fe2c-4ae9-9b0f-7d377f7d641b" providerId="ADAL" clId="{7FE71EFF-2265-4F2B-B90F-15274C3C6CF0}" dt="2023-07-06T07:44:39.556" v="170" actId="1076"/>
        <pc:sldMkLst>
          <pc:docMk/>
          <pc:sldMk cId="2188009546" sldId="256"/>
        </pc:sldMkLst>
        <pc:spChg chg="mod">
          <ac:chgData name="Irem Ince" userId="1100439d-fe2c-4ae9-9b0f-7d377f7d641b" providerId="ADAL" clId="{7FE71EFF-2265-4F2B-B90F-15274C3C6CF0}" dt="2023-07-06T07:43:53.336" v="70" actId="1076"/>
          <ac:spMkLst>
            <pc:docMk/>
            <pc:sldMk cId="2188009546" sldId="256"/>
            <ac:spMk id="4" creationId="{89BF8A2F-65C6-4A4A-B077-685783E9349B}"/>
          </ac:spMkLst>
        </pc:spChg>
        <pc:spChg chg="mod">
          <ac:chgData name="Irem Ince" userId="1100439d-fe2c-4ae9-9b0f-7d377f7d641b" providerId="ADAL" clId="{7FE71EFF-2265-4F2B-B90F-15274C3C6CF0}" dt="2023-07-06T07:44:39.556" v="170" actId="1076"/>
          <ac:spMkLst>
            <pc:docMk/>
            <pc:sldMk cId="2188009546" sldId="256"/>
            <ac:spMk id="5" creationId="{4795EC58-D0AB-4310-990E-73B4200CECD5}"/>
          </ac:spMkLst>
        </pc:spChg>
      </pc:sldChg>
    </pc:docChg>
  </pc:docChgLst>
  <pc:docChgLst>
    <pc:chgData name="Irem Ince" userId="1100439d-fe2c-4ae9-9b0f-7d377f7d641b" providerId="ADAL" clId="{BB0DDE4F-F770-4629-A6A6-9BA4B2B6F203}"/>
    <pc:docChg chg="modSld">
      <pc:chgData name="Irem Ince" userId="1100439d-fe2c-4ae9-9b0f-7d377f7d641b" providerId="ADAL" clId="{BB0DDE4F-F770-4629-A6A6-9BA4B2B6F203}" dt="2023-07-12T13:01:34.295" v="68" actId="13926"/>
      <pc:docMkLst>
        <pc:docMk/>
      </pc:docMkLst>
      <pc:sldChg chg="modSp mod">
        <pc:chgData name="Irem Ince" userId="1100439d-fe2c-4ae9-9b0f-7d377f7d641b" providerId="ADAL" clId="{BB0DDE4F-F770-4629-A6A6-9BA4B2B6F203}" dt="2023-07-12T13:01:34.295" v="68" actId="13926"/>
        <pc:sldMkLst>
          <pc:docMk/>
          <pc:sldMk cId="2188009546" sldId="256"/>
        </pc:sldMkLst>
        <pc:spChg chg="mod">
          <ac:chgData name="Irem Ince" userId="1100439d-fe2c-4ae9-9b0f-7d377f7d641b" providerId="ADAL" clId="{BB0DDE4F-F770-4629-A6A6-9BA4B2B6F203}" dt="2023-07-12T13:01:34.295" v="68" actId="13926"/>
          <ac:spMkLst>
            <pc:docMk/>
            <pc:sldMk cId="2188009546" sldId="256"/>
            <ac:spMk id="4" creationId="{89BF8A2F-65C6-4A4A-B077-685783E9349B}"/>
          </ac:spMkLst>
        </pc:spChg>
        <pc:spChg chg="mod">
          <ac:chgData name="Irem Ince" userId="1100439d-fe2c-4ae9-9b0f-7d377f7d641b" providerId="ADAL" clId="{BB0DDE4F-F770-4629-A6A6-9BA4B2B6F203}" dt="2023-07-06T07:46:23.703" v="67" actId="20577"/>
          <ac:spMkLst>
            <pc:docMk/>
            <pc:sldMk cId="2188009546" sldId="256"/>
            <ac:spMk id="5" creationId="{4795EC58-D0AB-4310-990E-73B4200CECD5}"/>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_al__ma_Sayfas_.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tr-T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lineMarker"/>
        <c:varyColors val="0"/>
        <c:ser>
          <c:idx val="0"/>
          <c:order val="0"/>
          <c:tx>
            <c:strRef>
              <c:f>Sayfa1!$B$1</c:f>
              <c:strCache>
                <c:ptCount val="1"/>
                <c:pt idx="0">
                  <c:v>Y-Değerleri</c:v>
                </c:pt>
              </c:strCache>
            </c:strRef>
          </c:tx>
          <c:spPr>
            <a:ln w="19050" cap="rnd">
              <a:noFill/>
              <a:round/>
            </a:ln>
            <a:effectLst/>
          </c:spPr>
          <c:marker>
            <c:symbol val="circle"/>
            <c:size val="5"/>
            <c:spPr>
              <a:solidFill>
                <a:schemeClr val="accent1"/>
              </a:solidFill>
              <a:ln w="9525">
                <a:solidFill>
                  <a:schemeClr val="accent1"/>
                </a:solidFill>
              </a:ln>
              <a:effectLst/>
            </c:spPr>
          </c:marker>
          <c:dPt>
            <c:idx val="6"/>
            <c:marker>
              <c:symbol val="triangle"/>
              <c:size val="20"/>
              <c:spPr>
                <a:solidFill>
                  <a:srgbClr val="33CCCC"/>
                </a:solidFill>
                <a:ln w="9525">
                  <a:solidFill>
                    <a:srgbClr val="33CCCC"/>
                  </a:solidFill>
                </a:ln>
                <a:effectLst/>
              </c:spPr>
            </c:marker>
            <c:bubble3D val="0"/>
            <c:spPr>
              <a:ln w="19050" cap="rnd">
                <a:solidFill>
                  <a:srgbClr val="33CCCC"/>
                </a:solidFill>
                <a:round/>
              </a:ln>
              <a:effectLst/>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1-DC9E-49C5-B193-C568223BE52F}"/>
              </c:ext>
            </c:extLst>
          </c:dPt>
          <c:dPt>
            <c:idx val="20"/>
            <c:marker>
              <c:symbol val="triangle"/>
              <c:size val="20"/>
              <c:spPr>
                <a:solidFill>
                  <a:srgbClr val="33CCCC"/>
                </a:solidFill>
                <a:ln w="9525">
                  <a:solidFill>
                    <a:srgbClr val="33CCCC"/>
                  </a:solidFill>
                </a:ln>
                <a:effectLst/>
              </c:spPr>
            </c:marker>
            <c:bubble3D val="0"/>
            <c:spPr>
              <a:ln w="19050" cap="rnd">
                <a:solidFill>
                  <a:srgbClr val="33CCCC"/>
                </a:solidFill>
                <a:round/>
              </a:ln>
              <a:effectLst/>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3-DC9E-49C5-B193-C568223BE52F}"/>
              </c:ext>
            </c:extLst>
          </c:dPt>
          <c:dPt>
            <c:idx val="26"/>
            <c:marker>
              <c:symbol val="triangle"/>
              <c:size val="20"/>
              <c:spPr>
                <a:solidFill>
                  <a:srgbClr val="33CCCC"/>
                </a:solidFill>
                <a:ln w="9525">
                  <a:noFill/>
                </a:ln>
                <a:effectLst/>
              </c:spPr>
            </c:marker>
            <c:bubble3D val="0"/>
            <c:spPr>
              <a:ln w="19050" cap="rnd">
                <a:noFill/>
                <a:round/>
              </a:ln>
              <a:effectLst/>
            </c:spPr>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5-DC9E-49C5-B193-C568223BE52F}"/>
              </c:ext>
            </c:extLst>
          </c:dPt>
          <c:xVal>
            <c:numRef>
              <c:f>Sayfa1!$A$2:$A$32</c:f>
              <c:numCache>
                <c:formatCode>General</c:formatCode>
                <c:ptCount val="31"/>
                <c:pt idx="0">
                  <c:v>6</c:v>
                </c:pt>
                <c:pt idx="1">
                  <c:v>7</c:v>
                </c:pt>
                <c:pt idx="2">
                  <c:v>8</c:v>
                </c:pt>
                <c:pt idx="3">
                  <c:v>9</c:v>
                </c:pt>
                <c:pt idx="4">
                  <c:v>10</c:v>
                </c:pt>
                <c:pt idx="5">
                  <c:v>11</c:v>
                </c:pt>
                <c:pt idx="6">
                  <c:v>12</c:v>
                </c:pt>
                <c:pt idx="7">
                  <c:v>13</c:v>
                </c:pt>
                <c:pt idx="8">
                  <c:v>14</c:v>
                </c:pt>
                <c:pt idx="9">
                  <c:v>15</c:v>
                </c:pt>
                <c:pt idx="10">
                  <c:v>16</c:v>
                </c:pt>
                <c:pt idx="11">
                  <c:v>17</c:v>
                </c:pt>
                <c:pt idx="12">
                  <c:v>18</c:v>
                </c:pt>
                <c:pt idx="13">
                  <c:v>19</c:v>
                </c:pt>
                <c:pt idx="14">
                  <c:v>20</c:v>
                </c:pt>
                <c:pt idx="15">
                  <c:v>21</c:v>
                </c:pt>
                <c:pt idx="16">
                  <c:v>22</c:v>
                </c:pt>
                <c:pt idx="17">
                  <c:v>23</c:v>
                </c:pt>
                <c:pt idx="18">
                  <c:v>24</c:v>
                </c:pt>
                <c:pt idx="19">
                  <c:v>25</c:v>
                </c:pt>
                <c:pt idx="20">
                  <c:v>26</c:v>
                </c:pt>
                <c:pt idx="21">
                  <c:v>27</c:v>
                </c:pt>
                <c:pt idx="22">
                  <c:v>28</c:v>
                </c:pt>
                <c:pt idx="23">
                  <c:v>29</c:v>
                </c:pt>
                <c:pt idx="24">
                  <c:v>30</c:v>
                </c:pt>
                <c:pt idx="25">
                  <c:v>31</c:v>
                </c:pt>
                <c:pt idx="26">
                  <c:v>32</c:v>
                </c:pt>
                <c:pt idx="27">
                  <c:v>33</c:v>
                </c:pt>
                <c:pt idx="28">
                  <c:v>34</c:v>
                </c:pt>
                <c:pt idx="29">
                  <c:v>35</c:v>
                </c:pt>
                <c:pt idx="30">
                  <c:v>36</c:v>
                </c:pt>
              </c:numCache>
            </c:numRef>
          </c:xVal>
          <c:yVal>
            <c:numRef>
              <c:f>Sayfa1!$B$2:$B$32</c:f>
              <c:numCache>
                <c:formatCode>General</c:formatCode>
                <c:ptCount val="31"/>
                <c:pt idx="6">
                  <c:v>0</c:v>
                </c:pt>
                <c:pt idx="20">
                  <c:v>0</c:v>
                </c:pt>
                <c:pt idx="26">
                  <c:v>0</c:v>
                </c:pt>
              </c:numCache>
            </c:numRef>
          </c:yVal>
          <c:smooth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http://schemas.microsoft.com/office/drawing/2014/chart" uri="{C3380CC4-5D6E-409C-BE32-E72D297353CC}">
              <c16:uniqueId val="{00000006-DC9E-49C5-B193-C568223BE52F}"/>
            </c:ext>
          </c:extLst>
        </c:ser>
        <c:dLbls>
          <c:showLegendKey val="0"/>
          <c:showVal val="0"/>
          <c:showCatName val="0"/>
          <c:showSerName val="0"/>
          <c:showPercent val="0"/>
          <c:showBubbleSize val="0"/>
        </c:dLbls>
        <c:axId val="1328514864"/>
        <c:axId val="1328518192"/>
      </c:scatterChart>
      <c:valAx>
        <c:axId val="1328514864"/>
        <c:scaling>
          <c:orientation val="minMax"/>
          <c:max val="36"/>
        </c:scaling>
        <c:delete val="0"/>
        <c:axPos val="b"/>
        <c:numFmt formatCode="General" sourceLinked="1"/>
        <c:majorTickMark val="none"/>
        <c:minorTickMark val="none"/>
        <c:tickLblPos val="nextTo"/>
        <c:spPr>
          <a:noFill/>
          <a:ln w="44450" cap="flat" cmpd="sng" algn="ctr">
            <a:solidFill>
              <a:schemeClr val="tx1"/>
            </a:solidFill>
            <a:round/>
          </a:ln>
          <a:effectLst/>
        </c:spPr>
        <c:txPr>
          <a:bodyPr rot="-60000000" spcFirstLastPara="1" vertOverflow="ellipsis" vert="horz" wrap="square" anchor="ctr" anchorCtr="1"/>
          <a:lstStyle/>
          <a:p>
            <a:pPr>
              <a:defRPr sz="2400" b="0" i="0" u="none" strike="noStrike" kern="1200" baseline="0" smtId="4294967295">
                <a:solidFill>
                  <a:schemeClr val="tx1"/>
                </a:solidFill>
                <a:latin typeface="+mn-lt"/>
                <a:ea typeface="+mn-ea"/>
                <a:cs typeface="+mn-cs"/>
              </a:defRPr>
            </a:pPr>
            <a:endParaRPr lang="tr-TR"/>
          </a:p>
        </c:txPr>
        <c:crossAx val="1328518192"/>
        <c:crosses val="autoZero"/>
        <c:crossBetween val="midCat"/>
        <c:majorUnit val="2"/>
      </c:valAx>
      <c:valAx>
        <c:axId val="1328518192"/>
        <c:scaling>
          <c:orientation val="minMax"/>
        </c:scaling>
        <c:delete val="1"/>
        <c:axPos val="l"/>
        <c:numFmt formatCode="General" sourceLinked="1"/>
        <c:majorTickMark val="none"/>
        <c:minorTickMark val="none"/>
        <c:tickLblPos val="nextTo"/>
        <c:crossAx val="1328514864"/>
        <c:crosses val="autoZero"/>
        <c:crossBetween val="midCat"/>
      </c:valAx>
      <c:spPr>
        <a:noFill/>
        <a:ln>
          <a:noFill/>
        </a:ln>
        <a:effectLst/>
      </c:spPr>
    </c:plotArea>
    <c:plotVisOnly val="1"/>
    <c:dispBlanksAs val="gap"/>
    <c:showDLblsOverMax val="0"/>
    <c:extLst xmlns:a14="http://schemas.microsoft.com/office/drawing/2010/main" xmlns:wp="http://schemas.openxmlformats.org/drawingml/2006/wordprocessingDrawing" xmlns:xml="http://www.w3.org/XML/1998/namespace" xmlns:w="http://schemas.openxmlformats.org/wordprocessingml/2006/main" xmlns:m="http://schemas.openxmlformats.org/officeDocument/2006/math">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sz="2400" smtId="4294967295"/>
      </a:pPr>
      <a:endParaRPr lang="tr-T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191ACB-9DC7-4013-8B57-BBC268A8F41B}" type="datetimeFigureOut">
              <a:rPr lang="tr-TR" smtClean="0"/>
              <a:t>28.11.2023</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971054-C068-4F56-B23A-3B9B5D909C10}" type="slidenum">
              <a:rPr lang="tr-TR" smtClean="0"/>
              <a:t>‹#›</a:t>
            </a:fld>
            <a:endParaRPr lang="tr-TR"/>
          </a:p>
        </p:txBody>
      </p:sp>
    </p:spTree>
    <p:extLst>
      <p:ext uri="{BB962C8B-B14F-4D97-AF65-F5344CB8AC3E}">
        <p14:creationId xmlns:p14="http://schemas.microsoft.com/office/powerpoint/2010/main" val="1535893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28/11/2023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43325265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234740"/>
            <a:ext cx="10515600" cy="592855"/>
          </a:xfrm>
        </p:spPr>
        <p:txBody>
          <a:bodyPr/>
          <a:lstStyle>
            <a:lvl1pPr algn="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a:xfrm>
            <a:off x="838200" y="2045110"/>
            <a:ext cx="10515600" cy="41318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28/11/2023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52001965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28/11/2023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99779609"/>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28/11/2023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76924276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28/11/2023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171174602"/>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B0BD8A2-5101-4B21-BDAD-4AB93CB2F703}"/>
              </a:ext>
            </a:extLst>
          </p:cNvPr>
          <p:cNvSpPr>
            <a:spLocks noGrp="1"/>
          </p:cNvSpPr>
          <p:nvPr>
            <p:ph type="dt" sz="half" idx="10"/>
          </p:nvPr>
        </p:nvSpPr>
        <p:spPr/>
        <p:txBody>
          <a:bodyPr/>
          <a:lstStyle/>
          <a:p>
            <a:fld id="{40F3348D-7F6C-4C16-85D2-213887E8C53D}" type="datetime1">
              <a:rPr lang="en-GB" smtClean="0"/>
              <a:t>28/11/2023</a:t>
            </a:fld>
            <a:endParaRPr lang="en-GB"/>
          </a:p>
        </p:txBody>
      </p:sp>
      <p:sp>
        <p:nvSpPr>
          <p:cNvPr id="3" name="Footer Placeholder 2">
            <a:extLst>
              <a:ext uri="{FF2B5EF4-FFF2-40B4-BE49-F238E27FC236}">
                <a16:creationId xmlns:a16="http://schemas.microsoft.com/office/drawing/2014/main" id="{EEDBEE1C-C26B-4772-B93B-1FBC5C909A6A}"/>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E00AA26-A379-46CF-8018-B1967F43D72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371409628"/>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1122363"/>
            <a:ext cx="9144000" cy="2387600"/>
          </a:xfrm>
        </p:spPr>
        <p:txBody>
          <a:bodyPr anchor="b"/>
          <a:lstStyle>
            <a:lvl1pPr algn="ctr">
              <a:defRPr sz="3600" b="1"/>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1F00ABCD-B8A7-4792-AE51-2E21195770C9}" type="datetime1">
              <a:rPr lang="en-GB" smtClean="0"/>
              <a:t>28/11/2023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529842847"/>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081548"/>
            <a:ext cx="10515600" cy="609140"/>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95CB40EA-AF20-44A6-B786-25FAA68B6294}" type="datetime1">
              <a:rPr lang="en-GB" smtClean="0"/>
              <a:t>28/11/2023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247357168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anchor="b">
            <a:normAutofit/>
          </a:bodyPr>
          <a:lstStyle>
            <a:lvl1pPr algn="ctr">
              <a:defRPr sz="3600" b="1"/>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E34CE029-8AE3-406E-A48E-F35FA9F048BE}" type="datetime1">
              <a:rPr lang="en-GB" smtClean="0"/>
              <a:t>28/11/2023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210618032"/>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lvl1pPr>
              <a:defRPr sz="36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5F608C7B-0959-4CD8-BCE6-10207664FA14}" type="datetime1">
              <a:rPr lang="en-GB" smtClean="0"/>
              <a:t>28/11/2023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410229116"/>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lvl1pPr>
              <a:defRPr sz="3600" b="1"/>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p:txBody>
          <a:bodyPr/>
          <a:lstStyle/>
          <a:p>
            <a:fld id="{435801F9-1B82-4563-BE4A-202D9F692CB1}" type="datetime1">
              <a:rPr lang="en-GB" smtClean="0"/>
              <a:t>28/11/2023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74895989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28.11.2023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1.jpe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heme" Target="../theme/theme3.xml"/><Relationship Id="rId5" Type="http://schemas.openxmlformats.org/officeDocument/2006/relationships/slideLayout" Target="../slideLayouts/slideLayout22.xml"/><Relationship Id="rId4"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28.11.2023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53383"/>
            <a:ext cx="10515600" cy="592855"/>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917289"/>
            <a:ext cx="10515600" cy="42596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28/11/2023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35117894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p:hf hdr="0" ftr="0" dt="0"/>
  <p:txStyles>
    <p:titleStyle>
      <a:lvl1pPr algn="ctr" defTabSz="914400" rtl="0" eaLnBrk="1" latinLnBrk="0" hangingPunct="1">
        <a:lnSpc>
          <a:spcPct val="90000"/>
        </a:lnSpc>
        <a:spcBef>
          <a:spcPct val="0"/>
        </a:spcBef>
        <a:buNone/>
        <a:defRPr sz="28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71716"/>
            <a:ext cx="10515600" cy="574522"/>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AD52E2A-D0F8-4D92-8B7A-0AC627C60318}" type="datetime1">
              <a:rPr lang="en-GB" smtClean="0"/>
              <a:t>28/11/2023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1714010187"/>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Lst>
  <p:transition/>
  <p:hf hdr="0" ftr="0" dt="0"/>
  <p:txStyles>
    <p:titleStyle>
      <a:lvl1pPr algn="ctr" defTabSz="914400" rtl="0" eaLnBrk="1" latinLnBrk="0" hangingPunct="1">
        <a:lnSpc>
          <a:spcPct val="90000"/>
        </a:lnSpc>
        <a:spcBef>
          <a:spcPct val="0"/>
        </a:spcBef>
        <a:buNone/>
        <a:defRPr sz="36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5450424" y="5199506"/>
            <a:ext cx="5027701" cy="1147763"/>
          </a:xfrm>
        </p:spPr>
        <p:txBody>
          <a:bodyPr>
            <a:noAutofit/>
          </a:bodyPr>
          <a:lstStyle/>
          <a:p>
            <a:pPr rtl="0"/>
            <a:r>
              <a:rPr lang="tr" sz="2800" b="1" i="0" u="none" strike="noStrike">
                <a:latin typeface="Calibri Light"/>
              </a:rPr>
              <a:t>Prof. Dr. Ülkü Yetiş </a:t>
            </a:r>
            <a:br>
              <a:rPr lang="tr" sz="2800" b="1" i="0" u="none" strike="noStrike">
                <a:latin typeface="Calibri Light"/>
              </a:rPr>
            </a:br>
            <a:r>
              <a:rPr lang="tr" sz="2400" b="1" i="0" u="none" strike="noStrike">
                <a:latin typeface="Calibri Light"/>
              </a:rPr>
              <a:t>Kilit Uzman </a:t>
            </a:r>
            <a:br>
              <a:rPr lang="tr" sz="2400" b="1" i="0" u="none" strike="noStrike">
                <a:latin typeface="Calibri Light"/>
              </a:rPr>
            </a:br>
            <a:r>
              <a:rPr lang="tr" sz="2400" b="1" i="0" u="none" strike="noStrike">
                <a:latin typeface="Calibri Light"/>
              </a:rPr>
              <a:t>29 Kasım 2023</a:t>
            </a:r>
            <a:endParaRPr lang="tr-TR" sz="2800" b="1"/>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2780421"/>
            <a:ext cx="9298899" cy="1297157"/>
          </a:xfrm>
        </p:spPr>
        <p:txBody>
          <a:bodyPr>
            <a:noAutofit/>
          </a:bodyPr>
          <a:lstStyle/>
          <a:p>
            <a:pPr rtl="0"/>
            <a:r>
              <a:rPr lang="tr" sz="4000" b="0" i="0" u="none" strike="noStrike">
                <a:latin typeface="Calibri"/>
              </a:rPr>
              <a:t>UEP Bileşenleri ve UEP'nin Hazırlanmasına İlişkin Esaslar</a:t>
            </a:r>
            <a:endParaRPr lang="tr-TR" sz="4000"/>
          </a:p>
        </p:txBody>
      </p:sp>
    </p:spTree>
    <p:extLst>
      <p:ext uri="{BB962C8B-B14F-4D97-AF65-F5344CB8AC3E}">
        <p14:creationId xmlns:p14="http://schemas.microsoft.com/office/powerpoint/2010/main" val="218800954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Autofit/>
          </a:bodyPr>
          <a:lstStyle/>
          <a:p>
            <a:pPr algn="l" rtl="0"/>
            <a:r>
              <a:rPr lang="tr" sz="3200" b="1" i="0" u="none" strike="noStrike">
                <a:latin typeface="Calibri"/>
              </a:rPr>
              <a:t>Maliyet Analizi</a:t>
            </a:r>
          </a:p>
        </p:txBody>
      </p:sp>
      <p:sp>
        <p:nvSpPr>
          <p:cNvPr id="7" name="İçerik Yer Tutucusu 2">
            <a:extLst>
              <a:ext uri="{FF2B5EF4-FFF2-40B4-BE49-F238E27FC236}">
                <a16:creationId xmlns:a16="http://schemas.microsoft.com/office/drawing/2014/main" id="{4CEA56B1-4228-8B01-437B-23760E511F4A}"/>
              </a:ext>
            </a:extLst>
          </p:cNvPr>
          <p:cNvSpPr txBox="1"/>
          <p:nvPr/>
        </p:nvSpPr>
        <p:spPr>
          <a:xfrm>
            <a:off x="838200" y="1827595"/>
            <a:ext cx="10515600" cy="41318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rtl="0">
              <a:buFont typeface="Arial" panose="020B0604020202020204" pitchFamily="34" charset="0"/>
              <a:buNone/>
            </a:pPr>
            <a:r>
              <a:rPr lang="tr" sz="2400" b="1" i="0" u="none" strike="noStrike" dirty="0">
                <a:latin typeface="Calibri"/>
              </a:rPr>
              <a:t>İlk kurulum maliyetleri</a:t>
            </a:r>
          </a:p>
          <a:p>
            <a:pPr marL="342900" indent="-342900" rtl="0">
              <a:buFont typeface="Symbol" panose="05050102010706020507" pitchFamily="18" charset="2"/>
              <a:buChar char=""/>
            </a:pPr>
            <a:r>
              <a:rPr lang="tr" sz="2400" b="0" i="0" u="none" strike="noStrike" dirty="0">
                <a:latin typeface="Calibri"/>
                <a:ea typeface="Times New Roman"/>
              </a:rPr>
              <a:t>İzin </a:t>
            </a:r>
            <a:r>
              <a:rPr lang="tr" sz="2400" b="0" i="0" u="none" strike="noStrike" dirty="0" smtClean="0">
                <a:latin typeface="Calibri"/>
                <a:ea typeface="Times New Roman"/>
              </a:rPr>
              <a:t>verilen </a:t>
            </a:r>
            <a:r>
              <a:rPr lang="tr" sz="2400" b="0" i="0" u="none" strike="noStrike" dirty="0">
                <a:latin typeface="Calibri"/>
                <a:ea typeface="Times New Roman"/>
              </a:rPr>
              <a:t>kurumların yeniden düzenlenmesi</a:t>
            </a:r>
            <a:endParaRPr lang="tr-TR" dirty="0">
              <a:ea typeface="Times New Roman" panose="02020603050405020304" pitchFamily="18" charset="0"/>
            </a:endParaRPr>
          </a:p>
          <a:p>
            <a:pPr marL="342900" indent="-342900" rtl="0">
              <a:buFont typeface="Symbol" panose="05050102010706020507" pitchFamily="18" charset="2"/>
              <a:buChar char=""/>
            </a:pPr>
            <a:r>
              <a:rPr lang="tr" sz="2400" b="0" i="0" u="none" strike="noStrike" dirty="0">
                <a:latin typeface="Calibri"/>
                <a:ea typeface="Times New Roman"/>
              </a:rPr>
              <a:t>MET ve ilişkili emisyon sınır değerlerinin belirlenmesi</a:t>
            </a:r>
            <a:endParaRPr lang="tr-TR" dirty="0">
              <a:ea typeface="Times New Roman" panose="02020603050405020304" pitchFamily="18" charset="0"/>
            </a:endParaRPr>
          </a:p>
          <a:p>
            <a:pPr marL="342900" indent="-342900" rtl="0">
              <a:buFont typeface="Symbol" panose="05050102010706020507" pitchFamily="18" charset="2"/>
              <a:buChar char=""/>
            </a:pPr>
            <a:r>
              <a:rPr lang="tr" sz="2400" b="0" i="0" u="none" strike="noStrike" dirty="0">
                <a:latin typeface="Calibri"/>
                <a:ea typeface="Times New Roman"/>
              </a:rPr>
              <a:t>Sistem ve prosedürlerin geliştirilmesi</a:t>
            </a:r>
            <a:endParaRPr lang="tr-TR" dirty="0">
              <a:ea typeface="Times New Roman" panose="02020603050405020304" pitchFamily="18" charset="0"/>
            </a:endParaRPr>
          </a:p>
          <a:p>
            <a:pPr marL="342900" indent="-342900" rtl="0">
              <a:buFont typeface="Symbol" panose="05050102010706020507" pitchFamily="18" charset="2"/>
              <a:buChar char=""/>
            </a:pPr>
            <a:r>
              <a:rPr lang="tr" sz="2400" b="0" i="0" u="none" strike="noStrike" dirty="0">
                <a:latin typeface="Calibri"/>
                <a:ea typeface="Times New Roman"/>
              </a:rPr>
              <a:t>Eğitimin </a:t>
            </a:r>
            <a:r>
              <a:rPr lang="tr" sz="2400" b="0" i="0" u="none" strike="noStrike" dirty="0" smtClean="0">
                <a:latin typeface="Calibri"/>
                <a:ea typeface="Times New Roman"/>
              </a:rPr>
              <a:t>verilmesi</a:t>
            </a:r>
            <a:endParaRPr lang="tr-TR" dirty="0">
              <a:ea typeface="Times New Roman" panose="02020603050405020304" pitchFamily="18" charset="0"/>
            </a:endParaRPr>
          </a:p>
          <a:p>
            <a:pPr marL="342900" indent="-342900" rtl="0">
              <a:buFont typeface="Symbol" panose="05050102010706020507" pitchFamily="18" charset="2"/>
              <a:buChar char=""/>
            </a:pPr>
            <a:r>
              <a:rPr lang="tr" sz="2400" b="0" i="0" u="none" strike="noStrike" dirty="0">
                <a:latin typeface="Calibri"/>
                <a:ea typeface="Times New Roman"/>
              </a:rPr>
              <a:t>Teknik kılavuz notlarının hazırlanması</a:t>
            </a:r>
            <a:endParaRPr lang="tr-TR" dirty="0">
              <a:ea typeface="Times New Roman" panose="02020603050405020304" pitchFamily="18" charset="0"/>
            </a:endParaRPr>
          </a:p>
        </p:txBody>
      </p:sp>
    </p:spTree>
    <p:extLst>
      <p:ext uri="{BB962C8B-B14F-4D97-AF65-F5344CB8AC3E}">
        <p14:creationId xmlns:p14="http://schemas.microsoft.com/office/powerpoint/2010/main" val="3740857220"/>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5D94-3092-43F2-9F64-19D5E1AC8ABE}"/>
              </a:ext>
            </a:extLst>
          </p:cNvPr>
          <p:cNvSpPr>
            <a:spLocks noGrp="1"/>
          </p:cNvSpPr>
          <p:nvPr>
            <p:ph type="title"/>
          </p:nvPr>
        </p:nvSpPr>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tr" sz="3200" b="1" i="0" u="none" strike="noStrike" cap="none" normalizeH="0" baseline="0">
                <a:solidFill>
                  <a:srgbClr val="000000"/>
                </a:solidFill>
                <a:latin typeface="Calibri"/>
              </a:rPr>
              <a:t>Gereklilikler ve ilgili idari maliyetler</a:t>
            </a:r>
          </a:p>
        </p:txBody>
      </p:sp>
      <p:sp>
        <p:nvSpPr>
          <p:cNvPr id="3" name="Slide Number Placeholder 2">
            <a:extLst>
              <a:ext uri="{FF2B5EF4-FFF2-40B4-BE49-F238E27FC236}">
                <a16:creationId xmlns:a16="http://schemas.microsoft.com/office/drawing/2014/main" id="{0FB8892F-8727-4AB7-A027-535BC3AC0D00}"/>
              </a:ext>
            </a:extLst>
          </p:cNvPr>
          <p:cNvSpPr>
            <a:spLocks noGrp="1"/>
          </p:cNvSpPr>
          <p:nvPr>
            <p:ph type="sldNum" sz="quarter" idx="12"/>
          </p:nvPr>
        </p:nvSpPr>
        <p:spPr/>
        <p:txBody>
          <a:bodyPr>
            <a:noAutofit/>
          </a:bodyPr>
          <a:lstStyle/>
          <a:p>
            <a:pPr rtl="0"/>
            <a:r>
              <a:rPr lang="tr" sz="1200" b="0" i="0" u="none" strike="noStrike">
                <a:latin typeface="Calibri"/>
              </a:rPr>
              <a:t>11</a:t>
            </a:r>
            <a:endParaRPr lang="en-GB"/>
          </a:p>
        </p:txBody>
      </p:sp>
      <p:graphicFrame>
        <p:nvGraphicFramePr>
          <p:cNvPr id="7" name="Table 6">
            <a:extLst>
              <a:ext uri="{FF2B5EF4-FFF2-40B4-BE49-F238E27FC236}">
                <a16:creationId xmlns:a16="http://schemas.microsoft.com/office/drawing/2014/main" id="{906863A3-F190-ECD9-5AEA-A4407C04C45A}"/>
              </a:ext>
            </a:extLst>
          </p:cNvPr>
          <p:cNvGraphicFramePr>
            <a:graphicFrameLocks noGrp="1"/>
          </p:cNvGraphicFramePr>
          <p:nvPr>
            <p:extLst>
              <p:ext uri="{D42A27DB-BD31-4B8C-83A1-F6EECF244321}">
                <p14:modId xmlns:p14="http://schemas.microsoft.com/office/powerpoint/2010/main" val="206987907"/>
              </p:ext>
            </p:extLst>
          </p:nvPr>
        </p:nvGraphicFramePr>
        <p:xfrm>
          <a:off x="838200" y="1860946"/>
          <a:ext cx="9912096" cy="4284000"/>
        </p:xfrm>
        <a:graphic>
          <a:graphicData uri="http://schemas.openxmlformats.org/drawingml/2006/table">
            <a:tbl>
              <a:tblPr firstRow="1" firstCol="1" bandRow="1">
                <a:tableStyleId>{3B4B98B0-60AC-42C2-AFA5-B58CD77FA1E5}</a:tableStyleId>
              </a:tblPr>
              <a:tblGrid>
                <a:gridCol w="2630611">
                  <a:extLst>
                    <a:ext uri="{9D8B030D-6E8A-4147-A177-3AD203B41FA5}">
                      <a16:colId xmlns:a16="http://schemas.microsoft.com/office/drawing/2014/main" val="4226091920"/>
                    </a:ext>
                  </a:extLst>
                </a:gridCol>
                <a:gridCol w="2324345">
                  <a:extLst>
                    <a:ext uri="{9D8B030D-6E8A-4147-A177-3AD203B41FA5}">
                      <a16:colId xmlns:a16="http://schemas.microsoft.com/office/drawing/2014/main" val="1770462792"/>
                    </a:ext>
                  </a:extLst>
                </a:gridCol>
                <a:gridCol w="2478570">
                  <a:extLst>
                    <a:ext uri="{9D8B030D-6E8A-4147-A177-3AD203B41FA5}">
                      <a16:colId xmlns:a16="http://schemas.microsoft.com/office/drawing/2014/main" val="396700424"/>
                    </a:ext>
                  </a:extLst>
                </a:gridCol>
                <a:gridCol w="2478570">
                  <a:extLst>
                    <a:ext uri="{9D8B030D-6E8A-4147-A177-3AD203B41FA5}">
                      <a16:colId xmlns:a16="http://schemas.microsoft.com/office/drawing/2014/main" val="1333732774"/>
                    </a:ext>
                  </a:extLst>
                </a:gridCol>
              </a:tblGrid>
              <a:tr h="756000">
                <a:tc>
                  <a:txBody>
                    <a:bodyPr/>
                    <a:lstStyle/>
                    <a:p>
                      <a:pPr algn="ctr" rtl="0">
                        <a:lnSpc>
                          <a:spcPct val="100000"/>
                        </a:lnSpc>
                      </a:pPr>
                      <a:r>
                        <a:rPr lang="tr" sz="2200" b="1" i="0" u="none" strike="noStrike">
                          <a:latin typeface="Calibri"/>
                        </a:rPr>
                        <a:t>Yıl</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1" i="0" u="none" strike="noStrike">
                          <a:latin typeface="Calibri"/>
                        </a:rPr>
                        <a:t>2024</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1" i="0" u="none" strike="noStrike">
                          <a:latin typeface="Calibri"/>
                        </a:rPr>
                        <a:t>2025</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1" i="0" u="none" strike="noStrike">
                          <a:latin typeface="Calibri"/>
                        </a:rPr>
                        <a:t>2026</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25690915"/>
                  </a:ext>
                </a:extLst>
              </a:tr>
              <a:tr h="756000">
                <a:tc>
                  <a:txBody>
                    <a:bodyPr/>
                    <a:lstStyle/>
                    <a:p>
                      <a:pPr algn="l" rtl="0">
                        <a:lnSpc>
                          <a:spcPct val="100000"/>
                        </a:lnSpc>
                      </a:pPr>
                      <a:r>
                        <a:rPr lang="tr" sz="2200" b="1" i="0" u="none" strike="noStrike">
                          <a:latin typeface="Calibri"/>
                        </a:rPr>
                        <a:t>Personel Sayısı</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a:latin typeface="Calibri"/>
                        </a:rPr>
                        <a:t>15</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a:latin typeface="Calibri"/>
                        </a:rPr>
                        <a:t>30</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a:latin typeface="Calibri"/>
                        </a:rPr>
                        <a:t>40</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601498826"/>
                  </a:ext>
                </a:extLst>
              </a:tr>
              <a:tr h="1260000">
                <a:tc>
                  <a:txBody>
                    <a:bodyPr/>
                    <a:lstStyle/>
                    <a:p>
                      <a:pPr algn="l" rtl="0">
                        <a:lnSpc>
                          <a:spcPct val="100000"/>
                        </a:lnSpc>
                      </a:pPr>
                      <a:r>
                        <a:rPr lang="tr" sz="2200" b="1" i="0" u="none" strike="noStrike">
                          <a:latin typeface="Calibri"/>
                        </a:rPr>
                        <a:t>Personel için toplam maliyet (genel giderler dahil)</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225,000 </a:t>
                      </a:r>
                      <a:r>
                        <a:rPr lang="tr" sz="2200" b="0" i="0" u="none" strike="noStrike" dirty="0" smtClean="0">
                          <a:latin typeface="Calibri"/>
                        </a:rPr>
                        <a:t>Avro </a:t>
                      </a:r>
                      <a:r>
                        <a:rPr lang="tr" sz="2200" b="0" i="0" u="none" strike="noStrike" dirty="0">
                          <a:latin typeface="Calibri"/>
                        </a:rPr>
                        <a:t>+ 67,500 </a:t>
                      </a:r>
                      <a:r>
                        <a:rPr lang="tr" sz="2200" b="0" i="0" u="none" strike="noStrike" dirty="0" smtClean="0">
                          <a:latin typeface="+mn-lt"/>
                        </a:rPr>
                        <a:t>Avro </a:t>
                      </a:r>
                      <a:r>
                        <a:rPr lang="tr" sz="2200" b="0" i="0" u="none" strike="noStrike" dirty="0">
                          <a:latin typeface="Calibri"/>
                        </a:rPr>
                        <a:t>(genel masraflar)</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450,000 </a:t>
                      </a:r>
                      <a:r>
                        <a:rPr lang="tr" sz="2200" b="0" i="0" u="none" strike="noStrike" dirty="0" smtClean="0">
                          <a:latin typeface="+mn-lt"/>
                        </a:rPr>
                        <a:t>Avro </a:t>
                      </a:r>
                      <a:r>
                        <a:rPr lang="tr" sz="2200" b="0" i="0" u="none" strike="noStrike" dirty="0">
                          <a:latin typeface="Calibri"/>
                        </a:rPr>
                        <a:t>+ 135,000 </a:t>
                      </a:r>
                      <a:r>
                        <a:rPr lang="tr" sz="2200" b="0" i="0" u="none" strike="noStrike" dirty="0" smtClean="0">
                          <a:latin typeface="+mn-lt"/>
                        </a:rPr>
                        <a:t>Avro </a:t>
                      </a:r>
                      <a:r>
                        <a:rPr lang="tr" sz="2200" b="0" i="0" u="none" strike="noStrike" dirty="0">
                          <a:latin typeface="Calibri"/>
                        </a:rPr>
                        <a:t>(genel masraflar)</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600,000 </a:t>
                      </a:r>
                      <a:r>
                        <a:rPr lang="tr" sz="2200" b="0" i="0" u="none" strike="noStrike" dirty="0" smtClean="0">
                          <a:latin typeface="+mn-lt"/>
                        </a:rPr>
                        <a:t>Avro </a:t>
                      </a:r>
                      <a:r>
                        <a:rPr lang="tr" sz="2200" b="0" i="0" u="none" strike="noStrike" dirty="0">
                          <a:latin typeface="Calibri"/>
                        </a:rPr>
                        <a:t>+ 180,000 </a:t>
                      </a:r>
                      <a:r>
                        <a:rPr lang="tr" sz="2200" b="0" i="0" u="none" strike="noStrike" dirty="0" smtClean="0">
                          <a:latin typeface="+mn-lt"/>
                        </a:rPr>
                        <a:t>Avro </a:t>
                      </a:r>
                      <a:r>
                        <a:rPr lang="tr" sz="2200" b="0" i="0" u="none" strike="noStrike" dirty="0">
                          <a:latin typeface="Calibri"/>
                        </a:rPr>
                        <a:t>(genel masraflar)</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28436960"/>
                  </a:ext>
                </a:extLst>
              </a:tr>
              <a:tr h="756000">
                <a:tc>
                  <a:txBody>
                    <a:bodyPr/>
                    <a:lstStyle/>
                    <a:p>
                      <a:pPr algn="l" rtl="0">
                        <a:lnSpc>
                          <a:spcPct val="100000"/>
                        </a:lnSpc>
                      </a:pPr>
                      <a:r>
                        <a:rPr lang="tr" sz="2200" b="1" i="0" u="none" strike="noStrike">
                          <a:latin typeface="Calibri"/>
                        </a:rPr>
                        <a:t>Teknik Yardım</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2,000,000 </a:t>
                      </a:r>
                      <a:r>
                        <a:rPr lang="tr" sz="2200" b="0" i="0" u="none" strike="noStrike" dirty="0" smtClean="0">
                          <a:latin typeface="+mn-lt"/>
                        </a:rPr>
                        <a:t>Avro</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2,000,000 </a:t>
                      </a:r>
                      <a:r>
                        <a:rPr lang="tr" sz="2200" b="0" i="0" u="none" strike="noStrike" dirty="0" smtClean="0">
                          <a:latin typeface="+mn-lt"/>
                        </a:rPr>
                        <a:t>Avro</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2,000,000 </a:t>
                      </a:r>
                      <a:r>
                        <a:rPr lang="tr" sz="2200" b="0" i="0" u="none" strike="noStrike" dirty="0" smtClean="0">
                          <a:latin typeface="+mn-lt"/>
                        </a:rPr>
                        <a:t>Avro</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80837670"/>
                  </a:ext>
                </a:extLst>
              </a:tr>
              <a:tr h="756000">
                <a:tc>
                  <a:txBody>
                    <a:bodyPr/>
                    <a:lstStyle/>
                    <a:p>
                      <a:pPr algn="l" rtl="0">
                        <a:lnSpc>
                          <a:spcPct val="100000"/>
                        </a:lnSpc>
                      </a:pPr>
                      <a:r>
                        <a:rPr lang="tr" sz="2200" b="1" i="0" u="none" strike="noStrike">
                          <a:latin typeface="Calibri"/>
                        </a:rPr>
                        <a:t>Ekipman</a:t>
                      </a:r>
                      <a:endParaRPr lang="tr-TR" sz="2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2,000,000 </a:t>
                      </a:r>
                      <a:r>
                        <a:rPr lang="tr" sz="2200" b="0" i="0" u="none" strike="noStrike" dirty="0" smtClean="0">
                          <a:latin typeface="+mn-lt"/>
                        </a:rPr>
                        <a:t>Avro</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300,000 </a:t>
                      </a:r>
                      <a:r>
                        <a:rPr lang="tr" sz="2200" b="0" i="0" u="none" strike="noStrike" dirty="0" smtClean="0">
                          <a:latin typeface="+mn-lt"/>
                        </a:rPr>
                        <a:t>Avro</a:t>
                      </a:r>
                      <a:endParaRPr lang="tr-TR" sz="2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200" b="0" i="0" u="none" strike="noStrike" dirty="0">
                          <a:latin typeface="Calibri"/>
                        </a:rPr>
                        <a:t>300,000 </a:t>
                      </a:r>
                      <a:r>
                        <a:rPr lang="tr" sz="2200" b="0" i="0" u="none" strike="noStrike" dirty="0" smtClean="0">
                          <a:latin typeface="+mn-lt"/>
                        </a:rPr>
                        <a:t>Avro</a:t>
                      </a:r>
                      <a:endParaRPr lang="tr-TR" sz="2200" dirty="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09607209"/>
                  </a:ext>
                </a:extLst>
              </a:tr>
            </a:tbl>
          </a:graphicData>
        </a:graphic>
      </p:graphicFrame>
    </p:spTree>
    <p:extLst>
      <p:ext uri="{BB962C8B-B14F-4D97-AF65-F5344CB8AC3E}">
        <p14:creationId xmlns:p14="http://schemas.microsoft.com/office/powerpoint/2010/main" val="730199899"/>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Autofit/>
          </a:bodyPr>
          <a:lstStyle/>
          <a:p>
            <a:pPr algn="l" rtl="0"/>
            <a:r>
              <a:rPr lang="tr" sz="2800" b="1" i="0" u="none" strike="noStrike">
                <a:latin typeface="Calibri"/>
              </a:rPr>
              <a:t>MALİYET ANALİZLERİ</a:t>
            </a:r>
          </a:p>
        </p:txBody>
      </p:sp>
      <p:sp>
        <p:nvSpPr>
          <p:cNvPr id="7" name="İçerik Yer Tutucusu 2">
            <a:extLst>
              <a:ext uri="{FF2B5EF4-FFF2-40B4-BE49-F238E27FC236}">
                <a16:creationId xmlns:a16="http://schemas.microsoft.com/office/drawing/2014/main" id="{4CEA56B1-4228-8B01-437B-23760E511F4A}"/>
              </a:ext>
            </a:extLst>
          </p:cNvPr>
          <p:cNvSpPr txBox="1"/>
          <p:nvPr/>
        </p:nvSpPr>
        <p:spPr>
          <a:xfrm>
            <a:off x="838200" y="1949515"/>
            <a:ext cx="10515600" cy="41318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rtl="0">
              <a:buNone/>
            </a:pPr>
            <a:r>
              <a:rPr lang="tr" sz="2000" b="1" i="0" u="none" strike="noStrike">
                <a:latin typeface="Calibri"/>
                <a:ea typeface="Times New Roman"/>
              </a:rPr>
              <a:t>Sermaye Harcaması:</a:t>
            </a:r>
            <a:endParaRPr lang="tr-TR" sz="2000" b="1">
              <a:effectLst/>
              <a:ea typeface="Times New Roman" panose="02020603050405020304" pitchFamily="18" charset="0"/>
            </a:endParaRPr>
          </a:p>
          <a:p>
            <a:pPr marL="342900" lvl="0" indent="-342900" algn="just" rtl="0">
              <a:buFont typeface="Symbol" panose="05050102010706020507" pitchFamily="18" charset="2"/>
              <a:buChar char=""/>
            </a:pPr>
            <a:r>
              <a:rPr lang="tr" sz="2000" b="0" i="0" u="none" strike="noStrike">
                <a:latin typeface="Calibri"/>
                <a:ea typeface="Times New Roman"/>
              </a:rPr>
              <a:t>Kirlilik azaltma tesisleri de dahil olmak üzere yeni tesislerin MET'e uygun olarak inşa edilmesi</a:t>
            </a:r>
            <a:endParaRPr lang="tr-TR" sz="2000">
              <a:effectLst/>
              <a:ea typeface="Times New Roman" panose="02020603050405020304" pitchFamily="18" charset="0"/>
            </a:endParaRPr>
          </a:p>
          <a:p>
            <a:pPr marL="342900" lvl="0" indent="-342900" algn="just" rtl="0">
              <a:buFont typeface="Symbol" panose="05050102010706020507" pitchFamily="18" charset="2"/>
              <a:buChar char=""/>
            </a:pPr>
            <a:r>
              <a:rPr lang="tr" sz="2000" b="0" i="0" u="none" strike="noStrike">
                <a:latin typeface="Calibri"/>
                <a:ea typeface="Times New Roman"/>
              </a:rPr>
              <a:t>Mevcut tesislerin MET ve kirlilik azaltma tesislerini içerecek şekilde değiştirilmesi</a:t>
            </a:r>
          </a:p>
          <a:p>
            <a:pPr marL="0" indent="0" algn="just" rtl="0">
              <a:buNone/>
            </a:pPr>
            <a:r>
              <a:rPr lang="tr" sz="2000" b="1" i="0" u="none" strike="noStrike">
                <a:latin typeface="Calibri"/>
                <a:ea typeface="Times New Roman"/>
              </a:rPr>
              <a:t>İşletme ve Bakım Giderleri:</a:t>
            </a:r>
            <a:endParaRPr lang="tr-TR" sz="2000">
              <a:effectLst/>
              <a:ea typeface="Times New Roman" panose="02020603050405020304" pitchFamily="18" charset="0"/>
            </a:endParaRPr>
          </a:p>
          <a:p>
            <a:pPr marL="342900" lvl="0" indent="-342900" algn="just" rtl="0">
              <a:buFont typeface="Symbol" panose="05050102010706020507" pitchFamily="18" charset="2"/>
              <a:buChar char=""/>
            </a:pPr>
            <a:r>
              <a:rPr lang="tr" sz="2000" b="0" i="0" u="none" strike="noStrike">
                <a:latin typeface="Calibri"/>
                <a:ea typeface="Times New Roman"/>
              </a:rPr>
              <a:t>EKÖK tesislerinin MET ile ilgili faaliyetleri için işletme ve bakım maliyetleri </a:t>
            </a:r>
          </a:p>
          <a:p>
            <a:pPr marL="342900" lvl="0" indent="-342900" algn="just" rtl="0">
              <a:buFont typeface="Symbol" panose="05050102010706020507" pitchFamily="18" charset="2"/>
              <a:buChar char=""/>
            </a:pPr>
            <a:r>
              <a:rPr lang="tr" sz="2000" b="0" i="0" u="none" strike="noStrike">
                <a:latin typeface="Calibri"/>
                <a:ea typeface="Times New Roman"/>
              </a:rPr>
              <a:t>İzin verilen tesislerin denetimleri için maliyetler</a:t>
            </a:r>
            <a:endParaRPr lang="tr-TR" sz="2000">
              <a:ea typeface="Times New Roman" panose="02020603050405020304" pitchFamily="18" charset="0"/>
            </a:endParaRPr>
          </a:p>
          <a:p>
            <a:pPr marL="342900" lvl="0" indent="-342900" algn="just" rtl="0">
              <a:buFont typeface="Symbol" panose="05050102010706020507" pitchFamily="18" charset="2"/>
              <a:buChar char=""/>
            </a:pPr>
            <a:r>
              <a:rPr lang="tr" sz="2000" b="0" i="0" u="none" strike="noStrike">
                <a:latin typeface="Calibri"/>
                <a:ea typeface="Times New Roman"/>
              </a:rPr>
              <a:t>Raporlama için veri toplama maliyetleri vb.</a:t>
            </a:r>
            <a:endParaRPr lang="tr-TR" sz="2000">
              <a:effectLst/>
              <a:ea typeface="Times New Roman" panose="02020603050405020304" pitchFamily="18" charset="0"/>
            </a:endParaRPr>
          </a:p>
          <a:p>
            <a:pPr marL="0" lvl="0" indent="0">
              <a:buNone/>
            </a:pPr>
            <a:endParaRPr lang="en-GB" sz="2000">
              <a:effectLst/>
              <a:ea typeface="Times New Roman" panose="02020603050405020304" pitchFamily="18" charset="0"/>
            </a:endParaRPr>
          </a:p>
        </p:txBody>
      </p:sp>
    </p:spTree>
    <p:extLst>
      <p:ext uri="{BB962C8B-B14F-4D97-AF65-F5344CB8AC3E}">
        <p14:creationId xmlns:p14="http://schemas.microsoft.com/office/powerpoint/2010/main" val="83894553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715D94-3092-43F2-9F64-19D5E1AC8ABE}"/>
              </a:ext>
            </a:extLst>
          </p:cNvPr>
          <p:cNvSpPr>
            <a:spLocks noGrp="1"/>
          </p:cNvSpPr>
          <p:nvPr>
            <p:ph type="title"/>
          </p:nvPr>
        </p:nvSpPr>
        <p:spPr/>
        <p:txBody>
          <a:bodyPr>
            <a:no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tr" sz="2800" b="1" i="0" u="none" strike="noStrike" cap="none" normalizeH="0" baseline="0">
                <a:solidFill>
                  <a:srgbClr val="000000"/>
                </a:solidFill>
                <a:latin typeface="Calibri"/>
              </a:rPr>
              <a:t>Toplam sektörel uyum yatırım ve operasyonel maliyet değerleri</a:t>
            </a:r>
            <a:endParaRPr kumimoji="0" lang="tr-TR" altLang="tr-TR" sz="2800" i="0" u="none" strike="noStrike" cap="none" normalizeH="0" baseline="0">
              <a:ln>
                <a:noFill/>
              </a:ln>
              <a:solidFill>
                <a:schemeClr val="tx1"/>
              </a:solidFill>
              <a:effectLst/>
              <a:latin typeface="+mn-lt"/>
            </a:endParaRPr>
          </a:p>
        </p:txBody>
      </p:sp>
      <p:sp>
        <p:nvSpPr>
          <p:cNvPr id="3" name="Slide Number Placeholder 2">
            <a:extLst>
              <a:ext uri="{FF2B5EF4-FFF2-40B4-BE49-F238E27FC236}">
                <a16:creationId xmlns:a16="http://schemas.microsoft.com/office/drawing/2014/main" id="{0FB8892F-8727-4AB7-A027-535BC3AC0D00}"/>
              </a:ext>
            </a:extLst>
          </p:cNvPr>
          <p:cNvSpPr>
            <a:spLocks noGrp="1"/>
          </p:cNvSpPr>
          <p:nvPr>
            <p:ph type="sldNum" sz="quarter" idx="12"/>
          </p:nvPr>
        </p:nvSpPr>
        <p:spPr/>
        <p:txBody>
          <a:bodyPr>
            <a:noAutofit/>
          </a:bodyPr>
          <a:lstStyle/>
          <a:p>
            <a:pPr rtl="0"/>
            <a:r>
              <a:rPr lang="tr" sz="1200" b="0" i="0" u="none" strike="noStrike">
                <a:latin typeface="Calibri"/>
              </a:rPr>
              <a:t>13</a:t>
            </a:r>
            <a:endParaRPr lang="en-GB"/>
          </a:p>
        </p:txBody>
      </p:sp>
      <p:graphicFrame>
        <p:nvGraphicFramePr>
          <p:cNvPr id="4" name="Table 3">
            <a:extLst>
              <a:ext uri="{FF2B5EF4-FFF2-40B4-BE49-F238E27FC236}">
                <a16:creationId xmlns:a16="http://schemas.microsoft.com/office/drawing/2014/main" id="{35D2665D-913F-15A7-75DB-2F42E95B938D}"/>
              </a:ext>
            </a:extLst>
          </p:cNvPr>
          <p:cNvGraphicFramePr>
            <a:graphicFrameLocks noGrp="1"/>
          </p:cNvGraphicFramePr>
          <p:nvPr>
            <p:extLst>
              <p:ext uri="{D42A27DB-BD31-4B8C-83A1-F6EECF244321}">
                <p14:modId xmlns:p14="http://schemas.microsoft.com/office/powerpoint/2010/main" val="151456771"/>
              </p:ext>
            </p:extLst>
          </p:nvPr>
        </p:nvGraphicFramePr>
        <p:xfrm>
          <a:off x="838195" y="1887586"/>
          <a:ext cx="10515605" cy="4278428"/>
        </p:xfrm>
        <a:graphic>
          <a:graphicData uri="http://schemas.openxmlformats.org/drawingml/2006/table">
            <a:tbl>
              <a:tblPr firstRow="1" firstCol="1" bandRow="1">
                <a:tableStyleId>{3B4B98B0-60AC-42C2-AFA5-B58CD77FA1E5}</a:tableStyleId>
              </a:tblPr>
              <a:tblGrid>
                <a:gridCol w="1868423">
                  <a:extLst>
                    <a:ext uri="{9D8B030D-6E8A-4147-A177-3AD203B41FA5}">
                      <a16:colId xmlns:a16="http://schemas.microsoft.com/office/drawing/2014/main" val="3609667450"/>
                    </a:ext>
                  </a:extLst>
                </a:gridCol>
                <a:gridCol w="1418342">
                  <a:extLst>
                    <a:ext uri="{9D8B030D-6E8A-4147-A177-3AD203B41FA5}">
                      <a16:colId xmlns:a16="http://schemas.microsoft.com/office/drawing/2014/main" val="1104750821"/>
                    </a:ext>
                  </a:extLst>
                </a:gridCol>
                <a:gridCol w="1352471">
                  <a:extLst>
                    <a:ext uri="{9D8B030D-6E8A-4147-A177-3AD203B41FA5}">
                      <a16:colId xmlns:a16="http://schemas.microsoft.com/office/drawing/2014/main" val="1500781020"/>
                    </a:ext>
                  </a:extLst>
                </a:gridCol>
                <a:gridCol w="1546412">
                  <a:extLst>
                    <a:ext uri="{9D8B030D-6E8A-4147-A177-3AD203B41FA5}">
                      <a16:colId xmlns:a16="http://schemas.microsoft.com/office/drawing/2014/main" val="3905038536"/>
                    </a:ext>
                  </a:extLst>
                </a:gridCol>
                <a:gridCol w="1443319">
                  <a:extLst>
                    <a:ext uri="{9D8B030D-6E8A-4147-A177-3AD203B41FA5}">
                      <a16:colId xmlns:a16="http://schemas.microsoft.com/office/drawing/2014/main" val="2876357340"/>
                    </a:ext>
                  </a:extLst>
                </a:gridCol>
                <a:gridCol w="1443319">
                  <a:extLst>
                    <a:ext uri="{9D8B030D-6E8A-4147-A177-3AD203B41FA5}">
                      <a16:colId xmlns:a16="http://schemas.microsoft.com/office/drawing/2014/main" val="3912485424"/>
                    </a:ext>
                  </a:extLst>
                </a:gridCol>
                <a:gridCol w="1443319">
                  <a:extLst>
                    <a:ext uri="{9D8B030D-6E8A-4147-A177-3AD203B41FA5}">
                      <a16:colId xmlns:a16="http://schemas.microsoft.com/office/drawing/2014/main" val="2333349045"/>
                    </a:ext>
                  </a:extLst>
                </a:gridCol>
              </a:tblGrid>
              <a:tr h="792988">
                <a:tc rowSpan="2">
                  <a:txBody>
                    <a:bodyPr/>
                    <a:lstStyle/>
                    <a:p>
                      <a:pPr algn="l" rtl="0">
                        <a:lnSpc>
                          <a:spcPct val="100000"/>
                        </a:lnSpc>
                      </a:pPr>
                      <a:r>
                        <a:rPr lang="tr" sz="1600" b="1" i="0" u="none" strike="noStrike">
                          <a:latin typeface="Calibri"/>
                        </a:rPr>
                        <a:t>Sektörler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CAPEX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OPEX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OPEX</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1" i="0" u="none" strike="noStrike">
                          <a:latin typeface="Calibri"/>
                        </a:rPr>
                        <a:t>OPEX</a:t>
                      </a:r>
                      <a:endParaRPr lang="tr-TR" sz="160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113748625"/>
                  </a:ext>
                </a:extLst>
              </a:tr>
              <a:tr h="898720">
                <a:tc vMerge="1">
                  <a:txBody>
                    <a:bodyPr/>
                    <a:lstStyle/>
                    <a:p>
                      <a:endParaRPr lang="tr-TR"/>
                    </a:p>
                  </a:txBody>
                  <a:tcPr/>
                </a:tc>
                <a:tc>
                  <a:txBody>
                    <a:bodyPr/>
                    <a:lstStyle/>
                    <a:p>
                      <a:pPr algn="ctr" rtl="0">
                        <a:lnSpc>
                          <a:spcPct val="100000"/>
                        </a:lnSpc>
                      </a:pPr>
                      <a:r>
                        <a:rPr lang="tr" sz="1600" b="0" i="0" u="none" strike="noStrike">
                          <a:latin typeface="Calibri"/>
                        </a:rPr>
                        <a:t>(min, AVRO)</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(ort, AVRO)</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(maks, AVRO)</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(min, AVRO/yıl)</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(ort, AVRO/yıl)</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(maks, AVRO/yıl)</a:t>
                      </a:r>
                      <a:endParaRPr lang="tr-TR" sz="1600" b="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443887573"/>
                  </a:ext>
                </a:extLst>
              </a:tr>
              <a:tr h="360000">
                <a:tc>
                  <a:txBody>
                    <a:bodyPr/>
                    <a:lstStyle/>
                    <a:p>
                      <a:pPr algn="l" rtl="0">
                        <a:lnSpc>
                          <a:spcPct val="100000"/>
                        </a:lnSpc>
                      </a:pPr>
                      <a:r>
                        <a:rPr lang="tr" sz="1400" b="1" i="0" u="none" strike="noStrike">
                          <a:latin typeface="Calibri"/>
                        </a:rPr>
                        <a:t>1. Enerji endüstrileri</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1,202,000,000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1,202,000,000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1,202,000,000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161,000,000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161,000,000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161,000,000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746646827"/>
                  </a:ext>
                </a:extLst>
              </a:tr>
              <a:tr h="360000">
                <a:tc>
                  <a:txBody>
                    <a:bodyPr/>
                    <a:lstStyle/>
                    <a:p>
                      <a:pPr algn="l" rtl="0">
                        <a:lnSpc>
                          <a:spcPct val="100000"/>
                        </a:lnSpc>
                      </a:pPr>
                      <a:r>
                        <a:rPr lang="tr" sz="1400" b="1" i="0" u="none" strike="noStrike">
                          <a:latin typeface="Calibri"/>
                        </a:rPr>
                        <a:t>2. Metallerin üretimi ve işlenmesi</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4,754,000,000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675846335"/>
                  </a:ext>
                </a:extLst>
              </a:tr>
              <a:tr h="360000">
                <a:tc>
                  <a:txBody>
                    <a:bodyPr/>
                    <a:lstStyle/>
                    <a:p>
                      <a:pPr algn="l" rtl="0">
                        <a:lnSpc>
                          <a:spcPct val="100000"/>
                        </a:lnSpc>
                      </a:pPr>
                      <a:r>
                        <a:rPr lang="tr" sz="1400" b="1" i="0" u="none" strike="noStrike">
                          <a:latin typeface="Calibri"/>
                        </a:rPr>
                        <a:t>3. Mineral endüstrisi</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2,800,000,000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5,404,000,000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8,008,000,000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290,000,000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713,080,000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1,130,000,000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3127813793"/>
                  </a:ext>
                </a:extLst>
              </a:tr>
              <a:tr h="360000">
                <a:tc>
                  <a:txBody>
                    <a:bodyPr/>
                    <a:lstStyle/>
                    <a:p>
                      <a:pPr algn="l" rtl="0">
                        <a:lnSpc>
                          <a:spcPct val="100000"/>
                        </a:lnSpc>
                      </a:pPr>
                      <a:r>
                        <a:rPr lang="tr" sz="1400" b="1" i="0" u="none" strike="noStrike">
                          <a:latin typeface="Calibri"/>
                        </a:rPr>
                        <a:t>4. Kimya endüstrisi</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3,800,000,000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11,269,500,000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18,740,000,000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768,000,000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817,905,000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867,000,000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65664606"/>
                  </a:ext>
                </a:extLst>
              </a:tr>
              <a:tr h="360000">
                <a:tc>
                  <a:txBody>
                    <a:bodyPr/>
                    <a:lstStyle/>
                    <a:p>
                      <a:pPr algn="l" rtl="0">
                        <a:lnSpc>
                          <a:spcPct val="100000"/>
                        </a:lnSpc>
                      </a:pPr>
                      <a:r>
                        <a:rPr lang="tr" sz="1400" b="1" i="0" u="none" strike="noStrike">
                          <a:latin typeface="Calibri"/>
                        </a:rPr>
                        <a:t>5. Atık Yönetimi</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512,000,000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512,000,000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512,000,000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3778462934"/>
                  </a:ext>
                </a:extLst>
              </a:tr>
              <a:tr h="360000">
                <a:tc>
                  <a:txBody>
                    <a:bodyPr/>
                    <a:lstStyle/>
                    <a:p>
                      <a:pPr algn="l" rtl="0">
                        <a:lnSpc>
                          <a:spcPct val="100000"/>
                        </a:lnSpc>
                      </a:pPr>
                      <a:r>
                        <a:rPr lang="tr" sz="1400" b="1" i="0" u="none" strike="noStrike">
                          <a:latin typeface="Calibri"/>
                        </a:rPr>
                        <a:t>Diğer faaliyetler</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4,950,000,000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15,404,975,000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25,858,000,000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315,000,000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698,700,000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1,075,000,000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983201761"/>
                  </a:ext>
                </a:extLst>
              </a:tr>
              <a:tr h="360000">
                <a:tc>
                  <a:txBody>
                    <a:bodyPr/>
                    <a:lstStyle/>
                    <a:p>
                      <a:pPr algn="ctr" rtl="0">
                        <a:lnSpc>
                          <a:spcPct val="100000"/>
                        </a:lnSpc>
                      </a:pPr>
                      <a:r>
                        <a:rPr lang="tr" sz="1400" b="1" i="0" u="none" strike="noStrike">
                          <a:latin typeface="Calibri"/>
                        </a:rPr>
                        <a:t>Toplam</a:t>
                      </a:r>
                      <a:endParaRPr lang="tr-TR" sz="240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1400" b="0" i="0" u="none" strike="noStrike">
                          <a:latin typeface="Calibri"/>
                        </a:rPr>
                        <a:t>18,018,000,000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38,546,475,000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59,074,000,000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1,534,000,000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2,390,685,000</a:t>
                      </a:r>
                      <a:endParaRPr lang="tr-TR" sz="24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108000" marT="0" marB="0" anchor="ctr"/>
                </a:tc>
                <a:tc>
                  <a:txBody>
                    <a:bodyPr/>
                    <a:lstStyle/>
                    <a:p>
                      <a:pPr algn="r" rtl="0">
                        <a:lnSpc>
                          <a:spcPct val="100000"/>
                        </a:lnSpc>
                      </a:pPr>
                      <a:r>
                        <a:rPr lang="tr" sz="1400" b="0" i="0" u="none" strike="noStrike">
                          <a:latin typeface="Calibri"/>
                        </a:rPr>
                        <a:t>3,233,000,000</a:t>
                      </a:r>
                      <a:endParaRPr lang="tr-TR" sz="2400" b="0">
                        <a:effectLst/>
                        <a:latin typeface="Times New Roman" pitchFamily="18" charset="0"/>
                        <a:ea typeface="Calibri" panose="020F0502020204030204" pitchFamily="34" charset="0"/>
                        <a:cs typeface="Calibri" panose="020F0502020204030204" pitchFamily="34" charset="0"/>
                      </a:endParaRPr>
                    </a:p>
                  </a:txBody>
                  <a:tcPr marL="68580" marR="108000" marT="0" marB="0" anchor="ctr"/>
                </a:tc>
                <a:extLst>
                  <a:ext uri="{0D108BD9-81ED-4DB2-BD59-A6C34878D82A}">
                    <a16:rowId xmlns:a16="http://schemas.microsoft.com/office/drawing/2014/main" val="2000156183"/>
                  </a:ext>
                </a:extLst>
              </a:tr>
            </a:tbl>
          </a:graphicData>
        </a:graphic>
      </p:graphicFrame>
    </p:spTree>
    <p:extLst>
      <p:ext uri="{BB962C8B-B14F-4D97-AF65-F5344CB8AC3E}">
        <p14:creationId xmlns:p14="http://schemas.microsoft.com/office/powerpoint/2010/main" val="2115304317"/>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noAutofit/>
          </a:bodyPr>
          <a:lstStyle/>
          <a:p>
            <a:pPr algn="l" rtl="0"/>
            <a:r>
              <a:rPr lang="tr" sz="3600" b="1" i="0" u="none" strike="noStrike">
                <a:latin typeface="Calibri"/>
              </a:rPr>
              <a:t>Geçiş Süresi</a:t>
            </a:r>
          </a:p>
        </p:txBody>
      </p:sp>
      <p:sp>
        <p:nvSpPr>
          <p:cNvPr id="10" name="TextBox 9">
            <a:extLst>
              <a:ext uri="{FF2B5EF4-FFF2-40B4-BE49-F238E27FC236}">
                <a16:creationId xmlns:a16="http://schemas.microsoft.com/office/drawing/2014/main" id="{BDB684A7-7FF9-D1CB-4D85-5DF71CE7F962}"/>
              </a:ext>
            </a:extLst>
          </p:cNvPr>
          <p:cNvSpPr txBox="1"/>
          <p:nvPr/>
        </p:nvSpPr>
        <p:spPr>
          <a:xfrm>
            <a:off x="838200" y="1633573"/>
            <a:ext cx="10515600" cy="1631216"/>
          </a:xfrm>
          <a:prstGeom prst="rect">
            <a:avLst/>
          </a:prstGeom>
          <a:noFill/>
        </p:spPr>
        <p:txBody>
          <a:bodyPr wrap="square">
            <a:noAutofit/>
          </a:bodyPr>
          <a:lstStyle/>
          <a:p>
            <a:pPr marL="285750" indent="-285750" algn="just" rtl="0">
              <a:buFont typeface="Arial" panose="020B0604020202020204" pitchFamily="34" charset="0"/>
              <a:buChar char="•"/>
            </a:pPr>
            <a:r>
              <a:rPr lang="tr" sz="2000" b="0" i="0" u="none" strike="noStrike">
                <a:latin typeface="Calibri"/>
                <a:ea typeface="Calibri"/>
              </a:rPr>
              <a:t>Her bir alt sektör için 3 yıllık (kısa vadeli), 6 yıllık (orta vadeli) veya 9 yıllık (uzun vadeli) bir geçiş süresi verilmiştir. </a:t>
            </a:r>
          </a:p>
          <a:p>
            <a:pPr marL="285750" indent="-285750" algn="just" rtl="0">
              <a:buFont typeface="Arial" panose="020B0604020202020204" pitchFamily="34" charset="0"/>
              <a:buChar char="•"/>
            </a:pPr>
            <a:r>
              <a:rPr lang="tr" sz="2000" b="0" i="0" u="none" strike="noStrike">
                <a:latin typeface="Calibri"/>
                <a:ea typeface="Calibri"/>
              </a:rPr>
              <a:t>Geçiş süreleri, gelecek çevre politikaları ile sektörlerin durumuna ve uyum oranları, gerekli maliyetler ve kapsam altında yer alan tesis sayısı gibi sektörel analizlere göre belirlenir. </a:t>
            </a:r>
            <a:endParaRPr lang="tr-TR" sz="2000"/>
          </a:p>
        </p:txBody>
      </p:sp>
      <p:graphicFrame>
        <p:nvGraphicFramePr>
          <p:cNvPr id="11" name="Table 10">
            <a:extLst>
              <a:ext uri="{FF2B5EF4-FFF2-40B4-BE49-F238E27FC236}">
                <a16:creationId xmlns:a16="http://schemas.microsoft.com/office/drawing/2014/main" id="{9B3A2EA2-DD89-FF4B-930D-4B0EA2F0E3A2}"/>
              </a:ext>
            </a:extLst>
          </p:cNvPr>
          <p:cNvGraphicFramePr>
            <a:graphicFrameLocks noGrp="1"/>
          </p:cNvGraphicFramePr>
          <p:nvPr>
            <p:extLst>
              <p:ext uri="{D42A27DB-BD31-4B8C-83A1-F6EECF244321}">
                <p14:modId xmlns:p14="http://schemas.microsoft.com/office/powerpoint/2010/main" val="1798161705"/>
              </p:ext>
            </p:extLst>
          </p:nvPr>
        </p:nvGraphicFramePr>
        <p:xfrm>
          <a:off x="2044700" y="3697168"/>
          <a:ext cx="8102600" cy="2243520"/>
        </p:xfrm>
        <a:graphic>
          <a:graphicData uri="http://schemas.openxmlformats.org/drawingml/2006/table">
            <a:tbl>
              <a:tblPr firstRow="1" firstCol="1" bandRow="1">
                <a:tableStyleId>{3B4B98B0-60AC-42C2-AFA5-B58CD77FA1E5}</a:tableStyleId>
              </a:tblPr>
              <a:tblGrid>
                <a:gridCol w="4051300">
                  <a:extLst>
                    <a:ext uri="{9D8B030D-6E8A-4147-A177-3AD203B41FA5}">
                      <a16:colId xmlns:a16="http://schemas.microsoft.com/office/drawing/2014/main" val="2435675052"/>
                    </a:ext>
                  </a:extLst>
                </a:gridCol>
                <a:gridCol w="4051300">
                  <a:extLst>
                    <a:ext uri="{9D8B030D-6E8A-4147-A177-3AD203B41FA5}">
                      <a16:colId xmlns:a16="http://schemas.microsoft.com/office/drawing/2014/main" val="4119153658"/>
                    </a:ext>
                  </a:extLst>
                </a:gridCol>
              </a:tblGrid>
              <a:tr h="504000">
                <a:tc>
                  <a:txBody>
                    <a:bodyPr/>
                    <a:lstStyle/>
                    <a:p>
                      <a:pPr algn="ctr" rtl="0">
                        <a:lnSpc>
                          <a:spcPct val="100000"/>
                        </a:lnSpc>
                      </a:pPr>
                      <a:r>
                        <a:rPr lang="tr" sz="2400" b="1" i="0" u="none" strike="noStrike">
                          <a:latin typeface="Calibri"/>
                        </a:rPr>
                        <a:t>Önerilen zaman dilimleri</a:t>
                      </a:r>
                      <a:endParaRPr lang="tr-TR" sz="3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2400" b="1" i="0" u="none" strike="noStrike">
                          <a:latin typeface="Calibri"/>
                        </a:rPr>
                        <a:t>Tüm sektörler için gerekli toplam maliyet (ort, AVRO)</a:t>
                      </a:r>
                      <a:endParaRPr lang="tr-TR" sz="360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73876386"/>
                  </a:ext>
                </a:extLst>
              </a:tr>
              <a:tr h="504000">
                <a:tc>
                  <a:txBody>
                    <a:bodyPr/>
                    <a:lstStyle/>
                    <a:p>
                      <a:pPr algn="ctr" rtl="0">
                        <a:lnSpc>
                          <a:spcPct val="100000"/>
                        </a:lnSpc>
                      </a:pPr>
                      <a:r>
                        <a:rPr lang="tr" sz="2000" b="1" i="0" u="none" strike="noStrike">
                          <a:latin typeface="Calibri"/>
                        </a:rPr>
                        <a:t>Kısa vadeli (2024-2026) </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2000" b="0" i="0" u="none" strike="noStrike">
                          <a:latin typeface="Calibri"/>
                        </a:rPr>
                        <a:t>24,680,108,000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1733825822"/>
                  </a:ext>
                </a:extLst>
              </a:tr>
              <a:tr h="504000">
                <a:tc>
                  <a:txBody>
                    <a:bodyPr/>
                    <a:lstStyle/>
                    <a:p>
                      <a:pPr algn="ctr" rtl="0">
                        <a:lnSpc>
                          <a:spcPct val="100000"/>
                        </a:lnSpc>
                      </a:pPr>
                      <a:r>
                        <a:rPr lang="tr" sz="2000" b="1" i="0" u="none" strike="noStrike">
                          <a:latin typeface="Calibri"/>
                        </a:rPr>
                        <a:t>Orta vadeli (2027-2030)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2000" b="0" i="0" u="none" strike="noStrike">
                          <a:latin typeface="Calibri"/>
                        </a:rPr>
                        <a:t>11,363,608,000</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684807780"/>
                  </a:ext>
                </a:extLst>
              </a:tr>
              <a:tr h="504000">
                <a:tc>
                  <a:txBody>
                    <a:bodyPr/>
                    <a:lstStyle/>
                    <a:p>
                      <a:pPr algn="ctr" rtl="0">
                        <a:lnSpc>
                          <a:spcPct val="100000"/>
                        </a:lnSpc>
                      </a:pPr>
                      <a:r>
                        <a:rPr lang="tr" sz="2000" b="1" i="0" u="none" strike="noStrike">
                          <a:latin typeface="Calibri"/>
                        </a:rPr>
                        <a:t>Uzun vadeli (2030-2032)</a:t>
                      </a:r>
                      <a:endParaRPr lang="tr-TR"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r" rtl="0">
                        <a:lnSpc>
                          <a:spcPct val="100000"/>
                        </a:lnSpc>
                      </a:pPr>
                      <a:r>
                        <a:rPr lang="tr" sz="2000" b="0" i="0" u="none" strike="noStrike">
                          <a:latin typeface="Calibri"/>
                        </a:rPr>
                        <a:t>2,502,870,000</a:t>
                      </a:r>
                      <a:endParaRPr lang="tr-TR" sz="3200">
                        <a:effectLst/>
                        <a:latin typeface="Times New Roman" pitchFamily="18" charset="0"/>
                        <a:ea typeface="Calibri" panose="020F0502020204030204" pitchFamily="34" charset="0"/>
                        <a:cs typeface="Calibri" panose="020F0502020204030204" pitchFamily="34" charset="0"/>
                      </a:endParaRPr>
                    </a:p>
                  </a:txBody>
                  <a:tcPr marL="68580" marR="972000" marT="0" marB="0" anchor="ctr"/>
                </a:tc>
                <a:extLst>
                  <a:ext uri="{0D108BD9-81ED-4DB2-BD59-A6C34878D82A}">
                    <a16:rowId xmlns:a16="http://schemas.microsoft.com/office/drawing/2014/main" val="271770428"/>
                  </a:ext>
                </a:extLst>
              </a:tr>
            </a:tbl>
          </a:graphicData>
        </a:graphic>
      </p:graphicFrame>
    </p:spTree>
    <p:extLst>
      <p:ext uri="{BB962C8B-B14F-4D97-AF65-F5344CB8AC3E}">
        <p14:creationId xmlns:p14="http://schemas.microsoft.com/office/powerpoint/2010/main" val="152475742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noAutofit/>
          </a:bodyPr>
          <a:lstStyle/>
          <a:p>
            <a:pPr algn="l" rtl="0"/>
            <a:r>
              <a:rPr lang="tr" sz="3600" b="1" i="0" u="none" strike="noStrike">
                <a:latin typeface="Calibri"/>
              </a:rPr>
              <a:t>Geçiş Süresi</a:t>
            </a:r>
          </a:p>
        </p:txBody>
      </p:sp>
      <p:graphicFrame>
        <p:nvGraphicFramePr>
          <p:cNvPr id="6" name="Table 5">
            <a:extLst>
              <a:ext uri="{FF2B5EF4-FFF2-40B4-BE49-F238E27FC236}">
                <a16:creationId xmlns:a16="http://schemas.microsoft.com/office/drawing/2014/main" id="{2E9CB0D3-E042-224F-86F0-6028F18158D1}"/>
              </a:ext>
            </a:extLst>
          </p:cNvPr>
          <p:cNvGraphicFramePr>
            <a:graphicFrameLocks noGrp="1"/>
          </p:cNvGraphicFramePr>
          <p:nvPr>
            <p:extLst>
              <p:ext uri="{D42A27DB-BD31-4B8C-83A1-F6EECF244321}">
                <p14:modId xmlns:p14="http://schemas.microsoft.com/office/powerpoint/2010/main" val="2403546866"/>
              </p:ext>
            </p:extLst>
          </p:nvPr>
        </p:nvGraphicFramePr>
        <p:xfrm>
          <a:off x="396241" y="1291770"/>
          <a:ext cx="11399518" cy="5298901"/>
        </p:xfrm>
        <a:graphic>
          <a:graphicData uri="http://schemas.openxmlformats.org/drawingml/2006/table">
            <a:tbl>
              <a:tblPr firstRow="1" firstCol="1" bandRow="1">
                <a:tableStyleId>{3B4B98B0-60AC-42C2-AFA5-B58CD77FA1E5}</a:tableStyleId>
              </a:tblPr>
              <a:tblGrid>
                <a:gridCol w="2428240">
                  <a:extLst>
                    <a:ext uri="{9D8B030D-6E8A-4147-A177-3AD203B41FA5}">
                      <a16:colId xmlns:a16="http://schemas.microsoft.com/office/drawing/2014/main" val="352938728"/>
                    </a:ext>
                  </a:extLst>
                </a:gridCol>
                <a:gridCol w="1524000">
                  <a:extLst>
                    <a:ext uri="{9D8B030D-6E8A-4147-A177-3AD203B41FA5}">
                      <a16:colId xmlns:a16="http://schemas.microsoft.com/office/drawing/2014/main" val="2013306203"/>
                    </a:ext>
                  </a:extLst>
                </a:gridCol>
                <a:gridCol w="1331518">
                  <a:extLst>
                    <a:ext uri="{9D8B030D-6E8A-4147-A177-3AD203B41FA5}">
                      <a16:colId xmlns:a16="http://schemas.microsoft.com/office/drawing/2014/main" val="3105765388"/>
                    </a:ext>
                  </a:extLst>
                </a:gridCol>
                <a:gridCol w="1163810">
                  <a:extLst>
                    <a:ext uri="{9D8B030D-6E8A-4147-A177-3AD203B41FA5}">
                      <a16:colId xmlns:a16="http://schemas.microsoft.com/office/drawing/2014/main" val="2715675772"/>
                    </a:ext>
                  </a:extLst>
                </a:gridCol>
                <a:gridCol w="1650650">
                  <a:extLst>
                    <a:ext uri="{9D8B030D-6E8A-4147-A177-3AD203B41FA5}">
                      <a16:colId xmlns:a16="http://schemas.microsoft.com/office/drawing/2014/main" val="288834363"/>
                    </a:ext>
                  </a:extLst>
                </a:gridCol>
                <a:gridCol w="1650650">
                  <a:extLst>
                    <a:ext uri="{9D8B030D-6E8A-4147-A177-3AD203B41FA5}">
                      <a16:colId xmlns:a16="http://schemas.microsoft.com/office/drawing/2014/main" val="2792321089"/>
                    </a:ext>
                  </a:extLst>
                </a:gridCol>
                <a:gridCol w="1650650">
                  <a:extLst>
                    <a:ext uri="{9D8B030D-6E8A-4147-A177-3AD203B41FA5}">
                      <a16:colId xmlns:a16="http://schemas.microsoft.com/office/drawing/2014/main" val="4100083395"/>
                    </a:ext>
                  </a:extLst>
                </a:gridCol>
              </a:tblGrid>
              <a:tr h="800341">
                <a:tc>
                  <a:txBody>
                    <a:bodyPr/>
                    <a:lstStyle/>
                    <a:p>
                      <a:pPr algn="ctr" rtl="0">
                        <a:lnSpc>
                          <a:spcPct val="100000"/>
                        </a:lnSpc>
                      </a:pPr>
                      <a:r>
                        <a:rPr lang="tr" sz="1600" b="1" i="0" u="none" strike="noStrike">
                          <a:latin typeface="Calibri"/>
                        </a:rPr>
                        <a:t>Alt sektör kodları</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CAPEX, Avro</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OPEX</a:t>
                      </a:r>
                    </a:p>
                    <a:p>
                      <a:pPr algn="ctr" rtl="0">
                        <a:lnSpc>
                          <a:spcPct val="100000"/>
                        </a:lnSpc>
                      </a:pPr>
                      <a:r>
                        <a:rPr lang="tr" sz="1600" b="1" i="0" u="none" strike="noStrike">
                          <a:latin typeface="Calibri"/>
                        </a:rPr>
                        <a:t>(Avro/yıl)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Geçiş süresi </a:t>
                      </a:r>
                      <a:br>
                        <a:rPr lang="tr" sz="1600" b="1" i="0" u="none" strike="noStrike">
                          <a:latin typeface="Calibri"/>
                        </a:rPr>
                      </a:br>
                      <a:r>
                        <a:rPr lang="tr" sz="1600" b="1" i="0" u="none" strike="noStrike">
                          <a:latin typeface="Calibri"/>
                        </a:rPr>
                        <a:t>(yıl)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2024-2026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2027-2030*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2030-2032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504009420"/>
                  </a:ext>
                </a:extLst>
              </a:tr>
              <a:tr h="288000">
                <a:tc>
                  <a:txBody>
                    <a:bodyPr/>
                    <a:lstStyle/>
                    <a:p>
                      <a:pPr algn="l" rtl="0">
                        <a:lnSpc>
                          <a:spcPct val="100000"/>
                        </a:lnSpc>
                      </a:pPr>
                      <a:r>
                        <a:rPr lang="tr" sz="1600" b="1" i="0" u="none" strike="noStrike">
                          <a:latin typeface="Calibri"/>
                        </a:rPr>
                        <a:t>1.1 Büyük yakma tesisleri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r" rtl="0">
                        <a:lnSpc>
                          <a:spcPct val="100000"/>
                        </a:lnSpc>
                      </a:pPr>
                      <a:r>
                        <a:rPr lang="tr" sz="1600" b="1" i="0" u="none" strike="noStrike">
                          <a:latin typeface="Calibri"/>
                        </a:rPr>
                        <a:t>1,202,000,000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r" rtl="0">
                        <a:lnSpc>
                          <a:spcPct val="100000"/>
                        </a:lnSpc>
                      </a:pPr>
                      <a:r>
                        <a:rPr lang="tr" sz="1600" b="1" i="0" u="none" strike="noStrike">
                          <a:latin typeface="Calibri"/>
                        </a:rPr>
                        <a:t>161,000,000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r" rtl="0">
                        <a:lnSpc>
                          <a:spcPct val="100000"/>
                        </a:lnSpc>
                      </a:pPr>
                      <a:r>
                        <a:rPr lang="tr" sz="1600" b="1" i="0" u="none" strike="noStrike">
                          <a:latin typeface="Calibri"/>
                        </a:rPr>
                        <a:t>1,202,000,000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rowSpan="4">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rowSpan="4">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683219424"/>
                  </a:ext>
                </a:extLst>
              </a:tr>
              <a:tr h="288000">
                <a:tc>
                  <a:txBody>
                    <a:bodyPr/>
                    <a:lstStyle/>
                    <a:p>
                      <a:pPr algn="l" rtl="0">
                        <a:lnSpc>
                          <a:spcPct val="100000"/>
                        </a:lnSpc>
                      </a:pPr>
                      <a:r>
                        <a:rPr lang="tr" sz="1600" b="1" i="0" u="none" strike="noStrike">
                          <a:latin typeface="Calibri"/>
                        </a:rPr>
                        <a:t>1.2 Rafineriler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4275920404"/>
                  </a:ext>
                </a:extLst>
              </a:tr>
              <a:tr h="288000">
                <a:tc>
                  <a:txBody>
                    <a:bodyPr/>
                    <a:lstStyle/>
                    <a:p>
                      <a:pPr algn="l" rtl="0">
                        <a:lnSpc>
                          <a:spcPct val="100000"/>
                        </a:lnSpc>
                      </a:pPr>
                      <a:r>
                        <a:rPr lang="tr" sz="1600" b="1" i="0" u="none" strike="noStrike">
                          <a:latin typeface="Calibri"/>
                        </a:rPr>
                        <a:t>1.3 Kok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005153622"/>
                  </a:ext>
                </a:extLst>
              </a:tr>
              <a:tr h="288000">
                <a:tc>
                  <a:txBody>
                    <a:bodyPr/>
                    <a:lstStyle/>
                    <a:p>
                      <a:pPr algn="l" rtl="0">
                        <a:lnSpc>
                          <a:spcPct val="100000"/>
                        </a:lnSpc>
                      </a:pPr>
                      <a:r>
                        <a:rPr lang="tr" sz="1600" b="1" i="0" u="none" strike="noStrike">
                          <a:latin typeface="Calibri"/>
                        </a:rPr>
                        <a:t>1.4 Gazlaştırma tesisleri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vMerge="1">
                  <a:txBody>
                    <a:bodyPr/>
                    <a:lstStyle/>
                    <a:p>
                      <a:endParaRPr lang="tr-TR"/>
                    </a:p>
                  </a:txBody>
                  <a:tcPr/>
                </a:tc>
                <a:tc vMerge="1">
                  <a:txBody>
                    <a:bodyPr/>
                    <a:lstStyle/>
                    <a:p>
                      <a:endParaRPr lang="en-US"/>
                    </a:p>
                  </a:txBody>
                  <a:tcPr/>
                </a:tc>
                <a:tc vMerge="1">
                  <a:txBody>
                    <a:bodyPr/>
                    <a:lstStyle/>
                    <a:p>
                      <a:endParaRPr lang="en-US"/>
                    </a:p>
                  </a:txBody>
                  <a:tcPr/>
                </a:tc>
                <a:tc vMerge="1">
                  <a:txBody>
                    <a:bodyPr/>
                    <a:lstStyle/>
                    <a:p>
                      <a:endParaRPr lang="tr-TR"/>
                    </a:p>
                  </a:txBody>
                  <a:tcPr/>
                </a:tc>
                <a:tc vMerge="1">
                  <a:txBody>
                    <a:bodyPr/>
                    <a:lstStyle/>
                    <a:p>
                      <a:endParaRPr lang="tr-TR"/>
                    </a:p>
                  </a:txBody>
                  <a:tcPr/>
                </a:tc>
                <a:tc vMerge="1">
                  <a:txBody>
                    <a:bodyPr/>
                    <a:lstStyle/>
                    <a:p>
                      <a:endParaRPr lang="tr-TR"/>
                    </a:p>
                  </a:txBody>
                  <a:tcPr/>
                </a:tc>
                <a:extLst>
                  <a:ext uri="{0D108BD9-81ED-4DB2-BD59-A6C34878D82A}">
                    <a16:rowId xmlns:a16="http://schemas.microsoft.com/office/drawing/2014/main" val="2145635115"/>
                  </a:ext>
                </a:extLst>
              </a:tr>
              <a:tr h="288000">
                <a:tc>
                  <a:txBody>
                    <a:bodyPr/>
                    <a:lstStyle/>
                    <a:p>
                      <a:pPr algn="l" rtl="0">
                        <a:lnSpc>
                          <a:spcPct val="100000"/>
                        </a:lnSpc>
                      </a:pPr>
                      <a:r>
                        <a:rPr lang="tr" sz="1600" b="1" i="0" u="none" strike="noStrike">
                          <a:latin typeface="Calibri"/>
                        </a:rPr>
                        <a:t>2.1 &amp; 2.2 Demir ve çelik</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999,000,000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999,000,000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214835786"/>
                  </a:ext>
                </a:extLst>
              </a:tr>
              <a:tr h="288000">
                <a:tc>
                  <a:txBody>
                    <a:bodyPr/>
                    <a:lstStyle/>
                    <a:p>
                      <a:pPr algn="l" rtl="0">
                        <a:lnSpc>
                          <a:spcPct val="100000"/>
                        </a:lnSpc>
                      </a:pPr>
                      <a:r>
                        <a:rPr lang="tr" sz="1600" b="1" i="0" u="none" strike="noStrike">
                          <a:latin typeface="Calibri"/>
                        </a:rPr>
                        <a:t>2.3 Demir içeren metallerin işlenmesi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508,000,000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508,000,000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087909792"/>
                  </a:ext>
                </a:extLst>
              </a:tr>
              <a:tr h="288000">
                <a:tc>
                  <a:txBody>
                    <a:bodyPr/>
                    <a:lstStyle/>
                    <a:p>
                      <a:pPr algn="l" rtl="0">
                        <a:lnSpc>
                          <a:spcPct val="100000"/>
                        </a:lnSpc>
                      </a:pPr>
                      <a:r>
                        <a:rPr lang="tr" sz="1600" b="1" i="0" u="none" strike="noStrike">
                          <a:latin typeface="Calibri"/>
                        </a:rPr>
                        <a:t>2.4 Dökümhaneler ve demirhaneler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499,000,000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499,000,000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269435101"/>
                  </a:ext>
                </a:extLst>
              </a:tr>
              <a:tr h="288000">
                <a:tc>
                  <a:txBody>
                    <a:bodyPr/>
                    <a:lstStyle/>
                    <a:p>
                      <a:pPr algn="l" rtl="0">
                        <a:lnSpc>
                          <a:spcPct val="100000"/>
                        </a:lnSpc>
                      </a:pPr>
                      <a:r>
                        <a:rPr lang="tr" sz="1600" b="1" i="0" u="none" strike="noStrike">
                          <a:latin typeface="Calibri"/>
                        </a:rPr>
                        <a:t>2.5 Demir dışı metallerin işlenmesi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1,164,000,000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1,164,000,000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081335069"/>
                  </a:ext>
                </a:extLst>
              </a:tr>
              <a:tr h="288000">
                <a:tc>
                  <a:txBody>
                    <a:bodyPr/>
                    <a:lstStyle/>
                    <a:p>
                      <a:pPr algn="l" rtl="0">
                        <a:lnSpc>
                          <a:spcPct val="100000"/>
                        </a:lnSpc>
                      </a:pPr>
                      <a:r>
                        <a:rPr lang="tr" sz="1600" b="1" i="0" u="none" strike="noStrike">
                          <a:latin typeface="Calibri"/>
                        </a:rPr>
                        <a:t>2.6 Metallerin ve plastik malzemelerin yüzey işlemesi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1,584,000,000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1,584,000,000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801179381"/>
                  </a:ext>
                </a:extLst>
              </a:tr>
              <a:tr h="288000">
                <a:tc>
                  <a:txBody>
                    <a:bodyPr/>
                    <a:lstStyle/>
                    <a:p>
                      <a:pPr algn="l" rtl="0">
                        <a:lnSpc>
                          <a:spcPct val="100000"/>
                        </a:lnSpc>
                      </a:pPr>
                      <a:r>
                        <a:rPr lang="tr" sz="1600" b="1" i="0" u="none" strike="noStrike">
                          <a:latin typeface="Calibri"/>
                        </a:rPr>
                        <a:t>3.1.a Çimento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916,000,000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916,000,000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529851266"/>
                  </a:ext>
                </a:extLst>
              </a:tr>
              <a:tr h="288000">
                <a:tc>
                  <a:txBody>
                    <a:bodyPr/>
                    <a:lstStyle/>
                    <a:p>
                      <a:pPr algn="l" rtl="0">
                        <a:lnSpc>
                          <a:spcPct val="100000"/>
                        </a:lnSpc>
                      </a:pPr>
                      <a:r>
                        <a:rPr lang="tr" sz="1600" b="1" i="0" u="none" strike="noStrike">
                          <a:latin typeface="Calibri"/>
                        </a:rPr>
                        <a:t>3.1.b Kireç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946,000,000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268,000,000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473,000,000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kern="1200">
                          <a:solidFill>
                            <a:srgbClr val="000000"/>
                          </a:solidFill>
                          <a:latin typeface="Calibri"/>
                          <a:ea typeface="+mn-ea"/>
                          <a:cs typeface="+mn-cs"/>
                        </a:rPr>
                        <a:t>473,000,000</a:t>
                      </a:r>
                      <a:endParaRPr lang="tr-TR" sz="1600" b="1" kern="1200">
                        <a:solidFill>
                          <a:schemeClr val="tx1"/>
                        </a:solidFill>
                        <a:effectLst/>
                        <a:latin typeface="+mn-lt"/>
                        <a:ea typeface="+mn-ea"/>
                        <a:cs typeface="+mn-cs"/>
                      </a:endParaRPr>
                    </a:p>
                  </a:txBody>
                  <a:tcPr marL="27654" marR="180000"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3674574254"/>
                  </a:ext>
                </a:extLst>
              </a:tr>
              <a:tr h="288000">
                <a:tc>
                  <a:txBody>
                    <a:bodyPr/>
                    <a:lstStyle/>
                    <a:p>
                      <a:pPr algn="l" rtl="0">
                        <a:lnSpc>
                          <a:spcPct val="100000"/>
                        </a:lnSpc>
                      </a:pPr>
                      <a:r>
                        <a:rPr lang="tr" sz="1600" b="1" i="0" u="none" strike="noStrike">
                          <a:latin typeface="Calibri"/>
                        </a:rPr>
                        <a:t>3.1.c MgO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194,000,000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1" i="0" u="none" strike="noStrike">
                          <a:latin typeface="Calibri"/>
                        </a:rPr>
                        <a:t>80,000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194,000,000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a:t>
                      </a:r>
                      <a:endParaRPr lang="tr-TR" sz="1600" b="1">
                        <a:effectLst/>
                        <a:latin typeface="Times New Roman"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701657200"/>
                  </a:ext>
                </a:extLst>
              </a:tr>
            </a:tbl>
          </a:graphicData>
        </a:graphic>
      </p:graphicFrame>
    </p:spTree>
    <p:extLst>
      <p:ext uri="{BB962C8B-B14F-4D97-AF65-F5344CB8AC3E}">
        <p14:creationId xmlns:p14="http://schemas.microsoft.com/office/powerpoint/2010/main" val="2908486776"/>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2E9CB0D3-E042-224F-86F0-6028F18158D1}"/>
              </a:ext>
            </a:extLst>
          </p:cNvPr>
          <p:cNvGraphicFramePr>
            <a:graphicFrameLocks noGrp="1"/>
          </p:cNvGraphicFramePr>
          <p:nvPr>
            <p:extLst>
              <p:ext uri="{D42A27DB-BD31-4B8C-83A1-F6EECF244321}">
                <p14:modId xmlns:p14="http://schemas.microsoft.com/office/powerpoint/2010/main" val="2190921500"/>
              </p:ext>
            </p:extLst>
          </p:nvPr>
        </p:nvGraphicFramePr>
        <p:xfrm>
          <a:off x="396241" y="1535610"/>
          <a:ext cx="11399518" cy="3689294"/>
        </p:xfrm>
        <a:graphic>
          <a:graphicData uri="http://schemas.openxmlformats.org/drawingml/2006/table">
            <a:tbl>
              <a:tblPr firstRow="1" firstCol="1" bandRow="1">
                <a:tableStyleId>{3B4B98B0-60AC-42C2-AFA5-B58CD77FA1E5}</a:tableStyleId>
              </a:tblPr>
              <a:tblGrid>
                <a:gridCol w="2301514">
                  <a:extLst>
                    <a:ext uri="{9D8B030D-6E8A-4147-A177-3AD203B41FA5}">
                      <a16:colId xmlns:a16="http://schemas.microsoft.com/office/drawing/2014/main" val="352938728"/>
                    </a:ext>
                  </a:extLst>
                </a:gridCol>
                <a:gridCol w="1396726">
                  <a:extLst>
                    <a:ext uri="{9D8B030D-6E8A-4147-A177-3AD203B41FA5}">
                      <a16:colId xmlns:a16="http://schemas.microsoft.com/office/drawing/2014/main" val="2013306203"/>
                    </a:ext>
                  </a:extLst>
                </a:gridCol>
                <a:gridCol w="254000">
                  <a:extLst>
                    <a:ext uri="{9D8B030D-6E8A-4147-A177-3AD203B41FA5}">
                      <a16:colId xmlns:a16="http://schemas.microsoft.com/office/drawing/2014/main" val="3308450135"/>
                    </a:ext>
                  </a:extLst>
                </a:gridCol>
                <a:gridCol w="1331518">
                  <a:extLst>
                    <a:ext uri="{9D8B030D-6E8A-4147-A177-3AD203B41FA5}">
                      <a16:colId xmlns:a16="http://schemas.microsoft.com/office/drawing/2014/main" val="3105765388"/>
                    </a:ext>
                  </a:extLst>
                </a:gridCol>
                <a:gridCol w="1163810">
                  <a:extLst>
                    <a:ext uri="{9D8B030D-6E8A-4147-A177-3AD203B41FA5}">
                      <a16:colId xmlns:a16="http://schemas.microsoft.com/office/drawing/2014/main" val="2715675772"/>
                    </a:ext>
                  </a:extLst>
                </a:gridCol>
                <a:gridCol w="1650650">
                  <a:extLst>
                    <a:ext uri="{9D8B030D-6E8A-4147-A177-3AD203B41FA5}">
                      <a16:colId xmlns:a16="http://schemas.microsoft.com/office/drawing/2014/main" val="288834363"/>
                    </a:ext>
                  </a:extLst>
                </a:gridCol>
                <a:gridCol w="1650650">
                  <a:extLst>
                    <a:ext uri="{9D8B030D-6E8A-4147-A177-3AD203B41FA5}">
                      <a16:colId xmlns:a16="http://schemas.microsoft.com/office/drawing/2014/main" val="2792321089"/>
                    </a:ext>
                  </a:extLst>
                </a:gridCol>
                <a:gridCol w="1650650">
                  <a:extLst>
                    <a:ext uri="{9D8B030D-6E8A-4147-A177-3AD203B41FA5}">
                      <a16:colId xmlns:a16="http://schemas.microsoft.com/office/drawing/2014/main" val="4100083395"/>
                    </a:ext>
                  </a:extLst>
                </a:gridCol>
              </a:tblGrid>
              <a:tr h="997412">
                <a:tc>
                  <a:txBody>
                    <a:bodyPr/>
                    <a:lstStyle/>
                    <a:p>
                      <a:pPr algn="ctr" rtl="0">
                        <a:lnSpc>
                          <a:spcPct val="100000"/>
                        </a:lnSpc>
                      </a:pPr>
                      <a:r>
                        <a:rPr lang="tr" sz="1600" b="1" i="0" u="none" strike="noStrike">
                          <a:latin typeface="Calibri"/>
                        </a:rPr>
                        <a:t>Alt sektör kodları</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2">
                  <a:txBody>
                    <a:bodyPr/>
                    <a:lstStyle/>
                    <a:p>
                      <a:pPr algn="ctr" rtl="0">
                        <a:lnSpc>
                          <a:spcPct val="100000"/>
                        </a:lnSpc>
                      </a:pPr>
                      <a:r>
                        <a:rPr lang="tr" sz="1600" b="1" i="0" u="none" strike="noStrike">
                          <a:latin typeface="Calibri"/>
                        </a:rPr>
                        <a:t>CAPEX, Avro</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pPr algn="ctr" rtl="0">
                        <a:lnSpc>
                          <a:spcPct val="100000"/>
                        </a:lnSpc>
                      </a:pPr>
                      <a:r>
                        <a:rPr lang="tr" sz="1600" b="0" i="0" u="none" strike="noStrike">
                          <a:latin typeface="Calibri"/>
                        </a:rPr>
                        <a:t>OPEX</a:t>
                      </a:r>
                    </a:p>
                    <a:p>
                      <a:pPr algn="ctr" rtl="0">
                        <a:lnSpc>
                          <a:spcPct val="100000"/>
                        </a:lnSpc>
                      </a:pPr>
                      <a:r>
                        <a:rPr lang="tr" sz="1600" b="0" i="0" u="none" strike="noStrike">
                          <a:latin typeface="Calibri"/>
                        </a:rPr>
                        <a:t>(Avro/yıl)</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OPEX</a:t>
                      </a:r>
                    </a:p>
                    <a:p>
                      <a:pPr algn="ctr" rtl="0">
                        <a:lnSpc>
                          <a:spcPct val="100000"/>
                        </a:lnSpc>
                      </a:pPr>
                      <a:r>
                        <a:rPr lang="tr" sz="1600" b="1" i="0" u="none" strike="noStrike">
                          <a:latin typeface="Calibri"/>
                        </a:rPr>
                        <a:t>(Avro/yıl)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Geçiş süresi </a:t>
                      </a:r>
                      <a:br>
                        <a:rPr lang="tr" sz="1600" b="1" i="0" u="none" strike="noStrike">
                          <a:latin typeface="Calibri"/>
                        </a:rPr>
                      </a:br>
                      <a:r>
                        <a:rPr lang="tr" sz="1600" b="1" i="0" u="none" strike="noStrike">
                          <a:latin typeface="Calibri"/>
                        </a:rPr>
                        <a:t>(yıl)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2024-2026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2027-2030*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2030-2032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504009420"/>
                  </a:ext>
                </a:extLst>
              </a:tr>
              <a:tr h="322428">
                <a:tc>
                  <a:txBody>
                    <a:bodyPr/>
                    <a:lstStyle/>
                    <a:p>
                      <a:pPr algn="l" rtl="0">
                        <a:lnSpc>
                          <a:spcPct val="100000"/>
                        </a:lnSpc>
                      </a:pPr>
                      <a:r>
                        <a:rPr lang="tr" sz="1600" b="1" i="0" u="none" strike="noStrike">
                          <a:latin typeface="Calibri"/>
                        </a:rPr>
                        <a:t>3.2 Asbest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7">
                  <a:txBody>
                    <a:bodyPr/>
                    <a:lstStyle/>
                    <a:p>
                      <a:pPr algn="ctr" rtl="0">
                        <a:lnSpc>
                          <a:spcPct val="100000"/>
                        </a:lnSpc>
                      </a:pPr>
                      <a:r>
                        <a:rPr lang="tr" sz="1600" b="1" i="0" u="none" strike="noStrike">
                          <a:latin typeface="Calibri"/>
                        </a:rPr>
                        <a:t>Uygulanamaz</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tr-TR"/>
                    </a:p>
                  </a:txBody>
                  <a:tcPr/>
                </a:tc>
                <a:tc hMerge="1">
                  <a:txBody>
                    <a:bodyPr/>
                    <a:lstStyle/>
                    <a:p>
                      <a:endParaRPr lang="en-US"/>
                    </a:p>
                  </a:txBody>
                  <a:tcP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168039340"/>
                  </a:ext>
                </a:extLst>
              </a:tr>
              <a:tr h="545978">
                <a:tc>
                  <a:txBody>
                    <a:bodyPr/>
                    <a:lstStyle/>
                    <a:p>
                      <a:pPr algn="l" rtl="0">
                        <a:lnSpc>
                          <a:spcPct val="100000"/>
                        </a:lnSpc>
                      </a:pPr>
                      <a:r>
                        <a:rPr lang="tr" sz="1600" b="1" i="0" u="none" strike="noStrike">
                          <a:latin typeface="Calibri"/>
                        </a:rPr>
                        <a:t>3.3 ve 3.4 Cam ve mineral yün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847,000,000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rtl="0">
                        <a:lnSpc>
                          <a:spcPct val="100000"/>
                        </a:lnSpc>
                      </a:pPr>
                      <a:r>
                        <a:rPr lang="tr" sz="1600" b="1" i="0" u="none" strike="noStrike">
                          <a:latin typeface="Calibri"/>
                        </a:rPr>
                        <a:t>108,500,000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423,500,000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423,500,000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719874145"/>
                  </a:ext>
                </a:extLst>
              </a:tr>
              <a:tr h="545978">
                <a:tc>
                  <a:txBody>
                    <a:bodyPr/>
                    <a:lstStyle/>
                    <a:p>
                      <a:pPr algn="l" rtl="0">
                        <a:lnSpc>
                          <a:spcPct val="100000"/>
                        </a:lnSpc>
                      </a:pPr>
                      <a:r>
                        <a:rPr lang="tr" sz="1600" b="1" i="0" u="none" strike="noStrike">
                          <a:latin typeface="Calibri"/>
                        </a:rPr>
                        <a:t>3.5. Seramik imalatı</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2,501,000,000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rtl="0">
                        <a:lnSpc>
                          <a:spcPct val="100000"/>
                        </a:lnSpc>
                      </a:pPr>
                      <a:r>
                        <a:rPr lang="tr" sz="1600" b="1" i="0" u="none" strike="noStrike">
                          <a:latin typeface="Calibri"/>
                        </a:rPr>
                        <a:t>336,500,000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9</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833,670,000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598371461"/>
                  </a:ext>
                </a:extLst>
              </a:tr>
              <a:tr h="545978">
                <a:tc>
                  <a:txBody>
                    <a:bodyPr/>
                    <a:lstStyle/>
                    <a:p>
                      <a:pPr algn="l" rtl="0">
                        <a:lnSpc>
                          <a:spcPct val="100000"/>
                        </a:lnSpc>
                      </a:pPr>
                      <a:r>
                        <a:rPr lang="tr" sz="1600" b="1" i="0" u="none" strike="noStrike">
                          <a:latin typeface="Calibri"/>
                        </a:rPr>
                        <a:t>4.1.a,b,c,d,e,f,g Büyük hacimli organik kimyasallar</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2,654,500,000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rtl="0">
                        <a:lnSpc>
                          <a:spcPct val="100000"/>
                        </a:lnSpc>
                      </a:pPr>
                      <a:r>
                        <a:rPr lang="tr" sz="1600" b="1" i="0" u="none" strike="noStrike">
                          <a:latin typeface="Calibri"/>
                        </a:rPr>
                        <a:t>8,500,000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6</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1,327,250,000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1,327,250,000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197616098"/>
                  </a:ext>
                </a:extLst>
              </a:tr>
              <a:tr h="545978">
                <a:tc>
                  <a:txBody>
                    <a:bodyPr/>
                    <a:lstStyle/>
                    <a:p>
                      <a:pPr algn="l" rtl="0">
                        <a:lnSpc>
                          <a:spcPct val="100000"/>
                        </a:lnSpc>
                      </a:pPr>
                      <a:r>
                        <a:rPr lang="tr" sz="1600" b="1" i="0" u="none" strike="noStrike">
                          <a:latin typeface="Calibri"/>
                        </a:rPr>
                        <a:t>4.1.h,i Polimer üretimi</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3,541,500,000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gridSpan="2">
                  <a:txBody>
                    <a:bodyPr/>
                    <a:lstStyle/>
                    <a:p>
                      <a:pPr algn="r" rtl="0">
                        <a:lnSpc>
                          <a:spcPct val="100000"/>
                        </a:lnSpc>
                      </a:pPr>
                      <a:r>
                        <a:rPr lang="tr" sz="1600" b="1" i="0" u="none" strike="noStrike">
                          <a:latin typeface="Calibri"/>
                        </a:rPr>
                        <a:t>25,500,000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hMerge="1">
                  <a:txBody>
                    <a:bodyPr/>
                    <a:lstStyle/>
                    <a:p>
                      <a:pPr algn="ctr">
                        <a:lnSpc>
                          <a:spcPct val="100000"/>
                        </a:lnSpc>
                      </a:pP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3</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1" i="0" u="none" strike="noStrike">
                          <a:latin typeface="Calibri"/>
                        </a:rPr>
                        <a:t>3,541,000,000</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tc>
                  <a:txBody>
                    <a:bodyPr/>
                    <a:lstStyle/>
                    <a:p>
                      <a:pPr algn="r" rtl="0">
                        <a:lnSpc>
                          <a:spcPct val="100000"/>
                        </a:lnSpc>
                      </a:pPr>
                      <a:r>
                        <a:rPr lang="tr" sz="1600" b="1" i="0" u="none" strike="noStrike">
                          <a:latin typeface="Calibri"/>
                        </a:rPr>
                        <a:t>-</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72000" marT="0" marB="0" anchor="ctr"/>
                </a:tc>
                <a:extLst>
                  <a:ext uri="{0D108BD9-81ED-4DB2-BD59-A6C34878D82A}">
                    <a16:rowId xmlns:a16="http://schemas.microsoft.com/office/drawing/2014/main" val="1854811893"/>
                  </a:ext>
                </a:extLst>
              </a:tr>
            </a:tbl>
          </a:graphicData>
        </a:graphic>
      </p:graphicFrame>
      <p:sp>
        <p:nvSpPr>
          <p:cNvPr id="7" name="Title 3">
            <a:extLst>
              <a:ext uri="{FF2B5EF4-FFF2-40B4-BE49-F238E27FC236}">
                <a16:creationId xmlns:a16="http://schemas.microsoft.com/office/drawing/2014/main" id="{ED432155-A646-40B2-996F-2CD7F3E99D7B}"/>
              </a:ext>
            </a:extLst>
          </p:cNvPr>
          <p:cNvSpPr>
            <a:spLocks noGrp="1"/>
          </p:cNvSpPr>
          <p:nvPr>
            <p:ph type="title"/>
          </p:nvPr>
        </p:nvSpPr>
        <p:spPr>
          <a:xfrm>
            <a:off x="838200" y="592055"/>
            <a:ext cx="10515600" cy="609140"/>
          </a:xfrm>
        </p:spPr>
        <p:txBody>
          <a:bodyPr>
            <a:noAutofit/>
          </a:bodyPr>
          <a:lstStyle/>
          <a:p>
            <a:pPr algn="l" rtl="0"/>
            <a:r>
              <a:rPr lang="tr" sz="3600" b="1" i="0" u="none" strike="noStrike">
                <a:latin typeface="Calibri"/>
              </a:rPr>
              <a:t>Geçiş Süresi</a:t>
            </a:r>
          </a:p>
        </p:txBody>
      </p:sp>
    </p:spTree>
    <p:extLst>
      <p:ext uri="{BB962C8B-B14F-4D97-AF65-F5344CB8AC3E}">
        <p14:creationId xmlns:p14="http://schemas.microsoft.com/office/powerpoint/2010/main" val="16687250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5D9E6EED-A9F9-EB8C-E5D4-701416D08835}"/>
              </a:ext>
            </a:extLst>
          </p:cNvPr>
          <p:cNvGraphicFramePr>
            <a:graphicFrameLocks noGrp="1"/>
          </p:cNvGraphicFramePr>
          <p:nvPr>
            <p:extLst>
              <p:ext uri="{D42A27DB-BD31-4B8C-83A1-F6EECF244321}">
                <p14:modId xmlns:p14="http://schemas.microsoft.com/office/powerpoint/2010/main" val="2081614"/>
              </p:ext>
            </p:extLst>
          </p:nvPr>
        </p:nvGraphicFramePr>
        <p:xfrm>
          <a:off x="264160" y="1078522"/>
          <a:ext cx="11570936" cy="5609442"/>
        </p:xfrm>
        <a:graphic>
          <a:graphicData uri="http://schemas.openxmlformats.org/drawingml/2006/table">
            <a:tbl>
              <a:tblPr firstRow="1" firstCol="1" bandRow="1">
                <a:tableStyleId>{3B4B98B0-60AC-42C2-AFA5-B58CD77FA1E5}</a:tableStyleId>
              </a:tblPr>
              <a:tblGrid>
                <a:gridCol w="2479040">
                  <a:extLst>
                    <a:ext uri="{9D8B030D-6E8A-4147-A177-3AD203B41FA5}">
                      <a16:colId xmlns:a16="http://schemas.microsoft.com/office/drawing/2014/main" val="3199842592"/>
                    </a:ext>
                  </a:extLst>
                </a:gridCol>
                <a:gridCol w="1512535">
                  <a:extLst>
                    <a:ext uri="{9D8B030D-6E8A-4147-A177-3AD203B41FA5}">
                      <a16:colId xmlns:a16="http://schemas.microsoft.com/office/drawing/2014/main" val="2072500466"/>
                    </a:ext>
                  </a:extLst>
                </a:gridCol>
                <a:gridCol w="1273149">
                  <a:extLst>
                    <a:ext uri="{9D8B030D-6E8A-4147-A177-3AD203B41FA5}">
                      <a16:colId xmlns:a16="http://schemas.microsoft.com/office/drawing/2014/main" val="1105064759"/>
                    </a:ext>
                  </a:extLst>
                </a:gridCol>
                <a:gridCol w="1354263">
                  <a:extLst>
                    <a:ext uri="{9D8B030D-6E8A-4147-A177-3AD203B41FA5}">
                      <a16:colId xmlns:a16="http://schemas.microsoft.com/office/drawing/2014/main" val="135172229"/>
                    </a:ext>
                  </a:extLst>
                </a:gridCol>
                <a:gridCol w="1810242">
                  <a:extLst>
                    <a:ext uri="{9D8B030D-6E8A-4147-A177-3AD203B41FA5}">
                      <a16:colId xmlns:a16="http://schemas.microsoft.com/office/drawing/2014/main" val="359635933"/>
                    </a:ext>
                  </a:extLst>
                </a:gridCol>
                <a:gridCol w="1621010">
                  <a:extLst>
                    <a:ext uri="{9D8B030D-6E8A-4147-A177-3AD203B41FA5}">
                      <a16:colId xmlns:a16="http://schemas.microsoft.com/office/drawing/2014/main" val="2907640604"/>
                    </a:ext>
                  </a:extLst>
                </a:gridCol>
                <a:gridCol w="1520697">
                  <a:extLst>
                    <a:ext uri="{9D8B030D-6E8A-4147-A177-3AD203B41FA5}">
                      <a16:colId xmlns:a16="http://schemas.microsoft.com/office/drawing/2014/main" val="3949843569"/>
                    </a:ext>
                  </a:extLst>
                </a:gridCol>
              </a:tblGrid>
              <a:tr h="854708">
                <a:tc>
                  <a:txBody>
                    <a:bodyPr/>
                    <a:lstStyle/>
                    <a:p>
                      <a:pPr algn="ctr" rtl="0">
                        <a:lnSpc>
                          <a:spcPct val="100000"/>
                        </a:lnSpc>
                      </a:pPr>
                      <a:r>
                        <a:rPr lang="tr" sz="1600" b="1" i="0" u="none" strike="noStrike">
                          <a:latin typeface="Calibri"/>
                        </a:rPr>
                        <a:t>Alt sektör kodları</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CAPEX, Avro</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OPEX</a:t>
                      </a:r>
                    </a:p>
                    <a:p>
                      <a:pPr algn="ctr" rtl="0">
                        <a:lnSpc>
                          <a:spcPct val="100000"/>
                        </a:lnSpc>
                      </a:pPr>
                      <a:r>
                        <a:rPr lang="tr" sz="1600" b="1" i="0" u="none" strike="noStrike">
                          <a:latin typeface="Calibri"/>
                        </a:rPr>
                        <a:t>(Avro/yıl)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1600" b="1" i="0" u="none" strike="noStrike">
                          <a:latin typeface="Calibri"/>
                        </a:rPr>
                        <a:t>Geçiş süresi </a:t>
                      </a:r>
                      <a:br>
                        <a:rPr lang="tr" sz="1600" b="1" i="0" u="none" strike="noStrike">
                          <a:latin typeface="Calibri"/>
                        </a:rPr>
                      </a:br>
                      <a:r>
                        <a:rPr lang="tr" sz="1600" b="1" i="0" u="none" strike="noStrike">
                          <a:latin typeface="Calibri"/>
                        </a:rPr>
                        <a:t>(yıl)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2024-2026 </a:t>
                      </a:r>
                      <a:br>
                        <a:rPr lang="tr" sz="1600" b="1" i="0" u="none" strike="noStrike">
                          <a:latin typeface="Calibri"/>
                        </a:rPr>
                      </a:br>
                      <a:r>
                        <a:rPr lang="tr" sz="1600" b="1" i="0" u="none" strike="noStrike">
                          <a:latin typeface="Calibri"/>
                        </a:rPr>
                        <a:t>Yatırım gerekliliği</a:t>
                      </a:r>
                    </a:p>
                    <a:p>
                      <a:pPr algn="ctr" rtl="0">
                        <a:lnSpc>
                          <a:spcPct val="100000"/>
                        </a:lnSpc>
                      </a:pPr>
                      <a:r>
                        <a:rPr lang="tr" sz="1600" b="1" i="0" u="none" strike="noStrike">
                          <a:latin typeface="Calibri"/>
                        </a:rPr>
                        <a:t>(Avro)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2027-2030*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2030-2032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924850990"/>
                  </a:ext>
                </a:extLst>
              </a:tr>
              <a:tr h="451504">
                <a:tc>
                  <a:txBody>
                    <a:bodyPr/>
                    <a:lstStyle/>
                    <a:p>
                      <a:pPr algn="l" rtl="0">
                        <a:lnSpc>
                          <a:spcPct val="100000"/>
                        </a:lnSpc>
                      </a:pPr>
                      <a:r>
                        <a:rPr lang="tr" sz="1600" b="1" i="0" u="none" strike="noStrike">
                          <a:latin typeface="Calibri"/>
                        </a:rPr>
                        <a:t>4.1.j,k &amp; 4.4 &amp; 4.5 Organik ince kimyasallar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0" i="0" u="none" strike="noStrike">
                          <a:latin typeface="Calibri"/>
                        </a:rPr>
                        <a:t>2,492,500,000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0" i="0" u="none" strike="noStrike">
                          <a:latin typeface="Calibri"/>
                        </a:rPr>
                        <a:t>651,000,000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0" i="0" u="none" strike="noStrike">
                          <a:latin typeface="Calibri"/>
                        </a:rPr>
                        <a:t>9</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830,850,000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830,850,000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830,850,000</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959243898"/>
                  </a:ext>
                </a:extLst>
              </a:tr>
              <a:tr h="709507">
                <a:tc>
                  <a:txBody>
                    <a:bodyPr/>
                    <a:lstStyle/>
                    <a:p>
                      <a:pPr algn="l" rtl="0">
                        <a:lnSpc>
                          <a:spcPct val="100000"/>
                        </a:lnSpc>
                      </a:pPr>
                      <a:r>
                        <a:rPr lang="tr" sz="1600" b="1" i="0" u="none" strike="noStrike">
                          <a:latin typeface="Calibri"/>
                        </a:rPr>
                        <a:t>4.2.a,b ve 4.3 Büyük hacimli inorganik kimyasal-amonyak, asitler, gübreler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0" i="0" u="none" strike="noStrike">
                          <a:latin typeface="Calibri"/>
                        </a:rPr>
                        <a:t>639,500,000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0" i="0" u="none" strike="noStrike">
                          <a:latin typeface="Calibri"/>
                        </a:rPr>
                        <a:t>8,200,000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0" i="0" u="none" strike="noStrike">
                          <a:latin typeface="Calibri"/>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639,500,000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589900520"/>
                  </a:ext>
                </a:extLst>
              </a:tr>
              <a:tr h="304727">
                <a:tc>
                  <a:txBody>
                    <a:bodyPr/>
                    <a:lstStyle/>
                    <a:p>
                      <a:pPr algn="l" rtl="0">
                        <a:lnSpc>
                          <a:spcPct val="100000"/>
                        </a:lnSpc>
                      </a:pPr>
                      <a:r>
                        <a:rPr lang="tr" sz="1600" b="1" i="0" u="none" strike="noStrike">
                          <a:latin typeface="Calibri"/>
                        </a:rPr>
                        <a:t>4.2.c Klor alkali üretimi</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0" i="0" u="none" strike="noStrike">
                          <a:latin typeface="Calibri"/>
                        </a:rPr>
                        <a:t>754,000,000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0" i="0" u="none" strike="noStrike">
                          <a:latin typeface="Calibri"/>
                        </a:rPr>
                        <a:t>123,050,000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0" i="0" u="none" strike="noStrike">
                          <a:latin typeface="Calibri"/>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377,000,000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377,000,000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731773032"/>
                  </a:ext>
                </a:extLst>
              </a:tr>
              <a:tr h="451504">
                <a:tc>
                  <a:txBody>
                    <a:bodyPr/>
                    <a:lstStyle/>
                    <a:p>
                      <a:pPr algn="l" rtl="0">
                        <a:lnSpc>
                          <a:spcPct val="100000"/>
                        </a:lnSpc>
                      </a:pPr>
                      <a:r>
                        <a:rPr lang="tr" sz="1600" b="1" i="0" u="none" strike="noStrike">
                          <a:latin typeface="Calibri"/>
                        </a:rPr>
                        <a:t>4.2.d,e Büyük hacimli inorganik-katılar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r" rtl="0">
                        <a:lnSpc>
                          <a:spcPct val="100000"/>
                        </a:lnSpc>
                      </a:pPr>
                      <a:r>
                        <a:rPr lang="tr" sz="1600" b="0" i="0" u="none" strike="noStrike">
                          <a:latin typeface="Calibri"/>
                        </a:rPr>
                        <a:t>1,187,500,000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r" rtl="0">
                        <a:lnSpc>
                          <a:spcPct val="100000"/>
                        </a:lnSpc>
                      </a:pPr>
                      <a:r>
                        <a:rPr lang="tr" sz="1600" b="0" i="0" u="none" strike="noStrike">
                          <a:latin typeface="Calibri"/>
                        </a:rPr>
                        <a:t>1,655,000</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180000" marT="0" marB="0" anchor="ctr"/>
                </a:tc>
                <a:tc>
                  <a:txBody>
                    <a:bodyPr/>
                    <a:lstStyle/>
                    <a:p>
                      <a:pPr algn="ctr" rtl="0">
                        <a:lnSpc>
                          <a:spcPct val="100000"/>
                        </a:lnSpc>
                      </a:pPr>
                      <a:r>
                        <a:rPr lang="tr" sz="1600" b="0" i="0" u="none" strike="noStrike">
                          <a:latin typeface="Calibri"/>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593,750,000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593,750,000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3676338322"/>
                  </a:ext>
                </a:extLst>
              </a:tr>
              <a:tr h="451504">
                <a:tc>
                  <a:txBody>
                    <a:bodyPr/>
                    <a:lstStyle/>
                    <a:p>
                      <a:pPr algn="l" rtl="0">
                        <a:lnSpc>
                          <a:spcPct val="100000"/>
                        </a:lnSpc>
                      </a:pPr>
                      <a:r>
                        <a:rPr lang="tr" sz="1600" b="1" i="0" u="none" strike="noStrike">
                          <a:latin typeface="Calibri"/>
                        </a:rPr>
                        <a:t>4.2.d,e ve 4.6 Özel inorganik kimyasallar</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rtl="0">
                        <a:lnSpc>
                          <a:spcPct val="100000"/>
                        </a:lnSpc>
                      </a:pPr>
                      <a:r>
                        <a:rPr lang="tr" sz="1600" b="0" i="0" u="none" strike="noStrike">
                          <a:latin typeface="Calibri"/>
                        </a:rPr>
                        <a:t>Uygulanamaz</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2788794006"/>
                  </a:ext>
                </a:extLst>
              </a:tr>
              <a:tr h="451504">
                <a:tc>
                  <a:txBody>
                    <a:bodyPr/>
                    <a:lstStyle/>
                    <a:p>
                      <a:pPr algn="l" rtl="0">
                        <a:lnSpc>
                          <a:spcPct val="100000"/>
                        </a:lnSpc>
                      </a:pPr>
                      <a:r>
                        <a:rPr lang="tr" sz="1600" b="1" i="0" u="none" strike="noStrike">
                          <a:latin typeface="Calibri"/>
                        </a:rPr>
                        <a:t>5.1 &amp; 5.2 &amp; 5.3 &amp; 5.4 &amp; 5.5 &amp; 5.6 Atık Yönetimi</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512,000,000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256,000,000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256,000,000</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576304876"/>
                  </a:ext>
                </a:extLst>
              </a:tr>
              <a:tr h="451504">
                <a:tc>
                  <a:txBody>
                    <a:bodyPr/>
                    <a:lstStyle/>
                    <a:p>
                      <a:pPr algn="l" rtl="0">
                        <a:lnSpc>
                          <a:spcPct val="100000"/>
                        </a:lnSpc>
                      </a:pPr>
                      <a:r>
                        <a:rPr lang="tr" sz="1600" b="1" i="0" u="none" strike="noStrike">
                          <a:latin typeface="Calibri"/>
                        </a:rPr>
                        <a:t>6.1.a,b Kağıt hamuru ve kağıt üretimi</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1,942,000,000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139,000,000</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6</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971,000,000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971,000,000</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027390842"/>
                  </a:ext>
                </a:extLst>
              </a:tr>
              <a:tr h="451504">
                <a:tc>
                  <a:txBody>
                    <a:bodyPr/>
                    <a:lstStyle/>
                    <a:p>
                      <a:pPr algn="l" rtl="0">
                        <a:lnSpc>
                          <a:spcPct val="100000"/>
                        </a:lnSpc>
                      </a:pPr>
                      <a:r>
                        <a:rPr lang="tr" sz="1600" b="1" i="0" u="none" strike="noStrike">
                          <a:latin typeface="Calibri"/>
                        </a:rPr>
                        <a:t>6.1.c Ahşap esaslı panel üretimi</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181,000,000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25,000,000</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181,000,000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291189422"/>
                  </a:ext>
                </a:extLst>
              </a:tr>
              <a:tr h="304727">
                <a:tc>
                  <a:txBody>
                    <a:bodyPr/>
                    <a:lstStyle/>
                    <a:p>
                      <a:pPr algn="l" rtl="0">
                        <a:lnSpc>
                          <a:spcPct val="100000"/>
                        </a:lnSpc>
                      </a:pPr>
                      <a:r>
                        <a:rPr lang="tr" sz="1600" b="1" i="0" u="none" strike="noStrike">
                          <a:latin typeface="Calibri"/>
                        </a:rPr>
                        <a:t>6.2 Tekstil üretimi</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1,336,500,000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1,336,500,000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2942707567"/>
                  </a:ext>
                </a:extLst>
              </a:tr>
              <a:tr h="304727">
                <a:tc>
                  <a:txBody>
                    <a:bodyPr/>
                    <a:lstStyle/>
                    <a:p>
                      <a:pPr algn="l" rtl="0">
                        <a:lnSpc>
                          <a:spcPct val="100000"/>
                        </a:lnSpc>
                      </a:pPr>
                      <a:r>
                        <a:rPr lang="tr" sz="1600" b="1" i="0" u="none" strike="noStrike">
                          <a:latin typeface="Calibri"/>
                        </a:rPr>
                        <a:t>6.3 Post ve derilerin tabaklanması</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102,500,000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3</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102,500,000</a:t>
                      </a:r>
                      <a:endParaRPr lang="tr-TR" sz="1600" b="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b="0" kern="1200">
                        <a:solidFill>
                          <a:schemeClr val="tx1"/>
                        </a:solidFill>
                        <a:effectLst/>
                        <a:latin typeface="+mn-lt"/>
                        <a:ea typeface="+mn-ea"/>
                        <a:cs typeface="+mn-cs"/>
                      </a:endParaRPr>
                    </a:p>
                  </a:txBody>
                  <a:tcPr marL="27654" marR="27654" marT="0" marB="0" anchor="ctr"/>
                </a:tc>
                <a:tc>
                  <a:txBody>
                    <a:bodyPr/>
                    <a:lstStyle/>
                    <a:p>
                      <a:pPr algn="ctr" rtl="0">
                        <a:lnSpc>
                          <a:spcPct val="100000"/>
                        </a:lnSpc>
                      </a:pPr>
                      <a:r>
                        <a:rPr lang="tr" sz="1600" b="0" i="0" u="none" strike="noStrike">
                          <a:latin typeface="Calibri"/>
                        </a:rPr>
                        <a:t>-</a:t>
                      </a:r>
                      <a:endParaRPr lang="tr-TR" sz="1600" b="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211961407"/>
                  </a:ext>
                </a:extLst>
              </a:tr>
            </a:tbl>
          </a:graphicData>
        </a:graphic>
      </p:graphicFrame>
      <p:sp>
        <p:nvSpPr>
          <p:cNvPr id="5" name="Title 3">
            <a:extLst>
              <a:ext uri="{FF2B5EF4-FFF2-40B4-BE49-F238E27FC236}">
                <a16:creationId xmlns:a16="http://schemas.microsoft.com/office/drawing/2014/main" id="{00590980-AA7B-4937-8C21-11EBBDE24362}"/>
              </a:ext>
            </a:extLst>
          </p:cNvPr>
          <p:cNvSpPr txBox="1"/>
          <p:nvPr/>
        </p:nvSpPr>
        <p:spPr>
          <a:xfrm>
            <a:off x="791828" y="469382"/>
            <a:ext cx="10515600" cy="60914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b="1" kern="1200">
                <a:solidFill>
                  <a:schemeClr val="tx1"/>
                </a:solidFill>
                <a:latin typeface="+mj-lt"/>
                <a:ea typeface="+mj-ea"/>
                <a:cs typeface="+mj-cs"/>
              </a:defRPr>
            </a:lvl1pPr>
          </a:lstStyle>
          <a:p>
            <a:pPr algn="l" rtl="0"/>
            <a:r>
              <a:rPr lang="tr" sz="3600" b="1" i="0" u="none" strike="noStrike">
                <a:latin typeface="Calibri"/>
              </a:rPr>
              <a:t>Geçiş Süresi</a:t>
            </a:r>
            <a:endParaRPr lang="en-US">
              <a:latin typeface="+mn-lt"/>
            </a:endParaRPr>
          </a:p>
        </p:txBody>
      </p:sp>
    </p:spTree>
    <p:extLst>
      <p:ext uri="{BB962C8B-B14F-4D97-AF65-F5344CB8AC3E}">
        <p14:creationId xmlns:p14="http://schemas.microsoft.com/office/powerpoint/2010/main" val="963562196"/>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noAutofit/>
          </a:bodyPr>
          <a:lstStyle/>
          <a:p>
            <a:pPr algn="l" rtl="0"/>
            <a:r>
              <a:rPr lang="tr" sz="3600" b="1" i="0" u="none" strike="noStrike">
                <a:latin typeface="Calibri"/>
              </a:rPr>
              <a:t>Geçiş Süresi</a:t>
            </a:r>
          </a:p>
        </p:txBody>
      </p:sp>
      <p:graphicFrame>
        <p:nvGraphicFramePr>
          <p:cNvPr id="2" name="Table 1">
            <a:extLst>
              <a:ext uri="{FF2B5EF4-FFF2-40B4-BE49-F238E27FC236}">
                <a16:creationId xmlns:a16="http://schemas.microsoft.com/office/drawing/2014/main" id="{5D9E6EED-A9F9-EB8C-E5D4-701416D08835}"/>
              </a:ext>
            </a:extLst>
          </p:cNvPr>
          <p:cNvGraphicFramePr>
            <a:graphicFrameLocks noGrp="1"/>
          </p:cNvGraphicFramePr>
          <p:nvPr>
            <p:extLst>
              <p:ext uri="{D42A27DB-BD31-4B8C-83A1-F6EECF244321}">
                <p14:modId xmlns:p14="http://schemas.microsoft.com/office/powerpoint/2010/main" val="1492847388"/>
              </p:ext>
            </p:extLst>
          </p:nvPr>
        </p:nvGraphicFramePr>
        <p:xfrm>
          <a:off x="386705" y="1396999"/>
          <a:ext cx="11418590" cy="5319390"/>
        </p:xfrm>
        <a:graphic>
          <a:graphicData uri="http://schemas.openxmlformats.org/drawingml/2006/table">
            <a:tbl>
              <a:tblPr firstRow="1" firstCol="1" bandRow="1">
                <a:tableStyleId>{3B4B98B0-60AC-42C2-AFA5-B58CD77FA1E5}</a:tableStyleId>
              </a:tblPr>
              <a:tblGrid>
                <a:gridCol w="2479040">
                  <a:extLst>
                    <a:ext uri="{9D8B030D-6E8A-4147-A177-3AD203B41FA5}">
                      <a16:colId xmlns:a16="http://schemas.microsoft.com/office/drawing/2014/main" val="3199842592"/>
                    </a:ext>
                  </a:extLst>
                </a:gridCol>
                <a:gridCol w="1360189">
                  <a:extLst>
                    <a:ext uri="{9D8B030D-6E8A-4147-A177-3AD203B41FA5}">
                      <a16:colId xmlns:a16="http://schemas.microsoft.com/office/drawing/2014/main" val="2072500466"/>
                    </a:ext>
                  </a:extLst>
                </a:gridCol>
                <a:gridCol w="1273149">
                  <a:extLst>
                    <a:ext uri="{9D8B030D-6E8A-4147-A177-3AD203B41FA5}">
                      <a16:colId xmlns:a16="http://schemas.microsoft.com/office/drawing/2014/main" val="1105064759"/>
                    </a:ext>
                  </a:extLst>
                </a:gridCol>
                <a:gridCol w="1354263">
                  <a:extLst>
                    <a:ext uri="{9D8B030D-6E8A-4147-A177-3AD203B41FA5}">
                      <a16:colId xmlns:a16="http://schemas.microsoft.com/office/drawing/2014/main" val="135172229"/>
                    </a:ext>
                  </a:extLst>
                </a:gridCol>
                <a:gridCol w="1810242">
                  <a:extLst>
                    <a:ext uri="{9D8B030D-6E8A-4147-A177-3AD203B41FA5}">
                      <a16:colId xmlns:a16="http://schemas.microsoft.com/office/drawing/2014/main" val="359635933"/>
                    </a:ext>
                  </a:extLst>
                </a:gridCol>
                <a:gridCol w="1621010">
                  <a:extLst>
                    <a:ext uri="{9D8B030D-6E8A-4147-A177-3AD203B41FA5}">
                      <a16:colId xmlns:a16="http://schemas.microsoft.com/office/drawing/2014/main" val="2907640604"/>
                    </a:ext>
                  </a:extLst>
                </a:gridCol>
                <a:gridCol w="1520697">
                  <a:extLst>
                    <a:ext uri="{9D8B030D-6E8A-4147-A177-3AD203B41FA5}">
                      <a16:colId xmlns:a16="http://schemas.microsoft.com/office/drawing/2014/main" val="3949843569"/>
                    </a:ext>
                  </a:extLst>
                </a:gridCol>
              </a:tblGrid>
              <a:tr h="842473">
                <a:tc>
                  <a:txBody>
                    <a:bodyPr/>
                    <a:lstStyle/>
                    <a:p>
                      <a:pPr algn="ctr" rtl="0">
                        <a:lnSpc>
                          <a:spcPct val="100000"/>
                        </a:lnSpc>
                      </a:pPr>
                      <a:r>
                        <a:rPr lang="tr" sz="1600" b="1" i="0" u="none" strike="noStrike">
                          <a:latin typeface="Calibri"/>
                        </a:rPr>
                        <a:t>Alt sektör kodları</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l" rtl="0">
                        <a:lnSpc>
                          <a:spcPct val="100000"/>
                        </a:lnSpc>
                      </a:pPr>
                      <a:r>
                        <a:rPr lang="tr" sz="1600" b="1" i="0" u="none" strike="noStrike">
                          <a:latin typeface="Calibri"/>
                        </a:rPr>
                        <a:t>CAPEX, Avro</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OPEX</a:t>
                      </a:r>
                    </a:p>
                    <a:p>
                      <a:pPr algn="ctr" rtl="0">
                        <a:lnSpc>
                          <a:spcPct val="100000"/>
                        </a:lnSpc>
                      </a:pPr>
                      <a:r>
                        <a:rPr lang="tr" sz="1600" b="1" i="0" u="none" strike="noStrike">
                          <a:latin typeface="Calibri"/>
                        </a:rPr>
                        <a:t>(Avro/yıl)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marR="0" lvl="0" indent="0" algn="ctr" defTabSz="914400" rtl="0" eaLnBrk="1" fontAlgn="auto" latinLnBrk="0" hangingPunct="1">
                        <a:lnSpc>
                          <a:spcPct val="100000"/>
                        </a:lnSpc>
                        <a:spcBef>
                          <a:spcPct val="0"/>
                        </a:spcBef>
                        <a:spcAft>
                          <a:spcPct val="0"/>
                        </a:spcAft>
                        <a:buClrTx/>
                        <a:buSzTx/>
                        <a:buFontTx/>
                        <a:buNone/>
                        <a:defRPr/>
                      </a:pPr>
                      <a:r>
                        <a:rPr lang="tr" sz="1600" b="1" i="0" u="none" strike="noStrike">
                          <a:latin typeface="Calibri"/>
                        </a:rPr>
                        <a:t>Geçiş süresi </a:t>
                      </a:r>
                      <a:br>
                        <a:rPr lang="tr" sz="1600" b="1" i="0" u="none" strike="noStrike">
                          <a:latin typeface="Calibri"/>
                        </a:rPr>
                      </a:br>
                      <a:r>
                        <a:rPr lang="tr" sz="1600" b="1" i="0" u="none" strike="noStrike">
                          <a:latin typeface="Calibri"/>
                        </a:rPr>
                        <a:t>(yıl)</a:t>
                      </a:r>
                      <a:endParaRPr lang="tr-TR" sz="1600" b="1">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2024-2026 </a:t>
                      </a:r>
                      <a:br>
                        <a:rPr lang="tr" sz="1600" b="1" i="0" u="none" strike="noStrike">
                          <a:latin typeface="Calibri"/>
                        </a:rPr>
                      </a:br>
                      <a:r>
                        <a:rPr lang="tr" sz="1600" b="1" i="0" u="none" strike="noStrike">
                          <a:latin typeface="Calibri"/>
                        </a:rPr>
                        <a:t>Yatırım gerekliliği</a:t>
                      </a:r>
                    </a:p>
                    <a:p>
                      <a:pPr algn="ctr" rtl="0">
                        <a:lnSpc>
                          <a:spcPct val="100000"/>
                        </a:lnSpc>
                      </a:pPr>
                      <a:r>
                        <a:rPr lang="tr" sz="1600" b="1" i="0" u="none" strike="noStrike">
                          <a:latin typeface="Calibri"/>
                        </a:rPr>
                        <a:t>(Avro)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2027-2030*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algn="ctr" rtl="0">
                        <a:lnSpc>
                          <a:spcPct val="100000"/>
                        </a:lnSpc>
                      </a:pPr>
                      <a:r>
                        <a:rPr lang="tr" sz="1600" b="1" i="0" u="none" strike="noStrike">
                          <a:latin typeface="Calibri"/>
                        </a:rPr>
                        <a:t>2030-2032 </a:t>
                      </a:r>
                      <a:br>
                        <a:rPr lang="tr" sz="1600" b="1" i="0" u="none" strike="noStrike">
                          <a:latin typeface="Calibri"/>
                        </a:rPr>
                      </a:br>
                      <a:r>
                        <a:rPr lang="tr" sz="1600" b="1" i="0" u="none" strike="noStrike">
                          <a:latin typeface="Calibri"/>
                        </a:rPr>
                        <a:t>Yatırım gerekliliği (Avro)</a:t>
                      </a:r>
                      <a:endParaRPr lang="tr-TR" sz="1600" b="1" u="none">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extLst>
                  <a:ext uri="{0D108BD9-81ED-4DB2-BD59-A6C34878D82A}">
                    <a16:rowId xmlns:a16="http://schemas.microsoft.com/office/drawing/2014/main" val="1924850990"/>
                  </a:ext>
                </a:extLst>
              </a:tr>
              <a:tr h="298996">
                <a:tc>
                  <a:txBody>
                    <a:bodyPr/>
                    <a:lstStyle/>
                    <a:p>
                      <a:pPr algn="l" rtl="0">
                        <a:lnSpc>
                          <a:spcPct val="100000"/>
                        </a:lnSpc>
                      </a:pPr>
                      <a:r>
                        <a:rPr lang="tr" sz="1600" b="1" i="0" u="none" strike="noStrike">
                          <a:latin typeface="Calibri"/>
                        </a:rPr>
                        <a:t>6.4.a Mezbahalar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449,500,000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19,000,000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3</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449,500,000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704015544"/>
                  </a:ext>
                </a:extLst>
              </a:tr>
              <a:tr h="298996">
                <a:tc>
                  <a:txBody>
                    <a:bodyPr/>
                    <a:lstStyle/>
                    <a:p>
                      <a:pPr algn="l" rtl="0">
                        <a:lnSpc>
                          <a:spcPct val="100000"/>
                        </a:lnSpc>
                      </a:pPr>
                      <a:r>
                        <a:rPr lang="tr" sz="1600" b="1" i="0" u="none" strike="noStrike">
                          <a:latin typeface="Calibri"/>
                        </a:rPr>
                        <a:t>6.4.b Yiyecek ve içecek</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6,247,000,000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297,500,000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3,123,500,000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3,123,500,000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335094224"/>
                  </a:ext>
                </a:extLst>
              </a:tr>
              <a:tr h="298996">
                <a:tc>
                  <a:txBody>
                    <a:bodyPr/>
                    <a:lstStyle/>
                    <a:p>
                      <a:pPr algn="l" rtl="0">
                        <a:lnSpc>
                          <a:spcPct val="100000"/>
                        </a:lnSpc>
                      </a:pPr>
                      <a:r>
                        <a:rPr lang="tr" sz="1600" b="1" i="0" u="none" strike="noStrike">
                          <a:latin typeface="Calibri"/>
                        </a:rPr>
                        <a:t>6.4.c Süt ürünleri üretimi</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1,051,500,000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61,000,000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525,750,000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525,750,000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503220448"/>
                  </a:ext>
                </a:extLst>
              </a:tr>
              <a:tr h="506299">
                <a:tc>
                  <a:txBody>
                    <a:bodyPr/>
                    <a:lstStyle/>
                    <a:p>
                      <a:pPr algn="l" rtl="0">
                        <a:lnSpc>
                          <a:spcPct val="100000"/>
                        </a:lnSpc>
                      </a:pPr>
                      <a:r>
                        <a:rPr lang="tr" sz="1600" b="1" i="0" u="none" strike="noStrike">
                          <a:latin typeface="Calibri"/>
                        </a:rPr>
                        <a:t>6.5 Hayvan karkaslarının veya hayvan atıklarının geri dönüşümü</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888,000,000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444,000,000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444,000,000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297037263"/>
                  </a:ext>
                </a:extLst>
              </a:tr>
              <a:tr h="506299">
                <a:tc>
                  <a:txBody>
                    <a:bodyPr/>
                    <a:lstStyle/>
                    <a:p>
                      <a:pPr algn="l" rtl="0">
                        <a:lnSpc>
                          <a:spcPct val="100000"/>
                        </a:lnSpc>
                      </a:pPr>
                      <a:r>
                        <a:rPr lang="tr" sz="1600" b="1" i="0" u="none" strike="noStrike">
                          <a:latin typeface="Calibri"/>
                        </a:rPr>
                        <a:t>6.6 Yoğun kümes hayvancılığı veya domuz yetiştiriciliği***</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975.000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487.500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487.500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2499246720"/>
                  </a:ext>
                </a:extLst>
              </a:tr>
              <a:tr h="506299">
                <a:tc>
                  <a:txBody>
                    <a:bodyPr/>
                    <a:lstStyle/>
                    <a:p>
                      <a:pPr algn="l" rtl="0">
                        <a:lnSpc>
                          <a:spcPct val="100000"/>
                        </a:lnSpc>
                      </a:pPr>
                      <a:r>
                        <a:rPr lang="tr" sz="1600" b="1" i="0" u="none" strike="noStrike">
                          <a:latin typeface="Calibri"/>
                        </a:rPr>
                        <a:t>6.7 Organik çözücüler kullanarak yüzey işleme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2,515,000,000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91,500,000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838,350,000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838,350,000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838,350,000</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3854573923"/>
                  </a:ext>
                </a:extLst>
              </a:tr>
              <a:tr h="298996">
                <a:tc>
                  <a:txBody>
                    <a:bodyPr/>
                    <a:lstStyle/>
                    <a:p>
                      <a:pPr algn="l" rtl="0">
                        <a:lnSpc>
                          <a:spcPct val="100000"/>
                        </a:lnSpc>
                      </a:pPr>
                      <a:r>
                        <a:rPr lang="tr" sz="1600" b="1" i="0" u="none" strike="noStrike">
                          <a:latin typeface="Calibri"/>
                        </a:rPr>
                        <a:t>6.8 Grafitleştirme</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rtl="0">
                        <a:lnSpc>
                          <a:spcPct val="100000"/>
                        </a:lnSpc>
                      </a:pPr>
                      <a:r>
                        <a:rPr lang="tr" sz="1600" b="0" i="0" u="none" strike="noStrike">
                          <a:latin typeface="Calibri"/>
                        </a:rPr>
                        <a:t>Uygulanamaz</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553028452"/>
                  </a:ext>
                </a:extLst>
              </a:tr>
              <a:tr h="506299">
                <a:tc>
                  <a:txBody>
                    <a:bodyPr/>
                    <a:lstStyle/>
                    <a:p>
                      <a:pPr algn="l" rtl="0">
                        <a:lnSpc>
                          <a:spcPct val="100000"/>
                        </a:lnSpc>
                      </a:pPr>
                      <a:r>
                        <a:rPr lang="tr" sz="1600" b="1" i="0" u="none" strike="noStrike">
                          <a:latin typeface="Calibri"/>
                        </a:rPr>
                        <a:t>6.9 Karbondioksit tutma</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gridSpan="6">
                  <a:txBody>
                    <a:bodyPr/>
                    <a:lstStyle/>
                    <a:p>
                      <a:pPr algn="ctr" rtl="0">
                        <a:lnSpc>
                          <a:spcPct val="100000"/>
                        </a:lnSpc>
                      </a:pPr>
                      <a:r>
                        <a:rPr lang="tr" sz="1600" b="0" i="0" u="none" strike="noStrike">
                          <a:latin typeface="Calibri"/>
                        </a:rPr>
                        <a:t>Uygulanamaz</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hMerge="1">
                  <a:txBody>
                    <a:bodyPr/>
                    <a:lstStyle/>
                    <a:p>
                      <a:endParaRPr lang="en-US"/>
                    </a:p>
                  </a:txBody>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858115474"/>
                  </a:ext>
                </a:extLst>
              </a:tr>
              <a:tr h="506299">
                <a:tc>
                  <a:txBody>
                    <a:bodyPr/>
                    <a:lstStyle/>
                    <a:p>
                      <a:pPr algn="l" rtl="0">
                        <a:lnSpc>
                          <a:spcPct val="100000"/>
                        </a:lnSpc>
                      </a:pPr>
                      <a:r>
                        <a:rPr lang="tr" sz="1600" b="1" i="0" u="none" strike="noStrike">
                          <a:latin typeface="Calibri"/>
                        </a:rPr>
                        <a:t>6.10 Ahşabın kimyasallarla korunması</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510,000,000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6,800,000</a:t>
                      </a:r>
                      <a:endParaRPr lang="tr-TR" sz="14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255,000,000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4162075256"/>
                  </a:ext>
                </a:extLst>
              </a:tr>
              <a:tr h="298996">
                <a:tc>
                  <a:txBody>
                    <a:bodyPr/>
                    <a:lstStyle/>
                    <a:p>
                      <a:pPr algn="l" rtl="0">
                        <a:lnSpc>
                          <a:spcPct val="100000"/>
                        </a:lnSpc>
                      </a:pPr>
                      <a:r>
                        <a:rPr lang="tr" sz="1600" b="1" i="0" u="none" strike="noStrike">
                          <a:latin typeface="Calibri"/>
                        </a:rPr>
                        <a:t>6.11 Atık su arıtımı</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181,000,000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8,000,000</a:t>
                      </a:r>
                      <a:endParaRPr lang="tr-TR" sz="14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6</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90,500,000</a:t>
                      </a:r>
                      <a:endParaRPr lang="tr-TR" sz="1600" kern="1200">
                        <a:solidFill>
                          <a:schemeClr val="tx1"/>
                        </a:solidFill>
                        <a:effectLst/>
                        <a:latin typeface="+mn-lt"/>
                        <a:ea typeface="+mn-ea"/>
                        <a:cs typeface="+mn-cs"/>
                      </a:endParaRPr>
                    </a:p>
                  </a:txBody>
                  <a:tcPr marL="27654" marR="27654" marT="0" marB="0" anchor="ctr"/>
                </a:tc>
                <a:tc>
                  <a:txBody>
                    <a:bodyPr/>
                    <a:lstStyle/>
                    <a:p>
                      <a:pPr marL="0" algn="r" defTabSz="914400" rtl="0" eaLnBrk="1" latinLnBrk="0" hangingPunct="1">
                        <a:lnSpc>
                          <a:spcPct val="100000"/>
                        </a:lnSpc>
                      </a:pPr>
                      <a:r>
                        <a:rPr lang="tr" sz="1600" b="0" i="0" u="none" strike="noStrike" kern="1200">
                          <a:latin typeface="Calibri"/>
                        </a:rPr>
                        <a:t>-</a:t>
                      </a:r>
                      <a:endParaRPr lang="tr-TR" sz="1600" kern="1200">
                        <a:solidFill>
                          <a:schemeClr val="tx1"/>
                        </a:solidFill>
                        <a:effectLst/>
                        <a:latin typeface="+mn-lt"/>
                        <a:ea typeface="+mn-ea"/>
                        <a:cs typeface="+mn-cs"/>
                      </a:endParaRPr>
                    </a:p>
                  </a:txBody>
                  <a:tcPr marL="27654" marR="27654" marT="0" marB="0" anchor="ctr"/>
                </a:tc>
                <a:extLst>
                  <a:ext uri="{0D108BD9-81ED-4DB2-BD59-A6C34878D82A}">
                    <a16:rowId xmlns:a16="http://schemas.microsoft.com/office/drawing/2014/main" val="1185214900"/>
                  </a:ext>
                </a:extLst>
              </a:tr>
            </a:tbl>
          </a:graphicData>
        </a:graphic>
      </p:graphicFrame>
    </p:spTree>
    <p:extLst>
      <p:ext uri="{BB962C8B-B14F-4D97-AF65-F5344CB8AC3E}">
        <p14:creationId xmlns:p14="http://schemas.microsoft.com/office/powerpoint/2010/main" val="24423830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1031240" y="1465815"/>
            <a:ext cx="10515600" cy="609140"/>
          </a:xfrm>
        </p:spPr>
        <p:txBody>
          <a:bodyPr>
            <a:noAutofit/>
          </a:bodyPr>
          <a:lstStyle/>
          <a:p>
            <a:pPr algn="l" rtl="0"/>
            <a:r>
              <a:rPr lang="tr" sz="3200" b="1" i="0" u="none" strike="noStrike">
                <a:latin typeface="Calibri"/>
              </a:rPr>
              <a:t>Olası Mali Destek, Promosyon ve Kolaylaştırıcı Mekanizmalar </a:t>
            </a:r>
          </a:p>
        </p:txBody>
      </p:sp>
      <p:sp>
        <p:nvSpPr>
          <p:cNvPr id="5" name="TextBox 4">
            <a:extLst>
              <a:ext uri="{FF2B5EF4-FFF2-40B4-BE49-F238E27FC236}">
                <a16:creationId xmlns:a16="http://schemas.microsoft.com/office/drawing/2014/main" id="{48086EC4-B2A7-2DE4-3533-220BBCEB60B0}"/>
              </a:ext>
            </a:extLst>
          </p:cNvPr>
          <p:cNvSpPr txBox="1"/>
          <p:nvPr/>
        </p:nvSpPr>
        <p:spPr>
          <a:xfrm>
            <a:off x="838200" y="2648583"/>
            <a:ext cx="10379110" cy="3576428"/>
          </a:xfrm>
          <a:prstGeom prst="rect">
            <a:avLst/>
          </a:prstGeom>
          <a:noFill/>
        </p:spPr>
        <p:txBody>
          <a:bodyPr wrap="square">
            <a:noAutofit/>
          </a:bodyPr>
          <a:lstStyle/>
          <a:p>
            <a:pPr marL="285750" indent="-285750" algn="just" rtl="0">
              <a:lnSpc>
                <a:spcPct val="150000"/>
              </a:lnSpc>
              <a:spcBef>
                <a:spcPts val="1200"/>
              </a:spcBef>
              <a:buFont typeface="Arial" panose="020B0604020202020204" pitchFamily="34" charset="0"/>
              <a:buChar char="•"/>
            </a:pPr>
            <a:r>
              <a:rPr lang="tr" sz="2000" b="1" i="1" u="none" strike="noStrike">
                <a:latin typeface="Calibri"/>
                <a:ea typeface="Calibri"/>
                <a:cs typeface="Times New Roman"/>
              </a:rPr>
              <a:t>Devlet finansmanı</a:t>
            </a:r>
            <a:r>
              <a:rPr lang="tr" sz="2000" b="0" i="0" u="none" strike="noStrike">
                <a:latin typeface="Calibri"/>
                <a:ea typeface="Calibri"/>
                <a:cs typeface="Times New Roman"/>
              </a:rPr>
              <a:t> nihayetinde ulusal vergilerle finanse edilir. Finansman, Devlet tarafından hazineden çekilen hibeler (bütçe tahsisleri) şeklinde sağlanmaktadır. </a:t>
            </a:r>
            <a:endParaRPr lang="tr-TR" sz="2000">
              <a:effectLst/>
              <a:ea typeface="Calibri" panose="020F0502020204030204" pitchFamily="34" charset="0"/>
              <a:cs typeface="Calibri" panose="020F0502020204030204" pitchFamily="34" charset="0"/>
            </a:endParaRPr>
          </a:p>
          <a:p>
            <a:pPr marL="285750" indent="-285750" algn="just" rtl="0">
              <a:lnSpc>
                <a:spcPct val="150000"/>
              </a:lnSpc>
              <a:spcBef>
                <a:spcPts val="1200"/>
              </a:spcBef>
              <a:buFont typeface="Arial" panose="020B0604020202020204" pitchFamily="34" charset="0"/>
              <a:buChar char="•"/>
            </a:pPr>
            <a:r>
              <a:rPr lang="tr" sz="2000" b="1" i="1" u="none" strike="noStrike">
                <a:latin typeface="Calibri"/>
                <a:ea typeface="Calibri"/>
                <a:cs typeface="Times New Roman"/>
              </a:rPr>
              <a:t>Uluslararası finansman</a:t>
            </a:r>
            <a:r>
              <a:rPr lang="tr" sz="2000" b="0" i="0" u="none" strike="noStrike">
                <a:latin typeface="Calibri"/>
                <a:ea typeface="Calibri"/>
                <a:cs typeface="Times New Roman"/>
              </a:rPr>
              <a:t> AB programları, ikili/çok taraflı donörler ve Avrupa İmar ve Kalkınma Bankası (EBRD), Dünya Bankası, Avrupa Yatırım Bankası (EIB) vb. gibi IFI'lar (Uluslararası Finans Kuruluşları) aracılığıyla sağlanmaktadır. Finansman seviyesi duruma bağlıdır.   </a:t>
            </a:r>
            <a:endParaRPr lang="tr-TR" sz="2000">
              <a:effectLst/>
              <a:ea typeface="Calibri" panose="020F0502020204030204" pitchFamily="34" charset="0"/>
              <a:cs typeface="Calibri" panose="020F0502020204030204" pitchFamily="34" charset="0"/>
            </a:endParaRPr>
          </a:p>
          <a:p>
            <a:pPr marL="285750" indent="-285750" algn="just" rtl="0">
              <a:lnSpc>
                <a:spcPct val="150000"/>
              </a:lnSpc>
              <a:spcBef>
                <a:spcPts val="1200"/>
              </a:spcBef>
              <a:buFont typeface="Arial" panose="020B0604020202020204" pitchFamily="34" charset="0"/>
              <a:buChar char="•"/>
            </a:pPr>
            <a:r>
              <a:rPr lang="tr" sz="2000" b="1" i="1" u="none" strike="noStrike">
                <a:latin typeface="Calibri"/>
                <a:ea typeface="Calibri"/>
                <a:cs typeface="Times New Roman"/>
              </a:rPr>
              <a:t>Özel sektör finansmanı</a:t>
            </a:r>
            <a:r>
              <a:rPr lang="tr" sz="2000" b="0" i="0" u="none" strike="noStrike">
                <a:latin typeface="Calibri"/>
                <a:ea typeface="Calibri"/>
                <a:cs typeface="Times New Roman"/>
              </a:rPr>
              <a:t> bankalar, özel müteahhitler ve melek yatırımcılar tarafından kredi şeklinde sağlanmaktadır. </a:t>
            </a:r>
            <a:endParaRPr lang="tr-TR" sz="2000">
              <a:effectLst/>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44005733"/>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853ACB6-BA66-4726-812A-8380F29F1706}"/>
              </a:ext>
            </a:extLst>
          </p:cNvPr>
          <p:cNvSpPr>
            <a:spLocks noGrp="1"/>
          </p:cNvSpPr>
          <p:nvPr>
            <p:ph type="title"/>
          </p:nvPr>
        </p:nvSpPr>
        <p:spPr/>
        <p:txBody>
          <a:bodyPr>
            <a:noAutofit/>
          </a:bodyPr>
          <a:lstStyle/>
          <a:p>
            <a:pPr rtl="0"/>
            <a:r>
              <a:rPr lang="tr" sz="2800" b="1" i="0" u="none" strike="noStrike">
                <a:latin typeface="Calibri"/>
              </a:rPr>
              <a:t>DIES PROJESİ - FAALİYET SETİ 1.3 </a:t>
            </a:r>
            <a:endParaRPr lang="tr-TR"/>
          </a:p>
        </p:txBody>
      </p:sp>
      <p:sp>
        <p:nvSpPr>
          <p:cNvPr id="3" name="İçerik Yer Tutucusu 2">
            <a:extLst>
              <a:ext uri="{FF2B5EF4-FFF2-40B4-BE49-F238E27FC236}">
                <a16:creationId xmlns:a16="http://schemas.microsoft.com/office/drawing/2014/main" id="{23746C38-5520-4832-9A32-D60254285FDB}"/>
              </a:ext>
            </a:extLst>
          </p:cNvPr>
          <p:cNvSpPr>
            <a:spLocks noGrp="1"/>
          </p:cNvSpPr>
          <p:nvPr>
            <p:ph idx="1"/>
          </p:nvPr>
        </p:nvSpPr>
        <p:spPr/>
        <p:txBody>
          <a:bodyPr>
            <a:noAutofit/>
          </a:bodyPr>
          <a:lstStyle/>
          <a:p>
            <a:pPr marL="0" indent="0" rtl="0">
              <a:buNone/>
            </a:pPr>
            <a:r>
              <a:rPr lang="tr" sz="2400" b="0" i="0" u="none" strike="noStrike">
                <a:latin typeface="Calibri"/>
              </a:rPr>
              <a:t>EED tarafından tanımlanan EKÖK yaklaşımının uygulanması için DIES projesi kapsamında hazırlanacak Ulusal Eylem Planı (UEP) şunları içermektedir:</a:t>
            </a:r>
          </a:p>
          <a:p>
            <a:pPr marL="0" indent="0" rtl="0">
              <a:buNone/>
            </a:pPr>
            <a:r>
              <a:rPr lang="tr" sz="2400" b="0" i="0" u="none" strike="noStrike">
                <a:latin typeface="Calibri"/>
              </a:rPr>
              <a:t>1. Enerji</a:t>
            </a:r>
          </a:p>
          <a:p>
            <a:pPr marL="0" indent="0" rtl="0">
              <a:buNone/>
            </a:pPr>
            <a:r>
              <a:rPr lang="tr" sz="2400" b="0" i="0" u="none" strike="noStrike">
                <a:latin typeface="Calibri"/>
              </a:rPr>
              <a:t>2. Metallerin üretimi ve işlenmesi</a:t>
            </a:r>
          </a:p>
          <a:p>
            <a:pPr marL="0" indent="0" rtl="0">
              <a:buNone/>
            </a:pPr>
            <a:r>
              <a:rPr lang="tr" sz="2400" b="0" i="0" u="none" strike="noStrike">
                <a:latin typeface="Calibri"/>
              </a:rPr>
              <a:t>3. Mineral endüstrisi</a:t>
            </a:r>
          </a:p>
          <a:p>
            <a:pPr marL="0" indent="0" rtl="0">
              <a:buNone/>
            </a:pPr>
            <a:r>
              <a:rPr lang="tr" sz="2400" b="0" i="0" u="none" strike="noStrike">
                <a:latin typeface="Calibri"/>
              </a:rPr>
              <a:t>4. Kimya endüstrisi</a:t>
            </a:r>
          </a:p>
          <a:p>
            <a:pPr marL="0" indent="0" rtl="0">
              <a:buNone/>
            </a:pPr>
            <a:r>
              <a:rPr lang="tr" sz="2400" b="0" i="0" u="none" strike="noStrike">
                <a:latin typeface="Calibri"/>
              </a:rPr>
              <a:t>5. Atık Yönetimi</a:t>
            </a:r>
          </a:p>
          <a:p>
            <a:pPr marL="0" indent="0" rtl="0">
              <a:buNone/>
            </a:pPr>
            <a:r>
              <a:rPr lang="tr" sz="2400" b="0" i="0" u="none" strike="noStrike">
                <a:latin typeface="Calibri"/>
              </a:rPr>
              <a:t>Diğer faaliyetler</a:t>
            </a:r>
          </a:p>
        </p:txBody>
      </p:sp>
    </p:spTree>
    <p:extLst>
      <p:ext uri="{BB962C8B-B14F-4D97-AF65-F5344CB8AC3E}">
        <p14:creationId xmlns:p14="http://schemas.microsoft.com/office/powerpoint/2010/main" val="1543951028"/>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200" y="592055"/>
            <a:ext cx="10515600" cy="609140"/>
          </a:xfrm>
        </p:spPr>
        <p:txBody>
          <a:bodyPr>
            <a:noAutofit/>
          </a:bodyPr>
          <a:lstStyle/>
          <a:p>
            <a:pPr algn="l" rtl="0"/>
            <a:r>
              <a:rPr lang="tr" sz="3200" b="1" i="0" u="none" strike="noStrike">
                <a:latin typeface="Calibri"/>
              </a:rPr>
              <a:t>Kilometre taşları</a:t>
            </a:r>
          </a:p>
        </p:txBody>
      </p:sp>
      <p:graphicFrame>
        <p:nvGraphicFramePr>
          <p:cNvPr id="2" name="Table 1">
            <a:extLst>
              <a:ext uri="{FF2B5EF4-FFF2-40B4-BE49-F238E27FC236}">
                <a16:creationId xmlns:a16="http://schemas.microsoft.com/office/drawing/2014/main" id="{2BA7A9F6-5718-0980-CEA2-53FD9B9FFFF9}"/>
              </a:ext>
            </a:extLst>
          </p:cNvPr>
          <p:cNvGraphicFramePr>
            <a:graphicFrameLocks noGrp="1"/>
          </p:cNvGraphicFramePr>
          <p:nvPr>
            <p:extLst>
              <p:ext uri="{D42A27DB-BD31-4B8C-83A1-F6EECF244321}">
                <p14:modId xmlns:p14="http://schemas.microsoft.com/office/powerpoint/2010/main" val="4136757280"/>
              </p:ext>
            </p:extLst>
          </p:nvPr>
        </p:nvGraphicFramePr>
        <p:xfrm>
          <a:off x="482600" y="1572532"/>
          <a:ext cx="11226800" cy="4897644"/>
        </p:xfrm>
        <a:graphic>
          <a:graphicData uri="http://schemas.openxmlformats.org/drawingml/2006/table">
            <a:tbl>
              <a:tblPr firstRow="1" firstCol="1" bandRow="1">
                <a:tableStyleId>{3B4B98B0-60AC-42C2-AFA5-B58CD77FA1E5}</a:tableStyleId>
              </a:tblPr>
              <a:tblGrid>
                <a:gridCol w="9621458">
                  <a:extLst>
                    <a:ext uri="{9D8B030D-6E8A-4147-A177-3AD203B41FA5}">
                      <a16:colId xmlns:a16="http://schemas.microsoft.com/office/drawing/2014/main" val="3018580317"/>
                    </a:ext>
                  </a:extLst>
                </a:gridCol>
                <a:gridCol w="1605342">
                  <a:extLst>
                    <a:ext uri="{9D8B030D-6E8A-4147-A177-3AD203B41FA5}">
                      <a16:colId xmlns:a16="http://schemas.microsoft.com/office/drawing/2014/main" val="3182965359"/>
                    </a:ext>
                  </a:extLst>
                </a:gridCol>
              </a:tblGrid>
              <a:tr h="367497">
                <a:tc>
                  <a:txBody>
                    <a:bodyPr/>
                    <a:lstStyle/>
                    <a:p>
                      <a:pPr algn="just" rtl="0">
                        <a:lnSpc>
                          <a:spcPct val="100000"/>
                        </a:lnSpc>
                      </a:pPr>
                      <a:r>
                        <a:rPr lang="tr" sz="1800" b="1" i="0" u="none" strike="noStrike">
                          <a:latin typeface="Calibri"/>
                        </a:rPr>
                        <a:t>KİLOMETRE TAŞI</a:t>
                      </a:r>
                      <a:endParaRPr lang="tr-TR" sz="2000">
                        <a:effectLst/>
                        <a:latin typeface="Times New Roman" pitchFamily="18" charset="0"/>
                        <a:ea typeface="Calibri" panose="020F0502020204030204" pitchFamily="34" charset="0"/>
                        <a:cs typeface="Calibri" panose="020F0502020204030204" pitchFamily="34" charset="0"/>
                      </a:endParaRPr>
                    </a:p>
                  </a:txBody>
                  <a:tcPr marL="68580" marR="68580" marT="0" marB="0"/>
                </a:tc>
                <a:tc>
                  <a:txBody>
                    <a:bodyPr/>
                    <a:lstStyle/>
                    <a:p>
                      <a:pPr algn="ctr" rtl="0">
                        <a:lnSpc>
                          <a:spcPct val="100000"/>
                        </a:lnSpc>
                      </a:pPr>
                      <a:r>
                        <a:rPr lang="tr" sz="1600" b="1" i="0" u="none" strike="noStrike">
                          <a:latin typeface="Calibri"/>
                        </a:rPr>
                        <a:t>Son tarih</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2558319124"/>
                  </a:ext>
                </a:extLst>
              </a:tr>
              <a:tr h="367497">
                <a:tc>
                  <a:txBody>
                    <a:bodyPr/>
                    <a:lstStyle/>
                    <a:p>
                      <a:pPr algn="l" rtl="0">
                        <a:lnSpc>
                          <a:spcPct val="100000"/>
                        </a:lnSpc>
                      </a:pPr>
                      <a:r>
                        <a:rPr lang="tr" sz="1600" b="0" i="0" u="none" strike="noStrike">
                          <a:latin typeface="Calibri"/>
                        </a:rPr>
                        <a:t>EED Direktifinin uygulanması için sorumluluk alınması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dirty="0">
                          <a:latin typeface="Calibri"/>
                        </a:rPr>
                        <a:t>2023</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006917966"/>
                  </a:ext>
                </a:extLst>
              </a:tr>
              <a:tr h="367497">
                <a:tc>
                  <a:txBody>
                    <a:bodyPr/>
                    <a:lstStyle/>
                    <a:p>
                      <a:pPr algn="l" rtl="0">
                        <a:lnSpc>
                          <a:spcPct val="100000"/>
                        </a:lnSpc>
                      </a:pPr>
                      <a:r>
                        <a:rPr lang="tr" sz="1600" b="0" i="0" u="none" strike="noStrike">
                          <a:latin typeface="Calibri"/>
                        </a:rPr>
                        <a:t>EED'ye uygun olarak çevre denetiminin sorumluluğunun alınması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dirty="0">
                          <a:latin typeface="Calibri"/>
                        </a:rPr>
                        <a:t>2023</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70257297"/>
                  </a:ext>
                </a:extLst>
              </a:tr>
              <a:tr h="367497">
                <a:tc>
                  <a:txBody>
                    <a:bodyPr/>
                    <a:lstStyle/>
                    <a:p>
                      <a:pPr algn="l" rtl="0">
                        <a:lnSpc>
                          <a:spcPct val="100000"/>
                        </a:lnSpc>
                      </a:pPr>
                      <a:r>
                        <a:rPr lang="tr" sz="1600" b="0" i="0" u="none" strike="noStrike">
                          <a:latin typeface="Calibri"/>
                        </a:rPr>
                        <a:t>Sektörel envanterin sonuçlandırılması </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dirty="0">
                          <a:latin typeface="Calibri"/>
                        </a:rPr>
                        <a:t>2023</a:t>
                      </a:r>
                      <a:endParaRPr lang="tr-TR"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47376678"/>
                  </a:ext>
                </a:extLst>
              </a:tr>
              <a:tr h="367497">
                <a:tc>
                  <a:txBody>
                    <a:bodyPr/>
                    <a:lstStyle/>
                    <a:p>
                      <a:pPr algn="l" rtl="0">
                        <a:lnSpc>
                          <a:spcPct val="100000"/>
                        </a:lnSpc>
                      </a:pPr>
                      <a:r>
                        <a:rPr lang="tr" sz="1600" b="0" i="0" u="none" strike="noStrike">
                          <a:latin typeface="Calibri"/>
                        </a:rPr>
                        <a:t>Türkiye'deki sanayi sektörleri için MET-İES'lerin belirlenmesi</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222180453"/>
                  </a:ext>
                </a:extLst>
              </a:tr>
              <a:tr h="367497">
                <a:tc>
                  <a:txBody>
                    <a:bodyPr/>
                    <a:lstStyle/>
                    <a:p>
                      <a:pPr algn="l" rtl="0">
                        <a:lnSpc>
                          <a:spcPct val="100000"/>
                        </a:lnSpc>
                      </a:pPr>
                      <a:r>
                        <a:rPr lang="tr" sz="1600" b="0" i="0" u="none" strike="noStrike">
                          <a:latin typeface="Calibri"/>
                        </a:rPr>
                        <a:t>EKÖK Yönetmeliğinin Uygulanması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61415020"/>
                  </a:ext>
                </a:extLst>
              </a:tr>
              <a:tr h="367497">
                <a:tc>
                  <a:txBody>
                    <a:bodyPr/>
                    <a:lstStyle/>
                    <a:p>
                      <a:pPr algn="l" rtl="0">
                        <a:lnSpc>
                          <a:spcPct val="100000"/>
                        </a:lnSpc>
                      </a:pPr>
                      <a:r>
                        <a:rPr lang="tr" sz="1600" b="0" i="0" u="none" strike="noStrike">
                          <a:latin typeface="Calibri"/>
                        </a:rPr>
                        <a:t>2023'ten sonra kurulan işletme için başvuru kurallarının tamamlanması veya bu tarihten sonra önemli değişiklikler yapılması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32150481"/>
                  </a:ext>
                </a:extLst>
              </a:tr>
              <a:tr h="367497">
                <a:tc>
                  <a:txBody>
                    <a:bodyPr/>
                    <a:lstStyle/>
                    <a:p>
                      <a:pPr algn="l" rtl="0">
                        <a:lnSpc>
                          <a:spcPct val="100000"/>
                        </a:lnSpc>
                      </a:pPr>
                      <a:r>
                        <a:rPr lang="tr" sz="1600" b="0" i="0" u="none" strike="noStrike">
                          <a:latin typeface="Calibri"/>
                        </a:rPr>
                        <a:t>Mevcut EKÖK tesisleri tarafından EKÖK başvurularının sunulması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46665071"/>
                  </a:ext>
                </a:extLst>
              </a:tr>
              <a:tr h="367497">
                <a:tc>
                  <a:txBody>
                    <a:bodyPr/>
                    <a:lstStyle/>
                    <a:p>
                      <a:pPr algn="l" rtl="0">
                        <a:lnSpc>
                          <a:spcPct val="100000"/>
                        </a:lnSpc>
                      </a:pPr>
                      <a:r>
                        <a:rPr lang="tr" sz="1600" b="0" i="0" u="none" strike="noStrike">
                          <a:latin typeface="Calibri"/>
                        </a:rPr>
                        <a:t>MET gereklilikleri ile ilgili 2023'ten sonra kurulan tüm tesislerin sertifikalarına sahip olması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81362948"/>
                  </a:ext>
                </a:extLst>
              </a:tr>
              <a:tr h="367497">
                <a:tc>
                  <a:txBody>
                    <a:bodyPr/>
                    <a:lstStyle/>
                    <a:p>
                      <a:pPr algn="l" rtl="0">
                        <a:lnSpc>
                          <a:spcPct val="100000"/>
                        </a:lnSpc>
                      </a:pPr>
                      <a:r>
                        <a:rPr lang="tr" sz="1600" b="0" i="0" u="none" strike="noStrike">
                          <a:latin typeface="Calibri"/>
                        </a:rPr>
                        <a:t>Mevcut tesisler için uygunluk programının tamamlanması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2025</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15576416"/>
                  </a:ext>
                </a:extLst>
              </a:tr>
              <a:tr h="367497">
                <a:tc>
                  <a:txBody>
                    <a:bodyPr/>
                    <a:lstStyle/>
                    <a:p>
                      <a:pPr algn="l" rtl="0">
                        <a:lnSpc>
                          <a:spcPct val="100000"/>
                        </a:lnSpc>
                      </a:pPr>
                      <a:r>
                        <a:rPr lang="tr" sz="1600" b="0" i="0" u="none" strike="noStrike">
                          <a:latin typeface="Calibri"/>
                        </a:rPr>
                        <a:t>AB'de yeni hazırlanan IEPR'ye uyum sağlanması </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2025</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07672086"/>
                  </a:ext>
                </a:extLst>
              </a:tr>
              <a:tr h="367497">
                <a:tc>
                  <a:txBody>
                    <a:bodyPr/>
                    <a:lstStyle/>
                    <a:p>
                      <a:pPr algn="l" rtl="0">
                        <a:lnSpc>
                          <a:spcPct val="100000"/>
                        </a:lnSpc>
                      </a:pPr>
                      <a:r>
                        <a:rPr lang="tr" sz="1600" b="0" i="0" u="none" strike="noStrike">
                          <a:latin typeface="Calibri"/>
                        </a:rPr>
                        <a:t>EED uyumluluğu ve iklim-nötr ekonomi için yazılım destekli dönüşüm planlarının oluşturulması</a:t>
                      </a:r>
                      <a:endParaRPr lang="tr-TR" sz="1800" b="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a:latin typeface="Calibri"/>
                        </a:rPr>
                        <a:t>2026</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2826450"/>
                  </a:ext>
                </a:extLst>
              </a:tr>
              <a:tr h="367497">
                <a:tc>
                  <a:txBody>
                    <a:bodyPr/>
                    <a:lstStyle/>
                    <a:p>
                      <a:pPr algn="l" rtl="0">
                        <a:lnSpc>
                          <a:spcPct val="100000"/>
                        </a:lnSpc>
                      </a:pPr>
                      <a:r>
                        <a:rPr lang="tr" sz="1600" b="0" i="0" u="none" strike="noStrike" dirty="0" smtClean="0">
                          <a:latin typeface="Calibri"/>
                        </a:rPr>
                        <a:t>Revize</a:t>
                      </a:r>
                      <a:r>
                        <a:rPr lang="tr" sz="1600" b="0" i="0" u="none" strike="noStrike" baseline="0" dirty="0" smtClean="0">
                          <a:latin typeface="Calibri"/>
                        </a:rPr>
                        <a:t> edilmiş </a:t>
                      </a:r>
                      <a:r>
                        <a:rPr lang="tr" sz="1600" b="0" i="0" u="none" strike="noStrike" dirty="0" smtClean="0">
                          <a:latin typeface="Calibri"/>
                        </a:rPr>
                        <a:t>EED </a:t>
                      </a:r>
                      <a:r>
                        <a:rPr lang="tr" sz="1600" b="0" i="0" u="none" strike="noStrike" dirty="0">
                          <a:latin typeface="Calibri"/>
                        </a:rPr>
                        <a:t>Direktifinin Uygulanması </a:t>
                      </a:r>
                      <a:endParaRPr lang="tr-TR" sz="1800" b="0" dirty="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00000"/>
                        </a:lnSpc>
                      </a:pPr>
                      <a:r>
                        <a:rPr lang="tr" sz="1600" b="0" i="0" u="none" strike="noStrike" dirty="0">
                          <a:latin typeface="Calibri"/>
                        </a:rPr>
                        <a:t>2027</a:t>
                      </a:r>
                      <a:endParaRPr lang="tr-TR" sz="1800" dirty="0">
                        <a:effectLst/>
                        <a:latin typeface="Times New Roman"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83402803"/>
                  </a:ext>
                </a:extLst>
              </a:tr>
            </a:tbl>
          </a:graphicData>
        </a:graphic>
      </p:graphicFrame>
    </p:spTree>
    <p:extLst>
      <p:ext uri="{BB962C8B-B14F-4D97-AF65-F5344CB8AC3E}">
        <p14:creationId xmlns:p14="http://schemas.microsoft.com/office/powerpoint/2010/main" val="1130209223"/>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199" y="1069575"/>
            <a:ext cx="10515600" cy="609140"/>
          </a:xfrm>
        </p:spPr>
        <p:txBody>
          <a:bodyPr>
            <a:noAutofit/>
          </a:bodyPr>
          <a:lstStyle/>
          <a:p>
            <a:pPr algn="l" rtl="0"/>
            <a:r>
              <a:rPr lang="tr" sz="3200" b="1" i="0" u="none" strike="noStrike">
                <a:latin typeface="Calibri Light"/>
              </a:rPr>
              <a:t>Sonuç ve Öneriler</a:t>
            </a:r>
          </a:p>
        </p:txBody>
      </p:sp>
      <p:sp>
        <p:nvSpPr>
          <p:cNvPr id="5" name="TextBox 4">
            <a:extLst>
              <a:ext uri="{FF2B5EF4-FFF2-40B4-BE49-F238E27FC236}">
                <a16:creationId xmlns:a16="http://schemas.microsoft.com/office/drawing/2014/main" id="{725C5B91-8A99-F8A7-7770-CC1D506C2BAD}"/>
              </a:ext>
            </a:extLst>
          </p:cNvPr>
          <p:cNvSpPr txBox="1"/>
          <p:nvPr/>
        </p:nvSpPr>
        <p:spPr>
          <a:xfrm>
            <a:off x="775816" y="1836829"/>
            <a:ext cx="10640367" cy="3754874"/>
          </a:xfrm>
          <a:prstGeom prst="rect">
            <a:avLst/>
          </a:prstGeom>
          <a:noFill/>
        </p:spPr>
        <p:txBody>
          <a:bodyPr wrap="square">
            <a:noAutofit/>
          </a:bodyPr>
          <a:lstStyle/>
          <a:p>
            <a:pPr marL="342900" lvl="0" indent="-342900" algn="just" rtl="0">
              <a:spcBef>
                <a:spcPts val="600"/>
              </a:spcBef>
              <a:spcAft>
                <a:spcPts val="600"/>
              </a:spcAft>
              <a:buFont typeface="Symbol" panose="05050102010706020507" pitchFamily="18" charset="2"/>
              <a:buChar char=""/>
            </a:pPr>
            <a:r>
              <a:rPr lang="tr" sz="1800" b="0" i="0" u="none" strike="noStrike">
                <a:latin typeface="Calibri"/>
                <a:ea typeface="MS Mincho"/>
              </a:rPr>
              <a:t>EED gereksinimlerinin mümkün olan en kısa sürede karşılanmasını sağlamak için sistematik ve rasyonel bir yaklaşıma dayalı olarak yatırım projelerine öncelik verin.</a:t>
            </a:r>
            <a:endParaRPr lang="tr-TR" sz="1800">
              <a:effectLst/>
              <a:ea typeface="MS Mincho" panose="02020609040205080304" pitchFamily="49" charset="-128"/>
            </a:endParaRPr>
          </a:p>
          <a:p>
            <a:pPr marL="342900" lvl="0" indent="-342900" algn="just" rtl="0">
              <a:spcBef>
                <a:spcPts val="600"/>
              </a:spcBef>
              <a:spcAft>
                <a:spcPts val="600"/>
              </a:spcAft>
              <a:buFont typeface="Symbol" panose="05050102010706020507" pitchFamily="18" charset="2"/>
              <a:buChar char=""/>
            </a:pPr>
            <a:r>
              <a:rPr lang="tr" sz="1800" b="0" i="0" u="none" strike="noStrike">
                <a:latin typeface="Calibri"/>
                <a:ea typeface="MS Mincho"/>
              </a:rPr>
              <a:t>EED'nin etkin bir şekilde uygulanması ve ilgili AB mevzuatına uyumun sağlanması için yasal aktarımı ve kurumsal kapasiteyi güçlendirin.</a:t>
            </a:r>
            <a:endParaRPr lang="tr-TR" sz="1800">
              <a:effectLst/>
              <a:ea typeface="MS Mincho" panose="02020609040205080304" pitchFamily="49" charset="-128"/>
            </a:endParaRPr>
          </a:p>
          <a:p>
            <a:pPr marL="342900" lvl="0" indent="-342900" algn="just" rtl="0">
              <a:spcBef>
                <a:spcPts val="600"/>
              </a:spcBef>
              <a:spcAft>
                <a:spcPts val="600"/>
              </a:spcAft>
              <a:buFont typeface="Symbol" panose="05050102010706020507" pitchFamily="18" charset="2"/>
              <a:buChar char=""/>
            </a:pPr>
            <a:r>
              <a:rPr lang="tr" sz="1800" b="0" i="0" u="none" strike="noStrike">
                <a:latin typeface="Calibri"/>
                <a:ea typeface="MS Mincho"/>
              </a:rPr>
              <a:t>Ülke genelinde büyük ölçekli yatırımları desteklemek için yeterli kaynakları tahsis edin ve proje finansmanını sağlayın.</a:t>
            </a:r>
            <a:endParaRPr lang="tr-TR" sz="1800">
              <a:effectLst/>
              <a:ea typeface="MS Mincho" panose="02020609040205080304" pitchFamily="49" charset="-128"/>
            </a:endParaRPr>
          </a:p>
          <a:p>
            <a:pPr marL="342900" lvl="0" indent="-342900" algn="just" rtl="0">
              <a:spcBef>
                <a:spcPts val="600"/>
              </a:spcBef>
              <a:spcAft>
                <a:spcPts val="600"/>
              </a:spcAft>
              <a:buFont typeface="Symbol" panose="05050102010706020507" pitchFamily="18" charset="2"/>
              <a:buChar char=""/>
            </a:pPr>
            <a:r>
              <a:rPr lang="tr" sz="1800" b="0" i="0" u="none" strike="noStrike">
                <a:latin typeface="Calibri"/>
                <a:ea typeface="MS Mincho"/>
              </a:rPr>
              <a:t>EED ile tam uyumluluğa yönelik ilerlemeyi sürekli olarak izleyin ve değerlendirin. Ayrıca gerektiğinde yaklaşımda düzenlemeler yapın.</a:t>
            </a:r>
            <a:endParaRPr lang="tr-TR" sz="1800">
              <a:effectLst/>
              <a:ea typeface="MS Mincho" panose="02020609040205080304" pitchFamily="49" charset="-128"/>
            </a:endParaRPr>
          </a:p>
          <a:p>
            <a:pPr marL="342900" lvl="0" indent="-342900" algn="just" rtl="0">
              <a:spcBef>
                <a:spcPts val="600"/>
              </a:spcBef>
              <a:spcAft>
                <a:spcPts val="600"/>
              </a:spcAft>
              <a:buFont typeface="Symbol" panose="05050102010706020507" pitchFamily="18" charset="2"/>
              <a:buChar char=""/>
            </a:pPr>
            <a:r>
              <a:rPr lang="tr" sz="1800" b="0" i="0" u="none" strike="noStrike">
                <a:latin typeface="Calibri"/>
                <a:ea typeface="MS Mincho"/>
              </a:rPr>
              <a:t>Öte yandan, bu sürecin başarısı büyük ölçüde somut adımlar atmaya bağlıdır. Bu nedenle, yukarıda verilen genel tavsiyelere ek olarak, aşağıdaki bölümde UEP entegrasyonu ve uygulama süreci ile maliyet ve finansmanına ilişkin özel tavsiyeler yer almaktadır. </a:t>
            </a:r>
            <a:endParaRPr lang="tr-TR" sz="1800">
              <a:effectLst/>
              <a:ea typeface="MS Mincho" panose="02020609040205080304" pitchFamily="49" charset="-128"/>
            </a:endParaRPr>
          </a:p>
        </p:txBody>
      </p:sp>
    </p:spTree>
    <p:extLst>
      <p:ext uri="{BB962C8B-B14F-4D97-AF65-F5344CB8AC3E}">
        <p14:creationId xmlns:p14="http://schemas.microsoft.com/office/powerpoint/2010/main" val="178706243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BF9857F-A7AF-4E21-9528-F3C1755AF913}"/>
              </a:ext>
            </a:extLst>
          </p:cNvPr>
          <p:cNvSpPr>
            <a:spLocks noGrp="1"/>
          </p:cNvSpPr>
          <p:nvPr>
            <p:ph type="title"/>
          </p:nvPr>
        </p:nvSpPr>
        <p:spPr>
          <a:xfrm>
            <a:off x="838199" y="764775"/>
            <a:ext cx="10515600" cy="609140"/>
          </a:xfrm>
        </p:spPr>
        <p:txBody>
          <a:bodyPr>
            <a:noAutofit/>
          </a:bodyPr>
          <a:lstStyle/>
          <a:p>
            <a:pPr algn="l" rtl="0"/>
            <a:r>
              <a:rPr lang="tr" sz="3200" b="1" i="0" u="none" strike="noStrike">
                <a:latin typeface="Calibri"/>
              </a:rPr>
              <a:t>Öneriler ve eylemler için zaman çizelgesi</a:t>
            </a:r>
          </a:p>
        </p:txBody>
      </p:sp>
      <p:graphicFrame>
        <p:nvGraphicFramePr>
          <p:cNvPr id="2" name="Table 1">
            <a:extLst>
              <a:ext uri="{FF2B5EF4-FFF2-40B4-BE49-F238E27FC236}">
                <a16:creationId xmlns:a16="http://schemas.microsoft.com/office/drawing/2014/main" id="{B892F4DF-B155-7DAF-075D-4EDE6433E6FF}"/>
              </a:ext>
            </a:extLst>
          </p:cNvPr>
          <p:cNvGraphicFramePr>
            <a:graphicFrameLocks noGrp="1"/>
          </p:cNvGraphicFramePr>
          <p:nvPr>
            <p:extLst>
              <p:ext uri="{D42A27DB-BD31-4B8C-83A1-F6EECF244321}">
                <p14:modId xmlns:p14="http://schemas.microsoft.com/office/powerpoint/2010/main" val="1750815433"/>
              </p:ext>
            </p:extLst>
          </p:nvPr>
        </p:nvGraphicFramePr>
        <p:xfrm>
          <a:off x="927100" y="1292634"/>
          <a:ext cx="10337799" cy="4876580"/>
        </p:xfrm>
        <a:graphic>
          <a:graphicData uri="http://schemas.openxmlformats.org/drawingml/2006/table">
            <a:tbl>
              <a:tblPr firstRow="1" firstCol="1" bandRow="1" bandCol="1">
                <a:tableStyleId>{3B4B98B0-60AC-42C2-AFA5-B58CD77FA1E5}</a:tableStyleId>
              </a:tblPr>
              <a:tblGrid>
                <a:gridCol w="725539">
                  <a:extLst>
                    <a:ext uri="{9D8B030D-6E8A-4147-A177-3AD203B41FA5}">
                      <a16:colId xmlns:a16="http://schemas.microsoft.com/office/drawing/2014/main" val="1495570748"/>
                    </a:ext>
                  </a:extLst>
                </a:gridCol>
                <a:gridCol w="5121541">
                  <a:extLst>
                    <a:ext uri="{9D8B030D-6E8A-4147-A177-3AD203B41FA5}">
                      <a16:colId xmlns:a16="http://schemas.microsoft.com/office/drawing/2014/main" val="2193052771"/>
                    </a:ext>
                  </a:extLst>
                </a:gridCol>
                <a:gridCol w="2252499">
                  <a:extLst>
                    <a:ext uri="{9D8B030D-6E8A-4147-A177-3AD203B41FA5}">
                      <a16:colId xmlns:a16="http://schemas.microsoft.com/office/drawing/2014/main" val="1895196382"/>
                    </a:ext>
                  </a:extLst>
                </a:gridCol>
                <a:gridCol w="2238220">
                  <a:extLst>
                    <a:ext uri="{9D8B030D-6E8A-4147-A177-3AD203B41FA5}">
                      <a16:colId xmlns:a16="http://schemas.microsoft.com/office/drawing/2014/main" val="2359692472"/>
                    </a:ext>
                  </a:extLst>
                </a:gridCol>
              </a:tblGrid>
              <a:tr h="360000">
                <a:tc gridSpan="2">
                  <a:txBody>
                    <a:bodyPr/>
                    <a:lstStyle/>
                    <a:p>
                      <a:pPr algn="ctr" rtl="0">
                        <a:lnSpc>
                          <a:spcPct val="100000"/>
                        </a:lnSpc>
                        <a:spcBef>
                          <a:spcPct val="0"/>
                        </a:spcBef>
                        <a:spcAft>
                          <a:spcPct val="0"/>
                        </a:spcAft>
                      </a:pPr>
                      <a:r>
                        <a:rPr lang="tr" sz="1400" b="1" i="0" u="none" strike="noStrike">
                          <a:latin typeface="Calibri"/>
                        </a:rPr>
                        <a:t>Tavsiye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hMerge="1">
                  <a:txBody>
                    <a:bodyPr/>
                    <a:lstStyle/>
                    <a:p>
                      <a:endParaRPr lang="tr-TR"/>
                    </a:p>
                  </a:txBody>
                  <a:tcPr/>
                </a:tc>
                <a:tc>
                  <a:txBody>
                    <a:bodyPr/>
                    <a:lstStyle/>
                    <a:p>
                      <a:pPr algn="ctr" rtl="0">
                        <a:lnSpc>
                          <a:spcPct val="115000"/>
                        </a:lnSpc>
                        <a:spcBef>
                          <a:spcPts val="200"/>
                        </a:spcBef>
                        <a:spcAft>
                          <a:spcPts val="200"/>
                        </a:spcAft>
                      </a:pPr>
                      <a:r>
                        <a:rPr lang="tr" sz="1400" b="1" i="0" u="none" strike="noStrike">
                          <a:latin typeface="Calibri"/>
                        </a:rPr>
                        <a:t>Eylem</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1" i="0" u="none" strike="noStrike">
                          <a:latin typeface="Calibri"/>
                        </a:rPr>
                        <a:t>Zaman çizelgesi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1085761118"/>
                  </a:ext>
                </a:extLst>
              </a:tr>
              <a:tr h="225829">
                <a:tc gridSpan="4">
                  <a:txBody>
                    <a:bodyPr/>
                    <a:lstStyle/>
                    <a:p>
                      <a:pPr algn="just" rtl="0">
                        <a:lnSpc>
                          <a:spcPct val="100000"/>
                        </a:lnSpc>
                        <a:spcBef>
                          <a:spcPct val="0"/>
                        </a:spcBef>
                        <a:spcAft>
                          <a:spcPct val="0"/>
                        </a:spcAft>
                      </a:pPr>
                      <a:r>
                        <a:rPr lang="tr" sz="1400" b="1" i="0" u="none" strike="noStrike">
                          <a:latin typeface="Calibri"/>
                        </a:rPr>
                        <a:t>UEP entegrasyon süreci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1485272244"/>
                  </a:ext>
                </a:extLst>
              </a:tr>
              <a:tr h="225829">
                <a:tc>
                  <a:txBody>
                    <a:bodyPr/>
                    <a:lstStyle/>
                    <a:p>
                      <a:pPr algn="ctr" rtl="0">
                        <a:lnSpc>
                          <a:spcPct val="100000"/>
                        </a:lnSpc>
                        <a:spcBef>
                          <a:spcPct val="0"/>
                        </a:spcBef>
                        <a:spcAft>
                          <a:spcPct val="0"/>
                        </a:spcAft>
                      </a:pPr>
                      <a:r>
                        <a:rPr lang="tr" sz="1400" b="1" i="0" u="none" strike="noStrike">
                          <a:latin typeface="Calibri"/>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Ulusal düzeyde önceliklendirme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Politika kararı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2023'e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06213476"/>
                  </a:ext>
                </a:extLst>
              </a:tr>
              <a:tr h="225829">
                <a:tc>
                  <a:txBody>
                    <a:bodyPr/>
                    <a:lstStyle/>
                    <a:p>
                      <a:pPr algn="ctr" rtl="0">
                        <a:lnSpc>
                          <a:spcPct val="100000"/>
                        </a:lnSpc>
                        <a:spcBef>
                          <a:spcPct val="0"/>
                        </a:spcBef>
                        <a:spcAft>
                          <a:spcPct val="0"/>
                        </a:spcAft>
                      </a:pPr>
                      <a:r>
                        <a:rPr lang="tr" sz="1400" b="1" i="0" u="none" strike="noStrike">
                          <a:latin typeface="Calibri"/>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Rol ve sorumlulukların belirlenmesi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Yönetimsel</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2023'e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028225203"/>
                  </a:ext>
                </a:extLst>
              </a:tr>
              <a:tr h="225829">
                <a:tc>
                  <a:txBody>
                    <a:bodyPr/>
                    <a:lstStyle/>
                    <a:p>
                      <a:pPr algn="ctr" rtl="0">
                        <a:lnSpc>
                          <a:spcPct val="100000"/>
                        </a:lnSpc>
                        <a:spcBef>
                          <a:spcPct val="0"/>
                        </a:spcBef>
                        <a:spcAft>
                          <a:spcPct val="0"/>
                        </a:spcAft>
                      </a:pPr>
                      <a:r>
                        <a:rPr lang="tr" sz="1400" b="1" i="0" u="none" strike="noStrike">
                          <a:latin typeface="Calibri"/>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EED'nin uygulanması için ilgili AB mevzuatına uyum sağlanması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Yönetimsel</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2023'e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649513614"/>
                  </a:ext>
                </a:extLst>
              </a:tr>
              <a:tr h="225829">
                <a:tc>
                  <a:txBody>
                    <a:bodyPr/>
                    <a:lstStyle/>
                    <a:p>
                      <a:pPr algn="ctr" rtl="0">
                        <a:lnSpc>
                          <a:spcPct val="100000"/>
                        </a:lnSpc>
                        <a:spcBef>
                          <a:spcPct val="0"/>
                        </a:spcBef>
                        <a:spcAft>
                          <a:spcPct val="0"/>
                        </a:spcAft>
                      </a:pPr>
                      <a:r>
                        <a:rPr lang="tr" sz="1400" b="1" i="0" u="none" strike="noStrike">
                          <a:latin typeface="Calibri"/>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UEP'nin diğer ulusal strateji ve planlara entegrasyonu</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Politika kararı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2024'e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214870301"/>
                  </a:ext>
                </a:extLst>
              </a:tr>
              <a:tr h="225829">
                <a:tc>
                  <a:txBody>
                    <a:bodyPr/>
                    <a:lstStyle/>
                    <a:p>
                      <a:pPr algn="ctr" rtl="0">
                        <a:lnSpc>
                          <a:spcPct val="100000"/>
                        </a:lnSpc>
                        <a:spcBef>
                          <a:spcPct val="0"/>
                        </a:spcBef>
                        <a:spcAft>
                          <a:spcPct val="0"/>
                        </a:spcAft>
                      </a:pPr>
                      <a:r>
                        <a:rPr lang="tr" sz="1400" b="1" i="0" u="none" strike="noStrike">
                          <a:latin typeface="Calibri"/>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UEP güncellemesi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Yönetimsel</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2025'e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1807732255"/>
                  </a:ext>
                </a:extLst>
              </a:tr>
              <a:tr h="225829">
                <a:tc>
                  <a:txBody>
                    <a:bodyPr/>
                    <a:lstStyle/>
                    <a:p>
                      <a:pPr algn="ctr" rtl="0">
                        <a:lnSpc>
                          <a:spcPct val="100000"/>
                        </a:lnSpc>
                        <a:spcBef>
                          <a:spcPct val="0"/>
                        </a:spcBef>
                        <a:spcAft>
                          <a:spcPct val="0"/>
                        </a:spcAft>
                      </a:pPr>
                      <a:r>
                        <a:rPr lang="tr" sz="1400" b="1" i="0" u="none" strike="noStrike">
                          <a:latin typeface="Calibri"/>
                        </a:rPr>
                        <a:t>6</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UEP güncellemesi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Politika kararı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Haziran 2026'ya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886128010"/>
                  </a:ext>
                </a:extLst>
              </a:tr>
              <a:tr h="225829">
                <a:tc gridSpan="4">
                  <a:txBody>
                    <a:bodyPr/>
                    <a:lstStyle/>
                    <a:p>
                      <a:pPr algn="just" rtl="0">
                        <a:lnSpc>
                          <a:spcPct val="100000"/>
                        </a:lnSpc>
                        <a:spcBef>
                          <a:spcPct val="0"/>
                        </a:spcBef>
                        <a:spcAft>
                          <a:spcPct val="0"/>
                        </a:spcAft>
                      </a:pPr>
                      <a:r>
                        <a:rPr lang="tr" sz="1400" b="1" i="0" u="none" strike="noStrike">
                          <a:latin typeface="Calibri"/>
                        </a:rPr>
                        <a:t>Uygulama süreci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2845599781"/>
                  </a:ext>
                </a:extLst>
              </a:tr>
              <a:tr h="225829">
                <a:tc>
                  <a:txBody>
                    <a:bodyPr/>
                    <a:lstStyle/>
                    <a:p>
                      <a:pPr algn="ctr" rtl="0">
                        <a:lnSpc>
                          <a:spcPct val="100000"/>
                        </a:lnSpc>
                        <a:spcBef>
                          <a:spcPct val="0"/>
                        </a:spcBef>
                        <a:spcAft>
                          <a:spcPct val="0"/>
                        </a:spcAft>
                      </a:pPr>
                      <a:r>
                        <a:rPr lang="tr" sz="1400" b="1" i="0" u="none" strike="noStrike">
                          <a:latin typeface="Calibri"/>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Kurumsal güçlenmenin önceliklendirilmesi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Haziran 2023'ya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505293099"/>
                  </a:ext>
                </a:extLst>
              </a:tr>
              <a:tr h="225829">
                <a:tc>
                  <a:txBody>
                    <a:bodyPr/>
                    <a:lstStyle/>
                    <a:p>
                      <a:pPr algn="ctr" rtl="0">
                        <a:lnSpc>
                          <a:spcPct val="100000"/>
                        </a:lnSpc>
                        <a:spcBef>
                          <a:spcPct val="0"/>
                        </a:spcBef>
                        <a:spcAft>
                          <a:spcPct val="0"/>
                        </a:spcAft>
                      </a:pPr>
                      <a:r>
                        <a:rPr lang="tr" sz="1400" b="1" i="0" u="none" strike="noStrike">
                          <a:latin typeface="Calibri"/>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Sektör temsilcileriyle UEP görüşmeleri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Yönetimsel</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Haziran 2023'ya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263226337"/>
                  </a:ext>
                </a:extLst>
              </a:tr>
              <a:tr h="225829">
                <a:tc>
                  <a:txBody>
                    <a:bodyPr/>
                    <a:lstStyle/>
                    <a:p>
                      <a:pPr algn="ctr" rtl="0">
                        <a:lnSpc>
                          <a:spcPct val="100000"/>
                        </a:lnSpc>
                        <a:spcBef>
                          <a:spcPct val="0"/>
                        </a:spcBef>
                        <a:spcAft>
                          <a:spcPct val="0"/>
                        </a:spcAft>
                      </a:pPr>
                      <a:r>
                        <a:rPr lang="tr" sz="1400" b="1" i="0" u="none" strike="noStrike">
                          <a:latin typeface="Calibri"/>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Sektörel uzmanların eğitimi ve yetkilendirilmesi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Yeni proje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77159466"/>
                  </a:ext>
                </a:extLst>
              </a:tr>
              <a:tr h="225829">
                <a:tc>
                  <a:txBody>
                    <a:bodyPr/>
                    <a:lstStyle/>
                    <a:p>
                      <a:pPr algn="ctr" rtl="0">
                        <a:lnSpc>
                          <a:spcPct val="100000"/>
                        </a:lnSpc>
                        <a:spcBef>
                          <a:spcPct val="0"/>
                        </a:spcBef>
                        <a:spcAft>
                          <a:spcPct val="0"/>
                        </a:spcAft>
                      </a:pPr>
                      <a:r>
                        <a:rPr lang="tr" sz="1400" b="1" i="0" u="none" strike="noStrike">
                          <a:latin typeface="Calibri"/>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Sektörel uzmanların istihdamı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2025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4001788415"/>
                  </a:ext>
                </a:extLst>
              </a:tr>
              <a:tr h="225829">
                <a:tc>
                  <a:txBody>
                    <a:bodyPr/>
                    <a:lstStyle/>
                    <a:p>
                      <a:pPr algn="ctr" rtl="0">
                        <a:lnSpc>
                          <a:spcPct val="100000"/>
                        </a:lnSpc>
                        <a:spcBef>
                          <a:spcPct val="0"/>
                        </a:spcBef>
                        <a:spcAft>
                          <a:spcPct val="0"/>
                        </a:spcAft>
                      </a:pPr>
                      <a:r>
                        <a:rPr lang="tr" sz="1400" b="1" i="0" u="none" strike="noStrike">
                          <a:latin typeface="Calibri"/>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Bilgi merkezlerinin kurulması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Yeni proje</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Ocak 2027'ye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539173217"/>
                  </a:ext>
                </a:extLst>
              </a:tr>
              <a:tr h="225829">
                <a:tc gridSpan="4">
                  <a:txBody>
                    <a:bodyPr/>
                    <a:lstStyle/>
                    <a:p>
                      <a:pPr algn="just" rtl="0">
                        <a:lnSpc>
                          <a:spcPct val="100000"/>
                        </a:lnSpc>
                        <a:spcBef>
                          <a:spcPct val="0"/>
                        </a:spcBef>
                        <a:spcAft>
                          <a:spcPct val="0"/>
                        </a:spcAft>
                      </a:pPr>
                      <a:r>
                        <a:rPr lang="tr" sz="1400" b="1" i="0" u="none" strike="noStrike">
                          <a:latin typeface="Calibri"/>
                        </a:rPr>
                        <a:t>Maliyetler ve Finansman</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tc>
                <a:tc hMerge="1">
                  <a:txBody>
                    <a:bodyPr/>
                    <a:lstStyle/>
                    <a:p>
                      <a:endParaRPr lang="tr-TR"/>
                    </a:p>
                  </a:txBody>
                  <a:tcPr/>
                </a:tc>
                <a:tc hMerge="1">
                  <a:txBody>
                    <a:bodyPr/>
                    <a:lstStyle/>
                    <a:p>
                      <a:endParaRPr lang="en-US"/>
                    </a:p>
                  </a:txBody>
                  <a:tcPr/>
                </a:tc>
                <a:tc hMerge="1">
                  <a:txBody>
                    <a:bodyPr/>
                    <a:lstStyle/>
                    <a:p>
                      <a:endParaRPr lang="tr-TR"/>
                    </a:p>
                  </a:txBody>
                  <a:tcPr/>
                </a:tc>
                <a:extLst>
                  <a:ext uri="{0D108BD9-81ED-4DB2-BD59-A6C34878D82A}">
                    <a16:rowId xmlns:a16="http://schemas.microsoft.com/office/drawing/2014/main" val="2536410250"/>
                  </a:ext>
                </a:extLst>
              </a:tr>
              <a:tr h="225829">
                <a:tc>
                  <a:txBody>
                    <a:bodyPr/>
                    <a:lstStyle/>
                    <a:p>
                      <a:pPr algn="ctr" rtl="0">
                        <a:lnSpc>
                          <a:spcPct val="100000"/>
                        </a:lnSpc>
                        <a:spcBef>
                          <a:spcPct val="0"/>
                        </a:spcBef>
                        <a:spcAft>
                          <a:spcPct val="0"/>
                        </a:spcAft>
                      </a:pPr>
                      <a:r>
                        <a:rPr lang="tr" sz="1400" b="1" i="0" u="none" strike="noStrike">
                          <a:latin typeface="Calibri"/>
                        </a:rPr>
                        <a:t>1</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Temel strateji ve planların önceliklendirilmesi</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2023'e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07110688"/>
                  </a:ext>
                </a:extLst>
              </a:tr>
              <a:tr h="225829">
                <a:tc>
                  <a:txBody>
                    <a:bodyPr/>
                    <a:lstStyle/>
                    <a:p>
                      <a:pPr algn="ctr" rtl="0">
                        <a:lnSpc>
                          <a:spcPct val="100000"/>
                        </a:lnSpc>
                        <a:spcBef>
                          <a:spcPct val="0"/>
                        </a:spcBef>
                        <a:spcAft>
                          <a:spcPct val="0"/>
                        </a:spcAft>
                      </a:pPr>
                      <a:r>
                        <a:rPr lang="tr" sz="1400" b="1" i="0" u="none" strike="noStrike">
                          <a:latin typeface="Calibri"/>
                        </a:rPr>
                        <a:t>2</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Uluslararası finansmanlı teknik yardım sağlanması </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Karar/politika</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2024'e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359807971"/>
                  </a:ext>
                </a:extLst>
              </a:tr>
              <a:tr h="225829">
                <a:tc>
                  <a:txBody>
                    <a:bodyPr/>
                    <a:lstStyle/>
                    <a:p>
                      <a:pPr algn="ctr" rtl="0">
                        <a:lnSpc>
                          <a:spcPct val="100000"/>
                        </a:lnSpc>
                        <a:spcBef>
                          <a:spcPct val="0"/>
                        </a:spcBef>
                        <a:spcAft>
                          <a:spcPct val="0"/>
                        </a:spcAft>
                      </a:pPr>
                      <a:r>
                        <a:rPr lang="tr" sz="1400" b="1" i="0" u="none" strike="noStrike">
                          <a:latin typeface="Calibri"/>
                        </a:rPr>
                        <a:t>3</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Ticari olarak uygulanabilir çerçeveler için seçeneklerin araştırılması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Karar/politika</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2024'e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319522970"/>
                  </a:ext>
                </a:extLst>
              </a:tr>
              <a:tr h="225829">
                <a:tc>
                  <a:txBody>
                    <a:bodyPr/>
                    <a:lstStyle/>
                    <a:p>
                      <a:pPr algn="ctr" rtl="0">
                        <a:lnSpc>
                          <a:spcPct val="100000"/>
                        </a:lnSpc>
                        <a:spcBef>
                          <a:spcPct val="0"/>
                        </a:spcBef>
                        <a:spcAft>
                          <a:spcPct val="0"/>
                        </a:spcAft>
                      </a:pPr>
                      <a:r>
                        <a:rPr lang="tr" sz="1400" b="1" i="0" u="none" strike="noStrike">
                          <a:latin typeface="Calibri"/>
                        </a:rPr>
                        <a:t>4</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Özel sektör yatırımlarının finansmanı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Karar/politika</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2024'e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2168987960"/>
                  </a:ext>
                </a:extLst>
              </a:tr>
              <a:tr h="225829">
                <a:tc>
                  <a:txBody>
                    <a:bodyPr/>
                    <a:lstStyle/>
                    <a:p>
                      <a:pPr algn="ctr" rtl="0">
                        <a:lnSpc>
                          <a:spcPct val="100000"/>
                        </a:lnSpc>
                        <a:spcBef>
                          <a:spcPct val="0"/>
                        </a:spcBef>
                        <a:spcAft>
                          <a:spcPct val="0"/>
                        </a:spcAft>
                      </a:pPr>
                      <a:r>
                        <a:rPr lang="tr" sz="1400" b="1" i="0" u="none" strike="noStrike">
                          <a:latin typeface="Calibri"/>
                        </a:rPr>
                        <a:t>5</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Çevresel masrafların analizinin yapılması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Yönetimsel</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2025'e kadar</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extLst>
                  <a:ext uri="{0D108BD9-81ED-4DB2-BD59-A6C34878D82A}">
                    <a16:rowId xmlns:a16="http://schemas.microsoft.com/office/drawing/2014/main" val="3737392945"/>
                  </a:ext>
                </a:extLst>
              </a:tr>
              <a:tr h="225829">
                <a:tc>
                  <a:txBody>
                    <a:bodyPr/>
                    <a:lstStyle/>
                    <a:p>
                      <a:pPr algn="ctr" rtl="0">
                        <a:lnSpc>
                          <a:spcPct val="100000"/>
                        </a:lnSpc>
                        <a:spcBef>
                          <a:spcPct val="0"/>
                        </a:spcBef>
                        <a:spcAft>
                          <a:spcPct val="0"/>
                        </a:spcAft>
                      </a:pPr>
                      <a:r>
                        <a:rPr lang="tr" sz="1400" b="1" i="0" u="none" strike="noStrike">
                          <a:latin typeface="Calibri"/>
                        </a:rPr>
                        <a:t>6</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l" rtl="0">
                        <a:lnSpc>
                          <a:spcPct val="100000"/>
                        </a:lnSpc>
                        <a:spcBef>
                          <a:spcPct val="0"/>
                        </a:spcBef>
                        <a:spcAft>
                          <a:spcPct val="0"/>
                        </a:spcAft>
                      </a:pPr>
                      <a:r>
                        <a:rPr lang="tr" sz="1400" b="0" i="0" u="none" strike="noStrike">
                          <a:latin typeface="Calibri"/>
                        </a:rPr>
                        <a:t>Ekonomik araçların rolünün araştırılması</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Karar/politika</a:t>
                      </a:r>
                      <a:endParaRPr lang="tr-TR" sz="14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55768" marR="55768" marT="0" marB="0" anchor="ctr"/>
                </a:tc>
                <a:tc>
                  <a:txBody>
                    <a:bodyPr/>
                    <a:lstStyle/>
                    <a:p>
                      <a:pPr algn="ctr" rtl="0">
                        <a:lnSpc>
                          <a:spcPct val="100000"/>
                        </a:lnSpc>
                        <a:spcBef>
                          <a:spcPct val="0"/>
                        </a:spcBef>
                        <a:spcAft>
                          <a:spcPct val="0"/>
                        </a:spcAft>
                      </a:pPr>
                      <a:r>
                        <a:rPr lang="tr" sz="1400" b="0" i="0" u="none" strike="noStrike">
                          <a:latin typeface="Calibri"/>
                        </a:rPr>
                        <a:t>Aralık 2025'e kadar</a:t>
                      </a:r>
                      <a:endParaRPr lang="tr-TR" sz="1400">
                        <a:effectLst/>
                        <a:latin typeface="Times New Roman" pitchFamily="18" charset="0"/>
                        <a:ea typeface="Times New Roman" panose="02020603050405020304" pitchFamily="18" charset="0"/>
                        <a:cs typeface="Times New Roman" pitchFamily="18" charset="0"/>
                      </a:endParaRPr>
                    </a:p>
                  </a:txBody>
                  <a:tcPr marL="55768" marR="55768" marT="0" marB="0" anchor="ctr"/>
                </a:tc>
                <a:extLst>
                  <a:ext uri="{0D108BD9-81ED-4DB2-BD59-A6C34878D82A}">
                    <a16:rowId xmlns:a16="http://schemas.microsoft.com/office/drawing/2014/main" val="3478440017"/>
                  </a:ext>
                </a:extLst>
              </a:tr>
            </a:tbl>
          </a:graphicData>
        </a:graphic>
      </p:graphicFrame>
    </p:spTree>
    <p:extLst>
      <p:ext uri="{BB962C8B-B14F-4D97-AF65-F5344CB8AC3E}">
        <p14:creationId xmlns:p14="http://schemas.microsoft.com/office/powerpoint/2010/main" val="1144704829"/>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99FE0-D108-4ADE-96C2-6FA126AA1DA7}"/>
              </a:ext>
            </a:extLst>
          </p:cNvPr>
          <p:cNvSpPr>
            <a:spLocks noGrp="1"/>
          </p:cNvSpPr>
          <p:nvPr>
            <p:ph type="title"/>
          </p:nvPr>
        </p:nvSpPr>
        <p:spPr>
          <a:xfrm>
            <a:off x="831850" y="1709738"/>
            <a:ext cx="10515600" cy="2207169"/>
          </a:xfrm>
        </p:spPr>
        <p:txBody>
          <a:bodyPr>
            <a:noAutofit/>
          </a:bodyPr>
          <a:lstStyle/>
          <a:p>
            <a:pPr marL="0" indent="0" algn="ctr" rtl="0">
              <a:buNone/>
            </a:pPr>
            <a:r>
              <a:rPr lang="tr" sz="4400" b="1" i="0" u="none" strike="noStrike" dirty="0">
                <a:latin typeface="Calibri Light"/>
              </a:rPr>
              <a:t>TEŞEKKÜRLER!</a:t>
            </a:r>
            <a:endParaRPr lang="tr-TR" sz="4400" dirty="0"/>
          </a:p>
        </p:txBody>
      </p:sp>
      <p:sp>
        <p:nvSpPr>
          <p:cNvPr id="7" name="Text Placeholder 6">
            <a:extLst>
              <a:ext uri="{FF2B5EF4-FFF2-40B4-BE49-F238E27FC236}">
                <a16:creationId xmlns:a16="http://schemas.microsoft.com/office/drawing/2014/main" id="{60F34A70-9CB9-4088-B623-C2D43459CAE0}"/>
              </a:ext>
            </a:extLst>
          </p:cNvPr>
          <p:cNvSpPr>
            <a:spLocks noGrp="1"/>
          </p:cNvSpPr>
          <p:nvPr>
            <p:ph type="body" idx="1"/>
          </p:nvPr>
        </p:nvSpPr>
        <p:spPr/>
        <p:txBody>
          <a:bodyPr>
            <a:noAutofit/>
          </a:bodyPr>
          <a:lstStyle/>
          <a:p>
            <a:endParaRPr lang="en-US"/>
          </a:p>
        </p:txBody>
      </p:sp>
      <p:sp>
        <p:nvSpPr>
          <p:cNvPr id="4" name="Slide Number Placeholder 3">
            <a:extLst>
              <a:ext uri="{FF2B5EF4-FFF2-40B4-BE49-F238E27FC236}">
                <a16:creationId xmlns:a16="http://schemas.microsoft.com/office/drawing/2014/main" id="{73ED2F4C-910E-4CD7-8180-084486CB0AAE}"/>
              </a:ext>
            </a:extLst>
          </p:cNvPr>
          <p:cNvSpPr>
            <a:spLocks noGrp="1"/>
          </p:cNvSpPr>
          <p:nvPr>
            <p:ph type="sldNum" sz="quarter" idx="12"/>
          </p:nvPr>
        </p:nvSpPr>
        <p:spPr/>
        <p:txBody>
          <a:bodyPr>
            <a:noAutofit/>
          </a:bodyPr>
          <a:lstStyle/>
          <a:p>
            <a:pPr rtl="0"/>
            <a:r>
              <a:rPr lang="tr" sz="1200" b="0" i="0" u="none" strike="noStrike">
                <a:latin typeface="Calibri"/>
              </a:rPr>
              <a:t>23</a:t>
            </a:r>
            <a:endParaRPr lang="en-GB"/>
          </a:p>
        </p:txBody>
      </p:sp>
    </p:spTree>
    <p:extLst>
      <p:ext uri="{BB962C8B-B14F-4D97-AF65-F5344CB8AC3E}">
        <p14:creationId xmlns:p14="http://schemas.microsoft.com/office/powerpoint/2010/main" val="356978472"/>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a:extLst>
              <a:ext uri="{FF2B5EF4-FFF2-40B4-BE49-F238E27FC236}">
                <a16:creationId xmlns:a16="http://schemas.microsoft.com/office/drawing/2014/main" id="{4541740A-2D53-4208-880A-9D168F9EA46B}"/>
              </a:ext>
            </a:extLst>
          </p:cNvPr>
          <p:cNvSpPr>
            <a:spLocks noGrp="1"/>
          </p:cNvSpPr>
          <p:nvPr>
            <p:ph idx="1"/>
          </p:nvPr>
        </p:nvSpPr>
        <p:spPr>
          <a:xfrm>
            <a:off x="838200" y="2121842"/>
            <a:ext cx="10515600" cy="4351338"/>
          </a:xfrm>
        </p:spPr>
        <p:txBody>
          <a:bodyPr>
            <a:noAutofit/>
          </a:bodyPr>
          <a:lstStyle/>
          <a:p>
            <a:pPr marL="0" indent="0" rtl="0">
              <a:buNone/>
            </a:pPr>
            <a:r>
              <a:rPr lang="tr" sz="2400" b="1" i="0" u="none" strike="noStrike">
                <a:latin typeface="Calibri"/>
              </a:rPr>
              <a:t>FAALİYET SETİ 1.3 - </a:t>
            </a:r>
            <a:r>
              <a:rPr lang="tr" sz="2400" b="0" i="0" u="none" strike="noStrike">
                <a:latin typeface="Calibri"/>
              </a:rPr>
              <a:t> EED tarafından tanımlanan EKÖK yaklaşımının Uygulanması için Ulusal Eylem Planının (UEP) Geliştirilmesi</a:t>
            </a:r>
          </a:p>
          <a:p>
            <a:pPr marL="0" indent="0" rtl="0">
              <a:buNone/>
            </a:pPr>
            <a:r>
              <a:rPr lang="tr" sz="2400" b="0" i="0" u="none" strike="noStrike">
                <a:latin typeface="Calibri"/>
              </a:rPr>
              <a:t>Alt faaliyetler şunlardır:</a:t>
            </a:r>
          </a:p>
          <a:p>
            <a:pPr marL="0" indent="0" rtl="0">
              <a:spcAft>
                <a:spcPts val="1200"/>
              </a:spcAft>
              <a:buNone/>
            </a:pPr>
            <a:r>
              <a:rPr lang="tr" sz="2400" b="1" i="0" u="none" strike="noStrike">
                <a:latin typeface="Calibri"/>
              </a:rPr>
              <a:t>Faaliyet 1.3.1: </a:t>
            </a:r>
            <a:r>
              <a:rPr lang="tr" sz="2400" b="0" i="0" u="none" strike="noStrike">
                <a:latin typeface="Calibri"/>
              </a:rPr>
              <a:t>UEP (Ulusal Eylem Planı) için veri toplanması</a:t>
            </a:r>
          </a:p>
          <a:p>
            <a:pPr marL="0" indent="0" rtl="0">
              <a:spcAft>
                <a:spcPts val="1200"/>
              </a:spcAft>
              <a:buNone/>
            </a:pPr>
            <a:r>
              <a:rPr lang="tr" sz="2400" b="1" i="0" u="none" strike="noStrike">
                <a:latin typeface="Calibri"/>
              </a:rPr>
              <a:t>Faaliyet 1.3.2</a:t>
            </a:r>
            <a:r>
              <a:rPr lang="tr" sz="2400" b="0" i="0" u="none" strike="noStrike">
                <a:latin typeface="Calibri"/>
              </a:rPr>
              <a:t>: “Özel olarak araştırılmayan sektörler” için Metodoloji Raporunun Hazırlanması</a:t>
            </a:r>
            <a:endParaRPr lang="tr-TR" sz="2400"/>
          </a:p>
          <a:p>
            <a:pPr marL="0" indent="0" rtl="0">
              <a:spcAft>
                <a:spcPts val="1200"/>
              </a:spcAft>
              <a:buNone/>
            </a:pPr>
            <a:r>
              <a:rPr lang="tr" sz="2400" b="1" i="0" u="none" strike="noStrike">
                <a:latin typeface="Calibri"/>
              </a:rPr>
              <a:t>Faaliyet 1.3.3</a:t>
            </a:r>
            <a:r>
              <a:rPr lang="tr" sz="2400" b="0" i="0" u="none" strike="noStrike">
                <a:latin typeface="Calibri"/>
              </a:rPr>
              <a:t>: Ulusal Eylem Planının Hazırlanması</a:t>
            </a:r>
          </a:p>
          <a:p>
            <a:pPr marL="0" indent="0">
              <a:spcAft>
                <a:spcPts val="1200"/>
              </a:spcAft>
              <a:buNone/>
            </a:pPr>
            <a:endParaRPr lang="tr-TR" sz="2400"/>
          </a:p>
          <a:p>
            <a:pPr marL="0" indent="0">
              <a:buNone/>
            </a:pPr>
            <a:endParaRPr lang="tr-TR" sz="2400"/>
          </a:p>
        </p:txBody>
      </p:sp>
      <p:sp>
        <p:nvSpPr>
          <p:cNvPr id="2" name="Title 1">
            <a:extLst>
              <a:ext uri="{FF2B5EF4-FFF2-40B4-BE49-F238E27FC236}">
                <a16:creationId xmlns:a16="http://schemas.microsoft.com/office/drawing/2014/main" id="{1F7D5345-5B80-47A7-9F81-93FECBC80FE5}"/>
              </a:ext>
            </a:extLst>
          </p:cNvPr>
          <p:cNvSpPr>
            <a:spLocks noGrp="1"/>
          </p:cNvSpPr>
          <p:nvPr>
            <p:ph type="title"/>
          </p:nvPr>
        </p:nvSpPr>
        <p:spPr/>
        <p:txBody>
          <a:bodyPr>
            <a:noAutofit/>
          </a:bodyPr>
          <a:lstStyle/>
          <a:p>
            <a:pPr rtl="0"/>
            <a:r>
              <a:rPr lang="tr" sz="2800" b="1" i="0" u="none" strike="noStrike">
                <a:latin typeface="Calibri"/>
              </a:rPr>
              <a:t>DIES PROJESİ - FAALİYET SETİ 1.3 </a:t>
            </a:r>
          </a:p>
        </p:txBody>
      </p:sp>
      <p:sp>
        <p:nvSpPr>
          <p:cNvPr id="3" name="Rectangle: Rounded Corners 2">
            <a:extLst>
              <a:ext uri="{FF2B5EF4-FFF2-40B4-BE49-F238E27FC236}">
                <a16:creationId xmlns:a16="http://schemas.microsoft.com/office/drawing/2014/main" id="{DBD51341-F760-476B-BAFD-847763766611}"/>
              </a:ext>
            </a:extLst>
          </p:cNvPr>
          <p:cNvSpPr/>
          <p:nvPr/>
        </p:nvSpPr>
        <p:spPr>
          <a:xfrm>
            <a:off x="489098" y="3317358"/>
            <a:ext cx="10515600" cy="59285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ectangle: Rounded Corners 6">
            <a:extLst>
              <a:ext uri="{FF2B5EF4-FFF2-40B4-BE49-F238E27FC236}">
                <a16:creationId xmlns:a16="http://schemas.microsoft.com/office/drawing/2014/main" id="{388B844E-7727-4D22-833E-26C86E17A8E1}"/>
              </a:ext>
            </a:extLst>
          </p:cNvPr>
          <p:cNvSpPr/>
          <p:nvPr/>
        </p:nvSpPr>
        <p:spPr>
          <a:xfrm>
            <a:off x="513902" y="4798831"/>
            <a:ext cx="10515600" cy="592855"/>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116074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F34636FC-4771-6EFC-DAE7-434CB62DF259}"/>
              </a:ext>
            </a:extLst>
          </p:cNvPr>
          <p:cNvSpPr>
            <a:spLocks noGrp="1"/>
          </p:cNvSpPr>
          <p:nvPr>
            <p:ph type="title"/>
          </p:nvPr>
        </p:nvSpPr>
        <p:spPr/>
        <p:txBody>
          <a:bodyPr>
            <a:noAutofit/>
          </a:bodyPr>
          <a:lstStyle/>
          <a:p>
            <a:pPr rtl="0"/>
            <a:r>
              <a:rPr lang="tr" sz="3200" b="1" i="0" u="none" strike="noStrike">
                <a:latin typeface="Calibri"/>
              </a:rPr>
              <a:t>UEP'nin Gelişimine İlişkin Zaman Çizelgesi</a:t>
            </a:r>
            <a:endParaRPr lang="tr-TR" sz="3200" b="1"/>
          </a:p>
        </p:txBody>
      </p:sp>
      <p:graphicFrame>
        <p:nvGraphicFramePr>
          <p:cNvPr id="8" name="İçerik Yer Tutucusu 5">
            <a:extLst>
              <a:ext uri="{FF2B5EF4-FFF2-40B4-BE49-F238E27FC236}">
                <a16:creationId xmlns:a16="http://schemas.microsoft.com/office/drawing/2014/main" id="{F774C57F-32FE-1AAF-125B-41847DA8D655}"/>
              </a:ext>
            </a:extLst>
          </p:cNvPr>
          <p:cNvGraphicFramePr/>
          <p:nvPr>
            <p:extLst>
              <p:ext uri="{D42A27DB-BD31-4B8C-83A1-F6EECF244321}">
                <p14:modId xmlns:p14="http://schemas.microsoft.com/office/powerpoint/2010/main" val="1123949134"/>
              </p:ext>
            </p:extLst>
          </p:nvPr>
        </p:nvGraphicFramePr>
        <p:xfrm>
          <a:off x="392559" y="2612854"/>
          <a:ext cx="11662913" cy="2071203"/>
        </p:xfrm>
        <a:graphic>
          <a:graphicData uri="http://schemas.openxmlformats.org/drawingml/2006/chart">
            <c:chart xmlns:c="http://schemas.openxmlformats.org/drawingml/2006/chart" xmlns:r="http://schemas.openxmlformats.org/officeDocument/2006/relationships" r:id="rId3"/>
          </a:graphicData>
        </a:graphic>
      </p:graphicFrame>
      <p:sp>
        <p:nvSpPr>
          <p:cNvPr id="9" name="Metin kutusu 6">
            <a:extLst>
              <a:ext uri="{FF2B5EF4-FFF2-40B4-BE49-F238E27FC236}">
                <a16:creationId xmlns:a16="http://schemas.microsoft.com/office/drawing/2014/main" id="{EA6AF725-24DE-2A17-16DD-8E5255511BCE}"/>
              </a:ext>
            </a:extLst>
          </p:cNvPr>
          <p:cNvSpPr txBox="1"/>
          <p:nvPr/>
        </p:nvSpPr>
        <p:spPr>
          <a:xfrm>
            <a:off x="2845940" y="2334097"/>
            <a:ext cx="2936878" cy="707886"/>
          </a:xfrm>
          <a:custGeom>
            <a:avLst/>
            <a:gdLst>
              <a:gd name="connsiteX0" fmla="*/ 0 w 2936878"/>
              <a:gd name="connsiteY0" fmla="*/ 0 h 707886"/>
              <a:gd name="connsiteX1" fmla="*/ 558007 w 2936878"/>
              <a:gd name="connsiteY1" fmla="*/ 0 h 707886"/>
              <a:gd name="connsiteX2" fmla="*/ 1057276 w 2936878"/>
              <a:gd name="connsiteY2" fmla="*/ 0 h 707886"/>
              <a:gd name="connsiteX3" fmla="*/ 1703389 w 2936878"/>
              <a:gd name="connsiteY3" fmla="*/ 0 h 707886"/>
              <a:gd name="connsiteX4" fmla="*/ 2261396 w 2936878"/>
              <a:gd name="connsiteY4" fmla="*/ 0 h 707886"/>
              <a:gd name="connsiteX5" fmla="*/ 2936878 w 2936878"/>
              <a:gd name="connsiteY5" fmla="*/ 0 h 707886"/>
              <a:gd name="connsiteX6" fmla="*/ 2936878 w 2936878"/>
              <a:gd name="connsiteY6" fmla="*/ 368101 h 707886"/>
              <a:gd name="connsiteX7" fmla="*/ 2936878 w 2936878"/>
              <a:gd name="connsiteY7" fmla="*/ 707886 h 707886"/>
              <a:gd name="connsiteX8" fmla="*/ 2349502 w 2936878"/>
              <a:gd name="connsiteY8" fmla="*/ 707886 h 707886"/>
              <a:gd name="connsiteX9" fmla="*/ 1850233 w 2936878"/>
              <a:gd name="connsiteY9" fmla="*/ 707886 h 707886"/>
              <a:gd name="connsiteX10" fmla="*/ 1262858 w 2936878"/>
              <a:gd name="connsiteY10" fmla="*/ 707886 h 707886"/>
              <a:gd name="connsiteX11" fmla="*/ 675482 w 2936878"/>
              <a:gd name="connsiteY11" fmla="*/ 707886 h 707886"/>
              <a:gd name="connsiteX12" fmla="*/ 0 w 2936878"/>
              <a:gd name="connsiteY12" fmla="*/ 707886 h 707886"/>
              <a:gd name="connsiteX13" fmla="*/ 0 w 2936878"/>
              <a:gd name="connsiteY13" fmla="*/ 339785 h 707886"/>
              <a:gd name="connsiteX14" fmla="*/ 0 w 2936878"/>
              <a:gd name="connsiteY14"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36878" h="707886" extrusionOk="0">
                <a:moveTo>
                  <a:pt x="0" y="0"/>
                </a:moveTo>
                <a:cubicBezTo>
                  <a:pt x="204942" y="-27925"/>
                  <a:pt x="339248" y="24132"/>
                  <a:pt x="558007" y="0"/>
                </a:cubicBezTo>
                <a:cubicBezTo>
                  <a:pt x="776766" y="-24132"/>
                  <a:pt x="836255" y="19908"/>
                  <a:pt x="1057276" y="0"/>
                </a:cubicBezTo>
                <a:cubicBezTo>
                  <a:pt x="1278297" y="-19908"/>
                  <a:pt x="1381527" y="75963"/>
                  <a:pt x="1703389" y="0"/>
                </a:cubicBezTo>
                <a:cubicBezTo>
                  <a:pt x="2025251" y="-75963"/>
                  <a:pt x="2016408" y="43039"/>
                  <a:pt x="2261396" y="0"/>
                </a:cubicBezTo>
                <a:cubicBezTo>
                  <a:pt x="2506384" y="-43039"/>
                  <a:pt x="2642833" y="30914"/>
                  <a:pt x="2936878" y="0"/>
                </a:cubicBezTo>
                <a:cubicBezTo>
                  <a:pt x="2977284" y="183334"/>
                  <a:pt x="2919050" y="200085"/>
                  <a:pt x="2936878" y="368101"/>
                </a:cubicBezTo>
                <a:cubicBezTo>
                  <a:pt x="2954706" y="536117"/>
                  <a:pt x="2898274" y="546712"/>
                  <a:pt x="2936878" y="707886"/>
                </a:cubicBezTo>
                <a:cubicBezTo>
                  <a:pt x="2678906" y="767106"/>
                  <a:pt x="2595851" y="682423"/>
                  <a:pt x="2349502" y="707886"/>
                </a:cubicBezTo>
                <a:cubicBezTo>
                  <a:pt x="2103153" y="733349"/>
                  <a:pt x="1987447" y="664799"/>
                  <a:pt x="1850233" y="707886"/>
                </a:cubicBezTo>
                <a:cubicBezTo>
                  <a:pt x="1713019" y="750973"/>
                  <a:pt x="1454773" y="691318"/>
                  <a:pt x="1262858" y="707886"/>
                </a:cubicBezTo>
                <a:cubicBezTo>
                  <a:pt x="1070944" y="724454"/>
                  <a:pt x="819948" y="700786"/>
                  <a:pt x="675482" y="707886"/>
                </a:cubicBezTo>
                <a:cubicBezTo>
                  <a:pt x="531016" y="714986"/>
                  <a:pt x="140238" y="669895"/>
                  <a:pt x="0" y="707886"/>
                </a:cubicBezTo>
                <a:cubicBezTo>
                  <a:pt x="-40166" y="566779"/>
                  <a:pt x="13196" y="469452"/>
                  <a:pt x="0" y="339785"/>
                </a:cubicBezTo>
                <a:cubicBezTo>
                  <a:pt x="-13196" y="210118"/>
                  <a:pt x="12238" y="144022"/>
                  <a:pt x="0" y="0"/>
                </a:cubicBezTo>
                <a:close/>
              </a:path>
            </a:pathLst>
          </a:custGeom>
          <a:noFill/>
          <a:ln>
            <a:solidFill>
              <a:srgbClr val="33CCCC"/>
            </a:solidFill>
          </a:ln>
        </p:spPr>
        <p:txBody>
          <a:bodyPr wrap="square" rtlCol="0">
            <a:noAutofit/>
          </a:bodyPr>
          <a:lstStyle/>
          <a:p>
            <a:pPr rtl="0"/>
            <a:r>
              <a:rPr lang="tr" sz="2000" b="0" i="0" u="none" strike="noStrike" dirty="0">
                <a:latin typeface="Calibri"/>
              </a:rPr>
              <a:t>DIES PROJESİNİN 12. AYI</a:t>
            </a:r>
            <a:r>
              <a:rPr lang="tr" sz="2000" b="0" i="0" u="none" strike="noStrike" dirty="0" smtClean="0">
                <a:latin typeface="Calibri"/>
              </a:rPr>
              <a:t>:</a:t>
            </a:r>
          </a:p>
          <a:p>
            <a:pPr rtl="0"/>
            <a:r>
              <a:rPr lang="tr" sz="2000" b="0" i="0" u="none" strike="noStrike" dirty="0" smtClean="0">
                <a:latin typeface="Calibri"/>
              </a:rPr>
              <a:t> </a:t>
            </a:r>
            <a:r>
              <a:rPr lang="tr" sz="2000" b="0" i="0" u="none" strike="noStrike" dirty="0">
                <a:latin typeface="Calibri"/>
              </a:rPr>
              <a:t>I. UEP RAPORU </a:t>
            </a:r>
            <a:endParaRPr lang="tr-TR" sz="2000" dirty="0"/>
          </a:p>
        </p:txBody>
      </p:sp>
      <p:sp>
        <p:nvSpPr>
          <p:cNvPr id="10" name="Metin kutusu 19">
            <a:extLst>
              <a:ext uri="{FF2B5EF4-FFF2-40B4-BE49-F238E27FC236}">
                <a16:creationId xmlns:a16="http://schemas.microsoft.com/office/drawing/2014/main" id="{B7CEA96B-556D-3805-2B36-26B8F232D865}"/>
              </a:ext>
            </a:extLst>
          </p:cNvPr>
          <p:cNvSpPr txBox="1"/>
          <p:nvPr/>
        </p:nvSpPr>
        <p:spPr>
          <a:xfrm>
            <a:off x="6895475" y="5249860"/>
            <a:ext cx="2878112" cy="646331"/>
          </a:xfrm>
          <a:custGeom>
            <a:avLst/>
            <a:gdLst>
              <a:gd name="connsiteX0" fmla="*/ 0 w 2946862"/>
              <a:gd name="connsiteY0" fmla="*/ 0 h 646331"/>
              <a:gd name="connsiteX1" fmla="*/ 530435 w 2946862"/>
              <a:gd name="connsiteY1" fmla="*/ 0 h 646331"/>
              <a:gd name="connsiteX2" fmla="*/ 1149276 w 2946862"/>
              <a:gd name="connsiteY2" fmla="*/ 0 h 646331"/>
              <a:gd name="connsiteX3" fmla="*/ 1650243 w 2946862"/>
              <a:gd name="connsiteY3" fmla="*/ 0 h 646331"/>
              <a:gd name="connsiteX4" fmla="*/ 2151209 w 2946862"/>
              <a:gd name="connsiteY4" fmla="*/ 0 h 646331"/>
              <a:gd name="connsiteX5" fmla="*/ 2946862 w 2946862"/>
              <a:gd name="connsiteY5" fmla="*/ 0 h 646331"/>
              <a:gd name="connsiteX6" fmla="*/ 2946862 w 2946862"/>
              <a:gd name="connsiteY6" fmla="*/ 323166 h 646331"/>
              <a:gd name="connsiteX7" fmla="*/ 2946862 w 2946862"/>
              <a:gd name="connsiteY7" fmla="*/ 646331 h 646331"/>
              <a:gd name="connsiteX8" fmla="*/ 2328021 w 2946862"/>
              <a:gd name="connsiteY8" fmla="*/ 646331 h 646331"/>
              <a:gd name="connsiteX9" fmla="*/ 1827054 w 2946862"/>
              <a:gd name="connsiteY9" fmla="*/ 646331 h 646331"/>
              <a:gd name="connsiteX10" fmla="*/ 1237682 w 2946862"/>
              <a:gd name="connsiteY10" fmla="*/ 646331 h 646331"/>
              <a:gd name="connsiteX11" fmla="*/ 589372 w 2946862"/>
              <a:gd name="connsiteY11" fmla="*/ 646331 h 646331"/>
              <a:gd name="connsiteX12" fmla="*/ 0 w 2946862"/>
              <a:gd name="connsiteY12" fmla="*/ 646331 h 646331"/>
              <a:gd name="connsiteX13" fmla="*/ 0 w 2946862"/>
              <a:gd name="connsiteY13" fmla="*/ 310239 h 646331"/>
              <a:gd name="connsiteX14" fmla="*/ 0 w 2946862"/>
              <a:gd name="connsiteY14"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46862" h="646331" extrusionOk="0">
                <a:moveTo>
                  <a:pt x="0" y="0"/>
                </a:moveTo>
                <a:cubicBezTo>
                  <a:pt x="121765" y="-42202"/>
                  <a:pt x="346057" y="38449"/>
                  <a:pt x="530435" y="0"/>
                </a:cubicBezTo>
                <a:cubicBezTo>
                  <a:pt x="714814" y="-38449"/>
                  <a:pt x="1010548" y="19744"/>
                  <a:pt x="1149276" y="0"/>
                </a:cubicBezTo>
                <a:cubicBezTo>
                  <a:pt x="1288004" y="-19744"/>
                  <a:pt x="1445805" y="52592"/>
                  <a:pt x="1650243" y="0"/>
                </a:cubicBezTo>
                <a:cubicBezTo>
                  <a:pt x="1854681" y="-52592"/>
                  <a:pt x="1997994" y="19593"/>
                  <a:pt x="2151209" y="0"/>
                </a:cubicBezTo>
                <a:cubicBezTo>
                  <a:pt x="2304424" y="-19593"/>
                  <a:pt x="2581289" y="30163"/>
                  <a:pt x="2946862" y="0"/>
                </a:cubicBezTo>
                <a:cubicBezTo>
                  <a:pt x="2955455" y="70938"/>
                  <a:pt x="2946771" y="221041"/>
                  <a:pt x="2946862" y="323166"/>
                </a:cubicBezTo>
                <a:cubicBezTo>
                  <a:pt x="2946953" y="425291"/>
                  <a:pt x="2945495" y="487352"/>
                  <a:pt x="2946862" y="646331"/>
                </a:cubicBezTo>
                <a:cubicBezTo>
                  <a:pt x="2672947" y="666040"/>
                  <a:pt x="2555471" y="583439"/>
                  <a:pt x="2328021" y="646331"/>
                </a:cubicBezTo>
                <a:cubicBezTo>
                  <a:pt x="2100571" y="709223"/>
                  <a:pt x="1979999" y="594324"/>
                  <a:pt x="1827054" y="646331"/>
                </a:cubicBezTo>
                <a:cubicBezTo>
                  <a:pt x="1674109" y="698338"/>
                  <a:pt x="1373850" y="578498"/>
                  <a:pt x="1237682" y="646331"/>
                </a:cubicBezTo>
                <a:cubicBezTo>
                  <a:pt x="1101514" y="714164"/>
                  <a:pt x="757449" y="612222"/>
                  <a:pt x="589372" y="646331"/>
                </a:cubicBezTo>
                <a:cubicBezTo>
                  <a:pt x="421295" y="680440"/>
                  <a:pt x="142264" y="628869"/>
                  <a:pt x="0" y="646331"/>
                </a:cubicBezTo>
                <a:cubicBezTo>
                  <a:pt x="-20323" y="558507"/>
                  <a:pt x="36095" y="475461"/>
                  <a:pt x="0" y="310239"/>
                </a:cubicBezTo>
                <a:cubicBezTo>
                  <a:pt x="-36095" y="145017"/>
                  <a:pt x="25140" y="139661"/>
                  <a:pt x="0" y="0"/>
                </a:cubicBezTo>
                <a:close/>
              </a:path>
            </a:pathLst>
          </a:custGeom>
          <a:noFill/>
          <a:ln>
            <a:solidFill>
              <a:srgbClr val="33CCCC"/>
            </a:solidFill>
          </a:ln>
        </p:spPr>
        <p:txBody>
          <a:bodyPr wrap="square" rtlCol="0">
            <a:noAutofit/>
          </a:bodyPr>
          <a:lstStyle/>
          <a:p>
            <a:pPr rtl="0"/>
            <a:r>
              <a:rPr lang="tr" sz="1800" b="0" i="0" u="none" strike="noStrike" dirty="0">
                <a:latin typeface="Calibri"/>
              </a:rPr>
              <a:t>DIES PROJESİNİN 26. AYI</a:t>
            </a:r>
            <a:r>
              <a:rPr lang="tr" sz="1800" b="0" i="0" u="none" strike="noStrike" dirty="0" smtClean="0">
                <a:latin typeface="Calibri"/>
              </a:rPr>
              <a:t>:</a:t>
            </a:r>
          </a:p>
          <a:p>
            <a:pPr rtl="0"/>
            <a:r>
              <a:rPr lang="tr" sz="1800" b="0" i="0" u="none" strike="noStrike" dirty="0" smtClean="0">
                <a:latin typeface="Calibri"/>
              </a:rPr>
              <a:t> </a:t>
            </a:r>
            <a:r>
              <a:rPr lang="tr" sz="1800" b="0" i="0" u="none" strike="noStrike" dirty="0">
                <a:latin typeface="Calibri"/>
              </a:rPr>
              <a:t>II. UEP RAPORU </a:t>
            </a:r>
            <a:endParaRPr lang="tr-TR" sz="1800" dirty="0"/>
          </a:p>
        </p:txBody>
      </p:sp>
      <p:cxnSp>
        <p:nvCxnSpPr>
          <p:cNvPr id="11" name="Düz Bağlayıcı 20">
            <a:extLst>
              <a:ext uri="{FF2B5EF4-FFF2-40B4-BE49-F238E27FC236}">
                <a16:creationId xmlns:a16="http://schemas.microsoft.com/office/drawing/2014/main" id="{40937BC0-77FA-434B-9481-6A5BFC033E69}"/>
              </a:ext>
            </a:extLst>
          </p:cNvPr>
          <p:cNvCxnSpPr/>
          <p:nvPr/>
        </p:nvCxnSpPr>
        <p:spPr>
          <a:xfrm flipH="1">
            <a:off x="8682544" y="4534299"/>
            <a:ext cx="0" cy="814198"/>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2" name="Metin kutusu 21">
            <a:extLst>
              <a:ext uri="{FF2B5EF4-FFF2-40B4-BE49-F238E27FC236}">
                <a16:creationId xmlns:a16="http://schemas.microsoft.com/office/drawing/2014/main" id="{5191F6D2-4078-610F-79CB-A935F6778671}"/>
              </a:ext>
            </a:extLst>
          </p:cNvPr>
          <p:cNvSpPr txBox="1"/>
          <p:nvPr/>
        </p:nvSpPr>
        <p:spPr>
          <a:xfrm>
            <a:off x="8682545" y="2231416"/>
            <a:ext cx="3224876" cy="707886"/>
          </a:xfrm>
          <a:custGeom>
            <a:avLst/>
            <a:gdLst>
              <a:gd name="connsiteX0" fmla="*/ 0 w 3224876"/>
              <a:gd name="connsiteY0" fmla="*/ 0 h 707886"/>
              <a:gd name="connsiteX1" fmla="*/ 569728 w 3224876"/>
              <a:gd name="connsiteY1" fmla="*/ 0 h 707886"/>
              <a:gd name="connsiteX2" fmla="*/ 1074959 w 3224876"/>
              <a:gd name="connsiteY2" fmla="*/ 0 h 707886"/>
              <a:gd name="connsiteX3" fmla="*/ 1676936 w 3224876"/>
              <a:gd name="connsiteY3" fmla="*/ 0 h 707886"/>
              <a:gd name="connsiteX4" fmla="*/ 2117669 w 3224876"/>
              <a:gd name="connsiteY4" fmla="*/ 0 h 707886"/>
              <a:gd name="connsiteX5" fmla="*/ 2655148 w 3224876"/>
              <a:gd name="connsiteY5" fmla="*/ 0 h 707886"/>
              <a:gd name="connsiteX6" fmla="*/ 3224876 w 3224876"/>
              <a:gd name="connsiteY6" fmla="*/ 0 h 707886"/>
              <a:gd name="connsiteX7" fmla="*/ 3224876 w 3224876"/>
              <a:gd name="connsiteY7" fmla="*/ 346864 h 707886"/>
              <a:gd name="connsiteX8" fmla="*/ 3224876 w 3224876"/>
              <a:gd name="connsiteY8" fmla="*/ 707886 h 707886"/>
              <a:gd name="connsiteX9" fmla="*/ 2622899 w 3224876"/>
              <a:gd name="connsiteY9" fmla="*/ 707886 h 707886"/>
              <a:gd name="connsiteX10" fmla="*/ 2149917 w 3224876"/>
              <a:gd name="connsiteY10" fmla="*/ 707886 h 707886"/>
              <a:gd name="connsiteX11" fmla="*/ 1676936 w 3224876"/>
              <a:gd name="connsiteY11" fmla="*/ 707886 h 707886"/>
              <a:gd name="connsiteX12" fmla="*/ 1139456 w 3224876"/>
              <a:gd name="connsiteY12" fmla="*/ 707886 h 707886"/>
              <a:gd name="connsiteX13" fmla="*/ 601977 w 3224876"/>
              <a:gd name="connsiteY13" fmla="*/ 707886 h 707886"/>
              <a:gd name="connsiteX14" fmla="*/ 0 w 3224876"/>
              <a:gd name="connsiteY14" fmla="*/ 707886 h 707886"/>
              <a:gd name="connsiteX15" fmla="*/ 0 w 3224876"/>
              <a:gd name="connsiteY15" fmla="*/ 361022 h 707886"/>
              <a:gd name="connsiteX16" fmla="*/ 0 w 3224876"/>
              <a:gd name="connsiteY16" fmla="*/ 0 h 70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24876" h="707886" extrusionOk="0">
                <a:moveTo>
                  <a:pt x="0" y="0"/>
                </a:moveTo>
                <a:cubicBezTo>
                  <a:pt x="254114" y="-1363"/>
                  <a:pt x="295718" y="17262"/>
                  <a:pt x="569728" y="0"/>
                </a:cubicBezTo>
                <a:cubicBezTo>
                  <a:pt x="843738" y="-17262"/>
                  <a:pt x="971733" y="16726"/>
                  <a:pt x="1074959" y="0"/>
                </a:cubicBezTo>
                <a:cubicBezTo>
                  <a:pt x="1178185" y="-16726"/>
                  <a:pt x="1390828" y="64036"/>
                  <a:pt x="1676936" y="0"/>
                </a:cubicBezTo>
                <a:cubicBezTo>
                  <a:pt x="1963044" y="-64036"/>
                  <a:pt x="1903710" y="15688"/>
                  <a:pt x="2117669" y="0"/>
                </a:cubicBezTo>
                <a:cubicBezTo>
                  <a:pt x="2331628" y="-15688"/>
                  <a:pt x="2483194" y="27791"/>
                  <a:pt x="2655148" y="0"/>
                </a:cubicBezTo>
                <a:cubicBezTo>
                  <a:pt x="2827102" y="-27791"/>
                  <a:pt x="3100585" y="11395"/>
                  <a:pt x="3224876" y="0"/>
                </a:cubicBezTo>
                <a:cubicBezTo>
                  <a:pt x="3253831" y="119423"/>
                  <a:pt x="3184021" y="269561"/>
                  <a:pt x="3224876" y="346864"/>
                </a:cubicBezTo>
                <a:cubicBezTo>
                  <a:pt x="3265731" y="424167"/>
                  <a:pt x="3212718" y="613545"/>
                  <a:pt x="3224876" y="707886"/>
                </a:cubicBezTo>
                <a:cubicBezTo>
                  <a:pt x="2947571" y="753701"/>
                  <a:pt x="2897944" y="669924"/>
                  <a:pt x="2622899" y="707886"/>
                </a:cubicBezTo>
                <a:cubicBezTo>
                  <a:pt x="2347854" y="745848"/>
                  <a:pt x="2284488" y="677792"/>
                  <a:pt x="2149917" y="707886"/>
                </a:cubicBezTo>
                <a:cubicBezTo>
                  <a:pt x="2015346" y="737980"/>
                  <a:pt x="1893612" y="676109"/>
                  <a:pt x="1676936" y="707886"/>
                </a:cubicBezTo>
                <a:cubicBezTo>
                  <a:pt x="1460260" y="739663"/>
                  <a:pt x="1350417" y="647949"/>
                  <a:pt x="1139456" y="707886"/>
                </a:cubicBezTo>
                <a:cubicBezTo>
                  <a:pt x="928495" y="767823"/>
                  <a:pt x="759858" y="680924"/>
                  <a:pt x="601977" y="707886"/>
                </a:cubicBezTo>
                <a:cubicBezTo>
                  <a:pt x="444096" y="734848"/>
                  <a:pt x="138125" y="699600"/>
                  <a:pt x="0" y="707886"/>
                </a:cubicBezTo>
                <a:cubicBezTo>
                  <a:pt x="-9305" y="621367"/>
                  <a:pt x="20584" y="516698"/>
                  <a:pt x="0" y="361022"/>
                </a:cubicBezTo>
                <a:cubicBezTo>
                  <a:pt x="-20584" y="205346"/>
                  <a:pt x="26101" y="122974"/>
                  <a:pt x="0" y="0"/>
                </a:cubicBezTo>
                <a:close/>
              </a:path>
            </a:pathLst>
          </a:custGeom>
          <a:noFill/>
          <a:ln>
            <a:solidFill>
              <a:srgbClr val="33CCCC"/>
            </a:solidFill>
          </a:ln>
        </p:spPr>
        <p:txBody>
          <a:bodyPr wrap="square" rtlCol="0">
            <a:noAutofit/>
          </a:bodyPr>
          <a:lstStyle/>
          <a:p>
            <a:pPr rtl="0"/>
            <a:r>
              <a:rPr lang="tr" sz="2000" b="0" i="0" u="none" strike="noStrike">
                <a:latin typeface="Calibri"/>
              </a:rPr>
              <a:t>DIES PROJESİNİN 32. AYI: FİNAL UEP RAPORU </a:t>
            </a:r>
            <a:endParaRPr lang="tr-TR" sz="2000"/>
          </a:p>
        </p:txBody>
      </p:sp>
      <p:cxnSp>
        <p:nvCxnSpPr>
          <p:cNvPr id="13" name="Düz Bağlayıcı 22">
            <a:extLst>
              <a:ext uri="{FF2B5EF4-FFF2-40B4-BE49-F238E27FC236}">
                <a16:creationId xmlns:a16="http://schemas.microsoft.com/office/drawing/2014/main" id="{520428BF-7C2D-38A0-ACAB-48E0AD87A194}"/>
              </a:ext>
            </a:extLst>
          </p:cNvPr>
          <p:cNvCxnSpPr/>
          <p:nvPr/>
        </p:nvCxnSpPr>
        <p:spPr>
          <a:xfrm flipH="1">
            <a:off x="10520273" y="3028352"/>
            <a:ext cx="0" cy="95094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4" name="Metin kutusu 6">
            <a:extLst>
              <a:ext uri="{FF2B5EF4-FFF2-40B4-BE49-F238E27FC236}">
                <a16:creationId xmlns:a16="http://schemas.microsoft.com/office/drawing/2014/main" id="{BE6000DA-5731-89DE-61B2-C65E7BD04981}"/>
              </a:ext>
            </a:extLst>
          </p:cNvPr>
          <p:cNvSpPr txBox="1"/>
          <p:nvPr/>
        </p:nvSpPr>
        <p:spPr>
          <a:xfrm>
            <a:off x="2265914" y="5034832"/>
            <a:ext cx="3485071" cy="1200329"/>
          </a:xfrm>
          <a:custGeom>
            <a:avLst/>
            <a:gdLst>
              <a:gd name="connsiteX0" fmla="*/ 0 w 3485071"/>
              <a:gd name="connsiteY0" fmla="*/ 0 h 1200329"/>
              <a:gd name="connsiteX1" fmla="*/ 511144 w 3485071"/>
              <a:gd name="connsiteY1" fmla="*/ 0 h 1200329"/>
              <a:gd name="connsiteX2" fmla="*/ 1161690 w 3485071"/>
              <a:gd name="connsiteY2" fmla="*/ 0 h 1200329"/>
              <a:gd name="connsiteX3" fmla="*/ 1777386 w 3485071"/>
              <a:gd name="connsiteY3" fmla="*/ 0 h 1200329"/>
              <a:gd name="connsiteX4" fmla="*/ 2253679 w 3485071"/>
              <a:gd name="connsiteY4" fmla="*/ 0 h 1200329"/>
              <a:gd name="connsiteX5" fmla="*/ 2869375 w 3485071"/>
              <a:gd name="connsiteY5" fmla="*/ 0 h 1200329"/>
              <a:gd name="connsiteX6" fmla="*/ 3485071 w 3485071"/>
              <a:gd name="connsiteY6" fmla="*/ 0 h 1200329"/>
              <a:gd name="connsiteX7" fmla="*/ 3485071 w 3485071"/>
              <a:gd name="connsiteY7" fmla="*/ 400110 h 1200329"/>
              <a:gd name="connsiteX8" fmla="*/ 3485071 w 3485071"/>
              <a:gd name="connsiteY8" fmla="*/ 764209 h 1200329"/>
              <a:gd name="connsiteX9" fmla="*/ 3485071 w 3485071"/>
              <a:gd name="connsiteY9" fmla="*/ 1200329 h 1200329"/>
              <a:gd name="connsiteX10" fmla="*/ 2973927 w 3485071"/>
              <a:gd name="connsiteY10" fmla="*/ 1200329 h 1200329"/>
              <a:gd name="connsiteX11" fmla="*/ 2323381 w 3485071"/>
              <a:gd name="connsiteY11" fmla="*/ 1200329 h 1200329"/>
              <a:gd name="connsiteX12" fmla="*/ 1672834 w 3485071"/>
              <a:gd name="connsiteY12" fmla="*/ 1200329 h 1200329"/>
              <a:gd name="connsiteX13" fmla="*/ 1126840 w 3485071"/>
              <a:gd name="connsiteY13" fmla="*/ 1200329 h 1200329"/>
              <a:gd name="connsiteX14" fmla="*/ 615696 w 3485071"/>
              <a:gd name="connsiteY14" fmla="*/ 1200329 h 1200329"/>
              <a:gd name="connsiteX15" fmla="*/ 0 w 3485071"/>
              <a:gd name="connsiteY15" fmla="*/ 1200329 h 1200329"/>
              <a:gd name="connsiteX16" fmla="*/ 0 w 3485071"/>
              <a:gd name="connsiteY16" fmla="*/ 800219 h 1200329"/>
              <a:gd name="connsiteX17" fmla="*/ 0 w 3485071"/>
              <a:gd name="connsiteY17" fmla="*/ 412113 h 1200329"/>
              <a:gd name="connsiteX18" fmla="*/ 0 w 3485071"/>
              <a:gd name="connsiteY18" fmla="*/ 0 h 120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85070" h="1200329" extrusionOk="0">
                <a:moveTo>
                  <a:pt x="0" y="0"/>
                </a:moveTo>
                <a:cubicBezTo>
                  <a:pt x="200157" y="-48110"/>
                  <a:pt x="408342" y="16667"/>
                  <a:pt x="511144" y="0"/>
                </a:cubicBezTo>
                <a:cubicBezTo>
                  <a:pt x="613946" y="-16667"/>
                  <a:pt x="876862" y="8155"/>
                  <a:pt x="1161690" y="0"/>
                </a:cubicBezTo>
                <a:cubicBezTo>
                  <a:pt x="1446518" y="-8155"/>
                  <a:pt x="1485423" y="24662"/>
                  <a:pt x="1777386" y="0"/>
                </a:cubicBezTo>
                <a:cubicBezTo>
                  <a:pt x="2069349" y="-24662"/>
                  <a:pt x="2039491" y="35291"/>
                  <a:pt x="2253679" y="0"/>
                </a:cubicBezTo>
                <a:cubicBezTo>
                  <a:pt x="2467867" y="-35291"/>
                  <a:pt x="2578935" y="5352"/>
                  <a:pt x="2869375" y="0"/>
                </a:cubicBezTo>
                <a:cubicBezTo>
                  <a:pt x="3159815" y="-5352"/>
                  <a:pt x="3306061" y="38645"/>
                  <a:pt x="3485071" y="0"/>
                </a:cubicBezTo>
                <a:cubicBezTo>
                  <a:pt x="3530544" y="192876"/>
                  <a:pt x="3457935" y="277509"/>
                  <a:pt x="3485071" y="400110"/>
                </a:cubicBezTo>
                <a:cubicBezTo>
                  <a:pt x="3512207" y="522711"/>
                  <a:pt x="3442369" y="621388"/>
                  <a:pt x="3485071" y="764209"/>
                </a:cubicBezTo>
                <a:cubicBezTo>
                  <a:pt x="3527773" y="907030"/>
                  <a:pt x="3434827" y="1023328"/>
                  <a:pt x="3485071" y="1200329"/>
                </a:cubicBezTo>
                <a:cubicBezTo>
                  <a:pt x="3380878" y="1226296"/>
                  <a:pt x="3131365" y="1153351"/>
                  <a:pt x="2973927" y="1200329"/>
                </a:cubicBezTo>
                <a:cubicBezTo>
                  <a:pt x="2816489" y="1247307"/>
                  <a:pt x="2457203" y="1142639"/>
                  <a:pt x="2323381" y="1200329"/>
                </a:cubicBezTo>
                <a:cubicBezTo>
                  <a:pt x="2189559" y="1258019"/>
                  <a:pt x="1929185" y="1129885"/>
                  <a:pt x="1672834" y="1200329"/>
                </a:cubicBezTo>
                <a:cubicBezTo>
                  <a:pt x="1416483" y="1270773"/>
                  <a:pt x="1356429" y="1153230"/>
                  <a:pt x="1126840" y="1200329"/>
                </a:cubicBezTo>
                <a:cubicBezTo>
                  <a:pt x="897251" y="1247428"/>
                  <a:pt x="781693" y="1156646"/>
                  <a:pt x="615696" y="1200329"/>
                </a:cubicBezTo>
                <a:cubicBezTo>
                  <a:pt x="449699" y="1244012"/>
                  <a:pt x="299576" y="1183398"/>
                  <a:pt x="0" y="1200329"/>
                </a:cubicBezTo>
                <a:cubicBezTo>
                  <a:pt x="-16951" y="1043421"/>
                  <a:pt x="36912" y="894042"/>
                  <a:pt x="0" y="800219"/>
                </a:cubicBezTo>
                <a:cubicBezTo>
                  <a:pt x="-36912" y="706396"/>
                  <a:pt x="11752" y="490509"/>
                  <a:pt x="0" y="412113"/>
                </a:cubicBezTo>
                <a:cubicBezTo>
                  <a:pt x="-11752" y="333717"/>
                  <a:pt x="26088" y="99185"/>
                  <a:pt x="0" y="0"/>
                </a:cubicBezTo>
                <a:close/>
              </a:path>
            </a:pathLst>
          </a:custGeom>
          <a:noFill/>
          <a:ln>
            <a:noFill/>
          </a:ln>
        </p:spPr>
        <p:txBody>
          <a:bodyPr wrap="square" rtlCol="0">
            <a:noAutofit/>
          </a:bodyPr>
          <a:lstStyle/>
          <a:p>
            <a:pPr rtl="0"/>
            <a:r>
              <a:rPr lang="tr" sz="1800" b="0" i="0" u="none" strike="noStrike" dirty="0">
                <a:latin typeface="Calibri"/>
              </a:rPr>
              <a:t>Farklı paydaş gruplar için aşağıdakileri ele alan beş çalıştay:</a:t>
            </a:r>
          </a:p>
          <a:p>
            <a:pPr marL="342900" indent="-342900" rtl="0">
              <a:buFontTx/>
              <a:buChar char="-"/>
            </a:pPr>
            <a:r>
              <a:rPr lang="tr" sz="1800" b="0" i="0" u="none" strike="noStrike" dirty="0">
                <a:latin typeface="Calibri"/>
              </a:rPr>
              <a:t>UEP için veri toplama</a:t>
            </a:r>
          </a:p>
          <a:p>
            <a:pPr marL="342900" indent="-342900" rtl="0">
              <a:buFontTx/>
              <a:buChar char="-"/>
            </a:pPr>
            <a:r>
              <a:rPr lang="tr" sz="1800" b="0" i="0" u="none" strike="noStrike" dirty="0">
                <a:latin typeface="Calibri"/>
              </a:rPr>
              <a:t>UEP'nin </a:t>
            </a:r>
            <a:r>
              <a:rPr lang="tr" sz="1800" b="0" i="0" u="none" strike="noStrike" dirty="0" smtClean="0">
                <a:latin typeface="Calibri"/>
              </a:rPr>
              <a:t>Geliştirilmesi</a:t>
            </a:r>
            <a:endParaRPr lang="tr" sz="1800" b="0" i="0" u="none" strike="noStrike" dirty="0">
              <a:latin typeface="Calibri"/>
            </a:endParaRPr>
          </a:p>
        </p:txBody>
      </p:sp>
      <p:cxnSp>
        <p:nvCxnSpPr>
          <p:cNvPr id="15" name="Düz Bağlayıcı 22">
            <a:extLst>
              <a:ext uri="{FF2B5EF4-FFF2-40B4-BE49-F238E27FC236}">
                <a16:creationId xmlns:a16="http://schemas.microsoft.com/office/drawing/2014/main" id="{F760FF80-0302-8434-485D-293F2BAEC975}"/>
              </a:ext>
            </a:extLst>
          </p:cNvPr>
          <p:cNvCxnSpPr/>
          <p:nvPr/>
        </p:nvCxnSpPr>
        <p:spPr>
          <a:xfrm flipH="1">
            <a:off x="4320453" y="3041983"/>
            <a:ext cx="0" cy="95094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6" name="Right Bracket 15">
            <a:extLst>
              <a:ext uri="{FF2B5EF4-FFF2-40B4-BE49-F238E27FC236}">
                <a16:creationId xmlns:a16="http://schemas.microsoft.com/office/drawing/2014/main" id="{F743DA48-8C99-5D2E-54EA-EB01770A6D72}"/>
              </a:ext>
            </a:extLst>
          </p:cNvPr>
          <p:cNvSpPr/>
          <p:nvPr/>
        </p:nvSpPr>
        <p:spPr>
          <a:xfrm rot="5400000">
            <a:off x="3931102" y="4518444"/>
            <a:ext cx="154696" cy="485922"/>
          </a:xfrm>
          <a:prstGeom prst="rightBracket">
            <a:avLst/>
          </a:prstGeom>
          <a:ln w="28575">
            <a:solidFill>
              <a:srgbClr val="33CCCC"/>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cxnSp>
        <p:nvCxnSpPr>
          <p:cNvPr id="17" name="Düz Bağlayıcı 22">
            <a:extLst>
              <a:ext uri="{FF2B5EF4-FFF2-40B4-BE49-F238E27FC236}">
                <a16:creationId xmlns:a16="http://schemas.microsoft.com/office/drawing/2014/main" id="{20E94330-02F7-01AE-1C9F-370947F726AF}"/>
              </a:ext>
            </a:extLst>
          </p:cNvPr>
          <p:cNvCxnSpPr/>
          <p:nvPr/>
        </p:nvCxnSpPr>
        <p:spPr>
          <a:xfrm flipH="1">
            <a:off x="4015643" y="4862158"/>
            <a:ext cx="0" cy="166031"/>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
        <p:nvSpPr>
          <p:cNvPr id="18" name="Metin kutusu 6">
            <a:extLst>
              <a:ext uri="{FF2B5EF4-FFF2-40B4-BE49-F238E27FC236}">
                <a16:creationId xmlns:a16="http://schemas.microsoft.com/office/drawing/2014/main" id="{26A83A8D-A1F7-5E72-58D4-6085968554A8}"/>
              </a:ext>
            </a:extLst>
          </p:cNvPr>
          <p:cNvSpPr txBox="1"/>
          <p:nvPr/>
        </p:nvSpPr>
        <p:spPr>
          <a:xfrm>
            <a:off x="9908498" y="4840369"/>
            <a:ext cx="2632898" cy="646331"/>
          </a:xfrm>
          <a:custGeom>
            <a:avLst/>
            <a:gdLst>
              <a:gd name="connsiteX0" fmla="*/ 0 w 2286619"/>
              <a:gd name="connsiteY0" fmla="*/ 0 h 646331"/>
              <a:gd name="connsiteX1" fmla="*/ 525922 w 2286619"/>
              <a:gd name="connsiteY1" fmla="*/ 0 h 646331"/>
              <a:gd name="connsiteX2" fmla="*/ 1143310 w 2286619"/>
              <a:gd name="connsiteY2" fmla="*/ 0 h 646331"/>
              <a:gd name="connsiteX3" fmla="*/ 1737830 w 2286619"/>
              <a:gd name="connsiteY3" fmla="*/ 0 h 646331"/>
              <a:gd name="connsiteX4" fmla="*/ 2286619 w 2286619"/>
              <a:gd name="connsiteY4" fmla="*/ 0 h 646331"/>
              <a:gd name="connsiteX5" fmla="*/ 2286619 w 2286619"/>
              <a:gd name="connsiteY5" fmla="*/ 329629 h 646331"/>
              <a:gd name="connsiteX6" fmla="*/ 2286619 w 2286619"/>
              <a:gd name="connsiteY6" fmla="*/ 646331 h 646331"/>
              <a:gd name="connsiteX7" fmla="*/ 1669232 w 2286619"/>
              <a:gd name="connsiteY7" fmla="*/ 646331 h 646331"/>
              <a:gd name="connsiteX8" fmla="*/ 1051845 w 2286619"/>
              <a:gd name="connsiteY8" fmla="*/ 646331 h 646331"/>
              <a:gd name="connsiteX9" fmla="*/ 0 w 2286619"/>
              <a:gd name="connsiteY9" fmla="*/ 646331 h 646331"/>
              <a:gd name="connsiteX10" fmla="*/ 0 w 2286619"/>
              <a:gd name="connsiteY10" fmla="*/ 329629 h 646331"/>
              <a:gd name="connsiteX11" fmla="*/ 0 w 2286619"/>
              <a:gd name="connsiteY11" fmla="*/ 0 h 646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286619" h="646331" extrusionOk="0">
                <a:moveTo>
                  <a:pt x="0" y="0"/>
                </a:moveTo>
                <a:cubicBezTo>
                  <a:pt x="121425" y="-51278"/>
                  <a:pt x="295575" y="2882"/>
                  <a:pt x="525922" y="0"/>
                </a:cubicBezTo>
                <a:cubicBezTo>
                  <a:pt x="756269" y="-2882"/>
                  <a:pt x="840963" y="5915"/>
                  <a:pt x="1143310" y="0"/>
                </a:cubicBezTo>
                <a:cubicBezTo>
                  <a:pt x="1445657" y="-5915"/>
                  <a:pt x="1489323" y="49127"/>
                  <a:pt x="1737830" y="0"/>
                </a:cubicBezTo>
                <a:cubicBezTo>
                  <a:pt x="1986337" y="-49127"/>
                  <a:pt x="2142802" y="35188"/>
                  <a:pt x="2286619" y="0"/>
                </a:cubicBezTo>
                <a:cubicBezTo>
                  <a:pt x="2304597" y="140656"/>
                  <a:pt x="2269296" y="251008"/>
                  <a:pt x="2286619" y="329629"/>
                </a:cubicBezTo>
                <a:cubicBezTo>
                  <a:pt x="2303942" y="408250"/>
                  <a:pt x="2264306" y="575448"/>
                  <a:pt x="2286619" y="646331"/>
                </a:cubicBezTo>
                <a:cubicBezTo>
                  <a:pt x="2042394" y="686056"/>
                  <a:pt x="1844834" y="579797"/>
                  <a:pt x="1669232" y="646331"/>
                </a:cubicBezTo>
                <a:cubicBezTo>
                  <a:pt x="1493630" y="712865"/>
                  <a:pt x="1182550" y="573351"/>
                  <a:pt x="1051845" y="646331"/>
                </a:cubicBezTo>
                <a:cubicBezTo>
                  <a:pt x="921140" y="719311"/>
                  <a:pt x="234924" y="575354"/>
                  <a:pt x="0" y="646331"/>
                </a:cubicBezTo>
                <a:cubicBezTo>
                  <a:pt x="-29572" y="575453"/>
                  <a:pt x="5386" y="471758"/>
                  <a:pt x="0" y="329629"/>
                </a:cubicBezTo>
                <a:cubicBezTo>
                  <a:pt x="-5386" y="187500"/>
                  <a:pt x="30900" y="77702"/>
                  <a:pt x="0" y="0"/>
                </a:cubicBezTo>
                <a:close/>
              </a:path>
            </a:pathLst>
          </a:custGeom>
          <a:noFill/>
          <a:ln>
            <a:noFill/>
          </a:ln>
        </p:spPr>
        <p:txBody>
          <a:bodyPr wrap="square" rtlCol="0">
            <a:noAutofit/>
          </a:bodyPr>
          <a:lstStyle/>
          <a:p>
            <a:pPr rtl="0"/>
            <a:r>
              <a:rPr lang="tr" sz="1800" b="0" i="0" u="none" strike="noStrike" dirty="0">
                <a:latin typeface="Calibri"/>
              </a:rPr>
              <a:t>UEP'nin geliştirilmesine ilişkin çalıştay</a:t>
            </a:r>
          </a:p>
        </p:txBody>
      </p:sp>
      <p:cxnSp>
        <p:nvCxnSpPr>
          <p:cNvPr id="19" name="Düz Bağlayıcı 22">
            <a:extLst>
              <a:ext uri="{FF2B5EF4-FFF2-40B4-BE49-F238E27FC236}">
                <a16:creationId xmlns:a16="http://schemas.microsoft.com/office/drawing/2014/main" id="{CD6BFC2C-1C6A-E3C9-F36C-E22E47770D1A}"/>
              </a:ext>
            </a:extLst>
          </p:cNvPr>
          <p:cNvCxnSpPr/>
          <p:nvPr/>
        </p:nvCxnSpPr>
        <p:spPr>
          <a:xfrm flipH="1">
            <a:off x="11760602" y="4082753"/>
            <a:ext cx="0" cy="756000"/>
          </a:xfrm>
          <a:prstGeom prst="line">
            <a:avLst/>
          </a:prstGeom>
          <a:ln w="28575">
            <a:solidFill>
              <a:srgbClr val="33CCC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84135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pPr rtl="0"/>
            <a:r>
              <a:rPr lang="tr" sz="2800" b="1" i="0" u="none" strike="noStrike">
                <a:latin typeface="Calibri"/>
              </a:rPr>
              <a:t>UEP'nin Geliştirilmesi İçin Genel Çerçeve</a:t>
            </a:r>
            <a:endParaRPr lang="en-US"/>
          </a:p>
        </p:txBody>
      </p:sp>
      <p:pic>
        <p:nvPicPr>
          <p:cNvPr id="7" name="Content Placeholder 6" descr="Diagram&#10;&#10;Description automatically generated">
            <a:extLst>
              <a:ext uri="{FF2B5EF4-FFF2-40B4-BE49-F238E27FC236}">
                <a16:creationId xmlns:a16="http://schemas.microsoft.com/office/drawing/2014/main" id="{B70626DD-A505-5CF1-F4E9-1D027E4043B8}"/>
              </a:ext>
            </a:extLst>
          </p:cNvPr>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bwMode="auto">
          <a:xfrm>
            <a:off x="2439193" y="1717358"/>
            <a:ext cx="7313613" cy="4437062"/>
          </a:xfrm>
          <a:prstGeom prst="rect">
            <a:avLst/>
          </a:prstGeom>
          <a:noFill/>
          <a:ln>
            <a:noFill/>
          </a:ln>
        </p:spPr>
      </p:pic>
      <p:sp>
        <p:nvSpPr>
          <p:cNvPr id="3" name="Metin kutusu 2"/>
          <p:cNvSpPr txBox="1"/>
          <p:nvPr/>
        </p:nvSpPr>
        <p:spPr>
          <a:xfrm>
            <a:off x="2524125" y="3533775"/>
            <a:ext cx="857250" cy="461665"/>
          </a:xfrm>
          <a:prstGeom prst="rect">
            <a:avLst/>
          </a:prstGeom>
          <a:solidFill>
            <a:schemeClr val="accent5">
              <a:lumMod val="20000"/>
              <a:lumOff val="80000"/>
            </a:schemeClr>
          </a:solidFill>
        </p:spPr>
        <p:txBody>
          <a:bodyPr wrap="square" rtlCol="0">
            <a:spAutoFit/>
          </a:bodyPr>
          <a:lstStyle/>
          <a:p>
            <a:r>
              <a:rPr lang="tr-TR" sz="1200" dirty="0" smtClean="0"/>
              <a:t>EKÖK envanteri</a:t>
            </a:r>
            <a:endParaRPr lang="tr-TR" sz="1200" dirty="0"/>
          </a:p>
        </p:txBody>
      </p:sp>
      <p:sp>
        <p:nvSpPr>
          <p:cNvPr id="11" name="Metin kutusu 10"/>
          <p:cNvSpPr txBox="1"/>
          <p:nvPr/>
        </p:nvSpPr>
        <p:spPr>
          <a:xfrm>
            <a:off x="3990975" y="1794173"/>
            <a:ext cx="1362076" cy="577081"/>
          </a:xfrm>
          <a:prstGeom prst="rect">
            <a:avLst/>
          </a:prstGeom>
          <a:solidFill>
            <a:schemeClr val="bg2">
              <a:lumMod val="90000"/>
            </a:schemeClr>
          </a:solidFill>
        </p:spPr>
        <p:txBody>
          <a:bodyPr wrap="square" rtlCol="0">
            <a:spAutoFit/>
          </a:bodyPr>
          <a:lstStyle/>
          <a:p>
            <a:r>
              <a:rPr lang="tr-TR" sz="1050" dirty="0" smtClean="0"/>
              <a:t>Mevcut çalışmaların/projelerin gözden geçirilmesi</a:t>
            </a:r>
            <a:endParaRPr lang="tr-TR" sz="1050" dirty="0"/>
          </a:p>
        </p:txBody>
      </p:sp>
      <p:sp>
        <p:nvSpPr>
          <p:cNvPr id="12" name="Metin kutusu 11"/>
          <p:cNvSpPr txBox="1"/>
          <p:nvPr/>
        </p:nvSpPr>
        <p:spPr>
          <a:xfrm>
            <a:off x="3907631" y="4422214"/>
            <a:ext cx="1490663" cy="1061829"/>
          </a:xfrm>
          <a:prstGeom prst="rect">
            <a:avLst/>
          </a:prstGeom>
          <a:solidFill>
            <a:schemeClr val="accent3">
              <a:lumMod val="20000"/>
              <a:lumOff val="80000"/>
            </a:schemeClr>
          </a:solidFill>
        </p:spPr>
        <p:txBody>
          <a:bodyPr wrap="square" rtlCol="0">
            <a:spAutoFit/>
          </a:bodyPr>
          <a:lstStyle/>
          <a:p>
            <a:r>
              <a:rPr lang="tr-TR" sz="1050" dirty="0" smtClean="0"/>
              <a:t>Ön saha çalışmaları</a:t>
            </a:r>
          </a:p>
          <a:p>
            <a:pPr marL="171450" indent="-171450">
              <a:buFontTx/>
              <a:buChar char="-"/>
            </a:pPr>
            <a:r>
              <a:rPr lang="tr-TR" sz="1050" dirty="0" smtClean="0"/>
              <a:t>Saha çalışması planı</a:t>
            </a:r>
          </a:p>
          <a:p>
            <a:pPr marL="171450" indent="-171450">
              <a:buFontTx/>
              <a:buChar char="-"/>
            </a:pPr>
            <a:r>
              <a:rPr lang="tr-TR" sz="1050" dirty="0" smtClean="0"/>
              <a:t>Endüstri ile etkileşim</a:t>
            </a:r>
          </a:p>
          <a:p>
            <a:pPr marL="171450" indent="-171450">
              <a:buFontTx/>
              <a:buChar char="-"/>
            </a:pPr>
            <a:r>
              <a:rPr lang="tr-TR" sz="1050" dirty="0" smtClean="0"/>
              <a:t>Saha çalışması yapacak takıma eğitim verilmesi</a:t>
            </a:r>
          </a:p>
        </p:txBody>
      </p:sp>
      <p:sp>
        <p:nvSpPr>
          <p:cNvPr id="13" name="Metin kutusu 12"/>
          <p:cNvSpPr txBox="1"/>
          <p:nvPr/>
        </p:nvSpPr>
        <p:spPr>
          <a:xfrm>
            <a:off x="6342857" y="2638701"/>
            <a:ext cx="857250" cy="461665"/>
          </a:xfrm>
          <a:prstGeom prst="rect">
            <a:avLst/>
          </a:prstGeom>
          <a:solidFill>
            <a:schemeClr val="bg2"/>
          </a:solidFill>
        </p:spPr>
        <p:txBody>
          <a:bodyPr wrap="square" rtlCol="0">
            <a:spAutoFit/>
          </a:bodyPr>
          <a:lstStyle/>
          <a:p>
            <a:r>
              <a:rPr lang="tr-TR" sz="1200" dirty="0" smtClean="0"/>
              <a:t>Uyum analizi</a:t>
            </a:r>
            <a:endParaRPr lang="tr-TR" sz="1200" dirty="0"/>
          </a:p>
        </p:txBody>
      </p:sp>
      <p:sp>
        <p:nvSpPr>
          <p:cNvPr id="14" name="Metin kutusu 13"/>
          <p:cNvSpPr txBox="1"/>
          <p:nvPr/>
        </p:nvSpPr>
        <p:spPr>
          <a:xfrm>
            <a:off x="6342857" y="3154687"/>
            <a:ext cx="857250" cy="461665"/>
          </a:xfrm>
          <a:prstGeom prst="rect">
            <a:avLst/>
          </a:prstGeom>
          <a:solidFill>
            <a:schemeClr val="accent3">
              <a:lumMod val="20000"/>
              <a:lumOff val="80000"/>
            </a:schemeClr>
          </a:solidFill>
        </p:spPr>
        <p:txBody>
          <a:bodyPr wrap="square" rtlCol="0">
            <a:spAutoFit/>
          </a:bodyPr>
          <a:lstStyle/>
          <a:p>
            <a:r>
              <a:rPr lang="tr-TR" sz="1200" dirty="0" smtClean="0"/>
              <a:t>Maliyet analizi</a:t>
            </a:r>
            <a:endParaRPr lang="tr-TR" sz="1200" dirty="0"/>
          </a:p>
        </p:txBody>
      </p:sp>
      <p:sp>
        <p:nvSpPr>
          <p:cNvPr id="15" name="Metin kutusu 14"/>
          <p:cNvSpPr txBox="1"/>
          <p:nvPr/>
        </p:nvSpPr>
        <p:spPr>
          <a:xfrm>
            <a:off x="3962400" y="2735473"/>
            <a:ext cx="1314450" cy="369332"/>
          </a:xfrm>
          <a:prstGeom prst="rect">
            <a:avLst/>
          </a:prstGeom>
          <a:solidFill>
            <a:schemeClr val="accent3">
              <a:lumMod val="20000"/>
              <a:lumOff val="80000"/>
            </a:schemeClr>
          </a:solidFill>
        </p:spPr>
        <p:txBody>
          <a:bodyPr wrap="square" rtlCol="0">
            <a:spAutoFit/>
          </a:bodyPr>
          <a:lstStyle/>
          <a:p>
            <a:r>
              <a:rPr lang="tr-TR" sz="900" dirty="0" smtClean="0">
                <a:cs typeface="+mj-cs"/>
              </a:rPr>
              <a:t>MET Kontrol listelerinin geliştirilmesi</a:t>
            </a:r>
            <a:endParaRPr lang="tr-TR" sz="900" dirty="0">
              <a:cs typeface="+mj-cs"/>
            </a:endParaRPr>
          </a:p>
        </p:txBody>
      </p:sp>
      <p:sp>
        <p:nvSpPr>
          <p:cNvPr id="16" name="Metin kutusu 15"/>
          <p:cNvSpPr txBox="1"/>
          <p:nvPr/>
        </p:nvSpPr>
        <p:spPr>
          <a:xfrm>
            <a:off x="3981450" y="3164443"/>
            <a:ext cx="1314450" cy="369332"/>
          </a:xfrm>
          <a:prstGeom prst="rect">
            <a:avLst/>
          </a:prstGeom>
          <a:solidFill>
            <a:schemeClr val="accent3">
              <a:lumMod val="20000"/>
              <a:lumOff val="80000"/>
            </a:schemeClr>
          </a:solidFill>
        </p:spPr>
        <p:txBody>
          <a:bodyPr wrap="square" rtlCol="0">
            <a:spAutoFit/>
          </a:bodyPr>
          <a:lstStyle/>
          <a:p>
            <a:r>
              <a:rPr lang="tr-TR" sz="900" dirty="0" smtClean="0">
                <a:cs typeface="+mj-cs"/>
              </a:rPr>
              <a:t>MET Kontrol listelerinin teslim edilmesi</a:t>
            </a:r>
            <a:endParaRPr lang="tr-TR" sz="900" dirty="0">
              <a:cs typeface="+mj-cs"/>
            </a:endParaRPr>
          </a:p>
        </p:txBody>
      </p:sp>
      <p:sp>
        <p:nvSpPr>
          <p:cNvPr id="17" name="Metin kutusu 16"/>
          <p:cNvSpPr txBox="1"/>
          <p:nvPr/>
        </p:nvSpPr>
        <p:spPr>
          <a:xfrm>
            <a:off x="3961607" y="3631168"/>
            <a:ext cx="1314450" cy="369332"/>
          </a:xfrm>
          <a:prstGeom prst="rect">
            <a:avLst/>
          </a:prstGeom>
          <a:solidFill>
            <a:schemeClr val="accent3">
              <a:lumMod val="20000"/>
              <a:lumOff val="80000"/>
            </a:schemeClr>
          </a:solidFill>
        </p:spPr>
        <p:txBody>
          <a:bodyPr wrap="square" rtlCol="0">
            <a:spAutoFit/>
          </a:bodyPr>
          <a:lstStyle/>
          <a:p>
            <a:r>
              <a:rPr lang="tr-TR" sz="900" dirty="0" smtClean="0">
                <a:cs typeface="+mj-cs"/>
              </a:rPr>
              <a:t>Toplanan verilerin gözden geçirilmesi</a:t>
            </a:r>
            <a:endParaRPr lang="tr-TR" sz="900" dirty="0">
              <a:cs typeface="+mj-cs"/>
            </a:endParaRPr>
          </a:p>
        </p:txBody>
      </p:sp>
      <p:sp>
        <p:nvSpPr>
          <p:cNvPr id="18" name="Metin kutusu 17"/>
          <p:cNvSpPr txBox="1"/>
          <p:nvPr/>
        </p:nvSpPr>
        <p:spPr>
          <a:xfrm>
            <a:off x="4109244" y="5565685"/>
            <a:ext cx="1019175" cy="261610"/>
          </a:xfrm>
          <a:prstGeom prst="rect">
            <a:avLst/>
          </a:prstGeom>
          <a:solidFill>
            <a:schemeClr val="accent3">
              <a:lumMod val="20000"/>
              <a:lumOff val="80000"/>
            </a:schemeClr>
          </a:solidFill>
        </p:spPr>
        <p:txBody>
          <a:bodyPr wrap="square" rtlCol="0">
            <a:spAutoFit/>
          </a:bodyPr>
          <a:lstStyle/>
          <a:p>
            <a:r>
              <a:rPr lang="tr-TR" sz="1100" dirty="0"/>
              <a:t>Saha </a:t>
            </a:r>
            <a:r>
              <a:rPr lang="tr-TR" sz="1100" dirty="0" smtClean="0"/>
              <a:t>çalışması</a:t>
            </a:r>
            <a:endParaRPr lang="tr-TR" sz="1400" dirty="0"/>
          </a:p>
        </p:txBody>
      </p:sp>
      <p:sp>
        <p:nvSpPr>
          <p:cNvPr id="19" name="Metin kutusu 18"/>
          <p:cNvSpPr txBox="1"/>
          <p:nvPr/>
        </p:nvSpPr>
        <p:spPr>
          <a:xfrm>
            <a:off x="8266114" y="2461677"/>
            <a:ext cx="1382711" cy="600164"/>
          </a:xfrm>
          <a:prstGeom prst="rect">
            <a:avLst/>
          </a:prstGeom>
          <a:solidFill>
            <a:schemeClr val="accent3">
              <a:lumMod val="20000"/>
              <a:lumOff val="80000"/>
            </a:schemeClr>
          </a:solidFill>
        </p:spPr>
        <p:txBody>
          <a:bodyPr wrap="square" rtlCol="0">
            <a:spAutoFit/>
          </a:bodyPr>
          <a:lstStyle/>
          <a:p>
            <a:r>
              <a:rPr lang="tr-TR" sz="1100" dirty="0" smtClean="0"/>
              <a:t>Mevcut ilgili eylem planları ve mevzuatsal belgeler</a:t>
            </a:r>
            <a:endParaRPr lang="tr-TR" sz="1400" dirty="0"/>
          </a:p>
        </p:txBody>
      </p:sp>
      <p:sp>
        <p:nvSpPr>
          <p:cNvPr id="20" name="Metin kutusu 19"/>
          <p:cNvSpPr txBox="1"/>
          <p:nvPr/>
        </p:nvSpPr>
        <p:spPr>
          <a:xfrm>
            <a:off x="8347472" y="3464525"/>
            <a:ext cx="1219994" cy="600164"/>
          </a:xfrm>
          <a:prstGeom prst="rect">
            <a:avLst/>
          </a:prstGeom>
          <a:solidFill>
            <a:schemeClr val="accent6">
              <a:lumMod val="20000"/>
              <a:lumOff val="80000"/>
            </a:schemeClr>
          </a:solidFill>
        </p:spPr>
        <p:txBody>
          <a:bodyPr wrap="square" rtlCol="0">
            <a:spAutoFit/>
          </a:bodyPr>
          <a:lstStyle/>
          <a:p>
            <a:pPr algn="ctr"/>
            <a:r>
              <a:rPr lang="tr-TR" sz="1100" dirty="0" smtClean="0"/>
              <a:t>Ulusal Eylem Planının Geliştirilmesi</a:t>
            </a:r>
            <a:endParaRPr lang="tr-TR" sz="1400" dirty="0"/>
          </a:p>
        </p:txBody>
      </p:sp>
    </p:spTree>
    <p:extLst>
      <p:ext uri="{BB962C8B-B14F-4D97-AF65-F5344CB8AC3E}">
        <p14:creationId xmlns:p14="http://schemas.microsoft.com/office/powerpoint/2010/main" val="4023654333"/>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7D5345-5B80-47A7-9F81-93FECBC80FE5}"/>
              </a:ext>
            </a:extLst>
          </p:cNvPr>
          <p:cNvSpPr>
            <a:spLocks noGrp="1"/>
          </p:cNvSpPr>
          <p:nvPr>
            <p:ph type="title"/>
          </p:nvPr>
        </p:nvSpPr>
        <p:spPr/>
        <p:txBody>
          <a:bodyPr>
            <a:noAutofit/>
          </a:bodyPr>
          <a:lstStyle/>
          <a:p>
            <a:pPr algn="l" rtl="0"/>
            <a:r>
              <a:rPr lang="tr" sz="3200" b="1" i="0" u="none" strike="noStrike">
                <a:latin typeface="Calibri"/>
              </a:rPr>
              <a:t>Veri Toplama</a:t>
            </a:r>
          </a:p>
        </p:txBody>
      </p:sp>
      <p:sp>
        <p:nvSpPr>
          <p:cNvPr id="4" name="İçerik Yer Tutucusu 3">
            <a:extLst>
              <a:ext uri="{FF2B5EF4-FFF2-40B4-BE49-F238E27FC236}">
                <a16:creationId xmlns:a16="http://schemas.microsoft.com/office/drawing/2014/main" id="{F8E497F7-BF6D-4F39-9897-65C81B32651E}"/>
              </a:ext>
            </a:extLst>
          </p:cNvPr>
          <p:cNvSpPr>
            <a:spLocks noGrp="1"/>
          </p:cNvSpPr>
          <p:nvPr>
            <p:ph idx="1"/>
          </p:nvPr>
        </p:nvSpPr>
        <p:spPr>
          <a:xfrm>
            <a:off x="838200" y="2045110"/>
            <a:ext cx="5753986" cy="4131852"/>
          </a:xfrm>
        </p:spPr>
        <p:txBody>
          <a:bodyPr>
            <a:noAutofit/>
          </a:bodyPr>
          <a:lstStyle/>
          <a:p>
            <a:pPr marL="0" indent="0" rtl="0">
              <a:buNone/>
            </a:pPr>
            <a:r>
              <a:rPr lang="tr" sz="2400" b="1" i="0" u="none" strike="noStrike" dirty="0">
                <a:latin typeface="Calibri"/>
              </a:rPr>
              <a:t>DIES Projesinin Veri Kaynakları</a:t>
            </a:r>
            <a:endParaRPr lang="en-US" dirty="0"/>
          </a:p>
          <a:p>
            <a:pPr marL="0" indent="0" rtl="0">
              <a:buNone/>
            </a:pPr>
            <a:r>
              <a:rPr lang="tr" sz="2400" b="0" i="0" u="none" strike="noStrike" dirty="0">
                <a:latin typeface="Calibri"/>
              </a:rPr>
              <a:t>Projenin veri toplama faaliyeti için 3 ana kaynak bulunmaktadır (Faaliyet 1.3.1):</a:t>
            </a:r>
          </a:p>
          <a:p>
            <a:endParaRPr lang="en-US" sz="1500" dirty="0"/>
          </a:p>
          <a:p>
            <a:pPr marL="914400" lvl="1" indent="-457200" rtl="0">
              <a:lnSpc>
                <a:spcPct val="100000"/>
              </a:lnSpc>
              <a:spcBef>
                <a:spcPts val="600"/>
              </a:spcBef>
              <a:spcAft>
                <a:spcPts val="600"/>
              </a:spcAft>
              <a:buClr>
                <a:srgbClr val="FF0000"/>
              </a:buClr>
              <a:buFont typeface="+mj-lt"/>
              <a:buAutoNum type="arabicPeriod"/>
            </a:pPr>
            <a:r>
              <a:rPr lang="tr" sz="2400" b="0" i="0" u="none" strike="noStrike" dirty="0">
                <a:latin typeface="Calibri"/>
              </a:rPr>
              <a:t>EKÖK yaklaşımı kapsamında yürütülen önceki projelerin çıktıları</a:t>
            </a:r>
          </a:p>
          <a:p>
            <a:pPr marL="914400" lvl="1" indent="-457200" rtl="0">
              <a:lnSpc>
                <a:spcPct val="100000"/>
              </a:lnSpc>
              <a:spcBef>
                <a:spcPts val="600"/>
              </a:spcBef>
              <a:spcAft>
                <a:spcPts val="600"/>
              </a:spcAft>
              <a:buClr>
                <a:srgbClr val="FF0000"/>
              </a:buClr>
              <a:buFont typeface="+mj-lt"/>
              <a:buAutoNum type="arabicPeriod"/>
            </a:pPr>
            <a:r>
              <a:rPr lang="tr" sz="2400" b="0" i="0" u="none" strike="noStrike" dirty="0">
                <a:latin typeface="Calibri"/>
              </a:rPr>
              <a:t>Mevcut En İyi Teknikler (MET) Kontrol Listesi saha anket sonuçları (Kimya ve mineral endüstrileri için)</a:t>
            </a:r>
          </a:p>
          <a:p>
            <a:pPr marL="914400" lvl="1" indent="-457200" rtl="0">
              <a:lnSpc>
                <a:spcPct val="100000"/>
              </a:lnSpc>
              <a:spcBef>
                <a:spcPts val="600"/>
              </a:spcBef>
              <a:spcAft>
                <a:spcPts val="600"/>
              </a:spcAft>
              <a:buClr>
                <a:srgbClr val="FF0000"/>
              </a:buClr>
              <a:buFont typeface="+mj-lt"/>
              <a:buAutoNum type="arabicPeriod"/>
            </a:pPr>
            <a:r>
              <a:rPr lang="tr" sz="2400" b="0" i="0" u="none" strike="noStrike" dirty="0">
                <a:latin typeface="Calibri"/>
              </a:rPr>
              <a:t>Çevrimiçi MET KL sonuçları (Kimya ve mineral endüstrileri için)</a:t>
            </a:r>
          </a:p>
          <a:p>
            <a:endParaRPr lang="tr-TR" dirty="0"/>
          </a:p>
        </p:txBody>
      </p:sp>
      <p:grpSp>
        <p:nvGrpSpPr>
          <p:cNvPr id="9" name="Group 8">
            <a:extLst>
              <a:ext uri="{FF2B5EF4-FFF2-40B4-BE49-F238E27FC236}">
                <a16:creationId xmlns:a16="http://schemas.microsoft.com/office/drawing/2014/main" id="{9B7C15A9-C046-4C17-8285-B61AC739EAC1}"/>
              </a:ext>
            </a:extLst>
          </p:cNvPr>
          <p:cNvGrpSpPr/>
          <p:nvPr/>
        </p:nvGrpSpPr>
        <p:grpSpPr>
          <a:xfrm>
            <a:off x="6411431" y="2712534"/>
            <a:ext cx="2658142" cy="1649041"/>
            <a:chOff x="6411431" y="2829497"/>
            <a:chExt cx="2658142" cy="1649041"/>
          </a:xfrm>
        </p:grpSpPr>
        <p:sp>
          <p:nvSpPr>
            <p:cNvPr id="3" name="Rectangle 2">
              <a:extLst>
                <a:ext uri="{FF2B5EF4-FFF2-40B4-BE49-F238E27FC236}">
                  <a16:creationId xmlns:a16="http://schemas.microsoft.com/office/drawing/2014/main" id="{CCFE16C3-C89E-4E6F-849F-88F03E564E9C}"/>
                </a:ext>
              </a:extLst>
            </p:cNvPr>
            <p:cNvSpPr/>
            <p:nvPr/>
          </p:nvSpPr>
          <p:spPr>
            <a:xfrm>
              <a:off x="6868633" y="2829497"/>
              <a:ext cx="2200940" cy="1649041"/>
            </a:xfrm>
            <a:prstGeom prst="rect">
              <a:avLst/>
            </a:prstGeom>
            <a:ln w="28575">
              <a:solidFill>
                <a:srgbClr val="1F7F7D"/>
              </a:solidFill>
            </a:ln>
          </p:spPr>
          <p:txBody>
            <a:bodyPr wrap="square">
              <a:noAutofit/>
            </a:bodyPr>
            <a:lstStyle/>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Büyük Yakma Tesisleri (LCP'ler)</a:t>
              </a:r>
            </a:p>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Çimento sektörü</a:t>
              </a:r>
              <a:endParaRPr kumimoji="0" lang="tr-TR" sz="1800" b="0" i="0" u="none" strike="noStrike" kern="1200" cap="none" spc="0" normalizeH="0" baseline="0" noProof="0">
                <a:ln>
                  <a:noFill/>
                </a:ln>
                <a:solidFill>
                  <a:prstClr val="black"/>
                </a:solidFill>
                <a:effectLst/>
                <a:uLnTx/>
                <a:uFillTx/>
                <a:latin typeface="Calibri"/>
                <a:ea typeface="+mn-ea"/>
                <a:cs typeface="+mn-cs"/>
              </a:endParaRPr>
            </a:p>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Otomotiv sektörü</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Metal sektörü </a:t>
              </a:r>
            </a:p>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Tekstil sektörü</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85725" marR="0" lvl="0" indent="-85725" algn="l" defTabSz="914400" rtl="0" eaLnBrk="1" fontAlgn="auto" latinLnBrk="0" hangingPunct="1">
                <a:lnSpc>
                  <a:spcPct val="8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Deri sektörü</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Right Brace 4">
              <a:extLst>
                <a:ext uri="{FF2B5EF4-FFF2-40B4-BE49-F238E27FC236}">
                  <a16:creationId xmlns:a16="http://schemas.microsoft.com/office/drawing/2014/main" id="{0BEF7680-BC60-47F6-A987-CD8A43A72729}"/>
                </a:ext>
              </a:extLst>
            </p:cNvPr>
            <p:cNvSpPr/>
            <p:nvPr/>
          </p:nvSpPr>
          <p:spPr>
            <a:xfrm>
              <a:off x="6411431" y="3404992"/>
              <a:ext cx="350874" cy="680489"/>
            </a:xfrm>
            <a:prstGeom prst="rightBrace">
              <a:avLst/>
            </a:prstGeom>
            <a:ln w="28575">
              <a:solidFill>
                <a:srgbClr val="1F7F7D"/>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 name="Group 10">
            <a:extLst>
              <a:ext uri="{FF2B5EF4-FFF2-40B4-BE49-F238E27FC236}">
                <a16:creationId xmlns:a16="http://schemas.microsoft.com/office/drawing/2014/main" id="{B30D005F-2556-445F-9B7F-3C97A076EAEA}"/>
              </a:ext>
            </a:extLst>
          </p:cNvPr>
          <p:cNvGrpSpPr/>
          <p:nvPr/>
        </p:nvGrpSpPr>
        <p:grpSpPr>
          <a:xfrm>
            <a:off x="6411431" y="4186033"/>
            <a:ext cx="4292012" cy="2237135"/>
            <a:chOff x="6411431" y="4186033"/>
            <a:chExt cx="4292012" cy="2237135"/>
          </a:xfrm>
        </p:grpSpPr>
        <p:sp>
          <p:nvSpPr>
            <p:cNvPr id="8" name="Right Brace 7">
              <a:extLst>
                <a:ext uri="{FF2B5EF4-FFF2-40B4-BE49-F238E27FC236}">
                  <a16:creationId xmlns:a16="http://schemas.microsoft.com/office/drawing/2014/main" id="{BA716D63-650D-4177-9B7B-75CA82729009}"/>
                </a:ext>
              </a:extLst>
            </p:cNvPr>
            <p:cNvSpPr/>
            <p:nvPr/>
          </p:nvSpPr>
          <p:spPr>
            <a:xfrm>
              <a:off x="6411431" y="4186033"/>
              <a:ext cx="350874" cy="1683137"/>
            </a:xfrm>
            <a:prstGeom prst="rightBrace">
              <a:avLst/>
            </a:prstGeom>
            <a:ln w="28575">
              <a:solidFill>
                <a:srgbClr val="1F7F7D"/>
              </a:solidFill>
            </a:ln>
          </p:spPr>
          <p:style>
            <a:lnRef idx="1">
              <a:schemeClr val="accent1"/>
            </a:lnRef>
            <a:fillRef idx="0">
              <a:schemeClr val="accent1"/>
            </a:fillRef>
            <a:effectRef idx="0">
              <a:schemeClr val="accent1"/>
            </a:effectRef>
            <a:fontRef idx="minor">
              <a:schemeClr val="tx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FDCAA67A-3A00-4983-B6DC-A517A6F1FF21}"/>
                </a:ext>
              </a:extLst>
            </p:cNvPr>
            <p:cNvSpPr/>
            <p:nvPr/>
          </p:nvSpPr>
          <p:spPr>
            <a:xfrm>
              <a:off x="6858000" y="4447242"/>
              <a:ext cx="3845443" cy="1975926"/>
            </a:xfrm>
            <a:prstGeom prst="rect">
              <a:avLst/>
            </a:prstGeom>
            <a:ln w="28575">
              <a:solidFill>
                <a:srgbClr val="1F7F7D"/>
              </a:solidFill>
            </a:ln>
          </p:spPr>
          <p:txBody>
            <a:bodyPr wrap="square">
              <a:noAutofit/>
            </a:bodyPr>
            <a:lstStyle/>
            <a:p>
              <a:pPr marL="0" marR="0" lvl="0" indent="0" algn="l" defTabSz="914400" rtl="0" eaLnBrk="1" fontAlgn="auto" latinLnBrk="0" hangingPunct="1">
                <a:lnSpc>
                  <a:spcPct val="80000"/>
                </a:lnSpc>
                <a:spcBef>
                  <a:spcPct val="0"/>
                </a:spcBef>
                <a:spcAft>
                  <a:spcPct val="0"/>
                </a:spcAft>
                <a:buClrTx/>
                <a:buSzTx/>
                <a:buFontTx/>
                <a:buNone/>
                <a:defRPr/>
              </a:pPr>
              <a:r>
                <a:rPr kumimoji="0" lang="tr" sz="1800" b="0" i="0" u="none" strike="noStrike" kern="1200" cap="none" spc="0" normalizeH="0" baseline="0" noProof="0">
                  <a:solidFill>
                    <a:srgbClr val="000000"/>
                  </a:solidFill>
                  <a:uLnTx/>
                  <a:uFillTx/>
                  <a:latin typeface="Calibri"/>
                  <a:ea typeface="+mn-ea"/>
                  <a:cs typeface="+mn-cs"/>
                </a:rPr>
                <a:t>MET Kontrol Listeleri</a:t>
              </a:r>
            </a:p>
            <a:p>
              <a:pPr marL="285750" marR="0" lvl="1" indent="-200025"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Sektöre Özgü Genel Mevcut En İyi Teknikler (MET) Soruları</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1" indent="-200025"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Prosese Özgü MET Soruları</a:t>
              </a:r>
              <a:endParaRPr kumimoji="0" lang="tr-TR" sz="18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1" indent="-200025" algn="l" defTabSz="914400" rtl="0" eaLnBrk="1" fontAlgn="auto" latinLnBrk="0" hangingPunct="1">
                <a:lnSpc>
                  <a:spcPct val="100000"/>
                </a:lnSpc>
                <a:spcBef>
                  <a:spcPct val="0"/>
                </a:spcBef>
                <a:spcAft>
                  <a:spcPct val="0"/>
                </a:spcAft>
                <a:buClrTx/>
                <a:buSzTx/>
                <a:buFont typeface="Arial" panose="020B0604020202020204" pitchFamily="34" charset="0"/>
                <a:buChar char="•"/>
                <a:defRPr/>
              </a:pPr>
              <a:r>
                <a:rPr kumimoji="0" lang="tr" sz="1800" b="0" i="0" u="none" strike="noStrike" kern="1200" cap="none" spc="0" normalizeH="0" baseline="0" noProof="0">
                  <a:solidFill>
                    <a:srgbClr val="000000"/>
                  </a:solidFill>
                  <a:uLnTx/>
                  <a:uFillTx/>
                  <a:latin typeface="Calibri"/>
                  <a:ea typeface="+mn-ea"/>
                  <a:cs typeface="+mn-cs"/>
                </a:rPr>
                <a:t>MET ile ilişkili Emisyon Seviyeleri (MET-İES'ler)</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4" name="Callout: Bent Line with Border and Accent Bar 13">
            <a:extLst>
              <a:ext uri="{FF2B5EF4-FFF2-40B4-BE49-F238E27FC236}">
                <a16:creationId xmlns:a16="http://schemas.microsoft.com/office/drawing/2014/main" id="{A66C2C12-089C-4E63-A7C7-7DBA2F17387C}"/>
              </a:ext>
            </a:extLst>
          </p:cNvPr>
          <p:cNvSpPr/>
          <p:nvPr/>
        </p:nvSpPr>
        <p:spPr>
          <a:xfrm>
            <a:off x="10007008" y="3367206"/>
            <a:ext cx="2158409" cy="818827"/>
          </a:xfrm>
          <a:prstGeom prst="accentBorderCallout2">
            <a:avLst>
              <a:gd name="adj1" fmla="val 18750"/>
              <a:gd name="adj2" fmla="val -8333"/>
              <a:gd name="adj3" fmla="val 18750"/>
              <a:gd name="adj4" fmla="val -16667"/>
              <a:gd name="adj5" fmla="val 131977"/>
              <a:gd name="adj6" fmla="val -37800"/>
            </a:avLst>
          </a:prstGeom>
          <a:solidFill>
            <a:srgbClr val="1F7F7D"/>
          </a:solidFill>
          <a:ln w="38100">
            <a:solidFill>
              <a:srgbClr val="1F7F7D"/>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tr" sz="1800" b="1" i="0" u="none" strike="noStrike" kern="1200" cap="none" spc="0" normalizeH="0" baseline="0" noProof="0">
                <a:solidFill>
                  <a:srgbClr val="FFFFFF"/>
                </a:solidFill>
                <a:uLnTx/>
                <a:uFillTx/>
                <a:latin typeface="Calibri"/>
                <a:ea typeface="+mn-ea"/>
                <a:cs typeface="+mn-cs"/>
              </a:rPr>
              <a:t>Gözden geçirilmiş envanterdeki her şirkete</a:t>
            </a:r>
          </a:p>
        </p:txBody>
      </p:sp>
    </p:spTree>
    <p:extLst>
      <p:ext uri="{BB962C8B-B14F-4D97-AF65-F5344CB8AC3E}">
        <p14:creationId xmlns:p14="http://schemas.microsoft.com/office/powerpoint/2010/main" val="38256675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75272"/>
            <a:ext cx="10515600" cy="883404"/>
          </a:xfrm>
        </p:spPr>
        <p:txBody>
          <a:bodyPr>
            <a:noAutofit/>
          </a:bodyPr>
          <a:lstStyle/>
          <a:p>
            <a:pPr rtl="0"/>
            <a:r>
              <a:rPr lang="tr" sz="3200" b="1" i="0" u="none" strike="noStrike">
                <a:latin typeface="Calibri"/>
              </a:rPr>
              <a:t>Mevcut Uyum Seviyelerinin Değerlendirilmesi</a:t>
            </a:r>
          </a:p>
        </p:txBody>
      </p:sp>
      <p:sp>
        <p:nvSpPr>
          <p:cNvPr id="4" name="Content Placeholder 3">
            <a:extLst>
              <a:ext uri="{FF2B5EF4-FFF2-40B4-BE49-F238E27FC236}">
                <a16:creationId xmlns:a16="http://schemas.microsoft.com/office/drawing/2014/main" id="{8323FB52-AB6D-8F34-DDEB-DEBA8D883833}"/>
              </a:ext>
            </a:extLst>
          </p:cNvPr>
          <p:cNvSpPr>
            <a:spLocks noGrp="1"/>
          </p:cNvSpPr>
          <p:nvPr>
            <p:ph idx="1"/>
          </p:nvPr>
        </p:nvSpPr>
        <p:spPr/>
        <p:txBody>
          <a:bodyPr>
            <a:noAutofit/>
          </a:bodyPr>
          <a:lstStyle/>
          <a:p>
            <a:pPr algn="just" rtl="0">
              <a:spcBef>
                <a:spcPts val="600"/>
              </a:spcBef>
              <a:spcAft>
                <a:spcPts val="600"/>
              </a:spcAft>
            </a:pPr>
            <a:r>
              <a:rPr lang="tr" sz="2000" b="0" i="0" u="none" strike="noStrike">
                <a:latin typeface="Calibri"/>
                <a:ea typeface="Calibri"/>
                <a:cs typeface="Calibri"/>
              </a:rPr>
              <a:t>EED Ek I altında tanımlanan sektörler için uyum analizi UEP'nin temelini oluşturur.</a:t>
            </a:r>
          </a:p>
          <a:p>
            <a:pPr algn="just" rtl="0">
              <a:spcBef>
                <a:spcPts val="600"/>
              </a:spcBef>
              <a:spcAft>
                <a:spcPts val="600"/>
              </a:spcAft>
            </a:pPr>
            <a:r>
              <a:rPr lang="tr" sz="2000" b="0" i="0" u="none" strike="noStrike">
                <a:latin typeface="Calibri"/>
              </a:rPr>
              <a:t>Uyum analizini gerçekleştirmek için, uyum değerlendirmesini ve UEP'nin geliştirilmesini kolaylaştırmak amacıyla farklı proje faaliyetleri (aşağıda listelenmiştir) aracılığıyla sanayi sektörleri önemli bir katkıda bulunmuştur.</a:t>
            </a:r>
          </a:p>
          <a:p>
            <a:pPr lvl="1" algn="just" rtl="0">
              <a:spcBef>
                <a:spcPts val="600"/>
              </a:spcBef>
              <a:spcAft>
                <a:spcPts val="600"/>
              </a:spcAft>
            </a:pPr>
            <a:r>
              <a:rPr lang="tr" sz="2000" b="0" i="0" u="none" strike="noStrike">
                <a:latin typeface="Calibri"/>
              </a:rPr>
              <a:t>MET uyum seviyeleri çevrimiçi MET KL'ler, saha ziyaretleri ve endüstrinin MET'lerin uygulanabilirliğine ilişkin açıklamaları yoluyla belirlenmiştir,</a:t>
            </a:r>
          </a:p>
          <a:p>
            <a:pPr lvl="1" algn="just" rtl="0">
              <a:spcBef>
                <a:spcPts val="600"/>
              </a:spcBef>
              <a:spcAft>
                <a:spcPts val="600"/>
              </a:spcAft>
            </a:pPr>
            <a:r>
              <a:rPr lang="tr" sz="2000" b="0" i="0" u="none" strike="noStrike">
                <a:latin typeface="Calibri"/>
              </a:rPr>
              <a:t>UEP'nin endüstriye aşırı bir mali yük getirmeden sorunsuz bir şekilde uygulanması için uyum maliyetlerinin tahmini endüstriden alınmış ve endüstriyle görüşülmüştür,</a:t>
            </a:r>
          </a:p>
          <a:p>
            <a:pPr lvl="1" algn="just" rtl="0">
              <a:spcBef>
                <a:spcPts val="600"/>
              </a:spcBef>
              <a:spcAft>
                <a:spcPts val="600"/>
              </a:spcAft>
            </a:pPr>
            <a:r>
              <a:rPr lang="tr" sz="2000" b="0" i="0" u="none" strike="noStrike">
                <a:latin typeface="Calibri"/>
              </a:rPr>
              <a:t>Proje boyunca, özellikle kilit aktörler olarak tanımlanan paydaşlarla paydaş istişareleri yapılmıştır,</a:t>
            </a:r>
          </a:p>
          <a:p>
            <a:pPr lvl="1" algn="just" rtl="0">
              <a:spcBef>
                <a:spcPts val="600"/>
              </a:spcBef>
              <a:spcAft>
                <a:spcPts val="600"/>
              </a:spcAft>
            </a:pPr>
            <a:r>
              <a:rPr lang="tr" sz="2000" b="0" i="0" u="none" strike="noStrike">
                <a:latin typeface="Calibri"/>
              </a:rPr>
              <a:t>Farklı forumlar ve bilgi paylaşım fırsatlarını içeren çalıştaylar ve eğitimler düzenlenmiştir.</a:t>
            </a:r>
          </a:p>
          <a:p>
            <a:pPr>
              <a:spcBef>
                <a:spcPts val="600"/>
              </a:spcBef>
              <a:spcAft>
                <a:spcPts val="600"/>
              </a:spcAft>
            </a:pPr>
            <a:endParaRPr lang="tr-TR" sz="2400"/>
          </a:p>
        </p:txBody>
      </p:sp>
    </p:spTree>
    <p:extLst>
      <p:ext uri="{BB962C8B-B14F-4D97-AF65-F5344CB8AC3E}">
        <p14:creationId xmlns:p14="http://schemas.microsoft.com/office/powerpoint/2010/main" val="522800003"/>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75272"/>
            <a:ext cx="10515600" cy="883404"/>
          </a:xfrm>
        </p:spPr>
        <p:txBody>
          <a:bodyPr>
            <a:noAutofit/>
          </a:bodyPr>
          <a:lstStyle/>
          <a:p>
            <a:pPr rtl="0"/>
            <a:r>
              <a:rPr lang="tr" sz="3200" b="1" i="0" u="none" strike="noStrike">
                <a:latin typeface="Calibri"/>
              </a:rPr>
              <a:t>Mevcut Uyum Seviyelerinin Değerlendirilmesi</a:t>
            </a:r>
          </a:p>
        </p:txBody>
      </p:sp>
      <p:graphicFrame>
        <p:nvGraphicFramePr>
          <p:cNvPr id="7" name="Table 6">
            <a:extLst>
              <a:ext uri="{FF2B5EF4-FFF2-40B4-BE49-F238E27FC236}">
                <a16:creationId xmlns:a16="http://schemas.microsoft.com/office/drawing/2014/main" id="{7D00AC64-CDB4-922A-AC52-F141EC693C2D}"/>
              </a:ext>
            </a:extLst>
          </p:cNvPr>
          <p:cNvGraphicFramePr>
            <a:graphicFrameLocks noGrp="1"/>
          </p:cNvGraphicFramePr>
          <p:nvPr/>
        </p:nvGraphicFramePr>
        <p:xfrm>
          <a:off x="287242" y="2333082"/>
          <a:ext cx="11617516" cy="3486013"/>
        </p:xfrm>
        <a:graphic>
          <a:graphicData uri="http://schemas.openxmlformats.org/drawingml/2006/table">
            <a:tbl>
              <a:tblPr firstRow="1" firstCol="1" bandRow="1">
                <a:tableStyleId>{F2DE63D5-997A-4646-A377-4702673A728D}</a:tableStyleId>
              </a:tblPr>
              <a:tblGrid>
                <a:gridCol w="2181775">
                  <a:extLst>
                    <a:ext uri="{9D8B030D-6E8A-4147-A177-3AD203B41FA5}">
                      <a16:colId xmlns:a16="http://schemas.microsoft.com/office/drawing/2014/main" val="4244750235"/>
                    </a:ext>
                  </a:extLst>
                </a:gridCol>
                <a:gridCol w="2989405">
                  <a:extLst>
                    <a:ext uri="{9D8B030D-6E8A-4147-A177-3AD203B41FA5}">
                      <a16:colId xmlns:a16="http://schemas.microsoft.com/office/drawing/2014/main" val="2194961907"/>
                    </a:ext>
                  </a:extLst>
                </a:gridCol>
                <a:gridCol w="1230519">
                  <a:extLst>
                    <a:ext uri="{9D8B030D-6E8A-4147-A177-3AD203B41FA5}">
                      <a16:colId xmlns:a16="http://schemas.microsoft.com/office/drawing/2014/main" val="3721220181"/>
                    </a:ext>
                  </a:extLst>
                </a:gridCol>
                <a:gridCol w="1230519">
                  <a:extLst>
                    <a:ext uri="{9D8B030D-6E8A-4147-A177-3AD203B41FA5}">
                      <a16:colId xmlns:a16="http://schemas.microsoft.com/office/drawing/2014/main" val="638639674"/>
                    </a:ext>
                  </a:extLst>
                </a:gridCol>
                <a:gridCol w="1230519">
                  <a:extLst>
                    <a:ext uri="{9D8B030D-6E8A-4147-A177-3AD203B41FA5}">
                      <a16:colId xmlns:a16="http://schemas.microsoft.com/office/drawing/2014/main" val="357031624"/>
                    </a:ext>
                  </a:extLst>
                </a:gridCol>
                <a:gridCol w="1230519">
                  <a:extLst>
                    <a:ext uri="{9D8B030D-6E8A-4147-A177-3AD203B41FA5}">
                      <a16:colId xmlns:a16="http://schemas.microsoft.com/office/drawing/2014/main" val="1018896964"/>
                    </a:ext>
                  </a:extLst>
                </a:gridCol>
                <a:gridCol w="1524260">
                  <a:extLst>
                    <a:ext uri="{9D8B030D-6E8A-4147-A177-3AD203B41FA5}">
                      <a16:colId xmlns:a16="http://schemas.microsoft.com/office/drawing/2014/main" val="1021046394"/>
                    </a:ext>
                  </a:extLst>
                </a:gridCol>
              </a:tblGrid>
              <a:tr h="472766">
                <a:tc gridSpan="2">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chemeClr val="accent5"/>
                    </a:solidFill>
                  </a:tcPr>
                </a:tc>
                <a:tc hMerge="1">
                  <a:txBody>
                    <a:bodyPr/>
                    <a:lstStyle/>
                    <a:p>
                      <a:endParaRPr lang="en-US"/>
                    </a:p>
                  </a:txBody>
                  <a:tcPr/>
                </a:tc>
                <a:tc gridSpan="5">
                  <a:txBody>
                    <a:bodyPr/>
                    <a:lstStyle/>
                    <a:p>
                      <a:pPr algn="ctr" rtl="0"/>
                      <a:r>
                        <a:rPr lang="tr" sz="2200" b="1" i="0" u="none" strike="noStrike">
                          <a:solidFill>
                            <a:srgbClr val="0070C0"/>
                          </a:solidFill>
                          <a:latin typeface="Calibri"/>
                        </a:rPr>
                        <a:t>TESİSLER</a:t>
                      </a:r>
                    </a:p>
                  </a:txBody>
                  <a:tcPr marL="68580" marR="68580" marT="0" marB="0" anchor="ctr">
                    <a:solidFill>
                      <a:schemeClr val="accent5"/>
                    </a:solidFill>
                  </a:tcPr>
                </a:tc>
                <a:tc hMerge="1">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48274711"/>
                  </a:ext>
                </a:extLst>
              </a:tr>
              <a:tr h="237869">
                <a:tc gridSpan="2">
                  <a:txBody>
                    <a:bodyPr/>
                    <a:lstStyle/>
                    <a:p>
                      <a:pPr marL="0" marR="0" lvl="0" indent="0" algn="ctr" defTabSz="914400" rtl="0" eaLnBrk="1" fontAlgn="auto" latinLnBrk="0" hangingPunct="1">
                        <a:lnSpc>
                          <a:spcPct val="107000"/>
                        </a:lnSpc>
                        <a:spcBef>
                          <a:spcPct val="0"/>
                        </a:spcBef>
                        <a:spcAft>
                          <a:spcPct val="0"/>
                        </a:spcAft>
                        <a:buClrTx/>
                        <a:buSzTx/>
                        <a:buFontTx/>
                        <a:buNone/>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B1D7DB"/>
                    </a:solidFill>
                  </a:tcPr>
                </a:tc>
                <a:tc hMerge="1">
                  <a:txBody>
                    <a:bodyPr/>
                    <a:lstStyle/>
                    <a:p>
                      <a:endParaRPr lang="en-US"/>
                    </a:p>
                  </a:txBody>
                  <a:tcPr/>
                </a:tc>
                <a:tc rowSpan="4">
                  <a:txBody>
                    <a:bodyPr/>
                    <a:lstStyle/>
                    <a:p>
                      <a:pPr algn="ctr" rtl="0"/>
                      <a:r>
                        <a:rPr lang="tr" sz="2200" b="1" i="0" u="none" strike="noStrike">
                          <a:solidFill>
                            <a:srgbClr val="0070C0"/>
                          </a:solidFill>
                          <a:latin typeface="Calibri"/>
                          <a:cs typeface="Times New Roman"/>
                        </a:rPr>
                        <a:t>1</a:t>
                      </a:r>
                      <a:endParaRPr lang="en-US" sz="2200" b="1">
                        <a:solidFill>
                          <a:srgbClr val="0070C0"/>
                        </a:solidFill>
                        <a:latin typeface="+mn-lt"/>
                      </a:endParaRP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ct val="0"/>
                        </a:spcBef>
                        <a:spcAft>
                          <a:spcPct val="0"/>
                        </a:spcAft>
                        <a:buClrTx/>
                        <a:buSzTx/>
                        <a:buFontTx/>
                        <a:buNone/>
                        <a:defRPr/>
                      </a:pPr>
                      <a:r>
                        <a:rPr lang="tr" sz="2200" b="1" i="0" u="none" strike="noStrike">
                          <a:solidFill>
                            <a:srgbClr val="0070C0"/>
                          </a:solidFill>
                          <a:latin typeface="Calibri"/>
                          <a:ea typeface="Calibri"/>
                          <a:cs typeface="Times New Roman"/>
                        </a:rPr>
                        <a:t>2</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ct val="0"/>
                        </a:spcBef>
                        <a:spcAft>
                          <a:spcPct val="0"/>
                        </a:spcAft>
                        <a:buClrTx/>
                        <a:buSzTx/>
                        <a:buFontTx/>
                        <a:buNone/>
                        <a:defRPr/>
                      </a:pPr>
                      <a:r>
                        <a:rPr lang="tr" sz="2200" b="1" i="0" u="none" strike="noStrike">
                          <a:solidFill>
                            <a:srgbClr val="0070C0"/>
                          </a:solidFill>
                          <a:latin typeface="Calibri"/>
                          <a:ea typeface="Calibri"/>
                          <a:cs typeface="Times New Roman"/>
                        </a:rPr>
                        <a:t>3</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ct val="0"/>
                        </a:spcBef>
                        <a:spcAft>
                          <a:spcPct val="0"/>
                        </a:spcAft>
                        <a:buClrTx/>
                        <a:buSzTx/>
                        <a:buFontTx/>
                        <a:buNone/>
                        <a:defRPr/>
                      </a:pPr>
                      <a:r>
                        <a:rPr lang="tr" sz="2200" b="1" i="0" u="none" strike="noStrike">
                          <a:solidFill>
                            <a:srgbClr val="0070C0"/>
                          </a:solidFill>
                          <a:latin typeface="Calibri"/>
                          <a:ea typeface="Calibri"/>
                          <a:cs typeface="Times New Roman"/>
                        </a:rPr>
                        <a:t>4</a:t>
                      </a:r>
                    </a:p>
                  </a:txBody>
                  <a:tcPr marL="68580" marR="68580" marT="0" marB="0" anchor="ctr">
                    <a:solidFill>
                      <a:srgbClr val="B1D7DB"/>
                    </a:solidFill>
                  </a:tcPr>
                </a:tc>
                <a:tc rowSpan="4">
                  <a:txBody>
                    <a:bodyPr/>
                    <a:lstStyle/>
                    <a:p>
                      <a:pPr marL="0" marR="0" lvl="0" indent="0" algn="ctr" defTabSz="914400" rtl="0" eaLnBrk="1" fontAlgn="auto" latinLnBrk="0" hangingPunct="1">
                        <a:lnSpc>
                          <a:spcPct val="107000"/>
                        </a:lnSpc>
                        <a:spcBef>
                          <a:spcPct val="0"/>
                        </a:spcBef>
                        <a:spcAft>
                          <a:spcPct val="0"/>
                        </a:spcAft>
                        <a:buClrTx/>
                        <a:buSzTx/>
                        <a:buFontTx/>
                        <a:buNone/>
                        <a:defRPr/>
                      </a:pPr>
                      <a:r>
                        <a:rPr lang="tr" sz="2200" b="1" i="0" u="none" strike="noStrike">
                          <a:solidFill>
                            <a:srgbClr val="0070C0"/>
                          </a:solidFill>
                          <a:latin typeface="Calibri"/>
                          <a:ea typeface="Calibri"/>
                          <a:cs typeface="Times New Roman"/>
                        </a:rPr>
                        <a:t>Uyum %</a:t>
                      </a:r>
                    </a:p>
                  </a:txBody>
                  <a:tcPr marL="68580" marR="68580" marT="0" marB="0" anchor="ctr">
                    <a:solidFill>
                      <a:srgbClr val="B1D7DB"/>
                    </a:solidFill>
                  </a:tcPr>
                </a:tc>
                <a:extLst>
                  <a:ext uri="{0D108BD9-81ED-4DB2-BD59-A6C34878D82A}">
                    <a16:rowId xmlns:a16="http://schemas.microsoft.com/office/drawing/2014/main" val="3662734878"/>
                  </a:ext>
                </a:extLst>
              </a:tr>
              <a:tr h="358057">
                <a:tc>
                  <a:txBody>
                    <a:bodyPr/>
                    <a:lstStyle/>
                    <a:p>
                      <a:pPr rtl="0">
                        <a:lnSpc>
                          <a:spcPct val="107000"/>
                        </a:lnSpc>
                        <a:spcAft>
                          <a:spcPct val="0"/>
                        </a:spcAft>
                      </a:pPr>
                      <a:r>
                        <a:rPr lang="tr" sz="1800" b="1" i="0" u="none" strike="noStrike">
                          <a:latin typeface="Calibri"/>
                          <a:ea typeface="Calibri"/>
                          <a:cs typeface="Times New Roman"/>
                        </a:rPr>
                        <a:t>MET KL'ler</a:t>
                      </a:r>
                    </a:p>
                  </a:txBody>
                  <a:tcPr marL="68580" marR="68580" marT="0" marB="0" anchor="ctr">
                    <a:solidFill>
                      <a:srgbClr val="B1D7DB"/>
                    </a:solidFill>
                  </a:tcPr>
                </a:tc>
                <a:tc>
                  <a:txBody>
                    <a:bodyPr/>
                    <a:lstStyle/>
                    <a:p>
                      <a:pPr rtl="0">
                        <a:lnSpc>
                          <a:spcPct val="107000"/>
                        </a:lnSpc>
                        <a:spcAft>
                          <a:spcPct val="0"/>
                        </a:spcAft>
                      </a:pPr>
                      <a:r>
                        <a:rPr lang="tr" sz="1800" b="0" i="0" u="none" strike="noStrike">
                          <a:latin typeface="Calibri"/>
                        </a:rPr>
                        <a:t>MET KL - Hidrojen Peroksit</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solidFill>
                      <a:srgbClr val="B1D7DB"/>
                    </a:solidFill>
                  </a:tcPr>
                </a:tc>
                <a:tc vMerge="1">
                  <a:txBody>
                    <a:bodyPr/>
                    <a:lstStyle/>
                    <a:p>
                      <a:pPr algn="r">
                        <a:lnSpc>
                          <a:spcPct val="107000"/>
                        </a:lnSpc>
                        <a:spcAft>
                          <a:spcPct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ct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ct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ct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ct val="0"/>
                        </a:spcAft>
                      </a:pPr>
                      <a:endParaRPr lang="en-US" sz="1800">
                        <a:solidFill>
                          <a:srgbClr val="0070C0"/>
                        </a:solidFill>
                        <a:effectLst/>
                        <a:latin typeface="Calibri" panose="020F0502020204030204" pitchFamily="34" charset="0"/>
                        <a:ea typeface="Calibri" panose="020F0502020204030204" pitchFamily="34" charset="0"/>
                        <a:cs typeface="Times New Roman" pitchFamily="18" charset="0"/>
                      </a:endParaRPr>
                    </a:p>
                  </a:txBody>
                  <a:tcPr marL="68580" marR="68580" marT="0" marB="0">
                    <a:solidFill>
                      <a:schemeClr val="bg1">
                        <a:lumMod val="85000"/>
                      </a:schemeClr>
                    </a:solidFill>
                  </a:tcPr>
                </a:tc>
                <a:extLst>
                  <a:ext uri="{0D108BD9-81ED-4DB2-BD59-A6C34878D82A}">
                    <a16:rowId xmlns:a16="http://schemas.microsoft.com/office/drawing/2014/main" val="2135313439"/>
                  </a:ext>
                </a:extLst>
              </a:tr>
              <a:tr h="358057">
                <a:tc>
                  <a:txBody>
                    <a:bodyPr/>
                    <a:lstStyle/>
                    <a:p>
                      <a:pPr rtl="0">
                        <a:lnSpc>
                          <a:spcPct val="107000"/>
                        </a:lnSpc>
                        <a:spcAft>
                          <a:spcPct val="0"/>
                        </a:spcAft>
                      </a:pPr>
                      <a:r>
                        <a:rPr lang="tr" sz="1800" b="1" i="0" u="none" strike="noStrike">
                          <a:latin typeface="Calibri"/>
                        </a:rPr>
                        <a:t>NACE Kodları</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rtl="0">
                        <a:lnSpc>
                          <a:spcPct val="107000"/>
                        </a:lnSpc>
                        <a:spcAft>
                          <a:spcPct val="0"/>
                        </a:spcAft>
                      </a:pPr>
                      <a:r>
                        <a:rPr lang="tr" sz="1800" b="0" i="0" u="none" strike="noStrike">
                          <a:latin typeface="Calibri"/>
                        </a:rPr>
                        <a:t>20.14.01</a:t>
                      </a:r>
                      <a:endParaRPr lang="en-US" sz="1800">
                        <a:effectLst/>
                        <a:latin typeface="Calibri" panose="020F0502020204030204" pitchFamily="34" charset="0"/>
                        <a:ea typeface="Calibri" panose="020F0502020204030204" pitchFamily="34" charset="0"/>
                        <a:cs typeface="Times New Roman" pitchFamily="18" charset="0"/>
                      </a:endParaRPr>
                    </a:p>
                  </a:txBody>
                  <a:tcPr marL="68580" marR="68580" marT="0" marB="0">
                    <a:solidFill>
                      <a:srgbClr val="B1D7DB"/>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50249967"/>
                  </a:ext>
                </a:extLst>
              </a:tr>
              <a:tr h="311181">
                <a:tc>
                  <a:txBody>
                    <a:bodyPr/>
                    <a:lstStyle/>
                    <a:p>
                      <a:pPr rtl="0">
                        <a:lnSpc>
                          <a:spcPct val="107000"/>
                        </a:lnSpc>
                        <a:spcAft>
                          <a:spcPct val="0"/>
                        </a:spcAft>
                      </a:pPr>
                      <a:r>
                        <a:rPr lang="tr" sz="1800" b="1" i="0" u="none" strike="noStrike">
                          <a:latin typeface="Calibri"/>
                          <a:ea typeface="Calibri"/>
                          <a:cs typeface="Times New Roman"/>
                        </a:rPr>
                        <a:t>İlgili Proses</a:t>
                      </a:r>
                    </a:p>
                  </a:txBody>
                  <a:tcPr marL="68580" marR="68580" marT="0" marB="0">
                    <a:solidFill>
                      <a:srgbClr val="B1D7DB"/>
                    </a:solidFill>
                  </a:tcPr>
                </a:tc>
                <a:tc>
                  <a:txBody>
                    <a:bodyPr/>
                    <a:lstStyle/>
                    <a:p>
                      <a:pPr rtl="0">
                        <a:lnSpc>
                          <a:spcPct val="107000"/>
                        </a:lnSpc>
                        <a:spcAft>
                          <a:spcPct val="0"/>
                        </a:spcAft>
                      </a:pPr>
                      <a:r>
                        <a:rPr lang="tr" sz="1800" b="0" i="0" u="none" strike="noStrike">
                          <a:latin typeface="Calibri"/>
                          <a:ea typeface="Calibri"/>
                          <a:cs typeface="Times New Roman"/>
                        </a:rPr>
                        <a:t>MET Tanımı</a:t>
                      </a:r>
                    </a:p>
                  </a:txBody>
                  <a:tcPr marL="68580" marR="68580" marT="0" marB="0">
                    <a:solidFill>
                      <a:srgbClr val="B1D7DB"/>
                    </a:solidFill>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78786053"/>
                  </a:ext>
                </a:extLst>
              </a:tr>
              <a:tr h="414954">
                <a:tc>
                  <a:txBody>
                    <a:bodyPr/>
                    <a:lstStyle/>
                    <a:p>
                      <a:pPr algn="ctr" rtl="0">
                        <a:lnSpc>
                          <a:spcPct val="107000"/>
                        </a:lnSpc>
                        <a:spcAft>
                          <a:spcPct val="0"/>
                        </a:spcAft>
                      </a:pPr>
                      <a:r>
                        <a:rPr lang="tr" sz="2400" b="1" i="0" u="none" strike="noStrike">
                          <a:latin typeface="Calibri"/>
                        </a:rPr>
                        <a:t>AA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rtl="0">
                        <a:lnSpc>
                          <a:spcPct val="107000"/>
                        </a:lnSpc>
                        <a:spcAft>
                          <a:spcPct val="0"/>
                        </a:spcAft>
                      </a:pPr>
                      <a:r>
                        <a:rPr lang="tr" sz="2400" b="0" i="0" u="none" strike="noStrike">
                          <a:latin typeface="Calibri"/>
                        </a:rPr>
                        <a:t>MET 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Evet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Hayır</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Hayır</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Hayır</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FF0000"/>
                          </a:solidFill>
                          <a:latin typeface="Calibri"/>
                          <a:ea typeface="+mn-ea"/>
                          <a:cs typeface="+mn-cs"/>
                        </a:rPr>
                        <a:t>25</a:t>
                      </a:r>
                    </a:p>
                  </a:txBody>
                  <a:tcPr marL="68580" marR="68580" marT="0" marB="0" anchor="ctr">
                    <a:solidFill>
                      <a:srgbClr val="B1D7DB"/>
                    </a:solidFill>
                  </a:tcPr>
                </a:tc>
                <a:extLst>
                  <a:ext uri="{0D108BD9-81ED-4DB2-BD59-A6C34878D82A}">
                    <a16:rowId xmlns:a16="http://schemas.microsoft.com/office/drawing/2014/main" val="3784690642"/>
                  </a:ext>
                </a:extLst>
              </a:tr>
              <a:tr h="414954">
                <a:tc>
                  <a:txBody>
                    <a:bodyPr/>
                    <a:lstStyle/>
                    <a:p>
                      <a:pPr algn="ctr" rtl="0">
                        <a:lnSpc>
                          <a:spcPct val="107000"/>
                        </a:lnSpc>
                        <a:spcAft>
                          <a:spcPct val="0"/>
                        </a:spcAft>
                      </a:pPr>
                      <a:r>
                        <a:rPr lang="tr" sz="2400" b="1" i="0" u="none" strike="noStrike">
                          <a:latin typeface="Calibri"/>
                        </a:rPr>
                        <a:t>BB</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rtl="0">
                        <a:lnSpc>
                          <a:spcPct val="107000"/>
                        </a:lnSpc>
                        <a:spcAft>
                          <a:spcPct val="0"/>
                        </a:spcAft>
                      </a:pPr>
                      <a:r>
                        <a:rPr lang="tr" sz="2400" b="0" i="0" u="none" strike="noStrike">
                          <a:latin typeface="Calibri"/>
                        </a:rPr>
                        <a: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Evet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Evet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Evet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Evet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FF0000"/>
                          </a:solidFill>
                          <a:latin typeface="Calibri"/>
                          <a:ea typeface="+mn-ea"/>
                          <a:cs typeface="+mn-cs"/>
                        </a:rPr>
                        <a:t>100</a:t>
                      </a:r>
                    </a:p>
                  </a:txBody>
                  <a:tcPr marL="68580" marR="68580" marT="0" marB="0" anchor="ctr">
                    <a:solidFill>
                      <a:srgbClr val="B1D7DB"/>
                    </a:solidFill>
                  </a:tcPr>
                </a:tc>
                <a:extLst>
                  <a:ext uri="{0D108BD9-81ED-4DB2-BD59-A6C34878D82A}">
                    <a16:rowId xmlns:a16="http://schemas.microsoft.com/office/drawing/2014/main" val="2409088841"/>
                  </a:ext>
                </a:extLst>
              </a:tr>
              <a:tr h="414954">
                <a:tc>
                  <a:txBody>
                    <a:bodyPr/>
                    <a:lstStyle/>
                    <a:p>
                      <a:pPr algn="ctr" rtl="0">
                        <a:lnSpc>
                          <a:spcPct val="107000"/>
                        </a:lnSpc>
                        <a:spcAft>
                          <a:spcPct val="0"/>
                        </a:spcAft>
                      </a:pPr>
                      <a:r>
                        <a:rPr lang="tr" sz="2400" b="1" i="0" u="none" strike="noStrike">
                          <a:latin typeface="Calibri"/>
                        </a:rPr>
                        <a: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nSpc>
                          <a:spcPct val="107000"/>
                        </a:lnSpc>
                        <a:spcAft>
                          <a:spcPct val="0"/>
                        </a:spcAft>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FF0000"/>
                          </a:solidFill>
                          <a:latin typeface="Calibri"/>
                          <a:ea typeface="+mn-ea"/>
                          <a:cs typeface="+mn-cs"/>
                        </a:rPr>
                        <a:t>0</a:t>
                      </a:r>
                    </a:p>
                  </a:txBody>
                  <a:tcPr marL="68580" marR="68580" marT="0" marB="0" anchor="ctr">
                    <a:solidFill>
                      <a:srgbClr val="B1D7DB"/>
                    </a:solidFill>
                  </a:tcPr>
                </a:tc>
                <a:extLst>
                  <a:ext uri="{0D108BD9-81ED-4DB2-BD59-A6C34878D82A}">
                    <a16:rowId xmlns:a16="http://schemas.microsoft.com/office/drawing/2014/main" val="222480306"/>
                  </a:ext>
                </a:extLst>
              </a:tr>
              <a:tr h="414954">
                <a:tc>
                  <a:txBody>
                    <a:bodyPr/>
                    <a:lstStyle/>
                    <a:p>
                      <a:pPr algn="ctr" rtl="0">
                        <a:lnSpc>
                          <a:spcPct val="107000"/>
                        </a:lnSpc>
                        <a:spcAft>
                          <a:spcPct val="0"/>
                        </a:spcAft>
                      </a:pPr>
                      <a:r>
                        <a:rPr lang="tr" sz="2400" b="1" i="0" u="none" strike="noStrike">
                          <a:latin typeface="Calibri"/>
                        </a:rPr>
                        <a:t>CC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rgbClr val="B1D7DB"/>
                    </a:solidFill>
                  </a:tcPr>
                </a:tc>
                <a:tc>
                  <a:txBody>
                    <a:bodyPr/>
                    <a:lstStyle/>
                    <a:p>
                      <a:pPr rtl="0">
                        <a:lnSpc>
                          <a:spcPct val="107000"/>
                        </a:lnSpc>
                        <a:spcAft>
                          <a:spcPct val="0"/>
                        </a:spcAft>
                      </a:pPr>
                      <a:r>
                        <a:rPr lang="tr" sz="2400" b="0" i="0" u="none" strike="noStrike">
                          <a:latin typeface="Calibri"/>
                        </a:rPr>
                        <a:t>MET n</a:t>
                      </a:r>
                      <a:endParaRPr lang="en-US" sz="2000">
                        <a:effectLst/>
                        <a:latin typeface="Calibri" panose="020F0502020204030204" pitchFamily="34" charset="0"/>
                        <a:ea typeface="Calibri" panose="020F0502020204030204" pitchFamily="34" charset="0"/>
                        <a:cs typeface="Times New Roman" pitchFamily="18" charset="0"/>
                      </a:endParaRPr>
                    </a:p>
                  </a:txBody>
                  <a:tcPr marL="68580" marR="68580" marT="0" marB="0">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000000"/>
                          </a:solidFill>
                          <a:latin typeface="Calibri"/>
                          <a:ea typeface="+mn-ea"/>
                          <a:cs typeface="+mn-cs"/>
                        </a:rPr>
                        <a:t>…</a:t>
                      </a:r>
                    </a:p>
                  </a:txBody>
                  <a:tcPr marL="68580" marR="68580" marT="0" marB="0" anchor="ctr">
                    <a:solidFill>
                      <a:srgbClr val="B1D7DB"/>
                    </a:solidFill>
                  </a:tcPr>
                </a:tc>
                <a:tc>
                  <a:txBody>
                    <a:bodyPr/>
                    <a:lstStyle/>
                    <a:p>
                      <a:pPr algn="ctr" rtl="0">
                        <a:lnSpc>
                          <a:spcPct val="107000"/>
                        </a:lnSpc>
                        <a:spcAft>
                          <a:spcPct val="0"/>
                        </a:spcAft>
                      </a:pPr>
                      <a:r>
                        <a:rPr lang="tr" sz="2200" b="0" i="0" u="none" strike="noStrike" kern="1200">
                          <a:solidFill>
                            <a:srgbClr val="FF0000"/>
                          </a:solidFill>
                          <a:latin typeface="Calibri"/>
                          <a:ea typeface="+mn-ea"/>
                          <a:cs typeface="+mn-cs"/>
                        </a:rPr>
                        <a:t>50</a:t>
                      </a:r>
                    </a:p>
                  </a:txBody>
                  <a:tcPr marL="68580" marR="68580" marT="0" marB="0" anchor="ctr">
                    <a:solidFill>
                      <a:srgbClr val="B1D7DB"/>
                    </a:solidFill>
                  </a:tcPr>
                </a:tc>
                <a:extLst>
                  <a:ext uri="{0D108BD9-81ED-4DB2-BD59-A6C34878D82A}">
                    <a16:rowId xmlns:a16="http://schemas.microsoft.com/office/drawing/2014/main" val="2459002724"/>
                  </a:ext>
                </a:extLst>
              </a:tr>
            </a:tbl>
          </a:graphicData>
        </a:graphic>
      </p:graphicFrame>
      <p:sp>
        <p:nvSpPr>
          <p:cNvPr id="8" name="Rectangle: Rounded Corners 7">
            <a:extLst>
              <a:ext uri="{FF2B5EF4-FFF2-40B4-BE49-F238E27FC236}">
                <a16:creationId xmlns:a16="http://schemas.microsoft.com/office/drawing/2014/main" id="{96EFD074-3428-F7DA-B4BB-F39A78EB9D12}"/>
              </a:ext>
            </a:extLst>
          </p:cNvPr>
          <p:cNvSpPr/>
          <p:nvPr/>
        </p:nvSpPr>
        <p:spPr>
          <a:xfrm>
            <a:off x="10111563" y="5879806"/>
            <a:ext cx="1941095" cy="549640"/>
          </a:xfrm>
          <a:prstGeom prst="roundRect">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rtl="0"/>
            <a:r>
              <a:rPr lang="tr" sz="1800" b="1" i="0" u="none" strike="noStrike">
                <a:solidFill>
                  <a:srgbClr val="FF0000"/>
                </a:solidFill>
                <a:latin typeface="Calibri"/>
              </a:rPr>
              <a:t>Sektörel Uyum seviyesi</a:t>
            </a:r>
            <a:endParaRPr lang="tr-TR" b="1">
              <a:solidFill>
                <a:srgbClr val="FF0000"/>
              </a:solidFill>
            </a:endParaRPr>
          </a:p>
        </p:txBody>
      </p:sp>
    </p:spTree>
    <p:extLst>
      <p:ext uri="{BB962C8B-B14F-4D97-AF65-F5344CB8AC3E}">
        <p14:creationId xmlns:p14="http://schemas.microsoft.com/office/powerpoint/2010/main" val="19334083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D29E5B9B-A63E-436A-BF4D-400ACF5FE1C4}"/>
              </a:ext>
            </a:extLst>
          </p:cNvPr>
          <p:cNvSpPr>
            <a:spLocks noGrp="1"/>
          </p:cNvSpPr>
          <p:nvPr>
            <p:ph type="title"/>
          </p:nvPr>
        </p:nvSpPr>
        <p:spPr/>
        <p:txBody>
          <a:bodyPr>
            <a:noAutofit/>
          </a:bodyPr>
          <a:lstStyle/>
          <a:p>
            <a:pPr algn="l" rtl="0"/>
            <a:r>
              <a:rPr lang="tr" sz="3200" b="1" i="0" u="none" strike="noStrike">
                <a:latin typeface="Calibri"/>
              </a:rPr>
              <a:t>Maliyet Analizi</a:t>
            </a:r>
          </a:p>
        </p:txBody>
      </p:sp>
      <p:sp>
        <p:nvSpPr>
          <p:cNvPr id="3" name="İçerik Yer Tutucusu 2">
            <a:extLst>
              <a:ext uri="{FF2B5EF4-FFF2-40B4-BE49-F238E27FC236}">
                <a16:creationId xmlns:a16="http://schemas.microsoft.com/office/drawing/2014/main" id="{57970E0E-CD6D-46FE-89AD-A6564BE7BE73}"/>
              </a:ext>
            </a:extLst>
          </p:cNvPr>
          <p:cNvSpPr>
            <a:spLocks noGrp="1"/>
          </p:cNvSpPr>
          <p:nvPr>
            <p:ph idx="1"/>
          </p:nvPr>
        </p:nvSpPr>
        <p:spPr/>
        <p:txBody>
          <a:bodyPr>
            <a:noAutofit/>
          </a:bodyPr>
          <a:lstStyle/>
          <a:p>
            <a:pPr rtl="0"/>
            <a:r>
              <a:rPr lang="tr" sz="2800" b="0" i="0" u="none" strike="noStrike">
                <a:latin typeface="Calibri"/>
              </a:rPr>
              <a:t>İlk kurulum maliyetleri</a:t>
            </a:r>
          </a:p>
          <a:p>
            <a:pPr rtl="0"/>
            <a:r>
              <a:rPr lang="tr" sz="2800" b="0" i="0" u="none" strike="noStrike">
                <a:latin typeface="Calibri"/>
              </a:rPr>
              <a:t>Sermaye Harcaması</a:t>
            </a:r>
          </a:p>
          <a:p>
            <a:pPr rtl="0"/>
            <a:r>
              <a:rPr lang="tr" sz="2800" b="0" i="0" u="none" strike="noStrike">
                <a:latin typeface="Calibri"/>
              </a:rPr>
              <a:t>İşletme ve Bakım Giderleri</a:t>
            </a:r>
          </a:p>
        </p:txBody>
      </p:sp>
    </p:spTree>
    <p:extLst>
      <p:ext uri="{BB962C8B-B14F-4D97-AF65-F5344CB8AC3E}">
        <p14:creationId xmlns:p14="http://schemas.microsoft.com/office/powerpoint/2010/main" val="1916402091"/>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3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7" ma:contentTypeDescription="Create a new document." ma:contentTypeScope="" ma:versionID="1d02e26b1e0805d97c7c325b5c17fe7a">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4fef06fb690796ce9818d38cf3116d66"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2.xml><?xml version="1.0" encoding="utf-8"?>
<ds:datastoreItem xmlns:ds="http://schemas.openxmlformats.org/officeDocument/2006/customXml" ds:itemID="{608AAD62-D73C-4CBD-BF74-3F8098C10248}">
  <ds:schemaRefs/>
</ds:datastoreItem>
</file>

<file path=customXml/itemProps3.xml><?xml version="1.0" encoding="utf-8"?>
<ds:datastoreItem xmlns:ds="http://schemas.openxmlformats.org/officeDocument/2006/customXml" ds:itemID="{F0F962D3-CDB5-4195-917C-54600F787D43}">
  <ds:schemaRefs>
    <ds:schemaRef ds:uri="3e8073b6-3c35-47ec-bd0a-a1d0ba8cbf8f"/>
    <ds:schemaRef ds:uri="http://purl.org/dc/dcmitype/"/>
    <ds:schemaRef ds:uri="bde1a614-31f7-438d-beec-b6de3b6557e4"/>
    <ds:schemaRef ds:uri="http://schemas.openxmlformats.org/package/2006/metadata/core-properties"/>
    <ds:schemaRef ds:uri="http://purl.org/dc/elements/1.1/"/>
    <ds:schemaRef ds:uri="http://schemas.microsoft.com/office/infopath/2007/PartnerControls"/>
    <ds:schemaRef ds:uri="http://schemas.microsoft.com/office/2006/documentManagement/type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297</TotalTime>
  <Words>1892</Words>
  <Application>Microsoft Office PowerPoint</Application>
  <PresentationFormat>Geniş ekran</PresentationFormat>
  <Paragraphs>596</Paragraphs>
  <Slides>23</Slides>
  <Notes>0</Notes>
  <HiddenSlides>0</HiddenSlides>
  <MMClips>0</MMClips>
  <ScaleCrop>false</ScaleCrop>
  <HeadingPairs>
    <vt:vector size="6" baseType="variant">
      <vt:variant>
        <vt:lpstr>Kullanılan Yazı Tipleri</vt:lpstr>
      </vt:variant>
      <vt:variant>
        <vt:i4>6</vt:i4>
      </vt:variant>
      <vt:variant>
        <vt:lpstr>Tema</vt:lpstr>
      </vt:variant>
      <vt:variant>
        <vt:i4>3</vt:i4>
      </vt:variant>
      <vt:variant>
        <vt:lpstr>Slayt Başlıkları</vt:lpstr>
      </vt:variant>
      <vt:variant>
        <vt:i4>23</vt:i4>
      </vt:variant>
    </vt:vector>
  </HeadingPairs>
  <TitlesOfParts>
    <vt:vector size="32" baseType="lpstr">
      <vt:lpstr>MS Mincho</vt:lpstr>
      <vt:lpstr>Arial</vt:lpstr>
      <vt:lpstr>Calibri</vt:lpstr>
      <vt:lpstr>Calibri Light</vt:lpstr>
      <vt:lpstr>Symbol</vt:lpstr>
      <vt:lpstr>Times New Roman</vt:lpstr>
      <vt:lpstr>Office Teması</vt:lpstr>
      <vt:lpstr>Office Theme</vt:lpstr>
      <vt:lpstr>1_Office Theme</vt:lpstr>
      <vt:lpstr>Prof. Dr. Ülkü Yetiş  Kilit Uzman  29 Kasım 2023</vt:lpstr>
      <vt:lpstr>DIES PROJESİ - FAALİYET SETİ 1.3 </vt:lpstr>
      <vt:lpstr>DIES PROJESİ - FAALİYET SETİ 1.3 </vt:lpstr>
      <vt:lpstr>UEP'nin Gelişimine İlişkin Zaman Çizelgesi</vt:lpstr>
      <vt:lpstr>UEP'nin Geliştirilmesi İçin Genel Çerçeve</vt:lpstr>
      <vt:lpstr>Veri Toplama</vt:lpstr>
      <vt:lpstr>Mevcut Uyum Seviyelerinin Değerlendirilmesi</vt:lpstr>
      <vt:lpstr>Mevcut Uyum Seviyelerinin Değerlendirilmesi</vt:lpstr>
      <vt:lpstr>Maliyet Analizi</vt:lpstr>
      <vt:lpstr>Maliyet Analizi</vt:lpstr>
      <vt:lpstr>Gereklilikler ve ilgili idari maliyetler</vt:lpstr>
      <vt:lpstr>MALİYET ANALİZLERİ</vt:lpstr>
      <vt:lpstr>Toplam sektörel uyum yatırım ve operasyonel maliyet değerleri</vt:lpstr>
      <vt:lpstr>Geçiş Süresi</vt:lpstr>
      <vt:lpstr>Geçiş Süresi</vt:lpstr>
      <vt:lpstr>Geçiş Süresi</vt:lpstr>
      <vt:lpstr>PowerPoint Sunusu</vt:lpstr>
      <vt:lpstr>Geçiş Süresi</vt:lpstr>
      <vt:lpstr>Olası Mali Destek, Promosyon ve Kolaylaştırıcı Mekanizmalar </vt:lpstr>
      <vt:lpstr>Kilometre taşları</vt:lpstr>
      <vt:lpstr>Sonuç ve Öneriler</vt:lpstr>
      <vt:lpstr>Öneriler ve eylemler için zaman çizelgesi</vt:lpstr>
      <vt:lpstr>TEŞEKKÜRLER!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İlhan Temizel</cp:lastModifiedBy>
  <cp:revision>16</cp:revision>
  <dcterms:created xsi:type="dcterms:W3CDTF">2022-02-17T12:54:28Z</dcterms:created>
  <dcterms:modified xsi:type="dcterms:W3CDTF">2023-11-28T12:26:54Z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0x01010004A3FC1E26E3BA4A907FBEE7D1494596</vt:lpwstr>
  </property>
  <property fmtid="{D5CDD505-2E9C-101B-9397-08002B2CF9AE}" pid="3" name="MediaServiceImageTags">
    <vt:lpwstr/>
  </property>
</Properties>
</file>