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4"/>
    <p:sldMasterId id="2147483663" r:id="rId5"/>
  </p:sldMasterIdLst>
  <p:notesMasterIdLst>
    <p:notesMasterId r:id="rId30"/>
  </p:notesMasterIdLst>
  <p:sldIdLst>
    <p:sldId id="256" r:id="rId6"/>
    <p:sldId id="430" r:id="rId7"/>
    <p:sldId id="295" r:id="rId8"/>
    <p:sldId id="296" r:id="rId9"/>
    <p:sldId id="283" r:id="rId10"/>
    <p:sldId id="285" r:id="rId11"/>
    <p:sldId id="284" r:id="rId12"/>
    <p:sldId id="431" r:id="rId13"/>
    <p:sldId id="297" r:id="rId14"/>
    <p:sldId id="298" r:id="rId15"/>
    <p:sldId id="432" r:id="rId16"/>
    <p:sldId id="301" r:id="rId17"/>
    <p:sldId id="282" r:id="rId18"/>
    <p:sldId id="302" r:id="rId19"/>
    <p:sldId id="287" r:id="rId20"/>
    <p:sldId id="303" r:id="rId21"/>
    <p:sldId id="424" r:id="rId22"/>
    <p:sldId id="427" r:id="rId23"/>
    <p:sldId id="420" r:id="rId24"/>
    <p:sldId id="428" r:id="rId25"/>
    <p:sldId id="395" r:id="rId26"/>
    <p:sldId id="433" r:id="rId27"/>
    <p:sldId id="429" r:id="rId28"/>
    <p:sldId id="29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1D7DB"/>
    <a:srgbClr val="1F7F7D"/>
    <a:srgbClr val="269D9A"/>
    <a:srgbClr val="ABEBF8"/>
    <a:srgbClr val="41D2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D918BD2-3179-4D84-BFF9-9E1D61DA646D}" v="6" dt="2023-07-07T09:57:27.174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40" autoAdjust="0"/>
  </p:normalViewPr>
  <p:slideViewPr>
    <p:cSldViewPr snapToGrid="0">
      <p:cViewPr varScale="1">
        <p:scale>
          <a:sx n="48" d="100"/>
          <a:sy n="48" d="100"/>
        </p:scale>
        <p:origin x="53" y="7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notesMaster" Target="notesMasters/notesMaster1.xml"/><Relationship Id="rId35" Type="http://schemas.microsoft.com/office/2016/11/relationships/changesInfo" Target="changesInfos/changesInfo1.xml"/><Relationship Id="rId8" Type="http://schemas.openxmlformats.org/officeDocument/2006/relationships/slide" Target="slides/slide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rem Ince" userId="1100439d-fe2c-4ae9-9b0f-7d377f7d641b" providerId="ADAL" clId="{0D918BD2-3179-4D84-BFF9-9E1D61DA646D}"/>
    <pc:docChg chg="undo custSel delSld modSld">
      <pc:chgData name="Irem Ince" userId="1100439d-fe2c-4ae9-9b0f-7d377f7d641b" providerId="ADAL" clId="{0D918BD2-3179-4D84-BFF9-9E1D61DA646D}" dt="2023-07-07T09:58:52.007" v="399" actId="20577"/>
      <pc:docMkLst>
        <pc:docMk/>
      </pc:docMkLst>
      <pc:sldChg chg="addSp delSp modSp mod">
        <pc:chgData name="Irem Ince" userId="1100439d-fe2c-4ae9-9b0f-7d377f7d641b" providerId="ADAL" clId="{0D918BD2-3179-4D84-BFF9-9E1D61DA646D}" dt="2023-07-07T09:44:45.193" v="243" actId="20577"/>
        <pc:sldMkLst>
          <pc:docMk/>
          <pc:sldMk cId="3526200133" sldId="296"/>
        </pc:sldMkLst>
        <pc:spChg chg="mod">
          <ac:chgData name="Irem Ince" userId="1100439d-fe2c-4ae9-9b0f-7d377f7d641b" providerId="ADAL" clId="{0D918BD2-3179-4D84-BFF9-9E1D61DA646D}" dt="2023-07-07T09:44:45.193" v="243" actId="20577"/>
          <ac:spMkLst>
            <pc:docMk/>
            <pc:sldMk cId="3526200133" sldId="296"/>
            <ac:spMk id="2" creationId="{A77F2137-5BBC-42DE-A0EA-2CEB0848A89C}"/>
          </ac:spMkLst>
        </pc:spChg>
        <pc:picChg chg="add mod">
          <ac:chgData name="Irem Ince" userId="1100439d-fe2c-4ae9-9b0f-7d377f7d641b" providerId="ADAL" clId="{0D918BD2-3179-4D84-BFF9-9E1D61DA646D}" dt="2023-07-07T09:44:12.751" v="187" actId="1076"/>
          <ac:picMkLst>
            <pc:docMk/>
            <pc:sldMk cId="3526200133" sldId="296"/>
            <ac:picMk id="4" creationId="{9D5D8D8A-25A6-F8E9-0885-F9D2C9452BE3}"/>
          </ac:picMkLst>
        </pc:picChg>
        <pc:picChg chg="del">
          <ac:chgData name="Irem Ince" userId="1100439d-fe2c-4ae9-9b0f-7d377f7d641b" providerId="ADAL" clId="{0D918BD2-3179-4D84-BFF9-9E1D61DA646D}" dt="2023-07-07T09:43:41.901" v="181" actId="478"/>
          <ac:picMkLst>
            <pc:docMk/>
            <pc:sldMk cId="3526200133" sldId="296"/>
            <ac:picMk id="14" creationId="{AA9EB4D8-29A2-412D-4CA4-2912F8A6CCA8}"/>
          </ac:picMkLst>
        </pc:picChg>
      </pc:sldChg>
      <pc:sldChg chg="addSp delSp modSp del mod">
        <pc:chgData name="Irem Ince" userId="1100439d-fe2c-4ae9-9b0f-7d377f7d641b" providerId="ADAL" clId="{0D918BD2-3179-4D84-BFF9-9E1D61DA646D}" dt="2023-07-07T09:37:16.668" v="178" actId="47"/>
        <pc:sldMkLst>
          <pc:docMk/>
          <pc:sldMk cId="3674496108" sldId="305"/>
        </pc:sldMkLst>
        <pc:spChg chg="add mod">
          <ac:chgData name="Irem Ince" userId="1100439d-fe2c-4ae9-9b0f-7d377f7d641b" providerId="ADAL" clId="{0D918BD2-3179-4D84-BFF9-9E1D61DA646D}" dt="2023-07-07T09:36:53.177" v="172" actId="478"/>
          <ac:spMkLst>
            <pc:docMk/>
            <pc:sldMk cId="3674496108" sldId="305"/>
            <ac:spMk id="3" creationId="{DE5B3ED2-2827-F21C-2308-A2582D5E3CAA}"/>
          </ac:spMkLst>
        </pc:spChg>
        <pc:graphicFrameChg chg="add del mod">
          <ac:chgData name="Irem Ince" userId="1100439d-fe2c-4ae9-9b0f-7d377f7d641b" providerId="ADAL" clId="{0D918BD2-3179-4D84-BFF9-9E1D61DA646D}" dt="2023-07-07T09:37:09.394" v="175" actId="21"/>
          <ac:graphicFrameMkLst>
            <pc:docMk/>
            <pc:sldMk cId="3674496108" sldId="305"/>
            <ac:graphicFrameMk id="6" creationId="{C50C55CB-CB16-B405-504B-502547E1D4CD}"/>
          </ac:graphicFrameMkLst>
        </pc:graphicFrameChg>
        <pc:picChg chg="del">
          <ac:chgData name="Irem Ince" userId="1100439d-fe2c-4ae9-9b0f-7d377f7d641b" providerId="ADAL" clId="{0D918BD2-3179-4D84-BFF9-9E1D61DA646D}" dt="2023-07-07T09:36:53.177" v="172" actId="478"/>
          <ac:picMkLst>
            <pc:docMk/>
            <pc:sldMk cId="3674496108" sldId="305"/>
            <ac:picMk id="5" creationId="{DCDC037B-ADD7-7F4E-CE64-D0D74EADD9DB}"/>
          </ac:picMkLst>
        </pc:picChg>
      </pc:sldChg>
      <pc:sldChg chg="addSp delSp modSp mod">
        <pc:chgData name="Irem Ince" userId="1100439d-fe2c-4ae9-9b0f-7d377f7d641b" providerId="ADAL" clId="{0D918BD2-3179-4D84-BFF9-9E1D61DA646D}" dt="2023-07-07T09:58:52.007" v="399" actId="20577"/>
        <pc:sldMkLst>
          <pc:docMk/>
          <pc:sldMk cId="2199238652" sldId="395"/>
        </pc:sldMkLst>
        <pc:spChg chg="del mod">
          <ac:chgData name="Irem Ince" userId="1100439d-fe2c-4ae9-9b0f-7d377f7d641b" providerId="ADAL" clId="{0D918BD2-3179-4D84-BFF9-9E1D61DA646D}" dt="2023-07-07T09:57:18.064" v="244" actId="478"/>
          <ac:spMkLst>
            <pc:docMk/>
            <pc:sldMk cId="2199238652" sldId="395"/>
            <ac:spMk id="2" creationId="{AEF0738E-60C7-EE49-A59F-C56D359346FC}"/>
          </ac:spMkLst>
        </pc:spChg>
        <pc:spChg chg="del mod">
          <ac:chgData name="Irem Ince" userId="1100439d-fe2c-4ae9-9b0f-7d377f7d641b" providerId="ADAL" clId="{0D918BD2-3179-4D84-BFF9-9E1D61DA646D}" dt="2023-07-07T09:57:19.352" v="245" actId="478"/>
          <ac:spMkLst>
            <pc:docMk/>
            <pc:sldMk cId="2199238652" sldId="395"/>
            <ac:spMk id="3" creationId="{D13F50CE-3090-D033-829F-518563BABDB8}"/>
          </ac:spMkLst>
        </pc:spChg>
        <pc:spChg chg="add del mod">
          <ac:chgData name="Irem Ince" userId="1100439d-fe2c-4ae9-9b0f-7d377f7d641b" providerId="ADAL" clId="{0D918BD2-3179-4D84-BFF9-9E1D61DA646D}" dt="2023-07-07T09:57:24.025" v="249" actId="478"/>
          <ac:spMkLst>
            <pc:docMk/>
            <pc:sldMk cId="2199238652" sldId="395"/>
            <ac:spMk id="6" creationId="{E4EAF290-CB29-8897-0CE6-62F65E0B907D}"/>
          </ac:spMkLst>
        </pc:spChg>
        <pc:spChg chg="add del mod">
          <ac:chgData name="Irem Ince" userId="1100439d-fe2c-4ae9-9b0f-7d377f7d641b" providerId="ADAL" clId="{0D918BD2-3179-4D84-BFF9-9E1D61DA646D}" dt="2023-07-07T09:57:21.602" v="246" actId="478"/>
          <ac:spMkLst>
            <pc:docMk/>
            <pc:sldMk cId="2199238652" sldId="395"/>
            <ac:spMk id="8" creationId="{D4938EC3-224E-E28E-1450-371E8A97E7C7}"/>
          </ac:spMkLst>
        </pc:spChg>
        <pc:graphicFrameChg chg="del mod modGraphic">
          <ac:chgData name="Irem Ince" userId="1100439d-fe2c-4ae9-9b0f-7d377f7d641b" providerId="ADAL" clId="{0D918BD2-3179-4D84-BFF9-9E1D61DA646D}" dt="2023-07-07T09:57:22.675" v="248" actId="478"/>
          <ac:graphicFrameMkLst>
            <pc:docMk/>
            <pc:sldMk cId="2199238652" sldId="395"/>
            <ac:graphicFrameMk id="4" creationId="{B0E3F021-4EED-0916-4714-77019D756D42}"/>
          </ac:graphicFrameMkLst>
        </pc:graphicFrameChg>
        <pc:graphicFrameChg chg="add mod modGraphic">
          <ac:chgData name="Irem Ince" userId="1100439d-fe2c-4ae9-9b0f-7d377f7d641b" providerId="ADAL" clId="{0D918BD2-3179-4D84-BFF9-9E1D61DA646D}" dt="2023-07-07T09:58:52.007" v="399" actId="20577"/>
          <ac:graphicFrameMkLst>
            <pc:docMk/>
            <pc:sldMk cId="2199238652" sldId="395"/>
            <ac:graphicFrameMk id="9" creationId="{4355588D-159A-3F78-F041-ADB92E95C78F}"/>
          </ac:graphicFrameMkLst>
        </pc:graphicFrameChg>
      </pc:sldChg>
      <pc:sldChg chg="modSp mod">
        <pc:chgData name="Irem Ince" userId="1100439d-fe2c-4ae9-9b0f-7d377f7d641b" providerId="ADAL" clId="{0D918BD2-3179-4D84-BFF9-9E1D61DA646D}" dt="2023-07-07T09:35:05.958" v="171" actId="20577"/>
        <pc:sldMkLst>
          <pc:docMk/>
          <pc:sldMk cId="4198351783" sldId="429"/>
        </pc:sldMkLst>
        <pc:graphicFrameChg chg="modGraphic">
          <ac:chgData name="Irem Ince" userId="1100439d-fe2c-4ae9-9b0f-7d377f7d641b" providerId="ADAL" clId="{0D918BD2-3179-4D84-BFF9-9E1D61DA646D}" dt="2023-07-07T09:35:05.958" v="171" actId="20577"/>
          <ac:graphicFrameMkLst>
            <pc:docMk/>
            <pc:sldMk cId="4198351783" sldId="429"/>
            <ac:graphicFrameMk id="6" creationId="{588C21B1-840C-B984-4143-616E83ED86C7}"/>
          </ac:graphicFrameMkLst>
        </pc:graphicFrameChg>
      </pc:sldChg>
      <pc:sldChg chg="addSp delSp modSp mod">
        <pc:chgData name="Irem Ince" userId="1100439d-fe2c-4ae9-9b0f-7d377f7d641b" providerId="ADAL" clId="{0D918BD2-3179-4D84-BFF9-9E1D61DA646D}" dt="2023-07-07T09:37:14.797" v="177" actId="1076"/>
        <pc:sldMkLst>
          <pc:docMk/>
          <pc:sldMk cId="1062078310" sldId="433"/>
        </pc:sldMkLst>
        <pc:graphicFrameChg chg="add mod">
          <ac:chgData name="Irem Ince" userId="1100439d-fe2c-4ae9-9b0f-7d377f7d641b" providerId="ADAL" clId="{0D918BD2-3179-4D84-BFF9-9E1D61DA646D}" dt="2023-07-07T09:37:14.797" v="177" actId="1076"/>
          <ac:graphicFrameMkLst>
            <pc:docMk/>
            <pc:sldMk cId="1062078310" sldId="433"/>
            <ac:graphicFrameMk id="3" creationId="{1E6113B4-8F72-98FC-E99A-52BEC9469250}"/>
          </ac:graphicFrameMkLst>
        </pc:graphicFrameChg>
        <pc:graphicFrameChg chg="del">
          <ac:chgData name="Irem Ince" userId="1100439d-fe2c-4ae9-9b0f-7d377f7d641b" providerId="ADAL" clId="{0D918BD2-3179-4D84-BFF9-9E1D61DA646D}" dt="2023-07-07T09:37:05.758" v="174" actId="478"/>
          <ac:graphicFrameMkLst>
            <pc:docMk/>
            <pc:sldMk cId="1062078310" sldId="433"/>
            <ac:graphicFrameMk id="6" creationId="{AEF81045-FB6E-45C7-EF2E-01FB7649A759}"/>
          </ac:graphicFrameMkLst>
        </pc:graphicFrame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1018251-D389-49FF-85D3-EE61A3E0E47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6AA7768-5784-4A07-AE17-895B3F86E65D}">
      <dgm:prSet phldrT="[Text]" custT="1"/>
      <dgm:spPr/>
      <dgm:t>
        <a:bodyPr/>
        <a:lstStyle/>
        <a:p>
          <a:r>
            <a:rPr lang="en-US" sz="2400" dirty="0" err="1"/>
            <a:t>Temel</a:t>
          </a:r>
          <a:r>
            <a:rPr lang="en-US" sz="2400" dirty="0"/>
            <a:t> </a:t>
          </a:r>
          <a:r>
            <a:rPr lang="en-US" sz="2400" dirty="0" err="1"/>
            <a:t>Amacı</a:t>
          </a:r>
          <a:endParaRPr lang="en-US" sz="2400" dirty="0"/>
        </a:p>
      </dgm:t>
    </dgm:pt>
    <dgm:pt modelId="{D8F29B2C-E02D-4971-99B5-DF7175672505}" type="parTrans" cxnId="{0E114CB6-8513-4D1F-8223-2AB9E64749CC}">
      <dgm:prSet/>
      <dgm:spPr/>
      <dgm:t>
        <a:bodyPr/>
        <a:lstStyle/>
        <a:p>
          <a:endParaRPr lang="en-US"/>
        </a:p>
      </dgm:t>
    </dgm:pt>
    <dgm:pt modelId="{7A85A577-C228-416C-BCA5-074E1D73CB88}" type="sibTrans" cxnId="{0E114CB6-8513-4D1F-8223-2AB9E64749CC}">
      <dgm:prSet/>
      <dgm:spPr/>
      <dgm:t>
        <a:bodyPr/>
        <a:lstStyle/>
        <a:p>
          <a:endParaRPr lang="en-US"/>
        </a:p>
      </dgm:t>
    </dgm:pt>
    <dgm:pt modelId="{FFDC6D3D-224C-45A5-A9C5-60C346C0B68F}">
      <dgm:prSet phldrT="[Text]" custT="1"/>
      <dgm:spPr/>
      <dgm:t>
        <a:bodyPr/>
        <a:lstStyle/>
        <a:p>
          <a:r>
            <a:rPr lang="tr-TR" sz="2000" dirty="0"/>
            <a:t>Türkiye’de </a:t>
          </a:r>
          <a:r>
            <a:rPr lang="en-US" sz="2000" dirty="0"/>
            <a:t>E</a:t>
          </a:r>
          <a:r>
            <a:rPr lang="tr-TR" sz="2000" dirty="0" err="1"/>
            <a:t>ED'nin</a:t>
          </a:r>
          <a:r>
            <a:rPr lang="tr-TR" sz="2000" dirty="0"/>
            <a:t> uygulanması için gerekli maliyeti tahmin etmek ve buna göre bir finansal metodoloji benimseyerek bir strateji planı belirlemek</a:t>
          </a:r>
          <a:endParaRPr lang="en-US" sz="2000" dirty="0"/>
        </a:p>
      </dgm:t>
    </dgm:pt>
    <dgm:pt modelId="{56B18F23-24C7-4F64-8D3D-670AB9EC74B9}" type="parTrans" cxnId="{658EB3F1-813D-4174-98F6-0ED3C3136E74}">
      <dgm:prSet/>
      <dgm:spPr/>
      <dgm:t>
        <a:bodyPr/>
        <a:lstStyle/>
        <a:p>
          <a:endParaRPr lang="en-US"/>
        </a:p>
      </dgm:t>
    </dgm:pt>
    <dgm:pt modelId="{480C694C-0753-4E95-A7EF-9E109AA53298}" type="sibTrans" cxnId="{658EB3F1-813D-4174-98F6-0ED3C3136E74}">
      <dgm:prSet/>
      <dgm:spPr/>
      <dgm:t>
        <a:bodyPr/>
        <a:lstStyle/>
        <a:p>
          <a:endParaRPr lang="en-US"/>
        </a:p>
      </dgm:t>
    </dgm:pt>
    <dgm:pt modelId="{47287024-EC24-4928-9280-4C711B624E85}" type="pres">
      <dgm:prSet presAssocID="{F1018251-D389-49FF-85D3-EE61A3E0E47B}" presName="linear" presStyleCnt="0">
        <dgm:presLayoutVars>
          <dgm:animLvl val="lvl"/>
          <dgm:resizeHandles val="exact"/>
        </dgm:presLayoutVars>
      </dgm:prSet>
      <dgm:spPr/>
    </dgm:pt>
    <dgm:pt modelId="{21993E64-1D4F-4275-A1B2-2FE088C998D1}" type="pres">
      <dgm:prSet presAssocID="{76AA7768-5784-4A07-AE17-895B3F86E65D}" presName="parentText" presStyleLbl="node1" presStyleIdx="0" presStyleCnt="1" custScaleY="43531" custLinFactY="-9573" custLinFactNeighborY="-100000">
        <dgm:presLayoutVars>
          <dgm:chMax val="0"/>
          <dgm:bulletEnabled val="1"/>
        </dgm:presLayoutVars>
      </dgm:prSet>
      <dgm:spPr/>
    </dgm:pt>
    <dgm:pt modelId="{A05E2EBC-8B26-44F9-8259-AC554AE0CAB7}" type="pres">
      <dgm:prSet presAssocID="{76AA7768-5784-4A07-AE17-895B3F86E65D}" presName="childText" presStyleLbl="revTx" presStyleIdx="0" presStyleCnt="1" custLinFactNeighborY="-91587">
        <dgm:presLayoutVars>
          <dgm:bulletEnabled val="1"/>
        </dgm:presLayoutVars>
      </dgm:prSet>
      <dgm:spPr/>
    </dgm:pt>
  </dgm:ptLst>
  <dgm:cxnLst>
    <dgm:cxn modelId="{AC37BE84-251A-4FF6-8A52-3B4E1DC11122}" type="presOf" srcId="{F1018251-D389-49FF-85D3-EE61A3E0E47B}" destId="{47287024-EC24-4928-9280-4C711B624E85}" srcOrd="0" destOrd="0" presId="urn:microsoft.com/office/officeart/2005/8/layout/vList2"/>
    <dgm:cxn modelId="{7AD11587-81F7-4D3C-9462-1AC8751E554B}" type="presOf" srcId="{FFDC6D3D-224C-45A5-A9C5-60C346C0B68F}" destId="{A05E2EBC-8B26-44F9-8259-AC554AE0CAB7}" srcOrd="0" destOrd="0" presId="urn:microsoft.com/office/officeart/2005/8/layout/vList2"/>
    <dgm:cxn modelId="{0E114CB6-8513-4D1F-8223-2AB9E64749CC}" srcId="{F1018251-D389-49FF-85D3-EE61A3E0E47B}" destId="{76AA7768-5784-4A07-AE17-895B3F86E65D}" srcOrd="0" destOrd="0" parTransId="{D8F29B2C-E02D-4971-99B5-DF7175672505}" sibTransId="{7A85A577-C228-416C-BCA5-074E1D73CB88}"/>
    <dgm:cxn modelId="{658EB3F1-813D-4174-98F6-0ED3C3136E74}" srcId="{76AA7768-5784-4A07-AE17-895B3F86E65D}" destId="{FFDC6D3D-224C-45A5-A9C5-60C346C0B68F}" srcOrd="0" destOrd="0" parTransId="{56B18F23-24C7-4F64-8D3D-670AB9EC74B9}" sibTransId="{480C694C-0753-4E95-A7EF-9E109AA53298}"/>
    <dgm:cxn modelId="{E6C9C2F3-5DDC-4361-9F30-4E0B5AFADE6B}" type="presOf" srcId="{76AA7768-5784-4A07-AE17-895B3F86E65D}" destId="{21993E64-1D4F-4275-A1B2-2FE088C998D1}" srcOrd="0" destOrd="0" presId="urn:microsoft.com/office/officeart/2005/8/layout/vList2"/>
    <dgm:cxn modelId="{E40288E5-1599-4951-A274-7068ACF9D35F}" type="presParOf" srcId="{47287024-EC24-4928-9280-4C711B624E85}" destId="{21993E64-1D4F-4275-A1B2-2FE088C998D1}" srcOrd="0" destOrd="0" presId="urn:microsoft.com/office/officeart/2005/8/layout/vList2"/>
    <dgm:cxn modelId="{E5CC49F8-0939-4FED-A370-111DDED1B543}" type="presParOf" srcId="{47287024-EC24-4928-9280-4C711B624E85}" destId="{A05E2EBC-8B26-44F9-8259-AC554AE0CAB7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86D8DFB-A6CF-4F3C-B77C-F7A11F321BE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FA848A7-55C9-4EFA-88EF-4FEE987650CD}">
      <dgm:prSet phldrT="[Text]" custT="1"/>
      <dgm:spPr/>
      <dgm:t>
        <a:bodyPr/>
        <a:lstStyle/>
        <a:p>
          <a:pPr algn="just"/>
          <a:r>
            <a:rPr lang="tr-TR" sz="3200" dirty="0" err="1"/>
            <a:t>EED’ye</a:t>
          </a:r>
          <a:r>
            <a:rPr lang="tr-TR" sz="3200" dirty="0"/>
            <a:t> </a:t>
          </a:r>
          <a:r>
            <a:rPr lang="en-US" sz="3200" dirty="0"/>
            <a:t>u</a:t>
          </a:r>
          <a:r>
            <a:rPr lang="tr-TR" sz="3200" dirty="0"/>
            <a:t>yum için </a:t>
          </a:r>
          <a:r>
            <a:rPr lang="en-US" sz="3200" dirty="0"/>
            <a:t>ö</a:t>
          </a:r>
          <a:r>
            <a:rPr lang="tr-TR" sz="3200" dirty="0" err="1"/>
            <a:t>nceki</a:t>
          </a:r>
          <a:r>
            <a:rPr lang="tr-TR" sz="3200" dirty="0"/>
            <a:t> </a:t>
          </a:r>
          <a:r>
            <a:rPr lang="en-US" sz="3200" dirty="0"/>
            <a:t>p</a:t>
          </a:r>
          <a:r>
            <a:rPr lang="tr-TR" sz="3200" dirty="0" err="1"/>
            <a:t>rojelerde</a:t>
          </a:r>
          <a:r>
            <a:rPr lang="tr-TR" sz="3200" dirty="0"/>
            <a:t> </a:t>
          </a:r>
          <a:r>
            <a:rPr lang="en-US" sz="3200" dirty="0"/>
            <a:t>t</a:t>
          </a:r>
          <a:r>
            <a:rPr lang="tr-TR" sz="3200" dirty="0" err="1"/>
            <a:t>ahmini</a:t>
          </a:r>
          <a:r>
            <a:rPr lang="tr-TR" sz="3200" dirty="0"/>
            <a:t> </a:t>
          </a:r>
          <a:r>
            <a:rPr lang="en-US" sz="3200" dirty="0"/>
            <a:t>s</a:t>
          </a:r>
          <a:r>
            <a:rPr lang="tr-TR" sz="3200" dirty="0" err="1"/>
            <a:t>ektörel</a:t>
          </a:r>
          <a:r>
            <a:rPr lang="tr-TR" sz="3200" dirty="0"/>
            <a:t> </a:t>
          </a:r>
          <a:r>
            <a:rPr lang="en-US" sz="3200" dirty="0"/>
            <a:t>m</a:t>
          </a:r>
          <a:r>
            <a:rPr lang="tr-TR" sz="3200" dirty="0" err="1"/>
            <a:t>aliyetlerin</a:t>
          </a:r>
          <a:r>
            <a:rPr lang="tr-TR" sz="3200" dirty="0"/>
            <a:t> </a:t>
          </a:r>
          <a:r>
            <a:rPr lang="en-US" sz="3200" dirty="0"/>
            <a:t>g</a:t>
          </a:r>
          <a:r>
            <a:rPr lang="tr-TR" sz="3200" dirty="0" err="1"/>
            <a:t>üncellenmesi</a:t>
          </a:r>
          <a:endParaRPr lang="en-US" sz="3200" dirty="0"/>
        </a:p>
      </dgm:t>
    </dgm:pt>
    <dgm:pt modelId="{63D7BBD1-71E9-4828-A550-46F4BC23178B}" type="parTrans" cxnId="{07E31DCF-B609-4FCF-9E44-215EB0506962}">
      <dgm:prSet/>
      <dgm:spPr/>
      <dgm:t>
        <a:bodyPr/>
        <a:lstStyle/>
        <a:p>
          <a:endParaRPr lang="en-US"/>
        </a:p>
      </dgm:t>
    </dgm:pt>
    <dgm:pt modelId="{67EBFA8F-97F7-47F6-90AE-2E6636EEFCFB}" type="sibTrans" cxnId="{07E31DCF-B609-4FCF-9E44-215EB0506962}">
      <dgm:prSet/>
      <dgm:spPr/>
      <dgm:t>
        <a:bodyPr/>
        <a:lstStyle/>
        <a:p>
          <a:endParaRPr lang="en-US"/>
        </a:p>
      </dgm:t>
    </dgm:pt>
    <dgm:pt modelId="{BBC9CDD8-F490-49EA-93AA-64D443759E1E}">
      <dgm:prSet phldrT="[Text]" custT="1"/>
      <dgm:spPr/>
      <dgm:t>
        <a:bodyPr/>
        <a:lstStyle/>
        <a:p>
          <a:pPr algn="just"/>
          <a:r>
            <a:rPr lang="en-US" sz="3200" dirty="0"/>
            <a:t>E</a:t>
          </a:r>
          <a:r>
            <a:rPr lang="tr-TR" sz="3200" dirty="0" err="1"/>
            <a:t>ED'ye</a:t>
          </a:r>
          <a:r>
            <a:rPr lang="tr-TR" sz="3200" dirty="0"/>
            <a:t> uyum için DIES Projesi kapsamındaki sektörlerin (maden, kimya ve diğer sektörler) maliyet</a:t>
          </a:r>
          <a:r>
            <a:rPr lang="en-US" sz="3200" dirty="0"/>
            <a:t> </a:t>
          </a:r>
          <a:r>
            <a:rPr lang="tr-TR" sz="3200" dirty="0"/>
            <a:t>değerlendirmesi</a:t>
          </a:r>
          <a:endParaRPr lang="en-US" sz="3200" dirty="0"/>
        </a:p>
      </dgm:t>
    </dgm:pt>
    <dgm:pt modelId="{A0BAB2CA-5A3A-46B7-8A3D-AA4D29028C45}" type="parTrans" cxnId="{D037FE3D-4F4E-41A0-ADAE-A7E5E9D70012}">
      <dgm:prSet/>
      <dgm:spPr/>
      <dgm:t>
        <a:bodyPr/>
        <a:lstStyle/>
        <a:p>
          <a:endParaRPr lang="en-US"/>
        </a:p>
      </dgm:t>
    </dgm:pt>
    <dgm:pt modelId="{96903686-7940-49E5-86DF-144CED8D64FB}" type="sibTrans" cxnId="{D037FE3D-4F4E-41A0-ADAE-A7E5E9D70012}">
      <dgm:prSet/>
      <dgm:spPr/>
      <dgm:t>
        <a:bodyPr/>
        <a:lstStyle/>
        <a:p>
          <a:endParaRPr lang="en-US"/>
        </a:p>
      </dgm:t>
    </dgm:pt>
    <dgm:pt modelId="{5BDB290B-20FB-4185-BACD-F96D382CA20C}" type="pres">
      <dgm:prSet presAssocID="{586D8DFB-A6CF-4F3C-B77C-F7A11F321BEF}" presName="linear" presStyleCnt="0">
        <dgm:presLayoutVars>
          <dgm:animLvl val="lvl"/>
          <dgm:resizeHandles val="exact"/>
        </dgm:presLayoutVars>
      </dgm:prSet>
      <dgm:spPr/>
    </dgm:pt>
    <dgm:pt modelId="{A6B72E3F-E04C-490C-BFB9-5D22D3AD32C0}" type="pres">
      <dgm:prSet presAssocID="{DFA848A7-55C9-4EFA-88EF-4FEE987650C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40116C3B-5131-4493-B79F-87D0B4EC72BB}" type="pres">
      <dgm:prSet presAssocID="{67EBFA8F-97F7-47F6-90AE-2E6636EEFCFB}" presName="spacer" presStyleCnt="0"/>
      <dgm:spPr/>
    </dgm:pt>
    <dgm:pt modelId="{31A7460D-A85F-4D16-AE50-4682CA6AD89A}" type="pres">
      <dgm:prSet presAssocID="{BBC9CDD8-F490-49EA-93AA-64D443759E1E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5A80BD0D-998A-4A81-82F1-0F238345B81F}" type="presOf" srcId="{586D8DFB-A6CF-4F3C-B77C-F7A11F321BEF}" destId="{5BDB290B-20FB-4185-BACD-F96D382CA20C}" srcOrd="0" destOrd="0" presId="urn:microsoft.com/office/officeart/2005/8/layout/vList2"/>
    <dgm:cxn modelId="{D037FE3D-4F4E-41A0-ADAE-A7E5E9D70012}" srcId="{586D8DFB-A6CF-4F3C-B77C-F7A11F321BEF}" destId="{BBC9CDD8-F490-49EA-93AA-64D443759E1E}" srcOrd="1" destOrd="0" parTransId="{A0BAB2CA-5A3A-46B7-8A3D-AA4D29028C45}" sibTransId="{96903686-7940-49E5-86DF-144CED8D64FB}"/>
    <dgm:cxn modelId="{07E31DCF-B609-4FCF-9E44-215EB0506962}" srcId="{586D8DFB-A6CF-4F3C-B77C-F7A11F321BEF}" destId="{DFA848A7-55C9-4EFA-88EF-4FEE987650CD}" srcOrd="0" destOrd="0" parTransId="{63D7BBD1-71E9-4828-A550-46F4BC23178B}" sibTransId="{67EBFA8F-97F7-47F6-90AE-2E6636EEFCFB}"/>
    <dgm:cxn modelId="{C34600D6-F0A1-4384-A6DD-6DA04A3DB9FF}" type="presOf" srcId="{BBC9CDD8-F490-49EA-93AA-64D443759E1E}" destId="{31A7460D-A85F-4D16-AE50-4682CA6AD89A}" srcOrd="0" destOrd="0" presId="urn:microsoft.com/office/officeart/2005/8/layout/vList2"/>
    <dgm:cxn modelId="{C56F84EB-C390-41CF-9208-89CD68184D5E}" type="presOf" srcId="{DFA848A7-55C9-4EFA-88EF-4FEE987650CD}" destId="{A6B72E3F-E04C-490C-BFB9-5D22D3AD32C0}" srcOrd="0" destOrd="0" presId="urn:microsoft.com/office/officeart/2005/8/layout/vList2"/>
    <dgm:cxn modelId="{DE9488A1-4EBE-4B74-BB8A-DE8DFB68876A}" type="presParOf" srcId="{5BDB290B-20FB-4185-BACD-F96D382CA20C}" destId="{A6B72E3F-E04C-490C-BFB9-5D22D3AD32C0}" srcOrd="0" destOrd="0" presId="urn:microsoft.com/office/officeart/2005/8/layout/vList2"/>
    <dgm:cxn modelId="{FA0061FA-6379-467C-88C5-FC28194F2007}" type="presParOf" srcId="{5BDB290B-20FB-4185-BACD-F96D382CA20C}" destId="{40116C3B-5131-4493-B79F-87D0B4EC72BB}" srcOrd="1" destOrd="0" presId="urn:microsoft.com/office/officeart/2005/8/layout/vList2"/>
    <dgm:cxn modelId="{93C193A4-8503-4F7C-A353-A4058FDEB37B}" type="presParOf" srcId="{5BDB290B-20FB-4185-BACD-F96D382CA20C}" destId="{31A7460D-A85F-4D16-AE50-4682CA6AD89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993E64-1D4F-4275-A1B2-2FE088C998D1}">
      <dsp:nvSpPr>
        <dsp:cNvPr id="0" name=""/>
        <dsp:cNvSpPr/>
      </dsp:nvSpPr>
      <dsp:spPr>
        <a:xfrm>
          <a:off x="0" y="210448"/>
          <a:ext cx="10515600" cy="52153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 err="1"/>
            <a:t>Temel</a:t>
          </a:r>
          <a:r>
            <a:rPr lang="en-US" sz="2400" kern="1200" dirty="0"/>
            <a:t> </a:t>
          </a:r>
          <a:r>
            <a:rPr lang="en-US" sz="2400" kern="1200" dirty="0" err="1"/>
            <a:t>Amacı</a:t>
          </a:r>
          <a:endParaRPr lang="en-US" sz="2400" kern="1200" dirty="0"/>
        </a:p>
      </dsp:txBody>
      <dsp:txXfrm>
        <a:off x="25459" y="235907"/>
        <a:ext cx="10464682" cy="470618"/>
      </dsp:txXfrm>
    </dsp:sp>
    <dsp:sp modelId="{A05E2EBC-8B26-44F9-8259-AC554AE0CAB7}">
      <dsp:nvSpPr>
        <dsp:cNvPr id="0" name=""/>
        <dsp:cNvSpPr/>
      </dsp:nvSpPr>
      <dsp:spPr>
        <a:xfrm>
          <a:off x="0" y="809231"/>
          <a:ext cx="10515600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tr-TR" sz="2000" kern="1200" dirty="0"/>
            <a:t>Türkiye’de </a:t>
          </a:r>
          <a:r>
            <a:rPr lang="en-US" sz="2000" kern="1200" dirty="0"/>
            <a:t>E</a:t>
          </a:r>
          <a:r>
            <a:rPr lang="tr-TR" sz="2000" kern="1200" dirty="0" err="1"/>
            <a:t>ED'nin</a:t>
          </a:r>
          <a:r>
            <a:rPr lang="tr-TR" sz="2000" kern="1200" dirty="0"/>
            <a:t> uygulanması için gerekli maliyeti tahmin etmek ve buna göre bir finansal metodoloji benimseyerek bir strateji planı belirlemek</a:t>
          </a:r>
          <a:endParaRPr lang="en-US" sz="2000" kern="1200" dirty="0"/>
        </a:p>
      </dsp:txBody>
      <dsp:txXfrm>
        <a:off x="0" y="809231"/>
        <a:ext cx="10515600" cy="105984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B72E3F-E04C-490C-BFB9-5D22D3AD32C0}">
      <dsp:nvSpPr>
        <dsp:cNvPr id="0" name=""/>
        <dsp:cNvSpPr/>
      </dsp:nvSpPr>
      <dsp:spPr>
        <a:xfrm>
          <a:off x="0" y="520214"/>
          <a:ext cx="9695766" cy="1762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200" kern="1200" dirty="0" err="1"/>
            <a:t>EED’ye</a:t>
          </a:r>
          <a:r>
            <a:rPr lang="tr-TR" sz="3200" kern="1200" dirty="0"/>
            <a:t> </a:t>
          </a:r>
          <a:r>
            <a:rPr lang="en-US" sz="3200" kern="1200" dirty="0"/>
            <a:t>u</a:t>
          </a:r>
          <a:r>
            <a:rPr lang="tr-TR" sz="3200" kern="1200" dirty="0"/>
            <a:t>yum için </a:t>
          </a:r>
          <a:r>
            <a:rPr lang="en-US" sz="3200" kern="1200" dirty="0"/>
            <a:t>ö</a:t>
          </a:r>
          <a:r>
            <a:rPr lang="tr-TR" sz="3200" kern="1200" dirty="0" err="1"/>
            <a:t>nceki</a:t>
          </a:r>
          <a:r>
            <a:rPr lang="tr-TR" sz="3200" kern="1200" dirty="0"/>
            <a:t> </a:t>
          </a:r>
          <a:r>
            <a:rPr lang="en-US" sz="3200" kern="1200" dirty="0"/>
            <a:t>p</a:t>
          </a:r>
          <a:r>
            <a:rPr lang="tr-TR" sz="3200" kern="1200" dirty="0" err="1"/>
            <a:t>rojelerde</a:t>
          </a:r>
          <a:r>
            <a:rPr lang="tr-TR" sz="3200" kern="1200" dirty="0"/>
            <a:t> </a:t>
          </a:r>
          <a:r>
            <a:rPr lang="en-US" sz="3200" kern="1200" dirty="0"/>
            <a:t>t</a:t>
          </a:r>
          <a:r>
            <a:rPr lang="tr-TR" sz="3200" kern="1200" dirty="0" err="1"/>
            <a:t>ahmini</a:t>
          </a:r>
          <a:r>
            <a:rPr lang="tr-TR" sz="3200" kern="1200" dirty="0"/>
            <a:t> </a:t>
          </a:r>
          <a:r>
            <a:rPr lang="en-US" sz="3200" kern="1200" dirty="0"/>
            <a:t>s</a:t>
          </a:r>
          <a:r>
            <a:rPr lang="tr-TR" sz="3200" kern="1200" dirty="0" err="1"/>
            <a:t>ektörel</a:t>
          </a:r>
          <a:r>
            <a:rPr lang="tr-TR" sz="3200" kern="1200" dirty="0"/>
            <a:t> </a:t>
          </a:r>
          <a:r>
            <a:rPr lang="en-US" sz="3200" kern="1200" dirty="0"/>
            <a:t>m</a:t>
          </a:r>
          <a:r>
            <a:rPr lang="tr-TR" sz="3200" kern="1200" dirty="0" err="1"/>
            <a:t>aliyetlerin</a:t>
          </a:r>
          <a:r>
            <a:rPr lang="tr-TR" sz="3200" kern="1200" dirty="0"/>
            <a:t> </a:t>
          </a:r>
          <a:r>
            <a:rPr lang="en-US" sz="3200" kern="1200" dirty="0"/>
            <a:t>g</a:t>
          </a:r>
          <a:r>
            <a:rPr lang="tr-TR" sz="3200" kern="1200" dirty="0" err="1"/>
            <a:t>üncellenmesi</a:t>
          </a:r>
          <a:endParaRPr lang="en-US" sz="3200" kern="1200" dirty="0"/>
        </a:p>
      </dsp:txBody>
      <dsp:txXfrm>
        <a:off x="86039" y="606253"/>
        <a:ext cx="9523688" cy="1590440"/>
      </dsp:txXfrm>
    </dsp:sp>
    <dsp:sp modelId="{31A7460D-A85F-4D16-AE50-4682CA6AD89A}">
      <dsp:nvSpPr>
        <dsp:cNvPr id="0" name=""/>
        <dsp:cNvSpPr/>
      </dsp:nvSpPr>
      <dsp:spPr>
        <a:xfrm>
          <a:off x="0" y="2469933"/>
          <a:ext cx="9695766" cy="17625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just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/>
            <a:t>E</a:t>
          </a:r>
          <a:r>
            <a:rPr lang="tr-TR" sz="3200" kern="1200" dirty="0" err="1"/>
            <a:t>ED'ye</a:t>
          </a:r>
          <a:r>
            <a:rPr lang="tr-TR" sz="3200" kern="1200" dirty="0"/>
            <a:t> uyum için DIES Projesi kapsamındaki sektörlerin (maden, kimya ve diğer sektörler) maliyet</a:t>
          </a:r>
          <a:r>
            <a:rPr lang="en-US" sz="3200" kern="1200" dirty="0"/>
            <a:t> </a:t>
          </a:r>
          <a:r>
            <a:rPr lang="tr-TR" sz="3200" kern="1200" dirty="0"/>
            <a:t>değerlendirmesi</a:t>
          </a:r>
          <a:endParaRPr lang="en-US" sz="3200" kern="1200" dirty="0"/>
        </a:p>
      </dsp:txBody>
      <dsp:txXfrm>
        <a:off x="86039" y="2555972"/>
        <a:ext cx="9523688" cy="15904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8B6543-28CB-43BA-BB76-8578946F0A76}" type="datetimeFigureOut">
              <a:rPr lang="hr-HR" smtClean="0"/>
              <a:t>7.7.2023.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/>
              <a:t>Kliknite da biste uredili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 stilove teksta</a:t>
            </a:r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2E7C4-DC31-4592-9270-772687C3110C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5404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D2E7C4-DC31-4592-9270-772687C3110C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373339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7D2E7C4-DC31-4592-9270-772687C3110C}" type="slidenum">
              <a:rPr kumimoji="0" lang="hr-H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hr-H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784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3C15F-9BEF-4FD0-9992-0CE70C0D62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205316"/>
            <a:ext cx="9144000" cy="638944"/>
          </a:xfrm>
          <a:prstGeom prst="rect">
            <a:avLst/>
          </a:prstGeom>
        </p:spPr>
        <p:txBody>
          <a:bodyPr anchor="b"/>
          <a:lstStyle>
            <a:lvl1pPr algn="ctr">
              <a:defRPr sz="4000" b="1">
                <a:latin typeface="+mn-lt"/>
                <a:ea typeface="Verdana" panose="020B060403050404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34A28A-8949-45C3-A670-4CF2D71460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40879"/>
            <a:ext cx="9144000" cy="1059426"/>
          </a:xfrm>
        </p:spPr>
        <p:txBody>
          <a:bodyPr>
            <a:normAutofit/>
          </a:bodyPr>
          <a:lstStyle>
            <a:lvl1pPr marL="0" indent="0" algn="ctr">
              <a:buNone/>
              <a:defRPr sz="4500"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3AA6B-82B6-4A22-9BA6-0EFEAA831B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BA88C-6DF9-4126-A999-6C3AB5B482E8}" type="datetime1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2415F3-6153-4E02-8EF3-043D11EE6C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2D262-95F6-4C0F-A419-3DA873FB91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82158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8FCF05A-3ADE-4C16-8840-817516685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D31709B-C528-4158-BFE7-BB6D780470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C91C061-2C78-4E35-8994-A3BE5CEC12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AEDF2FD7-0F1F-444C-A481-8B234AE221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44613F2A-7744-47F5-B300-D63D5B1780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071831CB-1D7A-4D7A-8AB6-B6554915B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F993110B-1FFF-4692-B33C-F93158F73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E5CC58AF-2D8D-4A68-B259-47812C5D2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9344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DEA2273-D08E-4958-A0E9-3B528805A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B425E378-ED99-4B1A-87FD-C73B1B25F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82056AA-E1FB-4610-90AE-13B1FDB362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DEC2081C-3A43-47AB-9D29-C48CD9733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0892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2B39D769-3216-492B-BC2E-A34D0BDEF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C554074A-CB6E-4728-8E68-7822E58AE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F38B866C-EA49-4D6D-8797-D35D5AB97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3557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75DE105-895B-4A1C-91C4-E6328795D7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10F8CE7-900A-40E4-AF24-AC62A1EA42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6742B16-DFB1-4B89-B3BF-E3B7F46044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C8D7C51-5848-47B3-842F-283CF6B95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52CDCE2-0193-45F0-9C66-E83C46827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EDAE1B9C-68D7-4F69-BBF7-F86BE9679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135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FF247E3-653C-4E1A-9751-8D287A7C7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3E830BF0-9378-4C37-8A8E-350652F1BD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457391E-9DE7-46B0-8624-BF39E3CB09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C302E8A5-AA1F-4F3B-865E-CAEA64153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422B92AC-58E8-4FD9-BBEE-A721612C6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8D762A9-FC59-44BA-8508-71FBBD8D0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66389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31EBABF-6207-4E59-8728-53EDA2FB8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BD9F9EF-D947-452B-94C4-A403406A3E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A5D8144F-115D-4C4D-9806-2EFCF8DAF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845794C-404D-4EA3-8BE4-54ABCE24E3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D00D4A78-D5D1-4239-BCC1-19E5EE912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1161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F5436820-70B4-4959-B8B4-6306C71A76E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51F1EE3-FF79-431D-AF7F-523E817039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ECD44A9B-6E1C-48EE-B2A6-939B4EC497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FEB00DC-C7CD-4A94-9FE9-DB569A105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EB5AEA5-36C6-488C-BC34-32A9F2BBF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8929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707B7-58BF-414D-AE76-0F6137EE6D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0036"/>
            <a:ext cx="10515600" cy="609140"/>
          </a:xfrm>
          <a:prstGeom prst="rect">
            <a:avLst/>
          </a:prstGeom>
        </p:spPr>
        <p:txBody>
          <a:bodyPr/>
          <a:lstStyle>
            <a:lvl1pPr algn="l">
              <a:defRPr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71AB3-50CB-4C1A-A349-E2C6B6DA5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lvl1pPr>
              <a:spcBef>
                <a:spcPts val="600"/>
              </a:spcBef>
              <a:defRPr/>
            </a:lvl1pPr>
            <a:lvl2pPr>
              <a:spcBef>
                <a:spcPts val="600"/>
              </a:spcBef>
              <a:defRPr/>
            </a:lvl2pPr>
            <a:lvl3pPr>
              <a:spcBef>
                <a:spcPts val="600"/>
              </a:spcBef>
              <a:defRPr/>
            </a:lvl3pPr>
            <a:lvl4pPr>
              <a:spcBef>
                <a:spcPts val="600"/>
              </a:spcBef>
              <a:defRPr/>
            </a:lvl4pPr>
            <a:lvl5pPr>
              <a:spcBef>
                <a:spcPts val="60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01C888-E7D0-4B9E-9289-87FF5E8E8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7B62-9D17-4FA0-9476-9B5106DF365B}" type="datetime1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6CDE6F-25C5-407C-93CE-D8B2F5971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5A3EA-A2F0-46E0-B470-3C2D563EC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5184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29A53-F95C-4937-B760-E629EC6648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defRPr lang="en-GB">
                <a:latin typeface="Verdana" panose="020B0604030504040204" pitchFamily="34" charset="0"/>
                <a:ea typeface="Verdana" panose="020B060403050404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CD285C-A64C-4D62-9B4B-8996551F9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BE4443-84B2-4DB0-A3D7-FEC35B2DC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B76A6F-0BF6-455C-AC79-889F43C0355A}" type="datetime1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89543-635B-4FF8-9EED-90140A0DA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F72AB1-D114-4D10-8FE5-57959F7A4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2627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093A9-D45D-44E3-B269-74FBE0FD5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95466"/>
            <a:ext cx="10515600" cy="574522"/>
          </a:xfrm>
        </p:spPr>
        <p:txBody>
          <a:bodyPr/>
          <a:lstStyle>
            <a:lvl1pPr algn="l">
              <a:defRPr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28306-3C00-4164-8D58-9D924DC114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AB2B19-5D35-4536-8291-A78697AAA9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C43943-62D6-4ED2-8671-5495073FB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5E7B7-6DBF-4B3E-B15B-912FBB98CC61}" type="datetime1">
              <a:rPr lang="en-GB" smtClean="0"/>
              <a:t>07/07/2023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A558764-B859-41BE-B887-738CD48E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477DFBE-650D-4588-9286-057DDA2A8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650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52273F-6A7D-4DAB-BE7A-CC6B2BCA54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49"/>
            <a:ext cx="2743200" cy="365125"/>
          </a:xfrm>
        </p:spPr>
        <p:txBody>
          <a:bodyPr/>
          <a:lstStyle/>
          <a:p>
            <a:fld id="{BB02980F-D797-4346-84BF-C78541684318}" type="datetime1">
              <a:rPr lang="en-GB" smtClean="0"/>
              <a:t>07/07/2023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673192A-1660-400A-94DF-2AEA8AD76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D9B57E-6602-4D80-B17E-028D00AA3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CEA51A7-A252-4221-8DCB-BCD5EB8BC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9868"/>
            <a:ext cx="10515600" cy="609140"/>
          </a:xfrm>
        </p:spPr>
        <p:txBody>
          <a:bodyPr/>
          <a:lstStyle>
            <a:lvl1pPr algn="l">
              <a:defRPr b="1"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6674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664C95-D1A4-4760-AF46-0858B25CDA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83B207D-CF69-4DCF-A307-E773A695C4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3FAC45E-05B1-454B-816A-B0E40D568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8796BA5-72FF-40B6-AA8A-F26BDB983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441C74C-5500-40F0-A29A-455DA27F4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06420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F348489-D071-460D-8306-01D4E4BF39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D6A06DF-114E-45B1-AEFF-B7AE7893CF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93FA3B2-3ED6-4AD3-A341-925887F25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CBBADB3-F287-458B-BFFA-09485CD1D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17285450-4C27-47A4-BF55-415B5F1B0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3392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3B71B59-04C8-4189-8992-6DE7FA58D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0CB12DA-0DF0-4E41-94E3-9F1BB08E45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9D567BF-5463-4B04-A038-2E99CC93D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977D54D-5F9F-4DA3-BFD2-51AD96CD2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3B4230A-D06E-48E9-AE28-864D40270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77729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8967454-E6B0-497A-979B-4C25E0C6F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B7A81DF-284E-4CE3-9C50-860A304F2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F274CBF8-BFC4-4019-875E-E63BAF1476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B9C09608-AE78-4FD9-A3B8-CB5107265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9F445112-38C6-4004-90F8-3970118A5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6A40339-2BB4-4544-8815-BFFD73C1E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3148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56B0CA-3E40-4840-894D-E6302A9B5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70036"/>
            <a:ext cx="10515600" cy="57452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5E1B7C-2E8E-4A14-875B-0C1B6929B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D4AEAD-3DB2-4A83-932A-2A93F5F12B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589AE7-69C3-4C73-B325-BEB58600A89E}" type="datetime1">
              <a:rPr lang="en-GB" smtClean="0"/>
              <a:t>07/07/2023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6DF75-EF78-4BC5-9E1B-18526A7D81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75F6C8-53F7-4416-819A-E4BCFC033F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B124D6-A55C-4BF8-8FED-103D5F9381F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96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2" r:id="rId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120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120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120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60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0DEDE7FC-9441-47D4-991F-E333ED420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2874A04-E550-4299-B08B-971AE58C3C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45B856F6-606E-4127-ABF2-1B49C1E55C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7028E-7938-497D-A1F0-A1E8EDE15F0A}" type="datetimeFigureOut">
              <a:rPr lang="tr-TR" smtClean="0"/>
              <a:t>7.07.2023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DBA922B-4161-4713-9257-FD861360CC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59AD660-B5AE-4CCF-98AD-CFADAD1EB2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6A07A-3A36-4C08-A33E-FBE053DB02E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0801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6">
            <a:extLst>
              <a:ext uri="{FF2B5EF4-FFF2-40B4-BE49-F238E27FC236}">
                <a16:creationId xmlns:a16="http://schemas.microsoft.com/office/drawing/2014/main" id="{47DA03C5-FC0B-44F1-9AE6-2BA5E95D13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5000" y="3316979"/>
            <a:ext cx="9144000" cy="1059426"/>
          </a:xfrm>
        </p:spPr>
        <p:txBody>
          <a:bodyPr>
            <a:normAutofit fontScale="77500" lnSpcReduction="20000"/>
          </a:bodyPr>
          <a:lstStyle/>
          <a:p>
            <a:r>
              <a:rPr lang="en-US" sz="4800" b="1" dirty="0" err="1"/>
              <a:t>Sektörel</a:t>
            </a:r>
            <a:r>
              <a:rPr lang="en-US" sz="4800" b="1" dirty="0"/>
              <a:t> Analiz </a:t>
            </a:r>
            <a:r>
              <a:rPr lang="en-US" sz="4800" b="1" dirty="0" err="1"/>
              <a:t>ve</a:t>
            </a:r>
            <a:r>
              <a:rPr lang="en-US" sz="4800" b="1" dirty="0"/>
              <a:t> </a:t>
            </a:r>
            <a:r>
              <a:rPr lang="en-US" sz="4800" b="1" dirty="0" err="1"/>
              <a:t>Maliyet</a:t>
            </a:r>
            <a:r>
              <a:rPr lang="en-US" sz="4800" b="1" dirty="0"/>
              <a:t> </a:t>
            </a:r>
            <a:r>
              <a:rPr lang="en-US" sz="4800" b="1" dirty="0" err="1"/>
              <a:t>Analizi</a:t>
            </a:r>
            <a:r>
              <a:rPr lang="en-US" sz="4800" b="1" dirty="0"/>
              <a:t> </a:t>
            </a:r>
            <a:r>
              <a:rPr lang="en-US" sz="4800" b="1" dirty="0" err="1"/>
              <a:t>Çalışmalarının</a:t>
            </a:r>
            <a:r>
              <a:rPr lang="en-US" sz="4800" b="1" dirty="0"/>
              <a:t> </a:t>
            </a:r>
            <a:r>
              <a:rPr lang="en-US" sz="4800" b="1" dirty="0" err="1"/>
              <a:t>Özeti</a:t>
            </a:r>
            <a:endParaRPr lang="tr-TR" sz="4800" b="1" dirty="0"/>
          </a:p>
        </p:txBody>
      </p:sp>
      <p:sp>
        <p:nvSpPr>
          <p:cNvPr id="9" name="Başlık 3">
            <a:extLst>
              <a:ext uri="{FF2B5EF4-FFF2-40B4-BE49-F238E27FC236}">
                <a16:creationId xmlns:a16="http://schemas.microsoft.com/office/drawing/2014/main" id="{F4F045B3-8024-4158-85FC-45B229ADE49E}"/>
              </a:ext>
            </a:extLst>
          </p:cNvPr>
          <p:cNvSpPr txBox="1">
            <a:spLocks/>
          </p:cNvSpPr>
          <p:nvPr/>
        </p:nvSpPr>
        <p:spPr>
          <a:xfrm>
            <a:off x="3291840" y="5156201"/>
            <a:ext cx="9144000" cy="1147763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tx1"/>
                </a:solidFill>
                <a:latin typeface="+mn-lt"/>
                <a:ea typeface="Verdana" panose="020B0604030504040204" pitchFamily="34" charset="0"/>
                <a:cs typeface="+mj-cs"/>
              </a:defRPr>
            </a:lvl1pPr>
          </a:lstStyle>
          <a:p>
            <a:r>
              <a:rPr lang="tr-TR" sz="2800" dirty="0"/>
              <a:t>Dr. Zeynep Yöntem </a:t>
            </a:r>
            <a:br>
              <a:rPr lang="en-US" sz="2800" dirty="0"/>
            </a:br>
            <a:r>
              <a:rPr lang="en-US" sz="2800" dirty="0" err="1"/>
              <a:t>Kıdemli</a:t>
            </a:r>
            <a:r>
              <a:rPr lang="en-US" sz="2800" dirty="0"/>
              <a:t> Teknik </a:t>
            </a:r>
            <a:r>
              <a:rPr lang="en-US" sz="2800" dirty="0" err="1"/>
              <a:t>Uzman</a:t>
            </a:r>
            <a:br>
              <a:rPr lang="tr-TR" sz="2800" dirty="0"/>
            </a:br>
            <a:r>
              <a:rPr lang="en-US" sz="2800" dirty="0" err="1"/>
              <a:t>Konsorsyum</a:t>
            </a:r>
            <a:r>
              <a:rPr lang="en-US" sz="2800" dirty="0"/>
              <a:t> </a:t>
            </a:r>
            <a:r>
              <a:rPr lang="en-US" sz="2800" dirty="0" err="1"/>
              <a:t>Ortağı</a:t>
            </a:r>
            <a:r>
              <a:rPr lang="tr-TR" sz="2800" dirty="0"/>
              <a:t>, </a:t>
            </a:r>
            <a:r>
              <a:rPr lang="tr-TR" sz="2800" dirty="0" err="1"/>
              <a:t>Ekodenge</a:t>
            </a:r>
            <a:endParaRPr lang="tr-TR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39A526-98EB-D950-E16D-7ACCBE8AA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39157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dirty="0" err="1">
                <a:latin typeface="+mj-lt"/>
              </a:rPr>
              <a:t>Önceki</a:t>
            </a:r>
            <a:r>
              <a:rPr lang="en-US" dirty="0">
                <a:latin typeface="+mj-lt"/>
              </a:rPr>
              <a:t> EKÖK </a:t>
            </a:r>
            <a:r>
              <a:rPr lang="en-US" dirty="0" err="1">
                <a:latin typeface="+mj-lt"/>
              </a:rPr>
              <a:t>projelerinin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sonuçlarının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maliyet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güncellemesi</a:t>
            </a:r>
            <a:endParaRPr lang="en-US" b="1" dirty="0">
              <a:latin typeface="+mj-lt"/>
            </a:endParaRP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5B61A2E4-40EF-4160-947D-BBC74C0C10F1}"/>
              </a:ext>
            </a:extLst>
          </p:cNvPr>
          <p:cNvSpPr txBox="1">
            <a:spLocks/>
          </p:cNvSpPr>
          <p:nvPr/>
        </p:nvSpPr>
        <p:spPr>
          <a:xfrm>
            <a:off x="838200" y="2059965"/>
            <a:ext cx="10515600" cy="4131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Önceki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yıllarda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tamamlanan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maliyetleri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ilgili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yıllarda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AB'de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uygulanan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Euro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enflasyon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oranları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ile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çarpılarak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güncellenmektedir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Hesaplama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için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kullanılan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denklem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bileşik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faiz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denklemidir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endParaRPr lang="en-US" sz="1600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lang="en-US" sz="1200" dirty="0">
              <a:solidFill>
                <a:prstClr val="black"/>
              </a:solidFill>
              <a:latin typeface="Calibri" panose="020F0502020204030204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Enflasyon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oranları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ilgili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AB web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sayfasından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alınmış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yıllara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göre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ortalama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enflasyon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oranları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belirlenmiştir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Maliyet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güncellemesi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yapılan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projeler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şunlardır</a:t>
            </a:r>
            <a:r>
              <a:rPr lang="en-US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“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Büyük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Yakma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Tesisleri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Direktifinin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Uygulanması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ile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Hava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Kalitesinin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İyileştirilmesine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Yönelik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Teknik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Yardım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Projesi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” (2014-2016)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Entegre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Çevre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İzin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Projesine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Tabi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Otomotiv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Fabrikalarının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Uygunluk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Gereksinimlerinin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Belirlenmesi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” (2015 - 2016)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Entegre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Çevre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İzin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Projesi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Kapsamındaki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Çimento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Üretim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Tesislerinin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Uygunluk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Gereksinimlerinin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Belirlenmesi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”</a:t>
            </a:r>
          </a:p>
          <a:p>
            <a:pPr marL="457200" lvl="1" indent="0" algn="just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(2015 - 2017)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“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Seçilmiş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Sektörlerde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Tekstil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Deri)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Temiz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Üretim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Uygulamaları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Projesi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” (2019)</a:t>
            </a:r>
          </a:p>
          <a:p>
            <a:pPr lvl="1" algn="just">
              <a:lnSpc>
                <a:spcPct val="150000"/>
              </a:lnSpc>
              <a:spcBef>
                <a:spcPts val="0"/>
              </a:spcBef>
            </a:pP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“EKÖK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Kapsamında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Metal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Üretim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İşleme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Tesislerinin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Değerlendirilmesi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Projesi</a:t>
            </a:r>
            <a:r>
              <a:rPr lang="en-US" sz="14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” (EKÖK Metal) (2018-2021)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587ED6-93E4-ED1D-9332-E66EADCD5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124D6-A55C-4BF8-8FED-103D5F9381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E134BFF-2A33-7F2A-B49A-2E1A310F443E}"/>
                  </a:ext>
                </a:extLst>
              </p:cNvPr>
              <p:cNvSpPr txBox="1"/>
              <p:nvPr/>
            </p:nvSpPr>
            <p:spPr>
              <a:xfrm>
                <a:off x="3046828" y="3059430"/>
                <a:ext cx="6098344" cy="739139"/>
              </a:xfrm>
              <a:prstGeom prst="roundRect">
                <a:avLst/>
              </a:prstGeom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n>
                            <a:solidFill>
                              <a:schemeClr val="bg1"/>
                            </a:solidFill>
                          </a:ln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0">
                          <a:ln>
                            <a:solidFill>
                              <a:schemeClr val="bg1"/>
                            </a:solidFill>
                          </a:ln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n>
                            <a:solidFill>
                              <a:schemeClr val="bg1"/>
                            </a:solidFill>
                          </a:ln>
                          <a:latin typeface="Cambria Math" panose="02040503050406030204" pitchFamily="18" charset="0"/>
                        </a:rPr>
                        <m:t>𝑃</m:t>
                      </m:r>
                      <m:sSup>
                        <m:sSupPr>
                          <m:ctrlPr>
                            <a:rPr lang="en-US" i="1">
                              <a:ln>
                                <a:solidFill>
                                  <a:schemeClr val="bg1"/>
                                </a:solidFill>
                              </a:ln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i="1">
                                  <a:ln>
                                    <a:solidFill>
                                      <a:schemeClr val="bg1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0">
                                  <a:ln>
                                    <a:solidFill>
                                      <a:schemeClr val="bg1"/>
                                    </a:solidFill>
                                  </a:ln>
                                  <a:latin typeface="Cambria Math" panose="02040503050406030204" pitchFamily="18" charset="0"/>
                                </a:rPr>
                                <m:t>1+</m:t>
                              </m:r>
                              <m:f>
                                <m:fPr>
                                  <m:ctrlPr>
                                    <a:rPr lang="en-US" i="1">
                                      <a:ln>
                                        <a:solidFill>
                                          <a:schemeClr val="bg1"/>
                                        </a:solidFill>
                                      </a:ln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i="1">
                                      <a:ln>
                                        <a:solidFill>
                                          <a:schemeClr val="bg1"/>
                                        </a:solidFill>
                                      </a:ln>
                                      <a:latin typeface="Cambria Math" panose="02040503050406030204" pitchFamily="18" charset="0"/>
                                    </a:rPr>
                                    <m:t>𝑅</m:t>
                                  </m:r>
                                </m:num>
                                <m:den>
                                  <m:r>
                                    <a:rPr lang="en-US" i="0">
                                      <a:ln>
                                        <a:solidFill>
                                          <a:schemeClr val="bg1"/>
                                        </a:solidFill>
                                      </a:ln>
                                      <a:latin typeface="Cambria Math" panose="02040503050406030204" pitchFamily="18" charset="0"/>
                                    </a:rPr>
                                    <m:t>100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i="1">
                              <a:ln>
                                <a:solidFill>
                                  <a:schemeClr val="bg1"/>
                                </a:solidFill>
                              </a:ln>
                              <a:latin typeface="Cambria Math" panose="02040503050406030204" pitchFamily="18" charset="0"/>
                            </a:rPr>
                            <m:t>𝑡</m:t>
                          </m:r>
                        </m:sup>
                      </m:sSup>
                    </m:oMath>
                  </m:oMathPara>
                </a14:m>
                <a:endParaRPr lang="en-US">
                  <a:ln>
                    <a:solidFill>
                      <a:schemeClr val="bg1"/>
                    </a:solidFill>
                  </a:ln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EE134BFF-2A33-7F2A-B49A-2E1A310F44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6828" y="3059430"/>
                <a:ext cx="6098344" cy="739139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bg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2055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pPr lvl="0" algn="just"/>
            <a:r>
              <a:rPr lang="en-US" dirty="0" err="1">
                <a:latin typeface="+mj-lt"/>
              </a:rPr>
              <a:t>EED'ye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uyum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için</a:t>
            </a:r>
            <a:r>
              <a:rPr lang="en-US" dirty="0">
                <a:latin typeface="+mj-lt"/>
              </a:rPr>
              <a:t> DIES </a:t>
            </a:r>
            <a:r>
              <a:rPr lang="en-US" dirty="0" err="1">
                <a:latin typeface="+mj-lt"/>
              </a:rPr>
              <a:t>Projesi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kapsamındaki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sektörlerin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maliyet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değerlendirmesi</a:t>
            </a:r>
            <a:endParaRPr lang="en-US" dirty="0">
              <a:latin typeface="+mj-lt"/>
            </a:endParaRP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5B61A2E4-40EF-4160-947D-BBC74C0C10F1}"/>
              </a:ext>
            </a:extLst>
          </p:cNvPr>
          <p:cNvSpPr txBox="1">
            <a:spLocks/>
          </p:cNvSpPr>
          <p:nvPr/>
        </p:nvSpPr>
        <p:spPr>
          <a:xfrm>
            <a:off x="838200" y="2059965"/>
            <a:ext cx="10515600" cy="413185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DIES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Projesi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kapsamındaki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ana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sektörler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Maden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Kimya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Sektörleridir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. EED Ek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I'de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belirtilen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Diğer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Faaliyetler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de ek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sektörler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olarak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incelenmiştir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Veri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toplama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maliyet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analizi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metodolojisindeki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ana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adımdır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veri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toplamaya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yönelik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ana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araçlar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MET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KL'ler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saha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ziyaretleridir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228600" marR="0" lvl="0" indent="-228600" algn="just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Ana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veri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araçlarının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yanı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sıra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ek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kaynaklar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 da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kullanılmaktadır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kumimoji="0" lang="en-US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Bunlar</a:t>
            </a: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800100" lvl="1" indent="-342900" algn="just">
              <a:lnSpc>
                <a:spcPct val="130000"/>
              </a:lnSpc>
              <a:spcBef>
                <a:spcPts val="900"/>
              </a:spcBef>
              <a:buFont typeface="Calibri" panose="020F0502020204030204" pitchFamily="34" charset="0"/>
              <a:buChar char="-"/>
              <a:defRPr/>
            </a:pPr>
            <a:r>
              <a:rPr lang="en-US" sz="1600" dirty="0" err="1">
                <a:cs typeface="Calibri" panose="020F0502020204030204" pitchFamily="34" charset="0"/>
              </a:rPr>
              <a:t>Sektörel</a:t>
            </a:r>
            <a:r>
              <a:rPr lang="en-US" sz="1600" dirty="0">
                <a:cs typeface="Calibri" panose="020F0502020204030204" pitchFamily="34" charset="0"/>
              </a:rPr>
              <a:t> MET-</a:t>
            </a:r>
            <a:r>
              <a:rPr lang="en-US" sz="1600" dirty="0" err="1">
                <a:cs typeface="Calibri" panose="020F0502020204030204" pitchFamily="34" charset="0"/>
              </a:rPr>
              <a:t>Ref’ler</a:t>
            </a:r>
            <a:endParaRPr lang="en-US" sz="1600" dirty="0">
              <a:cs typeface="Calibri" panose="020F0502020204030204" pitchFamily="34" charset="0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900"/>
              </a:spcBef>
              <a:buFont typeface="Calibri" panose="020F0502020204030204" pitchFamily="34" charset="0"/>
              <a:buChar char="-"/>
            </a:pP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İlgili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yatay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MET-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Ref’ler</a:t>
            </a:r>
            <a:endParaRPr lang="en-US" sz="16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900"/>
              </a:spcBef>
              <a:buFont typeface="Calibri" panose="020F0502020204030204" pitchFamily="34" charset="0"/>
              <a:buChar char="-"/>
            </a:pP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Hollanda'dan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hava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emisyonu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teknikleri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hakkında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güncellenmiş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bilgi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notları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(Nisan 2022) </a:t>
            </a:r>
          </a:p>
          <a:p>
            <a:pPr marL="800100" lvl="1" indent="-342900" algn="just">
              <a:lnSpc>
                <a:spcPct val="120000"/>
              </a:lnSpc>
              <a:spcBef>
                <a:spcPts val="900"/>
              </a:spcBef>
              <a:buFont typeface="Calibri" panose="020F0502020204030204" pitchFamily="34" charset="0"/>
              <a:buChar char="-"/>
            </a:pPr>
            <a:r>
              <a:rPr lang="tr-TR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VITO web sitesi, su ve hava emisyonları hakkında bilgi notları</a:t>
            </a:r>
            <a:endParaRPr lang="en-US" sz="16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900"/>
              </a:spcBef>
              <a:buFont typeface="Calibri" panose="020F0502020204030204" pitchFamily="34" charset="0"/>
              <a:buChar char="-"/>
            </a:pPr>
            <a:r>
              <a:rPr lang="tr-TR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EPA Hava Kirliliği Kontrolü Maliyet Kılavuzu </a:t>
            </a:r>
            <a:endParaRPr lang="en-US" sz="16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 algn="just">
              <a:lnSpc>
                <a:spcPct val="120000"/>
              </a:lnSpc>
              <a:spcBef>
                <a:spcPts val="900"/>
              </a:spcBef>
              <a:buFont typeface="Calibri" panose="020F0502020204030204" pitchFamily="34" charset="0"/>
              <a:buChar char="-"/>
            </a:pP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Çalıştaylar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sektörel</a:t>
            </a:r>
            <a:r>
              <a:rPr lang="en-US" sz="16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toplantılar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587ED6-93E4-ED1D-9332-E66EADCD5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124D6-A55C-4BF8-8FED-103D5F9381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0198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pPr lvl="0"/>
            <a:r>
              <a:rPr lang="en-US" dirty="0" err="1">
                <a:latin typeface="+mj-lt"/>
              </a:rPr>
              <a:t>EED'ye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uyum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için</a:t>
            </a:r>
            <a:r>
              <a:rPr lang="en-US" dirty="0">
                <a:latin typeface="+mj-lt"/>
              </a:rPr>
              <a:t> DIES </a:t>
            </a:r>
            <a:r>
              <a:rPr lang="en-US" dirty="0" err="1">
                <a:latin typeface="+mj-lt"/>
              </a:rPr>
              <a:t>Projesi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kapsamındaki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sektörlerin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maliyet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değerlendirmesi</a:t>
            </a:r>
            <a:endParaRPr lang="en-US" dirty="0"/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5B61A2E4-40EF-4160-947D-BBC74C0C10F1}"/>
              </a:ext>
            </a:extLst>
          </p:cNvPr>
          <p:cNvSpPr txBox="1">
            <a:spLocks/>
          </p:cNvSpPr>
          <p:nvPr/>
        </p:nvSpPr>
        <p:spPr>
          <a:xfrm>
            <a:off x="838200" y="2059965"/>
            <a:ext cx="10515600" cy="41318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tr-TR" sz="2000" dirty="0">
                <a:effectLst/>
                <a:ea typeface="Calibri" panose="020F0502020204030204" pitchFamily="34" charset="0"/>
              </a:rPr>
              <a:t>Her bir MET için maliyet aralıklarının belirlenmesi, maliyet analizi hesaplamalarının</a:t>
            </a:r>
            <a:r>
              <a:rPr lang="tr-TR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i</a:t>
            </a:r>
            <a:r>
              <a:rPr lang="en-US" sz="20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kinci</a:t>
            </a:r>
            <a:r>
              <a:rPr lang="tr-TR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adımıdır. </a:t>
            </a:r>
            <a:endParaRPr lang="en-US" sz="20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28600" marR="0" lvl="0" indent="-2286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Hesaplamadan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önceki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adım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sektörel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uyum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analizi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ve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EKÖK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tesis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envanteridir</a:t>
            </a:r>
            <a:r>
              <a:rPr lang="en-US" sz="2000" dirty="0">
                <a:solidFill>
                  <a:prstClr val="black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defRPr/>
            </a:pPr>
            <a:r>
              <a:rPr lang="tr-TR" sz="2000" dirty="0">
                <a:solidFill>
                  <a:prstClr val="black"/>
                </a:solidFill>
                <a:cs typeface="Calibri" panose="020F0502020204030204" pitchFamily="34" charset="0"/>
              </a:rPr>
              <a:t>DIES Projesi kapsamında EKÖK tesis envanteri güncellenmiştir. </a:t>
            </a:r>
            <a:endParaRPr lang="en-US" sz="2000" dirty="0">
              <a:solidFill>
                <a:prstClr val="black"/>
              </a:solidFill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</a:pPr>
            <a:r>
              <a:rPr lang="tr-TR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Maliyet analizinin son adımı, </a:t>
            </a:r>
            <a:r>
              <a:rPr lang="tr-TR" sz="20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MET’ler</a:t>
            </a:r>
            <a:r>
              <a:rPr lang="tr-TR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ve </a:t>
            </a:r>
            <a:r>
              <a:rPr lang="tr-TR" sz="20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EED'ye</a:t>
            </a:r>
            <a:r>
              <a:rPr lang="tr-TR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tam uyum için gereken maliyetlerin hesaplanmasıdır. Bu analiz, Türkiye'deki ilgili sektörler için </a:t>
            </a:r>
            <a:r>
              <a:rPr lang="tr-TR" sz="200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EED'ye</a:t>
            </a:r>
            <a:r>
              <a:rPr lang="tr-TR" sz="200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uyum maliyetini ortaya koymaktadır.</a:t>
            </a:r>
            <a:endParaRPr lang="tr-TR" sz="20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587ED6-93E4-ED1D-9332-E66EADCD5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124D6-A55C-4BF8-8FED-103D5F9381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4776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r>
              <a:rPr lang="tr-TR" sz="3200" dirty="0">
                <a:latin typeface="+mj-lt"/>
                <a:ea typeface="+mj-ea"/>
                <a:cs typeface="+mj-cs"/>
              </a:rPr>
              <a:t>Se</a:t>
            </a:r>
            <a:r>
              <a:rPr lang="en-US" sz="3200" dirty="0" err="1">
                <a:latin typeface="+mj-lt"/>
                <a:ea typeface="+mj-ea"/>
                <a:cs typeface="+mj-cs"/>
              </a:rPr>
              <a:t>ktörel</a:t>
            </a:r>
            <a:r>
              <a:rPr lang="en-US" sz="3200" dirty="0">
                <a:latin typeface="+mj-lt"/>
                <a:ea typeface="+mj-ea"/>
                <a:cs typeface="+mj-cs"/>
              </a:rPr>
              <a:t> MET </a:t>
            </a:r>
            <a:r>
              <a:rPr lang="en-US" sz="3200" dirty="0" err="1">
                <a:latin typeface="+mj-lt"/>
                <a:ea typeface="+mj-ea"/>
                <a:cs typeface="+mj-cs"/>
              </a:rPr>
              <a:t>Uyumu</a:t>
            </a:r>
            <a:endParaRPr lang="en-US" sz="32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4260F2C7-A840-4144-A948-7D6D76C028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232189"/>
              </p:ext>
            </p:extLst>
          </p:nvPr>
        </p:nvGraphicFramePr>
        <p:xfrm>
          <a:off x="287242" y="2333082"/>
          <a:ext cx="11617516" cy="3471535"/>
        </p:xfrm>
        <a:graphic>
          <a:graphicData uri="http://schemas.openxmlformats.org/drawingml/2006/table">
            <a:tbl>
              <a:tblPr firstRow="1" firstCol="1" bandRow="1">
                <a:tableStyleId>{69012ECD-51FC-41F1-AA8D-1B2483CD663E}</a:tableStyleId>
              </a:tblPr>
              <a:tblGrid>
                <a:gridCol w="2181775">
                  <a:extLst>
                    <a:ext uri="{9D8B030D-6E8A-4147-A177-3AD203B41FA5}">
                      <a16:colId xmlns:a16="http://schemas.microsoft.com/office/drawing/2014/main" val="4244750235"/>
                    </a:ext>
                  </a:extLst>
                </a:gridCol>
                <a:gridCol w="2989405">
                  <a:extLst>
                    <a:ext uri="{9D8B030D-6E8A-4147-A177-3AD203B41FA5}">
                      <a16:colId xmlns:a16="http://schemas.microsoft.com/office/drawing/2014/main" val="2194961907"/>
                    </a:ext>
                  </a:extLst>
                </a:gridCol>
                <a:gridCol w="1230519">
                  <a:extLst>
                    <a:ext uri="{9D8B030D-6E8A-4147-A177-3AD203B41FA5}">
                      <a16:colId xmlns:a16="http://schemas.microsoft.com/office/drawing/2014/main" val="3721220181"/>
                    </a:ext>
                  </a:extLst>
                </a:gridCol>
                <a:gridCol w="1230519">
                  <a:extLst>
                    <a:ext uri="{9D8B030D-6E8A-4147-A177-3AD203B41FA5}">
                      <a16:colId xmlns:a16="http://schemas.microsoft.com/office/drawing/2014/main" val="638639674"/>
                    </a:ext>
                  </a:extLst>
                </a:gridCol>
                <a:gridCol w="1230519">
                  <a:extLst>
                    <a:ext uri="{9D8B030D-6E8A-4147-A177-3AD203B41FA5}">
                      <a16:colId xmlns:a16="http://schemas.microsoft.com/office/drawing/2014/main" val="357031624"/>
                    </a:ext>
                  </a:extLst>
                </a:gridCol>
                <a:gridCol w="1230519">
                  <a:extLst>
                    <a:ext uri="{9D8B030D-6E8A-4147-A177-3AD203B41FA5}">
                      <a16:colId xmlns:a16="http://schemas.microsoft.com/office/drawing/2014/main" val="1018896964"/>
                    </a:ext>
                  </a:extLst>
                </a:gridCol>
                <a:gridCol w="1524260">
                  <a:extLst>
                    <a:ext uri="{9D8B030D-6E8A-4147-A177-3AD203B41FA5}">
                      <a16:colId xmlns:a16="http://schemas.microsoft.com/office/drawing/2014/main" val="1021046394"/>
                    </a:ext>
                  </a:extLst>
                </a:gridCol>
              </a:tblGrid>
              <a:tr h="47276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2200">
                          <a:solidFill>
                            <a:srgbClr val="0070C0"/>
                          </a:solidFill>
                        </a:rPr>
                        <a:t>INSTALLATIONS</a:t>
                      </a: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48274711"/>
                  </a:ext>
                </a:extLst>
              </a:tr>
              <a:tr h="23786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2200" b="1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en-US" sz="2200" b="1">
                        <a:solidFill>
                          <a:srgbClr val="0070C0"/>
                        </a:solidFill>
                        <a:latin typeface="+mn-lt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en-US" sz="2200" b="1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en-US" sz="2200" b="1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>
                          <a:solidFill>
                            <a:srgbClr val="0070C0"/>
                          </a:solidFill>
                          <a:effectLst/>
                        </a:rPr>
                        <a:t>4</a:t>
                      </a:r>
                      <a:endParaRPr lang="en-US" sz="2200" b="1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1" dirty="0">
                          <a:solidFill>
                            <a:srgbClr val="0070C0"/>
                          </a:solidFill>
                          <a:effectLst/>
                        </a:rPr>
                        <a:t>% </a:t>
                      </a:r>
                      <a:r>
                        <a:rPr lang="en-US" sz="2200" b="1" dirty="0" err="1">
                          <a:solidFill>
                            <a:srgbClr val="0070C0"/>
                          </a:solidFill>
                          <a:effectLst/>
                        </a:rPr>
                        <a:t>Uyum</a:t>
                      </a:r>
                      <a:endParaRPr lang="en-US" sz="2200" b="1" dirty="0">
                        <a:solidFill>
                          <a:srgbClr val="0070C0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2734878"/>
                  </a:ext>
                </a:extLst>
              </a:tr>
              <a:tr h="358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BAT KL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BAT KL – </a:t>
                      </a:r>
                      <a:r>
                        <a:rPr lang="tr-TR" sz="1800" dirty="0">
                          <a:effectLst/>
                        </a:rPr>
                        <a:t>Hidrojen peroksit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80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5313439"/>
                  </a:ext>
                </a:extLst>
              </a:tr>
              <a:tr h="35805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NACE </a:t>
                      </a:r>
                      <a:r>
                        <a:rPr lang="en-US" sz="1800" dirty="0" err="1">
                          <a:effectLst/>
                        </a:rPr>
                        <a:t>Kodları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20.14.01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249967"/>
                  </a:ext>
                </a:extLst>
              </a:tr>
              <a:tr h="311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effectLst/>
                        </a:rPr>
                        <a:t>İlgili</a:t>
                      </a:r>
                      <a:r>
                        <a:rPr lang="en-US" sz="1800" dirty="0">
                          <a:effectLst/>
                        </a:rPr>
                        <a:t> Proses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 </a:t>
                      </a:r>
                      <a:r>
                        <a:rPr lang="en-US" sz="18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Tanımı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86053"/>
                  </a:ext>
                </a:extLst>
              </a:tr>
              <a:tr h="414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AA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MET 1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</a:rPr>
                        <a:t>Evet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Hayır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Hayır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Hayır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FF0000"/>
                          </a:solidFill>
                          <a:effectLst/>
                        </a:rPr>
                        <a:t>25</a:t>
                      </a:r>
                      <a:endParaRPr lang="en-US" sz="2200" kern="120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84690642"/>
                  </a:ext>
                </a:extLst>
              </a:tr>
              <a:tr h="414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BB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….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</a:rPr>
                        <a:t>Evet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</a:rPr>
                        <a:t>Evet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</a:rPr>
                        <a:t>Evet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kern="1200" dirty="0">
                          <a:solidFill>
                            <a:schemeClr val="tx1"/>
                          </a:solidFill>
                          <a:effectLst/>
                        </a:rPr>
                        <a:t>Evet</a:t>
                      </a:r>
                      <a:endParaRPr lang="en-US" sz="2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endParaRPr lang="en-US" sz="2200" kern="120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9088841"/>
                  </a:ext>
                </a:extLst>
              </a:tr>
              <a:tr h="414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…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sz="2200" kern="120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2480306"/>
                  </a:ext>
                </a:extLst>
              </a:tr>
              <a:tr h="4149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CC</a:t>
                      </a:r>
                      <a:endParaRPr lang="en-U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MET n</a:t>
                      </a:r>
                      <a:endParaRPr lang="en-U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>
                          <a:solidFill>
                            <a:schemeClr val="tx1"/>
                          </a:solidFill>
                          <a:effectLst/>
                        </a:rPr>
                        <a:t>…</a:t>
                      </a:r>
                      <a:endParaRPr lang="en-US" sz="2200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200" kern="1200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  <a:endParaRPr lang="en-US" sz="220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9002724"/>
                  </a:ext>
                </a:extLst>
              </a:tr>
            </a:tbl>
          </a:graphicData>
        </a:graphic>
      </p:graphicFrame>
      <p:sp>
        <p:nvSpPr>
          <p:cNvPr id="6" name="Rectangle: Rounded Corners 3">
            <a:extLst>
              <a:ext uri="{FF2B5EF4-FFF2-40B4-BE49-F238E27FC236}">
                <a16:creationId xmlns:a16="http://schemas.microsoft.com/office/drawing/2014/main" id="{D2C6B9CA-8D02-42BC-9C3C-42D9579D9E9D}"/>
              </a:ext>
            </a:extLst>
          </p:cNvPr>
          <p:cNvSpPr/>
          <p:nvPr/>
        </p:nvSpPr>
        <p:spPr>
          <a:xfrm>
            <a:off x="10111563" y="5879806"/>
            <a:ext cx="1941095" cy="54964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rgbClr val="FF0000"/>
                </a:solidFill>
              </a:rPr>
              <a:t>Sektörel</a:t>
            </a:r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Uyum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seviyesi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5E53AD2-2053-CC4C-4FAB-3B7349F3E3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43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r>
              <a:rPr lang="en-US" dirty="0">
                <a:latin typeface="+mj-lt"/>
              </a:rPr>
              <a:t>Veri </a:t>
            </a:r>
            <a:r>
              <a:rPr lang="en-US" dirty="0" err="1">
                <a:latin typeface="+mj-lt"/>
              </a:rPr>
              <a:t>Analizi</a:t>
            </a:r>
            <a:endParaRPr lang="en-US" sz="32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70D5A4-AE24-3F22-4170-9512C8C18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124D6-A55C-4BF8-8FED-103D5F9381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AE71751-7029-D229-978C-127F1B2A0D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782386"/>
              </p:ext>
            </p:extLst>
          </p:nvPr>
        </p:nvGraphicFramePr>
        <p:xfrm>
          <a:off x="838200" y="1941135"/>
          <a:ext cx="10515599" cy="348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9806">
                  <a:extLst>
                    <a:ext uri="{9D8B030D-6E8A-4147-A177-3AD203B41FA5}">
                      <a16:colId xmlns:a16="http://schemas.microsoft.com/office/drawing/2014/main" val="3730331229"/>
                    </a:ext>
                  </a:extLst>
                </a:gridCol>
                <a:gridCol w="1089806">
                  <a:extLst>
                    <a:ext uri="{9D8B030D-6E8A-4147-A177-3AD203B41FA5}">
                      <a16:colId xmlns:a16="http://schemas.microsoft.com/office/drawing/2014/main" val="4163924115"/>
                    </a:ext>
                  </a:extLst>
                </a:gridCol>
                <a:gridCol w="1097413">
                  <a:extLst>
                    <a:ext uri="{9D8B030D-6E8A-4147-A177-3AD203B41FA5}">
                      <a16:colId xmlns:a16="http://schemas.microsoft.com/office/drawing/2014/main" val="551688818"/>
                    </a:ext>
                  </a:extLst>
                </a:gridCol>
                <a:gridCol w="1097413">
                  <a:extLst>
                    <a:ext uri="{9D8B030D-6E8A-4147-A177-3AD203B41FA5}">
                      <a16:colId xmlns:a16="http://schemas.microsoft.com/office/drawing/2014/main" val="1925877390"/>
                    </a:ext>
                  </a:extLst>
                </a:gridCol>
                <a:gridCol w="877930">
                  <a:extLst>
                    <a:ext uri="{9D8B030D-6E8A-4147-A177-3AD203B41FA5}">
                      <a16:colId xmlns:a16="http://schemas.microsoft.com/office/drawing/2014/main" val="2435054052"/>
                    </a:ext>
                  </a:extLst>
                </a:gridCol>
                <a:gridCol w="950728">
                  <a:extLst>
                    <a:ext uri="{9D8B030D-6E8A-4147-A177-3AD203B41FA5}">
                      <a16:colId xmlns:a16="http://schemas.microsoft.com/office/drawing/2014/main" val="3410880682"/>
                    </a:ext>
                  </a:extLst>
                </a:gridCol>
                <a:gridCol w="950728">
                  <a:extLst>
                    <a:ext uri="{9D8B030D-6E8A-4147-A177-3AD203B41FA5}">
                      <a16:colId xmlns:a16="http://schemas.microsoft.com/office/drawing/2014/main" val="59911962"/>
                    </a:ext>
                  </a:extLst>
                </a:gridCol>
                <a:gridCol w="1238663">
                  <a:extLst>
                    <a:ext uri="{9D8B030D-6E8A-4147-A177-3AD203B41FA5}">
                      <a16:colId xmlns:a16="http://schemas.microsoft.com/office/drawing/2014/main" val="3904208892"/>
                    </a:ext>
                  </a:extLst>
                </a:gridCol>
                <a:gridCol w="1238663">
                  <a:extLst>
                    <a:ext uri="{9D8B030D-6E8A-4147-A177-3AD203B41FA5}">
                      <a16:colId xmlns:a16="http://schemas.microsoft.com/office/drawing/2014/main" val="4238644569"/>
                    </a:ext>
                  </a:extLst>
                </a:gridCol>
                <a:gridCol w="884449">
                  <a:extLst>
                    <a:ext uri="{9D8B030D-6E8A-4147-A177-3AD203B41FA5}">
                      <a16:colId xmlns:a16="http://schemas.microsoft.com/office/drawing/2014/main" val="61921550"/>
                    </a:ext>
                  </a:extLst>
                </a:gridCol>
              </a:tblGrid>
              <a:tr h="1316802"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MET#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MET-</a:t>
                      </a:r>
                      <a:r>
                        <a:rPr lang="tr-TR" sz="2000" dirty="0" err="1">
                          <a:effectLst/>
                        </a:rPr>
                        <a:t>Ref'lerden</a:t>
                      </a:r>
                      <a:r>
                        <a:rPr lang="tr-TR" sz="2000" dirty="0">
                          <a:effectLst/>
                        </a:rPr>
                        <a:t>, VITO belgelerinden ve diğerlerinden elde edilen maliyet verileri, €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Tesis tarafından MET-</a:t>
                      </a:r>
                      <a:r>
                        <a:rPr lang="tr-TR" sz="2000" dirty="0" err="1">
                          <a:effectLst/>
                        </a:rPr>
                        <a:t>KL’de</a:t>
                      </a:r>
                      <a:r>
                        <a:rPr lang="tr-TR" sz="2000" dirty="0">
                          <a:effectLst/>
                        </a:rPr>
                        <a:t> beyan edilen maliyet verileri, €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Uzman kararından sonra maliyet değeri, €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6231843"/>
                  </a:ext>
                </a:extLst>
              </a:tr>
              <a:tr h="420029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Min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Ort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Max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 err="1">
                          <a:effectLst/>
                        </a:rPr>
                        <a:t>Min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Ort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Max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 err="1">
                          <a:effectLst/>
                        </a:rPr>
                        <a:t>Min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Ort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Max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64884926"/>
                  </a:ext>
                </a:extLst>
              </a:tr>
              <a:tr h="420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MET</a:t>
                      </a:r>
                      <a:r>
                        <a:rPr lang="tr-TR" sz="2000" baseline="-25000">
                          <a:effectLst/>
                        </a:rPr>
                        <a:t>1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-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-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-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X</a:t>
                      </a:r>
                      <a:r>
                        <a:rPr lang="tr-TR" sz="2000" baseline="-25000">
                          <a:effectLst/>
                        </a:rPr>
                        <a:t>1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X</a:t>
                      </a:r>
                      <a:r>
                        <a:rPr lang="tr-TR" sz="2000" baseline="-25000">
                          <a:effectLst/>
                        </a:rPr>
                        <a:t>2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X</a:t>
                      </a:r>
                      <a:r>
                        <a:rPr lang="tr-TR" sz="2000" baseline="-25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X</a:t>
                      </a:r>
                      <a:r>
                        <a:rPr lang="tr-TR" sz="2000" baseline="-25000" dirty="0">
                          <a:effectLst/>
                        </a:rPr>
                        <a:t>1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X</a:t>
                      </a:r>
                      <a:r>
                        <a:rPr lang="tr-TR" sz="2000" baseline="-25000">
                          <a:effectLst/>
                        </a:rPr>
                        <a:t>2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X</a:t>
                      </a:r>
                      <a:r>
                        <a:rPr lang="tr-TR" sz="2000" baseline="-25000">
                          <a:effectLst/>
                        </a:rPr>
                        <a:t>3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91057275"/>
                  </a:ext>
                </a:extLst>
              </a:tr>
              <a:tr h="420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MET</a:t>
                      </a:r>
                      <a:r>
                        <a:rPr lang="tr-TR" sz="2000" baseline="-25000">
                          <a:effectLst/>
                        </a:rPr>
                        <a:t> 2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Y</a:t>
                      </a:r>
                      <a:r>
                        <a:rPr lang="tr-TR" sz="2000" baseline="-25000">
                          <a:effectLst/>
                        </a:rPr>
                        <a:t>1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Y</a:t>
                      </a:r>
                      <a:r>
                        <a:rPr lang="tr-TR" sz="2000" baseline="-25000">
                          <a:effectLst/>
                        </a:rPr>
                        <a:t>2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Y</a:t>
                      </a:r>
                      <a:r>
                        <a:rPr lang="tr-TR" sz="2000" baseline="-25000">
                          <a:effectLst/>
                        </a:rPr>
                        <a:t>3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-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-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-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Y</a:t>
                      </a:r>
                      <a:r>
                        <a:rPr lang="tr-TR" sz="2000" baseline="-25000">
                          <a:effectLst/>
                        </a:rPr>
                        <a:t>1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Y</a:t>
                      </a:r>
                      <a:r>
                        <a:rPr lang="tr-TR" sz="2000" baseline="-25000" dirty="0">
                          <a:effectLst/>
                        </a:rPr>
                        <a:t>2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Y</a:t>
                      </a:r>
                      <a:r>
                        <a:rPr lang="tr-TR" sz="2000" baseline="-25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5005783"/>
                  </a:ext>
                </a:extLst>
              </a:tr>
              <a:tr h="42002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MET</a:t>
                      </a:r>
                      <a:r>
                        <a:rPr lang="tr-TR" sz="2000" baseline="-25000">
                          <a:effectLst/>
                        </a:rPr>
                        <a:t> n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Z</a:t>
                      </a:r>
                      <a:r>
                        <a:rPr lang="tr-TR" sz="2000" baseline="-25000">
                          <a:effectLst/>
                        </a:rPr>
                        <a:t>1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Z</a:t>
                      </a:r>
                      <a:r>
                        <a:rPr lang="tr-TR" sz="2000" baseline="-25000">
                          <a:effectLst/>
                        </a:rPr>
                        <a:t>2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Z</a:t>
                      </a:r>
                      <a:r>
                        <a:rPr lang="tr-TR" sz="2000" baseline="-25000">
                          <a:effectLst/>
                        </a:rPr>
                        <a:t>3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W</a:t>
                      </a:r>
                      <a:r>
                        <a:rPr lang="tr-TR" sz="2000" baseline="-25000">
                          <a:effectLst/>
                        </a:rPr>
                        <a:t>1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W</a:t>
                      </a:r>
                      <a:r>
                        <a:rPr lang="tr-TR" sz="2000" baseline="-25000">
                          <a:effectLst/>
                        </a:rPr>
                        <a:t>2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W</a:t>
                      </a:r>
                      <a:r>
                        <a:rPr lang="tr-TR" sz="2000" baseline="-25000">
                          <a:effectLst/>
                        </a:rPr>
                        <a:t>3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Z</a:t>
                      </a:r>
                      <a:r>
                        <a:rPr lang="tr-TR" sz="2000" baseline="-25000">
                          <a:effectLst/>
                        </a:rPr>
                        <a:t>1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(Z</a:t>
                      </a:r>
                      <a:r>
                        <a:rPr lang="tr-TR" sz="2000" baseline="-25000" dirty="0">
                          <a:effectLst/>
                        </a:rPr>
                        <a:t>1</a:t>
                      </a:r>
                      <a:r>
                        <a:rPr lang="tr-TR" sz="2000" dirty="0">
                          <a:effectLst/>
                        </a:rPr>
                        <a:t>+W</a:t>
                      </a:r>
                      <a:r>
                        <a:rPr lang="tr-TR" sz="2000" baseline="-25000" dirty="0">
                          <a:effectLst/>
                        </a:rPr>
                        <a:t>3</a:t>
                      </a:r>
                      <a:r>
                        <a:rPr lang="tr-TR" sz="2000" dirty="0">
                          <a:effectLst/>
                        </a:rPr>
                        <a:t>)/2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W</a:t>
                      </a:r>
                      <a:r>
                        <a:rPr lang="tr-TR" sz="2000" baseline="-25000" dirty="0">
                          <a:effectLst/>
                        </a:rPr>
                        <a:t>3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38628"/>
                  </a:ext>
                </a:extLst>
              </a:tr>
              <a:tr h="420029">
                <a:tc gridSpan="7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İlgili alt sektör için toplam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A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>
                          <a:effectLst/>
                        </a:rPr>
                        <a:t>(A+B)/2</a:t>
                      </a:r>
                      <a:endParaRPr lang="tr-TR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lang="tr-TR" sz="2000" dirty="0">
                          <a:effectLst/>
                        </a:rPr>
                        <a:t>B</a:t>
                      </a:r>
                      <a:endParaRPr lang="tr-TR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43698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0600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r>
              <a:rPr lang="en-US" dirty="0" err="1">
                <a:latin typeface="+mj-lt"/>
              </a:rPr>
              <a:t>Sektörel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toplam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yatırım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maliyeti</a:t>
            </a:r>
            <a:r>
              <a:rPr lang="en-US" dirty="0">
                <a:latin typeface="+mj-lt"/>
              </a:rPr>
              <a:t> (CAPEX) </a:t>
            </a:r>
            <a:r>
              <a:rPr lang="en-US" dirty="0" err="1">
                <a:latin typeface="+mj-lt"/>
              </a:rPr>
              <a:t>hesaplaması</a:t>
            </a:r>
            <a:endParaRPr lang="en-US" sz="32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70D5A4-AE24-3F22-4170-9512C8C18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15</a:t>
            </a:fld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72FE875E-12D1-B325-A0D1-9290A4E9972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0471367"/>
                  </p:ext>
                </p:extLst>
              </p:nvPr>
            </p:nvGraphicFramePr>
            <p:xfrm>
              <a:off x="1000125" y="1941115"/>
              <a:ext cx="10191749" cy="3859291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33246">
                      <a:extLst>
                        <a:ext uri="{9D8B030D-6E8A-4147-A177-3AD203B41FA5}">
                          <a16:colId xmlns:a16="http://schemas.microsoft.com/office/drawing/2014/main" val="3749100745"/>
                        </a:ext>
                      </a:extLst>
                    </a:gridCol>
                    <a:gridCol w="1595704">
                      <a:extLst>
                        <a:ext uri="{9D8B030D-6E8A-4147-A177-3AD203B41FA5}">
                          <a16:colId xmlns:a16="http://schemas.microsoft.com/office/drawing/2014/main" val="3318630011"/>
                        </a:ext>
                      </a:extLst>
                    </a:gridCol>
                    <a:gridCol w="1443235">
                      <a:extLst>
                        <a:ext uri="{9D8B030D-6E8A-4147-A177-3AD203B41FA5}">
                          <a16:colId xmlns:a16="http://schemas.microsoft.com/office/drawing/2014/main" val="1961769507"/>
                        </a:ext>
                      </a:extLst>
                    </a:gridCol>
                    <a:gridCol w="5719564">
                      <a:extLst>
                        <a:ext uri="{9D8B030D-6E8A-4147-A177-3AD203B41FA5}">
                          <a16:colId xmlns:a16="http://schemas.microsoft.com/office/drawing/2014/main" val="2556588873"/>
                        </a:ext>
                      </a:extLst>
                    </a:gridCol>
                  </a:tblGrid>
                  <a:tr h="90543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MET#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MET Uyum Durumu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CAPEX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CAPEX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98008282"/>
                      </a:ext>
                    </a:extLst>
                  </a:tr>
                  <a:tr h="451844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1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A%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Toplam</a:t>
                          </a:r>
                        </a:p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CAPEX</a:t>
                          </a:r>
                          <a:r>
                            <a:rPr lang="tr-TR" sz="1800" baseline="-25000" dirty="0">
                              <a:effectLst/>
                            </a:rPr>
                            <a:t>MET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CAPEX</a:t>
                          </a:r>
                          <a:r>
                            <a:rPr lang="tr-TR" sz="1800" baseline="-25000" dirty="0">
                              <a:effectLst/>
                            </a:rPr>
                            <a:t>MET </a:t>
                          </a:r>
                          <a:r>
                            <a:rPr lang="tr-TR" sz="1800" dirty="0">
                              <a:effectLst/>
                            </a:rPr>
                            <a:t>x (1-A%)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346301501"/>
                      </a:ext>
                    </a:extLst>
                  </a:tr>
                  <a:tr h="44681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2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26941120"/>
                      </a:ext>
                    </a:extLst>
                  </a:tr>
                  <a:tr h="470666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3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82598838"/>
                      </a:ext>
                    </a:extLst>
                  </a:tr>
                  <a:tr h="40788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n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26892416"/>
                      </a:ext>
                    </a:extLst>
                  </a:tr>
                  <a:tr h="1041204">
                    <a:tc gridSpan="3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Toplam </a:t>
                          </a:r>
                          <a:r>
                            <a:rPr lang="en-US" sz="1800" dirty="0">
                              <a:effectLst/>
                            </a:rPr>
                            <a:t>CAPEX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grow m:val="on"/>
                                    <m:ctrlPr>
                                      <a:rPr lang="tr-TR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tr-TR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İ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𝑙𝑔𝑖𝑙𝑖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𝑎𝑙𝑡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𝑠𝑒𝑘𝑡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ö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ç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𝑖𝑛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𝑘𝑎𝑝𝑠𝑎𝑛𝑎𝑛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𝑡𝑒𝑠𝑖𝑠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𝑠𝑎𝑦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ı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ı ×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𝐶𝐴𝑃𝐸𝑋</m:t>
                                        </m:r>
                                      </m:e>
                                      <m:sub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𝑀𝐸𝑇</m:t>
                                        </m:r>
                                      </m:sub>
                                    </m:sSub>
                                  </m:e>
                                </m:nary>
                                <m:r>
                                  <a:rPr lang="tr-TR" sz="1800">
                                    <a:effectLst/>
                                    <a:latin typeface="Cambria Math" panose="02040503050406030204" pitchFamily="18" charset="0"/>
                                  </a:rPr>
                                  <m:t>×(1−</m:t>
                                </m:r>
                                <m:sSub>
                                  <m:sSubPr>
                                    <m:ctrlPr>
                                      <a:rPr lang="tr-TR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𝑀𝐸𝑇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𝑢𝑦𝑢𝑚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𝑑𝑢𝑟𝑢𝑚𝑢</m:t>
                                    </m:r>
                                  </m:e>
                                  <m:sub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𝑀𝐸𝑇</m:t>
                                    </m:r>
                                  </m:sub>
                                </m:sSub>
                                <m:r>
                                  <a:rPr lang="tr-TR" sz="1800"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2188996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72FE875E-12D1-B325-A0D1-9290A4E9972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30471367"/>
                  </p:ext>
                </p:extLst>
              </p:nvPr>
            </p:nvGraphicFramePr>
            <p:xfrm>
              <a:off x="1000125" y="1941115"/>
              <a:ext cx="10191749" cy="3854592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433246">
                      <a:extLst>
                        <a:ext uri="{9D8B030D-6E8A-4147-A177-3AD203B41FA5}">
                          <a16:colId xmlns:a16="http://schemas.microsoft.com/office/drawing/2014/main" val="3749100745"/>
                        </a:ext>
                      </a:extLst>
                    </a:gridCol>
                    <a:gridCol w="1595704">
                      <a:extLst>
                        <a:ext uri="{9D8B030D-6E8A-4147-A177-3AD203B41FA5}">
                          <a16:colId xmlns:a16="http://schemas.microsoft.com/office/drawing/2014/main" val="3318630011"/>
                        </a:ext>
                      </a:extLst>
                    </a:gridCol>
                    <a:gridCol w="1443235">
                      <a:extLst>
                        <a:ext uri="{9D8B030D-6E8A-4147-A177-3AD203B41FA5}">
                          <a16:colId xmlns:a16="http://schemas.microsoft.com/office/drawing/2014/main" val="1961769507"/>
                        </a:ext>
                      </a:extLst>
                    </a:gridCol>
                    <a:gridCol w="5719564">
                      <a:extLst>
                        <a:ext uri="{9D8B030D-6E8A-4147-A177-3AD203B41FA5}">
                          <a16:colId xmlns:a16="http://schemas.microsoft.com/office/drawing/2014/main" val="2556588873"/>
                        </a:ext>
                      </a:extLst>
                    </a:gridCol>
                  </a:tblGrid>
                  <a:tr h="905430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MET#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MET Uyum Durumu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CAPEX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CAPEX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198008282"/>
                      </a:ext>
                    </a:extLst>
                  </a:tr>
                  <a:tr h="451844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1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A%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Toplam</a:t>
                          </a:r>
                        </a:p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CAPEX</a:t>
                          </a:r>
                          <a:r>
                            <a:rPr lang="tr-TR" sz="1800" baseline="-25000" dirty="0">
                              <a:effectLst/>
                            </a:rPr>
                            <a:t>MET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CAPEX</a:t>
                          </a:r>
                          <a:r>
                            <a:rPr lang="tr-TR" sz="1800" baseline="-25000" dirty="0">
                              <a:effectLst/>
                            </a:rPr>
                            <a:t>MET </a:t>
                          </a:r>
                          <a:r>
                            <a:rPr lang="tr-TR" sz="1800" dirty="0">
                              <a:effectLst/>
                            </a:rPr>
                            <a:t>x (1-A%)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3346301501"/>
                      </a:ext>
                    </a:extLst>
                  </a:tr>
                  <a:tr h="446815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2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26941120"/>
                      </a:ext>
                    </a:extLst>
                  </a:tr>
                  <a:tr h="470666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3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282598838"/>
                      </a:ext>
                    </a:extLst>
                  </a:tr>
                  <a:tr h="407881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n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26892416"/>
                      </a:ext>
                    </a:extLst>
                  </a:tr>
                  <a:tr h="1171956">
                    <a:tc gridSpan="3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Toplam </a:t>
                          </a:r>
                          <a:r>
                            <a:rPr lang="en-US" sz="1800" dirty="0">
                              <a:effectLst/>
                            </a:rPr>
                            <a:t>CAPEX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78358" t="-230208" r="-533" b="-62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1889968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817847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r>
              <a:rPr lang="en-US" dirty="0" err="1">
                <a:latin typeface="+mj-lt"/>
              </a:rPr>
              <a:t>Sektörel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toplam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işletme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ve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bakım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maliyeti</a:t>
            </a:r>
            <a:r>
              <a:rPr lang="en-US" dirty="0">
                <a:latin typeface="+mj-lt"/>
              </a:rPr>
              <a:t> (OPEX) </a:t>
            </a:r>
            <a:r>
              <a:rPr lang="en-US" dirty="0" err="1">
                <a:latin typeface="+mj-lt"/>
              </a:rPr>
              <a:t>hesaplaması</a:t>
            </a:r>
            <a:endParaRPr lang="en-US" sz="3200" dirty="0">
              <a:latin typeface="+mj-lt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C70D5A4-AE24-3F22-4170-9512C8C18A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124D6-A55C-4BF8-8FED-103D5F9381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40DBE293-81B6-BE4D-1978-E0FCBE3334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586919"/>
                  </p:ext>
                </p:extLst>
              </p:nvPr>
            </p:nvGraphicFramePr>
            <p:xfrm>
              <a:off x="838200" y="1941115"/>
              <a:ext cx="10515600" cy="385917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901667">
                      <a:extLst>
                        <a:ext uri="{9D8B030D-6E8A-4147-A177-3AD203B41FA5}">
                          <a16:colId xmlns:a16="http://schemas.microsoft.com/office/drawing/2014/main" val="2737813551"/>
                        </a:ext>
                      </a:extLst>
                    </a:gridCol>
                    <a:gridCol w="1945705">
                      <a:extLst>
                        <a:ext uri="{9D8B030D-6E8A-4147-A177-3AD203B41FA5}">
                          <a16:colId xmlns:a16="http://schemas.microsoft.com/office/drawing/2014/main" val="1819052433"/>
                        </a:ext>
                      </a:extLst>
                    </a:gridCol>
                    <a:gridCol w="1446836">
                      <a:extLst>
                        <a:ext uri="{9D8B030D-6E8A-4147-A177-3AD203B41FA5}">
                          <a16:colId xmlns:a16="http://schemas.microsoft.com/office/drawing/2014/main" val="4083283451"/>
                        </a:ext>
                      </a:extLst>
                    </a:gridCol>
                    <a:gridCol w="6221392">
                      <a:extLst>
                        <a:ext uri="{9D8B030D-6E8A-4147-A177-3AD203B41FA5}">
                          <a16:colId xmlns:a16="http://schemas.microsoft.com/office/drawing/2014/main" val="1920915382"/>
                        </a:ext>
                      </a:extLst>
                    </a:gridCol>
                  </a:tblGrid>
                  <a:tr h="82489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MET#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MET Uyum Durumu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OPEX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OPEX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2997559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1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B%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Toplam OPEX</a:t>
                          </a:r>
                          <a:r>
                            <a:rPr lang="tr-TR" sz="1800" baseline="-25000">
                              <a:effectLst/>
                            </a:rPr>
                            <a:t>MET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OPEX</a:t>
                          </a:r>
                          <a:r>
                            <a:rPr lang="tr-TR" sz="1800" baseline="-25000">
                              <a:effectLst/>
                            </a:rPr>
                            <a:t>MET </a:t>
                          </a:r>
                          <a:r>
                            <a:rPr lang="tr-TR" sz="1800">
                              <a:effectLst/>
                            </a:rPr>
                            <a:t>x (1-B%)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01117270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2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76678264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3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8113284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n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83876581"/>
                      </a:ext>
                    </a:extLst>
                  </a:tr>
                  <a:tr h="1438371">
                    <a:tc gridSpan="3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Toplam OPEX 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nary>
                                  <m:naryPr>
                                    <m:chr m:val="∑"/>
                                    <m:grow m:val="on"/>
                                    <m:ctrlPr>
                                      <a:rPr lang="tr-TR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naryPr>
                                  <m:sub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=1</m:t>
                                    </m:r>
                                  </m:sub>
                                  <m:sup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tr-TR" sz="1800" i="1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İ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𝑙𝑔𝑖𝑙𝑖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𝑎𝑙𝑡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𝑠𝑒𝑘𝑡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ö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ç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𝑖𝑛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𝑘𝑎𝑝𝑠𝑎𝑛𝑎𝑛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𝑡𝑒𝑠𝑖𝑠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𝑠𝑎𝑦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ı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𝑠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ı×</m:t>
                                        </m:r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𝑂𝑃𝐸𝑋</m:t>
                                        </m:r>
                                      </m:e>
                                      <m:sub>
                                        <m:r>
                                          <a:rPr lang="tr-TR" sz="1800">
                                            <a:effectLst/>
                                            <a:latin typeface="Cambria Math" panose="02040503050406030204" pitchFamily="18" charset="0"/>
                                          </a:rPr>
                                          <m:t>𝑀𝐸𝑇</m:t>
                                        </m:r>
                                      </m:sub>
                                    </m:sSub>
                                  </m:e>
                                </m:nary>
                                <m:r>
                                  <a:rPr lang="tr-TR" sz="1800">
                                    <a:effectLst/>
                                    <a:latin typeface="Cambria Math" panose="02040503050406030204" pitchFamily="18" charset="0"/>
                                  </a:rPr>
                                  <m:t>×(1−</m:t>
                                </m:r>
                                <m:sSub>
                                  <m:sSubPr>
                                    <m:ctrlPr>
                                      <a:rPr lang="tr-TR" sz="1800" i="1">
                                        <a:effectLst/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𝑀𝐸𝑇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𝑈𝑦𝑢𝑚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𝑑𝑢𝑟𝑢𝑚𝑢</m:t>
                                    </m:r>
                                  </m:e>
                                  <m:sub>
                                    <m:r>
                                      <a:rPr lang="tr-TR" sz="1800">
                                        <a:effectLst/>
                                        <a:latin typeface="Cambria Math" panose="02040503050406030204" pitchFamily="18" charset="0"/>
                                      </a:rPr>
                                      <m:t>𝑀𝐸𝑇</m:t>
                                    </m:r>
                                  </m:sub>
                                </m:sSub>
                                <m:r>
                                  <a:rPr lang="tr-TR" sz="1800">
                                    <a:effectLst/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246373587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>
                <a:extLst>
                  <a:ext uri="{FF2B5EF4-FFF2-40B4-BE49-F238E27FC236}">
                    <a16:creationId xmlns:a16="http://schemas.microsoft.com/office/drawing/2014/main" id="{40DBE293-81B6-BE4D-1978-E0FCBE33343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18586919"/>
                  </p:ext>
                </p:extLst>
              </p:nvPr>
            </p:nvGraphicFramePr>
            <p:xfrm>
              <a:off x="838200" y="1941115"/>
              <a:ext cx="10515600" cy="3859175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901667">
                      <a:extLst>
                        <a:ext uri="{9D8B030D-6E8A-4147-A177-3AD203B41FA5}">
                          <a16:colId xmlns:a16="http://schemas.microsoft.com/office/drawing/2014/main" val="2737813551"/>
                        </a:ext>
                      </a:extLst>
                    </a:gridCol>
                    <a:gridCol w="1945705">
                      <a:extLst>
                        <a:ext uri="{9D8B030D-6E8A-4147-A177-3AD203B41FA5}">
                          <a16:colId xmlns:a16="http://schemas.microsoft.com/office/drawing/2014/main" val="1819052433"/>
                        </a:ext>
                      </a:extLst>
                    </a:gridCol>
                    <a:gridCol w="1446836">
                      <a:extLst>
                        <a:ext uri="{9D8B030D-6E8A-4147-A177-3AD203B41FA5}">
                          <a16:colId xmlns:a16="http://schemas.microsoft.com/office/drawing/2014/main" val="4083283451"/>
                        </a:ext>
                      </a:extLst>
                    </a:gridCol>
                    <a:gridCol w="6221392">
                      <a:extLst>
                        <a:ext uri="{9D8B030D-6E8A-4147-A177-3AD203B41FA5}">
                          <a16:colId xmlns:a16="http://schemas.microsoft.com/office/drawing/2014/main" val="1920915382"/>
                        </a:ext>
                      </a:extLst>
                    </a:gridCol>
                  </a:tblGrid>
                  <a:tr h="824892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MET#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MET Uyum Durumu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OPEX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Sektörel OPEX (€)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62997559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1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ctr">
                            <a:lnSpc>
                              <a:spcPct val="115000"/>
                            </a:lnSpc>
                          </a:pPr>
                          <a:r>
                            <a:rPr lang="tr-TR" sz="1800" dirty="0">
                              <a:effectLst/>
                            </a:rPr>
                            <a:t>B%</a:t>
                          </a:r>
                          <a:endParaRPr lang="tr-TR" sz="1800" dirty="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Toplam OPEX</a:t>
                          </a:r>
                          <a:r>
                            <a:rPr lang="tr-TR" sz="1800" baseline="-25000">
                              <a:effectLst/>
                            </a:rPr>
                            <a:t>MET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rowSpan="4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OPEX</a:t>
                          </a:r>
                          <a:r>
                            <a:rPr lang="tr-TR" sz="1800" baseline="-25000">
                              <a:effectLst/>
                            </a:rPr>
                            <a:t>MET </a:t>
                          </a:r>
                          <a:r>
                            <a:rPr lang="tr-TR" sz="1800">
                              <a:effectLst/>
                            </a:rPr>
                            <a:t>x (1-B%)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extLst>
                      <a:ext uri="{0D108BD9-81ED-4DB2-BD59-A6C34878D82A}">
                        <a16:rowId xmlns:a16="http://schemas.microsoft.com/office/drawing/2014/main" val="1501117270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2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76678264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3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78113284"/>
                      </a:ext>
                    </a:extLst>
                  </a:tr>
                  <a:tr h="398978">
                    <a:tc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MET</a:t>
                          </a:r>
                          <a:r>
                            <a:rPr lang="tr-TR" sz="1800" baseline="-25000">
                              <a:effectLst/>
                            </a:rPr>
                            <a:t>n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v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83876581"/>
                      </a:ext>
                    </a:extLst>
                  </a:tr>
                  <a:tr h="1438371">
                    <a:tc gridSpan="3">
                      <a:txBody>
                        <a:bodyPr/>
                        <a:lstStyle/>
                        <a:p>
                          <a:pPr algn="l">
                            <a:lnSpc>
                              <a:spcPct val="115000"/>
                            </a:lnSpc>
                          </a:pPr>
                          <a:r>
                            <a:rPr lang="tr-TR" sz="1800">
                              <a:effectLst/>
                            </a:rPr>
                            <a:t>Toplam OPEX </a:t>
                          </a:r>
                          <a:endParaRPr lang="tr-TR" sz="1800">
                            <a:effectLst/>
                            <a:latin typeface="Times New Roman" panose="02020603050405020304" pitchFamily="18" charset="0"/>
                            <a:ea typeface="Calibri" panose="020F0502020204030204" pitchFamily="34" charset="0"/>
                            <a:cs typeface="Calibri" panose="020F0502020204030204" pitchFamily="34" charset="0"/>
                          </a:endParaRPr>
                        </a:p>
                      </a:txBody>
                      <a:tcPr marL="68580" marR="68580" marT="0" marB="0" anchor="ctr"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tr-TR"/>
                        </a:p>
                      </a:txBody>
                      <a:tcPr marL="68580" marR="68580" marT="0" marB="0" anchor="ctr">
                        <a:blipFill>
                          <a:blip r:embed="rId2"/>
                          <a:stretch>
                            <a:fillRect l="-69148" t="-169068" r="-392" b="-84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63735874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5035578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A5483399-D4D2-7155-B5C7-653590E85E95}"/>
              </a:ext>
            </a:extLst>
          </p:cNvPr>
          <p:cNvGraphicFramePr>
            <a:graphicFrameLocks/>
          </p:cNvGraphicFramePr>
          <p:nvPr/>
        </p:nvGraphicFramePr>
        <p:xfrm>
          <a:off x="1142144" y="1187482"/>
          <a:ext cx="9907711" cy="507225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912904">
                  <a:extLst>
                    <a:ext uri="{9D8B030D-6E8A-4147-A177-3AD203B41FA5}">
                      <a16:colId xmlns:a16="http://schemas.microsoft.com/office/drawing/2014/main" val="2001605162"/>
                    </a:ext>
                  </a:extLst>
                </a:gridCol>
                <a:gridCol w="1924156">
                  <a:extLst>
                    <a:ext uri="{9D8B030D-6E8A-4147-A177-3AD203B41FA5}">
                      <a16:colId xmlns:a16="http://schemas.microsoft.com/office/drawing/2014/main" val="657260554"/>
                    </a:ext>
                  </a:extLst>
                </a:gridCol>
                <a:gridCol w="2033865">
                  <a:extLst>
                    <a:ext uri="{9D8B030D-6E8A-4147-A177-3AD203B41FA5}">
                      <a16:colId xmlns:a16="http://schemas.microsoft.com/office/drawing/2014/main" val="1415078967"/>
                    </a:ext>
                  </a:extLst>
                </a:gridCol>
                <a:gridCol w="1817258">
                  <a:extLst>
                    <a:ext uri="{9D8B030D-6E8A-4147-A177-3AD203B41FA5}">
                      <a16:colId xmlns:a16="http://schemas.microsoft.com/office/drawing/2014/main" val="1016176740"/>
                    </a:ext>
                  </a:extLst>
                </a:gridCol>
                <a:gridCol w="2219528">
                  <a:extLst>
                    <a:ext uri="{9D8B030D-6E8A-4147-A177-3AD203B41FA5}">
                      <a16:colId xmlns:a16="http://schemas.microsoft.com/office/drawing/2014/main" val="4072021058"/>
                    </a:ext>
                  </a:extLst>
                </a:gridCol>
              </a:tblGrid>
              <a:tr h="12062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</a:rPr>
                        <a:t>Alt sektörler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</a:rPr>
                        <a:t>CAPEX           (Toplam, AVRO)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</a:rPr>
                        <a:t>OPEX         (Toplam, AVRO/yıl)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</a:rPr>
                        <a:t>Geçiş       süresi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</a:rPr>
                        <a:t>(yıl)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u="sng" dirty="0">
                          <a:effectLst/>
                        </a:rPr>
                        <a:t>2024-2026</a:t>
                      </a:r>
                      <a:endParaRPr lang="tr-TR" sz="16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</a:rPr>
                        <a:t>Yatırım gerekliliği           (3 yıl) (AVRO)</a:t>
                      </a:r>
                      <a:endParaRPr lang="tr-TR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1242783278"/>
                  </a:ext>
                </a:extLst>
              </a:tr>
              <a:tr h="859158">
                <a:tc>
                  <a:txBody>
                    <a:bodyPr/>
                    <a:lstStyle/>
                    <a:p>
                      <a:pPr fontAlgn="ctr"/>
                      <a:endParaRPr lang="en-US" sz="1600" dirty="0">
                        <a:effectLst/>
                        <a:latin typeface="+mn-lt"/>
                      </a:endParaRPr>
                    </a:p>
                    <a:p>
                      <a:pPr algn="ctr" rtl="0" fontAlgn="base">
                        <a:buFont typeface="+mj-lt"/>
                        <a:buAutoNum type="arabicPeriod"/>
                      </a:pPr>
                      <a:r>
                        <a:rPr lang="en-US" sz="1600" b="0" i="0" dirty="0" err="1">
                          <a:effectLst/>
                          <a:latin typeface="+mn-lt"/>
                        </a:rPr>
                        <a:t>Büyük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b="0" i="0" dirty="0" err="1">
                          <a:effectLst/>
                          <a:latin typeface="+mn-lt"/>
                        </a:rPr>
                        <a:t>yakma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ctr" rtl="0" fontAlgn="base"/>
                      <a:r>
                        <a:rPr lang="en-US" sz="1600" b="0" i="0" dirty="0" err="1">
                          <a:effectLst/>
                          <a:latin typeface="+mn-lt"/>
                        </a:rPr>
                        <a:t>tesisleri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rtl="0" fontAlgn="base"/>
                      <a:r>
                        <a:rPr lang="en-TR" sz="1600" b="0" i="0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202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000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000 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rtl="0" fontAlgn="base"/>
                      <a:r>
                        <a:rPr lang="en-TR" sz="1600" b="0" i="0" dirty="0">
                          <a:effectLst/>
                          <a:latin typeface="+mn-lt"/>
                        </a:rPr>
                        <a:t>161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000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000 </a:t>
                      </a:r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  <a:latin typeface="+mn-lt"/>
                        </a:rPr>
                        <a:t>3</a:t>
                      </a: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TR" sz="1600" b="0" i="0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202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000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000 </a:t>
                      </a: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1239885183"/>
                  </a:ext>
                </a:extLst>
              </a:tr>
              <a:tr h="569279">
                <a:tc>
                  <a:txBody>
                    <a:bodyPr/>
                    <a:lstStyle/>
                    <a:p>
                      <a:pPr fontAlgn="ctr"/>
                      <a:endParaRPr lang="en-US" sz="1600" dirty="0">
                        <a:effectLst/>
                        <a:latin typeface="+mn-lt"/>
                      </a:endParaRPr>
                    </a:p>
                    <a:p>
                      <a:pPr algn="ctr" rtl="0" fontAlgn="base"/>
                      <a:r>
                        <a:rPr lang="en-US" sz="1600" b="0" i="0" dirty="0">
                          <a:effectLst/>
                          <a:latin typeface="+mn-lt"/>
                        </a:rPr>
                        <a:t>1.2  </a:t>
                      </a:r>
                      <a:r>
                        <a:rPr lang="en-US" sz="1600" b="0" i="0" dirty="0" err="1">
                          <a:effectLst/>
                          <a:latin typeface="+mn-lt"/>
                        </a:rPr>
                        <a:t>Rafineriler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3028433832"/>
                  </a:ext>
                </a:extLst>
              </a:tr>
              <a:tr h="1023724">
                <a:tc>
                  <a:txBody>
                    <a:bodyPr/>
                    <a:lstStyle/>
                    <a:p>
                      <a:pPr fontAlgn="ctr"/>
                      <a:endParaRPr lang="en-US" sz="1600" dirty="0">
                        <a:effectLst/>
                        <a:latin typeface="+mn-lt"/>
                      </a:endParaRPr>
                    </a:p>
                    <a:p>
                      <a:pPr algn="ctr" rtl="0" fontAlgn="base"/>
                      <a:r>
                        <a:rPr lang="en-US" sz="1600" b="0" i="0" dirty="0">
                          <a:effectLst/>
                          <a:latin typeface="+mn-lt"/>
                        </a:rPr>
                        <a:t>1.3  </a:t>
                      </a:r>
                      <a:r>
                        <a:rPr lang="en-US" sz="1600" b="0" i="0" dirty="0" err="1">
                          <a:effectLst/>
                          <a:latin typeface="+mn-lt"/>
                        </a:rPr>
                        <a:t>Kok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 </a:t>
                      </a:r>
                      <a:r>
                        <a:rPr lang="en-US" sz="1600" b="0" i="0" dirty="0" err="1">
                          <a:effectLst/>
                          <a:latin typeface="+mn-lt"/>
                        </a:rPr>
                        <a:t>üretimi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2693830153"/>
                  </a:ext>
                </a:extLst>
              </a:tr>
              <a:tr h="808976">
                <a:tc>
                  <a:txBody>
                    <a:bodyPr/>
                    <a:lstStyle/>
                    <a:p>
                      <a:pPr fontAlgn="ctr"/>
                      <a:endParaRPr lang="en-US" sz="1600" dirty="0">
                        <a:effectLst/>
                        <a:latin typeface="+mn-lt"/>
                      </a:endParaRPr>
                    </a:p>
                    <a:p>
                      <a:pPr algn="ctr" rtl="0" fontAlgn="base"/>
                      <a:r>
                        <a:rPr lang="en-US" sz="1600" b="0" i="0" dirty="0">
                          <a:effectLst/>
                          <a:latin typeface="+mn-lt"/>
                        </a:rPr>
                        <a:t>1.4  </a:t>
                      </a:r>
                      <a:r>
                        <a:rPr lang="en-US" sz="1600" b="0" i="0" dirty="0" err="1">
                          <a:effectLst/>
                          <a:latin typeface="+mn-lt"/>
                        </a:rPr>
                        <a:t>Gazifikasyon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 </a:t>
                      </a:r>
                    </a:p>
                    <a:p>
                      <a:pPr algn="ctr" rtl="0" fontAlgn="base"/>
                      <a:r>
                        <a:rPr lang="en-US" sz="1600" b="0" i="0" dirty="0" err="1">
                          <a:effectLst/>
                          <a:latin typeface="+mn-lt"/>
                        </a:rPr>
                        <a:t>tesisleri</a:t>
                      </a:r>
                      <a:r>
                        <a:rPr lang="en-US" sz="1600" b="0" i="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en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3930487983"/>
                  </a:ext>
                </a:extLst>
              </a:tr>
              <a:tr h="5810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600" dirty="0">
                          <a:effectLst/>
                          <a:latin typeface="+mn-lt"/>
                        </a:rPr>
                        <a:t>TOPLAM</a:t>
                      </a:r>
                      <a:endParaRPr lang="tr-TR" sz="16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TR" sz="1600" b="1" i="0" dirty="0">
                          <a:effectLst/>
                          <a:latin typeface="+mn-lt"/>
                        </a:rPr>
                        <a:t>1</a:t>
                      </a:r>
                      <a:r>
                        <a:rPr lang="en-US" sz="1600" b="1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 dirty="0">
                          <a:effectLst/>
                          <a:latin typeface="+mn-lt"/>
                        </a:rPr>
                        <a:t>202</a:t>
                      </a:r>
                      <a:r>
                        <a:rPr lang="en-US" sz="1600" b="1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 dirty="0">
                          <a:effectLst/>
                          <a:latin typeface="+mn-lt"/>
                        </a:rPr>
                        <a:t>000</a:t>
                      </a:r>
                      <a:r>
                        <a:rPr lang="en-US" sz="1600" b="1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 dirty="0">
                          <a:effectLst/>
                          <a:latin typeface="+mn-lt"/>
                        </a:rPr>
                        <a:t>000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TR" sz="1600" b="1" i="0" dirty="0">
                          <a:effectLst/>
                          <a:latin typeface="+mn-lt"/>
                        </a:rPr>
                        <a:t>161</a:t>
                      </a:r>
                      <a:r>
                        <a:rPr lang="en-US" sz="1600" b="1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 dirty="0">
                          <a:effectLst/>
                          <a:latin typeface="+mn-lt"/>
                        </a:rPr>
                        <a:t>000</a:t>
                      </a:r>
                      <a:r>
                        <a:rPr lang="en-US" sz="1600" b="1" i="0" dirty="0"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 dirty="0">
                          <a:effectLst/>
                          <a:latin typeface="+mn-lt"/>
                        </a:rPr>
                        <a:t>000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600" b="0" i="0" dirty="0">
                          <a:effectLst/>
                          <a:latin typeface="+mn-lt"/>
                        </a:rPr>
                        <a:t>3</a:t>
                      </a:r>
                      <a:r>
                        <a:rPr lang="en-TR" sz="1600" b="0" i="0" dirty="0"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TR" sz="16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202</a:t>
                      </a:r>
                      <a:r>
                        <a:rPr lang="en-US" sz="16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</a:t>
                      </a:r>
                      <a:r>
                        <a:rPr lang="en-US" sz="1600" b="1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.</a:t>
                      </a:r>
                      <a:r>
                        <a:rPr lang="en-TR" sz="1600" b="1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000</a:t>
                      </a:r>
                      <a:r>
                        <a:rPr lang="en-TR" sz="1600" b="0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  <a:endParaRPr lang="en-TR" sz="1600" b="0" i="0" dirty="0">
                        <a:effectLst/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22144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14333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o 4">
            <a:extLst>
              <a:ext uri="{FF2B5EF4-FFF2-40B4-BE49-F238E27FC236}">
                <a16:creationId xmlns:a16="http://schemas.microsoft.com/office/drawing/2014/main" id="{603BBCD6-0B25-F610-9851-39FE443300E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89643" y="1054359"/>
          <a:ext cx="10812714" cy="538211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84025">
                  <a:extLst>
                    <a:ext uri="{9D8B030D-6E8A-4147-A177-3AD203B41FA5}">
                      <a16:colId xmlns:a16="http://schemas.microsoft.com/office/drawing/2014/main" val="4121013152"/>
                    </a:ext>
                  </a:extLst>
                </a:gridCol>
                <a:gridCol w="2466988">
                  <a:extLst>
                    <a:ext uri="{9D8B030D-6E8A-4147-A177-3AD203B41FA5}">
                      <a16:colId xmlns:a16="http://schemas.microsoft.com/office/drawing/2014/main" val="1440243584"/>
                    </a:ext>
                  </a:extLst>
                </a:gridCol>
                <a:gridCol w="1296029">
                  <a:extLst>
                    <a:ext uri="{9D8B030D-6E8A-4147-A177-3AD203B41FA5}">
                      <a16:colId xmlns:a16="http://schemas.microsoft.com/office/drawing/2014/main" val="1681351712"/>
                    </a:ext>
                  </a:extLst>
                </a:gridCol>
                <a:gridCol w="1522710">
                  <a:extLst>
                    <a:ext uri="{9D8B030D-6E8A-4147-A177-3AD203B41FA5}">
                      <a16:colId xmlns:a16="http://schemas.microsoft.com/office/drawing/2014/main" val="3475332449"/>
                    </a:ext>
                  </a:extLst>
                </a:gridCol>
                <a:gridCol w="1633917">
                  <a:extLst>
                    <a:ext uri="{9D8B030D-6E8A-4147-A177-3AD203B41FA5}">
                      <a16:colId xmlns:a16="http://schemas.microsoft.com/office/drawing/2014/main" val="3517309873"/>
                    </a:ext>
                  </a:extLst>
                </a:gridCol>
                <a:gridCol w="1340531">
                  <a:extLst>
                    <a:ext uri="{9D8B030D-6E8A-4147-A177-3AD203B41FA5}">
                      <a16:colId xmlns:a16="http://schemas.microsoft.com/office/drawing/2014/main" val="730713387"/>
                    </a:ext>
                  </a:extLst>
                </a:gridCol>
                <a:gridCol w="1268514">
                  <a:extLst>
                    <a:ext uri="{9D8B030D-6E8A-4147-A177-3AD203B41FA5}">
                      <a16:colId xmlns:a16="http://schemas.microsoft.com/office/drawing/2014/main" val="165720243"/>
                    </a:ext>
                  </a:extLst>
                </a:gridCol>
              </a:tblGrid>
              <a:tr h="9221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effectLst/>
                        </a:rPr>
                        <a:t>Sektörler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Alt sektörler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Tesis     sayısı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Uyum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r>
                        <a:rPr lang="en-US" sz="1600" dirty="0" err="1">
                          <a:effectLst/>
                        </a:rPr>
                        <a:t>oranı</a:t>
                      </a:r>
                      <a:endParaRPr lang="tr-TR" sz="16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(%)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CAPEX (AVRO)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OPEX (AVRO/yıl)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Geçiş   süresi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(yıl)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76502758"/>
                  </a:ext>
                </a:extLst>
              </a:tr>
              <a:tr h="777023">
                <a:tc rowSpan="6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2. Metal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2.1 - 2.2 Demir ve Çelik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28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25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999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-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3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68072558"/>
                  </a:ext>
                </a:extLst>
              </a:tr>
              <a:tr h="60339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2.3 Demir içerenler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154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45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508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-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3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3481866"/>
                  </a:ext>
                </a:extLst>
              </a:tr>
              <a:tr h="92213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2.4 Dökümhaneler Demirhaneler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156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31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499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-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3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30272012"/>
                  </a:ext>
                </a:extLst>
              </a:tr>
              <a:tr h="77702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2.5 Demir harici metaller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149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28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164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-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3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5629542"/>
                  </a:ext>
                </a:extLst>
              </a:tr>
              <a:tr h="77702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2.6 Metal yüzey işleme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294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34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1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584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r>
                        <a:rPr lang="en-US" sz="1600" dirty="0">
                          <a:effectLst/>
                        </a:rPr>
                        <a:t>.</a:t>
                      </a:r>
                      <a:r>
                        <a:rPr lang="tr-TR" sz="1600" dirty="0">
                          <a:effectLst/>
                        </a:rPr>
                        <a:t>000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>
                          <a:effectLst/>
                        </a:rPr>
                        <a:t>-</a:t>
                      </a:r>
                      <a:endParaRPr lang="tr-TR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dirty="0">
                          <a:effectLst/>
                        </a:rPr>
                        <a:t>3</a:t>
                      </a:r>
                      <a:endParaRPr lang="tr-TR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87683895"/>
                  </a:ext>
                </a:extLst>
              </a:tr>
              <a:tr h="60339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b="1" dirty="0">
                          <a:effectLst/>
                        </a:rPr>
                        <a:t>TOPLAM</a:t>
                      </a:r>
                      <a:endParaRPr lang="tr-TR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b="1" dirty="0">
                          <a:effectLst/>
                        </a:rPr>
                        <a:t>781</a:t>
                      </a:r>
                      <a:endParaRPr lang="tr-TR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b="1" dirty="0">
                          <a:effectLst/>
                        </a:rPr>
                        <a:t>33</a:t>
                      </a:r>
                      <a:endParaRPr lang="tr-TR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b="1" dirty="0">
                          <a:effectLst/>
                        </a:rPr>
                        <a:t>4</a:t>
                      </a:r>
                      <a:r>
                        <a:rPr lang="en-US" sz="1600" b="1" dirty="0">
                          <a:effectLst/>
                        </a:rPr>
                        <a:t>.</a:t>
                      </a:r>
                      <a:r>
                        <a:rPr lang="tr-TR" sz="1600" b="1" dirty="0">
                          <a:effectLst/>
                        </a:rPr>
                        <a:t>754</a:t>
                      </a:r>
                      <a:r>
                        <a:rPr lang="en-US" sz="1600" b="1" dirty="0">
                          <a:effectLst/>
                        </a:rPr>
                        <a:t>.</a:t>
                      </a:r>
                      <a:r>
                        <a:rPr lang="tr-TR" sz="1600" b="1" dirty="0">
                          <a:effectLst/>
                        </a:rPr>
                        <a:t>000</a:t>
                      </a:r>
                      <a:r>
                        <a:rPr lang="en-US" sz="1600" b="1" dirty="0">
                          <a:effectLst/>
                        </a:rPr>
                        <a:t>.</a:t>
                      </a:r>
                      <a:r>
                        <a:rPr lang="tr-TR" sz="1600" b="1" dirty="0">
                          <a:effectLst/>
                        </a:rPr>
                        <a:t>000</a:t>
                      </a:r>
                      <a:endParaRPr lang="tr-TR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b="1" dirty="0">
                          <a:effectLst/>
                        </a:rPr>
                        <a:t>0</a:t>
                      </a:r>
                      <a:endParaRPr lang="tr-TR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600" b="1" dirty="0">
                          <a:effectLst/>
                        </a:rPr>
                        <a:t>3</a:t>
                      </a:r>
                      <a:endParaRPr lang="tr-TR" sz="16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35709186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03504E6-7E43-7879-FD22-5D0841815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48793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İçerik Yer Tutucusu 4">
            <a:extLst>
              <a:ext uri="{FF2B5EF4-FFF2-40B4-BE49-F238E27FC236}">
                <a16:creationId xmlns:a16="http://schemas.microsoft.com/office/drawing/2014/main" id="{1CDD3685-9282-38A0-2478-C58DF3F04E3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89858" y="849086"/>
          <a:ext cx="11315700" cy="53721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9244">
                  <a:extLst>
                    <a:ext uri="{9D8B030D-6E8A-4147-A177-3AD203B41FA5}">
                      <a16:colId xmlns:a16="http://schemas.microsoft.com/office/drawing/2014/main" val="2001605162"/>
                    </a:ext>
                  </a:extLst>
                </a:gridCol>
                <a:gridCol w="1548298">
                  <a:extLst>
                    <a:ext uri="{9D8B030D-6E8A-4147-A177-3AD203B41FA5}">
                      <a16:colId xmlns:a16="http://schemas.microsoft.com/office/drawing/2014/main" val="657260554"/>
                    </a:ext>
                  </a:extLst>
                </a:gridCol>
                <a:gridCol w="1636577">
                  <a:extLst>
                    <a:ext uri="{9D8B030D-6E8A-4147-A177-3AD203B41FA5}">
                      <a16:colId xmlns:a16="http://schemas.microsoft.com/office/drawing/2014/main" val="1415078967"/>
                    </a:ext>
                  </a:extLst>
                </a:gridCol>
                <a:gridCol w="1462281">
                  <a:extLst>
                    <a:ext uri="{9D8B030D-6E8A-4147-A177-3AD203B41FA5}">
                      <a16:colId xmlns:a16="http://schemas.microsoft.com/office/drawing/2014/main" val="1016176740"/>
                    </a:ext>
                  </a:extLst>
                </a:gridCol>
                <a:gridCol w="1785974">
                  <a:extLst>
                    <a:ext uri="{9D8B030D-6E8A-4147-A177-3AD203B41FA5}">
                      <a16:colId xmlns:a16="http://schemas.microsoft.com/office/drawing/2014/main" val="4072021058"/>
                    </a:ext>
                  </a:extLst>
                </a:gridCol>
                <a:gridCol w="1767865">
                  <a:extLst>
                    <a:ext uri="{9D8B030D-6E8A-4147-A177-3AD203B41FA5}">
                      <a16:colId xmlns:a16="http://schemas.microsoft.com/office/drawing/2014/main" val="2413980729"/>
                    </a:ext>
                  </a:extLst>
                </a:gridCol>
                <a:gridCol w="1575461">
                  <a:extLst>
                    <a:ext uri="{9D8B030D-6E8A-4147-A177-3AD203B41FA5}">
                      <a16:colId xmlns:a16="http://schemas.microsoft.com/office/drawing/2014/main" val="2694525635"/>
                    </a:ext>
                  </a:extLst>
                </a:gridCol>
              </a:tblGrid>
              <a:tr h="12090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Alt sektörler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CAPEX           (Toplam, AVRO)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OPEX         (Toplam, AVRO/yıl)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Geçiş       süresi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(yıl)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u="sng" dirty="0">
                          <a:effectLst/>
                        </a:rPr>
                        <a:t>2024-2026</a:t>
                      </a:r>
                      <a:endParaRPr lang="tr-TR" sz="14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Yatırım gerekliliği           (3 yıl) (AVRO)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u="sng" dirty="0">
                          <a:effectLst/>
                        </a:rPr>
                        <a:t>2027-2030</a:t>
                      </a:r>
                      <a:r>
                        <a:rPr lang="tr-TR" sz="1400" dirty="0">
                          <a:effectLst/>
                        </a:rPr>
                        <a:t> Yatırım gerekliliği           (3 yıl) (AVRO)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u="sng">
                          <a:effectLst/>
                        </a:rPr>
                        <a:t>2030-2032</a:t>
                      </a:r>
                      <a:r>
                        <a:rPr lang="tr-TR" sz="1400">
                          <a:effectLst/>
                        </a:rPr>
                        <a:t> Yatırım gerekliliği           (3 yıl) (AVRO)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1242783278"/>
                  </a:ext>
                </a:extLst>
              </a:tr>
              <a:tr h="86111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3.1.a Çimento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üretimi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916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-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3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916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-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-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1239885183"/>
                  </a:ext>
                </a:extLst>
              </a:tr>
              <a:tr h="33257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3.1.b Kireç üretimi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946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268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6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473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473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-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3028433832"/>
                  </a:ext>
                </a:extLst>
              </a:tr>
              <a:tr h="102605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3.1.c MgO üretimi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194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80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3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194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-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-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2693830153"/>
                  </a:ext>
                </a:extLst>
              </a:tr>
              <a:tr h="6804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3.3 &amp; 3.4   Cam ve mineral yün üretimi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847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108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500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6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423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500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423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500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-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3930487983"/>
                  </a:ext>
                </a:extLst>
              </a:tr>
              <a:tr h="6804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3.5.      Seramik ürünlerin imalatı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501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336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500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9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833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670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833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67</a:t>
                      </a:r>
                      <a:r>
                        <a:rPr lang="en-US" sz="1400" dirty="0">
                          <a:effectLst/>
                        </a:rPr>
                        <a:t>0.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833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670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3449204038"/>
                  </a:ext>
                </a:extLst>
              </a:tr>
              <a:tr h="5823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>
                          <a:effectLst/>
                        </a:rPr>
                        <a:t>TOPLAM</a:t>
                      </a:r>
                      <a:endParaRPr lang="tr-TR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5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404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713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080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3-9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2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840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170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1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730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170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tr-TR" sz="1400" dirty="0">
                          <a:effectLst/>
                        </a:rPr>
                        <a:t>833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670</a:t>
                      </a:r>
                      <a:r>
                        <a:rPr lang="en-US" sz="1400" dirty="0">
                          <a:effectLst/>
                        </a:rPr>
                        <a:t>.</a:t>
                      </a:r>
                      <a:r>
                        <a:rPr lang="tr-TR" sz="1400" dirty="0">
                          <a:effectLst/>
                        </a:rPr>
                        <a:t>000</a:t>
                      </a:r>
                      <a:endParaRPr lang="tr-TR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7901" marR="67901" marT="0" marB="0" anchor="ctr"/>
                </a:tc>
                <a:extLst>
                  <a:ext uri="{0D108BD9-81ED-4DB2-BD59-A6C34878D82A}">
                    <a16:rowId xmlns:a16="http://schemas.microsoft.com/office/drawing/2014/main" val="3022214412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77711E-8947-2C00-0E2C-45114E09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6A07A-3A36-4C08-A33E-FBE053DB02EC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3208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BFC5B0-6025-942B-8733-01FD580DB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2</a:t>
            </a:fld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ED34356-72D9-CAEE-1D7C-0CF20560C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DIES </a:t>
            </a:r>
            <a:r>
              <a:rPr lang="en-US" dirty="0" err="1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Projesinin</a:t>
            </a:r>
            <a:r>
              <a:rPr lang="en-US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tr-TR" dirty="0" err="1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enel</a:t>
            </a:r>
            <a:r>
              <a:rPr lang="tr-TR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dirty="0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Ç</a:t>
            </a:r>
            <a:r>
              <a:rPr lang="tr-TR" dirty="0" err="1">
                <a:effectLst/>
                <a:latin typeface="+mj-lt"/>
                <a:ea typeface="Calibri" panose="020F0502020204030204" pitchFamily="34" charset="0"/>
                <a:cs typeface="Calibri" panose="020F0502020204030204" pitchFamily="34" charset="0"/>
              </a:rPr>
              <a:t>erçevesi</a:t>
            </a:r>
            <a:endParaRPr lang="tr-TR" dirty="0">
              <a:latin typeface="+mj-lt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9C29FB6-5478-F3ED-6E60-EFF60A2DC2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789008"/>
            <a:ext cx="8134350" cy="4821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0150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77711E-8947-2C00-0E2C-45114E09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66A07A-3A36-4C08-A33E-FBE053DB02EC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EF81045-FB6E-45C7-EF2E-01FB7649A759}"/>
              </a:ext>
            </a:extLst>
          </p:cNvPr>
          <p:cNvGraphicFramePr>
            <a:graphicFrameLocks noGrp="1"/>
          </p:cNvGraphicFramePr>
          <p:nvPr/>
        </p:nvGraphicFramePr>
        <p:xfrm>
          <a:off x="241300" y="461082"/>
          <a:ext cx="11709400" cy="593583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8433">
                  <a:extLst>
                    <a:ext uri="{9D8B030D-6E8A-4147-A177-3AD203B41FA5}">
                      <a16:colId xmlns:a16="http://schemas.microsoft.com/office/drawing/2014/main" val="1297466841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4103401369"/>
                    </a:ext>
                  </a:extLst>
                </a:gridCol>
                <a:gridCol w="1409966">
                  <a:extLst>
                    <a:ext uri="{9D8B030D-6E8A-4147-A177-3AD203B41FA5}">
                      <a16:colId xmlns:a16="http://schemas.microsoft.com/office/drawing/2014/main" val="2545667152"/>
                    </a:ext>
                  </a:extLst>
                </a:gridCol>
                <a:gridCol w="1028644">
                  <a:extLst>
                    <a:ext uri="{9D8B030D-6E8A-4147-A177-3AD203B41FA5}">
                      <a16:colId xmlns:a16="http://schemas.microsoft.com/office/drawing/2014/main" val="784960450"/>
                    </a:ext>
                  </a:extLst>
                </a:gridCol>
                <a:gridCol w="1954424">
                  <a:extLst>
                    <a:ext uri="{9D8B030D-6E8A-4147-A177-3AD203B41FA5}">
                      <a16:colId xmlns:a16="http://schemas.microsoft.com/office/drawing/2014/main" val="4116272491"/>
                    </a:ext>
                  </a:extLst>
                </a:gridCol>
                <a:gridCol w="1901935">
                  <a:extLst>
                    <a:ext uri="{9D8B030D-6E8A-4147-A177-3AD203B41FA5}">
                      <a16:colId xmlns:a16="http://schemas.microsoft.com/office/drawing/2014/main" val="3562576936"/>
                    </a:ext>
                  </a:extLst>
                </a:gridCol>
                <a:gridCol w="1981198">
                  <a:extLst>
                    <a:ext uri="{9D8B030D-6E8A-4147-A177-3AD203B41FA5}">
                      <a16:colId xmlns:a16="http://schemas.microsoft.com/office/drawing/2014/main" val="396211371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Alt </a:t>
                      </a:r>
                      <a:r>
                        <a:rPr lang="en-US" sz="1400" dirty="0" err="1">
                          <a:effectLst/>
                        </a:rPr>
                        <a:t>sektörler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CAPEX (</a:t>
                      </a:r>
                      <a:r>
                        <a:rPr lang="en-US" sz="1400" dirty="0" err="1">
                          <a:effectLst/>
                        </a:rPr>
                        <a:t>Toplam</a:t>
                      </a:r>
                      <a:r>
                        <a:rPr lang="en-US" sz="1400" dirty="0">
                          <a:effectLst/>
                        </a:rPr>
                        <a:t>, AVRO)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OPEX  (</a:t>
                      </a:r>
                      <a:r>
                        <a:rPr lang="en-US" sz="1400" dirty="0" err="1">
                          <a:effectLst/>
                        </a:rPr>
                        <a:t>Toplam</a:t>
                      </a:r>
                      <a:r>
                        <a:rPr lang="en-US" sz="1400" dirty="0">
                          <a:effectLst/>
                        </a:rPr>
                        <a:t>, AVRO/</a:t>
                      </a:r>
                      <a:r>
                        <a:rPr lang="en-US" sz="1400" dirty="0" err="1">
                          <a:effectLst/>
                        </a:rPr>
                        <a:t>yıl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Geçiş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süresi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(</a:t>
                      </a:r>
                      <a:r>
                        <a:rPr lang="en-US" sz="1400" dirty="0" err="1">
                          <a:effectLst/>
                        </a:rPr>
                        <a:t>yıl</a:t>
                      </a:r>
                      <a:r>
                        <a:rPr lang="en-US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2024-2026 </a:t>
                      </a:r>
                      <a:r>
                        <a:rPr lang="en-US" sz="1400" dirty="0" err="1">
                          <a:effectLst/>
                        </a:rPr>
                        <a:t>Yatırım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gerekliliği</a:t>
                      </a:r>
                      <a:r>
                        <a:rPr lang="en-US" sz="1400" dirty="0">
                          <a:effectLst/>
                        </a:rPr>
                        <a:t> (3 </a:t>
                      </a:r>
                      <a:r>
                        <a:rPr lang="en-US" sz="1400" dirty="0" err="1">
                          <a:effectLst/>
                        </a:rPr>
                        <a:t>yıl</a:t>
                      </a:r>
                      <a:r>
                        <a:rPr lang="en-US" sz="1400" dirty="0">
                          <a:effectLst/>
                        </a:rPr>
                        <a:t>) (AVRO)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2027-2030 </a:t>
                      </a:r>
                      <a:r>
                        <a:rPr lang="en-US" sz="1400" dirty="0" err="1">
                          <a:effectLst/>
                        </a:rPr>
                        <a:t>Yatırım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gerekliliği</a:t>
                      </a:r>
                      <a:r>
                        <a:rPr lang="en-US" sz="1400" dirty="0">
                          <a:effectLst/>
                        </a:rPr>
                        <a:t> (3 </a:t>
                      </a:r>
                      <a:r>
                        <a:rPr lang="en-US" sz="1400" dirty="0" err="1">
                          <a:effectLst/>
                        </a:rPr>
                        <a:t>yıl</a:t>
                      </a:r>
                      <a:r>
                        <a:rPr lang="en-US" sz="1400" dirty="0">
                          <a:effectLst/>
                        </a:rPr>
                        <a:t>) (AVRO)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2030-2032 </a:t>
                      </a:r>
                      <a:r>
                        <a:rPr lang="en-US" sz="1400" dirty="0" err="1">
                          <a:effectLst/>
                        </a:rPr>
                        <a:t>Yatırım</a:t>
                      </a:r>
                      <a:r>
                        <a:rPr lang="en-US" sz="1400" dirty="0">
                          <a:effectLst/>
                        </a:rPr>
                        <a:t> </a:t>
                      </a:r>
                      <a:r>
                        <a:rPr lang="en-US" sz="1400" dirty="0" err="1">
                          <a:effectLst/>
                        </a:rPr>
                        <a:t>gerekliliği</a:t>
                      </a:r>
                      <a:r>
                        <a:rPr lang="en-US" sz="1400" dirty="0">
                          <a:effectLst/>
                        </a:rPr>
                        <a:t> (3 </a:t>
                      </a:r>
                      <a:r>
                        <a:rPr lang="en-US" sz="1400" dirty="0" err="1">
                          <a:effectLst/>
                        </a:rPr>
                        <a:t>yıl</a:t>
                      </a:r>
                      <a:r>
                        <a:rPr lang="en-US" sz="1400" dirty="0">
                          <a:effectLst/>
                        </a:rPr>
                        <a:t>) (AVRO)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70880244"/>
                  </a:ext>
                </a:extLst>
              </a:tr>
              <a:tr h="101709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4.1.a,b,c,d,e,f,g Büyük hacimli organik kimyasallar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2.654.500.000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1.327.250.000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1.327.250.000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637782442"/>
                  </a:ext>
                </a:extLst>
              </a:tr>
              <a:tr h="4737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4.1.h,i Polimer üretimi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3.541.500.000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25.500.000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3.541.500.000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161925936"/>
                  </a:ext>
                </a:extLst>
              </a:tr>
              <a:tr h="83162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4.1.j,k &amp; 4.4 &amp; 4.5 Organik İnce kimyasallar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2.492.500.000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651.000.000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830.850.000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830.850.000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830.850.000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1325918345"/>
                  </a:ext>
                </a:extLst>
              </a:tr>
              <a:tr h="140822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4.2.a,b &amp; 4.3 Büyük hacimli inorganik kimyasallar-amonyak, asitler ve gübreler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639.500.000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8.200.000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639.500.000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1926442514"/>
                  </a:ext>
                </a:extLst>
              </a:tr>
              <a:tr h="54416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4.2.c Klor alkali   üretimi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754.000.000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123.050.000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377.000.000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377.000.000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-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1575478034"/>
                  </a:ext>
                </a:extLst>
              </a:tr>
              <a:tr h="61334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4.2.d,e Büyük hacimli inorganik katılar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1.187.500.000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1.655.000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593.750.000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593.750.000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-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4045956848"/>
                  </a:ext>
                </a:extLst>
              </a:tr>
              <a:tr h="25671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TOPLAM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11.269.500.000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817.905.000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3-9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7.309.850.000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3.128.850.000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830.850.000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15576709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6685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355588D-159A-3F78-F041-ADB92E95C7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796646"/>
              </p:ext>
            </p:extLst>
          </p:nvPr>
        </p:nvGraphicFramePr>
        <p:xfrm>
          <a:off x="449179" y="1560095"/>
          <a:ext cx="11293642" cy="373781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93024">
                  <a:extLst>
                    <a:ext uri="{9D8B030D-6E8A-4147-A177-3AD203B41FA5}">
                      <a16:colId xmlns:a16="http://schemas.microsoft.com/office/drawing/2014/main" val="2312315201"/>
                    </a:ext>
                  </a:extLst>
                </a:gridCol>
                <a:gridCol w="1994022">
                  <a:extLst>
                    <a:ext uri="{9D8B030D-6E8A-4147-A177-3AD203B41FA5}">
                      <a16:colId xmlns:a16="http://schemas.microsoft.com/office/drawing/2014/main" val="77158358"/>
                    </a:ext>
                  </a:extLst>
                </a:gridCol>
                <a:gridCol w="1812068">
                  <a:extLst>
                    <a:ext uri="{9D8B030D-6E8A-4147-A177-3AD203B41FA5}">
                      <a16:colId xmlns:a16="http://schemas.microsoft.com/office/drawing/2014/main" val="41006906"/>
                    </a:ext>
                  </a:extLst>
                </a:gridCol>
                <a:gridCol w="1759724">
                  <a:extLst>
                    <a:ext uri="{9D8B030D-6E8A-4147-A177-3AD203B41FA5}">
                      <a16:colId xmlns:a16="http://schemas.microsoft.com/office/drawing/2014/main" val="2639419215"/>
                    </a:ext>
                  </a:extLst>
                </a:gridCol>
                <a:gridCol w="2121140">
                  <a:extLst>
                    <a:ext uri="{9D8B030D-6E8A-4147-A177-3AD203B41FA5}">
                      <a16:colId xmlns:a16="http://schemas.microsoft.com/office/drawing/2014/main" val="1145062571"/>
                    </a:ext>
                  </a:extLst>
                </a:gridCol>
                <a:gridCol w="2113664">
                  <a:extLst>
                    <a:ext uri="{9D8B030D-6E8A-4147-A177-3AD203B41FA5}">
                      <a16:colId xmlns:a16="http://schemas.microsoft.com/office/drawing/2014/main" val="3418757164"/>
                    </a:ext>
                  </a:extLst>
                </a:gridCol>
              </a:tblGrid>
              <a:tr h="155969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Alt-</a:t>
                      </a:r>
                      <a:r>
                        <a:rPr lang="en-US" sz="2000" dirty="0" err="1">
                          <a:effectLst/>
                        </a:rPr>
                        <a:t>sektör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CAPEX (</a:t>
                      </a:r>
                      <a:r>
                        <a:rPr lang="en-US" sz="2000" dirty="0" err="1">
                          <a:effectLst/>
                        </a:rPr>
                        <a:t>Toplam</a:t>
                      </a:r>
                      <a:r>
                        <a:rPr lang="en-US" sz="2000" dirty="0">
                          <a:effectLst/>
                        </a:rPr>
                        <a:t>, AVRO)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OPEX (</a:t>
                      </a:r>
                      <a:r>
                        <a:rPr lang="en-US" sz="2000" dirty="0" err="1">
                          <a:effectLst/>
                        </a:rPr>
                        <a:t>Toplam</a:t>
                      </a:r>
                      <a:r>
                        <a:rPr lang="en-US" sz="2000" dirty="0">
                          <a:effectLst/>
                        </a:rPr>
                        <a:t>, AVRO/</a:t>
                      </a:r>
                      <a:r>
                        <a:rPr lang="en-US" sz="2000" dirty="0" err="1">
                          <a:effectLst/>
                        </a:rPr>
                        <a:t>yıl</a:t>
                      </a:r>
                      <a:r>
                        <a:rPr lang="en-US" sz="2000" dirty="0">
                          <a:effectLst/>
                        </a:rPr>
                        <a:t>)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</a:rPr>
                        <a:t>Geçiş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süresi</a:t>
                      </a:r>
                      <a:r>
                        <a:rPr lang="en-US" sz="2000" dirty="0">
                          <a:effectLst/>
                        </a:rPr>
                        <a:t> (</a:t>
                      </a:r>
                      <a:r>
                        <a:rPr lang="en-US" sz="2000" dirty="0" err="1">
                          <a:effectLst/>
                        </a:rPr>
                        <a:t>yıl</a:t>
                      </a:r>
                      <a:r>
                        <a:rPr lang="en-US" sz="2000" dirty="0">
                          <a:effectLst/>
                        </a:rPr>
                        <a:t>)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sng" dirty="0">
                          <a:effectLst/>
                        </a:rPr>
                        <a:t>2024-2026</a:t>
                      </a:r>
                      <a:r>
                        <a:rPr lang="en-US" sz="2000" dirty="0">
                          <a:effectLst/>
                        </a:rPr>
                        <a:t> </a:t>
                      </a:r>
                      <a:br>
                        <a:rPr lang="en-US" sz="2000" dirty="0">
                          <a:effectLst/>
                        </a:rPr>
                      </a:br>
                      <a:r>
                        <a:rPr lang="en-US" sz="2000" dirty="0" err="1">
                          <a:effectLst/>
                        </a:rPr>
                        <a:t>Yatırım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ihtiyacı</a:t>
                      </a:r>
                      <a:r>
                        <a:rPr lang="en-US" sz="2000" dirty="0">
                          <a:effectLst/>
                        </a:rPr>
                        <a:t> (3 </a:t>
                      </a:r>
                      <a:r>
                        <a:rPr lang="en-US" sz="2000" dirty="0" err="1">
                          <a:effectLst/>
                        </a:rPr>
                        <a:t>yıl</a:t>
                      </a:r>
                      <a:r>
                        <a:rPr lang="en-US" sz="2000" dirty="0">
                          <a:effectLst/>
                        </a:rPr>
                        <a:t>) (AVRO)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u="sng" dirty="0">
                          <a:effectLst/>
                        </a:rPr>
                        <a:t>2027-2030</a:t>
                      </a:r>
                      <a:r>
                        <a:rPr lang="en-US" sz="2000" dirty="0">
                          <a:effectLst/>
                        </a:rPr>
                        <a:t> </a:t>
                      </a:r>
                      <a:br>
                        <a:rPr lang="en-US" sz="2000" dirty="0">
                          <a:effectLst/>
                        </a:rPr>
                      </a:br>
                      <a:r>
                        <a:rPr lang="en-US" sz="2000" dirty="0" err="1">
                          <a:effectLst/>
                        </a:rPr>
                        <a:t>Yatırım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ihtiyacı</a:t>
                      </a:r>
                      <a:r>
                        <a:rPr lang="en-US" sz="2000" dirty="0">
                          <a:effectLst/>
                        </a:rPr>
                        <a:t> (3 </a:t>
                      </a:r>
                      <a:r>
                        <a:rPr lang="en-US" sz="2000" dirty="0" err="1">
                          <a:effectLst/>
                        </a:rPr>
                        <a:t>yıl</a:t>
                      </a:r>
                      <a:r>
                        <a:rPr lang="en-US" sz="2000" dirty="0">
                          <a:effectLst/>
                        </a:rPr>
                        <a:t>) (AVRO)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516087907"/>
                  </a:ext>
                </a:extLst>
              </a:tr>
              <a:tr h="21781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5.1 &amp; 5.2 &amp;</a:t>
                      </a:r>
                      <a:endParaRPr lang="en-US" sz="3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5.3 &amp; 5.4 &amp;</a:t>
                      </a:r>
                      <a:endParaRPr lang="en-US" sz="3200">
                        <a:effectLst/>
                      </a:endParaRPr>
                    </a:p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5.5 &amp; 5.6</a:t>
                      </a:r>
                      <a:endParaRPr lang="en-US" sz="32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512.000.000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-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6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256.000.000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256.000.000</a:t>
                      </a:r>
                      <a:endParaRPr lang="en-US" sz="32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1901342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92386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77711E-8947-2C00-0E2C-45114E09F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566A07A-3A36-4C08-A33E-FBE053DB02EC}" type="slidenum">
              <a:rPr kumimoji="0" lang="tr-T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tr-TR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E6113B4-8F72-98FC-E99A-52BEC94692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895829"/>
              </p:ext>
            </p:extLst>
          </p:nvPr>
        </p:nvGraphicFramePr>
        <p:xfrm>
          <a:off x="300838" y="71619"/>
          <a:ext cx="11374014" cy="67147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72072">
                  <a:extLst>
                    <a:ext uri="{9D8B030D-6E8A-4147-A177-3AD203B41FA5}">
                      <a16:colId xmlns:a16="http://schemas.microsoft.com/office/drawing/2014/main" val="3968616593"/>
                    </a:ext>
                  </a:extLst>
                </a:gridCol>
                <a:gridCol w="1667430">
                  <a:extLst>
                    <a:ext uri="{9D8B030D-6E8A-4147-A177-3AD203B41FA5}">
                      <a16:colId xmlns:a16="http://schemas.microsoft.com/office/drawing/2014/main" val="87671745"/>
                    </a:ext>
                  </a:extLst>
                </a:gridCol>
                <a:gridCol w="1446774">
                  <a:extLst>
                    <a:ext uri="{9D8B030D-6E8A-4147-A177-3AD203B41FA5}">
                      <a16:colId xmlns:a16="http://schemas.microsoft.com/office/drawing/2014/main" val="1912118858"/>
                    </a:ext>
                  </a:extLst>
                </a:gridCol>
                <a:gridCol w="1105531">
                  <a:extLst>
                    <a:ext uri="{9D8B030D-6E8A-4147-A177-3AD203B41FA5}">
                      <a16:colId xmlns:a16="http://schemas.microsoft.com/office/drawing/2014/main" val="2015910055"/>
                    </a:ext>
                  </a:extLst>
                </a:gridCol>
                <a:gridCol w="1899483">
                  <a:extLst>
                    <a:ext uri="{9D8B030D-6E8A-4147-A177-3AD203B41FA5}">
                      <a16:colId xmlns:a16="http://schemas.microsoft.com/office/drawing/2014/main" val="553762791"/>
                    </a:ext>
                  </a:extLst>
                </a:gridCol>
                <a:gridCol w="1669705">
                  <a:extLst>
                    <a:ext uri="{9D8B030D-6E8A-4147-A177-3AD203B41FA5}">
                      <a16:colId xmlns:a16="http://schemas.microsoft.com/office/drawing/2014/main" val="1190102704"/>
                    </a:ext>
                  </a:extLst>
                </a:gridCol>
                <a:gridCol w="1813019">
                  <a:extLst>
                    <a:ext uri="{9D8B030D-6E8A-4147-A177-3AD203B41FA5}">
                      <a16:colId xmlns:a16="http://schemas.microsoft.com/office/drawing/2014/main" val="1580951168"/>
                    </a:ext>
                  </a:extLst>
                </a:gridCol>
              </a:tblGrid>
              <a:tr h="5819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Alt </a:t>
                      </a:r>
                      <a:r>
                        <a:rPr lang="en-US" sz="1300" dirty="0" err="1">
                          <a:effectLst/>
                        </a:rPr>
                        <a:t>sektörler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CAPEX (</a:t>
                      </a:r>
                      <a:r>
                        <a:rPr lang="en-US" sz="1300" dirty="0" err="1">
                          <a:effectLst/>
                        </a:rPr>
                        <a:t>Toplam</a:t>
                      </a:r>
                      <a:r>
                        <a:rPr lang="en-US" sz="1300" dirty="0">
                          <a:effectLst/>
                        </a:rPr>
                        <a:t>, AVRO)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OPEX  (</a:t>
                      </a:r>
                      <a:r>
                        <a:rPr lang="en-US" sz="1300" dirty="0" err="1">
                          <a:effectLst/>
                        </a:rPr>
                        <a:t>Toplam</a:t>
                      </a:r>
                      <a:r>
                        <a:rPr lang="en-US" sz="1300" dirty="0">
                          <a:effectLst/>
                        </a:rPr>
                        <a:t>, AVRO/</a:t>
                      </a:r>
                      <a:r>
                        <a:rPr lang="en-US" sz="1300" dirty="0" err="1">
                          <a:effectLst/>
                        </a:rPr>
                        <a:t>yıl</a:t>
                      </a:r>
                      <a:r>
                        <a:rPr lang="en-US" sz="1300" dirty="0">
                          <a:effectLst/>
                        </a:rPr>
                        <a:t>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 err="1">
                          <a:effectLst/>
                        </a:rPr>
                        <a:t>Geçiş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süresi</a:t>
                      </a:r>
                      <a:endParaRPr lang="en-US" sz="13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(</a:t>
                      </a:r>
                      <a:r>
                        <a:rPr lang="en-US" sz="1300" dirty="0" err="1">
                          <a:effectLst/>
                        </a:rPr>
                        <a:t>yıl</a:t>
                      </a:r>
                      <a:r>
                        <a:rPr lang="en-US" sz="1300" dirty="0">
                          <a:effectLst/>
                        </a:rPr>
                        <a:t>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u="sng" dirty="0">
                          <a:effectLst/>
                        </a:rPr>
                        <a:t>2024-2026</a:t>
                      </a:r>
                      <a:r>
                        <a:rPr lang="en-US" sz="1300" u="sng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Yatırım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gerekliliği</a:t>
                      </a:r>
                      <a:r>
                        <a:rPr lang="en-US" sz="1300" dirty="0">
                          <a:effectLst/>
                        </a:rPr>
                        <a:t> (3 </a:t>
                      </a:r>
                      <a:r>
                        <a:rPr lang="en-US" sz="1300" dirty="0" err="1">
                          <a:effectLst/>
                        </a:rPr>
                        <a:t>yıl</a:t>
                      </a:r>
                      <a:r>
                        <a:rPr lang="en-US" sz="1300" dirty="0">
                          <a:effectLst/>
                        </a:rPr>
                        <a:t>) (AVRO)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u="sng" dirty="0">
                          <a:effectLst/>
                        </a:rPr>
                        <a:t>2027-2030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Yatırım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gerekliliği</a:t>
                      </a:r>
                      <a:r>
                        <a:rPr lang="en-US" sz="1300" dirty="0">
                          <a:effectLst/>
                        </a:rPr>
                        <a:t> (3 </a:t>
                      </a:r>
                      <a:r>
                        <a:rPr lang="en-US" sz="1300" dirty="0" err="1">
                          <a:effectLst/>
                        </a:rPr>
                        <a:t>yıl</a:t>
                      </a:r>
                      <a:r>
                        <a:rPr lang="en-US" sz="1300" dirty="0">
                          <a:effectLst/>
                        </a:rPr>
                        <a:t>) (AVRO)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u="sng" dirty="0">
                          <a:effectLst/>
                        </a:rPr>
                        <a:t>2030-2032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Yatırım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gerekliliği</a:t>
                      </a:r>
                      <a:r>
                        <a:rPr lang="en-US" sz="1300" dirty="0">
                          <a:effectLst/>
                        </a:rPr>
                        <a:t> 3 </a:t>
                      </a:r>
                      <a:r>
                        <a:rPr lang="en-US" sz="1300" dirty="0" err="1">
                          <a:effectLst/>
                        </a:rPr>
                        <a:t>yıl</a:t>
                      </a:r>
                      <a:r>
                        <a:rPr lang="en-US" sz="1300" dirty="0">
                          <a:effectLst/>
                        </a:rPr>
                        <a:t>) (AVRO)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3435275861"/>
                  </a:ext>
                </a:extLst>
              </a:tr>
              <a:tr h="511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6.1.a,b Kağıt hamuru ve kağıt üretimi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942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139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971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971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844600118"/>
                  </a:ext>
                </a:extLst>
              </a:tr>
              <a:tr h="511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6.1.c Ahşap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en-US" sz="1300" dirty="0" err="1">
                          <a:effectLst/>
                        </a:rPr>
                        <a:t>tabanlı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tr-TR" sz="1300" dirty="0">
                          <a:effectLst/>
                        </a:rPr>
                        <a:t>panel üretimi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181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25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3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181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-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3284539246"/>
                  </a:ext>
                </a:extLst>
              </a:tr>
              <a:tr h="241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>
                          <a:effectLst/>
                        </a:rPr>
                        <a:t>6.2 Tekstil üretimi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336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-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3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336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335727776"/>
                  </a:ext>
                </a:extLst>
              </a:tr>
              <a:tr h="511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>
                          <a:effectLst/>
                        </a:rPr>
                        <a:t>6.3 Post ve derilerin tabaklanması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102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-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3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102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2122679763"/>
                  </a:ext>
                </a:extLst>
              </a:tr>
              <a:tr h="241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6.4.a</a:t>
                      </a:r>
                      <a:r>
                        <a:rPr lang="en-US" sz="1300">
                          <a:effectLst/>
                        </a:rPr>
                        <a:t> </a:t>
                      </a:r>
                      <a:r>
                        <a:rPr lang="tr-TR" sz="1300">
                          <a:effectLst/>
                        </a:rPr>
                        <a:t>Mezbaha</a:t>
                      </a:r>
                      <a:r>
                        <a:rPr lang="en-US" sz="1300" dirty="0" err="1">
                          <a:effectLst/>
                        </a:rPr>
                        <a:t>neler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449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19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3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449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3369237170"/>
                  </a:ext>
                </a:extLst>
              </a:tr>
              <a:tr h="241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6.4.b Gıda ve içece</a:t>
                      </a:r>
                      <a:r>
                        <a:rPr lang="en-US" sz="1300" dirty="0">
                          <a:effectLst/>
                        </a:rPr>
                        <a:t>k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247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297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3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123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3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123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1753841488"/>
                  </a:ext>
                </a:extLst>
              </a:tr>
              <a:tr h="241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>
                          <a:effectLst/>
                        </a:rPr>
                        <a:t>6.4.c Süt ürünleri üretimi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051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525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750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525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750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4158453894"/>
                  </a:ext>
                </a:extLst>
              </a:tr>
              <a:tr h="69191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6.5 Hayvan karkaslarının veya hayvan atıklarının </a:t>
                      </a:r>
                      <a:r>
                        <a:rPr lang="en-US" sz="1300" dirty="0" err="1">
                          <a:effectLst/>
                        </a:rPr>
                        <a:t>işlenmesi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888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50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444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444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-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3778861678"/>
                  </a:ext>
                </a:extLst>
              </a:tr>
              <a:tr h="511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>
                          <a:effectLst/>
                        </a:rPr>
                        <a:t>6.6 Yoğun kümes hayvanı veya domuz yetiştiriciliği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975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400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487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487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-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3563747838"/>
                  </a:ext>
                </a:extLst>
              </a:tr>
              <a:tr h="511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6.7 Organik solventler kullanılarak yüzey işlemi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2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515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91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9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838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350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838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350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838.350.000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4230905144"/>
                  </a:ext>
                </a:extLst>
              </a:tr>
              <a:tr h="62945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6.10</a:t>
                      </a:r>
                      <a:r>
                        <a:rPr lang="en-US" sz="1300" dirty="0">
                          <a:effectLst/>
                        </a:rPr>
                        <a:t> </a:t>
                      </a:r>
                      <a:r>
                        <a:rPr lang="tr-TR" sz="1300" dirty="0">
                          <a:effectLst/>
                        </a:rPr>
                        <a:t>Ahşabın kimyasallarla korunması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510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800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255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255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-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1296644444"/>
                  </a:ext>
                </a:extLst>
              </a:tr>
              <a:tr h="42556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6.11 Atık su arıtma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181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8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6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90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90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500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-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1293280806"/>
                  </a:ext>
                </a:extLst>
              </a:tr>
              <a:tr h="4304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TOPLAM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15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404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975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r-TR" sz="1300" dirty="0">
                          <a:effectLst/>
                        </a:rPr>
                        <a:t>698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700</a:t>
                      </a:r>
                      <a:r>
                        <a:rPr lang="en-US" sz="1300" dirty="0">
                          <a:effectLst/>
                        </a:rPr>
                        <a:t>.</a:t>
                      </a:r>
                      <a:r>
                        <a:rPr lang="tr-TR" sz="1300" dirty="0">
                          <a:effectLst/>
                        </a:rPr>
                        <a:t>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>
                          <a:effectLst/>
                        </a:rPr>
                        <a:t>3-9</a:t>
                      </a:r>
                      <a:endParaRPr lang="en-US" sz="13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8.318.087.500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6.248.587.500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dirty="0">
                          <a:effectLst/>
                        </a:rPr>
                        <a:t>838.350.000</a:t>
                      </a:r>
                      <a:endParaRPr lang="en-US" sz="13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59180" marR="59180" marT="0" marB="0" anchor="ctr"/>
                </a:tc>
                <a:extLst>
                  <a:ext uri="{0D108BD9-81ED-4DB2-BD59-A6C34878D82A}">
                    <a16:rowId xmlns:a16="http://schemas.microsoft.com/office/drawing/2014/main" val="1066418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20783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515B9C0-C32E-EAF3-F050-5FA79F808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05333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6566A07A-3A36-4C08-A33E-FBE053DB02EC}" type="slidenum">
              <a:rPr lang="en-US" smtClean="0"/>
              <a:pPr>
                <a:spcAft>
                  <a:spcPts val="600"/>
                </a:spcAft>
              </a:pPr>
              <a:t>23</a:t>
            </a:fld>
            <a:endParaRPr lang="en-US"/>
          </a:p>
        </p:txBody>
      </p:sp>
      <p:graphicFrame>
        <p:nvGraphicFramePr>
          <p:cNvPr id="6" name="İçerik Yer Tutucusu 5">
            <a:extLst>
              <a:ext uri="{FF2B5EF4-FFF2-40B4-BE49-F238E27FC236}">
                <a16:creationId xmlns:a16="http://schemas.microsoft.com/office/drawing/2014/main" id="{588C21B1-840C-B984-4143-616E83ED86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0009213"/>
              </p:ext>
            </p:extLst>
          </p:nvPr>
        </p:nvGraphicFramePr>
        <p:xfrm>
          <a:off x="643467" y="1435790"/>
          <a:ext cx="10905067" cy="3986421"/>
        </p:xfrm>
        <a:graphic>
          <a:graphicData uri="http://schemas.openxmlformats.org/drawingml/2006/table">
            <a:tbl>
              <a:tblPr firstRow="1" firstCol="1" bandRow="1"/>
              <a:tblGrid>
                <a:gridCol w="3704291">
                  <a:extLst>
                    <a:ext uri="{9D8B030D-6E8A-4147-A177-3AD203B41FA5}">
                      <a16:colId xmlns:a16="http://schemas.microsoft.com/office/drawing/2014/main" val="1242752885"/>
                    </a:ext>
                  </a:extLst>
                </a:gridCol>
                <a:gridCol w="7200776">
                  <a:extLst>
                    <a:ext uri="{9D8B030D-6E8A-4147-A177-3AD203B41FA5}">
                      <a16:colId xmlns:a16="http://schemas.microsoft.com/office/drawing/2014/main" val="240420808"/>
                    </a:ext>
                  </a:extLst>
                </a:gridCol>
              </a:tblGrid>
              <a:tr h="61362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Önerilen zaman aralıkları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nl-NL" sz="2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Tüm sektörler için gerekli toplam maliyet (ort, AVRO)</a:t>
                      </a:r>
                      <a:endParaRPr lang="nl-NL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9856035"/>
                  </a:ext>
                </a:extLst>
              </a:tr>
              <a:tr h="112426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Kısa vadeli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2024-2026 (3 yıl)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24.680.108.000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4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5676400"/>
                  </a:ext>
                </a:extLst>
              </a:tr>
              <a:tr h="112426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Orta vadeli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2027-2030 (3 yıl)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11.363.608.000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0113981"/>
                  </a:ext>
                </a:extLst>
              </a:tr>
              <a:tr h="112426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Uzun vadeli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2030-2032 (3 yıl)</a:t>
                      </a:r>
                      <a:endParaRPr lang="en-US" sz="4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2.502.870.000</a:t>
                      </a:r>
                      <a:endParaRPr lang="en-US" sz="4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153193" marR="153193" marT="2127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69688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ECD13A0-26DC-4B2F-7CB6-19E0296B93FD}"/>
              </a:ext>
            </a:extLst>
          </p:cNvPr>
          <p:cNvSpPr txBox="1"/>
          <p:nvPr/>
        </p:nvSpPr>
        <p:spPr>
          <a:xfrm>
            <a:off x="537663" y="5486702"/>
            <a:ext cx="47345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tr-TR" sz="16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* 2030 yılı, 01.01.2030 tarihini ifade etmektedir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83517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aşlık 9">
            <a:extLst>
              <a:ext uri="{FF2B5EF4-FFF2-40B4-BE49-F238E27FC236}">
                <a16:creationId xmlns:a16="http://schemas.microsoft.com/office/drawing/2014/main" id="{CB30B5E7-C18E-4D8B-BC63-BBE2C3B45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38437" y="2766218"/>
            <a:ext cx="6715125" cy="1325563"/>
          </a:xfrm>
        </p:spPr>
        <p:txBody>
          <a:bodyPr/>
          <a:lstStyle/>
          <a:p>
            <a:pPr algn="ctr"/>
            <a:r>
              <a:rPr lang="en-US" b="1" dirty="0" err="1"/>
              <a:t>Teşekkürler</a:t>
            </a:r>
            <a:r>
              <a:rPr lang="en-US" b="1" dirty="0"/>
              <a:t>!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D49060-64C8-06A1-E875-87AC4010B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7092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r>
              <a:rPr lang="en-US" dirty="0" err="1">
                <a:latin typeface="+mj-lt"/>
              </a:rPr>
              <a:t>Maaliyet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Analizi</a:t>
            </a:r>
            <a:endParaRPr lang="en-US" sz="3200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A8CCA8F7-D4F8-C48F-BF9F-F6DE4CE5B7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90197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3AA61447-01F6-A113-2898-DCABFCDA9427}"/>
              </a:ext>
            </a:extLst>
          </p:cNvPr>
          <p:cNvSpPr txBox="1"/>
          <p:nvPr/>
        </p:nvSpPr>
        <p:spPr>
          <a:xfrm>
            <a:off x="704556" y="4166930"/>
            <a:ext cx="1078288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nb-NO" sz="2000" dirty="0"/>
              <a:t>DIES Projesi kapsamında güncellenen EKÖK envanteri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2000" dirty="0" err="1"/>
              <a:t>Çevrimiçi</a:t>
            </a:r>
            <a:r>
              <a:rPr lang="en-US" sz="2000" dirty="0"/>
              <a:t> MET </a:t>
            </a:r>
            <a:r>
              <a:rPr lang="en-US" sz="2000" dirty="0" err="1"/>
              <a:t>KL'leri</a:t>
            </a:r>
            <a:r>
              <a:rPr lang="en-US" sz="2000" dirty="0"/>
              <a:t>, </a:t>
            </a:r>
            <a:r>
              <a:rPr lang="en-US" sz="2000" dirty="0" err="1"/>
              <a:t>saha</a:t>
            </a:r>
            <a:r>
              <a:rPr lang="en-US" sz="2000" dirty="0"/>
              <a:t> </a:t>
            </a:r>
            <a:r>
              <a:rPr lang="en-US" sz="2000" dirty="0" err="1"/>
              <a:t>çalışmaları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BAT'ın</a:t>
            </a:r>
            <a:r>
              <a:rPr lang="en-US" sz="2000" dirty="0"/>
              <a:t> </a:t>
            </a:r>
            <a:r>
              <a:rPr lang="en-US" sz="2000" dirty="0" err="1"/>
              <a:t>uygulanabilirliğine</a:t>
            </a:r>
            <a:r>
              <a:rPr lang="en-US" sz="2000" dirty="0"/>
              <a:t> </a:t>
            </a:r>
            <a:r>
              <a:rPr lang="en-US" sz="2000" dirty="0" err="1"/>
              <a:t>ilişkin</a:t>
            </a:r>
            <a:r>
              <a:rPr lang="en-US" sz="2000" dirty="0"/>
              <a:t> </a:t>
            </a:r>
            <a:r>
              <a:rPr lang="en-US" sz="2000" dirty="0" err="1"/>
              <a:t>endüstrilerden</a:t>
            </a:r>
            <a:r>
              <a:rPr lang="en-US" sz="2000" dirty="0"/>
              <a:t> </a:t>
            </a:r>
            <a:r>
              <a:rPr lang="en-US" sz="2000" dirty="0" err="1"/>
              <a:t>elde</a:t>
            </a:r>
            <a:r>
              <a:rPr lang="en-US" sz="2000" dirty="0"/>
              <a:t> </a:t>
            </a:r>
            <a:r>
              <a:rPr lang="en-US" sz="2000" dirty="0" err="1"/>
              <a:t>edilen</a:t>
            </a:r>
            <a:r>
              <a:rPr lang="en-US" sz="2000" dirty="0"/>
              <a:t>, IED </a:t>
            </a:r>
            <a:r>
              <a:rPr lang="en-US" sz="2000" dirty="0" err="1"/>
              <a:t>kapsamındaki</a:t>
            </a:r>
            <a:r>
              <a:rPr lang="en-US" sz="2000" dirty="0"/>
              <a:t> </a:t>
            </a:r>
            <a:r>
              <a:rPr lang="en-US" sz="2000" dirty="0" err="1"/>
              <a:t>kimya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maden</a:t>
            </a:r>
            <a:r>
              <a:rPr lang="en-US" sz="2000" dirty="0"/>
              <a:t> </a:t>
            </a:r>
            <a:r>
              <a:rPr lang="en-US" sz="2000" dirty="0" err="1"/>
              <a:t>endüstrisi</a:t>
            </a:r>
            <a:r>
              <a:rPr lang="en-US" sz="2000" dirty="0"/>
              <a:t> </a:t>
            </a:r>
            <a:r>
              <a:rPr lang="en-US" sz="2000" dirty="0" err="1"/>
              <a:t>tesislerinin</a:t>
            </a:r>
            <a:r>
              <a:rPr lang="en-US" sz="2000" dirty="0"/>
              <a:t> IED </a:t>
            </a:r>
            <a:r>
              <a:rPr lang="en-US" sz="2000" dirty="0" err="1"/>
              <a:t>uyum</a:t>
            </a:r>
            <a:r>
              <a:rPr lang="en-US" sz="2000" dirty="0"/>
              <a:t> </a:t>
            </a:r>
            <a:r>
              <a:rPr lang="en-US" sz="2000" dirty="0" err="1"/>
              <a:t>seviyeleri</a:t>
            </a:r>
            <a:r>
              <a:rPr lang="en-US" sz="2000" dirty="0"/>
              <a:t>, ,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2000" dirty="0" err="1"/>
              <a:t>Genel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</a:t>
            </a:r>
            <a:r>
              <a:rPr lang="en-US" sz="2000" dirty="0" err="1"/>
              <a:t>sektöre</a:t>
            </a:r>
            <a:r>
              <a:rPr lang="en-US" sz="2000" dirty="0"/>
              <a:t> </a:t>
            </a:r>
            <a:r>
              <a:rPr lang="en-US" sz="2000" dirty="0" err="1"/>
              <a:t>özel</a:t>
            </a:r>
            <a:r>
              <a:rPr lang="en-US" sz="2000" dirty="0"/>
              <a:t> </a:t>
            </a:r>
            <a:r>
              <a:rPr lang="en-US" sz="2000" dirty="0" err="1"/>
              <a:t>içeriğe</a:t>
            </a:r>
            <a:r>
              <a:rPr lang="en-US" sz="2000" dirty="0"/>
              <a:t> </a:t>
            </a:r>
            <a:r>
              <a:rPr lang="en-US" sz="2000" dirty="0" err="1"/>
              <a:t>göre</a:t>
            </a:r>
            <a:r>
              <a:rPr lang="en-US" sz="2000" dirty="0"/>
              <a:t> </a:t>
            </a:r>
            <a:r>
              <a:rPr lang="en-US" sz="2000" dirty="0" err="1"/>
              <a:t>geliştirilmiş</a:t>
            </a:r>
            <a:r>
              <a:rPr lang="en-US" sz="2000" dirty="0"/>
              <a:t> web </a:t>
            </a:r>
            <a:r>
              <a:rPr lang="en-US" sz="2000" dirty="0" err="1"/>
              <a:t>tabanlı</a:t>
            </a:r>
            <a:r>
              <a:rPr lang="en-US" sz="2000" dirty="0"/>
              <a:t> </a:t>
            </a:r>
            <a:r>
              <a:rPr lang="en-US" sz="2000" dirty="0" err="1"/>
              <a:t>yazılımlar</a:t>
            </a:r>
            <a:r>
              <a:rPr lang="en-US" sz="2000" dirty="0"/>
              <a:t> 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en-US" sz="2000" dirty="0"/>
              <a:t>MET-</a:t>
            </a:r>
            <a:r>
              <a:rPr lang="en-US" sz="2000" dirty="0" err="1"/>
              <a:t>REF'lerden</a:t>
            </a:r>
            <a:r>
              <a:rPr lang="en-US" sz="2000" dirty="0"/>
              <a:t>, AB </a:t>
            </a:r>
            <a:r>
              <a:rPr lang="en-US" sz="2000" dirty="0" err="1"/>
              <a:t>Üye</a:t>
            </a:r>
            <a:r>
              <a:rPr lang="en-US" sz="2000" dirty="0"/>
              <a:t> </a:t>
            </a:r>
            <a:r>
              <a:rPr lang="en-US" sz="2000" dirty="0" err="1"/>
              <a:t>Devletleri</a:t>
            </a:r>
            <a:r>
              <a:rPr lang="en-US" sz="2000" dirty="0"/>
              <a:t> </a:t>
            </a:r>
            <a:r>
              <a:rPr lang="en-US" sz="2000" dirty="0" err="1"/>
              <a:t>belgelerinden</a:t>
            </a:r>
            <a:r>
              <a:rPr lang="en-US" sz="2000" dirty="0"/>
              <a:t> </a:t>
            </a:r>
            <a:r>
              <a:rPr lang="en-US" sz="2000" dirty="0" err="1"/>
              <a:t>ve</a:t>
            </a:r>
            <a:r>
              <a:rPr lang="en-US" sz="2000" dirty="0"/>
              <a:t> web </a:t>
            </a:r>
            <a:r>
              <a:rPr lang="en-US" sz="2000" dirty="0" err="1"/>
              <a:t>sitelerinden</a:t>
            </a:r>
            <a:r>
              <a:rPr lang="en-US" sz="2000" dirty="0"/>
              <a:t>, </a:t>
            </a:r>
            <a:r>
              <a:rPr lang="en-US" sz="2000" dirty="0" err="1"/>
              <a:t>literatürden</a:t>
            </a:r>
            <a:r>
              <a:rPr lang="en-US" sz="2000" dirty="0"/>
              <a:t>, MET </a:t>
            </a:r>
            <a:r>
              <a:rPr lang="en-US" sz="2000" dirty="0" err="1"/>
              <a:t>KL'lerden</a:t>
            </a:r>
            <a:r>
              <a:rPr lang="en-US" sz="2000" dirty="0"/>
              <a:t>, </a:t>
            </a:r>
            <a:r>
              <a:rPr lang="en-US" sz="2000" dirty="0" err="1"/>
              <a:t>çalıştaylardan</a:t>
            </a:r>
            <a:r>
              <a:rPr lang="en-US" sz="2000" dirty="0"/>
              <a:t>, </a:t>
            </a:r>
            <a:r>
              <a:rPr lang="en-US" sz="2000" dirty="0" err="1"/>
              <a:t>önceki</a:t>
            </a:r>
            <a:r>
              <a:rPr lang="en-US" sz="2000" dirty="0"/>
              <a:t> IPPC </a:t>
            </a:r>
            <a:r>
              <a:rPr lang="en-US" sz="2000" dirty="0" err="1"/>
              <a:t>projelerinden</a:t>
            </a:r>
            <a:r>
              <a:rPr lang="en-US" sz="2000" dirty="0"/>
              <a:t> vb. </a:t>
            </a:r>
            <a:r>
              <a:rPr lang="en-US" sz="2000" dirty="0" err="1"/>
              <a:t>toplanan</a:t>
            </a:r>
            <a:r>
              <a:rPr lang="en-US" sz="2000" dirty="0"/>
              <a:t> </a:t>
            </a:r>
            <a:r>
              <a:rPr lang="en-US" sz="2000" dirty="0" err="1"/>
              <a:t>maliyet</a:t>
            </a:r>
            <a:r>
              <a:rPr lang="en-US" sz="2000" dirty="0"/>
              <a:t> </a:t>
            </a:r>
            <a:r>
              <a:rPr lang="en-US" sz="2000" dirty="0" err="1"/>
              <a:t>verileri</a:t>
            </a:r>
            <a:r>
              <a:rPr lang="en-US" sz="2000" dirty="0"/>
              <a:t>.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5BF9A09D-F1E8-B3BD-C139-A4AFA5AEC9FF}"/>
              </a:ext>
            </a:extLst>
          </p:cNvPr>
          <p:cNvSpPr/>
          <p:nvPr/>
        </p:nvSpPr>
        <p:spPr>
          <a:xfrm>
            <a:off x="838200" y="3429000"/>
            <a:ext cx="10515600" cy="499516"/>
          </a:xfrm>
          <a:prstGeom prst="round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err="1"/>
              <a:t>Maliyet</a:t>
            </a:r>
            <a:r>
              <a:rPr lang="en-US" sz="2400" dirty="0"/>
              <a:t> </a:t>
            </a:r>
            <a:r>
              <a:rPr lang="en-US" sz="2400" dirty="0" err="1"/>
              <a:t>analizinin</a:t>
            </a:r>
            <a:r>
              <a:rPr lang="en-US" sz="2400" dirty="0"/>
              <a:t> </a:t>
            </a:r>
            <a:r>
              <a:rPr lang="en-US" sz="2400" dirty="0" err="1"/>
              <a:t>bileşenleri</a:t>
            </a:r>
            <a:endParaRPr lang="en-US" sz="2400" dirty="0"/>
          </a:p>
        </p:txBody>
      </p:sp>
      <p:sp>
        <p:nvSpPr>
          <p:cNvPr id="20" name="Slide Number Placeholder 19">
            <a:extLst>
              <a:ext uri="{FF2B5EF4-FFF2-40B4-BE49-F238E27FC236}">
                <a16:creationId xmlns:a16="http://schemas.microsoft.com/office/drawing/2014/main" id="{7C6FA257-2ABA-5AB9-EB6D-114FCC02B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2140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err="1"/>
              <a:t>Maliyet</a:t>
            </a:r>
            <a:r>
              <a:rPr lang="en-US" sz="2800" dirty="0"/>
              <a:t> </a:t>
            </a:r>
            <a:r>
              <a:rPr lang="en-US" sz="2800" dirty="0" err="1"/>
              <a:t>Analizi</a:t>
            </a:r>
            <a:r>
              <a:rPr lang="en-US" sz="2800" dirty="0"/>
              <a:t> </a:t>
            </a:r>
            <a:r>
              <a:rPr lang="en-US" sz="2800" dirty="0" err="1"/>
              <a:t>Metodolojisi</a:t>
            </a:r>
            <a:r>
              <a:rPr lang="en-US" sz="2800" dirty="0"/>
              <a:t> </a:t>
            </a:r>
            <a:r>
              <a:rPr lang="en-US" sz="2800" dirty="0" err="1"/>
              <a:t>Genel</a:t>
            </a:r>
            <a:r>
              <a:rPr lang="en-US" sz="2800" dirty="0"/>
              <a:t> </a:t>
            </a:r>
            <a:r>
              <a:rPr lang="en-US" sz="2800" dirty="0" err="1"/>
              <a:t>Çerçevesi</a:t>
            </a:r>
            <a:endParaRPr lang="en-US" sz="2800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8136CADE-2440-B683-D0C9-98FD9088AB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124D6-A55C-4BF8-8FED-103D5F9381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5D8D8A-25A6-F8E9-0885-F9D2C9452B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1947" y="1789008"/>
            <a:ext cx="7668106" cy="4820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2001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r>
              <a:rPr lang="en-US" dirty="0" err="1">
                <a:latin typeface="+mj-lt"/>
              </a:rPr>
              <a:t>Maaliyet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Analizi</a:t>
            </a:r>
            <a:endParaRPr lang="en-US" sz="3200" dirty="0">
              <a:latin typeface="+mj-lt"/>
            </a:endParaRPr>
          </a:p>
        </p:txBody>
      </p:sp>
      <p:sp>
        <p:nvSpPr>
          <p:cNvPr id="5" name="İçerik Yer Tutucusu 2">
            <a:extLst>
              <a:ext uri="{FF2B5EF4-FFF2-40B4-BE49-F238E27FC236}">
                <a16:creationId xmlns:a16="http://schemas.microsoft.com/office/drawing/2014/main" id="{492D002F-4154-4452-B079-94D16AF16E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dirty="0"/>
              <a:t>Bu </a:t>
            </a:r>
            <a:r>
              <a:rPr lang="en-US" dirty="0" err="1"/>
              <a:t>projede</a:t>
            </a:r>
            <a:r>
              <a:rPr lang="en-US" dirty="0"/>
              <a:t> </a:t>
            </a:r>
            <a:r>
              <a:rPr lang="en-US" dirty="0" err="1"/>
              <a:t>çalışılan</a:t>
            </a:r>
            <a:r>
              <a:rPr lang="en-US" dirty="0"/>
              <a:t> </a:t>
            </a:r>
            <a:r>
              <a:rPr lang="en-US" dirty="0" err="1"/>
              <a:t>maliyet</a:t>
            </a:r>
            <a:r>
              <a:rPr lang="en-US" dirty="0"/>
              <a:t> </a:t>
            </a:r>
            <a:r>
              <a:rPr lang="en-US" dirty="0" err="1"/>
              <a:t>analizi</a:t>
            </a:r>
            <a:r>
              <a:rPr lang="en-US" dirty="0"/>
              <a:t> </a:t>
            </a:r>
            <a:r>
              <a:rPr lang="en-US" dirty="0" err="1"/>
              <a:t>birbiriyle</a:t>
            </a:r>
            <a:r>
              <a:rPr lang="en-US" dirty="0"/>
              <a:t> </a:t>
            </a:r>
            <a:r>
              <a:rPr lang="en-US" dirty="0" err="1"/>
              <a:t>ilişkili</a:t>
            </a:r>
            <a:r>
              <a:rPr lang="en-US" dirty="0"/>
              <a:t> </a:t>
            </a:r>
            <a:r>
              <a:rPr lang="en-US" dirty="0" err="1"/>
              <a:t>üç</a:t>
            </a:r>
            <a:r>
              <a:rPr lang="en-US" dirty="0"/>
              <a:t> ana </a:t>
            </a:r>
            <a:r>
              <a:rPr lang="en-US" dirty="0" err="1"/>
              <a:t>gruptan</a:t>
            </a:r>
            <a:r>
              <a:rPr lang="en-US" dirty="0"/>
              <a:t> </a:t>
            </a:r>
            <a:r>
              <a:rPr lang="en-US" dirty="0" err="1"/>
              <a:t>oluşmaktadır</a:t>
            </a:r>
            <a:r>
              <a:rPr lang="en-US" dirty="0"/>
              <a:t>: </a:t>
            </a:r>
          </a:p>
          <a:p>
            <a:r>
              <a:rPr lang="tr-TR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Yatırım Maliyetleri (CAPEX) ve İşletme Maliyetleri (OPEX),</a:t>
            </a:r>
          </a:p>
          <a:p>
            <a:pPr algn="just">
              <a:lnSpc>
                <a:spcPct val="150000"/>
              </a:lnSpc>
            </a:pPr>
            <a:r>
              <a:rPr lang="tr-TR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EED Ek I kapsamındaki tüm sektörler için sektörel uyum maliyeti ve ÇŞİDB için idari maliyetler,</a:t>
            </a:r>
          </a:p>
          <a:p>
            <a:pPr algn="just">
              <a:lnSpc>
                <a:spcPct val="150000"/>
              </a:lnSpc>
            </a:pPr>
            <a:r>
              <a:rPr lang="tr-TR" sz="20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DIES Projesi kapsamındaki sektörler (mineral, kimya ve diğer sektörler) için sektörel maliyet analizi ve önceki EKÖK projelerinde özel olarak incelenen sektörler için maliyet güncellemesi.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7ECDA7-314F-6FC2-B82C-35A2FD22E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82196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dirty="0" err="1">
                <a:latin typeface="+mj-lt"/>
              </a:rPr>
              <a:t>Maaliyet</a:t>
            </a:r>
            <a:r>
              <a:rPr lang="en-US" dirty="0">
                <a:latin typeface="+mj-lt"/>
              </a:rPr>
              <a:t> </a:t>
            </a:r>
            <a:r>
              <a:rPr lang="en-US" dirty="0" err="1">
                <a:latin typeface="+mj-lt"/>
              </a:rPr>
              <a:t>Analizi</a:t>
            </a:r>
            <a:endParaRPr lang="en-GB" sz="3200" b="1" dirty="0">
              <a:effectLst/>
              <a:ea typeface="Times New Roman" panose="02020603050405020304" pitchFamily="18" charset="0"/>
            </a:endParaRPr>
          </a:p>
        </p:txBody>
      </p:sp>
      <p:sp>
        <p:nvSpPr>
          <p:cNvPr id="4" name="İçerik Yer Tutucusu 2">
            <a:extLst>
              <a:ext uri="{FF2B5EF4-FFF2-40B4-BE49-F238E27FC236}">
                <a16:creationId xmlns:a16="http://schemas.microsoft.com/office/drawing/2014/main" id="{7E522EF0-E7E3-40DB-B87B-B3FB0EBECB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4700"/>
            <a:ext cx="10515600" cy="4132263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en-US" sz="1800" b="1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CAPEX:</a:t>
            </a:r>
          </a:p>
          <a:p>
            <a:pPr marL="342900" lvl="0" indent="-342900" algn="just">
              <a:lnSpc>
                <a:spcPct val="110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a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tr-TR" sz="18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zun</a:t>
            </a:r>
            <a:r>
              <a:rPr lang="tr-TR" sz="18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vadeli varlıklara, yani bir yıldan fazla sürenlere yapılan harcamalarla ilgilidir. </a:t>
            </a:r>
            <a:endParaRPr lang="en-US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10000"/>
              </a:lnSpc>
              <a:buFont typeface="Symbol" panose="05050102010706020507" pitchFamily="18" charset="2"/>
              <a:buChar char=""/>
            </a:pPr>
            <a:r>
              <a:rPr lang="tr-TR" sz="18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Bunlar, arazi, yollar, binalar ve diğer yapılar, tesis, makine, aparat, araç ve gereçlerin satın alınması veya iyileştirilmesi ile planlama ve uygulama için personel maliyetini içermektedir. </a:t>
            </a:r>
            <a:endParaRPr lang="en-US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just">
              <a:lnSpc>
                <a:spcPct val="110000"/>
              </a:lnSpc>
              <a:buNone/>
            </a:pPr>
            <a:r>
              <a:rPr lang="en-US" sz="1800" b="1" dirty="0">
                <a:ea typeface="Calibri" panose="020F0502020204030204" pitchFamily="34" charset="0"/>
                <a:cs typeface="Calibri" panose="020F0502020204030204" pitchFamily="34" charset="0"/>
              </a:rPr>
              <a:t>OPEX:</a:t>
            </a:r>
            <a:endParaRPr lang="en-US" sz="1800" b="1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0000"/>
              </a:lnSpc>
              <a:spcBef>
                <a:spcPts val="1200"/>
              </a:spcBef>
            </a:pPr>
            <a:r>
              <a:rPr lang="en-US" sz="1800" dirty="0">
                <a:ea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tr-TR" sz="1800" dirty="0" err="1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izmetlerin</a:t>
            </a:r>
            <a:r>
              <a:rPr lang="tr-TR" sz="18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 sunumuna ilişkin günlük harcamalarla ilgilidir. İşletme ve bakım maliyetleri veya devam eden işletme maliyetleri olarak da adlandırılmaktadır. </a:t>
            </a:r>
            <a:endParaRPr lang="en-US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>
              <a:lnSpc>
                <a:spcPct val="110000"/>
              </a:lnSpc>
              <a:spcBef>
                <a:spcPts val="1200"/>
              </a:spcBef>
            </a:pPr>
            <a:r>
              <a:rPr lang="tr-TR" sz="1800" dirty="0">
                <a:effectLst/>
                <a:ea typeface="Calibri" panose="020F0502020204030204" pitchFamily="34" charset="0"/>
                <a:cs typeface="Calibri" panose="020F0502020204030204" pitchFamily="34" charset="0"/>
              </a:rPr>
              <a:t>Personel maliyetlerini, genel harcamaları (ofis ekipmanı, ısıtma, kira, sarf malzemeleri), yedek parçalar, kimyasallar ve malzemeler ve harici hizmetleri (örneğin laboratuvarlar) içermektedir.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3FE0523-2862-8447-9D41-445F18033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7205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err="1">
                <a:latin typeface="+mj-lt"/>
              </a:rPr>
              <a:t>İdari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maliyetler</a:t>
            </a:r>
            <a:r>
              <a:rPr lang="en-US" b="1" dirty="0">
                <a:latin typeface="+mj-lt"/>
              </a:rPr>
              <a:t>:</a:t>
            </a:r>
          </a:p>
        </p:txBody>
      </p:sp>
      <p:sp>
        <p:nvSpPr>
          <p:cNvPr id="6" name="İçerik Yer Tutucusu 2">
            <a:extLst>
              <a:ext uri="{FF2B5EF4-FFF2-40B4-BE49-F238E27FC236}">
                <a16:creationId xmlns:a16="http://schemas.microsoft.com/office/drawing/2014/main" id="{5B61A2E4-40EF-4160-947D-BBC74C0C10F1}"/>
              </a:ext>
            </a:extLst>
          </p:cNvPr>
          <p:cNvSpPr txBox="1">
            <a:spLocks/>
          </p:cNvSpPr>
          <p:nvPr/>
        </p:nvSpPr>
        <p:spPr>
          <a:xfrm>
            <a:off x="838200" y="2045110"/>
            <a:ext cx="10515600" cy="4131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EED hedeflerine ulaşmak için bir strateji geliştirilmesi ve atık yakma ve büyük yakma tesisleri ile ilgili önceki stratejilerin bu stratejiye entegre edilmesi,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Belge veren birimlerin yeniden düzenlenmesi,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Yetkilendirme, gözden geçirme, izleme, denetim ve yaptırım için sistem ve prosedürlerin tasarlanması,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EED gerekliliklerinin ulusal hukuk düzenine tam olarak dahil edilmesi için ulusal yasaların, kuralların, usul ve </a:t>
            </a:r>
            <a:r>
              <a:rPr lang="tr-TR" sz="1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esaslarınbenimsenmesi</a:t>
            </a: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veya değiştirilmesi,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EED’nin</a:t>
            </a: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uygulanmasında yer alan yetkili makamlar, ilgili bakanlıklar, doğrulama kuruluşları ve diğer ilgili birimlerin personelinin eğitimi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Yeni personel alımı,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Yeni ofisler, bilgisayarlar ve gerekli donanımın sağlanması</a:t>
            </a:r>
            <a:r>
              <a:rPr lang="en-US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Ek birimlerin kurulması durumunda, gerekli düzenlemelerin yapılması durumunda ek birimlerin kurulması,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Denetim faaliyetleri için araç ve yakıt temini,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lnSpc>
                <a:spcPct val="120000"/>
              </a:lnSpc>
              <a:buFont typeface="Times New Roman" panose="02020603050405020304" pitchFamily="18" charset="0"/>
              <a:buChar char="-"/>
            </a:pPr>
            <a:r>
              <a:rPr lang="tr-TR" sz="1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Tüm sistemlerin bakımı,</a:t>
            </a:r>
            <a:endParaRPr lang="tr-TR" sz="18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587ED6-93E4-ED1D-9332-E66EADCD5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56918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36272"/>
            <a:ext cx="10515600" cy="883404"/>
          </a:xfrm>
        </p:spPr>
        <p:txBody>
          <a:bodyPr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err="1">
                <a:latin typeface="+mj-lt"/>
              </a:rPr>
              <a:t>Kapsam</a:t>
            </a:r>
            <a:endParaRPr lang="en-US" b="1" dirty="0">
              <a:latin typeface="+mj-lt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587ED6-93E4-ED1D-9332-E66EADCD5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B124D6-A55C-4BF8-8FED-103D5F9381FB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E47B98-5A8F-211C-8CCE-CE080D880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9934795"/>
              </p:ext>
            </p:extLst>
          </p:nvPr>
        </p:nvGraphicFramePr>
        <p:xfrm>
          <a:off x="2010228" y="1364796"/>
          <a:ext cx="8171543" cy="524643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69207">
                  <a:extLst>
                    <a:ext uri="{9D8B030D-6E8A-4147-A177-3AD203B41FA5}">
                      <a16:colId xmlns:a16="http://schemas.microsoft.com/office/drawing/2014/main" val="2911166388"/>
                    </a:ext>
                  </a:extLst>
                </a:gridCol>
                <a:gridCol w="1461495">
                  <a:extLst>
                    <a:ext uri="{9D8B030D-6E8A-4147-A177-3AD203B41FA5}">
                      <a16:colId xmlns:a16="http://schemas.microsoft.com/office/drawing/2014/main" val="2397140981"/>
                    </a:ext>
                  </a:extLst>
                </a:gridCol>
                <a:gridCol w="5940841">
                  <a:extLst>
                    <a:ext uri="{9D8B030D-6E8A-4147-A177-3AD203B41FA5}">
                      <a16:colId xmlns:a16="http://schemas.microsoft.com/office/drawing/2014/main" val="695987745"/>
                    </a:ext>
                  </a:extLst>
                </a:gridCol>
              </a:tblGrid>
              <a:tr h="475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EED Ek I Kategori </a:t>
                      </a:r>
                      <a:r>
                        <a:rPr lang="tr-TR" sz="1100" dirty="0" err="1">
                          <a:effectLst/>
                        </a:rPr>
                        <a:t>no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EED Ek I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Sektörler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Kapsam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extLst>
                  <a:ext uri="{0D108BD9-81ED-4DB2-BD59-A6C34878D82A}">
                    <a16:rowId xmlns:a16="http://schemas.microsoft.com/office/drawing/2014/main" val="2978810425"/>
                  </a:ext>
                </a:extLst>
              </a:tr>
              <a:tr h="3014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1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Enerji Endüstrileri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Büyük Yakma Tesisleri ve Rafineriler – Önceki EKÖK projeleri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extLst>
                  <a:ext uri="{0D108BD9-81ED-4DB2-BD59-A6C34878D82A}">
                    <a16:rowId xmlns:a16="http://schemas.microsoft.com/office/drawing/2014/main" val="3427628201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2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Metallerin Üretilmesi ve İşlenmesi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Metal sektörü - Önceki EKÖK projeleri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extLst>
                  <a:ext uri="{0D108BD9-81ED-4DB2-BD59-A6C34878D82A}">
                    <a16:rowId xmlns:a16="http://schemas.microsoft.com/office/drawing/2014/main" val="3083679624"/>
                  </a:ext>
                </a:extLst>
              </a:tr>
              <a:tr h="4751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3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Mineral Sektörü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DIES Projesi (Faaliyet 1.2.2 ve 1.2.3)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Çimento sektörü - Önceki EKÖK projeleri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extLst>
                  <a:ext uri="{0D108BD9-81ED-4DB2-BD59-A6C34878D82A}">
                    <a16:rowId xmlns:a16="http://schemas.microsoft.com/office/drawing/2014/main" val="2671511210"/>
                  </a:ext>
                </a:extLst>
              </a:tr>
              <a:tr h="2241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4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Kimya Sektörü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DIES Projesi (Faaliyet 1.2.2 ve 1.2.3)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extLst>
                  <a:ext uri="{0D108BD9-81ED-4DB2-BD59-A6C34878D82A}">
                    <a16:rowId xmlns:a16="http://schemas.microsoft.com/office/drawing/2014/main" val="2775154174"/>
                  </a:ext>
                </a:extLst>
              </a:tr>
              <a:tr h="30149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5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>
                          <a:effectLst/>
                        </a:rPr>
                        <a:t>Atık Yönetimi</a:t>
                      </a:r>
                      <a:endParaRPr lang="tr-TR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EKÖK Atık Projesi 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extLst>
                  <a:ext uri="{0D108BD9-81ED-4DB2-BD59-A6C34878D82A}">
                    <a16:rowId xmlns:a16="http://schemas.microsoft.com/office/drawing/2014/main" val="1937483207"/>
                  </a:ext>
                </a:extLst>
              </a:tr>
              <a:tr h="298470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6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Diğer Faaliyetler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DIES Projesi (Faaliyet 1.3.2):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Kağıt hamuru ve kağıt üretimi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Ahşap bazlı panel üretimi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Mezbahaneler ve hayvansal yan ürünler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Gıda sektörü ve süt ve süt ürünlerinin üretimi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Tavukçuluk 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Organik solventlerle yüzey işleme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Ahşapların kimyasallarla korunması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Bağımsız işletilen atıksu arıtma tesisleri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Otomobil sektörü- Önceki EKÖK projeleri 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Tekstil sektörü - Önceki EKÖK projeleri </a:t>
                      </a:r>
                    </a:p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tr-TR" sz="1100" dirty="0">
                          <a:effectLst/>
                        </a:rPr>
                        <a:t>Deri sektörü - Önceki EKÖK projeleri</a:t>
                      </a:r>
                      <a:endParaRPr lang="tr-TR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9115" marR="49115" marT="0" marB="0" anchor="ctr"/>
                </a:tc>
                <a:extLst>
                  <a:ext uri="{0D108BD9-81ED-4DB2-BD59-A6C34878D82A}">
                    <a16:rowId xmlns:a16="http://schemas.microsoft.com/office/drawing/2014/main" val="657156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43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77F2137-5BBC-42DE-A0EA-2CEB0848A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7711"/>
            <a:ext cx="10515600" cy="883404"/>
          </a:xfrm>
        </p:spPr>
        <p:txBody>
          <a:bodyPr>
            <a:no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b="1" dirty="0" err="1">
                <a:latin typeface="+mj-lt"/>
              </a:rPr>
              <a:t>Sektörel</a:t>
            </a:r>
            <a:r>
              <a:rPr lang="en-US" b="1" dirty="0">
                <a:latin typeface="+mj-lt"/>
              </a:rPr>
              <a:t> </a:t>
            </a:r>
            <a:r>
              <a:rPr lang="en-US" b="1" dirty="0" err="1">
                <a:latin typeface="+mj-lt"/>
              </a:rPr>
              <a:t>maliyetler</a:t>
            </a:r>
            <a:r>
              <a:rPr lang="en-US" b="1" dirty="0">
                <a:latin typeface="+mj-lt"/>
              </a:rPr>
              <a:t>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D587ED6-93E4-ED1D-9332-E66EADCD5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124D6-A55C-4BF8-8FED-103D5F9381FB}" type="slidenum">
              <a:rPr lang="en-GB" smtClean="0"/>
              <a:t>9</a:t>
            </a:fld>
            <a:endParaRPr lang="en-GB"/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A77D484-9266-4501-D76D-D59A27376E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3504885"/>
              </p:ext>
            </p:extLst>
          </p:nvPr>
        </p:nvGraphicFramePr>
        <p:xfrm>
          <a:off x="1125415" y="1603684"/>
          <a:ext cx="9695766" cy="47526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6197130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E3312A3-FBD9-4EF0-BAE1-E80ABC3DEBBA}">
  <we:reference id="e849ddb8-6bbd-4833-bd4b-59030099d63e" version="1.0.0.0" store="EXCatalog" storeType="EXCatalog"/>
  <we:alternateReferences>
    <we:reference id="WA200000113" version="1.0.0.0" store="en-US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e8073b6-3c35-47ec-bd0a-a1d0ba8cbf8f" xsi:nil="true"/>
    <lcf76f155ced4ddcb4097134ff3c332f xmlns="bde1a614-31f7-438d-beec-b6de3b6557e4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4A3FC1E26E3BA4A907FBEE7D1494596" ma:contentTypeVersion="16" ma:contentTypeDescription="Create a new document." ma:contentTypeScope="" ma:versionID="ce64b5e7ec0f6c795926df82a101b938">
  <xsd:schema xmlns:xsd="http://www.w3.org/2001/XMLSchema" xmlns:xs="http://www.w3.org/2001/XMLSchema" xmlns:p="http://schemas.microsoft.com/office/2006/metadata/properties" xmlns:ns2="bde1a614-31f7-438d-beec-b6de3b6557e4" xmlns:ns3="3e8073b6-3c35-47ec-bd0a-a1d0ba8cbf8f" targetNamespace="http://schemas.microsoft.com/office/2006/metadata/properties" ma:root="true" ma:fieldsID="18025701fb3d3f9bb36df7515c5a0c8a" ns2:_="" ns3:_="">
    <xsd:import namespace="bde1a614-31f7-438d-beec-b6de3b6557e4"/>
    <xsd:import namespace="3e8073b6-3c35-47ec-bd0a-a1d0ba8cbf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e1a614-31f7-438d-beec-b6de3b6557e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4aca36d1-af7c-46e5-adbe-7b61b864efc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e8073b6-3c35-47ec-bd0a-a1d0ba8cbf8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d36ed16-71c4-47f9-989c-d735444cd7e8}" ma:internalName="TaxCatchAll" ma:showField="CatchAllData" ma:web="3e8073b6-3c35-47ec-bd0a-a1d0ba8cbf8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1D1237D-E519-460D-9BB9-A27D9FD57B6C}">
  <ds:schemaRefs>
    <ds:schemaRef ds:uri="3e8073b6-3c35-47ec-bd0a-a1d0ba8cbf8f"/>
    <ds:schemaRef ds:uri="bde1a614-31f7-438d-beec-b6de3b6557e4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153A910-30C2-4CDC-82E2-FEBC1D42B92E}">
  <ds:schemaRefs>
    <ds:schemaRef ds:uri="3e8073b6-3c35-47ec-bd0a-a1d0ba8cbf8f"/>
    <ds:schemaRef ds:uri="bde1a614-31f7-438d-beec-b6de3b6557e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B9B5928-A9A8-4BF3-9E22-1D951D491B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1521</TotalTime>
  <Words>2230</Words>
  <Application>Microsoft Office PowerPoint</Application>
  <PresentationFormat>Widescreen</PresentationFormat>
  <Paragraphs>551</Paragraphs>
  <Slides>24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3" baseType="lpstr">
      <vt:lpstr>Arial</vt:lpstr>
      <vt:lpstr>Calibri</vt:lpstr>
      <vt:lpstr>Calibri Light</vt:lpstr>
      <vt:lpstr>Cambria Math</vt:lpstr>
      <vt:lpstr>Symbol</vt:lpstr>
      <vt:lpstr>Times New Roman</vt:lpstr>
      <vt:lpstr>Verdana</vt:lpstr>
      <vt:lpstr>1_Office Theme</vt:lpstr>
      <vt:lpstr>Office Teması</vt:lpstr>
      <vt:lpstr>PowerPoint Presentation</vt:lpstr>
      <vt:lpstr>DIES Projesinin Genel Çerçevesi</vt:lpstr>
      <vt:lpstr>Maaliyet Analizi</vt:lpstr>
      <vt:lpstr>Maliyet Analizi Metodolojisi Genel Çerçevesi</vt:lpstr>
      <vt:lpstr>Maaliyet Analizi</vt:lpstr>
      <vt:lpstr>Maaliyet Analizi</vt:lpstr>
      <vt:lpstr>İdari maliyetler:</vt:lpstr>
      <vt:lpstr>Kapsam</vt:lpstr>
      <vt:lpstr>Sektörel maliyetler:</vt:lpstr>
      <vt:lpstr>Önceki EKÖK projelerinin sonuçlarının maliyet güncellemesi</vt:lpstr>
      <vt:lpstr>EED'ye uyum için DIES Projesi kapsamındaki sektörlerin maliyet değerlendirmesi</vt:lpstr>
      <vt:lpstr>EED'ye uyum için DIES Projesi kapsamındaki sektörlerin maliyet değerlendirmesi</vt:lpstr>
      <vt:lpstr>Sektörel MET Uyumu</vt:lpstr>
      <vt:lpstr>Veri Analizi</vt:lpstr>
      <vt:lpstr>Sektörel toplam yatırım maliyeti (CAPEX) hesaplaması</vt:lpstr>
      <vt:lpstr>Sektörel toplam işletme ve bakım maliyeti (OPEX) hesaplaması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Teşekkürler!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the Presentation</dc:title>
  <dc:creator>Zeynep Tonga</dc:creator>
  <cp:lastModifiedBy>Irem Ince</cp:lastModifiedBy>
  <cp:revision>17</cp:revision>
  <dcterms:created xsi:type="dcterms:W3CDTF">2021-03-28T20:47:30Z</dcterms:created>
  <dcterms:modified xsi:type="dcterms:W3CDTF">2023-07-07T09:58:53Z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0x01010004A3FC1E26E3BA4A907FBEE7D1494596</vt:lpwstr>
  </property>
  <property fmtid="{D5CDD505-2E9C-101B-9397-08002B2CF9AE}" pid="3" name="MediaServiceImageTags">
    <vt:lpwstr/>
  </property>
</Properties>
</file>