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0" r:id="rId5"/>
    <p:sldMasterId id="2147483666" r:id="rId6"/>
  </p:sldMasterIdLst>
  <p:notesMasterIdLst>
    <p:notesMasterId r:id="rId42"/>
  </p:notesMasterIdLst>
  <p:sldIdLst>
    <p:sldId id="256" r:id="rId7"/>
    <p:sldId id="258" r:id="rId8"/>
    <p:sldId id="259" r:id="rId9"/>
    <p:sldId id="260" r:id="rId10"/>
    <p:sldId id="261" r:id="rId11"/>
    <p:sldId id="262" r:id="rId12"/>
    <p:sldId id="266" r:id="rId13"/>
    <p:sldId id="271" r:id="rId14"/>
    <p:sldId id="272" r:id="rId15"/>
    <p:sldId id="273" r:id="rId16"/>
    <p:sldId id="275" r:id="rId17"/>
    <p:sldId id="274"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280" r:id="rId41"/>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472C6"/>
    <a:srgbClr val="CDD9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3" d="100"/>
          <a:sy n="63" d="100"/>
        </p:scale>
        <p:origin x="732" y="60"/>
      </p:cViewPr>
      <p:guideLst/>
    </p:cSldViewPr>
  </p:slideViewPr>
  <p:notesTextViewPr>
    <p:cViewPr>
      <p:scale>
        <a:sx n="1" d="1"/>
        <a:sy n="1" d="1"/>
      </p:scale>
      <p:origin x="0" y="0"/>
    </p:cViewPr>
  </p:notesTextViewPr>
  <p:sorterViewPr>
    <p:cViewPr>
      <p:scale>
        <a:sx n="100" d="100"/>
        <a:sy n="100" d="100"/>
      </p:scale>
      <p:origin x="0" y="-414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notesMaster" Target="notesMasters/notesMaster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0" Type="http://schemas.openxmlformats.org/officeDocument/2006/relationships/slide" Target="slides/slide14.xml"/><Relationship Id="rId41" Type="http://schemas.openxmlformats.org/officeDocument/2006/relationships/slide" Target="slides/slide3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09165ED-1839-4477-A235-228ECCB5DA7F}" type="datetimeFigureOut">
              <a:rPr lang="en-US" smtClean="0"/>
              <a:t>11/26/2023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E2598D-C2A1-4B5C-A192-F265E5C2B783}" type="slidenum">
              <a:rPr lang="en-US" smtClean="0"/>
              <a:t>‹#›</a:t>
            </a:fld>
            <a:endParaRPr lang="en-US"/>
          </a:p>
        </p:txBody>
      </p:sp>
    </p:spTree>
    <p:extLst>
      <p:ext uri="{BB962C8B-B14F-4D97-AF65-F5344CB8AC3E}">
        <p14:creationId xmlns:p14="http://schemas.microsoft.com/office/powerpoint/2010/main" val="40869171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2E7C4-DC31-4592-9270-772687C3110C}" type="slidenum">
              <a:rPr kumimoji="0" lang="hr-H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hr-H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06516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7D2E7C4-DC31-4592-9270-772687C3110C}" type="slidenum">
              <a:rPr kumimoji="0" lang="hr-H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hr-H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51507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A999FE87-9C65-4E61-9B35-82E3DD63CE4D}" type="datetime1">
              <a:rPr lang="en-GB" smtClean="0"/>
              <a:t>26/11/2023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139709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BCB36D09-E74D-4E43-8FCD-7C2C4A556EE6}" type="datetime1">
              <a:rPr lang="en-GB" smtClean="0"/>
              <a:t>26/11/2023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0179909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B8F97955-9AF6-4D8A-BD85-11C0143CBD8C}" type="datetime1">
              <a:rPr lang="en-GB" smtClean="0"/>
              <a:t>26/11/2023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6914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E3C15F-9BEF-4FD0-9992-0CE70C0D62B6}"/>
              </a:ext>
            </a:extLst>
          </p:cNvPr>
          <p:cNvSpPr>
            <a:spLocks noGrp="1"/>
          </p:cNvSpPr>
          <p:nvPr>
            <p:ph type="ctrTitle"/>
          </p:nvPr>
        </p:nvSpPr>
        <p:spPr>
          <a:xfrm>
            <a:off x="1524000" y="3205316"/>
            <a:ext cx="9144000" cy="638944"/>
          </a:xfrm>
        </p:spPr>
        <p:txBody>
          <a:bodyPr anchor="b"/>
          <a:lstStyle>
            <a:lvl1pPr marL="0" indent="0" algn="ctr">
              <a:buFont typeface="Arial" panose="020B0604020202020204" pitchFamily="34" charset="0"/>
              <a:buNone/>
              <a:defRPr sz="2800" b="1">
                <a:latin typeface="Verdana" panose="020B0604030504040204" pitchFamily="34" charset="0"/>
                <a:ea typeface="Verdana" panose="020B060403050404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C634A28A-8949-45C3-A670-4CF2D71460E3}"/>
              </a:ext>
            </a:extLst>
          </p:cNvPr>
          <p:cNvSpPr>
            <a:spLocks noGrp="1"/>
          </p:cNvSpPr>
          <p:nvPr>
            <p:ph type="subTitle" idx="1"/>
          </p:nvPr>
        </p:nvSpPr>
        <p:spPr>
          <a:xfrm>
            <a:off x="1524000" y="4040879"/>
            <a:ext cx="9144000" cy="1059426"/>
          </a:xfrm>
        </p:spPr>
        <p:txBody>
          <a:bodyPr vert="horz" lIns="91440" tIns="45720" rIns="91440" bIns="45720" rtlCol="0" anchor="t">
            <a:noAutofit/>
          </a:bodyPr>
          <a:lstStyle>
            <a:lvl1pPr algn="ctr">
              <a:lnSpc>
                <a:spcPct val="100000"/>
              </a:lnSpc>
              <a:spcBef>
                <a:spcPts val="600"/>
              </a:spcBef>
              <a:spcAft>
                <a:spcPts val="600"/>
              </a:spcAft>
              <a:defRPr lang="en-GB" sz="2400" b="1">
                <a:latin typeface="Verdana" panose="020B0604030504040204" pitchFamily="34" charset="0"/>
                <a:ea typeface="Verdana" panose="020B0604030504040204" pitchFamily="34" charset="0"/>
                <a:cs typeface="+mj-cs"/>
              </a:defRPr>
            </a:lvl1pPr>
          </a:lstStyle>
          <a:p>
            <a:pPr lvl="0" algn="ctr">
              <a:lnSpc>
                <a:spcPct val="90000"/>
              </a:lnSpc>
              <a:spcBef>
                <a:spcPct val="0"/>
              </a:spcBef>
              <a:buNone/>
            </a:pPr>
            <a:r>
              <a:rPr lang="en-US"/>
              <a:t>Click to edit Master subtitle style</a:t>
            </a:r>
            <a:endParaRPr lang="en-GB"/>
          </a:p>
        </p:txBody>
      </p:sp>
      <p:sp>
        <p:nvSpPr>
          <p:cNvPr id="4" name="Date Placeholder 3">
            <a:extLst>
              <a:ext uri="{FF2B5EF4-FFF2-40B4-BE49-F238E27FC236}">
                <a16:creationId xmlns:a16="http://schemas.microsoft.com/office/drawing/2014/main" id="{FF73AA6B-82B6-4A22-9BA6-0EFEAA831B36}"/>
              </a:ext>
            </a:extLst>
          </p:cNvPr>
          <p:cNvSpPr>
            <a:spLocks noGrp="1"/>
          </p:cNvSpPr>
          <p:nvPr>
            <p:ph type="dt" sz="half" idx="10"/>
          </p:nvPr>
        </p:nvSpPr>
        <p:spPr/>
        <p:txBody>
          <a:bodyPr/>
          <a:lstStyle/>
          <a:p>
            <a:fld id="{F0848627-9ED2-4A8E-A10A-E040B65959BA}" type="datetime1">
              <a:rPr lang="en-GB" smtClean="0"/>
              <a:t>26/11/2023</a:t>
            </a:fld>
            <a:endParaRPr lang="en-GB"/>
          </a:p>
        </p:txBody>
      </p:sp>
      <p:sp>
        <p:nvSpPr>
          <p:cNvPr id="5" name="Footer Placeholder 4">
            <a:extLst>
              <a:ext uri="{FF2B5EF4-FFF2-40B4-BE49-F238E27FC236}">
                <a16:creationId xmlns:a16="http://schemas.microsoft.com/office/drawing/2014/main" id="{4F2415F3-6153-4E02-8EF3-043D11EE6C7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032D262-95F6-4C0F-A419-3DA873FB9158}"/>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3614892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6707B7-58BF-414D-AE76-0F6137EE6DFD}"/>
              </a:ext>
            </a:extLst>
          </p:cNvPr>
          <p:cNvSpPr>
            <a:spLocks noGrp="1"/>
          </p:cNvSpPr>
          <p:nvPr>
            <p:ph type="title"/>
          </p:nvPr>
        </p:nvSpPr>
        <p:spPr>
          <a:xfrm>
            <a:off x="838200" y="1081548"/>
            <a:ext cx="10515600" cy="609140"/>
          </a:xfrm>
        </p:spPr>
        <p:txBody>
          <a:bodyPr/>
          <a:lstStyle>
            <a:lvl1pPr algn="l">
              <a:defRPr b="1">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B871AB3-50CB-4C1A-A349-E2C6B6DA53DD}"/>
              </a:ext>
            </a:extLst>
          </p:cNvPr>
          <p:cNvSpPr>
            <a:spLocks noGrp="1"/>
          </p:cNvSpPr>
          <p:nvPr>
            <p:ph idx="1"/>
          </p:nvPr>
        </p:nvSpPr>
        <p:spPr/>
        <p:txBody>
          <a:bodyPr/>
          <a:lstStyle>
            <a:lvl1pPr>
              <a:spcBef>
                <a:spcPts val="600"/>
              </a:spcBef>
              <a:defRPr/>
            </a:lvl1pPr>
            <a:lvl2pPr>
              <a:spcBef>
                <a:spcPts val="600"/>
              </a:spcBef>
              <a:defRPr/>
            </a:lvl2pPr>
            <a:lvl3pPr>
              <a:spcBef>
                <a:spcPts val="600"/>
              </a:spcBef>
              <a:defRPr/>
            </a:lvl3pPr>
            <a:lvl4pPr>
              <a:spcBef>
                <a:spcPts val="600"/>
              </a:spcBef>
              <a:defRPr/>
            </a:lvl4pPr>
            <a:lvl5pPr>
              <a:spcBef>
                <a:spcPts val="600"/>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201C888-E7D0-4B9E-9289-87FF5E8E85C8}"/>
              </a:ext>
            </a:extLst>
          </p:cNvPr>
          <p:cNvSpPr>
            <a:spLocks noGrp="1"/>
          </p:cNvSpPr>
          <p:nvPr>
            <p:ph type="dt" sz="half" idx="10"/>
          </p:nvPr>
        </p:nvSpPr>
        <p:spPr/>
        <p:txBody>
          <a:bodyPr/>
          <a:lstStyle/>
          <a:p>
            <a:fld id="{EE1F1C20-7986-48C8-A57D-0F8EF85D5FAE}" type="datetime1">
              <a:rPr lang="en-GB" smtClean="0"/>
              <a:t>26/11/2023</a:t>
            </a:fld>
            <a:endParaRPr lang="en-GB"/>
          </a:p>
        </p:txBody>
      </p:sp>
      <p:sp>
        <p:nvSpPr>
          <p:cNvPr id="5" name="Footer Placeholder 4">
            <a:extLst>
              <a:ext uri="{FF2B5EF4-FFF2-40B4-BE49-F238E27FC236}">
                <a16:creationId xmlns:a16="http://schemas.microsoft.com/office/drawing/2014/main" id="{4E6CDE6F-25C5-407C-93CE-D8B2F59718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535A3EA-A2F0-46E0-B470-3C2D563ECC70}"/>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416938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629A53-F95C-4937-B760-E629EC664813}"/>
              </a:ext>
            </a:extLst>
          </p:cNvPr>
          <p:cNvSpPr>
            <a:spLocks noGrp="1"/>
          </p:cNvSpPr>
          <p:nvPr>
            <p:ph type="title"/>
          </p:nvPr>
        </p:nvSpPr>
        <p:spPr>
          <a:xfrm>
            <a:off x="831850" y="1709738"/>
            <a:ext cx="10515600" cy="2852737"/>
          </a:xfrm>
        </p:spPr>
        <p:txBody>
          <a:bodyPr vert="horz" lIns="91440" tIns="45720" rIns="91440" bIns="45720" rtlCol="0" anchor="b">
            <a:noAutofit/>
          </a:bodyPr>
          <a:lstStyle>
            <a:lvl1pPr>
              <a:defRPr lang="en-GB">
                <a:latin typeface="Verdana" panose="020B0604030504040204" pitchFamily="34" charset="0"/>
                <a:ea typeface="Verdana" panose="020B0604030504040204" pitchFamily="34" charset="0"/>
              </a:defRPr>
            </a:lvl1pPr>
          </a:lstStyle>
          <a:p>
            <a:pPr lvl="0"/>
            <a:r>
              <a:rPr lang="en-US" dirty="0"/>
              <a:t>Click to edit Master title style</a:t>
            </a:r>
            <a:endParaRPr lang="en-GB" dirty="0"/>
          </a:p>
        </p:txBody>
      </p:sp>
      <p:sp>
        <p:nvSpPr>
          <p:cNvPr id="3" name="Text Placeholder 2">
            <a:extLst>
              <a:ext uri="{FF2B5EF4-FFF2-40B4-BE49-F238E27FC236}">
                <a16:creationId xmlns:a16="http://schemas.microsoft.com/office/drawing/2014/main" id="{4ECD285C-A64C-4D62-9B4B-8996551F96B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1BE4443-84B2-4DB0-A3D7-FEC35B2DC0EE}"/>
              </a:ext>
            </a:extLst>
          </p:cNvPr>
          <p:cNvSpPr>
            <a:spLocks noGrp="1"/>
          </p:cNvSpPr>
          <p:nvPr>
            <p:ph type="dt" sz="half" idx="10"/>
          </p:nvPr>
        </p:nvSpPr>
        <p:spPr/>
        <p:txBody>
          <a:bodyPr/>
          <a:lstStyle/>
          <a:p>
            <a:fld id="{B3A5C538-90B6-4BD6-B3FE-A3596F47CBA2}" type="datetime1">
              <a:rPr lang="en-GB" smtClean="0"/>
              <a:t>26/11/2023</a:t>
            </a:fld>
            <a:endParaRPr lang="en-GB"/>
          </a:p>
        </p:txBody>
      </p:sp>
      <p:sp>
        <p:nvSpPr>
          <p:cNvPr id="5" name="Footer Placeholder 4">
            <a:extLst>
              <a:ext uri="{FF2B5EF4-FFF2-40B4-BE49-F238E27FC236}">
                <a16:creationId xmlns:a16="http://schemas.microsoft.com/office/drawing/2014/main" id="{F3989543-635B-4FF8-9EED-90140A0DA4B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0F72AB1-D114-4D10-8FE5-57959F7A4CAA}"/>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0691214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093A9-D45D-44E3-B269-74FBE0FD5ECF}"/>
              </a:ext>
            </a:extLst>
          </p:cNvPr>
          <p:cNvSpPr>
            <a:spLocks noGrp="1"/>
          </p:cNvSpPr>
          <p:nvPr>
            <p:ph type="title"/>
          </p:nvPr>
        </p:nvSpPr>
        <p:spPr/>
        <p:txBody>
          <a:bodyPr/>
          <a:lstStyle>
            <a:lvl1pPr>
              <a:defRPr>
                <a:latin typeface="+mn-lt"/>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A3428306-3C00-4164-8D58-9D924DC114D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E5AB2B19-5D35-4536-8291-A78697AAA91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CEC43943-62D6-4ED2-8671-5495073FB840}"/>
              </a:ext>
            </a:extLst>
          </p:cNvPr>
          <p:cNvSpPr>
            <a:spLocks noGrp="1"/>
          </p:cNvSpPr>
          <p:nvPr>
            <p:ph type="dt" sz="half" idx="10"/>
          </p:nvPr>
        </p:nvSpPr>
        <p:spPr/>
        <p:txBody>
          <a:bodyPr/>
          <a:lstStyle/>
          <a:p>
            <a:fld id="{072EBABB-CAA8-415E-B89B-4981179DD729}" type="datetime1">
              <a:rPr lang="en-GB" smtClean="0"/>
              <a:t>26/11/2023</a:t>
            </a:fld>
            <a:endParaRPr lang="en-GB"/>
          </a:p>
        </p:txBody>
      </p:sp>
      <p:sp>
        <p:nvSpPr>
          <p:cNvPr id="6" name="Footer Placeholder 5">
            <a:extLst>
              <a:ext uri="{FF2B5EF4-FFF2-40B4-BE49-F238E27FC236}">
                <a16:creationId xmlns:a16="http://schemas.microsoft.com/office/drawing/2014/main" id="{BA558764-B859-41BE-B887-738CD48EB06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477DFBE-650D-4588-9286-057DDA2A8097}"/>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3942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559FDF-A85C-4292-9FC6-221E55B99006}"/>
              </a:ext>
            </a:extLst>
          </p:cNvPr>
          <p:cNvSpPr>
            <a:spLocks noGrp="1"/>
          </p:cNvSpPr>
          <p:nvPr>
            <p:ph type="title"/>
          </p:nvPr>
        </p:nvSpPr>
        <p:spPr/>
        <p:txBody>
          <a:bodyPr/>
          <a:lstStyle>
            <a:lvl1pPr>
              <a:defRPr b="1">
                <a:latin typeface="+mn-lt"/>
              </a:defRPr>
            </a:lvl1pPr>
          </a:lstStyle>
          <a:p>
            <a:r>
              <a:rPr lang="en-US"/>
              <a:t>Click to edit Master title style</a:t>
            </a:r>
            <a:endParaRPr lang="en-GB"/>
          </a:p>
        </p:txBody>
      </p:sp>
      <p:sp>
        <p:nvSpPr>
          <p:cNvPr id="3" name="Date Placeholder 2">
            <a:extLst>
              <a:ext uri="{FF2B5EF4-FFF2-40B4-BE49-F238E27FC236}">
                <a16:creationId xmlns:a16="http://schemas.microsoft.com/office/drawing/2014/main" id="{C952273F-6A7D-4DAB-BE7A-CC6B2BCA5406}"/>
              </a:ext>
            </a:extLst>
          </p:cNvPr>
          <p:cNvSpPr>
            <a:spLocks noGrp="1"/>
          </p:cNvSpPr>
          <p:nvPr>
            <p:ph type="dt" sz="half" idx="10"/>
          </p:nvPr>
        </p:nvSpPr>
        <p:spPr>
          <a:xfrm>
            <a:off x="838200" y="6356349"/>
            <a:ext cx="2743200" cy="365125"/>
          </a:xfrm>
        </p:spPr>
        <p:txBody>
          <a:bodyPr/>
          <a:lstStyle/>
          <a:p>
            <a:fld id="{652F9FD8-8722-47CA-97AB-016BFE1C2CE3}" type="datetime1">
              <a:rPr lang="en-GB" smtClean="0"/>
              <a:t>26/11/2023</a:t>
            </a:fld>
            <a:endParaRPr lang="en-GB"/>
          </a:p>
        </p:txBody>
      </p:sp>
      <p:sp>
        <p:nvSpPr>
          <p:cNvPr id="4" name="Footer Placeholder 3">
            <a:extLst>
              <a:ext uri="{FF2B5EF4-FFF2-40B4-BE49-F238E27FC236}">
                <a16:creationId xmlns:a16="http://schemas.microsoft.com/office/drawing/2014/main" id="{B673192A-1660-400A-94DF-2AEA8AD766A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CD9B57E-6602-4D80-B17E-028D00AA366E}"/>
              </a:ext>
            </a:extLst>
          </p:cNvPr>
          <p:cNvSpPr>
            <a:spLocks noGrp="1"/>
          </p:cNvSpPr>
          <p:nvPr>
            <p:ph type="sldNum" sz="quarter" idx="12"/>
          </p:nvPr>
        </p:nvSpPr>
        <p:spPr/>
        <p:txBody>
          <a:bodyPr/>
          <a:lstStyle/>
          <a:p>
            <a:fld id="{3AB124D6-A55C-4BF8-8FED-103D5F9381FB}" type="slidenum">
              <a:rPr lang="en-GB" smtClean="0"/>
              <a:t>‹#›</a:t>
            </a:fld>
            <a:endParaRPr lang="en-GB"/>
          </a:p>
        </p:txBody>
      </p:sp>
    </p:spTree>
    <p:extLst>
      <p:ext uri="{BB962C8B-B14F-4D97-AF65-F5344CB8AC3E}">
        <p14:creationId xmlns:p14="http://schemas.microsoft.com/office/powerpoint/2010/main" val="39989716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B1664C95-D1A4-4760-AF46-0858B25CDAEB}"/>
              </a:ext>
            </a:extLst>
          </p:cNvPr>
          <p:cNvSpPr>
            <a:spLocks noGrp="1"/>
          </p:cNvSpPr>
          <p:nvPr>
            <p:ph type="ctrTitle"/>
          </p:nvPr>
        </p:nvSpPr>
        <p:spPr>
          <a:xfrm>
            <a:off x="1524000" y="1122363"/>
            <a:ext cx="9144000" cy="2387600"/>
          </a:xfrm>
        </p:spPr>
        <p:txBody>
          <a:bodyPr anchor="b"/>
          <a:lstStyle>
            <a:lvl1pPr algn="ctr">
              <a:defRPr sz="6000"/>
            </a:lvl1pPr>
          </a:lstStyle>
          <a:p>
            <a:r>
              <a:rPr lang="tr-TR"/>
              <a:t>Asıl başlık stilini düzenlemek için tıklayın</a:t>
            </a:r>
          </a:p>
        </p:txBody>
      </p:sp>
      <p:sp>
        <p:nvSpPr>
          <p:cNvPr id="3" name="Alt Başlık 2">
            <a:extLst>
              <a:ext uri="{FF2B5EF4-FFF2-40B4-BE49-F238E27FC236}">
                <a16:creationId xmlns:a16="http://schemas.microsoft.com/office/drawing/2014/main" id="{A83B207D-CF69-4DCF-A307-E773A695C40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p>
        </p:txBody>
      </p:sp>
      <p:sp>
        <p:nvSpPr>
          <p:cNvPr id="4" name="Veri Yer Tutucusu 3">
            <a:extLst>
              <a:ext uri="{FF2B5EF4-FFF2-40B4-BE49-F238E27FC236}">
                <a16:creationId xmlns:a16="http://schemas.microsoft.com/office/drawing/2014/main" id="{63FAC45E-05B1-454B-816A-B0E40D568CA4}"/>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58796BA5-72FF-40B6-AA8A-F26BDB983618}"/>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B441C74C-5500-40F0-A29A-455DA27F40A7}"/>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6838374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447292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9212685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F348489-D071-460D-8306-01D4E4BF3959}"/>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8D6A06DF-114E-45B1-AEFF-B7AE7893CF15}"/>
              </a:ext>
            </a:extLst>
          </p:cNvPr>
          <p:cNvSpPr>
            <a:spLocks noGrp="1"/>
          </p:cNvSpPr>
          <p:nvPr>
            <p:ph idx="1"/>
          </p:nvPr>
        </p:nvSpPr>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593FA3B2-3ED6-4AD3-A341-925887F25069}"/>
              </a:ext>
            </a:extLst>
          </p:cNvPr>
          <p:cNvSpPr>
            <a:spLocks noGrp="1"/>
          </p:cNvSpPr>
          <p:nvPr>
            <p:ph type="dt" sz="half" idx="10"/>
          </p:nvPr>
        </p:nvSpPr>
        <p:spPr/>
        <p:txBody>
          <a:bodyPr/>
          <a:lstStyle/>
          <a:p>
            <a:fld id="{0F8F89B2-2A56-4F95-AAD1-59F2165C0C7D}" type="datetime1">
              <a:rPr lang="en-GB" smtClean="0"/>
              <a:t>26/11/2023</a:t>
            </a:fld>
            <a:endParaRPr lang="tr-TR"/>
          </a:p>
        </p:txBody>
      </p:sp>
      <p:sp>
        <p:nvSpPr>
          <p:cNvPr id="5" name="Alt Bilgi Yer Tutucusu 4">
            <a:extLst>
              <a:ext uri="{FF2B5EF4-FFF2-40B4-BE49-F238E27FC236}">
                <a16:creationId xmlns:a16="http://schemas.microsoft.com/office/drawing/2014/main" id="{3CBBADB3-F287-458B-BFFA-09485CD1DEF7}"/>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17285450-4C27-47A4-BF55-415B5F1B046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82256724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2885667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6263412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7210672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702248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13620294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65855857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331EBABF-6207-4E59-8728-53EDA2FB88B9}"/>
              </a:ext>
            </a:extLst>
          </p:cNvPr>
          <p:cNvSpPr>
            <a:spLocks noGrp="1"/>
          </p:cNvSpPr>
          <p:nvPr>
            <p:ph type="title"/>
          </p:nvPr>
        </p:nvSpPr>
        <p:spPr/>
        <p:txBody>
          <a:bodyPr/>
          <a:lstStyle/>
          <a:p>
            <a:r>
              <a:rPr lang="tr-TR"/>
              <a:t>Asıl başlık stilini düzenlemek için tıklayın</a:t>
            </a:r>
          </a:p>
        </p:txBody>
      </p:sp>
      <p:sp>
        <p:nvSpPr>
          <p:cNvPr id="3" name="Dikey Metin Yer Tutucusu 2">
            <a:extLst>
              <a:ext uri="{FF2B5EF4-FFF2-40B4-BE49-F238E27FC236}">
                <a16:creationId xmlns:a16="http://schemas.microsoft.com/office/drawing/2014/main" id="{5BD9F9EF-D947-452B-94C4-A403406A3E64}"/>
              </a:ext>
            </a:extLst>
          </p:cNvPr>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A5D8144F-115D-4C4D-9806-2EFCF8DAF396}"/>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2845794C-404D-4EA3-8BE4-54ABCE24E376}"/>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D00D4A78-D5D1-4239-BCC1-19E5EE912AF5}"/>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9782348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a:extLst>
              <a:ext uri="{FF2B5EF4-FFF2-40B4-BE49-F238E27FC236}">
                <a16:creationId xmlns:a16="http://schemas.microsoft.com/office/drawing/2014/main" id="{F5436820-70B4-4959-B8B4-6306C71A76E0}"/>
              </a:ext>
            </a:extLst>
          </p:cNvPr>
          <p:cNvSpPr>
            <a:spLocks noGrp="1"/>
          </p:cNvSpPr>
          <p:nvPr>
            <p:ph type="title" orient="vert"/>
          </p:nvPr>
        </p:nvSpPr>
        <p:spPr>
          <a:xfrm>
            <a:off x="8724900" y="365125"/>
            <a:ext cx="2628900" cy="5811838"/>
          </a:xfrm>
        </p:spPr>
        <p:txBody>
          <a:bodyPr vert="eaVert"/>
          <a:lstStyle/>
          <a:p>
            <a:r>
              <a:rPr lang="tr-TR"/>
              <a:t>Asıl başlık stilini düzenlemek için tıklayın</a:t>
            </a:r>
          </a:p>
        </p:txBody>
      </p:sp>
      <p:sp>
        <p:nvSpPr>
          <p:cNvPr id="3" name="Dikey Metin Yer Tutucusu 2">
            <a:extLst>
              <a:ext uri="{FF2B5EF4-FFF2-40B4-BE49-F238E27FC236}">
                <a16:creationId xmlns:a16="http://schemas.microsoft.com/office/drawing/2014/main" id="{951F1EE3-FF79-431D-AF7F-523E81703915}"/>
              </a:ext>
            </a:extLst>
          </p:cNvPr>
          <p:cNvSpPr>
            <a:spLocks noGrp="1"/>
          </p:cNvSpPr>
          <p:nvPr>
            <p:ph type="body" orient="vert" idx="1"/>
          </p:nvPr>
        </p:nvSpPr>
        <p:spPr>
          <a:xfrm>
            <a:off x="838200" y="365125"/>
            <a:ext cx="7734300" cy="5811838"/>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ECD44A9B-6E1C-48EE-B2A6-939B4EC497D1}"/>
              </a:ext>
            </a:extLst>
          </p:cNvPr>
          <p:cNvSpPr>
            <a:spLocks noGrp="1"/>
          </p:cNvSpPr>
          <p:nvPr>
            <p:ph type="dt" sz="half" idx="10"/>
          </p:nvPr>
        </p:nvSpPr>
        <p:spPr/>
        <p:txBody>
          <a:body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0FEB00DC-C7CD-4A94-9FE9-DB569A105144}"/>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FEB5AEA5-36C6-488C-BC34-32A9F2BBFA04}"/>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0768834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3B71B59-04C8-4189-8992-6DE7FA58D9AF}"/>
              </a:ext>
            </a:extLst>
          </p:cNvPr>
          <p:cNvSpPr>
            <a:spLocks noGrp="1"/>
          </p:cNvSpPr>
          <p:nvPr>
            <p:ph type="title"/>
          </p:nvPr>
        </p:nvSpPr>
        <p:spPr>
          <a:xfrm>
            <a:off x="831850" y="1709738"/>
            <a:ext cx="10515600" cy="2852737"/>
          </a:xfrm>
        </p:spPr>
        <p:txBody>
          <a:bodyPr anchor="b"/>
          <a:lstStyle>
            <a:lvl1pPr>
              <a:defRPr sz="6000"/>
            </a:lvl1pPr>
          </a:lstStyle>
          <a:p>
            <a:r>
              <a:rPr lang="tr-TR"/>
              <a:t>Asıl başlık stilini düzenlemek için tıklayın</a:t>
            </a:r>
          </a:p>
        </p:txBody>
      </p:sp>
      <p:sp>
        <p:nvSpPr>
          <p:cNvPr id="3" name="Metin Yer Tutucusu 2">
            <a:extLst>
              <a:ext uri="{FF2B5EF4-FFF2-40B4-BE49-F238E27FC236}">
                <a16:creationId xmlns:a16="http://schemas.microsoft.com/office/drawing/2014/main" id="{70CB12DA-0DF0-4E41-94E3-9F1BB08E45D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4" name="Veri Yer Tutucusu 3">
            <a:extLst>
              <a:ext uri="{FF2B5EF4-FFF2-40B4-BE49-F238E27FC236}">
                <a16:creationId xmlns:a16="http://schemas.microsoft.com/office/drawing/2014/main" id="{29D567BF-5463-4B04-A038-2E99CC93D689}"/>
              </a:ext>
            </a:extLst>
          </p:cNvPr>
          <p:cNvSpPr>
            <a:spLocks noGrp="1"/>
          </p:cNvSpPr>
          <p:nvPr>
            <p:ph type="dt" sz="half" idx="10"/>
          </p:nvPr>
        </p:nvSpPr>
        <p:spPr/>
        <p:txBody>
          <a:bodyPr/>
          <a:lstStyle/>
          <a:p>
            <a:fld id="{712FFE59-D85C-4883-8AB4-E59D1F2CD6EE}" type="datetime1">
              <a:rPr lang="en-GB" smtClean="0"/>
              <a:t>26/11/2023</a:t>
            </a:fld>
            <a:endParaRPr lang="tr-TR"/>
          </a:p>
        </p:txBody>
      </p:sp>
      <p:sp>
        <p:nvSpPr>
          <p:cNvPr id="5" name="Alt Bilgi Yer Tutucusu 4">
            <a:extLst>
              <a:ext uri="{FF2B5EF4-FFF2-40B4-BE49-F238E27FC236}">
                <a16:creationId xmlns:a16="http://schemas.microsoft.com/office/drawing/2014/main" id="{9977D54D-5F9F-4DA3-BFD2-51AD96CD2799}"/>
              </a:ext>
            </a:extLst>
          </p:cNvPr>
          <p:cNvSpPr>
            <a:spLocks noGrp="1"/>
          </p:cNvSpPr>
          <p:nvPr>
            <p:ph type="ftr" sz="quarter" idx="11"/>
          </p:nvPr>
        </p:nvSpPr>
        <p:spPr/>
        <p:txBody>
          <a:bodyPr/>
          <a:lstStyle/>
          <a:p>
            <a:endParaRPr lang="tr-TR"/>
          </a:p>
        </p:txBody>
      </p:sp>
      <p:sp>
        <p:nvSpPr>
          <p:cNvPr id="6" name="Slayt Numarası Yer Tutucusu 5">
            <a:extLst>
              <a:ext uri="{FF2B5EF4-FFF2-40B4-BE49-F238E27FC236}">
                <a16:creationId xmlns:a16="http://schemas.microsoft.com/office/drawing/2014/main" id="{03B4230A-D06E-48E9-AE28-864D40270B5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739470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68967454-E6B0-497A-979B-4C25E0C6F3A5}"/>
              </a:ext>
            </a:extLst>
          </p:cNvPr>
          <p:cNvSpPr>
            <a:spLocks noGrp="1"/>
          </p:cNvSpPr>
          <p:nvPr>
            <p:ph type="title"/>
          </p:nvPr>
        </p:nvSpPr>
        <p:spPr/>
        <p:txBody>
          <a:bodyPr/>
          <a:lstStyle/>
          <a:p>
            <a:r>
              <a:rPr lang="tr-TR"/>
              <a:t>Asıl başlık stilini düzenlemek için tıklayın</a:t>
            </a:r>
          </a:p>
        </p:txBody>
      </p:sp>
      <p:sp>
        <p:nvSpPr>
          <p:cNvPr id="3" name="İçerik Yer Tutucusu 2">
            <a:extLst>
              <a:ext uri="{FF2B5EF4-FFF2-40B4-BE49-F238E27FC236}">
                <a16:creationId xmlns:a16="http://schemas.microsoft.com/office/drawing/2014/main" id="{9B7A81DF-284E-4CE3-9C50-860A304F2D02}"/>
              </a:ext>
            </a:extLst>
          </p:cNvPr>
          <p:cNvSpPr>
            <a:spLocks noGrp="1"/>
          </p:cNvSpPr>
          <p:nvPr>
            <p:ph sz="half" idx="1"/>
          </p:nvPr>
        </p:nvSpPr>
        <p:spPr>
          <a:xfrm>
            <a:off x="838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İçerik Yer Tutucusu 3">
            <a:extLst>
              <a:ext uri="{FF2B5EF4-FFF2-40B4-BE49-F238E27FC236}">
                <a16:creationId xmlns:a16="http://schemas.microsoft.com/office/drawing/2014/main" id="{F274CBF8-BFC4-4019-875E-E63BAF147695}"/>
              </a:ext>
            </a:extLst>
          </p:cNvPr>
          <p:cNvSpPr>
            <a:spLocks noGrp="1"/>
          </p:cNvSpPr>
          <p:nvPr>
            <p:ph sz="half" idx="2"/>
          </p:nvPr>
        </p:nvSpPr>
        <p:spPr>
          <a:xfrm>
            <a:off x="6172200" y="1825625"/>
            <a:ext cx="5181600" cy="435133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Veri Yer Tutucusu 4">
            <a:extLst>
              <a:ext uri="{FF2B5EF4-FFF2-40B4-BE49-F238E27FC236}">
                <a16:creationId xmlns:a16="http://schemas.microsoft.com/office/drawing/2014/main" id="{B9C09608-AE78-4FD9-A3B8-CB5107265AB9}"/>
              </a:ext>
            </a:extLst>
          </p:cNvPr>
          <p:cNvSpPr>
            <a:spLocks noGrp="1"/>
          </p:cNvSpPr>
          <p:nvPr>
            <p:ph type="dt" sz="half" idx="10"/>
          </p:nvPr>
        </p:nvSpPr>
        <p:spPr/>
        <p:txBody>
          <a:bodyPr/>
          <a:lstStyle/>
          <a:p>
            <a:fld id="{543397F4-29FB-47F9-88E4-21A25179F078}" type="datetime1">
              <a:rPr lang="en-GB" smtClean="0"/>
              <a:t>26/11/2023</a:t>
            </a:fld>
            <a:endParaRPr lang="tr-TR"/>
          </a:p>
        </p:txBody>
      </p:sp>
      <p:sp>
        <p:nvSpPr>
          <p:cNvPr id="6" name="Alt Bilgi Yer Tutucusu 5">
            <a:extLst>
              <a:ext uri="{FF2B5EF4-FFF2-40B4-BE49-F238E27FC236}">
                <a16:creationId xmlns:a16="http://schemas.microsoft.com/office/drawing/2014/main" id="{9F445112-38C6-4004-90F8-3970118A5955}"/>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06A40339-2BB4-4544-8815-BFFD73C1E0E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4607283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48FCF05A-3ADE-4C16-8840-81751668579F}"/>
              </a:ext>
            </a:extLst>
          </p:cNvPr>
          <p:cNvSpPr>
            <a:spLocks noGrp="1"/>
          </p:cNvSpPr>
          <p:nvPr>
            <p:ph type="title"/>
          </p:nvPr>
        </p:nvSpPr>
        <p:spPr>
          <a:xfrm>
            <a:off x="839788" y="365125"/>
            <a:ext cx="10515600" cy="1325563"/>
          </a:xfrm>
        </p:spPr>
        <p:txBody>
          <a:bodyPr/>
          <a:lstStyle/>
          <a:p>
            <a:r>
              <a:rPr lang="tr-TR"/>
              <a:t>Asıl başlık stilini düzenlemek için tıklayın</a:t>
            </a:r>
          </a:p>
        </p:txBody>
      </p:sp>
      <p:sp>
        <p:nvSpPr>
          <p:cNvPr id="3" name="Metin Yer Tutucusu 2">
            <a:extLst>
              <a:ext uri="{FF2B5EF4-FFF2-40B4-BE49-F238E27FC236}">
                <a16:creationId xmlns:a16="http://schemas.microsoft.com/office/drawing/2014/main" id="{FD31709B-C528-4158-BFE7-BB6D780470C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4" name="İçerik Yer Tutucusu 3">
            <a:extLst>
              <a:ext uri="{FF2B5EF4-FFF2-40B4-BE49-F238E27FC236}">
                <a16:creationId xmlns:a16="http://schemas.microsoft.com/office/drawing/2014/main" id="{7C91C061-2C78-4E35-8994-A3BE5CEC12A3}"/>
              </a:ext>
            </a:extLst>
          </p:cNvPr>
          <p:cNvSpPr>
            <a:spLocks noGrp="1"/>
          </p:cNvSpPr>
          <p:nvPr>
            <p:ph sz="half" idx="2"/>
          </p:nvPr>
        </p:nvSpPr>
        <p:spPr>
          <a:xfrm>
            <a:off x="839788" y="2505075"/>
            <a:ext cx="5157787"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5" name="Metin Yer Tutucusu 4">
            <a:extLst>
              <a:ext uri="{FF2B5EF4-FFF2-40B4-BE49-F238E27FC236}">
                <a16:creationId xmlns:a16="http://schemas.microsoft.com/office/drawing/2014/main" id="{AEDF2FD7-0F1F-444C-A481-8B234AE2211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6" name="İçerik Yer Tutucusu 5">
            <a:extLst>
              <a:ext uri="{FF2B5EF4-FFF2-40B4-BE49-F238E27FC236}">
                <a16:creationId xmlns:a16="http://schemas.microsoft.com/office/drawing/2014/main" id="{44613F2A-7744-47F5-B300-D63D5B1780C4}"/>
              </a:ext>
            </a:extLst>
          </p:cNvPr>
          <p:cNvSpPr>
            <a:spLocks noGrp="1"/>
          </p:cNvSpPr>
          <p:nvPr>
            <p:ph sz="quarter" idx="4"/>
          </p:nvPr>
        </p:nvSpPr>
        <p:spPr>
          <a:xfrm>
            <a:off x="6172200" y="2505075"/>
            <a:ext cx="5183188" cy="3684588"/>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7" name="Veri Yer Tutucusu 6">
            <a:extLst>
              <a:ext uri="{FF2B5EF4-FFF2-40B4-BE49-F238E27FC236}">
                <a16:creationId xmlns:a16="http://schemas.microsoft.com/office/drawing/2014/main" id="{071831CB-1D7A-4D7A-8AB6-B6554915B096}"/>
              </a:ext>
            </a:extLst>
          </p:cNvPr>
          <p:cNvSpPr>
            <a:spLocks noGrp="1"/>
          </p:cNvSpPr>
          <p:nvPr>
            <p:ph type="dt" sz="half" idx="10"/>
          </p:nvPr>
        </p:nvSpPr>
        <p:spPr/>
        <p:txBody>
          <a:bodyPr/>
          <a:lstStyle/>
          <a:p>
            <a:fld id="{2BEA4102-B8F2-4E4A-B24F-85BF2B103C5F}" type="datetime1">
              <a:rPr lang="en-GB" smtClean="0"/>
              <a:t>26/11/2023</a:t>
            </a:fld>
            <a:endParaRPr lang="tr-TR"/>
          </a:p>
        </p:txBody>
      </p:sp>
      <p:sp>
        <p:nvSpPr>
          <p:cNvPr id="8" name="Alt Bilgi Yer Tutucusu 7">
            <a:extLst>
              <a:ext uri="{FF2B5EF4-FFF2-40B4-BE49-F238E27FC236}">
                <a16:creationId xmlns:a16="http://schemas.microsoft.com/office/drawing/2014/main" id="{F993110B-1FFF-4692-B33C-F93158F735E2}"/>
              </a:ext>
            </a:extLst>
          </p:cNvPr>
          <p:cNvSpPr>
            <a:spLocks noGrp="1"/>
          </p:cNvSpPr>
          <p:nvPr>
            <p:ph type="ftr" sz="quarter" idx="11"/>
          </p:nvPr>
        </p:nvSpPr>
        <p:spPr/>
        <p:txBody>
          <a:bodyPr/>
          <a:lstStyle/>
          <a:p>
            <a:endParaRPr lang="tr-TR"/>
          </a:p>
        </p:txBody>
      </p:sp>
      <p:sp>
        <p:nvSpPr>
          <p:cNvPr id="9" name="Slayt Numarası Yer Tutucusu 8">
            <a:extLst>
              <a:ext uri="{FF2B5EF4-FFF2-40B4-BE49-F238E27FC236}">
                <a16:creationId xmlns:a16="http://schemas.microsoft.com/office/drawing/2014/main" id="{E5CC58AF-2D8D-4A68-B259-47812C5D2422}"/>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671683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CDEA2273-D08E-4958-A0E9-3B528805A8D2}"/>
              </a:ext>
            </a:extLst>
          </p:cNvPr>
          <p:cNvSpPr>
            <a:spLocks noGrp="1"/>
          </p:cNvSpPr>
          <p:nvPr>
            <p:ph type="title"/>
          </p:nvPr>
        </p:nvSpPr>
        <p:spPr/>
        <p:txBody>
          <a:bodyPr/>
          <a:lstStyle/>
          <a:p>
            <a:r>
              <a:rPr lang="tr-TR"/>
              <a:t>Asıl başlık stilini düzenlemek için tıklayın</a:t>
            </a:r>
          </a:p>
        </p:txBody>
      </p:sp>
      <p:sp>
        <p:nvSpPr>
          <p:cNvPr id="3" name="Veri Yer Tutucusu 2">
            <a:extLst>
              <a:ext uri="{FF2B5EF4-FFF2-40B4-BE49-F238E27FC236}">
                <a16:creationId xmlns:a16="http://schemas.microsoft.com/office/drawing/2014/main" id="{B425E378-ED99-4B1A-87FD-C73B1B25F23B}"/>
              </a:ext>
            </a:extLst>
          </p:cNvPr>
          <p:cNvSpPr>
            <a:spLocks noGrp="1"/>
          </p:cNvSpPr>
          <p:nvPr>
            <p:ph type="dt" sz="half" idx="10"/>
          </p:nvPr>
        </p:nvSpPr>
        <p:spPr/>
        <p:txBody>
          <a:bodyPr/>
          <a:lstStyle/>
          <a:p>
            <a:fld id="{B08C3A1A-2CBD-416D-AF40-816A00A98FB7}" type="datetime1">
              <a:rPr lang="en-GB" smtClean="0"/>
              <a:t>26/11/2023</a:t>
            </a:fld>
            <a:endParaRPr lang="tr-TR"/>
          </a:p>
        </p:txBody>
      </p:sp>
      <p:sp>
        <p:nvSpPr>
          <p:cNvPr id="4" name="Alt Bilgi Yer Tutucusu 3">
            <a:extLst>
              <a:ext uri="{FF2B5EF4-FFF2-40B4-BE49-F238E27FC236}">
                <a16:creationId xmlns:a16="http://schemas.microsoft.com/office/drawing/2014/main" id="{E82056AA-E1FB-4610-90AE-13B1FDB36285}"/>
              </a:ext>
            </a:extLst>
          </p:cNvPr>
          <p:cNvSpPr>
            <a:spLocks noGrp="1"/>
          </p:cNvSpPr>
          <p:nvPr>
            <p:ph type="ftr" sz="quarter" idx="11"/>
          </p:nvPr>
        </p:nvSpPr>
        <p:spPr/>
        <p:txBody>
          <a:bodyPr/>
          <a:lstStyle/>
          <a:p>
            <a:endParaRPr lang="tr-TR"/>
          </a:p>
        </p:txBody>
      </p:sp>
      <p:sp>
        <p:nvSpPr>
          <p:cNvPr id="5" name="Slayt Numarası Yer Tutucusu 4">
            <a:extLst>
              <a:ext uri="{FF2B5EF4-FFF2-40B4-BE49-F238E27FC236}">
                <a16:creationId xmlns:a16="http://schemas.microsoft.com/office/drawing/2014/main" id="{DEC2081C-3A43-47AB-9D29-C48CD973315B}"/>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573288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a:extLst>
              <a:ext uri="{FF2B5EF4-FFF2-40B4-BE49-F238E27FC236}">
                <a16:creationId xmlns:a16="http://schemas.microsoft.com/office/drawing/2014/main" id="{2B39D769-3216-492B-BC2E-A34D0BDEF20E}"/>
              </a:ext>
            </a:extLst>
          </p:cNvPr>
          <p:cNvSpPr>
            <a:spLocks noGrp="1"/>
          </p:cNvSpPr>
          <p:nvPr>
            <p:ph type="dt" sz="half" idx="10"/>
          </p:nvPr>
        </p:nvSpPr>
        <p:spPr/>
        <p:txBody>
          <a:bodyPr/>
          <a:lstStyle/>
          <a:p>
            <a:fld id="{AF942E74-C3C5-443B-90FB-E30CA51FF00D}" type="datetime1">
              <a:rPr lang="en-GB" smtClean="0"/>
              <a:t>26/11/2023</a:t>
            </a:fld>
            <a:endParaRPr lang="tr-TR"/>
          </a:p>
        </p:txBody>
      </p:sp>
      <p:sp>
        <p:nvSpPr>
          <p:cNvPr id="3" name="Alt Bilgi Yer Tutucusu 2">
            <a:extLst>
              <a:ext uri="{FF2B5EF4-FFF2-40B4-BE49-F238E27FC236}">
                <a16:creationId xmlns:a16="http://schemas.microsoft.com/office/drawing/2014/main" id="{C554074A-CB6E-4728-8E68-7822E58AE65C}"/>
              </a:ext>
            </a:extLst>
          </p:cNvPr>
          <p:cNvSpPr>
            <a:spLocks noGrp="1"/>
          </p:cNvSpPr>
          <p:nvPr>
            <p:ph type="ftr" sz="quarter" idx="11"/>
          </p:nvPr>
        </p:nvSpPr>
        <p:spPr/>
        <p:txBody>
          <a:bodyPr/>
          <a:lstStyle/>
          <a:p>
            <a:endParaRPr lang="tr-TR"/>
          </a:p>
        </p:txBody>
      </p:sp>
      <p:sp>
        <p:nvSpPr>
          <p:cNvPr id="4" name="Slayt Numarası Yer Tutucusu 3">
            <a:extLst>
              <a:ext uri="{FF2B5EF4-FFF2-40B4-BE49-F238E27FC236}">
                <a16:creationId xmlns:a16="http://schemas.microsoft.com/office/drawing/2014/main" id="{F38B866C-EA49-4D6D-8797-D35D5AB97A1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4108035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775DE105-895B-4A1C-91C4-E6328795D7BA}"/>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İçerik Yer Tutucusu 2">
            <a:extLst>
              <a:ext uri="{FF2B5EF4-FFF2-40B4-BE49-F238E27FC236}">
                <a16:creationId xmlns:a16="http://schemas.microsoft.com/office/drawing/2014/main" id="{010F8CE7-900A-40E4-AF24-AC62A1EA42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Metin Yer Tutucusu 3">
            <a:extLst>
              <a:ext uri="{FF2B5EF4-FFF2-40B4-BE49-F238E27FC236}">
                <a16:creationId xmlns:a16="http://schemas.microsoft.com/office/drawing/2014/main" id="{D6742B16-DFB1-4B89-B3BF-E3B7F46044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6C8D7C51-5848-47B3-842F-283CF6B95038}"/>
              </a:ext>
            </a:extLst>
          </p:cNvPr>
          <p:cNvSpPr>
            <a:spLocks noGrp="1"/>
          </p:cNvSpPr>
          <p:nvPr>
            <p:ph type="dt" sz="half" idx="10"/>
          </p:nvPr>
        </p:nvSpPr>
        <p:spPr/>
        <p:txBody>
          <a:bodyPr/>
          <a:lstStyle/>
          <a:p>
            <a:fld id="{A082A130-4B73-4620-ABFA-601B40B8AFEC}" type="datetime1">
              <a:rPr lang="en-GB" smtClean="0"/>
              <a:t>26/11/2023</a:t>
            </a:fld>
            <a:endParaRPr lang="tr-TR"/>
          </a:p>
        </p:txBody>
      </p:sp>
      <p:sp>
        <p:nvSpPr>
          <p:cNvPr id="6" name="Alt Bilgi Yer Tutucusu 5">
            <a:extLst>
              <a:ext uri="{FF2B5EF4-FFF2-40B4-BE49-F238E27FC236}">
                <a16:creationId xmlns:a16="http://schemas.microsoft.com/office/drawing/2014/main" id="{E52CDCE2-0193-45F0-9C66-E83C4682792E}"/>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EDAE1B9C-68D7-4F69-BBF7-F86BE9679DBD}"/>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2088083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FFF247E3-653C-4E1A-9751-8D287A7C7BCB}"/>
              </a:ext>
            </a:extLst>
          </p:cNvPr>
          <p:cNvSpPr>
            <a:spLocks noGrp="1"/>
          </p:cNvSpPr>
          <p:nvPr>
            <p:ph type="title"/>
          </p:nvPr>
        </p:nvSpPr>
        <p:spPr>
          <a:xfrm>
            <a:off x="839788" y="457200"/>
            <a:ext cx="3932237" cy="1600200"/>
          </a:xfrm>
        </p:spPr>
        <p:txBody>
          <a:bodyPr anchor="b"/>
          <a:lstStyle>
            <a:lvl1pPr>
              <a:defRPr sz="3200"/>
            </a:lvl1pPr>
          </a:lstStyle>
          <a:p>
            <a:r>
              <a:rPr lang="tr-TR"/>
              <a:t>Asıl başlık stilini düzenlemek için tıklayın</a:t>
            </a:r>
          </a:p>
        </p:txBody>
      </p:sp>
      <p:sp>
        <p:nvSpPr>
          <p:cNvPr id="3" name="Resim Yer Tutucusu 2">
            <a:extLst>
              <a:ext uri="{FF2B5EF4-FFF2-40B4-BE49-F238E27FC236}">
                <a16:creationId xmlns:a16="http://schemas.microsoft.com/office/drawing/2014/main" id="{3E830BF0-9378-4C37-8A8E-350652F1BDC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a:extLst>
              <a:ext uri="{FF2B5EF4-FFF2-40B4-BE49-F238E27FC236}">
                <a16:creationId xmlns:a16="http://schemas.microsoft.com/office/drawing/2014/main" id="{9457391E-9DE7-46B0-8624-BF39E3CB09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5" name="Veri Yer Tutucusu 4">
            <a:extLst>
              <a:ext uri="{FF2B5EF4-FFF2-40B4-BE49-F238E27FC236}">
                <a16:creationId xmlns:a16="http://schemas.microsoft.com/office/drawing/2014/main" id="{C302E8A5-AA1F-4F3B-865E-CAEA64153A91}"/>
              </a:ext>
            </a:extLst>
          </p:cNvPr>
          <p:cNvSpPr>
            <a:spLocks noGrp="1"/>
          </p:cNvSpPr>
          <p:nvPr>
            <p:ph type="dt" sz="half" idx="10"/>
          </p:nvPr>
        </p:nvSpPr>
        <p:spPr/>
        <p:txBody>
          <a:bodyPr/>
          <a:lstStyle/>
          <a:p>
            <a:fld id="{C3228251-2040-4191-A47B-3AEA0EE1FCD8}" type="datetime1">
              <a:rPr lang="en-GB" smtClean="0"/>
              <a:t>26/11/2023</a:t>
            </a:fld>
            <a:endParaRPr lang="tr-TR"/>
          </a:p>
        </p:txBody>
      </p:sp>
      <p:sp>
        <p:nvSpPr>
          <p:cNvPr id="6" name="Alt Bilgi Yer Tutucusu 5">
            <a:extLst>
              <a:ext uri="{FF2B5EF4-FFF2-40B4-BE49-F238E27FC236}">
                <a16:creationId xmlns:a16="http://schemas.microsoft.com/office/drawing/2014/main" id="{422B92AC-58E8-4FD9-BBEE-A721612C6719}"/>
              </a:ext>
            </a:extLst>
          </p:cNvPr>
          <p:cNvSpPr>
            <a:spLocks noGrp="1"/>
          </p:cNvSpPr>
          <p:nvPr>
            <p:ph type="ftr" sz="quarter" idx="11"/>
          </p:nvPr>
        </p:nvSpPr>
        <p:spPr/>
        <p:txBody>
          <a:bodyPr/>
          <a:lstStyle/>
          <a:p>
            <a:endParaRPr lang="tr-TR"/>
          </a:p>
        </p:txBody>
      </p:sp>
      <p:sp>
        <p:nvSpPr>
          <p:cNvPr id="7" name="Slayt Numarası Yer Tutucusu 6">
            <a:extLst>
              <a:ext uri="{FF2B5EF4-FFF2-40B4-BE49-F238E27FC236}">
                <a16:creationId xmlns:a16="http://schemas.microsoft.com/office/drawing/2014/main" id="{88D762A9-FC59-44BA-8508-71FBBD8D0356}"/>
              </a:ext>
            </a:extLst>
          </p:cNvPr>
          <p:cNvSpPr>
            <a:spLocks noGrp="1"/>
          </p:cNvSpPr>
          <p:nvPr>
            <p:ph type="sldNum" sz="quarter" idx="12"/>
          </p:nvPr>
        </p:nvSpPr>
        <p:spPr/>
        <p:txBody>
          <a:bodyPr/>
          <a:lstStyle/>
          <a:p>
            <a:fld id="{6566A07A-3A36-4C08-A33E-FBE053DB02EC}" type="slidenum">
              <a:rPr lang="tr-TR" smtClean="0"/>
              <a:t>‹#›</a:t>
            </a:fld>
            <a:endParaRPr lang="tr-TR"/>
          </a:p>
        </p:txBody>
      </p:sp>
    </p:spTree>
    <p:extLst>
      <p:ext uri="{BB962C8B-B14F-4D97-AF65-F5344CB8AC3E}">
        <p14:creationId xmlns:p14="http://schemas.microsoft.com/office/powerpoint/2010/main" val="3711237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44F20E-12FA-4DE7-A263-8CC4B129C2B0}" type="datetime1">
              <a:rPr lang="en-GB" smtClean="0"/>
              <a:t>26/11/2023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154011163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156B0CA-3E40-4840-894D-E6302A9B5B81}"/>
              </a:ext>
            </a:extLst>
          </p:cNvPr>
          <p:cNvSpPr>
            <a:spLocks noGrp="1"/>
          </p:cNvSpPr>
          <p:nvPr>
            <p:ph type="title"/>
          </p:nvPr>
        </p:nvSpPr>
        <p:spPr>
          <a:xfrm>
            <a:off x="838200" y="1071716"/>
            <a:ext cx="10515600" cy="574522"/>
          </a:xfrm>
          <a:prstGeom prst="rect">
            <a:avLst/>
          </a:prstGeom>
        </p:spPr>
        <p:txBody>
          <a:bodyPr vert="horz" lIns="91440" tIns="45720" rIns="91440" bIns="45720" rtlCol="0" anchor="ctr">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05E1B7C-2E8E-4A14-875B-0C1B6929B45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D4AEAD-3DB2-4A83-932A-2A93F5F12B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7BADE78-0480-4EB1-BD7E-4DCE375113AF}" type="datetime1">
              <a:rPr lang="en-GB" smtClean="0"/>
              <a:t>26/11/2023</a:t>
            </a:fld>
            <a:endParaRPr lang="en-GB"/>
          </a:p>
        </p:txBody>
      </p:sp>
      <p:sp>
        <p:nvSpPr>
          <p:cNvPr id="5" name="Footer Placeholder 4">
            <a:extLst>
              <a:ext uri="{FF2B5EF4-FFF2-40B4-BE49-F238E27FC236}">
                <a16:creationId xmlns:a16="http://schemas.microsoft.com/office/drawing/2014/main" id="{4496DF75-EF78-4BC5-9E1B-18526A7D813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6675F6C8-53F7-4416-819A-E4BCFC033FC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B124D6-A55C-4BF8-8FED-103D5F9381FB}" type="slidenum">
              <a:rPr lang="en-GB" smtClean="0"/>
              <a:t>‹#›</a:t>
            </a:fld>
            <a:endParaRPr lang="en-GB"/>
          </a:p>
        </p:txBody>
      </p:sp>
    </p:spTree>
    <p:extLst>
      <p:ext uri="{BB962C8B-B14F-4D97-AF65-F5344CB8AC3E}">
        <p14:creationId xmlns:p14="http://schemas.microsoft.com/office/powerpoint/2010/main" val="14587419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lgn="ctr" defTabSz="914400" rtl="0" eaLnBrk="1" latinLnBrk="0" hangingPunct="1">
        <a:lnSpc>
          <a:spcPct val="90000"/>
        </a:lnSpc>
        <a:spcBef>
          <a:spcPct val="0"/>
        </a:spcBef>
        <a:buNone/>
        <a:defRPr sz="3200" b="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600"/>
        </a:spcBef>
        <a:spcAft>
          <a:spcPts val="1200"/>
        </a:spcAft>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600"/>
        </a:spcBef>
        <a:spcAft>
          <a:spcPts val="1200"/>
        </a:spcAft>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600"/>
        </a:spcBef>
        <a:spcAft>
          <a:spcPts val="1200"/>
        </a:spcAft>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600"/>
        </a:spcBef>
        <a:spcAft>
          <a:spcPts val="1200"/>
        </a:spcAft>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a:extLst>
              <a:ext uri="{FF2B5EF4-FFF2-40B4-BE49-F238E27FC236}">
                <a16:creationId xmlns:a16="http://schemas.microsoft.com/office/drawing/2014/main" id="{0DEDE7FC-9441-47D4-991F-E333ED420B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a:t>Asıl başlık stilini düzenlemek için tıklayın</a:t>
            </a:r>
          </a:p>
        </p:txBody>
      </p:sp>
      <p:sp>
        <p:nvSpPr>
          <p:cNvPr id="3" name="Metin Yer Tutucusu 2">
            <a:extLst>
              <a:ext uri="{FF2B5EF4-FFF2-40B4-BE49-F238E27FC236}">
                <a16:creationId xmlns:a16="http://schemas.microsoft.com/office/drawing/2014/main" id="{92874A04-E550-4299-B08B-971AE58C3CD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p>
        </p:txBody>
      </p:sp>
      <p:sp>
        <p:nvSpPr>
          <p:cNvPr id="4" name="Veri Yer Tutucusu 3">
            <a:extLst>
              <a:ext uri="{FF2B5EF4-FFF2-40B4-BE49-F238E27FC236}">
                <a16:creationId xmlns:a16="http://schemas.microsoft.com/office/drawing/2014/main" id="{45B856F6-606E-4127-ABF2-1B49C1E55C7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C97028E-7938-497D-A1F0-A1E8EDE15F0A}" type="datetimeFigureOut">
              <a:rPr lang="tr-TR" smtClean="0"/>
              <a:t>26.11.2023</a:t>
            </a:fld>
            <a:endParaRPr lang="tr-TR"/>
          </a:p>
        </p:txBody>
      </p:sp>
      <p:sp>
        <p:nvSpPr>
          <p:cNvPr id="5" name="Alt Bilgi Yer Tutucusu 4">
            <a:extLst>
              <a:ext uri="{FF2B5EF4-FFF2-40B4-BE49-F238E27FC236}">
                <a16:creationId xmlns:a16="http://schemas.microsoft.com/office/drawing/2014/main" id="{3DBA922B-4161-4713-9257-FD861360CC1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a:extLst>
              <a:ext uri="{FF2B5EF4-FFF2-40B4-BE49-F238E27FC236}">
                <a16:creationId xmlns:a16="http://schemas.microsoft.com/office/drawing/2014/main" id="{059AD660-B5AE-4CCF-98AD-CFADAD1EB2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66A07A-3A36-4C08-A33E-FBE053DB02EC}" type="slidenum">
              <a:rPr lang="tr-TR" smtClean="0"/>
              <a:t>‹#›</a:t>
            </a:fld>
            <a:endParaRPr lang="tr-TR"/>
          </a:p>
        </p:txBody>
      </p:sp>
    </p:spTree>
    <p:extLst>
      <p:ext uri="{BB962C8B-B14F-4D97-AF65-F5344CB8AC3E}">
        <p14:creationId xmlns:p14="http://schemas.microsoft.com/office/powerpoint/2010/main" val="848620880"/>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hyperlink" Target="https://eur-lex.europa.eu/legal-content/EN/TXT/?uri=celex%3A32010L0075" TargetMode="Externa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4" name="Başlık 3">
            <a:extLst>
              <a:ext uri="{FF2B5EF4-FFF2-40B4-BE49-F238E27FC236}">
                <a16:creationId xmlns:a16="http://schemas.microsoft.com/office/drawing/2014/main" id="{89BF8A2F-65C6-4A4A-B077-685783E9349B}"/>
              </a:ext>
            </a:extLst>
          </p:cNvPr>
          <p:cNvSpPr>
            <a:spLocks noGrp="1"/>
          </p:cNvSpPr>
          <p:nvPr>
            <p:ph type="ctrTitle"/>
          </p:nvPr>
        </p:nvSpPr>
        <p:spPr>
          <a:xfrm>
            <a:off x="5450424" y="5199506"/>
            <a:ext cx="5027701" cy="1147763"/>
          </a:xfrm>
        </p:spPr>
        <p:txBody>
          <a:bodyPr>
            <a:noAutofit/>
          </a:bodyPr>
          <a:lstStyle/>
          <a:p>
            <a:r>
              <a:rPr lang="en-US" sz="2800" b="1" dirty="0"/>
              <a:t>Prof. Dr. </a:t>
            </a:r>
            <a:r>
              <a:rPr lang="en-US" sz="2800" b="1" dirty="0" err="1"/>
              <a:t>Ülkü</a:t>
            </a:r>
            <a:r>
              <a:rPr lang="en-US" sz="2800" b="1" dirty="0"/>
              <a:t> </a:t>
            </a:r>
            <a:r>
              <a:rPr lang="en-US" sz="2800" b="1" dirty="0" err="1"/>
              <a:t>Yetiş</a:t>
            </a:r>
            <a:br>
              <a:rPr lang="en-US" sz="2800" b="1" dirty="0"/>
            </a:br>
            <a:r>
              <a:rPr lang="en-US" sz="2400" b="1" dirty="0"/>
              <a:t>Key Expert</a:t>
            </a:r>
            <a:br>
              <a:rPr lang="en-US" sz="2400" b="1"/>
            </a:br>
            <a:r>
              <a:rPr lang="en-US" sz="2400" b="1"/>
              <a:t>November 2023</a:t>
            </a:r>
            <a:endParaRPr lang="tr-TR" sz="2800" b="1" dirty="0"/>
          </a:p>
        </p:txBody>
      </p:sp>
      <p:sp>
        <p:nvSpPr>
          <p:cNvPr id="5" name="Alt Başlık 4">
            <a:extLst>
              <a:ext uri="{FF2B5EF4-FFF2-40B4-BE49-F238E27FC236}">
                <a16:creationId xmlns:a16="http://schemas.microsoft.com/office/drawing/2014/main" id="{4795EC58-D0AB-4310-990E-73B4200CECD5}"/>
              </a:ext>
            </a:extLst>
          </p:cNvPr>
          <p:cNvSpPr>
            <a:spLocks noGrp="1"/>
          </p:cNvSpPr>
          <p:nvPr>
            <p:ph type="subTitle" idx="1"/>
          </p:nvPr>
        </p:nvSpPr>
        <p:spPr>
          <a:xfrm>
            <a:off x="0" y="2780421"/>
            <a:ext cx="9298899" cy="1297157"/>
          </a:xfrm>
        </p:spPr>
        <p:txBody>
          <a:bodyPr>
            <a:normAutofit/>
          </a:bodyPr>
          <a:lstStyle/>
          <a:p>
            <a:r>
              <a:rPr lang="en-US" sz="4000" dirty="0"/>
              <a:t>Sectoral Findings and Results for the Chemical Industry</a:t>
            </a:r>
            <a:endParaRPr lang="tr-TR" sz="4000" dirty="0"/>
          </a:p>
        </p:txBody>
      </p:sp>
    </p:spTree>
    <p:extLst>
      <p:ext uri="{BB962C8B-B14F-4D97-AF65-F5344CB8AC3E}">
        <p14:creationId xmlns:p14="http://schemas.microsoft.com/office/powerpoint/2010/main" val="21880095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Large Volume Organic Chemicals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According to the IPPC inventory, there are 348 installations producing LVOC in Türkiye. 10 BAT CLs were prepared and applied. The minimum and maximum sectoral cost ranges for the LVOC sector in Türkiye were calculated based on the analysis results of the IPPC inventory, compliance level and cost. </a:t>
            </a:r>
          </a:p>
          <a:p>
            <a:endParaRPr lang="en-US" sz="2400"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3651932539"/>
              </p:ext>
            </p:extLst>
          </p:nvPr>
        </p:nvGraphicFramePr>
        <p:xfrm>
          <a:off x="838200" y="3662680"/>
          <a:ext cx="10515601" cy="2347452"/>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872234">
                <a:tc>
                  <a:txBody>
                    <a:bodyPr/>
                    <a:lstStyle/>
                    <a:p>
                      <a:pPr marL="0" marR="0" algn="ctr">
                        <a:lnSpc>
                          <a:spcPct val="100000"/>
                        </a:lnSpc>
                        <a:spcBef>
                          <a:spcPts val="0"/>
                        </a:spcBef>
                        <a:spcAft>
                          <a:spcPts val="0"/>
                        </a:spcAft>
                      </a:pPr>
                      <a:r>
                        <a:rPr lang="en-US" sz="1800" dirty="0">
                          <a:effectLst/>
                        </a:rPr>
                        <a:t>Sub-sector</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Avg. Compliance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No of installations</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Min. </a:t>
                      </a:r>
                      <a:r>
                        <a:rPr lang="en-US" sz="1800">
                          <a:effectLst/>
                        </a:rPr>
                        <a:t>CAPEX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CAPEX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Min.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475218">
                <a:tc>
                  <a:txBody>
                    <a:bodyPr/>
                    <a:lstStyle/>
                    <a:p>
                      <a:pPr marL="0" marR="0" algn="ctr">
                        <a:lnSpc>
                          <a:spcPct val="100000"/>
                        </a:lnSpc>
                        <a:spcBef>
                          <a:spcPts val="0"/>
                        </a:spcBef>
                        <a:spcAft>
                          <a:spcPts val="0"/>
                        </a:spcAft>
                      </a:pPr>
                      <a:r>
                        <a:rPr lang="en-US" sz="1800" dirty="0">
                          <a:effectLst/>
                        </a:rPr>
                        <a:t>4.1(a), 4.1(b)</a:t>
                      </a:r>
                    </a:p>
                    <a:p>
                      <a:pPr marL="0" marR="0" algn="ctr">
                        <a:lnSpc>
                          <a:spcPct val="100000"/>
                        </a:lnSpc>
                        <a:spcBef>
                          <a:spcPts val="0"/>
                        </a:spcBef>
                        <a:spcAft>
                          <a:spcPts val="0"/>
                        </a:spcAft>
                      </a:pPr>
                      <a:r>
                        <a:rPr lang="en-US" sz="1800" dirty="0">
                          <a:effectLst/>
                        </a:rPr>
                        <a:t>4.1(c), 4.1(d) 4.1(e), 4.1(f), 4.1(g)</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33</a:t>
                      </a:r>
                      <a:endParaRPr lang="en-US" sz="18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kern="1200" dirty="0">
                          <a:effectLst/>
                        </a:rPr>
                        <a:t>348</a:t>
                      </a:r>
                      <a:endParaRPr lang="en-US" sz="1800" b="1" kern="1200" dirty="0">
                        <a:solidFill>
                          <a:schemeClr val="dk1"/>
                        </a:solidFill>
                        <a:effectLst/>
                        <a:latin typeface="+mn-lt"/>
                        <a:ea typeface="+mn-ea"/>
                        <a:cs typeface="+mn-cs"/>
                      </a:endParaRPr>
                    </a:p>
                  </a:txBody>
                  <a:tcPr marL="68580" marR="68580" marT="0" marB="0" anchor="ctr"/>
                </a:tc>
                <a:tc>
                  <a:txBody>
                    <a:bodyPr/>
                    <a:lstStyle/>
                    <a:p>
                      <a:pPr marL="0" marR="0" algn="ctr">
                        <a:lnSpc>
                          <a:spcPct val="100000"/>
                        </a:lnSpc>
                        <a:spcBef>
                          <a:spcPts val="0"/>
                        </a:spcBef>
                        <a:spcAft>
                          <a:spcPts val="0"/>
                        </a:spcAft>
                      </a:pPr>
                      <a:r>
                        <a:rPr lang="en-US" sz="1800" kern="1200" dirty="0">
                          <a:effectLst/>
                        </a:rPr>
                        <a:t>66,000,000</a:t>
                      </a:r>
                      <a:endParaRPr lang="en-US" sz="1800" b="1" kern="1200" dirty="0">
                        <a:solidFill>
                          <a:schemeClr val="dk1"/>
                        </a:solidFill>
                        <a:effectLst/>
                        <a:latin typeface="+mn-lt"/>
                        <a:ea typeface="+mn-ea"/>
                        <a:cs typeface="+mn-cs"/>
                      </a:endParaRPr>
                    </a:p>
                  </a:txBody>
                  <a:tcPr marL="68580" marR="68580" marT="0" marB="0" anchor="ctr"/>
                </a:tc>
                <a:tc>
                  <a:txBody>
                    <a:bodyPr/>
                    <a:lstStyle/>
                    <a:p>
                      <a:pPr marL="0" marR="0" algn="ctr">
                        <a:lnSpc>
                          <a:spcPct val="100000"/>
                        </a:lnSpc>
                        <a:spcBef>
                          <a:spcPts val="0"/>
                        </a:spcBef>
                        <a:spcAft>
                          <a:spcPts val="0"/>
                        </a:spcAft>
                      </a:pPr>
                      <a:r>
                        <a:rPr lang="en-US" sz="1800" kern="1200" dirty="0">
                          <a:effectLst/>
                        </a:rPr>
                        <a:t>5,243,000,000</a:t>
                      </a:r>
                      <a:endParaRPr lang="en-US" sz="1800" b="1" kern="1200" dirty="0">
                        <a:solidFill>
                          <a:schemeClr val="dk1"/>
                        </a:solidFill>
                        <a:effectLst/>
                        <a:latin typeface="+mn-lt"/>
                        <a:ea typeface="+mn-ea"/>
                        <a:cs typeface="+mn-cs"/>
                      </a:endParaRPr>
                    </a:p>
                  </a:txBody>
                  <a:tcPr marL="68580" marR="68580" marT="0" marB="0" anchor="ctr"/>
                </a:tc>
                <a:tc>
                  <a:txBody>
                    <a:bodyPr/>
                    <a:lstStyle/>
                    <a:p>
                      <a:pPr marL="0" marR="0" algn="ctr">
                        <a:lnSpc>
                          <a:spcPct val="100000"/>
                        </a:lnSpc>
                        <a:spcBef>
                          <a:spcPts val="0"/>
                        </a:spcBef>
                        <a:spcAft>
                          <a:spcPts val="0"/>
                        </a:spcAft>
                      </a:pPr>
                      <a:r>
                        <a:rPr lang="en-US" sz="1800" kern="1200" dirty="0">
                          <a:effectLst/>
                        </a:rPr>
                        <a:t>1,500,000</a:t>
                      </a:r>
                      <a:endParaRPr lang="en-US" sz="1800" b="1" kern="1200" dirty="0">
                        <a:solidFill>
                          <a:schemeClr val="dk1"/>
                        </a:solidFill>
                        <a:effectLst/>
                        <a:latin typeface="+mn-lt"/>
                        <a:ea typeface="+mn-ea"/>
                        <a:cs typeface="+mn-cs"/>
                      </a:endParaRPr>
                    </a:p>
                  </a:txBody>
                  <a:tcPr marL="68580" marR="68580" marT="0" marB="0" anchor="ctr"/>
                </a:tc>
                <a:tc>
                  <a:txBody>
                    <a:bodyPr/>
                    <a:lstStyle/>
                    <a:p>
                      <a:pPr marL="0" marR="0" algn="ctr">
                        <a:lnSpc>
                          <a:spcPct val="100000"/>
                        </a:lnSpc>
                        <a:spcBef>
                          <a:spcPts val="0"/>
                        </a:spcBef>
                        <a:spcAft>
                          <a:spcPts val="0"/>
                        </a:spcAft>
                      </a:pPr>
                      <a:r>
                        <a:rPr lang="en-US" sz="1800" kern="1200" dirty="0">
                          <a:effectLst/>
                        </a:rPr>
                        <a:t>15,500,000</a:t>
                      </a:r>
                      <a:endParaRPr lang="en-US" sz="1800" b="1" kern="1200" dirty="0">
                        <a:solidFill>
                          <a:schemeClr val="dk1"/>
                        </a:solidFill>
                        <a:effectLst/>
                        <a:latin typeface="+mn-lt"/>
                        <a:ea typeface="+mn-ea"/>
                        <a:cs typeface="+mn-cs"/>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fld id="{3AB124D6-A55C-4BF8-8FED-103D5F9381FB}" type="slidenum">
              <a:rPr lang="en-GB" smtClean="0"/>
              <a:t>10</a:t>
            </a:fld>
            <a:endParaRPr lang="en-GB"/>
          </a:p>
        </p:txBody>
      </p:sp>
    </p:spTree>
    <p:extLst>
      <p:ext uri="{BB962C8B-B14F-4D97-AF65-F5344CB8AC3E}">
        <p14:creationId xmlns:p14="http://schemas.microsoft.com/office/powerpoint/2010/main" val="27121783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Large Volume Organic Chemicals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Based on the analysis, the proposed transition time for LVOC sector is </a:t>
            </a:r>
            <a:r>
              <a:rPr lang="en-US" sz="2400" b="1" dirty="0"/>
              <a:t>six years </a:t>
            </a:r>
            <a:r>
              <a:rPr lang="en-US" sz="2400" dirty="0"/>
              <a:t>because the LVOC sector is not one of the prioritized sectors by CBAM and the overall compliance rate is low. </a:t>
            </a:r>
          </a:p>
          <a:p>
            <a:pPr algn="just"/>
            <a:r>
              <a:rPr lang="en-US" sz="2400" dirty="0"/>
              <a:t>The main techniques to be improved and applied in the sector are related to monitoring, air emission reduction and prevention, waste gas and wastewater generation reduction and energy recovery.</a:t>
            </a:r>
          </a:p>
          <a:p>
            <a:pPr algn="just"/>
            <a:r>
              <a:rPr lang="en-US" sz="2400" dirty="0"/>
              <a:t>For the LVOC sector, investment needs for each short-term and mid-term periods including years between 2024-2026 and 2027-2030 are estimated as € 1,337,250,000 considering the compliance needs.</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fld id="{3AB124D6-A55C-4BF8-8FED-103D5F9381FB}" type="slidenum">
              <a:rPr lang="en-GB" smtClean="0"/>
              <a:t>11</a:t>
            </a:fld>
            <a:endParaRPr lang="en-GB"/>
          </a:p>
        </p:txBody>
      </p:sp>
    </p:spTree>
    <p:extLst>
      <p:ext uri="{BB962C8B-B14F-4D97-AF65-F5344CB8AC3E}">
        <p14:creationId xmlns:p14="http://schemas.microsoft.com/office/powerpoint/2010/main" val="16563513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lstStyle/>
          <a:p>
            <a:r>
              <a:rPr lang="en-US"/>
              <a:t>Large Volume Organic Chemicals (LVOC)</a:t>
            </a:r>
            <a:endParaRPr lang="en-US" dirty="0"/>
          </a:p>
        </p:txBody>
      </p:sp>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fld id="{3AB124D6-A55C-4BF8-8FED-103D5F9381FB}" type="slidenum">
              <a:rPr lang="en-GB" smtClean="0"/>
              <a:pPr/>
              <a:t>12</a:t>
            </a:fld>
            <a:endParaRPr lang="en-GB"/>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3402465551"/>
              </p:ext>
            </p:extLst>
          </p:nvPr>
        </p:nvGraphicFramePr>
        <p:xfrm>
          <a:off x="914400" y="2089785"/>
          <a:ext cx="10439400" cy="2520000"/>
        </p:xfrm>
        <a:graphic>
          <a:graphicData uri="http://schemas.openxmlformats.org/drawingml/2006/table">
            <a:tbl>
              <a:tblPr firstRow="1" firstCol="1" bandRow="1">
                <a:tableStyleId>{3B4B98B0-60AC-42C2-AFA5-B58CD77FA1E5}</a:tableStyleId>
              </a:tblPr>
              <a:tblGrid>
                <a:gridCol w="1325804">
                  <a:extLst>
                    <a:ext uri="{9D8B030D-6E8A-4147-A177-3AD203B41FA5}">
                      <a16:colId xmlns:a16="http://schemas.microsoft.com/office/drawing/2014/main" val="3605153447"/>
                    </a:ext>
                  </a:extLst>
                </a:gridCol>
                <a:gridCol w="1904146">
                  <a:extLst>
                    <a:ext uri="{9D8B030D-6E8A-4147-A177-3AD203B41FA5}">
                      <a16:colId xmlns:a16="http://schemas.microsoft.com/office/drawing/2014/main" val="2882126126"/>
                    </a:ext>
                  </a:extLst>
                </a:gridCol>
                <a:gridCol w="1902059">
                  <a:extLst>
                    <a:ext uri="{9D8B030D-6E8A-4147-A177-3AD203B41FA5}">
                      <a16:colId xmlns:a16="http://schemas.microsoft.com/office/drawing/2014/main" val="414861073"/>
                    </a:ext>
                  </a:extLst>
                </a:gridCol>
                <a:gridCol w="1394703">
                  <a:extLst>
                    <a:ext uri="{9D8B030D-6E8A-4147-A177-3AD203B41FA5}">
                      <a16:colId xmlns:a16="http://schemas.microsoft.com/office/drawing/2014/main" val="363200525"/>
                    </a:ext>
                  </a:extLst>
                </a:gridCol>
                <a:gridCol w="1960520">
                  <a:extLst>
                    <a:ext uri="{9D8B030D-6E8A-4147-A177-3AD203B41FA5}">
                      <a16:colId xmlns:a16="http://schemas.microsoft.com/office/drawing/2014/main" val="4251622439"/>
                    </a:ext>
                  </a:extLst>
                </a:gridCol>
                <a:gridCol w="1952168">
                  <a:extLst>
                    <a:ext uri="{9D8B030D-6E8A-4147-A177-3AD203B41FA5}">
                      <a16:colId xmlns:a16="http://schemas.microsoft.com/office/drawing/2014/main" val="3560508395"/>
                    </a:ext>
                  </a:extLst>
                </a:gridCol>
              </a:tblGrid>
              <a:tr h="1260000">
                <a:tc>
                  <a:txBody>
                    <a:bodyPr/>
                    <a:lstStyle/>
                    <a:p>
                      <a:pPr marL="0" marR="0" algn="ctr">
                        <a:lnSpc>
                          <a:spcPct val="100000"/>
                        </a:lnSpc>
                        <a:spcBef>
                          <a:spcPts val="0"/>
                        </a:spcBef>
                        <a:spcAft>
                          <a:spcPts val="0"/>
                        </a:spcAft>
                      </a:pPr>
                      <a:r>
                        <a:rPr lang="en-US" sz="2000" dirty="0">
                          <a:effectLst/>
                        </a:rPr>
                        <a:t>Sub-sector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CAPEX</a:t>
                      </a:r>
                    </a:p>
                    <a:p>
                      <a:pPr marL="0" marR="0" algn="ctr">
                        <a:lnSpc>
                          <a:spcPct val="100000"/>
                        </a:lnSpc>
                        <a:spcBef>
                          <a:spcPts val="0"/>
                        </a:spcBef>
                        <a:spcAft>
                          <a:spcPts val="0"/>
                        </a:spcAft>
                      </a:pPr>
                      <a:r>
                        <a:rPr lang="en-US" sz="200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OPEX</a:t>
                      </a:r>
                    </a:p>
                    <a:p>
                      <a:pPr marL="0" marR="0" algn="ctr">
                        <a:lnSpc>
                          <a:spcPct val="100000"/>
                        </a:lnSpc>
                        <a:spcBef>
                          <a:spcPts val="0"/>
                        </a:spcBef>
                        <a:spcAft>
                          <a:spcPts val="0"/>
                        </a:spcAft>
                      </a:pPr>
                      <a:r>
                        <a:rPr lang="en-US" sz="2000">
                          <a:effectLst/>
                        </a:rPr>
                        <a:t>(€/year)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Transition time</a:t>
                      </a:r>
                    </a:p>
                    <a:p>
                      <a:pPr marL="0" marR="0" algn="ctr">
                        <a:lnSpc>
                          <a:spcPct val="100000"/>
                        </a:lnSpc>
                        <a:spcBef>
                          <a:spcPts val="0"/>
                        </a:spcBef>
                        <a:spcAft>
                          <a:spcPts val="0"/>
                        </a:spcAft>
                      </a:pPr>
                      <a:r>
                        <a:rPr lang="en-US" sz="2000">
                          <a:effectLst/>
                        </a:rPr>
                        <a:t>(year)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tr-TR" sz="2000" u="sng" dirty="0">
                          <a:effectLst/>
                        </a:rPr>
                        <a:t>2024-2026</a:t>
                      </a:r>
                      <a:endParaRPr lang="en-US" sz="2000" dirty="0">
                        <a:effectLst/>
                      </a:endParaRPr>
                    </a:p>
                    <a:p>
                      <a:pPr marL="0" marR="0" algn="ctr">
                        <a:lnSpc>
                          <a:spcPct val="100000"/>
                        </a:lnSpc>
                        <a:spcBef>
                          <a:spcPts val="0"/>
                        </a:spcBef>
                        <a:spcAft>
                          <a:spcPts val="0"/>
                        </a:spcAft>
                      </a:pPr>
                      <a:r>
                        <a:rPr lang="en-US" sz="2000" dirty="0">
                          <a:effectLst/>
                        </a:rPr>
                        <a:t>Investment need (3 years</a:t>
                      </a:r>
                      <a:r>
                        <a:rPr lang="en-US" sz="2000">
                          <a:effectLst/>
                        </a:rPr>
                        <a:t>)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u="sng" dirty="0">
                          <a:effectLst/>
                        </a:rPr>
                        <a:t>2027-2030</a:t>
                      </a:r>
                      <a:r>
                        <a:rPr lang="en-US" sz="2000" dirty="0">
                          <a:effectLst/>
                        </a:rPr>
                        <a:t> Investment need (3 years</a:t>
                      </a:r>
                      <a:r>
                        <a:rPr lang="en-US" sz="2000">
                          <a:effectLst/>
                        </a:rPr>
                        <a:t>)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260000">
                <a:tc>
                  <a:txBody>
                    <a:bodyPr/>
                    <a:lstStyle/>
                    <a:p>
                      <a:pPr marL="0" marR="0" algn="ctr">
                        <a:lnSpc>
                          <a:spcPct val="100000"/>
                        </a:lnSpc>
                        <a:spcBef>
                          <a:spcPts val="0"/>
                        </a:spcBef>
                        <a:spcAft>
                          <a:spcPts val="0"/>
                        </a:spcAft>
                      </a:pPr>
                      <a:r>
                        <a:rPr lang="en-US" sz="2000" dirty="0">
                          <a:effectLst/>
                        </a:rPr>
                        <a:t>4.1.a,b,c,d,e,f,g LVOC</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2,654,500,000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8,500,000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6</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1,327,250,000</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1,327,250,000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Tree>
    <p:extLst>
      <p:ext uri="{BB962C8B-B14F-4D97-AF65-F5344CB8AC3E}">
        <p14:creationId xmlns:p14="http://schemas.microsoft.com/office/powerpoint/2010/main" val="1835660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Polymers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r>
              <a:rPr lang="en-US" sz="2400" dirty="0"/>
              <a:t>The following chemicals are under the scope of POL:</a:t>
            </a:r>
          </a:p>
          <a:p>
            <a:pPr lvl="1" algn="just"/>
            <a:r>
              <a:rPr lang="en-US" sz="2000" dirty="0"/>
              <a:t>Plastic materials (polymers, synthetic fibers and cellulose-based fibers); synthetic rubbers.</a:t>
            </a:r>
          </a:p>
          <a:p>
            <a:pPr algn="just"/>
            <a:r>
              <a:rPr lang="en-US" sz="2400" dirty="0"/>
              <a:t>The main environmental problems of the production of polymers include VOC emissions, wastewater with high loads of organic compounds, large quantities of spent solvents, non-recyclable waste and energy consumption. </a:t>
            </a:r>
          </a:p>
          <a:p>
            <a:endParaRPr lang="en-US" sz="2400" dirty="0"/>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06769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Polymers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According to the IPPC inventory, there are 145 installations producing polymers in Türkiye. 14 BAT CLs were prepared and applied. The minimum and maximum sectoral cost ranges for the POL sector in Türkiye were calculated based on the analysis results of the IPPC inventory, compliance level and cost. </a:t>
            </a:r>
          </a:p>
          <a:p>
            <a:endParaRPr lang="en-US" sz="2400"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319154293"/>
              </p:ext>
            </p:extLst>
          </p:nvPr>
        </p:nvGraphicFramePr>
        <p:xfrm>
          <a:off x="980440" y="3641852"/>
          <a:ext cx="10515601" cy="2160000"/>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1080000">
                <a:tc>
                  <a:txBody>
                    <a:bodyPr/>
                    <a:lstStyle/>
                    <a:p>
                      <a:pPr marL="0" marR="0" algn="ctr">
                        <a:lnSpc>
                          <a:spcPct val="150000"/>
                        </a:lnSpc>
                        <a:spcBef>
                          <a:spcPts val="0"/>
                        </a:spcBef>
                        <a:spcAft>
                          <a:spcPts val="0"/>
                        </a:spcAft>
                      </a:pPr>
                      <a:r>
                        <a:rPr lang="en-US" sz="1800" dirty="0">
                          <a:effectLst/>
                        </a:rPr>
                        <a:t>Sub-sector</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Avg. Compliance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No of installations</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Min. </a:t>
                      </a:r>
                      <a:r>
                        <a:rPr lang="en-US" sz="1800">
                          <a:effectLst/>
                        </a:rPr>
                        <a:t>CAPEX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Max. CAPEX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Min.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Max.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080000">
                <a:tc>
                  <a:txBody>
                    <a:bodyPr/>
                    <a:lstStyle/>
                    <a:p>
                      <a:pPr marL="0" marR="0" algn="ctr">
                        <a:lnSpc>
                          <a:spcPct val="150000"/>
                        </a:lnSpc>
                        <a:spcBef>
                          <a:spcPts val="0"/>
                        </a:spcBef>
                        <a:spcAft>
                          <a:spcPts val="0"/>
                        </a:spcAft>
                      </a:pPr>
                      <a:r>
                        <a:rPr lang="en-US" sz="1800" dirty="0">
                          <a:effectLst/>
                        </a:rPr>
                        <a:t>4.1(h), 4.1(</a:t>
                      </a:r>
                      <a:r>
                        <a:rPr lang="en-US" sz="1800" dirty="0" err="1">
                          <a:effectLst/>
                        </a:rPr>
                        <a:t>i</a:t>
                      </a:r>
                      <a:r>
                        <a:rPr lang="en-US" sz="1800" dirty="0">
                          <a:effectLst/>
                        </a:rPr>
                        <a:t>)</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35</a:t>
                      </a:r>
                      <a:endParaRPr lang="en-US" sz="18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145</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591,000,000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6,492,000,000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8,500,000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42,500,000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00632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Polymers (POL)</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fontScale="85000" lnSpcReduction="10000"/>
          </a:bodyPr>
          <a:lstStyle/>
          <a:p>
            <a:pPr algn="just"/>
            <a:r>
              <a:rPr lang="en-US" dirty="0"/>
              <a:t>Based on the analysis and the upcoming policies, the proposed transition time for the polymer sector is </a:t>
            </a:r>
            <a:r>
              <a:rPr lang="en-US" b="1" dirty="0"/>
              <a:t>three years</a:t>
            </a:r>
            <a:r>
              <a:rPr lang="en-US" dirty="0"/>
              <a:t>. Since the production of plastics is being considered in the CBAM, the polymer sector was counted as one of the prioritized sectors although the overall compliance rate of the sector is low. </a:t>
            </a:r>
          </a:p>
          <a:p>
            <a:pPr algn="just"/>
            <a:r>
              <a:rPr lang="en-US" dirty="0"/>
              <a:t>The detailed assessment of cost compliance with respect to the BATs primary areas to take necessary actions are monitoring and emissions. Prevention and minimization of fugitive emissions and dust emissions, thermal or catalytic incineration and hydrocarbon flares have higher priorities, and it is suggested that the industry should invest in these areas.</a:t>
            </a:r>
          </a:p>
          <a:p>
            <a:pPr algn="just"/>
            <a:r>
              <a:rPr lang="en-US" b="1" dirty="0"/>
              <a:t>For polymer sector, investment needs for the short-term period including years between 2024-2026 are estimated as € 3,541,500,000.</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23890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Polymers (POL)</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894029119"/>
              </p:ext>
            </p:extLst>
          </p:nvPr>
        </p:nvGraphicFramePr>
        <p:xfrm>
          <a:off x="760195" y="2098084"/>
          <a:ext cx="10854490" cy="3032714"/>
        </p:xfrm>
        <a:graphic>
          <a:graphicData uri="http://schemas.openxmlformats.org/drawingml/2006/table">
            <a:tbl>
              <a:tblPr firstRow="1" firstCol="1" bandRow="1">
                <a:tableStyleId>{3B4B98B0-60AC-42C2-AFA5-B58CD77FA1E5}</a:tableStyleId>
              </a:tblPr>
              <a:tblGrid>
                <a:gridCol w="1697267">
                  <a:extLst>
                    <a:ext uri="{9D8B030D-6E8A-4147-A177-3AD203B41FA5}">
                      <a16:colId xmlns:a16="http://schemas.microsoft.com/office/drawing/2014/main" val="3605153447"/>
                    </a:ext>
                  </a:extLst>
                </a:gridCol>
                <a:gridCol w="2437649">
                  <a:extLst>
                    <a:ext uri="{9D8B030D-6E8A-4147-A177-3AD203B41FA5}">
                      <a16:colId xmlns:a16="http://schemas.microsoft.com/office/drawing/2014/main" val="2882126126"/>
                    </a:ext>
                  </a:extLst>
                </a:gridCol>
                <a:gridCol w="2434977">
                  <a:extLst>
                    <a:ext uri="{9D8B030D-6E8A-4147-A177-3AD203B41FA5}">
                      <a16:colId xmlns:a16="http://schemas.microsoft.com/office/drawing/2014/main" val="414861073"/>
                    </a:ext>
                  </a:extLst>
                </a:gridCol>
                <a:gridCol w="1785471">
                  <a:extLst>
                    <a:ext uri="{9D8B030D-6E8A-4147-A177-3AD203B41FA5}">
                      <a16:colId xmlns:a16="http://schemas.microsoft.com/office/drawing/2014/main" val="363200525"/>
                    </a:ext>
                  </a:extLst>
                </a:gridCol>
                <a:gridCol w="2499126">
                  <a:extLst>
                    <a:ext uri="{9D8B030D-6E8A-4147-A177-3AD203B41FA5}">
                      <a16:colId xmlns:a16="http://schemas.microsoft.com/office/drawing/2014/main" val="3560508395"/>
                    </a:ext>
                  </a:extLst>
                </a:gridCol>
              </a:tblGrid>
              <a:tr h="1516357">
                <a:tc>
                  <a:txBody>
                    <a:bodyPr/>
                    <a:lstStyle/>
                    <a:p>
                      <a:pPr marL="0" marR="0" algn="ctr">
                        <a:lnSpc>
                          <a:spcPct val="100000"/>
                        </a:lnSpc>
                        <a:spcBef>
                          <a:spcPts val="0"/>
                        </a:spcBef>
                        <a:spcAft>
                          <a:spcPts val="0"/>
                        </a:spcAft>
                      </a:pPr>
                      <a:r>
                        <a:rPr lang="en-US" sz="2400" dirty="0">
                          <a:effectLst/>
                        </a:rPr>
                        <a:t>Sub-sector</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CAPEX</a:t>
                      </a:r>
                    </a:p>
                    <a:p>
                      <a:pPr marL="0" marR="0" algn="ctr">
                        <a:lnSpc>
                          <a:spcPct val="100000"/>
                        </a:lnSpc>
                        <a:spcBef>
                          <a:spcPts val="0"/>
                        </a:spcBef>
                        <a:spcAft>
                          <a:spcPts val="0"/>
                        </a:spcAft>
                      </a:pPr>
                      <a:r>
                        <a:rPr lang="en-US" sz="2400">
                          <a:effectLst/>
                        </a:rPr>
                        <a:t>(€)</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OPEX</a:t>
                      </a:r>
                    </a:p>
                    <a:p>
                      <a:pPr marL="0" marR="0" algn="ctr">
                        <a:lnSpc>
                          <a:spcPct val="100000"/>
                        </a:lnSpc>
                        <a:spcBef>
                          <a:spcPts val="0"/>
                        </a:spcBef>
                        <a:spcAft>
                          <a:spcPts val="0"/>
                        </a:spcAft>
                      </a:pPr>
                      <a:r>
                        <a:rPr lang="en-US" sz="2400">
                          <a:effectLst/>
                        </a:rPr>
                        <a:t>(€/</a:t>
                      </a:r>
                      <a:r>
                        <a:rPr lang="en-US" sz="2400" dirty="0">
                          <a:effectLst/>
                        </a:rPr>
                        <a:t>year)</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Transition time</a:t>
                      </a:r>
                    </a:p>
                    <a:p>
                      <a:pPr marL="0" marR="0" algn="ctr">
                        <a:lnSpc>
                          <a:spcPct val="100000"/>
                        </a:lnSpc>
                        <a:spcBef>
                          <a:spcPts val="0"/>
                        </a:spcBef>
                        <a:spcAft>
                          <a:spcPts val="0"/>
                        </a:spcAft>
                      </a:pPr>
                      <a:r>
                        <a:rPr lang="en-US" sz="2400">
                          <a:effectLst/>
                        </a:rPr>
                        <a:t>(year)</a:t>
                      </a:r>
                      <a:endParaRPr lang="en-US" sz="24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u="sng" dirty="0">
                          <a:effectLst/>
                        </a:rPr>
                        <a:t>2024-2026</a:t>
                      </a:r>
                      <a:r>
                        <a:rPr lang="en-US" sz="2400" dirty="0">
                          <a:effectLst/>
                        </a:rPr>
                        <a:t> Investment need (3 years</a:t>
                      </a:r>
                      <a:r>
                        <a:rPr lang="en-US" sz="2400">
                          <a:effectLst/>
                        </a:rPr>
                        <a:t>) (€)</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516357">
                <a:tc>
                  <a:txBody>
                    <a:bodyPr/>
                    <a:lstStyle/>
                    <a:p>
                      <a:pPr marL="0" marR="0" algn="ctr">
                        <a:lnSpc>
                          <a:spcPct val="100000"/>
                        </a:lnSpc>
                        <a:spcBef>
                          <a:spcPts val="0"/>
                        </a:spcBef>
                        <a:spcAft>
                          <a:spcPts val="0"/>
                        </a:spcAft>
                      </a:pPr>
                      <a:r>
                        <a:rPr lang="en-US" sz="2400" dirty="0">
                          <a:effectLst/>
                        </a:rPr>
                        <a:t>4.1.h, </a:t>
                      </a:r>
                      <a:r>
                        <a:rPr lang="en-US" sz="2400" dirty="0" err="1">
                          <a:effectLst/>
                        </a:rPr>
                        <a:t>i</a:t>
                      </a:r>
                      <a:r>
                        <a:rPr lang="en-US" sz="2400" dirty="0">
                          <a:effectLst/>
                        </a:rPr>
                        <a:t> POL</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3,541,500,000 </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22,500,000 </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3,541,500,000</a:t>
                      </a:r>
                      <a:endParaRPr lang="en-US" sz="2400" dirty="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15288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Organic Fine Chemicals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dirty="0"/>
              <a:t>The following chemicals are under the scope of OFC:</a:t>
            </a:r>
          </a:p>
          <a:p>
            <a:pPr lvl="1" algn="just"/>
            <a:r>
              <a:rPr lang="en-US" dirty="0"/>
              <a:t>Dyes and pigments; surface-active agents and surfactants; plant health products and biocides; pharmaceutical products (chemical and biological processes)</a:t>
            </a:r>
          </a:p>
          <a:p>
            <a:pPr algn="just"/>
            <a:r>
              <a:rPr lang="en-US" dirty="0"/>
              <a:t>The main environmental problems of the production of OFC are emissions of VOCs, wastewaters with the potential to contain high loads of non-degradable organic compounds, relatively large amounts of spent solvents, and high ratio of non-recyclable wastes.</a:t>
            </a:r>
          </a:p>
          <a:p>
            <a:endParaRPr lang="en-US" dirty="0"/>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11035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Organic Fine Chemicals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According to the IPPC inventory, there are 448 installations producing OFC in Türkiye. 1 BAT CL was prepared and applied. The minimum and maximum sectoral cost ranges for the OFC sector in Türkiye were calculated based on the analysis results of the IPPC inventory, compliance level and cost. </a:t>
            </a:r>
          </a:p>
          <a:p>
            <a:endParaRPr lang="en-US" sz="2400"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805480378"/>
              </p:ext>
            </p:extLst>
          </p:nvPr>
        </p:nvGraphicFramePr>
        <p:xfrm>
          <a:off x="929640" y="3666475"/>
          <a:ext cx="10515601" cy="2520000"/>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322224">
                  <a:extLst>
                    <a:ext uri="{9D8B030D-6E8A-4147-A177-3AD203B41FA5}">
                      <a16:colId xmlns:a16="http://schemas.microsoft.com/office/drawing/2014/main" val="1162909478"/>
                    </a:ext>
                  </a:extLst>
                </a:gridCol>
                <a:gridCol w="1379621">
                  <a:extLst>
                    <a:ext uri="{9D8B030D-6E8A-4147-A177-3AD203B41FA5}">
                      <a16:colId xmlns:a16="http://schemas.microsoft.com/office/drawing/2014/main" val="3219430942"/>
                    </a:ext>
                  </a:extLst>
                </a:gridCol>
                <a:gridCol w="1764631">
                  <a:extLst>
                    <a:ext uri="{9D8B030D-6E8A-4147-A177-3AD203B41FA5}">
                      <a16:colId xmlns:a16="http://schemas.microsoft.com/office/drawing/2014/main" val="406233681"/>
                    </a:ext>
                  </a:extLst>
                </a:gridCol>
                <a:gridCol w="1819750">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1260000">
                <a:tc>
                  <a:txBody>
                    <a:bodyPr/>
                    <a:lstStyle/>
                    <a:p>
                      <a:pPr marL="0" marR="0" algn="ctr">
                        <a:lnSpc>
                          <a:spcPct val="100000"/>
                        </a:lnSpc>
                        <a:spcBef>
                          <a:spcPts val="0"/>
                        </a:spcBef>
                        <a:spcAft>
                          <a:spcPts val="0"/>
                        </a:spcAft>
                      </a:pPr>
                      <a:r>
                        <a:rPr lang="en-US" sz="1800" dirty="0">
                          <a:effectLst/>
                        </a:rPr>
                        <a:t>Sub-sector</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Avg. Compliance %</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No of installations</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Min. </a:t>
                      </a:r>
                      <a:r>
                        <a:rPr lang="en-US" sz="1800">
                          <a:effectLst/>
                        </a:rPr>
                        <a:t>CAPEX (€)</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Max. </a:t>
                      </a:r>
                      <a:r>
                        <a:rPr lang="en-US" sz="1800">
                          <a:effectLst/>
                        </a:rPr>
                        <a:t>CAPEX (€)</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Min. OPEX (€/yr)</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OPEX (€/yr)</a:t>
                      </a:r>
                      <a:endParaRPr lang="en-US" sz="180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260000">
                <a:tc>
                  <a:txBody>
                    <a:bodyPr/>
                    <a:lstStyle/>
                    <a:p>
                      <a:pPr marL="0" marR="0" algn="ctr">
                        <a:lnSpc>
                          <a:spcPct val="100000"/>
                        </a:lnSpc>
                        <a:spcBef>
                          <a:spcPts val="0"/>
                        </a:spcBef>
                        <a:spcAft>
                          <a:spcPts val="0"/>
                        </a:spcAft>
                      </a:pPr>
                      <a:r>
                        <a:rPr lang="en-US" sz="1800" dirty="0">
                          <a:effectLst/>
                        </a:rPr>
                        <a:t>4.1(j), 4.1(k)</a:t>
                      </a:r>
                    </a:p>
                    <a:p>
                      <a:pPr marL="0" marR="0" algn="ctr">
                        <a:lnSpc>
                          <a:spcPct val="100000"/>
                        </a:lnSpc>
                        <a:spcBef>
                          <a:spcPts val="0"/>
                        </a:spcBef>
                        <a:spcAft>
                          <a:spcPts val="0"/>
                        </a:spcAft>
                      </a:pPr>
                      <a:r>
                        <a:rPr lang="en-US" sz="1800" dirty="0">
                          <a:effectLst/>
                        </a:rPr>
                        <a:t>4.4, 4.5</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45</a:t>
                      </a:r>
                      <a:endParaRPr lang="en-US" sz="1800" b="1"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448</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2,448,000,000</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2, 537,000,000</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634,000,000</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668,000,000</a:t>
                      </a:r>
                      <a:endParaRPr lang="en-US" sz="1800" dirty="0">
                        <a:effectLst/>
                        <a:latin typeface="+mn-lt"/>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6087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Organic Fine Chemicals (OFC)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fontScale="85000" lnSpcReduction="20000"/>
          </a:bodyPr>
          <a:lstStyle/>
          <a:p>
            <a:pPr algn="just"/>
            <a:r>
              <a:rPr lang="en-US" dirty="0"/>
              <a:t>Based on the analysis, the proposed transition time for the OFC sector is </a:t>
            </a:r>
            <a:r>
              <a:rPr lang="en-US" b="1" dirty="0"/>
              <a:t>nine years </a:t>
            </a:r>
            <a:r>
              <a:rPr lang="en-US" dirty="0"/>
              <a:t>because the OFC sector is not one of the CBAM sectors and the overall compliance rate is not high. So that, the sources could be directed to the prioritized sectors. </a:t>
            </a:r>
          </a:p>
          <a:p>
            <a:pPr algn="just"/>
            <a:r>
              <a:rPr lang="en-US" dirty="0"/>
              <a:t>It can be seen from analysis results that adequate compliance level for BATs of emission monitoring and applying treatment and scrubbing for emission control, which have the highest priority among the others, have not been achieved. Therefore, it is suggested to increase investments and applications for this area by carrying out the necessary studies on this subject.</a:t>
            </a:r>
          </a:p>
          <a:p>
            <a:pPr algn="just"/>
            <a:r>
              <a:rPr lang="en-US" dirty="0"/>
              <a:t>For the OFC sector, investment needs for each short-term, mid-term and long-term periods including years between 2024-2026, 2027-2030 and after 2030 are estimated at € 830,850,000.</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49349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IED and Chemical Industry</a:t>
            </a:r>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p:txBody>
          <a:bodyPr>
            <a:normAutofit/>
          </a:bodyPr>
          <a:lstStyle/>
          <a:p>
            <a:r>
              <a:rPr lang="en-US" dirty="0"/>
              <a:t>The IED covers 6 </a:t>
            </a:r>
            <a:r>
              <a:rPr lang="en-US"/>
              <a:t>main sectors, </a:t>
            </a:r>
            <a:r>
              <a:rPr lang="en-US" dirty="0"/>
              <a:t>which are:</a:t>
            </a:r>
          </a:p>
          <a:p>
            <a:pPr marL="914400" lvl="1" indent="-457200">
              <a:lnSpc>
                <a:spcPct val="110000"/>
              </a:lnSpc>
              <a:spcAft>
                <a:spcPts val="600"/>
              </a:spcAft>
              <a:buAutoNum type="arabicPeriod"/>
            </a:pPr>
            <a:r>
              <a:rPr lang="en-US" dirty="0"/>
              <a:t>Energy industries</a:t>
            </a:r>
          </a:p>
          <a:p>
            <a:pPr marL="914400" lvl="1" indent="-457200">
              <a:lnSpc>
                <a:spcPct val="110000"/>
              </a:lnSpc>
              <a:spcAft>
                <a:spcPts val="600"/>
              </a:spcAft>
              <a:buAutoNum type="arabicPeriod"/>
            </a:pPr>
            <a:r>
              <a:rPr lang="en-US" dirty="0"/>
              <a:t>Production and processing of metals</a:t>
            </a:r>
          </a:p>
          <a:p>
            <a:pPr marL="914400" lvl="1" indent="-457200">
              <a:lnSpc>
                <a:spcPct val="110000"/>
              </a:lnSpc>
              <a:spcAft>
                <a:spcPts val="600"/>
              </a:spcAft>
              <a:buAutoNum type="arabicPeriod"/>
            </a:pPr>
            <a:r>
              <a:rPr lang="en-US" dirty="0"/>
              <a:t>Mineral industry</a:t>
            </a:r>
          </a:p>
          <a:p>
            <a:pPr marL="914400" lvl="1" indent="-457200">
              <a:lnSpc>
                <a:spcPct val="110000"/>
              </a:lnSpc>
              <a:spcAft>
                <a:spcPts val="600"/>
              </a:spcAft>
              <a:buAutoNum type="arabicPeriod"/>
            </a:pPr>
            <a:r>
              <a:rPr lang="en-US" dirty="0"/>
              <a:t>Chemical industry</a:t>
            </a:r>
          </a:p>
          <a:p>
            <a:pPr marL="914400" lvl="1" indent="-457200">
              <a:lnSpc>
                <a:spcPct val="110000"/>
              </a:lnSpc>
              <a:spcAft>
                <a:spcPts val="600"/>
              </a:spcAft>
              <a:buAutoNum type="arabicPeriod"/>
            </a:pPr>
            <a:r>
              <a:rPr lang="en-US" dirty="0"/>
              <a:t>Waste management</a:t>
            </a:r>
          </a:p>
          <a:p>
            <a:pPr marL="914400" lvl="1" indent="-457200">
              <a:lnSpc>
                <a:spcPct val="110000"/>
              </a:lnSpc>
              <a:spcAft>
                <a:spcPts val="600"/>
              </a:spcAft>
              <a:buAutoNum type="arabicPeriod"/>
            </a:pPr>
            <a:r>
              <a:rPr lang="en-US" dirty="0"/>
              <a:t>Other activities (Pulp </a:t>
            </a:r>
            <a:r>
              <a:rPr lang="en-US"/>
              <a:t>and paper, surface treatment, textile, tanneries, wood panels, food, </a:t>
            </a:r>
            <a:r>
              <a:rPr lang="en-US" dirty="0"/>
              <a:t>etc.)</a:t>
            </a:r>
          </a:p>
        </p:txBody>
      </p:sp>
      <p:sp>
        <p:nvSpPr>
          <p:cNvPr id="5" name="Rectangle: Rounded Corners 4">
            <a:extLst>
              <a:ext uri="{FF2B5EF4-FFF2-40B4-BE49-F238E27FC236}">
                <a16:creationId xmlns:a16="http://schemas.microsoft.com/office/drawing/2014/main" id="{F5FA4B3B-9C52-49F4-8313-0A5DB82D4351}"/>
              </a:ext>
            </a:extLst>
          </p:cNvPr>
          <p:cNvSpPr/>
          <p:nvPr/>
        </p:nvSpPr>
        <p:spPr>
          <a:xfrm>
            <a:off x="1287117" y="4173883"/>
            <a:ext cx="2968487" cy="424069"/>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E5A260BB-46CB-2CD1-FF78-50545664FD99}"/>
              </a:ext>
            </a:extLst>
          </p:cNvPr>
          <p:cNvSpPr>
            <a:spLocks noGrp="1"/>
          </p:cNvSpPr>
          <p:nvPr>
            <p:ph type="sldNum" sz="quarter" idx="12"/>
          </p:nvPr>
        </p:nvSpPr>
        <p:spPr/>
        <p:txBody>
          <a:bodyPr/>
          <a:lstStyle/>
          <a:p>
            <a:fld id="{3AB124D6-A55C-4BF8-8FED-103D5F9381FB}" type="slidenum">
              <a:rPr lang="en-GB" smtClean="0"/>
              <a:t>2</a:t>
            </a:fld>
            <a:endParaRPr lang="en-GB"/>
          </a:p>
        </p:txBody>
      </p:sp>
    </p:spTree>
    <p:extLst>
      <p:ext uri="{BB962C8B-B14F-4D97-AF65-F5344CB8AC3E}">
        <p14:creationId xmlns:p14="http://schemas.microsoft.com/office/powerpoint/2010/main" val="23391049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Organic Fine Chemicals (OFC)</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2421698604"/>
              </p:ext>
            </p:extLst>
          </p:nvPr>
        </p:nvGraphicFramePr>
        <p:xfrm>
          <a:off x="499310" y="2138725"/>
          <a:ext cx="11193379" cy="3024000"/>
        </p:xfrm>
        <a:graphic>
          <a:graphicData uri="http://schemas.openxmlformats.org/drawingml/2006/table">
            <a:tbl>
              <a:tblPr firstRow="1" firstCol="1" bandRow="1">
                <a:tableStyleId>{3B4B98B0-60AC-42C2-AFA5-B58CD77FA1E5}</a:tableStyleId>
              </a:tblPr>
              <a:tblGrid>
                <a:gridCol w="1197607">
                  <a:extLst>
                    <a:ext uri="{9D8B030D-6E8A-4147-A177-3AD203B41FA5}">
                      <a16:colId xmlns:a16="http://schemas.microsoft.com/office/drawing/2014/main" val="3605153447"/>
                    </a:ext>
                  </a:extLst>
                </a:gridCol>
                <a:gridCol w="1720027">
                  <a:extLst>
                    <a:ext uri="{9D8B030D-6E8A-4147-A177-3AD203B41FA5}">
                      <a16:colId xmlns:a16="http://schemas.microsoft.com/office/drawing/2014/main" val="2882126126"/>
                    </a:ext>
                  </a:extLst>
                </a:gridCol>
                <a:gridCol w="1718142">
                  <a:extLst>
                    <a:ext uri="{9D8B030D-6E8A-4147-A177-3AD203B41FA5}">
                      <a16:colId xmlns:a16="http://schemas.microsoft.com/office/drawing/2014/main" val="414861073"/>
                    </a:ext>
                  </a:extLst>
                </a:gridCol>
                <a:gridCol w="1259844">
                  <a:extLst>
                    <a:ext uri="{9D8B030D-6E8A-4147-A177-3AD203B41FA5}">
                      <a16:colId xmlns:a16="http://schemas.microsoft.com/office/drawing/2014/main" val="363200525"/>
                    </a:ext>
                  </a:extLst>
                </a:gridCol>
                <a:gridCol w="1770949">
                  <a:extLst>
                    <a:ext uri="{9D8B030D-6E8A-4147-A177-3AD203B41FA5}">
                      <a16:colId xmlns:a16="http://schemas.microsoft.com/office/drawing/2014/main" val="4251622439"/>
                    </a:ext>
                  </a:extLst>
                </a:gridCol>
                <a:gridCol w="1763405">
                  <a:extLst>
                    <a:ext uri="{9D8B030D-6E8A-4147-A177-3AD203B41FA5}">
                      <a16:colId xmlns:a16="http://schemas.microsoft.com/office/drawing/2014/main" val="3560508395"/>
                    </a:ext>
                  </a:extLst>
                </a:gridCol>
                <a:gridCol w="1763405">
                  <a:extLst>
                    <a:ext uri="{9D8B030D-6E8A-4147-A177-3AD203B41FA5}">
                      <a16:colId xmlns:a16="http://schemas.microsoft.com/office/drawing/2014/main" val="769675532"/>
                    </a:ext>
                  </a:extLst>
                </a:gridCol>
              </a:tblGrid>
              <a:tr h="1512000">
                <a:tc>
                  <a:txBody>
                    <a:bodyPr/>
                    <a:lstStyle/>
                    <a:p>
                      <a:pPr marL="0" marR="0" algn="ctr">
                        <a:lnSpc>
                          <a:spcPct val="100000"/>
                        </a:lnSpc>
                        <a:spcBef>
                          <a:spcPts val="0"/>
                        </a:spcBef>
                        <a:spcAft>
                          <a:spcPts val="0"/>
                        </a:spcAft>
                      </a:pPr>
                      <a:r>
                        <a:rPr lang="en-US" sz="2000" dirty="0">
                          <a:effectLst/>
                        </a:rPr>
                        <a:t>Sub-sector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CAPEX</a:t>
                      </a:r>
                    </a:p>
                    <a:p>
                      <a:pPr marL="0" marR="0" algn="ctr">
                        <a:lnSpc>
                          <a:spcPct val="100000"/>
                        </a:lnSpc>
                        <a:spcBef>
                          <a:spcPts val="0"/>
                        </a:spcBef>
                        <a:spcAft>
                          <a:spcPts val="0"/>
                        </a:spcAft>
                      </a:pPr>
                      <a:r>
                        <a:rPr lang="en-US" sz="2000">
                          <a:effectLst/>
                        </a:rPr>
                        <a:t>(€)</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OPEX</a:t>
                      </a:r>
                    </a:p>
                    <a:p>
                      <a:pPr marL="0" marR="0" algn="ctr">
                        <a:lnSpc>
                          <a:spcPct val="100000"/>
                        </a:lnSpc>
                        <a:spcBef>
                          <a:spcPts val="0"/>
                        </a:spcBef>
                        <a:spcAft>
                          <a:spcPts val="0"/>
                        </a:spcAft>
                      </a:pPr>
                      <a:r>
                        <a:rPr lang="en-US" sz="2000">
                          <a:effectLst/>
                        </a:rPr>
                        <a:t>(€/</a:t>
                      </a:r>
                      <a:r>
                        <a:rPr lang="en-US" sz="2000" dirty="0">
                          <a:effectLst/>
                        </a:rPr>
                        <a:t>year)</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Transition time</a:t>
                      </a:r>
                    </a:p>
                    <a:p>
                      <a:pPr marL="0" marR="0" algn="ctr">
                        <a:lnSpc>
                          <a:spcPct val="100000"/>
                        </a:lnSpc>
                        <a:spcBef>
                          <a:spcPts val="0"/>
                        </a:spcBef>
                        <a:spcAft>
                          <a:spcPts val="0"/>
                        </a:spcAft>
                      </a:pPr>
                      <a:r>
                        <a:rPr lang="en-US" sz="2000">
                          <a:effectLst/>
                        </a:rPr>
                        <a:t>(year)</a:t>
                      </a:r>
                      <a:endParaRPr lang="en-US" sz="20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tr-TR" sz="2000" u="sng" dirty="0">
                          <a:effectLst/>
                        </a:rPr>
                        <a:t>2024-2026</a:t>
                      </a:r>
                      <a:endParaRPr lang="en-US" sz="2000" dirty="0">
                        <a:effectLst/>
                      </a:endParaRPr>
                    </a:p>
                    <a:p>
                      <a:pPr marL="0" marR="0" algn="ctr">
                        <a:lnSpc>
                          <a:spcPct val="100000"/>
                        </a:lnSpc>
                        <a:spcBef>
                          <a:spcPts val="0"/>
                        </a:spcBef>
                        <a:spcAft>
                          <a:spcPts val="0"/>
                        </a:spcAft>
                      </a:pPr>
                      <a:r>
                        <a:rPr lang="en-US" sz="2000" dirty="0">
                          <a:effectLst/>
                        </a:rPr>
                        <a:t>Investment need (3 years</a:t>
                      </a:r>
                      <a:r>
                        <a:rPr lang="en-US" sz="2000">
                          <a:effectLst/>
                        </a:rPr>
                        <a:t>)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u="sng" dirty="0">
                          <a:effectLst/>
                        </a:rPr>
                        <a:t>2027-2030</a:t>
                      </a:r>
                      <a:r>
                        <a:rPr lang="en-US" sz="2000" dirty="0">
                          <a:effectLst/>
                        </a:rPr>
                        <a:t> Investment need (3 years</a:t>
                      </a:r>
                      <a:r>
                        <a:rPr lang="en-US" sz="2000">
                          <a:effectLst/>
                        </a:rPr>
                        <a:t>)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u="sng" dirty="0">
                          <a:effectLst/>
                        </a:rPr>
                        <a:t>2030-2032</a:t>
                      </a:r>
                      <a:r>
                        <a:rPr lang="en-US" sz="2000" dirty="0">
                          <a:effectLst/>
                        </a:rPr>
                        <a:t> Investment need (3 years</a:t>
                      </a:r>
                      <a:r>
                        <a:rPr lang="en-US" sz="2000">
                          <a:effectLst/>
                        </a:rPr>
                        <a:t>)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512000">
                <a:tc>
                  <a:txBody>
                    <a:bodyPr/>
                    <a:lstStyle/>
                    <a:p>
                      <a:pPr marL="0" marR="0" algn="ctr">
                        <a:lnSpc>
                          <a:spcPct val="100000"/>
                        </a:lnSpc>
                        <a:spcBef>
                          <a:spcPts val="0"/>
                        </a:spcBef>
                        <a:spcAft>
                          <a:spcPts val="0"/>
                        </a:spcAft>
                      </a:pPr>
                      <a:r>
                        <a:rPr lang="en-US" sz="2000" dirty="0">
                          <a:effectLst/>
                        </a:rPr>
                        <a:t>4.1.j,k, 4.4,4.5 OFC</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2,492,500,000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651,000,000 </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9</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830,850,000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effectLst/>
                        </a:rPr>
                        <a:t>830,850,000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000" dirty="0">
                          <a:effectLst/>
                        </a:rPr>
                        <a:t>830,850,000</a:t>
                      </a:r>
                      <a:endParaRPr lang="en-US" sz="20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32393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Ammonia, Acids and </a:t>
            </a:r>
            <a:r>
              <a:rPr lang="en-US" dirty="0" err="1"/>
              <a:t>Fertilisers</a:t>
            </a:r>
            <a:r>
              <a:rPr lang="en-US" dirty="0"/>
              <a:t>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lnSpcReduction="10000"/>
          </a:bodyPr>
          <a:lstStyle/>
          <a:p>
            <a:r>
              <a:rPr lang="en-US" dirty="0"/>
              <a:t>The following chemicals are under the scope of LVIC-AAF:</a:t>
            </a:r>
          </a:p>
          <a:p>
            <a:pPr lvl="1" algn="just"/>
            <a:r>
              <a:rPr lang="en-US" dirty="0"/>
              <a:t>Gases, such as ammonia, chlorine or hydrogen chloride, fluorine or hydrogen fluoride, carbon oxides, </a:t>
            </a:r>
            <a:r>
              <a:rPr lang="en-US" dirty="0" err="1"/>
              <a:t>sulphur</a:t>
            </a:r>
            <a:r>
              <a:rPr lang="en-US" dirty="0"/>
              <a:t> compounds, nitrogen oxides, hydrogen, </a:t>
            </a:r>
            <a:r>
              <a:rPr lang="en-US" dirty="0" err="1"/>
              <a:t>sulphur</a:t>
            </a:r>
            <a:r>
              <a:rPr lang="en-US" dirty="0"/>
              <a:t> dioxide, carbonyl chloride; acids, such as chromic acid, hydrofluoric acid, phosphoric acid, nitric acid, hydrochloric acid, </a:t>
            </a:r>
            <a:r>
              <a:rPr lang="en-US" dirty="0" err="1"/>
              <a:t>sulphuric</a:t>
            </a:r>
            <a:r>
              <a:rPr lang="en-US" dirty="0"/>
              <a:t> acid, oleum, </a:t>
            </a:r>
            <a:r>
              <a:rPr lang="en-US" dirty="0" err="1"/>
              <a:t>sulphurous</a:t>
            </a:r>
            <a:r>
              <a:rPr lang="en-US" dirty="0"/>
              <a:t> acids; phosphorous-, nitrogen-, or potassium-based </a:t>
            </a:r>
            <a:r>
              <a:rPr lang="en-US" dirty="0" err="1"/>
              <a:t>fertilisers</a:t>
            </a:r>
            <a:r>
              <a:rPr lang="en-US" dirty="0"/>
              <a:t> (simple or compound </a:t>
            </a:r>
            <a:r>
              <a:rPr lang="en-US" dirty="0" err="1"/>
              <a:t>fertilisers</a:t>
            </a:r>
            <a:r>
              <a:rPr lang="en-US" dirty="0"/>
              <a:t>).</a:t>
            </a:r>
          </a:p>
          <a:p>
            <a:pPr algn="just"/>
            <a:r>
              <a:rPr lang="en-US" dirty="0"/>
              <a:t>The main environmental problems of the production of LVIC-AAF are energy consumption, release of greenhouse gases, emissions to air, and production of by-products.</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28450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Ammonia, Acids and </a:t>
            </a:r>
            <a:r>
              <a:rPr lang="en-US" dirty="0" err="1"/>
              <a:t>Fertilisers</a:t>
            </a:r>
            <a:r>
              <a:rPr lang="en-US" dirty="0"/>
              <a:t>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According to the IPPC inventory, there are 75 installations producing LVIC-AAF in Türkiye. 9 BAT CLs were prepared and applied. The minimum and maximum sectoral cost ranges for the LVIC-AAF sector in Türkiye were calculated based on the analysis results of the IPPC inventory, compliance level and cost. </a:t>
            </a:r>
          </a:p>
          <a:p>
            <a:endParaRPr lang="en-US" sz="2400"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3916551553"/>
              </p:ext>
            </p:extLst>
          </p:nvPr>
        </p:nvGraphicFramePr>
        <p:xfrm>
          <a:off x="693420" y="3791900"/>
          <a:ext cx="10805160" cy="2520000"/>
        </p:xfrm>
        <a:graphic>
          <a:graphicData uri="http://schemas.openxmlformats.org/drawingml/2006/table">
            <a:tbl>
              <a:tblPr firstRow="1" firstCol="1" bandRow="1">
                <a:tableStyleId>{3B4B98B0-60AC-42C2-AFA5-B58CD77FA1E5}</a:tableStyleId>
              </a:tblPr>
              <a:tblGrid>
                <a:gridCol w="1488951">
                  <a:extLst>
                    <a:ext uri="{9D8B030D-6E8A-4147-A177-3AD203B41FA5}">
                      <a16:colId xmlns:a16="http://schemas.microsoft.com/office/drawing/2014/main" val="3554054726"/>
                    </a:ext>
                  </a:extLst>
                </a:gridCol>
                <a:gridCol w="1599164">
                  <a:extLst>
                    <a:ext uri="{9D8B030D-6E8A-4147-A177-3AD203B41FA5}">
                      <a16:colId xmlns:a16="http://schemas.microsoft.com/office/drawing/2014/main" val="1162909478"/>
                    </a:ext>
                  </a:extLst>
                </a:gridCol>
                <a:gridCol w="1614291">
                  <a:extLst>
                    <a:ext uri="{9D8B030D-6E8A-4147-A177-3AD203B41FA5}">
                      <a16:colId xmlns:a16="http://schemas.microsoft.com/office/drawing/2014/main" val="3219430942"/>
                    </a:ext>
                  </a:extLst>
                </a:gridCol>
                <a:gridCol w="1480307">
                  <a:extLst>
                    <a:ext uri="{9D8B030D-6E8A-4147-A177-3AD203B41FA5}">
                      <a16:colId xmlns:a16="http://schemas.microsoft.com/office/drawing/2014/main" val="406233681"/>
                    </a:ext>
                  </a:extLst>
                </a:gridCol>
                <a:gridCol w="1765563">
                  <a:extLst>
                    <a:ext uri="{9D8B030D-6E8A-4147-A177-3AD203B41FA5}">
                      <a16:colId xmlns:a16="http://schemas.microsoft.com/office/drawing/2014/main" val="736629530"/>
                    </a:ext>
                  </a:extLst>
                </a:gridCol>
                <a:gridCol w="1419798">
                  <a:extLst>
                    <a:ext uri="{9D8B030D-6E8A-4147-A177-3AD203B41FA5}">
                      <a16:colId xmlns:a16="http://schemas.microsoft.com/office/drawing/2014/main" val="1907983484"/>
                    </a:ext>
                  </a:extLst>
                </a:gridCol>
                <a:gridCol w="1437086">
                  <a:extLst>
                    <a:ext uri="{9D8B030D-6E8A-4147-A177-3AD203B41FA5}">
                      <a16:colId xmlns:a16="http://schemas.microsoft.com/office/drawing/2014/main" val="970765219"/>
                    </a:ext>
                  </a:extLst>
                </a:gridCol>
              </a:tblGrid>
              <a:tr h="1260000">
                <a:tc>
                  <a:txBody>
                    <a:bodyPr/>
                    <a:lstStyle/>
                    <a:p>
                      <a:pPr marL="0" marR="0" algn="ctr">
                        <a:lnSpc>
                          <a:spcPct val="100000"/>
                        </a:lnSpc>
                        <a:spcBef>
                          <a:spcPts val="0"/>
                        </a:spcBef>
                        <a:spcAft>
                          <a:spcPts val="0"/>
                        </a:spcAft>
                      </a:pPr>
                      <a:r>
                        <a:rPr lang="en-US" sz="1800" dirty="0">
                          <a:effectLst/>
                        </a:rPr>
                        <a:t>Sub-sector</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Avg. Compliance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No of installations</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Min. </a:t>
                      </a:r>
                      <a:r>
                        <a:rPr lang="en-US" sz="1800">
                          <a:effectLst/>
                        </a:rPr>
                        <a:t>CAPEX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CAPEX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Min.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260000">
                <a:tc>
                  <a:txBody>
                    <a:bodyPr/>
                    <a:lstStyle/>
                    <a:p>
                      <a:pPr marL="0" marR="0" algn="ctr">
                        <a:lnSpc>
                          <a:spcPct val="100000"/>
                        </a:lnSpc>
                        <a:spcBef>
                          <a:spcPts val="0"/>
                        </a:spcBef>
                        <a:spcAft>
                          <a:spcPts val="0"/>
                        </a:spcAft>
                      </a:pPr>
                      <a:r>
                        <a:rPr lang="en-US" sz="1800" dirty="0">
                          <a:effectLst/>
                        </a:rPr>
                        <a:t>4.2(a), 4.2(b), 4.3</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64</a:t>
                      </a:r>
                      <a:endParaRPr lang="en-US" sz="18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75</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40,000,000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1,239,000,000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400,000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16,000,000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3803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Ammonia, Acids and </a:t>
            </a:r>
            <a:r>
              <a:rPr lang="en-US" dirty="0" err="1"/>
              <a:t>Fertilisers</a:t>
            </a:r>
            <a:r>
              <a:rPr lang="en-US" dirty="0"/>
              <a:t> (LVIC-AAF)</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lnSpcReduction="10000"/>
          </a:bodyPr>
          <a:lstStyle/>
          <a:p>
            <a:pPr algn="just"/>
            <a:r>
              <a:rPr lang="en-US" dirty="0"/>
              <a:t>Based on the analysis and the upcoming policies, the proposed transition for the LVIC-AAF sector is </a:t>
            </a:r>
            <a:r>
              <a:rPr lang="en-US" b="1" dirty="0"/>
              <a:t>three years </a:t>
            </a:r>
            <a:r>
              <a:rPr lang="en-US" dirty="0"/>
              <a:t>because the production of fertilizers is one of the prioritized sector by CBAM and the overall compliance rate of the sector is high.</a:t>
            </a:r>
          </a:p>
          <a:p>
            <a:pPr algn="just"/>
            <a:r>
              <a:rPr lang="en-US" dirty="0"/>
              <a:t>In the sector, compliance levels for air emission and energy efficiency techniques are low; therefore, it has been suggested to increase investments and applications in this area.</a:t>
            </a:r>
          </a:p>
          <a:p>
            <a:pPr algn="just"/>
            <a:r>
              <a:rPr lang="en-US" dirty="0"/>
              <a:t>For the LVIC-AAF sector, investment needs for the short-term period including years between 2024-2026 are estimated at € 639,500,000.</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90281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Ammonia, Acids and </a:t>
            </a:r>
            <a:r>
              <a:rPr lang="en-US" dirty="0" err="1"/>
              <a:t>Fertilisers</a:t>
            </a:r>
            <a:r>
              <a:rPr lang="en-US" dirty="0"/>
              <a:t> (LVIC-AAF)</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3238214623"/>
              </p:ext>
            </p:extLst>
          </p:nvPr>
        </p:nvGraphicFramePr>
        <p:xfrm>
          <a:off x="1166243" y="2057445"/>
          <a:ext cx="9859513" cy="3112126"/>
        </p:xfrm>
        <a:graphic>
          <a:graphicData uri="http://schemas.openxmlformats.org/drawingml/2006/table">
            <a:tbl>
              <a:tblPr firstRow="1" firstCol="1" bandRow="1">
                <a:tableStyleId>{3B4B98B0-60AC-42C2-AFA5-B58CD77FA1E5}</a:tableStyleId>
              </a:tblPr>
              <a:tblGrid>
                <a:gridCol w="1697267">
                  <a:extLst>
                    <a:ext uri="{9D8B030D-6E8A-4147-A177-3AD203B41FA5}">
                      <a16:colId xmlns:a16="http://schemas.microsoft.com/office/drawing/2014/main" val="3605153447"/>
                    </a:ext>
                  </a:extLst>
                </a:gridCol>
                <a:gridCol w="2437649">
                  <a:extLst>
                    <a:ext uri="{9D8B030D-6E8A-4147-A177-3AD203B41FA5}">
                      <a16:colId xmlns:a16="http://schemas.microsoft.com/office/drawing/2014/main" val="2882126126"/>
                    </a:ext>
                  </a:extLst>
                </a:gridCol>
                <a:gridCol w="1440000">
                  <a:extLst>
                    <a:ext uri="{9D8B030D-6E8A-4147-A177-3AD203B41FA5}">
                      <a16:colId xmlns:a16="http://schemas.microsoft.com/office/drawing/2014/main" val="414861073"/>
                    </a:ext>
                  </a:extLst>
                </a:gridCol>
                <a:gridCol w="1785471">
                  <a:extLst>
                    <a:ext uri="{9D8B030D-6E8A-4147-A177-3AD203B41FA5}">
                      <a16:colId xmlns:a16="http://schemas.microsoft.com/office/drawing/2014/main" val="363200525"/>
                    </a:ext>
                  </a:extLst>
                </a:gridCol>
                <a:gridCol w="2499126">
                  <a:extLst>
                    <a:ext uri="{9D8B030D-6E8A-4147-A177-3AD203B41FA5}">
                      <a16:colId xmlns:a16="http://schemas.microsoft.com/office/drawing/2014/main" val="3560508395"/>
                    </a:ext>
                  </a:extLst>
                </a:gridCol>
              </a:tblGrid>
              <a:tr h="1440000">
                <a:tc>
                  <a:txBody>
                    <a:bodyPr/>
                    <a:lstStyle/>
                    <a:p>
                      <a:pPr marL="0" marR="0" algn="ctr">
                        <a:lnSpc>
                          <a:spcPct val="100000"/>
                        </a:lnSpc>
                        <a:spcBef>
                          <a:spcPts val="0"/>
                        </a:spcBef>
                        <a:spcAft>
                          <a:spcPts val="0"/>
                        </a:spcAft>
                      </a:pPr>
                      <a:r>
                        <a:rPr lang="en-US" sz="2400" dirty="0">
                          <a:effectLst/>
                        </a:rPr>
                        <a:t>Sub-sector</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CAPEX</a:t>
                      </a:r>
                    </a:p>
                    <a:p>
                      <a:pPr marL="0" marR="0" algn="ctr">
                        <a:lnSpc>
                          <a:spcPct val="100000"/>
                        </a:lnSpc>
                        <a:spcBef>
                          <a:spcPts val="0"/>
                        </a:spcBef>
                        <a:spcAft>
                          <a:spcPts val="0"/>
                        </a:spcAft>
                      </a:pPr>
                      <a:r>
                        <a:rPr lang="en-US" sz="2400">
                          <a:effectLst/>
                        </a:rPr>
                        <a:t>(€)</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OPEX</a:t>
                      </a:r>
                    </a:p>
                    <a:p>
                      <a:pPr marL="0" marR="0" algn="ctr">
                        <a:lnSpc>
                          <a:spcPct val="100000"/>
                        </a:lnSpc>
                        <a:spcBef>
                          <a:spcPts val="0"/>
                        </a:spcBef>
                        <a:spcAft>
                          <a:spcPts val="0"/>
                        </a:spcAft>
                      </a:pPr>
                      <a:r>
                        <a:rPr lang="en-US" sz="2400">
                          <a:effectLst/>
                        </a:rPr>
                        <a:t>(€/</a:t>
                      </a:r>
                      <a:r>
                        <a:rPr lang="en-US" sz="2400" dirty="0">
                          <a:effectLst/>
                        </a:rPr>
                        <a:t>year)</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Transition time</a:t>
                      </a:r>
                    </a:p>
                    <a:p>
                      <a:pPr marL="0" marR="0" algn="ctr">
                        <a:lnSpc>
                          <a:spcPct val="100000"/>
                        </a:lnSpc>
                        <a:spcBef>
                          <a:spcPts val="0"/>
                        </a:spcBef>
                        <a:spcAft>
                          <a:spcPts val="0"/>
                        </a:spcAft>
                      </a:pPr>
                      <a:r>
                        <a:rPr lang="en-US" sz="2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u="sng" dirty="0">
                          <a:effectLst/>
                        </a:rPr>
                        <a:t>2024-2026</a:t>
                      </a:r>
                      <a:r>
                        <a:rPr lang="en-US" sz="2400" dirty="0">
                          <a:effectLst/>
                        </a:rPr>
                        <a:t> Investment need (3 years</a:t>
                      </a:r>
                      <a:r>
                        <a:rPr lang="en-US" sz="2400">
                          <a:effectLst/>
                        </a:rPr>
                        <a:t>)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672126">
                <a:tc>
                  <a:txBody>
                    <a:bodyPr/>
                    <a:lstStyle/>
                    <a:p>
                      <a:pPr marL="0" marR="0" algn="ctr">
                        <a:lnSpc>
                          <a:spcPct val="100000"/>
                        </a:lnSpc>
                        <a:spcBef>
                          <a:spcPts val="0"/>
                        </a:spcBef>
                        <a:spcAft>
                          <a:spcPts val="0"/>
                        </a:spcAft>
                      </a:pPr>
                      <a:r>
                        <a:rPr lang="en-US" sz="2400" dirty="0">
                          <a:effectLst/>
                        </a:rPr>
                        <a:t>4.2.a, b, 4.3 LVIC-AAF</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639,500,000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8,200,000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639,500,000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98493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err="1"/>
              <a:t>Chlor</a:t>
            </a:r>
            <a:r>
              <a:rPr lang="en-US" dirty="0"/>
              <a:t>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fontScale="92500"/>
          </a:bodyPr>
          <a:lstStyle/>
          <a:p>
            <a:pPr algn="just"/>
            <a:r>
              <a:rPr lang="en-US" dirty="0"/>
              <a:t>The following chemicals are under the scope of CAK:</a:t>
            </a:r>
          </a:p>
          <a:p>
            <a:pPr lvl="1" algn="just"/>
            <a:r>
              <a:rPr lang="en-US" dirty="0"/>
              <a:t>Gases, such as ammonia, chlorine or hydrogen chloride, fluorine or hydrogen fluoride, carbon oxides, </a:t>
            </a:r>
            <a:r>
              <a:rPr lang="en-US" dirty="0" err="1"/>
              <a:t>sulphur</a:t>
            </a:r>
            <a:r>
              <a:rPr lang="en-US" dirty="0"/>
              <a:t> compounds, nitrogen oxides, hydrogen, </a:t>
            </a:r>
            <a:r>
              <a:rPr lang="en-US" dirty="0" err="1"/>
              <a:t>sulphur</a:t>
            </a:r>
            <a:r>
              <a:rPr lang="en-US" dirty="0"/>
              <a:t> dioxide, carbonyl chloride; bases, such as ammonium chloride, potassium chlorate, potassium carbonate, sodium carbonate, perborate, silver nitrate </a:t>
            </a:r>
          </a:p>
          <a:p>
            <a:pPr algn="just"/>
            <a:r>
              <a:rPr lang="en-US" dirty="0"/>
              <a:t>Major environmental issues related to the chlor-alkali industry are the high energy demand and the risk of mercury pollution. The prevention of accidents and minimizing pollution levels are the major deals for the industry. Significant emissions to air in the manufacture of </a:t>
            </a:r>
            <a:r>
              <a:rPr lang="en-US" dirty="0" err="1"/>
              <a:t>chlor</a:t>
            </a:r>
            <a:r>
              <a:rPr lang="en-US" dirty="0"/>
              <a:t> alkali arise in the processing of chlorine are chlorine and chlorine dioxide.</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20612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err="1"/>
              <a:t>Chlor</a:t>
            </a:r>
            <a:r>
              <a:rPr lang="en-US" dirty="0"/>
              <a:t>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dirty="0"/>
              <a:t>According to the IPPC inventory, there are 20 installations producing CAK in Türkiye. 1 BAT CL was prepared and applied. The minimum and maximum sectoral cost ranges for the CAK sector in Türkiye were calculated based on the analysis results of the IPPC inventory, compliance level and cost. </a:t>
            </a:r>
          </a:p>
          <a:p>
            <a:endParaRPr lang="en-US"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285970262"/>
              </p:ext>
            </p:extLst>
          </p:nvPr>
        </p:nvGraphicFramePr>
        <p:xfrm>
          <a:off x="838200" y="4024146"/>
          <a:ext cx="10515601" cy="1918154"/>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673560">
                <a:tc>
                  <a:txBody>
                    <a:bodyPr/>
                    <a:lstStyle/>
                    <a:p>
                      <a:pPr marL="0" marR="0" algn="ctr">
                        <a:lnSpc>
                          <a:spcPct val="150000"/>
                        </a:lnSpc>
                        <a:spcBef>
                          <a:spcPts val="0"/>
                        </a:spcBef>
                        <a:spcAft>
                          <a:spcPts val="0"/>
                        </a:spcAft>
                      </a:pPr>
                      <a:r>
                        <a:rPr lang="en-US" sz="1800" dirty="0">
                          <a:effectLst/>
                        </a:rPr>
                        <a:t>Sub-sector</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Avg. Compliance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No of installations</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Min. </a:t>
                      </a:r>
                      <a:r>
                        <a:rPr lang="en-US" sz="1800">
                          <a:effectLst/>
                        </a:rPr>
                        <a:t>CAPEX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Max. CAPEX </a:t>
                      </a:r>
                    </a:p>
                    <a:p>
                      <a:pPr marL="0" marR="0" algn="ctr">
                        <a:lnSpc>
                          <a:spcPct val="150000"/>
                        </a:lnSpc>
                        <a:spcBef>
                          <a:spcPts val="0"/>
                        </a:spcBef>
                        <a:spcAft>
                          <a:spcPts val="0"/>
                        </a:spcAft>
                      </a:pPr>
                      <a:r>
                        <a:rPr lang="en-US" sz="1800">
                          <a:effectLst/>
                        </a:rPr>
                        <a:t>(€)</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Min.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a:effectLst/>
                        </a:rPr>
                        <a:t>Max.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139199">
                <a:tc>
                  <a:txBody>
                    <a:bodyPr/>
                    <a:lstStyle/>
                    <a:p>
                      <a:pPr marL="0" marR="0" algn="ctr">
                        <a:lnSpc>
                          <a:spcPct val="150000"/>
                        </a:lnSpc>
                        <a:spcBef>
                          <a:spcPts val="0"/>
                        </a:spcBef>
                        <a:spcAft>
                          <a:spcPts val="0"/>
                        </a:spcAft>
                      </a:pPr>
                      <a:r>
                        <a:rPr lang="en-US" sz="1800" dirty="0">
                          <a:effectLst/>
                        </a:rPr>
                        <a:t>4.2(c)</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59</a:t>
                      </a:r>
                      <a:endParaRPr lang="en-US" sz="18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20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655,000,000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853,000,000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50000"/>
                        </a:lnSpc>
                        <a:spcBef>
                          <a:spcPts val="0"/>
                        </a:spcBef>
                        <a:spcAft>
                          <a:spcPts val="0"/>
                        </a:spcAft>
                      </a:pPr>
                      <a:r>
                        <a:rPr lang="en-US" sz="1800" dirty="0">
                          <a:effectLst/>
                        </a:rPr>
                        <a:t>123,000,000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lang="en-US" sz="1800" dirty="0">
                          <a:effectLst/>
                        </a:rPr>
                        <a:t>123,100,000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02585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err="1"/>
              <a:t>Chlor</a:t>
            </a:r>
            <a:r>
              <a:rPr lang="en-US" dirty="0"/>
              <a:t> Alkali (CAK)</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fontScale="92500"/>
          </a:bodyPr>
          <a:lstStyle/>
          <a:p>
            <a:pPr algn="just"/>
            <a:r>
              <a:rPr lang="en-US" sz="2400" dirty="0"/>
              <a:t>Based on the analysis, the proposed transition time for the </a:t>
            </a:r>
            <a:r>
              <a:rPr lang="en-US" sz="2400" dirty="0" err="1"/>
              <a:t>chlor</a:t>
            </a:r>
            <a:r>
              <a:rPr lang="en-US" sz="2400" dirty="0"/>
              <a:t> alkali sector is </a:t>
            </a:r>
            <a:r>
              <a:rPr lang="en-US" sz="2400" b="1" dirty="0"/>
              <a:t>six years</a:t>
            </a:r>
            <a:r>
              <a:rPr lang="en-US" sz="2400" dirty="0"/>
              <a:t>. Although the overall compliance rate of </a:t>
            </a:r>
            <a:r>
              <a:rPr lang="en-US" sz="2400" dirty="0" err="1"/>
              <a:t>chlor</a:t>
            </a:r>
            <a:r>
              <a:rPr lang="en-US" sz="2400" dirty="0"/>
              <a:t> alkali sector is high and it would be easier to achieve full compliance, a 6-year transition time is proposed since the </a:t>
            </a:r>
            <a:r>
              <a:rPr lang="en-US" sz="2400" dirty="0" err="1"/>
              <a:t>chlor</a:t>
            </a:r>
            <a:r>
              <a:rPr lang="en-US" sz="2400" dirty="0"/>
              <a:t> alkali sector is not one of the prioritized sectors by the CBAM and EU Green Deal.</a:t>
            </a:r>
          </a:p>
          <a:p>
            <a:pPr algn="just"/>
            <a:r>
              <a:rPr lang="en-US" sz="2400" dirty="0"/>
              <a:t>The type of electrolysis cell used and the wastewater treatment applied are the critical issues with a low current compliance level requiring high investment and, thus, the highest priority. “Replacing carbon tetrachloride with other alternatives for the elimination of nitrogen trichloride or the recovery of chlorine” appears as another critical BAT.</a:t>
            </a:r>
          </a:p>
          <a:p>
            <a:pPr algn="just"/>
            <a:r>
              <a:rPr lang="en-US" sz="2400" dirty="0"/>
              <a:t>For the </a:t>
            </a:r>
            <a:r>
              <a:rPr lang="en-US" sz="2400" dirty="0" err="1"/>
              <a:t>chlor</a:t>
            </a:r>
            <a:r>
              <a:rPr lang="en-US" sz="2400" dirty="0"/>
              <a:t> alkali sector, investment needs for each short-term and mid-term periods including years between 2024-2026 and 2027-2030 are estimated at € 377,000,000.</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42915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err="1"/>
              <a:t>Chlor</a:t>
            </a:r>
            <a:r>
              <a:rPr lang="en-US" dirty="0"/>
              <a:t> Alkali (CAK)</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629220066"/>
              </p:ext>
            </p:extLst>
          </p:nvPr>
        </p:nvGraphicFramePr>
        <p:xfrm>
          <a:off x="499310" y="2138725"/>
          <a:ext cx="11193379" cy="2903040"/>
        </p:xfrm>
        <a:graphic>
          <a:graphicData uri="http://schemas.openxmlformats.org/drawingml/2006/table">
            <a:tbl>
              <a:tblPr firstRow="1" firstCol="1" bandRow="1">
                <a:tableStyleId>{3B4B98B0-60AC-42C2-AFA5-B58CD77FA1E5}</a:tableStyleId>
              </a:tblPr>
              <a:tblGrid>
                <a:gridCol w="1421559">
                  <a:extLst>
                    <a:ext uri="{9D8B030D-6E8A-4147-A177-3AD203B41FA5}">
                      <a16:colId xmlns:a16="http://schemas.microsoft.com/office/drawing/2014/main" val="3605153447"/>
                    </a:ext>
                  </a:extLst>
                </a:gridCol>
                <a:gridCol w="2041672">
                  <a:extLst>
                    <a:ext uri="{9D8B030D-6E8A-4147-A177-3AD203B41FA5}">
                      <a16:colId xmlns:a16="http://schemas.microsoft.com/office/drawing/2014/main" val="2882126126"/>
                    </a:ext>
                  </a:extLst>
                </a:gridCol>
                <a:gridCol w="2039434">
                  <a:extLst>
                    <a:ext uri="{9D8B030D-6E8A-4147-A177-3AD203B41FA5}">
                      <a16:colId xmlns:a16="http://schemas.microsoft.com/office/drawing/2014/main" val="414861073"/>
                    </a:ext>
                  </a:extLst>
                </a:gridCol>
                <a:gridCol w="1495435">
                  <a:extLst>
                    <a:ext uri="{9D8B030D-6E8A-4147-A177-3AD203B41FA5}">
                      <a16:colId xmlns:a16="http://schemas.microsoft.com/office/drawing/2014/main" val="363200525"/>
                    </a:ext>
                  </a:extLst>
                </a:gridCol>
                <a:gridCol w="2102117">
                  <a:extLst>
                    <a:ext uri="{9D8B030D-6E8A-4147-A177-3AD203B41FA5}">
                      <a16:colId xmlns:a16="http://schemas.microsoft.com/office/drawing/2014/main" val="4251622439"/>
                    </a:ext>
                  </a:extLst>
                </a:gridCol>
                <a:gridCol w="2093162">
                  <a:extLst>
                    <a:ext uri="{9D8B030D-6E8A-4147-A177-3AD203B41FA5}">
                      <a16:colId xmlns:a16="http://schemas.microsoft.com/office/drawing/2014/main" val="3560508395"/>
                    </a:ext>
                  </a:extLst>
                </a:gridCol>
              </a:tblGrid>
              <a:tr h="1440000">
                <a:tc>
                  <a:txBody>
                    <a:bodyPr/>
                    <a:lstStyle/>
                    <a:p>
                      <a:pPr marL="0" marR="0" algn="ctr">
                        <a:lnSpc>
                          <a:spcPct val="100000"/>
                        </a:lnSpc>
                        <a:spcBef>
                          <a:spcPts val="0"/>
                        </a:spcBef>
                        <a:spcAft>
                          <a:spcPts val="0"/>
                        </a:spcAft>
                      </a:pPr>
                      <a:r>
                        <a:rPr lang="en-US" sz="2400" dirty="0">
                          <a:effectLst/>
                        </a:rPr>
                        <a:t>Sub-sector</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CAPEX</a:t>
                      </a:r>
                    </a:p>
                    <a:p>
                      <a:pPr marL="0" marR="0" algn="ctr">
                        <a:lnSpc>
                          <a:spcPct val="100000"/>
                        </a:lnSpc>
                        <a:spcBef>
                          <a:spcPts val="0"/>
                        </a:spcBef>
                        <a:spcAft>
                          <a:spcPts val="0"/>
                        </a:spcAft>
                      </a:pPr>
                      <a:r>
                        <a:rPr lang="en-US" sz="2400">
                          <a:effectLst/>
                        </a:rPr>
                        <a:t>(€)</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OPEX </a:t>
                      </a:r>
                    </a:p>
                    <a:p>
                      <a:pPr marL="0" marR="0" algn="ctr">
                        <a:lnSpc>
                          <a:spcPct val="100000"/>
                        </a:lnSpc>
                        <a:spcBef>
                          <a:spcPts val="0"/>
                        </a:spcBef>
                        <a:spcAft>
                          <a:spcPts val="0"/>
                        </a:spcAft>
                      </a:pPr>
                      <a:r>
                        <a:rPr lang="en-US" sz="2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Transition time</a:t>
                      </a:r>
                    </a:p>
                    <a:p>
                      <a:pPr marL="0" marR="0" algn="ctr">
                        <a:lnSpc>
                          <a:spcPct val="100000"/>
                        </a:lnSpc>
                        <a:spcBef>
                          <a:spcPts val="0"/>
                        </a:spcBef>
                        <a:spcAft>
                          <a:spcPts val="0"/>
                        </a:spcAft>
                      </a:pPr>
                      <a:r>
                        <a:rPr lang="en-US" sz="2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tr-TR" sz="2400" u="sng" dirty="0">
                          <a:effectLst/>
                        </a:rPr>
                        <a:t>2024-2026</a:t>
                      </a:r>
                      <a:endParaRPr lang="en-US" sz="2400" dirty="0">
                        <a:effectLst/>
                      </a:endParaRPr>
                    </a:p>
                    <a:p>
                      <a:pPr marL="0" marR="0" algn="ctr">
                        <a:lnSpc>
                          <a:spcPct val="100000"/>
                        </a:lnSpc>
                        <a:spcBef>
                          <a:spcPts val="0"/>
                        </a:spcBef>
                        <a:spcAft>
                          <a:spcPts val="0"/>
                        </a:spcAft>
                      </a:pPr>
                      <a:r>
                        <a:rPr lang="en-US" sz="2400" dirty="0">
                          <a:effectLst/>
                        </a:rPr>
                        <a:t>Investment need (3 years</a:t>
                      </a:r>
                      <a:r>
                        <a:rPr lang="en-US" sz="2400">
                          <a:effectLst/>
                        </a:rPr>
                        <a:t>)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u="sng" dirty="0">
                          <a:effectLst/>
                        </a:rPr>
                        <a:t>2027-2030</a:t>
                      </a:r>
                      <a:r>
                        <a:rPr lang="en-US" sz="2400" dirty="0">
                          <a:effectLst/>
                        </a:rPr>
                        <a:t> Investment need (3 years</a:t>
                      </a:r>
                      <a:r>
                        <a:rPr lang="en-US" sz="2400">
                          <a:effectLst/>
                        </a:rPr>
                        <a:t>)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440000">
                <a:tc>
                  <a:txBody>
                    <a:bodyPr/>
                    <a:lstStyle/>
                    <a:p>
                      <a:pPr marL="0" marR="0" algn="ctr">
                        <a:lnSpc>
                          <a:spcPct val="100000"/>
                        </a:lnSpc>
                        <a:spcBef>
                          <a:spcPts val="0"/>
                        </a:spcBef>
                        <a:spcAft>
                          <a:spcPts val="0"/>
                        </a:spcAft>
                      </a:pPr>
                      <a:r>
                        <a:rPr lang="en-US" sz="2400" dirty="0">
                          <a:effectLst/>
                        </a:rPr>
                        <a:t>4.2.c CAK</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754,000,000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123,050,000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6</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377,000,000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377,000,000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1169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Solids and Other Industry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dirty="0"/>
              <a:t>The following chemicals are under the scope of LVIC-S:</a:t>
            </a:r>
          </a:p>
          <a:p>
            <a:pPr lvl="1" algn="just"/>
            <a:r>
              <a:rPr lang="en-US" dirty="0"/>
              <a:t>Salts, such as ammonium chloride, potassium chlorate, potassium carbonate, sodium carbonate, perborate, silver nitrate; non-metals, metal oxides or other inorganic compounds such as calcium carbide, silicon, silicon carbide</a:t>
            </a:r>
          </a:p>
          <a:p>
            <a:pPr algn="just"/>
            <a:r>
              <a:rPr lang="en-US" dirty="0"/>
              <a:t>The key environmental issues for the LVIC-S sector are atmospheric emissions, and energy demand.</a:t>
            </a:r>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381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IED and Chemical Industry</a:t>
            </a:r>
          </a:p>
        </p:txBody>
      </p:sp>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p:txBody>
          <a:bodyPr>
            <a:normAutofit fontScale="85000" lnSpcReduction="20000"/>
          </a:bodyPr>
          <a:lstStyle/>
          <a:p>
            <a:r>
              <a:rPr lang="en-US" dirty="0"/>
              <a:t>Chemical industry covered in the IED contains 6 main sub-sectors and 6 sub-sectors cover different activities.</a:t>
            </a:r>
          </a:p>
          <a:p>
            <a:r>
              <a:rPr lang="en-US" dirty="0"/>
              <a:t>The main sub-sectors are: </a:t>
            </a:r>
          </a:p>
          <a:p>
            <a:pPr lvl="1"/>
            <a:r>
              <a:rPr lang="en-US" dirty="0"/>
              <a:t>4.1. Production of organic chemicals</a:t>
            </a:r>
          </a:p>
          <a:p>
            <a:pPr lvl="1"/>
            <a:r>
              <a:rPr lang="en-US" dirty="0"/>
              <a:t>4.2. Production of inorganic chemicals</a:t>
            </a:r>
          </a:p>
          <a:p>
            <a:pPr lvl="1"/>
            <a:r>
              <a:rPr lang="en-US" dirty="0"/>
              <a:t>4.3. Production of phosphorous-, nitrogen- or potassium-based </a:t>
            </a:r>
            <a:r>
              <a:rPr lang="en-US" dirty="0" err="1"/>
              <a:t>fertilisers</a:t>
            </a:r>
            <a:r>
              <a:rPr lang="en-US" dirty="0"/>
              <a:t> (simple  or  compound  </a:t>
            </a:r>
            <a:r>
              <a:rPr lang="en-US" dirty="0" err="1"/>
              <a:t>fertilisers</a:t>
            </a:r>
            <a:r>
              <a:rPr lang="en-US" dirty="0"/>
              <a:t>) </a:t>
            </a:r>
          </a:p>
          <a:p>
            <a:pPr lvl="1"/>
            <a:r>
              <a:rPr lang="en-US" dirty="0"/>
              <a:t>4.4. Production of plant protection products or of biocides</a:t>
            </a:r>
          </a:p>
          <a:p>
            <a:pPr lvl="1"/>
            <a:r>
              <a:rPr lang="en-US" dirty="0"/>
              <a:t>4.5. Production of pharmaceutical products including intermediates</a:t>
            </a:r>
          </a:p>
          <a:p>
            <a:pPr lvl="1"/>
            <a:r>
              <a:rPr lang="en-US" dirty="0"/>
              <a:t>4.6. Production of explosives</a:t>
            </a:r>
          </a:p>
        </p:txBody>
      </p:sp>
      <p:sp>
        <p:nvSpPr>
          <p:cNvPr id="4" name="Slide Number Placeholder 3">
            <a:extLst>
              <a:ext uri="{FF2B5EF4-FFF2-40B4-BE49-F238E27FC236}">
                <a16:creationId xmlns:a16="http://schemas.microsoft.com/office/drawing/2014/main" id="{D71E29FA-FF59-796D-776C-7DF31FE0270F}"/>
              </a:ext>
            </a:extLst>
          </p:cNvPr>
          <p:cNvSpPr>
            <a:spLocks noGrp="1"/>
          </p:cNvSpPr>
          <p:nvPr>
            <p:ph type="sldNum" sz="quarter" idx="12"/>
          </p:nvPr>
        </p:nvSpPr>
        <p:spPr/>
        <p:txBody>
          <a:bodyPr/>
          <a:lstStyle/>
          <a:p>
            <a:fld id="{3AB124D6-A55C-4BF8-8FED-103D5F9381FB}" type="slidenum">
              <a:rPr lang="en-GB" smtClean="0"/>
              <a:t>3</a:t>
            </a:fld>
            <a:endParaRPr lang="en-GB"/>
          </a:p>
        </p:txBody>
      </p:sp>
    </p:spTree>
    <p:extLst>
      <p:ext uri="{BB962C8B-B14F-4D97-AF65-F5344CB8AC3E}">
        <p14:creationId xmlns:p14="http://schemas.microsoft.com/office/powerpoint/2010/main" val="10460926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Solids and Other Industry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dirty="0"/>
              <a:t>According to the IPPC inventory, there are 60 installations producing LVIC-S in Türkiye. 22 BAT CL was prepared and applied. The minimum and maximum sectoral cost ranges for the LVIC-S sector in Türkiye were calculated based on the analysis results of the IPPC inventory, compliance level and cost. </a:t>
            </a:r>
          </a:p>
          <a:p>
            <a:endParaRPr lang="en-US" dirty="0"/>
          </a:p>
        </p:txBody>
      </p:sp>
      <p:graphicFrame>
        <p:nvGraphicFramePr>
          <p:cNvPr id="3" name="Table 2">
            <a:extLst>
              <a:ext uri="{FF2B5EF4-FFF2-40B4-BE49-F238E27FC236}">
                <a16:creationId xmlns:a16="http://schemas.microsoft.com/office/drawing/2014/main" id="{45D71703-07AE-4EF4-8840-E65C7D25C6DB}"/>
              </a:ext>
            </a:extLst>
          </p:cNvPr>
          <p:cNvGraphicFramePr>
            <a:graphicFrameLocks noGrp="1"/>
          </p:cNvGraphicFramePr>
          <p:nvPr>
            <p:extLst>
              <p:ext uri="{D42A27DB-BD31-4B8C-83A1-F6EECF244321}">
                <p14:modId xmlns:p14="http://schemas.microsoft.com/office/powerpoint/2010/main" val="2140574023"/>
              </p:ext>
            </p:extLst>
          </p:nvPr>
        </p:nvGraphicFramePr>
        <p:xfrm>
          <a:off x="838200" y="4024146"/>
          <a:ext cx="10515601" cy="1812759"/>
        </p:xfrm>
        <a:graphic>
          <a:graphicData uri="http://schemas.openxmlformats.org/drawingml/2006/table">
            <a:tbl>
              <a:tblPr firstRow="1" firstCol="1" bandRow="1">
                <a:tableStyleId>{3B4B98B0-60AC-42C2-AFA5-B58CD77FA1E5}</a:tableStyleId>
              </a:tblPr>
              <a:tblGrid>
                <a:gridCol w="1449050">
                  <a:extLst>
                    <a:ext uri="{9D8B030D-6E8A-4147-A177-3AD203B41FA5}">
                      <a16:colId xmlns:a16="http://schemas.microsoft.com/office/drawing/2014/main" val="3554054726"/>
                    </a:ext>
                  </a:extLst>
                </a:gridCol>
                <a:gridCol w="1556309">
                  <a:extLst>
                    <a:ext uri="{9D8B030D-6E8A-4147-A177-3AD203B41FA5}">
                      <a16:colId xmlns:a16="http://schemas.microsoft.com/office/drawing/2014/main" val="1162909478"/>
                    </a:ext>
                  </a:extLst>
                </a:gridCol>
                <a:gridCol w="1571031">
                  <a:extLst>
                    <a:ext uri="{9D8B030D-6E8A-4147-A177-3AD203B41FA5}">
                      <a16:colId xmlns:a16="http://schemas.microsoft.com/office/drawing/2014/main" val="3219430942"/>
                    </a:ext>
                  </a:extLst>
                </a:gridCol>
                <a:gridCol w="1440637">
                  <a:extLst>
                    <a:ext uri="{9D8B030D-6E8A-4147-A177-3AD203B41FA5}">
                      <a16:colId xmlns:a16="http://schemas.microsoft.com/office/drawing/2014/main" val="406233681"/>
                    </a:ext>
                  </a:extLst>
                </a:gridCol>
                <a:gridCol w="1718249">
                  <a:extLst>
                    <a:ext uri="{9D8B030D-6E8A-4147-A177-3AD203B41FA5}">
                      <a16:colId xmlns:a16="http://schemas.microsoft.com/office/drawing/2014/main" val="736629530"/>
                    </a:ext>
                  </a:extLst>
                </a:gridCol>
                <a:gridCol w="1381750">
                  <a:extLst>
                    <a:ext uri="{9D8B030D-6E8A-4147-A177-3AD203B41FA5}">
                      <a16:colId xmlns:a16="http://schemas.microsoft.com/office/drawing/2014/main" val="1907983484"/>
                    </a:ext>
                  </a:extLst>
                </a:gridCol>
                <a:gridCol w="1398575">
                  <a:extLst>
                    <a:ext uri="{9D8B030D-6E8A-4147-A177-3AD203B41FA5}">
                      <a16:colId xmlns:a16="http://schemas.microsoft.com/office/drawing/2014/main" val="970765219"/>
                    </a:ext>
                  </a:extLst>
                </a:gridCol>
              </a:tblGrid>
              <a:tr h="673560">
                <a:tc>
                  <a:txBody>
                    <a:bodyPr/>
                    <a:lstStyle/>
                    <a:p>
                      <a:pPr marL="0" marR="0" algn="ctr">
                        <a:lnSpc>
                          <a:spcPct val="100000"/>
                        </a:lnSpc>
                        <a:spcBef>
                          <a:spcPts val="0"/>
                        </a:spcBef>
                        <a:spcAft>
                          <a:spcPts val="0"/>
                        </a:spcAft>
                      </a:pPr>
                      <a:r>
                        <a:rPr lang="en-US" sz="1800" dirty="0">
                          <a:effectLst/>
                        </a:rPr>
                        <a:t>Sub-sector</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Avg. Compliance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No of installations</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Min. </a:t>
                      </a:r>
                      <a:r>
                        <a:rPr lang="en-US" sz="1800">
                          <a:effectLst/>
                        </a:rPr>
                        <a:t>CAPEX (€)</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CAPEX (€)</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Min.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a:effectLst/>
                        </a:rPr>
                        <a:t>Max. OPEX (€/yr)</a:t>
                      </a:r>
                      <a:endParaRPr lang="en-US" sz="18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81485289"/>
                  </a:ext>
                </a:extLst>
              </a:tr>
              <a:tr h="1139199">
                <a:tc>
                  <a:txBody>
                    <a:bodyPr/>
                    <a:lstStyle/>
                    <a:p>
                      <a:pPr marL="0" marR="0" algn="ctr">
                        <a:lnSpc>
                          <a:spcPct val="100000"/>
                        </a:lnSpc>
                        <a:spcBef>
                          <a:spcPts val="0"/>
                        </a:spcBef>
                        <a:spcAft>
                          <a:spcPts val="0"/>
                        </a:spcAft>
                      </a:pPr>
                      <a:r>
                        <a:rPr lang="en-US" sz="1800" dirty="0">
                          <a:effectLst/>
                        </a:rPr>
                        <a:t>4.2(d), 4.2(e)</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53</a:t>
                      </a:r>
                      <a:endParaRPr lang="en-US" sz="1800" b="1"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60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7,000,000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2,368,000,000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1800" dirty="0">
                          <a:effectLst/>
                        </a:rPr>
                        <a:t>310,000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800" dirty="0">
                          <a:effectLst/>
                        </a:rPr>
                        <a:t>3,000,000</a:t>
                      </a:r>
                      <a:endParaRPr lang="en-US" sz="18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23202802"/>
                  </a:ext>
                </a:extLst>
              </a:tr>
            </a:tbl>
          </a:graphicData>
        </a:graphic>
      </p:graphicFrame>
      <p:sp>
        <p:nvSpPr>
          <p:cNvPr id="4" name="Slide Number Placeholder 3">
            <a:extLst>
              <a:ext uri="{FF2B5EF4-FFF2-40B4-BE49-F238E27FC236}">
                <a16:creationId xmlns:a16="http://schemas.microsoft.com/office/drawing/2014/main" id="{6C0664DD-88B8-104A-5077-CFC7167C61D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05327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Solids and Other Industry (LVIC-S)</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400" dirty="0"/>
              <a:t>Based on the analysis, the proposed transition time for the LVIC-S sector is </a:t>
            </a:r>
            <a:r>
              <a:rPr lang="en-US" sz="2400" b="1" dirty="0"/>
              <a:t>six years </a:t>
            </a:r>
            <a:r>
              <a:rPr lang="en-US" sz="2400" dirty="0"/>
              <a:t>because the LVIC-S sector is not one of the prioritized sectors by CBAM.</a:t>
            </a:r>
          </a:p>
          <a:p>
            <a:pPr algn="just"/>
            <a:r>
              <a:rPr lang="en-US" sz="2400" dirty="0"/>
              <a:t>It can be seen from analysis results that adequate compliance levels for BATs have not been achieved, especially for air emission reduction and energy efficiency improvement. </a:t>
            </a:r>
          </a:p>
          <a:p>
            <a:pPr algn="just"/>
            <a:r>
              <a:rPr lang="en-US" sz="2400" dirty="0"/>
              <a:t>For the LVIC-S sector, the investment need for the short-term and mid-term periods including years between 2024-2026 and 2027-2030 are estimated at € 593,750,000 and € 593,750,000, respectively.</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94539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fontScale="90000"/>
          </a:bodyPr>
          <a:lstStyle/>
          <a:p>
            <a:r>
              <a:rPr lang="en-US" dirty="0"/>
              <a:t>Large Volume Inorganic Chemicals – Solids and Other Industry (LVIC-S)</a:t>
            </a:r>
          </a:p>
        </p:txBody>
      </p:sp>
      <p:graphicFrame>
        <p:nvGraphicFramePr>
          <p:cNvPr id="4" name="Table 3">
            <a:extLst>
              <a:ext uri="{FF2B5EF4-FFF2-40B4-BE49-F238E27FC236}">
                <a16:creationId xmlns:a16="http://schemas.microsoft.com/office/drawing/2014/main" id="{C8A72A12-D6B2-40FC-4C7F-3915881DBE7B}"/>
              </a:ext>
            </a:extLst>
          </p:cNvPr>
          <p:cNvGraphicFramePr>
            <a:graphicFrameLocks noGrp="1"/>
          </p:cNvGraphicFramePr>
          <p:nvPr>
            <p:extLst>
              <p:ext uri="{D42A27DB-BD31-4B8C-83A1-F6EECF244321}">
                <p14:modId xmlns:p14="http://schemas.microsoft.com/office/powerpoint/2010/main" val="1965203389"/>
              </p:ext>
            </p:extLst>
          </p:nvPr>
        </p:nvGraphicFramePr>
        <p:xfrm>
          <a:off x="499310" y="2118405"/>
          <a:ext cx="11193379" cy="2903040"/>
        </p:xfrm>
        <a:graphic>
          <a:graphicData uri="http://schemas.openxmlformats.org/drawingml/2006/table">
            <a:tbl>
              <a:tblPr firstRow="1" firstCol="1" bandRow="1">
                <a:tableStyleId>{3B4B98B0-60AC-42C2-AFA5-B58CD77FA1E5}</a:tableStyleId>
              </a:tblPr>
              <a:tblGrid>
                <a:gridCol w="1421559">
                  <a:extLst>
                    <a:ext uri="{9D8B030D-6E8A-4147-A177-3AD203B41FA5}">
                      <a16:colId xmlns:a16="http://schemas.microsoft.com/office/drawing/2014/main" val="3605153447"/>
                    </a:ext>
                  </a:extLst>
                </a:gridCol>
                <a:gridCol w="2041672">
                  <a:extLst>
                    <a:ext uri="{9D8B030D-6E8A-4147-A177-3AD203B41FA5}">
                      <a16:colId xmlns:a16="http://schemas.microsoft.com/office/drawing/2014/main" val="2882126126"/>
                    </a:ext>
                  </a:extLst>
                </a:gridCol>
                <a:gridCol w="2039434">
                  <a:extLst>
                    <a:ext uri="{9D8B030D-6E8A-4147-A177-3AD203B41FA5}">
                      <a16:colId xmlns:a16="http://schemas.microsoft.com/office/drawing/2014/main" val="414861073"/>
                    </a:ext>
                  </a:extLst>
                </a:gridCol>
                <a:gridCol w="1495435">
                  <a:extLst>
                    <a:ext uri="{9D8B030D-6E8A-4147-A177-3AD203B41FA5}">
                      <a16:colId xmlns:a16="http://schemas.microsoft.com/office/drawing/2014/main" val="363200525"/>
                    </a:ext>
                  </a:extLst>
                </a:gridCol>
                <a:gridCol w="2102117">
                  <a:extLst>
                    <a:ext uri="{9D8B030D-6E8A-4147-A177-3AD203B41FA5}">
                      <a16:colId xmlns:a16="http://schemas.microsoft.com/office/drawing/2014/main" val="4251622439"/>
                    </a:ext>
                  </a:extLst>
                </a:gridCol>
                <a:gridCol w="2093162">
                  <a:extLst>
                    <a:ext uri="{9D8B030D-6E8A-4147-A177-3AD203B41FA5}">
                      <a16:colId xmlns:a16="http://schemas.microsoft.com/office/drawing/2014/main" val="3560508395"/>
                    </a:ext>
                  </a:extLst>
                </a:gridCol>
              </a:tblGrid>
              <a:tr h="1440000">
                <a:tc>
                  <a:txBody>
                    <a:bodyPr/>
                    <a:lstStyle/>
                    <a:p>
                      <a:pPr marL="0" marR="0" algn="ctr">
                        <a:lnSpc>
                          <a:spcPct val="100000"/>
                        </a:lnSpc>
                        <a:spcBef>
                          <a:spcPts val="0"/>
                        </a:spcBef>
                        <a:spcAft>
                          <a:spcPts val="0"/>
                        </a:spcAft>
                      </a:pPr>
                      <a:r>
                        <a:rPr lang="en-US" sz="2400" dirty="0">
                          <a:effectLst/>
                        </a:rPr>
                        <a:t>Sub-sector</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CAPEX</a:t>
                      </a:r>
                    </a:p>
                    <a:p>
                      <a:pPr marL="0" marR="0" algn="ctr">
                        <a:lnSpc>
                          <a:spcPct val="100000"/>
                        </a:lnSpc>
                        <a:spcBef>
                          <a:spcPts val="0"/>
                        </a:spcBef>
                        <a:spcAft>
                          <a:spcPts val="0"/>
                        </a:spcAft>
                      </a:pPr>
                      <a:r>
                        <a:rPr lang="en-US" sz="2400">
                          <a:effectLst/>
                        </a:rPr>
                        <a:t>(€)</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OPEX </a:t>
                      </a:r>
                    </a:p>
                    <a:p>
                      <a:pPr marL="0" marR="0" algn="ctr">
                        <a:lnSpc>
                          <a:spcPct val="100000"/>
                        </a:lnSpc>
                        <a:spcBef>
                          <a:spcPts val="0"/>
                        </a:spcBef>
                        <a:spcAft>
                          <a:spcPts val="0"/>
                        </a:spcAft>
                      </a:pPr>
                      <a:r>
                        <a:rPr lang="en-US" sz="2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a:effectLst/>
                        </a:rPr>
                        <a:t>Transition time</a:t>
                      </a:r>
                    </a:p>
                    <a:p>
                      <a:pPr marL="0" marR="0" algn="ctr">
                        <a:lnSpc>
                          <a:spcPct val="100000"/>
                        </a:lnSpc>
                        <a:spcBef>
                          <a:spcPts val="0"/>
                        </a:spcBef>
                        <a:spcAft>
                          <a:spcPts val="0"/>
                        </a:spcAft>
                      </a:pPr>
                      <a:r>
                        <a:rPr lang="en-US" sz="2400">
                          <a:effectLst/>
                        </a:rPr>
                        <a:t>(year)</a:t>
                      </a:r>
                      <a:endParaRPr lang="en-US" sz="24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tr-TR" sz="2400" u="sng" dirty="0">
                          <a:effectLst/>
                        </a:rPr>
                        <a:t>2024-2026</a:t>
                      </a:r>
                      <a:endParaRPr lang="en-US" sz="2400" dirty="0">
                        <a:effectLst/>
                      </a:endParaRPr>
                    </a:p>
                    <a:p>
                      <a:pPr marL="0" marR="0" algn="ctr">
                        <a:lnSpc>
                          <a:spcPct val="100000"/>
                        </a:lnSpc>
                        <a:spcBef>
                          <a:spcPts val="0"/>
                        </a:spcBef>
                        <a:spcAft>
                          <a:spcPts val="0"/>
                        </a:spcAft>
                      </a:pPr>
                      <a:r>
                        <a:rPr lang="en-US" sz="2400" dirty="0">
                          <a:effectLst/>
                        </a:rPr>
                        <a:t>Investment need (3 years</a:t>
                      </a:r>
                      <a:r>
                        <a:rPr lang="en-US" sz="2400">
                          <a:effectLst/>
                        </a:rPr>
                        <a:t>)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u="sng" dirty="0">
                          <a:effectLst/>
                        </a:rPr>
                        <a:t>2027-2030</a:t>
                      </a:r>
                      <a:r>
                        <a:rPr lang="en-US" sz="2400" dirty="0">
                          <a:effectLst/>
                        </a:rPr>
                        <a:t> Investment need (3 years</a:t>
                      </a:r>
                      <a:r>
                        <a:rPr lang="en-US" sz="2400">
                          <a:effectLst/>
                        </a:rPr>
                        <a:t>)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193156434"/>
                  </a:ext>
                </a:extLst>
              </a:tr>
              <a:tr h="1440000">
                <a:tc>
                  <a:txBody>
                    <a:bodyPr/>
                    <a:lstStyle/>
                    <a:p>
                      <a:pPr marL="0" marR="0" algn="ctr">
                        <a:lnSpc>
                          <a:spcPct val="100000"/>
                        </a:lnSpc>
                        <a:spcBef>
                          <a:spcPts val="0"/>
                        </a:spcBef>
                        <a:spcAft>
                          <a:spcPts val="0"/>
                        </a:spcAft>
                      </a:pPr>
                      <a:r>
                        <a:rPr lang="en-US" sz="2400" dirty="0">
                          <a:effectLst/>
                        </a:rPr>
                        <a:t>4.2.d, e LVIC-S</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1,187,500,000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1,655,000 </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6</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400" dirty="0">
                          <a:effectLst/>
                        </a:rPr>
                        <a:t>593,750,000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400" dirty="0">
                          <a:effectLst/>
                        </a:rPr>
                        <a:t>593,750,000</a:t>
                      </a:r>
                      <a:endParaRPr lang="en-US" sz="24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470133258"/>
                  </a:ext>
                </a:extLst>
              </a:tr>
            </a:tbl>
          </a:graphicData>
        </a:graphic>
      </p:graphicFrame>
      <p:sp>
        <p:nvSpPr>
          <p:cNvPr id="6" name="Slide Number Placeholder 5">
            <a:extLst>
              <a:ext uri="{FF2B5EF4-FFF2-40B4-BE49-F238E27FC236}">
                <a16:creationId xmlns:a16="http://schemas.microsoft.com/office/drawing/2014/main" id="{696F0CF9-F62E-E94C-27A9-05AB33AB753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942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Overall Compliance and Cost Assessment for Chemical Sector</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a:bodyPr>
          <a:lstStyle/>
          <a:p>
            <a:pPr algn="just"/>
            <a:r>
              <a:rPr lang="en-US" sz="2000" dirty="0"/>
              <a:t>According to the IPPC inventory, there are 1096 installations currently operating within the scope of the chemical sector. </a:t>
            </a:r>
          </a:p>
          <a:p>
            <a:pPr algn="just"/>
            <a:r>
              <a:rPr lang="en-US" sz="2000" dirty="0"/>
              <a:t>Overall compliance of the chemical sector is observed at 42%. </a:t>
            </a:r>
          </a:p>
          <a:p>
            <a:pPr algn="just"/>
            <a:r>
              <a:rPr lang="en-US" sz="2000" dirty="0"/>
              <a:t>In table below, the total number of installations, overall compliance level and the average sectoral cost required for the implementation of the IED for the chemical sector are presented. </a:t>
            </a:r>
          </a:p>
        </p:txBody>
      </p:sp>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AA3066D2-5604-B48C-C7CE-85E9A472C876}"/>
              </a:ext>
            </a:extLst>
          </p:cNvPr>
          <p:cNvGraphicFramePr>
            <a:graphicFrameLocks noGrp="1"/>
          </p:cNvGraphicFramePr>
          <p:nvPr>
            <p:extLst>
              <p:ext uri="{D42A27DB-BD31-4B8C-83A1-F6EECF244321}">
                <p14:modId xmlns:p14="http://schemas.microsoft.com/office/powerpoint/2010/main" val="4164355772"/>
              </p:ext>
            </p:extLst>
          </p:nvPr>
        </p:nvGraphicFramePr>
        <p:xfrm>
          <a:off x="838200" y="4214735"/>
          <a:ext cx="10515600" cy="1962228"/>
        </p:xfrm>
        <a:graphic>
          <a:graphicData uri="http://schemas.openxmlformats.org/drawingml/2006/table">
            <a:tbl>
              <a:tblPr firstRow="1" firstCol="1" bandRow="1">
                <a:tableStyleId>{3B4B98B0-60AC-42C2-AFA5-B58CD77FA1E5}</a:tableStyleId>
              </a:tblPr>
              <a:tblGrid>
                <a:gridCol w="2183039">
                  <a:extLst>
                    <a:ext uri="{9D8B030D-6E8A-4147-A177-3AD203B41FA5}">
                      <a16:colId xmlns:a16="http://schemas.microsoft.com/office/drawing/2014/main" val="2619871401"/>
                    </a:ext>
                  </a:extLst>
                </a:gridCol>
                <a:gridCol w="1855561">
                  <a:extLst>
                    <a:ext uri="{9D8B030D-6E8A-4147-A177-3AD203B41FA5}">
                      <a16:colId xmlns:a16="http://schemas.microsoft.com/office/drawing/2014/main" val="3643549947"/>
                    </a:ext>
                  </a:extLst>
                </a:gridCol>
                <a:gridCol w="2586228">
                  <a:extLst>
                    <a:ext uri="{9D8B030D-6E8A-4147-A177-3AD203B41FA5}">
                      <a16:colId xmlns:a16="http://schemas.microsoft.com/office/drawing/2014/main" val="3223624139"/>
                    </a:ext>
                  </a:extLst>
                </a:gridCol>
                <a:gridCol w="2130151">
                  <a:extLst>
                    <a:ext uri="{9D8B030D-6E8A-4147-A177-3AD203B41FA5}">
                      <a16:colId xmlns:a16="http://schemas.microsoft.com/office/drawing/2014/main" val="3229563329"/>
                    </a:ext>
                  </a:extLst>
                </a:gridCol>
                <a:gridCol w="1760621">
                  <a:extLst>
                    <a:ext uri="{9D8B030D-6E8A-4147-A177-3AD203B41FA5}">
                      <a16:colId xmlns:a16="http://schemas.microsoft.com/office/drawing/2014/main" val="4110960629"/>
                    </a:ext>
                  </a:extLst>
                </a:gridCol>
              </a:tblGrid>
              <a:tr h="1159867">
                <a:tc rowSpan="2">
                  <a:txBody>
                    <a:bodyPr/>
                    <a:lstStyle/>
                    <a:p>
                      <a:pPr marL="0" marR="0" algn="ctr">
                        <a:lnSpc>
                          <a:spcPct val="100000"/>
                        </a:lnSpc>
                        <a:spcBef>
                          <a:spcPts val="0"/>
                        </a:spcBef>
                        <a:spcAft>
                          <a:spcPts val="0"/>
                        </a:spcAft>
                      </a:pPr>
                      <a:r>
                        <a:rPr lang="en-US" sz="2000" dirty="0">
                          <a:effectLst/>
                        </a:rPr>
                        <a:t>4. Chemical industry</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Total number of installations in IPPC inventory</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Sectoral Compliance </a:t>
                      </a:r>
                      <a:br>
                        <a:rPr lang="en-US" sz="2000">
                          <a:effectLst/>
                        </a:rPr>
                      </a:br>
                      <a:r>
                        <a:rPr lang="en-US" sz="2000">
                          <a:effectLst/>
                        </a:rPr>
                        <a:t>(%)</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a:effectLst/>
                        </a:rPr>
                        <a:t>CAPEX</a:t>
                      </a:r>
                      <a:br>
                        <a:rPr lang="en-US" sz="2000">
                          <a:effectLst/>
                        </a:rPr>
                      </a:br>
                      <a:r>
                        <a:rPr lang="en-US" sz="2000">
                          <a:effectLst/>
                        </a:rPr>
                        <a:t>(avg, €)</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OPEX</a:t>
                      </a:r>
                      <a:br>
                        <a:rPr lang="en-US" sz="2000" dirty="0">
                          <a:effectLst/>
                        </a:rPr>
                      </a:br>
                      <a:r>
                        <a:rPr lang="en-US" sz="2000" dirty="0">
                          <a:effectLst/>
                        </a:rPr>
                        <a:t>(avg</a:t>
                      </a:r>
                      <a:r>
                        <a:rPr lang="en-US" sz="2000">
                          <a:effectLst/>
                        </a:rPr>
                        <a:t>, €/</a:t>
                      </a:r>
                      <a:r>
                        <a:rPr lang="en-US" sz="2000" dirty="0" err="1">
                          <a:effectLst/>
                        </a:rPr>
                        <a:t>yr</a:t>
                      </a:r>
                      <a:r>
                        <a:rPr lang="en-US" sz="2000" dirty="0">
                          <a:effectLst/>
                        </a:rPr>
                        <a:t>)</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16204659"/>
                  </a:ext>
                </a:extLst>
              </a:tr>
              <a:tr h="802361">
                <a:tc vMerge="1">
                  <a:txBody>
                    <a:bodyPr/>
                    <a:lstStyle/>
                    <a:p>
                      <a:endParaRPr lang="en-US"/>
                    </a:p>
                  </a:txBody>
                  <a:tcPr/>
                </a:tc>
                <a:tc>
                  <a:txBody>
                    <a:bodyPr/>
                    <a:lstStyle/>
                    <a:p>
                      <a:pPr marL="0" marR="0" algn="ctr">
                        <a:lnSpc>
                          <a:spcPct val="100000"/>
                        </a:lnSpc>
                        <a:spcBef>
                          <a:spcPts val="0"/>
                        </a:spcBef>
                        <a:spcAft>
                          <a:spcPts val="0"/>
                        </a:spcAft>
                      </a:pPr>
                      <a:r>
                        <a:rPr lang="en-US" sz="2000">
                          <a:effectLst/>
                        </a:rPr>
                        <a:t>1096</a:t>
                      </a:r>
                      <a:endParaRPr lang="en-US" sz="320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42</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11,269,500,000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tc>
                  <a:txBody>
                    <a:bodyPr/>
                    <a:lstStyle/>
                    <a:p>
                      <a:pPr marL="0" marR="0" algn="ctr">
                        <a:lnSpc>
                          <a:spcPct val="100000"/>
                        </a:lnSpc>
                        <a:spcBef>
                          <a:spcPts val="0"/>
                        </a:spcBef>
                        <a:spcAft>
                          <a:spcPts val="0"/>
                        </a:spcAft>
                      </a:pPr>
                      <a:r>
                        <a:rPr lang="en-US" sz="2000" dirty="0">
                          <a:effectLst/>
                        </a:rPr>
                        <a:t>817,905,000</a:t>
                      </a:r>
                      <a:endParaRPr lang="en-US" sz="3200" dirty="0">
                        <a:effectLst/>
                        <a:latin typeface="Times New Roman" panose="02020603050405020304" pitchFamily="18"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119386936"/>
                  </a:ext>
                </a:extLst>
              </a:tr>
            </a:tbl>
          </a:graphicData>
        </a:graphic>
      </p:graphicFrame>
    </p:spTree>
    <p:extLst>
      <p:ext uri="{BB962C8B-B14F-4D97-AF65-F5344CB8AC3E}">
        <p14:creationId xmlns:p14="http://schemas.microsoft.com/office/powerpoint/2010/main" val="70271058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A507C6-F2AD-BE2E-6064-067F2CEB64D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124D6-A55C-4BF8-8FED-103D5F9381FB}" type="slidenum">
              <a:rPr kumimoji="0" lang="en-GB"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GB"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graphicFrame>
        <p:nvGraphicFramePr>
          <p:cNvPr id="7" name="Table 6">
            <a:extLst>
              <a:ext uri="{FF2B5EF4-FFF2-40B4-BE49-F238E27FC236}">
                <a16:creationId xmlns:a16="http://schemas.microsoft.com/office/drawing/2014/main" id="{A8BE34F6-7E29-0666-1D50-80CF69A7EDCB}"/>
              </a:ext>
            </a:extLst>
          </p:cNvPr>
          <p:cNvGraphicFramePr>
            <a:graphicFrameLocks noGrp="1"/>
          </p:cNvGraphicFramePr>
          <p:nvPr>
            <p:extLst>
              <p:ext uri="{D42A27DB-BD31-4B8C-83A1-F6EECF244321}">
                <p14:modId xmlns:p14="http://schemas.microsoft.com/office/powerpoint/2010/main" val="589516359"/>
              </p:ext>
            </p:extLst>
          </p:nvPr>
        </p:nvGraphicFramePr>
        <p:xfrm>
          <a:off x="622300" y="1267548"/>
          <a:ext cx="10947400" cy="4863094"/>
        </p:xfrm>
        <a:graphic>
          <a:graphicData uri="http://schemas.openxmlformats.org/drawingml/2006/table">
            <a:tbl>
              <a:tblPr firstRow="1" firstCol="1" bandRow="1">
                <a:tableStyleId>{3B4B98B0-60AC-42C2-AFA5-B58CD77FA1E5}</a:tableStyleId>
              </a:tblPr>
              <a:tblGrid>
                <a:gridCol w="1549560">
                  <a:extLst>
                    <a:ext uri="{9D8B030D-6E8A-4147-A177-3AD203B41FA5}">
                      <a16:colId xmlns:a16="http://schemas.microsoft.com/office/drawing/2014/main" val="1001627628"/>
                    </a:ext>
                  </a:extLst>
                </a:gridCol>
                <a:gridCol w="1443460">
                  <a:extLst>
                    <a:ext uri="{9D8B030D-6E8A-4147-A177-3AD203B41FA5}">
                      <a16:colId xmlns:a16="http://schemas.microsoft.com/office/drawing/2014/main" val="2424764919"/>
                    </a:ext>
                  </a:extLst>
                </a:gridCol>
                <a:gridCol w="1497604">
                  <a:extLst>
                    <a:ext uri="{9D8B030D-6E8A-4147-A177-3AD203B41FA5}">
                      <a16:colId xmlns:a16="http://schemas.microsoft.com/office/drawing/2014/main" val="1147522257"/>
                    </a:ext>
                  </a:extLst>
                </a:gridCol>
                <a:gridCol w="1237055">
                  <a:extLst>
                    <a:ext uri="{9D8B030D-6E8A-4147-A177-3AD203B41FA5}">
                      <a16:colId xmlns:a16="http://schemas.microsoft.com/office/drawing/2014/main" val="811242170"/>
                    </a:ext>
                  </a:extLst>
                </a:gridCol>
                <a:gridCol w="1854490">
                  <a:extLst>
                    <a:ext uri="{9D8B030D-6E8A-4147-A177-3AD203B41FA5}">
                      <a16:colId xmlns:a16="http://schemas.microsoft.com/office/drawing/2014/main" val="942963848"/>
                    </a:ext>
                  </a:extLst>
                </a:gridCol>
                <a:gridCol w="1723121">
                  <a:extLst>
                    <a:ext uri="{9D8B030D-6E8A-4147-A177-3AD203B41FA5}">
                      <a16:colId xmlns:a16="http://schemas.microsoft.com/office/drawing/2014/main" val="4082936602"/>
                    </a:ext>
                  </a:extLst>
                </a:gridCol>
                <a:gridCol w="1642110">
                  <a:extLst>
                    <a:ext uri="{9D8B030D-6E8A-4147-A177-3AD203B41FA5}">
                      <a16:colId xmlns:a16="http://schemas.microsoft.com/office/drawing/2014/main" val="4148971868"/>
                    </a:ext>
                  </a:extLst>
                </a:gridCol>
              </a:tblGrid>
              <a:tr h="383012">
                <a:tc>
                  <a:txBody>
                    <a:bodyPr/>
                    <a:lstStyle/>
                    <a:p>
                      <a:pPr marL="0" marR="0" algn="ctr">
                        <a:lnSpc>
                          <a:spcPct val="100000"/>
                        </a:lnSpc>
                        <a:spcBef>
                          <a:spcPts val="0"/>
                        </a:spcBef>
                        <a:spcAft>
                          <a:spcPts val="0"/>
                        </a:spcAft>
                      </a:pPr>
                      <a:r>
                        <a:rPr lang="en-US" sz="1600" dirty="0">
                          <a:effectLst/>
                        </a:rPr>
                        <a:t>Sub-sector</a:t>
                      </a:r>
                      <a:endParaRPr lang="en-US" sz="1600"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CAPEX</a:t>
                      </a:r>
                    </a:p>
                    <a:p>
                      <a:pPr marL="0" marR="0" algn="ctr">
                        <a:lnSpc>
                          <a:spcPct val="100000"/>
                        </a:lnSpc>
                        <a:spcBef>
                          <a:spcPts val="0"/>
                        </a:spcBef>
                        <a:spcAft>
                          <a:spcPts val="0"/>
                        </a:spcAft>
                      </a:pPr>
                      <a:r>
                        <a:rPr lang="en-US" sz="1600">
                          <a:effectLst/>
                        </a:rPr>
                        <a:t>(€)</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OPEX</a:t>
                      </a:r>
                    </a:p>
                    <a:p>
                      <a:pPr marL="0" marR="0" algn="ctr">
                        <a:lnSpc>
                          <a:spcPct val="100000"/>
                        </a:lnSpc>
                        <a:spcBef>
                          <a:spcPts val="0"/>
                        </a:spcBef>
                        <a:spcAft>
                          <a:spcPts val="0"/>
                        </a:spcAft>
                      </a:pPr>
                      <a:r>
                        <a:rPr lang="en-US" sz="1600">
                          <a:effectLst/>
                        </a:rPr>
                        <a:t>(€/year)</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Transition time</a:t>
                      </a:r>
                    </a:p>
                    <a:p>
                      <a:pPr marL="0" marR="0" algn="ctr">
                        <a:lnSpc>
                          <a:spcPct val="100000"/>
                        </a:lnSpc>
                        <a:spcBef>
                          <a:spcPts val="0"/>
                        </a:spcBef>
                        <a:spcAft>
                          <a:spcPts val="0"/>
                        </a:spcAft>
                      </a:pPr>
                      <a:r>
                        <a:rPr lang="en-US" sz="1600">
                          <a:effectLst/>
                        </a:rPr>
                        <a:t>(year)</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2024-2026</a:t>
                      </a:r>
                    </a:p>
                    <a:p>
                      <a:pPr marL="0" marR="0" algn="ctr">
                        <a:lnSpc>
                          <a:spcPct val="100000"/>
                        </a:lnSpc>
                        <a:spcBef>
                          <a:spcPts val="0"/>
                        </a:spcBef>
                        <a:spcAft>
                          <a:spcPts val="0"/>
                        </a:spcAft>
                      </a:pPr>
                      <a:r>
                        <a:rPr lang="en-US" sz="1600">
                          <a:effectLst/>
                        </a:rPr>
                        <a:t>Investment need (3 years) (€)</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2027-2030 Investment need (3 years) (€)</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600">
                          <a:effectLst/>
                        </a:rPr>
                        <a:t>2030-2032 Investment need (3 years) (€)</a:t>
                      </a:r>
                      <a:endParaRPr lang="en-US" sz="16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331339003"/>
                  </a:ext>
                </a:extLst>
              </a:tr>
              <a:tr h="383012">
                <a:tc>
                  <a:txBody>
                    <a:bodyPr/>
                    <a:lstStyle/>
                    <a:p>
                      <a:pPr marL="0" marR="0" algn="l">
                        <a:lnSpc>
                          <a:spcPct val="100000"/>
                        </a:lnSpc>
                        <a:spcBef>
                          <a:spcPts val="0"/>
                        </a:spcBef>
                        <a:spcAft>
                          <a:spcPts val="0"/>
                        </a:spcAft>
                      </a:pPr>
                      <a:r>
                        <a:rPr lang="en-US" sz="1400">
                          <a:effectLst/>
                        </a:rPr>
                        <a:t>4.1.a,b,c,d,e,f,g Large volume organic chemicals</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2,654,500,000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8,500,000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1,327,250,000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1,327,250,000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434650839"/>
                  </a:ext>
                </a:extLst>
              </a:tr>
              <a:tr h="383012">
                <a:tc>
                  <a:txBody>
                    <a:bodyPr/>
                    <a:lstStyle/>
                    <a:p>
                      <a:pPr marL="0" marR="0" algn="l">
                        <a:lnSpc>
                          <a:spcPct val="100000"/>
                        </a:lnSpc>
                        <a:spcBef>
                          <a:spcPts val="0"/>
                        </a:spcBef>
                        <a:spcAft>
                          <a:spcPts val="0"/>
                        </a:spcAft>
                      </a:pPr>
                      <a:r>
                        <a:rPr lang="en-US" sz="1400">
                          <a:effectLst/>
                        </a:rPr>
                        <a:t>4.1.h,i Polymer production</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3,541,500,000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25,500,000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3</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3,541,500,000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356589762"/>
                  </a:ext>
                </a:extLst>
              </a:tr>
              <a:tr h="383012">
                <a:tc>
                  <a:txBody>
                    <a:bodyPr/>
                    <a:lstStyle/>
                    <a:p>
                      <a:pPr marL="0" marR="0" algn="l">
                        <a:lnSpc>
                          <a:spcPct val="100000"/>
                        </a:lnSpc>
                        <a:spcBef>
                          <a:spcPts val="0"/>
                        </a:spcBef>
                        <a:spcAft>
                          <a:spcPts val="0"/>
                        </a:spcAft>
                      </a:pPr>
                      <a:r>
                        <a:rPr lang="en-US" sz="1400">
                          <a:effectLst/>
                        </a:rPr>
                        <a:t>4.1.j,k &amp; 4.4 &amp; 4.5 Organic fine chemicals</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2,492,500,000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651,000,000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9</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830,850,000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830,850,000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432002649"/>
                  </a:ext>
                </a:extLst>
              </a:tr>
              <a:tr h="790418">
                <a:tc>
                  <a:txBody>
                    <a:bodyPr/>
                    <a:lstStyle/>
                    <a:p>
                      <a:pPr marL="0" marR="0" algn="l">
                        <a:lnSpc>
                          <a:spcPct val="100000"/>
                        </a:lnSpc>
                        <a:spcBef>
                          <a:spcPts val="0"/>
                        </a:spcBef>
                        <a:spcAft>
                          <a:spcPts val="0"/>
                        </a:spcAft>
                      </a:pPr>
                      <a:r>
                        <a:rPr lang="en-US" sz="1400">
                          <a:effectLst/>
                        </a:rPr>
                        <a:t>4.2.a,b &amp; 4.3 Large volume inorganic chemical-ammonia, acids, fertilizers</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639,500,000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8,200,000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3</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639,500,000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3236861454"/>
                  </a:ext>
                </a:extLst>
              </a:tr>
              <a:tr h="383012">
                <a:tc>
                  <a:txBody>
                    <a:bodyPr/>
                    <a:lstStyle/>
                    <a:p>
                      <a:pPr marL="0" marR="0" algn="l">
                        <a:lnSpc>
                          <a:spcPct val="100000"/>
                        </a:lnSpc>
                        <a:spcBef>
                          <a:spcPts val="0"/>
                        </a:spcBef>
                        <a:spcAft>
                          <a:spcPts val="0"/>
                        </a:spcAft>
                      </a:pPr>
                      <a:r>
                        <a:rPr lang="en-US" sz="1400">
                          <a:effectLst/>
                        </a:rPr>
                        <a:t>4.2.c Chlor alkali production</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754,000,000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123,050,000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377,000,000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377,000,000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284640054"/>
                  </a:ext>
                </a:extLst>
              </a:tr>
              <a:tr h="383012">
                <a:tc>
                  <a:txBody>
                    <a:bodyPr/>
                    <a:lstStyle/>
                    <a:p>
                      <a:pPr marL="0" marR="0" algn="l">
                        <a:lnSpc>
                          <a:spcPct val="100000"/>
                        </a:lnSpc>
                        <a:spcBef>
                          <a:spcPts val="0"/>
                        </a:spcBef>
                        <a:spcAft>
                          <a:spcPts val="0"/>
                        </a:spcAft>
                      </a:pPr>
                      <a:r>
                        <a:rPr lang="en-US" sz="1400">
                          <a:effectLst/>
                        </a:rPr>
                        <a:t>4.2.d,e Large volume inorganic-solids</a:t>
                      </a:r>
                      <a:endParaRPr lang="en-US" sz="140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1,187,500,000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1,655,000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6</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a:effectLst/>
                        </a:rPr>
                        <a:t>593,750,000</a:t>
                      </a:r>
                      <a:endParaRPr lang="en-US" sz="1400" b="1">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593,750,000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1748888490"/>
                  </a:ext>
                </a:extLst>
              </a:tr>
              <a:tr h="291094">
                <a:tc>
                  <a:txBody>
                    <a:bodyPr/>
                    <a:lstStyle/>
                    <a:p>
                      <a:pPr marL="0" marR="0" algn="ctr">
                        <a:lnSpc>
                          <a:spcPct val="100000"/>
                        </a:lnSpc>
                        <a:spcBef>
                          <a:spcPts val="0"/>
                        </a:spcBef>
                        <a:spcAft>
                          <a:spcPts val="0"/>
                        </a:spcAft>
                      </a:pPr>
                      <a:r>
                        <a:rPr lang="en-US" sz="1400" dirty="0">
                          <a:effectLst/>
                        </a:rPr>
                        <a:t>TOTAL</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11,269,500,000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817,905,000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3-9</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7,309,850,000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3,128,850,000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tc>
                  <a:txBody>
                    <a:bodyPr/>
                    <a:lstStyle/>
                    <a:p>
                      <a:pPr marL="0" marR="0" algn="ctr">
                        <a:lnSpc>
                          <a:spcPct val="100000"/>
                        </a:lnSpc>
                        <a:spcBef>
                          <a:spcPts val="0"/>
                        </a:spcBef>
                        <a:spcAft>
                          <a:spcPts val="0"/>
                        </a:spcAft>
                      </a:pPr>
                      <a:r>
                        <a:rPr lang="en-US" sz="1400" b="1" dirty="0">
                          <a:effectLst/>
                        </a:rPr>
                        <a:t>830,850,000</a:t>
                      </a:r>
                      <a:endParaRPr lang="en-US" sz="1400" b="1" dirty="0">
                        <a:effectLst/>
                        <a:latin typeface="Times New Roman" panose="02020603050405020304" pitchFamily="18" charset="0"/>
                        <a:ea typeface="Calibri" panose="020F0502020204030204" pitchFamily="34" charset="0"/>
                        <a:cs typeface="Calibri" panose="020F0502020204030204" pitchFamily="34" charset="0"/>
                      </a:endParaRPr>
                    </a:p>
                  </a:txBody>
                  <a:tcPr marL="67901" marR="67901" marT="0" marB="0" anchor="ctr"/>
                </a:tc>
                <a:extLst>
                  <a:ext uri="{0D108BD9-81ED-4DB2-BD59-A6C34878D82A}">
                    <a16:rowId xmlns:a16="http://schemas.microsoft.com/office/drawing/2014/main" val="471364899"/>
                  </a:ext>
                </a:extLst>
              </a:tr>
            </a:tbl>
          </a:graphicData>
        </a:graphic>
      </p:graphicFrame>
    </p:spTree>
    <p:extLst>
      <p:ext uri="{BB962C8B-B14F-4D97-AF65-F5344CB8AC3E}">
        <p14:creationId xmlns:p14="http://schemas.microsoft.com/office/powerpoint/2010/main" val="31445042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İçerik Yer Tutucusu 2">
            <a:extLst>
              <a:ext uri="{FF2B5EF4-FFF2-40B4-BE49-F238E27FC236}">
                <a16:creationId xmlns:a16="http://schemas.microsoft.com/office/drawing/2014/main" id="{C013CD00-28AF-4D41-AC11-2C26E7EA8371}"/>
              </a:ext>
            </a:extLst>
          </p:cNvPr>
          <p:cNvSpPr>
            <a:spLocks noGrp="1"/>
          </p:cNvSpPr>
          <p:nvPr>
            <p:ph idx="1"/>
          </p:nvPr>
        </p:nvSpPr>
        <p:spPr>
          <a:xfrm>
            <a:off x="798195" y="3098109"/>
            <a:ext cx="10595610" cy="661781"/>
          </a:xfrm>
        </p:spPr>
        <p:txBody>
          <a:bodyPr>
            <a:normAutofit/>
          </a:bodyPr>
          <a:lstStyle/>
          <a:p>
            <a:pPr marL="0" indent="0" algn="ctr">
              <a:buNone/>
            </a:pPr>
            <a:r>
              <a:rPr lang="en-US" sz="4000" dirty="0"/>
              <a:t>THANK YOU!</a:t>
            </a:r>
            <a:endParaRPr lang="tr-TR" sz="4000" dirty="0"/>
          </a:p>
        </p:txBody>
      </p:sp>
    </p:spTree>
    <p:extLst>
      <p:ext uri="{BB962C8B-B14F-4D97-AF65-F5344CB8AC3E}">
        <p14:creationId xmlns:p14="http://schemas.microsoft.com/office/powerpoint/2010/main" val="3966387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Covered Chemical Sectors</a:t>
            </a:r>
          </a:p>
        </p:txBody>
      </p:sp>
      <p:graphicFrame>
        <p:nvGraphicFramePr>
          <p:cNvPr id="4" name="Table 4">
            <a:extLst>
              <a:ext uri="{FF2B5EF4-FFF2-40B4-BE49-F238E27FC236}">
                <a16:creationId xmlns:a16="http://schemas.microsoft.com/office/drawing/2014/main" id="{8311B5A9-B639-483B-A838-14D619D42861}"/>
              </a:ext>
            </a:extLst>
          </p:cNvPr>
          <p:cNvGraphicFramePr>
            <a:graphicFrameLocks noGrp="1"/>
          </p:cNvGraphicFramePr>
          <p:nvPr>
            <p:ph idx="1"/>
          </p:nvPr>
        </p:nvGraphicFramePr>
        <p:xfrm>
          <a:off x="838200" y="1825625"/>
          <a:ext cx="10515600" cy="4443984"/>
        </p:xfrm>
        <a:graphic>
          <a:graphicData uri="http://schemas.openxmlformats.org/drawingml/2006/table">
            <a:tbl>
              <a:tblPr firstRow="1" bandRow="1">
                <a:tableStyleId>{3B4B98B0-60AC-42C2-AFA5-B58CD77FA1E5}</a:tableStyleId>
              </a:tblPr>
              <a:tblGrid>
                <a:gridCol w="1109870">
                  <a:extLst>
                    <a:ext uri="{9D8B030D-6E8A-4147-A177-3AD203B41FA5}">
                      <a16:colId xmlns:a16="http://schemas.microsoft.com/office/drawing/2014/main" val="1514630152"/>
                    </a:ext>
                  </a:extLst>
                </a:gridCol>
                <a:gridCol w="9405730">
                  <a:extLst>
                    <a:ext uri="{9D8B030D-6E8A-4147-A177-3AD203B41FA5}">
                      <a16:colId xmlns:a16="http://schemas.microsoft.com/office/drawing/2014/main" val="2455776153"/>
                    </a:ext>
                  </a:extLst>
                </a:gridCol>
              </a:tblGrid>
              <a:tr h="370840">
                <a:tc gridSpan="2">
                  <a:txBody>
                    <a:bodyPr/>
                    <a:lstStyle/>
                    <a:p>
                      <a:pPr marL="0" marR="228600" algn="ctr">
                        <a:lnSpc>
                          <a:spcPct val="90000"/>
                        </a:lnSpc>
                        <a:spcBef>
                          <a:spcPts val="0"/>
                        </a:spcBef>
                        <a:spcAft>
                          <a:spcPts val="0"/>
                        </a:spcAft>
                      </a:pPr>
                      <a:r>
                        <a:rPr lang="en-US" sz="2400" dirty="0">
                          <a:effectLst/>
                        </a:rPr>
                        <a:t>IED ANNEX - I</a:t>
                      </a:r>
                      <a:endParaRPr lang="tr-TR" sz="2400" b="1" dirty="0">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0" marR="45720" anchor="ctr"/>
                </a:tc>
                <a:tc hMerge="1">
                  <a:txBody>
                    <a:bodyPr/>
                    <a:lstStyle/>
                    <a:p>
                      <a:pPr marL="0" marR="228600" algn="ctr">
                        <a:lnSpc>
                          <a:spcPct val="115000"/>
                        </a:lnSpc>
                        <a:spcBef>
                          <a:spcPts val="0"/>
                        </a:spcBef>
                        <a:spcAft>
                          <a:spcPts val="0"/>
                        </a:spcAft>
                      </a:pP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370840">
                <a:tc>
                  <a:txBody>
                    <a:bodyPr/>
                    <a:lstStyle/>
                    <a:p>
                      <a:pPr marL="72000" marR="0" indent="0" algn="ctr">
                        <a:lnSpc>
                          <a:spcPct val="100000"/>
                        </a:lnSpc>
                        <a:spcBef>
                          <a:spcPts val="0"/>
                        </a:spcBef>
                        <a:spcAft>
                          <a:spcPts val="0"/>
                        </a:spcAft>
                      </a:pPr>
                      <a:r>
                        <a:rPr lang="en-US" sz="2400" b="1" kern="1200" dirty="0">
                          <a:solidFill>
                            <a:schemeClr val="tx1"/>
                          </a:solidFill>
                          <a:effectLst/>
                          <a:latin typeface="+mn-lt"/>
                          <a:ea typeface="+mn-ea"/>
                          <a:cs typeface="+mn-cs"/>
                        </a:rPr>
                        <a:t>4.1</a:t>
                      </a:r>
                      <a:endParaRPr lang="tr-TR" sz="2400" b="1" kern="1200" dirty="0">
                        <a:solidFill>
                          <a:schemeClr val="tx1"/>
                        </a:solidFill>
                        <a:effectLst/>
                        <a:latin typeface="+mn-lt"/>
                        <a:ea typeface="+mn-ea"/>
                        <a:cs typeface="+mn-cs"/>
                      </a:endParaRPr>
                    </a:p>
                  </a:txBody>
                  <a:tcPr marL="45720" marR="45720" anchor="ctr"/>
                </a:tc>
                <a:tc>
                  <a:txBody>
                    <a:bodyPr/>
                    <a:lstStyle/>
                    <a:p>
                      <a:pPr marL="36195" marR="0" algn="l">
                        <a:lnSpc>
                          <a:spcPct val="100000"/>
                        </a:lnSpc>
                        <a:spcBef>
                          <a:spcPts val="0"/>
                        </a:spcBef>
                        <a:spcAft>
                          <a:spcPts val="0"/>
                        </a:spcAft>
                      </a:pPr>
                      <a:r>
                        <a:rPr lang="en-US" sz="2400" b="1" dirty="0">
                          <a:solidFill>
                            <a:srgbClr val="000000"/>
                          </a:solidFill>
                          <a:effectLst/>
                          <a:latin typeface="+mn-lt"/>
                          <a:ea typeface="Times New Roman" panose="02020603050405020304" pitchFamily="18" charset="0"/>
                          <a:cs typeface="Arial" panose="020B0604020202020204" pitchFamily="34" charset="0"/>
                        </a:rPr>
                        <a:t>Production of organic chemicals, such as:</a:t>
                      </a:r>
                    </a:p>
                    <a:p>
                      <a:pPr marL="379095" marR="0" indent="-342900" algn="l">
                        <a:lnSpc>
                          <a:spcPct val="100000"/>
                        </a:lnSpc>
                        <a:spcBef>
                          <a:spcPts val="0"/>
                        </a:spcBef>
                        <a:spcAft>
                          <a:spcPts val="0"/>
                        </a:spcAft>
                        <a:buAutoNum type="alphaLcPeriod"/>
                      </a:pPr>
                      <a:r>
                        <a:rPr lang="en-US" sz="1800" dirty="0">
                          <a:solidFill>
                            <a:srgbClr val="000000"/>
                          </a:solidFill>
                          <a:effectLst/>
                          <a:latin typeface="+mn-lt"/>
                          <a:ea typeface="Times New Roman" panose="02020603050405020304" pitchFamily="18" charset="0"/>
                          <a:cs typeface="Arial" panose="020B0604020202020204" pitchFamily="34" charset="0"/>
                        </a:rPr>
                        <a:t>Simple hydrocarbons (linear or cyclic, saturated, or unsaturated, aliphatic, or aromatic)</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a:solidFill>
                            <a:srgbClr val="000000"/>
                          </a:solidFill>
                          <a:effectLst/>
                          <a:latin typeface="+mn-lt"/>
                          <a:ea typeface="Times New Roman" panose="02020603050405020304" pitchFamily="18" charset="0"/>
                          <a:cs typeface="Arial" panose="020B0604020202020204" pitchFamily="34" charset="0"/>
                        </a:rPr>
                        <a:t>Oxygen-containing hydrocarbons (such as alcohols, aldehydes, ketones, carboxylic acids, esters and mixtures of esters, acetates, ethers, peroxides, and epoxy resins)</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err="1">
                          <a:solidFill>
                            <a:srgbClr val="000000"/>
                          </a:solidFill>
                          <a:effectLst/>
                          <a:latin typeface="+mn-lt"/>
                          <a:ea typeface="Times New Roman" panose="02020603050405020304" pitchFamily="18" charset="0"/>
                          <a:cs typeface="Arial" panose="020B0604020202020204" pitchFamily="34" charset="0"/>
                        </a:rPr>
                        <a:t>Sulphurous</a:t>
                      </a:r>
                      <a:r>
                        <a:rPr lang="en-US" sz="1800" dirty="0">
                          <a:solidFill>
                            <a:srgbClr val="000000"/>
                          </a:solidFill>
                          <a:effectLst/>
                          <a:latin typeface="+mn-lt"/>
                          <a:ea typeface="Times New Roman" panose="02020603050405020304" pitchFamily="18" charset="0"/>
                          <a:cs typeface="Arial" panose="020B0604020202020204" pitchFamily="34" charset="0"/>
                        </a:rPr>
                        <a:t> hydrocarbons</a:t>
                      </a:r>
                      <a:endParaRPr lang="en-US" sz="1800" b="1"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noProof="0" dirty="0">
                          <a:solidFill>
                            <a:srgbClr val="000000"/>
                          </a:solidFill>
                          <a:effectLst/>
                          <a:latin typeface="+mn-lt"/>
                          <a:ea typeface="Times New Roman" panose="02020603050405020304" pitchFamily="18" charset="0"/>
                          <a:cs typeface="Arial" panose="020B0604020202020204" pitchFamily="34" charset="0"/>
                        </a:rPr>
                        <a:t>Nitrogenous hydrocarbons such as amines, amides, nitrous compounds, nitro compounds or nitrate compounds, nitriles, cyanates, isocyanates</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noProof="0" dirty="0">
                          <a:latin typeface="+mn-lt"/>
                        </a:rPr>
                        <a:t>Phosphorus-containing hydrocarbons</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noProof="0" dirty="0">
                          <a:effectLst/>
                        </a:rPr>
                        <a:t>Halogenic hydrocarbons (</a:t>
                      </a:r>
                      <a:r>
                        <a:rPr lang="en-US" sz="1800" noProof="0" dirty="0" err="1">
                          <a:effectLst/>
                        </a:rPr>
                        <a:t>e.g</a:t>
                      </a:r>
                      <a:r>
                        <a:rPr lang="en-US" sz="1800" noProof="0" dirty="0">
                          <a:effectLst/>
                        </a:rPr>
                        <a:t>: </a:t>
                      </a:r>
                      <a:r>
                        <a:rPr lang="en-US" sz="1800" kern="1200" dirty="0">
                          <a:effectLst/>
                        </a:rPr>
                        <a:t>CHCl</a:t>
                      </a:r>
                      <a:r>
                        <a:rPr lang="en-US" sz="1800" kern="1200" baseline="-25000" dirty="0">
                          <a:effectLst/>
                        </a:rPr>
                        <a:t>3</a:t>
                      </a:r>
                      <a:r>
                        <a:rPr lang="en-US" sz="1800" kern="1200" baseline="0" dirty="0">
                          <a:effectLst/>
                        </a:rPr>
                        <a:t>)</a:t>
                      </a:r>
                      <a:endParaRPr lang="en-US" sz="1800" b="0" baseline="0" noProof="0"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baseline="0" noProof="0" dirty="0">
                          <a:effectLst/>
                        </a:rPr>
                        <a:t>Organometallic compounds</a:t>
                      </a:r>
                      <a:endParaRPr lang="en-US" sz="1800" b="0" baseline="0" noProof="0"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a:solidFill>
                            <a:srgbClr val="000000"/>
                          </a:solidFill>
                          <a:effectLst/>
                          <a:latin typeface="+mn-lt"/>
                          <a:ea typeface="Times New Roman" panose="02020603050405020304" pitchFamily="18" charset="0"/>
                          <a:cs typeface="Arial" panose="020B0604020202020204" pitchFamily="34" charset="0"/>
                        </a:rPr>
                        <a:t>Plastic materials (polymers, synthetic </a:t>
                      </a:r>
                      <a:r>
                        <a:rPr lang="en-US" sz="1800" dirty="0" err="1">
                          <a:solidFill>
                            <a:srgbClr val="000000"/>
                          </a:solidFill>
                          <a:effectLst/>
                          <a:latin typeface="+mn-lt"/>
                          <a:ea typeface="Times New Roman" panose="02020603050405020304" pitchFamily="18" charset="0"/>
                          <a:cs typeface="Arial" panose="020B0604020202020204" pitchFamily="34" charset="0"/>
                        </a:rPr>
                        <a:t>fibres</a:t>
                      </a:r>
                      <a:r>
                        <a:rPr lang="en-US" sz="1800" dirty="0">
                          <a:solidFill>
                            <a:srgbClr val="000000"/>
                          </a:solidFill>
                          <a:effectLst/>
                          <a:latin typeface="+mn-lt"/>
                          <a:ea typeface="Times New Roman" panose="02020603050405020304" pitchFamily="18" charset="0"/>
                          <a:cs typeface="Arial" panose="020B0604020202020204" pitchFamily="34" charset="0"/>
                        </a:rPr>
                        <a:t>, and cellulose-based </a:t>
                      </a:r>
                      <a:r>
                        <a:rPr lang="en-US" sz="1800" dirty="0" err="1">
                          <a:solidFill>
                            <a:srgbClr val="000000"/>
                          </a:solidFill>
                          <a:effectLst/>
                          <a:latin typeface="+mn-lt"/>
                          <a:ea typeface="Times New Roman" panose="02020603050405020304" pitchFamily="18" charset="0"/>
                          <a:cs typeface="Arial" panose="020B0604020202020204" pitchFamily="34" charset="0"/>
                        </a:rPr>
                        <a:t>fibres</a:t>
                      </a:r>
                      <a:r>
                        <a:rPr lang="en-US" sz="1800" dirty="0">
                          <a:solidFill>
                            <a:srgbClr val="000000"/>
                          </a:solidFill>
                          <a:effectLst/>
                          <a:latin typeface="+mn-lt"/>
                          <a:ea typeface="Times New Roman" panose="02020603050405020304" pitchFamily="18" charset="0"/>
                          <a:cs typeface="Arial" panose="020B0604020202020204" pitchFamily="34" charset="0"/>
                        </a:rPr>
                        <a:t>)</a:t>
                      </a:r>
                      <a:endParaRPr lang="tr-TR" sz="1800"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a:solidFill>
                            <a:srgbClr val="000000"/>
                          </a:solidFill>
                          <a:effectLst/>
                          <a:latin typeface="+mn-lt"/>
                          <a:ea typeface="Times New Roman" panose="02020603050405020304" pitchFamily="18" charset="0"/>
                          <a:cs typeface="Arial" panose="020B0604020202020204" pitchFamily="34" charset="0"/>
                        </a:rPr>
                        <a:t>Synthetic rubbers</a:t>
                      </a:r>
                      <a:endParaRPr lang="tr-TR" sz="1800"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a:solidFill>
                            <a:srgbClr val="000000"/>
                          </a:solidFill>
                          <a:effectLst/>
                          <a:latin typeface="+mn-lt"/>
                          <a:ea typeface="Times New Roman" panose="02020603050405020304" pitchFamily="18" charset="0"/>
                          <a:cs typeface="Arial" panose="020B0604020202020204" pitchFamily="34" charset="0"/>
                        </a:rPr>
                        <a:t>Dyes and pigments</a:t>
                      </a:r>
                      <a:endParaRPr lang="tr-TR" sz="1800" dirty="0">
                        <a:solidFill>
                          <a:srgbClr val="000000"/>
                        </a:solidFill>
                        <a:effectLst/>
                        <a:latin typeface="+mn-lt"/>
                        <a:ea typeface="Times New Roman" panose="02020603050405020304" pitchFamily="18" charset="0"/>
                        <a:cs typeface="Arial" panose="020B0604020202020204" pitchFamily="34" charset="0"/>
                      </a:endParaRP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dirty="0">
                          <a:solidFill>
                            <a:srgbClr val="000000"/>
                          </a:solidFill>
                          <a:effectLst/>
                          <a:latin typeface="+mn-lt"/>
                          <a:ea typeface="Times New Roman" panose="02020603050405020304" pitchFamily="18" charset="0"/>
                          <a:cs typeface="Arial" panose="020B0604020202020204" pitchFamily="34" charset="0"/>
                        </a:rPr>
                        <a:t>Surface-active agents and surfactants</a:t>
                      </a:r>
                      <a:endParaRPr lang="tr-TR" sz="1800" dirty="0">
                        <a:solidFill>
                          <a:srgbClr val="000000"/>
                        </a:solidFill>
                        <a:effectLst/>
                        <a:latin typeface="+mn-lt"/>
                        <a:ea typeface="Times New Roman" panose="02020603050405020304" pitchFamily="18" charset="0"/>
                        <a:cs typeface="Arial" panose="020B0604020202020204" pitchFamily="34" charset="0"/>
                      </a:endParaRPr>
                    </a:p>
                  </a:txBody>
                  <a:tcPr marL="45720" marR="45720" anchor="ctr"/>
                </a:tc>
                <a:extLst>
                  <a:ext uri="{0D108BD9-81ED-4DB2-BD59-A6C34878D82A}">
                    <a16:rowId xmlns:a16="http://schemas.microsoft.com/office/drawing/2014/main" val="887838436"/>
                  </a:ext>
                </a:extLst>
              </a:tr>
            </a:tbl>
          </a:graphicData>
        </a:graphic>
      </p:graphicFrame>
      <p:sp>
        <p:nvSpPr>
          <p:cNvPr id="3" name="Slide Number Placeholder 2">
            <a:extLst>
              <a:ext uri="{FF2B5EF4-FFF2-40B4-BE49-F238E27FC236}">
                <a16:creationId xmlns:a16="http://schemas.microsoft.com/office/drawing/2014/main" id="{E7156112-D1BA-0F74-7F70-9216771BFB72}"/>
              </a:ext>
            </a:extLst>
          </p:cNvPr>
          <p:cNvSpPr>
            <a:spLocks noGrp="1"/>
          </p:cNvSpPr>
          <p:nvPr>
            <p:ph type="sldNum" sz="quarter" idx="12"/>
          </p:nvPr>
        </p:nvSpPr>
        <p:spPr/>
        <p:txBody>
          <a:bodyPr/>
          <a:lstStyle/>
          <a:p>
            <a:fld id="{3AB124D6-A55C-4BF8-8FED-103D5F9381FB}" type="slidenum">
              <a:rPr lang="en-GB" smtClean="0"/>
              <a:t>4</a:t>
            </a:fld>
            <a:endParaRPr lang="en-GB"/>
          </a:p>
        </p:txBody>
      </p:sp>
    </p:spTree>
    <p:extLst>
      <p:ext uri="{BB962C8B-B14F-4D97-AF65-F5344CB8AC3E}">
        <p14:creationId xmlns:p14="http://schemas.microsoft.com/office/powerpoint/2010/main" val="17647744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Covered Chemical Sectors</a:t>
            </a:r>
          </a:p>
        </p:txBody>
      </p:sp>
      <p:graphicFrame>
        <p:nvGraphicFramePr>
          <p:cNvPr id="5" name="Content Placeholder 4">
            <a:extLst>
              <a:ext uri="{FF2B5EF4-FFF2-40B4-BE49-F238E27FC236}">
                <a16:creationId xmlns:a16="http://schemas.microsoft.com/office/drawing/2014/main" id="{89B28053-7ADE-41F5-8CA3-6F04F8946429}"/>
              </a:ext>
            </a:extLst>
          </p:cNvPr>
          <p:cNvGraphicFramePr>
            <a:graphicFrameLocks noGrp="1"/>
          </p:cNvGraphicFramePr>
          <p:nvPr>
            <p:ph idx="1"/>
            <p:extLst>
              <p:ext uri="{D42A27DB-BD31-4B8C-83A1-F6EECF244321}">
                <p14:modId xmlns:p14="http://schemas.microsoft.com/office/powerpoint/2010/main" val="3729572448"/>
              </p:ext>
            </p:extLst>
          </p:nvPr>
        </p:nvGraphicFramePr>
        <p:xfrm>
          <a:off x="838200" y="1825625"/>
          <a:ext cx="10515600" cy="3346704"/>
        </p:xfrm>
        <a:graphic>
          <a:graphicData uri="http://schemas.openxmlformats.org/drawingml/2006/table">
            <a:tbl>
              <a:tblPr firstRow="1" bandRow="1">
                <a:tableStyleId>{3B4B98B0-60AC-42C2-AFA5-B58CD77FA1E5}</a:tableStyleId>
              </a:tblPr>
              <a:tblGrid>
                <a:gridCol w="1096617">
                  <a:extLst>
                    <a:ext uri="{9D8B030D-6E8A-4147-A177-3AD203B41FA5}">
                      <a16:colId xmlns:a16="http://schemas.microsoft.com/office/drawing/2014/main" val="1514630152"/>
                    </a:ext>
                  </a:extLst>
                </a:gridCol>
                <a:gridCol w="9418983">
                  <a:extLst>
                    <a:ext uri="{9D8B030D-6E8A-4147-A177-3AD203B41FA5}">
                      <a16:colId xmlns:a16="http://schemas.microsoft.com/office/drawing/2014/main" val="2455776153"/>
                    </a:ext>
                  </a:extLst>
                </a:gridCol>
              </a:tblGrid>
              <a:tr h="370840">
                <a:tc gridSpan="2">
                  <a:txBody>
                    <a:bodyPr/>
                    <a:lstStyle/>
                    <a:p>
                      <a:pPr marL="0" marR="228600" algn="ctr">
                        <a:lnSpc>
                          <a:spcPct val="90000"/>
                        </a:lnSpc>
                        <a:spcBef>
                          <a:spcPts val="0"/>
                        </a:spcBef>
                        <a:spcAft>
                          <a:spcPts val="0"/>
                        </a:spcAft>
                      </a:pPr>
                      <a:r>
                        <a:rPr lang="en-US" sz="2400" dirty="0">
                          <a:effectLst/>
                        </a:rPr>
                        <a:t>IED ANNEX - I</a:t>
                      </a:r>
                      <a:endParaRPr lang="tr-TR" sz="2400" b="1" dirty="0">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0" marR="45720" anchor="ctr"/>
                </a:tc>
                <a:tc hMerge="1">
                  <a:txBody>
                    <a:bodyPr/>
                    <a:lstStyle/>
                    <a:p>
                      <a:pPr marL="0" marR="228600" algn="ctr">
                        <a:lnSpc>
                          <a:spcPct val="115000"/>
                        </a:lnSpc>
                        <a:spcBef>
                          <a:spcPts val="0"/>
                        </a:spcBef>
                        <a:spcAft>
                          <a:spcPts val="0"/>
                        </a:spcAft>
                      </a:pP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370840">
                <a:tc>
                  <a:txBody>
                    <a:bodyPr/>
                    <a:lstStyle/>
                    <a:p>
                      <a:pPr marL="72000" marR="0" indent="0" algn="ctr">
                        <a:lnSpc>
                          <a:spcPct val="100000"/>
                        </a:lnSpc>
                        <a:spcBef>
                          <a:spcPts val="0"/>
                        </a:spcBef>
                        <a:spcAft>
                          <a:spcPts val="0"/>
                        </a:spcAft>
                      </a:pPr>
                      <a:r>
                        <a:rPr lang="en-US" sz="2400" kern="1200" dirty="0">
                          <a:effectLst/>
                        </a:rPr>
                        <a:t>4.2</a:t>
                      </a:r>
                      <a:endParaRPr lang="tr-TR" sz="2400" b="1" kern="1200" dirty="0">
                        <a:solidFill>
                          <a:schemeClr val="tx1"/>
                        </a:solidFill>
                        <a:effectLst/>
                        <a:latin typeface="+mn-lt"/>
                        <a:ea typeface="+mn-ea"/>
                        <a:cs typeface="+mn-cs"/>
                      </a:endParaRPr>
                    </a:p>
                  </a:txBody>
                  <a:tcPr marL="45720" marR="45720" anchor="ctr"/>
                </a:tc>
                <a:tc>
                  <a:txBody>
                    <a:bodyPr/>
                    <a:lstStyle/>
                    <a:p>
                      <a:pPr marL="36195" marR="0" lvl="0" indent="0" algn="l" defTabSz="914400" rtl="0" eaLnBrk="1" fontAlgn="auto" latinLnBrk="0" hangingPunct="1">
                        <a:lnSpc>
                          <a:spcPct val="100000"/>
                        </a:lnSpc>
                        <a:spcBef>
                          <a:spcPts val="0"/>
                        </a:spcBef>
                        <a:spcAft>
                          <a:spcPts val="0"/>
                        </a:spcAft>
                        <a:buClrTx/>
                        <a:buSzTx/>
                        <a:buFontTx/>
                        <a:buNone/>
                        <a:tabLst/>
                        <a:defRPr/>
                      </a:pPr>
                      <a:r>
                        <a:rPr lang="en-US" sz="2400" b="1" dirty="0">
                          <a:effectLst/>
                        </a:rPr>
                        <a:t>Production of </a:t>
                      </a:r>
                      <a:r>
                        <a:rPr lang="en-US" sz="2400" b="1">
                          <a:effectLst/>
                        </a:rPr>
                        <a:t>inorganic chemicals, </a:t>
                      </a:r>
                      <a:r>
                        <a:rPr lang="en-US" sz="2400" b="1" dirty="0">
                          <a:effectLst/>
                        </a:rPr>
                        <a:t>such as:</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a:effectLst/>
                        </a:rPr>
                        <a:t>Gases, </a:t>
                      </a:r>
                      <a:r>
                        <a:rPr lang="en-US" sz="1800" dirty="0">
                          <a:effectLst/>
                        </a:rPr>
                        <a:t>such </a:t>
                      </a:r>
                      <a:r>
                        <a:rPr lang="en-US" sz="1800">
                          <a:effectLst/>
                        </a:rPr>
                        <a:t>as ammonia, </a:t>
                      </a:r>
                      <a:r>
                        <a:rPr lang="en-US" sz="1800" dirty="0">
                          <a:effectLst/>
                        </a:rPr>
                        <a:t>chlorine or </a:t>
                      </a:r>
                      <a:r>
                        <a:rPr lang="en-US" sz="1800">
                          <a:effectLst/>
                        </a:rPr>
                        <a:t>hydrogen chloride, </a:t>
                      </a:r>
                      <a:r>
                        <a:rPr lang="en-US" sz="1800" dirty="0">
                          <a:effectLst/>
                        </a:rPr>
                        <a:t>fluorine or </a:t>
                      </a:r>
                      <a:r>
                        <a:rPr lang="en-US" sz="1800">
                          <a:effectLst/>
                        </a:rPr>
                        <a:t>hydrogen fluoride, carbon oxides, </a:t>
                      </a:r>
                      <a:r>
                        <a:rPr lang="en-US" sz="1800" err="1">
                          <a:effectLst/>
                        </a:rPr>
                        <a:t>sulphur</a:t>
                      </a:r>
                      <a:r>
                        <a:rPr lang="en-US" sz="1800">
                          <a:effectLst/>
                        </a:rPr>
                        <a:t> compounds, nitrogen oxides, hydrogen, </a:t>
                      </a:r>
                      <a:r>
                        <a:rPr lang="en-US" sz="1800" err="1">
                          <a:effectLst/>
                        </a:rPr>
                        <a:t>sulphur</a:t>
                      </a:r>
                      <a:r>
                        <a:rPr lang="en-US" sz="1800">
                          <a:effectLst/>
                        </a:rPr>
                        <a:t> dioxide, </a:t>
                      </a:r>
                      <a:r>
                        <a:rPr lang="en-US" sz="1800" dirty="0">
                          <a:effectLst/>
                        </a:rPr>
                        <a:t>carbonyl chloride; </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a:effectLst/>
                        </a:rPr>
                        <a:t>Acids, </a:t>
                      </a:r>
                      <a:r>
                        <a:rPr lang="en-US" sz="1800" dirty="0">
                          <a:effectLst/>
                        </a:rPr>
                        <a:t>such as </a:t>
                      </a:r>
                      <a:r>
                        <a:rPr lang="en-US" sz="1800">
                          <a:effectLst/>
                        </a:rPr>
                        <a:t>chromic acid, hydrofluoric acid, phosphoric acid, nitric acid, hydrochloric acid, </a:t>
                      </a:r>
                      <a:r>
                        <a:rPr lang="en-US" sz="1800" err="1">
                          <a:effectLst/>
                        </a:rPr>
                        <a:t>sulphuric</a:t>
                      </a:r>
                      <a:r>
                        <a:rPr lang="en-US" sz="1800">
                          <a:effectLst/>
                        </a:rPr>
                        <a:t> acid, oleum, </a:t>
                      </a:r>
                      <a:r>
                        <a:rPr lang="en-US" sz="1800" dirty="0" err="1">
                          <a:effectLst/>
                        </a:rPr>
                        <a:t>sulphurous</a:t>
                      </a:r>
                      <a:r>
                        <a:rPr lang="en-US" sz="1800" dirty="0">
                          <a:effectLst/>
                        </a:rPr>
                        <a:t> acids; </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a:effectLst/>
                        </a:rPr>
                        <a:t>Bases, </a:t>
                      </a:r>
                      <a:r>
                        <a:rPr lang="en-US" sz="1800" dirty="0">
                          <a:effectLst/>
                        </a:rPr>
                        <a:t>such as </a:t>
                      </a:r>
                      <a:r>
                        <a:rPr lang="en-US" sz="1800">
                          <a:effectLst/>
                        </a:rPr>
                        <a:t>ammonium hydroxide, potassium hydroxide, </a:t>
                      </a:r>
                      <a:r>
                        <a:rPr lang="en-US" sz="1800" dirty="0">
                          <a:effectLst/>
                        </a:rPr>
                        <a:t>sodium hydroxide;</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a:effectLst/>
                        </a:rPr>
                        <a:t>Salts, </a:t>
                      </a:r>
                      <a:r>
                        <a:rPr lang="en-US" sz="1800" dirty="0">
                          <a:effectLst/>
                        </a:rPr>
                        <a:t>such as </a:t>
                      </a:r>
                      <a:r>
                        <a:rPr lang="en-US" sz="1800">
                          <a:effectLst/>
                        </a:rPr>
                        <a:t>ammonium chloride, potassium chlorate, potassium carbonate, sodium carbonate, perborate, </a:t>
                      </a:r>
                      <a:r>
                        <a:rPr lang="en-US" sz="1800" dirty="0">
                          <a:effectLst/>
                        </a:rPr>
                        <a:t>silver nitrate; </a:t>
                      </a:r>
                    </a:p>
                    <a:p>
                      <a:pPr marL="379095" marR="0" lvl="0" indent="-342900" algn="l" defTabSz="914400" rtl="0" eaLnBrk="1" fontAlgn="auto" latinLnBrk="0" hangingPunct="1">
                        <a:lnSpc>
                          <a:spcPct val="100000"/>
                        </a:lnSpc>
                        <a:spcBef>
                          <a:spcPts val="0"/>
                        </a:spcBef>
                        <a:spcAft>
                          <a:spcPts val="0"/>
                        </a:spcAft>
                        <a:buClrTx/>
                        <a:buSzTx/>
                        <a:buFontTx/>
                        <a:buAutoNum type="alphaLcPeriod"/>
                        <a:tabLst/>
                        <a:defRPr/>
                      </a:pPr>
                      <a:r>
                        <a:rPr lang="en-US" sz="1800">
                          <a:effectLst/>
                        </a:rPr>
                        <a:t>Non-metals, </a:t>
                      </a:r>
                      <a:r>
                        <a:rPr lang="en-US" sz="1800" dirty="0">
                          <a:effectLst/>
                        </a:rPr>
                        <a:t>metal oxides or other inorganic compounds such as </a:t>
                      </a:r>
                      <a:r>
                        <a:rPr lang="en-US" sz="1800">
                          <a:effectLst/>
                        </a:rPr>
                        <a:t>calcium carbide, silicon, </a:t>
                      </a:r>
                      <a:r>
                        <a:rPr lang="en-US" sz="1800" dirty="0">
                          <a:effectLst/>
                        </a:rPr>
                        <a:t>silicon carbide</a:t>
                      </a:r>
                      <a:endParaRPr lang="en-US" sz="1800" b="0" dirty="0">
                        <a:solidFill>
                          <a:srgbClr val="000000"/>
                        </a:solidFill>
                        <a:effectLst/>
                        <a:latin typeface="+mn-lt"/>
                        <a:ea typeface="Times New Roman" panose="02020603050405020304" pitchFamily="18" charset="0"/>
                        <a:cs typeface="Arial" panose="020B0604020202020204" pitchFamily="34" charset="0"/>
                      </a:endParaRPr>
                    </a:p>
                  </a:txBody>
                  <a:tcPr marL="45720" marR="45720" anchor="ctr"/>
                </a:tc>
                <a:extLst>
                  <a:ext uri="{0D108BD9-81ED-4DB2-BD59-A6C34878D82A}">
                    <a16:rowId xmlns:a16="http://schemas.microsoft.com/office/drawing/2014/main" val="3914616847"/>
                  </a:ext>
                </a:extLst>
              </a:tr>
            </a:tbl>
          </a:graphicData>
        </a:graphic>
      </p:graphicFrame>
      <p:sp>
        <p:nvSpPr>
          <p:cNvPr id="3" name="Slide Number Placeholder 2">
            <a:extLst>
              <a:ext uri="{FF2B5EF4-FFF2-40B4-BE49-F238E27FC236}">
                <a16:creationId xmlns:a16="http://schemas.microsoft.com/office/drawing/2014/main" id="{B68D871F-9192-A4F6-29DA-2D34230EDC4E}"/>
              </a:ext>
            </a:extLst>
          </p:cNvPr>
          <p:cNvSpPr>
            <a:spLocks noGrp="1"/>
          </p:cNvSpPr>
          <p:nvPr>
            <p:ph type="sldNum" sz="quarter" idx="12"/>
          </p:nvPr>
        </p:nvSpPr>
        <p:spPr/>
        <p:txBody>
          <a:bodyPr/>
          <a:lstStyle/>
          <a:p>
            <a:fld id="{3AB124D6-A55C-4BF8-8FED-103D5F9381FB}" type="slidenum">
              <a:rPr lang="en-GB" smtClean="0"/>
              <a:t>5</a:t>
            </a:fld>
            <a:endParaRPr lang="en-GB"/>
          </a:p>
        </p:txBody>
      </p:sp>
    </p:spTree>
    <p:extLst>
      <p:ext uri="{BB962C8B-B14F-4D97-AF65-F5344CB8AC3E}">
        <p14:creationId xmlns:p14="http://schemas.microsoft.com/office/powerpoint/2010/main" val="29888604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lstStyle/>
          <a:p>
            <a:r>
              <a:rPr lang="en-US"/>
              <a:t>Covered Chemical Sectors</a:t>
            </a:r>
            <a:endParaRPr lang="en-US" dirty="0"/>
          </a:p>
        </p:txBody>
      </p:sp>
      <p:graphicFrame>
        <p:nvGraphicFramePr>
          <p:cNvPr id="4" name="Table 4">
            <a:extLst>
              <a:ext uri="{FF2B5EF4-FFF2-40B4-BE49-F238E27FC236}">
                <a16:creationId xmlns:a16="http://schemas.microsoft.com/office/drawing/2014/main" id="{4F5149C2-83A9-4F81-8E12-7EB97CD37BD9}"/>
              </a:ext>
            </a:extLst>
          </p:cNvPr>
          <p:cNvGraphicFramePr>
            <a:graphicFrameLocks noGrp="1"/>
          </p:cNvGraphicFramePr>
          <p:nvPr>
            <p:ph idx="1"/>
            <p:extLst>
              <p:ext uri="{D42A27DB-BD31-4B8C-83A1-F6EECF244321}">
                <p14:modId xmlns:p14="http://schemas.microsoft.com/office/powerpoint/2010/main" val="995673508"/>
              </p:ext>
            </p:extLst>
          </p:nvPr>
        </p:nvGraphicFramePr>
        <p:xfrm>
          <a:off x="838200" y="1825624"/>
          <a:ext cx="10515600" cy="2614295"/>
        </p:xfrm>
        <a:graphic>
          <a:graphicData uri="http://schemas.openxmlformats.org/drawingml/2006/table">
            <a:tbl>
              <a:tblPr firstRow="1" bandRow="1">
                <a:tableStyleId>{3B4B98B0-60AC-42C2-AFA5-B58CD77FA1E5}</a:tableStyleId>
              </a:tblPr>
              <a:tblGrid>
                <a:gridCol w="1096617">
                  <a:extLst>
                    <a:ext uri="{9D8B030D-6E8A-4147-A177-3AD203B41FA5}">
                      <a16:colId xmlns:a16="http://schemas.microsoft.com/office/drawing/2014/main" val="1514630152"/>
                    </a:ext>
                  </a:extLst>
                </a:gridCol>
                <a:gridCol w="9418983">
                  <a:extLst>
                    <a:ext uri="{9D8B030D-6E8A-4147-A177-3AD203B41FA5}">
                      <a16:colId xmlns:a16="http://schemas.microsoft.com/office/drawing/2014/main" val="2455776153"/>
                    </a:ext>
                  </a:extLst>
                </a:gridCol>
              </a:tblGrid>
              <a:tr h="475953">
                <a:tc gridSpan="2">
                  <a:txBody>
                    <a:bodyPr/>
                    <a:lstStyle/>
                    <a:p>
                      <a:pPr marL="0" marR="228600" algn="ctr">
                        <a:lnSpc>
                          <a:spcPct val="90000"/>
                        </a:lnSpc>
                        <a:spcBef>
                          <a:spcPts val="0"/>
                        </a:spcBef>
                        <a:spcAft>
                          <a:spcPts val="0"/>
                        </a:spcAft>
                      </a:pPr>
                      <a:r>
                        <a:rPr lang="en-US" sz="2400" dirty="0">
                          <a:effectLst/>
                        </a:rPr>
                        <a:t>IED ANNEX - I</a:t>
                      </a:r>
                      <a:endParaRPr lang="tr-TR" sz="2400" b="1" dirty="0">
                        <a:solidFill>
                          <a:srgbClr val="0070C0"/>
                        </a:solidFill>
                        <a:effectLst/>
                        <a:latin typeface="Times New Roman" panose="02020603050405020304" pitchFamily="18" charset="0"/>
                        <a:ea typeface="Calibri" panose="020F0502020204030204" pitchFamily="34" charset="0"/>
                        <a:cs typeface="Calibri" panose="020F0502020204030204" pitchFamily="34" charset="0"/>
                      </a:endParaRPr>
                    </a:p>
                  </a:txBody>
                  <a:tcPr marL="45721" marR="45721" anchor="ctr"/>
                </a:tc>
                <a:tc hMerge="1">
                  <a:txBody>
                    <a:bodyPr/>
                    <a:lstStyle/>
                    <a:p>
                      <a:pPr marL="0" marR="228600" algn="ctr">
                        <a:lnSpc>
                          <a:spcPct val="115000"/>
                        </a:lnSpc>
                        <a:spcBef>
                          <a:spcPts val="0"/>
                        </a:spcBef>
                        <a:spcAft>
                          <a:spcPts val="0"/>
                        </a:spcAft>
                      </a:pPr>
                      <a:endParaRPr lang="tr-TR" sz="1600" b="1" dirty="0">
                        <a:effectLst/>
                        <a:latin typeface="Times New Roman" panose="02020603050405020304" pitchFamily="18" charset="0"/>
                        <a:ea typeface="Calibri" panose="020F0502020204030204" pitchFamily="34" charset="0"/>
                        <a:cs typeface="Calibri" panose="020F0502020204030204" pitchFamily="34" charset="0"/>
                      </a:endParaRPr>
                    </a:p>
                  </a:txBody>
                  <a:tcPr marT="0" marB="0" anchor="ctr"/>
                </a:tc>
                <a:extLst>
                  <a:ext uri="{0D108BD9-81ED-4DB2-BD59-A6C34878D82A}">
                    <a16:rowId xmlns:a16="http://schemas.microsoft.com/office/drawing/2014/main" val="302510254"/>
                  </a:ext>
                </a:extLst>
              </a:tr>
              <a:tr h="793256">
                <a:tc>
                  <a:txBody>
                    <a:bodyPr/>
                    <a:lstStyle/>
                    <a:p>
                      <a:pPr marL="72000" marR="0" indent="0" algn="ctr">
                        <a:lnSpc>
                          <a:spcPct val="100000"/>
                        </a:lnSpc>
                        <a:spcBef>
                          <a:spcPts val="0"/>
                        </a:spcBef>
                        <a:spcAft>
                          <a:spcPts val="0"/>
                        </a:spcAft>
                      </a:pPr>
                      <a:r>
                        <a:rPr lang="en-US" sz="2000" b="1" kern="1200" dirty="0">
                          <a:effectLst/>
                        </a:rPr>
                        <a:t>4.3</a:t>
                      </a:r>
                      <a:endParaRPr lang="tr-TR" sz="2400" b="1" kern="1200" dirty="0">
                        <a:solidFill>
                          <a:schemeClr val="tx1"/>
                        </a:solidFill>
                        <a:effectLst/>
                        <a:latin typeface="+mn-lt"/>
                        <a:ea typeface="+mn-ea"/>
                        <a:cs typeface="+mn-cs"/>
                      </a:endParaRPr>
                    </a:p>
                  </a:txBody>
                  <a:tcPr marL="45721" marR="45721" anchor="ctr"/>
                </a:tc>
                <a:tc>
                  <a:txBody>
                    <a:bodyPr/>
                    <a:lstStyle/>
                    <a:p>
                      <a:pPr marL="36195" marR="0" algn="l">
                        <a:lnSpc>
                          <a:spcPct val="100000"/>
                        </a:lnSpc>
                        <a:spcBef>
                          <a:spcPts val="0"/>
                        </a:spcBef>
                        <a:spcAft>
                          <a:spcPts val="0"/>
                        </a:spcAft>
                      </a:pPr>
                      <a:r>
                        <a:rPr lang="en-US" sz="2000" b="1" dirty="0">
                          <a:effectLst/>
                        </a:rPr>
                        <a:t>Production </a:t>
                      </a:r>
                      <a:r>
                        <a:rPr lang="en-US" sz="2000" b="1">
                          <a:effectLst/>
                        </a:rPr>
                        <a:t>of phosphorous-, </a:t>
                      </a:r>
                      <a:r>
                        <a:rPr lang="en-US" sz="2000" b="1" dirty="0">
                          <a:effectLst/>
                        </a:rPr>
                        <a:t>nitrogen- or potassium-based </a:t>
                      </a:r>
                      <a:r>
                        <a:rPr lang="en-US" sz="2000" b="1" dirty="0" err="1">
                          <a:effectLst/>
                        </a:rPr>
                        <a:t>fertilisers</a:t>
                      </a:r>
                      <a:r>
                        <a:rPr lang="en-US" sz="2000" b="1" dirty="0">
                          <a:effectLst/>
                        </a:rPr>
                        <a:t> (simple or compound </a:t>
                      </a:r>
                      <a:r>
                        <a:rPr lang="en-US" sz="2000" b="1" dirty="0" err="1">
                          <a:effectLst/>
                        </a:rPr>
                        <a:t>fertilisers</a:t>
                      </a:r>
                      <a:r>
                        <a:rPr lang="en-US" sz="2000" b="1" dirty="0">
                          <a:effectLst/>
                        </a:rPr>
                        <a:t>) </a:t>
                      </a:r>
                      <a:endParaRPr lang="tr-TR" sz="2000" b="1" dirty="0">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3111945992"/>
                  </a:ext>
                </a:extLst>
              </a:tr>
              <a:tr h="448362">
                <a:tc>
                  <a:txBody>
                    <a:bodyPr/>
                    <a:lstStyle/>
                    <a:p>
                      <a:pPr marL="72000" marR="0" indent="0" algn="ctr">
                        <a:lnSpc>
                          <a:spcPct val="100000"/>
                        </a:lnSpc>
                        <a:spcBef>
                          <a:spcPts val="0"/>
                        </a:spcBef>
                        <a:spcAft>
                          <a:spcPts val="0"/>
                        </a:spcAft>
                      </a:pPr>
                      <a:r>
                        <a:rPr lang="en-US" sz="2000" b="1" kern="1200" noProof="0" dirty="0">
                          <a:effectLst/>
                        </a:rPr>
                        <a:t>4.4</a:t>
                      </a:r>
                      <a:endParaRPr lang="en-US" sz="2000" b="1" kern="1200" noProof="0" dirty="0">
                        <a:solidFill>
                          <a:schemeClr val="tx1"/>
                        </a:solidFill>
                        <a:effectLst/>
                        <a:latin typeface="+mn-lt"/>
                        <a:ea typeface="+mn-ea"/>
                        <a:cs typeface="+mn-cs"/>
                      </a:endParaRPr>
                    </a:p>
                  </a:txBody>
                  <a:tcPr marL="45721" marR="45721" anchor="ctr"/>
                </a:tc>
                <a:tc>
                  <a:txBody>
                    <a:bodyPr/>
                    <a:lstStyle/>
                    <a:p>
                      <a:pPr marL="36195" marR="0" algn="l">
                        <a:lnSpc>
                          <a:spcPct val="100000"/>
                        </a:lnSpc>
                        <a:spcBef>
                          <a:spcPts val="0"/>
                        </a:spcBef>
                        <a:spcAft>
                          <a:spcPts val="0"/>
                        </a:spcAft>
                      </a:pPr>
                      <a:r>
                        <a:rPr lang="en-US" sz="2000" b="1" noProof="0" dirty="0">
                          <a:effectLst/>
                        </a:rPr>
                        <a:t>Production of plant protection products or of biocides </a:t>
                      </a:r>
                      <a:endParaRPr lang="en-US" sz="2000" b="1" noProof="0" dirty="0">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1221203496"/>
                  </a:ext>
                </a:extLst>
              </a:tr>
              <a:tr h="448362">
                <a:tc>
                  <a:txBody>
                    <a:bodyPr/>
                    <a:lstStyle/>
                    <a:p>
                      <a:pPr marL="72000" algn="ctr">
                        <a:lnSpc>
                          <a:spcPct val="100000"/>
                        </a:lnSpc>
                      </a:pPr>
                      <a:r>
                        <a:rPr lang="en-US" sz="2000" b="1" kern="1200" noProof="0" dirty="0">
                          <a:effectLst/>
                        </a:rPr>
                        <a:t>4.5</a:t>
                      </a:r>
                      <a:endParaRPr lang="en-US" sz="2000" b="1" kern="1200" noProof="0" dirty="0">
                        <a:solidFill>
                          <a:schemeClr val="tx1"/>
                        </a:solidFill>
                        <a:effectLst/>
                        <a:latin typeface="+mn-lt"/>
                        <a:ea typeface="+mn-ea"/>
                        <a:cs typeface="+mn-cs"/>
                      </a:endParaRPr>
                    </a:p>
                  </a:txBody>
                  <a:tcPr marL="45721" marR="45721" anchor="ctr"/>
                </a:tc>
                <a:tc>
                  <a:txBody>
                    <a:bodyPr/>
                    <a:lstStyle/>
                    <a:p>
                      <a:pPr marL="0" marR="0" lvl="0" indent="0" algn="l" defTabSz="914400" rtl="0" eaLnBrk="1" fontAlgn="auto" latinLnBrk="0" hangingPunct="1">
                        <a:lnSpc>
                          <a:spcPct val="90000"/>
                        </a:lnSpc>
                        <a:spcBef>
                          <a:spcPts val="0"/>
                        </a:spcBef>
                        <a:spcAft>
                          <a:spcPts val="0"/>
                        </a:spcAft>
                        <a:buClrTx/>
                        <a:buSzTx/>
                        <a:buFontTx/>
                        <a:buNone/>
                        <a:tabLst/>
                        <a:defRPr/>
                      </a:pPr>
                      <a:r>
                        <a:rPr kumimoji="0" lang="en-US" sz="2000" b="1" u="none" strike="noStrike" kern="1200" cap="none" spc="0" normalizeH="0" baseline="0" noProof="0" dirty="0">
                          <a:ln>
                            <a:noFill/>
                          </a:ln>
                          <a:effectLst/>
                          <a:uLnTx/>
                          <a:uFillTx/>
                        </a:rPr>
                        <a:t>Production</a:t>
                      </a:r>
                      <a:r>
                        <a:rPr lang="en-US" sz="2000" b="1" kern="1200" noProof="0" dirty="0">
                          <a:effectLst/>
                        </a:rPr>
                        <a:t> of pharmaceutical products </a:t>
                      </a:r>
                      <a:r>
                        <a:rPr lang="en-US" sz="2000" b="1" noProof="0" dirty="0"/>
                        <a:t>including intermediates </a:t>
                      </a:r>
                      <a:endParaRPr lang="en-US" sz="2000" b="1" noProof="0" dirty="0">
                        <a:latin typeface="+mn-lt"/>
                      </a:endParaRPr>
                    </a:p>
                  </a:txBody>
                  <a:tcPr marL="45721" marR="45721" anchor="ctr"/>
                </a:tc>
                <a:extLst>
                  <a:ext uri="{0D108BD9-81ED-4DB2-BD59-A6C34878D82A}">
                    <a16:rowId xmlns:a16="http://schemas.microsoft.com/office/drawing/2014/main" val="3634813423"/>
                  </a:ext>
                </a:extLst>
              </a:tr>
              <a:tr h="448362">
                <a:tc>
                  <a:txBody>
                    <a:bodyPr/>
                    <a:lstStyle/>
                    <a:p>
                      <a:pPr marL="72000" marR="0" algn="ctr">
                        <a:lnSpc>
                          <a:spcPct val="100000"/>
                        </a:lnSpc>
                        <a:spcBef>
                          <a:spcPts val="0"/>
                        </a:spcBef>
                        <a:spcAft>
                          <a:spcPts val="0"/>
                        </a:spcAft>
                      </a:pPr>
                      <a:r>
                        <a:rPr lang="en-US" sz="2000" b="1" kern="1200" noProof="0" dirty="0">
                          <a:effectLst/>
                        </a:rPr>
                        <a:t>4.6</a:t>
                      </a:r>
                      <a:endParaRPr lang="en-US" sz="2000" b="1" kern="1200" noProof="0" dirty="0">
                        <a:solidFill>
                          <a:schemeClr val="tx1"/>
                        </a:solidFill>
                        <a:effectLst/>
                        <a:latin typeface="+mn-lt"/>
                        <a:ea typeface="+mn-ea"/>
                        <a:cs typeface="+mn-cs"/>
                      </a:endParaRPr>
                    </a:p>
                  </a:txBody>
                  <a:tcPr marL="45721" marR="45721" anchor="ctr"/>
                </a:tc>
                <a:tc>
                  <a:txBody>
                    <a:bodyPr/>
                    <a:lstStyle/>
                    <a:p>
                      <a:pPr marL="36195" marR="0" algn="l">
                        <a:lnSpc>
                          <a:spcPct val="100000"/>
                        </a:lnSpc>
                        <a:spcBef>
                          <a:spcPts val="0"/>
                        </a:spcBef>
                        <a:spcAft>
                          <a:spcPts val="0"/>
                        </a:spcAft>
                      </a:pPr>
                      <a:r>
                        <a:rPr lang="en-US" sz="2000" b="1" baseline="0" noProof="0" dirty="0">
                          <a:effectLst/>
                        </a:rPr>
                        <a:t>Production of explosives</a:t>
                      </a:r>
                      <a:endParaRPr lang="en-US" sz="2000" b="1" baseline="0" noProof="0" dirty="0">
                        <a:solidFill>
                          <a:srgbClr val="000000"/>
                        </a:solidFill>
                        <a:effectLst/>
                        <a:latin typeface="+mn-lt"/>
                        <a:ea typeface="Times New Roman" panose="02020603050405020304" pitchFamily="18" charset="0"/>
                        <a:cs typeface="Arial" panose="020B0604020202020204" pitchFamily="34" charset="0"/>
                      </a:endParaRPr>
                    </a:p>
                  </a:txBody>
                  <a:tcPr marL="45721" marR="45721" anchor="ctr"/>
                </a:tc>
                <a:extLst>
                  <a:ext uri="{0D108BD9-81ED-4DB2-BD59-A6C34878D82A}">
                    <a16:rowId xmlns:a16="http://schemas.microsoft.com/office/drawing/2014/main" val="249300153"/>
                  </a:ext>
                </a:extLst>
              </a:tr>
            </a:tbl>
          </a:graphicData>
        </a:graphic>
      </p:graphicFrame>
      <p:sp>
        <p:nvSpPr>
          <p:cNvPr id="5" name="TextBox 4">
            <a:extLst>
              <a:ext uri="{FF2B5EF4-FFF2-40B4-BE49-F238E27FC236}">
                <a16:creationId xmlns:a16="http://schemas.microsoft.com/office/drawing/2014/main" id="{9EBB4938-1265-4FDF-9F08-676BC54D27EF}"/>
              </a:ext>
            </a:extLst>
          </p:cNvPr>
          <p:cNvSpPr txBox="1"/>
          <p:nvPr/>
        </p:nvSpPr>
        <p:spPr>
          <a:xfrm>
            <a:off x="838200" y="5897218"/>
            <a:ext cx="910424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IED: </a:t>
            </a:r>
            <a:r>
              <a:rPr kumimoji="0" lang="en-US" sz="1800" b="0" i="0" u="none" strike="noStrike" kern="1200" cap="none" spc="0" normalizeH="0" baseline="0" noProof="0">
                <a:ln>
                  <a:noFill/>
                </a:ln>
                <a:solidFill>
                  <a:prstClr val="black"/>
                </a:solidFill>
                <a:effectLst/>
                <a:uLnTx/>
                <a:uFillTx/>
                <a:latin typeface="Calibri" panose="020F0502020204030204"/>
                <a:ea typeface="+mn-ea"/>
                <a:cs typeface="+mn-cs"/>
                <a:hlinkClick r:id="rId2"/>
              </a:rPr>
              <a:t>https://€-lex.€opa</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hlinkClick r:id="rId2"/>
              </a:rPr>
              <a:t>.eu/legal-content/EN/TXT/?uri=celex%3A32010L0075</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Slide Number Placeholder 2">
            <a:extLst>
              <a:ext uri="{FF2B5EF4-FFF2-40B4-BE49-F238E27FC236}">
                <a16:creationId xmlns:a16="http://schemas.microsoft.com/office/drawing/2014/main" id="{810FF6B5-0DF4-738B-3F11-889B4AE4F1D7}"/>
              </a:ext>
            </a:extLst>
          </p:cNvPr>
          <p:cNvSpPr>
            <a:spLocks noGrp="1"/>
          </p:cNvSpPr>
          <p:nvPr>
            <p:ph type="sldNum" sz="quarter" idx="12"/>
          </p:nvPr>
        </p:nvSpPr>
        <p:spPr/>
        <p:txBody>
          <a:bodyPr/>
          <a:lstStyle/>
          <a:p>
            <a:fld id="{3AB124D6-A55C-4BF8-8FED-103D5F9381FB}" type="slidenum">
              <a:rPr lang="en-GB" smtClean="0"/>
              <a:t>6</a:t>
            </a:fld>
            <a:endParaRPr lang="en-GB"/>
          </a:p>
        </p:txBody>
      </p:sp>
    </p:spTree>
    <p:extLst>
      <p:ext uri="{BB962C8B-B14F-4D97-AF65-F5344CB8AC3E}">
        <p14:creationId xmlns:p14="http://schemas.microsoft.com/office/powerpoint/2010/main" val="12857419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lstStyle/>
          <a:p>
            <a:r>
              <a:rPr lang="en-US"/>
              <a:t>Vertical BREFs Specific to the Chemical Sector</a:t>
            </a:r>
            <a:endParaRPr lang="en-US" dirty="0"/>
          </a:p>
        </p:txBody>
      </p:sp>
      <p:sp>
        <p:nvSpPr>
          <p:cNvPr id="3" name="Slide Number Placeholder 2">
            <a:extLst>
              <a:ext uri="{FF2B5EF4-FFF2-40B4-BE49-F238E27FC236}">
                <a16:creationId xmlns:a16="http://schemas.microsoft.com/office/drawing/2014/main" id="{50A3B1F0-9877-A80D-BE2E-55A94C96623D}"/>
              </a:ext>
            </a:extLst>
          </p:cNvPr>
          <p:cNvSpPr>
            <a:spLocks noGrp="1"/>
          </p:cNvSpPr>
          <p:nvPr>
            <p:ph type="sldNum" sz="quarter" idx="12"/>
          </p:nvPr>
        </p:nvSpPr>
        <p:spPr/>
        <p:txBody>
          <a:bodyPr/>
          <a:lstStyle/>
          <a:p>
            <a:fld id="{3AB124D6-A55C-4BF8-8FED-103D5F9381FB}" type="slidenum">
              <a:rPr lang="en-GB" smtClean="0"/>
              <a:pPr/>
              <a:t>7</a:t>
            </a:fld>
            <a:endParaRPr lang="en-GB"/>
          </a:p>
        </p:txBody>
      </p:sp>
      <p:sp>
        <p:nvSpPr>
          <p:cNvPr id="4" name="Content Placeholder 2">
            <a:extLst>
              <a:ext uri="{FF2B5EF4-FFF2-40B4-BE49-F238E27FC236}">
                <a16:creationId xmlns:a16="http://schemas.microsoft.com/office/drawing/2014/main" id="{B282D0BB-E906-4C77-94F6-9D6E8F9A1667}"/>
              </a:ext>
            </a:extLst>
          </p:cNvPr>
          <p:cNvSpPr txBox="1">
            <a:spLocks/>
          </p:cNvSpPr>
          <p:nvPr/>
        </p:nvSpPr>
        <p:spPr>
          <a:xfrm>
            <a:off x="568960" y="1727364"/>
            <a:ext cx="8036340" cy="4320000"/>
          </a:xfrm>
          <a:prstGeom prst="rect">
            <a:avLst/>
          </a:prstGeom>
          <a:ln w="12700">
            <a:solidFill>
              <a:srgbClr val="1F7F7D"/>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Production of Large Volume Organic Chemicals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LVOC</a:t>
            </a: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Manufacture of Organic Fine Chemicals </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OFC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en-US" sz="2400" b="0" i="0" u="none" strike="noStrike" kern="1200" cap="none" spc="0" normalizeH="0" baseline="30000" noProof="0" dirty="0">
              <a:ln>
                <a:noFill/>
              </a:ln>
              <a:solidFill>
                <a:srgbClr val="FF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Production of Polymers(</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POL</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Large Volume Inorganic Chemicals – Ammonia, Acids and </a:t>
            </a:r>
            <a:r>
              <a:rPr kumimoji="0" lang="en-US" sz="2400" b="0" i="0" u="none" strike="noStrike" kern="1200" cap="none" spc="0" normalizeH="0" baseline="0" noProof="0" dirty="0" err="1">
                <a:ln>
                  <a:noFill/>
                </a:ln>
                <a:solidFill>
                  <a:srgbClr val="333333"/>
                </a:solidFill>
                <a:effectLst/>
                <a:uLnTx/>
                <a:uFillTx/>
                <a:latin typeface="Calibri" panose="020F0502020204030204"/>
                <a:ea typeface="+mn-ea"/>
                <a:cs typeface="+mn-cs"/>
              </a:rPr>
              <a:t>Fertilisers</a:t>
            </a: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LVIC-AAF</a:t>
            </a: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Large Volume Inorganic Chemicals – Solids and Others Industry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LVIC-S</a:t>
            </a: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Production of </a:t>
            </a:r>
            <a:r>
              <a:rPr kumimoji="0" lang="en-US" sz="2400" b="0" i="0" u="none" strike="noStrike" kern="1200" cap="none" spc="0" normalizeH="0" baseline="0" noProof="0" dirty="0" err="1">
                <a:ln>
                  <a:noFill/>
                </a:ln>
                <a:solidFill>
                  <a:srgbClr val="333333"/>
                </a:solidFill>
                <a:effectLst/>
                <a:uLnTx/>
                <a:uFillTx/>
                <a:latin typeface="Calibri" panose="020F0502020204030204"/>
                <a:ea typeface="+mn-ea"/>
                <a:cs typeface="+mn-cs"/>
              </a:rPr>
              <a:t>Speciality</a:t>
            </a:r>
            <a:r>
              <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rPr>
              <a:t> Inorganic Chemicals</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SIC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Production of Chlor-alkali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CAK</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 </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33333"/>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Content Placeholder 4">
            <a:extLst>
              <a:ext uri="{FF2B5EF4-FFF2-40B4-BE49-F238E27FC236}">
                <a16:creationId xmlns:a16="http://schemas.microsoft.com/office/drawing/2014/main" id="{B67BD075-B9DD-4196-9C60-C6B6B6C94220}"/>
              </a:ext>
            </a:extLst>
          </p:cNvPr>
          <p:cNvPicPr>
            <a:picLocks noChangeAspect="1"/>
          </p:cNvPicPr>
          <p:nvPr/>
        </p:nvPicPr>
        <p:blipFill>
          <a:blip r:embed="rId2"/>
          <a:stretch>
            <a:fillRect/>
          </a:stretch>
        </p:blipFill>
        <p:spPr>
          <a:xfrm>
            <a:off x="8813165" y="1727364"/>
            <a:ext cx="3034286" cy="4320000"/>
          </a:xfrm>
          <a:prstGeom prst="rect">
            <a:avLst/>
          </a:prstGeom>
        </p:spPr>
      </p:pic>
    </p:spTree>
    <p:extLst>
      <p:ext uri="{BB962C8B-B14F-4D97-AF65-F5344CB8AC3E}">
        <p14:creationId xmlns:p14="http://schemas.microsoft.com/office/powerpoint/2010/main" val="1876473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Horizontal BREFs</a:t>
            </a:r>
          </a:p>
        </p:txBody>
      </p:sp>
      <p:sp>
        <p:nvSpPr>
          <p:cNvPr id="5" name="Content Placeholder 3">
            <a:extLst>
              <a:ext uri="{FF2B5EF4-FFF2-40B4-BE49-F238E27FC236}">
                <a16:creationId xmlns:a16="http://schemas.microsoft.com/office/drawing/2014/main" id="{697F2DFF-4922-4E51-801F-3A122908AD25}"/>
              </a:ext>
            </a:extLst>
          </p:cNvPr>
          <p:cNvSpPr txBox="1">
            <a:spLocks/>
          </p:cNvSpPr>
          <p:nvPr/>
        </p:nvSpPr>
        <p:spPr>
          <a:xfrm>
            <a:off x="1704339" y="1983740"/>
            <a:ext cx="8783321" cy="2890520"/>
          </a:xfrm>
          <a:prstGeom prst="rect">
            <a:avLst/>
          </a:prstGeom>
          <a:ln>
            <a:solidFill>
              <a:srgbClr val="1F7F7D"/>
            </a:solidFill>
          </a:ln>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Common Waste Gas Management and Treatment Systems in the Chemical Sector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WGC</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Common Wastewater and Waste Gas Treatment/Management Systems in the Chemical Sector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CWW</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Emissions from Storage (</a:t>
            </a:r>
            <a:r>
              <a:rPr kumimoji="0" lang="en-US" sz="2400" b="0" i="0" u="none" strike="noStrike" kern="1200" cap="none" spc="0" normalizeH="0" baseline="0" noProof="0" dirty="0">
                <a:ln>
                  <a:noFill/>
                </a:ln>
                <a:solidFill>
                  <a:srgbClr val="0070C0"/>
                </a:solidFill>
                <a:effectLst/>
                <a:uLnTx/>
                <a:uFillTx/>
                <a:latin typeface="Calibri" panose="020F0502020204030204"/>
                <a:ea typeface="+mn-ea"/>
                <a:cs typeface="+mn-cs"/>
              </a:rPr>
              <a:t>EFS</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Energy Efficiency (</a:t>
            </a:r>
            <a:r>
              <a:rPr kumimoji="0" lang="en-US" sz="2400" b="0" i="0" u="none" strike="noStrike" kern="1200" cap="none" spc="0" normalizeH="0" baseline="0" noProof="0">
                <a:ln>
                  <a:noFill/>
                </a:ln>
                <a:solidFill>
                  <a:srgbClr val="0070C0"/>
                </a:solidFill>
                <a:effectLst/>
                <a:uLnTx/>
                <a:uFillTx/>
                <a:latin typeface="Calibri" panose="020F0502020204030204"/>
                <a:ea typeface="+mn-ea"/>
                <a:cs typeface="+mn-cs"/>
              </a:rPr>
              <a:t>ENE</a:t>
            </a: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 name="Slide Number Placeholder 2">
            <a:extLst>
              <a:ext uri="{FF2B5EF4-FFF2-40B4-BE49-F238E27FC236}">
                <a16:creationId xmlns:a16="http://schemas.microsoft.com/office/drawing/2014/main" id="{0660D84E-5CE8-4C15-E2C1-DE5A87AE6238}"/>
              </a:ext>
            </a:extLst>
          </p:cNvPr>
          <p:cNvSpPr>
            <a:spLocks noGrp="1"/>
          </p:cNvSpPr>
          <p:nvPr>
            <p:ph type="sldNum" sz="quarter" idx="12"/>
          </p:nvPr>
        </p:nvSpPr>
        <p:spPr/>
        <p:txBody>
          <a:bodyPr/>
          <a:lstStyle/>
          <a:p>
            <a:fld id="{3AB124D6-A55C-4BF8-8FED-103D5F9381FB}" type="slidenum">
              <a:rPr lang="en-GB" smtClean="0"/>
              <a:t>8</a:t>
            </a:fld>
            <a:endParaRPr lang="en-GB"/>
          </a:p>
        </p:txBody>
      </p:sp>
    </p:spTree>
    <p:extLst>
      <p:ext uri="{BB962C8B-B14F-4D97-AF65-F5344CB8AC3E}">
        <p14:creationId xmlns:p14="http://schemas.microsoft.com/office/powerpoint/2010/main" val="9078989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a:extLst>
              <a:ext uri="{FF2B5EF4-FFF2-40B4-BE49-F238E27FC236}">
                <a16:creationId xmlns:a16="http://schemas.microsoft.com/office/drawing/2014/main" id="{A77F2137-5BBC-42DE-A0EA-2CEB0848A89C}"/>
              </a:ext>
            </a:extLst>
          </p:cNvPr>
          <p:cNvSpPr>
            <a:spLocks noGrp="1"/>
          </p:cNvSpPr>
          <p:nvPr>
            <p:ph type="title"/>
          </p:nvPr>
        </p:nvSpPr>
        <p:spPr/>
        <p:txBody>
          <a:bodyPr>
            <a:normAutofit/>
          </a:bodyPr>
          <a:lstStyle/>
          <a:p>
            <a:r>
              <a:rPr lang="en-US" dirty="0"/>
              <a:t>Large Volume Organic Chemicals (LVOC)</a:t>
            </a:r>
          </a:p>
        </p:txBody>
      </p:sp>
      <p:sp>
        <p:nvSpPr>
          <p:cNvPr id="5" name="Content Placeholder 4">
            <a:extLst>
              <a:ext uri="{FF2B5EF4-FFF2-40B4-BE49-F238E27FC236}">
                <a16:creationId xmlns:a16="http://schemas.microsoft.com/office/drawing/2014/main" id="{1E218B2F-E328-4106-F3FD-B1C179110919}"/>
              </a:ext>
            </a:extLst>
          </p:cNvPr>
          <p:cNvSpPr>
            <a:spLocks noGrp="1"/>
          </p:cNvSpPr>
          <p:nvPr>
            <p:ph idx="1"/>
          </p:nvPr>
        </p:nvSpPr>
        <p:spPr/>
        <p:txBody>
          <a:bodyPr>
            <a:normAutofit fontScale="92500"/>
          </a:bodyPr>
          <a:lstStyle/>
          <a:p>
            <a:pPr algn="just"/>
            <a:r>
              <a:rPr lang="en-US" dirty="0"/>
              <a:t>The following chemicals are under the scope of LVOC:</a:t>
            </a:r>
          </a:p>
          <a:p>
            <a:pPr lvl="1" algn="just"/>
            <a:r>
              <a:rPr lang="en-US" dirty="0"/>
              <a:t>Simple hydrocarbons; oxygen-containing hydrocarbons such as alcohols, aldehydes, ketones, carboxylic acids, esters and mixtures of esters, acetates, ethers, peroxides and epoxy resins; </a:t>
            </a:r>
            <a:r>
              <a:rPr lang="en-US" dirty="0" err="1"/>
              <a:t>sulphurous</a:t>
            </a:r>
            <a:r>
              <a:rPr lang="en-US" dirty="0"/>
              <a:t> hydrocarbons; nitrogenous hydrocarbons such as amines, amides, nitrous compounds, nitro compounds or nitrate compounds, nitriles, cyanates, isocyanates; phosphorus-containing hydrocarbons; halogenic hydrocarbons; organometallic compounds; hydrogen peroxide</a:t>
            </a:r>
          </a:p>
          <a:p>
            <a:pPr algn="just"/>
            <a:r>
              <a:rPr lang="en-US" dirty="0"/>
              <a:t>The main environmental problems of the production of LVOC are point source and fugitive VOC emissions, wastewater emission with high organic content, energy consumption, </a:t>
            </a:r>
            <a:r>
              <a:rPr lang="en-US" dirty="0" err="1"/>
              <a:t>odour</a:t>
            </a:r>
            <a:r>
              <a:rPr lang="en-US" dirty="0"/>
              <a:t> and noise problems. </a:t>
            </a:r>
          </a:p>
          <a:p>
            <a:endParaRPr lang="en-US" dirty="0"/>
          </a:p>
        </p:txBody>
      </p:sp>
      <p:sp>
        <p:nvSpPr>
          <p:cNvPr id="3" name="Slide Number Placeholder 2">
            <a:extLst>
              <a:ext uri="{FF2B5EF4-FFF2-40B4-BE49-F238E27FC236}">
                <a16:creationId xmlns:a16="http://schemas.microsoft.com/office/drawing/2014/main" id="{19E93B1C-DC5E-7533-0146-C79A1BCC6889}"/>
              </a:ext>
            </a:extLst>
          </p:cNvPr>
          <p:cNvSpPr>
            <a:spLocks noGrp="1"/>
          </p:cNvSpPr>
          <p:nvPr>
            <p:ph type="sldNum" sz="quarter" idx="12"/>
          </p:nvPr>
        </p:nvSpPr>
        <p:spPr/>
        <p:txBody>
          <a:bodyPr/>
          <a:lstStyle/>
          <a:p>
            <a:fld id="{3AB124D6-A55C-4BF8-8FED-103D5F9381FB}" type="slidenum">
              <a:rPr lang="en-GB" smtClean="0"/>
              <a:t>9</a:t>
            </a:fld>
            <a:endParaRPr lang="en-GB"/>
          </a:p>
        </p:txBody>
      </p:sp>
    </p:spTree>
    <p:extLst>
      <p:ext uri="{BB962C8B-B14F-4D97-AF65-F5344CB8AC3E}">
        <p14:creationId xmlns:p14="http://schemas.microsoft.com/office/powerpoint/2010/main" val="836773675"/>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e8073b6-3c35-47ec-bd0a-a1d0ba8cbf8f" xsi:nil="true"/>
    <lcf76f155ced4ddcb4097134ff3c332f xmlns="bde1a614-31f7-438d-beec-b6de3b6557e4">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4A3FC1E26E3BA4A907FBEE7D1494596" ma:contentTypeVersion="17" ma:contentTypeDescription="Create a new document." ma:contentTypeScope="" ma:versionID="1d02e26b1e0805d97c7c325b5c17fe7a">
  <xsd:schema xmlns:xsd="http://www.w3.org/2001/XMLSchema" xmlns:xs="http://www.w3.org/2001/XMLSchema" xmlns:p="http://schemas.microsoft.com/office/2006/metadata/properties" xmlns:ns2="bde1a614-31f7-438d-beec-b6de3b6557e4" xmlns:ns3="3e8073b6-3c35-47ec-bd0a-a1d0ba8cbf8f" targetNamespace="http://schemas.microsoft.com/office/2006/metadata/properties" ma:root="true" ma:fieldsID="4fef06fb690796ce9818d38cf3116d66" ns2:_="" ns3:_="">
    <xsd:import namespace="bde1a614-31f7-438d-beec-b6de3b6557e4"/>
    <xsd:import namespace="3e8073b6-3c35-47ec-bd0a-a1d0ba8cbf8f"/>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de1a614-31f7-438d-beec-b6de3b6557e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4aca36d1-af7c-46e5-adbe-7b61b864efc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e8073b6-3c35-47ec-bd0a-a1d0ba8cbf8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d36ed16-71c4-47f9-989c-d735444cd7e8}" ma:internalName="TaxCatchAll" ma:showField="CatchAllData" ma:web="3e8073b6-3c35-47ec-bd0a-a1d0ba8cbf8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0D7CA75-421E-43B4-9E53-210742F42C60}">
  <ds:schemaRefs>
    <ds:schemaRef ds:uri="http://schemas.microsoft.com/sharepoint/v3/contenttype/forms"/>
  </ds:schemaRefs>
</ds:datastoreItem>
</file>

<file path=customXml/itemProps2.xml><?xml version="1.0" encoding="utf-8"?>
<ds:datastoreItem xmlns:ds="http://schemas.openxmlformats.org/officeDocument/2006/customXml" ds:itemID="{F0F962D3-CDB5-4195-917C-54600F787D43}">
  <ds:schemaRefs>
    <ds:schemaRef ds:uri="http://schemas.microsoft.com/office/2006/metadata/properties"/>
    <ds:schemaRef ds:uri="http://schemas.microsoft.com/office/infopath/2007/PartnerControls"/>
    <ds:schemaRef ds:uri="3e8073b6-3c35-47ec-bd0a-a1d0ba8cbf8f"/>
    <ds:schemaRef ds:uri="bde1a614-31f7-438d-beec-b6de3b6557e4"/>
  </ds:schemaRefs>
</ds:datastoreItem>
</file>

<file path=customXml/itemProps3.xml><?xml version="1.0" encoding="utf-8"?>
<ds:datastoreItem xmlns:ds="http://schemas.openxmlformats.org/officeDocument/2006/customXml" ds:itemID="{247AA547-B198-44EF-985F-B3A0E896E16F}"/>
</file>

<file path=docProps/app.xml><?xml version="1.0" encoding="utf-8"?>
<Properties xmlns="http://schemas.openxmlformats.org/officeDocument/2006/extended-properties" xmlns:vt="http://schemas.openxmlformats.org/officeDocument/2006/docPropsVTypes">
  <TotalTime>7027</TotalTime>
  <Words>3224</Words>
  <Application>Microsoft Office PowerPoint</Application>
  <PresentationFormat>Widescreen</PresentationFormat>
  <Paragraphs>421</Paragraphs>
  <Slides>35</Slides>
  <Notes>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35</vt:i4>
      </vt:variant>
    </vt:vector>
  </HeadingPairs>
  <TitlesOfParts>
    <vt:vector size="43" baseType="lpstr">
      <vt:lpstr>Arial</vt:lpstr>
      <vt:lpstr>Calibri</vt:lpstr>
      <vt:lpstr>Calibri Light</vt:lpstr>
      <vt:lpstr>Times New Roman</vt:lpstr>
      <vt:lpstr>Verdana</vt:lpstr>
      <vt:lpstr>Office Teması</vt:lpstr>
      <vt:lpstr>1_Office Theme</vt:lpstr>
      <vt:lpstr>1_Office Teması</vt:lpstr>
      <vt:lpstr>Prof. Dr. Ülkü Yetiş Key Expert November 2023</vt:lpstr>
      <vt:lpstr>IED and Chemical Industry</vt:lpstr>
      <vt:lpstr>IED and Chemical Industry</vt:lpstr>
      <vt:lpstr>Covered Chemical Sectors</vt:lpstr>
      <vt:lpstr>Covered Chemical Sectors</vt:lpstr>
      <vt:lpstr>Covered Chemical Sectors</vt:lpstr>
      <vt:lpstr>Vertical BREFs Specific to the Chemical Sector</vt:lpstr>
      <vt:lpstr>Horizontal BREFs</vt:lpstr>
      <vt:lpstr>Large Volume Organic Chemicals (LVOC)</vt:lpstr>
      <vt:lpstr>Large Volume Organic Chemicals (LVOC)</vt:lpstr>
      <vt:lpstr>Large Volume Organic Chemicals (LVOC)</vt:lpstr>
      <vt:lpstr>Large Volume Organic Chemicals (LVOC)</vt:lpstr>
      <vt:lpstr>Polymers (POL)</vt:lpstr>
      <vt:lpstr>Polymers (POL)</vt:lpstr>
      <vt:lpstr>Polymers (POL)</vt:lpstr>
      <vt:lpstr>Polymers (POL)</vt:lpstr>
      <vt:lpstr>Organic Fine Chemicals (OFC)</vt:lpstr>
      <vt:lpstr>Organic Fine Chemicals (OFC)</vt:lpstr>
      <vt:lpstr>Organic Fine Chemicals (OFC)</vt:lpstr>
      <vt:lpstr>Organic Fine Chemicals (OFC)</vt:lpstr>
      <vt:lpstr>Large Volume Inorganic Chemicals – Ammonia, Acids and Fertilisers (LVIC-AAF)</vt:lpstr>
      <vt:lpstr>Large Volume Inorganic Chemicals – Ammonia, Acids and Fertilisers (LVIC-AAF)</vt:lpstr>
      <vt:lpstr>Large Volume Inorganic Chemicals – Ammonia, Acids and Fertilisers (LVIC-AAF)</vt:lpstr>
      <vt:lpstr>Large Volume Inorganic Chemicals – Ammonia, Acids and Fertilisers (LVIC-AAF)</vt:lpstr>
      <vt:lpstr>Chlor Alkali (CAK)</vt:lpstr>
      <vt:lpstr>Chlor Alkali (CAK)</vt:lpstr>
      <vt:lpstr>Chlor Alkali (CAK)</vt:lpstr>
      <vt:lpstr>Chlor Alkali (CAK)</vt:lpstr>
      <vt:lpstr>Large Volume Inorganic Chemicals – Solids and Other Industry (LVIC-S)</vt:lpstr>
      <vt:lpstr>Large Volume Inorganic Chemicals – Solids and Other Industry (LVIC-S)</vt:lpstr>
      <vt:lpstr>Large Volume Inorganic Chemicals – Solids and Other Industry (LVIC-S)</vt:lpstr>
      <vt:lpstr>Large Volume Inorganic Chemicals – Solids and Other Industry (LVIC-S)</vt:lpstr>
      <vt:lpstr>Overall Compliance and Cost Assessment for Chemical Sector</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Surname</dc:title>
  <dc:creator>İlhan Temizel</dc:creator>
  <cp:lastModifiedBy>UY</cp:lastModifiedBy>
  <cp:revision>29</cp:revision>
  <dcterms:created xsi:type="dcterms:W3CDTF">2022-02-17T12:54:28Z</dcterms:created>
  <dcterms:modified xsi:type="dcterms:W3CDTF">2023-11-26T06:11:38Z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0x01010004A3FC1E26E3BA4A907FBEE7D1494596</vt:lpwstr>
  </property>
  <property fmtid="{D5CDD505-2E9C-101B-9397-08002B2CF9AE}" pid="3" name="MediaServiceImageTags">
    <vt:lpwstr/>
  </property>
</Properties>
</file>