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5">
  <p:sldMasterIdLst>
    <p:sldMasterId id="2147483648" r:id="rId4"/>
    <p:sldMasterId id="2147483660" r:id="rId5"/>
  </p:sldMasterIdLst>
  <p:sldIdLst>
    <p:sldId id="256" r:id="rId6"/>
    <p:sldId id="305" r:id="rId7"/>
    <p:sldId id="260" r:id="rId8"/>
    <p:sldId id="306" r:id="rId9"/>
    <p:sldId id="307" r:id="rId10"/>
    <p:sldId id="308" r:id="rId11"/>
    <p:sldId id="422" r:id="rId12"/>
    <p:sldId id="423" r:id="rId13"/>
    <p:sldId id="424" r:id="rId14"/>
    <p:sldId id="425" r:id="rId15"/>
    <p:sldId id="405" r:id="rId16"/>
    <p:sldId id="406" r:id="rId17"/>
    <p:sldId id="421" r:id="rId18"/>
    <p:sldId id="429" r:id="rId19"/>
    <p:sldId id="439" r:id="rId20"/>
    <p:sldId id="435" r:id="rId21"/>
    <p:sldId id="437" r:id="rId22"/>
    <p:sldId id="436" r:id="rId23"/>
    <p:sldId id="428" r:id="rId24"/>
    <p:sldId id="434" r:id="rId25"/>
    <p:sldId id="427" r:id="rId26"/>
    <p:sldId id="280" r:id="rId27"/>
  </p:sldIdLst>
  <p:sldSz cx="12192000" cy="6858000"/>
  <p:notesSz cx="6858000" cy="9144000"/>
  <p:custDataLst>
    <p:tags r:id="rId28"/>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7" autoAdjust="0"/>
    <p:restoredTop sz="94660"/>
  </p:normalViewPr>
  <p:slideViewPr>
    <p:cSldViewPr snapToGrid="0">
      <p:cViewPr varScale="1">
        <p:scale>
          <a:sx n="114" d="100"/>
          <a:sy n="114" d="100"/>
        </p:scale>
        <p:origin x="504" y="16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gs" Target="tags/tag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63831FF6-FF15-4735-B60A-BB925A2C1C3B}"/>
    <pc:docChg chg="modSld">
      <pc:chgData name="Irem Ince" userId="1100439d-fe2c-4ae9-9b0f-7d377f7d641b" providerId="ADAL" clId="{63831FF6-FF15-4735-B60A-BB925A2C1C3B}" dt="2023-07-07T09:25:42.856" v="19" actId="20577"/>
      <pc:docMkLst>
        <pc:docMk/>
      </pc:docMkLst>
      <pc:sldChg chg="modSp mod">
        <pc:chgData name="Irem Ince" userId="1100439d-fe2c-4ae9-9b0f-7d377f7d641b" providerId="ADAL" clId="{63831FF6-FF15-4735-B60A-BB925A2C1C3B}" dt="2023-07-07T09:25:42.856" v="19" actId="20577"/>
        <pc:sldMkLst>
          <pc:docMk/>
          <pc:sldMk cId="4198351783" sldId="429"/>
        </pc:sldMkLst>
        <pc:graphicFrameChg chg="modGraphic">
          <ac:chgData name="Irem Ince" userId="1100439d-fe2c-4ae9-9b0f-7d377f7d641b" providerId="ADAL" clId="{63831FF6-FF15-4735-B60A-BB925A2C1C3B}" dt="2023-07-07T09:25:42.856" v="19" actId="20577"/>
          <ac:graphicFrameMkLst>
            <pc:docMk/>
            <pc:sldMk cId="4198351783" sldId="429"/>
            <ac:graphicFrameMk id="6" creationId="{588C21B1-840C-B984-4143-616E83ED86C7}"/>
          </ac:graphicFrameMkLst>
        </pc:graphicFrame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578E2DE-971D-4C5B-8059-401F18B92113}" type="doc">
      <dgm:prSet loTypeId="urn:microsoft.com/office/officeart/2005/8/layout/lProcess3" loCatId="process" qsTypeId="urn:microsoft.com/office/officeart/2005/8/quickstyle/simple1" qsCatId="simple" csTypeId="urn:microsoft.com/office/officeart/2005/8/colors/accent0_3" csCatId="mainScheme" phldr="1"/>
      <dgm:spPr/>
      <dgm:t>
        <a:bodyPr/>
        <a:lstStyle/>
        <a:p>
          <a:endParaRPr lang="en-US"/>
        </a:p>
      </dgm:t>
    </dgm:pt>
    <dgm:pt modelId="{5BC2A56E-59C3-4F61-AE57-0D1D3E862303}" type="parTrans" cxnId="{6CFBE252-C1A8-4697-AE92-B777D996C3CE}">
      <dgm:prSet/>
      <dgm:spPr/>
      <dgm:t>
        <a:bodyPr/>
        <a:lstStyle/>
        <a:p>
          <a:endParaRPr lang="en-US"/>
        </a:p>
      </dgm:t>
    </dgm:pt>
    <dgm:pt modelId="{31D569C8-1403-4E89-BCAE-8FD0C1E2874C}">
      <dgm:prSet custT="1"/>
      <dgm:spPr/>
      <dgm:t>
        <a:bodyPr>
          <a:noAutofit/>
        </a:bodyPr>
        <a:lstStyle/>
        <a:p>
          <a:pPr rtl="0"/>
          <a:r>
            <a:rPr lang="en" sz="1400" b="0" i="0" u="none" strike="noStrike">
              <a:highlight>
                <a:srgbClr val="000000">
                  <a:alpha val="0"/>
                </a:srgbClr>
              </a:highlight>
              <a:latin typeface="Calibri"/>
            </a:rPr>
            <a:t>BAT Status</a:t>
          </a:r>
        </a:p>
        <a:p>
          <a:pPr rtl="0"/>
          <a:r>
            <a:rPr lang="en" sz="1400" b="0" i="0" u="none" strike="noStrike">
              <a:highlight>
                <a:srgbClr val="000000">
                  <a:alpha val="0"/>
                </a:srgbClr>
              </a:highlight>
              <a:latin typeface="Calibri"/>
            </a:rPr>
            <a:t>(Yes/No/Partially)</a:t>
          </a:r>
          <a:endParaRPr lang="en-US"/>
        </a:p>
      </dgm:t>
    </dgm:pt>
    <dgm:pt modelId="{CB10B285-6C8E-4200-8EE3-A38A2977CE20}" type="sibTrans" cxnId="{6CFBE252-C1A8-4697-AE92-B777D996C3CE}">
      <dgm:prSet/>
      <dgm:spPr/>
      <dgm:t>
        <a:bodyPr/>
        <a:lstStyle/>
        <a:p>
          <a:endParaRPr lang="en-US"/>
        </a:p>
      </dgm:t>
    </dgm:pt>
    <dgm:pt modelId="{767C7087-0B64-4CE3-B8CC-4D1448438817}" type="parTrans" cxnId="{7DE0F546-4CA7-42FD-808F-6942F2EC5CB3}">
      <dgm:prSet/>
      <dgm:spPr/>
      <dgm:t>
        <a:bodyPr/>
        <a:lstStyle/>
        <a:p>
          <a:endParaRPr lang="en-US"/>
        </a:p>
      </dgm:t>
    </dgm:pt>
    <dgm:pt modelId="{D0C35574-F968-46F2-9F2D-9D3F92D25C43}">
      <dgm:prSet custT="1"/>
      <dgm:spPr/>
      <dgm:t>
        <a:bodyPr>
          <a:noAutofit/>
        </a:bodyPr>
        <a:lstStyle/>
        <a:p>
          <a:pPr rtl="0"/>
          <a:r>
            <a:rPr lang="en" sz="1400" b="0" i="0" u="none" strike="noStrike">
              <a:highlight>
                <a:srgbClr val="000000">
                  <a:alpha val="0"/>
                </a:srgbClr>
              </a:highlight>
              <a:latin typeface="Calibri"/>
            </a:rPr>
            <a:t>Applicability</a:t>
          </a:r>
          <a:endParaRPr lang="en-US"/>
        </a:p>
      </dgm:t>
    </dgm:pt>
    <dgm:pt modelId="{4E4A5994-DCA6-4C01-8769-25CDF40222D6}" type="sibTrans" cxnId="{7DE0F546-4CA7-42FD-808F-6942F2EC5CB3}">
      <dgm:prSet/>
      <dgm:spPr/>
      <dgm:t>
        <a:bodyPr/>
        <a:lstStyle/>
        <a:p>
          <a:endParaRPr lang="en-US"/>
        </a:p>
      </dgm:t>
    </dgm:pt>
    <dgm:pt modelId="{A029E4C1-81D5-4E19-AF19-127F8B8CDFA9}" type="parTrans" cxnId="{7D44D523-59D6-4218-A428-8C9EC008FBD7}">
      <dgm:prSet/>
      <dgm:spPr/>
      <dgm:t>
        <a:bodyPr/>
        <a:lstStyle/>
        <a:p>
          <a:endParaRPr lang="en-US"/>
        </a:p>
      </dgm:t>
    </dgm:pt>
    <dgm:pt modelId="{1A70EEF6-BC6E-423D-A146-52021A4BF086}">
      <dgm:prSet custT="1"/>
      <dgm:spPr/>
      <dgm:t>
        <a:bodyPr>
          <a:noAutofit/>
        </a:bodyPr>
        <a:lstStyle/>
        <a:p>
          <a:pPr rtl="0"/>
          <a:r>
            <a:rPr lang="en" sz="1400" b="0" i="0" u="none" strike="noStrike">
              <a:highlight>
                <a:srgbClr val="000000">
                  <a:alpha val="0"/>
                </a:srgbClr>
              </a:highlight>
              <a:latin typeface="Calibri"/>
            </a:rPr>
            <a:t>Implementation Cost (investment + operation)</a:t>
          </a:r>
          <a:endParaRPr lang="en-US"/>
        </a:p>
      </dgm:t>
    </dgm:pt>
    <dgm:pt modelId="{E7213998-ABF6-4A98-B69B-911363719FE3}" type="sibTrans" cxnId="{7D44D523-59D6-4218-A428-8C9EC008FBD7}">
      <dgm:prSet/>
      <dgm:spPr/>
      <dgm:t>
        <a:bodyPr/>
        <a:lstStyle/>
        <a:p>
          <a:endParaRPr lang="en-US"/>
        </a:p>
      </dgm:t>
    </dgm:pt>
    <dgm:pt modelId="{BBF1BC93-56BE-460A-9586-50BBF19381BF}" type="parTrans" cxnId="{4DF86EED-2A00-48B9-8BDD-22C073178F60}">
      <dgm:prSet/>
      <dgm:spPr/>
      <dgm:t>
        <a:bodyPr/>
        <a:lstStyle/>
        <a:p>
          <a:endParaRPr lang="en-US"/>
        </a:p>
      </dgm:t>
    </dgm:pt>
    <dgm:pt modelId="{1D7A3CE2-1906-4959-BF14-A4AE79966B1B}">
      <dgm:prSet custT="1"/>
      <dgm:spPr/>
      <dgm:t>
        <a:bodyPr>
          <a:noAutofit/>
        </a:bodyPr>
        <a:lstStyle/>
        <a:p>
          <a:pPr rtl="0"/>
          <a:r>
            <a:rPr lang="en" sz="1400" b="0" i="0" u="none" strike="noStrike">
              <a:highlight>
                <a:srgbClr val="000000">
                  <a:alpha val="0"/>
                </a:srgbClr>
              </a:highlight>
              <a:latin typeface="Calibri"/>
            </a:rPr>
            <a:t>Time required for the implementation</a:t>
          </a:r>
          <a:endParaRPr lang="en-US"/>
        </a:p>
      </dgm:t>
    </dgm:pt>
    <dgm:pt modelId="{2DAD8A42-50E2-4E0F-8F3E-12CF46E45ECF}" type="sibTrans" cxnId="{4DF86EED-2A00-48B9-8BDD-22C073178F60}">
      <dgm:prSet/>
      <dgm:spPr/>
      <dgm:t>
        <a:bodyPr/>
        <a:lstStyle/>
        <a:p>
          <a:endParaRPr lang="en-US"/>
        </a:p>
      </dgm:t>
    </dgm:pt>
    <dgm:pt modelId="{CD500364-10A6-4B1C-A858-386D1537007B}" type="pres">
      <dgm:prSet presAssocID="{4578E2DE-971D-4C5B-8059-401F18B92113}" presName="Name0" presStyleCnt="0">
        <dgm:presLayoutVars>
          <dgm:chPref val="3"/>
          <dgm:dir/>
          <dgm:animLvl val="lvl"/>
          <dgm:resizeHandles/>
        </dgm:presLayoutVars>
      </dgm:prSet>
      <dgm:spPr/>
    </dgm:pt>
    <dgm:pt modelId="{4D09E06D-38D9-449D-8B9C-A56EDD1D0218}" type="pres">
      <dgm:prSet presAssocID="{31D569C8-1403-4E89-BCAE-8FD0C1E2874C}" presName="horFlow" presStyleCnt="0"/>
      <dgm:spPr/>
    </dgm:pt>
    <dgm:pt modelId="{0C47AF7D-D64C-4CD9-B336-CD1420D7E012}" type="pres">
      <dgm:prSet presAssocID="{31D569C8-1403-4E89-BCAE-8FD0C1E2874C}" presName="bigChev" presStyleLbl="node1" presStyleIdx="0" presStyleCnt="4"/>
      <dgm:spPr/>
    </dgm:pt>
    <dgm:pt modelId="{70A08840-44A7-46CB-B30A-0F3EE111642E}" type="pres">
      <dgm:prSet presAssocID="{31D569C8-1403-4E89-BCAE-8FD0C1E2874C}" presName="vSp" presStyleCnt="0"/>
      <dgm:spPr/>
    </dgm:pt>
    <dgm:pt modelId="{BBCC286C-3239-4B06-8A08-BD0683E74104}" type="pres">
      <dgm:prSet presAssocID="{D0C35574-F968-46F2-9F2D-9D3F92D25C43}" presName="horFlow" presStyleCnt="0"/>
      <dgm:spPr/>
    </dgm:pt>
    <dgm:pt modelId="{BFC2CFC0-64F5-46C2-A79D-6A43A0AD6745}" type="pres">
      <dgm:prSet presAssocID="{D0C35574-F968-46F2-9F2D-9D3F92D25C43}" presName="bigChev" presStyleLbl="node1" presStyleIdx="1" presStyleCnt="4"/>
      <dgm:spPr/>
    </dgm:pt>
    <dgm:pt modelId="{067C0DC3-74E2-46E9-A3C6-AA0D43C9433B}" type="pres">
      <dgm:prSet presAssocID="{D0C35574-F968-46F2-9F2D-9D3F92D25C43}" presName="vSp" presStyleCnt="0"/>
      <dgm:spPr/>
    </dgm:pt>
    <dgm:pt modelId="{103D50C7-2BF3-4D31-8B06-1A2D99177FD7}" type="pres">
      <dgm:prSet presAssocID="{1A70EEF6-BC6E-423D-A146-52021A4BF086}" presName="horFlow" presStyleCnt="0"/>
      <dgm:spPr/>
    </dgm:pt>
    <dgm:pt modelId="{96FC3293-C573-406C-9F12-B2135CEADA21}" type="pres">
      <dgm:prSet presAssocID="{1A70EEF6-BC6E-423D-A146-52021A4BF086}" presName="bigChev" presStyleLbl="node1" presStyleIdx="2" presStyleCnt="4"/>
      <dgm:spPr/>
    </dgm:pt>
    <dgm:pt modelId="{67E8F4FA-C6A4-4872-B89C-1488321A7C58}" type="pres">
      <dgm:prSet presAssocID="{1A70EEF6-BC6E-423D-A146-52021A4BF086}" presName="vSp" presStyleCnt="0"/>
      <dgm:spPr/>
    </dgm:pt>
    <dgm:pt modelId="{2C4C89B5-A20F-4A54-924B-74C7CFF04E41}" type="pres">
      <dgm:prSet presAssocID="{1D7A3CE2-1906-4959-BF14-A4AE79966B1B}" presName="horFlow" presStyleCnt="0"/>
      <dgm:spPr/>
    </dgm:pt>
    <dgm:pt modelId="{62ACF58B-F5DA-425A-9C94-2DCAFDBF9677}" type="pres">
      <dgm:prSet presAssocID="{1D7A3CE2-1906-4959-BF14-A4AE79966B1B}" presName="bigChev" presStyleLbl="node1" presStyleIdx="3" presStyleCnt="4"/>
      <dgm:spPr/>
    </dgm:pt>
  </dgm:ptLst>
  <dgm:cxnLst>
    <dgm:cxn modelId="{CA9FAC04-E6B5-439E-97D8-111C9BFDCC93}" type="presOf" srcId="{4578E2DE-971D-4C5B-8059-401F18B92113}" destId="{CD500364-10A6-4B1C-A858-386D1537007B}" srcOrd="0" destOrd="0" presId="urn:microsoft.com/office/officeart/2005/8/layout/lProcess3"/>
    <dgm:cxn modelId="{7D44D523-59D6-4218-A428-8C9EC008FBD7}" srcId="{4578E2DE-971D-4C5B-8059-401F18B92113}" destId="{1A70EEF6-BC6E-423D-A146-52021A4BF086}" srcOrd="2" destOrd="0" parTransId="{A029E4C1-81D5-4E19-AF19-127F8B8CDFA9}" sibTransId="{E7213998-ABF6-4A98-B69B-911363719FE3}"/>
    <dgm:cxn modelId="{7DE0F546-4CA7-42FD-808F-6942F2EC5CB3}" srcId="{4578E2DE-971D-4C5B-8059-401F18B92113}" destId="{D0C35574-F968-46F2-9F2D-9D3F92D25C43}" srcOrd="1" destOrd="0" parTransId="{767C7087-0B64-4CE3-B8CC-4D1448438817}" sibTransId="{4E4A5994-DCA6-4C01-8769-25CDF40222D6}"/>
    <dgm:cxn modelId="{A398CE52-0C69-41E4-B709-9A3379E63B0C}" type="presOf" srcId="{31D569C8-1403-4E89-BCAE-8FD0C1E2874C}" destId="{0C47AF7D-D64C-4CD9-B336-CD1420D7E012}" srcOrd="0" destOrd="0" presId="urn:microsoft.com/office/officeart/2005/8/layout/lProcess3"/>
    <dgm:cxn modelId="{6CFBE252-C1A8-4697-AE92-B777D996C3CE}" srcId="{4578E2DE-971D-4C5B-8059-401F18B92113}" destId="{31D569C8-1403-4E89-BCAE-8FD0C1E2874C}" srcOrd="0" destOrd="0" parTransId="{5BC2A56E-59C3-4F61-AE57-0D1D3E862303}" sibTransId="{CB10B285-6C8E-4200-8EE3-A38A2977CE20}"/>
    <dgm:cxn modelId="{5E244059-0B35-4582-B4A3-DE82174E2775}" type="presOf" srcId="{1A70EEF6-BC6E-423D-A146-52021A4BF086}" destId="{96FC3293-C573-406C-9F12-B2135CEADA21}" srcOrd="0" destOrd="0" presId="urn:microsoft.com/office/officeart/2005/8/layout/lProcess3"/>
    <dgm:cxn modelId="{D1F094AE-AEE9-47D8-9163-09376EA5B836}" type="presOf" srcId="{D0C35574-F968-46F2-9F2D-9D3F92D25C43}" destId="{BFC2CFC0-64F5-46C2-A79D-6A43A0AD6745}" srcOrd="0" destOrd="0" presId="urn:microsoft.com/office/officeart/2005/8/layout/lProcess3"/>
    <dgm:cxn modelId="{73A411D6-5161-4FA6-948E-5ACB2168BF61}" type="presOf" srcId="{1D7A3CE2-1906-4959-BF14-A4AE79966B1B}" destId="{62ACF58B-F5DA-425A-9C94-2DCAFDBF9677}" srcOrd="0" destOrd="0" presId="urn:microsoft.com/office/officeart/2005/8/layout/lProcess3"/>
    <dgm:cxn modelId="{4DF86EED-2A00-48B9-8BDD-22C073178F60}" srcId="{4578E2DE-971D-4C5B-8059-401F18B92113}" destId="{1D7A3CE2-1906-4959-BF14-A4AE79966B1B}" srcOrd="3" destOrd="0" parTransId="{BBF1BC93-56BE-460A-9586-50BBF19381BF}" sibTransId="{2DAD8A42-50E2-4E0F-8F3E-12CF46E45ECF}"/>
    <dgm:cxn modelId="{18C74DF8-6B35-4600-89A7-2DCFB1D1EE90}" type="presParOf" srcId="{CD500364-10A6-4B1C-A858-386D1537007B}" destId="{4D09E06D-38D9-449D-8B9C-A56EDD1D0218}" srcOrd="0" destOrd="0" presId="urn:microsoft.com/office/officeart/2005/8/layout/lProcess3"/>
    <dgm:cxn modelId="{7FF7C6AB-18DB-4FF5-B754-346FEACE0AD6}" type="presParOf" srcId="{4D09E06D-38D9-449D-8B9C-A56EDD1D0218}" destId="{0C47AF7D-D64C-4CD9-B336-CD1420D7E012}" srcOrd="0" destOrd="0" presId="urn:microsoft.com/office/officeart/2005/8/layout/lProcess3"/>
    <dgm:cxn modelId="{1C10CE70-929B-4D2C-BDD9-AF18890F9C19}" type="presParOf" srcId="{CD500364-10A6-4B1C-A858-386D1537007B}" destId="{70A08840-44A7-46CB-B30A-0F3EE111642E}" srcOrd="1" destOrd="0" presId="urn:microsoft.com/office/officeart/2005/8/layout/lProcess3"/>
    <dgm:cxn modelId="{836F87EC-C5D1-4F6D-9158-B760FA92E9BA}" type="presParOf" srcId="{CD500364-10A6-4B1C-A858-386D1537007B}" destId="{BBCC286C-3239-4B06-8A08-BD0683E74104}" srcOrd="2" destOrd="0" presId="urn:microsoft.com/office/officeart/2005/8/layout/lProcess3"/>
    <dgm:cxn modelId="{EC4A98E2-7B5D-474F-AB5E-AAAF27A7A16E}" type="presParOf" srcId="{BBCC286C-3239-4B06-8A08-BD0683E74104}" destId="{BFC2CFC0-64F5-46C2-A79D-6A43A0AD6745}" srcOrd="0" destOrd="0" presId="urn:microsoft.com/office/officeart/2005/8/layout/lProcess3"/>
    <dgm:cxn modelId="{1474E511-FEED-4AA0-97EF-18F2476B8ED1}" type="presParOf" srcId="{CD500364-10A6-4B1C-A858-386D1537007B}" destId="{067C0DC3-74E2-46E9-A3C6-AA0D43C9433B}" srcOrd="3" destOrd="0" presId="urn:microsoft.com/office/officeart/2005/8/layout/lProcess3"/>
    <dgm:cxn modelId="{9E6302F0-1404-4228-87DA-4C4E2B37C474}" type="presParOf" srcId="{CD500364-10A6-4B1C-A858-386D1537007B}" destId="{103D50C7-2BF3-4D31-8B06-1A2D99177FD7}" srcOrd="4" destOrd="0" presId="urn:microsoft.com/office/officeart/2005/8/layout/lProcess3"/>
    <dgm:cxn modelId="{5F8E3427-35DA-4FE0-A1FF-722F3FABF8B0}" type="presParOf" srcId="{103D50C7-2BF3-4D31-8B06-1A2D99177FD7}" destId="{96FC3293-C573-406C-9F12-B2135CEADA21}" srcOrd="0" destOrd="0" presId="urn:microsoft.com/office/officeart/2005/8/layout/lProcess3"/>
    <dgm:cxn modelId="{0B492AF5-FD8D-415A-9918-89E7AF5CF0D2}" type="presParOf" srcId="{CD500364-10A6-4B1C-A858-386D1537007B}" destId="{67E8F4FA-C6A4-4872-B89C-1488321A7C58}" srcOrd="5" destOrd="0" presId="urn:microsoft.com/office/officeart/2005/8/layout/lProcess3"/>
    <dgm:cxn modelId="{9A2011E4-1A16-49EE-98C3-510B9DAC95FD}" type="presParOf" srcId="{CD500364-10A6-4B1C-A858-386D1537007B}" destId="{2C4C89B5-A20F-4A54-924B-74C7CFF04E41}" srcOrd="6" destOrd="0" presId="urn:microsoft.com/office/officeart/2005/8/layout/lProcess3"/>
    <dgm:cxn modelId="{9587F7E9-807A-4E53-AD35-A1FCA5087291}" type="presParOf" srcId="{2C4C89B5-A20F-4A54-924B-74C7CFF04E41}" destId="{62ACF58B-F5DA-425A-9C94-2DCAFDBF9677}" srcOrd="0" destOrd="0" presId="urn:microsoft.com/office/officeart/2005/8/layout/lProcess3"/>
  </dgm:cxnLst>
  <dgm:bg/>
  <dgm:whole/>
  <dgm:extLst>
    <a:ext uri="http://schemas.microsoft.com/office/drawing/2008/diagram">
      <dsp:dataModelExt xmlns:dsp="http://schemas.microsoft.com/office/drawing/2008/diagram" relId="rId6"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C47AF7D-D64C-4CD9-B336-CD1420D7E012}">
      <dsp:nvSpPr>
        <dsp:cNvPr id="0" name=""/>
        <dsp:cNvSpPr/>
      </dsp:nvSpPr>
      <dsp:spPr>
        <a:xfrm>
          <a:off x="582085" y="1675"/>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rtl="0">
            <a:lnSpc>
              <a:spcPct val="90000"/>
            </a:lnSpc>
            <a:spcBef>
              <a:spcPct val="0"/>
            </a:spcBef>
            <a:spcAft>
              <a:spcPct val="35000"/>
            </a:spcAft>
            <a:buNone/>
          </a:pPr>
          <a:r>
            <a:rPr lang="en" sz="1400" b="0" i="0" u="none" strike="noStrike" kern="1200">
              <a:highlight>
                <a:srgbClr val="000000">
                  <a:alpha val="0"/>
                </a:srgbClr>
              </a:highlight>
              <a:latin typeface="Calibri"/>
            </a:rPr>
            <a:t>BAT Status</a:t>
          </a:r>
        </a:p>
        <a:p>
          <a:pPr marL="0" lvl="0" indent="0" algn="ctr" defTabSz="622300" rtl="0">
            <a:lnSpc>
              <a:spcPct val="90000"/>
            </a:lnSpc>
            <a:spcBef>
              <a:spcPct val="0"/>
            </a:spcBef>
            <a:spcAft>
              <a:spcPct val="35000"/>
            </a:spcAft>
            <a:buNone/>
          </a:pPr>
          <a:r>
            <a:rPr lang="en" sz="1400" b="0" i="0" u="none" strike="noStrike" kern="1200">
              <a:highlight>
                <a:srgbClr val="000000">
                  <a:alpha val="0"/>
                </a:srgbClr>
              </a:highlight>
              <a:latin typeface="Calibri"/>
            </a:rPr>
            <a:t>(Yes/No/Partially)</a:t>
          </a:r>
          <a:endParaRPr lang="en-US" kern="1200"/>
        </a:p>
      </dsp:txBody>
      <dsp:txXfrm>
        <a:off x="1073939" y="1675"/>
        <a:ext cx="1475562" cy="983707"/>
      </dsp:txXfrm>
    </dsp:sp>
    <dsp:sp modelId="{BFC2CFC0-64F5-46C2-A79D-6A43A0AD6745}">
      <dsp:nvSpPr>
        <dsp:cNvPr id="0" name=""/>
        <dsp:cNvSpPr/>
      </dsp:nvSpPr>
      <dsp:spPr>
        <a:xfrm>
          <a:off x="582085" y="1123101"/>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rtl="0">
            <a:lnSpc>
              <a:spcPct val="90000"/>
            </a:lnSpc>
            <a:spcBef>
              <a:spcPct val="0"/>
            </a:spcBef>
            <a:spcAft>
              <a:spcPct val="35000"/>
            </a:spcAft>
            <a:buNone/>
          </a:pPr>
          <a:r>
            <a:rPr lang="en" sz="1400" b="0" i="0" u="none" strike="noStrike" kern="1200">
              <a:highlight>
                <a:srgbClr val="000000">
                  <a:alpha val="0"/>
                </a:srgbClr>
              </a:highlight>
              <a:latin typeface="Calibri"/>
            </a:rPr>
            <a:t>Applicability</a:t>
          </a:r>
          <a:endParaRPr lang="en-US" kern="1200"/>
        </a:p>
      </dsp:txBody>
      <dsp:txXfrm>
        <a:off x="1073939" y="1123101"/>
        <a:ext cx="1475562" cy="983707"/>
      </dsp:txXfrm>
    </dsp:sp>
    <dsp:sp modelId="{96FC3293-C573-406C-9F12-B2135CEADA21}">
      <dsp:nvSpPr>
        <dsp:cNvPr id="0" name=""/>
        <dsp:cNvSpPr/>
      </dsp:nvSpPr>
      <dsp:spPr>
        <a:xfrm>
          <a:off x="582085" y="2244528"/>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rtl="0">
            <a:lnSpc>
              <a:spcPct val="90000"/>
            </a:lnSpc>
            <a:spcBef>
              <a:spcPct val="0"/>
            </a:spcBef>
            <a:spcAft>
              <a:spcPct val="35000"/>
            </a:spcAft>
            <a:buNone/>
          </a:pPr>
          <a:r>
            <a:rPr lang="en" sz="1400" b="0" i="0" u="none" strike="noStrike" kern="1200">
              <a:highlight>
                <a:srgbClr val="000000">
                  <a:alpha val="0"/>
                </a:srgbClr>
              </a:highlight>
              <a:latin typeface="Calibri"/>
            </a:rPr>
            <a:t>Implementation Cost (investment + operation)</a:t>
          </a:r>
          <a:endParaRPr lang="en-US" kern="1200"/>
        </a:p>
      </dsp:txBody>
      <dsp:txXfrm>
        <a:off x="1073939" y="2244528"/>
        <a:ext cx="1475562" cy="983707"/>
      </dsp:txXfrm>
    </dsp:sp>
    <dsp:sp modelId="{62ACF58B-F5DA-425A-9C94-2DCAFDBF9677}">
      <dsp:nvSpPr>
        <dsp:cNvPr id="0" name=""/>
        <dsp:cNvSpPr/>
      </dsp:nvSpPr>
      <dsp:spPr>
        <a:xfrm>
          <a:off x="582085" y="3365955"/>
          <a:ext cx="2459269" cy="983707"/>
        </a:xfrm>
        <a:prstGeom prst="chevron">
          <a:avLst/>
        </a:prstGeom>
        <a:solidFill>
          <a:schemeClr val="dk2">
            <a:hueOff val="0"/>
            <a:satOff val="0"/>
            <a:lumOff val="0"/>
            <a:alphaOff val="0"/>
          </a:schemeClr>
        </a:solidFill>
        <a:ln w="12700" cap="flat" cmpd="sng" algn="ctr">
          <a:solidFill>
            <a:schemeClr val="l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8890" rIns="0" bIns="8890" numCol="1" spcCol="1270" anchor="ctr" anchorCtr="0">
          <a:noAutofit/>
        </a:bodyPr>
        <a:lstStyle/>
        <a:p>
          <a:pPr marL="0" lvl="0" indent="0" algn="ctr" defTabSz="622300" rtl="0">
            <a:lnSpc>
              <a:spcPct val="90000"/>
            </a:lnSpc>
            <a:spcBef>
              <a:spcPct val="0"/>
            </a:spcBef>
            <a:spcAft>
              <a:spcPct val="35000"/>
            </a:spcAft>
            <a:buNone/>
          </a:pPr>
          <a:r>
            <a:rPr lang="en" sz="1400" b="0" i="0" u="none" strike="noStrike" kern="1200">
              <a:highlight>
                <a:srgbClr val="000000">
                  <a:alpha val="0"/>
                </a:srgbClr>
              </a:highlight>
              <a:latin typeface="Calibri"/>
            </a:rPr>
            <a:t>Time required for the implementation</a:t>
          </a:r>
          <a:endParaRPr lang="en-US" kern="1200"/>
        </a:p>
      </dsp:txBody>
      <dsp:txXfrm>
        <a:off x="1073939" y="3365955"/>
        <a:ext cx="1475562" cy="983707"/>
      </dsp:txXfrm>
    </dsp:sp>
  </dsp:spTree>
</dsp:drawing>
</file>

<file path=ppt/diagrams/layout1.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711325E1-4F7F-4DE8-8635-CDAEAE78413D}" type="datetime1">
              <a:rPr lang="tr-TR" smtClean="0"/>
              <a:t>14.07.2023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3236039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6BCEA3C8-A0B0-4602-8220-60DF3368C2EA}" type="datetime1">
              <a:rPr lang="tr-TR" smtClean="0"/>
              <a:t>14.07.2023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83750280"/>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A887F7F1-8FEE-4419-A239-C2B9FFD5E85B}" type="datetime1">
              <a:rPr lang="tr-TR" smtClean="0"/>
              <a:t>14.07.2023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8350065"/>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1164DB4D-E3F5-4634-BBBD-6FCE22984C81}" type="datetime1">
              <a:rPr lang="tr-TR" smtClean="0"/>
              <a:t>14.07.2023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190761894"/>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040EADE4-4C9D-4129-896B-31698B58E440}" type="datetime1">
              <a:rPr lang="tr-TR" smtClean="0"/>
              <a:t>14.07.2023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904706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89CCB264-87E7-4FD5-BB6B-836B28CCCDAF}" type="datetime1">
              <a:rPr lang="tr-TR" smtClean="0"/>
              <a:t>14.07.2023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652180362"/>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620966ED-6328-4828-8903-CD041F64D36C}" type="datetime1">
              <a:rPr lang="tr-TR" smtClean="0"/>
              <a:t>14.07.2023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754976406"/>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1304CC2-2957-4F8C-A56B-02059CAB309E}" type="datetime1">
              <a:rPr lang="tr-TR" smtClean="0"/>
              <a:t>14.07.2023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28566099"/>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53017C9E-D54B-4804-B190-BFDEA4937568}" type="datetime1">
              <a:rPr lang="tr-TR" smtClean="0"/>
              <a:t>14.07.2023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7132003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8C923405-80F9-4774-BB60-83597399720C}" type="datetime1">
              <a:rPr lang="tr-TR" smtClean="0"/>
              <a:t>14.07.2023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88848190"/>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98A06A63-C426-45E2-A745-2AC20CEFB4A4}" type="datetime1">
              <a:rPr lang="tr-TR" smtClean="0"/>
              <a:t>14.07.2023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830579560"/>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14.07.2023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14.07.2023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741C03-A75E-43E2-ADAF-8DA9859F9123}" type="datetime1">
              <a:rPr lang="tr-TR" smtClean="0"/>
              <a:t>14.07.2023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526432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3048000" y="5094358"/>
            <a:ext cx="9144000" cy="1147763"/>
          </a:xfrm>
        </p:spPr>
        <p:txBody>
          <a:bodyPr>
            <a:noAutofit/>
          </a:bodyPr>
          <a:lstStyle/>
          <a:p>
            <a:pPr rtl="0"/>
            <a:r>
              <a:rPr lang="en" sz="2800" b="0" i="0" u="none" strike="noStrike">
                <a:highlight>
                  <a:srgbClr val="000000">
                    <a:alpha val="0"/>
                  </a:srgbClr>
                </a:highlight>
                <a:latin typeface="Calibri Light"/>
              </a:rPr>
              <a:t>Dr. Zeynep Yöntem </a:t>
            </a:r>
            <a:br>
              <a:rPr lang="en" sz="2800" b="0" i="0" u="none" strike="noStrike">
                <a:highlight>
                  <a:srgbClr val="000000">
                    <a:alpha val="0"/>
                  </a:srgbClr>
                </a:highlight>
                <a:latin typeface="Calibri Light"/>
              </a:rPr>
            </a:br>
            <a:r>
              <a:rPr lang="en" sz="2800" b="0" i="0" u="none" strike="noStrike">
                <a:highlight>
                  <a:srgbClr val="000000">
                    <a:alpha val="0"/>
                  </a:srgbClr>
                </a:highlight>
                <a:latin typeface="Calibri Light"/>
              </a:rPr>
              <a:t>Senior Technical Expert</a:t>
            </a:r>
            <a:br>
              <a:rPr lang="en" sz="2800" b="0" i="0" u="none" strike="noStrike">
                <a:highlight>
                  <a:srgbClr val="000000">
                    <a:alpha val="0"/>
                  </a:srgbClr>
                </a:highlight>
                <a:latin typeface="Calibri Light"/>
              </a:rPr>
            </a:br>
            <a:r>
              <a:rPr lang="en" sz="2800" b="0" i="0" u="none" strike="noStrike">
                <a:highlight>
                  <a:srgbClr val="000000">
                    <a:alpha val="0"/>
                  </a:srgbClr>
                </a:highlight>
                <a:latin typeface="Calibri Light"/>
              </a:rPr>
              <a:t> Consortium Partner, Ekodenge</a:t>
            </a:r>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3111532"/>
            <a:ext cx="9409043" cy="1251107"/>
          </a:xfrm>
        </p:spPr>
        <p:txBody>
          <a:bodyPr>
            <a:noAutofit/>
          </a:bodyPr>
          <a:lstStyle/>
          <a:p>
            <a:pPr rtl="0"/>
            <a:r>
              <a:rPr lang="en" sz="4000" b="1" i="0" u="none" strike="noStrike">
                <a:highlight>
                  <a:srgbClr val="000000">
                    <a:alpha val="0"/>
                  </a:srgbClr>
                </a:highlight>
                <a:latin typeface="Calibri"/>
              </a:rPr>
              <a:t>General Assessments, Main Priorities of Private Sector and Recommendations</a:t>
            </a:r>
            <a:endParaRPr lang="tr-TR" sz="4000" b="1"/>
          </a:p>
        </p:txBody>
      </p:sp>
    </p:spTree>
    <p:extLst>
      <p:ext uri="{BB962C8B-B14F-4D97-AF65-F5344CB8AC3E}">
        <p14:creationId xmlns:p14="http://schemas.microsoft.com/office/powerpoint/2010/main" val="218800954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DBBD2C16-2F02-ECFE-A9C3-FA092938C499}"/>
              </a:ext>
            </a:extLst>
          </p:cNvPr>
          <p:cNvSpPr>
            <a:spLocks noGrp="1"/>
          </p:cNvSpPr>
          <p:nvPr>
            <p:ph idx="1"/>
          </p:nvPr>
        </p:nvSpPr>
        <p:spPr/>
        <p:txBody>
          <a:bodyPr>
            <a:noAutofit/>
          </a:bodyPr>
          <a:lstStyle/>
          <a:p>
            <a:pPr algn="just" rtl="0"/>
            <a:r>
              <a:rPr lang="en" sz="2400" b="0" i="0" u="none" strike="noStrike">
                <a:highlight>
                  <a:srgbClr val="000000">
                    <a:alpha val="0"/>
                  </a:srgbClr>
                </a:highlight>
                <a:latin typeface="Calibri"/>
                <a:ea typeface="Times New Roman"/>
                <a:cs typeface="Times New Roman"/>
              </a:rPr>
              <a:t>The minimum and maximum costs of each BAT have been determined, and realistic costs reflecting the economic conditions of the country have been determined with expert opinions. Cost analysis is performed using unit cost data for each BAT, the number of IED plants determined by the revised inventory, and the </a:t>
            </a:r>
            <a:r>
              <a:rPr lang="en" sz="2400" b="0" i="0" u="none" strike="noStrike">
                <a:highlight>
                  <a:srgbClr val="000000">
                    <a:alpha val="0"/>
                  </a:srgbClr>
                </a:highlight>
                <a:latin typeface="Calibri"/>
                <a:ea typeface="DengXian Light"/>
                <a:cs typeface="Times New Roman"/>
              </a:rPr>
              <a:t>compliance</a:t>
            </a:r>
            <a:r>
              <a:rPr lang="en" sz="2400" b="0" i="0" u="none" strike="noStrike">
                <a:highlight>
                  <a:srgbClr val="000000">
                    <a:alpha val="0"/>
                  </a:srgbClr>
                </a:highlight>
                <a:latin typeface="Calibri"/>
                <a:ea typeface="Times New Roman"/>
                <a:cs typeface="Times New Roman"/>
              </a:rPr>
              <a:t> rate analyzed by sectoral studies. </a:t>
            </a:r>
            <a:endParaRPr lang="en-US" sz="2400">
              <a:effectLst/>
              <a:ea typeface="Times New Roman" panose="02020603050405020304" pitchFamily="18" charset="0"/>
              <a:cs typeface="Times New Roman" panose="02020603050405020304" pitchFamily="18" charset="0"/>
            </a:endParaRPr>
          </a:p>
          <a:p>
            <a:pPr algn="just" rtl="0"/>
            <a:r>
              <a:rPr lang="en" sz="2400" b="0" i="0" u="none" strike="noStrike">
                <a:highlight>
                  <a:srgbClr val="000000">
                    <a:alpha val="0"/>
                  </a:srgbClr>
                </a:highlight>
                <a:latin typeface="Calibri"/>
                <a:ea typeface="Times New Roman"/>
                <a:cs typeface="Times New Roman"/>
              </a:rPr>
              <a:t>The main purpose of the cost analysis is to estimate the cost required for the relevant sectors to achieve full </a:t>
            </a:r>
            <a:r>
              <a:rPr lang="en" sz="2400" b="0" i="0" u="none" strike="noStrike">
                <a:highlight>
                  <a:srgbClr val="000000">
                    <a:alpha val="0"/>
                  </a:srgbClr>
                </a:highlight>
                <a:latin typeface="Calibri"/>
                <a:ea typeface="DengXian Light"/>
                <a:cs typeface="Times New Roman"/>
              </a:rPr>
              <a:t>compliance</a:t>
            </a:r>
            <a:r>
              <a:rPr lang="en" sz="2400" b="0" i="0" u="none" strike="noStrike">
                <a:highlight>
                  <a:srgbClr val="000000">
                    <a:alpha val="0"/>
                  </a:srgbClr>
                </a:highlight>
                <a:latin typeface="Calibri"/>
                <a:ea typeface="Times New Roman"/>
                <a:cs typeface="Times New Roman"/>
              </a:rPr>
              <a:t> with all BAT. Some of the cost data belong to previous years. Therefore, inflation rates over the years were used while calculating the necessary costs, and the costs were calculated according to the end of 2022. </a:t>
            </a:r>
            <a:endParaRPr lang="en-US" sz="2400">
              <a:effectLst/>
              <a:ea typeface="Times New Roman" panose="02020603050405020304" pitchFamily="18" charset="0"/>
              <a:cs typeface="Times New Roman" panose="02020603050405020304" pitchFamily="18" charset="0"/>
            </a:endParaRPr>
          </a:p>
          <a:p>
            <a:pPr algn="just" rtl="0"/>
            <a:r>
              <a:rPr lang="en" sz="2400" b="0" i="0" u="none" strike="noStrike">
                <a:highlight>
                  <a:srgbClr val="000000">
                    <a:alpha val="0"/>
                  </a:srgbClr>
                </a:highlight>
                <a:latin typeface="Calibri"/>
                <a:ea typeface="Times New Roman"/>
                <a:cs typeface="Times New Roman"/>
              </a:rPr>
              <a:t>In addition, cost estimates for the years 2024-2030 have been included in the NAP in accordance with the transition process of the sectors.</a:t>
            </a:r>
            <a:endParaRPr lang="tr-TR" sz="2400"/>
          </a:p>
        </p:txBody>
      </p:sp>
      <p:sp>
        <p:nvSpPr>
          <p:cNvPr id="4" name="Başlık 1">
            <a:extLst>
              <a:ext uri="{FF2B5EF4-FFF2-40B4-BE49-F238E27FC236}">
                <a16:creationId xmlns:a16="http://schemas.microsoft.com/office/drawing/2014/main" id="{091CB385-C3C3-639F-91E7-A127D9A8D11E}"/>
              </a:ext>
            </a:extLst>
          </p:cNvPr>
          <p:cNvSpPr txBox="1"/>
          <p:nvPr/>
        </p:nvSpPr>
        <p:spPr>
          <a:xfrm>
            <a:off x="838200" y="1133313"/>
            <a:ext cx="10515600" cy="69231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ct val="0"/>
              </a:spcAft>
              <a:buClrTx/>
              <a:buSzTx/>
              <a:buFontTx/>
              <a:buNone/>
              <a:defRPr/>
            </a:pPr>
            <a:r>
              <a:rPr kumimoji="0" lang="en" sz="3200" b="1" i="0" u="none" strike="noStrike" kern="1200" cap="none" spc="0" normalizeH="0" baseline="0" noProof="0">
                <a:solidFill>
                  <a:srgbClr val="000000"/>
                </a:solidFill>
                <a:highlight>
                  <a:srgbClr val="000000">
                    <a:alpha val="0"/>
                  </a:srgbClr>
                </a:highlight>
                <a:uLnTx/>
                <a:uFillTx/>
                <a:latin typeface="Calibri Light"/>
                <a:ea typeface="+mj-ea"/>
                <a:cs typeface="+mj-cs"/>
              </a:rPr>
              <a:t>General Cost Approach of the NAP Development Process </a:t>
            </a:r>
          </a:p>
        </p:txBody>
      </p:sp>
      <p:sp>
        <p:nvSpPr>
          <p:cNvPr id="7" name="Slide Number Placeholder 6">
            <a:extLst>
              <a:ext uri="{FF2B5EF4-FFF2-40B4-BE49-F238E27FC236}">
                <a16:creationId xmlns:a16="http://schemas.microsoft.com/office/drawing/2014/main" id="{88682198-200E-01D1-CCDA-9F311B84B99B}"/>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10</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624745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31ED0A-324B-6A9E-A341-F7C5C18BF3BD}"/>
              </a:ext>
            </a:extLst>
          </p:cNvPr>
          <p:cNvSpPr>
            <a:spLocks noGrp="1"/>
          </p:cNvSpPr>
          <p:nvPr>
            <p:ph type="title"/>
          </p:nvPr>
        </p:nvSpPr>
        <p:spPr>
          <a:xfrm>
            <a:off x="755780" y="1257785"/>
            <a:ext cx="10515600" cy="617668"/>
          </a:xfrm>
        </p:spPr>
        <p:txBody>
          <a:bodyPr>
            <a:noAutofit/>
          </a:bodyPr>
          <a:lstStyle/>
          <a:p>
            <a:pPr algn="just" rtl="0"/>
            <a:r>
              <a:rPr lang="en" sz="3200" b="1" i="0" u="none" strike="noStrike">
                <a:highlight>
                  <a:srgbClr val="000000">
                    <a:alpha val="0"/>
                  </a:srgbClr>
                </a:highlight>
                <a:latin typeface="Calibri Light"/>
                <a:ea typeface="Calibri"/>
                <a:cs typeface="Calibri"/>
              </a:rPr>
              <a:t>Prioritization of Investment Projects </a:t>
            </a:r>
            <a:endParaRPr lang="tr-TR" sz="3200"/>
          </a:p>
        </p:txBody>
      </p:sp>
      <p:sp>
        <p:nvSpPr>
          <p:cNvPr id="3" name="İçerik Yer Tutucusu 2">
            <a:extLst>
              <a:ext uri="{FF2B5EF4-FFF2-40B4-BE49-F238E27FC236}">
                <a16:creationId xmlns:a16="http://schemas.microsoft.com/office/drawing/2014/main" id="{F0630D29-7748-5A72-7917-CAA3A2547720}"/>
              </a:ext>
            </a:extLst>
          </p:cNvPr>
          <p:cNvSpPr>
            <a:spLocks noGrp="1"/>
          </p:cNvSpPr>
          <p:nvPr>
            <p:ph idx="1"/>
          </p:nvPr>
        </p:nvSpPr>
        <p:spPr>
          <a:xfrm>
            <a:off x="755780" y="1875453"/>
            <a:ext cx="10598020" cy="4301510"/>
          </a:xfrm>
        </p:spPr>
        <p:txBody>
          <a:bodyPr>
            <a:noAutofit/>
          </a:bodyPr>
          <a:lstStyle/>
          <a:p>
            <a:pPr marL="0" indent="0" algn="just" rtl="0">
              <a:lnSpc>
                <a:spcPct val="100000"/>
              </a:lnSpc>
              <a:spcBef>
                <a:spcPts val="1200"/>
              </a:spcBef>
              <a:buNone/>
            </a:pPr>
            <a:r>
              <a:rPr lang="en" sz="2200" b="0" i="0" u="none" strike="noStrike">
                <a:highlight>
                  <a:srgbClr val="000000">
                    <a:alpha val="0"/>
                  </a:srgbClr>
                </a:highlight>
                <a:latin typeface="Calibri"/>
                <a:ea typeface="Calibri"/>
                <a:cs typeface="Calibri"/>
              </a:rPr>
              <a:t>There are many criteria that can be used for project prioritization, and the following list contains some of these criteria.</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High Carbon Leakage Risk Criteria: It is related to sectors such as iron and steel, cement, fertilizer, aluminum and electricity generation.</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Environmental Criteria: It includes all relevant environmental costs and benefits of a proposed project.</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General Compliance Level: BATs which have low compliance level and very important to implement.</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Financial Criteria: It covers the income and expenses related to the project and the sources of financing.</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Economic Criteria: It covers a broader economic framework, including costs, benefits and purchasing power.</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Technical Criteria: It is directly related to the nature of the project and how and when it can be implemented.</a:t>
            </a:r>
          </a:p>
          <a:p>
            <a:pPr lvl="1" algn="just" rtl="0">
              <a:lnSpc>
                <a:spcPct val="100000"/>
              </a:lnSpc>
              <a:spcBef>
                <a:spcPts val="1200"/>
              </a:spcBef>
            </a:pPr>
            <a:r>
              <a:rPr lang="en" sz="1800" b="0" i="0" u="none" strike="noStrike">
                <a:highlight>
                  <a:srgbClr val="000000">
                    <a:alpha val="0"/>
                  </a:srgbClr>
                </a:highlight>
                <a:latin typeface="Calibri"/>
                <a:ea typeface="Calibri"/>
                <a:cs typeface="Calibri"/>
              </a:rPr>
              <a:t>Commercial and Institutional Criteria: Criteria that may affect the timing or success of a proposed project.</a:t>
            </a:r>
          </a:p>
        </p:txBody>
      </p:sp>
      <p:sp>
        <p:nvSpPr>
          <p:cNvPr id="4" name="Slide Number Placeholder 3">
            <a:extLst>
              <a:ext uri="{FF2B5EF4-FFF2-40B4-BE49-F238E27FC236}">
                <a16:creationId xmlns:a16="http://schemas.microsoft.com/office/drawing/2014/main" id="{850218F0-E848-A80B-DE38-EBF93EB8564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11</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7931785"/>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BE7028C-F567-1AFB-FD6E-DBA8FF2987E6}"/>
              </a:ext>
            </a:extLst>
          </p:cNvPr>
          <p:cNvSpPr>
            <a:spLocks noGrp="1"/>
          </p:cNvSpPr>
          <p:nvPr>
            <p:ph type="title"/>
          </p:nvPr>
        </p:nvSpPr>
        <p:spPr>
          <a:xfrm>
            <a:off x="838200" y="1113421"/>
            <a:ext cx="10515600" cy="651912"/>
          </a:xfrm>
        </p:spPr>
        <p:txBody>
          <a:bodyPr>
            <a:noAutofit/>
          </a:bodyPr>
          <a:lstStyle/>
          <a:p>
            <a:pPr rtl="0"/>
            <a:r>
              <a:rPr lang="en" sz="3200" b="1" i="0" u="none" strike="noStrike">
                <a:highlight>
                  <a:srgbClr val="000000">
                    <a:alpha val="0"/>
                  </a:srgbClr>
                </a:highlight>
                <a:latin typeface="Calibri Light"/>
                <a:ea typeface="Calibri"/>
                <a:cs typeface="Calibri"/>
              </a:rPr>
              <a:t>Scoring Criteria of Investment Projects</a:t>
            </a:r>
            <a:endParaRPr lang="tr-TR" sz="2200" b="1"/>
          </a:p>
        </p:txBody>
      </p:sp>
      <p:graphicFrame>
        <p:nvGraphicFramePr>
          <p:cNvPr id="7" name="İçerik Yer Tutucusu 6">
            <a:extLst>
              <a:ext uri="{FF2B5EF4-FFF2-40B4-BE49-F238E27FC236}">
                <a16:creationId xmlns:a16="http://schemas.microsoft.com/office/drawing/2014/main" id="{DC5A69A3-2817-4875-B7A5-CBA79FED472F}"/>
              </a:ext>
            </a:extLst>
          </p:cNvPr>
          <p:cNvGraphicFramePr>
            <a:graphicFrameLocks noGrp="1"/>
          </p:cNvGraphicFramePr>
          <p:nvPr>
            <p:ph idx="1"/>
            <p:extLst>
              <p:ext uri="{D42A27DB-BD31-4B8C-83A1-F6EECF244321}">
                <p14:modId xmlns:p14="http://schemas.microsoft.com/office/powerpoint/2010/main" val="2460626006"/>
              </p:ext>
            </p:extLst>
          </p:nvPr>
        </p:nvGraphicFramePr>
        <p:xfrm>
          <a:off x="666750" y="1765333"/>
          <a:ext cx="10858500" cy="4532829"/>
        </p:xfrm>
        <a:graphic>
          <a:graphicData uri="http://schemas.openxmlformats.org/drawingml/2006/table">
            <a:tbl>
              <a:tblPr firstRow="1" firstCol="1" bandRow="1">
                <a:tableStyleId>{5C22544A-7EE6-4342-B048-85BDC9FD1C3A}</a:tableStyleId>
              </a:tblPr>
              <a:tblGrid>
                <a:gridCol w="2753715">
                  <a:extLst>
                    <a:ext uri="{9D8B030D-6E8A-4147-A177-3AD203B41FA5}">
                      <a16:colId xmlns:a16="http://schemas.microsoft.com/office/drawing/2014/main" val="753111173"/>
                    </a:ext>
                  </a:extLst>
                </a:gridCol>
                <a:gridCol w="2682050">
                  <a:extLst>
                    <a:ext uri="{9D8B030D-6E8A-4147-A177-3AD203B41FA5}">
                      <a16:colId xmlns:a16="http://schemas.microsoft.com/office/drawing/2014/main" val="1773586032"/>
                    </a:ext>
                  </a:extLst>
                </a:gridCol>
                <a:gridCol w="2710282">
                  <a:extLst>
                    <a:ext uri="{9D8B030D-6E8A-4147-A177-3AD203B41FA5}">
                      <a16:colId xmlns:a16="http://schemas.microsoft.com/office/drawing/2014/main" val="3510407035"/>
                    </a:ext>
                  </a:extLst>
                </a:gridCol>
                <a:gridCol w="2712453">
                  <a:extLst>
                    <a:ext uri="{9D8B030D-6E8A-4147-A177-3AD203B41FA5}">
                      <a16:colId xmlns:a16="http://schemas.microsoft.com/office/drawing/2014/main" val="195698643"/>
                    </a:ext>
                  </a:extLst>
                </a:gridCol>
              </a:tblGrid>
              <a:tr h="530169">
                <a:tc>
                  <a:txBody>
                    <a:bodyPr/>
                    <a:lstStyle/>
                    <a:p>
                      <a:pPr algn="ctr" rtl="0">
                        <a:lnSpc>
                          <a:spcPct val="150000"/>
                        </a:lnSpc>
                      </a:pPr>
                      <a:r>
                        <a:rPr lang="en" sz="1800" b="1" i="0" u="none" strike="noStrike">
                          <a:highlight>
                            <a:srgbClr val="000000">
                              <a:alpha val="0"/>
                            </a:srgbClr>
                          </a:highlight>
                          <a:latin typeface="Calibri"/>
                        </a:rPr>
                        <a:t>Points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1</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2</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32720174"/>
                  </a:ext>
                </a:extLst>
              </a:tr>
              <a:tr h="786667">
                <a:tc>
                  <a:txBody>
                    <a:bodyPr/>
                    <a:lstStyle/>
                    <a:p>
                      <a:pPr algn="ctr" rtl="0">
                        <a:lnSpc>
                          <a:spcPct val="150000"/>
                        </a:lnSpc>
                      </a:pPr>
                      <a:r>
                        <a:rPr lang="en" sz="1800" b="1" i="0" u="none" strike="noStrike">
                          <a:highlight>
                            <a:srgbClr val="000000">
                              <a:alpha val="0"/>
                            </a:srgbClr>
                          </a:highlight>
                          <a:latin typeface="Calibri"/>
                        </a:rPr>
                        <a:t>Secured Financing (% of the total)</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&lt;50%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50% - 80%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80%&lt;</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57935431"/>
                  </a:ext>
                </a:extLst>
              </a:tr>
              <a:tr h="440438">
                <a:tc>
                  <a:txBody>
                    <a:bodyPr/>
                    <a:lstStyle/>
                    <a:p>
                      <a:pPr algn="ctr" rtl="0">
                        <a:lnSpc>
                          <a:spcPct val="150000"/>
                        </a:lnSpc>
                      </a:pPr>
                      <a:r>
                        <a:rPr lang="en" sz="1800" b="1" i="0" u="none" strike="noStrike">
                          <a:highlight>
                            <a:srgbClr val="000000">
                              <a:alpha val="0"/>
                            </a:srgbClr>
                          </a:highlight>
                          <a:latin typeface="Calibri"/>
                        </a:rPr>
                        <a:t>The Earliest Starting Date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2024 - 2026</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2027 – 2030*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after 2030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82667940"/>
                  </a:ext>
                </a:extLst>
              </a:tr>
              <a:tr h="786667">
                <a:tc>
                  <a:txBody>
                    <a:bodyPr/>
                    <a:lstStyle/>
                    <a:p>
                      <a:pPr algn="ctr" rtl="0">
                        <a:lnSpc>
                          <a:spcPct val="150000"/>
                        </a:lnSpc>
                      </a:pPr>
                      <a:r>
                        <a:rPr lang="en" sz="1800" b="1" i="0" u="none" strike="noStrike">
                          <a:highlight>
                            <a:srgbClr val="000000">
                              <a:alpha val="0"/>
                            </a:srgbClr>
                          </a:highlight>
                          <a:latin typeface="Calibri"/>
                        </a:rPr>
                        <a:t>Sector Priorities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High priority at the national level</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Medium priority at the national level</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Priority only at the local level</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87503116"/>
                  </a:ext>
                </a:extLst>
              </a:tr>
              <a:tr h="786667">
                <a:tc>
                  <a:txBody>
                    <a:bodyPr/>
                    <a:lstStyle/>
                    <a:p>
                      <a:pPr algn="ctr" rtl="0">
                        <a:lnSpc>
                          <a:spcPct val="150000"/>
                        </a:lnSpc>
                      </a:pPr>
                      <a:r>
                        <a:rPr lang="en" sz="1800" b="1" i="0" u="none" strike="noStrike">
                          <a:highlight>
                            <a:srgbClr val="000000">
                              <a:alpha val="0"/>
                            </a:srgbClr>
                          </a:highlight>
                          <a:latin typeface="Calibri"/>
                        </a:rPr>
                        <a:t>Environmental Benefits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Significant national benefits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Moderate local and national benefits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Some local benefits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38426974"/>
                  </a:ext>
                </a:extLst>
              </a:tr>
              <a:tr h="1202221">
                <a:tc>
                  <a:txBody>
                    <a:bodyPr/>
                    <a:lstStyle/>
                    <a:p>
                      <a:pPr algn="ctr" rtl="0">
                        <a:lnSpc>
                          <a:spcPct val="150000"/>
                        </a:lnSpc>
                      </a:pPr>
                      <a:r>
                        <a:rPr lang="en" sz="1800" b="1" i="0" u="none" strike="noStrike">
                          <a:highlight>
                            <a:srgbClr val="000000">
                              <a:alpha val="0"/>
                            </a:srgbClr>
                          </a:highlight>
                          <a:latin typeface="Calibri"/>
                        </a:rPr>
                        <a:t>Timeline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It will be done in the following three years: </a:t>
                      </a:r>
                    </a:p>
                    <a:p>
                      <a:pPr algn="ctr" rtl="0">
                        <a:lnSpc>
                          <a:spcPct val="150000"/>
                        </a:lnSpc>
                      </a:pPr>
                      <a:r>
                        <a:rPr lang="en" sz="1800" b="0" i="0" u="none" strike="noStrike">
                          <a:highlight>
                            <a:srgbClr val="000000">
                              <a:alpha val="0"/>
                            </a:srgbClr>
                          </a:highlight>
                          <a:latin typeface="Calibri"/>
                        </a:rPr>
                        <a:t> 01.01.2024 - 31.12.2026</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It will be done in the following three years:   </a:t>
                      </a:r>
                    </a:p>
                    <a:p>
                      <a:pPr algn="ctr" rtl="0">
                        <a:lnSpc>
                          <a:spcPct val="150000"/>
                        </a:lnSpc>
                      </a:pPr>
                      <a:r>
                        <a:rPr lang="en" sz="1800" b="0" i="0" u="none" strike="noStrike">
                          <a:highlight>
                            <a:srgbClr val="000000">
                              <a:alpha val="0"/>
                            </a:srgbClr>
                          </a:highlight>
                          <a:latin typeface="Calibri"/>
                        </a:rPr>
                        <a:t>01.01.2027 - 01.01.2030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It will be done in the following three years:   </a:t>
                      </a:r>
                      <a:endParaRPr lang="en-US" sz="1800">
                        <a:effectLst/>
                      </a:endParaRPr>
                    </a:p>
                    <a:p>
                      <a:pPr algn="ctr" rtl="0">
                        <a:lnSpc>
                          <a:spcPct val="150000"/>
                        </a:lnSpc>
                      </a:pPr>
                      <a:r>
                        <a:rPr lang="en" sz="1800" b="0" i="0" u="none" strike="noStrike">
                          <a:highlight>
                            <a:srgbClr val="000000">
                              <a:alpha val="0"/>
                            </a:srgbClr>
                          </a:highlight>
                          <a:latin typeface="Calibri"/>
                        </a:rPr>
                        <a:t>01.01.2030 - 31.12.2032 </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1044008"/>
                  </a:ext>
                </a:extLst>
              </a:tr>
            </a:tbl>
          </a:graphicData>
        </a:graphic>
      </p:graphicFrame>
      <p:sp>
        <p:nvSpPr>
          <p:cNvPr id="3" name="TextBox 2">
            <a:extLst>
              <a:ext uri="{FF2B5EF4-FFF2-40B4-BE49-F238E27FC236}">
                <a16:creationId xmlns:a16="http://schemas.microsoft.com/office/drawing/2014/main" id="{701DABAD-7B5D-1820-C09C-09A0A755C39E}"/>
              </a:ext>
            </a:extLst>
          </p:cNvPr>
          <p:cNvSpPr txBox="1"/>
          <p:nvPr/>
        </p:nvSpPr>
        <p:spPr>
          <a:xfrm>
            <a:off x="472493" y="6211669"/>
            <a:ext cx="473450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 sz="2000" b="0" i="0" u="none" strike="noStrike" kern="1200" cap="none" spc="0" normalizeH="0" baseline="0" noProof="0">
                <a:solidFill>
                  <a:srgbClr val="000000"/>
                </a:solidFill>
                <a:highlight>
                  <a:srgbClr val="000000">
                    <a:alpha val="0"/>
                  </a:srgbClr>
                </a:highlight>
                <a:uLnTx/>
                <a:uFillTx/>
                <a:latin typeface="Times New Roman"/>
                <a:ea typeface="Calibri"/>
                <a:cs typeface="Calibri"/>
              </a:rPr>
              <a:t> </a:t>
            </a:r>
            <a:r>
              <a:rPr kumimoji="0" lang="en" sz="1600" b="0" i="0" u="none" strike="noStrike" kern="1200" cap="none" spc="0" normalizeH="0" baseline="0" noProof="0">
                <a:solidFill>
                  <a:srgbClr val="000000"/>
                </a:solidFill>
                <a:highlight>
                  <a:srgbClr val="000000">
                    <a:alpha val="0"/>
                  </a:srgbClr>
                </a:highlight>
                <a:uLnTx/>
                <a:uFillTx/>
                <a:latin typeface="Times New Roman"/>
                <a:ea typeface="Calibri"/>
                <a:cs typeface="Calibri"/>
              </a:rPr>
              <a:t>* 2030 refers to the date of 01.01.2030</a:t>
            </a:r>
            <a:r>
              <a:rPr kumimoji="0" lang="en" sz="1600" b="1" i="0" u="none" strike="noStrike" kern="1200" cap="none" spc="0" normalizeH="0" baseline="0" noProof="0">
                <a:solidFill>
                  <a:srgbClr val="000000"/>
                </a:solidFill>
                <a:highlight>
                  <a:srgbClr val="000000">
                    <a:alpha val="0"/>
                  </a:srgbClr>
                </a:highlight>
                <a:uLnTx/>
                <a:uFillTx/>
                <a:latin typeface="Times New Roman"/>
                <a:ea typeface="Calibri"/>
                <a:cs typeface="Calibri"/>
              </a:rPr>
              <a:t>.</a:t>
            </a:r>
            <a:endParaRPr kumimoji="0" lang="en-US" sz="1600" b="0" i="0" u="none" strike="noStrike" kern="1200" cap="none" spc="0" normalizeH="0" baseline="0" noProof="0">
              <a:ln>
                <a:noFill/>
              </a:ln>
              <a:solidFill>
                <a:prstClr val="black"/>
              </a:solidFill>
              <a:effectLst/>
              <a:uLnTx/>
              <a:uFillTx/>
              <a:latin typeface="Calibri"/>
              <a:ea typeface="+mn-ea"/>
              <a:cs typeface="+mn-cs"/>
            </a:endParaRPr>
          </a:p>
        </p:txBody>
      </p:sp>
      <p:sp>
        <p:nvSpPr>
          <p:cNvPr id="4" name="Slide Number Placeholder 3">
            <a:extLst>
              <a:ext uri="{FF2B5EF4-FFF2-40B4-BE49-F238E27FC236}">
                <a16:creationId xmlns:a16="http://schemas.microsoft.com/office/drawing/2014/main" id="{2C092A56-D196-A504-20AC-E5012E78359E}"/>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12</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325835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FAF5644-D6C1-4175-68EE-7EC9F6F8D355}"/>
              </a:ext>
            </a:extLst>
          </p:cNvPr>
          <p:cNvSpPr>
            <a:spLocks noGrp="1"/>
          </p:cNvSpPr>
          <p:nvPr>
            <p:ph type="title"/>
          </p:nvPr>
        </p:nvSpPr>
        <p:spPr>
          <a:xfrm>
            <a:off x="838200" y="998376"/>
            <a:ext cx="10515600" cy="692312"/>
          </a:xfrm>
        </p:spPr>
        <p:txBody>
          <a:bodyPr>
            <a:noAutofit/>
          </a:bodyPr>
          <a:lstStyle/>
          <a:p>
            <a:pPr algn="just" rtl="0"/>
            <a:r>
              <a:rPr lang="en" sz="3200" b="1" i="0" u="none" strike="noStrike">
                <a:highlight>
                  <a:srgbClr val="000000">
                    <a:alpha val="0"/>
                  </a:srgbClr>
                </a:highlight>
                <a:latin typeface="Calibri Light"/>
              </a:rPr>
              <a:t>NAP Process Data Access Problems</a:t>
            </a:r>
            <a:endParaRPr lang="tr-TR" sz="3200" b="1"/>
          </a:p>
        </p:txBody>
      </p:sp>
      <p:sp>
        <p:nvSpPr>
          <p:cNvPr id="3" name="İçerik Yer Tutucusu 2">
            <a:extLst>
              <a:ext uri="{FF2B5EF4-FFF2-40B4-BE49-F238E27FC236}">
                <a16:creationId xmlns:a16="http://schemas.microsoft.com/office/drawing/2014/main" id="{E36C8654-8553-F8D5-7CDC-B76A6B670982}"/>
              </a:ext>
            </a:extLst>
          </p:cNvPr>
          <p:cNvSpPr>
            <a:spLocks noGrp="1"/>
          </p:cNvSpPr>
          <p:nvPr>
            <p:ph idx="1"/>
          </p:nvPr>
        </p:nvSpPr>
        <p:spPr>
          <a:xfrm>
            <a:off x="838200" y="1690688"/>
            <a:ext cx="10515600" cy="4486275"/>
          </a:xfrm>
        </p:spPr>
        <p:txBody>
          <a:bodyPr>
            <a:noAutofit/>
          </a:bodyPr>
          <a:lstStyle/>
          <a:p>
            <a:pPr algn="just" rtl="0">
              <a:lnSpc>
                <a:spcPct val="100000"/>
              </a:lnSpc>
              <a:spcBef>
                <a:spcPts val="1200"/>
              </a:spcBef>
            </a:pPr>
            <a:r>
              <a:rPr lang="en" sz="2400" b="0" i="0" u="none" strike="noStrike">
                <a:highlight>
                  <a:srgbClr val="000000">
                    <a:alpha val="0"/>
                  </a:srgbClr>
                </a:highlight>
                <a:latin typeface="Calibri"/>
                <a:ea typeface="Calibri"/>
                <a:cs typeface="Calibri"/>
              </a:rPr>
              <a:t>According to the opinions received from the studies and the results of BAT CL surveys, the following deficiencies have been identified:</a:t>
            </a:r>
          </a:p>
          <a:p>
            <a:pPr lvl="1" algn="just" rtl="0">
              <a:lnSpc>
                <a:spcPct val="100000"/>
              </a:lnSpc>
              <a:spcBef>
                <a:spcPts val="1200"/>
              </a:spcBef>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Insufficient data</a:t>
            </a:r>
            <a:endParaRPr lang="tr-TR">
              <a:solidFill>
                <a:srgbClr val="000000"/>
              </a:solidFill>
              <a:effectLst/>
              <a:ea typeface="Calibri" panose="020F0502020204030204" pitchFamily="34" charset="0"/>
              <a:cs typeface="Calibri" panose="020F0502020204030204" pitchFamily="34" charset="0"/>
            </a:endParaRPr>
          </a:p>
          <a:p>
            <a:pPr lvl="1" algn="just" rtl="0">
              <a:lnSpc>
                <a:spcPct val="100000"/>
              </a:lnSpc>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Registration of plants not covered in the IED in the survey</a:t>
            </a:r>
            <a:endParaRPr lang="tr-TR">
              <a:solidFill>
                <a:srgbClr val="000000"/>
              </a:solidFill>
              <a:effectLst/>
              <a:ea typeface="Calibri" panose="020F0502020204030204" pitchFamily="34" charset="0"/>
              <a:cs typeface="Calibri" panose="020F0502020204030204" pitchFamily="34" charset="0"/>
            </a:endParaRPr>
          </a:p>
          <a:p>
            <a:pPr lvl="1" algn="just" rtl="0">
              <a:lnSpc>
                <a:spcPct val="100000"/>
              </a:lnSpc>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Providing insufficient information about the cost of compliance and transition period</a:t>
            </a:r>
            <a:endParaRPr lang="tr-TR">
              <a:solidFill>
                <a:srgbClr val="000000"/>
              </a:solidFill>
              <a:effectLst/>
              <a:ea typeface="Calibri" panose="020F0502020204030204" pitchFamily="34" charset="0"/>
              <a:cs typeface="Calibri" panose="020F0502020204030204" pitchFamily="34" charset="0"/>
            </a:endParaRPr>
          </a:p>
          <a:p>
            <a:pPr lvl="1" algn="just" rtl="0">
              <a:lnSpc>
                <a:spcPct val="100000"/>
              </a:lnSpc>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Inconsistent answers</a:t>
            </a:r>
            <a:endParaRPr lang="tr-TR">
              <a:solidFill>
                <a:srgbClr val="000000"/>
              </a:solidFill>
              <a:effectLst/>
              <a:ea typeface="Calibri" panose="020F0502020204030204" pitchFamily="34" charset="0"/>
              <a:cs typeface="Calibri" panose="020F0502020204030204" pitchFamily="34" charset="0"/>
            </a:endParaRPr>
          </a:p>
          <a:p>
            <a:pPr lvl="1" algn="just" rtl="0">
              <a:lnSpc>
                <a:spcPct val="100000"/>
              </a:lnSpc>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Evaluation of compliance costs by participants as compliance with current national regulations</a:t>
            </a:r>
            <a:endParaRPr lang="tr-TR">
              <a:solidFill>
                <a:srgbClr val="000000"/>
              </a:solidFill>
              <a:effectLst/>
              <a:ea typeface="Calibri" panose="020F0502020204030204" pitchFamily="34" charset="0"/>
              <a:cs typeface="Calibri" panose="020F0502020204030204" pitchFamily="34" charset="0"/>
            </a:endParaRPr>
          </a:p>
          <a:p>
            <a:pPr lvl="1" algn="just" rtl="0">
              <a:lnSpc>
                <a:spcPct val="100000"/>
              </a:lnSpc>
              <a:buFont typeface="Courier New" panose="02070309020205020404" pitchFamily="49" charset="0"/>
              <a:buChar char="o"/>
            </a:pPr>
            <a:r>
              <a:rPr lang="en" sz="2400" b="0" i="0" u="none" strike="noStrike">
                <a:solidFill>
                  <a:srgbClr val="000000"/>
                </a:solidFill>
                <a:highlight>
                  <a:srgbClr val="000000">
                    <a:alpha val="0"/>
                  </a:srgbClr>
                </a:highlight>
                <a:latin typeface="Calibri"/>
                <a:ea typeface="Calibri"/>
                <a:cs typeface="Calibri"/>
              </a:rPr>
              <a:t>Inconsistency of expected periods for compliance with the IED</a:t>
            </a:r>
            <a:endParaRPr lang="tr-TR">
              <a:solidFill>
                <a:srgbClr val="000000"/>
              </a:solidFill>
              <a:effectLst/>
              <a:ea typeface="Calibri" panose="020F0502020204030204" pitchFamily="34" charset="0"/>
              <a:cs typeface="Calibri" panose="020F0502020204030204" pitchFamily="34" charset="0"/>
            </a:endParaRPr>
          </a:p>
          <a:p>
            <a:pPr marL="0" indent="0" algn="just" rtl="0">
              <a:lnSpc>
                <a:spcPct val="100000"/>
              </a:lnSpc>
              <a:spcBef>
                <a:spcPts val="1200"/>
              </a:spcBef>
              <a:buNone/>
            </a:pPr>
            <a:r>
              <a:rPr lang="en" sz="2400" b="0" i="0" u="none" strike="noStrike">
                <a:highlight>
                  <a:srgbClr val="000000">
                    <a:alpha val="0"/>
                  </a:srgbClr>
                </a:highlight>
                <a:latin typeface="Calibri"/>
                <a:ea typeface="Calibri"/>
                <a:cs typeface="Times New Roman"/>
              </a:rPr>
              <a:t>Therefore, other data sources were also used in the calculations. </a:t>
            </a:r>
            <a:endParaRPr lang="tr-TR" sz="240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2119265-AA38-E424-7569-4A62226FF37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13</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293380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3" name="Freeform: Shape 12">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5" name="Rectangle 14">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 name="Rectangle 16">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9" name="Freeform: Shape 18">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Slayt Numarası Yer Tutucusu 3">
            <a:extLst>
              <a:ext uri="{FF2B5EF4-FFF2-40B4-BE49-F238E27FC236}">
                <a16:creationId xmlns:a16="http://schemas.microsoft.com/office/drawing/2014/main" id="{B515B9C0-C32E-EAF3-F050-5FA79F808E3E}"/>
              </a:ext>
            </a:extLst>
          </p:cNvPr>
          <p:cNvSpPr>
            <a:spLocks noGrp="1"/>
          </p:cNvSpPr>
          <p:nvPr>
            <p:ph type="sldNum" sz="quarter" idx="12"/>
          </p:nvPr>
        </p:nvSpPr>
        <p:spPr>
          <a:xfrm>
            <a:off x="8805333" y="6356350"/>
            <a:ext cx="2743200" cy="365125"/>
          </a:xfrm>
        </p:spPr>
        <p:txBody>
          <a:bodyPr vert="horz" lIns="91440" tIns="45720" rIns="91440" bIns="45720" rtlCol="0" anchor="ctr">
            <a:noAutofit/>
          </a:bodyPr>
          <a:lstStyle/>
          <a:p>
            <a:pPr rtl="0">
              <a:spcAft>
                <a:spcPts val="600"/>
              </a:spcAft>
            </a:pPr>
            <a:r>
              <a:rPr lang="en" sz="1200" b="0" i="0" u="none" strike="noStrike">
                <a:highlight>
                  <a:srgbClr val="000000">
                    <a:alpha val="0"/>
                  </a:srgbClr>
                </a:highlight>
                <a:latin typeface="Calibri"/>
              </a:rPr>
              <a:t>14</a:t>
            </a:r>
            <a:endParaRPr lang="en-US"/>
          </a:p>
        </p:txBody>
      </p:sp>
      <p:sp>
        <p:nvSpPr>
          <p:cNvPr id="21" name="Isosceles Triangle 20">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 name="Isosceles Triangle 22">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aphicFrame>
        <p:nvGraphicFramePr>
          <p:cNvPr id="6" name="İçerik Yer Tutucusu 5">
            <a:extLst>
              <a:ext uri="{FF2B5EF4-FFF2-40B4-BE49-F238E27FC236}">
                <a16:creationId xmlns:a16="http://schemas.microsoft.com/office/drawing/2014/main" id="{588C21B1-840C-B984-4143-616E83ED86C7}"/>
              </a:ext>
            </a:extLst>
          </p:cNvPr>
          <p:cNvGraphicFramePr>
            <a:graphicFrameLocks noGrp="1"/>
          </p:cNvGraphicFramePr>
          <p:nvPr>
            <p:ph idx="1"/>
            <p:extLst>
              <p:ext uri="{D42A27DB-BD31-4B8C-83A1-F6EECF244321}">
                <p14:modId xmlns:p14="http://schemas.microsoft.com/office/powerpoint/2010/main" val="3166108216"/>
              </p:ext>
            </p:extLst>
          </p:nvPr>
        </p:nvGraphicFramePr>
        <p:xfrm>
          <a:off x="643467" y="758284"/>
          <a:ext cx="10905067" cy="5077423"/>
        </p:xfrm>
        <a:graphic>
          <a:graphicData uri="http://schemas.openxmlformats.org/drawingml/2006/table">
            <a:tbl>
              <a:tblPr firstRow="1" firstCol="1" bandRow="1"/>
              <a:tblGrid>
                <a:gridCol w="3704291">
                  <a:extLst>
                    <a:ext uri="{9D8B030D-6E8A-4147-A177-3AD203B41FA5}">
                      <a16:colId xmlns:a16="http://schemas.microsoft.com/office/drawing/2014/main" val="1242752885"/>
                    </a:ext>
                  </a:extLst>
                </a:gridCol>
                <a:gridCol w="7200776">
                  <a:extLst>
                    <a:ext uri="{9D8B030D-6E8A-4147-A177-3AD203B41FA5}">
                      <a16:colId xmlns:a16="http://schemas.microsoft.com/office/drawing/2014/main" val="240420808"/>
                    </a:ext>
                  </a:extLst>
                </a:gridCol>
              </a:tblGrid>
              <a:tr h="1185274">
                <a:tc>
                  <a:txBody>
                    <a:bodyPr/>
                    <a:lstStyle/>
                    <a:p>
                      <a:pPr algn="ctr" rtl="0" fontAlgn="ctr">
                        <a:lnSpc>
                          <a:spcPct val="150000"/>
                        </a:lnSpc>
                        <a:spcBef>
                          <a:spcPct val="0"/>
                        </a:spcBef>
                        <a:spcAft>
                          <a:spcPct val="0"/>
                        </a:spcAft>
                      </a:pPr>
                      <a:r>
                        <a:rPr lang="en" sz="2200" b="1" i="0" u="none" strike="noStrike">
                          <a:solidFill>
                            <a:srgbClr val="000000"/>
                          </a:solidFill>
                          <a:highlight>
                            <a:srgbClr val="000000">
                              <a:alpha val="0"/>
                            </a:srgbClr>
                          </a:highlight>
                          <a:latin typeface="Times New Roman"/>
                          <a:ea typeface="Calibri"/>
                          <a:cs typeface="Calibri"/>
                        </a:rPr>
                        <a:t>Recommended time intervals</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gn="ctr" rtl="0" fontAlgn="ctr">
                        <a:lnSpc>
                          <a:spcPct val="150000"/>
                        </a:lnSpc>
                        <a:spcBef>
                          <a:spcPct val="0"/>
                        </a:spcBef>
                        <a:spcAft>
                          <a:spcPct val="0"/>
                        </a:spcAft>
                      </a:pPr>
                      <a:r>
                        <a:rPr lang="en" sz="2200" b="1" i="0" u="none" strike="noStrike" dirty="0">
                          <a:solidFill>
                            <a:srgbClr val="000000"/>
                          </a:solidFill>
                          <a:highlight>
                            <a:srgbClr val="000000">
                              <a:alpha val="0"/>
                            </a:srgbClr>
                          </a:highlight>
                          <a:latin typeface="Times New Roman"/>
                          <a:ea typeface="Calibri"/>
                          <a:cs typeface="Calibri"/>
                        </a:rPr>
                        <a:t>Total cost required for all sectors (average, EURO)</a:t>
                      </a:r>
                      <a:endParaRPr lang="nl-NL"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2699856035"/>
                  </a:ext>
                </a:extLst>
              </a:tr>
              <a:tr h="1297383">
                <a:tc>
                  <a:txBody>
                    <a:bodyPr/>
                    <a:lstStyle/>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Short-term</a:t>
                      </a:r>
                      <a:endParaRPr lang="en-US" sz="4000" b="0" i="0" u="none" strike="noStrike">
                        <a:effectLst/>
                        <a:latin typeface="Arial" pitchFamily="34" charset="0"/>
                      </a:endParaRPr>
                    </a:p>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2024-2026 (3 years)</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24.680.108.000</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3185676400"/>
                  </a:ext>
                </a:extLst>
              </a:tr>
              <a:tr h="1297383">
                <a:tc>
                  <a:txBody>
                    <a:bodyPr/>
                    <a:lstStyle/>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Medium-term</a:t>
                      </a:r>
                      <a:endParaRPr lang="en-US" sz="4000" b="0" i="0" u="none" strike="noStrike">
                        <a:effectLst/>
                        <a:latin typeface="Arial" pitchFamily="34" charset="0"/>
                      </a:endParaRPr>
                    </a:p>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2027-2030* (3 years)</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11.363.608.000</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3880113981"/>
                  </a:ext>
                </a:extLst>
              </a:tr>
              <a:tr h="1297383">
                <a:tc>
                  <a:txBody>
                    <a:bodyPr/>
                    <a:lstStyle/>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Long-term</a:t>
                      </a:r>
                      <a:endParaRPr lang="en-US" sz="4000" b="0" i="0" u="none" strike="noStrike">
                        <a:effectLst/>
                        <a:latin typeface="Arial" pitchFamily="34" charset="0"/>
                      </a:endParaRPr>
                    </a:p>
                    <a:p>
                      <a:pPr algn="ctr" rtl="0" fontAlgn="ctr">
                        <a:lnSpc>
                          <a:spcPct val="150000"/>
                        </a:lnSpc>
                        <a:spcBef>
                          <a:spcPct val="0"/>
                        </a:spcBef>
                        <a:spcAft>
                          <a:spcPct val="0"/>
                        </a:spcAft>
                      </a:pPr>
                      <a:r>
                        <a:rPr lang="en" sz="2200" b="0" i="0" u="none" strike="noStrike">
                          <a:solidFill>
                            <a:srgbClr val="000000"/>
                          </a:solidFill>
                          <a:highlight>
                            <a:srgbClr val="000000">
                              <a:alpha val="0"/>
                            </a:srgbClr>
                          </a:highlight>
                          <a:latin typeface="Times New Roman"/>
                          <a:ea typeface="Calibri"/>
                          <a:cs typeface="Calibri"/>
                        </a:rPr>
                        <a:t>2030*-2032 (3 years)</a:t>
                      </a:r>
                      <a:endParaRPr lang="en-US" sz="4000" b="0" i="0" u="none" strike="noStrike">
                        <a:effectLst/>
                        <a:latin typeface="Arial"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algn="ctr" rtl="0" fontAlgn="ctr">
                        <a:lnSpc>
                          <a:spcPct val="150000"/>
                        </a:lnSpc>
                        <a:spcBef>
                          <a:spcPct val="0"/>
                        </a:spcBef>
                        <a:spcAft>
                          <a:spcPct val="0"/>
                        </a:spcAft>
                      </a:pPr>
                      <a:r>
                        <a:rPr lang="en" sz="2200" b="0" i="0" u="none" strike="noStrike" dirty="0">
                          <a:solidFill>
                            <a:srgbClr val="000000"/>
                          </a:solidFill>
                          <a:highlight>
                            <a:srgbClr val="000000">
                              <a:alpha val="0"/>
                            </a:srgbClr>
                          </a:highlight>
                          <a:latin typeface="Times New Roman"/>
                          <a:ea typeface="Calibri"/>
                          <a:cs typeface="Calibri"/>
                        </a:rPr>
                        <a:t>2.502.870.000</a:t>
                      </a:r>
                      <a:endParaRPr lang="en-US" sz="4000" b="0" i="0" u="none" strike="noStrike" dirty="0">
                        <a:effectLst/>
                        <a:latin typeface="Arial" panose="020B0604020202020204" pitchFamily="34" charset="0"/>
                      </a:endParaRPr>
                    </a:p>
                  </a:txBody>
                  <a:tcPr marL="153193" marR="153193" marT="21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2911969688"/>
                  </a:ext>
                </a:extLst>
              </a:tr>
            </a:tbl>
          </a:graphicData>
        </a:graphic>
      </p:graphicFrame>
      <p:sp>
        <p:nvSpPr>
          <p:cNvPr id="2" name="TextBox 1">
            <a:extLst>
              <a:ext uri="{FF2B5EF4-FFF2-40B4-BE49-F238E27FC236}">
                <a16:creationId xmlns:a16="http://schemas.microsoft.com/office/drawing/2014/main" id="{FC734A31-3F69-FAAA-D1E2-CC5A5F19E75C}"/>
              </a:ext>
            </a:extLst>
          </p:cNvPr>
          <p:cNvSpPr txBox="1"/>
          <p:nvPr/>
        </p:nvSpPr>
        <p:spPr>
          <a:xfrm>
            <a:off x="537663" y="5486702"/>
            <a:ext cx="4734507" cy="400110"/>
          </a:xfrm>
          <a:prstGeom prst="rect">
            <a:avLst/>
          </a:prstGeom>
          <a:noFill/>
        </p:spPr>
        <p:txBody>
          <a:bodyPr wrap="square" rtlCol="0">
            <a:no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 sz="2000" b="0" i="0" u="none" strike="noStrike" kern="1200" cap="none" spc="0" normalizeH="0" baseline="0" noProof="0">
                <a:solidFill>
                  <a:srgbClr val="000000"/>
                </a:solidFill>
                <a:highlight>
                  <a:srgbClr val="000000">
                    <a:alpha val="0"/>
                  </a:srgbClr>
                </a:highlight>
                <a:uLnTx/>
                <a:uFillTx/>
                <a:latin typeface="Times New Roman"/>
                <a:ea typeface="Calibri"/>
                <a:cs typeface="Calibri"/>
              </a:rPr>
              <a:t> </a:t>
            </a:r>
            <a:r>
              <a:rPr kumimoji="0" lang="en" sz="1600" b="0" i="0" u="none" strike="noStrike" kern="1200" cap="none" spc="0" normalizeH="0" baseline="0" noProof="0">
                <a:solidFill>
                  <a:srgbClr val="000000"/>
                </a:solidFill>
                <a:highlight>
                  <a:srgbClr val="000000">
                    <a:alpha val="0"/>
                  </a:srgbClr>
                </a:highlight>
                <a:uLnTx/>
                <a:uFillTx/>
                <a:latin typeface="Times New Roman"/>
                <a:ea typeface="Calibri"/>
                <a:cs typeface="Calibri"/>
              </a:rPr>
              <a:t>* 2030 refers to the date of 01.01.2030</a:t>
            </a:r>
            <a:r>
              <a:rPr kumimoji="0" lang="en" sz="1600" b="1" i="0" u="none" strike="noStrike" kern="1200" cap="none" spc="0" normalizeH="0" baseline="0" noProof="0">
                <a:solidFill>
                  <a:srgbClr val="000000"/>
                </a:solidFill>
                <a:highlight>
                  <a:srgbClr val="000000">
                    <a:alpha val="0"/>
                  </a:srgbClr>
                </a:highlight>
                <a:uLnTx/>
                <a:uFillTx/>
                <a:latin typeface="Times New Roman"/>
                <a:ea typeface="Calibri"/>
                <a:cs typeface="Calibri"/>
              </a:rPr>
              <a:t>.</a:t>
            </a:r>
            <a:endParaRPr kumimoji="0" lang="en-US" sz="16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98351783"/>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F060D14-7531-7CDD-8085-1B09A7A2BA56}"/>
              </a:ext>
            </a:extLst>
          </p:cNvPr>
          <p:cNvSpPr>
            <a:spLocks noGrp="1"/>
          </p:cNvSpPr>
          <p:nvPr>
            <p:ph type="title"/>
          </p:nvPr>
        </p:nvSpPr>
        <p:spPr>
          <a:xfrm>
            <a:off x="590550" y="492651"/>
            <a:ext cx="10515600" cy="1325563"/>
          </a:xfrm>
        </p:spPr>
        <p:txBody>
          <a:bodyPr>
            <a:noAutofit/>
          </a:bodyPr>
          <a:lstStyle/>
          <a:p>
            <a:pPr rtl="0"/>
            <a:br>
              <a:rPr lang="en" sz="3600" b="1" i="0" u="none" strike="noStrike">
                <a:highlight>
                  <a:srgbClr val="000000">
                    <a:alpha val="0"/>
                  </a:srgbClr>
                </a:highlight>
                <a:latin typeface="Calibri Light"/>
              </a:rPr>
            </a:br>
            <a:r>
              <a:rPr lang="en" sz="3600" b="1" i="0" u="none" strike="noStrike">
                <a:highlight>
                  <a:srgbClr val="000000">
                    <a:alpha val="0"/>
                  </a:srgbClr>
                </a:highlight>
                <a:latin typeface="Calibri Light"/>
              </a:rPr>
              <a:t>Milestones to Reach</a:t>
            </a:r>
            <a:br>
              <a:rPr lang="en" sz="3600" b="1" i="0" u="none" strike="noStrike">
                <a:highlight>
                  <a:srgbClr val="000000">
                    <a:alpha val="0"/>
                  </a:srgbClr>
                </a:highlight>
                <a:latin typeface="Calibri Light"/>
              </a:rPr>
            </a:br>
            <a:endParaRPr lang="tr-TR" sz="3600" b="1"/>
          </a:p>
        </p:txBody>
      </p:sp>
      <p:graphicFrame>
        <p:nvGraphicFramePr>
          <p:cNvPr id="5" name="İçerik Yer Tutucusu 4">
            <a:extLst>
              <a:ext uri="{FF2B5EF4-FFF2-40B4-BE49-F238E27FC236}">
                <a16:creationId xmlns:a16="http://schemas.microsoft.com/office/drawing/2014/main" id="{2A310B55-9BB2-D20B-E5F5-B1849D0EA553}"/>
              </a:ext>
            </a:extLst>
          </p:cNvPr>
          <p:cNvGraphicFramePr>
            <a:graphicFrameLocks noGrp="1"/>
          </p:cNvGraphicFramePr>
          <p:nvPr>
            <p:ph idx="1"/>
            <p:extLst>
              <p:ext uri="{D42A27DB-BD31-4B8C-83A1-F6EECF244321}">
                <p14:modId xmlns:p14="http://schemas.microsoft.com/office/powerpoint/2010/main" val="3216275382"/>
              </p:ext>
            </p:extLst>
          </p:nvPr>
        </p:nvGraphicFramePr>
        <p:xfrm>
          <a:off x="590550" y="1627714"/>
          <a:ext cx="11010900" cy="4480554"/>
        </p:xfrm>
        <a:graphic>
          <a:graphicData uri="http://schemas.openxmlformats.org/drawingml/2006/table">
            <a:tbl>
              <a:tblPr firstRow="1" firstCol="1" bandRow="1">
                <a:tableStyleId>{5C22544A-7EE6-4342-B048-85BDC9FD1C3A}</a:tableStyleId>
              </a:tblPr>
              <a:tblGrid>
                <a:gridCol w="9359900">
                  <a:extLst>
                    <a:ext uri="{9D8B030D-6E8A-4147-A177-3AD203B41FA5}">
                      <a16:colId xmlns:a16="http://schemas.microsoft.com/office/drawing/2014/main" val="421811800"/>
                    </a:ext>
                  </a:extLst>
                </a:gridCol>
                <a:gridCol w="1651000">
                  <a:extLst>
                    <a:ext uri="{9D8B030D-6E8A-4147-A177-3AD203B41FA5}">
                      <a16:colId xmlns:a16="http://schemas.microsoft.com/office/drawing/2014/main" val="2629307480"/>
                    </a:ext>
                  </a:extLst>
                </a:gridCol>
              </a:tblGrid>
              <a:tr h="344658">
                <a:tc>
                  <a:txBody>
                    <a:bodyPr/>
                    <a:lstStyle/>
                    <a:p>
                      <a:pPr algn="just" rtl="0">
                        <a:lnSpc>
                          <a:spcPct val="150000"/>
                        </a:lnSpc>
                      </a:pPr>
                      <a:r>
                        <a:rPr lang="en" sz="1400" b="1" i="0" u="none" strike="noStrike">
                          <a:highlight>
                            <a:srgbClr val="000000">
                              <a:alpha val="0"/>
                            </a:srgbClr>
                          </a:highlight>
                          <a:latin typeface="Calibri"/>
                        </a:rPr>
                        <a:t>Milestones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tc>
                  <a:txBody>
                    <a:bodyPr/>
                    <a:lstStyle/>
                    <a:p>
                      <a:pPr algn="ctr" rtl="0">
                        <a:lnSpc>
                          <a:spcPct val="150000"/>
                        </a:lnSpc>
                      </a:pPr>
                      <a:r>
                        <a:rPr lang="en" sz="1400" b="1" i="0" u="none" strike="noStrike">
                          <a:highlight>
                            <a:srgbClr val="000000">
                              <a:alpha val="0"/>
                            </a:srgbClr>
                          </a:highlight>
                          <a:latin typeface="Calibri"/>
                        </a:rPr>
                        <a:t>Deadlines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tc>
                <a:extLst>
                  <a:ext uri="{0D108BD9-81ED-4DB2-BD59-A6C34878D82A}">
                    <a16:rowId xmlns:a16="http://schemas.microsoft.com/office/drawing/2014/main" val="1189172505"/>
                  </a:ext>
                </a:extLst>
              </a:tr>
              <a:tr h="344658">
                <a:tc>
                  <a:txBody>
                    <a:bodyPr/>
                    <a:lstStyle/>
                    <a:p>
                      <a:pPr algn="l" rtl="0">
                        <a:lnSpc>
                          <a:spcPct val="150000"/>
                        </a:lnSpc>
                      </a:pPr>
                      <a:r>
                        <a:rPr lang="en" sz="1400" b="1" i="0" u="none" strike="noStrike">
                          <a:highlight>
                            <a:srgbClr val="000000">
                              <a:alpha val="0"/>
                            </a:srgbClr>
                          </a:highlight>
                          <a:latin typeface="Calibri"/>
                        </a:rPr>
                        <a:t>Taking responsibility for the implementation of the IED Directive</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26947777"/>
                  </a:ext>
                </a:extLst>
              </a:tr>
              <a:tr h="344658">
                <a:tc>
                  <a:txBody>
                    <a:bodyPr/>
                    <a:lstStyle/>
                    <a:p>
                      <a:pPr algn="l" rtl="0">
                        <a:lnSpc>
                          <a:spcPct val="150000"/>
                        </a:lnSpc>
                      </a:pPr>
                      <a:r>
                        <a:rPr lang="en" sz="1400" b="1" i="0" u="none" strike="noStrike">
                          <a:highlight>
                            <a:srgbClr val="000000">
                              <a:alpha val="0"/>
                            </a:srgbClr>
                          </a:highlight>
                          <a:latin typeface="Calibri"/>
                        </a:rPr>
                        <a:t>Taking responsibility for environmental supervision in accordance with the IED</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847313362"/>
                  </a:ext>
                </a:extLst>
              </a:tr>
              <a:tr h="344658">
                <a:tc>
                  <a:txBody>
                    <a:bodyPr/>
                    <a:lstStyle/>
                    <a:p>
                      <a:pPr algn="l" rtl="0">
                        <a:lnSpc>
                          <a:spcPct val="150000"/>
                        </a:lnSpc>
                      </a:pPr>
                      <a:r>
                        <a:rPr lang="en" sz="1400" b="1" i="0" u="none" strike="noStrike">
                          <a:highlight>
                            <a:srgbClr val="000000">
                              <a:alpha val="0"/>
                            </a:srgbClr>
                          </a:highlight>
                          <a:latin typeface="Calibri"/>
                        </a:rPr>
                        <a:t>Completing the sectoral inventory</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87132128"/>
                  </a:ext>
                </a:extLst>
              </a:tr>
              <a:tr h="344658">
                <a:tc>
                  <a:txBody>
                    <a:bodyPr/>
                    <a:lstStyle/>
                    <a:p>
                      <a:pPr algn="just" rtl="0">
                        <a:lnSpc>
                          <a:spcPct val="150000"/>
                        </a:lnSpc>
                      </a:pPr>
                      <a:r>
                        <a:rPr lang="en" sz="1400" b="1" i="0" u="none" strike="noStrike">
                          <a:highlight>
                            <a:srgbClr val="000000">
                              <a:alpha val="0"/>
                            </a:srgbClr>
                          </a:highlight>
                          <a:latin typeface="Calibri"/>
                        </a:rPr>
                        <a:t>Determining BAT-AEL for industrial sectors in Türkiye</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13097119"/>
                  </a:ext>
                </a:extLst>
              </a:tr>
              <a:tr h="344658">
                <a:tc>
                  <a:txBody>
                    <a:bodyPr/>
                    <a:lstStyle/>
                    <a:p>
                      <a:pPr algn="l" rtl="0">
                        <a:lnSpc>
                          <a:spcPct val="150000"/>
                        </a:lnSpc>
                      </a:pPr>
                      <a:r>
                        <a:rPr lang="en" sz="1400" b="1" i="0" u="none" strike="noStrike">
                          <a:highlight>
                            <a:srgbClr val="000000">
                              <a:alpha val="0"/>
                            </a:srgbClr>
                          </a:highlight>
                          <a:latin typeface="Calibri"/>
                        </a:rPr>
                        <a:t>Implementing the IPPC Regulation</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643663046"/>
                  </a:ext>
                </a:extLst>
              </a:tr>
              <a:tr h="344658">
                <a:tc>
                  <a:txBody>
                    <a:bodyPr/>
                    <a:lstStyle/>
                    <a:p>
                      <a:pPr algn="l" rtl="0">
                        <a:lnSpc>
                          <a:spcPct val="150000"/>
                        </a:lnSpc>
                      </a:pPr>
                      <a:r>
                        <a:rPr lang="en" sz="1400" b="1" i="0" u="none" strike="noStrike">
                          <a:highlight>
                            <a:srgbClr val="000000">
                              <a:alpha val="0"/>
                            </a:srgbClr>
                          </a:highlight>
                          <a:latin typeface="Calibri"/>
                        </a:rPr>
                        <a:t>Completing the application rules for businesses established after 2023 or making significant changes after this date</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2023</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55343433"/>
                  </a:ext>
                </a:extLst>
              </a:tr>
              <a:tr h="344658">
                <a:tc>
                  <a:txBody>
                    <a:bodyPr/>
                    <a:lstStyle/>
                    <a:p>
                      <a:pPr algn="l" rtl="0">
                        <a:lnSpc>
                          <a:spcPct val="150000"/>
                        </a:lnSpc>
                      </a:pPr>
                      <a:r>
                        <a:rPr lang="en" sz="1400" b="1" i="0" u="none" strike="noStrike">
                          <a:highlight>
                            <a:srgbClr val="000000">
                              <a:alpha val="0"/>
                            </a:srgbClr>
                          </a:highlight>
                          <a:latin typeface="Calibri"/>
                        </a:rPr>
                        <a:t>Submitting the IPPC applications by existing IPPC plants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2024</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1847906"/>
                  </a:ext>
                </a:extLst>
              </a:tr>
              <a:tr h="344658">
                <a:tc>
                  <a:txBody>
                    <a:bodyPr/>
                    <a:lstStyle/>
                    <a:p>
                      <a:pPr algn="l" rtl="0">
                        <a:lnSpc>
                          <a:spcPct val="150000"/>
                        </a:lnSpc>
                      </a:pPr>
                      <a:r>
                        <a:rPr lang="en" sz="1400" b="1" i="0" u="none" strike="noStrike">
                          <a:highlight>
                            <a:srgbClr val="000000">
                              <a:alpha val="0"/>
                            </a:srgbClr>
                          </a:highlight>
                          <a:latin typeface="Calibri"/>
                        </a:rPr>
                        <a:t>Certification of all plants established after 2023 in relation to the BAT requirements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2024</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24713266"/>
                  </a:ext>
                </a:extLst>
              </a:tr>
              <a:tr h="344658">
                <a:tc>
                  <a:txBody>
                    <a:bodyPr/>
                    <a:lstStyle/>
                    <a:p>
                      <a:pPr algn="l" rtl="0">
                        <a:lnSpc>
                          <a:spcPct val="150000"/>
                        </a:lnSpc>
                      </a:pPr>
                      <a:r>
                        <a:rPr lang="en" sz="1400" b="1" i="0" u="none" strike="noStrike">
                          <a:highlight>
                            <a:srgbClr val="000000">
                              <a:alpha val="0"/>
                            </a:srgbClr>
                          </a:highlight>
                          <a:latin typeface="Calibri"/>
                        </a:rPr>
                        <a:t>Completion of the compliance program for existing plants</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2025</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020840078"/>
                  </a:ext>
                </a:extLst>
              </a:tr>
              <a:tr h="344658">
                <a:tc>
                  <a:txBody>
                    <a:bodyPr/>
                    <a:lstStyle/>
                    <a:p>
                      <a:pPr algn="l" rtl="0">
                        <a:lnSpc>
                          <a:spcPct val="150000"/>
                        </a:lnSpc>
                      </a:pPr>
                      <a:r>
                        <a:rPr lang="en" sz="1400" b="1" i="0" u="none" strike="noStrike">
                          <a:highlight>
                            <a:srgbClr val="000000">
                              <a:alpha val="0"/>
                            </a:srgbClr>
                          </a:highlight>
                          <a:latin typeface="Calibri"/>
                        </a:rPr>
                        <a:t>Ensuring compliance with the newly prepared Industrial Emissions Portal Regulation in the European Union</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2025</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39249031"/>
                  </a:ext>
                </a:extLst>
              </a:tr>
              <a:tr h="344658">
                <a:tc>
                  <a:txBody>
                    <a:bodyPr/>
                    <a:lstStyle/>
                    <a:p>
                      <a:pPr algn="l" rtl="0">
                        <a:lnSpc>
                          <a:spcPct val="150000"/>
                        </a:lnSpc>
                      </a:pPr>
                      <a:r>
                        <a:rPr lang="en" sz="1400" b="1" i="0" u="none" strike="noStrike">
                          <a:highlight>
                            <a:srgbClr val="000000">
                              <a:alpha val="0"/>
                            </a:srgbClr>
                          </a:highlight>
                          <a:latin typeface="Calibri"/>
                        </a:rPr>
                        <a:t>Creation of software-supported transformation plans for the IED compliance and climate-neutral economy</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2026</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82016319"/>
                  </a:ext>
                </a:extLst>
              </a:tr>
              <a:tr h="344658">
                <a:tc>
                  <a:txBody>
                    <a:bodyPr/>
                    <a:lstStyle/>
                    <a:p>
                      <a:pPr algn="l" rtl="0">
                        <a:lnSpc>
                          <a:spcPct val="150000"/>
                        </a:lnSpc>
                      </a:pPr>
                      <a:r>
                        <a:rPr lang="en" sz="1400" b="1" i="0" u="none" strike="noStrike">
                          <a:highlight>
                            <a:srgbClr val="000000">
                              <a:alpha val="0"/>
                            </a:srgbClr>
                          </a:highlight>
                          <a:latin typeface="Calibri"/>
                        </a:rPr>
                        <a:t>Implementation of the revised IED Directive</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400" b="0" i="0" u="none" strike="noStrike">
                          <a:highlight>
                            <a:srgbClr val="000000">
                              <a:alpha val="0"/>
                            </a:srgbClr>
                          </a:highlight>
                          <a:latin typeface="Calibri"/>
                        </a:rPr>
                        <a:t>2027</a:t>
                      </a:r>
                      <a:endParaRPr lang="tr-TR" sz="1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05374861"/>
                  </a:ext>
                </a:extLst>
              </a:tr>
            </a:tbl>
          </a:graphicData>
        </a:graphic>
      </p:graphicFrame>
      <p:sp>
        <p:nvSpPr>
          <p:cNvPr id="4" name="Slayt Numarası Yer Tutucusu 3">
            <a:extLst>
              <a:ext uri="{FF2B5EF4-FFF2-40B4-BE49-F238E27FC236}">
                <a16:creationId xmlns:a16="http://schemas.microsoft.com/office/drawing/2014/main" id="{3CDD7EAC-4A5A-4950-BF97-382471F837E0}"/>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15</a:t>
            </a:r>
            <a:endParaRPr lang="tr-TR"/>
          </a:p>
        </p:txBody>
      </p:sp>
    </p:spTree>
    <p:extLst>
      <p:ext uri="{BB962C8B-B14F-4D97-AF65-F5344CB8AC3E}">
        <p14:creationId xmlns:p14="http://schemas.microsoft.com/office/powerpoint/2010/main" val="108914789"/>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8EC663A-866A-27B7-A217-D19DD934BF02}"/>
              </a:ext>
            </a:extLst>
          </p:cNvPr>
          <p:cNvSpPr>
            <a:spLocks noGrp="1"/>
          </p:cNvSpPr>
          <p:nvPr>
            <p:ph type="title"/>
          </p:nvPr>
        </p:nvSpPr>
        <p:spPr>
          <a:xfrm>
            <a:off x="487680" y="725486"/>
            <a:ext cx="10866120" cy="960439"/>
          </a:xfrm>
        </p:spPr>
        <p:txBody>
          <a:bodyPr>
            <a:noAutofit/>
          </a:bodyPr>
          <a:lstStyle/>
          <a:p>
            <a:pPr rtl="0"/>
            <a:r>
              <a:rPr lang="en" sz="3600" b="1" i="0" u="none" strike="noStrike">
                <a:highlight>
                  <a:srgbClr val="000000">
                    <a:alpha val="0"/>
                  </a:srgbClr>
                </a:highlight>
                <a:latin typeface="Calibri Light"/>
              </a:rPr>
              <a:t>Recommendations and Timeline for Actions</a:t>
            </a:r>
            <a:endParaRPr lang="tr-TR" sz="3600" b="1"/>
          </a:p>
        </p:txBody>
      </p:sp>
      <p:graphicFrame>
        <p:nvGraphicFramePr>
          <p:cNvPr id="5" name="İçerik Yer Tutucusu 4">
            <a:extLst>
              <a:ext uri="{FF2B5EF4-FFF2-40B4-BE49-F238E27FC236}">
                <a16:creationId xmlns:a16="http://schemas.microsoft.com/office/drawing/2014/main" id="{824991AF-81F6-5030-5017-BE49AA4D18A0}"/>
              </a:ext>
            </a:extLst>
          </p:cNvPr>
          <p:cNvGraphicFramePr>
            <a:graphicFrameLocks noGrp="1"/>
          </p:cNvGraphicFramePr>
          <p:nvPr>
            <p:ph idx="1"/>
            <p:extLst>
              <p:ext uri="{D42A27DB-BD31-4B8C-83A1-F6EECF244321}">
                <p14:modId xmlns:p14="http://schemas.microsoft.com/office/powerpoint/2010/main" val="2945623116"/>
              </p:ext>
            </p:extLst>
          </p:nvPr>
        </p:nvGraphicFramePr>
        <p:xfrm>
          <a:off x="544521" y="1541708"/>
          <a:ext cx="11102958" cy="4726845"/>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Recommendations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Actions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Timeline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rtl="0">
                        <a:lnSpc>
                          <a:spcPct val="115000"/>
                        </a:lnSpc>
                        <a:spcBef>
                          <a:spcPts val="200"/>
                        </a:spcBef>
                        <a:spcAft>
                          <a:spcPts val="200"/>
                        </a:spcAft>
                      </a:pPr>
                      <a:r>
                        <a:rPr lang="en" sz="2000" b="1" i="0" u="none" strike="noStrike">
                          <a:highlight>
                            <a:srgbClr val="000000">
                              <a:alpha val="0"/>
                            </a:srgbClr>
                          </a:highlight>
                          <a:latin typeface="Calibri"/>
                        </a:rPr>
                        <a:t>NAP integration process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1</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Prioritization at the national level</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Political decision</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December 2023</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2</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Determination of duties and responsibilities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Administrative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December 2023</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982757">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3</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Ensuring compliance with the relevant EU legislation for the implementation of the IED</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Administrative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December 2023</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4</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Integration of NAP into other national strategies and plans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Political decision</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December 2024</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5</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Updating the NAP</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Administrative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December 2025</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6</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2000" b="0" i="0" u="none" strike="noStrike">
                          <a:highlight>
                            <a:srgbClr val="000000">
                              <a:alpha val="0"/>
                            </a:srgbClr>
                          </a:highlight>
                          <a:latin typeface="Calibri"/>
                        </a:rPr>
                        <a:t>Updating the NAP</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Political decision</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0" i="0" u="none" strike="noStrike">
                          <a:highlight>
                            <a:srgbClr val="000000">
                              <a:alpha val="0"/>
                            </a:srgbClr>
                          </a:highlight>
                          <a:latin typeface="Calibri"/>
                        </a:rPr>
                        <a:t>Until June 2026</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3235950370"/>
                  </a:ext>
                </a:extLst>
              </a:tr>
            </a:tbl>
          </a:graphicData>
        </a:graphic>
      </p:graphicFrame>
      <p:sp>
        <p:nvSpPr>
          <p:cNvPr id="4" name="Slayt Numarası Yer Tutucusu 3">
            <a:extLst>
              <a:ext uri="{FF2B5EF4-FFF2-40B4-BE49-F238E27FC236}">
                <a16:creationId xmlns:a16="http://schemas.microsoft.com/office/drawing/2014/main" id="{6C696DBD-241E-A635-005A-64B23D713F53}"/>
              </a:ext>
            </a:extLst>
          </p:cNvPr>
          <p:cNvSpPr>
            <a:spLocks noGrp="1"/>
          </p:cNvSpPr>
          <p:nvPr>
            <p:ph type="sldNum" sz="quarter" idx="12"/>
          </p:nvPr>
        </p:nvSpPr>
        <p:spPr/>
        <p:txBody>
          <a:bodyPr>
            <a:noAutofit/>
          </a:bodyPr>
          <a:lstStyle/>
          <a:p>
            <a:pPr rtl="0"/>
            <a:r>
              <a:rPr lang="en" sz="2000" b="0" i="0" u="none" strike="noStrike">
                <a:highlight>
                  <a:srgbClr val="000000">
                    <a:alpha val="0"/>
                  </a:srgbClr>
                </a:highlight>
                <a:latin typeface="Calibri"/>
              </a:rPr>
              <a:t>16</a:t>
            </a:r>
            <a:endParaRPr lang="tr-TR" sz="2000"/>
          </a:p>
        </p:txBody>
      </p:sp>
    </p:spTree>
    <p:extLst>
      <p:ext uri="{BB962C8B-B14F-4D97-AF65-F5344CB8AC3E}">
        <p14:creationId xmlns:p14="http://schemas.microsoft.com/office/powerpoint/2010/main" val="1243392026"/>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05FDFEE6-CD03-9865-362F-30AFD2FE12F2}"/>
              </a:ext>
            </a:extLst>
          </p:cNvPr>
          <p:cNvSpPr>
            <a:spLocks noGrp="1"/>
          </p:cNvSpPr>
          <p:nvPr>
            <p:ph type="title"/>
          </p:nvPr>
        </p:nvSpPr>
        <p:spPr>
          <a:xfrm>
            <a:off x="544521" y="745771"/>
            <a:ext cx="10515600" cy="1325563"/>
          </a:xfrm>
        </p:spPr>
        <p:txBody>
          <a:bodyPr>
            <a:noAutofit/>
          </a:bodyPr>
          <a:lstStyle/>
          <a:p>
            <a:pPr rtl="0"/>
            <a:r>
              <a:rPr lang="en" sz="3600" b="1" i="0" u="none" strike="noStrike">
                <a:highlight>
                  <a:srgbClr val="000000">
                    <a:alpha val="0"/>
                  </a:srgbClr>
                </a:highlight>
                <a:latin typeface="Calibri Light"/>
              </a:rPr>
              <a:t>Recommendations and timeline for actions</a:t>
            </a:r>
          </a:p>
        </p:txBody>
      </p:sp>
      <p:sp>
        <p:nvSpPr>
          <p:cNvPr id="4" name="Slayt Numarası Yer Tutucusu 3">
            <a:extLst>
              <a:ext uri="{FF2B5EF4-FFF2-40B4-BE49-F238E27FC236}">
                <a16:creationId xmlns:a16="http://schemas.microsoft.com/office/drawing/2014/main" id="{AA3888CB-3CBC-3F7D-A8BC-C938CC4438DD}"/>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17</a:t>
            </a:r>
            <a:endParaRPr lang="tr-TR"/>
          </a:p>
        </p:txBody>
      </p:sp>
      <p:graphicFrame>
        <p:nvGraphicFramePr>
          <p:cNvPr id="3" name="İçerik Yer Tutucusu 4">
            <a:extLst>
              <a:ext uri="{FF2B5EF4-FFF2-40B4-BE49-F238E27FC236}">
                <a16:creationId xmlns:a16="http://schemas.microsoft.com/office/drawing/2014/main" id="{D1E18DC2-06A5-2B20-421A-91A025A0862C}"/>
              </a:ext>
            </a:extLst>
          </p:cNvPr>
          <p:cNvGraphicFramePr/>
          <p:nvPr>
            <p:extLst>
              <p:ext uri="{D42A27DB-BD31-4B8C-83A1-F6EECF244321}">
                <p14:modId xmlns:p14="http://schemas.microsoft.com/office/powerpoint/2010/main" val="886710584"/>
              </p:ext>
            </p:extLst>
          </p:nvPr>
        </p:nvGraphicFramePr>
        <p:xfrm>
          <a:off x="544521" y="1868488"/>
          <a:ext cx="11102958" cy="3567990"/>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Recommendations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Actions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Timeline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rtl="0">
                        <a:lnSpc>
                          <a:spcPct val="115000"/>
                        </a:lnSpc>
                        <a:spcBef>
                          <a:spcPts val="200"/>
                        </a:spcBef>
                        <a:spcAft>
                          <a:spcPts val="200"/>
                        </a:spcAft>
                      </a:pPr>
                      <a:r>
                        <a:rPr lang="en" sz="2000" b="1" i="0" u="none" strike="noStrike">
                          <a:highlight>
                            <a:srgbClr val="000000">
                              <a:alpha val="0"/>
                            </a:srgbClr>
                          </a:highlight>
                          <a:latin typeface="Calibri"/>
                        </a:rPr>
                        <a:t>Implementation process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1</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Prioritization of corporate empowerment</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June 2023</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2</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Negotiations on NAP with sector representatives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Administrative</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June 2023</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435276">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3</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Training and authorization of sectoral experts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New project</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2025</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4</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Employment of sectoral experts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2025</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5</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Establishment of information centers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New project</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January 2027</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bl>
          </a:graphicData>
        </a:graphic>
      </p:graphicFrame>
    </p:spTree>
    <p:extLst>
      <p:ext uri="{BB962C8B-B14F-4D97-AF65-F5344CB8AC3E}">
        <p14:creationId xmlns:p14="http://schemas.microsoft.com/office/powerpoint/2010/main" val="140166924"/>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BB7F940-FF9B-82C0-2787-4E52F42C9240}"/>
              </a:ext>
            </a:extLst>
          </p:cNvPr>
          <p:cNvSpPr>
            <a:spLocks noGrp="1"/>
          </p:cNvSpPr>
          <p:nvPr>
            <p:ph type="title"/>
          </p:nvPr>
        </p:nvSpPr>
        <p:spPr>
          <a:xfrm>
            <a:off x="544521" y="576506"/>
            <a:ext cx="10515600" cy="1325563"/>
          </a:xfrm>
        </p:spPr>
        <p:txBody>
          <a:bodyPr>
            <a:noAutofit/>
          </a:bodyPr>
          <a:lstStyle/>
          <a:p>
            <a:pPr rtl="0"/>
            <a:r>
              <a:rPr lang="en" sz="3600" b="0" i="0" u="none" strike="noStrike">
                <a:highlight>
                  <a:srgbClr val="000000">
                    <a:alpha val="0"/>
                  </a:srgbClr>
                </a:highlight>
                <a:latin typeface="Calibri"/>
              </a:rPr>
              <a:t>Recommendations and timeline for actions</a:t>
            </a:r>
            <a:endParaRPr lang="tr-TR" sz="3600"/>
          </a:p>
        </p:txBody>
      </p:sp>
      <p:sp>
        <p:nvSpPr>
          <p:cNvPr id="4" name="Slayt Numarası Yer Tutucusu 3">
            <a:extLst>
              <a:ext uri="{FF2B5EF4-FFF2-40B4-BE49-F238E27FC236}">
                <a16:creationId xmlns:a16="http://schemas.microsoft.com/office/drawing/2014/main" id="{2977D56D-4F99-BB3D-A9EB-EB87B48957C8}"/>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18</a:t>
            </a:r>
            <a:endParaRPr lang="tr-TR"/>
          </a:p>
        </p:txBody>
      </p:sp>
      <p:graphicFrame>
        <p:nvGraphicFramePr>
          <p:cNvPr id="3" name="İçerik Yer Tutucusu 4">
            <a:extLst>
              <a:ext uri="{FF2B5EF4-FFF2-40B4-BE49-F238E27FC236}">
                <a16:creationId xmlns:a16="http://schemas.microsoft.com/office/drawing/2014/main" id="{B8511566-4F4C-4231-8EF9-A8748A4DE1A3}"/>
              </a:ext>
            </a:extLst>
          </p:cNvPr>
          <p:cNvGraphicFramePr/>
          <p:nvPr>
            <p:extLst>
              <p:ext uri="{D42A27DB-BD31-4B8C-83A1-F6EECF244321}">
                <p14:modId xmlns:p14="http://schemas.microsoft.com/office/powerpoint/2010/main" val="2007953213"/>
              </p:ext>
            </p:extLst>
          </p:nvPr>
        </p:nvGraphicFramePr>
        <p:xfrm>
          <a:off x="544521" y="1690688"/>
          <a:ext cx="11102958" cy="4590806"/>
        </p:xfrm>
        <a:graphic>
          <a:graphicData uri="http://schemas.openxmlformats.org/drawingml/2006/table">
            <a:tbl>
              <a:tblPr firstRow="1" firstCol="1" bandRow="1" bandCol="1">
                <a:tableStyleId>{5C22544A-7EE6-4342-B048-85BDC9FD1C3A}</a:tableStyleId>
              </a:tblPr>
              <a:tblGrid>
                <a:gridCol w="337820">
                  <a:extLst>
                    <a:ext uri="{9D8B030D-6E8A-4147-A177-3AD203B41FA5}">
                      <a16:colId xmlns:a16="http://schemas.microsoft.com/office/drawing/2014/main" val="3380643"/>
                    </a:ext>
                  </a:extLst>
                </a:gridCol>
                <a:gridCol w="5969000">
                  <a:extLst>
                    <a:ext uri="{9D8B030D-6E8A-4147-A177-3AD203B41FA5}">
                      <a16:colId xmlns:a16="http://schemas.microsoft.com/office/drawing/2014/main" val="2109161814"/>
                    </a:ext>
                  </a:extLst>
                </a:gridCol>
                <a:gridCol w="1997299">
                  <a:extLst>
                    <a:ext uri="{9D8B030D-6E8A-4147-A177-3AD203B41FA5}">
                      <a16:colId xmlns:a16="http://schemas.microsoft.com/office/drawing/2014/main" val="1065540613"/>
                    </a:ext>
                  </a:extLst>
                </a:gridCol>
                <a:gridCol w="2798839">
                  <a:extLst>
                    <a:ext uri="{9D8B030D-6E8A-4147-A177-3AD203B41FA5}">
                      <a16:colId xmlns:a16="http://schemas.microsoft.com/office/drawing/2014/main" val="2193823599"/>
                    </a:ext>
                  </a:extLst>
                </a:gridCol>
              </a:tblGrid>
              <a:tr h="688598">
                <a:tc gridSpan="2">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Recommendations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hMerge="1">
                  <a:txBody>
                    <a:bodyPr/>
                    <a:lstStyle/>
                    <a:p>
                      <a:endParaRPr lang="tr-TR"/>
                    </a:p>
                  </a:txBody>
                  <a:tcP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Actions</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2000" b="1" i="0" u="none" strike="noStrike">
                          <a:highlight>
                            <a:srgbClr val="000000">
                              <a:alpha val="0"/>
                            </a:srgbClr>
                          </a:highlight>
                          <a:latin typeface="Calibri"/>
                        </a:rPr>
                        <a:t>Timeline</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4129724931"/>
                  </a:ext>
                </a:extLst>
              </a:tr>
              <a:tr h="475335">
                <a:tc gridSpan="4">
                  <a:txBody>
                    <a:bodyPr/>
                    <a:lstStyle/>
                    <a:p>
                      <a:pPr algn="just" rtl="0">
                        <a:lnSpc>
                          <a:spcPct val="115000"/>
                        </a:lnSpc>
                        <a:spcBef>
                          <a:spcPts val="200"/>
                        </a:spcBef>
                        <a:spcAft>
                          <a:spcPts val="200"/>
                        </a:spcAft>
                      </a:pPr>
                      <a:r>
                        <a:rPr lang="en" sz="2000" b="1" i="0" u="none" strike="noStrike">
                          <a:highlight>
                            <a:srgbClr val="000000">
                              <a:alpha val="0"/>
                            </a:srgbClr>
                          </a:highlight>
                          <a:latin typeface="Calibri"/>
                        </a:rPr>
                        <a:t>Costs and Financing</a:t>
                      </a:r>
                      <a:endParaRPr lang="tr-TR" sz="20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tc>
                <a:tc hMerge="1">
                  <a:txBody>
                    <a:bodyPr/>
                    <a:lstStyle/>
                    <a:p>
                      <a:endParaRPr lang="tr-TR"/>
                    </a:p>
                  </a:txBody>
                  <a:tcPr/>
                </a:tc>
                <a:tc hMerge="1">
                  <a:txBody>
                    <a:bodyPr/>
                    <a:lstStyle/>
                    <a:p>
                      <a:endParaRPr lang="tr-TR"/>
                    </a:p>
                  </a:txBody>
                  <a:tcPr/>
                </a:tc>
                <a:tc hMerge="1">
                  <a:txBody>
                    <a:bodyPr/>
                    <a:lstStyle/>
                    <a:p>
                      <a:endParaRPr lang="tr-TR"/>
                    </a:p>
                  </a:txBody>
                  <a:tcPr/>
                </a:tc>
                <a:extLst>
                  <a:ext uri="{0D108BD9-81ED-4DB2-BD59-A6C34878D82A}">
                    <a16:rowId xmlns:a16="http://schemas.microsoft.com/office/drawing/2014/main" val="362042578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1</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Prioritization of basic strategies and plans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2023</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279772496"/>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2</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Provision of internationally funded technical assistance</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Decision/political</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2024</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81189441"/>
                  </a:ext>
                </a:extLst>
              </a:tr>
              <a:tr h="982757">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3</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Researching options for commercially applicable frameworks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Decision/political</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2024</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851910991"/>
                  </a:ext>
                </a:extLst>
              </a:tr>
              <a:tr h="542776">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4</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Financing of private sector investments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Decision/political</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2024</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1705319234"/>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5</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Analysis of environmental costs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Administrative</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2025</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2051984569"/>
                  </a:ext>
                </a:extLst>
              </a:tr>
              <a:tr h="475335">
                <a:tc>
                  <a:txBody>
                    <a:bodyPr/>
                    <a:lstStyle/>
                    <a:p>
                      <a:pPr algn="ctr" rtl="0">
                        <a:lnSpc>
                          <a:spcPct val="115000"/>
                        </a:lnSpc>
                        <a:spcBef>
                          <a:spcPts val="200"/>
                        </a:spcBef>
                        <a:spcAft>
                          <a:spcPts val="200"/>
                        </a:spcAft>
                      </a:pPr>
                      <a:r>
                        <a:rPr lang="en" sz="1100" b="1" i="0" u="none" strike="noStrike">
                          <a:highlight>
                            <a:srgbClr val="000000">
                              <a:alpha val="0"/>
                            </a:srgbClr>
                          </a:highlight>
                          <a:latin typeface="Calibri"/>
                        </a:rPr>
                        <a:t>6</a:t>
                      </a:r>
                      <a:endParaRPr lang="tr-TR" sz="11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l" rtl="0">
                        <a:lnSpc>
                          <a:spcPct val="115000"/>
                        </a:lnSpc>
                        <a:spcBef>
                          <a:spcPts val="200"/>
                        </a:spcBef>
                        <a:spcAft>
                          <a:spcPts val="200"/>
                        </a:spcAft>
                      </a:pPr>
                      <a:r>
                        <a:rPr lang="en" sz="1800" b="0" i="0" u="none" strike="noStrike">
                          <a:highlight>
                            <a:srgbClr val="000000">
                              <a:alpha val="0"/>
                            </a:srgbClr>
                          </a:highlight>
                          <a:latin typeface="Calibri"/>
                        </a:rPr>
                        <a:t>Researching the role of economic instruments</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Decision/political</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tc>
                  <a:txBody>
                    <a:bodyPr/>
                    <a:lstStyle/>
                    <a:p>
                      <a:pPr algn="ctr" rtl="0">
                        <a:lnSpc>
                          <a:spcPct val="115000"/>
                        </a:lnSpc>
                        <a:spcBef>
                          <a:spcPts val="200"/>
                        </a:spcBef>
                        <a:spcAft>
                          <a:spcPts val="200"/>
                        </a:spcAft>
                      </a:pPr>
                      <a:r>
                        <a:rPr lang="en" sz="1800" b="0" i="0" u="none" strike="noStrike">
                          <a:highlight>
                            <a:srgbClr val="000000">
                              <a:alpha val="0"/>
                            </a:srgbClr>
                          </a:highlight>
                          <a:latin typeface="Calibri"/>
                        </a:rPr>
                        <a:t>Until December 2025</a:t>
                      </a:r>
                      <a:endParaRPr lang="tr-TR" sz="1800">
                        <a:effectLst/>
                        <a:latin typeface="Times New Roman" panose="02020603050405020304" pitchFamily="18" charset="0"/>
                        <a:ea typeface="Times New Roman" panose="02020603050405020304" pitchFamily="18" charset="0"/>
                        <a:cs typeface="Microsoft Uighur" panose="02000000000000000000" pitchFamily="2" charset="-78"/>
                      </a:endParaRPr>
                    </a:p>
                  </a:txBody>
                  <a:tcPr marL="68580" marR="68580" marT="0" marB="0" anchor="ctr"/>
                </a:tc>
                <a:extLst>
                  <a:ext uri="{0D108BD9-81ED-4DB2-BD59-A6C34878D82A}">
                    <a16:rowId xmlns:a16="http://schemas.microsoft.com/office/drawing/2014/main" val="3235950370"/>
                  </a:ext>
                </a:extLst>
              </a:tr>
            </a:tbl>
          </a:graphicData>
        </a:graphic>
      </p:graphicFrame>
    </p:spTree>
    <p:extLst>
      <p:ext uri="{BB962C8B-B14F-4D97-AF65-F5344CB8AC3E}">
        <p14:creationId xmlns:p14="http://schemas.microsoft.com/office/powerpoint/2010/main" val="1473403853"/>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50976BF-5467-7AC4-15A8-9CD65E111EC4}"/>
              </a:ext>
            </a:extLst>
          </p:cNvPr>
          <p:cNvSpPr>
            <a:spLocks noGrp="1"/>
          </p:cNvSpPr>
          <p:nvPr>
            <p:ph type="title"/>
          </p:nvPr>
        </p:nvSpPr>
        <p:spPr>
          <a:xfrm>
            <a:off x="838200" y="681037"/>
            <a:ext cx="10515600" cy="1325563"/>
          </a:xfrm>
        </p:spPr>
        <p:txBody>
          <a:bodyPr>
            <a:noAutofit/>
          </a:bodyPr>
          <a:lstStyle/>
          <a:p>
            <a:pPr rtl="0"/>
            <a:r>
              <a:rPr lang="en" sz="3600" b="0" i="0" u="none" strike="noStrike">
                <a:highlight>
                  <a:srgbClr val="000000">
                    <a:alpha val="0"/>
                  </a:srgbClr>
                </a:highlight>
                <a:latin typeface="Calibri Light"/>
              </a:rPr>
              <a:t>Recommendations and timeline for actions</a:t>
            </a:r>
          </a:p>
        </p:txBody>
      </p:sp>
      <p:sp>
        <p:nvSpPr>
          <p:cNvPr id="3" name="İçerik Yer Tutucusu 2">
            <a:extLst>
              <a:ext uri="{FF2B5EF4-FFF2-40B4-BE49-F238E27FC236}">
                <a16:creationId xmlns:a16="http://schemas.microsoft.com/office/drawing/2014/main" id="{F62A47E5-0846-CABC-4A17-9765109D0165}"/>
              </a:ext>
            </a:extLst>
          </p:cNvPr>
          <p:cNvSpPr>
            <a:spLocks noGrp="1"/>
          </p:cNvSpPr>
          <p:nvPr>
            <p:ph idx="1"/>
          </p:nvPr>
        </p:nvSpPr>
        <p:spPr/>
        <p:txBody>
          <a:bodyPr>
            <a:noAutofit/>
          </a:bodyPr>
          <a:lstStyle/>
          <a:p>
            <a:pPr algn="just" rtl="0"/>
            <a:r>
              <a:rPr lang="en" sz="2800" b="0" i="0" u="none" strike="noStrike">
                <a:highlight>
                  <a:srgbClr val="000000">
                    <a:alpha val="0"/>
                  </a:srgbClr>
                </a:highlight>
                <a:latin typeface="Calibri"/>
              </a:rPr>
              <a:t>Developing a financing plan for these investments is a complex and uncertain task, mainly due to the limited availability of data.</a:t>
            </a:r>
            <a:endParaRPr lang="en-US"/>
          </a:p>
          <a:p>
            <a:pPr algn="just" rtl="0"/>
            <a:r>
              <a:rPr lang="en" sz="2800" b="0" i="0" u="none" strike="noStrike">
                <a:highlight>
                  <a:srgbClr val="000000">
                    <a:alpha val="0"/>
                  </a:srgbClr>
                </a:highlight>
                <a:latin typeface="Calibri"/>
              </a:rPr>
              <a:t>The main purpose of this stage is, </a:t>
            </a:r>
            <a:endParaRPr lang="en-US"/>
          </a:p>
          <a:p>
            <a:pPr lvl="1" algn="just" rtl="0"/>
            <a:r>
              <a:rPr lang="en" sz="2400" b="0" i="0" u="none" strike="noStrike">
                <a:highlight>
                  <a:srgbClr val="000000">
                    <a:alpha val="0"/>
                  </a:srgbClr>
                </a:highlight>
                <a:latin typeface="Calibri"/>
              </a:rPr>
              <a:t>to highlight the problems and uncertainties, </a:t>
            </a:r>
            <a:endParaRPr lang="en-US"/>
          </a:p>
          <a:p>
            <a:pPr lvl="1" algn="just" rtl="0"/>
            <a:r>
              <a:rPr lang="en" sz="2400" b="0" i="0" u="none" strike="noStrike">
                <a:highlight>
                  <a:srgbClr val="000000">
                    <a:alpha val="0"/>
                  </a:srgbClr>
                </a:highlight>
                <a:latin typeface="Calibri"/>
              </a:rPr>
              <a:t>to identify the available sources of financing and </a:t>
            </a:r>
            <a:endParaRPr lang="en-US"/>
          </a:p>
          <a:p>
            <a:pPr lvl="1" algn="just" rtl="0"/>
            <a:r>
              <a:rPr lang="en" sz="2400" b="0" i="0" u="none" strike="noStrike">
                <a:highlight>
                  <a:srgbClr val="000000">
                    <a:alpha val="0"/>
                  </a:srgbClr>
                </a:highlight>
                <a:latin typeface="Calibri"/>
              </a:rPr>
              <a:t>to explain some of the possible financing strategies and the considerations that should be taken into account while determining the most appropriate strategy.</a:t>
            </a:r>
            <a:endParaRPr lang="tr-TR"/>
          </a:p>
        </p:txBody>
      </p:sp>
      <p:sp>
        <p:nvSpPr>
          <p:cNvPr id="4" name="Slayt Numarası Yer Tutucusu 3">
            <a:extLst>
              <a:ext uri="{FF2B5EF4-FFF2-40B4-BE49-F238E27FC236}">
                <a16:creationId xmlns:a16="http://schemas.microsoft.com/office/drawing/2014/main" id="{D1F78FCD-422B-1EA5-A6C8-981ADBB05366}"/>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19</a:t>
            </a:r>
            <a:endParaRPr lang="tr-TR"/>
          </a:p>
        </p:txBody>
      </p:sp>
    </p:spTree>
    <p:extLst>
      <p:ext uri="{BB962C8B-B14F-4D97-AF65-F5344CB8AC3E}">
        <p14:creationId xmlns:p14="http://schemas.microsoft.com/office/powerpoint/2010/main" val="395034249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5444EDE-64F8-EA79-AED1-0BCAFBB8E1AA}"/>
              </a:ext>
            </a:extLst>
          </p:cNvPr>
          <p:cNvSpPr>
            <a:spLocks noGrp="1"/>
          </p:cNvSpPr>
          <p:nvPr>
            <p:ph type="title"/>
          </p:nvPr>
        </p:nvSpPr>
        <p:spPr>
          <a:xfrm>
            <a:off x="838200" y="1235949"/>
            <a:ext cx="10515600" cy="589676"/>
          </a:xfrm>
        </p:spPr>
        <p:txBody>
          <a:bodyPr>
            <a:noAutofit/>
          </a:bodyPr>
          <a:lstStyle/>
          <a:p>
            <a:pPr rtl="0"/>
            <a:r>
              <a:rPr lang="en" sz="3200" b="1" i="0" u="none" strike="noStrike">
                <a:highlight>
                  <a:srgbClr val="000000">
                    <a:alpha val="0"/>
                  </a:srgbClr>
                </a:highlight>
                <a:latin typeface="Calibri Light"/>
              </a:rPr>
              <a:t>NATIONAL ACTION PLAN (NAP)</a:t>
            </a:r>
          </a:p>
        </p:txBody>
      </p:sp>
      <p:sp>
        <p:nvSpPr>
          <p:cNvPr id="3" name="İçerik Yer Tutucusu 2">
            <a:extLst>
              <a:ext uri="{FF2B5EF4-FFF2-40B4-BE49-F238E27FC236}">
                <a16:creationId xmlns:a16="http://schemas.microsoft.com/office/drawing/2014/main" id="{4657C314-DFE2-FCD4-2185-63C476AB0ACD}"/>
              </a:ext>
            </a:extLst>
          </p:cNvPr>
          <p:cNvSpPr>
            <a:spLocks noGrp="1"/>
          </p:cNvSpPr>
          <p:nvPr>
            <p:ph idx="1"/>
          </p:nvPr>
        </p:nvSpPr>
        <p:spPr/>
        <p:txBody>
          <a:bodyPr>
            <a:noAutofit/>
          </a:bodyPr>
          <a:lstStyle/>
          <a:p>
            <a:pPr algn="just" rtl="0"/>
            <a:r>
              <a:rPr lang="en" sz="2400" b="0" i="0" u="none" strike="noStrike">
                <a:highlight>
                  <a:srgbClr val="000000">
                    <a:alpha val="0"/>
                  </a:srgbClr>
                </a:highlight>
                <a:latin typeface="Calibri"/>
                <a:ea typeface="DengXian Light"/>
                <a:cs typeface="Times New Roman"/>
              </a:rPr>
              <a:t>National Action Plan (NAP) aims to implement the Integrated Pollution Prevention and Control (IPPC) approach, defined by the Industrial Emissions Directive (IED), in Türkiye. NAP covers industrial activities in IED Annex I and all assessments made within the scope of this action plan are binding for these activities.</a:t>
            </a:r>
            <a:endParaRPr lang="en" sz="2400" b="0" i="0" u="none" strike="noStrike">
              <a:highlight>
                <a:srgbClr val="000000">
                  <a:alpha val="0"/>
                </a:srgbClr>
              </a:highlight>
              <a:latin typeface="Calibri"/>
              <a:ea typeface="Calibri"/>
              <a:cs typeface="Calibri"/>
            </a:endParaRPr>
          </a:p>
          <a:p>
            <a:pPr algn="just" rtl="0"/>
            <a:r>
              <a:rPr lang="en" sz="2400" b="0" i="0" u="none" strike="noStrike">
                <a:highlight>
                  <a:srgbClr val="000000">
                    <a:alpha val="0"/>
                  </a:srgbClr>
                </a:highlight>
                <a:latin typeface="Calibri"/>
                <a:ea typeface="DengXian Light"/>
              </a:rPr>
              <a:t>The main objective of the NAP is to define an IPPC implementation strategy for the Ministry of Environment, Urbanization and Climate Change (MoEUCC), including the methodology for determining implementation costs and related financial instruments, and a transition schedule for existing companies.</a:t>
            </a:r>
            <a:endParaRPr lang="tr-TR" sz="2400">
              <a:effectLst/>
              <a:ea typeface="Calibri" panose="020F0502020204030204" pitchFamily="34" charset="0"/>
              <a:cs typeface="Calibri" panose="020F0502020204030204" pitchFamily="34" charset="0"/>
            </a:endParaRPr>
          </a:p>
          <a:p>
            <a:pPr marL="0" indent="0" algn="just">
              <a:buNone/>
            </a:pPr>
            <a:endParaRPr lang="tr-TR" sz="2400"/>
          </a:p>
        </p:txBody>
      </p:sp>
      <p:sp>
        <p:nvSpPr>
          <p:cNvPr id="4" name="Slide Number Placeholder 3">
            <a:extLst>
              <a:ext uri="{FF2B5EF4-FFF2-40B4-BE49-F238E27FC236}">
                <a16:creationId xmlns:a16="http://schemas.microsoft.com/office/drawing/2014/main" id="{F230583D-F56E-D26F-865E-5B90C0DE8615}"/>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2</a:t>
            </a:r>
            <a:endParaRPr kumimoji="0" lang="tr-T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Tree>
    <p:extLst>
      <p:ext uri="{BB962C8B-B14F-4D97-AF65-F5344CB8AC3E}">
        <p14:creationId xmlns:p14="http://schemas.microsoft.com/office/powerpoint/2010/main" val="3137717711"/>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BD3D91C-E54F-9A08-D031-4DFAE0CEB14D}"/>
              </a:ext>
            </a:extLst>
          </p:cNvPr>
          <p:cNvSpPr>
            <a:spLocks noGrp="1"/>
          </p:cNvSpPr>
          <p:nvPr>
            <p:ph type="title"/>
          </p:nvPr>
        </p:nvSpPr>
        <p:spPr>
          <a:xfrm>
            <a:off x="657922" y="681037"/>
            <a:ext cx="11251580" cy="1325563"/>
          </a:xfrm>
        </p:spPr>
        <p:txBody>
          <a:bodyPr>
            <a:noAutofit/>
          </a:bodyPr>
          <a:lstStyle/>
          <a:p>
            <a:pPr rtl="0">
              <a:lnSpc>
                <a:spcPct val="100000"/>
              </a:lnSpc>
            </a:pPr>
            <a:r>
              <a:rPr lang="en" sz="3200" b="0" i="0" u="none" strike="noStrike" dirty="0">
                <a:highlight>
                  <a:srgbClr val="000000">
                    <a:alpha val="0"/>
                  </a:srgbClr>
                </a:highlight>
                <a:latin typeface="Calibri Light"/>
              </a:rPr>
              <a:t>Some of the main challenges, risks and uncertainties related to the implementation of the IPPC </a:t>
            </a:r>
          </a:p>
        </p:txBody>
      </p:sp>
      <p:sp>
        <p:nvSpPr>
          <p:cNvPr id="3" name="İçerik Yer Tutucusu 2">
            <a:extLst>
              <a:ext uri="{FF2B5EF4-FFF2-40B4-BE49-F238E27FC236}">
                <a16:creationId xmlns:a16="http://schemas.microsoft.com/office/drawing/2014/main" id="{0459DEFE-C6AC-2238-BE6D-BFEA4BBE0FBC}"/>
              </a:ext>
            </a:extLst>
          </p:cNvPr>
          <p:cNvSpPr>
            <a:spLocks noGrp="1"/>
          </p:cNvSpPr>
          <p:nvPr>
            <p:ph idx="1"/>
          </p:nvPr>
        </p:nvSpPr>
        <p:spPr>
          <a:xfrm>
            <a:off x="780585" y="1706137"/>
            <a:ext cx="10573215" cy="4470826"/>
          </a:xfrm>
        </p:spPr>
        <p:txBody>
          <a:bodyPr>
            <a:noAutofit/>
          </a:bodyPr>
          <a:lstStyle/>
          <a:p>
            <a:pPr marL="342900" lvl="0" indent="-342900" algn="just" rtl="0">
              <a:lnSpc>
                <a:spcPct val="120000"/>
              </a:lnSpc>
              <a:spcBef>
                <a:spcPts val="1200"/>
              </a:spcBef>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Having more than one directly related ministry and institution, </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Vague and overlapping responsibilities of government agencies, </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Legal, institutional and structural issues that need to be addressed effectively in order for an integrated (cross-media) approach to be used within the scope of the IED,</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Uncertainty about the sources and amounts of financing, which may have a major impact on the timelines required to ensure full compliance and make the necessary investments,</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Limited information about the resources of the industrial sectors that must comply with the requirements of the IED,</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Deficiency of horizontal communication between sectors,</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Vague and overlapping responsibilities of industrial sectors,</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Problems with the current financial mechanism,</a:t>
            </a:r>
            <a:endParaRPr lang="tr-TR" sz="1800" dirty="0">
              <a:solidFill>
                <a:srgbClr val="000000"/>
              </a:solidFill>
              <a:effectLst/>
              <a:ea typeface="Calibri" panose="020F0502020204030204" pitchFamily="34" charset="0"/>
              <a:cs typeface="Calibri" panose="020F0502020204030204" pitchFamily="34" charset="0"/>
            </a:endParaRPr>
          </a:p>
          <a:p>
            <a:pPr marL="342900" lvl="0" indent="-342900" algn="just" rtl="0">
              <a:lnSpc>
                <a:spcPct val="120000"/>
              </a:lnSpc>
              <a:buFont typeface="Symbol" panose="05050102010706020507" pitchFamily="18" charset="2"/>
              <a:buChar char=""/>
            </a:pPr>
            <a:r>
              <a:rPr lang="en" sz="1800" b="0" i="0" u="none" strike="noStrike" dirty="0">
                <a:solidFill>
                  <a:srgbClr val="000000"/>
                </a:solidFill>
                <a:highlight>
                  <a:srgbClr val="000000">
                    <a:alpha val="0"/>
                  </a:srgbClr>
                </a:highlight>
                <a:latin typeface="Calibri"/>
                <a:ea typeface="Calibri"/>
                <a:cs typeface="Calibri"/>
              </a:rPr>
              <a:t>Insufficient funding.</a:t>
            </a:r>
            <a:endParaRPr lang="tr-TR" sz="1800" dirty="0">
              <a:solidFill>
                <a:srgbClr val="000000"/>
              </a:solidFill>
              <a:effectLst/>
              <a:ea typeface="Calibri" panose="020F0502020204030204" pitchFamily="34" charset="0"/>
              <a:cs typeface="Calibri" panose="020F0502020204030204" pitchFamily="34" charset="0"/>
            </a:endParaRPr>
          </a:p>
          <a:p>
            <a:pPr marL="0" indent="0">
              <a:buNone/>
            </a:pPr>
            <a:endParaRPr lang="tr-TR" sz="2000" dirty="0"/>
          </a:p>
        </p:txBody>
      </p:sp>
      <p:sp>
        <p:nvSpPr>
          <p:cNvPr id="4" name="Slayt Numarası Yer Tutucusu 3">
            <a:extLst>
              <a:ext uri="{FF2B5EF4-FFF2-40B4-BE49-F238E27FC236}">
                <a16:creationId xmlns:a16="http://schemas.microsoft.com/office/drawing/2014/main" id="{2E8F5E7F-9249-B690-954F-D9EA2A9C5821}"/>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20</a:t>
            </a:r>
            <a:endParaRPr lang="tr-TR"/>
          </a:p>
        </p:txBody>
      </p:sp>
    </p:spTree>
    <p:extLst>
      <p:ext uri="{BB962C8B-B14F-4D97-AF65-F5344CB8AC3E}">
        <p14:creationId xmlns:p14="http://schemas.microsoft.com/office/powerpoint/2010/main" val="1471620156"/>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DF693921-17B9-6539-09CA-1450F44A8128}"/>
              </a:ext>
            </a:extLst>
          </p:cNvPr>
          <p:cNvSpPr>
            <a:spLocks noGrp="1"/>
          </p:cNvSpPr>
          <p:nvPr>
            <p:ph type="title"/>
          </p:nvPr>
        </p:nvSpPr>
        <p:spPr/>
        <p:txBody>
          <a:bodyPr>
            <a:noAutofit/>
          </a:bodyPr>
          <a:lstStyle/>
          <a:p>
            <a:pPr rtl="0"/>
            <a:r>
              <a:rPr lang="en" sz="4400" b="0" i="0" u="none" strike="noStrike">
                <a:highlight>
                  <a:srgbClr val="000000">
                    <a:alpha val="0"/>
                  </a:srgbClr>
                </a:highlight>
                <a:latin typeface="Calibri Light"/>
              </a:rPr>
              <a:t>Recommendations </a:t>
            </a:r>
          </a:p>
        </p:txBody>
      </p:sp>
      <p:sp>
        <p:nvSpPr>
          <p:cNvPr id="3" name="İçerik Yer Tutucusu 2">
            <a:extLst>
              <a:ext uri="{FF2B5EF4-FFF2-40B4-BE49-F238E27FC236}">
                <a16:creationId xmlns:a16="http://schemas.microsoft.com/office/drawing/2014/main" id="{76B2FF5A-612F-3CB5-19CD-BCF425A169B9}"/>
              </a:ext>
            </a:extLst>
          </p:cNvPr>
          <p:cNvSpPr>
            <a:spLocks noGrp="1"/>
          </p:cNvSpPr>
          <p:nvPr>
            <p:ph idx="1"/>
          </p:nvPr>
        </p:nvSpPr>
        <p:spPr/>
        <p:txBody>
          <a:bodyPr>
            <a:noAutofit/>
          </a:bodyPr>
          <a:lstStyle/>
          <a:p>
            <a:pPr marL="0" indent="0" rtl="0">
              <a:buNone/>
            </a:pPr>
            <a:r>
              <a:rPr lang="en" sz="2800" b="0" i="0" u="none" strike="noStrike">
                <a:highlight>
                  <a:srgbClr val="000000">
                    <a:alpha val="0"/>
                  </a:srgbClr>
                </a:highlight>
                <a:latin typeface="Calibri"/>
              </a:rPr>
              <a:t>Recommendations for full compliance with the IED: </a:t>
            </a:r>
          </a:p>
          <a:p>
            <a:pPr rtl="0"/>
            <a:r>
              <a:rPr lang="en" sz="2800" b="0" i="0" u="none" strike="noStrike">
                <a:highlight>
                  <a:srgbClr val="000000">
                    <a:alpha val="0"/>
                  </a:srgbClr>
                </a:highlight>
                <a:latin typeface="Calibri"/>
              </a:rPr>
              <a:t>Encouraging the private sector to adopt cleaner technologies, renewable energy sources and energy savings, </a:t>
            </a:r>
          </a:p>
          <a:p>
            <a:pPr rtl="0"/>
            <a:r>
              <a:rPr lang="en" sz="2800" b="0" i="0" u="none" strike="noStrike">
                <a:highlight>
                  <a:srgbClr val="000000">
                    <a:alpha val="0"/>
                  </a:srgbClr>
                </a:highlight>
                <a:latin typeface="Calibri"/>
              </a:rPr>
              <a:t>Prioritizing the investment projects,</a:t>
            </a:r>
            <a:endParaRPr lang="en-US"/>
          </a:p>
          <a:p>
            <a:pPr rtl="0"/>
            <a:r>
              <a:rPr lang="en" sz="2800" b="0" i="0" u="none" strike="noStrike">
                <a:highlight>
                  <a:srgbClr val="000000">
                    <a:alpha val="0"/>
                  </a:srgbClr>
                </a:highlight>
                <a:latin typeface="Calibri"/>
              </a:rPr>
              <a:t>Strengthening legal regulations and institutional capacity, </a:t>
            </a:r>
            <a:endParaRPr lang="en-US"/>
          </a:p>
          <a:p>
            <a:pPr rtl="0"/>
            <a:r>
              <a:rPr lang="en" sz="2800" b="0" i="0" u="none" strike="noStrike">
                <a:highlight>
                  <a:srgbClr val="000000">
                    <a:alpha val="0"/>
                  </a:srgbClr>
                </a:highlight>
                <a:latin typeface="Calibri"/>
              </a:rPr>
              <a:t>Allocating sufficient resources and ensuring project financing,</a:t>
            </a:r>
            <a:endParaRPr lang="en-US"/>
          </a:p>
          <a:p>
            <a:pPr rtl="0"/>
            <a:r>
              <a:rPr lang="en" sz="2800" b="0" i="0" u="none" strike="noStrike">
                <a:highlight>
                  <a:srgbClr val="000000">
                    <a:alpha val="0"/>
                  </a:srgbClr>
                </a:highlight>
                <a:latin typeface="Calibri"/>
              </a:rPr>
              <a:t>Continuous monitoring of progress and the taking of concrete steps for the implementation of the NAP.</a:t>
            </a:r>
          </a:p>
        </p:txBody>
      </p:sp>
      <p:sp>
        <p:nvSpPr>
          <p:cNvPr id="4" name="Slayt Numarası Yer Tutucusu 3">
            <a:extLst>
              <a:ext uri="{FF2B5EF4-FFF2-40B4-BE49-F238E27FC236}">
                <a16:creationId xmlns:a16="http://schemas.microsoft.com/office/drawing/2014/main" id="{38116919-9F37-B215-0AA1-5640C4F04B6D}"/>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21</a:t>
            </a:r>
            <a:endParaRPr lang="tr-TR"/>
          </a:p>
        </p:txBody>
      </p:sp>
    </p:spTree>
    <p:extLst>
      <p:ext uri="{BB962C8B-B14F-4D97-AF65-F5344CB8AC3E}">
        <p14:creationId xmlns:p14="http://schemas.microsoft.com/office/powerpoint/2010/main" val="589001787"/>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798195" y="3098109"/>
            <a:ext cx="10595610" cy="661781"/>
          </a:xfrm>
        </p:spPr>
        <p:txBody>
          <a:bodyPr>
            <a:noAutofit/>
          </a:bodyPr>
          <a:lstStyle/>
          <a:p>
            <a:pPr marL="0" indent="0" algn="ctr" rtl="0">
              <a:buNone/>
            </a:pPr>
            <a:r>
              <a:rPr lang="en" sz="4000" b="0" i="0" u="none" strike="noStrike">
                <a:highlight>
                  <a:srgbClr val="000000">
                    <a:alpha val="0"/>
                  </a:srgbClr>
                </a:highlight>
                <a:latin typeface="Calibri"/>
              </a:rPr>
              <a:t>Thank you!</a:t>
            </a:r>
            <a:endParaRPr lang="tr-TR" sz="4000"/>
          </a:p>
        </p:txBody>
      </p:sp>
    </p:spTree>
    <p:extLst>
      <p:ext uri="{BB962C8B-B14F-4D97-AF65-F5344CB8AC3E}">
        <p14:creationId xmlns:p14="http://schemas.microsoft.com/office/powerpoint/2010/main" val="396638746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77721" y="1189440"/>
            <a:ext cx="10515600" cy="747647"/>
          </a:xfrm>
        </p:spPr>
        <p:txBody>
          <a:bodyPr>
            <a:noAutofit/>
          </a:bodyPr>
          <a:lstStyle/>
          <a:p>
            <a:pPr rtl="0"/>
            <a:r>
              <a:rPr lang="en" sz="3200" b="1" i="0" u="none" strike="noStrike">
                <a:highlight>
                  <a:srgbClr val="000000">
                    <a:alpha val="0"/>
                  </a:srgbClr>
                </a:highlight>
                <a:latin typeface="Calibri Light"/>
              </a:rPr>
              <a:t>General Framework of the NAP Development Process</a:t>
            </a:r>
            <a:endParaRPr lang="en-US" sz="3200" b="1"/>
          </a:p>
        </p:txBody>
      </p:sp>
      <p:graphicFrame>
        <p:nvGraphicFramePr>
          <p:cNvPr id="4" name="Content Placeholder 9">
            <a:extLst>
              <a:ext uri="{FF2B5EF4-FFF2-40B4-BE49-F238E27FC236}">
                <a16:creationId xmlns:a16="http://schemas.microsoft.com/office/drawing/2014/main" id="{04208655-DD96-4AC4-9BC1-29E7956E1B7D}"/>
              </a:ext>
            </a:extLst>
          </p:cNvPr>
          <p:cNvGraphicFramePr>
            <a:graphicFrameLocks noGrp="1"/>
          </p:cNvGraphicFramePr>
          <p:nvPr>
            <p:ph idx="1"/>
          </p:nvPr>
        </p:nvGraphicFramePr>
        <p:xfrm>
          <a:off x="427382" y="2210125"/>
          <a:ext cx="3623441"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ctangle: Rounded Corners 4">
            <a:extLst>
              <a:ext uri="{FF2B5EF4-FFF2-40B4-BE49-F238E27FC236}">
                <a16:creationId xmlns:a16="http://schemas.microsoft.com/office/drawing/2014/main" id="{4200F318-B591-43D7-8BA5-48B40B0B9C92}"/>
              </a:ext>
            </a:extLst>
          </p:cNvPr>
          <p:cNvSpPr/>
          <p:nvPr/>
        </p:nvSpPr>
        <p:spPr>
          <a:xfrm>
            <a:off x="4639405" y="269100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 sz="2200" b="1" i="0" u="none" strike="noStrike" kern="1200" cap="none" spc="0" normalizeH="0" baseline="0" noProof="0">
                <a:solidFill>
                  <a:srgbClr val="44546A"/>
                </a:solidFill>
                <a:highlight>
                  <a:srgbClr val="000000">
                    <a:alpha val="0"/>
                  </a:srgbClr>
                </a:highlight>
                <a:uLnTx/>
                <a:uFillTx/>
                <a:latin typeface="Calibri"/>
                <a:ea typeface="+mn-ea"/>
                <a:cs typeface="+mn-cs"/>
              </a:rPr>
              <a:t>Plant-specific compliance status</a:t>
            </a:r>
            <a:endParaRPr kumimoji="0" lang="en-US" sz="2200" b="1" i="0" u="none" strike="noStrike" kern="1200" cap="none" spc="0" normalizeH="0" baseline="0" noProof="0">
              <a:ln>
                <a:noFill/>
              </a:ln>
              <a:solidFill>
                <a:srgbClr val="44546A"/>
              </a:solidFill>
              <a:effectLst/>
              <a:uLnTx/>
              <a:uFillTx/>
              <a:latin typeface="Calibri"/>
              <a:ea typeface="+mn-ea"/>
              <a:cs typeface="+mn-cs"/>
            </a:endParaRPr>
          </a:p>
        </p:txBody>
      </p:sp>
      <p:sp>
        <p:nvSpPr>
          <p:cNvPr id="6" name="Rectangle: Rounded Corners 5">
            <a:extLst>
              <a:ext uri="{FF2B5EF4-FFF2-40B4-BE49-F238E27FC236}">
                <a16:creationId xmlns:a16="http://schemas.microsoft.com/office/drawing/2014/main" id="{A2950B2F-179B-4D32-8C2F-F8043E653F4F}"/>
              </a:ext>
            </a:extLst>
          </p:cNvPr>
          <p:cNvSpPr/>
          <p:nvPr/>
        </p:nvSpPr>
        <p:spPr>
          <a:xfrm>
            <a:off x="8373203" y="269100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 sz="2200" b="1" i="0" u="none" strike="noStrike" kern="1200" cap="none" spc="0" normalizeH="0" baseline="0" noProof="0">
                <a:solidFill>
                  <a:srgbClr val="44546A"/>
                </a:solidFill>
                <a:highlight>
                  <a:srgbClr val="000000">
                    <a:alpha val="0"/>
                  </a:srgbClr>
                </a:highlight>
                <a:uLnTx/>
                <a:uFillTx/>
                <a:latin typeface="Calibri"/>
                <a:ea typeface="+mn-ea"/>
                <a:cs typeface="+mn-cs"/>
              </a:rPr>
              <a:t>Sector-specific compliance status</a:t>
            </a:r>
            <a:endParaRPr kumimoji="0" lang="en-US" sz="2200" b="1" i="0" u="none" strike="noStrike" kern="1200" cap="none" spc="0" normalizeH="0" baseline="0" noProof="0">
              <a:ln>
                <a:noFill/>
              </a:ln>
              <a:solidFill>
                <a:srgbClr val="44546A"/>
              </a:solidFill>
              <a:effectLst/>
              <a:uLnTx/>
              <a:uFillTx/>
              <a:latin typeface="Calibri" panose="020F0502020204030204"/>
              <a:ea typeface="+mn-ea"/>
              <a:cs typeface="+mn-cs"/>
            </a:endParaRPr>
          </a:p>
        </p:txBody>
      </p:sp>
      <p:cxnSp>
        <p:nvCxnSpPr>
          <p:cNvPr id="7" name="Straight Arrow Connector 6">
            <a:extLst>
              <a:ext uri="{FF2B5EF4-FFF2-40B4-BE49-F238E27FC236}">
                <a16:creationId xmlns:a16="http://schemas.microsoft.com/office/drawing/2014/main" id="{DBC34662-B2A9-4304-9F36-99B43DC69978}"/>
              </a:ext>
            </a:extLst>
          </p:cNvPr>
          <p:cNvCxnSpPr/>
          <p:nvPr/>
        </p:nvCxnSpPr>
        <p:spPr>
          <a:xfrm>
            <a:off x="7159405" y="3429000"/>
            <a:ext cx="1213798" cy="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8" name="Rectangle: Rounded Corners 7">
            <a:extLst>
              <a:ext uri="{FF2B5EF4-FFF2-40B4-BE49-F238E27FC236}">
                <a16:creationId xmlns:a16="http://schemas.microsoft.com/office/drawing/2014/main" id="{B61F003E-592A-4C30-A38B-9253B45604FF}"/>
              </a:ext>
            </a:extLst>
          </p:cNvPr>
          <p:cNvSpPr/>
          <p:nvPr/>
        </p:nvSpPr>
        <p:spPr>
          <a:xfrm>
            <a:off x="8373203" y="5150420"/>
            <a:ext cx="2520000" cy="147600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 sz="2200" b="1" i="0" u="none" strike="noStrike" kern="1200" cap="none" spc="0" normalizeH="0" baseline="0" noProof="0">
                <a:solidFill>
                  <a:srgbClr val="44546A"/>
                </a:solidFill>
                <a:highlight>
                  <a:srgbClr val="000000">
                    <a:alpha val="0"/>
                  </a:srgbClr>
                </a:highlight>
                <a:uLnTx/>
                <a:uFillTx/>
                <a:latin typeface="Calibri"/>
                <a:ea typeface="+mn-ea"/>
                <a:cs typeface="+mn-cs"/>
              </a:rPr>
              <a:t>National compliance status and requirements </a:t>
            </a:r>
          </a:p>
          <a:p>
            <a:pPr marL="0" marR="0" lvl="0" indent="0" algn="ctr" defTabSz="914400" rtl="0" eaLnBrk="1" fontAlgn="auto" latinLnBrk="0" hangingPunct="1">
              <a:lnSpc>
                <a:spcPct val="100000"/>
              </a:lnSpc>
              <a:spcBef>
                <a:spcPct val="0"/>
              </a:spcBef>
              <a:spcAft>
                <a:spcPct val="0"/>
              </a:spcAft>
              <a:buClrTx/>
              <a:buSzTx/>
              <a:buFontTx/>
              <a:buNone/>
              <a:defRPr/>
            </a:pPr>
            <a:r>
              <a:rPr kumimoji="0" lang="en" sz="2200" b="1" i="0" u="none" strike="noStrike" kern="1200" cap="none" spc="0" normalizeH="0" baseline="0" noProof="0">
                <a:solidFill>
                  <a:srgbClr val="44546A"/>
                </a:solidFill>
                <a:highlight>
                  <a:srgbClr val="000000">
                    <a:alpha val="0"/>
                  </a:srgbClr>
                </a:highlight>
                <a:uLnTx/>
                <a:uFillTx/>
                <a:latin typeface="Calibri"/>
                <a:ea typeface="+mn-ea"/>
                <a:cs typeface="+mn-cs"/>
              </a:rPr>
              <a:t>(time + cost)</a:t>
            </a:r>
            <a:endParaRPr kumimoji="0" lang="en-US" sz="2200" b="1" i="0" u="none" strike="noStrike" kern="1200" cap="none" spc="0" normalizeH="0" baseline="0" noProof="0">
              <a:ln>
                <a:noFill/>
              </a:ln>
              <a:solidFill>
                <a:srgbClr val="44546A"/>
              </a:solidFill>
              <a:effectLst/>
              <a:uLnTx/>
              <a:uFillTx/>
              <a:latin typeface="Calibri" panose="020F0502020204030204"/>
              <a:ea typeface="+mn-ea"/>
              <a:cs typeface="+mn-cs"/>
            </a:endParaRPr>
          </a:p>
        </p:txBody>
      </p:sp>
      <p:cxnSp>
        <p:nvCxnSpPr>
          <p:cNvPr id="9" name="Straight Arrow Connector 8">
            <a:extLst>
              <a:ext uri="{FF2B5EF4-FFF2-40B4-BE49-F238E27FC236}">
                <a16:creationId xmlns:a16="http://schemas.microsoft.com/office/drawing/2014/main" id="{B3BF9724-667B-4D4B-AB3F-F9FDE01ABD19}"/>
              </a:ext>
            </a:extLst>
          </p:cNvPr>
          <p:cNvCxnSpPr/>
          <p:nvPr/>
        </p:nvCxnSpPr>
        <p:spPr>
          <a:xfrm flipH="1">
            <a:off x="9633203" y="4167000"/>
            <a:ext cx="0" cy="98342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10" name="Rectangle: Rounded Corners 9">
            <a:extLst>
              <a:ext uri="{FF2B5EF4-FFF2-40B4-BE49-F238E27FC236}">
                <a16:creationId xmlns:a16="http://schemas.microsoft.com/office/drawing/2014/main" id="{8573D498-B0FF-41D7-8A87-07A11D2254D5}"/>
              </a:ext>
            </a:extLst>
          </p:cNvPr>
          <p:cNvSpPr/>
          <p:nvPr/>
        </p:nvSpPr>
        <p:spPr>
          <a:xfrm>
            <a:off x="877721" y="1937087"/>
            <a:ext cx="2715901" cy="4846990"/>
          </a:xfrm>
          <a:prstGeom prst="roundRect">
            <a:avLst/>
          </a:prstGeom>
          <a:noFill/>
          <a:ln w="57150">
            <a:solidFill>
              <a:srgbClr val="4454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2200" b="1" i="0" u="none" strike="noStrike" kern="1200" cap="none" spc="0" normalizeH="0" baseline="0" noProof="0">
              <a:ln>
                <a:noFill/>
              </a:ln>
              <a:solidFill>
                <a:srgbClr val="44546A"/>
              </a:solidFill>
              <a:effectLst/>
              <a:uLnTx/>
              <a:uFillTx/>
              <a:latin typeface="Calibri" panose="020F0502020204030204"/>
              <a:ea typeface="+mn-ea"/>
              <a:cs typeface="+mn-cs"/>
            </a:endParaRPr>
          </a:p>
        </p:txBody>
      </p:sp>
      <p:cxnSp>
        <p:nvCxnSpPr>
          <p:cNvPr id="11" name="Straight Arrow Connector 10">
            <a:extLst>
              <a:ext uri="{FF2B5EF4-FFF2-40B4-BE49-F238E27FC236}">
                <a16:creationId xmlns:a16="http://schemas.microsoft.com/office/drawing/2014/main" id="{FAFC927B-A353-4F9C-A7BF-7017E7557517}"/>
              </a:ext>
            </a:extLst>
          </p:cNvPr>
          <p:cNvCxnSpPr/>
          <p:nvPr/>
        </p:nvCxnSpPr>
        <p:spPr>
          <a:xfrm>
            <a:off x="3593622" y="3429000"/>
            <a:ext cx="1045783" cy="0"/>
          </a:xfrm>
          <a:prstGeom prst="straightConnector1">
            <a:avLst/>
          </a:prstGeom>
          <a:ln w="57150">
            <a:prstDash val="solid"/>
            <a:tailEnd type="triangle"/>
          </a:ln>
        </p:spPr>
        <p:style>
          <a:lnRef idx="3">
            <a:schemeClr val="accent4"/>
          </a:lnRef>
          <a:fillRef idx="0">
            <a:schemeClr val="accent4"/>
          </a:fillRef>
          <a:effectRef idx="2">
            <a:schemeClr val="accent4"/>
          </a:effectRef>
          <a:fontRef idx="minor">
            <a:schemeClr val="tx1"/>
          </a:fontRef>
        </p:style>
      </p:cxnSp>
      <p:sp>
        <p:nvSpPr>
          <p:cNvPr id="3" name="Slide Number Placeholder 2">
            <a:extLst>
              <a:ext uri="{FF2B5EF4-FFF2-40B4-BE49-F238E27FC236}">
                <a16:creationId xmlns:a16="http://schemas.microsoft.com/office/drawing/2014/main" id="{C3310C63-AA88-3BE4-022F-619A8E3E0FED}"/>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3</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56972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20EA69F-FEED-F73E-5336-8930D3CD29B3}"/>
              </a:ext>
            </a:extLst>
          </p:cNvPr>
          <p:cNvSpPr>
            <a:spLocks noGrp="1"/>
          </p:cNvSpPr>
          <p:nvPr>
            <p:ph type="title"/>
          </p:nvPr>
        </p:nvSpPr>
        <p:spPr>
          <a:xfrm>
            <a:off x="838200" y="1273272"/>
            <a:ext cx="10515600" cy="552353"/>
          </a:xfrm>
        </p:spPr>
        <p:txBody>
          <a:bodyPr>
            <a:noAutofit/>
          </a:bodyPr>
          <a:lstStyle/>
          <a:p>
            <a:pPr rtl="0"/>
            <a:r>
              <a:rPr kumimoji="0" lang="en" sz="3200" b="1" i="0" u="none" strike="noStrike" kern="1200" cap="none" spc="0" normalizeH="0" baseline="0" noProof="0">
                <a:solidFill>
                  <a:srgbClr val="000000"/>
                </a:solidFill>
                <a:highlight>
                  <a:srgbClr val="000000">
                    <a:alpha val="0"/>
                  </a:srgbClr>
                </a:highlight>
                <a:uLnTx/>
                <a:uFillTx/>
                <a:latin typeface="Calibri Light"/>
                <a:ea typeface="+mj-ea"/>
                <a:cs typeface="+mj-cs"/>
              </a:rPr>
              <a:t>General Framework of the NAP Development Process (2)</a:t>
            </a:r>
            <a:endParaRPr lang="tr-TR"/>
          </a:p>
        </p:txBody>
      </p:sp>
      <p:sp>
        <p:nvSpPr>
          <p:cNvPr id="3" name="İçerik Yer Tutucusu 2">
            <a:extLst>
              <a:ext uri="{FF2B5EF4-FFF2-40B4-BE49-F238E27FC236}">
                <a16:creationId xmlns:a16="http://schemas.microsoft.com/office/drawing/2014/main" id="{2227F3A7-3637-04D5-D6BC-5819163BDDF5}"/>
              </a:ext>
            </a:extLst>
          </p:cNvPr>
          <p:cNvSpPr>
            <a:spLocks noGrp="1"/>
          </p:cNvSpPr>
          <p:nvPr>
            <p:ph idx="1"/>
          </p:nvPr>
        </p:nvSpPr>
        <p:spPr/>
        <p:txBody>
          <a:bodyPr>
            <a:noAutofit/>
          </a:bodyPr>
          <a:lstStyle/>
          <a:p>
            <a:pPr algn="just" rtl="0"/>
            <a:r>
              <a:rPr lang="en" sz="2400" b="0" i="0" u="none" strike="noStrike">
                <a:highlight>
                  <a:srgbClr val="000000">
                    <a:alpha val="0"/>
                  </a:srgbClr>
                </a:highlight>
                <a:latin typeface="Calibri"/>
                <a:ea typeface="DengXian Light"/>
                <a:cs typeface="Times New Roman"/>
              </a:rPr>
              <a:t>Full compliance of Türkiye with the IED is based on key global environmental policies, the Carbon Border Adjustment Mechanism (CBAM) for 2026 and Net Zero targets for 2030.  The transition periods required for implementation in each sector have been estimated on the basis of sectoral priorities and policies. The recommended transition periods for full compliance in each sub-sector are three, six and nine years. With the implementation of the IED, the role of the MoEUCC and the competent authorities as well as the associated costs will increase, but the actual cost increase will be based on compliance costs for industry sectors.</a:t>
            </a:r>
            <a:endParaRPr lang="en" sz="2400" b="0" i="0" u="none" strike="noStrike">
              <a:highlight>
                <a:srgbClr val="000000">
                  <a:alpha val="0"/>
                </a:srgbClr>
              </a:highlight>
              <a:latin typeface="Calibri"/>
              <a:ea typeface="Calibri"/>
              <a:cs typeface="Calibri"/>
            </a:endParaRPr>
          </a:p>
          <a:p>
            <a:pPr algn="just" rtl="0"/>
            <a:r>
              <a:rPr lang="en" sz="2400" b="0" i="0" u="none" strike="noStrike">
                <a:highlight>
                  <a:srgbClr val="000000">
                    <a:alpha val="0"/>
                  </a:srgbClr>
                </a:highlight>
                <a:latin typeface="Calibri"/>
                <a:ea typeface="DengXian Light"/>
              </a:rPr>
              <a:t>Total compliance cost is considered in three different scenarios (maximum, average and minimum) and it is assumed that administrative costs will remain constant while investment and operating costs increase. Transition periods of 3 years (short-term), 6 years (medium-term) or 9 years (long-term) are given for each sub-sector. </a:t>
            </a:r>
            <a:endParaRPr lang="tr-TR" sz="2400">
              <a:effectLst/>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D92539-006D-5858-E14F-745C92CA045D}"/>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4</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4425473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6CA1D09E-C496-9863-D64A-93538AD68DFA}"/>
              </a:ext>
            </a:extLst>
          </p:cNvPr>
          <p:cNvSpPr>
            <a:spLocks noGrp="1"/>
          </p:cNvSpPr>
          <p:nvPr>
            <p:ph idx="1"/>
          </p:nvPr>
        </p:nvSpPr>
        <p:spPr/>
        <p:txBody>
          <a:bodyPr>
            <a:noAutofit/>
          </a:bodyPr>
          <a:lstStyle/>
          <a:p>
            <a:pPr algn="just" rtl="0"/>
            <a:r>
              <a:rPr lang="en" sz="2400" b="0" i="0" u="none" strike="noStrike">
                <a:highlight>
                  <a:srgbClr val="000000">
                    <a:alpha val="0"/>
                  </a:srgbClr>
                </a:highlight>
                <a:latin typeface="Calibri"/>
                <a:ea typeface="DengXian Light"/>
              </a:rPr>
              <a:t>The transition periods are determined according to the sectoral analyses such as the situation of the sectors related to the upcoming environmental policies and their compliance rates, the required costs and the number of plants covered. </a:t>
            </a:r>
            <a:endParaRPr lang="en-US" sz="2400">
              <a:effectLst/>
              <a:ea typeface="DengXian Light" panose="02010600030101010101" pitchFamily="2" charset="-122"/>
            </a:endParaRPr>
          </a:p>
          <a:p>
            <a:pPr algn="just" rtl="0"/>
            <a:r>
              <a:rPr lang="en" sz="2400" b="0" i="0" u="none" strike="noStrike">
                <a:highlight>
                  <a:srgbClr val="000000">
                    <a:alpha val="0"/>
                  </a:srgbClr>
                </a:highlight>
                <a:latin typeface="Calibri"/>
                <a:ea typeface="DengXian Light"/>
              </a:rPr>
              <a:t>The short-term transition periods are mainly for the energy, metal, cement, fertilizer, plastics and textile sectors, which are prioritized by the EU Green Deal and CBAM. Other sectors with a short transition period are MgO (Magnesium Oxide) production, leather tanneries, slaughterhouses and wood-based panel production. Because these sub-sectors have relatively high compliance rates and/or a smaller number of plants. </a:t>
            </a:r>
            <a:endParaRPr lang="tr-TR" sz="2400"/>
          </a:p>
        </p:txBody>
      </p:sp>
      <p:sp>
        <p:nvSpPr>
          <p:cNvPr id="4" name="Başlık 1">
            <a:extLst>
              <a:ext uri="{FF2B5EF4-FFF2-40B4-BE49-F238E27FC236}">
                <a16:creationId xmlns:a16="http://schemas.microsoft.com/office/drawing/2014/main" id="{50FD1D24-C8FB-FA12-EAD6-E8C57961B8C5}"/>
              </a:ext>
            </a:extLst>
          </p:cNvPr>
          <p:cNvSpPr txBox="1"/>
          <p:nvPr/>
        </p:nvSpPr>
        <p:spPr>
          <a:xfrm>
            <a:off x="838200" y="1273272"/>
            <a:ext cx="10515600" cy="55235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en" sz="3200" b="1" i="0" u="none" strike="noStrike" kern="1200" cap="none" spc="0" normalizeH="0" baseline="0" noProof="0">
                <a:solidFill>
                  <a:srgbClr val="000000"/>
                </a:solidFill>
                <a:highlight>
                  <a:srgbClr val="000000">
                    <a:alpha val="0"/>
                  </a:srgbClr>
                </a:highlight>
                <a:uLnTx/>
                <a:uFillTx/>
                <a:latin typeface="Calibri Light"/>
                <a:ea typeface="+mj-ea"/>
                <a:cs typeface="+mj-cs"/>
              </a:rPr>
              <a:t>General Framework of the NAP Development Process (3)</a:t>
            </a:r>
            <a:endParaRPr kumimoji="0" lang="tr-TR" sz="4400" b="0" i="0" u="none" strike="noStrike" kern="1200" cap="none" spc="0" normalizeH="0" baseline="0" noProof="0">
              <a:ln>
                <a:noFill/>
              </a:ln>
              <a:solidFill>
                <a:prstClr val="black"/>
              </a:solidFill>
              <a:effectLst/>
              <a:uLnTx/>
              <a:uFillTx/>
              <a:latin typeface="Calibri Light"/>
              <a:ea typeface="+mj-ea"/>
              <a:cs typeface="+mj-cs"/>
            </a:endParaRPr>
          </a:p>
        </p:txBody>
      </p:sp>
      <p:sp>
        <p:nvSpPr>
          <p:cNvPr id="7" name="Slide Number Placeholder 6">
            <a:extLst>
              <a:ext uri="{FF2B5EF4-FFF2-40B4-BE49-F238E27FC236}">
                <a16:creationId xmlns:a16="http://schemas.microsoft.com/office/drawing/2014/main" id="{4B07BC91-E4B5-94F9-0FF7-0DA02065E258}"/>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5</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564603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F67251B2-BAED-B79B-F131-60123B9B9740}"/>
              </a:ext>
            </a:extLst>
          </p:cNvPr>
          <p:cNvSpPr>
            <a:spLocks noGrp="1"/>
          </p:cNvSpPr>
          <p:nvPr>
            <p:ph idx="1"/>
          </p:nvPr>
        </p:nvSpPr>
        <p:spPr/>
        <p:txBody>
          <a:bodyPr>
            <a:noAutofit/>
          </a:bodyPr>
          <a:lstStyle/>
          <a:p>
            <a:pPr algn="just" rtl="0"/>
            <a:r>
              <a:rPr lang="en" sz="2400" b="0" i="0" u="none" strike="noStrike">
                <a:highlight>
                  <a:srgbClr val="000000">
                    <a:alpha val="0"/>
                  </a:srgbClr>
                </a:highlight>
                <a:latin typeface="Calibri"/>
                <a:ea typeface="DengXian Light"/>
              </a:rPr>
              <a:t>The other main criterion used in determining the transition periods is the Net Zero policy for the year 2030.</a:t>
            </a:r>
            <a:endParaRPr lang="tr-TR" sz="2400">
              <a:effectLst/>
              <a:ea typeface="DengXian Light" panose="02010600030101010101" pitchFamily="2" charset="-122"/>
              <a:cs typeface="Times New Roman" panose="02020603050405020304" pitchFamily="18" charset="0"/>
            </a:endParaRPr>
          </a:p>
          <a:p>
            <a:pPr algn="just" rtl="0"/>
            <a:r>
              <a:rPr lang="en" sz="2400" b="0" i="0" u="none" strike="noStrike">
                <a:highlight>
                  <a:srgbClr val="000000">
                    <a:alpha val="0"/>
                  </a:srgbClr>
                </a:highlight>
                <a:latin typeface="Calibri"/>
                <a:ea typeface="DengXian Light"/>
                <a:cs typeface="Times New Roman"/>
              </a:rPr>
              <a:t>Compliance with the BATs can be considered the first step in achieving the set goals. Therefore, the remaining sub-sectors, excepting ceramic production, organic fine chemicals and surface treatment with an organic solvent, have been given a medium-term transition period, since these sub-sectors have relatively low compliance rates and/or a large number of plants. </a:t>
            </a:r>
            <a:endParaRPr lang="tr-TR" sz="2400">
              <a:effectLst/>
              <a:ea typeface="Calibri" panose="020F0502020204030204" pitchFamily="34" charset="0"/>
              <a:cs typeface="Calibri" panose="020F0502020204030204" pitchFamily="34" charset="0"/>
            </a:endParaRPr>
          </a:p>
          <a:p>
            <a:pPr algn="just"/>
            <a:endParaRPr lang="tr-TR" sz="2400"/>
          </a:p>
        </p:txBody>
      </p:sp>
      <p:sp>
        <p:nvSpPr>
          <p:cNvPr id="4" name="Başlık 1">
            <a:extLst>
              <a:ext uri="{FF2B5EF4-FFF2-40B4-BE49-F238E27FC236}">
                <a16:creationId xmlns:a16="http://schemas.microsoft.com/office/drawing/2014/main" id="{E68230EF-C5C5-60ED-3D33-FE5E1DD72185}"/>
              </a:ext>
            </a:extLst>
          </p:cNvPr>
          <p:cNvSpPr txBox="1"/>
          <p:nvPr/>
        </p:nvSpPr>
        <p:spPr>
          <a:xfrm>
            <a:off x="838200" y="1273272"/>
            <a:ext cx="10515600" cy="55235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ct val="0"/>
              </a:spcAft>
              <a:buClrTx/>
              <a:buSzTx/>
              <a:buFontTx/>
              <a:buNone/>
              <a:defRPr/>
            </a:pPr>
            <a:r>
              <a:rPr kumimoji="0" lang="en" sz="3200" b="1" i="0" u="none" strike="noStrike" kern="1200" cap="none" spc="0" normalizeH="0" baseline="0" noProof="0">
                <a:solidFill>
                  <a:srgbClr val="000000"/>
                </a:solidFill>
                <a:highlight>
                  <a:srgbClr val="000000">
                    <a:alpha val="0"/>
                  </a:srgbClr>
                </a:highlight>
                <a:uLnTx/>
                <a:uFillTx/>
                <a:latin typeface="Calibri Light"/>
                <a:ea typeface="+mj-ea"/>
                <a:cs typeface="+mj-cs"/>
              </a:rPr>
              <a:t>General Framework of the NAP Development Process (4)</a:t>
            </a:r>
            <a:endParaRPr kumimoji="0" lang="tr-TR" sz="4400" b="0"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
        <p:nvSpPr>
          <p:cNvPr id="7" name="Slide Number Placeholder 6">
            <a:extLst>
              <a:ext uri="{FF2B5EF4-FFF2-40B4-BE49-F238E27FC236}">
                <a16:creationId xmlns:a16="http://schemas.microsoft.com/office/drawing/2014/main" id="{174E5CE3-9951-78B4-979B-9153961899E8}"/>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6</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1056449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1FFEF2-49EF-337F-E85D-1C1794B78299}"/>
              </a:ext>
            </a:extLst>
          </p:cNvPr>
          <p:cNvSpPr>
            <a:spLocks noGrp="1"/>
          </p:cNvSpPr>
          <p:nvPr>
            <p:ph type="title"/>
          </p:nvPr>
        </p:nvSpPr>
        <p:spPr>
          <a:xfrm>
            <a:off x="838200" y="662782"/>
            <a:ext cx="10769600" cy="1325563"/>
          </a:xfrm>
        </p:spPr>
        <p:txBody>
          <a:bodyPr>
            <a:noAutofit/>
          </a:bodyPr>
          <a:lstStyle/>
          <a:p>
            <a:pPr rtl="0"/>
            <a:r>
              <a:rPr lang="en" sz="3200" b="1" i="0" u="none" strike="noStrike">
                <a:highlight>
                  <a:srgbClr val="000000">
                    <a:alpha val="0"/>
                  </a:srgbClr>
                </a:highlight>
                <a:latin typeface="Calibri Light"/>
              </a:rPr>
              <a:t>Determination of the Overall Costs of the NAP Development Process - Principles</a:t>
            </a:r>
            <a:endParaRPr lang="tr-TR" sz="3200" b="1"/>
          </a:p>
        </p:txBody>
      </p:sp>
      <p:sp>
        <p:nvSpPr>
          <p:cNvPr id="3" name="İçerik Yer Tutucusu 2">
            <a:extLst>
              <a:ext uri="{FF2B5EF4-FFF2-40B4-BE49-F238E27FC236}">
                <a16:creationId xmlns:a16="http://schemas.microsoft.com/office/drawing/2014/main" id="{34F61A58-544F-B3FB-3173-CF093D3A8E7D}"/>
              </a:ext>
            </a:extLst>
          </p:cNvPr>
          <p:cNvSpPr>
            <a:spLocks noGrp="1"/>
          </p:cNvSpPr>
          <p:nvPr>
            <p:ph idx="1"/>
          </p:nvPr>
        </p:nvSpPr>
        <p:spPr>
          <a:xfrm>
            <a:off x="838200" y="1693253"/>
            <a:ext cx="10515600" cy="4845659"/>
          </a:xfrm>
        </p:spPr>
        <p:txBody>
          <a:bodyPr>
            <a:noAutofit/>
          </a:bodyPr>
          <a:lstStyle/>
          <a:p>
            <a:pPr marL="0" indent="0" rtl="0">
              <a:buNone/>
            </a:pPr>
            <a:r>
              <a:rPr lang="en" sz="2800" b="0" i="0" u="none" strike="noStrike">
                <a:highlight>
                  <a:srgbClr val="000000">
                    <a:alpha val="0"/>
                  </a:srgbClr>
                </a:highlight>
                <a:latin typeface="Calibri"/>
              </a:rPr>
              <a:t>There are two different types of costs: </a:t>
            </a:r>
          </a:p>
          <a:p>
            <a:pPr lvl="1" rtl="0"/>
            <a:r>
              <a:rPr lang="en" sz="2400" b="1" i="0" u="none" strike="noStrike">
                <a:highlight>
                  <a:srgbClr val="000000">
                    <a:alpha val="0"/>
                  </a:srgbClr>
                </a:highlight>
                <a:latin typeface="Calibri"/>
              </a:rPr>
              <a:t>Investment expenditures</a:t>
            </a:r>
            <a:endParaRPr lang="en-GB" b="1"/>
          </a:p>
          <a:p>
            <a:pPr lvl="1" rtl="0"/>
            <a:r>
              <a:rPr lang="en" sz="2400" b="1" i="0" u="none" strike="noStrike">
                <a:highlight>
                  <a:srgbClr val="000000">
                    <a:alpha val="0"/>
                  </a:srgbClr>
                </a:highlight>
                <a:latin typeface="Calibri"/>
              </a:rPr>
              <a:t>Operating expenses</a:t>
            </a:r>
            <a:endParaRPr lang="tr-TR"/>
          </a:p>
          <a:p>
            <a:pPr marL="0" indent="0" algn="just" rtl="0">
              <a:buNone/>
            </a:pPr>
            <a:r>
              <a:rPr lang="en" sz="2800" b="1" i="0" u="none" strike="noStrike">
                <a:highlight>
                  <a:srgbClr val="000000">
                    <a:alpha val="0"/>
                  </a:srgbClr>
                </a:highlight>
                <a:latin typeface="Calibri"/>
              </a:rPr>
              <a:t>Investment expenditure </a:t>
            </a:r>
            <a:r>
              <a:rPr lang="en" sz="2800" b="0" i="0" u="none" strike="noStrike">
                <a:highlight>
                  <a:srgbClr val="000000">
                    <a:alpha val="0"/>
                  </a:srgbClr>
                </a:highlight>
                <a:latin typeface="Calibri"/>
              </a:rPr>
              <a:t>is related to expenditures on long-term assets. These include the acquisition or development of the following:</a:t>
            </a:r>
          </a:p>
          <a:p>
            <a:pPr marL="457200" lvl="1" indent="0" algn="just" rtl="0">
              <a:buNone/>
            </a:pPr>
            <a:r>
              <a:rPr lang="en" sz="2400" b="0" i="0" u="none" strike="noStrike">
                <a:highlight>
                  <a:srgbClr val="000000">
                    <a:alpha val="0"/>
                  </a:srgbClr>
                </a:highlight>
                <a:latin typeface="Calibri"/>
              </a:rPr>
              <a:t>• Land,</a:t>
            </a:r>
          </a:p>
          <a:p>
            <a:pPr marL="457200" lvl="1" indent="0" algn="just" rtl="0">
              <a:buNone/>
            </a:pPr>
            <a:r>
              <a:rPr lang="en" sz="2400" b="0" i="0" u="none" strike="noStrike">
                <a:highlight>
                  <a:srgbClr val="000000">
                    <a:alpha val="0"/>
                  </a:srgbClr>
                </a:highlight>
                <a:latin typeface="Calibri"/>
              </a:rPr>
              <a:t>• Roads, buildings and other structures,</a:t>
            </a:r>
          </a:p>
          <a:p>
            <a:pPr marL="457200" lvl="1" indent="0" algn="just" rtl="0">
              <a:buNone/>
            </a:pPr>
            <a:r>
              <a:rPr lang="en" sz="2400" b="0" i="0" u="none" strike="noStrike">
                <a:highlight>
                  <a:srgbClr val="000000">
                    <a:alpha val="0"/>
                  </a:srgbClr>
                </a:highlight>
                <a:latin typeface="Calibri"/>
              </a:rPr>
              <a:t>• Plant, machinery, apparatus, vehicles and ships and</a:t>
            </a:r>
          </a:p>
          <a:p>
            <a:pPr marL="457200" lvl="1" indent="0" algn="just" rtl="0">
              <a:buNone/>
            </a:pPr>
            <a:r>
              <a:rPr lang="en" sz="2400" b="0" i="0" u="none" strike="noStrike">
                <a:highlight>
                  <a:srgbClr val="000000">
                    <a:alpha val="0"/>
                  </a:srgbClr>
                </a:highlight>
                <a:latin typeface="Calibri"/>
              </a:rPr>
              <a:t>• Staff costs for planning and implementation.</a:t>
            </a:r>
          </a:p>
          <a:p>
            <a:pPr marL="0" indent="0" algn="just" rtl="0">
              <a:buNone/>
            </a:pPr>
            <a:r>
              <a:rPr lang="en" sz="2800" b="0" i="0" u="none" strike="noStrike">
                <a:highlight>
                  <a:srgbClr val="000000">
                    <a:alpha val="0"/>
                  </a:srgbClr>
                </a:highlight>
                <a:latin typeface="Calibri"/>
              </a:rPr>
              <a:t>During the compliance process, there will be capital costs associated with the improvements of the plants, the construction of new facilities and the closure of old facilities that are not allowed.</a:t>
            </a:r>
            <a:endParaRPr lang="tr-TR"/>
          </a:p>
        </p:txBody>
      </p:sp>
      <p:sp>
        <p:nvSpPr>
          <p:cNvPr id="4" name="Slayt Numarası Yer Tutucusu 3">
            <a:extLst>
              <a:ext uri="{FF2B5EF4-FFF2-40B4-BE49-F238E27FC236}">
                <a16:creationId xmlns:a16="http://schemas.microsoft.com/office/drawing/2014/main" id="{BEF8A4C3-8526-B0F0-6359-2F3B06CC9CAF}"/>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7</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1545309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56A5C2-AEC9-A2B3-3680-D48BBEE175F8}"/>
              </a:ext>
            </a:extLst>
          </p:cNvPr>
          <p:cNvSpPr>
            <a:spLocks noGrp="1"/>
          </p:cNvSpPr>
          <p:nvPr>
            <p:ph type="title"/>
          </p:nvPr>
        </p:nvSpPr>
        <p:spPr>
          <a:xfrm>
            <a:off x="838200" y="681037"/>
            <a:ext cx="11023600" cy="1325563"/>
          </a:xfrm>
        </p:spPr>
        <p:txBody>
          <a:bodyPr>
            <a:noAutofit/>
          </a:bodyPr>
          <a:lstStyle/>
          <a:p>
            <a:pPr rtl="0"/>
            <a:r>
              <a:rPr lang="en" sz="3200" b="1" i="0" u="none" strike="noStrike">
                <a:highlight>
                  <a:srgbClr val="000000">
                    <a:alpha val="0"/>
                  </a:srgbClr>
                </a:highlight>
                <a:latin typeface="Calibri Light"/>
              </a:rPr>
              <a:t>Determination of the Overall Costs of the NAP Development Process - Principles</a:t>
            </a:r>
            <a:endParaRPr lang="tr-TR" sz="3200"/>
          </a:p>
        </p:txBody>
      </p:sp>
      <p:sp>
        <p:nvSpPr>
          <p:cNvPr id="3" name="İçerik Yer Tutucusu 2">
            <a:extLst>
              <a:ext uri="{FF2B5EF4-FFF2-40B4-BE49-F238E27FC236}">
                <a16:creationId xmlns:a16="http://schemas.microsoft.com/office/drawing/2014/main" id="{7F87D01D-CA03-D5B4-602F-AC1664E2C190}"/>
              </a:ext>
            </a:extLst>
          </p:cNvPr>
          <p:cNvSpPr>
            <a:spLocks noGrp="1"/>
          </p:cNvSpPr>
          <p:nvPr>
            <p:ph idx="1"/>
          </p:nvPr>
        </p:nvSpPr>
        <p:spPr/>
        <p:txBody>
          <a:bodyPr>
            <a:noAutofit/>
          </a:bodyPr>
          <a:lstStyle/>
          <a:p>
            <a:pPr marL="0" indent="0" algn="just" rtl="0">
              <a:buNone/>
            </a:pPr>
            <a:r>
              <a:rPr lang="en" sz="2800" b="0" i="0" u="none" strike="noStrike">
                <a:highlight>
                  <a:srgbClr val="000000">
                    <a:alpha val="0"/>
                  </a:srgbClr>
                </a:highlight>
                <a:latin typeface="Calibri"/>
              </a:rPr>
              <a:t>Operating expenses relate to the daily expenses related to the provision of services. Operating and maintenance expenses include the following:</a:t>
            </a:r>
          </a:p>
          <a:p>
            <a:pPr marL="457200" lvl="1" indent="0" rtl="0">
              <a:buNone/>
            </a:pPr>
            <a:r>
              <a:rPr lang="en" sz="2800" b="0" i="0" u="none" strike="noStrike">
                <a:highlight>
                  <a:srgbClr val="000000">
                    <a:alpha val="0"/>
                  </a:srgbClr>
                </a:highlight>
                <a:latin typeface="Calibri"/>
              </a:rPr>
              <a:t>•Staff expenses,</a:t>
            </a:r>
          </a:p>
          <a:p>
            <a:pPr marL="457200" lvl="1" indent="0" rtl="0">
              <a:buNone/>
            </a:pPr>
            <a:r>
              <a:rPr lang="en" sz="2800" b="0" i="0" u="none" strike="noStrike">
                <a:highlight>
                  <a:srgbClr val="000000">
                    <a:alpha val="0"/>
                  </a:srgbClr>
                </a:highlight>
                <a:latin typeface="Calibri"/>
              </a:rPr>
              <a:t>•General expenses (office equipment, heating, rent, consumables),</a:t>
            </a:r>
          </a:p>
          <a:p>
            <a:pPr marL="457200" lvl="1" indent="0" rtl="0">
              <a:buNone/>
            </a:pPr>
            <a:r>
              <a:rPr lang="en" sz="2800" b="0" i="0" u="none" strike="noStrike">
                <a:highlight>
                  <a:srgbClr val="000000">
                    <a:alpha val="0"/>
                  </a:srgbClr>
                </a:highlight>
                <a:latin typeface="Calibri"/>
              </a:rPr>
              <a:t>•Spare parts,</a:t>
            </a:r>
          </a:p>
          <a:p>
            <a:pPr marL="457200" lvl="1" indent="0" rtl="0">
              <a:buNone/>
            </a:pPr>
            <a:r>
              <a:rPr lang="en" sz="2800" b="0" i="0" u="none" strike="noStrike">
                <a:highlight>
                  <a:srgbClr val="000000">
                    <a:alpha val="0"/>
                  </a:srgbClr>
                </a:highlight>
                <a:latin typeface="Calibri"/>
              </a:rPr>
              <a:t>•Chemicals and materials (e.g. water treatment chemicals) and</a:t>
            </a:r>
          </a:p>
          <a:p>
            <a:pPr marL="457200" lvl="1" indent="0" rtl="0">
              <a:buNone/>
            </a:pPr>
            <a:r>
              <a:rPr lang="en" sz="2800" b="0" i="0" u="none" strike="noStrike">
                <a:highlight>
                  <a:srgbClr val="000000">
                    <a:alpha val="0"/>
                  </a:srgbClr>
                </a:highlight>
                <a:latin typeface="Calibri"/>
              </a:rPr>
              <a:t>•External services (e.g. laboratories).</a:t>
            </a:r>
          </a:p>
          <a:p>
            <a:pPr marL="0" indent="0">
              <a:buNone/>
            </a:pPr>
            <a:endParaRPr lang="tr-TR"/>
          </a:p>
        </p:txBody>
      </p:sp>
      <p:sp>
        <p:nvSpPr>
          <p:cNvPr id="4" name="Slayt Numarası Yer Tutucusu 3">
            <a:extLst>
              <a:ext uri="{FF2B5EF4-FFF2-40B4-BE49-F238E27FC236}">
                <a16:creationId xmlns:a16="http://schemas.microsoft.com/office/drawing/2014/main" id="{80F6CF5E-FDA8-305D-3820-C39C84DA598B}"/>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8</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6312363"/>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28D8965-3AE0-A677-1961-1BFCEBFEBB7F}"/>
              </a:ext>
            </a:extLst>
          </p:cNvPr>
          <p:cNvSpPr>
            <a:spLocks noGrp="1"/>
          </p:cNvSpPr>
          <p:nvPr>
            <p:ph type="title"/>
          </p:nvPr>
        </p:nvSpPr>
        <p:spPr>
          <a:xfrm>
            <a:off x="838200" y="998376"/>
            <a:ext cx="10515600" cy="692312"/>
          </a:xfrm>
        </p:spPr>
        <p:txBody>
          <a:bodyPr>
            <a:noAutofit/>
          </a:bodyPr>
          <a:lstStyle/>
          <a:p>
            <a:pPr algn="just" rtl="0"/>
            <a:r>
              <a:rPr lang="en" sz="3200" b="1" i="0" u="none" strike="noStrike">
                <a:highlight>
                  <a:srgbClr val="000000">
                    <a:alpha val="0"/>
                  </a:srgbClr>
                </a:highlight>
                <a:latin typeface="Calibri Light"/>
              </a:rPr>
              <a:t>General Cost Approach of the NAP Development Process </a:t>
            </a:r>
          </a:p>
        </p:txBody>
      </p:sp>
      <p:sp>
        <p:nvSpPr>
          <p:cNvPr id="3" name="İçerik Yer Tutucusu 2">
            <a:extLst>
              <a:ext uri="{FF2B5EF4-FFF2-40B4-BE49-F238E27FC236}">
                <a16:creationId xmlns:a16="http://schemas.microsoft.com/office/drawing/2014/main" id="{F9E5B3FF-F852-850C-6F25-4080CF84AFEB}"/>
              </a:ext>
            </a:extLst>
          </p:cNvPr>
          <p:cNvSpPr>
            <a:spLocks noGrp="1"/>
          </p:cNvSpPr>
          <p:nvPr>
            <p:ph idx="1"/>
          </p:nvPr>
        </p:nvSpPr>
        <p:spPr>
          <a:xfrm>
            <a:off x="838200" y="1690688"/>
            <a:ext cx="10515600" cy="4486275"/>
          </a:xfrm>
        </p:spPr>
        <p:txBody>
          <a:bodyPr>
            <a:noAutofit/>
          </a:bodyPr>
          <a:lstStyle/>
          <a:p>
            <a:pPr algn="just" rtl="0"/>
            <a:r>
              <a:rPr lang="en" sz="2400" b="0" i="0" u="none" strike="noStrike">
                <a:highlight>
                  <a:srgbClr val="000000">
                    <a:alpha val="0"/>
                  </a:srgbClr>
                </a:highlight>
                <a:latin typeface="Calibri"/>
                <a:ea typeface="Calibri"/>
                <a:cs typeface="Calibri"/>
              </a:rPr>
              <a:t>NAPs aim to provide support countries detail, plan and implement primary actions to achieve the main intended goals. All existing national and international policies, agreements, strategies and frameworks are the basis for NAPs and they must refer to the relevant legal framework in a specific way. Based on different goals and objectives, a NAP can be used by countries to facilitate multisectoral planning. </a:t>
            </a:r>
          </a:p>
          <a:p>
            <a:pPr algn="just" rtl="0"/>
            <a:r>
              <a:rPr lang="en" sz="2400" b="0" i="0" u="none" strike="noStrike">
                <a:highlight>
                  <a:srgbClr val="000000">
                    <a:alpha val="0"/>
                  </a:srgbClr>
                </a:highlight>
                <a:latin typeface="Calibri"/>
                <a:ea typeface="Times New Roman"/>
              </a:rPr>
              <a:t>Another step towards the preparation of the NAP is the sectoral cost analysis. This analysis reveals the cost of </a:t>
            </a:r>
            <a:r>
              <a:rPr lang="en" sz="2400" b="0" i="0" u="none" strike="noStrike">
                <a:highlight>
                  <a:srgbClr val="000000">
                    <a:alpha val="0"/>
                  </a:srgbClr>
                </a:highlight>
                <a:latin typeface="Calibri"/>
                <a:ea typeface="DengXian Light"/>
              </a:rPr>
              <a:t>compliance</a:t>
            </a:r>
            <a:r>
              <a:rPr lang="en" sz="2400" b="0" i="0" u="none" strike="noStrike">
                <a:highlight>
                  <a:srgbClr val="000000">
                    <a:alpha val="0"/>
                  </a:srgbClr>
                </a:highlight>
                <a:latin typeface="Calibri"/>
                <a:ea typeface="Times New Roman"/>
              </a:rPr>
              <a:t> to the IED for the relevant industry sectors in Türkiye and includes both capital expenditures (CAPEX) and operating expenditures (OPEX). Cost data were collected through BAT CLs, workshops conducted with sector representatives and other resources. </a:t>
            </a:r>
            <a:endParaRPr lang="en" sz="2400" b="0" i="0" u="none" strike="noStrike">
              <a:highlight>
                <a:srgbClr val="000000">
                  <a:alpha val="0"/>
                </a:srgbClr>
              </a:highlight>
              <a:latin typeface="Calibri"/>
              <a:ea typeface="Calibri"/>
              <a:cs typeface="Calibri"/>
            </a:endParaRPr>
          </a:p>
          <a:p>
            <a:pPr algn="just" rtl="0"/>
            <a:r>
              <a:rPr lang="en" sz="2400" b="0" i="0" u="none" strike="noStrike">
                <a:highlight>
                  <a:srgbClr val="000000">
                    <a:alpha val="0"/>
                  </a:srgbClr>
                </a:highlight>
                <a:latin typeface="Calibri"/>
              </a:rPr>
              <a:t>Average CAPEX data were used in the calculations made within the NAP. </a:t>
            </a:r>
          </a:p>
        </p:txBody>
      </p:sp>
      <p:sp>
        <p:nvSpPr>
          <p:cNvPr id="4" name="Slide Number Placeholder 3">
            <a:extLst>
              <a:ext uri="{FF2B5EF4-FFF2-40B4-BE49-F238E27FC236}">
                <a16:creationId xmlns:a16="http://schemas.microsoft.com/office/drawing/2014/main" id="{704B30A7-C4C1-5220-5CEF-1315C389B46C}"/>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9</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6529363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2.xml><?xml version="1.0" encoding="utf-8"?>
<ds:datastoreItem xmlns:ds="http://schemas.openxmlformats.org/officeDocument/2006/customXml" ds:itemID="{BFF33CB1-D479-4473-89A3-F2E41E3629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0F962D3-CDB5-4195-917C-54600F787D43}">
  <ds:schemaRefs>
    <ds:schemaRef ds:uri="bde1a614-31f7-438d-beec-b6de3b6557e4"/>
    <ds:schemaRef ds:uri="http://schemas.microsoft.com/office/2006/documentManagement/types"/>
    <ds:schemaRef ds:uri="http://schemas.microsoft.com/office/2006/metadata/properties"/>
    <ds:schemaRef ds:uri="http://purl.org/dc/dcmitype/"/>
    <ds:schemaRef ds:uri="http://schemas.openxmlformats.org/package/2006/metadata/core-properties"/>
    <ds:schemaRef ds:uri="http://purl.org/dc/terms/"/>
    <ds:schemaRef ds:uri="http://www.w3.org/XML/1998/namespace"/>
    <ds:schemaRef ds:uri="http://purl.org/dc/elements/1.1/"/>
    <ds:schemaRef ds:uri="http://schemas.microsoft.com/office/infopath/2007/PartnerControls"/>
    <ds:schemaRef ds:uri="3e8073b6-3c35-47ec-bd0a-a1d0ba8cbf8f"/>
  </ds:schemaRefs>
</ds:datastoreItem>
</file>

<file path=docProps/app.xml><?xml version="1.0" encoding="utf-8"?>
<Properties xmlns="http://schemas.openxmlformats.org/officeDocument/2006/extended-properties" xmlns:vt="http://schemas.openxmlformats.org/officeDocument/2006/docPropsVTypes">
  <TotalTime>3416</TotalTime>
  <Words>2134</Words>
  <Application>Microsoft Macintosh PowerPoint</Application>
  <PresentationFormat>Widescreen</PresentationFormat>
  <Paragraphs>262</Paragraphs>
  <Slides>22</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22</vt:i4>
      </vt:variant>
    </vt:vector>
  </HeadingPairs>
  <TitlesOfParts>
    <vt:vector size="30" baseType="lpstr">
      <vt:lpstr>Arial</vt:lpstr>
      <vt:lpstr>Calibri</vt:lpstr>
      <vt:lpstr>Calibri Light</vt:lpstr>
      <vt:lpstr>Courier New</vt:lpstr>
      <vt:lpstr>Symbol</vt:lpstr>
      <vt:lpstr>Times New Roman</vt:lpstr>
      <vt:lpstr>Office Teması</vt:lpstr>
      <vt:lpstr>1_Office Teması</vt:lpstr>
      <vt:lpstr>Dr. Zeynep Yöntem  Senior Technical Expert  Consortium Partner, Ekodenge</vt:lpstr>
      <vt:lpstr>NATIONAL ACTION PLAN (NAP)</vt:lpstr>
      <vt:lpstr>General Framework of the NAP Development Process</vt:lpstr>
      <vt:lpstr>General Framework of the NAP Development Process (2)</vt:lpstr>
      <vt:lpstr>PowerPoint Presentation</vt:lpstr>
      <vt:lpstr>PowerPoint Presentation</vt:lpstr>
      <vt:lpstr>Determination of the Overall Costs of the NAP Development Process - Principles</vt:lpstr>
      <vt:lpstr>Determination of the Overall Costs of the NAP Development Process - Principles</vt:lpstr>
      <vt:lpstr>General Cost Approach of the NAP Development Process </vt:lpstr>
      <vt:lpstr>PowerPoint Presentation</vt:lpstr>
      <vt:lpstr>Prioritization of Investment Projects </vt:lpstr>
      <vt:lpstr>Scoring Criteria of Investment Projects</vt:lpstr>
      <vt:lpstr>NAP Process Data Access Problems</vt:lpstr>
      <vt:lpstr>PowerPoint Presentation</vt:lpstr>
      <vt:lpstr> Milestones to Reach </vt:lpstr>
      <vt:lpstr>Recommendations and Timeline for Actions</vt:lpstr>
      <vt:lpstr>Recommendations and timeline for actions</vt:lpstr>
      <vt:lpstr>Recommendations and timeline for actions</vt:lpstr>
      <vt:lpstr>Recommendations and timeline for actions</vt:lpstr>
      <vt:lpstr>Some of the main challenges, risks and uncertainties related to the implementation of the IPPC </vt:lpstr>
      <vt:lpstr>Recommendations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Gizem Demir</cp:lastModifiedBy>
  <cp:revision>30</cp:revision>
  <dcterms:created xsi:type="dcterms:W3CDTF">2022-02-17T12:54:28Z</dcterms:created>
  <dcterms:modified xsi:type="dcterms:W3CDTF">2023-07-14T11:53:37Z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0x0101009E65DB643E3FAA47BC2BB7B228B50B66</vt:lpwstr>
  </property>
  <property fmtid="{D5CDD505-2E9C-101B-9397-08002B2CF9AE}" pid="3" name="MediaServiceImageTags">
    <vt:lpwstr/>
  </property>
</Properties>
</file>