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7" r:id="rId6"/>
  </p:sldMasterIdLst>
  <p:notesMasterIdLst>
    <p:notesMasterId r:id="rId30"/>
  </p:notesMasterIdLst>
  <p:sldIdLst>
    <p:sldId id="256" r:id="rId7"/>
    <p:sldId id="498" r:id="rId8"/>
    <p:sldId id="488" r:id="rId9"/>
    <p:sldId id="512" r:id="rId10"/>
    <p:sldId id="258" r:id="rId11"/>
    <p:sldId id="510" r:id="rId12"/>
    <p:sldId id="259" r:id="rId13"/>
    <p:sldId id="1018" r:id="rId14"/>
    <p:sldId id="519" r:id="rId15"/>
    <p:sldId id="1019" r:id="rId16"/>
    <p:sldId id="1010" r:id="rId17"/>
    <p:sldId id="1020" r:id="rId18"/>
    <p:sldId id="1011" r:id="rId19"/>
    <p:sldId id="526" r:id="rId20"/>
    <p:sldId id="1021" r:id="rId21"/>
    <p:sldId id="1022" r:id="rId22"/>
    <p:sldId id="1012" r:id="rId23"/>
    <p:sldId id="1023" r:id="rId24"/>
    <p:sldId id="1014" r:id="rId25"/>
    <p:sldId id="1015" r:id="rId26"/>
    <p:sldId id="1016" r:id="rId27"/>
    <p:sldId id="1017" r:id="rId28"/>
    <p:sldId id="529" r:id="rId2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63" d="100"/>
          <a:sy n="63" d="100"/>
        </p:scale>
        <p:origin x="732" y="6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7FE71EFF-2265-4F2B-B90F-15274C3C6CF0}"/>
    <pc:docChg chg="undo custSel modSld">
      <pc:chgData name="Irem Ince" userId="1100439d-fe2c-4ae9-9b0f-7d377f7d641b" providerId="ADAL" clId="{7FE71EFF-2265-4F2B-B90F-15274C3C6CF0}" dt="2023-07-06T07:44:39.556" v="170" actId="1076"/>
      <pc:docMkLst>
        <pc:docMk/>
      </pc:docMkLst>
      <pc:sldChg chg="modSp mod">
        <pc:chgData name="Irem Ince" userId="1100439d-fe2c-4ae9-9b0f-7d377f7d641b" providerId="ADAL" clId="{7FE71EFF-2265-4F2B-B90F-15274C3C6CF0}" dt="2023-07-06T07:44:39.556" v="170" actId="1076"/>
        <pc:sldMkLst>
          <pc:docMk/>
          <pc:sldMk cId="2188009546" sldId="256"/>
        </pc:sldMkLst>
        <pc:spChg chg="mod">
          <ac:chgData name="Irem Ince" userId="1100439d-fe2c-4ae9-9b0f-7d377f7d641b" providerId="ADAL" clId="{7FE71EFF-2265-4F2B-B90F-15274C3C6CF0}" dt="2023-07-06T07:43:53.336" v="70" actId="1076"/>
          <ac:spMkLst>
            <pc:docMk/>
            <pc:sldMk cId="2188009546" sldId="256"/>
            <ac:spMk id="4" creationId="{89BF8A2F-65C6-4A4A-B077-685783E9349B}"/>
          </ac:spMkLst>
        </pc:spChg>
        <pc:spChg chg="mod">
          <ac:chgData name="Irem Ince" userId="1100439d-fe2c-4ae9-9b0f-7d377f7d641b" providerId="ADAL" clId="{7FE71EFF-2265-4F2B-B90F-15274C3C6CF0}" dt="2023-07-06T07:44:39.556" v="170" actId="1076"/>
          <ac:spMkLst>
            <pc:docMk/>
            <pc:sldMk cId="2188009546" sldId="256"/>
            <ac:spMk id="5" creationId="{4795EC58-D0AB-4310-990E-73B4200CECD5}"/>
          </ac:spMkLst>
        </pc:spChg>
      </pc:sldChg>
    </pc:docChg>
  </pc:docChgLst>
  <pc:docChgLst>
    <pc:chgData name="Irem Ince" userId="1100439d-fe2c-4ae9-9b0f-7d377f7d641b" providerId="ADAL" clId="{BB0DDE4F-F770-4629-A6A6-9BA4B2B6F203}"/>
    <pc:docChg chg="modSld">
      <pc:chgData name="Irem Ince" userId="1100439d-fe2c-4ae9-9b0f-7d377f7d641b" providerId="ADAL" clId="{BB0DDE4F-F770-4629-A6A6-9BA4B2B6F203}" dt="2023-07-12T13:01:34.295" v="68" actId="13926"/>
      <pc:docMkLst>
        <pc:docMk/>
      </pc:docMkLst>
      <pc:sldChg chg="modSp mod">
        <pc:chgData name="Irem Ince" userId="1100439d-fe2c-4ae9-9b0f-7d377f7d641b" providerId="ADAL" clId="{BB0DDE4F-F770-4629-A6A6-9BA4B2B6F203}" dt="2023-07-12T13:01:34.295" v="68" actId="13926"/>
        <pc:sldMkLst>
          <pc:docMk/>
          <pc:sldMk cId="2188009546" sldId="256"/>
        </pc:sldMkLst>
        <pc:spChg chg="mod">
          <ac:chgData name="Irem Ince" userId="1100439d-fe2c-4ae9-9b0f-7d377f7d641b" providerId="ADAL" clId="{BB0DDE4F-F770-4629-A6A6-9BA4B2B6F203}" dt="2023-07-12T13:01:34.295" v="68" actId="13926"/>
          <ac:spMkLst>
            <pc:docMk/>
            <pc:sldMk cId="2188009546" sldId="256"/>
            <ac:spMk id="4" creationId="{89BF8A2F-65C6-4A4A-B077-685783E9349B}"/>
          </ac:spMkLst>
        </pc:spChg>
        <pc:spChg chg="mod">
          <ac:chgData name="Irem Ince" userId="1100439d-fe2c-4ae9-9b0f-7d377f7d641b" providerId="ADAL" clId="{BB0DDE4F-F770-4629-A6A6-9BA4B2B6F203}" dt="2023-07-06T07:46:23.703" v="67" actId="20577"/>
          <ac:spMkLst>
            <pc:docMk/>
            <pc:sldMk cId="2188009546" sldId="256"/>
            <ac:spMk id="5" creationId="{4795EC58-D0AB-4310-990E-73B4200CECD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Sayfa1!$B$1</c:f>
              <c:strCache>
                <c:ptCount val="1"/>
                <c:pt idx="0">
                  <c:v>Y-Değerleri</c:v>
                </c:pt>
              </c:strCache>
            </c:strRef>
          </c:tx>
          <c:spPr>
            <a:ln w="19050" cap="rnd">
              <a:noFill/>
              <a:round/>
            </a:ln>
            <a:effectLst/>
          </c:spPr>
          <c:marker>
            <c:symbol val="circle"/>
            <c:size val="5"/>
            <c:spPr>
              <a:solidFill>
                <a:schemeClr val="accent1"/>
              </a:solidFill>
              <a:ln w="9525">
                <a:solidFill>
                  <a:schemeClr val="accent1"/>
                </a:solidFill>
              </a:ln>
              <a:effectLst/>
            </c:spPr>
          </c:marker>
          <c:dPt>
            <c:idx val="6"/>
            <c:marker>
              <c:symbol val="triangle"/>
              <c:size val="20"/>
              <c:spPr>
                <a:solidFill>
                  <a:srgbClr val="33CCCC"/>
                </a:solidFill>
                <a:ln w="9525">
                  <a:solidFill>
                    <a:srgbClr val="33CCCC"/>
                  </a:solidFill>
                </a:ln>
                <a:effectLst/>
              </c:spPr>
            </c:marker>
            <c:bubble3D val="0"/>
            <c:spPr>
              <a:ln w="19050" cap="rnd">
                <a:solidFill>
                  <a:srgbClr val="33CCCC"/>
                </a:solidFill>
                <a:round/>
              </a:ln>
              <a:effectLst/>
            </c:spPr>
            <c:extLst>
              <c:ext xmlns:c16="http://schemas.microsoft.com/office/drawing/2014/chart" uri="{C3380CC4-5D6E-409C-BE32-E72D297353CC}">
                <c16:uniqueId val="{00000001-DC9E-49C5-B193-C568223BE52F}"/>
              </c:ext>
            </c:extLst>
          </c:dPt>
          <c:dPt>
            <c:idx val="20"/>
            <c:marker>
              <c:symbol val="triangle"/>
              <c:size val="20"/>
              <c:spPr>
                <a:solidFill>
                  <a:srgbClr val="33CCCC"/>
                </a:solidFill>
                <a:ln w="9525">
                  <a:solidFill>
                    <a:srgbClr val="33CCCC"/>
                  </a:solidFill>
                </a:ln>
                <a:effectLst/>
              </c:spPr>
            </c:marker>
            <c:bubble3D val="0"/>
            <c:spPr>
              <a:ln w="19050" cap="rnd">
                <a:solidFill>
                  <a:srgbClr val="33CCCC"/>
                </a:solidFill>
                <a:round/>
              </a:ln>
              <a:effectLst/>
            </c:spPr>
            <c:extLst>
              <c:ext xmlns:c16="http://schemas.microsoft.com/office/drawing/2014/chart" uri="{C3380CC4-5D6E-409C-BE32-E72D297353CC}">
                <c16:uniqueId val="{00000003-DC9E-49C5-B193-C568223BE52F}"/>
              </c:ext>
            </c:extLst>
          </c:dPt>
          <c:dPt>
            <c:idx val="26"/>
            <c:marker>
              <c:symbol val="triangle"/>
              <c:size val="20"/>
              <c:spPr>
                <a:solidFill>
                  <a:srgbClr val="33CCCC"/>
                </a:solidFill>
                <a:ln w="9525">
                  <a:noFill/>
                </a:ln>
                <a:effectLst/>
              </c:spPr>
            </c:marker>
            <c:bubble3D val="0"/>
            <c:spPr>
              <a:ln w="19050" cap="rnd">
                <a:noFill/>
                <a:round/>
              </a:ln>
              <a:effectLst/>
            </c:spPr>
            <c:extLst>
              <c:ext xmlns:c16="http://schemas.microsoft.com/office/drawing/2014/chart" uri="{C3380CC4-5D6E-409C-BE32-E72D297353CC}">
                <c16:uniqueId val="{00000005-DC9E-49C5-B193-C568223BE52F}"/>
              </c:ext>
            </c:extLst>
          </c:dPt>
          <c:xVal>
            <c:numRef>
              <c:f>Sayfa1!$A$2:$A$32</c:f>
              <c:numCache>
                <c:formatCode>General</c:formatCode>
                <c:ptCount val="31"/>
                <c:pt idx="0">
                  <c:v>6</c:v>
                </c:pt>
                <c:pt idx="1">
                  <c:v>7</c:v>
                </c:pt>
                <c:pt idx="2">
                  <c:v>8</c:v>
                </c:pt>
                <c:pt idx="3">
                  <c:v>9</c:v>
                </c:pt>
                <c:pt idx="4">
                  <c:v>10</c:v>
                </c:pt>
                <c:pt idx="5">
                  <c:v>11</c:v>
                </c:pt>
                <c:pt idx="6">
                  <c:v>12</c:v>
                </c:pt>
                <c:pt idx="7">
                  <c:v>13</c:v>
                </c:pt>
                <c:pt idx="8">
                  <c:v>14</c:v>
                </c:pt>
                <c:pt idx="9">
                  <c:v>15</c:v>
                </c:pt>
                <c:pt idx="10">
                  <c:v>16</c:v>
                </c:pt>
                <c:pt idx="11">
                  <c:v>17</c:v>
                </c:pt>
                <c:pt idx="12">
                  <c:v>18</c:v>
                </c:pt>
                <c:pt idx="13">
                  <c:v>19</c:v>
                </c:pt>
                <c:pt idx="14">
                  <c:v>20</c:v>
                </c:pt>
                <c:pt idx="15">
                  <c:v>21</c:v>
                </c:pt>
                <c:pt idx="16">
                  <c:v>22</c:v>
                </c:pt>
                <c:pt idx="17">
                  <c:v>23</c:v>
                </c:pt>
                <c:pt idx="18">
                  <c:v>24</c:v>
                </c:pt>
                <c:pt idx="19">
                  <c:v>25</c:v>
                </c:pt>
                <c:pt idx="20">
                  <c:v>26</c:v>
                </c:pt>
                <c:pt idx="21">
                  <c:v>27</c:v>
                </c:pt>
                <c:pt idx="22">
                  <c:v>28</c:v>
                </c:pt>
                <c:pt idx="23">
                  <c:v>29</c:v>
                </c:pt>
                <c:pt idx="24">
                  <c:v>30</c:v>
                </c:pt>
                <c:pt idx="25">
                  <c:v>31</c:v>
                </c:pt>
                <c:pt idx="26">
                  <c:v>32</c:v>
                </c:pt>
                <c:pt idx="27">
                  <c:v>33</c:v>
                </c:pt>
                <c:pt idx="28">
                  <c:v>34</c:v>
                </c:pt>
                <c:pt idx="29">
                  <c:v>35</c:v>
                </c:pt>
                <c:pt idx="30">
                  <c:v>36</c:v>
                </c:pt>
              </c:numCache>
            </c:numRef>
          </c:xVal>
          <c:yVal>
            <c:numRef>
              <c:f>Sayfa1!$B$2:$B$32</c:f>
              <c:numCache>
                <c:formatCode>General</c:formatCode>
                <c:ptCount val="31"/>
                <c:pt idx="6">
                  <c:v>0</c:v>
                </c:pt>
                <c:pt idx="20">
                  <c:v>0</c:v>
                </c:pt>
                <c:pt idx="26">
                  <c:v>0</c:v>
                </c:pt>
              </c:numCache>
            </c:numRef>
          </c:yVal>
          <c:smooth val="0"/>
          <c:extLst>
            <c:ext xmlns:c16="http://schemas.microsoft.com/office/drawing/2014/chart" uri="{C3380CC4-5D6E-409C-BE32-E72D297353CC}">
              <c16:uniqueId val="{00000006-DC9E-49C5-B193-C568223BE52F}"/>
            </c:ext>
          </c:extLst>
        </c:ser>
        <c:dLbls>
          <c:showLegendKey val="0"/>
          <c:showVal val="0"/>
          <c:showCatName val="0"/>
          <c:showSerName val="0"/>
          <c:showPercent val="0"/>
          <c:showBubbleSize val="0"/>
        </c:dLbls>
        <c:axId val="1328514864"/>
        <c:axId val="1328518192"/>
      </c:scatterChart>
      <c:valAx>
        <c:axId val="1328514864"/>
        <c:scaling>
          <c:orientation val="minMax"/>
          <c:max val="36"/>
        </c:scaling>
        <c:delete val="0"/>
        <c:axPos val="b"/>
        <c:numFmt formatCode="General" sourceLinked="1"/>
        <c:majorTickMark val="none"/>
        <c:minorTickMark val="none"/>
        <c:tickLblPos val="nextTo"/>
        <c:spPr>
          <a:noFill/>
          <a:ln w="44450" cap="flat" cmpd="sng" algn="ctr">
            <a:solidFill>
              <a:schemeClr val="tx1"/>
            </a:solidFill>
            <a:round/>
          </a:ln>
          <a:effectLst/>
        </c:spPr>
        <c:txPr>
          <a:bodyPr rot="-60000000" spcFirstLastPara="1" vertOverflow="ellipsis" vert="horz" wrap="square" anchor="ctr" anchorCtr="1"/>
          <a:lstStyle/>
          <a:p>
            <a:pPr>
              <a:defRPr sz="2400" b="0" i="0" u="none" strike="noStrike" kern="1200" baseline="0">
                <a:solidFill>
                  <a:schemeClr val="tx1"/>
                </a:solidFill>
                <a:latin typeface="+mn-lt"/>
                <a:ea typeface="+mn-ea"/>
                <a:cs typeface="+mn-cs"/>
              </a:defRPr>
            </a:pPr>
            <a:endParaRPr lang="en-US"/>
          </a:p>
        </c:txPr>
        <c:crossAx val="1328518192"/>
        <c:crosses val="autoZero"/>
        <c:crossBetween val="midCat"/>
        <c:majorUnit val="2"/>
      </c:valAx>
      <c:valAx>
        <c:axId val="1328518192"/>
        <c:scaling>
          <c:orientation val="minMax"/>
        </c:scaling>
        <c:delete val="1"/>
        <c:axPos val="l"/>
        <c:numFmt formatCode="General" sourceLinked="1"/>
        <c:majorTickMark val="none"/>
        <c:minorTickMark val="none"/>
        <c:tickLblPos val="nextTo"/>
        <c:crossAx val="1328514864"/>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4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191ACB-9DC7-4013-8B57-BBC268A8F41B}" type="datetimeFigureOut">
              <a:rPr lang="tr-TR" smtClean="0"/>
              <a:t>26.11.2023</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71054-C068-4F56-B23A-3B9B5D909C10}" type="slidenum">
              <a:rPr lang="tr-TR" smtClean="0"/>
              <a:t>‹#›</a:t>
            </a:fld>
            <a:endParaRPr lang="tr-TR"/>
          </a:p>
        </p:txBody>
      </p:sp>
    </p:spTree>
    <p:extLst>
      <p:ext uri="{BB962C8B-B14F-4D97-AF65-F5344CB8AC3E}">
        <p14:creationId xmlns:p14="http://schemas.microsoft.com/office/powerpoint/2010/main" val="1535893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26/11/2023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433252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234740"/>
            <a:ext cx="10515600" cy="592855"/>
          </a:xfrm>
        </p:spPr>
        <p:txBody>
          <a:bodyPr/>
          <a:lstStyle>
            <a:lvl1pPr algn="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a:xfrm>
            <a:off x="838200" y="2045110"/>
            <a:ext cx="10515600" cy="4131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26/11/2023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5200196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26/11/2023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997796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26/11/2023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7692427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26/11/2023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171174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0BD8A2-5101-4B21-BDAD-4AB93CB2F703}"/>
              </a:ext>
            </a:extLst>
          </p:cNvPr>
          <p:cNvSpPr>
            <a:spLocks noGrp="1"/>
          </p:cNvSpPr>
          <p:nvPr>
            <p:ph type="dt" sz="half" idx="10"/>
          </p:nvPr>
        </p:nvSpPr>
        <p:spPr/>
        <p:txBody>
          <a:bodyPr/>
          <a:lstStyle/>
          <a:p>
            <a:fld id="{40F3348D-7F6C-4C16-85D2-213887E8C53D}" type="datetime1">
              <a:rPr lang="en-GB" smtClean="0"/>
              <a:t>26/11/2023</a:t>
            </a:fld>
            <a:endParaRPr lang="en-GB"/>
          </a:p>
        </p:txBody>
      </p:sp>
      <p:sp>
        <p:nvSpPr>
          <p:cNvPr id="3" name="Footer Placeholder 2">
            <a:extLst>
              <a:ext uri="{FF2B5EF4-FFF2-40B4-BE49-F238E27FC236}">
                <a16:creationId xmlns:a16="http://schemas.microsoft.com/office/drawing/2014/main" id="{EEDBEE1C-C26B-4772-B93B-1FBC5C909A6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E00AA26-A379-46CF-8018-B1967F43D72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37140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3600" b="1"/>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26/11/2023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5298428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081548"/>
            <a:ext cx="10515600" cy="609140"/>
          </a:xfrm>
        </p:spPr>
        <p:txBody>
          <a:body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26/11/2023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4735716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normAutofit/>
          </a:bodyPr>
          <a:lstStyle>
            <a:lvl1pPr algn="ctr">
              <a:defRPr sz="3600" b="1"/>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26/11/2023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2106180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lvl1pPr>
              <a:defRPr sz="36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26/11/2023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4102291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lvl1pPr>
              <a:defRPr sz="3600" b="1"/>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26/11/2023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748959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1.jpe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53383"/>
            <a:ext cx="10515600" cy="59285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917289"/>
            <a:ext cx="10515600" cy="42596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26/11/2023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35117894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hf hdr="0" ftr="0" dt="0"/>
  <p:txStyles>
    <p:titleStyle>
      <a:lvl1pPr algn="ctr" defTabSz="914400" rtl="0" eaLnBrk="1" latinLnBrk="0" hangingPunct="1">
        <a:lnSpc>
          <a:spcPct val="90000"/>
        </a:lnSpc>
        <a:spcBef>
          <a:spcPct val="0"/>
        </a:spcBef>
        <a:buNone/>
        <a:defRPr sz="28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71716"/>
            <a:ext cx="10515600" cy="574522"/>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26/11/2023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171401018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Lst>
  <p:hf hdr="0" ftr="0" dt="0"/>
  <p:txStyles>
    <p:titleStyle>
      <a:lvl1pPr algn="ctr"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5450424" y="5199506"/>
            <a:ext cx="5027701" cy="1147763"/>
          </a:xfrm>
        </p:spPr>
        <p:txBody>
          <a:bodyPr>
            <a:noAutofit/>
          </a:bodyPr>
          <a:lstStyle/>
          <a:p>
            <a:r>
              <a:rPr lang="en-US" sz="2800" b="1" dirty="0"/>
              <a:t>Prof. Dr. </a:t>
            </a:r>
            <a:r>
              <a:rPr lang="en-US" sz="2800" b="1" dirty="0" err="1"/>
              <a:t>Ülkü</a:t>
            </a:r>
            <a:r>
              <a:rPr lang="en-US" sz="2800" b="1" dirty="0"/>
              <a:t> </a:t>
            </a:r>
            <a:r>
              <a:rPr lang="en-US" sz="2800" b="1" dirty="0" err="1"/>
              <a:t>Yetiş</a:t>
            </a:r>
            <a:br>
              <a:rPr lang="en-US" sz="2800" b="1" dirty="0"/>
            </a:br>
            <a:r>
              <a:rPr lang="en-US" sz="2400" b="1" dirty="0"/>
              <a:t>Key Expert</a:t>
            </a:r>
            <a:br>
              <a:rPr lang="en-US" sz="2400" b="1"/>
            </a:br>
            <a:r>
              <a:rPr lang="en-US" sz="2400" b="1"/>
              <a:t>Nov 29, </a:t>
            </a:r>
            <a:r>
              <a:rPr lang="en-US" sz="2400" b="1" dirty="0"/>
              <a:t>2023</a:t>
            </a:r>
            <a:endParaRPr lang="tr-TR" sz="2800" b="1" dirty="0"/>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2780421"/>
            <a:ext cx="9298899" cy="1297157"/>
          </a:xfrm>
        </p:spPr>
        <p:txBody>
          <a:bodyPr>
            <a:normAutofit/>
          </a:bodyPr>
          <a:lstStyle/>
          <a:p>
            <a:r>
              <a:rPr lang="en-US" sz="4000" dirty="0"/>
              <a:t>Components of the NAP and the Basis for the Preparation of the NAP</a:t>
            </a:r>
            <a:endParaRPr lang="tr-TR" sz="4000" dirty="0"/>
          </a:p>
        </p:txBody>
      </p:sp>
    </p:spTree>
    <p:extLst>
      <p:ext uri="{BB962C8B-B14F-4D97-AF65-F5344CB8AC3E}">
        <p14:creationId xmlns:p14="http://schemas.microsoft.com/office/powerpoint/2010/main" val="218800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rmAutofit/>
          </a:bodyPr>
          <a:lstStyle/>
          <a:p>
            <a:pPr algn="l"/>
            <a:r>
              <a:rPr lang="en-US" sz="3200" dirty="0"/>
              <a:t>Cost Analysis</a:t>
            </a:r>
          </a:p>
        </p:txBody>
      </p:sp>
      <p:sp>
        <p:nvSpPr>
          <p:cNvPr id="7" name="İçerik Yer Tutucusu 2">
            <a:extLst>
              <a:ext uri="{FF2B5EF4-FFF2-40B4-BE49-F238E27FC236}">
                <a16:creationId xmlns:a16="http://schemas.microsoft.com/office/drawing/2014/main" id="{4CEA56B1-4228-8B01-437B-23760E511F4A}"/>
              </a:ext>
            </a:extLst>
          </p:cNvPr>
          <p:cNvSpPr txBox="1">
            <a:spLocks/>
          </p:cNvSpPr>
          <p:nvPr/>
        </p:nvSpPr>
        <p:spPr>
          <a:xfrm>
            <a:off x="838200" y="1827595"/>
            <a:ext cx="10515600" cy="41318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t>Initial set-up costs:</a:t>
            </a:r>
          </a:p>
          <a:p>
            <a:pPr marL="342900" indent="-342900">
              <a:buFont typeface="Symbol" panose="05050102010706020507" pitchFamily="18" charset="2"/>
              <a:buChar char=""/>
            </a:pPr>
            <a:r>
              <a:rPr lang="en-GB" dirty="0">
                <a:ea typeface="Times New Roman" panose="02020603050405020304" pitchFamily="18" charset="0"/>
              </a:rPr>
              <a:t>Reorganisation of permitting institutions</a:t>
            </a:r>
            <a:endParaRPr lang="tr-TR" dirty="0">
              <a:ea typeface="Times New Roman" panose="02020603050405020304" pitchFamily="18" charset="0"/>
            </a:endParaRPr>
          </a:p>
          <a:p>
            <a:pPr marL="342900" indent="-342900">
              <a:buFont typeface="Symbol" panose="05050102010706020507" pitchFamily="18" charset="2"/>
              <a:buChar char=""/>
            </a:pPr>
            <a:r>
              <a:rPr lang="en-GB" dirty="0">
                <a:ea typeface="Times New Roman" panose="02020603050405020304" pitchFamily="18" charset="0"/>
              </a:rPr>
              <a:t>Establishing BAT and associated emission limit values</a:t>
            </a:r>
            <a:endParaRPr lang="tr-TR" dirty="0">
              <a:ea typeface="Times New Roman" panose="02020603050405020304" pitchFamily="18" charset="0"/>
            </a:endParaRPr>
          </a:p>
          <a:p>
            <a:pPr marL="342900" indent="-342900">
              <a:buFont typeface="Symbol" panose="05050102010706020507" pitchFamily="18" charset="2"/>
              <a:buChar char=""/>
            </a:pPr>
            <a:r>
              <a:rPr lang="en-GB" dirty="0">
                <a:ea typeface="Times New Roman" panose="02020603050405020304" pitchFamily="18" charset="0"/>
              </a:rPr>
              <a:t>Devising systems and procedures</a:t>
            </a:r>
            <a:endParaRPr lang="tr-TR" dirty="0">
              <a:ea typeface="Times New Roman" panose="02020603050405020304" pitchFamily="18" charset="0"/>
            </a:endParaRPr>
          </a:p>
          <a:p>
            <a:pPr marL="342900" indent="-342900">
              <a:buFont typeface="Symbol" panose="05050102010706020507" pitchFamily="18" charset="2"/>
              <a:buChar char=""/>
            </a:pPr>
            <a:r>
              <a:rPr lang="en-US" dirty="0">
                <a:ea typeface="Times New Roman" panose="02020603050405020304" pitchFamily="18" charset="0"/>
              </a:rPr>
              <a:t>Provision</a:t>
            </a:r>
            <a:r>
              <a:rPr lang="en-GB" dirty="0">
                <a:ea typeface="Times New Roman" panose="02020603050405020304" pitchFamily="18" charset="0"/>
              </a:rPr>
              <a:t> of training</a:t>
            </a:r>
            <a:endParaRPr lang="tr-TR" dirty="0">
              <a:ea typeface="Times New Roman" panose="02020603050405020304" pitchFamily="18" charset="0"/>
            </a:endParaRPr>
          </a:p>
          <a:p>
            <a:pPr marL="342900" indent="-342900">
              <a:buFont typeface="Symbol" panose="05050102010706020507" pitchFamily="18" charset="2"/>
              <a:buChar char=""/>
            </a:pPr>
            <a:r>
              <a:rPr lang="en-GB" dirty="0">
                <a:ea typeface="Times New Roman" panose="02020603050405020304" pitchFamily="18" charset="0"/>
              </a:rPr>
              <a:t>Preparing technical guidance notes</a:t>
            </a:r>
            <a:endParaRPr lang="tr-TR" dirty="0">
              <a:ea typeface="Times New Roman" panose="02020603050405020304" pitchFamily="18" charset="0"/>
            </a:endParaRPr>
          </a:p>
        </p:txBody>
      </p:sp>
    </p:spTree>
    <p:extLst>
      <p:ext uri="{BB962C8B-B14F-4D97-AF65-F5344CB8AC3E}">
        <p14:creationId xmlns:p14="http://schemas.microsoft.com/office/powerpoint/2010/main" val="37408572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5D94-3092-43F2-9F64-19D5E1AC8ABE}"/>
              </a:ext>
            </a:extLst>
          </p:cNvPr>
          <p:cNvSpPr>
            <a:spLocks noGrp="1"/>
          </p:cNvSpPr>
          <p:nvPr>
            <p:ph type="title"/>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tr-TR" sz="3200" i="0" u="none" strike="noStrike" cap="none" normalizeH="0" baseline="0" dirty="0">
                <a:ln>
                  <a:noFill/>
                </a:ln>
                <a:solidFill>
                  <a:schemeClr val="tx1"/>
                </a:solidFill>
                <a:effectLst/>
                <a:latin typeface="+mn-lt"/>
              </a:rPr>
              <a:t>Requirements and associated administrative costs</a:t>
            </a:r>
          </a:p>
        </p:txBody>
      </p:sp>
      <p:sp>
        <p:nvSpPr>
          <p:cNvPr id="3" name="Slide Number Placeholder 2">
            <a:extLst>
              <a:ext uri="{FF2B5EF4-FFF2-40B4-BE49-F238E27FC236}">
                <a16:creationId xmlns:a16="http://schemas.microsoft.com/office/drawing/2014/main" id="{0FB8892F-8727-4AB7-A027-535BC3AC0D00}"/>
              </a:ext>
            </a:extLst>
          </p:cNvPr>
          <p:cNvSpPr>
            <a:spLocks noGrp="1"/>
          </p:cNvSpPr>
          <p:nvPr>
            <p:ph type="sldNum" sz="quarter" idx="12"/>
          </p:nvPr>
        </p:nvSpPr>
        <p:spPr/>
        <p:txBody>
          <a:bodyPr/>
          <a:lstStyle/>
          <a:p>
            <a:fld id="{3AB124D6-A55C-4BF8-8FED-103D5F9381FB}" type="slidenum">
              <a:rPr lang="en-GB" smtClean="0"/>
              <a:t>11</a:t>
            </a:fld>
            <a:endParaRPr lang="en-GB"/>
          </a:p>
        </p:txBody>
      </p:sp>
      <p:graphicFrame>
        <p:nvGraphicFramePr>
          <p:cNvPr id="7" name="Table 6">
            <a:extLst>
              <a:ext uri="{FF2B5EF4-FFF2-40B4-BE49-F238E27FC236}">
                <a16:creationId xmlns:a16="http://schemas.microsoft.com/office/drawing/2014/main" id="{906863A3-F190-ECD9-5AEA-A4407C04C45A}"/>
              </a:ext>
            </a:extLst>
          </p:cNvPr>
          <p:cNvGraphicFramePr>
            <a:graphicFrameLocks noGrp="1"/>
          </p:cNvGraphicFramePr>
          <p:nvPr>
            <p:extLst>
              <p:ext uri="{D42A27DB-BD31-4B8C-83A1-F6EECF244321}">
                <p14:modId xmlns:p14="http://schemas.microsoft.com/office/powerpoint/2010/main" val="202820178"/>
              </p:ext>
            </p:extLst>
          </p:nvPr>
        </p:nvGraphicFramePr>
        <p:xfrm>
          <a:off x="838200" y="1860946"/>
          <a:ext cx="9912096" cy="4284000"/>
        </p:xfrm>
        <a:graphic>
          <a:graphicData uri="http://schemas.openxmlformats.org/drawingml/2006/table">
            <a:tbl>
              <a:tblPr firstRow="1" firstCol="1" bandRow="1">
                <a:tableStyleId>{3B4B98B0-60AC-42C2-AFA5-B58CD77FA1E5}</a:tableStyleId>
              </a:tblPr>
              <a:tblGrid>
                <a:gridCol w="2630611">
                  <a:extLst>
                    <a:ext uri="{9D8B030D-6E8A-4147-A177-3AD203B41FA5}">
                      <a16:colId xmlns:a16="http://schemas.microsoft.com/office/drawing/2014/main" val="4226091920"/>
                    </a:ext>
                  </a:extLst>
                </a:gridCol>
                <a:gridCol w="2324345">
                  <a:extLst>
                    <a:ext uri="{9D8B030D-6E8A-4147-A177-3AD203B41FA5}">
                      <a16:colId xmlns:a16="http://schemas.microsoft.com/office/drawing/2014/main" val="1770462792"/>
                    </a:ext>
                  </a:extLst>
                </a:gridCol>
                <a:gridCol w="2478570">
                  <a:extLst>
                    <a:ext uri="{9D8B030D-6E8A-4147-A177-3AD203B41FA5}">
                      <a16:colId xmlns:a16="http://schemas.microsoft.com/office/drawing/2014/main" val="396700424"/>
                    </a:ext>
                  </a:extLst>
                </a:gridCol>
                <a:gridCol w="2478570">
                  <a:extLst>
                    <a:ext uri="{9D8B030D-6E8A-4147-A177-3AD203B41FA5}">
                      <a16:colId xmlns:a16="http://schemas.microsoft.com/office/drawing/2014/main" val="1333732774"/>
                    </a:ext>
                  </a:extLst>
                </a:gridCol>
              </a:tblGrid>
              <a:tr h="756000">
                <a:tc>
                  <a:txBody>
                    <a:bodyPr/>
                    <a:lstStyle/>
                    <a:p>
                      <a:pPr algn="ctr">
                        <a:lnSpc>
                          <a:spcPct val="100000"/>
                        </a:lnSpc>
                      </a:pPr>
                      <a:r>
                        <a:rPr lang="en-US" sz="2200">
                          <a:effectLst/>
                        </a:rPr>
                        <a:t>Year</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2024</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dirty="0">
                          <a:effectLst/>
                        </a:rPr>
                        <a:t>2025</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2026</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25690915"/>
                  </a:ext>
                </a:extLst>
              </a:tr>
              <a:tr h="756000">
                <a:tc>
                  <a:txBody>
                    <a:bodyPr/>
                    <a:lstStyle/>
                    <a:p>
                      <a:pPr algn="l">
                        <a:lnSpc>
                          <a:spcPct val="100000"/>
                        </a:lnSpc>
                      </a:pPr>
                      <a:r>
                        <a:rPr lang="en-US" sz="2200">
                          <a:effectLst/>
                        </a:rPr>
                        <a:t>Number of Staff</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15</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30</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40</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601498826"/>
                  </a:ext>
                </a:extLst>
              </a:tr>
              <a:tr h="1260000">
                <a:tc>
                  <a:txBody>
                    <a:bodyPr/>
                    <a:lstStyle/>
                    <a:p>
                      <a:pPr algn="l">
                        <a:lnSpc>
                          <a:spcPct val="100000"/>
                        </a:lnSpc>
                      </a:pPr>
                      <a:r>
                        <a:rPr lang="en-US" sz="2200">
                          <a:effectLst/>
                        </a:rPr>
                        <a:t>Total cost for Staff (including overhead)</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225,000 € + 67,500 € (overhead)</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dirty="0">
                          <a:effectLst/>
                        </a:rPr>
                        <a:t>450,000 € + 135,000 € (overhead)</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600,000 € + 180,000 € (overhead)</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28436960"/>
                  </a:ext>
                </a:extLst>
              </a:tr>
              <a:tr h="756000">
                <a:tc>
                  <a:txBody>
                    <a:bodyPr/>
                    <a:lstStyle/>
                    <a:p>
                      <a:pPr algn="l">
                        <a:lnSpc>
                          <a:spcPct val="100000"/>
                        </a:lnSpc>
                      </a:pPr>
                      <a:r>
                        <a:rPr lang="en-US" sz="2200">
                          <a:effectLst/>
                        </a:rPr>
                        <a:t>Technical Assistance</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2,000,000 €</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2,000,000 €</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a:effectLst/>
                        </a:rPr>
                        <a:t>2,000,000 €</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80837670"/>
                  </a:ext>
                </a:extLst>
              </a:tr>
              <a:tr h="756000">
                <a:tc>
                  <a:txBody>
                    <a:bodyPr/>
                    <a:lstStyle/>
                    <a:p>
                      <a:pPr algn="l">
                        <a:lnSpc>
                          <a:spcPct val="100000"/>
                        </a:lnSpc>
                      </a:pPr>
                      <a:r>
                        <a:rPr lang="en-US" sz="2200">
                          <a:effectLst/>
                        </a:rPr>
                        <a:t>Equipment</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dirty="0">
                          <a:effectLst/>
                        </a:rPr>
                        <a:t>2,000,000 €</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dirty="0">
                          <a:effectLst/>
                        </a:rPr>
                        <a:t>300,000 €</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200" dirty="0">
                          <a:effectLst/>
                        </a:rPr>
                        <a:t>300,000 €</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09607209"/>
                  </a:ext>
                </a:extLst>
              </a:tr>
            </a:tbl>
          </a:graphicData>
        </a:graphic>
      </p:graphicFrame>
    </p:spTree>
    <p:extLst>
      <p:ext uri="{BB962C8B-B14F-4D97-AF65-F5344CB8AC3E}">
        <p14:creationId xmlns:p14="http://schemas.microsoft.com/office/powerpoint/2010/main" val="730199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rmAutofit/>
          </a:bodyPr>
          <a:lstStyle/>
          <a:p>
            <a:pPr algn="l"/>
            <a:r>
              <a:rPr lang="en-US" dirty="0"/>
              <a:t>COST ANALYSES</a:t>
            </a:r>
          </a:p>
        </p:txBody>
      </p:sp>
      <p:sp>
        <p:nvSpPr>
          <p:cNvPr id="7" name="İçerik Yer Tutucusu 2">
            <a:extLst>
              <a:ext uri="{FF2B5EF4-FFF2-40B4-BE49-F238E27FC236}">
                <a16:creationId xmlns:a16="http://schemas.microsoft.com/office/drawing/2014/main" id="{4CEA56B1-4228-8B01-437B-23760E511F4A}"/>
              </a:ext>
            </a:extLst>
          </p:cNvPr>
          <p:cNvSpPr txBox="1">
            <a:spLocks/>
          </p:cNvSpPr>
          <p:nvPr/>
        </p:nvSpPr>
        <p:spPr>
          <a:xfrm>
            <a:off x="838200" y="1949515"/>
            <a:ext cx="10515600" cy="41318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2000" b="1" dirty="0">
                <a:effectLst/>
                <a:ea typeface="Times New Roman" panose="02020603050405020304" pitchFamily="18" charset="0"/>
              </a:rPr>
              <a:t>Capital Expenditure:</a:t>
            </a:r>
            <a:endParaRPr lang="tr-TR" sz="2000" b="1" dirty="0">
              <a:effectLst/>
              <a:ea typeface="Times New Roman" panose="02020603050405020304" pitchFamily="18" charset="0"/>
            </a:endParaRPr>
          </a:p>
          <a:p>
            <a:pPr marL="342900" lvl="0" indent="-342900" algn="just">
              <a:buFont typeface="Symbol" panose="05050102010706020507" pitchFamily="18" charset="2"/>
              <a:buChar char=""/>
            </a:pPr>
            <a:r>
              <a:rPr lang="en-GB" sz="2000" dirty="0">
                <a:ea typeface="Times New Roman" panose="02020603050405020304" pitchFamily="18" charset="0"/>
              </a:rPr>
              <a:t>C</a:t>
            </a:r>
            <a:r>
              <a:rPr lang="en-GB" sz="2000" dirty="0">
                <a:effectLst/>
                <a:ea typeface="Times New Roman" panose="02020603050405020304" pitchFamily="18" charset="0"/>
              </a:rPr>
              <a:t>onstructing plants in accordance with BAT, including pollution abatement facilities at new installations</a:t>
            </a:r>
            <a:endParaRPr lang="tr-TR" sz="2000" dirty="0">
              <a:effectLst/>
              <a:ea typeface="Times New Roman" panose="02020603050405020304" pitchFamily="18" charset="0"/>
            </a:endParaRPr>
          </a:p>
          <a:p>
            <a:pPr marL="342900" lvl="0" indent="-342900" algn="just">
              <a:buFont typeface="Symbol" panose="05050102010706020507" pitchFamily="18" charset="2"/>
              <a:buChar char=""/>
            </a:pPr>
            <a:r>
              <a:rPr lang="en-GB" sz="2000" dirty="0">
                <a:ea typeface="Times New Roman" panose="02020603050405020304" pitchFamily="18" charset="0"/>
              </a:rPr>
              <a:t>A</a:t>
            </a:r>
            <a:r>
              <a:rPr lang="en-GB" sz="2000" dirty="0">
                <a:effectLst/>
                <a:ea typeface="Times New Roman" panose="02020603050405020304" pitchFamily="18" charset="0"/>
              </a:rPr>
              <a:t>ltering existing plants to incorporate BAT and pollution abatement facilities</a:t>
            </a:r>
          </a:p>
          <a:p>
            <a:pPr marL="0" indent="0" algn="just">
              <a:buNone/>
            </a:pPr>
            <a:r>
              <a:rPr lang="tr-TR" sz="2000" b="1" dirty="0" err="1">
                <a:ea typeface="Times New Roman" panose="02020603050405020304" pitchFamily="18" charset="0"/>
              </a:rPr>
              <a:t>Operation</a:t>
            </a:r>
            <a:r>
              <a:rPr lang="tr-TR" sz="2000" b="1" dirty="0">
                <a:ea typeface="Times New Roman" panose="02020603050405020304" pitchFamily="18" charset="0"/>
              </a:rPr>
              <a:t> </a:t>
            </a:r>
            <a:r>
              <a:rPr lang="tr-TR" sz="2000" b="1" dirty="0" err="1">
                <a:ea typeface="Times New Roman" panose="02020603050405020304" pitchFamily="18" charset="0"/>
              </a:rPr>
              <a:t>and</a:t>
            </a:r>
            <a:r>
              <a:rPr lang="tr-TR" sz="2000" b="1" dirty="0">
                <a:ea typeface="Times New Roman" panose="02020603050405020304" pitchFamily="18" charset="0"/>
              </a:rPr>
              <a:t> </a:t>
            </a:r>
            <a:r>
              <a:rPr lang="tr-TR" sz="2000" b="1" dirty="0" err="1">
                <a:ea typeface="Times New Roman" panose="02020603050405020304" pitchFamily="18" charset="0"/>
              </a:rPr>
              <a:t>Maintenance</a:t>
            </a:r>
            <a:r>
              <a:rPr lang="tr-TR" sz="2000" b="1" dirty="0">
                <a:ea typeface="Times New Roman" panose="02020603050405020304" pitchFamily="18" charset="0"/>
              </a:rPr>
              <a:t> </a:t>
            </a:r>
            <a:r>
              <a:rPr lang="tr-TR" sz="2000" b="1" dirty="0" err="1">
                <a:ea typeface="Times New Roman" panose="02020603050405020304" pitchFamily="18" charset="0"/>
              </a:rPr>
              <a:t>Expenditure</a:t>
            </a:r>
            <a:r>
              <a:rPr lang="en-US" sz="2000" b="1" dirty="0">
                <a:ea typeface="Times New Roman" panose="02020603050405020304" pitchFamily="18" charset="0"/>
              </a:rPr>
              <a:t>:</a:t>
            </a:r>
            <a:endParaRPr lang="tr-TR" sz="2000" dirty="0">
              <a:effectLst/>
              <a:ea typeface="Times New Roman" panose="02020603050405020304" pitchFamily="18" charset="0"/>
            </a:endParaRPr>
          </a:p>
          <a:p>
            <a:pPr marL="342900" lvl="0" indent="-342900" algn="just">
              <a:buFont typeface="Symbol" panose="05050102010706020507" pitchFamily="18" charset="2"/>
              <a:buChar char=""/>
            </a:pPr>
            <a:r>
              <a:rPr lang="en-US" sz="2000" dirty="0">
                <a:ea typeface="Times New Roman" panose="02020603050405020304" pitchFamily="18" charset="0"/>
              </a:rPr>
              <a:t>Costs of operation and maintenance for BAT related activities of IPPC installations </a:t>
            </a:r>
          </a:p>
          <a:p>
            <a:pPr marL="342900" lvl="0" indent="-342900" algn="just">
              <a:buFont typeface="Symbol" panose="05050102010706020507" pitchFamily="18" charset="2"/>
              <a:buChar char=""/>
            </a:pPr>
            <a:r>
              <a:rPr lang="en-US" sz="2000" dirty="0">
                <a:effectLst/>
                <a:ea typeface="Times New Roman" panose="02020603050405020304" pitchFamily="18" charset="0"/>
              </a:rPr>
              <a:t>Costs for </a:t>
            </a:r>
            <a:r>
              <a:rPr lang="en-US" sz="2000" dirty="0" err="1">
                <a:effectLst/>
                <a:ea typeface="Times New Roman" panose="02020603050405020304" pitchFamily="18" charset="0"/>
              </a:rPr>
              <a:t>i</a:t>
            </a:r>
            <a:r>
              <a:rPr lang="en-GB" sz="2000" dirty="0" err="1">
                <a:ea typeface="Times New Roman" panose="02020603050405020304" pitchFamily="18" charset="0"/>
              </a:rPr>
              <a:t>nspections</a:t>
            </a:r>
            <a:r>
              <a:rPr lang="en-GB" sz="2000" dirty="0">
                <a:ea typeface="Times New Roman" panose="02020603050405020304" pitchFamily="18" charset="0"/>
              </a:rPr>
              <a:t> of permitted installations</a:t>
            </a:r>
            <a:endParaRPr lang="tr-TR" sz="2000" dirty="0">
              <a:ea typeface="Times New Roman" panose="02020603050405020304" pitchFamily="18" charset="0"/>
            </a:endParaRPr>
          </a:p>
          <a:p>
            <a:pPr marL="342900" lvl="0" indent="-342900" algn="just">
              <a:buFont typeface="Symbol" panose="05050102010706020507" pitchFamily="18" charset="2"/>
              <a:buChar char=""/>
            </a:pPr>
            <a:r>
              <a:rPr lang="en-US" sz="2000" dirty="0">
                <a:ea typeface="Times New Roman" panose="02020603050405020304" pitchFamily="18" charset="0"/>
              </a:rPr>
              <a:t>Costs for data collection for reporting, etc.</a:t>
            </a:r>
            <a:endParaRPr lang="tr-TR" sz="2000" dirty="0">
              <a:effectLst/>
              <a:ea typeface="Times New Roman" panose="02020603050405020304" pitchFamily="18" charset="0"/>
            </a:endParaRPr>
          </a:p>
          <a:p>
            <a:pPr marL="0" lvl="0" indent="0">
              <a:buNone/>
            </a:pPr>
            <a:endParaRPr lang="en-GB" sz="2000" dirty="0">
              <a:effectLst/>
              <a:ea typeface="Times New Roman" panose="02020603050405020304" pitchFamily="18" charset="0"/>
            </a:endParaRPr>
          </a:p>
        </p:txBody>
      </p:sp>
    </p:spTree>
    <p:extLst>
      <p:ext uri="{BB962C8B-B14F-4D97-AF65-F5344CB8AC3E}">
        <p14:creationId xmlns:p14="http://schemas.microsoft.com/office/powerpoint/2010/main" val="8389455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5D94-3092-43F2-9F64-19D5E1AC8ABE}"/>
              </a:ext>
            </a:extLst>
          </p:cNvPr>
          <p:cNvSpPr>
            <a:spLocks noGrp="1"/>
          </p:cNvSpPr>
          <p:nvPr>
            <p:ph type="title"/>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tr-TR" sz="2800" i="0" u="none" strike="noStrike" cap="none" normalizeH="0" baseline="0" dirty="0">
                <a:ln>
                  <a:noFill/>
                </a:ln>
                <a:solidFill>
                  <a:schemeClr val="tx1"/>
                </a:solidFill>
                <a:effectLst/>
                <a:latin typeface="+mn-lt"/>
              </a:rPr>
              <a:t>Total sectoral compliance investment and operational cost values</a:t>
            </a:r>
            <a:endParaRPr kumimoji="0" lang="tr-TR" altLang="tr-TR" sz="2800" i="0" u="none" strike="noStrike" cap="none" normalizeH="0" baseline="0" dirty="0">
              <a:ln>
                <a:noFill/>
              </a:ln>
              <a:solidFill>
                <a:schemeClr val="tx1"/>
              </a:solidFill>
              <a:effectLst/>
              <a:latin typeface="+mn-lt"/>
            </a:endParaRPr>
          </a:p>
        </p:txBody>
      </p:sp>
      <p:sp>
        <p:nvSpPr>
          <p:cNvPr id="3" name="Slide Number Placeholder 2">
            <a:extLst>
              <a:ext uri="{FF2B5EF4-FFF2-40B4-BE49-F238E27FC236}">
                <a16:creationId xmlns:a16="http://schemas.microsoft.com/office/drawing/2014/main" id="{0FB8892F-8727-4AB7-A027-535BC3AC0D00}"/>
              </a:ext>
            </a:extLst>
          </p:cNvPr>
          <p:cNvSpPr>
            <a:spLocks noGrp="1"/>
          </p:cNvSpPr>
          <p:nvPr>
            <p:ph type="sldNum" sz="quarter" idx="12"/>
          </p:nvPr>
        </p:nvSpPr>
        <p:spPr/>
        <p:txBody>
          <a:bodyPr/>
          <a:lstStyle/>
          <a:p>
            <a:fld id="{3AB124D6-A55C-4BF8-8FED-103D5F9381FB}" type="slidenum">
              <a:rPr lang="en-GB" smtClean="0"/>
              <a:t>13</a:t>
            </a:fld>
            <a:endParaRPr lang="en-GB"/>
          </a:p>
        </p:txBody>
      </p:sp>
      <p:graphicFrame>
        <p:nvGraphicFramePr>
          <p:cNvPr id="4" name="Table 3">
            <a:extLst>
              <a:ext uri="{FF2B5EF4-FFF2-40B4-BE49-F238E27FC236}">
                <a16:creationId xmlns:a16="http://schemas.microsoft.com/office/drawing/2014/main" id="{35D2665D-913F-15A7-75DB-2F42E95B938D}"/>
              </a:ext>
            </a:extLst>
          </p:cNvPr>
          <p:cNvGraphicFramePr>
            <a:graphicFrameLocks noGrp="1"/>
          </p:cNvGraphicFramePr>
          <p:nvPr>
            <p:extLst>
              <p:ext uri="{D42A27DB-BD31-4B8C-83A1-F6EECF244321}">
                <p14:modId xmlns:p14="http://schemas.microsoft.com/office/powerpoint/2010/main" val="151456771"/>
              </p:ext>
            </p:extLst>
          </p:nvPr>
        </p:nvGraphicFramePr>
        <p:xfrm>
          <a:off x="838195" y="1887586"/>
          <a:ext cx="10515605" cy="4278428"/>
        </p:xfrm>
        <a:graphic>
          <a:graphicData uri="http://schemas.openxmlformats.org/drawingml/2006/table">
            <a:tbl>
              <a:tblPr firstRow="1" firstCol="1" bandRow="1">
                <a:tableStyleId>{3B4B98B0-60AC-42C2-AFA5-B58CD77FA1E5}</a:tableStyleId>
              </a:tblPr>
              <a:tblGrid>
                <a:gridCol w="1868423">
                  <a:extLst>
                    <a:ext uri="{9D8B030D-6E8A-4147-A177-3AD203B41FA5}">
                      <a16:colId xmlns:a16="http://schemas.microsoft.com/office/drawing/2014/main" val="3609667450"/>
                    </a:ext>
                  </a:extLst>
                </a:gridCol>
                <a:gridCol w="1418342">
                  <a:extLst>
                    <a:ext uri="{9D8B030D-6E8A-4147-A177-3AD203B41FA5}">
                      <a16:colId xmlns:a16="http://schemas.microsoft.com/office/drawing/2014/main" val="1104750821"/>
                    </a:ext>
                  </a:extLst>
                </a:gridCol>
                <a:gridCol w="1352471">
                  <a:extLst>
                    <a:ext uri="{9D8B030D-6E8A-4147-A177-3AD203B41FA5}">
                      <a16:colId xmlns:a16="http://schemas.microsoft.com/office/drawing/2014/main" val="1500781020"/>
                    </a:ext>
                  </a:extLst>
                </a:gridCol>
                <a:gridCol w="1546412">
                  <a:extLst>
                    <a:ext uri="{9D8B030D-6E8A-4147-A177-3AD203B41FA5}">
                      <a16:colId xmlns:a16="http://schemas.microsoft.com/office/drawing/2014/main" val="3905038536"/>
                    </a:ext>
                  </a:extLst>
                </a:gridCol>
                <a:gridCol w="1443319">
                  <a:extLst>
                    <a:ext uri="{9D8B030D-6E8A-4147-A177-3AD203B41FA5}">
                      <a16:colId xmlns:a16="http://schemas.microsoft.com/office/drawing/2014/main" val="2876357340"/>
                    </a:ext>
                  </a:extLst>
                </a:gridCol>
                <a:gridCol w="1443319">
                  <a:extLst>
                    <a:ext uri="{9D8B030D-6E8A-4147-A177-3AD203B41FA5}">
                      <a16:colId xmlns:a16="http://schemas.microsoft.com/office/drawing/2014/main" val="3912485424"/>
                    </a:ext>
                  </a:extLst>
                </a:gridCol>
                <a:gridCol w="1443319">
                  <a:extLst>
                    <a:ext uri="{9D8B030D-6E8A-4147-A177-3AD203B41FA5}">
                      <a16:colId xmlns:a16="http://schemas.microsoft.com/office/drawing/2014/main" val="2333349045"/>
                    </a:ext>
                  </a:extLst>
                </a:gridCol>
              </a:tblGrid>
              <a:tr h="792988">
                <a:tc rowSpan="2">
                  <a:txBody>
                    <a:bodyPr/>
                    <a:lstStyle/>
                    <a:p>
                      <a:pPr algn="l">
                        <a:lnSpc>
                          <a:spcPct val="100000"/>
                        </a:lnSpc>
                      </a:pPr>
                      <a:r>
                        <a:rPr lang="en-US" sz="1600">
                          <a:effectLst/>
                        </a:rPr>
                        <a:t>Sectors</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OPEX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OPEX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OPEX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113748625"/>
                  </a:ext>
                </a:extLst>
              </a:tr>
              <a:tr h="898720">
                <a:tc vMerge="1">
                  <a:txBody>
                    <a:bodyPr/>
                    <a:lstStyle/>
                    <a:p>
                      <a:endParaRPr lang="tr-TR"/>
                    </a:p>
                  </a:txBody>
                  <a:tcPr/>
                </a:tc>
                <a:tc>
                  <a:txBody>
                    <a:bodyPr/>
                    <a:lstStyle/>
                    <a:p>
                      <a:pPr algn="ctr">
                        <a:lnSpc>
                          <a:spcPct val="100000"/>
                        </a:lnSpc>
                      </a:pPr>
                      <a:r>
                        <a:rPr lang="en-US" sz="1600" b="0">
                          <a:effectLst/>
                        </a:rPr>
                        <a:t>(min, EUR)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b="0" dirty="0">
                          <a:effectLst/>
                        </a:rPr>
                        <a:t>(avg, EUR)</a:t>
                      </a:r>
                      <a:endParaRPr lang="tr-TR" sz="16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b="0">
                          <a:effectLst/>
                        </a:rPr>
                        <a:t>(max, EUR)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b="0">
                          <a:effectLst/>
                        </a:rPr>
                        <a:t>(min, EUR/yr)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b="0">
                          <a:effectLst/>
                        </a:rPr>
                        <a:t>(avg, EUR/yr)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b="0">
                          <a:effectLst/>
                        </a:rPr>
                        <a:t>(max, EUR/yr)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443887573"/>
                  </a:ext>
                </a:extLst>
              </a:tr>
              <a:tr h="360000">
                <a:tc>
                  <a:txBody>
                    <a:bodyPr/>
                    <a:lstStyle/>
                    <a:p>
                      <a:pPr algn="l">
                        <a:lnSpc>
                          <a:spcPct val="100000"/>
                        </a:lnSpc>
                      </a:pPr>
                      <a:r>
                        <a:rPr lang="en-US" sz="1400">
                          <a:effectLst/>
                        </a:rPr>
                        <a:t>1. Energy industries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1,202,000,000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1,202,000,000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1,202,000,000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161,000,000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161,000,000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161,000,000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746646827"/>
                  </a:ext>
                </a:extLst>
              </a:tr>
              <a:tr h="360000">
                <a:tc>
                  <a:txBody>
                    <a:bodyPr/>
                    <a:lstStyle/>
                    <a:p>
                      <a:pPr algn="l">
                        <a:lnSpc>
                          <a:spcPct val="100000"/>
                        </a:lnSpc>
                      </a:pPr>
                      <a:r>
                        <a:rPr lang="en-US" sz="1400">
                          <a:effectLst/>
                        </a:rPr>
                        <a:t>2. Production &amp; processing of metals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675846335"/>
                  </a:ext>
                </a:extLst>
              </a:tr>
              <a:tr h="360000">
                <a:tc>
                  <a:txBody>
                    <a:bodyPr/>
                    <a:lstStyle/>
                    <a:p>
                      <a:pPr algn="l">
                        <a:lnSpc>
                          <a:spcPct val="100000"/>
                        </a:lnSpc>
                      </a:pPr>
                      <a:r>
                        <a:rPr lang="en-US" sz="1400">
                          <a:effectLst/>
                        </a:rPr>
                        <a:t>3. Mineral industry</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dirty="0">
                          <a:effectLst/>
                        </a:rPr>
                        <a:t>2,800,000,000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5,404,000,000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8,008,000,000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290,000,000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713,080,000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1,130,000,000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3127813793"/>
                  </a:ext>
                </a:extLst>
              </a:tr>
              <a:tr h="360000">
                <a:tc>
                  <a:txBody>
                    <a:bodyPr/>
                    <a:lstStyle/>
                    <a:p>
                      <a:pPr algn="l">
                        <a:lnSpc>
                          <a:spcPct val="100000"/>
                        </a:lnSpc>
                      </a:pPr>
                      <a:r>
                        <a:rPr lang="en-US" sz="1400">
                          <a:effectLst/>
                        </a:rPr>
                        <a:t>4. Chemical industry</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3,800,000,000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11,269,500,000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18,740,000,000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768,000,000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817,905,000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867,000,000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65664606"/>
                  </a:ext>
                </a:extLst>
              </a:tr>
              <a:tr h="360000">
                <a:tc>
                  <a:txBody>
                    <a:bodyPr/>
                    <a:lstStyle/>
                    <a:p>
                      <a:pPr algn="l">
                        <a:lnSpc>
                          <a:spcPct val="100000"/>
                        </a:lnSpc>
                      </a:pPr>
                      <a:r>
                        <a:rPr lang="en-US" sz="1400" dirty="0">
                          <a:effectLst/>
                        </a:rPr>
                        <a:t>5. Waste management</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512,000,000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512,000,000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512,000,000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3778462934"/>
                  </a:ext>
                </a:extLst>
              </a:tr>
              <a:tr h="360000">
                <a:tc>
                  <a:txBody>
                    <a:bodyPr/>
                    <a:lstStyle/>
                    <a:p>
                      <a:pPr algn="l">
                        <a:lnSpc>
                          <a:spcPct val="100000"/>
                        </a:lnSpc>
                      </a:pPr>
                      <a:r>
                        <a:rPr lang="en-US" sz="1400">
                          <a:effectLst/>
                        </a:rPr>
                        <a:t>6. Other activities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4,950,000,000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15,404,975,000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25,858,000,000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315,000,000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698,700,000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1,075,000,000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983201761"/>
                  </a:ext>
                </a:extLst>
              </a:tr>
              <a:tr h="360000">
                <a:tc>
                  <a:txBody>
                    <a:bodyPr/>
                    <a:lstStyle/>
                    <a:p>
                      <a:pPr algn="ctr">
                        <a:lnSpc>
                          <a:spcPct val="100000"/>
                        </a:lnSpc>
                      </a:pPr>
                      <a:r>
                        <a:rPr lang="en-US" sz="1400">
                          <a:effectLst/>
                        </a:rPr>
                        <a:t>Total</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1400" b="0">
                          <a:effectLst/>
                        </a:rPr>
                        <a:t>18,018,000,000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38,546,475,000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a:effectLst/>
                        </a:rPr>
                        <a:t>59,074,000,000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1,534,000,000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2,390,685,000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a:lnSpc>
                          <a:spcPct val="100000"/>
                        </a:lnSpc>
                      </a:pPr>
                      <a:r>
                        <a:rPr lang="en-US" sz="1400" b="0" dirty="0">
                          <a:effectLst/>
                        </a:rPr>
                        <a:t>3,233,000,000</a:t>
                      </a:r>
                      <a:endParaRPr lang="tr-TR" sz="24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2000156183"/>
                  </a:ext>
                </a:extLst>
              </a:tr>
            </a:tbl>
          </a:graphicData>
        </a:graphic>
      </p:graphicFrame>
    </p:spTree>
    <p:extLst>
      <p:ext uri="{BB962C8B-B14F-4D97-AF65-F5344CB8AC3E}">
        <p14:creationId xmlns:p14="http://schemas.microsoft.com/office/powerpoint/2010/main" val="2115304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lstStyle/>
          <a:p>
            <a:pPr algn="l"/>
            <a:r>
              <a:rPr lang="en-US" dirty="0">
                <a:latin typeface="+mn-lt"/>
              </a:rPr>
              <a:t>Transition Period</a:t>
            </a:r>
          </a:p>
        </p:txBody>
      </p:sp>
      <p:sp>
        <p:nvSpPr>
          <p:cNvPr id="10" name="TextBox 9">
            <a:extLst>
              <a:ext uri="{FF2B5EF4-FFF2-40B4-BE49-F238E27FC236}">
                <a16:creationId xmlns:a16="http://schemas.microsoft.com/office/drawing/2014/main" id="{BDB684A7-7FF9-D1CB-4D85-5DF71CE7F962}"/>
              </a:ext>
            </a:extLst>
          </p:cNvPr>
          <p:cNvSpPr txBox="1"/>
          <p:nvPr/>
        </p:nvSpPr>
        <p:spPr>
          <a:xfrm>
            <a:off x="838200" y="1633573"/>
            <a:ext cx="10515600" cy="1631216"/>
          </a:xfrm>
          <a:prstGeom prst="rect">
            <a:avLst/>
          </a:prstGeom>
          <a:noFill/>
        </p:spPr>
        <p:txBody>
          <a:bodyPr wrap="square">
            <a:spAutoFit/>
          </a:bodyPr>
          <a:lstStyle/>
          <a:p>
            <a:pPr marL="285750" indent="-285750" algn="just">
              <a:buFont typeface="Arial" panose="020B0604020202020204" pitchFamily="34" charset="0"/>
              <a:buChar char="•"/>
            </a:pPr>
            <a:r>
              <a:rPr lang="en-US" sz="2000" dirty="0">
                <a:effectLst/>
                <a:ea typeface="Calibri" panose="020F0502020204030204" pitchFamily="34" charset="0"/>
              </a:rPr>
              <a:t>A 3-year (short-term), 6-year (mid-term), or 9-year (long-term) transition time is given for each sub-sector. </a:t>
            </a:r>
          </a:p>
          <a:p>
            <a:pPr marL="285750" indent="-285750" algn="just">
              <a:buFont typeface="Arial" panose="020B0604020202020204" pitchFamily="34" charset="0"/>
              <a:buChar char="•"/>
            </a:pPr>
            <a:r>
              <a:rPr lang="en-US" sz="2000" dirty="0">
                <a:effectLst/>
                <a:ea typeface="Calibri" panose="020F0502020204030204" pitchFamily="34" charset="0"/>
              </a:rPr>
              <a:t>The transition times are determined according to the status of the sectors by the upcoming environmental policies and the sectoral analysis such as the compliance rates, the required costs and the number of facilities under the scope. </a:t>
            </a:r>
            <a:endParaRPr lang="tr-TR" sz="2000" dirty="0"/>
          </a:p>
        </p:txBody>
      </p:sp>
      <p:graphicFrame>
        <p:nvGraphicFramePr>
          <p:cNvPr id="11" name="Table 10">
            <a:extLst>
              <a:ext uri="{FF2B5EF4-FFF2-40B4-BE49-F238E27FC236}">
                <a16:creationId xmlns:a16="http://schemas.microsoft.com/office/drawing/2014/main" id="{9B3A2EA2-DD89-FF4B-930D-4B0EA2F0E3A2}"/>
              </a:ext>
            </a:extLst>
          </p:cNvPr>
          <p:cNvGraphicFramePr>
            <a:graphicFrameLocks noGrp="1"/>
          </p:cNvGraphicFramePr>
          <p:nvPr>
            <p:extLst>
              <p:ext uri="{D42A27DB-BD31-4B8C-83A1-F6EECF244321}">
                <p14:modId xmlns:p14="http://schemas.microsoft.com/office/powerpoint/2010/main" val="1798161705"/>
              </p:ext>
            </p:extLst>
          </p:nvPr>
        </p:nvGraphicFramePr>
        <p:xfrm>
          <a:off x="2044700" y="3697168"/>
          <a:ext cx="8102600" cy="2243520"/>
        </p:xfrm>
        <a:graphic>
          <a:graphicData uri="http://schemas.openxmlformats.org/drawingml/2006/table">
            <a:tbl>
              <a:tblPr firstRow="1" firstCol="1" bandRow="1">
                <a:tableStyleId>{3B4B98B0-60AC-42C2-AFA5-B58CD77FA1E5}</a:tableStyleId>
              </a:tblPr>
              <a:tblGrid>
                <a:gridCol w="4051300">
                  <a:extLst>
                    <a:ext uri="{9D8B030D-6E8A-4147-A177-3AD203B41FA5}">
                      <a16:colId xmlns:a16="http://schemas.microsoft.com/office/drawing/2014/main" val="2435675052"/>
                    </a:ext>
                  </a:extLst>
                </a:gridCol>
                <a:gridCol w="4051300">
                  <a:extLst>
                    <a:ext uri="{9D8B030D-6E8A-4147-A177-3AD203B41FA5}">
                      <a16:colId xmlns:a16="http://schemas.microsoft.com/office/drawing/2014/main" val="4119153658"/>
                    </a:ext>
                  </a:extLst>
                </a:gridCol>
              </a:tblGrid>
              <a:tr h="504000">
                <a:tc>
                  <a:txBody>
                    <a:bodyPr/>
                    <a:lstStyle/>
                    <a:p>
                      <a:pPr algn="ctr">
                        <a:lnSpc>
                          <a:spcPct val="100000"/>
                        </a:lnSpc>
                      </a:pPr>
                      <a:r>
                        <a:rPr lang="en-US" sz="2400">
                          <a:effectLst/>
                        </a:rPr>
                        <a:t>The suggested time periods</a:t>
                      </a:r>
                      <a:endParaRPr lang="tr-TR" sz="3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2400">
                          <a:effectLst/>
                        </a:rPr>
                        <a:t>Total required cost for all sectors (avg, EUR)</a:t>
                      </a:r>
                      <a:endParaRPr lang="tr-TR" sz="3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73876386"/>
                  </a:ext>
                </a:extLst>
              </a:tr>
              <a:tr h="504000">
                <a:tc>
                  <a:txBody>
                    <a:bodyPr/>
                    <a:lstStyle/>
                    <a:p>
                      <a:pPr algn="ctr">
                        <a:lnSpc>
                          <a:spcPct val="100000"/>
                        </a:lnSpc>
                      </a:pPr>
                      <a:r>
                        <a:rPr lang="en-US" sz="2000">
                          <a:effectLst/>
                        </a:rPr>
                        <a:t>Short-term (2024-2026) </a:t>
                      </a:r>
                      <a:endParaRPr lang="tr-TR"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2000">
                          <a:effectLst/>
                        </a:rPr>
                        <a:t>24,680,108,000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1733825822"/>
                  </a:ext>
                </a:extLst>
              </a:tr>
              <a:tr h="504000">
                <a:tc>
                  <a:txBody>
                    <a:bodyPr/>
                    <a:lstStyle/>
                    <a:p>
                      <a:pPr algn="ctr">
                        <a:lnSpc>
                          <a:spcPct val="100000"/>
                        </a:lnSpc>
                      </a:pPr>
                      <a:r>
                        <a:rPr lang="en-US" sz="2000">
                          <a:effectLst/>
                        </a:rPr>
                        <a:t>Mid-term (2027-2030)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2000">
                          <a:effectLst/>
                        </a:rPr>
                        <a:t>11,363,608,000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684807780"/>
                  </a:ext>
                </a:extLst>
              </a:tr>
              <a:tr h="504000">
                <a:tc>
                  <a:txBody>
                    <a:bodyPr/>
                    <a:lstStyle/>
                    <a:p>
                      <a:pPr algn="ctr">
                        <a:lnSpc>
                          <a:spcPct val="100000"/>
                        </a:lnSpc>
                      </a:pPr>
                      <a:r>
                        <a:rPr lang="en-US" sz="2000">
                          <a:effectLst/>
                        </a:rPr>
                        <a:t>Long-term (2030-2032)</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a:lnSpc>
                          <a:spcPct val="100000"/>
                        </a:lnSpc>
                      </a:pPr>
                      <a:r>
                        <a:rPr lang="en-US" sz="2000" dirty="0">
                          <a:effectLst/>
                        </a:rPr>
                        <a:t>2,502,870,000</a:t>
                      </a:r>
                      <a:endParaRPr lang="tr-TR"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271770428"/>
                  </a:ext>
                </a:extLst>
              </a:tr>
            </a:tbl>
          </a:graphicData>
        </a:graphic>
      </p:graphicFrame>
    </p:spTree>
    <p:extLst>
      <p:ext uri="{BB962C8B-B14F-4D97-AF65-F5344CB8AC3E}">
        <p14:creationId xmlns:p14="http://schemas.microsoft.com/office/powerpoint/2010/main" val="15247574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lstStyle/>
          <a:p>
            <a:pPr algn="l"/>
            <a:r>
              <a:rPr lang="en-US" dirty="0">
                <a:latin typeface="+mn-lt"/>
              </a:rPr>
              <a:t>Transition Period</a:t>
            </a:r>
          </a:p>
        </p:txBody>
      </p:sp>
      <p:graphicFrame>
        <p:nvGraphicFramePr>
          <p:cNvPr id="6" name="Table 5">
            <a:extLst>
              <a:ext uri="{FF2B5EF4-FFF2-40B4-BE49-F238E27FC236}">
                <a16:creationId xmlns:a16="http://schemas.microsoft.com/office/drawing/2014/main" id="{2E9CB0D3-E042-224F-86F0-6028F18158D1}"/>
              </a:ext>
            </a:extLst>
          </p:cNvPr>
          <p:cNvGraphicFramePr>
            <a:graphicFrameLocks noGrp="1"/>
          </p:cNvGraphicFramePr>
          <p:nvPr>
            <p:extLst>
              <p:ext uri="{D42A27DB-BD31-4B8C-83A1-F6EECF244321}">
                <p14:modId xmlns:p14="http://schemas.microsoft.com/office/powerpoint/2010/main" val="2403546866"/>
              </p:ext>
            </p:extLst>
          </p:nvPr>
        </p:nvGraphicFramePr>
        <p:xfrm>
          <a:off x="396241" y="1291770"/>
          <a:ext cx="11399518" cy="5055061"/>
        </p:xfrm>
        <a:graphic>
          <a:graphicData uri="http://schemas.openxmlformats.org/drawingml/2006/table">
            <a:tbl>
              <a:tblPr firstRow="1" firstCol="1" bandRow="1">
                <a:tableStyleId>{3B4B98B0-60AC-42C2-AFA5-B58CD77FA1E5}</a:tableStyleId>
              </a:tblPr>
              <a:tblGrid>
                <a:gridCol w="2428240">
                  <a:extLst>
                    <a:ext uri="{9D8B030D-6E8A-4147-A177-3AD203B41FA5}">
                      <a16:colId xmlns:a16="http://schemas.microsoft.com/office/drawing/2014/main" val="352938728"/>
                    </a:ext>
                  </a:extLst>
                </a:gridCol>
                <a:gridCol w="1524000">
                  <a:extLst>
                    <a:ext uri="{9D8B030D-6E8A-4147-A177-3AD203B41FA5}">
                      <a16:colId xmlns:a16="http://schemas.microsoft.com/office/drawing/2014/main" val="2013306203"/>
                    </a:ext>
                  </a:extLst>
                </a:gridCol>
                <a:gridCol w="1331518">
                  <a:extLst>
                    <a:ext uri="{9D8B030D-6E8A-4147-A177-3AD203B41FA5}">
                      <a16:colId xmlns:a16="http://schemas.microsoft.com/office/drawing/2014/main" val="3105765388"/>
                    </a:ext>
                  </a:extLst>
                </a:gridCol>
                <a:gridCol w="1163810">
                  <a:extLst>
                    <a:ext uri="{9D8B030D-6E8A-4147-A177-3AD203B41FA5}">
                      <a16:colId xmlns:a16="http://schemas.microsoft.com/office/drawing/2014/main" val="2715675772"/>
                    </a:ext>
                  </a:extLst>
                </a:gridCol>
                <a:gridCol w="1650650">
                  <a:extLst>
                    <a:ext uri="{9D8B030D-6E8A-4147-A177-3AD203B41FA5}">
                      <a16:colId xmlns:a16="http://schemas.microsoft.com/office/drawing/2014/main" val="288834363"/>
                    </a:ext>
                  </a:extLst>
                </a:gridCol>
                <a:gridCol w="1650650">
                  <a:extLst>
                    <a:ext uri="{9D8B030D-6E8A-4147-A177-3AD203B41FA5}">
                      <a16:colId xmlns:a16="http://schemas.microsoft.com/office/drawing/2014/main" val="2792321089"/>
                    </a:ext>
                  </a:extLst>
                </a:gridCol>
                <a:gridCol w="1650650">
                  <a:extLst>
                    <a:ext uri="{9D8B030D-6E8A-4147-A177-3AD203B41FA5}">
                      <a16:colId xmlns:a16="http://schemas.microsoft.com/office/drawing/2014/main" val="4100083395"/>
                    </a:ext>
                  </a:extLst>
                </a:gridCol>
              </a:tblGrid>
              <a:tr h="800341">
                <a:tc>
                  <a:txBody>
                    <a:bodyPr/>
                    <a:lstStyle/>
                    <a:p>
                      <a:pPr algn="ctr">
                        <a:lnSpc>
                          <a:spcPct val="100000"/>
                        </a:lnSpc>
                      </a:pPr>
                      <a:r>
                        <a:rPr lang="en-US" sz="1600" b="1" dirty="0">
                          <a:effectLst/>
                        </a:rPr>
                        <a:t>Sub-sector codes</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CAPEX, €</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OPEX</a:t>
                      </a:r>
                    </a:p>
                    <a:p>
                      <a:pPr algn="ctr">
                        <a:lnSpc>
                          <a:spcPct val="100000"/>
                        </a:lnSpc>
                      </a:pPr>
                      <a:r>
                        <a:rPr lang="en-US" sz="1600" b="1">
                          <a:effectLst/>
                        </a:rPr>
                        <a:t>(€/year)</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Transition time</a:t>
                      </a:r>
                      <a:br>
                        <a:rPr lang="en-US" sz="1600" b="1">
                          <a:effectLst/>
                        </a:rPr>
                      </a:br>
                      <a:r>
                        <a:rPr lang="en-US" sz="1600" b="1">
                          <a:effectLst/>
                        </a:rPr>
                        <a:t>(year)</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2024-2026 </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2027-2030*</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2030 - 2032</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504009420"/>
                  </a:ext>
                </a:extLst>
              </a:tr>
              <a:tr h="288000">
                <a:tc>
                  <a:txBody>
                    <a:bodyPr/>
                    <a:lstStyle/>
                    <a:p>
                      <a:pPr algn="l">
                        <a:lnSpc>
                          <a:spcPct val="100000"/>
                        </a:lnSpc>
                      </a:pPr>
                      <a:r>
                        <a:rPr lang="en-US" sz="1600" b="1">
                          <a:effectLst/>
                        </a:rPr>
                        <a:t>1.1 Large combustion plants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r">
                        <a:lnSpc>
                          <a:spcPct val="100000"/>
                        </a:lnSpc>
                      </a:pPr>
                      <a:r>
                        <a:rPr lang="en-US" sz="1600" b="1">
                          <a:effectLst/>
                        </a:rPr>
                        <a:t>1,202,000,000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r">
                        <a:lnSpc>
                          <a:spcPct val="100000"/>
                        </a:lnSpc>
                      </a:pPr>
                      <a:r>
                        <a:rPr lang="en-US" sz="1600" b="1">
                          <a:effectLst/>
                        </a:rPr>
                        <a:t>161,000,000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r">
                        <a:lnSpc>
                          <a:spcPct val="100000"/>
                        </a:lnSpc>
                      </a:pPr>
                      <a:r>
                        <a:rPr lang="en-US" sz="1600" b="1">
                          <a:effectLst/>
                        </a:rPr>
                        <a:t>1,202,000,000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683219424"/>
                  </a:ext>
                </a:extLst>
              </a:tr>
              <a:tr h="288000">
                <a:tc>
                  <a:txBody>
                    <a:bodyPr/>
                    <a:lstStyle/>
                    <a:p>
                      <a:pPr algn="l">
                        <a:lnSpc>
                          <a:spcPct val="100000"/>
                        </a:lnSpc>
                      </a:pPr>
                      <a:r>
                        <a:rPr lang="en-US" sz="1600" b="1">
                          <a:effectLst/>
                        </a:rPr>
                        <a:t>1.2 Refineries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275920404"/>
                  </a:ext>
                </a:extLst>
              </a:tr>
              <a:tr h="288000">
                <a:tc>
                  <a:txBody>
                    <a:bodyPr/>
                    <a:lstStyle/>
                    <a:p>
                      <a:pPr algn="l">
                        <a:lnSpc>
                          <a:spcPct val="100000"/>
                        </a:lnSpc>
                      </a:pPr>
                      <a:r>
                        <a:rPr lang="en-US" sz="1600" b="1">
                          <a:effectLst/>
                        </a:rPr>
                        <a:t>1.3 Coke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05153622"/>
                  </a:ext>
                </a:extLst>
              </a:tr>
              <a:tr h="288000">
                <a:tc>
                  <a:txBody>
                    <a:bodyPr/>
                    <a:lstStyle/>
                    <a:p>
                      <a:pPr algn="l">
                        <a:lnSpc>
                          <a:spcPct val="100000"/>
                        </a:lnSpc>
                      </a:pPr>
                      <a:r>
                        <a:rPr lang="en-US" sz="1600" b="1">
                          <a:effectLst/>
                        </a:rPr>
                        <a:t>1.4 Gasification plants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45635115"/>
                  </a:ext>
                </a:extLst>
              </a:tr>
              <a:tr h="288000">
                <a:tc>
                  <a:txBody>
                    <a:bodyPr/>
                    <a:lstStyle/>
                    <a:p>
                      <a:pPr algn="l">
                        <a:lnSpc>
                          <a:spcPct val="100000"/>
                        </a:lnSpc>
                      </a:pPr>
                      <a:r>
                        <a:rPr lang="en-US" sz="1600" b="1">
                          <a:effectLst/>
                        </a:rPr>
                        <a:t>2.1 &amp; 2.2 Iron and steel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999,000,000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999,000,000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214835786"/>
                  </a:ext>
                </a:extLst>
              </a:tr>
              <a:tr h="288000">
                <a:tc>
                  <a:txBody>
                    <a:bodyPr/>
                    <a:lstStyle/>
                    <a:p>
                      <a:pPr algn="l">
                        <a:lnSpc>
                          <a:spcPct val="100000"/>
                        </a:lnSpc>
                      </a:pPr>
                      <a:r>
                        <a:rPr lang="en-US" sz="1600" b="1">
                          <a:effectLst/>
                        </a:rPr>
                        <a:t>2.3 Ferrous metals processing</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508,000,000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508,000,000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087909792"/>
                  </a:ext>
                </a:extLst>
              </a:tr>
              <a:tr h="288000">
                <a:tc>
                  <a:txBody>
                    <a:bodyPr/>
                    <a:lstStyle/>
                    <a:p>
                      <a:pPr algn="l">
                        <a:lnSpc>
                          <a:spcPct val="100000"/>
                        </a:lnSpc>
                      </a:pPr>
                      <a:r>
                        <a:rPr lang="en-US" sz="1600" b="1">
                          <a:effectLst/>
                        </a:rPr>
                        <a:t>2.4 Foundries and smitheries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499,000,000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499,000,000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269435101"/>
                  </a:ext>
                </a:extLst>
              </a:tr>
              <a:tr h="288000">
                <a:tc>
                  <a:txBody>
                    <a:bodyPr/>
                    <a:lstStyle/>
                    <a:p>
                      <a:pPr algn="l">
                        <a:lnSpc>
                          <a:spcPct val="100000"/>
                        </a:lnSpc>
                      </a:pPr>
                      <a:r>
                        <a:rPr lang="en-US" sz="1600" b="1">
                          <a:effectLst/>
                        </a:rPr>
                        <a:t>2.5 Non-ferrous metals processing</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1,164,000,000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1,164,000,000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081335069"/>
                  </a:ext>
                </a:extLst>
              </a:tr>
              <a:tr h="288000">
                <a:tc>
                  <a:txBody>
                    <a:bodyPr/>
                    <a:lstStyle/>
                    <a:p>
                      <a:pPr algn="l">
                        <a:lnSpc>
                          <a:spcPct val="100000"/>
                        </a:lnSpc>
                      </a:pPr>
                      <a:r>
                        <a:rPr lang="en-US" sz="1600" b="1">
                          <a:effectLst/>
                        </a:rPr>
                        <a:t>2.6 Surface treatment of metals and plastic materials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1,584,000,000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1,584,000,000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801179381"/>
                  </a:ext>
                </a:extLst>
              </a:tr>
              <a:tr h="288000">
                <a:tc>
                  <a:txBody>
                    <a:bodyPr/>
                    <a:lstStyle/>
                    <a:p>
                      <a:pPr algn="l">
                        <a:lnSpc>
                          <a:spcPct val="100000"/>
                        </a:lnSpc>
                      </a:pPr>
                      <a:r>
                        <a:rPr lang="en-US" sz="1600" b="1">
                          <a:effectLst/>
                        </a:rPr>
                        <a:t>3.1.a Cement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916,000,000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916,000,000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529851266"/>
                  </a:ext>
                </a:extLst>
              </a:tr>
              <a:tr h="288000">
                <a:tc>
                  <a:txBody>
                    <a:bodyPr/>
                    <a:lstStyle/>
                    <a:p>
                      <a:pPr algn="l">
                        <a:lnSpc>
                          <a:spcPct val="100000"/>
                        </a:lnSpc>
                      </a:pPr>
                      <a:r>
                        <a:rPr lang="en-US" sz="1600" b="1">
                          <a:effectLst/>
                        </a:rPr>
                        <a:t>3.1.b Lime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946,000,000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268,000,000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473,000,000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kern="1200">
                          <a:solidFill>
                            <a:schemeClr val="tx1"/>
                          </a:solidFill>
                          <a:effectLst/>
                          <a:latin typeface="+mn-lt"/>
                          <a:ea typeface="+mn-ea"/>
                          <a:cs typeface="+mn-cs"/>
                        </a:rPr>
                        <a:t>473,000,000</a:t>
                      </a:r>
                      <a:endParaRPr lang="tr-TR" sz="1600" b="1" kern="1200">
                        <a:solidFill>
                          <a:schemeClr val="tx1"/>
                        </a:solidFill>
                        <a:effectLst/>
                        <a:latin typeface="+mn-lt"/>
                        <a:ea typeface="+mn-ea"/>
                        <a:cs typeface="+mn-cs"/>
                      </a:endParaRPr>
                    </a:p>
                  </a:txBody>
                  <a:tcPr marL="27654" marR="180000"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674574254"/>
                  </a:ext>
                </a:extLst>
              </a:tr>
              <a:tr h="288000">
                <a:tc>
                  <a:txBody>
                    <a:bodyPr/>
                    <a:lstStyle/>
                    <a:p>
                      <a:pPr algn="l">
                        <a:lnSpc>
                          <a:spcPct val="100000"/>
                        </a:lnSpc>
                      </a:pPr>
                      <a:r>
                        <a:rPr lang="en-US" sz="1600" b="1">
                          <a:effectLst/>
                        </a:rPr>
                        <a:t>3.1.c MgO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194,000,000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b="1">
                          <a:effectLst/>
                        </a:rPr>
                        <a:t>80,000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194,000,000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701657200"/>
                  </a:ext>
                </a:extLst>
              </a:tr>
            </a:tbl>
          </a:graphicData>
        </a:graphic>
      </p:graphicFrame>
    </p:spTree>
    <p:extLst>
      <p:ext uri="{BB962C8B-B14F-4D97-AF65-F5344CB8AC3E}">
        <p14:creationId xmlns:p14="http://schemas.microsoft.com/office/powerpoint/2010/main" val="2908486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E9CB0D3-E042-224F-86F0-6028F18158D1}"/>
              </a:ext>
            </a:extLst>
          </p:cNvPr>
          <p:cNvGraphicFramePr>
            <a:graphicFrameLocks noGrp="1"/>
          </p:cNvGraphicFramePr>
          <p:nvPr>
            <p:extLst>
              <p:ext uri="{D42A27DB-BD31-4B8C-83A1-F6EECF244321}">
                <p14:modId xmlns:p14="http://schemas.microsoft.com/office/powerpoint/2010/main" val="2190921500"/>
              </p:ext>
            </p:extLst>
          </p:nvPr>
        </p:nvGraphicFramePr>
        <p:xfrm>
          <a:off x="396241" y="1535610"/>
          <a:ext cx="11399518" cy="3503752"/>
        </p:xfrm>
        <a:graphic>
          <a:graphicData uri="http://schemas.openxmlformats.org/drawingml/2006/table">
            <a:tbl>
              <a:tblPr firstRow="1" firstCol="1" bandRow="1">
                <a:tableStyleId>{3B4B98B0-60AC-42C2-AFA5-B58CD77FA1E5}</a:tableStyleId>
              </a:tblPr>
              <a:tblGrid>
                <a:gridCol w="2301514">
                  <a:extLst>
                    <a:ext uri="{9D8B030D-6E8A-4147-A177-3AD203B41FA5}">
                      <a16:colId xmlns:a16="http://schemas.microsoft.com/office/drawing/2014/main" val="352938728"/>
                    </a:ext>
                  </a:extLst>
                </a:gridCol>
                <a:gridCol w="1396726">
                  <a:extLst>
                    <a:ext uri="{9D8B030D-6E8A-4147-A177-3AD203B41FA5}">
                      <a16:colId xmlns:a16="http://schemas.microsoft.com/office/drawing/2014/main" val="2013306203"/>
                    </a:ext>
                  </a:extLst>
                </a:gridCol>
                <a:gridCol w="254000">
                  <a:extLst>
                    <a:ext uri="{9D8B030D-6E8A-4147-A177-3AD203B41FA5}">
                      <a16:colId xmlns:a16="http://schemas.microsoft.com/office/drawing/2014/main" val="3308450135"/>
                    </a:ext>
                  </a:extLst>
                </a:gridCol>
                <a:gridCol w="1331518">
                  <a:extLst>
                    <a:ext uri="{9D8B030D-6E8A-4147-A177-3AD203B41FA5}">
                      <a16:colId xmlns:a16="http://schemas.microsoft.com/office/drawing/2014/main" val="3105765388"/>
                    </a:ext>
                  </a:extLst>
                </a:gridCol>
                <a:gridCol w="1163810">
                  <a:extLst>
                    <a:ext uri="{9D8B030D-6E8A-4147-A177-3AD203B41FA5}">
                      <a16:colId xmlns:a16="http://schemas.microsoft.com/office/drawing/2014/main" val="2715675772"/>
                    </a:ext>
                  </a:extLst>
                </a:gridCol>
                <a:gridCol w="1650650">
                  <a:extLst>
                    <a:ext uri="{9D8B030D-6E8A-4147-A177-3AD203B41FA5}">
                      <a16:colId xmlns:a16="http://schemas.microsoft.com/office/drawing/2014/main" val="288834363"/>
                    </a:ext>
                  </a:extLst>
                </a:gridCol>
                <a:gridCol w="1650650">
                  <a:extLst>
                    <a:ext uri="{9D8B030D-6E8A-4147-A177-3AD203B41FA5}">
                      <a16:colId xmlns:a16="http://schemas.microsoft.com/office/drawing/2014/main" val="2792321089"/>
                    </a:ext>
                  </a:extLst>
                </a:gridCol>
                <a:gridCol w="1650650">
                  <a:extLst>
                    <a:ext uri="{9D8B030D-6E8A-4147-A177-3AD203B41FA5}">
                      <a16:colId xmlns:a16="http://schemas.microsoft.com/office/drawing/2014/main" val="4100083395"/>
                    </a:ext>
                  </a:extLst>
                </a:gridCol>
              </a:tblGrid>
              <a:tr h="997412">
                <a:tc>
                  <a:txBody>
                    <a:bodyPr/>
                    <a:lstStyle/>
                    <a:p>
                      <a:pPr algn="ctr">
                        <a:lnSpc>
                          <a:spcPct val="100000"/>
                        </a:lnSpc>
                      </a:pPr>
                      <a:r>
                        <a:rPr lang="en-US" sz="1600" b="1" dirty="0">
                          <a:effectLst/>
                        </a:rPr>
                        <a:t>Sub-sector codes</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2">
                  <a:txBody>
                    <a:bodyPr/>
                    <a:lstStyle/>
                    <a:p>
                      <a:pPr algn="ctr">
                        <a:lnSpc>
                          <a:spcPct val="100000"/>
                        </a:lnSpc>
                      </a:pPr>
                      <a:r>
                        <a:rPr lang="en-US" sz="1600" b="1">
                          <a:effectLst/>
                        </a:rPr>
                        <a:t>CAPEX, €</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pPr algn="ctr">
                        <a:lnSpc>
                          <a:spcPct val="100000"/>
                        </a:lnSpc>
                      </a:pPr>
                      <a:r>
                        <a:rPr lang="en-US" sz="1600">
                          <a:effectLst/>
                        </a:rPr>
                        <a:t>OPEX</a:t>
                      </a:r>
                    </a:p>
                    <a:p>
                      <a:pPr algn="ctr">
                        <a:lnSpc>
                          <a:spcPct val="100000"/>
                        </a:lnSpc>
                      </a:pPr>
                      <a:r>
                        <a:rPr lang="en-US" sz="1600">
                          <a:effectLst/>
                        </a:rPr>
                        <a:t>(€/</a:t>
                      </a:r>
                      <a:r>
                        <a:rPr lang="en-US" sz="1600" dirty="0">
                          <a:effectLst/>
                        </a:rPr>
                        <a:t>year)</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OPEX</a:t>
                      </a:r>
                    </a:p>
                    <a:p>
                      <a:pPr algn="ctr">
                        <a:lnSpc>
                          <a:spcPct val="100000"/>
                        </a:lnSpc>
                      </a:pPr>
                      <a:r>
                        <a:rPr lang="en-US" sz="1600" b="1">
                          <a:effectLst/>
                        </a:rPr>
                        <a:t>(€/year)</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Transition time</a:t>
                      </a:r>
                      <a:br>
                        <a:rPr lang="en-US" sz="1600" b="1">
                          <a:effectLst/>
                        </a:rPr>
                      </a:br>
                      <a:r>
                        <a:rPr lang="en-US" sz="1600" b="1">
                          <a:effectLst/>
                        </a:rPr>
                        <a:t>(year)</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2024-2026 </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2027-2030*</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u="none">
                          <a:effectLst/>
                        </a:rPr>
                        <a:t>2030 - 2032</a:t>
                      </a:r>
                      <a:br>
                        <a:rPr lang="en-US" sz="1600" b="1" u="none">
                          <a:effectLst/>
                        </a:rPr>
                      </a:br>
                      <a:r>
                        <a:rPr lang="en-US" sz="1600" b="1"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504009420"/>
                  </a:ext>
                </a:extLst>
              </a:tr>
              <a:tr h="322428">
                <a:tc>
                  <a:txBody>
                    <a:bodyPr/>
                    <a:lstStyle/>
                    <a:p>
                      <a:pPr algn="l">
                        <a:lnSpc>
                          <a:spcPct val="100000"/>
                        </a:lnSpc>
                      </a:pPr>
                      <a:r>
                        <a:rPr lang="en-US" sz="1600" b="1">
                          <a:effectLst/>
                        </a:rPr>
                        <a:t>3.2 Asbestos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7">
                  <a:txBody>
                    <a:bodyPr/>
                    <a:lstStyle/>
                    <a:p>
                      <a:pPr algn="ctr">
                        <a:lnSpc>
                          <a:spcPct val="100000"/>
                        </a:lnSpc>
                      </a:pPr>
                      <a:r>
                        <a:rPr lang="en-US" sz="1600" b="1">
                          <a:effectLst/>
                        </a:rPr>
                        <a:t>Not applicable</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tr-TR"/>
                    </a:p>
                  </a:txBody>
                  <a:tcPr/>
                </a:tc>
                <a:tc hMerge="1">
                  <a:txBody>
                    <a:bodyPr/>
                    <a:lstStyle/>
                    <a:p>
                      <a:endParaRPr lang="en-US"/>
                    </a:p>
                  </a:txBody>
                  <a:tcP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168039340"/>
                  </a:ext>
                </a:extLst>
              </a:tr>
              <a:tr h="545978">
                <a:tc>
                  <a:txBody>
                    <a:bodyPr/>
                    <a:lstStyle/>
                    <a:p>
                      <a:pPr algn="l">
                        <a:lnSpc>
                          <a:spcPct val="100000"/>
                        </a:lnSpc>
                      </a:pPr>
                      <a:r>
                        <a:rPr lang="en-US" sz="1600" b="1">
                          <a:effectLst/>
                        </a:rPr>
                        <a:t>3.3 &amp; 3.4 Production of glass and mineral wool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847,000,000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a:lnSpc>
                          <a:spcPct val="100000"/>
                        </a:lnSpc>
                      </a:pPr>
                      <a:r>
                        <a:rPr lang="en-US" sz="1600" b="1">
                          <a:effectLst/>
                        </a:rPr>
                        <a:t>108,500,000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423,500,000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423,500,000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719874145"/>
                  </a:ext>
                </a:extLst>
              </a:tr>
              <a:tr h="545978">
                <a:tc>
                  <a:txBody>
                    <a:bodyPr/>
                    <a:lstStyle/>
                    <a:p>
                      <a:pPr algn="l">
                        <a:lnSpc>
                          <a:spcPct val="100000"/>
                        </a:lnSpc>
                      </a:pPr>
                      <a:r>
                        <a:rPr lang="en-US" sz="1600" b="1">
                          <a:effectLst/>
                        </a:rPr>
                        <a:t>3.5. Manufacture of ceramics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2,501,000,000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a:lnSpc>
                          <a:spcPct val="100000"/>
                        </a:lnSpc>
                      </a:pPr>
                      <a:r>
                        <a:rPr lang="en-US" sz="1600" b="1">
                          <a:effectLst/>
                        </a:rPr>
                        <a:t>336,500,000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9</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598371461"/>
                  </a:ext>
                </a:extLst>
              </a:tr>
              <a:tr h="545978">
                <a:tc>
                  <a:txBody>
                    <a:bodyPr/>
                    <a:lstStyle/>
                    <a:p>
                      <a:pPr algn="l">
                        <a:lnSpc>
                          <a:spcPct val="100000"/>
                        </a:lnSpc>
                      </a:pPr>
                      <a:r>
                        <a:rPr lang="en-US" sz="1600" b="1">
                          <a:effectLst/>
                        </a:rPr>
                        <a:t>4.1.a,b,c,d,e,f,g Large volume organic chemicals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2,654,500,000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a:lnSpc>
                          <a:spcPct val="100000"/>
                        </a:lnSpc>
                      </a:pPr>
                      <a:r>
                        <a:rPr lang="en-US" sz="1600" b="1">
                          <a:effectLst/>
                        </a:rPr>
                        <a:t>8,500,000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1,327,250,000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1,327,250,000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197616098"/>
                  </a:ext>
                </a:extLst>
              </a:tr>
              <a:tr h="545978">
                <a:tc>
                  <a:txBody>
                    <a:bodyPr/>
                    <a:lstStyle/>
                    <a:p>
                      <a:pPr algn="l">
                        <a:lnSpc>
                          <a:spcPct val="100000"/>
                        </a:lnSpc>
                      </a:pPr>
                      <a:r>
                        <a:rPr lang="en-US" sz="1600" b="1">
                          <a:effectLst/>
                        </a:rPr>
                        <a:t>4.1.h,i Polymer production</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3,541,500,000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a:lnSpc>
                          <a:spcPct val="100000"/>
                        </a:lnSpc>
                      </a:pPr>
                      <a:r>
                        <a:rPr lang="en-US" sz="1600" b="1">
                          <a:effectLst/>
                        </a:rPr>
                        <a:t>25,500,000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b="1">
                          <a:effectLst/>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b="1">
                          <a:effectLst/>
                        </a:rPr>
                        <a:t>3,541,000,000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a:effectLst/>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a:lnSpc>
                          <a:spcPct val="100000"/>
                        </a:lnSpc>
                      </a:pPr>
                      <a:r>
                        <a:rPr lang="en-US" sz="1600" b="1" dirty="0">
                          <a:effectLst/>
                        </a:rPr>
                        <a:t>-</a:t>
                      </a: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854811893"/>
                  </a:ext>
                </a:extLst>
              </a:tr>
            </a:tbl>
          </a:graphicData>
        </a:graphic>
      </p:graphicFrame>
      <p:sp>
        <p:nvSpPr>
          <p:cNvPr id="7" name="Title 3">
            <a:extLst>
              <a:ext uri="{FF2B5EF4-FFF2-40B4-BE49-F238E27FC236}">
                <a16:creationId xmlns:a16="http://schemas.microsoft.com/office/drawing/2014/main" id="{ED432155-A646-40B2-996F-2CD7F3E99D7B}"/>
              </a:ext>
            </a:extLst>
          </p:cNvPr>
          <p:cNvSpPr>
            <a:spLocks noGrp="1"/>
          </p:cNvSpPr>
          <p:nvPr>
            <p:ph type="title"/>
          </p:nvPr>
        </p:nvSpPr>
        <p:spPr>
          <a:xfrm>
            <a:off x="838200" y="592055"/>
            <a:ext cx="10515600" cy="609140"/>
          </a:xfrm>
        </p:spPr>
        <p:txBody>
          <a:bodyPr/>
          <a:lstStyle/>
          <a:p>
            <a:pPr algn="l"/>
            <a:r>
              <a:rPr lang="en-US" dirty="0">
                <a:latin typeface="+mn-lt"/>
              </a:rPr>
              <a:t>Transition Period</a:t>
            </a:r>
          </a:p>
        </p:txBody>
      </p:sp>
    </p:spTree>
    <p:extLst>
      <p:ext uri="{BB962C8B-B14F-4D97-AF65-F5344CB8AC3E}">
        <p14:creationId xmlns:p14="http://schemas.microsoft.com/office/powerpoint/2010/main" val="1668725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D9E6EED-A9F9-EB8C-E5D4-701416D08835}"/>
              </a:ext>
            </a:extLst>
          </p:cNvPr>
          <p:cNvGraphicFramePr>
            <a:graphicFrameLocks noGrp="1"/>
          </p:cNvGraphicFramePr>
          <p:nvPr>
            <p:extLst>
              <p:ext uri="{D42A27DB-BD31-4B8C-83A1-F6EECF244321}">
                <p14:modId xmlns:p14="http://schemas.microsoft.com/office/powerpoint/2010/main" val="2081614"/>
              </p:ext>
            </p:extLst>
          </p:nvPr>
        </p:nvGraphicFramePr>
        <p:xfrm>
          <a:off x="264160" y="1078522"/>
          <a:ext cx="11570936" cy="5609442"/>
        </p:xfrm>
        <a:graphic>
          <a:graphicData uri="http://schemas.openxmlformats.org/drawingml/2006/table">
            <a:tbl>
              <a:tblPr firstRow="1" firstCol="1" bandRow="1">
                <a:tableStyleId>{3B4B98B0-60AC-42C2-AFA5-B58CD77FA1E5}</a:tableStyleId>
              </a:tblPr>
              <a:tblGrid>
                <a:gridCol w="2479040">
                  <a:extLst>
                    <a:ext uri="{9D8B030D-6E8A-4147-A177-3AD203B41FA5}">
                      <a16:colId xmlns:a16="http://schemas.microsoft.com/office/drawing/2014/main" val="3199842592"/>
                    </a:ext>
                  </a:extLst>
                </a:gridCol>
                <a:gridCol w="1512535">
                  <a:extLst>
                    <a:ext uri="{9D8B030D-6E8A-4147-A177-3AD203B41FA5}">
                      <a16:colId xmlns:a16="http://schemas.microsoft.com/office/drawing/2014/main" val="2072500466"/>
                    </a:ext>
                  </a:extLst>
                </a:gridCol>
                <a:gridCol w="1273149">
                  <a:extLst>
                    <a:ext uri="{9D8B030D-6E8A-4147-A177-3AD203B41FA5}">
                      <a16:colId xmlns:a16="http://schemas.microsoft.com/office/drawing/2014/main" val="1105064759"/>
                    </a:ext>
                  </a:extLst>
                </a:gridCol>
                <a:gridCol w="1354263">
                  <a:extLst>
                    <a:ext uri="{9D8B030D-6E8A-4147-A177-3AD203B41FA5}">
                      <a16:colId xmlns:a16="http://schemas.microsoft.com/office/drawing/2014/main" val="135172229"/>
                    </a:ext>
                  </a:extLst>
                </a:gridCol>
                <a:gridCol w="1810242">
                  <a:extLst>
                    <a:ext uri="{9D8B030D-6E8A-4147-A177-3AD203B41FA5}">
                      <a16:colId xmlns:a16="http://schemas.microsoft.com/office/drawing/2014/main" val="359635933"/>
                    </a:ext>
                  </a:extLst>
                </a:gridCol>
                <a:gridCol w="1621010">
                  <a:extLst>
                    <a:ext uri="{9D8B030D-6E8A-4147-A177-3AD203B41FA5}">
                      <a16:colId xmlns:a16="http://schemas.microsoft.com/office/drawing/2014/main" val="2907640604"/>
                    </a:ext>
                  </a:extLst>
                </a:gridCol>
                <a:gridCol w="1520697">
                  <a:extLst>
                    <a:ext uri="{9D8B030D-6E8A-4147-A177-3AD203B41FA5}">
                      <a16:colId xmlns:a16="http://schemas.microsoft.com/office/drawing/2014/main" val="3949843569"/>
                    </a:ext>
                  </a:extLst>
                </a:gridCol>
              </a:tblGrid>
              <a:tr h="854708">
                <a:tc>
                  <a:txBody>
                    <a:bodyPr/>
                    <a:lstStyle/>
                    <a:p>
                      <a:pPr algn="ctr">
                        <a:lnSpc>
                          <a:spcPct val="100000"/>
                        </a:lnSpc>
                      </a:pPr>
                      <a:r>
                        <a:rPr lang="en-US" sz="1600">
                          <a:effectLst/>
                        </a:rPr>
                        <a:t>Sub-sector codes</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a:effectLst/>
                        </a:rPr>
                        <a:t>CAPEX, €</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a:effectLst/>
                        </a:rPr>
                        <a:t>OPEX</a:t>
                      </a:r>
                    </a:p>
                    <a:p>
                      <a:pPr algn="ctr">
                        <a:lnSpc>
                          <a:spcPct val="100000"/>
                        </a:lnSpc>
                      </a:pPr>
                      <a:r>
                        <a:rPr lang="en-US" sz="1600">
                          <a:effectLst/>
                        </a:rPr>
                        <a:t>(€/year)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effectLst/>
                        </a:rPr>
                        <a:t>Transition time</a:t>
                      </a:r>
                      <a:br>
                        <a:rPr lang="en-US" sz="1600">
                          <a:effectLst/>
                        </a:rPr>
                      </a:br>
                      <a:r>
                        <a:rPr lang="en-US" sz="1600">
                          <a:effectLst/>
                        </a:rPr>
                        <a:t>(year)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2024-2026 </a:t>
                      </a:r>
                      <a:br>
                        <a:rPr lang="en-US" sz="1600" u="none">
                          <a:effectLst/>
                        </a:rPr>
                      </a:br>
                      <a:r>
                        <a:rPr lang="en-US" sz="1600" u="none">
                          <a:effectLst/>
                        </a:rPr>
                        <a:t>Investment need</a:t>
                      </a:r>
                    </a:p>
                    <a:p>
                      <a:pPr algn="ctr">
                        <a:lnSpc>
                          <a:spcPct val="100000"/>
                        </a:lnSpc>
                      </a:pPr>
                      <a:r>
                        <a:rPr lang="en-US" sz="1600" u="none">
                          <a:effectLst/>
                        </a:rPr>
                        <a:t>(€)</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2027-2030*</a:t>
                      </a:r>
                      <a:br>
                        <a:rPr lang="en-US" sz="1600" u="none">
                          <a:effectLst/>
                        </a:rPr>
                      </a:br>
                      <a:r>
                        <a:rPr lang="en-US" sz="1600"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2030 - 2032</a:t>
                      </a:r>
                      <a:br>
                        <a:rPr lang="en-US" sz="1600" u="none">
                          <a:effectLst/>
                        </a:rPr>
                      </a:br>
                      <a:r>
                        <a:rPr lang="en-US" sz="1600"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924850990"/>
                  </a:ext>
                </a:extLst>
              </a:tr>
              <a:tr h="451504">
                <a:tc>
                  <a:txBody>
                    <a:bodyPr/>
                    <a:lstStyle/>
                    <a:p>
                      <a:pPr algn="l">
                        <a:lnSpc>
                          <a:spcPct val="100000"/>
                        </a:lnSpc>
                      </a:pPr>
                      <a:r>
                        <a:rPr lang="en-US" sz="1600">
                          <a:effectLst/>
                        </a:rPr>
                        <a:t>4.1.j,k &amp; 4.4 &amp; 4.5 Organic fine chemicals</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a:effectLst/>
                        </a:rPr>
                        <a:t>2,492,500,000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a:effectLst/>
                        </a:rPr>
                        <a:t>651,000,000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a:effectLst/>
                        </a:rPr>
                        <a:t>9</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830,850,000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830,850,000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dirty="0">
                          <a:effectLst/>
                        </a:rPr>
                        <a:t>830,850,000</a:t>
                      </a:r>
                      <a:endParaRPr lang="tr-TR" sz="1600" b="0" kern="1200" dirty="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959243898"/>
                  </a:ext>
                </a:extLst>
              </a:tr>
              <a:tr h="709507">
                <a:tc>
                  <a:txBody>
                    <a:bodyPr/>
                    <a:lstStyle/>
                    <a:p>
                      <a:pPr algn="l">
                        <a:lnSpc>
                          <a:spcPct val="100000"/>
                        </a:lnSpc>
                      </a:pPr>
                      <a:r>
                        <a:rPr lang="en-US" sz="1600">
                          <a:effectLst/>
                        </a:rPr>
                        <a:t>4.2.a,b &amp; 4.3 Large volume inorganic chemical-ammonia, acids, fertilizers</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a:effectLst/>
                        </a:rPr>
                        <a:t>639,500,000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a:effectLst/>
                        </a:rPr>
                        <a:t>8,200,000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a:effectLst/>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639,500,000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589900520"/>
                  </a:ext>
                </a:extLst>
              </a:tr>
              <a:tr h="304727">
                <a:tc>
                  <a:txBody>
                    <a:bodyPr/>
                    <a:lstStyle/>
                    <a:p>
                      <a:pPr algn="l">
                        <a:lnSpc>
                          <a:spcPct val="100000"/>
                        </a:lnSpc>
                      </a:pPr>
                      <a:r>
                        <a:rPr lang="en-US" sz="1600">
                          <a:effectLst/>
                        </a:rPr>
                        <a:t>4.2.c Chlor alkali production</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a:effectLst/>
                        </a:rPr>
                        <a:t>754,000,000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a:effectLst/>
                        </a:rPr>
                        <a:t>123,050,000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a:effectLst/>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377,000,000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377,000,000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731773032"/>
                  </a:ext>
                </a:extLst>
              </a:tr>
              <a:tr h="451504">
                <a:tc>
                  <a:txBody>
                    <a:bodyPr/>
                    <a:lstStyle/>
                    <a:p>
                      <a:pPr algn="l">
                        <a:lnSpc>
                          <a:spcPct val="100000"/>
                        </a:lnSpc>
                      </a:pPr>
                      <a:r>
                        <a:rPr lang="en-US" sz="1600">
                          <a:effectLst/>
                        </a:rPr>
                        <a:t>4.2.d,e Large volume inorganic-solids</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a:lnSpc>
                          <a:spcPct val="100000"/>
                        </a:lnSpc>
                      </a:pPr>
                      <a:r>
                        <a:rPr lang="en-US" sz="1600">
                          <a:effectLst/>
                        </a:rPr>
                        <a:t>1,187,500,000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a:lnSpc>
                          <a:spcPct val="100000"/>
                        </a:lnSpc>
                      </a:pPr>
                      <a:r>
                        <a:rPr lang="en-US" sz="1600">
                          <a:effectLst/>
                        </a:rPr>
                        <a:t>1,655,000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a:lnSpc>
                          <a:spcPct val="100000"/>
                        </a:lnSpc>
                      </a:pPr>
                      <a:r>
                        <a:rPr lang="en-US" sz="1600">
                          <a:effectLst/>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593,750,000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593,750,000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3676338322"/>
                  </a:ext>
                </a:extLst>
              </a:tr>
              <a:tr h="451504">
                <a:tc>
                  <a:txBody>
                    <a:bodyPr/>
                    <a:lstStyle/>
                    <a:p>
                      <a:pPr algn="l">
                        <a:lnSpc>
                          <a:spcPct val="100000"/>
                        </a:lnSpc>
                      </a:pPr>
                      <a:r>
                        <a:rPr lang="en-US" sz="1600">
                          <a:effectLst/>
                        </a:rPr>
                        <a:t>4.2.d,e &amp; 4.6 Speciality inorganic chemicals</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a:lnSpc>
                          <a:spcPct val="100000"/>
                        </a:lnSpc>
                      </a:pPr>
                      <a:r>
                        <a:rPr lang="en-US" sz="1600">
                          <a:effectLst/>
                        </a:rPr>
                        <a:t>Not applicable</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788794006"/>
                  </a:ext>
                </a:extLst>
              </a:tr>
              <a:tr h="451504">
                <a:tc>
                  <a:txBody>
                    <a:bodyPr/>
                    <a:lstStyle/>
                    <a:p>
                      <a:pPr algn="l">
                        <a:lnSpc>
                          <a:spcPct val="100000"/>
                        </a:lnSpc>
                      </a:pPr>
                      <a:r>
                        <a:rPr lang="en-US" sz="1600">
                          <a:effectLst/>
                        </a:rPr>
                        <a:t>5.1 &amp; 5.2 &amp; 5.3 &amp; 5.4 &amp; 5.5 &amp; 5.6 Waste management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512,000,000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256,000,000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256,000,000</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576304876"/>
                  </a:ext>
                </a:extLst>
              </a:tr>
              <a:tr h="451504">
                <a:tc>
                  <a:txBody>
                    <a:bodyPr/>
                    <a:lstStyle/>
                    <a:p>
                      <a:pPr algn="l">
                        <a:lnSpc>
                          <a:spcPct val="100000"/>
                        </a:lnSpc>
                      </a:pPr>
                      <a:r>
                        <a:rPr lang="en-US" sz="1600">
                          <a:effectLst/>
                        </a:rPr>
                        <a:t>6.1.a,b Pulp and paper production</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1,942,000,000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139,000,000</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971,000,000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971,000,000</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027390842"/>
                  </a:ext>
                </a:extLst>
              </a:tr>
              <a:tr h="451504">
                <a:tc>
                  <a:txBody>
                    <a:bodyPr/>
                    <a:lstStyle/>
                    <a:p>
                      <a:pPr algn="l">
                        <a:lnSpc>
                          <a:spcPct val="100000"/>
                        </a:lnSpc>
                      </a:pPr>
                      <a:r>
                        <a:rPr lang="en-US" sz="1600">
                          <a:effectLst/>
                        </a:rPr>
                        <a:t>6.1.c Wood-based panels production</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181,000,000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25,000,000</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181,000,000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291189422"/>
                  </a:ext>
                </a:extLst>
              </a:tr>
              <a:tr h="304727">
                <a:tc>
                  <a:txBody>
                    <a:bodyPr/>
                    <a:lstStyle/>
                    <a:p>
                      <a:pPr algn="l">
                        <a:lnSpc>
                          <a:spcPct val="100000"/>
                        </a:lnSpc>
                      </a:pPr>
                      <a:r>
                        <a:rPr lang="en-US" sz="1600">
                          <a:effectLst/>
                        </a:rPr>
                        <a:t>6.2 Textile production</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1,336,500,000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1,336,500,000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942707567"/>
                  </a:ext>
                </a:extLst>
              </a:tr>
              <a:tr h="304727">
                <a:tc>
                  <a:txBody>
                    <a:bodyPr/>
                    <a:lstStyle/>
                    <a:p>
                      <a:pPr algn="l">
                        <a:lnSpc>
                          <a:spcPct val="100000"/>
                        </a:lnSpc>
                      </a:pPr>
                      <a:r>
                        <a:rPr lang="en-US" sz="1600">
                          <a:effectLst/>
                        </a:rPr>
                        <a:t>6.3 Tanning of hides and skins</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102,500,000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102,500,000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a:lnSpc>
                          <a:spcPct val="100000"/>
                        </a:lnSpc>
                      </a:pPr>
                      <a:r>
                        <a:rPr lang="en-US" sz="1600">
                          <a:effectLst/>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211961407"/>
                  </a:ext>
                </a:extLst>
              </a:tr>
            </a:tbl>
          </a:graphicData>
        </a:graphic>
      </p:graphicFrame>
      <p:sp>
        <p:nvSpPr>
          <p:cNvPr id="5" name="Title 3">
            <a:extLst>
              <a:ext uri="{FF2B5EF4-FFF2-40B4-BE49-F238E27FC236}">
                <a16:creationId xmlns:a16="http://schemas.microsoft.com/office/drawing/2014/main" id="{00590980-AA7B-4937-8C21-11EBBDE24362}"/>
              </a:ext>
            </a:extLst>
          </p:cNvPr>
          <p:cNvSpPr txBox="1">
            <a:spLocks/>
          </p:cNvSpPr>
          <p:nvPr/>
        </p:nvSpPr>
        <p:spPr>
          <a:xfrm>
            <a:off x="791828" y="469382"/>
            <a:ext cx="10515600" cy="60914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a:r>
              <a:rPr lang="en-US">
                <a:latin typeface="+mn-lt"/>
              </a:rPr>
              <a:t>Transition Period</a:t>
            </a:r>
            <a:endParaRPr lang="en-US" dirty="0">
              <a:latin typeface="+mn-lt"/>
            </a:endParaRPr>
          </a:p>
        </p:txBody>
      </p:sp>
    </p:spTree>
    <p:extLst>
      <p:ext uri="{BB962C8B-B14F-4D97-AF65-F5344CB8AC3E}">
        <p14:creationId xmlns:p14="http://schemas.microsoft.com/office/powerpoint/2010/main" val="9635621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lstStyle/>
          <a:p>
            <a:pPr algn="l"/>
            <a:r>
              <a:rPr lang="en-US" dirty="0">
                <a:latin typeface="+mn-lt"/>
              </a:rPr>
              <a:t>Transition Period</a:t>
            </a:r>
          </a:p>
        </p:txBody>
      </p:sp>
      <p:graphicFrame>
        <p:nvGraphicFramePr>
          <p:cNvPr id="2" name="Table 1">
            <a:extLst>
              <a:ext uri="{FF2B5EF4-FFF2-40B4-BE49-F238E27FC236}">
                <a16:creationId xmlns:a16="http://schemas.microsoft.com/office/drawing/2014/main" id="{5D9E6EED-A9F9-EB8C-E5D4-701416D08835}"/>
              </a:ext>
            </a:extLst>
          </p:cNvPr>
          <p:cNvGraphicFramePr>
            <a:graphicFrameLocks noGrp="1"/>
          </p:cNvGraphicFramePr>
          <p:nvPr>
            <p:extLst>
              <p:ext uri="{D42A27DB-BD31-4B8C-83A1-F6EECF244321}">
                <p14:modId xmlns:p14="http://schemas.microsoft.com/office/powerpoint/2010/main" val="1492847388"/>
              </p:ext>
            </p:extLst>
          </p:nvPr>
        </p:nvGraphicFramePr>
        <p:xfrm>
          <a:off x="386705" y="1396999"/>
          <a:ext cx="11418590" cy="4868948"/>
        </p:xfrm>
        <a:graphic>
          <a:graphicData uri="http://schemas.openxmlformats.org/drawingml/2006/table">
            <a:tbl>
              <a:tblPr firstRow="1" firstCol="1" bandRow="1">
                <a:tableStyleId>{3B4B98B0-60AC-42C2-AFA5-B58CD77FA1E5}</a:tableStyleId>
              </a:tblPr>
              <a:tblGrid>
                <a:gridCol w="2479040">
                  <a:extLst>
                    <a:ext uri="{9D8B030D-6E8A-4147-A177-3AD203B41FA5}">
                      <a16:colId xmlns:a16="http://schemas.microsoft.com/office/drawing/2014/main" val="3199842592"/>
                    </a:ext>
                  </a:extLst>
                </a:gridCol>
                <a:gridCol w="1360189">
                  <a:extLst>
                    <a:ext uri="{9D8B030D-6E8A-4147-A177-3AD203B41FA5}">
                      <a16:colId xmlns:a16="http://schemas.microsoft.com/office/drawing/2014/main" val="2072500466"/>
                    </a:ext>
                  </a:extLst>
                </a:gridCol>
                <a:gridCol w="1273149">
                  <a:extLst>
                    <a:ext uri="{9D8B030D-6E8A-4147-A177-3AD203B41FA5}">
                      <a16:colId xmlns:a16="http://schemas.microsoft.com/office/drawing/2014/main" val="1105064759"/>
                    </a:ext>
                  </a:extLst>
                </a:gridCol>
                <a:gridCol w="1354263">
                  <a:extLst>
                    <a:ext uri="{9D8B030D-6E8A-4147-A177-3AD203B41FA5}">
                      <a16:colId xmlns:a16="http://schemas.microsoft.com/office/drawing/2014/main" val="135172229"/>
                    </a:ext>
                  </a:extLst>
                </a:gridCol>
                <a:gridCol w="1810242">
                  <a:extLst>
                    <a:ext uri="{9D8B030D-6E8A-4147-A177-3AD203B41FA5}">
                      <a16:colId xmlns:a16="http://schemas.microsoft.com/office/drawing/2014/main" val="359635933"/>
                    </a:ext>
                  </a:extLst>
                </a:gridCol>
                <a:gridCol w="1621010">
                  <a:extLst>
                    <a:ext uri="{9D8B030D-6E8A-4147-A177-3AD203B41FA5}">
                      <a16:colId xmlns:a16="http://schemas.microsoft.com/office/drawing/2014/main" val="2907640604"/>
                    </a:ext>
                  </a:extLst>
                </a:gridCol>
                <a:gridCol w="1520697">
                  <a:extLst>
                    <a:ext uri="{9D8B030D-6E8A-4147-A177-3AD203B41FA5}">
                      <a16:colId xmlns:a16="http://schemas.microsoft.com/office/drawing/2014/main" val="3949843569"/>
                    </a:ext>
                  </a:extLst>
                </a:gridCol>
              </a:tblGrid>
              <a:tr h="842473">
                <a:tc>
                  <a:txBody>
                    <a:bodyPr/>
                    <a:lstStyle/>
                    <a:p>
                      <a:pPr algn="ctr">
                        <a:lnSpc>
                          <a:spcPct val="100000"/>
                        </a:lnSpc>
                      </a:pPr>
                      <a:r>
                        <a:rPr lang="en-US" sz="1600">
                          <a:effectLst/>
                        </a:rPr>
                        <a:t>Sub-sector codes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l">
                        <a:lnSpc>
                          <a:spcPct val="100000"/>
                        </a:lnSpc>
                      </a:pPr>
                      <a:r>
                        <a:rPr lang="en-US" sz="1600">
                          <a:effectLst/>
                        </a:rPr>
                        <a:t>CAPEX, €</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a:effectLst/>
                        </a:rPr>
                        <a:t>OPEX</a:t>
                      </a:r>
                    </a:p>
                    <a:p>
                      <a:pPr algn="ctr">
                        <a:lnSpc>
                          <a:spcPct val="100000"/>
                        </a:lnSpc>
                      </a:pPr>
                      <a:r>
                        <a:rPr lang="en-US" sz="1600">
                          <a:effectLst/>
                        </a:rPr>
                        <a:t>(€/year)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a:effectLst/>
                        </a:rPr>
                        <a:t>Transition time</a:t>
                      </a:r>
                      <a:br>
                        <a:rPr lang="en-US" sz="1600">
                          <a:effectLst/>
                        </a:rPr>
                      </a:br>
                      <a:r>
                        <a:rPr lang="en-US" sz="1600">
                          <a:effectLst/>
                        </a:rPr>
                        <a:t>(year)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2024-2026 </a:t>
                      </a:r>
                      <a:br>
                        <a:rPr lang="en-US" sz="1600" u="none">
                          <a:effectLst/>
                        </a:rPr>
                      </a:br>
                      <a:r>
                        <a:rPr lang="en-US" sz="1600" u="none">
                          <a:effectLst/>
                        </a:rPr>
                        <a:t>Investment need</a:t>
                      </a:r>
                    </a:p>
                    <a:p>
                      <a:pPr algn="ctr">
                        <a:lnSpc>
                          <a:spcPct val="100000"/>
                        </a:lnSpc>
                      </a:pPr>
                      <a:r>
                        <a:rPr lang="en-US" sz="1600" u="none">
                          <a:effectLst/>
                        </a:rPr>
                        <a:t>(€)</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2027-2030*</a:t>
                      </a:r>
                      <a:br>
                        <a:rPr lang="en-US" sz="1600" u="none">
                          <a:effectLst/>
                        </a:rPr>
                      </a:br>
                      <a:r>
                        <a:rPr lang="en-US" sz="1600"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a:lnSpc>
                          <a:spcPct val="100000"/>
                        </a:lnSpc>
                      </a:pPr>
                      <a:r>
                        <a:rPr lang="en-US" sz="1600" u="none">
                          <a:effectLst/>
                        </a:rPr>
                        <a:t>2030 - 2032</a:t>
                      </a:r>
                      <a:br>
                        <a:rPr lang="en-US" sz="1600" u="none">
                          <a:effectLst/>
                        </a:rPr>
                      </a:br>
                      <a:r>
                        <a:rPr lang="en-US" sz="1600" u="none">
                          <a:effectLst/>
                        </a:rPr>
                        <a:t>Investment need (€)</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924850990"/>
                  </a:ext>
                </a:extLst>
              </a:tr>
              <a:tr h="298996">
                <a:tc>
                  <a:txBody>
                    <a:bodyPr/>
                    <a:lstStyle/>
                    <a:p>
                      <a:pPr algn="l">
                        <a:lnSpc>
                          <a:spcPct val="100000"/>
                        </a:lnSpc>
                      </a:pPr>
                      <a:r>
                        <a:rPr lang="en-US" sz="1600">
                          <a:effectLst/>
                        </a:rPr>
                        <a:t>6.4.a Slaughterhouses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449,500,000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19,000,000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3</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449,500,000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704015544"/>
                  </a:ext>
                </a:extLst>
              </a:tr>
              <a:tr h="298996">
                <a:tc>
                  <a:txBody>
                    <a:bodyPr/>
                    <a:lstStyle/>
                    <a:p>
                      <a:pPr algn="l">
                        <a:lnSpc>
                          <a:spcPct val="100000"/>
                        </a:lnSpc>
                      </a:pPr>
                      <a:r>
                        <a:rPr lang="en-US" sz="1600">
                          <a:effectLst/>
                        </a:rPr>
                        <a:t>6.4.b Food and drink</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6,247,000,000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297,500,000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3,123,500,000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3,123,500,000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335094224"/>
                  </a:ext>
                </a:extLst>
              </a:tr>
              <a:tr h="298996">
                <a:tc>
                  <a:txBody>
                    <a:bodyPr/>
                    <a:lstStyle/>
                    <a:p>
                      <a:pPr algn="l">
                        <a:lnSpc>
                          <a:spcPct val="100000"/>
                        </a:lnSpc>
                      </a:pPr>
                      <a:r>
                        <a:rPr lang="en-US" sz="1600">
                          <a:effectLst/>
                        </a:rPr>
                        <a:t>6.4.c Dairy production</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1,051,500,000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61,000,000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525,750,000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525,750,000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503220448"/>
                  </a:ext>
                </a:extLst>
              </a:tr>
              <a:tr h="506299">
                <a:tc>
                  <a:txBody>
                    <a:bodyPr/>
                    <a:lstStyle/>
                    <a:p>
                      <a:pPr algn="l">
                        <a:lnSpc>
                          <a:spcPct val="100000"/>
                        </a:lnSpc>
                      </a:pPr>
                      <a:r>
                        <a:rPr lang="en-US" sz="1600">
                          <a:effectLst/>
                        </a:rPr>
                        <a:t>6.5 Recycling of animal carcasses or animal waste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888,000,000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50,500,000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444,000,000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444,000,000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297037263"/>
                  </a:ext>
                </a:extLst>
              </a:tr>
              <a:tr h="506299">
                <a:tc>
                  <a:txBody>
                    <a:bodyPr/>
                    <a:lstStyle/>
                    <a:p>
                      <a:pPr algn="l">
                        <a:lnSpc>
                          <a:spcPct val="100000"/>
                        </a:lnSpc>
                      </a:pPr>
                      <a:r>
                        <a:rPr lang="en-US" sz="1600">
                          <a:effectLst/>
                        </a:rPr>
                        <a:t>6.6 Intensive rearing of poultry or pigs***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975,000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487,500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487,500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499246720"/>
                  </a:ext>
                </a:extLst>
              </a:tr>
              <a:tr h="506299">
                <a:tc>
                  <a:txBody>
                    <a:bodyPr/>
                    <a:lstStyle/>
                    <a:p>
                      <a:pPr algn="l">
                        <a:lnSpc>
                          <a:spcPct val="100000"/>
                        </a:lnSpc>
                      </a:pPr>
                      <a:r>
                        <a:rPr lang="en-US" sz="1600">
                          <a:effectLst/>
                        </a:rPr>
                        <a:t>6.7 Surface treatment using organic solvents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2,515,000,000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91,500,000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9</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838,350,000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838,350,000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838,350,000</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3854573923"/>
                  </a:ext>
                </a:extLst>
              </a:tr>
              <a:tr h="298996">
                <a:tc>
                  <a:txBody>
                    <a:bodyPr/>
                    <a:lstStyle/>
                    <a:p>
                      <a:pPr algn="l">
                        <a:lnSpc>
                          <a:spcPct val="100000"/>
                        </a:lnSpc>
                      </a:pPr>
                      <a:r>
                        <a:rPr lang="en-US" sz="1600" dirty="0">
                          <a:effectLst/>
                        </a:rPr>
                        <a:t>6.8 Graphitization</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a:lnSpc>
                          <a:spcPct val="100000"/>
                        </a:lnSpc>
                      </a:pPr>
                      <a:r>
                        <a:rPr lang="en-US" sz="1600">
                          <a:effectLst/>
                        </a:rPr>
                        <a:t>Not applicable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553028452"/>
                  </a:ext>
                </a:extLst>
              </a:tr>
              <a:tr h="506299">
                <a:tc>
                  <a:txBody>
                    <a:bodyPr/>
                    <a:lstStyle/>
                    <a:p>
                      <a:pPr algn="l">
                        <a:lnSpc>
                          <a:spcPct val="100000"/>
                        </a:lnSpc>
                      </a:pPr>
                      <a:r>
                        <a:rPr lang="en-US" sz="1600">
                          <a:effectLst/>
                        </a:rPr>
                        <a:t>6.9 Capture of carbon dioxide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a:lnSpc>
                          <a:spcPct val="100000"/>
                        </a:lnSpc>
                      </a:pPr>
                      <a:r>
                        <a:rPr lang="en-US" sz="1600">
                          <a:effectLst/>
                        </a:rPr>
                        <a:t>Not applicable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58115474"/>
                  </a:ext>
                </a:extLst>
              </a:tr>
              <a:tr h="506299">
                <a:tc>
                  <a:txBody>
                    <a:bodyPr/>
                    <a:lstStyle/>
                    <a:p>
                      <a:pPr algn="l">
                        <a:lnSpc>
                          <a:spcPct val="100000"/>
                        </a:lnSpc>
                      </a:pPr>
                      <a:r>
                        <a:rPr lang="en-US" sz="1600">
                          <a:effectLst/>
                        </a:rPr>
                        <a:t>6.10 Preservation of wood with chemicals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510,000,000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6,800,000</a:t>
                      </a:r>
                      <a:endParaRPr lang="tr-TR" sz="14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TR" sz="1600" kern="1200">
                          <a:effectLst/>
                        </a:rPr>
                        <a:t>255,000,000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TR" sz="1600" kern="1200">
                          <a:effectLst/>
                        </a:rPr>
                        <a:t>255,000,000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4162075256"/>
                  </a:ext>
                </a:extLst>
              </a:tr>
              <a:tr h="298996">
                <a:tc>
                  <a:txBody>
                    <a:bodyPr/>
                    <a:lstStyle/>
                    <a:p>
                      <a:pPr algn="l">
                        <a:lnSpc>
                          <a:spcPct val="100000"/>
                        </a:lnSpc>
                      </a:pPr>
                      <a:r>
                        <a:rPr lang="en-US" sz="1600">
                          <a:effectLst/>
                        </a:rPr>
                        <a:t>6.11 Wastewater treatment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en-US" sz="1600" kern="1200">
                          <a:effectLst/>
                        </a:rPr>
                        <a:t>181,000,000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8,000,000</a:t>
                      </a:r>
                      <a:endParaRPr lang="tr-TR" sz="14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a:effectLst/>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TR" sz="1600" kern="1200">
                          <a:effectLst/>
                        </a:rPr>
                        <a:t>90,500,000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TR" sz="1600" kern="1200">
                          <a:effectLst/>
                        </a:rPr>
                        <a:t>90,500,000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en-US" sz="1600" kern="1200" dirty="0">
                          <a:effectLst/>
                        </a:rPr>
                        <a:t>-</a:t>
                      </a:r>
                      <a:endParaRPr lang="tr-TR" sz="1600" kern="1200" dirty="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185214900"/>
                  </a:ext>
                </a:extLst>
              </a:tr>
            </a:tbl>
          </a:graphicData>
        </a:graphic>
      </p:graphicFrame>
    </p:spTree>
    <p:extLst>
      <p:ext uri="{BB962C8B-B14F-4D97-AF65-F5344CB8AC3E}">
        <p14:creationId xmlns:p14="http://schemas.microsoft.com/office/powerpoint/2010/main" val="244238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1031240" y="1465815"/>
            <a:ext cx="10515600" cy="609140"/>
          </a:xfrm>
        </p:spPr>
        <p:txBody>
          <a:bodyPr/>
          <a:lstStyle/>
          <a:p>
            <a:pPr algn="l"/>
            <a:r>
              <a:rPr lang="en-US" sz="3200" dirty="0">
                <a:latin typeface="+mn-lt"/>
              </a:rPr>
              <a:t>Possible Financial Support, Promotion and Facilitator Mechanisms </a:t>
            </a:r>
          </a:p>
        </p:txBody>
      </p:sp>
      <p:sp>
        <p:nvSpPr>
          <p:cNvPr id="5" name="TextBox 4">
            <a:extLst>
              <a:ext uri="{FF2B5EF4-FFF2-40B4-BE49-F238E27FC236}">
                <a16:creationId xmlns:a16="http://schemas.microsoft.com/office/drawing/2014/main" id="{48086EC4-B2A7-2DE4-3533-220BBCEB60B0}"/>
              </a:ext>
            </a:extLst>
          </p:cNvPr>
          <p:cNvSpPr txBox="1"/>
          <p:nvPr/>
        </p:nvSpPr>
        <p:spPr>
          <a:xfrm>
            <a:off x="838200" y="2648583"/>
            <a:ext cx="10379110" cy="3576428"/>
          </a:xfrm>
          <a:prstGeom prst="rect">
            <a:avLst/>
          </a:prstGeom>
          <a:noFill/>
        </p:spPr>
        <p:txBody>
          <a:bodyPr wrap="square">
            <a:spAutoFit/>
          </a:bodyPr>
          <a:lstStyle/>
          <a:p>
            <a:pPr marL="285750" indent="-285750" algn="just">
              <a:lnSpc>
                <a:spcPct val="150000"/>
              </a:lnSpc>
              <a:spcBef>
                <a:spcPts val="1200"/>
              </a:spcBef>
              <a:buFont typeface="Arial" panose="020B0604020202020204" pitchFamily="34" charset="0"/>
              <a:buChar char="•"/>
            </a:pPr>
            <a:r>
              <a:rPr lang="en-US" sz="2000" b="1" i="1" dirty="0">
                <a:effectLst/>
                <a:ea typeface="Calibri" panose="020F0502020204030204" pitchFamily="34" charset="0"/>
                <a:cs typeface="Times New Roman" panose="02020603050405020304" pitchFamily="18" charset="0"/>
              </a:rPr>
              <a:t>State funding</a:t>
            </a:r>
            <a:r>
              <a:rPr lang="en-US" sz="2000" dirty="0">
                <a:effectLst/>
                <a:ea typeface="Calibri" panose="020F0502020204030204" pitchFamily="34" charset="0"/>
                <a:cs typeface="Times New Roman" panose="02020603050405020304" pitchFamily="18" charset="0"/>
              </a:rPr>
              <a:t> is ultimately financed by national taxes. Funding is provided by the State in the form of grants (budget allocations) withdrawn from the treasury. </a:t>
            </a:r>
            <a:endParaRPr lang="tr-TR" sz="2000" dirty="0">
              <a:effectLst/>
              <a:ea typeface="Calibri" panose="020F0502020204030204" pitchFamily="34" charset="0"/>
              <a:cs typeface="Calibri" panose="020F0502020204030204" pitchFamily="34" charset="0"/>
            </a:endParaRPr>
          </a:p>
          <a:p>
            <a:pPr marL="285750" indent="-285750" algn="just">
              <a:lnSpc>
                <a:spcPct val="150000"/>
              </a:lnSpc>
              <a:spcBef>
                <a:spcPts val="1200"/>
              </a:spcBef>
              <a:buFont typeface="Arial" panose="020B0604020202020204" pitchFamily="34" charset="0"/>
              <a:buChar char="•"/>
            </a:pPr>
            <a:r>
              <a:rPr lang="en-US" sz="2000" b="1" i="1" dirty="0">
                <a:effectLst/>
                <a:ea typeface="Calibri" panose="020F0502020204030204" pitchFamily="34" charset="0"/>
                <a:cs typeface="Times New Roman" panose="02020603050405020304" pitchFamily="18" charset="0"/>
              </a:rPr>
              <a:t>International funding</a:t>
            </a:r>
            <a:r>
              <a:rPr lang="en-US" sz="2000" dirty="0">
                <a:effectLst/>
                <a:ea typeface="Calibri" panose="020F0502020204030204" pitchFamily="34" charset="0"/>
                <a:cs typeface="Times New Roman" panose="02020603050405020304" pitchFamily="18" charset="0"/>
              </a:rPr>
              <a:t> is provided through the EU </a:t>
            </a:r>
            <a:r>
              <a:rPr lang="en-US" sz="2000" dirty="0" err="1">
                <a:effectLst/>
                <a:ea typeface="Calibri" panose="020F0502020204030204" pitchFamily="34" charset="0"/>
                <a:cs typeface="Times New Roman" panose="02020603050405020304" pitchFamily="18" charset="0"/>
              </a:rPr>
              <a:t>programmes</a:t>
            </a:r>
            <a:r>
              <a:rPr lang="en-US" sz="2000" dirty="0">
                <a:effectLst/>
                <a:ea typeface="Calibri" panose="020F0502020204030204" pitchFamily="34" charset="0"/>
                <a:cs typeface="Times New Roman" panose="02020603050405020304" pitchFamily="18" charset="0"/>
              </a:rPr>
              <a:t>, bilateral/multilateral donors and IFIs such as European Bank for Reconstruction and Development (EBRD), World Bank, European Investment Bank (EIB), etc. The level of funding is circumstantial.   </a:t>
            </a:r>
            <a:endParaRPr lang="tr-TR" sz="2000" dirty="0">
              <a:effectLst/>
              <a:ea typeface="Calibri" panose="020F0502020204030204" pitchFamily="34" charset="0"/>
              <a:cs typeface="Calibri" panose="020F0502020204030204" pitchFamily="34" charset="0"/>
            </a:endParaRPr>
          </a:p>
          <a:p>
            <a:pPr marL="285750" indent="-285750" algn="just">
              <a:lnSpc>
                <a:spcPct val="150000"/>
              </a:lnSpc>
              <a:spcBef>
                <a:spcPts val="1200"/>
              </a:spcBef>
              <a:buFont typeface="Arial" panose="020B0604020202020204" pitchFamily="34" charset="0"/>
              <a:buChar char="•"/>
            </a:pPr>
            <a:r>
              <a:rPr lang="en-US" sz="2000" b="1" i="1" dirty="0">
                <a:effectLst/>
                <a:ea typeface="Calibri" panose="020F0502020204030204" pitchFamily="34" charset="0"/>
                <a:cs typeface="Times New Roman" panose="02020603050405020304" pitchFamily="18" charset="0"/>
              </a:rPr>
              <a:t>Private sector funding </a:t>
            </a:r>
            <a:r>
              <a:rPr lang="en-US" sz="2000" dirty="0">
                <a:effectLst/>
                <a:ea typeface="Calibri" panose="020F0502020204030204" pitchFamily="34" charset="0"/>
                <a:cs typeface="Times New Roman" panose="02020603050405020304" pitchFamily="18" charset="0"/>
              </a:rPr>
              <a:t>is provided by banks, private contractors and angel investors in the form of credit. </a:t>
            </a:r>
            <a:endParaRPr lang="tr-TR" sz="2000" dirty="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44005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853ACB6-BA66-4726-812A-8380F29F1706}"/>
              </a:ext>
            </a:extLst>
          </p:cNvPr>
          <p:cNvSpPr>
            <a:spLocks noGrp="1"/>
          </p:cNvSpPr>
          <p:nvPr>
            <p:ph type="title"/>
          </p:nvPr>
        </p:nvSpPr>
        <p:spPr/>
        <p:txBody>
          <a:bodyPr/>
          <a:lstStyle/>
          <a:p>
            <a:r>
              <a:rPr lang="en-US" dirty="0"/>
              <a:t>DIES PROJECT - ACTIVITY SET 1.3 </a:t>
            </a:r>
            <a:endParaRPr lang="tr-TR" dirty="0"/>
          </a:p>
        </p:txBody>
      </p:sp>
      <p:sp>
        <p:nvSpPr>
          <p:cNvPr id="3" name="İçerik Yer Tutucusu 2">
            <a:extLst>
              <a:ext uri="{FF2B5EF4-FFF2-40B4-BE49-F238E27FC236}">
                <a16:creationId xmlns:a16="http://schemas.microsoft.com/office/drawing/2014/main" id="{23746C38-5520-4832-9A32-D60254285FDB}"/>
              </a:ext>
            </a:extLst>
          </p:cNvPr>
          <p:cNvSpPr>
            <a:spLocks noGrp="1"/>
          </p:cNvSpPr>
          <p:nvPr>
            <p:ph idx="1"/>
          </p:nvPr>
        </p:nvSpPr>
        <p:spPr/>
        <p:txBody>
          <a:bodyPr>
            <a:normAutofit/>
          </a:bodyPr>
          <a:lstStyle/>
          <a:p>
            <a:pPr marL="0" indent="0">
              <a:buNone/>
            </a:pPr>
            <a:r>
              <a:rPr lang="en-US" dirty="0"/>
              <a:t>The National Action Plan (NAP) for implementation of IPPC approach defined by IED to be prepared in the scope of DIES project includes:</a:t>
            </a:r>
          </a:p>
          <a:p>
            <a:pPr marL="0" indent="0">
              <a:buNone/>
            </a:pPr>
            <a:r>
              <a:rPr lang="en-US" dirty="0"/>
              <a:t>1. Energy</a:t>
            </a:r>
          </a:p>
          <a:p>
            <a:pPr marL="0" indent="0">
              <a:buNone/>
            </a:pPr>
            <a:r>
              <a:rPr lang="en-US" dirty="0"/>
              <a:t>2. Production and processing of metals</a:t>
            </a:r>
          </a:p>
          <a:p>
            <a:pPr marL="0" indent="0">
              <a:buNone/>
            </a:pPr>
            <a:r>
              <a:rPr lang="en-US" dirty="0"/>
              <a:t>3. Mineral industry</a:t>
            </a:r>
          </a:p>
          <a:p>
            <a:pPr marL="0" indent="0">
              <a:buNone/>
            </a:pPr>
            <a:r>
              <a:rPr lang="en-US" dirty="0"/>
              <a:t>4. Chemical industry</a:t>
            </a:r>
          </a:p>
          <a:p>
            <a:pPr marL="0" indent="0">
              <a:buNone/>
            </a:pPr>
            <a:r>
              <a:rPr lang="en-US" dirty="0"/>
              <a:t>5. Waste Management</a:t>
            </a:r>
          </a:p>
          <a:p>
            <a:pPr marL="0" indent="0">
              <a:buNone/>
            </a:pPr>
            <a:r>
              <a:rPr lang="tr-TR" dirty="0"/>
              <a:t>6. </a:t>
            </a:r>
            <a:r>
              <a:rPr lang="en-US" dirty="0"/>
              <a:t>Other activities</a:t>
            </a:r>
          </a:p>
        </p:txBody>
      </p:sp>
    </p:spTree>
    <p:extLst>
      <p:ext uri="{BB962C8B-B14F-4D97-AF65-F5344CB8AC3E}">
        <p14:creationId xmlns:p14="http://schemas.microsoft.com/office/powerpoint/2010/main" val="1543951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lstStyle/>
          <a:p>
            <a:pPr algn="l"/>
            <a:r>
              <a:rPr lang="en-US" sz="3200" dirty="0">
                <a:latin typeface="+mn-lt"/>
              </a:rPr>
              <a:t>Milestones</a:t>
            </a:r>
          </a:p>
        </p:txBody>
      </p:sp>
      <p:graphicFrame>
        <p:nvGraphicFramePr>
          <p:cNvPr id="2" name="Table 1">
            <a:extLst>
              <a:ext uri="{FF2B5EF4-FFF2-40B4-BE49-F238E27FC236}">
                <a16:creationId xmlns:a16="http://schemas.microsoft.com/office/drawing/2014/main" id="{2BA7A9F6-5718-0980-CEA2-53FD9B9FFFF9}"/>
              </a:ext>
            </a:extLst>
          </p:cNvPr>
          <p:cNvGraphicFramePr>
            <a:graphicFrameLocks noGrp="1"/>
          </p:cNvGraphicFramePr>
          <p:nvPr>
            <p:extLst>
              <p:ext uri="{D42A27DB-BD31-4B8C-83A1-F6EECF244321}">
                <p14:modId xmlns:p14="http://schemas.microsoft.com/office/powerpoint/2010/main" val="682201751"/>
              </p:ext>
            </p:extLst>
          </p:nvPr>
        </p:nvGraphicFramePr>
        <p:xfrm>
          <a:off x="482600" y="1572532"/>
          <a:ext cx="11226800" cy="4777461"/>
        </p:xfrm>
        <a:graphic>
          <a:graphicData uri="http://schemas.openxmlformats.org/drawingml/2006/table">
            <a:tbl>
              <a:tblPr firstRow="1" firstCol="1" bandRow="1">
                <a:tableStyleId>{3B4B98B0-60AC-42C2-AFA5-B58CD77FA1E5}</a:tableStyleId>
              </a:tblPr>
              <a:tblGrid>
                <a:gridCol w="9621458">
                  <a:extLst>
                    <a:ext uri="{9D8B030D-6E8A-4147-A177-3AD203B41FA5}">
                      <a16:colId xmlns:a16="http://schemas.microsoft.com/office/drawing/2014/main" val="3018580317"/>
                    </a:ext>
                  </a:extLst>
                </a:gridCol>
                <a:gridCol w="1605342">
                  <a:extLst>
                    <a:ext uri="{9D8B030D-6E8A-4147-A177-3AD203B41FA5}">
                      <a16:colId xmlns:a16="http://schemas.microsoft.com/office/drawing/2014/main" val="3182965359"/>
                    </a:ext>
                  </a:extLst>
                </a:gridCol>
              </a:tblGrid>
              <a:tr h="367497">
                <a:tc>
                  <a:txBody>
                    <a:bodyPr/>
                    <a:lstStyle/>
                    <a:p>
                      <a:pPr algn="just">
                        <a:lnSpc>
                          <a:spcPct val="100000"/>
                        </a:lnSpc>
                      </a:pPr>
                      <a:r>
                        <a:rPr lang="en-US" sz="1800">
                          <a:effectLst/>
                        </a:rPr>
                        <a:t>MILESTONE</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tc>
                  <a:txBody>
                    <a:bodyPr/>
                    <a:lstStyle/>
                    <a:p>
                      <a:pPr algn="ctr">
                        <a:lnSpc>
                          <a:spcPct val="100000"/>
                        </a:lnSpc>
                      </a:pPr>
                      <a:r>
                        <a:rPr lang="en-US" sz="1600">
                          <a:effectLst/>
                        </a:rPr>
                        <a:t>Deadline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558319124"/>
                  </a:ext>
                </a:extLst>
              </a:tr>
              <a:tr h="367497">
                <a:tc>
                  <a:txBody>
                    <a:bodyPr/>
                    <a:lstStyle/>
                    <a:p>
                      <a:pPr algn="l">
                        <a:lnSpc>
                          <a:spcPct val="100000"/>
                        </a:lnSpc>
                      </a:pPr>
                      <a:r>
                        <a:rPr lang="en-US" sz="1600" b="0">
                          <a:effectLst/>
                        </a:rPr>
                        <a:t>Taking responsibility for the implementation of the IED Directive</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006917966"/>
                  </a:ext>
                </a:extLst>
              </a:tr>
              <a:tr h="367497">
                <a:tc>
                  <a:txBody>
                    <a:bodyPr/>
                    <a:lstStyle/>
                    <a:p>
                      <a:pPr algn="l">
                        <a:lnSpc>
                          <a:spcPct val="100000"/>
                        </a:lnSpc>
                      </a:pPr>
                      <a:r>
                        <a:rPr lang="en-US" sz="1600" b="0">
                          <a:effectLst/>
                        </a:rPr>
                        <a:t>Taking responsibility for environmental inspection in accordance with the IED</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70257297"/>
                  </a:ext>
                </a:extLst>
              </a:tr>
              <a:tr h="367497">
                <a:tc>
                  <a:txBody>
                    <a:bodyPr/>
                    <a:lstStyle/>
                    <a:p>
                      <a:pPr algn="l">
                        <a:lnSpc>
                          <a:spcPct val="100000"/>
                        </a:lnSpc>
                      </a:pPr>
                      <a:r>
                        <a:rPr lang="en-US" sz="1600" b="0">
                          <a:effectLst/>
                        </a:rPr>
                        <a:t>Finalizing sectoral inventory </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47376678"/>
                  </a:ext>
                </a:extLst>
              </a:tr>
              <a:tr h="367497">
                <a:tc>
                  <a:txBody>
                    <a:bodyPr/>
                    <a:lstStyle/>
                    <a:p>
                      <a:pPr algn="l">
                        <a:lnSpc>
                          <a:spcPct val="100000"/>
                        </a:lnSpc>
                      </a:pPr>
                      <a:r>
                        <a:rPr lang="en-US" sz="1600" b="0">
                          <a:effectLst/>
                        </a:rPr>
                        <a:t>Determination of the BAT-AELs for the industrial sectors in Türkiye</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222180453"/>
                  </a:ext>
                </a:extLst>
              </a:tr>
              <a:tr h="367497">
                <a:tc>
                  <a:txBody>
                    <a:bodyPr/>
                    <a:lstStyle/>
                    <a:p>
                      <a:pPr algn="l">
                        <a:lnSpc>
                          <a:spcPct val="100000"/>
                        </a:lnSpc>
                      </a:pPr>
                      <a:r>
                        <a:rPr lang="en-US" sz="1600" b="0">
                          <a:effectLst/>
                        </a:rPr>
                        <a:t>Implementation of the IPPC Regulation</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61415020"/>
                  </a:ext>
                </a:extLst>
              </a:tr>
              <a:tr h="367497">
                <a:tc>
                  <a:txBody>
                    <a:bodyPr/>
                    <a:lstStyle/>
                    <a:p>
                      <a:pPr algn="l">
                        <a:lnSpc>
                          <a:spcPct val="100000"/>
                        </a:lnSpc>
                      </a:pPr>
                      <a:r>
                        <a:rPr lang="en-US" sz="1600" b="0">
                          <a:effectLst/>
                        </a:rPr>
                        <a:t>Completing applications rules for businesses established after 2023 or making significant changes after that date</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32150481"/>
                  </a:ext>
                </a:extLst>
              </a:tr>
              <a:tr h="367497">
                <a:tc>
                  <a:txBody>
                    <a:bodyPr/>
                    <a:lstStyle/>
                    <a:p>
                      <a:pPr algn="l">
                        <a:lnSpc>
                          <a:spcPct val="100000"/>
                        </a:lnSpc>
                      </a:pPr>
                      <a:r>
                        <a:rPr lang="en-US" sz="1600" b="0">
                          <a:effectLst/>
                        </a:rPr>
                        <a:t>Submission of IPPC applications by existing IPPC facilities</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46665071"/>
                  </a:ext>
                </a:extLst>
              </a:tr>
              <a:tr h="367497">
                <a:tc>
                  <a:txBody>
                    <a:bodyPr/>
                    <a:lstStyle/>
                    <a:p>
                      <a:pPr algn="l">
                        <a:lnSpc>
                          <a:spcPct val="100000"/>
                        </a:lnSpc>
                      </a:pPr>
                      <a:r>
                        <a:rPr lang="en-US" sz="1600" b="0">
                          <a:effectLst/>
                        </a:rPr>
                        <a:t>Having a certification of all facilities established after 2023 related to BAT requirements</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81362948"/>
                  </a:ext>
                </a:extLst>
              </a:tr>
              <a:tr h="367497">
                <a:tc>
                  <a:txBody>
                    <a:bodyPr/>
                    <a:lstStyle/>
                    <a:p>
                      <a:pPr algn="l">
                        <a:lnSpc>
                          <a:spcPct val="100000"/>
                        </a:lnSpc>
                      </a:pPr>
                      <a:r>
                        <a:rPr lang="en-US" sz="1600" b="0">
                          <a:effectLst/>
                        </a:rPr>
                        <a:t>Completion of compliance program for existing facilities</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2025</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15576416"/>
                  </a:ext>
                </a:extLst>
              </a:tr>
              <a:tr h="367497">
                <a:tc>
                  <a:txBody>
                    <a:bodyPr/>
                    <a:lstStyle/>
                    <a:p>
                      <a:pPr algn="l">
                        <a:lnSpc>
                          <a:spcPct val="100000"/>
                        </a:lnSpc>
                      </a:pPr>
                      <a:r>
                        <a:rPr lang="en-US" sz="1600" b="0" dirty="0">
                          <a:effectLst/>
                        </a:rPr>
                        <a:t>Adaptation to the newly prepared IEPR in the EU </a:t>
                      </a:r>
                      <a:endParaRPr lang="tr-TR" sz="1800" b="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2025</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07672086"/>
                  </a:ext>
                </a:extLst>
              </a:tr>
              <a:tr h="367497">
                <a:tc>
                  <a:txBody>
                    <a:bodyPr/>
                    <a:lstStyle/>
                    <a:p>
                      <a:pPr algn="l">
                        <a:lnSpc>
                          <a:spcPct val="100000"/>
                        </a:lnSpc>
                      </a:pPr>
                      <a:r>
                        <a:rPr lang="en-US" sz="1600" b="0">
                          <a:effectLst/>
                        </a:rPr>
                        <a:t>Establishment of software supported transformation plans for IED compliance and climate-neutral economy</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a:effectLst/>
                        </a:rPr>
                        <a:t>2026</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2826450"/>
                  </a:ext>
                </a:extLst>
              </a:tr>
              <a:tr h="367497">
                <a:tc>
                  <a:txBody>
                    <a:bodyPr/>
                    <a:lstStyle/>
                    <a:p>
                      <a:pPr algn="l">
                        <a:lnSpc>
                          <a:spcPct val="100000"/>
                        </a:lnSpc>
                      </a:pPr>
                      <a:r>
                        <a:rPr lang="en-US" sz="1600" b="0">
                          <a:effectLst/>
                        </a:rPr>
                        <a:t>Implementation of the revised IED Directive </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00000"/>
                        </a:lnSpc>
                      </a:pPr>
                      <a:r>
                        <a:rPr lang="en-US" sz="1600" dirty="0">
                          <a:effectLst/>
                        </a:rPr>
                        <a:t>2027</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83402803"/>
                  </a:ext>
                </a:extLst>
              </a:tr>
            </a:tbl>
          </a:graphicData>
        </a:graphic>
      </p:graphicFrame>
    </p:spTree>
    <p:extLst>
      <p:ext uri="{BB962C8B-B14F-4D97-AF65-F5344CB8AC3E}">
        <p14:creationId xmlns:p14="http://schemas.microsoft.com/office/powerpoint/2010/main" val="11302092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199" y="1069575"/>
            <a:ext cx="10515600" cy="609140"/>
          </a:xfrm>
        </p:spPr>
        <p:txBody>
          <a:bodyPr/>
          <a:lstStyle/>
          <a:p>
            <a:pPr algn="l"/>
            <a:r>
              <a:rPr lang="en-US" sz="3200" dirty="0"/>
              <a:t>Conclusion and Recommendations</a:t>
            </a:r>
          </a:p>
        </p:txBody>
      </p:sp>
      <p:sp>
        <p:nvSpPr>
          <p:cNvPr id="5" name="TextBox 4">
            <a:extLst>
              <a:ext uri="{FF2B5EF4-FFF2-40B4-BE49-F238E27FC236}">
                <a16:creationId xmlns:a16="http://schemas.microsoft.com/office/drawing/2014/main" id="{725C5B91-8A99-F8A7-7770-CC1D506C2BAD}"/>
              </a:ext>
            </a:extLst>
          </p:cNvPr>
          <p:cNvSpPr txBox="1"/>
          <p:nvPr/>
        </p:nvSpPr>
        <p:spPr>
          <a:xfrm>
            <a:off x="775816" y="1836829"/>
            <a:ext cx="10640367" cy="3754874"/>
          </a:xfrm>
          <a:prstGeom prst="rect">
            <a:avLst/>
          </a:prstGeom>
          <a:noFill/>
        </p:spPr>
        <p:txBody>
          <a:bodyPr wrap="square">
            <a:spAutoFit/>
          </a:bodyPr>
          <a:lstStyle/>
          <a:p>
            <a:pPr marL="342900" lvl="0" indent="-342900" algn="just">
              <a:spcBef>
                <a:spcPts val="600"/>
              </a:spcBef>
              <a:spcAft>
                <a:spcPts val="600"/>
              </a:spcAft>
              <a:buFont typeface="Symbol" panose="05050102010706020507" pitchFamily="18" charset="2"/>
              <a:buChar char=""/>
            </a:pPr>
            <a:r>
              <a:rPr lang="en-US" sz="1800" dirty="0">
                <a:effectLst/>
                <a:ea typeface="MS Mincho" panose="02020609040205080304" pitchFamily="49" charset="-128"/>
              </a:rPr>
              <a:t>Prioritize investment projects based on a systematic and rational approach to ensure that the IED requirements are met as soon as possible.</a:t>
            </a:r>
            <a:endParaRPr lang="tr-TR" sz="1800" dirty="0">
              <a:effectLst/>
              <a:ea typeface="MS Mincho" panose="02020609040205080304" pitchFamily="49" charset="-128"/>
            </a:endParaRPr>
          </a:p>
          <a:p>
            <a:pPr marL="342900" lvl="0" indent="-342900" algn="just">
              <a:spcBef>
                <a:spcPts val="600"/>
              </a:spcBef>
              <a:spcAft>
                <a:spcPts val="600"/>
              </a:spcAft>
              <a:buFont typeface="Symbol" panose="05050102010706020507" pitchFamily="18" charset="2"/>
              <a:buChar char=""/>
            </a:pPr>
            <a:r>
              <a:rPr lang="en-US" sz="1800" dirty="0">
                <a:effectLst/>
                <a:ea typeface="MS Mincho" panose="02020609040205080304" pitchFamily="49" charset="-128"/>
              </a:rPr>
              <a:t>Strengthen legal transposition and institutional capacity to effectively implement the IED and ensure compliance with relevant EU legislation.</a:t>
            </a:r>
            <a:endParaRPr lang="tr-TR" sz="1800" dirty="0">
              <a:effectLst/>
              <a:ea typeface="MS Mincho" panose="02020609040205080304" pitchFamily="49" charset="-128"/>
            </a:endParaRPr>
          </a:p>
          <a:p>
            <a:pPr marL="342900" lvl="0" indent="-342900" algn="just">
              <a:spcBef>
                <a:spcPts val="600"/>
              </a:spcBef>
              <a:spcAft>
                <a:spcPts val="600"/>
              </a:spcAft>
              <a:buFont typeface="Symbol" panose="05050102010706020507" pitchFamily="18" charset="2"/>
              <a:buChar char=""/>
            </a:pPr>
            <a:r>
              <a:rPr lang="en-US" sz="1800" dirty="0">
                <a:effectLst/>
                <a:ea typeface="MS Mincho" panose="02020609040205080304" pitchFamily="49" charset="-128"/>
              </a:rPr>
              <a:t>Allocate adequate resources and secure project finance to support large-scale investments across the country.</a:t>
            </a:r>
            <a:endParaRPr lang="tr-TR" sz="1800" dirty="0">
              <a:effectLst/>
              <a:ea typeface="MS Mincho" panose="02020609040205080304" pitchFamily="49" charset="-128"/>
            </a:endParaRPr>
          </a:p>
          <a:p>
            <a:pPr marL="342900" lvl="0" indent="-342900" algn="just">
              <a:spcBef>
                <a:spcPts val="600"/>
              </a:spcBef>
              <a:spcAft>
                <a:spcPts val="600"/>
              </a:spcAft>
              <a:buFont typeface="Symbol" panose="05050102010706020507" pitchFamily="18" charset="2"/>
              <a:buChar char=""/>
            </a:pPr>
            <a:r>
              <a:rPr lang="en-US" sz="1800" dirty="0">
                <a:effectLst/>
                <a:ea typeface="MS Mincho" panose="02020609040205080304" pitchFamily="49" charset="-128"/>
              </a:rPr>
              <a:t>Continuously monitor and evaluate progress towards full compliance with the IED and make adjustments to the approach as necessary.</a:t>
            </a:r>
            <a:endParaRPr lang="tr-TR" sz="1800" dirty="0">
              <a:effectLst/>
              <a:ea typeface="MS Mincho" panose="02020609040205080304" pitchFamily="49" charset="-128"/>
            </a:endParaRPr>
          </a:p>
          <a:p>
            <a:pPr marL="342900" lvl="0" indent="-342900" algn="just">
              <a:spcBef>
                <a:spcPts val="600"/>
              </a:spcBef>
              <a:spcAft>
                <a:spcPts val="600"/>
              </a:spcAft>
              <a:buFont typeface="Symbol" panose="05050102010706020507" pitchFamily="18" charset="2"/>
              <a:buChar char=""/>
            </a:pPr>
            <a:r>
              <a:rPr lang="en-US" sz="1800" dirty="0">
                <a:effectLst/>
                <a:ea typeface="MS Mincho" panose="02020609040205080304" pitchFamily="49" charset="-128"/>
              </a:rPr>
              <a:t>On the other hand, the success of this process depends highly on taking concrete steps. Therefore, in addition to the general recommendations provided above, the following section includes specific recommendations on the NAP integration and implementation process and its cost and financing. </a:t>
            </a:r>
            <a:endParaRPr lang="tr-TR" sz="1800" dirty="0">
              <a:effectLst/>
              <a:ea typeface="MS Mincho" panose="02020609040205080304" pitchFamily="49" charset="-128"/>
            </a:endParaRPr>
          </a:p>
        </p:txBody>
      </p:sp>
    </p:spTree>
    <p:extLst>
      <p:ext uri="{BB962C8B-B14F-4D97-AF65-F5344CB8AC3E}">
        <p14:creationId xmlns:p14="http://schemas.microsoft.com/office/powerpoint/2010/main" val="1787062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199" y="764775"/>
            <a:ext cx="10515600" cy="609140"/>
          </a:xfrm>
        </p:spPr>
        <p:txBody>
          <a:bodyPr/>
          <a:lstStyle/>
          <a:p>
            <a:pPr algn="l"/>
            <a:r>
              <a:rPr lang="en-US" sz="3200" dirty="0">
                <a:latin typeface="+mn-lt"/>
              </a:rPr>
              <a:t>The timetable for recommendations and actions</a:t>
            </a:r>
          </a:p>
        </p:txBody>
      </p:sp>
      <p:graphicFrame>
        <p:nvGraphicFramePr>
          <p:cNvPr id="2" name="Table 1">
            <a:extLst>
              <a:ext uri="{FF2B5EF4-FFF2-40B4-BE49-F238E27FC236}">
                <a16:creationId xmlns:a16="http://schemas.microsoft.com/office/drawing/2014/main" id="{B892F4DF-B155-7DAF-075D-4EDE6433E6FF}"/>
              </a:ext>
            </a:extLst>
          </p:cNvPr>
          <p:cNvGraphicFramePr>
            <a:graphicFrameLocks noGrp="1"/>
          </p:cNvGraphicFramePr>
          <p:nvPr>
            <p:extLst>
              <p:ext uri="{D42A27DB-BD31-4B8C-83A1-F6EECF244321}">
                <p14:modId xmlns:p14="http://schemas.microsoft.com/office/powerpoint/2010/main" val="1750815433"/>
              </p:ext>
            </p:extLst>
          </p:nvPr>
        </p:nvGraphicFramePr>
        <p:xfrm>
          <a:off x="927100" y="1292634"/>
          <a:ext cx="10337799" cy="5077471"/>
        </p:xfrm>
        <a:graphic>
          <a:graphicData uri="http://schemas.openxmlformats.org/drawingml/2006/table">
            <a:tbl>
              <a:tblPr firstRow="1" firstCol="1" bandRow="1" bandCol="1">
                <a:tableStyleId>{3B4B98B0-60AC-42C2-AFA5-B58CD77FA1E5}</a:tableStyleId>
              </a:tblPr>
              <a:tblGrid>
                <a:gridCol w="725539">
                  <a:extLst>
                    <a:ext uri="{9D8B030D-6E8A-4147-A177-3AD203B41FA5}">
                      <a16:colId xmlns:a16="http://schemas.microsoft.com/office/drawing/2014/main" val="1495570748"/>
                    </a:ext>
                  </a:extLst>
                </a:gridCol>
                <a:gridCol w="5121541">
                  <a:extLst>
                    <a:ext uri="{9D8B030D-6E8A-4147-A177-3AD203B41FA5}">
                      <a16:colId xmlns:a16="http://schemas.microsoft.com/office/drawing/2014/main" val="2193052771"/>
                    </a:ext>
                  </a:extLst>
                </a:gridCol>
                <a:gridCol w="2252499">
                  <a:extLst>
                    <a:ext uri="{9D8B030D-6E8A-4147-A177-3AD203B41FA5}">
                      <a16:colId xmlns:a16="http://schemas.microsoft.com/office/drawing/2014/main" val="1895196382"/>
                    </a:ext>
                  </a:extLst>
                </a:gridCol>
                <a:gridCol w="2238220">
                  <a:extLst>
                    <a:ext uri="{9D8B030D-6E8A-4147-A177-3AD203B41FA5}">
                      <a16:colId xmlns:a16="http://schemas.microsoft.com/office/drawing/2014/main" val="2359692472"/>
                    </a:ext>
                  </a:extLst>
                </a:gridCol>
              </a:tblGrid>
              <a:tr h="360000">
                <a:tc gridSpan="2">
                  <a:txBody>
                    <a:bodyPr/>
                    <a:lstStyle/>
                    <a:p>
                      <a:pPr algn="ctr">
                        <a:lnSpc>
                          <a:spcPct val="100000"/>
                        </a:lnSpc>
                        <a:spcBef>
                          <a:spcPts val="0"/>
                        </a:spcBef>
                        <a:spcAft>
                          <a:spcPts val="0"/>
                        </a:spcAft>
                      </a:pPr>
                      <a:r>
                        <a:rPr lang="en-US" sz="1400">
                          <a:effectLst/>
                        </a:rPr>
                        <a:t>Recommendation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hMerge="1">
                  <a:txBody>
                    <a:bodyPr/>
                    <a:lstStyle/>
                    <a:p>
                      <a:endParaRPr lang="tr-TR"/>
                    </a:p>
                  </a:txBody>
                  <a:tcPr/>
                </a:tc>
                <a:tc>
                  <a:txBody>
                    <a:bodyPr/>
                    <a:lstStyle/>
                    <a:p>
                      <a:pPr algn="ctr">
                        <a:lnSpc>
                          <a:spcPct val="115000"/>
                        </a:lnSpc>
                        <a:spcBef>
                          <a:spcPts val="200"/>
                        </a:spcBef>
                        <a:spcAft>
                          <a:spcPts val="200"/>
                        </a:spcAft>
                      </a:pPr>
                      <a:r>
                        <a:rPr lang="en-US" sz="1400">
                          <a:effectLst/>
                        </a:rPr>
                        <a:t>Action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Timetable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1085761118"/>
                  </a:ext>
                </a:extLst>
              </a:tr>
              <a:tr h="225829">
                <a:tc gridSpan="4">
                  <a:txBody>
                    <a:bodyPr/>
                    <a:lstStyle/>
                    <a:p>
                      <a:pPr algn="just">
                        <a:lnSpc>
                          <a:spcPct val="100000"/>
                        </a:lnSpc>
                        <a:spcBef>
                          <a:spcPts val="0"/>
                        </a:spcBef>
                        <a:spcAft>
                          <a:spcPts val="0"/>
                        </a:spcAft>
                      </a:pPr>
                      <a:r>
                        <a:rPr lang="en-US" sz="1400">
                          <a:effectLst/>
                        </a:rPr>
                        <a:t>The NAP integration process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1485272244"/>
                  </a:ext>
                </a:extLst>
              </a:tr>
              <a:tr h="225829">
                <a:tc>
                  <a:txBody>
                    <a:bodyPr/>
                    <a:lstStyle/>
                    <a:p>
                      <a:pPr algn="ctr">
                        <a:lnSpc>
                          <a:spcPct val="100000"/>
                        </a:lnSpc>
                        <a:spcBef>
                          <a:spcPts val="0"/>
                        </a:spcBef>
                        <a:spcAft>
                          <a:spcPts val="0"/>
                        </a:spcAft>
                      </a:pPr>
                      <a:r>
                        <a:rPr lang="en-US" sz="1400">
                          <a:effectLst/>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dirty="0">
                          <a:effectLst/>
                        </a:rPr>
                        <a:t>Prioritization at national level </a:t>
                      </a:r>
                      <a:endParaRPr lang="tr-TR"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Policy 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06213476"/>
                  </a:ext>
                </a:extLst>
              </a:tr>
              <a:tr h="225829">
                <a:tc>
                  <a:txBody>
                    <a:bodyPr/>
                    <a:lstStyle/>
                    <a:p>
                      <a:pPr algn="ctr">
                        <a:lnSpc>
                          <a:spcPct val="100000"/>
                        </a:lnSpc>
                        <a:spcBef>
                          <a:spcPts val="0"/>
                        </a:spcBef>
                        <a:spcAft>
                          <a:spcPts val="0"/>
                        </a:spcAft>
                      </a:pPr>
                      <a:r>
                        <a:rPr lang="en-US" sz="1400">
                          <a:effectLst/>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Determining roles and responsibilities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Administrative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028225203"/>
                  </a:ext>
                </a:extLst>
              </a:tr>
              <a:tr h="225829">
                <a:tc>
                  <a:txBody>
                    <a:bodyPr/>
                    <a:lstStyle/>
                    <a:p>
                      <a:pPr algn="ctr">
                        <a:lnSpc>
                          <a:spcPct val="100000"/>
                        </a:lnSpc>
                        <a:spcBef>
                          <a:spcPts val="0"/>
                        </a:spcBef>
                        <a:spcAft>
                          <a:spcPts val="0"/>
                        </a:spcAft>
                      </a:pPr>
                      <a:r>
                        <a:rPr lang="en-US" sz="1400">
                          <a:effectLst/>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Alignment with the related EU legislation for the implementation of the IED</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Administrative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649513614"/>
                  </a:ext>
                </a:extLst>
              </a:tr>
              <a:tr h="225829">
                <a:tc>
                  <a:txBody>
                    <a:bodyPr/>
                    <a:lstStyle/>
                    <a:p>
                      <a:pPr algn="ctr">
                        <a:lnSpc>
                          <a:spcPct val="100000"/>
                        </a:lnSpc>
                        <a:spcBef>
                          <a:spcPts val="0"/>
                        </a:spcBef>
                        <a:spcAft>
                          <a:spcPts val="0"/>
                        </a:spcAft>
                      </a:pPr>
                      <a:r>
                        <a:rPr lang="en-US" sz="1400">
                          <a:effectLst/>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Integration of the NAP into the other national strategies and plans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Policy 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214870301"/>
                  </a:ext>
                </a:extLst>
              </a:tr>
              <a:tr h="225829">
                <a:tc>
                  <a:txBody>
                    <a:bodyPr/>
                    <a:lstStyle/>
                    <a:p>
                      <a:pPr algn="ctr">
                        <a:lnSpc>
                          <a:spcPct val="100000"/>
                        </a:lnSpc>
                        <a:spcBef>
                          <a:spcPts val="0"/>
                        </a:spcBef>
                        <a:spcAft>
                          <a:spcPts val="0"/>
                        </a:spcAft>
                      </a:pPr>
                      <a:r>
                        <a:rPr lang="en-US" sz="1400">
                          <a:effectLst/>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NAP update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Administrative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1807732255"/>
                  </a:ext>
                </a:extLst>
              </a:tr>
              <a:tr h="225829">
                <a:tc>
                  <a:txBody>
                    <a:bodyPr/>
                    <a:lstStyle/>
                    <a:p>
                      <a:pPr algn="ctr">
                        <a:lnSpc>
                          <a:spcPct val="100000"/>
                        </a:lnSpc>
                        <a:spcBef>
                          <a:spcPts val="0"/>
                        </a:spcBef>
                        <a:spcAft>
                          <a:spcPts val="0"/>
                        </a:spcAft>
                      </a:pPr>
                      <a:r>
                        <a:rPr lang="en-US" sz="1400">
                          <a:effectLst/>
                        </a:rPr>
                        <a:t>6</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NAP update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Policy 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June 2026</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886128010"/>
                  </a:ext>
                </a:extLst>
              </a:tr>
              <a:tr h="225829">
                <a:tc gridSpan="4">
                  <a:txBody>
                    <a:bodyPr/>
                    <a:lstStyle/>
                    <a:p>
                      <a:pPr algn="just">
                        <a:lnSpc>
                          <a:spcPct val="100000"/>
                        </a:lnSpc>
                        <a:spcBef>
                          <a:spcPts val="0"/>
                        </a:spcBef>
                        <a:spcAft>
                          <a:spcPts val="0"/>
                        </a:spcAft>
                      </a:pPr>
                      <a:r>
                        <a:rPr lang="en-US" sz="1400">
                          <a:effectLst/>
                        </a:rPr>
                        <a:t>Implementation process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2845599781"/>
                  </a:ext>
                </a:extLst>
              </a:tr>
              <a:tr h="225829">
                <a:tc>
                  <a:txBody>
                    <a:bodyPr/>
                    <a:lstStyle/>
                    <a:p>
                      <a:pPr algn="ctr">
                        <a:lnSpc>
                          <a:spcPct val="100000"/>
                        </a:lnSpc>
                        <a:spcBef>
                          <a:spcPts val="0"/>
                        </a:spcBef>
                        <a:spcAft>
                          <a:spcPts val="0"/>
                        </a:spcAft>
                      </a:pPr>
                      <a:r>
                        <a:rPr lang="en-US" sz="1400">
                          <a:effectLst/>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Prioritization of institutional strengthening</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June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505293099"/>
                  </a:ext>
                </a:extLst>
              </a:tr>
              <a:tr h="225829">
                <a:tc>
                  <a:txBody>
                    <a:bodyPr/>
                    <a:lstStyle/>
                    <a:p>
                      <a:pPr algn="ctr">
                        <a:lnSpc>
                          <a:spcPct val="100000"/>
                        </a:lnSpc>
                        <a:spcBef>
                          <a:spcPts val="0"/>
                        </a:spcBef>
                        <a:spcAft>
                          <a:spcPts val="0"/>
                        </a:spcAft>
                      </a:pPr>
                      <a:r>
                        <a:rPr lang="en-US" sz="1400">
                          <a:effectLst/>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NAP negotiations with the sector representatives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Administrative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June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263226337"/>
                  </a:ext>
                </a:extLst>
              </a:tr>
              <a:tr h="225829">
                <a:tc>
                  <a:txBody>
                    <a:bodyPr/>
                    <a:lstStyle/>
                    <a:p>
                      <a:pPr algn="ctr">
                        <a:lnSpc>
                          <a:spcPct val="100000"/>
                        </a:lnSpc>
                        <a:spcBef>
                          <a:spcPts val="0"/>
                        </a:spcBef>
                        <a:spcAft>
                          <a:spcPts val="0"/>
                        </a:spcAft>
                      </a:pPr>
                      <a:r>
                        <a:rPr lang="en-US" sz="1400">
                          <a:effectLst/>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Training and authorization of sectoral experts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New project</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77159466"/>
                  </a:ext>
                </a:extLst>
              </a:tr>
              <a:tr h="225829">
                <a:tc>
                  <a:txBody>
                    <a:bodyPr/>
                    <a:lstStyle/>
                    <a:p>
                      <a:pPr algn="ctr">
                        <a:lnSpc>
                          <a:spcPct val="100000"/>
                        </a:lnSpc>
                        <a:spcBef>
                          <a:spcPts val="0"/>
                        </a:spcBef>
                        <a:spcAft>
                          <a:spcPts val="0"/>
                        </a:spcAft>
                      </a:pPr>
                      <a:r>
                        <a:rPr lang="en-US" sz="1400">
                          <a:effectLst/>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Employment of sectoral experts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001788415"/>
                  </a:ext>
                </a:extLst>
              </a:tr>
              <a:tr h="225829">
                <a:tc>
                  <a:txBody>
                    <a:bodyPr/>
                    <a:lstStyle/>
                    <a:p>
                      <a:pPr algn="ctr">
                        <a:lnSpc>
                          <a:spcPct val="100000"/>
                        </a:lnSpc>
                        <a:spcBef>
                          <a:spcPts val="0"/>
                        </a:spcBef>
                        <a:spcAft>
                          <a:spcPts val="0"/>
                        </a:spcAft>
                      </a:pPr>
                      <a:r>
                        <a:rPr lang="en-US" sz="1400">
                          <a:effectLst/>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Establishment of knowledge centers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New project</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Jan 2027</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539173217"/>
                  </a:ext>
                </a:extLst>
              </a:tr>
              <a:tr h="225829">
                <a:tc gridSpan="4">
                  <a:txBody>
                    <a:bodyPr/>
                    <a:lstStyle/>
                    <a:p>
                      <a:pPr algn="just">
                        <a:lnSpc>
                          <a:spcPct val="100000"/>
                        </a:lnSpc>
                        <a:spcBef>
                          <a:spcPts val="0"/>
                        </a:spcBef>
                        <a:spcAft>
                          <a:spcPts val="0"/>
                        </a:spcAft>
                      </a:pPr>
                      <a:r>
                        <a:rPr lang="en-US" sz="1400">
                          <a:effectLst/>
                        </a:rPr>
                        <a:t>Costs and Financing</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2536410250"/>
                  </a:ext>
                </a:extLst>
              </a:tr>
              <a:tr h="225829">
                <a:tc>
                  <a:txBody>
                    <a:bodyPr/>
                    <a:lstStyle/>
                    <a:p>
                      <a:pPr algn="ctr">
                        <a:lnSpc>
                          <a:spcPct val="100000"/>
                        </a:lnSpc>
                        <a:spcBef>
                          <a:spcPts val="0"/>
                        </a:spcBef>
                        <a:spcAft>
                          <a:spcPts val="0"/>
                        </a:spcAft>
                      </a:pPr>
                      <a:r>
                        <a:rPr lang="en-US" sz="1400">
                          <a:effectLst/>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Prioritization of key strategies and plans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07110688"/>
                  </a:ext>
                </a:extLst>
              </a:tr>
              <a:tr h="225829">
                <a:tc>
                  <a:txBody>
                    <a:bodyPr/>
                    <a:lstStyle/>
                    <a:p>
                      <a:pPr algn="ctr">
                        <a:lnSpc>
                          <a:spcPct val="100000"/>
                        </a:lnSpc>
                        <a:spcBef>
                          <a:spcPts val="0"/>
                        </a:spcBef>
                        <a:spcAft>
                          <a:spcPts val="0"/>
                        </a:spcAft>
                      </a:pPr>
                      <a:r>
                        <a:rPr lang="en-US" sz="1400">
                          <a:effectLst/>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Providing internationally funded technical assistance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Decision/policy</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359807971"/>
                  </a:ext>
                </a:extLst>
              </a:tr>
              <a:tr h="225829">
                <a:tc>
                  <a:txBody>
                    <a:bodyPr/>
                    <a:lstStyle/>
                    <a:p>
                      <a:pPr algn="ctr">
                        <a:lnSpc>
                          <a:spcPct val="100000"/>
                        </a:lnSpc>
                        <a:spcBef>
                          <a:spcPts val="0"/>
                        </a:spcBef>
                        <a:spcAft>
                          <a:spcPts val="0"/>
                        </a:spcAft>
                      </a:pPr>
                      <a:r>
                        <a:rPr lang="en-US" sz="1400">
                          <a:effectLst/>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Exploring options for commercially viable frameworks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Decision/policy</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319522970"/>
                  </a:ext>
                </a:extLst>
              </a:tr>
              <a:tr h="225829">
                <a:tc>
                  <a:txBody>
                    <a:bodyPr/>
                    <a:lstStyle/>
                    <a:p>
                      <a:pPr algn="ctr">
                        <a:lnSpc>
                          <a:spcPct val="100000"/>
                        </a:lnSpc>
                        <a:spcBef>
                          <a:spcPts val="0"/>
                        </a:spcBef>
                        <a:spcAft>
                          <a:spcPts val="0"/>
                        </a:spcAft>
                      </a:pPr>
                      <a:r>
                        <a:rPr lang="en-US" sz="1400">
                          <a:effectLst/>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Financing private sector investments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Decision/policy</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168987960"/>
                  </a:ext>
                </a:extLst>
              </a:tr>
              <a:tr h="225829">
                <a:tc>
                  <a:txBody>
                    <a:bodyPr/>
                    <a:lstStyle/>
                    <a:p>
                      <a:pPr algn="ctr">
                        <a:lnSpc>
                          <a:spcPct val="100000"/>
                        </a:lnSpc>
                        <a:spcBef>
                          <a:spcPts val="0"/>
                        </a:spcBef>
                        <a:spcAft>
                          <a:spcPts val="0"/>
                        </a:spcAft>
                      </a:pPr>
                      <a:r>
                        <a:rPr lang="en-US" sz="1400">
                          <a:effectLst/>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Analyzing the environmental charges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Administrative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By Dec 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737392945"/>
                  </a:ext>
                </a:extLst>
              </a:tr>
              <a:tr h="225829">
                <a:tc>
                  <a:txBody>
                    <a:bodyPr/>
                    <a:lstStyle/>
                    <a:p>
                      <a:pPr algn="ctr">
                        <a:lnSpc>
                          <a:spcPct val="100000"/>
                        </a:lnSpc>
                        <a:spcBef>
                          <a:spcPts val="0"/>
                        </a:spcBef>
                        <a:spcAft>
                          <a:spcPts val="0"/>
                        </a:spcAft>
                      </a:pPr>
                      <a:r>
                        <a:rPr lang="en-US" sz="1400">
                          <a:effectLst/>
                        </a:rPr>
                        <a:t>6</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a:lnSpc>
                          <a:spcPct val="100000"/>
                        </a:lnSpc>
                        <a:spcBef>
                          <a:spcPts val="0"/>
                        </a:spcBef>
                        <a:spcAft>
                          <a:spcPts val="0"/>
                        </a:spcAft>
                      </a:pPr>
                      <a:r>
                        <a:rPr lang="en-US" sz="1400">
                          <a:effectLst/>
                        </a:rPr>
                        <a:t>Investigating the role of economic instruments</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a:effectLst/>
                        </a:rPr>
                        <a:t>Decision/policy</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a:lnSpc>
                          <a:spcPct val="100000"/>
                        </a:lnSpc>
                        <a:spcBef>
                          <a:spcPts val="0"/>
                        </a:spcBef>
                        <a:spcAft>
                          <a:spcPts val="0"/>
                        </a:spcAft>
                      </a:pPr>
                      <a:r>
                        <a:rPr lang="en-US" sz="1400" dirty="0">
                          <a:effectLst/>
                        </a:rPr>
                        <a:t>By Dec 2025</a:t>
                      </a:r>
                      <a:endParaRPr lang="tr-TR" sz="1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478440017"/>
                  </a:ext>
                </a:extLst>
              </a:tr>
            </a:tbl>
          </a:graphicData>
        </a:graphic>
      </p:graphicFrame>
    </p:spTree>
    <p:extLst>
      <p:ext uri="{BB962C8B-B14F-4D97-AF65-F5344CB8AC3E}">
        <p14:creationId xmlns:p14="http://schemas.microsoft.com/office/powerpoint/2010/main" val="1144704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99FE0-D108-4ADE-96C2-6FA126AA1DA7}"/>
              </a:ext>
            </a:extLst>
          </p:cNvPr>
          <p:cNvSpPr>
            <a:spLocks noGrp="1"/>
          </p:cNvSpPr>
          <p:nvPr>
            <p:ph type="title"/>
          </p:nvPr>
        </p:nvSpPr>
        <p:spPr/>
        <p:txBody>
          <a:bodyPr/>
          <a:lstStyle/>
          <a:p>
            <a:pPr marL="0" indent="0" algn="ctr">
              <a:buNone/>
            </a:pPr>
            <a:r>
              <a:rPr lang="en-US" sz="4400" dirty="0"/>
              <a:t>THANK YOU!</a:t>
            </a:r>
            <a:endParaRPr lang="tr-TR" sz="4400" dirty="0"/>
          </a:p>
        </p:txBody>
      </p:sp>
      <p:sp>
        <p:nvSpPr>
          <p:cNvPr id="7" name="Text Placeholder 6">
            <a:extLst>
              <a:ext uri="{FF2B5EF4-FFF2-40B4-BE49-F238E27FC236}">
                <a16:creationId xmlns:a16="http://schemas.microsoft.com/office/drawing/2014/main" id="{60F34A70-9CB9-4088-B623-C2D43459CAE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3ED2F4C-910E-4CD7-8180-084486CB0AAE}"/>
              </a:ext>
            </a:extLst>
          </p:cNvPr>
          <p:cNvSpPr>
            <a:spLocks noGrp="1"/>
          </p:cNvSpPr>
          <p:nvPr>
            <p:ph type="sldNum" sz="quarter" idx="12"/>
          </p:nvPr>
        </p:nvSpPr>
        <p:spPr/>
        <p:txBody>
          <a:bodyPr/>
          <a:lstStyle/>
          <a:p>
            <a:fld id="{3AB124D6-A55C-4BF8-8FED-103D5F9381FB}" type="slidenum">
              <a:rPr lang="en-GB" smtClean="0"/>
              <a:pPr/>
              <a:t>23</a:t>
            </a:fld>
            <a:endParaRPr lang="en-GB"/>
          </a:p>
        </p:txBody>
      </p:sp>
    </p:spTree>
    <p:extLst>
      <p:ext uri="{BB962C8B-B14F-4D97-AF65-F5344CB8AC3E}">
        <p14:creationId xmlns:p14="http://schemas.microsoft.com/office/powerpoint/2010/main" val="3569784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a:extLst>
              <a:ext uri="{FF2B5EF4-FFF2-40B4-BE49-F238E27FC236}">
                <a16:creationId xmlns:a16="http://schemas.microsoft.com/office/drawing/2014/main" id="{4541740A-2D53-4208-880A-9D168F9EA46B}"/>
              </a:ext>
            </a:extLst>
          </p:cNvPr>
          <p:cNvSpPr>
            <a:spLocks noGrp="1"/>
          </p:cNvSpPr>
          <p:nvPr>
            <p:ph idx="1"/>
          </p:nvPr>
        </p:nvSpPr>
        <p:spPr>
          <a:xfrm>
            <a:off x="838200" y="2121842"/>
            <a:ext cx="10515600" cy="4351338"/>
          </a:xfrm>
        </p:spPr>
        <p:txBody>
          <a:bodyPr>
            <a:normAutofit/>
          </a:bodyPr>
          <a:lstStyle/>
          <a:p>
            <a:pPr marL="0" indent="0">
              <a:buNone/>
            </a:pPr>
            <a:r>
              <a:rPr lang="en-US" sz="2400" b="1" dirty="0"/>
              <a:t>THE ACTIVITY SET 1.3 - </a:t>
            </a:r>
            <a:r>
              <a:rPr lang="en-US" sz="2400" dirty="0"/>
              <a:t>Development of National Action Plan (NAP) for Implementation of IPPC approach defined by IED</a:t>
            </a:r>
          </a:p>
          <a:p>
            <a:pPr marL="0" indent="0">
              <a:buNone/>
            </a:pPr>
            <a:r>
              <a:rPr lang="en-US" sz="2400" dirty="0"/>
              <a:t>The sub-activities are:</a:t>
            </a:r>
          </a:p>
          <a:p>
            <a:pPr marL="0" indent="0">
              <a:spcAft>
                <a:spcPts val="1200"/>
              </a:spcAft>
              <a:buNone/>
            </a:pPr>
            <a:r>
              <a:rPr lang="en-US" sz="2400" b="1" dirty="0"/>
              <a:t>Activity 1.3.1: </a:t>
            </a:r>
            <a:r>
              <a:rPr lang="en-US" sz="2400" dirty="0"/>
              <a:t>Data gathering for NAP (National Action Plan)</a:t>
            </a:r>
          </a:p>
          <a:p>
            <a:pPr marL="0" indent="0">
              <a:spcAft>
                <a:spcPts val="1200"/>
              </a:spcAft>
              <a:buNone/>
            </a:pPr>
            <a:r>
              <a:rPr lang="en-US" sz="2400" b="1" dirty="0"/>
              <a:t>Activity 1.3.2</a:t>
            </a:r>
            <a:r>
              <a:rPr lang="en-US" sz="2400" dirty="0"/>
              <a:t>:</a:t>
            </a:r>
            <a:r>
              <a:rPr lang="tr-TR" sz="2400" dirty="0"/>
              <a:t> </a:t>
            </a:r>
            <a:r>
              <a:rPr lang="en-US" sz="2400" dirty="0"/>
              <a:t>Preparation of Methodology Report for “the sectors which are not specifically researched”</a:t>
            </a:r>
            <a:endParaRPr lang="tr-TR" sz="2400" dirty="0"/>
          </a:p>
          <a:p>
            <a:pPr marL="0" indent="0">
              <a:spcAft>
                <a:spcPts val="1200"/>
              </a:spcAft>
              <a:buNone/>
            </a:pPr>
            <a:r>
              <a:rPr lang="en-US" sz="2400" b="1" dirty="0"/>
              <a:t>Activity 1.3.3</a:t>
            </a:r>
            <a:r>
              <a:rPr lang="en-US" sz="2400" dirty="0"/>
              <a:t>:</a:t>
            </a:r>
            <a:r>
              <a:rPr lang="tr-TR" sz="2400" dirty="0"/>
              <a:t> </a:t>
            </a:r>
            <a:r>
              <a:rPr lang="en-US" sz="2400" dirty="0"/>
              <a:t>Preparation of National Action Plan</a:t>
            </a:r>
          </a:p>
          <a:p>
            <a:pPr marL="0" indent="0">
              <a:spcAft>
                <a:spcPts val="1200"/>
              </a:spcAft>
              <a:buNone/>
            </a:pPr>
            <a:endParaRPr lang="tr-TR" sz="2400" dirty="0"/>
          </a:p>
          <a:p>
            <a:pPr marL="0" indent="0">
              <a:buNone/>
            </a:pPr>
            <a:endParaRPr lang="tr-TR" sz="2400" dirty="0"/>
          </a:p>
        </p:txBody>
      </p:sp>
      <p:sp>
        <p:nvSpPr>
          <p:cNvPr id="2" name="Title 1">
            <a:extLst>
              <a:ext uri="{FF2B5EF4-FFF2-40B4-BE49-F238E27FC236}">
                <a16:creationId xmlns:a16="http://schemas.microsoft.com/office/drawing/2014/main" id="{1F7D5345-5B80-47A7-9F81-93FECBC80FE5}"/>
              </a:ext>
            </a:extLst>
          </p:cNvPr>
          <p:cNvSpPr>
            <a:spLocks noGrp="1"/>
          </p:cNvSpPr>
          <p:nvPr>
            <p:ph type="title"/>
          </p:nvPr>
        </p:nvSpPr>
        <p:spPr/>
        <p:txBody>
          <a:bodyPr>
            <a:normAutofit/>
          </a:bodyPr>
          <a:lstStyle/>
          <a:p>
            <a:r>
              <a:rPr lang="en-US" dirty="0"/>
              <a:t>DIES PROJECT - ACTIVITY SET 1.3 </a:t>
            </a:r>
          </a:p>
        </p:txBody>
      </p:sp>
      <p:sp>
        <p:nvSpPr>
          <p:cNvPr id="3" name="Rectangle: Rounded Corners 2">
            <a:extLst>
              <a:ext uri="{FF2B5EF4-FFF2-40B4-BE49-F238E27FC236}">
                <a16:creationId xmlns:a16="http://schemas.microsoft.com/office/drawing/2014/main" id="{DBD51341-F760-476B-BAFD-847763766611}"/>
              </a:ext>
            </a:extLst>
          </p:cNvPr>
          <p:cNvSpPr/>
          <p:nvPr/>
        </p:nvSpPr>
        <p:spPr>
          <a:xfrm>
            <a:off x="489098" y="3317358"/>
            <a:ext cx="10515600" cy="59285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Rounded Corners 6">
            <a:extLst>
              <a:ext uri="{FF2B5EF4-FFF2-40B4-BE49-F238E27FC236}">
                <a16:creationId xmlns:a16="http://schemas.microsoft.com/office/drawing/2014/main" id="{388B844E-7727-4D22-833E-26C86E17A8E1}"/>
              </a:ext>
            </a:extLst>
          </p:cNvPr>
          <p:cNvSpPr/>
          <p:nvPr/>
        </p:nvSpPr>
        <p:spPr>
          <a:xfrm>
            <a:off x="513902" y="4798831"/>
            <a:ext cx="10515600" cy="59285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16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34636FC-4771-6EFC-DAE7-434CB62DF259}"/>
              </a:ext>
            </a:extLst>
          </p:cNvPr>
          <p:cNvSpPr>
            <a:spLocks noGrp="1"/>
          </p:cNvSpPr>
          <p:nvPr>
            <p:ph type="title"/>
          </p:nvPr>
        </p:nvSpPr>
        <p:spPr/>
        <p:txBody>
          <a:bodyPr>
            <a:normAutofit/>
          </a:bodyPr>
          <a:lstStyle/>
          <a:p>
            <a:r>
              <a:rPr lang="en-US" sz="3200" b="1" dirty="0"/>
              <a:t>Timeline for Development of NAP</a:t>
            </a:r>
            <a:endParaRPr lang="tr-TR" sz="3200" b="1" dirty="0"/>
          </a:p>
        </p:txBody>
      </p:sp>
      <p:graphicFrame>
        <p:nvGraphicFramePr>
          <p:cNvPr id="8" name="İçerik Yer Tutucusu 5">
            <a:extLst>
              <a:ext uri="{FF2B5EF4-FFF2-40B4-BE49-F238E27FC236}">
                <a16:creationId xmlns:a16="http://schemas.microsoft.com/office/drawing/2014/main" id="{F774C57F-32FE-1AAF-125B-41847DA8D655}"/>
              </a:ext>
            </a:extLst>
          </p:cNvPr>
          <p:cNvGraphicFramePr>
            <a:graphicFrameLocks/>
          </p:cNvGraphicFramePr>
          <p:nvPr>
            <p:extLst>
              <p:ext uri="{D42A27DB-BD31-4B8C-83A1-F6EECF244321}">
                <p14:modId xmlns:p14="http://schemas.microsoft.com/office/powerpoint/2010/main" val="1123949134"/>
              </p:ext>
            </p:extLst>
          </p:nvPr>
        </p:nvGraphicFramePr>
        <p:xfrm>
          <a:off x="392559" y="2612854"/>
          <a:ext cx="11662913" cy="2071203"/>
        </p:xfrm>
        <a:graphic>
          <a:graphicData uri="http://schemas.openxmlformats.org/drawingml/2006/chart">
            <c:chart xmlns:c="http://schemas.openxmlformats.org/drawingml/2006/chart" xmlns:r="http://schemas.openxmlformats.org/officeDocument/2006/relationships" r:id="rId3"/>
          </a:graphicData>
        </a:graphic>
      </p:graphicFrame>
      <p:sp>
        <p:nvSpPr>
          <p:cNvPr id="9" name="Metin kutusu 6">
            <a:extLst>
              <a:ext uri="{FF2B5EF4-FFF2-40B4-BE49-F238E27FC236}">
                <a16:creationId xmlns:a16="http://schemas.microsoft.com/office/drawing/2014/main" id="{EA6AF725-24DE-2A17-16DD-8E5255511BCE}"/>
              </a:ext>
            </a:extLst>
          </p:cNvPr>
          <p:cNvSpPr txBox="1"/>
          <p:nvPr/>
        </p:nvSpPr>
        <p:spPr>
          <a:xfrm>
            <a:off x="2845940" y="2334097"/>
            <a:ext cx="2936878" cy="707886"/>
          </a:xfrm>
          <a:custGeom>
            <a:avLst/>
            <a:gdLst>
              <a:gd name="connsiteX0" fmla="*/ 0 w 2936878"/>
              <a:gd name="connsiteY0" fmla="*/ 0 h 707886"/>
              <a:gd name="connsiteX1" fmla="*/ 558007 w 2936878"/>
              <a:gd name="connsiteY1" fmla="*/ 0 h 707886"/>
              <a:gd name="connsiteX2" fmla="*/ 1057276 w 2936878"/>
              <a:gd name="connsiteY2" fmla="*/ 0 h 707886"/>
              <a:gd name="connsiteX3" fmla="*/ 1703389 w 2936878"/>
              <a:gd name="connsiteY3" fmla="*/ 0 h 707886"/>
              <a:gd name="connsiteX4" fmla="*/ 2261396 w 2936878"/>
              <a:gd name="connsiteY4" fmla="*/ 0 h 707886"/>
              <a:gd name="connsiteX5" fmla="*/ 2936878 w 2936878"/>
              <a:gd name="connsiteY5" fmla="*/ 0 h 707886"/>
              <a:gd name="connsiteX6" fmla="*/ 2936878 w 2936878"/>
              <a:gd name="connsiteY6" fmla="*/ 368101 h 707886"/>
              <a:gd name="connsiteX7" fmla="*/ 2936878 w 2936878"/>
              <a:gd name="connsiteY7" fmla="*/ 707886 h 707886"/>
              <a:gd name="connsiteX8" fmla="*/ 2349502 w 2936878"/>
              <a:gd name="connsiteY8" fmla="*/ 707886 h 707886"/>
              <a:gd name="connsiteX9" fmla="*/ 1850233 w 2936878"/>
              <a:gd name="connsiteY9" fmla="*/ 707886 h 707886"/>
              <a:gd name="connsiteX10" fmla="*/ 1262858 w 2936878"/>
              <a:gd name="connsiteY10" fmla="*/ 707886 h 707886"/>
              <a:gd name="connsiteX11" fmla="*/ 675482 w 2936878"/>
              <a:gd name="connsiteY11" fmla="*/ 707886 h 707886"/>
              <a:gd name="connsiteX12" fmla="*/ 0 w 2936878"/>
              <a:gd name="connsiteY12" fmla="*/ 707886 h 707886"/>
              <a:gd name="connsiteX13" fmla="*/ 0 w 2936878"/>
              <a:gd name="connsiteY13" fmla="*/ 339785 h 707886"/>
              <a:gd name="connsiteX14" fmla="*/ 0 w 2936878"/>
              <a:gd name="connsiteY14"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36878" h="707886" extrusionOk="0">
                <a:moveTo>
                  <a:pt x="0" y="0"/>
                </a:moveTo>
                <a:cubicBezTo>
                  <a:pt x="204942" y="-27925"/>
                  <a:pt x="339248" y="24132"/>
                  <a:pt x="558007" y="0"/>
                </a:cubicBezTo>
                <a:cubicBezTo>
                  <a:pt x="776766" y="-24132"/>
                  <a:pt x="836255" y="19908"/>
                  <a:pt x="1057276" y="0"/>
                </a:cubicBezTo>
                <a:cubicBezTo>
                  <a:pt x="1278297" y="-19908"/>
                  <a:pt x="1381527" y="75963"/>
                  <a:pt x="1703389" y="0"/>
                </a:cubicBezTo>
                <a:cubicBezTo>
                  <a:pt x="2025251" y="-75963"/>
                  <a:pt x="2016408" y="43039"/>
                  <a:pt x="2261396" y="0"/>
                </a:cubicBezTo>
                <a:cubicBezTo>
                  <a:pt x="2506384" y="-43039"/>
                  <a:pt x="2642833" y="30914"/>
                  <a:pt x="2936878" y="0"/>
                </a:cubicBezTo>
                <a:cubicBezTo>
                  <a:pt x="2977284" y="183334"/>
                  <a:pt x="2919050" y="200085"/>
                  <a:pt x="2936878" y="368101"/>
                </a:cubicBezTo>
                <a:cubicBezTo>
                  <a:pt x="2954706" y="536117"/>
                  <a:pt x="2898274" y="546712"/>
                  <a:pt x="2936878" y="707886"/>
                </a:cubicBezTo>
                <a:cubicBezTo>
                  <a:pt x="2678906" y="767106"/>
                  <a:pt x="2595851" y="682423"/>
                  <a:pt x="2349502" y="707886"/>
                </a:cubicBezTo>
                <a:cubicBezTo>
                  <a:pt x="2103153" y="733349"/>
                  <a:pt x="1987447" y="664799"/>
                  <a:pt x="1850233" y="707886"/>
                </a:cubicBezTo>
                <a:cubicBezTo>
                  <a:pt x="1713019" y="750973"/>
                  <a:pt x="1454773" y="691318"/>
                  <a:pt x="1262858" y="707886"/>
                </a:cubicBezTo>
                <a:cubicBezTo>
                  <a:pt x="1070944" y="724454"/>
                  <a:pt x="819948" y="700786"/>
                  <a:pt x="675482" y="707886"/>
                </a:cubicBezTo>
                <a:cubicBezTo>
                  <a:pt x="531016" y="714986"/>
                  <a:pt x="140238" y="669895"/>
                  <a:pt x="0" y="707886"/>
                </a:cubicBezTo>
                <a:cubicBezTo>
                  <a:pt x="-40166" y="566779"/>
                  <a:pt x="13196" y="469452"/>
                  <a:pt x="0" y="339785"/>
                </a:cubicBezTo>
                <a:cubicBezTo>
                  <a:pt x="-13196" y="210118"/>
                  <a:pt x="12238" y="144022"/>
                  <a:pt x="0" y="0"/>
                </a:cubicBezTo>
                <a:close/>
              </a:path>
            </a:pathLst>
          </a:custGeom>
          <a:noFill/>
          <a:ln>
            <a:solidFill>
              <a:srgbClr val="33CCCC"/>
            </a:solidFill>
            <a:extLst>
              <a:ext uri="{C807C97D-BFC1-408E-A445-0C87EB9F89A2}">
                <ask:lineSketchStyleProps xmlns:ask="http://schemas.microsoft.com/office/drawing/2018/sketchyshapes" xmlns="" sd="1219033472">
                  <a:prstGeom prst="rect">
                    <a:avLst/>
                  </a:prstGeom>
                  <ask:type>
                    <ask:lineSketchScribble/>
                  </ask:type>
                </ask:lineSketchStyleProps>
              </a:ext>
            </a:extLst>
          </a:ln>
        </p:spPr>
        <p:txBody>
          <a:bodyPr wrap="square" rtlCol="0">
            <a:spAutoFit/>
          </a:bodyPr>
          <a:lstStyle/>
          <a:p>
            <a:r>
              <a:rPr lang="en-US" sz="2000" dirty="0"/>
              <a:t>12</a:t>
            </a:r>
            <a:r>
              <a:rPr lang="en-US" sz="2000" baseline="30000" dirty="0"/>
              <a:t>th</a:t>
            </a:r>
            <a:r>
              <a:rPr lang="en-US" sz="2000" dirty="0"/>
              <a:t> MONTH OF THE DIES PROJECT: I. NAP REPORT</a:t>
            </a:r>
            <a:endParaRPr lang="tr-TR" sz="2000" dirty="0"/>
          </a:p>
        </p:txBody>
      </p:sp>
      <p:sp>
        <p:nvSpPr>
          <p:cNvPr id="10" name="Metin kutusu 19">
            <a:extLst>
              <a:ext uri="{FF2B5EF4-FFF2-40B4-BE49-F238E27FC236}">
                <a16:creationId xmlns:a16="http://schemas.microsoft.com/office/drawing/2014/main" id="{B7CEA96B-556D-3805-2B36-26B8F232D865}"/>
              </a:ext>
            </a:extLst>
          </p:cNvPr>
          <p:cNvSpPr txBox="1"/>
          <p:nvPr/>
        </p:nvSpPr>
        <p:spPr>
          <a:xfrm>
            <a:off x="7209113" y="5249860"/>
            <a:ext cx="2946862" cy="646331"/>
          </a:xfrm>
          <a:custGeom>
            <a:avLst/>
            <a:gdLst>
              <a:gd name="connsiteX0" fmla="*/ 0 w 2946862"/>
              <a:gd name="connsiteY0" fmla="*/ 0 h 646331"/>
              <a:gd name="connsiteX1" fmla="*/ 530435 w 2946862"/>
              <a:gd name="connsiteY1" fmla="*/ 0 h 646331"/>
              <a:gd name="connsiteX2" fmla="*/ 1149276 w 2946862"/>
              <a:gd name="connsiteY2" fmla="*/ 0 h 646331"/>
              <a:gd name="connsiteX3" fmla="*/ 1650243 w 2946862"/>
              <a:gd name="connsiteY3" fmla="*/ 0 h 646331"/>
              <a:gd name="connsiteX4" fmla="*/ 2151209 w 2946862"/>
              <a:gd name="connsiteY4" fmla="*/ 0 h 646331"/>
              <a:gd name="connsiteX5" fmla="*/ 2946862 w 2946862"/>
              <a:gd name="connsiteY5" fmla="*/ 0 h 646331"/>
              <a:gd name="connsiteX6" fmla="*/ 2946862 w 2946862"/>
              <a:gd name="connsiteY6" fmla="*/ 323166 h 646331"/>
              <a:gd name="connsiteX7" fmla="*/ 2946862 w 2946862"/>
              <a:gd name="connsiteY7" fmla="*/ 646331 h 646331"/>
              <a:gd name="connsiteX8" fmla="*/ 2328021 w 2946862"/>
              <a:gd name="connsiteY8" fmla="*/ 646331 h 646331"/>
              <a:gd name="connsiteX9" fmla="*/ 1827054 w 2946862"/>
              <a:gd name="connsiteY9" fmla="*/ 646331 h 646331"/>
              <a:gd name="connsiteX10" fmla="*/ 1237682 w 2946862"/>
              <a:gd name="connsiteY10" fmla="*/ 646331 h 646331"/>
              <a:gd name="connsiteX11" fmla="*/ 589372 w 2946862"/>
              <a:gd name="connsiteY11" fmla="*/ 646331 h 646331"/>
              <a:gd name="connsiteX12" fmla="*/ 0 w 2946862"/>
              <a:gd name="connsiteY12" fmla="*/ 646331 h 646331"/>
              <a:gd name="connsiteX13" fmla="*/ 0 w 2946862"/>
              <a:gd name="connsiteY13" fmla="*/ 310239 h 646331"/>
              <a:gd name="connsiteX14" fmla="*/ 0 w 2946862"/>
              <a:gd name="connsiteY14"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46862" h="646331" extrusionOk="0">
                <a:moveTo>
                  <a:pt x="0" y="0"/>
                </a:moveTo>
                <a:cubicBezTo>
                  <a:pt x="121765" y="-42202"/>
                  <a:pt x="346057" y="38449"/>
                  <a:pt x="530435" y="0"/>
                </a:cubicBezTo>
                <a:cubicBezTo>
                  <a:pt x="714814" y="-38449"/>
                  <a:pt x="1010548" y="19744"/>
                  <a:pt x="1149276" y="0"/>
                </a:cubicBezTo>
                <a:cubicBezTo>
                  <a:pt x="1288004" y="-19744"/>
                  <a:pt x="1445805" y="52592"/>
                  <a:pt x="1650243" y="0"/>
                </a:cubicBezTo>
                <a:cubicBezTo>
                  <a:pt x="1854681" y="-52592"/>
                  <a:pt x="1997994" y="19593"/>
                  <a:pt x="2151209" y="0"/>
                </a:cubicBezTo>
                <a:cubicBezTo>
                  <a:pt x="2304424" y="-19593"/>
                  <a:pt x="2581289" y="30163"/>
                  <a:pt x="2946862" y="0"/>
                </a:cubicBezTo>
                <a:cubicBezTo>
                  <a:pt x="2955455" y="70938"/>
                  <a:pt x="2946771" y="221041"/>
                  <a:pt x="2946862" y="323166"/>
                </a:cubicBezTo>
                <a:cubicBezTo>
                  <a:pt x="2946953" y="425291"/>
                  <a:pt x="2945495" y="487352"/>
                  <a:pt x="2946862" y="646331"/>
                </a:cubicBezTo>
                <a:cubicBezTo>
                  <a:pt x="2672947" y="666040"/>
                  <a:pt x="2555471" y="583439"/>
                  <a:pt x="2328021" y="646331"/>
                </a:cubicBezTo>
                <a:cubicBezTo>
                  <a:pt x="2100571" y="709223"/>
                  <a:pt x="1979999" y="594324"/>
                  <a:pt x="1827054" y="646331"/>
                </a:cubicBezTo>
                <a:cubicBezTo>
                  <a:pt x="1674109" y="698338"/>
                  <a:pt x="1373850" y="578498"/>
                  <a:pt x="1237682" y="646331"/>
                </a:cubicBezTo>
                <a:cubicBezTo>
                  <a:pt x="1101514" y="714164"/>
                  <a:pt x="757449" y="612222"/>
                  <a:pt x="589372" y="646331"/>
                </a:cubicBezTo>
                <a:cubicBezTo>
                  <a:pt x="421295" y="680440"/>
                  <a:pt x="142264" y="628869"/>
                  <a:pt x="0" y="646331"/>
                </a:cubicBezTo>
                <a:cubicBezTo>
                  <a:pt x="-20323" y="558507"/>
                  <a:pt x="36095" y="475461"/>
                  <a:pt x="0" y="310239"/>
                </a:cubicBezTo>
                <a:cubicBezTo>
                  <a:pt x="-36095" y="145017"/>
                  <a:pt x="25140" y="139661"/>
                  <a:pt x="0" y="0"/>
                </a:cubicBezTo>
                <a:close/>
              </a:path>
            </a:pathLst>
          </a:custGeom>
          <a:noFill/>
          <a:ln>
            <a:solidFill>
              <a:srgbClr val="33CCCC"/>
            </a:solidFill>
            <a:extLst>
              <a:ext uri="{C807C97D-BFC1-408E-A445-0C87EB9F89A2}">
                <ask:lineSketchStyleProps xmlns:ask="http://schemas.microsoft.com/office/drawing/2018/sketchyshapes" xmlns="" sd="1989016664">
                  <a:prstGeom prst="rect">
                    <a:avLst/>
                  </a:prstGeom>
                  <ask:type>
                    <ask:lineSketchScribble/>
                  </ask:type>
                </ask:lineSketchStyleProps>
              </a:ext>
            </a:extLst>
          </a:ln>
        </p:spPr>
        <p:txBody>
          <a:bodyPr wrap="square" rtlCol="0">
            <a:spAutoFit/>
          </a:bodyPr>
          <a:lstStyle/>
          <a:p>
            <a:r>
              <a:rPr lang="en-US" sz="1800" dirty="0"/>
              <a:t>26</a:t>
            </a:r>
            <a:r>
              <a:rPr lang="en-US" sz="1800" baseline="30000" dirty="0"/>
              <a:t>th</a:t>
            </a:r>
            <a:r>
              <a:rPr lang="en-US" sz="1800" dirty="0"/>
              <a:t> MONTH OF THE DIES PROJECT: II. NAP REPORT</a:t>
            </a:r>
            <a:endParaRPr lang="tr-TR" sz="1800" dirty="0"/>
          </a:p>
        </p:txBody>
      </p:sp>
      <p:cxnSp>
        <p:nvCxnSpPr>
          <p:cNvPr id="11" name="Düz Bağlayıcı 20">
            <a:extLst>
              <a:ext uri="{FF2B5EF4-FFF2-40B4-BE49-F238E27FC236}">
                <a16:creationId xmlns:a16="http://schemas.microsoft.com/office/drawing/2014/main" id="{40937BC0-77FA-434B-9481-6A5BFC033E69}"/>
              </a:ext>
            </a:extLst>
          </p:cNvPr>
          <p:cNvCxnSpPr>
            <a:cxnSpLocks/>
          </p:cNvCxnSpPr>
          <p:nvPr/>
        </p:nvCxnSpPr>
        <p:spPr>
          <a:xfrm>
            <a:off x="8682544" y="4534299"/>
            <a:ext cx="0" cy="814198"/>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2" name="Metin kutusu 21">
            <a:extLst>
              <a:ext uri="{FF2B5EF4-FFF2-40B4-BE49-F238E27FC236}">
                <a16:creationId xmlns:a16="http://schemas.microsoft.com/office/drawing/2014/main" id="{5191F6D2-4078-610F-79CB-A935F6778671}"/>
              </a:ext>
            </a:extLst>
          </p:cNvPr>
          <p:cNvSpPr txBox="1"/>
          <p:nvPr/>
        </p:nvSpPr>
        <p:spPr>
          <a:xfrm>
            <a:off x="8682545" y="2231416"/>
            <a:ext cx="3224876" cy="707886"/>
          </a:xfrm>
          <a:custGeom>
            <a:avLst/>
            <a:gdLst>
              <a:gd name="connsiteX0" fmla="*/ 0 w 3224876"/>
              <a:gd name="connsiteY0" fmla="*/ 0 h 707886"/>
              <a:gd name="connsiteX1" fmla="*/ 569728 w 3224876"/>
              <a:gd name="connsiteY1" fmla="*/ 0 h 707886"/>
              <a:gd name="connsiteX2" fmla="*/ 1074959 w 3224876"/>
              <a:gd name="connsiteY2" fmla="*/ 0 h 707886"/>
              <a:gd name="connsiteX3" fmla="*/ 1676936 w 3224876"/>
              <a:gd name="connsiteY3" fmla="*/ 0 h 707886"/>
              <a:gd name="connsiteX4" fmla="*/ 2117669 w 3224876"/>
              <a:gd name="connsiteY4" fmla="*/ 0 h 707886"/>
              <a:gd name="connsiteX5" fmla="*/ 2655148 w 3224876"/>
              <a:gd name="connsiteY5" fmla="*/ 0 h 707886"/>
              <a:gd name="connsiteX6" fmla="*/ 3224876 w 3224876"/>
              <a:gd name="connsiteY6" fmla="*/ 0 h 707886"/>
              <a:gd name="connsiteX7" fmla="*/ 3224876 w 3224876"/>
              <a:gd name="connsiteY7" fmla="*/ 346864 h 707886"/>
              <a:gd name="connsiteX8" fmla="*/ 3224876 w 3224876"/>
              <a:gd name="connsiteY8" fmla="*/ 707886 h 707886"/>
              <a:gd name="connsiteX9" fmla="*/ 2622899 w 3224876"/>
              <a:gd name="connsiteY9" fmla="*/ 707886 h 707886"/>
              <a:gd name="connsiteX10" fmla="*/ 2149917 w 3224876"/>
              <a:gd name="connsiteY10" fmla="*/ 707886 h 707886"/>
              <a:gd name="connsiteX11" fmla="*/ 1676936 w 3224876"/>
              <a:gd name="connsiteY11" fmla="*/ 707886 h 707886"/>
              <a:gd name="connsiteX12" fmla="*/ 1139456 w 3224876"/>
              <a:gd name="connsiteY12" fmla="*/ 707886 h 707886"/>
              <a:gd name="connsiteX13" fmla="*/ 601977 w 3224876"/>
              <a:gd name="connsiteY13" fmla="*/ 707886 h 707886"/>
              <a:gd name="connsiteX14" fmla="*/ 0 w 3224876"/>
              <a:gd name="connsiteY14" fmla="*/ 707886 h 707886"/>
              <a:gd name="connsiteX15" fmla="*/ 0 w 3224876"/>
              <a:gd name="connsiteY15" fmla="*/ 361022 h 707886"/>
              <a:gd name="connsiteX16" fmla="*/ 0 w 3224876"/>
              <a:gd name="connsiteY16"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24876" h="707886" extrusionOk="0">
                <a:moveTo>
                  <a:pt x="0" y="0"/>
                </a:moveTo>
                <a:cubicBezTo>
                  <a:pt x="254114" y="-1363"/>
                  <a:pt x="295718" y="17262"/>
                  <a:pt x="569728" y="0"/>
                </a:cubicBezTo>
                <a:cubicBezTo>
                  <a:pt x="843738" y="-17262"/>
                  <a:pt x="971733" y="16726"/>
                  <a:pt x="1074959" y="0"/>
                </a:cubicBezTo>
                <a:cubicBezTo>
                  <a:pt x="1178185" y="-16726"/>
                  <a:pt x="1390828" y="64036"/>
                  <a:pt x="1676936" y="0"/>
                </a:cubicBezTo>
                <a:cubicBezTo>
                  <a:pt x="1963044" y="-64036"/>
                  <a:pt x="1903710" y="15688"/>
                  <a:pt x="2117669" y="0"/>
                </a:cubicBezTo>
                <a:cubicBezTo>
                  <a:pt x="2331628" y="-15688"/>
                  <a:pt x="2483194" y="27791"/>
                  <a:pt x="2655148" y="0"/>
                </a:cubicBezTo>
                <a:cubicBezTo>
                  <a:pt x="2827102" y="-27791"/>
                  <a:pt x="3100585" y="11395"/>
                  <a:pt x="3224876" y="0"/>
                </a:cubicBezTo>
                <a:cubicBezTo>
                  <a:pt x="3253831" y="119423"/>
                  <a:pt x="3184021" y="269561"/>
                  <a:pt x="3224876" y="346864"/>
                </a:cubicBezTo>
                <a:cubicBezTo>
                  <a:pt x="3265731" y="424167"/>
                  <a:pt x="3212718" y="613545"/>
                  <a:pt x="3224876" y="707886"/>
                </a:cubicBezTo>
                <a:cubicBezTo>
                  <a:pt x="2947571" y="753701"/>
                  <a:pt x="2897944" y="669924"/>
                  <a:pt x="2622899" y="707886"/>
                </a:cubicBezTo>
                <a:cubicBezTo>
                  <a:pt x="2347854" y="745848"/>
                  <a:pt x="2284488" y="677792"/>
                  <a:pt x="2149917" y="707886"/>
                </a:cubicBezTo>
                <a:cubicBezTo>
                  <a:pt x="2015346" y="737980"/>
                  <a:pt x="1893612" y="676109"/>
                  <a:pt x="1676936" y="707886"/>
                </a:cubicBezTo>
                <a:cubicBezTo>
                  <a:pt x="1460260" y="739663"/>
                  <a:pt x="1350417" y="647949"/>
                  <a:pt x="1139456" y="707886"/>
                </a:cubicBezTo>
                <a:cubicBezTo>
                  <a:pt x="928495" y="767823"/>
                  <a:pt x="759858" y="680924"/>
                  <a:pt x="601977" y="707886"/>
                </a:cubicBezTo>
                <a:cubicBezTo>
                  <a:pt x="444096" y="734848"/>
                  <a:pt x="138125" y="699600"/>
                  <a:pt x="0" y="707886"/>
                </a:cubicBezTo>
                <a:cubicBezTo>
                  <a:pt x="-9305" y="621367"/>
                  <a:pt x="20584" y="516698"/>
                  <a:pt x="0" y="361022"/>
                </a:cubicBezTo>
                <a:cubicBezTo>
                  <a:pt x="-20584" y="205346"/>
                  <a:pt x="26101" y="122974"/>
                  <a:pt x="0" y="0"/>
                </a:cubicBezTo>
                <a:close/>
              </a:path>
            </a:pathLst>
          </a:custGeom>
          <a:noFill/>
          <a:ln>
            <a:solidFill>
              <a:srgbClr val="33CCCC"/>
            </a:solidFill>
            <a:extLst>
              <a:ext uri="{C807C97D-BFC1-408E-A445-0C87EB9F89A2}">
                <ask:lineSketchStyleProps xmlns:ask="http://schemas.microsoft.com/office/drawing/2018/sketchyshapes" xmlns="" sd="1363887920">
                  <a:prstGeom prst="rect">
                    <a:avLst/>
                  </a:prstGeom>
                  <ask:type>
                    <ask:lineSketchScribble/>
                  </ask:type>
                </ask:lineSketchStyleProps>
              </a:ext>
            </a:extLst>
          </a:ln>
        </p:spPr>
        <p:txBody>
          <a:bodyPr wrap="square" rtlCol="0">
            <a:spAutoFit/>
          </a:bodyPr>
          <a:lstStyle/>
          <a:p>
            <a:r>
              <a:rPr lang="tr-TR" sz="2000" dirty="0"/>
              <a:t>3</a:t>
            </a:r>
            <a:r>
              <a:rPr lang="en-US" sz="2000" dirty="0"/>
              <a:t>2</a:t>
            </a:r>
            <a:r>
              <a:rPr lang="en-US" sz="2000" baseline="30000" dirty="0"/>
              <a:t>nd</a:t>
            </a:r>
            <a:r>
              <a:rPr lang="en-US" sz="2000" dirty="0"/>
              <a:t> MONTH OF THE DIES PROJECT: FINAL NAP REPORT</a:t>
            </a:r>
            <a:endParaRPr lang="tr-TR" sz="2000" dirty="0"/>
          </a:p>
        </p:txBody>
      </p:sp>
      <p:cxnSp>
        <p:nvCxnSpPr>
          <p:cNvPr id="13" name="Düz Bağlayıcı 22">
            <a:extLst>
              <a:ext uri="{FF2B5EF4-FFF2-40B4-BE49-F238E27FC236}">
                <a16:creationId xmlns:a16="http://schemas.microsoft.com/office/drawing/2014/main" id="{520428BF-7C2D-38A0-ACAB-48E0AD87A194}"/>
              </a:ext>
            </a:extLst>
          </p:cNvPr>
          <p:cNvCxnSpPr>
            <a:cxnSpLocks/>
          </p:cNvCxnSpPr>
          <p:nvPr/>
        </p:nvCxnSpPr>
        <p:spPr>
          <a:xfrm>
            <a:off x="10520273" y="3028352"/>
            <a:ext cx="0" cy="95094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4" name="Metin kutusu 6">
            <a:extLst>
              <a:ext uri="{FF2B5EF4-FFF2-40B4-BE49-F238E27FC236}">
                <a16:creationId xmlns:a16="http://schemas.microsoft.com/office/drawing/2014/main" id="{BE6000DA-5731-89DE-61B2-C65E7BD04981}"/>
              </a:ext>
            </a:extLst>
          </p:cNvPr>
          <p:cNvSpPr txBox="1"/>
          <p:nvPr/>
        </p:nvSpPr>
        <p:spPr>
          <a:xfrm>
            <a:off x="2265914" y="5034832"/>
            <a:ext cx="3485071" cy="1200329"/>
          </a:xfrm>
          <a:custGeom>
            <a:avLst/>
            <a:gdLst>
              <a:gd name="connsiteX0" fmla="*/ 0 w 3485071"/>
              <a:gd name="connsiteY0" fmla="*/ 0 h 1200329"/>
              <a:gd name="connsiteX1" fmla="*/ 511144 w 3485071"/>
              <a:gd name="connsiteY1" fmla="*/ 0 h 1200329"/>
              <a:gd name="connsiteX2" fmla="*/ 1161690 w 3485071"/>
              <a:gd name="connsiteY2" fmla="*/ 0 h 1200329"/>
              <a:gd name="connsiteX3" fmla="*/ 1777386 w 3485071"/>
              <a:gd name="connsiteY3" fmla="*/ 0 h 1200329"/>
              <a:gd name="connsiteX4" fmla="*/ 2253679 w 3485071"/>
              <a:gd name="connsiteY4" fmla="*/ 0 h 1200329"/>
              <a:gd name="connsiteX5" fmla="*/ 2869375 w 3485071"/>
              <a:gd name="connsiteY5" fmla="*/ 0 h 1200329"/>
              <a:gd name="connsiteX6" fmla="*/ 3485071 w 3485071"/>
              <a:gd name="connsiteY6" fmla="*/ 0 h 1200329"/>
              <a:gd name="connsiteX7" fmla="*/ 3485071 w 3485071"/>
              <a:gd name="connsiteY7" fmla="*/ 400110 h 1200329"/>
              <a:gd name="connsiteX8" fmla="*/ 3485071 w 3485071"/>
              <a:gd name="connsiteY8" fmla="*/ 764209 h 1200329"/>
              <a:gd name="connsiteX9" fmla="*/ 3485071 w 3485071"/>
              <a:gd name="connsiteY9" fmla="*/ 1200329 h 1200329"/>
              <a:gd name="connsiteX10" fmla="*/ 2973927 w 3485071"/>
              <a:gd name="connsiteY10" fmla="*/ 1200329 h 1200329"/>
              <a:gd name="connsiteX11" fmla="*/ 2323381 w 3485071"/>
              <a:gd name="connsiteY11" fmla="*/ 1200329 h 1200329"/>
              <a:gd name="connsiteX12" fmla="*/ 1672834 w 3485071"/>
              <a:gd name="connsiteY12" fmla="*/ 1200329 h 1200329"/>
              <a:gd name="connsiteX13" fmla="*/ 1126840 w 3485071"/>
              <a:gd name="connsiteY13" fmla="*/ 1200329 h 1200329"/>
              <a:gd name="connsiteX14" fmla="*/ 615696 w 3485071"/>
              <a:gd name="connsiteY14" fmla="*/ 1200329 h 1200329"/>
              <a:gd name="connsiteX15" fmla="*/ 0 w 3485071"/>
              <a:gd name="connsiteY15" fmla="*/ 1200329 h 1200329"/>
              <a:gd name="connsiteX16" fmla="*/ 0 w 3485071"/>
              <a:gd name="connsiteY16" fmla="*/ 800219 h 1200329"/>
              <a:gd name="connsiteX17" fmla="*/ 0 w 3485071"/>
              <a:gd name="connsiteY17" fmla="*/ 412113 h 1200329"/>
              <a:gd name="connsiteX18" fmla="*/ 0 w 3485071"/>
              <a:gd name="connsiteY18"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5071" h="1200329" extrusionOk="0">
                <a:moveTo>
                  <a:pt x="0" y="0"/>
                </a:moveTo>
                <a:cubicBezTo>
                  <a:pt x="200157" y="-48110"/>
                  <a:pt x="408342" y="16667"/>
                  <a:pt x="511144" y="0"/>
                </a:cubicBezTo>
                <a:cubicBezTo>
                  <a:pt x="613946" y="-16667"/>
                  <a:pt x="876862" y="8155"/>
                  <a:pt x="1161690" y="0"/>
                </a:cubicBezTo>
                <a:cubicBezTo>
                  <a:pt x="1446518" y="-8155"/>
                  <a:pt x="1485423" y="24662"/>
                  <a:pt x="1777386" y="0"/>
                </a:cubicBezTo>
                <a:cubicBezTo>
                  <a:pt x="2069349" y="-24662"/>
                  <a:pt x="2039491" y="35291"/>
                  <a:pt x="2253679" y="0"/>
                </a:cubicBezTo>
                <a:cubicBezTo>
                  <a:pt x="2467867" y="-35291"/>
                  <a:pt x="2578935" y="5352"/>
                  <a:pt x="2869375" y="0"/>
                </a:cubicBezTo>
                <a:cubicBezTo>
                  <a:pt x="3159815" y="-5352"/>
                  <a:pt x="3306061" y="38645"/>
                  <a:pt x="3485071" y="0"/>
                </a:cubicBezTo>
                <a:cubicBezTo>
                  <a:pt x="3530544" y="192876"/>
                  <a:pt x="3457935" y="277509"/>
                  <a:pt x="3485071" y="400110"/>
                </a:cubicBezTo>
                <a:cubicBezTo>
                  <a:pt x="3512207" y="522711"/>
                  <a:pt x="3442369" y="621388"/>
                  <a:pt x="3485071" y="764209"/>
                </a:cubicBezTo>
                <a:cubicBezTo>
                  <a:pt x="3527773" y="907030"/>
                  <a:pt x="3434827" y="1023328"/>
                  <a:pt x="3485071" y="1200329"/>
                </a:cubicBezTo>
                <a:cubicBezTo>
                  <a:pt x="3380878" y="1226296"/>
                  <a:pt x="3131365" y="1153351"/>
                  <a:pt x="2973927" y="1200329"/>
                </a:cubicBezTo>
                <a:cubicBezTo>
                  <a:pt x="2816489" y="1247307"/>
                  <a:pt x="2457203" y="1142639"/>
                  <a:pt x="2323381" y="1200329"/>
                </a:cubicBezTo>
                <a:cubicBezTo>
                  <a:pt x="2189559" y="1258019"/>
                  <a:pt x="1929185" y="1129885"/>
                  <a:pt x="1672834" y="1200329"/>
                </a:cubicBezTo>
                <a:cubicBezTo>
                  <a:pt x="1416483" y="1270773"/>
                  <a:pt x="1356429" y="1153230"/>
                  <a:pt x="1126840" y="1200329"/>
                </a:cubicBezTo>
                <a:cubicBezTo>
                  <a:pt x="897251" y="1247428"/>
                  <a:pt x="781693" y="1156646"/>
                  <a:pt x="615696" y="1200329"/>
                </a:cubicBezTo>
                <a:cubicBezTo>
                  <a:pt x="449699" y="1244012"/>
                  <a:pt x="299576" y="1183398"/>
                  <a:pt x="0" y="1200329"/>
                </a:cubicBezTo>
                <a:cubicBezTo>
                  <a:pt x="-16951" y="1043421"/>
                  <a:pt x="36912" y="894042"/>
                  <a:pt x="0" y="800219"/>
                </a:cubicBezTo>
                <a:cubicBezTo>
                  <a:pt x="-36912" y="706396"/>
                  <a:pt x="11752" y="490509"/>
                  <a:pt x="0" y="412113"/>
                </a:cubicBezTo>
                <a:cubicBezTo>
                  <a:pt x="-11752" y="333717"/>
                  <a:pt x="26088" y="99185"/>
                  <a:pt x="0" y="0"/>
                </a:cubicBezTo>
                <a:close/>
              </a:path>
            </a:pathLst>
          </a:custGeom>
          <a:noFill/>
          <a:ln>
            <a:noFill/>
            <a:extLst>
              <a:ext uri="{C807C97D-BFC1-408E-A445-0C87EB9F89A2}">
                <ask:lineSketchStyleProps xmlns:ask="http://schemas.microsoft.com/office/drawing/2018/sketchyshapes" xmlns="" sd="3689820584">
                  <a:prstGeom prst="rect">
                    <a:avLst/>
                  </a:prstGeom>
                  <ask:type>
                    <ask:lineSketchScribble/>
                  </ask:type>
                </ask:lineSketchStyleProps>
              </a:ext>
            </a:extLst>
          </a:ln>
        </p:spPr>
        <p:txBody>
          <a:bodyPr wrap="square" rtlCol="0">
            <a:spAutoFit/>
          </a:bodyPr>
          <a:lstStyle/>
          <a:p>
            <a:r>
              <a:rPr lang="en-US" sz="1800" dirty="0"/>
              <a:t>Five Workshops for different stakeholder groups on:</a:t>
            </a:r>
          </a:p>
          <a:p>
            <a:pPr marL="342900" indent="-342900">
              <a:buFontTx/>
              <a:buChar char="-"/>
            </a:pPr>
            <a:r>
              <a:rPr lang="en-US" sz="1800" dirty="0"/>
              <a:t>Data gathering for NAP</a:t>
            </a:r>
          </a:p>
          <a:p>
            <a:pPr marL="342900" indent="-342900">
              <a:buFontTx/>
              <a:buChar char="-"/>
            </a:pPr>
            <a:r>
              <a:rPr lang="en-US" sz="1800" dirty="0"/>
              <a:t>Development of NAP</a:t>
            </a:r>
          </a:p>
        </p:txBody>
      </p:sp>
      <p:cxnSp>
        <p:nvCxnSpPr>
          <p:cNvPr id="15" name="Düz Bağlayıcı 22">
            <a:extLst>
              <a:ext uri="{FF2B5EF4-FFF2-40B4-BE49-F238E27FC236}">
                <a16:creationId xmlns:a16="http://schemas.microsoft.com/office/drawing/2014/main" id="{F760FF80-0302-8434-485D-293F2BAEC975}"/>
              </a:ext>
            </a:extLst>
          </p:cNvPr>
          <p:cNvCxnSpPr>
            <a:cxnSpLocks/>
          </p:cNvCxnSpPr>
          <p:nvPr/>
        </p:nvCxnSpPr>
        <p:spPr>
          <a:xfrm>
            <a:off x="4320453" y="3041983"/>
            <a:ext cx="0" cy="95094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6" name="Right Bracket 15">
            <a:extLst>
              <a:ext uri="{FF2B5EF4-FFF2-40B4-BE49-F238E27FC236}">
                <a16:creationId xmlns:a16="http://schemas.microsoft.com/office/drawing/2014/main" id="{F743DA48-8C99-5D2E-54EA-EB01770A6D72}"/>
              </a:ext>
            </a:extLst>
          </p:cNvPr>
          <p:cNvSpPr/>
          <p:nvPr/>
        </p:nvSpPr>
        <p:spPr>
          <a:xfrm rot="5400000">
            <a:off x="3931102" y="4518444"/>
            <a:ext cx="154696" cy="485922"/>
          </a:xfrm>
          <a:prstGeom prst="rightBracket">
            <a:avLst/>
          </a:prstGeom>
          <a:ln w="28575">
            <a:solidFill>
              <a:srgbClr val="33CC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7" name="Düz Bağlayıcı 22">
            <a:extLst>
              <a:ext uri="{FF2B5EF4-FFF2-40B4-BE49-F238E27FC236}">
                <a16:creationId xmlns:a16="http://schemas.microsoft.com/office/drawing/2014/main" id="{20E94330-02F7-01AE-1C9F-370947F726AF}"/>
              </a:ext>
            </a:extLst>
          </p:cNvPr>
          <p:cNvCxnSpPr>
            <a:cxnSpLocks/>
          </p:cNvCxnSpPr>
          <p:nvPr/>
        </p:nvCxnSpPr>
        <p:spPr>
          <a:xfrm>
            <a:off x="4015643" y="4862158"/>
            <a:ext cx="0" cy="166031"/>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8" name="Metin kutusu 6">
            <a:extLst>
              <a:ext uri="{FF2B5EF4-FFF2-40B4-BE49-F238E27FC236}">
                <a16:creationId xmlns:a16="http://schemas.microsoft.com/office/drawing/2014/main" id="{26A83A8D-A1F7-5E72-58D4-6085968554A8}"/>
              </a:ext>
            </a:extLst>
          </p:cNvPr>
          <p:cNvSpPr txBox="1"/>
          <p:nvPr/>
        </p:nvSpPr>
        <p:spPr>
          <a:xfrm>
            <a:off x="9749381" y="4840369"/>
            <a:ext cx="2286619" cy="646331"/>
          </a:xfrm>
          <a:custGeom>
            <a:avLst/>
            <a:gdLst>
              <a:gd name="connsiteX0" fmla="*/ 0 w 2286619"/>
              <a:gd name="connsiteY0" fmla="*/ 0 h 646331"/>
              <a:gd name="connsiteX1" fmla="*/ 525922 w 2286619"/>
              <a:gd name="connsiteY1" fmla="*/ 0 h 646331"/>
              <a:gd name="connsiteX2" fmla="*/ 1143310 w 2286619"/>
              <a:gd name="connsiteY2" fmla="*/ 0 h 646331"/>
              <a:gd name="connsiteX3" fmla="*/ 1737830 w 2286619"/>
              <a:gd name="connsiteY3" fmla="*/ 0 h 646331"/>
              <a:gd name="connsiteX4" fmla="*/ 2286619 w 2286619"/>
              <a:gd name="connsiteY4" fmla="*/ 0 h 646331"/>
              <a:gd name="connsiteX5" fmla="*/ 2286619 w 2286619"/>
              <a:gd name="connsiteY5" fmla="*/ 329629 h 646331"/>
              <a:gd name="connsiteX6" fmla="*/ 2286619 w 2286619"/>
              <a:gd name="connsiteY6" fmla="*/ 646331 h 646331"/>
              <a:gd name="connsiteX7" fmla="*/ 1669232 w 2286619"/>
              <a:gd name="connsiteY7" fmla="*/ 646331 h 646331"/>
              <a:gd name="connsiteX8" fmla="*/ 1051845 w 2286619"/>
              <a:gd name="connsiteY8" fmla="*/ 646331 h 646331"/>
              <a:gd name="connsiteX9" fmla="*/ 0 w 2286619"/>
              <a:gd name="connsiteY9" fmla="*/ 646331 h 646331"/>
              <a:gd name="connsiteX10" fmla="*/ 0 w 2286619"/>
              <a:gd name="connsiteY10" fmla="*/ 329629 h 646331"/>
              <a:gd name="connsiteX11" fmla="*/ 0 w 2286619"/>
              <a:gd name="connsiteY11"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6619" h="646331" extrusionOk="0">
                <a:moveTo>
                  <a:pt x="0" y="0"/>
                </a:moveTo>
                <a:cubicBezTo>
                  <a:pt x="121425" y="-51278"/>
                  <a:pt x="295575" y="2882"/>
                  <a:pt x="525922" y="0"/>
                </a:cubicBezTo>
                <a:cubicBezTo>
                  <a:pt x="756269" y="-2882"/>
                  <a:pt x="840963" y="5915"/>
                  <a:pt x="1143310" y="0"/>
                </a:cubicBezTo>
                <a:cubicBezTo>
                  <a:pt x="1445657" y="-5915"/>
                  <a:pt x="1489323" y="49127"/>
                  <a:pt x="1737830" y="0"/>
                </a:cubicBezTo>
                <a:cubicBezTo>
                  <a:pt x="1986337" y="-49127"/>
                  <a:pt x="2142802" y="35188"/>
                  <a:pt x="2286619" y="0"/>
                </a:cubicBezTo>
                <a:cubicBezTo>
                  <a:pt x="2304597" y="140656"/>
                  <a:pt x="2269296" y="251008"/>
                  <a:pt x="2286619" y="329629"/>
                </a:cubicBezTo>
                <a:cubicBezTo>
                  <a:pt x="2303942" y="408250"/>
                  <a:pt x="2264306" y="575448"/>
                  <a:pt x="2286619" y="646331"/>
                </a:cubicBezTo>
                <a:cubicBezTo>
                  <a:pt x="2042394" y="686056"/>
                  <a:pt x="1844834" y="579797"/>
                  <a:pt x="1669232" y="646331"/>
                </a:cubicBezTo>
                <a:cubicBezTo>
                  <a:pt x="1493630" y="712865"/>
                  <a:pt x="1182550" y="573351"/>
                  <a:pt x="1051845" y="646331"/>
                </a:cubicBezTo>
                <a:cubicBezTo>
                  <a:pt x="921140" y="719311"/>
                  <a:pt x="234924" y="575354"/>
                  <a:pt x="0" y="646331"/>
                </a:cubicBezTo>
                <a:cubicBezTo>
                  <a:pt x="-29572" y="575453"/>
                  <a:pt x="5386" y="471758"/>
                  <a:pt x="0" y="329629"/>
                </a:cubicBezTo>
                <a:cubicBezTo>
                  <a:pt x="-5386" y="187500"/>
                  <a:pt x="30900" y="77702"/>
                  <a:pt x="0" y="0"/>
                </a:cubicBezTo>
                <a:close/>
              </a:path>
            </a:pathLst>
          </a:custGeom>
          <a:noFill/>
          <a:ln>
            <a:noFill/>
            <a:extLst>
              <a:ext uri="{C807C97D-BFC1-408E-A445-0C87EB9F89A2}">
                <ask:lineSketchStyleProps xmlns:ask="http://schemas.microsoft.com/office/drawing/2018/sketchyshapes" xmlns="" sd="3689820584">
                  <a:prstGeom prst="rect">
                    <a:avLst/>
                  </a:prstGeom>
                  <ask:type>
                    <ask:lineSketchScribble/>
                  </ask:type>
                </ask:lineSketchStyleProps>
              </a:ext>
            </a:extLst>
          </a:ln>
        </p:spPr>
        <p:txBody>
          <a:bodyPr wrap="square" rtlCol="0">
            <a:spAutoFit/>
          </a:bodyPr>
          <a:lstStyle/>
          <a:p>
            <a:r>
              <a:rPr lang="en-US" sz="1800" dirty="0"/>
              <a:t>Workshop on development of NAP</a:t>
            </a:r>
          </a:p>
        </p:txBody>
      </p:sp>
      <p:cxnSp>
        <p:nvCxnSpPr>
          <p:cNvPr id="19" name="Düz Bağlayıcı 22">
            <a:extLst>
              <a:ext uri="{FF2B5EF4-FFF2-40B4-BE49-F238E27FC236}">
                <a16:creationId xmlns:a16="http://schemas.microsoft.com/office/drawing/2014/main" id="{CD6BFC2C-1C6A-E3C9-F36C-E22E47770D1A}"/>
              </a:ext>
            </a:extLst>
          </p:cNvPr>
          <p:cNvCxnSpPr>
            <a:cxnSpLocks/>
          </p:cNvCxnSpPr>
          <p:nvPr/>
        </p:nvCxnSpPr>
        <p:spPr>
          <a:xfrm>
            <a:off x="11760602" y="4082753"/>
            <a:ext cx="0" cy="75600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413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lstStyle/>
          <a:p>
            <a:r>
              <a:rPr lang="en-US"/>
              <a:t>General Framework for NAP Development</a:t>
            </a:r>
            <a:endParaRPr lang="en-US" dirty="0"/>
          </a:p>
        </p:txBody>
      </p:sp>
      <p:pic>
        <p:nvPicPr>
          <p:cNvPr id="7" name="Content Placeholder 6" descr="Diagram&#10;&#10;Description automatically generated">
            <a:extLst>
              <a:ext uri="{FF2B5EF4-FFF2-40B4-BE49-F238E27FC236}">
                <a16:creationId xmlns:a16="http://schemas.microsoft.com/office/drawing/2014/main" id="{B70626DD-A505-5CF1-F4E9-1D027E4043B8}"/>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2439193" y="1717358"/>
            <a:ext cx="7313613" cy="4437062"/>
          </a:xfrm>
          <a:prstGeom prst="rect">
            <a:avLst/>
          </a:prstGeom>
          <a:noFill/>
          <a:ln>
            <a:noFill/>
          </a:ln>
        </p:spPr>
      </p:pic>
    </p:spTree>
    <p:extLst>
      <p:ext uri="{BB962C8B-B14F-4D97-AF65-F5344CB8AC3E}">
        <p14:creationId xmlns:p14="http://schemas.microsoft.com/office/powerpoint/2010/main" val="40236543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D5345-5B80-47A7-9F81-93FECBC80FE5}"/>
              </a:ext>
            </a:extLst>
          </p:cNvPr>
          <p:cNvSpPr>
            <a:spLocks noGrp="1"/>
          </p:cNvSpPr>
          <p:nvPr>
            <p:ph type="title"/>
          </p:nvPr>
        </p:nvSpPr>
        <p:spPr/>
        <p:txBody>
          <a:bodyPr>
            <a:normAutofit/>
          </a:bodyPr>
          <a:lstStyle/>
          <a:p>
            <a:pPr algn="l"/>
            <a:r>
              <a:rPr lang="en-US" sz="3200" dirty="0"/>
              <a:t>Data Collection</a:t>
            </a:r>
          </a:p>
        </p:txBody>
      </p:sp>
      <p:sp>
        <p:nvSpPr>
          <p:cNvPr id="4" name="İçerik Yer Tutucusu 3">
            <a:extLst>
              <a:ext uri="{FF2B5EF4-FFF2-40B4-BE49-F238E27FC236}">
                <a16:creationId xmlns:a16="http://schemas.microsoft.com/office/drawing/2014/main" id="{F8E497F7-BF6D-4F39-9897-65C81B32651E}"/>
              </a:ext>
            </a:extLst>
          </p:cNvPr>
          <p:cNvSpPr>
            <a:spLocks noGrp="1"/>
          </p:cNvSpPr>
          <p:nvPr>
            <p:ph idx="1"/>
          </p:nvPr>
        </p:nvSpPr>
        <p:spPr>
          <a:xfrm>
            <a:off x="838200" y="2045110"/>
            <a:ext cx="5753986" cy="4131852"/>
          </a:xfrm>
        </p:spPr>
        <p:txBody>
          <a:bodyPr>
            <a:normAutofit fontScale="92500" lnSpcReduction="10000"/>
          </a:bodyPr>
          <a:lstStyle/>
          <a:p>
            <a:pPr marL="0" indent="0">
              <a:buNone/>
            </a:pPr>
            <a:r>
              <a:rPr lang="en-US" b="1" dirty="0"/>
              <a:t>Data Sources of DIES Project</a:t>
            </a:r>
            <a:endParaRPr lang="en-US" dirty="0"/>
          </a:p>
          <a:p>
            <a:pPr marL="0" indent="0">
              <a:buNone/>
            </a:pPr>
            <a:r>
              <a:rPr lang="en-US" dirty="0"/>
              <a:t>There are 3 main sources for the data collection activity of the project (Activity 1.3.1):</a:t>
            </a:r>
          </a:p>
          <a:p>
            <a:endParaRPr lang="en-US" sz="1500" dirty="0"/>
          </a:p>
          <a:p>
            <a:pPr marL="914400" lvl="1" indent="-457200">
              <a:lnSpc>
                <a:spcPct val="100000"/>
              </a:lnSpc>
              <a:spcBef>
                <a:spcPts val="600"/>
              </a:spcBef>
              <a:spcAft>
                <a:spcPts val="600"/>
              </a:spcAft>
              <a:buClr>
                <a:srgbClr val="FF0000"/>
              </a:buClr>
              <a:buFont typeface="+mj-lt"/>
              <a:buAutoNum type="arabicPeriod"/>
            </a:pPr>
            <a:r>
              <a:rPr lang="en-US" sz="2400" dirty="0"/>
              <a:t>Outputs of the previous projects carried out within the scope of IPPC approach</a:t>
            </a:r>
          </a:p>
          <a:p>
            <a:pPr marL="914400" lvl="1" indent="-457200">
              <a:lnSpc>
                <a:spcPct val="100000"/>
              </a:lnSpc>
              <a:spcBef>
                <a:spcPts val="600"/>
              </a:spcBef>
              <a:spcAft>
                <a:spcPts val="600"/>
              </a:spcAft>
              <a:buClr>
                <a:srgbClr val="FF0000"/>
              </a:buClr>
              <a:buFont typeface="+mj-lt"/>
              <a:buAutoNum type="arabicPeriod"/>
            </a:pPr>
            <a:r>
              <a:rPr lang="en-US" sz="2400" dirty="0"/>
              <a:t>Best Available Techniques (BAT) Check List field survey results (For the chemical and mineral industries)</a:t>
            </a:r>
          </a:p>
          <a:p>
            <a:pPr marL="914400" lvl="1" indent="-457200">
              <a:lnSpc>
                <a:spcPct val="100000"/>
              </a:lnSpc>
              <a:spcBef>
                <a:spcPts val="600"/>
              </a:spcBef>
              <a:spcAft>
                <a:spcPts val="600"/>
              </a:spcAft>
              <a:buClr>
                <a:srgbClr val="FF0000"/>
              </a:buClr>
              <a:buFont typeface="+mj-lt"/>
              <a:buAutoNum type="arabicPeriod"/>
            </a:pPr>
            <a:r>
              <a:rPr lang="en-US" sz="2400" dirty="0"/>
              <a:t>Online BAT CL results (For the chemical and mineral industries)</a:t>
            </a:r>
          </a:p>
          <a:p>
            <a:endParaRPr lang="tr-TR" dirty="0"/>
          </a:p>
        </p:txBody>
      </p:sp>
      <p:grpSp>
        <p:nvGrpSpPr>
          <p:cNvPr id="9" name="Group 8">
            <a:extLst>
              <a:ext uri="{FF2B5EF4-FFF2-40B4-BE49-F238E27FC236}">
                <a16:creationId xmlns:a16="http://schemas.microsoft.com/office/drawing/2014/main" id="{9B7C15A9-C046-4C17-8285-B61AC739EAC1}"/>
              </a:ext>
            </a:extLst>
          </p:cNvPr>
          <p:cNvGrpSpPr/>
          <p:nvPr/>
        </p:nvGrpSpPr>
        <p:grpSpPr>
          <a:xfrm>
            <a:off x="6411431" y="2712534"/>
            <a:ext cx="2658142" cy="1649041"/>
            <a:chOff x="6411431" y="2829497"/>
            <a:chExt cx="2658142" cy="1649041"/>
          </a:xfrm>
        </p:grpSpPr>
        <p:sp>
          <p:nvSpPr>
            <p:cNvPr id="3" name="Rectangle 2">
              <a:extLst>
                <a:ext uri="{FF2B5EF4-FFF2-40B4-BE49-F238E27FC236}">
                  <a16:creationId xmlns:a16="http://schemas.microsoft.com/office/drawing/2014/main" id="{CCFE16C3-C89E-4E6F-849F-88F03E564E9C}"/>
                </a:ext>
              </a:extLst>
            </p:cNvPr>
            <p:cNvSpPr/>
            <p:nvPr/>
          </p:nvSpPr>
          <p:spPr>
            <a:xfrm>
              <a:off x="6868633" y="2829497"/>
              <a:ext cx="2200940" cy="1649041"/>
            </a:xfrm>
            <a:prstGeom prst="rect">
              <a:avLst/>
            </a:prstGeom>
            <a:ln w="28575">
              <a:solidFill>
                <a:srgbClr val="1F7F7D"/>
              </a:solidFill>
            </a:ln>
          </p:spPr>
          <p:txBody>
            <a:bodyPr wrap="square">
              <a:spAutoFit/>
            </a:bodyPr>
            <a:lstStyle/>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Large</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Combustion</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Plants</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LCPs</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Cement</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Automotive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Metal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Textile</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85725" marR="0" lvl="0" indent="-85725" algn="l" defTabSz="914400" rtl="0" eaLnBrk="1" fontAlgn="auto" latinLnBrk="0" hangingPunct="1">
                <a:lnSpc>
                  <a:spcPct val="8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Leather</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ight Brace 4">
              <a:extLst>
                <a:ext uri="{FF2B5EF4-FFF2-40B4-BE49-F238E27FC236}">
                  <a16:creationId xmlns:a16="http://schemas.microsoft.com/office/drawing/2014/main" id="{0BEF7680-BC60-47F6-A987-CD8A43A72729}"/>
                </a:ext>
              </a:extLst>
            </p:cNvPr>
            <p:cNvSpPr/>
            <p:nvPr/>
          </p:nvSpPr>
          <p:spPr>
            <a:xfrm>
              <a:off x="6411431" y="3404992"/>
              <a:ext cx="350874" cy="680489"/>
            </a:xfrm>
            <a:prstGeom prst="rightBrace">
              <a:avLst/>
            </a:prstGeom>
            <a:ln w="28575">
              <a:solidFill>
                <a:srgbClr val="1F7F7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1" name="Group 10">
            <a:extLst>
              <a:ext uri="{FF2B5EF4-FFF2-40B4-BE49-F238E27FC236}">
                <a16:creationId xmlns:a16="http://schemas.microsoft.com/office/drawing/2014/main" id="{B30D005F-2556-445F-9B7F-3C97A076EAEA}"/>
              </a:ext>
            </a:extLst>
          </p:cNvPr>
          <p:cNvGrpSpPr/>
          <p:nvPr/>
        </p:nvGrpSpPr>
        <p:grpSpPr>
          <a:xfrm>
            <a:off x="6411431" y="4186033"/>
            <a:ext cx="4292012" cy="2237135"/>
            <a:chOff x="6411431" y="4186033"/>
            <a:chExt cx="4292012" cy="2237135"/>
          </a:xfrm>
        </p:grpSpPr>
        <p:sp>
          <p:nvSpPr>
            <p:cNvPr id="8" name="Right Brace 7">
              <a:extLst>
                <a:ext uri="{FF2B5EF4-FFF2-40B4-BE49-F238E27FC236}">
                  <a16:creationId xmlns:a16="http://schemas.microsoft.com/office/drawing/2014/main" id="{BA716D63-650D-4177-9B7B-75CA82729009}"/>
                </a:ext>
              </a:extLst>
            </p:cNvPr>
            <p:cNvSpPr/>
            <p:nvPr/>
          </p:nvSpPr>
          <p:spPr>
            <a:xfrm>
              <a:off x="6411431" y="4186033"/>
              <a:ext cx="350874" cy="1683137"/>
            </a:xfrm>
            <a:prstGeom prst="rightBrace">
              <a:avLst/>
            </a:prstGeom>
            <a:ln w="28575">
              <a:solidFill>
                <a:srgbClr val="1F7F7D"/>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FDCAA67A-3A00-4983-B6DC-A517A6F1FF21}"/>
                </a:ext>
              </a:extLst>
            </p:cNvPr>
            <p:cNvSpPr/>
            <p:nvPr/>
          </p:nvSpPr>
          <p:spPr>
            <a:xfrm>
              <a:off x="6858000" y="4447242"/>
              <a:ext cx="3845443" cy="1975926"/>
            </a:xfrm>
            <a:prstGeom prst="rect">
              <a:avLst/>
            </a:prstGeom>
            <a:ln w="28575">
              <a:solidFill>
                <a:srgbClr val="1F7F7D"/>
              </a:solidFill>
            </a:ln>
          </p:spPr>
          <p:txBody>
            <a:bodyPr wrap="square">
              <a:spAutoFit/>
            </a:bodyPr>
            <a:lstStyle/>
            <a:p>
              <a:pPr marL="0" marR="0" lvl="0" indent="0" algn="l" defTabSz="914400" rtl="0" eaLnBrk="1" fontAlgn="auto" latinLnBrk="0" hangingPunct="1">
                <a:lnSpc>
                  <a:spcPct val="8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BAT Check Lists</a:t>
              </a:r>
            </a:p>
            <a:p>
              <a:pPr marL="285750" marR="0" lvl="1" indent="-2000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Sector-specific</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Generic</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Best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Available</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Techniques</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(BAT)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Questions</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1" indent="-2000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Process-specific</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BAT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Questions</a:t>
              </a:r>
              <a:endPar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285750" marR="0" lvl="1" indent="-200025"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BAT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Associated</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Emission</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Levels</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 (BAT-</a:t>
              </a:r>
              <a:r>
                <a:rPr kumimoji="0" lang="tr-TR" sz="1800" b="0" i="0" u="none" strike="noStrike" kern="1200" cap="none" spc="0" normalizeH="0" baseline="0" noProof="0" dirty="0" err="1">
                  <a:ln>
                    <a:noFill/>
                  </a:ln>
                  <a:solidFill>
                    <a:prstClr val="black"/>
                  </a:solidFill>
                  <a:effectLst/>
                  <a:uLnTx/>
                  <a:uFillTx/>
                  <a:latin typeface="Calibri" panose="020F0502020204030204"/>
                  <a:ea typeface="+mn-ea"/>
                  <a:cs typeface="+mn-cs"/>
                </a:rPr>
                <a:t>AELs</a:t>
              </a:r>
              <a:r>
                <a:rPr kumimoji="0" lang="tr-TR" sz="18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4" name="Callout: Bent Line with Border and Accent Bar 13">
            <a:extLst>
              <a:ext uri="{FF2B5EF4-FFF2-40B4-BE49-F238E27FC236}">
                <a16:creationId xmlns:a16="http://schemas.microsoft.com/office/drawing/2014/main" id="{A66C2C12-089C-4E63-A7C7-7DBA2F17387C}"/>
              </a:ext>
            </a:extLst>
          </p:cNvPr>
          <p:cNvSpPr/>
          <p:nvPr/>
        </p:nvSpPr>
        <p:spPr>
          <a:xfrm>
            <a:off x="10007008" y="3367206"/>
            <a:ext cx="2158409" cy="818827"/>
          </a:xfrm>
          <a:prstGeom prst="accentBorderCallout2">
            <a:avLst>
              <a:gd name="adj1" fmla="val 18750"/>
              <a:gd name="adj2" fmla="val -8333"/>
              <a:gd name="adj3" fmla="val 18750"/>
              <a:gd name="adj4" fmla="val -16667"/>
              <a:gd name="adj5" fmla="val 131977"/>
              <a:gd name="adj6" fmla="val -37800"/>
            </a:avLst>
          </a:prstGeom>
          <a:solidFill>
            <a:srgbClr val="1F7F7D"/>
          </a:solidFill>
          <a:ln w="38100">
            <a:solidFill>
              <a:srgbClr val="1F7F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To each company in the revised inventory</a:t>
            </a:r>
          </a:p>
        </p:txBody>
      </p:sp>
    </p:spTree>
    <p:extLst>
      <p:ext uri="{BB962C8B-B14F-4D97-AF65-F5344CB8AC3E}">
        <p14:creationId xmlns:p14="http://schemas.microsoft.com/office/powerpoint/2010/main" val="3825667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75272"/>
            <a:ext cx="10515600" cy="883404"/>
          </a:xfrm>
        </p:spPr>
        <p:txBody>
          <a:bodyPr>
            <a:normAutofit/>
          </a:bodyPr>
          <a:lstStyle/>
          <a:p>
            <a:r>
              <a:rPr lang="en-US" sz="3200" b="1" dirty="0">
                <a:latin typeface="+mn-lt"/>
              </a:rPr>
              <a:t>Assessment of Current Compliance Levels</a:t>
            </a:r>
          </a:p>
        </p:txBody>
      </p:sp>
      <p:sp>
        <p:nvSpPr>
          <p:cNvPr id="4" name="Content Placeholder 3">
            <a:extLst>
              <a:ext uri="{FF2B5EF4-FFF2-40B4-BE49-F238E27FC236}">
                <a16:creationId xmlns:a16="http://schemas.microsoft.com/office/drawing/2014/main" id="{8323FB52-AB6D-8F34-DDEB-DEBA8D883833}"/>
              </a:ext>
            </a:extLst>
          </p:cNvPr>
          <p:cNvSpPr>
            <a:spLocks noGrp="1"/>
          </p:cNvSpPr>
          <p:nvPr>
            <p:ph idx="1"/>
          </p:nvPr>
        </p:nvSpPr>
        <p:spPr/>
        <p:txBody>
          <a:bodyPr>
            <a:normAutofit/>
          </a:bodyPr>
          <a:lstStyle/>
          <a:p>
            <a:pPr algn="just">
              <a:spcBef>
                <a:spcPts val="600"/>
              </a:spcBef>
              <a:spcAft>
                <a:spcPts val="600"/>
              </a:spcAft>
            </a:pPr>
            <a:r>
              <a:rPr lang="en-US" sz="2000" dirty="0">
                <a:effectLst/>
                <a:ea typeface="Calibri" panose="020F0502020204030204" pitchFamily="34" charset="0"/>
                <a:cs typeface="Calibri" panose="020F0502020204030204" pitchFamily="34" charset="0"/>
              </a:rPr>
              <a:t>Compliance analysis for the sectors defined under the Annex I of the IED is the basis of the NAP.</a:t>
            </a:r>
          </a:p>
          <a:p>
            <a:pPr algn="just">
              <a:spcBef>
                <a:spcPts val="600"/>
              </a:spcBef>
              <a:spcAft>
                <a:spcPts val="600"/>
              </a:spcAft>
            </a:pPr>
            <a:r>
              <a:rPr lang="en-US" sz="2000" dirty="0"/>
              <a:t>To achieve the compliance analysis, a considerable contribution from the industrial sectors was received via different project activities (listed below) to facilitate compliance assessment and the NAP development.</a:t>
            </a:r>
          </a:p>
          <a:p>
            <a:pPr lvl="1" algn="just">
              <a:spcBef>
                <a:spcPts val="600"/>
              </a:spcBef>
              <a:spcAft>
                <a:spcPts val="600"/>
              </a:spcAft>
            </a:pPr>
            <a:r>
              <a:rPr lang="en-US" sz="2000" dirty="0"/>
              <a:t>BAT compliance levels determined through online BAT CLs, site visits and remarks from industry on the applicability of BATs,</a:t>
            </a:r>
          </a:p>
          <a:p>
            <a:pPr lvl="1" algn="just">
              <a:spcBef>
                <a:spcPts val="600"/>
              </a:spcBef>
              <a:spcAft>
                <a:spcPts val="600"/>
              </a:spcAft>
            </a:pPr>
            <a:r>
              <a:rPr lang="en-US" sz="2000" dirty="0"/>
              <a:t>Estimation of compliance costs obtained from and discussed with the industry for seamless implementation of the NAP without creating an excessive financial burden to the industry,</a:t>
            </a:r>
          </a:p>
          <a:p>
            <a:pPr lvl="1" algn="just">
              <a:spcBef>
                <a:spcPts val="600"/>
              </a:spcBef>
              <a:spcAft>
                <a:spcPts val="600"/>
              </a:spcAft>
            </a:pPr>
            <a:r>
              <a:rPr lang="en-US" sz="2000" dirty="0"/>
              <a:t>Stakeholder consultations throughout the project, particularly with stakeholders identified as key actors,</a:t>
            </a:r>
          </a:p>
          <a:p>
            <a:pPr lvl="1" algn="just">
              <a:spcBef>
                <a:spcPts val="600"/>
              </a:spcBef>
              <a:spcAft>
                <a:spcPts val="600"/>
              </a:spcAft>
            </a:pPr>
            <a:r>
              <a:rPr lang="en-US" sz="2000" dirty="0"/>
              <a:t>Workshops and training involving different fora and knowledge-sharing opportunities.</a:t>
            </a:r>
          </a:p>
          <a:p>
            <a:pPr>
              <a:spcBef>
                <a:spcPts val="600"/>
              </a:spcBef>
              <a:spcAft>
                <a:spcPts val="600"/>
              </a:spcAft>
            </a:pPr>
            <a:endParaRPr lang="tr-TR" sz="2400" dirty="0"/>
          </a:p>
        </p:txBody>
      </p:sp>
    </p:spTree>
    <p:extLst>
      <p:ext uri="{BB962C8B-B14F-4D97-AF65-F5344CB8AC3E}">
        <p14:creationId xmlns:p14="http://schemas.microsoft.com/office/powerpoint/2010/main" val="5228000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75272"/>
            <a:ext cx="10515600" cy="883404"/>
          </a:xfrm>
        </p:spPr>
        <p:txBody>
          <a:bodyPr>
            <a:normAutofit/>
          </a:bodyPr>
          <a:lstStyle/>
          <a:p>
            <a:r>
              <a:rPr lang="en-US" sz="3200" b="1" dirty="0">
                <a:latin typeface="+mn-lt"/>
              </a:rPr>
              <a:t>Assessment of Current Compliance Levels</a:t>
            </a:r>
          </a:p>
        </p:txBody>
      </p:sp>
      <p:graphicFrame>
        <p:nvGraphicFramePr>
          <p:cNvPr id="7" name="Table 6">
            <a:extLst>
              <a:ext uri="{FF2B5EF4-FFF2-40B4-BE49-F238E27FC236}">
                <a16:creationId xmlns:a16="http://schemas.microsoft.com/office/drawing/2014/main" id="{7D00AC64-CDB4-922A-AC52-F141EC693C2D}"/>
              </a:ext>
            </a:extLst>
          </p:cNvPr>
          <p:cNvGraphicFramePr>
            <a:graphicFrameLocks noGrp="1"/>
          </p:cNvGraphicFramePr>
          <p:nvPr/>
        </p:nvGraphicFramePr>
        <p:xfrm>
          <a:off x="287242" y="2333082"/>
          <a:ext cx="11617516" cy="3471535"/>
        </p:xfrm>
        <a:graphic>
          <a:graphicData uri="http://schemas.openxmlformats.org/drawingml/2006/table">
            <a:tbl>
              <a:tblPr firstRow="1" firstCol="1" bandRow="1">
                <a:tableStyleId>{F2DE63D5-997A-4646-A377-4702673A728D}</a:tableStyleId>
              </a:tblPr>
              <a:tblGrid>
                <a:gridCol w="2181775">
                  <a:extLst>
                    <a:ext uri="{9D8B030D-6E8A-4147-A177-3AD203B41FA5}">
                      <a16:colId xmlns:a16="http://schemas.microsoft.com/office/drawing/2014/main" val="4244750235"/>
                    </a:ext>
                  </a:extLst>
                </a:gridCol>
                <a:gridCol w="2989405">
                  <a:extLst>
                    <a:ext uri="{9D8B030D-6E8A-4147-A177-3AD203B41FA5}">
                      <a16:colId xmlns:a16="http://schemas.microsoft.com/office/drawing/2014/main" val="2194961907"/>
                    </a:ext>
                  </a:extLst>
                </a:gridCol>
                <a:gridCol w="1230519">
                  <a:extLst>
                    <a:ext uri="{9D8B030D-6E8A-4147-A177-3AD203B41FA5}">
                      <a16:colId xmlns:a16="http://schemas.microsoft.com/office/drawing/2014/main" val="3721220181"/>
                    </a:ext>
                  </a:extLst>
                </a:gridCol>
                <a:gridCol w="1230519">
                  <a:extLst>
                    <a:ext uri="{9D8B030D-6E8A-4147-A177-3AD203B41FA5}">
                      <a16:colId xmlns:a16="http://schemas.microsoft.com/office/drawing/2014/main" val="638639674"/>
                    </a:ext>
                  </a:extLst>
                </a:gridCol>
                <a:gridCol w="1230519">
                  <a:extLst>
                    <a:ext uri="{9D8B030D-6E8A-4147-A177-3AD203B41FA5}">
                      <a16:colId xmlns:a16="http://schemas.microsoft.com/office/drawing/2014/main" val="357031624"/>
                    </a:ext>
                  </a:extLst>
                </a:gridCol>
                <a:gridCol w="1230519">
                  <a:extLst>
                    <a:ext uri="{9D8B030D-6E8A-4147-A177-3AD203B41FA5}">
                      <a16:colId xmlns:a16="http://schemas.microsoft.com/office/drawing/2014/main" val="1018896964"/>
                    </a:ext>
                  </a:extLst>
                </a:gridCol>
                <a:gridCol w="1524260">
                  <a:extLst>
                    <a:ext uri="{9D8B030D-6E8A-4147-A177-3AD203B41FA5}">
                      <a16:colId xmlns:a16="http://schemas.microsoft.com/office/drawing/2014/main" val="1021046394"/>
                    </a:ext>
                  </a:extLst>
                </a:gridCol>
              </a:tblGrid>
              <a:tr h="472766">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solidFill>
                  </a:tcPr>
                </a:tc>
                <a:tc hMerge="1">
                  <a:txBody>
                    <a:bodyPr/>
                    <a:lstStyle/>
                    <a:p>
                      <a:endParaRPr lang="en-US"/>
                    </a:p>
                  </a:txBody>
                  <a:tcPr/>
                </a:tc>
                <a:tc gridSpan="5">
                  <a:txBody>
                    <a:bodyPr/>
                    <a:lstStyle/>
                    <a:p>
                      <a:pPr algn="ctr"/>
                      <a:r>
                        <a:rPr lang="en-US" sz="2200" dirty="0">
                          <a:solidFill>
                            <a:srgbClr val="0070C0"/>
                          </a:solidFill>
                        </a:rPr>
                        <a:t>INSTALLATIONS</a:t>
                      </a:r>
                    </a:p>
                  </a:txBody>
                  <a:tcPr marL="68580" marR="68580" marT="0" marB="0" anchor="ctr">
                    <a:solidFill>
                      <a:schemeClr val="accent5"/>
                    </a:solidFill>
                  </a:tcP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48274711"/>
                  </a:ext>
                </a:extLst>
              </a:tr>
              <a:tr h="237869">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B1D7DB"/>
                    </a:solidFill>
                  </a:tcPr>
                </a:tc>
                <a:tc hMerge="1">
                  <a:txBody>
                    <a:bodyPr/>
                    <a:lstStyle/>
                    <a:p>
                      <a:endParaRPr lang="en-US"/>
                    </a:p>
                  </a:txBody>
                  <a:tcPr/>
                </a:tc>
                <a:tc rowSpan="4">
                  <a:txBody>
                    <a:bodyPr/>
                    <a:lstStyle/>
                    <a:p>
                      <a:pPr algn="ctr"/>
                      <a:r>
                        <a:rPr lang="en-US" sz="2200" b="1" dirty="0">
                          <a:solidFill>
                            <a:srgbClr val="0070C0"/>
                          </a:solidFill>
                          <a:effectLst/>
                          <a:latin typeface="+mn-lt"/>
                          <a:cs typeface="Times New Roman" panose="02020603050405020304" pitchFamily="18" charset="0"/>
                        </a:rPr>
                        <a:t>1</a:t>
                      </a:r>
                      <a:endParaRPr lang="en-US" sz="2200" b="1" dirty="0">
                        <a:solidFill>
                          <a:srgbClr val="0070C0"/>
                        </a:solidFill>
                        <a:latin typeface="+mn-lt"/>
                      </a:endParaRP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dirty="0">
                          <a:solidFill>
                            <a:srgbClr val="0070C0"/>
                          </a:solidFill>
                          <a:effectLst/>
                          <a:latin typeface="+mn-lt"/>
                          <a:ea typeface="Calibri" panose="020F0502020204030204" pitchFamily="34" charset="0"/>
                          <a:cs typeface="Times New Roman" panose="02020603050405020304" pitchFamily="18" charset="0"/>
                        </a:rPr>
                        <a:t>2</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dirty="0">
                          <a:solidFill>
                            <a:srgbClr val="0070C0"/>
                          </a:solidFill>
                          <a:effectLst/>
                          <a:latin typeface="+mn-lt"/>
                          <a:ea typeface="Calibri" panose="020F0502020204030204" pitchFamily="34" charset="0"/>
                          <a:cs typeface="Times New Roman" panose="02020603050405020304" pitchFamily="18" charset="0"/>
                        </a:rPr>
                        <a:t>3</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dirty="0">
                          <a:solidFill>
                            <a:srgbClr val="0070C0"/>
                          </a:solidFill>
                          <a:effectLst/>
                          <a:latin typeface="+mn-lt"/>
                          <a:ea typeface="Calibri" panose="020F0502020204030204" pitchFamily="34" charset="0"/>
                          <a:cs typeface="Times New Roman" panose="02020603050405020304" pitchFamily="18" charset="0"/>
                        </a:rPr>
                        <a:t>4</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dirty="0">
                          <a:solidFill>
                            <a:srgbClr val="0070C0"/>
                          </a:solidFill>
                          <a:effectLst/>
                          <a:latin typeface="+mn-lt"/>
                          <a:ea typeface="Calibri" panose="020F0502020204030204" pitchFamily="34" charset="0"/>
                          <a:cs typeface="Times New Roman" panose="02020603050405020304" pitchFamily="18" charset="0"/>
                        </a:rPr>
                        <a:t>% Compliance</a:t>
                      </a:r>
                    </a:p>
                  </a:txBody>
                  <a:tcPr marL="68580" marR="68580" marT="0" marB="0" anchor="ctr">
                    <a:solidFill>
                      <a:srgbClr val="B1D7DB"/>
                    </a:solidFill>
                  </a:tcPr>
                </a:tc>
                <a:extLst>
                  <a:ext uri="{0D108BD9-81ED-4DB2-BD59-A6C34878D82A}">
                    <a16:rowId xmlns:a16="http://schemas.microsoft.com/office/drawing/2014/main" val="3662734878"/>
                  </a:ext>
                </a:extLst>
              </a:tr>
              <a:tr h="358057">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BAT CLs</a:t>
                      </a:r>
                    </a:p>
                  </a:txBody>
                  <a:tcPr marL="68580" marR="68580" marT="0" marB="0" anchor="ctr">
                    <a:solidFill>
                      <a:srgbClr val="B1D7DB"/>
                    </a:solidFill>
                  </a:tcPr>
                </a:tc>
                <a:tc>
                  <a:txBody>
                    <a:bodyPr/>
                    <a:lstStyle/>
                    <a:p>
                      <a:pPr>
                        <a:lnSpc>
                          <a:spcPct val="107000"/>
                        </a:lnSpc>
                        <a:spcAft>
                          <a:spcPts val="0"/>
                        </a:spcAft>
                      </a:pPr>
                      <a:r>
                        <a:rPr lang="en-US" sz="1800" dirty="0">
                          <a:effectLst/>
                        </a:rPr>
                        <a:t>BAT CL – </a:t>
                      </a:r>
                      <a:r>
                        <a:rPr lang="tr-TR" sz="1800" dirty="0">
                          <a:effectLst/>
                        </a:rPr>
                        <a:t>H</a:t>
                      </a:r>
                      <a:r>
                        <a:rPr lang="en-US" sz="1800" dirty="0">
                          <a:effectLst/>
                        </a:rPr>
                        <a:t>y</a:t>
                      </a:r>
                      <a:r>
                        <a:rPr lang="tr-TR" sz="1800" dirty="0" err="1">
                          <a:effectLst/>
                        </a:rPr>
                        <a:t>dro</a:t>
                      </a:r>
                      <a:r>
                        <a:rPr lang="en-US" sz="1800" dirty="0">
                          <a:effectLst/>
                        </a:rPr>
                        <a:t>g</a:t>
                      </a:r>
                      <a:r>
                        <a:rPr lang="tr-TR" sz="1800" dirty="0">
                          <a:effectLst/>
                        </a:rPr>
                        <a:t>en </a:t>
                      </a:r>
                      <a:r>
                        <a:rPr lang="tr-TR" sz="1800" dirty="0" err="1">
                          <a:effectLst/>
                        </a:rPr>
                        <a:t>Pero</a:t>
                      </a:r>
                      <a:r>
                        <a:rPr lang="en-US" sz="1800" dirty="0" err="1">
                          <a:effectLst/>
                        </a:rPr>
                        <a:t>xide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B1D7DB"/>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2135313439"/>
                  </a:ext>
                </a:extLst>
              </a:tr>
              <a:tr h="358057">
                <a:tc>
                  <a:txBody>
                    <a:bodyPr/>
                    <a:lstStyle/>
                    <a:p>
                      <a:pPr>
                        <a:lnSpc>
                          <a:spcPct val="107000"/>
                        </a:lnSpc>
                        <a:spcAft>
                          <a:spcPts val="0"/>
                        </a:spcAft>
                      </a:pPr>
                      <a:r>
                        <a:rPr lang="en-US" sz="1800" dirty="0">
                          <a:effectLst/>
                        </a:rPr>
                        <a:t>NACE Codes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ts val="0"/>
                        </a:spcAft>
                      </a:pPr>
                      <a:r>
                        <a:rPr lang="en-US" sz="1800" dirty="0">
                          <a:effectLst/>
                        </a:rPr>
                        <a:t>20.14.01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50249967"/>
                  </a:ext>
                </a:extLst>
              </a:tr>
              <a:tr h="311181">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Related Process</a:t>
                      </a:r>
                    </a:p>
                  </a:txBody>
                  <a:tcPr marL="68580" marR="68580" marT="0" marB="0">
                    <a:solidFill>
                      <a:srgbClr val="B1D7DB"/>
                    </a:solidFill>
                  </a:tcPr>
                </a:tc>
                <a:tc>
                  <a:txBody>
                    <a:bodyPr/>
                    <a:lstStyle/>
                    <a:p>
                      <a:pPr>
                        <a:lnSpc>
                          <a:spcPct val="107000"/>
                        </a:lnSpc>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BAT Definition</a:t>
                      </a:r>
                    </a:p>
                  </a:txBody>
                  <a:tcPr marL="68580" marR="68580" marT="0" marB="0">
                    <a:solidFill>
                      <a:srgbClr val="B1D7DB"/>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78786053"/>
                  </a:ext>
                </a:extLst>
              </a:tr>
              <a:tr h="414954">
                <a:tc>
                  <a:txBody>
                    <a:bodyPr/>
                    <a:lstStyle/>
                    <a:p>
                      <a:pPr algn="ctr">
                        <a:lnSpc>
                          <a:spcPct val="107000"/>
                        </a:lnSpc>
                        <a:spcAft>
                          <a:spcPts val="0"/>
                        </a:spcAft>
                      </a:pPr>
                      <a:r>
                        <a:rPr lang="en-US" sz="2400">
                          <a:effectLst/>
                        </a:rPr>
                        <a:t>AA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ts val="0"/>
                        </a:spcAft>
                      </a:pPr>
                      <a:r>
                        <a:rPr lang="en-US" sz="2400" dirty="0">
                          <a:effectLst/>
                        </a:rPr>
                        <a:t>BAT 1</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Yes</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No</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No</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No</a:t>
                      </a:r>
                    </a:p>
                  </a:txBody>
                  <a:tcPr marL="68580" marR="68580" marT="0" marB="0" anchor="ctr">
                    <a:solidFill>
                      <a:srgbClr val="B1D7DB"/>
                    </a:solidFill>
                  </a:tcPr>
                </a:tc>
                <a:tc>
                  <a:txBody>
                    <a:bodyPr/>
                    <a:lstStyle/>
                    <a:p>
                      <a:pPr algn="ctr">
                        <a:lnSpc>
                          <a:spcPct val="107000"/>
                        </a:lnSpc>
                        <a:spcAft>
                          <a:spcPts val="0"/>
                        </a:spcAft>
                      </a:pPr>
                      <a:r>
                        <a:rPr lang="en-US" sz="2200" kern="1200">
                          <a:solidFill>
                            <a:srgbClr val="FF0000"/>
                          </a:solidFill>
                          <a:effectLst/>
                          <a:latin typeface="+mn-lt"/>
                          <a:ea typeface="+mn-ea"/>
                          <a:cs typeface="+mn-cs"/>
                        </a:rPr>
                        <a:t>25</a:t>
                      </a:r>
                    </a:p>
                  </a:txBody>
                  <a:tcPr marL="68580" marR="68580" marT="0" marB="0" anchor="ctr">
                    <a:solidFill>
                      <a:srgbClr val="B1D7DB"/>
                    </a:solidFill>
                  </a:tcPr>
                </a:tc>
                <a:extLst>
                  <a:ext uri="{0D108BD9-81ED-4DB2-BD59-A6C34878D82A}">
                    <a16:rowId xmlns:a16="http://schemas.microsoft.com/office/drawing/2014/main" val="3784690642"/>
                  </a:ext>
                </a:extLst>
              </a:tr>
              <a:tr h="414954">
                <a:tc>
                  <a:txBody>
                    <a:bodyPr/>
                    <a:lstStyle/>
                    <a:p>
                      <a:pPr algn="ctr">
                        <a:lnSpc>
                          <a:spcPct val="107000"/>
                        </a:lnSpc>
                        <a:spcAft>
                          <a:spcPts val="0"/>
                        </a:spcAft>
                      </a:pPr>
                      <a:r>
                        <a:rPr lang="en-US" sz="2400">
                          <a:effectLst/>
                        </a:rPr>
                        <a:t>BB</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ts val="0"/>
                        </a:spcAft>
                      </a:pPr>
                      <a:r>
                        <a:rPr lang="en-US" sz="2400" dirty="0">
                          <a:effectLst/>
                        </a:rPr>
                        <a:t>….</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Yes</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Yes</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Yes</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chemeClr val="tx1"/>
                          </a:solidFill>
                          <a:effectLst/>
                          <a:latin typeface="+mn-lt"/>
                          <a:ea typeface="+mn-ea"/>
                          <a:cs typeface="+mn-cs"/>
                        </a:rPr>
                        <a:t>Yes</a:t>
                      </a:r>
                    </a:p>
                  </a:txBody>
                  <a:tcPr marL="68580" marR="68580" marT="0" marB="0" anchor="ctr">
                    <a:solidFill>
                      <a:srgbClr val="B1D7DB"/>
                    </a:solidFill>
                  </a:tcPr>
                </a:tc>
                <a:tc>
                  <a:txBody>
                    <a:bodyPr/>
                    <a:lstStyle/>
                    <a:p>
                      <a:pPr algn="ctr">
                        <a:lnSpc>
                          <a:spcPct val="107000"/>
                        </a:lnSpc>
                        <a:spcAft>
                          <a:spcPts val="0"/>
                        </a:spcAft>
                      </a:pPr>
                      <a:r>
                        <a:rPr lang="en-US" sz="2200" kern="1200">
                          <a:solidFill>
                            <a:srgbClr val="FF0000"/>
                          </a:solidFill>
                          <a:effectLst/>
                          <a:latin typeface="+mn-lt"/>
                          <a:ea typeface="+mn-ea"/>
                          <a:cs typeface="+mn-cs"/>
                        </a:rPr>
                        <a:t>100</a:t>
                      </a:r>
                    </a:p>
                  </a:txBody>
                  <a:tcPr marL="68580" marR="68580" marT="0" marB="0" anchor="ctr">
                    <a:solidFill>
                      <a:srgbClr val="B1D7DB"/>
                    </a:solidFill>
                  </a:tcPr>
                </a:tc>
                <a:extLst>
                  <a:ext uri="{0D108BD9-81ED-4DB2-BD59-A6C34878D82A}">
                    <a16:rowId xmlns:a16="http://schemas.microsoft.com/office/drawing/2014/main" val="2409088841"/>
                  </a:ext>
                </a:extLst>
              </a:tr>
              <a:tr h="414954">
                <a:tc>
                  <a:txBody>
                    <a:bodyPr/>
                    <a:lstStyle/>
                    <a:p>
                      <a:pPr algn="ctr">
                        <a:lnSpc>
                          <a:spcPct val="107000"/>
                        </a:lnSpc>
                        <a:spcAft>
                          <a:spcPts val="0"/>
                        </a:spcAft>
                      </a:pPr>
                      <a:r>
                        <a:rPr lang="en-US" sz="2400">
                          <a:effectLst/>
                        </a:rPr>
                        <a: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ts val="0"/>
                        </a:spcAf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rgbClr val="FF0000"/>
                          </a:solidFill>
                          <a:effectLst/>
                          <a:latin typeface="+mn-lt"/>
                          <a:ea typeface="+mn-ea"/>
                          <a:cs typeface="+mn-cs"/>
                        </a:rPr>
                        <a:t>0</a:t>
                      </a:r>
                    </a:p>
                  </a:txBody>
                  <a:tcPr marL="68580" marR="68580" marT="0" marB="0" anchor="ctr">
                    <a:solidFill>
                      <a:srgbClr val="B1D7DB"/>
                    </a:solidFill>
                  </a:tcPr>
                </a:tc>
                <a:extLst>
                  <a:ext uri="{0D108BD9-81ED-4DB2-BD59-A6C34878D82A}">
                    <a16:rowId xmlns:a16="http://schemas.microsoft.com/office/drawing/2014/main" val="222480306"/>
                  </a:ext>
                </a:extLst>
              </a:tr>
              <a:tr h="414954">
                <a:tc>
                  <a:txBody>
                    <a:bodyPr/>
                    <a:lstStyle/>
                    <a:p>
                      <a:pPr algn="ctr">
                        <a:lnSpc>
                          <a:spcPct val="107000"/>
                        </a:lnSpc>
                        <a:spcAft>
                          <a:spcPts val="0"/>
                        </a:spcAft>
                      </a:pPr>
                      <a:r>
                        <a:rPr lang="en-US" sz="2400">
                          <a:effectLst/>
                        </a:rPr>
                        <a:t>CC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ts val="0"/>
                        </a:spcAft>
                      </a:pPr>
                      <a:r>
                        <a:rPr lang="en-US" sz="2400" dirty="0">
                          <a:effectLst/>
                        </a:rPr>
                        <a:t>BAT n</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a:solidFill>
                            <a:schemeClr val="tx1"/>
                          </a:solidFill>
                          <a:effectLst/>
                          <a:latin typeface="+mn-lt"/>
                          <a:ea typeface="+mn-ea"/>
                          <a:cs typeface="+mn-cs"/>
                        </a:rPr>
                        <a:t>…</a:t>
                      </a:r>
                    </a:p>
                  </a:txBody>
                  <a:tcPr marL="68580" marR="68580" marT="0" marB="0" anchor="ctr">
                    <a:solidFill>
                      <a:srgbClr val="B1D7DB"/>
                    </a:solidFill>
                  </a:tcPr>
                </a:tc>
                <a:tc>
                  <a:txBody>
                    <a:bodyPr/>
                    <a:lstStyle/>
                    <a:p>
                      <a:pPr algn="ctr">
                        <a:lnSpc>
                          <a:spcPct val="107000"/>
                        </a:lnSpc>
                        <a:spcAft>
                          <a:spcPts val="0"/>
                        </a:spcAft>
                      </a:pPr>
                      <a:r>
                        <a:rPr lang="en-US" sz="2200" kern="1200" dirty="0">
                          <a:solidFill>
                            <a:srgbClr val="FF0000"/>
                          </a:solidFill>
                          <a:effectLst/>
                          <a:latin typeface="+mn-lt"/>
                          <a:ea typeface="+mn-ea"/>
                          <a:cs typeface="+mn-cs"/>
                        </a:rPr>
                        <a:t>50</a:t>
                      </a:r>
                    </a:p>
                  </a:txBody>
                  <a:tcPr marL="68580" marR="68580" marT="0" marB="0" anchor="ctr">
                    <a:solidFill>
                      <a:srgbClr val="B1D7DB"/>
                    </a:solidFill>
                  </a:tcPr>
                </a:tc>
                <a:extLst>
                  <a:ext uri="{0D108BD9-81ED-4DB2-BD59-A6C34878D82A}">
                    <a16:rowId xmlns:a16="http://schemas.microsoft.com/office/drawing/2014/main" val="2459002724"/>
                  </a:ext>
                </a:extLst>
              </a:tr>
            </a:tbl>
          </a:graphicData>
        </a:graphic>
      </p:graphicFrame>
      <p:sp>
        <p:nvSpPr>
          <p:cNvPr id="8" name="Rectangle: Rounded Corners 7">
            <a:extLst>
              <a:ext uri="{FF2B5EF4-FFF2-40B4-BE49-F238E27FC236}">
                <a16:creationId xmlns:a16="http://schemas.microsoft.com/office/drawing/2014/main" id="{96EFD074-3428-F7DA-B4BB-F39A78EB9D12}"/>
              </a:ext>
            </a:extLst>
          </p:cNvPr>
          <p:cNvSpPr/>
          <p:nvPr/>
        </p:nvSpPr>
        <p:spPr>
          <a:xfrm>
            <a:off x="10111563" y="5879806"/>
            <a:ext cx="1941095" cy="549640"/>
          </a:xfrm>
          <a:prstGeom prst="roundRect">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err="1">
                <a:solidFill>
                  <a:srgbClr val="FF0000"/>
                </a:solidFill>
              </a:rPr>
              <a:t>Sectoral</a:t>
            </a:r>
            <a:r>
              <a:rPr lang="tr-TR" b="1" dirty="0">
                <a:solidFill>
                  <a:srgbClr val="FF0000"/>
                </a:solidFill>
              </a:rPr>
              <a:t> </a:t>
            </a:r>
            <a:r>
              <a:rPr lang="tr-TR" b="1" dirty="0" err="1">
                <a:solidFill>
                  <a:srgbClr val="FF0000"/>
                </a:solidFill>
              </a:rPr>
              <a:t>Compliance</a:t>
            </a:r>
            <a:r>
              <a:rPr lang="tr-TR" b="1" dirty="0">
                <a:solidFill>
                  <a:srgbClr val="FF0000"/>
                </a:solidFill>
              </a:rPr>
              <a:t> </a:t>
            </a:r>
            <a:r>
              <a:rPr lang="tr-TR" b="1" dirty="0" err="1">
                <a:solidFill>
                  <a:srgbClr val="FF0000"/>
                </a:solidFill>
              </a:rPr>
              <a:t>level</a:t>
            </a:r>
            <a:endParaRPr lang="tr-TR" b="1" dirty="0">
              <a:solidFill>
                <a:srgbClr val="FF0000"/>
              </a:solidFill>
            </a:endParaRPr>
          </a:p>
        </p:txBody>
      </p:sp>
    </p:spTree>
    <p:extLst>
      <p:ext uri="{BB962C8B-B14F-4D97-AF65-F5344CB8AC3E}">
        <p14:creationId xmlns:p14="http://schemas.microsoft.com/office/powerpoint/2010/main" val="1933408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rmAutofit/>
          </a:bodyPr>
          <a:lstStyle/>
          <a:p>
            <a:pPr algn="l"/>
            <a:r>
              <a:rPr lang="en-US" sz="3200" dirty="0"/>
              <a:t>Cost Analysis</a:t>
            </a:r>
          </a:p>
        </p:txBody>
      </p:sp>
      <p:sp>
        <p:nvSpPr>
          <p:cNvPr id="3" name="İçerik Yer Tutucusu 2">
            <a:extLst>
              <a:ext uri="{FF2B5EF4-FFF2-40B4-BE49-F238E27FC236}">
                <a16:creationId xmlns:a16="http://schemas.microsoft.com/office/drawing/2014/main" id="{57970E0E-CD6D-46FE-89AD-A6564BE7BE73}"/>
              </a:ext>
            </a:extLst>
          </p:cNvPr>
          <p:cNvSpPr>
            <a:spLocks noGrp="1"/>
          </p:cNvSpPr>
          <p:nvPr>
            <p:ph idx="1"/>
          </p:nvPr>
        </p:nvSpPr>
        <p:spPr/>
        <p:txBody>
          <a:bodyPr/>
          <a:lstStyle/>
          <a:p>
            <a:r>
              <a:rPr lang="en-US" sz="2800" dirty="0"/>
              <a:t>Initial set-up costs</a:t>
            </a:r>
          </a:p>
          <a:p>
            <a:r>
              <a:rPr lang="en-US" sz="2800" dirty="0"/>
              <a:t>Capital Expenditure</a:t>
            </a:r>
          </a:p>
          <a:p>
            <a:r>
              <a:rPr lang="en-US" sz="2800" dirty="0"/>
              <a:t>Operation and Maintenance Expenditure</a:t>
            </a:r>
          </a:p>
        </p:txBody>
      </p:sp>
    </p:spTree>
    <p:extLst>
      <p:ext uri="{BB962C8B-B14F-4D97-AF65-F5344CB8AC3E}">
        <p14:creationId xmlns:p14="http://schemas.microsoft.com/office/powerpoint/2010/main" val="1916402091"/>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7" ma:contentTypeDescription="Create a new document." ma:contentTypeScope="" ma:versionID="1d02e26b1e0805d97c7c325b5c17fe7a">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4fef06fb690796ce9818d38cf3116d66"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0F962D3-CDB5-4195-917C-54600F787D43}">
  <ds:schemaRefs>
    <ds:schemaRef ds:uri="http://schemas.microsoft.com/office/2006/metadata/properties"/>
    <ds:schemaRef ds:uri="http://schemas.microsoft.com/office/infopath/2007/PartnerControls"/>
    <ds:schemaRef ds:uri="3e8073b6-3c35-47ec-bd0a-a1d0ba8cbf8f"/>
    <ds:schemaRef ds:uri="bde1a614-31f7-438d-beec-b6de3b6557e4"/>
  </ds:schemaRefs>
</ds:datastoreItem>
</file>

<file path=customXml/itemProps2.xml><?xml version="1.0" encoding="utf-8"?>
<ds:datastoreItem xmlns:ds="http://schemas.openxmlformats.org/officeDocument/2006/customXml" ds:itemID="{608AAD62-D73C-4CBD-BF74-3F8098C10248}"/>
</file>

<file path=customXml/itemProps3.xml><?xml version="1.0" encoding="utf-8"?>
<ds:datastoreItem xmlns:ds="http://schemas.openxmlformats.org/officeDocument/2006/customXml" ds:itemID="{70D7CA75-421E-43B4-9E53-210742F42C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275</TotalTime>
  <Words>2052</Words>
  <Application>Microsoft Office PowerPoint</Application>
  <PresentationFormat>Widescreen</PresentationFormat>
  <Paragraphs>580</Paragraphs>
  <Slides>23</Slides>
  <Notes>0</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23</vt:i4>
      </vt:variant>
    </vt:vector>
  </HeadingPairs>
  <TitlesOfParts>
    <vt:vector size="32" baseType="lpstr">
      <vt:lpstr>MS Mincho</vt:lpstr>
      <vt:lpstr>Arial</vt:lpstr>
      <vt:lpstr>Calibri</vt:lpstr>
      <vt:lpstr>Calibri Light</vt:lpstr>
      <vt:lpstr>Symbol</vt:lpstr>
      <vt:lpstr>Times New Roman</vt:lpstr>
      <vt:lpstr>Office Teması</vt:lpstr>
      <vt:lpstr>Office Theme</vt:lpstr>
      <vt:lpstr>1_Office Theme</vt:lpstr>
      <vt:lpstr>Prof. Dr. Ülkü Yetiş Key Expert Nov 29, 2023</vt:lpstr>
      <vt:lpstr>DIES PROJECT - ACTIVITY SET 1.3 </vt:lpstr>
      <vt:lpstr>DIES PROJECT - ACTIVITY SET 1.3 </vt:lpstr>
      <vt:lpstr>Timeline for Development of NAP</vt:lpstr>
      <vt:lpstr>General Framework for NAP Development</vt:lpstr>
      <vt:lpstr>Data Collection</vt:lpstr>
      <vt:lpstr>Assessment of Current Compliance Levels</vt:lpstr>
      <vt:lpstr>Assessment of Current Compliance Levels</vt:lpstr>
      <vt:lpstr>Cost Analysis</vt:lpstr>
      <vt:lpstr>Cost Analysis</vt:lpstr>
      <vt:lpstr>Requirements and associated administrative costs</vt:lpstr>
      <vt:lpstr>COST ANALYSES</vt:lpstr>
      <vt:lpstr>Total sectoral compliance investment and operational cost values</vt:lpstr>
      <vt:lpstr>Transition Period</vt:lpstr>
      <vt:lpstr>Transition Period</vt:lpstr>
      <vt:lpstr>Transition Period</vt:lpstr>
      <vt:lpstr>PowerPoint Presentation</vt:lpstr>
      <vt:lpstr>Transition Period</vt:lpstr>
      <vt:lpstr>Possible Financial Support, Promotion and Facilitator Mechanisms </vt:lpstr>
      <vt:lpstr>Milestones</vt:lpstr>
      <vt:lpstr>Conclusion and Recommendations</vt:lpstr>
      <vt:lpstr>The timetable for recommendations and actions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UY</cp:lastModifiedBy>
  <cp:revision>13</cp:revision>
  <dcterms:created xsi:type="dcterms:W3CDTF">2022-02-17T12:54:28Z</dcterms:created>
  <dcterms:modified xsi:type="dcterms:W3CDTF">2023-11-26T06:51:32Z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0x01010004A3FC1E26E3BA4A907FBEE7D1494596</vt:lpwstr>
  </property>
  <property fmtid="{D5CDD505-2E9C-101B-9397-08002B2CF9AE}" pid="3" name="MediaServiceImageTags">
    <vt:lpwstr/>
  </property>
</Properties>
</file>