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66" r:id="rId6"/>
  </p:sldMasterIdLst>
  <p:notesMasterIdLst>
    <p:notesMasterId r:id="rId42"/>
  </p:notesMasterIdLst>
  <p:sldIdLst>
    <p:sldId id="256" r:id="rId7"/>
    <p:sldId id="258" r:id="rId8"/>
    <p:sldId id="259" r:id="rId9"/>
    <p:sldId id="260" r:id="rId10"/>
    <p:sldId id="261" r:id="rId11"/>
    <p:sldId id="262" r:id="rId12"/>
    <p:sldId id="266" r:id="rId13"/>
    <p:sldId id="271" r:id="rId14"/>
    <p:sldId id="272" r:id="rId15"/>
    <p:sldId id="273" r:id="rId16"/>
    <p:sldId id="275" r:id="rId17"/>
    <p:sldId id="274"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280" r:id="rId41"/>
  </p:sldIdLst>
  <p:sldSz cx="12192000" cy="6858000"/>
  <p:notesSz cx="6858000" cy="9144000"/>
  <p:custDataLst>
    <p:tags r:id="rId43"/>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6"/>
    <a:srgbClr val="CDD9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765" autoAdjust="0"/>
    <p:restoredTop sz="94660"/>
  </p:normalViewPr>
  <p:slideViewPr>
    <p:cSldViewPr snapToGrid="0">
      <p:cViewPr varScale="1">
        <p:scale>
          <a:sx n="64" d="100"/>
          <a:sy n="64" d="100"/>
        </p:scale>
        <p:origin x="828" y="60"/>
      </p:cViewPr>
      <p:guideLst/>
    </p:cSldViewPr>
  </p:slideViewPr>
  <p:notesTextViewPr>
    <p:cViewPr>
      <p:scale>
        <a:sx n="1" d="1"/>
        <a:sy n="1" d="1"/>
      </p:scale>
      <p:origin x="0" y="0"/>
    </p:cViewPr>
  </p:notesTextViewPr>
  <p:sorterViewPr>
    <p:cViewPr>
      <p:scale>
        <a:sx n="100" d="100"/>
        <a:sy n="100" d="100"/>
      </p:scale>
      <p:origin x="0" y="-4144"/>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ags" Target="tags/tag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heme" Target="theme/theme1.xml"/><Relationship Id="rId20" Type="http://schemas.openxmlformats.org/officeDocument/2006/relationships/slide" Target="slides/slide14.xml"/><Relationship Id="rId41"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9165ED-1839-4477-A235-228ECCB5DA7F}" type="datetimeFigureOut">
              <a:rPr lang="en-US" smtClean="0"/>
              <a:t>11/28/2023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E2598D-C2A1-4B5C-A192-F265E5C2B783}" type="slidenum">
              <a:rPr lang="en-US" smtClean="0"/>
              <a:t>‹#›</a:t>
            </a:fld>
            <a:endParaRPr lang="en-US"/>
          </a:p>
        </p:txBody>
      </p:sp>
    </p:spTree>
    <p:extLst>
      <p:ext uri="{BB962C8B-B14F-4D97-AF65-F5344CB8AC3E}">
        <p14:creationId xmlns:p14="http://schemas.microsoft.com/office/powerpoint/2010/main" val="4086917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A7D2E7C4-DC31-4592-9270-772687C3110C}" type="slidenum">
              <a:rPr kumimoji="0" lang="hr-H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2</a:t>
            </a:fld>
            <a:endParaRPr kumimoji="0" lang="hr-HR"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60651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A7D2E7C4-DC31-4592-9270-772687C3110C}" type="slidenum">
              <a:rPr kumimoji="0" lang="hr-H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ct val="0"/>
                </a:spcBef>
                <a:spcAft>
                  <a:spcPct val="0"/>
                </a:spcAft>
                <a:buClrTx/>
                <a:buSzTx/>
                <a:buFontTx/>
                <a:buNone/>
                <a:defRPr/>
              </a:pPr>
              <a:t>4</a:t>
            </a:fld>
            <a:endParaRPr kumimoji="0" lang="hr-H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15075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1664C95-D1A4-4760-AF46-0858B25CDAEB}"/>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A83B207D-CF69-4DCF-A307-E773A695C4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63FAC45E-05B1-454B-816A-B0E40D568CA4}"/>
              </a:ext>
            </a:extLst>
          </p:cNvPr>
          <p:cNvSpPr>
            <a:spLocks noGrp="1"/>
          </p:cNvSpPr>
          <p:nvPr>
            <p:ph type="dt" sz="half" idx="10"/>
          </p:nvPr>
        </p:nvSpPr>
        <p:spPr/>
        <p:txBody>
          <a:bodyPr/>
          <a:lstStyle/>
          <a:p>
            <a:fld id="{A999FE87-9C65-4E61-9B35-82E3DD63CE4D}" type="datetime1">
              <a:rPr lang="en-GB" smtClean="0"/>
              <a:t>28/11/2023</a:t>
            </a:fld>
            <a:endParaRPr lang="tr-TR"/>
          </a:p>
        </p:txBody>
      </p:sp>
      <p:sp>
        <p:nvSpPr>
          <p:cNvPr id="5" name="Alt Bilgi Yer Tutucusu 4">
            <a:extLst>
              <a:ext uri="{FF2B5EF4-FFF2-40B4-BE49-F238E27FC236}">
                <a16:creationId xmlns:a16="http://schemas.microsoft.com/office/drawing/2014/main" id="{58796BA5-72FF-40B6-AA8A-F26BDB98361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B441C74C-5500-40F0-A29A-455DA27F40A7}"/>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139709059"/>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31EBABF-6207-4E59-8728-53EDA2FB88B9}"/>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5BD9F9EF-D947-452B-94C4-A403406A3E64}"/>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5D8144F-115D-4C4D-9806-2EFCF8DAF396}"/>
              </a:ext>
            </a:extLst>
          </p:cNvPr>
          <p:cNvSpPr>
            <a:spLocks noGrp="1"/>
          </p:cNvSpPr>
          <p:nvPr>
            <p:ph type="dt" sz="half" idx="10"/>
          </p:nvPr>
        </p:nvSpPr>
        <p:spPr/>
        <p:txBody>
          <a:bodyPr/>
          <a:lstStyle/>
          <a:p>
            <a:fld id="{BCB36D09-E74D-4E43-8FCD-7C2C4A556EE6}" type="datetime1">
              <a:rPr lang="en-GB" smtClean="0"/>
              <a:t>28/11/2023</a:t>
            </a:fld>
            <a:endParaRPr lang="tr-TR"/>
          </a:p>
        </p:txBody>
      </p:sp>
      <p:sp>
        <p:nvSpPr>
          <p:cNvPr id="5" name="Alt Bilgi Yer Tutucusu 4">
            <a:extLst>
              <a:ext uri="{FF2B5EF4-FFF2-40B4-BE49-F238E27FC236}">
                <a16:creationId xmlns:a16="http://schemas.microsoft.com/office/drawing/2014/main" id="{2845794C-404D-4EA3-8BE4-54ABCE24E37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00D4A78-D5D1-4239-BCC1-19E5EE912AF5}"/>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01799098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F5436820-70B4-4959-B8B4-6306C71A76E0}"/>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951F1EE3-FF79-431D-AF7F-523E81703915}"/>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CD44A9B-6E1C-48EE-B2A6-939B4EC497D1}"/>
              </a:ext>
            </a:extLst>
          </p:cNvPr>
          <p:cNvSpPr>
            <a:spLocks noGrp="1"/>
          </p:cNvSpPr>
          <p:nvPr>
            <p:ph type="dt" sz="half" idx="10"/>
          </p:nvPr>
        </p:nvSpPr>
        <p:spPr/>
        <p:txBody>
          <a:bodyPr/>
          <a:lstStyle/>
          <a:p>
            <a:fld id="{B8F97955-9AF6-4D8A-BD85-11C0143CBD8C}" type="datetime1">
              <a:rPr lang="en-GB" smtClean="0"/>
              <a:t>28/11/2023</a:t>
            </a:fld>
            <a:endParaRPr lang="tr-TR"/>
          </a:p>
        </p:txBody>
      </p:sp>
      <p:sp>
        <p:nvSpPr>
          <p:cNvPr id="5" name="Alt Bilgi Yer Tutucusu 4">
            <a:extLst>
              <a:ext uri="{FF2B5EF4-FFF2-40B4-BE49-F238E27FC236}">
                <a16:creationId xmlns:a16="http://schemas.microsoft.com/office/drawing/2014/main" id="{0FEB00DC-C7CD-4A94-9FE9-DB569A10514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EB5AEA5-36C6-488C-BC34-32A9F2BBFA04}"/>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869147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3C15F-9BEF-4FD0-9992-0CE70C0D62B6}"/>
              </a:ext>
            </a:extLst>
          </p:cNvPr>
          <p:cNvSpPr>
            <a:spLocks noGrp="1"/>
          </p:cNvSpPr>
          <p:nvPr>
            <p:ph type="ctrTitle"/>
          </p:nvPr>
        </p:nvSpPr>
        <p:spPr>
          <a:xfrm>
            <a:off x="1524000" y="3205316"/>
            <a:ext cx="9144000" cy="638944"/>
          </a:xfrm>
        </p:spPr>
        <p:txBody>
          <a:bodyPr anchor="b"/>
          <a:lstStyle>
            <a:lvl1pPr marL="0" indent="0" algn="ctr">
              <a:buFont typeface="Arial" panose="020B0604020202020204" pitchFamily="34" charset="0"/>
              <a:buNone/>
              <a:defRPr sz="2800" b="1">
                <a:latin typeface="Verdana" panose="020B0604030504040204" pitchFamily="34" charset="0"/>
                <a:ea typeface="Verdana" panose="020B060403050404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C634A28A-8949-45C3-A670-4CF2D71460E3}"/>
              </a:ext>
            </a:extLst>
          </p:cNvPr>
          <p:cNvSpPr>
            <a:spLocks noGrp="1"/>
          </p:cNvSpPr>
          <p:nvPr>
            <p:ph type="subTitle" idx="1"/>
          </p:nvPr>
        </p:nvSpPr>
        <p:spPr>
          <a:xfrm>
            <a:off x="1524000" y="4040879"/>
            <a:ext cx="9144000" cy="1059426"/>
          </a:xfrm>
        </p:spPr>
        <p:txBody>
          <a:bodyPr vert="horz" lIns="91440" tIns="45720" rIns="91440" bIns="45720" rtlCol="0" anchor="t">
            <a:noAutofit/>
          </a:bodyPr>
          <a:lstStyle>
            <a:lvl1pPr algn="ctr">
              <a:lnSpc>
                <a:spcPct val="100000"/>
              </a:lnSpc>
              <a:spcBef>
                <a:spcPts val="600"/>
              </a:spcBef>
              <a:spcAft>
                <a:spcPts val="600"/>
              </a:spcAft>
              <a:defRPr lang="en-GB" sz="2400" b="1">
                <a:latin typeface="Verdana" panose="020B0604030504040204" pitchFamily="34" charset="0"/>
                <a:ea typeface="Verdana" panose="020B0604030504040204" pitchFamily="34" charset="0"/>
                <a:cs typeface="+mj-cs"/>
              </a:defRPr>
            </a:lvl1pPr>
          </a:lstStyle>
          <a:p>
            <a:pPr lvl="0" algn="ctr">
              <a:lnSpc>
                <a:spcPct val="90000"/>
              </a:lnSpc>
              <a:spcBef>
                <a:spcPct val="0"/>
              </a:spcBef>
              <a:buNone/>
            </a:pPr>
            <a:r>
              <a:rPr lang="en-US"/>
              <a:t>Click to edit Master subtitle style</a:t>
            </a:r>
            <a:endParaRPr lang="en-GB"/>
          </a:p>
        </p:txBody>
      </p:sp>
      <p:sp>
        <p:nvSpPr>
          <p:cNvPr id="4" name="Date Placeholder 3">
            <a:extLst>
              <a:ext uri="{FF2B5EF4-FFF2-40B4-BE49-F238E27FC236}">
                <a16:creationId xmlns:a16="http://schemas.microsoft.com/office/drawing/2014/main" id="{FF73AA6B-82B6-4A22-9BA6-0EFEAA831B36}"/>
              </a:ext>
            </a:extLst>
          </p:cNvPr>
          <p:cNvSpPr>
            <a:spLocks noGrp="1"/>
          </p:cNvSpPr>
          <p:nvPr>
            <p:ph type="dt" sz="half" idx="10"/>
          </p:nvPr>
        </p:nvSpPr>
        <p:spPr/>
        <p:txBody>
          <a:bodyPr/>
          <a:lstStyle/>
          <a:p>
            <a:fld id="{F0848627-9ED2-4A8E-A10A-E040B65959BA}" type="datetime1">
              <a:rPr lang="en-GB" smtClean="0"/>
              <a:t>28/11/2023</a:t>
            </a:fld>
            <a:endParaRPr lang="en-GB"/>
          </a:p>
        </p:txBody>
      </p:sp>
      <p:sp>
        <p:nvSpPr>
          <p:cNvPr id="5" name="Footer Placeholder 4">
            <a:extLst>
              <a:ext uri="{FF2B5EF4-FFF2-40B4-BE49-F238E27FC236}">
                <a16:creationId xmlns:a16="http://schemas.microsoft.com/office/drawing/2014/main" id="{4F2415F3-6153-4E02-8EF3-043D11EE6C7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032D262-95F6-4C0F-A419-3DA873FB9158}"/>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361489287"/>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707B7-58BF-414D-AE76-0F6137EE6DFD}"/>
              </a:ext>
            </a:extLst>
          </p:cNvPr>
          <p:cNvSpPr>
            <a:spLocks noGrp="1"/>
          </p:cNvSpPr>
          <p:nvPr>
            <p:ph type="title"/>
          </p:nvPr>
        </p:nvSpPr>
        <p:spPr>
          <a:xfrm>
            <a:off x="838200" y="1081548"/>
            <a:ext cx="10515600" cy="609140"/>
          </a:xfrm>
        </p:spPr>
        <p:txBody>
          <a:bodyPr/>
          <a:lstStyle>
            <a:lvl1pPr algn="l">
              <a:defRPr b="1">
                <a:latin typeface="+mn-lt"/>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B871AB3-50CB-4C1A-A349-E2C6B6DA53DD}"/>
              </a:ext>
            </a:extLst>
          </p:cNvPr>
          <p:cNvSpPr>
            <a:spLocks noGrp="1"/>
          </p:cNvSpPr>
          <p:nvPr>
            <p:ph idx="1"/>
          </p:nvPr>
        </p:nvSpPr>
        <p:spPr/>
        <p:txBody>
          <a:bodyPr/>
          <a:lstStyle>
            <a:lvl1pPr>
              <a:spcBef>
                <a:spcPts val="6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201C888-E7D0-4B9E-9289-87FF5E8E85C8}"/>
              </a:ext>
            </a:extLst>
          </p:cNvPr>
          <p:cNvSpPr>
            <a:spLocks noGrp="1"/>
          </p:cNvSpPr>
          <p:nvPr>
            <p:ph type="dt" sz="half" idx="10"/>
          </p:nvPr>
        </p:nvSpPr>
        <p:spPr/>
        <p:txBody>
          <a:bodyPr/>
          <a:lstStyle/>
          <a:p>
            <a:fld id="{EE1F1C20-7986-48C8-A57D-0F8EF85D5FAE}" type="datetime1">
              <a:rPr lang="en-GB" smtClean="0"/>
              <a:t>28/11/2023</a:t>
            </a:fld>
            <a:endParaRPr lang="en-GB"/>
          </a:p>
        </p:txBody>
      </p:sp>
      <p:sp>
        <p:nvSpPr>
          <p:cNvPr id="5" name="Footer Placeholder 4">
            <a:extLst>
              <a:ext uri="{FF2B5EF4-FFF2-40B4-BE49-F238E27FC236}">
                <a16:creationId xmlns:a16="http://schemas.microsoft.com/office/drawing/2014/main" id="{4E6CDE6F-25C5-407C-93CE-D8B2F597184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535A3EA-A2F0-46E0-B470-3C2D563ECC70}"/>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41693841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29A53-F95C-4937-B760-E629EC664813}"/>
              </a:ext>
            </a:extLst>
          </p:cNvPr>
          <p:cNvSpPr>
            <a:spLocks noGrp="1"/>
          </p:cNvSpPr>
          <p:nvPr>
            <p:ph type="title"/>
          </p:nvPr>
        </p:nvSpPr>
        <p:spPr>
          <a:xfrm>
            <a:off x="831850" y="1709738"/>
            <a:ext cx="10515600" cy="2852737"/>
          </a:xfrm>
        </p:spPr>
        <p:txBody>
          <a:bodyPr vert="horz" lIns="91440" tIns="45720" rIns="91440" bIns="45720" rtlCol="0" anchor="b">
            <a:noAutofit/>
          </a:bodyPr>
          <a:lstStyle>
            <a:lvl1pPr>
              <a:defRPr lang="en-GB">
                <a:latin typeface="Verdana" panose="020B0604030504040204" pitchFamily="34" charset="0"/>
                <a:ea typeface="Verdana" panose="020B0604030504040204" pitchFamily="34" charset="0"/>
              </a:defRPr>
            </a:lvl1pPr>
          </a:lstStyle>
          <a:p>
            <a:pPr lvl="0"/>
            <a:r>
              <a:rPr lang="en-US"/>
              <a:t>Click to edit Master title style</a:t>
            </a:r>
            <a:endParaRPr lang="en-GB"/>
          </a:p>
        </p:txBody>
      </p:sp>
      <p:sp>
        <p:nvSpPr>
          <p:cNvPr id="3" name="Text Placeholder 2">
            <a:extLst>
              <a:ext uri="{FF2B5EF4-FFF2-40B4-BE49-F238E27FC236}">
                <a16:creationId xmlns:a16="http://schemas.microsoft.com/office/drawing/2014/main" id="{4ECD285C-A64C-4D62-9B4B-8996551F96B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1BE4443-84B2-4DB0-A3D7-FEC35B2DC0EE}"/>
              </a:ext>
            </a:extLst>
          </p:cNvPr>
          <p:cNvSpPr>
            <a:spLocks noGrp="1"/>
          </p:cNvSpPr>
          <p:nvPr>
            <p:ph type="dt" sz="half" idx="10"/>
          </p:nvPr>
        </p:nvSpPr>
        <p:spPr/>
        <p:txBody>
          <a:bodyPr/>
          <a:lstStyle/>
          <a:p>
            <a:fld id="{B3A5C538-90B6-4BD6-B3FE-A3596F47CBA2}" type="datetime1">
              <a:rPr lang="en-GB" smtClean="0"/>
              <a:t>28/11/2023</a:t>
            </a:fld>
            <a:endParaRPr lang="en-GB"/>
          </a:p>
        </p:txBody>
      </p:sp>
      <p:sp>
        <p:nvSpPr>
          <p:cNvPr id="5" name="Footer Placeholder 4">
            <a:extLst>
              <a:ext uri="{FF2B5EF4-FFF2-40B4-BE49-F238E27FC236}">
                <a16:creationId xmlns:a16="http://schemas.microsoft.com/office/drawing/2014/main" id="{F3989543-635B-4FF8-9EED-90140A0DA4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0F72AB1-D114-4D10-8FE5-57959F7A4CAA}"/>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069121434"/>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093A9-D45D-44E3-B269-74FBE0FD5ECF}"/>
              </a:ext>
            </a:extLst>
          </p:cNvPr>
          <p:cNvSpPr>
            <a:spLocks noGrp="1"/>
          </p:cNvSpPr>
          <p:nvPr>
            <p:ph type="title"/>
          </p:nvPr>
        </p:nvSpPr>
        <p:spPr/>
        <p:txBody>
          <a:bodyPr/>
          <a:lstStyle>
            <a:lvl1pPr>
              <a:defRPr>
                <a:latin typeface="+mn-lt"/>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3428306-3C00-4164-8D58-9D924DC114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5AB2B19-5D35-4536-8291-A78697AAA91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EC43943-62D6-4ED2-8671-5495073FB840}"/>
              </a:ext>
            </a:extLst>
          </p:cNvPr>
          <p:cNvSpPr>
            <a:spLocks noGrp="1"/>
          </p:cNvSpPr>
          <p:nvPr>
            <p:ph type="dt" sz="half" idx="10"/>
          </p:nvPr>
        </p:nvSpPr>
        <p:spPr/>
        <p:txBody>
          <a:bodyPr/>
          <a:lstStyle/>
          <a:p>
            <a:fld id="{072EBABB-CAA8-415E-B89B-4981179DD729}" type="datetime1">
              <a:rPr lang="en-GB" smtClean="0"/>
              <a:t>28/11/2023</a:t>
            </a:fld>
            <a:endParaRPr lang="en-GB"/>
          </a:p>
        </p:txBody>
      </p:sp>
      <p:sp>
        <p:nvSpPr>
          <p:cNvPr id="6" name="Footer Placeholder 5">
            <a:extLst>
              <a:ext uri="{FF2B5EF4-FFF2-40B4-BE49-F238E27FC236}">
                <a16:creationId xmlns:a16="http://schemas.microsoft.com/office/drawing/2014/main" id="{BA558764-B859-41BE-B887-738CD48EB06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477DFBE-650D-4588-9286-057DDA2A8097}"/>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93942460"/>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59FDF-A85C-4292-9FC6-221E55B99006}"/>
              </a:ext>
            </a:extLst>
          </p:cNvPr>
          <p:cNvSpPr>
            <a:spLocks noGrp="1"/>
          </p:cNvSpPr>
          <p:nvPr>
            <p:ph type="title"/>
          </p:nvPr>
        </p:nvSpPr>
        <p:spPr/>
        <p:txBody>
          <a:bodyPr/>
          <a:lstStyle>
            <a:lvl1pPr>
              <a:defRPr b="1">
                <a:latin typeface="+mn-lt"/>
              </a:defRPr>
            </a:lvl1pPr>
          </a:lstStyle>
          <a:p>
            <a:r>
              <a:rPr lang="en-US"/>
              <a:t>Click to edit Master title style</a:t>
            </a:r>
            <a:endParaRPr lang="en-GB"/>
          </a:p>
        </p:txBody>
      </p:sp>
      <p:sp>
        <p:nvSpPr>
          <p:cNvPr id="3" name="Date Placeholder 2">
            <a:extLst>
              <a:ext uri="{FF2B5EF4-FFF2-40B4-BE49-F238E27FC236}">
                <a16:creationId xmlns:a16="http://schemas.microsoft.com/office/drawing/2014/main" id="{C952273F-6A7D-4DAB-BE7A-CC6B2BCA5406}"/>
              </a:ext>
            </a:extLst>
          </p:cNvPr>
          <p:cNvSpPr>
            <a:spLocks noGrp="1"/>
          </p:cNvSpPr>
          <p:nvPr>
            <p:ph type="dt" sz="half" idx="10"/>
          </p:nvPr>
        </p:nvSpPr>
        <p:spPr>
          <a:xfrm>
            <a:off x="838200" y="6356349"/>
            <a:ext cx="2743200" cy="365125"/>
          </a:xfrm>
        </p:spPr>
        <p:txBody>
          <a:bodyPr/>
          <a:lstStyle/>
          <a:p>
            <a:fld id="{652F9FD8-8722-47CA-97AB-016BFE1C2CE3}" type="datetime1">
              <a:rPr lang="en-GB" smtClean="0"/>
              <a:t>28/11/2023</a:t>
            </a:fld>
            <a:endParaRPr lang="en-GB"/>
          </a:p>
        </p:txBody>
      </p:sp>
      <p:sp>
        <p:nvSpPr>
          <p:cNvPr id="4" name="Footer Placeholder 3">
            <a:extLst>
              <a:ext uri="{FF2B5EF4-FFF2-40B4-BE49-F238E27FC236}">
                <a16:creationId xmlns:a16="http://schemas.microsoft.com/office/drawing/2014/main" id="{B673192A-1660-400A-94DF-2AEA8AD766A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CD9B57E-6602-4D80-B17E-028D00AA366E}"/>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998971670"/>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1664C95-D1A4-4760-AF46-0858B25CDAEB}"/>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A83B207D-CF69-4DCF-A307-E773A695C4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63FAC45E-05B1-454B-816A-B0E40D568CA4}"/>
              </a:ext>
            </a:extLst>
          </p:cNvPr>
          <p:cNvSpPr>
            <a:spLocks noGrp="1"/>
          </p:cNvSpPr>
          <p:nvPr>
            <p:ph type="dt" sz="half" idx="10"/>
          </p:nvPr>
        </p:nvSpPr>
        <p:spPr/>
        <p:txBody>
          <a:bodyPr/>
          <a:lstStyle/>
          <a:p>
            <a:fld id="{2C97028E-7938-497D-A1F0-A1E8EDE15F0A}" type="datetimeFigureOut">
              <a:rPr lang="tr-TR" smtClean="0"/>
              <a:t>28.11.2023</a:t>
            </a:fld>
            <a:endParaRPr lang="tr-TR"/>
          </a:p>
        </p:txBody>
      </p:sp>
      <p:sp>
        <p:nvSpPr>
          <p:cNvPr id="5" name="Alt Bilgi Yer Tutucusu 4">
            <a:extLst>
              <a:ext uri="{FF2B5EF4-FFF2-40B4-BE49-F238E27FC236}">
                <a16:creationId xmlns:a16="http://schemas.microsoft.com/office/drawing/2014/main" id="{58796BA5-72FF-40B6-AA8A-F26BDB98361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B441C74C-5500-40F0-A29A-455DA27F40A7}"/>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68383746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F348489-D071-460D-8306-01D4E4BF3959}"/>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8D6A06DF-114E-45B1-AEFF-B7AE7893CF15}"/>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93FA3B2-3ED6-4AD3-A341-925887F25069}"/>
              </a:ext>
            </a:extLst>
          </p:cNvPr>
          <p:cNvSpPr>
            <a:spLocks noGrp="1"/>
          </p:cNvSpPr>
          <p:nvPr>
            <p:ph type="dt" sz="half" idx="10"/>
          </p:nvPr>
        </p:nvSpPr>
        <p:spPr/>
        <p:txBody>
          <a:bodyPr/>
          <a:lstStyle/>
          <a:p>
            <a:fld id="{2C97028E-7938-497D-A1F0-A1E8EDE15F0A}" type="datetimeFigureOut">
              <a:rPr lang="tr-TR" smtClean="0"/>
              <a:t>28.11.2023</a:t>
            </a:fld>
            <a:endParaRPr lang="tr-TR"/>
          </a:p>
        </p:txBody>
      </p:sp>
      <p:sp>
        <p:nvSpPr>
          <p:cNvPr id="5" name="Alt Bilgi Yer Tutucusu 4">
            <a:extLst>
              <a:ext uri="{FF2B5EF4-FFF2-40B4-BE49-F238E27FC236}">
                <a16:creationId xmlns:a16="http://schemas.microsoft.com/office/drawing/2014/main" id="{3CBBADB3-F287-458B-BFFA-09485CD1DEF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7285450-4C27-47A4-BF55-415B5F1B046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744729291"/>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3B71B59-04C8-4189-8992-6DE7FA58D9AF}"/>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70CB12DA-0DF0-4E41-94E3-9F1BB08E45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29D567BF-5463-4B04-A038-2E99CC93D689}"/>
              </a:ext>
            </a:extLst>
          </p:cNvPr>
          <p:cNvSpPr>
            <a:spLocks noGrp="1"/>
          </p:cNvSpPr>
          <p:nvPr>
            <p:ph type="dt" sz="half" idx="10"/>
          </p:nvPr>
        </p:nvSpPr>
        <p:spPr/>
        <p:txBody>
          <a:bodyPr/>
          <a:lstStyle/>
          <a:p>
            <a:fld id="{2C97028E-7938-497D-A1F0-A1E8EDE15F0A}" type="datetimeFigureOut">
              <a:rPr lang="tr-TR" smtClean="0"/>
              <a:t>28.11.2023</a:t>
            </a:fld>
            <a:endParaRPr lang="tr-TR"/>
          </a:p>
        </p:txBody>
      </p:sp>
      <p:sp>
        <p:nvSpPr>
          <p:cNvPr id="5" name="Alt Bilgi Yer Tutucusu 4">
            <a:extLst>
              <a:ext uri="{FF2B5EF4-FFF2-40B4-BE49-F238E27FC236}">
                <a16:creationId xmlns:a16="http://schemas.microsoft.com/office/drawing/2014/main" id="{9977D54D-5F9F-4DA3-BFD2-51AD96CD279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03B4230A-D06E-48E9-AE28-864D40270B5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92126856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F348489-D071-460D-8306-01D4E4BF3959}"/>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8D6A06DF-114E-45B1-AEFF-B7AE7893CF15}"/>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93FA3B2-3ED6-4AD3-A341-925887F25069}"/>
              </a:ext>
            </a:extLst>
          </p:cNvPr>
          <p:cNvSpPr>
            <a:spLocks noGrp="1"/>
          </p:cNvSpPr>
          <p:nvPr>
            <p:ph type="dt" sz="half" idx="10"/>
          </p:nvPr>
        </p:nvSpPr>
        <p:spPr/>
        <p:txBody>
          <a:bodyPr/>
          <a:lstStyle/>
          <a:p>
            <a:fld id="{0F8F89B2-2A56-4F95-AAD1-59F2165C0C7D}" type="datetime1">
              <a:rPr lang="en-GB" smtClean="0"/>
              <a:t>28/11/2023</a:t>
            </a:fld>
            <a:endParaRPr lang="tr-TR"/>
          </a:p>
        </p:txBody>
      </p:sp>
      <p:sp>
        <p:nvSpPr>
          <p:cNvPr id="5" name="Alt Bilgi Yer Tutucusu 4">
            <a:extLst>
              <a:ext uri="{FF2B5EF4-FFF2-40B4-BE49-F238E27FC236}">
                <a16:creationId xmlns:a16="http://schemas.microsoft.com/office/drawing/2014/main" id="{3CBBADB3-F287-458B-BFFA-09485CD1DEF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7285450-4C27-47A4-BF55-415B5F1B046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822567244"/>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8967454-E6B0-497A-979B-4C25E0C6F3A5}"/>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B7A81DF-284E-4CE3-9C50-860A304F2D02}"/>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274CBF8-BFC4-4019-875E-E63BAF14769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B9C09608-AE78-4FD9-A3B8-CB5107265AB9}"/>
              </a:ext>
            </a:extLst>
          </p:cNvPr>
          <p:cNvSpPr>
            <a:spLocks noGrp="1"/>
          </p:cNvSpPr>
          <p:nvPr>
            <p:ph type="dt" sz="half" idx="10"/>
          </p:nvPr>
        </p:nvSpPr>
        <p:spPr/>
        <p:txBody>
          <a:bodyPr/>
          <a:lstStyle/>
          <a:p>
            <a:fld id="{2C97028E-7938-497D-A1F0-A1E8EDE15F0A}" type="datetimeFigureOut">
              <a:rPr lang="tr-TR" smtClean="0"/>
              <a:t>28.11.2023</a:t>
            </a:fld>
            <a:endParaRPr lang="tr-TR"/>
          </a:p>
        </p:txBody>
      </p:sp>
      <p:sp>
        <p:nvSpPr>
          <p:cNvPr id="6" name="Alt Bilgi Yer Tutucusu 5">
            <a:extLst>
              <a:ext uri="{FF2B5EF4-FFF2-40B4-BE49-F238E27FC236}">
                <a16:creationId xmlns:a16="http://schemas.microsoft.com/office/drawing/2014/main" id="{9F445112-38C6-4004-90F8-3970118A595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6A40339-2BB4-4544-8815-BFFD73C1E0E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28856671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8FCF05A-3ADE-4C16-8840-81751668579F}"/>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FD31709B-C528-4158-BFE7-BB6D780470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C91C061-2C78-4E35-8994-A3BE5CEC12A3}"/>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EDF2FD7-0F1F-444C-A481-8B234AE221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44613F2A-7744-47F5-B300-D63D5B1780C4}"/>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071831CB-1D7A-4D7A-8AB6-B6554915B096}"/>
              </a:ext>
            </a:extLst>
          </p:cNvPr>
          <p:cNvSpPr>
            <a:spLocks noGrp="1"/>
          </p:cNvSpPr>
          <p:nvPr>
            <p:ph type="dt" sz="half" idx="10"/>
          </p:nvPr>
        </p:nvSpPr>
        <p:spPr/>
        <p:txBody>
          <a:bodyPr/>
          <a:lstStyle/>
          <a:p>
            <a:fld id="{2C97028E-7938-497D-A1F0-A1E8EDE15F0A}" type="datetimeFigureOut">
              <a:rPr lang="tr-TR" smtClean="0"/>
              <a:t>28.11.2023</a:t>
            </a:fld>
            <a:endParaRPr lang="tr-TR"/>
          </a:p>
        </p:txBody>
      </p:sp>
      <p:sp>
        <p:nvSpPr>
          <p:cNvPr id="8" name="Alt Bilgi Yer Tutucusu 7">
            <a:extLst>
              <a:ext uri="{FF2B5EF4-FFF2-40B4-BE49-F238E27FC236}">
                <a16:creationId xmlns:a16="http://schemas.microsoft.com/office/drawing/2014/main" id="{F993110B-1FFF-4692-B33C-F93158F735E2}"/>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E5CC58AF-2D8D-4A68-B259-47812C5D242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626341263"/>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DEA2273-D08E-4958-A0E9-3B528805A8D2}"/>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B425E378-ED99-4B1A-87FD-C73B1B25F23B}"/>
              </a:ext>
            </a:extLst>
          </p:cNvPr>
          <p:cNvSpPr>
            <a:spLocks noGrp="1"/>
          </p:cNvSpPr>
          <p:nvPr>
            <p:ph type="dt" sz="half" idx="10"/>
          </p:nvPr>
        </p:nvSpPr>
        <p:spPr/>
        <p:txBody>
          <a:bodyPr/>
          <a:lstStyle/>
          <a:p>
            <a:fld id="{2C97028E-7938-497D-A1F0-A1E8EDE15F0A}" type="datetimeFigureOut">
              <a:rPr lang="tr-TR" smtClean="0"/>
              <a:t>28.11.2023</a:t>
            </a:fld>
            <a:endParaRPr lang="tr-TR"/>
          </a:p>
        </p:txBody>
      </p:sp>
      <p:sp>
        <p:nvSpPr>
          <p:cNvPr id="4" name="Alt Bilgi Yer Tutucusu 3">
            <a:extLst>
              <a:ext uri="{FF2B5EF4-FFF2-40B4-BE49-F238E27FC236}">
                <a16:creationId xmlns:a16="http://schemas.microsoft.com/office/drawing/2014/main" id="{E82056AA-E1FB-4610-90AE-13B1FDB36285}"/>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DEC2081C-3A43-47AB-9D29-C48CD973315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72106720"/>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2B39D769-3216-492B-BC2E-A34D0BDEF20E}"/>
              </a:ext>
            </a:extLst>
          </p:cNvPr>
          <p:cNvSpPr>
            <a:spLocks noGrp="1"/>
          </p:cNvSpPr>
          <p:nvPr>
            <p:ph type="dt" sz="half" idx="10"/>
          </p:nvPr>
        </p:nvSpPr>
        <p:spPr/>
        <p:txBody>
          <a:bodyPr/>
          <a:lstStyle/>
          <a:p>
            <a:fld id="{2C97028E-7938-497D-A1F0-A1E8EDE15F0A}" type="datetimeFigureOut">
              <a:rPr lang="tr-TR" smtClean="0"/>
              <a:t>28.11.2023</a:t>
            </a:fld>
            <a:endParaRPr lang="tr-TR"/>
          </a:p>
        </p:txBody>
      </p:sp>
      <p:sp>
        <p:nvSpPr>
          <p:cNvPr id="3" name="Alt Bilgi Yer Tutucusu 2">
            <a:extLst>
              <a:ext uri="{FF2B5EF4-FFF2-40B4-BE49-F238E27FC236}">
                <a16:creationId xmlns:a16="http://schemas.microsoft.com/office/drawing/2014/main" id="{C554074A-CB6E-4728-8E68-7822E58AE65C}"/>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F38B866C-EA49-4D6D-8797-D35D5AB97A1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770224810"/>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75DE105-895B-4A1C-91C4-E6328795D7B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010F8CE7-900A-40E4-AF24-AC62A1EA42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D6742B16-DFB1-4B89-B3BF-E3B7F46044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6C8D7C51-5848-47B3-842F-283CF6B95038}"/>
              </a:ext>
            </a:extLst>
          </p:cNvPr>
          <p:cNvSpPr>
            <a:spLocks noGrp="1"/>
          </p:cNvSpPr>
          <p:nvPr>
            <p:ph type="dt" sz="half" idx="10"/>
          </p:nvPr>
        </p:nvSpPr>
        <p:spPr/>
        <p:txBody>
          <a:bodyPr/>
          <a:lstStyle/>
          <a:p>
            <a:fld id="{2C97028E-7938-497D-A1F0-A1E8EDE15F0A}" type="datetimeFigureOut">
              <a:rPr lang="tr-TR" smtClean="0"/>
              <a:t>28.11.2023</a:t>
            </a:fld>
            <a:endParaRPr lang="tr-TR"/>
          </a:p>
        </p:txBody>
      </p:sp>
      <p:sp>
        <p:nvSpPr>
          <p:cNvPr id="6" name="Alt Bilgi Yer Tutucusu 5">
            <a:extLst>
              <a:ext uri="{FF2B5EF4-FFF2-40B4-BE49-F238E27FC236}">
                <a16:creationId xmlns:a16="http://schemas.microsoft.com/office/drawing/2014/main" id="{E52CDCE2-0193-45F0-9C66-E83C4682792E}"/>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EDAE1B9C-68D7-4F69-BBF7-F86BE9679DB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362029402"/>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FF247E3-653C-4E1A-9751-8D287A7C7BC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3E830BF0-9378-4C37-8A8E-350652F1BD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457391E-9DE7-46B0-8624-BF39E3CB09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302E8A5-AA1F-4F3B-865E-CAEA64153A91}"/>
              </a:ext>
            </a:extLst>
          </p:cNvPr>
          <p:cNvSpPr>
            <a:spLocks noGrp="1"/>
          </p:cNvSpPr>
          <p:nvPr>
            <p:ph type="dt" sz="half" idx="10"/>
          </p:nvPr>
        </p:nvSpPr>
        <p:spPr/>
        <p:txBody>
          <a:bodyPr/>
          <a:lstStyle/>
          <a:p>
            <a:fld id="{2C97028E-7938-497D-A1F0-A1E8EDE15F0A}" type="datetimeFigureOut">
              <a:rPr lang="tr-TR" smtClean="0"/>
              <a:t>28.11.2023</a:t>
            </a:fld>
            <a:endParaRPr lang="tr-TR"/>
          </a:p>
        </p:txBody>
      </p:sp>
      <p:sp>
        <p:nvSpPr>
          <p:cNvPr id="6" name="Alt Bilgi Yer Tutucusu 5">
            <a:extLst>
              <a:ext uri="{FF2B5EF4-FFF2-40B4-BE49-F238E27FC236}">
                <a16:creationId xmlns:a16="http://schemas.microsoft.com/office/drawing/2014/main" id="{422B92AC-58E8-4FD9-BBEE-A721612C671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8D762A9-FC59-44BA-8508-71FBBD8D035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658558570"/>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31EBABF-6207-4E59-8728-53EDA2FB88B9}"/>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5BD9F9EF-D947-452B-94C4-A403406A3E64}"/>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5D8144F-115D-4C4D-9806-2EFCF8DAF396}"/>
              </a:ext>
            </a:extLst>
          </p:cNvPr>
          <p:cNvSpPr>
            <a:spLocks noGrp="1"/>
          </p:cNvSpPr>
          <p:nvPr>
            <p:ph type="dt" sz="half" idx="10"/>
          </p:nvPr>
        </p:nvSpPr>
        <p:spPr/>
        <p:txBody>
          <a:bodyPr/>
          <a:lstStyle/>
          <a:p>
            <a:fld id="{2C97028E-7938-497D-A1F0-A1E8EDE15F0A}" type="datetimeFigureOut">
              <a:rPr lang="tr-TR" smtClean="0"/>
              <a:t>28.11.2023</a:t>
            </a:fld>
            <a:endParaRPr lang="tr-TR"/>
          </a:p>
        </p:txBody>
      </p:sp>
      <p:sp>
        <p:nvSpPr>
          <p:cNvPr id="5" name="Alt Bilgi Yer Tutucusu 4">
            <a:extLst>
              <a:ext uri="{FF2B5EF4-FFF2-40B4-BE49-F238E27FC236}">
                <a16:creationId xmlns:a16="http://schemas.microsoft.com/office/drawing/2014/main" id="{2845794C-404D-4EA3-8BE4-54ABCE24E37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00D4A78-D5D1-4239-BCC1-19E5EE912AF5}"/>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978234879"/>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F5436820-70B4-4959-B8B4-6306C71A76E0}"/>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951F1EE3-FF79-431D-AF7F-523E81703915}"/>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CD44A9B-6E1C-48EE-B2A6-939B4EC497D1}"/>
              </a:ext>
            </a:extLst>
          </p:cNvPr>
          <p:cNvSpPr>
            <a:spLocks noGrp="1"/>
          </p:cNvSpPr>
          <p:nvPr>
            <p:ph type="dt" sz="half" idx="10"/>
          </p:nvPr>
        </p:nvSpPr>
        <p:spPr/>
        <p:txBody>
          <a:bodyPr/>
          <a:lstStyle/>
          <a:p>
            <a:fld id="{2C97028E-7938-497D-A1F0-A1E8EDE15F0A}" type="datetimeFigureOut">
              <a:rPr lang="tr-TR" smtClean="0"/>
              <a:t>28.11.2023</a:t>
            </a:fld>
            <a:endParaRPr lang="tr-TR"/>
          </a:p>
        </p:txBody>
      </p:sp>
      <p:sp>
        <p:nvSpPr>
          <p:cNvPr id="5" name="Alt Bilgi Yer Tutucusu 4">
            <a:extLst>
              <a:ext uri="{FF2B5EF4-FFF2-40B4-BE49-F238E27FC236}">
                <a16:creationId xmlns:a16="http://schemas.microsoft.com/office/drawing/2014/main" id="{0FEB00DC-C7CD-4A94-9FE9-DB569A10514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EB5AEA5-36C6-488C-BC34-32A9F2BBFA04}"/>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076883431"/>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3B71B59-04C8-4189-8992-6DE7FA58D9AF}"/>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70CB12DA-0DF0-4E41-94E3-9F1BB08E45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29D567BF-5463-4B04-A038-2E99CC93D689}"/>
              </a:ext>
            </a:extLst>
          </p:cNvPr>
          <p:cNvSpPr>
            <a:spLocks noGrp="1"/>
          </p:cNvSpPr>
          <p:nvPr>
            <p:ph type="dt" sz="half" idx="10"/>
          </p:nvPr>
        </p:nvSpPr>
        <p:spPr/>
        <p:txBody>
          <a:bodyPr/>
          <a:lstStyle/>
          <a:p>
            <a:fld id="{712FFE59-D85C-4883-8AB4-E59D1F2CD6EE}" type="datetime1">
              <a:rPr lang="en-GB" smtClean="0"/>
              <a:t>28/11/2023</a:t>
            </a:fld>
            <a:endParaRPr lang="tr-TR"/>
          </a:p>
        </p:txBody>
      </p:sp>
      <p:sp>
        <p:nvSpPr>
          <p:cNvPr id="5" name="Alt Bilgi Yer Tutucusu 4">
            <a:extLst>
              <a:ext uri="{FF2B5EF4-FFF2-40B4-BE49-F238E27FC236}">
                <a16:creationId xmlns:a16="http://schemas.microsoft.com/office/drawing/2014/main" id="{9977D54D-5F9F-4DA3-BFD2-51AD96CD279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03B4230A-D06E-48E9-AE28-864D40270B5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73947026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8967454-E6B0-497A-979B-4C25E0C6F3A5}"/>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B7A81DF-284E-4CE3-9C50-860A304F2D02}"/>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274CBF8-BFC4-4019-875E-E63BAF14769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B9C09608-AE78-4FD9-A3B8-CB5107265AB9}"/>
              </a:ext>
            </a:extLst>
          </p:cNvPr>
          <p:cNvSpPr>
            <a:spLocks noGrp="1"/>
          </p:cNvSpPr>
          <p:nvPr>
            <p:ph type="dt" sz="half" idx="10"/>
          </p:nvPr>
        </p:nvSpPr>
        <p:spPr/>
        <p:txBody>
          <a:bodyPr/>
          <a:lstStyle/>
          <a:p>
            <a:fld id="{543397F4-29FB-47F9-88E4-21A25179F078}" type="datetime1">
              <a:rPr lang="en-GB" smtClean="0"/>
              <a:t>28/11/2023</a:t>
            </a:fld>
            <a:endParaRPr lang="tr-TR"/>
          </a:p>
        </p:txBody>
      </p:sp>
      <p:sp>
        <p:nvSpPr>
          <p:cNvPr id="6" name="Alt Bilgi Yer Tutucusu 5">
            <a:extLst>
              <a:ext uri="{FF2B5EF4-FFF2-40B4-BE49-F238E27FC236}">
                <a16:creationId xmlns:a16="http://schemas.microsoft.com/office/drawing/2014/main" id="{9F445112-38C6-4004-90F8-3970118A595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6A40339-2BB4-4544-8815-BFFD73C1E0E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460728312"/>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8FCF05A-3ADE-4C16-8840-81751668579F}"/>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FD31709B-C528-4158-BFE7-BB6D780470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C91C061-2C78-4E35-8994-A3BE5CEC12A3}"/>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EDF2FD7-0F1F-444C-A481-8B234AE221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44613F2A-7744-47F5-B300-D63D5B1780C4}"/>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071831CB-1D7A-4D7A-8AB6-B6554915B096}"/>
              </a:ext>
            </a:extLst>
          </p:cNvPr>
          <p:cNvSpPr>
            <a:spLocks noGrp="1"/>
          </p:cNvSpPr>
          <p:nvPr>
            <p:ph type="dt" sz="half" idx="10"/>
          </p:nvPr>
        </p:nvSpPr>
        <p:spPr/>
        <p:txBody>
          <a:bodyPr/>
          <a:lstStyle/>
          <a:p>
            <a:fld id="{2BEA4102-B8F2-4E4A-B24F-85BF2B103C5F}" type="datetime1">
              <a:rPr lang="en-GB" smtClean="0"/>
              <a:t>28/11/2023</a:t>
            </a:fld>
            <a:endParaRPr lang="tr-TR"/>
          </a:p>
        </p:txBody>
      </p:sp>
      <p:sp>
        <p:nvSpPr>
          <p:cNvPr id="8" name="Alt Bilgi Yer Tutucusu 7">
            <a:extLst>
              <a:ext uri="{FF2B5EF4-FFF2-40B4-BE49-F238E27FC236}">
                <a16:creationId xmlns:a16="http://schemas.microsoft.com/office/drawing/2014/main" id="{F993110B-1FFF-4692-B33C-F93158F735E2}"/>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E5CC58AF-2D8D-4A68-B259-47812C5D242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67168342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DEA2273-D08E-4958-A0E9-3B528805A8D2}"/>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B425E378-ED99-4B1A-87FD-C73B1B25F23B}"/>
              </a:ext>
            </a:extLst>
          </p:cNvPr>
          <p:cNvSpPr>
            <a:spLocks noGrp="1"/>
          </p:cNvSpPr>
          <p:nvPr>
            <p:ph type="dt" sz="half" idx="10"/>
          </p:nvPr>
        </p:nvSpPr>
        <p:spPr/>
        <p:txBody>
          <a:bodyPr/>
          <a:lstStyle/>
          <a:p>
            <a:fld id="{B08C3A1A-2CBD-416D-AF40-816A00A98FB7}" type="datetime1">
              <a:rPr lang="en-GB" smtClean="0"/>
              <a:t>28/11/2023</a:t>
            </a:fld>
            <a:endParaRPr lang="tr-TR"/>
          </a:p>
        </p:txBody>
      </p:sp>
      <p:sp>
        <p:nvSpPr>
          <p:cNvPr id="4" name="Alt Bilgi Yer Tutucusu 3">
            <a:extLst>
              <a:ext uri="{FF2B5EF4-FFF2-40B4-BE49-F238E27FC236}">
                <a16:creationId xmlns:a16="http://schemas.microsoft.com/office/drawing/2014/main" id="{E82056AA-E1FB-4610-90AE-13B1FDB36285}"/>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DEC2081C-3A43-47AB-9D29-C48CD973315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57328879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2B39D769-3216-492B-BC2E-A34D0BDEF20E}"/>
              </a:ext>
            </a:extLst>
          </p:cNvPr>
          <p:cNvSpPr>
            <a:spLocks noGrp="1"/>
          </p:cNvSpPr>
          <p:nvPr>
            <p:ph type="dt" sz="half" idx="10"/>
          </p:nvPr>
        </p:nvSpPr>
        <p:spPr/>
        <p:txBody>
          <a:bodyPr/>
          <a:lstStyle/>
          <a:p>
            <a:fld id="{AF942E74-C3C5-443B-90FB-E30CA51FF00D}" type="datetime1">
              <a:rPr lang="en-GB" smtClean="0"/>
              <a:t>28/11/2023</a:t>
            </a:fld>
            <a:endParaRPr lang="tr-TR"/>
          </a:p>
        </p:txBody>
      </p:sp>
      <p:sp>
        <p:nvSpPr>
          <p:cNvPr id="3" name="Alt Bilgi Yer Tutucusu 2">
            <a:extLst>
              <a:ext uri="{FF2B5EF4-FFF2-40B4-BE49-F238E27FC236}">
                <a16:creationId xmlns:a16="http://schemas.microsoft.com/office/drawing/2014/main" id="{C554074A-CB6E-4728-8E68-7822E58AE65C}"/>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F38B866C-EA49-4D6D-8797-D35D5AB97A1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41080357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75DE105-895B-4A1C-91C4-E6328795D7B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010F8CE7-900A-40E4-AF24-AC62A1EA42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D6742B16-DFB1-4B89-B3BF-E3B7F46044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6C8D7C51-5848-47B3-842F-283CF6B95038}"/>
              </a:ext>
            </a:extLst>
          </p:cNvPr>
          <p:cNvSpPr>
            <a:spLocks noGrp="1"/>
          </p:cNvSpPr>
          <p:nvPr>
            <p:ph type="dt" sz="half" idx="10"/>
          </p:nvPr>
        </p:nvSpPr>
        <p:spPr/>
        <p:txBody>
          <a:bodyPr/>
          <a:lstStyle/>
          <a:p>
            <a:fld id="{A082A130-4B73-4620-ABFA-601B40B8AFEC}" type="datetime1">
              <a:rPr lang="en-GB" smtClean="0"/>
              <a:t>28/11/2023</a:t>
            </a:fld>
            <a:endParaRPr lang="tr-TR"/>
          </a:p>
        </p:txBody>
      </p:sp>
      <p:sp>
        <p:nvSpPr>
          <p:cNvPr id="6" name="Alt Bilgi Yer Tutucusu 5">
            <a:extLst>
              <a:ext uri="{FF2B5EF4-FFF2-40B4-BE49-F238E27FC236}">
                <a16:creationId xmlns:a16="http://schemas.microsoft.com/office/drawing/2014/main" id="{E52CDCE2-0193-45F0-9C66-E83C4682792E}"/>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EDAE1B9C-68D7-4F69-BBF7-F86BE9679DB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08808300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FF247E3-653C-4E1A-9751-8D287A7C7BC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3E830BF0-9378-4C37-8A8E-350652F1BD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457391E-9DE7-46B0-8624-BF39E3CB09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302E8A5-AA1F-4F3B-865E-CAEA64153A91}"/>
              </a:ext>
            </a:extLst>
          </p:cNvPr>
          <p:cNvSpPr>
            <a:spLocks noGrp="1"/>
          </p:cNvSpPr>
          <p:nvPr>
            <p:ph type="dt" sz="half" idx="10"/>
          </p:nvPr>
        </p:nvSpPr>
        <p:spPr/>
        <p:txBody>
          <a:bodyPr/>
          <a:lstStyle/>
          <a:p>
            <a:fld id="{C3228251-2040-4191-A47B-3AEA0EE1FCD8}" type="datetime1">
              <a:rPr lang="en-GB" smtClean="0"/>
              <a:t>28/11/2023</a:t>
            </a:fld>
            <a:endParaRPr lang="tr-TR"/>
          </a:p>
        </p:txBody>
      </p:sp>
      <p:sp>
        <p:nvSpPr>
          <p:cNvPr id="6" name="Alt Bilgi Yer Tutucusu 5">
            <a:extLst>
              <a:ext uri="{FF2B5EF4-FFF2-40B4-BE49-F238E27FC236}">
                <a16:creationId xmlns:a16="http://schemas.microsoft.com/office/drawing/2014/main" id="{422B92AC-58E8-4FD9-BBEE-A721612C671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8D762A9-FC59-44BA-8508-71FBBD8D035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711237119"/>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0DEDE7FC-9441-47D4-991F-E333ED420B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92874A04-E550-4299-B08B-971AE58C3C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5B856F6-606E-4127-ABF2-1B49C1E55C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44F20E-12FA-4DE7-A263-8CC4B129C2B0}" type="datetime1">
              <a:rPr lang="en-GB" smtClean="0"/>
              <a:t>28/11/2023</a:t>
            </a:fld>
            <a:endParaRPr lang="tr-TR"/>
          </a:p>
        </p:txBody>
      </p:sp>
      <p:sp>
        <p:nvSpPr>
          <p:cNvPr id="5" name="Alt Bilgi Yer Tutucusu 4">
            <a:extLst>
              <a:ext uri="{FF2B5EF4-FFF2-40B4-BE49-F238E27FC236}">
                <a16:creationId xmlns:a16="http://schemas.microsoft.com/office/drawing/2014/main" id="{3DBA922B-4161-4713-9257-FD861360C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059AD660-B5AE-4CCF-98AD-CFADAD1EB2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6A07A-3A36-4C08-A33E-FBE053DB02EC}" type="slidenum">
              <a:rPr lang="tr-TR" smtClean="0"/>
              <a:t>‹#›</a:t>
            </a:fld>
            <a:endParaRPr lang="tr-TR"/>
          </a:p>
        </p:txBody>
      </p:sp>
    </p:spTree>
    <p:extLst>
      <p:ext uri="{BB962C8B-B14F-4D97-AF65-F5344CB8AC3E}">
        <p14:creationId xmlns:p14="http://schemas.microsoft.com/office/powerpoint/2010/main" val="1540111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56B0CA-3E40-4840-894D-E6302A9B5B81}"/>
              </a:ext>
            </a:extLst>
          </p:cNvPr>
          <p:cNvSpPr>
            <a:spLocks noGrp="1"/>
          </p:cNvSpPr>
          <p:nvPr>
            <p:ph type="title"/>
          </p:nvPr>
        </p:nvSpPr>
        <p:spPr>
          <a:xfrm>
            <a:off x="838200" y="1071716"/>
            <a:ext cx="10515600" cy="574522"/>
          </a:xfrm>
          <a:prstGeom prst="rect">
            <a:avLst/>
          </a:prstGeom>
        </p:spPr>
        <p:txBody>
          <a:bodyPr vert="horz" lIns="91440" tIns="45720" rIns="91440" bIns="45720" rtlCol="0" anchor="ctr">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05E1B7C-2E8E-4A14-875B-0C1B6929B4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8D4AEAD-3DB2-4A83-932A-2A93F5F12B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BADE78-0480-4EB1-BD7E-4DCE375113AF}" type="datetime1">
              <a:rPr lang="en-GB" smtClean="0"/>
              <a:t>28/11/2023</a:t>
            </a:fld>
            <a:endParaRPr lang="en-GB"/>
          </a:p>
        </p:txBody>
      </p:sp>
      <p:sp>
        <p:nvSpPr>
          <p:cNvPr id="5" name="Footer Placeholder 4">
            <a:extLst>
              <a:ext uri="{FF2B5EF4-FFF2-40B4-BE49-F238E27FC236}">
                <a16:creationId xmlns:a16="http://schemas.microsoft.com/office/drawing/2014/main" id="{4496DF75-EF78-4BC5-9E1B-18526A7D81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6675F6C8-53F7-4416-819A-E4BCFC033F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B124D6-A55C-4BF8-8FED-103D5F9381FB}" type="slidenum">
              <a:rPr lang="en-GB" smtClean="0"/>
              <a:t>‹#›</a:t>
            </a:fld>
            <a:endParaRPr lang="en-GB"/>
          </a:p>
        </p:txBody>
      </p:sp>
    </p:spTree>
    <p:extLst>
      <p:ext uri="{BB962C8B-B14F-4D97-AF65-F5344CB8AC3E}">
        <p14:creationId xmlns:p14="http://schemas.microsoft.com/office/powerpoint/2010/main" val="14587419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ransition/>
  <p:hf hdr="0" ftr="0" dt="0"/>
  <p:txStyles>
    <p:titleStyle>
      <a:lvl1pPr algn="ctr" defTabSz="9144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600"/>
        </a:spcBef>
        <a:spcAft>
          <a:spcPts val="12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600"/>
        </a:spcBef>
        <a:spcAft>
          <a:spcPts val="1200"/>
        </a:spcAft>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600"/>
        </a:spcBef>
        <a:spcAft>
          <a:spcPts val="1200"/>
        </a:spcAft>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spcAft>
          <a:spcPts val="1200"/>
        </a:spcAft>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spcAft>
          <a:spcPts val="1200"/>
        </a:spcAft>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0DEDE7FC-9441-47D4-991F-E333ED420B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92874A04-E550-4299-B08B-971AE58C3C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5B856F6-606E-4127-ABF2-1B49C1E55C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97028E-7938-497D-A1F0-A1E8EDE15F0A}" type="datetimeFigureOut">
              <a:rPr lang="tr-TR" smtClean="0"/>
              <a:t>28.11.2023</a:t>
            </a:fld>
            <a:endParaRPr lang="tr-TR"/>
          </a:p>
        </p:txBody>
      </p:sp>
      <p:sp>
        <p:nvSpPr>
          <p:cNvPr id="5" name="Alt Bilgi Yer Tutucusu 4">
            <a:extLst>
              <a:ext uri="{FF2B5EF4-FFF2-40B4-BE49-F238E27FC236}">
                <a16:creationId xmlns:a16="http://schemas.microsoft.com/office/drawing/2014/main" id="{3DBA922B-4161-4713-9257-FD861360C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059AD660-B5AE-4CCF-98AD-CFADAD1EB2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6A07A-3A36-4C08-A33E-FBE053DB02EC}" type="slidenum">
              <a:rPr lang="tr-TR" smtClean="0"/>
              <a:t>‹#›</a:t>
            </a:fld>
            <a:endParaRPr lang="tr-TR"/>
          </a:p>
        </p:txBody>
      </p:sp>
    </p:spTree>
    <p:extLst>
      <p:ext uri="{BB962C8B-B14F-4D97-AF65-F5344CB8AC3E}">
        <p14:creationId xmlns:p14="http://schemas.microsoft.com/office/powerpoint/2010/main" val="848620880"/>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hyperlink" Target="https://eur-lex.europa.eu/legal-content/EN/TXT/?uri=celex%3A32010L0075" TargetMode="Externa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l="-1000" r="-1000"/>
          </a:stretch>
        </a:blipFill>
        <a:effectLst/>
      </p:bgPr>
    </p:bg>
    <p:spTree>
      <p:nvGrpSpPr>
        <p:cNvPr id="1" name=""/>
        <p:cNvGrpSpPr/>
        <p:nvPr/>
      </p:nvGrpSpPr>
      <p:grpSpPr>
        <a:xfrm>
          <a:off x="0" y="0"/>
          <a:ext cx="0" cy="0"/>
          <a:chOff x="0" y="0"/>
          <a:chExt cx="0" cy="0"/>
        </a:xfrm>
      </p:grpSpPr>
      <p:sp>
        <p:nvSpPr>
          <p:cNvPr id="4" name="Başlık 3">
            <a:extLst>
              <a:ext uri="{FF2B5EF4-FFF2-40B4-BE49-F238E27FC236}">
                <a16:creationId xmlns:a16="http://schemas.microsoft.com/office/drawing/2014/main" id="{89BF8A2F-65C6-4A4A-B077-685783E9349B}"/>
              </a:ext>
            </a:extLst>
          </p:cNvPr>
          <p:cNvSpPr>
            <a:spLocks noGrp="1"/>
          </p:cNvSpPr>
          <p:nvPr>
            <p:ph type="ctrTitle"/>
          </p:nvPr>
        </p:nvSpPr>
        <p:spPr>
          <a:xfrm>
            <a:off x="5450424" y="5199506"/>
            <a:ext cx="5027701" cy="1147763"/>
          </a:xfrm>
        </p:spPr>
        <p:txBody>
          <a:bodyPr>
            <a:noAutofit/>
          </a:bodyPr>
          <a:lstStyle/>
          <a:p>
            <a:pPr rtl="0"/>
            <a:r>
              <a:rPr lang="tr" sz="2800" b="1" i="0" u="none" strike="noStrike">
                <a:latin typeface="Calibri Light"/>
              </a:rPr>
              <a:t>Prof. Dr. Ülkü Yetiş </a:t>
            </a:r>
            <a:br>
              <a:rPr lang="tr" sz="2800" b="1" i="0" u="none" strike="noStrike">
                <a:latin typeface="Calibri Light"/>
              </a:rPr>
            </a:br>
            <a:r>
              <a:rPr lang="tr" sz="2400" b="1" i="0" u="none" strike="noStrike">
                <a:latin typeface="Calibri Light"/>
              </a:rPr>
              <a:t>Kilit Uzman </a:t>
            </a:r>
            <a:br>
              <a:rPr lang="tr" sz="2400" b="1" i="0" u="none" strike="noStrike">
                <a:latin typeface="Calibri Light"/>
              </a:rPr>
            </a:br>
            <a:r>
              <a:rPr lang="tr" sz="2400" b="1" i="0" u="none" strike="noStrike">
                <a:latin typeface="Calibri Light"/>
              </a:rPr>
              <a:t>Kasım 2023</a:t>
            </a:r>
            <a:endParaRPr lang="tr-TR" sz="2800" b="1"/>
          </a:p>
        </p:txBody>
      </p:sp>
      <p:sp>
        <p:nvSpPr>
          <p:cNvPr id="5" name="Alt Başlık 4">
            <a:extLst>
              <a:ext uri="{FF2B5EF4-FFF2-40B4-BE49-F238E27FC236}">
                <a16:creationId xmlns:a16="http://schemas.microsoft.com/office/drawing/2014/main" id="{4795EC58-D0AB-4310-990E-73B4200CECD5}"/>
              </a:ext>
            </a:extLst>
          </p:cNvPr>
          <p:cNvSpPr>
            <a:spLocks noGrp="1"/>
          </p:cNvSpPr>
          <p:nvPr>
            <p:ph type="subTitle" idx="1"/>
          </p:nvPr>
        </p:nvSpPr>
        <p:spPr>
          <a:xfrm>
            <a:off x="0" y="2780421"/>
            <a:ext cx="9298899" cy="1297157"/>
          </a:xfrm>
        </p:spPr>
        <p:txBody>
          <a:bodyPr>
            <a:noAutofit/>
          </a:bodyPr>
          <a:lstStyle/>
          <a:p>
            <a:pPr rtl="0"/>
            <a:r>
              <a:rPr lang="tr" sz="4000" b="0" i="0" u="none" strike="noStrike">
                <a:latin typeface="Calibri"/>
              </a:rPr>
              <a:t>Kimya Endüstrisine İlişkin Sektörel Bulgular ve Sonuçlar</a:t>
            </a:r>
            <a:endParaRPr lang="tr-TR" sz="4000"/>
          </a:p>
        </p:txBody>
      </p:sp>
    </p:spTree>
    <p:extLst>
      <p:ext uri="{BB962C8B-B14F-4D97-AF65-F5344CB8AC3E}">
        <p14:creationId xmlns:p14="http://schemas.microsoft.com/office/powerpoint/2010/main" val="218800954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Büyük Hacimli Organik Kimyasallar (LVOC)</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Autofit/>
          </a:bodyPr>
          <a:lstStyle/>
          <a:p>
            <a:pPr algn="just" rtl="0"/>
            <a:r>
              <a:rPr lang="tr" sz="2400" b="0" i="0" u="none" strike="noStrike">
                <a:latin typeface="Calibri"/>
              </a:rPr>
              <a:t>EKÖK envanterine göre Türkiye'de LVOC üreten 348 tesis bulunmaktadır. 10 MET KL hazırlanmış ve uygulanmıştır. Türkiye'de LVOC sektörü için minimum ve maksimum sektörel maliyet aralıkları, EKÖK envanterinin analiz sonuçlarına, uyum düzeyine ve maliyetine göre hesaplanmıştır. </a:t>
            </a:r>
          </a:p>
          <a:p>
            <a:endParaRPr lang="en-US" sz="2400"/>
          </a:p>
        </p:txBody>
      </p:sp>
      <p:graphicFrame>
        <p:nvGraphicFramePr>
          <p:cNvPr id="3" name="Table 2">
            <a:extLst>
              <a:ext uri="{FF2B5EF4-FFF2-40B4-BE49-F238E27FC236}">
                <a16:creationId xmlns:a16="http://schemas.microsoft.com/office/drawing/2014/main" id="{45D71703-07AE-4EF4-8840-E65C7D25C6DB}"/>
              </a:ext>
            </a:extLst>
          </p:cNvPr>
          <p:cNvGraphicFramePr>
            <a:graphicFrameLocks noGrp="1"/>
          </p:cNvGraphicFramePr>
          <p:nvPr>
            <p:extLst>
              <p:ext uri="{D42A27DB-BD31-4B8C-83A1-F6EECF244321}">
                <p14:modId xmlns:p14="http://schemas.microsoft.com/office/powerpoint/2010/main" val="3651932539"/>
              </p:ext>
            </p:extLst>
          </p:nvPr>
        </p:nvGraphicFramePr>
        <p:xfrm>
          <a:off x="838200" y="3662680"/>
          <a:ext cx="10515601" cy="2347452"/>
        </p:xfrm>
        <a:graphic>
          <a:graphicData uri="http://schemas.openxmlformats.org/drawingml/2006/table">
            <a:tbl>
              <a:tblPr firstRow="1" firstCol="1" bandRow="1">
                <a:tableStyleId>{3B4B98B0-60AC-42C2-AFA5-B58CD77FA1E5}</a:tableStyleId>
              </a:tblPr>
              <a:tblGrid>
                <a:gridCol w="1449050">
                  <a:extLst>
                    <a:ext uri="{9D8B030D-6E8A-4147-A177-3AD203B41FA5}">
                      <a16:colId xmlns:a16="http://schemas.microsoft.com/office/drawing/2014/main" val="3554054726"/>
                    </a:ext>
                  </a:extLst>
                </a:gridCol>
                <a:gridCol w="1556309">
                  <a:extLst>
                    <a:ext uri="{9D8B030D-6E8A-4147-A177-3AD203B41FA5}">
                      <a16:colId xmlns:a16="http://schemas.microsoft.com/office/drawing/2014/main" val="1162909478"/>
                    </a:ext>
                  </a:extLst>
                </a:gridCol>
                <a:gridCol w="1571031">
                  <a:extLst>
                    <a:ext uri="{9D8B030D-6E8A-4147-A177-3AD203B41FA5}">
                      <a16:colId xmlns:a16="http://schemas.microsoft.com/office/drawing/2014/main" val="3219430942"/>
                    </a:ext>
                  </a:extLst>
                </a:gridCol>
                <a:gridCol w="1440637">
                  <a:extLst>
                    <a:ext uri="{9D8B030D-6E8A-4147-A177-3AD203B41FA5}">
                      <a16:colId xmlns:a16="http://schemas.microsoft.com/office/drawing/2014/main" val="406233681"/>
                    </a:ext>
                  </a:extLst>
                </a:gridCol>
                <a:gridCol w="1718249">
                  <a:extLst>
                    <a:ext uri="{9D8B030D-6E8A-4147-A177-3AD203B41FA5}">
                      <a16:colId xmlns:a16="http://schemas.microsoft.com/office/drawing/2014/main" val="736629530"/>
                    </a:ext>
                  </a:extLst>
                </a:gridCol>
                <a:gridCol w="1381750">
                  <a:extLst>
                    <a:ext uri="{9D8B030D-6E8A-4147-A177-3AD203B41FA5}">
                      <a16:colId xmlns:a16="http://schemas.microsoft.com/office/drawing/2014/main" val="1907983484"/>
                    </a:ext>
                  </a:extLst>
                </a:gridCol>
                <a:gridCol w="1398575">
                  <a:extLst>
                    <a:ext uri="{9D8B030D-6E8A-4147-A177-3AD203B41FA5}">
                      <a16:colId xmlns:a16="http://schemas.microsoft.com/office/drawing/2014/main" val="970765219"/>
                    </a:ext>
                  </a:extLst>
                </a:gridCol>
              </a:tblGrid>
              <a:tr h="872234">
                <a:tc>
                  <a:txBody>
                    <a:bodyPr/>
                    <a:lstStyle/>
                    <a:p>
                      <a:pPr marL="0" marR="0" algn="ctr" rtl="0">
                        <a:lnSpc>
                          <a:spcPct val="100000"/>
                        </a:lnSpc>
                        <a:spcBef>
                          <a:spcPct val="0"/>
                        </a:spcBef>
                        <a:spcAft>
                          <a:spcPct val="0"/>
                        </a:spcAft>
                      </a:pPr>
                      <a:r>
                        <a:rPr lang="tr" sz="1800" b="1" i="0" u="none" strike="noStrike">
                          <a:latin typeface="Calibri"/>
                        </a:rPr>
                        <a:t>Alt sektör</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Ort. Uyum %</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Tesis sayısı</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Min. CAPEX (Avro)</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Maks. CAPEX (Avro)</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Min. OPEX (Avro/yıl)</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Maks. OPEX (Avro/yıl)</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81485289"/>
                  </a:ext>
                </a:extLst>
              </a:tr>
              <a:tr h="1475218">
                <a:tc>
                  <a:txBody>
                    <a:bodyPr/>
                    <a:lstStyle/>
                    <a:p>
                      <a:pPr marL="0" marR="0" algn="ctr" rtl="0">
                        <a:lnSpc>
                          <a:spcPct val="100000"/>
                        </a:lnSpc>
                        <a:spcBef>
                          <a:spcPct val="0"/>
                        </a:spcBef>
                        <a:spcAft>
                          <a:spcPct val="0"/>
                        </a:spcAft>
                      </a:pPr>
                      <a:r>
                        <a:rPr lang="tr" sz="1800" b="1" i="0" u="none" strike="noStrike">
                          <a:latin typeface="Calibri"/>
                        </a:rPr>
                        <a:t>4.1(a), 4.1(b)</a:t>
                      </a:r>
                    </a:p>
                    <a:p>
                      <a:pPr marL="0" marR="0" algn="ctr" rtl="0">
                        <a:lnSpc>
                          <a:spcPct val="100000"/>
                        </a:lnSpc>
                        <a:spcBef>
                          <a:spcPct val="0"/>
                        </a:spcBef>
                        <a:spcAft>
                          <a:spcPct val="0"/>
                        </a:spcAft>
                      </a:pPr>
                      <a:r>
                        <a:rPr lang="tr" sz="1800" b="1" i="0" u="none" strike="noStrike">
                          <a:latin typeface="Calibri"/>
                        </a:rPr>
                        <a:t>4.1(c), 4.1(d) 4.1(e), 4.1(f), 4.1(g)</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a:latin typeface="Calibri"/>
                        </a:rPr>
                        <a:t>33</a:t>
                      </a:r>
                      <a:endParaRPr lang="en-US" sz="1800" b="1">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kern="1200">
                          <a:latin typeface="Calibri"/>
                        </a:rPr>
                        <a:t>348</a:t>
                      </a:r>
                      <a:endParaRPr lang="en-US" sz="1800" b="1" kern="1200">
                        <a:solidFill>
                          <a:schemeClr val="dk1"/>
                        </a:solidFill>
                        <a:effectLst/>
                        <a:latin typeface="+mn-lt"/>
                        <a:ea typeface="+mn-ea"/>
                        <a:cs typeface="+mn-cs"/>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kern="1200">
                          <a:latin typeface="Calibri"/>
                        </a:rPr>
                        <a:t>66,000,000</a:t>
                      </a:r>
                      <a:endParaRPr lang="en-US" sz="1800" b="1" kern="1200">
                        <a:solidFill>
                          <a:schemeClr val="dk1"/>
                        </a:solidFill>
                        <a:effectLst/>
                        <a:latin typeface="+mn-lt"/>
                        <a:ea typeface="+mn-ea"/>
                        <a:cs typeface="+mn-cs"/>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kern="1200">
                          <a:latin typeface="Calibri"/>
                        </a:rPr>
                        <a:t>5,243,000,000</a:t>
                      </a:r>
                      <a:endParaRPr lang="en-US" sz="1800" b="1" kern="1200">
                        <a:solidFill>
                          <a:schemeClr val="dk1"/>
                        </a:solidFill>
                        <a:effectLst/>
                        <a:latin typeface="+mn-lt"/>
                        <a:ea typeface="+mn-ea"/>
                        <a:cs typeface="+mn-cs"/>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kern="1200">
                          <a:latin typeface="Calibri"/>
                        </a:rPr>
                        <a:t>1,500,000</a:t>
                      </a:r>
                      <a:endParaRPr lang="en-US" sz="1800" b="1" kern="1200">
                        <a:solidFill>
                          <a:schemeClr val="dk1"/>
                        </a:solidFill>
                        <a:effectLst/>
                        <a:latin typeface="+mn-lt"/>
                        <a:ea typeface="+mn-ea"/>
                        <a:cs typeface="+mn-cs"/>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kern="1200">
                          <a:latin typeface="Calibri"/>
                        </a:rPr>
                        <a:t>15,500,000</a:t>
                      </a:r>
                      <a:endParaRPr lang="en-US" sz="1800" b="1"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823202802"/>
                  </a:ext>
                </a:extLst>
              </a:tr>
            </a:tbl>
          </a:graphicData>
        </a:graphic>
      </p:graphicFrame>
      <p:sp>
        <p:nvSpPr>
          <p:cNvPr id="4" name="Slide Number Placeholder 3">
            <a:extLst>
              <a:ext uri="{FF2B5EF4-FFF2-40B4-BE49-F238E27FC236}">
                <a16:creationId xmlns:a16="http://schemas.microsoft.com/office/drawing/2014/main" id="{6C0664DD-88B8-104A-5077-CFC7167C61D1}"/>
              </a:ext>
            </a:extLst>
          </p:cNvPr>
          <p:cNvSpPr>
            <a:spLocks noGrp="1"/>
          </p:cNvSpPr>
          <p:nvPr>
            <p:ph type="sldNum" sz="quarter" idx="12"/>
          </p:nvPr>
        </p:nvSpPr>
        <p:spPr/>
        <p:txBody>
          <a:bodyPr>
            <a:noAutofit/>
          </a:bodyPr>
          <a:lstStyle/>
          <a:p>
            <a:pPr rtl="0"/>
            <a:r>
              <a:rPr lang="tr" sz="1200" b="0" i="0" u="none" strike="noStrike">
                <a:latin typeface="Calibri"/>
              </a:rPr>
              <a:t>10</a:t>
            </a:r>
            <a:endParaRPr lang="en-GB"/>
          </a:p>
        </p:txBody>
      </p:sp>
    </p:spTree>
    <p:extLst>
      <p:ext uri="{BB962C8B-B14F-4D97-AF65-F5344CB8AC3E}">
        <p14:creationId xmlns:p14="http://schemas.microsoft.com/office/powerpoint/2010/main" val="2712178335"/>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Büyük Hacimli Organik Kimyasallar (LVOC)</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Autofit/>
          </a:bodyPr>
          <a:lstStyle/>
          <a:p>
            <a:pPr algn="just" rtl="0"/>
            <a:r>
              <a:rPr lang="tr" sz="2400" b="0" i="0" u="none" strike="noStrike">
                <a:latin typeface="Calibri"/>
              </a:rPr>
              <a:t>Analize göre, LVOC sektörü için önerilen geçiş süresi </a:t>
            </a:r>
            <a:r>
              <a:rPr lang="tr" sz="2400" b="1" i="0" u="none" strike="noStrike">
                <a:latin typeface="Calibri"/>
              </a:rPr>
              <a:t>altı yıldır</a:t>
            </a:r>
            <a:r>
              <a:rPr lang="tr" sz="2400" b="0" i="0" u="none" strike="noStrike">
                <a:latin typeface="Calibri"/>
              </a:rPr>
              <a:t> çünkü LVOC sektörü CBAM (Sınırda Karbon Düzenleme Mekanizması) tarafından önceliklendirilen sektörlerden biri değildir ve genel uyum oranı düşüktür. </a:t>
            </a:r>
          </a:p>
          <a:p>
            <a:pPr algn="just" rtl="0"/>
            <a:r>
              <a:rPr lang="tr" sz="2400" b="0" i="0" u="none" strike="noStrike">
                <a:latin typeface="Calibri"/>
              </a:rPr>
              <a:t>Sektörde geliştirilmesi ve uygulanması gereken başlıca teknikler izleme, hava emisyonlarının azaltılması ve önlenmesi, atık gaz ve atık su üretiminin azaltılması ve enerji geri kazanımı ile ilgilidir.</a:t>
            </a:r>
          </a:p>
          <a:p>
            <a:pPr algn="just" rtl="0"/>
            <a:r>
              <a:rPr lang="tr" sz="2400" b="0" i="0" u="none" strike="noStrike">
                <a:latin typeface="Calibri"/>
              </a:rPr>
              <a:t>LVOC sektörü için, 2024-2026 ve 2027-2030 yılları dahil olmak üzere her bir kısa ve orta vadeli dönem için yatırım gerekliliği, uyum ihtiyaçları göz önünde bulundurularak 1.337.250.000 Avro olarak tahmin edilmektedir.</a:t>
            </a:r>
          </a:p>
        </p:txBody>
      </p:sp>
      <p:sp>
        <p:nvSpPr>
          <p:cNvPr id="3" name="Slide Number Placeholder 2">
            <a:extLst>
              <a:ext uri="{FF2B5EF4-FFF2-40B4-BE49-F238E27FC236}">
                <a16:creationId xmlns:a16="http://schemas.microsoft.com/office/drawing/2014/main" id="{91A507C6-F2AD-BE2E-6064-067F2CEB64DC}"/>
              </a:ext>
            </a:extLst>
          </p:cNvPr>
          <p:cNvSpPr>
            <a:spLocks noGrp="1"/>
          </p:cNvSpPr>
          <p:nvPr>
            <p:ph type="sldNum" sz="quarter" idx="12"/>
          </p:nvPr>
        </p:nvSpPr>
        <p:spPr/>
        <p:txBody>
          <a:bodyPr>
            <a:noAutofit/>
          </a:bodyPr>
          <a:lstStyle/>
          <a:p>
            <a:pPr rtl="0"/>
            <a:r>
              <a:rPr lang="tr" sz="1200" b="0" i="0" u="none" strike="noStrike">
                <a:latin typeface="Calibri"/>
              </a:rPr>
              <a:t>11</a:t>
            </a:r>
            <a:endParaRPr lang="en-GB"/>
          </a:p>
        </p:txBody>
      </p:sp>
    </p:spTree>
    <p:extLst>
      <p:ext uri="{BB962C8B-B14F-4D97-AF65-F5344CB8AC3E}">
        <p14:creationId xmlns:p14="http://schemas.microsoft.com/office/powerpoint/2010/main" val="1656351307"/>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Büyük Hacimli Organik Kimyasallar (LVOC)</a:t>
            </a:r>
            <a:endParaRPr lang="en-US"/>
          </a:p>
        </p:txBody>
      </p:sp>
      <p:sp>
        <p:nvSpPr>
          <p:cNvPr id="6" name="Slide Number Placeholder 5">
            <a:extLst>
              <a:ext uri="{FF2B5EF4-FFF2-40B4-BE49-F238E27FC236}">
                <a16:creationId xmlns:a16="http://schemas.microsoft.com/office/drawing/2014/main" id="{696F0CF9-F62E-E94C-27A9-05AB33AB7537}"/>
              </a:ext>
            </a:extLst>
          </p:cNvPr>
          <p:cNvSpPr>
            <a:spLocks noGrp="1"/>
          </p:cNvSpPr>
          <p:nvPr>
            <p:ph type="sldNum" sz="quarter" idx="12"/>
          </p:nvPr>
        </p:nvSpPr>
        <p:spPr/>
        <p:txBody>
          <a:bodyPr>
            <a:noAutofit/>
          </a:bodyPr>
          <a:lstStyle/>
          <a:p>
            <a:pPr rtl="0"/>
            <a:r>
              <a:rPr lang="tr" sz="1200" b="0" i="0" u="none" strike="noStrike">
                <a:latin typeface="Calibri"/>
              </a:rPr>
              <a:t>12</a:t>
            </a:r>
            <a:endParaRPr lang="en-GB"/>
          </a:p>
        </p:txBody>
      </p:sp>
      <p:graphicFrame>
        <p:nvGraphicFramePr>
          <p:cNvPr id="4" name="Table 3">
            <a:extLst>
              <a:ext uri="{FF2B5EF4-FFF2-40B4-BE49-F238E27FC236}">
                <a16:creationId xmlns:a16="http://schemas.microsoft.com/office/drawing/2014/main" id="{C8A72A12-D6B2-40FC-4C7F-3915881DBE7B}"/>
              </a:ext>
            </a:extLst>
          </p:cNvPr>
          <p:cNvGraphicFramePr>
            <a:graphicFrameLocks noGrp="1"/>
          </p:cNvGraphicFramePr>
          <p:nvPr>
            <p:extLst>
              <p:ext uri="{D42A27DB-BD31-4B8C-83A1-F6EECF244321}">
                <p14:modId xmlns:p14="http://schemas.microsoft.com/office/powerpoint/2010/main" val="3402465551"/>
              </p:ext>
            </p:extLst>
          </p:nvPr>
        </p:nvGraphicFramePr>
        <p:xfrm>
          <a:off x="914400" y="2089785"/>
          <a:ext cx="10439400" cy="2520000"/>
        </p:xfrm>
        <a:graphic>
          <a:graphicData uri="http://schemas.openxmlformats.org/drawingml/2006/table">
            <a:tbl>
              <a:tblPr firstRow="1" firstCol="1" bandRow="1">
                <a:tableStyleId>{3B4B98B0-60AC-42C2-AFA5-B58CD77FA1E5}</a:tableStyleId>
              </a:tblPr>
              <a:tblGrid>
                <a:gridCol w="1325804">
                  <a:extLst>
                    <a:ext uri="{9D8B030D-6E8A-4147-A177-3AD203B41FA5}">
                      <a16:colId xmlns:a16="http://schemas.microsoft.com/office/drawing/2014/main" val="3605153447"/>
                    </a:ext>
                  </a:extLst>
                </a:gridCol>
                <a:gridCol w="1904146">
                  <a:extLst>
                    <a:ext uri="{9D8B030D-6E8A-4147-A177-3AD203B41FA5}">
                      <a16:colId xmlns:a16="http://schemas.microsoft.com/office/drawing/2014/main" val="2882126126"/>
                    </a:ext>
                  </a:extLst>
                </a:gridCol>
                <a:gridCol w="1902059">
                  <a:extLst>
                    <a:ext uri="{9D8B030D-6E8A-4147-A177-3AD203B41FA5}">
                      <a16:colId xmlns:a16="http://schemas.microsoft.com/office/drawing/2014/main" val="414861073"/>
                    </a:ext>
                  </a:extLst>
                </a:gridCol>
                <a:gridCol w="1394703">
                  <a:extLst>
                    <a:ext uri="{9D8B030D-6E8A-4147-A177-3AD203B41FA5}">
                      <a16:colId xmlns:a16="http://schemas.microsoft.com/office/drawing/2014/main" val="363200525"/>
                    </a:ext>
                  </a:extLst>
                </a:gridCol>
                <a:gridCol w="1960520">
                  <a:extLst>
                    <a:ext uri="{9D8B030D-6E8A-4147-A177-3AD203B41FA5}">
                      <a16:colId xmlns:a16="http://schemas.microsoft.com/office/drawing/2014/main" val="4251622439"/>
                    </a:ext>
                  </a:extLst>
                </a:gridCol>
                <a:gridCol w="1952168">
                  <a:extLst>
                    <a:ext uri="{9D8B030D-6E8A-4147-A177-3AD203B41FA5}">
                      <a16:colId xmlns:a16="http://schemas.microsoft.com/office/drawing/2014/main" val="3560508395"/>
                    </a:ext>
                  </a:extLst>
                </a:gridCol>
              </a:tblGrid>
              <a:tr h="1260000">
                <a:tc>
                  <a:txBody>
                    <a:bodyPr/>
                    <a:lstStyle/>
                    <a:p>
                      <a:pPr marL="0" marR="0" algn="ctr" rtl="0">
                        <a:lnSpc>
                          <a:spcPct val="100000"/>
                        </a:lnSpc>
                        <a:spcBef>
                          <a:spcPct val="0"/>
                        </a:spcBef>
                        <a:spcAft>
                          <a:spcPct val="0"/>
                        </a:spcAft>
                      </a:pPr>
                      <a:r>
                        <a:rPr lang="tr" sz="2000" b="1" i="0" u="none" strike="noStrike">
                          <a:latin typeface="Calibri"/>
                        </a:rPr>
                        <a:t>Alt sektör</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1" i="0" u="none" strike="noStrike">
                          <a:latin typeface="Calibri"/>
                        </a:rPr>
                        <a:t>CAPEX</a:t>
                      </a:r>
                    </a:p>
                    <a:p>
                      <a:pPr marL="0" marR="0" algn="ctr" rtl="0">
                        <a:lnSpc>
                          <a:spcPct val="100000"/>
                        </a:lnSpc>
                        <a:spcBef>
                          <a:spcPct val="0"/>
                        </a:spcBef>
                        <a:spcAft>
                          <a:spcPct val="0"/>
                        </a:spcAft>
                      </a:pPr>
                      <a:r>
                        <a:rPr lang="tr" sz="2000" b="1" i="0" u="none" strike="noStrike">
                          <a:latin typeface="Calibri"/>
                        </a:rPr>
                        <a:t>(Avro)</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1" i="0" u="none" strike="noStrike">
                          <a:latin typeface="Calibri"/>
                        </a:rPr>
                        <a:t>OPEX</a:t>
                      </a:r>
                    </a:p>
                    <a:p>
                      <a:pPr marL="0" marR="0" algn="ctr" rtl="0">
                        <a:lnSpc>
                          <a:spcPct val="100000"/>
                        </a:lnSpc>
                        <a:spcBef>
                          <a:spcPct val="0"/>
                        </a:spcBef>
                        <a:spcAft>
                          <a:spcPct val="0"/>
                        </a:spcAft>
                      </a:pPr>
                      <a:r>
                        <a:rPr lang="tr" sz="2000" b="1" i="0" u="none" strike="noStrike">
                          <a:latin typeface="Calibri"/>
                        </a:rPr>
                        <a:t>(Avro/yıl)</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1" i="0" u="none" strike="noStrike">
                          <a:latin typeface="Calibri"/>
                        </a:rPr>
                        <a:t>Geçiş süresi</a:t>
                      </a:r>
                    </a:p>
                    <a:p>
                      <a:pPr marL="0" marR="0" algn="ctr" rtl="0">
                        <a:lnSpc>
                          <a:spcPct val="100000"/>
                        </a:lnSpc>
                        <a:spcBef>
                          <a:spcPct val="0"/>
                        </a:spcBef>
                        <a:spcAft>
                          <a:spcPct val="0"/>
                        </a:spcAft>
                      </a:pPr>
                      <a:r>
                        <a:rPr lang="tr" sz="2000" b="1" i="0" u="none" strike="noStrike">
                          <a:latin typeface="Calibri"/>
                        </a:rPr>
                        <a:t>(yıl)</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1" i="0" u="sng" strike="noStrike">
                          <a:latin typeface="Calibri"/>
                        </a:rPr>
                        <a:t>2024-2026</a:t>
                      </a:r>
                      <a:endParaRPr lang="en-US" sz="2000">
                        <a:effectLst/>
                      </a:endParaRPr>
                    </a:p>
                    <a:p>
                      <a:pPr marL="0" marR="0" algn="ctr" rtl="0">
                        <a:lnSpc>
                          <a:spcPct val="100000"/>
                        </a:lnSpc>
                        <a:spcBef>
                          <a:spcPct val="0"/>
                        </a:spcBef>
                        <a:spcAft>
                          <a:spcPct val="0"/>
                        </a:spcAft>
                      </a:pPr>
                      <a:r>
                        <a:rPr lang="tr" sz="2000" b="1" i="0" u="none" strike="noStrike">
                          <a:latin typeface="Calibri"/>
                        </a:rPr>
                        <a:t>Yatırım gerekliliği (3 yıl) (Avro)</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1" i="0" u="sng" strike="noStrike">
                          <a:latin typeface="Calibri"/>
                        </a:rPr>
                        <a:t>2027-2030</a:t>
                      </a:r>
                      <a:r>
                        <a:rPr lang="tr" sz="2000" b="1" i="0" u="none" strike="noStrike">
                          <a:latin typeface="Calibri"/>
                        </a:rPr>
                        <a:t> Yatırım gerekliliği (3 yıl) (Avro)</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193156434"/>
                  </a:ext>
                </a:extLst>
              </a:tr>
              <a:tr h="1260000">
                <a:tc>
                  <a:txBody>
                    <a:bodyPr/>
                    <a:lstStyle/>
                    <a:p>
                      <a:pPr marL="0" marR="0" algn="ctr" rtl="0">
                        <a:lnSpc>
                          <a:spcPct val="100000"/>
                        </a:lnSpc>
                        <a:spcBef>
                          <a:spcPct val="0"/>
                        </a:spcBef>
                        <a:spcAft>
                          <a:spcPct val="0"/>
                        </a:spcAft>
                      </a:pPr>
                      <a:r>
                        <a:rPr lang="tr" sz="2000" b="1" i="0" u="none" strike="noStrike">
                          <a:latin typeface="Calibri"/>
                        </a:rPr>
                        <a:t>4.1.a,b,c,d,e,f,g LVOC</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0" i="0" u="none" strike="noStrike">
                          <a:latin typeface="Calibri"/>
                        </a:rPr>
                        <a:t>2,654,500,000 </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0" i="0" u="none" strike="noStrike">
                          <a:latin typeface="Calibri"/>
                        </a:rPr>
                        <a:t>8,500,000 </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0" i="0" u="none" strike="noStrike">
                          <a:latin typeface="Calibri"/>
                        </a:rPr>
                        <a:t>6</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0" i="0" u="none" strike="noStrike">
                          <a:latin typeface="Calibri"/>
                        </a:rPr>
                        <a:t>1,327,250,000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0" i="0" u="none" strike="noStrike">
                          <a:latin typeface="Calibri"/>
                        </a:rPr>
                        <a:t>1,327,250,000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470133258"/>
                  </a:ext>
                </a:extLst>
              </a:tr>
            </a:tbl>
          </a:graphicData>
        </a:graphic>
      </p:graphicFrame>
    </p:spTree>
    <p:extLst>
      <p:ext uri="{BB962C8B-B14F-4D97-AF65-F5344CB8AC3E}">
        <p14:creationId xmlns:p14="http://schemas.microsoft.com/office/powerpoint/2010/main" val="183566049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Polimerler (POL)</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Autofit/>
          </a:bodyPr>
          <a:lstStyle/>
          <a:p>
            <a:pPr rtl="0"/>
            <a:r>
              <a:rPr lang="tr" sz="2400" b="0" i="0" u="none" strike="noStrike">
                <a:latin typeface="Calibri"/>
              </a:rPr>
              <a:t>Aşağıdaki kimyasallar POL kapsamındadır:</a:t>
            </a:r>
          </a:p>
          <a:p>
            <a:pPr lvl="1" algn="just" rtl="0"/>
            <a:r>
              <a:rPr lang="tr" sz="2000" b="0" i="0" u="none" strike="noStrike">
                <a:latin typeface="Calibri"/>
              </a:rPr>
              <a:t>Plastik malzemeler (polimerler, sentetik elyaflar ve selüloz bazlı elyaflar); sentetik kauçuklar.</a:t>
            </a:r>
          </a:p>
          <a:p>
            <a:pPr algn="just" rtl="0"/>
            <a:r>
              <a:rPr lang="tr" sz="2400" b="0" i="0" u="none" strike="noStrike">
                <a:latin typeface="Calibri"/>
              </a:rPr>
              <a:t>Polimer üretiminin başlıca çevresel sorunları arasında UOB emisyonları, yüksek miktarda organik bileşik içeren atık su, büyük miktarlarda kullanılmış solvent, geri dönüştürülemeyen atık ve enerji tüketimi yer almaktadır. </a:t>
            </a:r>
          </a:p>
          <a:p>
            <a:endParaRPr lang="en-US" sz="2400"/>
          </a:p>
        </p:txBody>
      </p:sp>
      <p:sp>
        <p:nvSpPr>
          <p:cNvPr id="3" name="Slide Number Placeholder 2">
            <a:extLst>
              <a:ext uri="{FF2B5EF4-FFF2-40B4-BE49-F238E27FC236}">
                <a16:creationId xmlns:a16="http://schemas.microsoft.com/office/drawing/2014/main" id="{19E93B1C-DC5E-7533-0146-C79A1BCC6889}"/>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uLnTx/>
                <a:uFillTx/>
                <a:latin typeface="Calibri"/>
                <a:ea typeface="+mn-ea"/>
                <a:cs typeface="+mn-cs"/>
              </a:rPr>
              <a:t>13</a:t>
            </a:r>
            <a:endParaRPr kumimoji="0" lang="en-GB"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970676975"/>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Polimerler (POL)</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Autofit/>
          </a:bodyPr>
          <a:lstStyle/>
          <a:p>
            <a:pPr algn="just" rtl="0"/>
            <a:r>
              <a:rPr lang="tr" sz="2400" b="0" i="0" u="none" strike="noStrike">
                <a:latin typeface="Calibri"/>
              </a:rPr>
              <a:t>EKÖK envanterine göre Türkiye'de polimer üreten 145 tesis bulunmaktadır. 14 MET KL hazırlanmış ve uygulanmıştır. Türkiye'de POL sektörü için minimum ve maksimum sektörel maliyet aralıkları, EKÖK envanterinin analiz sonuçlarına, uyum düzeyine ve maliyetine göre hesaplanmıştır. </a:t>
            </a:r>
          </a:p>
          <a:p>
            <a:endParaRPr lang="en-US" sz="2400"/>
          </a:p>
        </p:txBody>
      </p:sp>
      <p:graphicFrame>
        <p:nvGraphicFramePr>
          <p:cNvPr id="3" name="Table 2">
            <a:extLst>
              <a:ext uri="{FF2B5EF4-FFF2-40B4-BE49-F238E27FC236}">
                <a16:creationId xmlns:a16="http://schemas.microsoft.com/office/drawing/2014/main" id="{45D71703-07AE-4EF4-8840-E65C7D25C6DB}"/>
              </a:ext>
            </a:extLst>
          </p:cNvPr>
          <p:cNvGraphicFramePr>
            <a:graphicFrameLocks noGrp="1"/>
          </p:cNvGraphicFramePr>
          <p:nvPr>
            <p:extLst>
              <p:ext uri="{D42A27DB-BD31-4B8C-83A1-F6EECF244321}">
                <p14:modId xmlns:p14="http://schemas.microsoft.com/office/powerpoint/2010/main" val="2319154293"/>
              </p:ext>
            </p:extLst>
          </p:nvPr>
        </p:nvGraphicFramePr>
        <p:xfrm>
          <a:off x="980440" y="3641852"/>
          <a:ext cx="10515601" cy="2160000"/>
        </p:xfrm>
        <a:graphic>
          <a:graphicData uri="http://schemas.openxmlformats.org/drawingml/2006/table">
            <a:tbl>
              <a:tblPr firstRow="1" firstCol="1" bandRow="1">
                <a:tableStyleId>{3B4B98B0-60AC-42C2-AFA5-B58CD77FA1E5}</a:tableStyleId>
              </a:tblPr>
              <a:tblGrid>
                <a:gridCol w="1449050">
                  <a:extLst>
                    <a:ext uri="{9D8B030D-6E8A-4147-A177-3AD203B41FA5}">
                      <a16:colId xmlns:a16="http://schemas.microsoft.com/office/drawing/2014/main" val="3554054726"/>
                    </a:ext>
                  </a:extLst>
                </a:gridCol>
                <a:gridCol w="1556309">
                  <a:extLst>
                    <a:ext uri="{9D8B030D-6E8A-4147-A177-3AD203B41FA5}">
                      <a16:colId xmlns:a16="http://schemas.microsoft.com/office/drawing/2014/main" val="1162909478"/>
                    </a:ext>
                  </a:extLst>
                </a:gridCol>
                <a:gridCol w="1571031">
                  <a:extLst>
                    <a:ext uri="{9D8B030D-6E8A-4147-A177-3AD203B41FA5}">
                      <a16:colId xmlns:a16="http://schemas.microsoft.com/office/drawing/2014/main" val="3219430942"/>
                    </a:ext>
                  </a:extLst>
                </a:gridCol>
                <a:gridCol w="1440637">
                  <a:extLst>
                    <a:ext uri="{9D8B030D-6E8A-4147-A177-3AD203B41FA5}">
                      <a16:colId xmlns:a16="http://schemas.microsoft.com/office/drawing/2014/main" val="406233681"/>
                    </a:ext>
                  </a:extLst>
                </a:gridCol>
                <a:gridCol w="1718249">
                  <a:extLst>
                    <a:ext uri="{9D8B030D-6E8A-4147-A177-3AD203B41FA5}">
                      <a16:colId xmlns:a16="http://schemas.microsoft.com/office/drawing/2014/main" val="736629530"/>
                    </a:ext>
                  </a:extLst>
                </a:gridCol>
                <a:gridCol w="1381750">
                  <a:extLst>
                    <a:ext uri="{9D8B030D-6E8A-4147-A177-3AD203B41FA5}">
                      <a16:colId xmlns:a16="http://schemas.microsoft.com/office/drawing/2014/main" val="1907983484"/>
                    </a:ext>
                  </a:extLst>
                </a:gridCol>
                <a:gridCol w="1398575">
                  <a:extLst>
                    <a:ext uri="{9D8B030D-6E8A-4147-A177-3AD203B41FA5}">
                      <a16:colId xmlns:a16="http://schemas.microsoft.com/office/drawing/2014/main" val="970765219"/>
                    </a:ext>
                  </a:extLst>
                </a:gridCol>
              </a:tblGrid>
              <a:tr h="1080000">
                <a:tc>
                  <a:txBody>
                    <a:bodyPr/>
                    <a:lstStyle/>
                    <a:p>
                      <a:pPr marL="0" marR="0" algn="ctr" rtl="0">
                        <a:lnSpc>
                          <a:spcPct val="150000"/>
                        </a:lnSpc>
                        <a:spcBef>
                          <a:spcPct val="0"/>
                        </a:spcBef>
                        <a:spcAft>
                          <a:spcPct val="0"/>
                        </a:spcAft>
                      </a:pPr>
                      <a:r>
                        <a:rPr lang="tr" sz="1800" b="1" i="0" u="none" strike="noStrike">
                          <a:latin typeface="Calibri"/>
                        </a:rPr>
                        <a:t>Alt sektör</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1" i="0" u="none" strike="noStrike">
                          <a:latin typeface="Calibri"/>
                        </a:rPr>
                        <a:t>Ort. Uyum %</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1" i="0" u="none" strike="noStrike">
                          <a:latin typeface="Calibri"/>
                        </a:rPr>
                        <a:t>Tesis sayısı</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1" i="0" u="none" strike="noStrike">
                          <a:latin typeface="Calibri"/>
                        </a:rPr>
                        <a:t>Min. CAPEX (Avro)</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1" i="0" u="none" strike="noStrike">
                          <a:latin typeface="Calibri"/>
                        </a:rPr>
                        <a:t>Maks. CAPEX (Avro)</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1" i="0" u="none" strike="noStrike">
                          <a:latin typeface="Calibri"/>
                        </a:rPr>
                        <a:t>Min. OPEX (Avro/yıl)</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1" i="0" u="none" strike="noStrike">
                          <a:latin typeface="Calibri"/>
                        </a:rPr>
                        <a:t>Maks. OPEX (Avro/yıl)</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81485289"/>
                  </a:ext>
                </a:extLst>
              </a:tr>
              <a:tr h="1080000">
                <a:tc>
                  <a:txBody>
                    <a:bodyPr/>
                    <a:lstStyle/>
                    <a:p>
                      <a:pPr marL="0" marR="0" algn="ctr" rtl="0">
                        <a:lnSpc>
                          <a:spcPct val="150000"/>
                        </a:lnSpc>
                        <a:spcBef>
                          <a:spcPct val="0"/>
                        </a:spcBef>
                        <a:spcAft>
                          <a:spcPct val="0"/>
                        </a:spcAft>
                      </a:pPr>
                      <a:r>
                        <a:rPr lang="tr" sz="1800" b="1" i="0" u="none" strike="noStrike">
                          <a:latin typeface="Calibri"/>
                        </a:rPr>
                        <a:t>4.1(h), 4.1(i)</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0" i="0" u="none" strike="noStrike">
                          <a:latin typeface="Calibri"/>
                        </a:rPr>
                        <a:t>35</a:t>
                      </a:r>
                      <a:endParaRPr lang="en-US" sz="1800" b="1">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0" i="0" u="none" strike="noStrike">
                          <a:latin typeface="Calibri"/>
                        </a:rPr>
                        <a:t>145</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0" i="0" u="none" strike="noStrike">
                          <a:latin typeface="Calibri"/>
                        </a:rPr>
                        <a:t>591,000,000</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0" i="0" u="none" strike="noStrike">
                          <a:latin typeface="Calibri"/>
                        </a:rPr>
                        <a:t>6,492,000,000</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0" i="0" u="none" strike="noStrike">
                          <a:latin typeface="Calibri"/>
                        </a:rPr>
                        <a:t>8,500,000</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0" i="0" u="none" strike="noStrike">
                          <a:latin typeface="Calibri"/>
                        </a:rPr>
                        <a:t>42,500,000</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823202802"/>
                  </a:ext>
                </a:extLst>
              </a:tr>
            </a:tbl>
          </a:graphicData>
        </a:graphic>
      </p:graphicFrame>
      <p:sp>
        <p:nvSpPr>
          <p:cNvPr id="4" name="Slide Number Placeholder 3">
            <a:extLst>
              <a:ext uri="{FF2B5EF4-FFF2-40B4-BE49-F238E27FC236}">
                <a16:creationId xmlns:a16="http://schemas.microsoft.com/office/drawing/2014/main" id="{6C0664DD-88B8-104A-5077-CFC7167C61D1}"/>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uLnTx/>
                <a:uFillTx/>
                <a:latin typeface="Calibri"/>
                <a:ea typeface="+mn-ea"/>
                <a:cs typeface="+mn-cs"/>
              </a:rPr>
              <a:t>14</a:t>
            </a: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0063271"/>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200" y="644577"/>
            <a:ext cx="10515600" cy="1046111"/>
          </a:xfrm>
        </p:spPr>
        <p:txBody>
          <a:bodyPr>
            <a:noAutofit/>
          </a:bodyPr>
          <a:lstStyle/>
          <a:p>
            <a:pPr rtl="0"/>
            <a:r>
              <a:rPr lang="tr" sz="3200" b="1" i="0" u="none" strike="noStrike" dirty="0">
                <a:latin typeface="Calibri"/>
              </a:rPr>
              <a:t>Polimerler (POL)</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a:xfrm>
            <a:off x="838200" y="1484026"/>
            <a:ext cx="10515600" cy="4692937"/>
          </a:xfrm>
        </p:spPr>
        <p:txBody>
          <a:bodyPr>
            <a:noAutofit/>
          </a:bodyPr>
          <a:lstStyle/>
          <a:p>
            <a:pPr algn="just" rtl="0"/>
            <a:r>
              <a:rPr lang="tr" sz="2400" b="0" i="0" u="none" strike="noStrike" dirty="0">
                <a:latin typeface="Calibri"/>
              </a:rPr>
              <a:t>Analize ve yaklaşan politikalara </a:t>
            </a:r>
            <a:r>
              <a:rPr lang="tr" sz="2400" b="0" i="0" u="none" strike="noStrike" dirty="0" smtClean="0">
                <a:latin typeface="Calibri"/>
              </a:rPr>
              <a:t>göre, </a:t>
            </a:r>
            <a:r>
              <a:rPr lang="tr" sz="2400" b="0" i="0" u="none" strike="noStrike" dirty="0">
                <a:latin typeface="Calibri"/>
              </a:rPr>
              <a:t>polimer sektörü için önerilen geçiş süresi </a:t>
            </a:r>
            <a:r>
              <a:rPr lang="tr" sz="2400" b="1" i="0" u="none" strike="noStrike" dirty="0">
                <a:latin typeface="Calibri"/>
              </a:rPr>
              <a:t>üç yıldır</a:t>
            </a:r>
            <a:r>
              <a:rPr lang="tr" sz="2400" b="0" i="0" u="none" strike="noStrike" dirty="0">
                <a:latin typeface="Calibri"/>
              </a:rPr>
              <a:t>. Plastik üretimi CBAM'da değerlendirildiğinden, sektörün genel uyum oranı düşük olmasına rağmen polimer sektörü öncelikli sektörlerden biri olarak sayılmıştır. </a:t>
            </a:r>
          </a:p>
          <a:p>
            <a:pPr algn="just" rtl="0"/>
            <a:r>
              <a:rPr lang="tr" sz="2400" b="0" i="0" u="none" strike="noStrike" dirty="0">
                <a:latin typeface="Calibri"/>
              </a:rPr>
              <a:t>MET'lerle ilgili olarak maliyet uyumunun ayrıntılı değerlendirmesine göre, gerekli önlemlerin alınması için öncelikli alanlar izleme ve emisyonlardır. Kaçak emisyonların ve toz emisyonlarının, termal veya katalitik yakma ve hidrokarbon gaz yakma baca (flare) sisteminin önlenmesi ve en aza indirilmesi daha yüksek önceliklere sahiptir ve sektörün bu alanlara yatırım yapması önerilmektedir.</a:t>
            </a:r>
          </a:p>
          <a:p>
            <a:pPr algn="just" rtl="0"/>
            <a:r>
              <a:rPr lang="tr" sz="2400" b="1" i="0" u="none" strike="noStrike" dirty="0">
                <a:latin typeface="Calibri"/>
              </a:rPr>
              <a:t>Polimer sektörü için, 2024-2026 yılları arasını kapsayan kısa vadeli dönem için yatırım gerekliliği 3.541.500.000 Avro olarak tahmin edilmektedir.</a:t>
            </a:r>
          </a:p>
        </p:txBody>
      </p:sp>
      <p:sp>
        <p:nvSpPr>
          <p:cNvPr id="3" name="Slide Number Placeholder 2">
            <a:extLst>
              <a:ext uri="{FF2B5EF4-FFF2-40B4-BE49-F238E27FC236}">
                <a16:creationId xmlns:a16="http://schemas.microsoft.com/office/drawing/2014/main" id="{91A507C6-F2AD-BE2E-6064-067F2CEB64DC}"/>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uLnTx/>
                <a:uFillTx/>
                <a:latin typeface="Calibri"/>
                <a:ea typeface="+mn-ea"/>
                <a:cs typeface="+mn-cs"/>
              </a:rPr>
              <a:t>15</a:t>
            </a: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62389046"/>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Polimerler (POL)</a:t>
            </a:r>
          </a:p>
        </p:txBody>
      </p:sp>
      <p:graphicFrame>
        <p:nvGraphicFramePr>
          <p:cNvPr id="4" name="Table 3">
            <a:extLst>
              <a:ext uri="{FF2B5EF4-FFF2-40B4-BE49-F238E27FC236}">
                <a16:creationId xmlns:a16="http://schemas.microsoft.com/office/drawing/2014/main" id="{C8A72A12-D6B2-40FC-4C7F-3915881DBE7B}"/>
              </a:ext>
            </a:extLst>
          </p:cNvPr>
          <p:cNvGraphicFramePr>
            <a:graphicFrameLocks noGrp="1"/>
          </p:cNvGraphicFramePr>
          <p:nvPr>
            <p:extLst>
              <p:ext uri="{D42A27DB-BD31-4B8C-83A1-F6EECF244321}">
                <p14:modId xmlns:p14="http://schemas.microsoft.com/office/powerpoint/2010/main" val="1894029119"/>
              </p:ext>
            </p:extLst>
          </p:nvPr>
        </p:nvGraphicFramePr>
        <p:xfrm>
          <a:off x="760195" y="2098084"/>
          <a:ext cx="10854490" cy="3032714"/>
        </p:xfrm>
        <a:graphic>
          <a:graphicData uri="http://schemas.openxmlformats.org/drawingml/2006/table">
            <a:tbl>
              <a:tblPr firstRow="1" firstCol="1" bandRow="1">
                <a:tableStyleId>{3B4B98B0-60AC-42C2-AFA5-B58CD77FA1E5}</a:tableStyleId>
              </a:tblPr>
              <a:tblGrid>
                <a:gridCol w="1697267">
                  <a:extLst>
                    <a:ext uri="{9D8B030D-6E8A-4147-A177-3AD203B41FA5}">
                      <a16:colId xmlns:a16="http://schemas.microsoft.com/office/drawing/2014/main" val="3605153447"/>
                    </a:ext>
                  </a:extLst>
                </a:gridCol>
                <a:gridCol w="2437649">
                  <a:extLst>
                    <a:ext uri="{9D8B030D-6E8A-4147-A177-3AD203B41FA5}">
                      <a16:colId xmlns:a16="http://schemas.microsoft.com/office/drawing/2014/main" val="2882126126"/>
                    </a:ext>
                  </a:extLst>
                </a:gridCol>
                <a:gridCol w="2434977">
                  <a:extLst>
                    <a:ext uri="{9D8B030D-6E8A-4147-A177-3AD203B41FA5}">
                      <a16:colId xmlns:a16="http://schemas.microsoft.com/office/drawing/2014/main" val="414861073"/>
                    </a:ext>
                  </a:extLst>
                </a:gridCol>
                <a:gridCol w="1785471">
                  <a:extLst>
                    <a:ext uri="{9D8B030D-6E8A-4147-A177-3AD203B41FA5}">
                      <a16:colId xmlns:a16="http://schemas.microsoft.com/office/drawing/2014/main" val="363200525"/>
                    </a:ext>
                  </a:extLst>
                </a:gridCol>
                <a:gridCol w="2499126">
                  <a:extLst>
                    <a:ext uri="{9D8B030D-6E8A-4147-A177-3AD203B41FA5}">
                      <a16:colId xmlns:a16="http://schemas.microsoft.com/office/drawing/2014/main" val="3560508395"/>
                    </a:ext>
                  </a:extLst>
                </a:gridCol>
              </a:tblGrid>
              <a:tr h="1516357">
                <a:tc>
                  <a:txBody>
                    <a:bodyPr/>
                    <a:lstStyle/>
                    <a:p>
                      <a:pPr marL="0" marR="0" algn="ctr" rtl="0">
                        <a:lnSpc>
                          <a:spcPct val="100000"/>
                        </a:lnSpc>
                        <a:spcBef>
                          <a:spcPct val="0"/>
                        </a:spcBef>
                        <a:spcAft>
                          <a:spcPct val="0"/>
                        </a:spcAft>
                      </a:pPr>
                      <a:r>
                        <a:rPr lang="tr" sz="2400" b="1" i="0" u="none" strike="noStrike">
                          <a:latin typeface="Calibri"/>
                        </a:rPr>
                        <a:t>Alt sektör</a:t>
                      </a:r>
                      <a:endParaRPr lang="en-US" sz="240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1" i="0" u="none" strike="noStrike">
                          <a:latin typeface="Calibri"/>
                        </a:rPr>
                        <a:t>CAPEX</a:t>
                      </a:r>
                    </a:p>
                    <a:p>
                      <a:pPr marL="0" marR="0" algn="ctr" rtl="0">
                        <a:lnSpc>
                          <a:spcPct val="100000"/>
                        </a:lnSpc>
                        <a:spcBef>
                          <a:spcPct val="0"/>
                        </a:spcBef>
                        <a:spcAft>
                          <a:spcPct val="0"/>
                        </a:spcAft>
                      </a:pPr>
                      <a:r>
                        <a:rPr lang="tr" sz="2400" b="1" i="0" u="none" strike="noStrike">
                          <a:latin typeface="Calibri"/>
                        </a:rPr>
                        <a:t>(Avro)</a:t>
                      </a:r>
                      <a:endParaRPr lang="en-US" sz="240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1" i="0" u="none" strike="noStrike">
                          <a:latin typeface="Calibri"/>
                        </a:rPr>
                        <a:t>OPEX</a:t>
                      </a:r>
                    </a:p>
                    <a:p>
                      <a:pPr marL="0" marR="0" algn="ctr" rtl="0">
                        <a:lnSpc>
                          <a:spcPct val="100000"/>
                        </a:lnSpc>
                        <a:spcBef>
                          <a:spcPct val="0"/>
                        </a:spcBef>
                        <a:spcAft>
                          <a:spcPct val="0"/>
                        </a:spcAft>
                      </a:pPr>
                      <a:r>
                        <a:rPr lang="tr" sz="2400" b="1" i="0" u="none" strike="noStrike">
                          <a:latin typeface="Calibri"/>
                        </a:rPr>
                        <a:t>(Avro/yıl)</a:t>
                      </a:r>
                      <a:endParaRPr lang="en-US" sz="240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1" i="0" u="none" strike="noStrike">
                          <a:latin typeface="Calibri"/>
                        </a:rPr>
                        <a:t>Geçiş süresi</a:t>
                      </a:r>
                    </a:p>
                    <a:p>
                      <a:pPr marL="0" marR="0" algn="ctr" rtl="0">
                        <a:lnSpc>
                          <a:spcPct val="100000"/>
                        </a:lnSpc>
                        <a:spcBef>
                          <a:spcPct val="0"/>
                        </a:spcBef>
                        <a:spcAft>
                          <a:spcPct val="0"/>
                        </a:spcAft>
                      </a:pPr>
                      <a:r>
                        <a:rPr lang="tr" sz="2400" b="1" i="0" u="none" strike="noStrike">
                          <a:latin typeface="Calibri"/>
                        </a:rPr>
                        <a:t>(yıl)</a:t>
                      </a:r>
                      <a:endParaRPr lang="en-US" sz="240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1" i="0" u="sng" strike="noStrike">
                          <a:latin typeface="Calibri"/>
                        </a:rPr>
                        <a:t>2024-2026</a:t>
                      </a:r>
                      <a:r>
                        <a:rPr lang="tr" sz="2400" b="1" i="0" u="none" strike="noStrike">
                          <a:latin typeface="Calibri"/>
                        </a:rPr>
                        <a:t> Yatırım gerekliliği (3 yıl) (Avro)</a:t>
                      </a:r>
                      <a:endParaRPr lang="en-US" sz="2400">
                        <a:effectLst/>
                        <a:latin typeface="+mn-lt"/>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193156434"/>
                  </a:ext>
                </a:extLst>
              </a:tr>
              <a:tr h="1516357">
                <a:tc>
                  <a:txBody>
                    <a:bodyPr/>
                    <a:lstStyle/>
                    <a:p>
                      <a:pPr marL="0" marR="0" algn="ctr" rtl="0">
                        <a:lnSpc>
                          <a:spcPct val="100000"/>
                        </a:lnSpc>
                        <a:spcBef>
                          <a:spcPct val="0"/>
                        </a:spcBef>
                        <a:spcAft>
                          <a:spcPct val="0"/>
                        </a:spcAft>
                      </a:pPr>
                      <a:r>
                        <a:rPr lang="tr" sz="2400" b="1" i="0" u="none" strike="noStrike">
                          <a:latin typeface="Calibri"/>
                        </a:rPr>
                        <a:t>4.1.h, i POL</a:t>
                      </a:r>
                      <a:endParaRPr lang="en-US" sz="240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0" i="0" u="none" strike="noStrike">
                          <a:latin typeface="Calibri"/>
                        </a:rPr>
                        <a:t>3,541,500,000 </a:t>
                      </a:r>
                      <a:endParaRPr lang="en-US" sz="240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0" i="0" u="none" strike="noStrike">
                          <a:latin typeface="Calibri"/>
                        </a:rPr>
                        <a:t>22,500,000 </a:t>
                      </a:r>
                      <a:endParaRPr lang="en-US" sz="240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0" i="0" u="none" strike="noStrike">
                          <a:latin typeface="Calibri"/>
                        </a:rPr>
                        <a:t>3</a:t>
                      </a:r>
                      <a:endParaRPr lang="en-US" sz="240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0" i="0" u="none" strike="noStrike">
                          <a:latin typeface="Calibri"/>
                        </a:rPr>
                        <a:t>3,541,500,000</a:t>
                      </a:r>
                      <a:endParaRPr lang="en-US" sz="2400">
                        <a:effectLst/>
                        <a:latin typeface="+mn-lt"/>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470133258"/>
                  </a:ext>
                </a:extLst>
              </a:tr>
            </a:tbl>
          </a:graphicData>
        </a:graphic>
      </p:graphicFrame>
      <p:sp>
        <p:nvSpPr>
          <p:cNvPr id="6" name="Slide Number Placeholder 5">
            <a:extLst>
              <a:ext uri="{FF2B5EF4-FFF2-40B4-BE49-F238E27FC236}">
                <a16:creationId xmlns:a16="http://schemas.microsoft.com/office/drawing/2014/main" id="{696F0CF9-F62E-E94C-27A9-05AB33AB7537}"/>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uLnTx/>
                <a:uFillTx/>
                <a:latin typeface="Calibri"/>
                <a:ea typeface="+mn-ea"/>
                <a:cs typeface="+mn-cs"/>
              </a:rPr>
              <a:t>16</a:t>
            </a: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152880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Organik İnce Kimyasallar (OFC)</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Autofit/>
          </a:bodyPr>
          <a:lstStyle/>
          <a:p>
            <a:pPr algn="just" rtl="0"/>
            <a:r>
              <a:rPr lang="tr" sz="2800" b="0" i="0" u="none" strike="noStrike">
                <a:latin typeface="Calibri"/>
              </a:rPr>
              <a:t>Aşağıdaki kimyasallar OFC kapsamındadır:</a:t>
            </a:r>
          </a:p>
          <a:p>
            <a:pPr lvl="1" algn="just" rtl="0"/>
            <a:r>
              <a:rPr lang="tr" sz="2400" b="0" i="0" u="none" strike="noStrike">
                <a:latin typeface="Calibri"/>
              </a:rPr>
              <a:t>Boyalar ve pigmentler; yüzey aktif maddeler ve sürfaktanlar; bitki sağlığı ürünleri ve biyositler; farmasötik ürünler (kimyasal ve biyolojik prosesler)</a:t>
            </a:r>
          </a:p>
          <a:p>
            <a:pPr algn="just" rtl="0"/>
            <a:r>
              <a:rPr lang="tr" sz="2800" b="0" i="0" u="none" strike="noStrike">
                <a:latin typeface="Calibri"/>
              </a:rPr>
              <a:t>OFC üretiminin başlıca çevresel sorunları, UOB emisyonları, yüksek miktarda bozunmayan organik bileşik içerme potansiyeline sahip atık sular, nispeten büyük miktarlarda kullanılmış solventler ve yüksek oranda geri dönüştürülemeyen atıklardır.</a:t>
            </a:r>
          </a:p>
          <a:p>
            <a:endParaRPr lang="en-US"/>
          </a:p>
        </p:txBody>
      </p:sp>
      <p:sp>
        <p:nvSpPr>
          <p:cNvPr id="3" name="Slide Number Placeholder 2">
            <a:extLst>
              <a:ext uri="{FF2B5EF4-FFF2-40B4-BE49-F238E27FC236}">
                <a16:creationId xmlns:a16="http://schemas.microsoft.com/office/drawing/2014/main" id="{19E93B1C-DC5E-7533-0146-C79A1BCC6889}"/>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uLnTx/>
                <a:uFillTx/>
                <a:latin typeface="Calibri"/>
                <a:ea typeface="+mn-ea"/>
                <a:cs typeface="+mn-cs"/>
              </a:rPr>
              <a:t>17</a:t>
            </a: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1103592"/>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Organik İnce Kimyasallar (OFC)</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Autofit/>
          </a:bodyPr>
          <a:lstStyle/>
          <a:p>
            <a:pPr algn="just" rtl="0"/>
            <a:r>
              <a:rPr lang="tr" sz="2400" b="0" i="0" u="none" strike="noStrike">
                <a:latin typeface="Calibri"/>
              </a:rPr>
              <a:t>EKÖK envanterine göre Türkiye'de OFC üreten 448 tesis bulunmaktadır. 1 MET KL hazırlanmış ve uygulanmıştır. Türkiye'de OFC sektörü için minimum ve maksimum sektörel maliyet aralıkları, EKÖK envanterinin analiz sonuçlarına, uyum düzeyine ve maliyetine göre hesaplanmıştır. </a:t>
            </a:r>
          </a:p>
          <a:p>
            <a:endParaRPr lang="en-US" sz="2400"/>
          </a:p>
        </p:txBody>
      </p:sp>
      <p:graphicFrame>
        <p:nvGraphicFramePr>
          <p:cNvPr id="3" name="Table 2">
            <a:extLst>
              <a:ext uri="{FF2B5EF4-FFF2-40B4-BE49-F238E27FC236}">
                <a16:creationId xmlns:a16="http://schemas.microsoft.com/office/drawing/2014/main" id="{45D71703-07AE-4EF4-8840-E65C7D25C6DB}"/>
              </a:ext>
            </a:extLst>
          </p:cNvPr>
          <p:cNvGraphicFramePr>
            <a:graphicFrameLocks noGrp="1"/>
          </p:cNvGraphicFramePr>
          <p:nvPr>
            <p:extLst>
              <p:ext uri="{D42A27DB-BD31-4B8C-83A1-F6EECF244321}">
                <p14:modId xmlns:p14="http://schemas.microsoft.com/office/powerpoint/2010/main" val="2805480378"/>
              </p:ext>
            </p:extLst>
          </p:nvPr>
        </p:nvGraphicFramePr>
        <p:xfrm>
          <a:off x="929640" y="3666475"/>
          <a:ext cx="10515601" cy="2520000"/>
        </p:xfrm>
        <a:graphic>
          <a:graphicData uri="http://schemas.openxmlformats.org/drawingml/2006/table">
            <a:tbl>
              <a:tblPr firstRow="1" firstCol="1" bandRow="1">
                <a:tableStyleId>{3B4B98B0-60AC-42C2-AFA5-B58CD77FA1E5}</a:tableStyleId>
              </a:tblPr>
              <a:tblGrid>
                <a:gridCol w="1449050">
                  <a:extLst>
                    <a:ext uri="{9D8B030D-6E8A-4147-A177-3AD203B41FA5}">
                      <a16:colId xmlns:a16="http://schemas.microsoft.com/office/drawing/2014/main" val="3554054726"/>
                    </a:ext>
                  </a:extLst>
                </a:gridCol>
                <a:gridCol w="1322224">
                  <a:extLst>
                    <a:ext uri="{9D8B030D-6E8A-4147-A177-3AD203B41FA5}">
                      <a16:colId xmlns:a16="http://schemas.microsoft.com/office/drawing/2014/main" val="1162909478"/>
                    </a:ext>
                  </a:extLst>
                </a:gridCol>
                <a:gridCol w="1379621">
                  <a:extLst>
                    <a:ext uri="{9D8B030D-6E8A-4147-A177-3AD203B41FA5}">
                      <a16:colId xmlns:a16="http://schemas.microsoft.com/office/drawing/2014/main" val="3219430942"/>
                    </a:ext>
                  </a:extLst>
                </a:gridCol>
                <a:gridCol w="1764631">
                  <a:extLst>
                    <a:ext uri="{9D8B030D-6E8A-4147-A177-3AD203B41FA5}">
                      <a16:colId xmlns:a16="http://schemas.microsoft.com/office/drawing/2014/main" val="406233681"/>
                    </a:ext>
                  </a:extLst>
                </a:gridCol>
                <a:gridCol w="1819750">
                  <a:extLst>
                    <a:ext uri="{9D8B030D-6E8A-4147-A177-3AD203B41FA5}">
                      <a16:colId xmlns:a16="http://schemas.microsoft.com/office/drawing/2014/main" val="736629530"/>
                    </a:ext>
                  </a:extLst>
                </a:gridCol>
                <a:gridCol w="1381750">
                  <a:extLst>
                    <a:ext uri="{9D8B030D-6E8A-4147-A177-3AD203B41FA5}">
                      <a16:colId xmlns:a16="http://schemas.microsoft.com/office/drawing/2014/main" val="1907983484"/>
                    </a:ext>
                  </a:extLst>
                </a:gridCol>
                <a:gridCol w="1398575">
                  <a:extLst>
                    <a:ext uri="{9D8B030D-6E8A-4147-A177-3AD203B41FA5}">
                      <a16:colId xmlns:a16="http://schemas.microsoft.com/office/drawing/2014/main" val="970765219"/>
                    </a:ext>
                  </a:extLst>
                </a:gridCol>
              </a:tblGrid>
              <a:tr h="1260000">
                <a:tc>
                  <a:txBody>
                    <a:bodyPr/>
                    <a:lstStyle/>
                    <a:p>
                      <a:pPr marL="0" marR="0" algn="ctr" rtl="0">
                        <a:lnSpc>
                          <a:spcPct val="100000"/>
                        </a:lnSpc>
                        <a:spcBef>
                          <a:spcPct val="0"/>
                        </a:spcBef>
                        <a:spcAft>
                          <a:spcPct val="0"/>
                        </a:spcAft>
                      </a:pPr>
                      <a:r>
                        <a:rPr lang="tr" sz="1800" b="1" i="0" u="none" strike="noStrike">
                          <a:latin typeface="Calibri"/>
                        </a:rPr>
                        <a:t>Alt sektör</a:t>
                      </a:r>
                      <a:endParaRPr lang="en-US" sz="180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Ort. Uyum %</a:t>
                      </a:r>
                      <a:endParaRPr lang="en-US" sz="180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Tesis sayısı</a:t>
                      </a:r>
                      <a:endParaRPr lang="en-US" sz="180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Min. CAPEX (Avro)</a:t>
                      </a:r>
                      <a:endParaRPr lang="en-US" sz="180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Maks. CAPEX (Avro)</a:t>
                      </a:r>
                      <a:endParaRPr lang="en-US" sz="180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Min. OPEX (Avro/yıl)</a:t>
                      </a:r>
                      <a:endParaRPr lang="en-US" sz="180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Maks. OPEX (Avro/yıl)</a:t>
                      </a:r>
                      <a:endParaRPr lang="en-US" sz="1800">
                        <a:effectLst/>
                        <a:latin typeface="+mn-lt"/>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81485289"/>
                  </a:ext>
                </a:extLst>
              </a:tr>
              <a:tr h="1260000">
                <a:tc>
                  <a:txBody>
                    <a:bodyPr/>
                    <a:lstStyle/>
                    <a:p>
                      <a:pPr marL="0" marR="0" algn="ctr" rtl="0">
                        <a:lnSpc>
                          <a:spcPct val="100000"/>
                        </a:lnSpc>
                        <a:spcBef>
                          <a:spcPct val="0"/>
                        </a:spcBef>
                        <a:spcAft>
                          <a:spcPct val="0"/>
                        </a:spcAft>
                      </a:pPr>
                      <a:r>
                        <a:rPr lang="tr" sz="1800" b="1" i="0" u="none" strike="noStrike">
                          <a:latin typeface="Calibri"/>
                        </a:rPr>
                        <a:t>4.1(j), 4.1(k)</a:t>
                      </a:r>
                    </a:p>
                    <a:p>
                      <a:pPr marL="0" marR="0" algn="ctr" rtl="0">
                        <a:lnSpc>
                          <a:spcPct val="100000"/>
                        </a:lnSpc>
                        <a:spcBef>
                          <a:spcPct val="0"/>
                        </a:spcBef>
                        <a:spcAft>
                          <a:spcPct val="0"/>
                        </a:spcAft>
                      </a:pPr>
                      <a:r>
                        <a:rPr lang="tr" sz="1800" b="1" i="0" u="none" strike="noStrike">
                          <a:latin typeface="Calibri"/>
                        </a:rPr>
                        <a:t>4.4, 4.5</a:t>
                      </a:r>
                      <a:endParaRPr lang="en-US" sz="180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a:latin typeface="Calibri"/>
                        </a:rPr>
                        <a:t>45</a:t>
                      </a:r>
                      <a:endParaRPr lang="en-US" sz="1800" b="1">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a:latin typeface="Calibri"/>
                        </a:rPr>
                        <a:t>448</a:t>
                      </a:r>
                      <a:endParaRPr lang="en-US" sz="180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a:latin typeface="Calibri"/>
                        </a:rPr>
                        <a:t>2,448,000,000</a:t>
                      </a:r>
                      <a:endParaRPr lang="en-US" sz="180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a:latin typeface="Calibri"/>
                        </a:rPr>
                        <a:t>2, 537,000,000</a:t>
                      </a:r>
                      <a:endParaRPr lang="en-US" sz="180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a:latin typeface="Calibri"/>
                        </a:rPr>
                        <a:t>634,000,000</a:t>
                      </a:r>
                      <a:endParaRPr lang="en-US" sz="180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a:latin typeface="Calibri"/>
                        </a:rPr>
                        <a:t>668,000,000</a:t>
                      </a:r>
                      <a:endParaRPr lang="en-US" sz="1800">
                        <a:effectLst/>
                        <a:latin typeface="+mn-lt"/>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823202802"/>
                  </a:ext>
                </a:extLst>
              </a:tr>
            </a:tbl>
          </a:graphicData>
        </a:graphic>
      </p:graphicFrame>
      <p:sp>
        <p:nvSpPr>
          <p:cNvPr id="4" name="Slide Number Placeholder 3">
            <a:extLst>
              <a:ext uri="{FF2B5EF4-FFF2-40B4-BE49-F238E27FC236}">
                <a16:creationId xmlns:a16="http://schemas.microsoft.com/office/drawing/2014/main" id="{6C0664DD-88B8-104A-5077-CFC7167C61D1}"/>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uLnTx/>
                <a:uFillTx/>
                <a:latin typeface="Calibri"/>
                <a:ea typeface="+mn-ea"/>
                <a:cs typeface="+mn-cs"/>
              </a:rPr>
              <a:t>18</a:t>
            </a: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6087162"/>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200" y="239843"/>
            <a:ext cx="10515600" cy="1450845"/>
          </a:xfrm>
        </p:spPr>
        <p:txBody>
          <a:bodyPr>
            <a:noAutofit/>
          </a:bodyPr>
          <a:lstStyle/>
          <a:p>
            <a:pPr rtl="0"/>
            <a:r>
              <a:rPr lang="tr" sz="3200" b="1" i="0" u="none" strike="noStrike" dirty="0">
                <a:latin typeface="Calibri"/>
              </a:rPr>
              <a:t>Organik İnce Kimyasallar (OFC)</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a:xfrm>
            <a:off x="838200" y="1334126"/>
            <a:ext cx="10515600" cy="4842838"/>
          </a:xfrm>
        </p:spPr>
        <p:txBody>
          <a:bodyPr>
            <a:noAutofit/>
          </a:bodyPr>
          <a:lstStyle/>
          <a:p>
            <a:pPr algn="just" rtl="0"/>
            <a:r>
              <a:rPr lang="tr" sz="2800" b="0" i="0" u="none" strike="noStrike" dirty="0">
                <a:latin typeface="Calibri"/>
              </a:rPr>
              <a:t>Analize göre, OFC sektörü için önerilen geçiş süresi </a:t>
            </a:r>
            <a:r>
              <a:rPr lang="tr" sz="2800" b="1" i="0" u="none" strike="noStrike" dirty="0">
                <a:latin typeface="Calibri"/>
              </a:rPr>
              <a:t>dokuz yıldır </a:t>
            </a:r>
            <a:r>
              <a:rPr lang="tr" sz="2800" b="0" i="0" u="none" strike="noStrike" dirty="0">
                <a:latin typeface="Calibri"/>
              </a:rPr>
              <a:t> çünkü OFC sektörü CBAM sektörlerinden biri değildir ve genel uyum oranı yüksek değildir. Böylece kaynaklar öncelikli sektörlere yönlendirilebilir. </a:t>
            </a:r>
          </a:p>
          <a:p>
            <a:pPr algn="just" rtl="0"/>
            <a:r>
              <a:rPr lang="tr" sz="2800" b="0" i="0" u="none" strike="noStrike" dirty="0">
                <a:latin typeface="Calibri"/>
              </a:rPr>
              <a:t>Analiz sonuçlarından, diğerleri arasında en yüksek önceliğe sahip olan emisyon izleme ve emisyon kontrolü için arıtma ve yıkama uygulanmasına ilişkin MET'ler için yeterli uyum düzeyine ulaşılamadığı görülebilir. Dolayısıyla bu konuda gerekli çalışmaların yapılarak bu alana yönelik yatırım ve uygulamaların artırılması önerilmektedir.</a:t>
            </a:r>
          </a:p>
          <a:p>
            <a:pPr algn="just" rtl="0"/>
            <a:r>
              <a:rPr lang="tr" sz="2800" b="0" i="0" u="none" strike="noStrike" dirty="0">
                <a:latin typeface="Calibri"/>
              </a:rPr>
              <a:t>OFC sektörü için, 2024-2026, 2027-2030 ve 2030 sonrası yılları içeren kısa, orta ve uzun vadeli dönemlerin her biri için yatırım gerekliliği 830.850.000 Avro olarak tahmin edilmektedir.</a:t>
            </a:r>
          </a:p>
        </p:txBody>
      </p:sp>
      <p:sp>
        <p:nvSpPr>
          <p:cNvPr id="3" name="Slide Number Placeholder 2">
            <a:extLst>
              <a:ext uri="{FF2B5EF4-FFF2-40B4-BE49-F238E27FC236}">
                <a16:creationId xmlns:a16="http://schemas.microsoft.com/office/drawing/2014/main" id="{91A507C6-F2AD-BE2E-6064-067F2CEB64DC}"/>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uLnTx/>
                <a:uFillTx/>
                <a:latin typeface="Calibri"/>
                <a:ea typeface="+mn-ea"/>
                <a:cs typeface="+mn-cs"/>
              </a:rPr>
              <a:t>19</a:t>
            </a: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4934928"/>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EED ve Kimya Endüstrisi</a:t>
            </a:r>
          </a:p>
        </p:txBody>
      </p:sp>
      <p:sp>
        <p:nvSpPr>
          <p:cNvPr id="3" name="İçerik Yer Tutucusu 2">
            <a:extLst>
              <a:ext uri="{FF2B5EF4-FFF2-40B4-BE49-F238E27FC236}">
                <a16:creationId xmlns:a16="http://schemas.microsoft.com/office/drawing/2014/main" id="{C013CD00-28AF-4D41-AC11-2C26E7EA8371}"/>
              </a:ext>
            </a:extLst>
          </p:cNvPr>
          <p:cNvSpPr>
            <a:spLocks noGrp="1"/>
          </p:cNvSpPr>
          <p:nvPr>
            <p:ph idx="1"/>
          </p:nvPr>
        </p:nvSpPr>
        <p:spPr/>
        <p:txBody>
          <a:bodyPr>
            <a:noAutofit/>
          </a:bodyPr>
          <a:lstStyle/>
          <a:p>
            <a:pPr rtl="0"/>
            <a:r>
              <a:rPr lang="tr" sz="2800" b="0" i="0" u="none" strike="noStrike">
                <a:latin typeface="Calibri"/>
              </a:rPr>
              <a:t>EED aşağıdaki 6 ana sektörü kapsar:</a:t>
            </a:r>
          </a:p>
          <a:p>
            <a:pPr marL="914400" lvl="1" indent="-457200" rtl="0">
              <a:lnSpc>
                <a:spcPct val="110000"/>
              </a:lnSpc>
              <a:spcAft>
                <a:spcPts val="600"/>
              </a:spcAft>
              <a:buAutoNum type="arabicPeriod"/>
            </a:pPr>
            <a:r>
              <a:rPr lang="tr" sz="2400" b="0" i="0" u="none" strike="noStrike">
                <a:latin typeface="Calibri"/>
              </a:rPr>
              <a:t>Enerji endüstrileri</a:t>
            </a:r>
          </a:p>
          <a:p>
            <a:pPr marL="914400" lvl="1" indent="-457200" rtl="0">
              <a:lnSpc>
                <a:spcPct val="110000"/>
              </a:lnSpc>
              <a:spcAft>
                <a:spcPts val="600"/>
              </a:spcAft>
              <a:buAutoNum type="arabicPeriod"/>
            </a:pPr>
            <a:r>
              <a:rPr lang="tr" sz="2400" b="0" i="0" u="none" strike="noStrike">
                <a:latin typeface="Calibri"/>
              </a:rPr>
              <a:t>Metallerin üretimi ve işlenmesi</a:t>
            </a:r>
          </a:p>
          <a:p>
            <a:pPr marL="914400" lvl="1" indent="-457200" rtl="0">
              <a:lnSpc>
                <a:spcPct val="110000"/>
              </a:lnSpc>
              <a:spcAft>
                <a:spcPts val="600"/>
              </a:spcAft>
              <a:buAutoNum type="arabicPeriod"/>
            </a:pPr>
            <a:r>
              <a:rPr lang="tr" sz="2400" b="0" i="0" u="none" strike="noStrike">
                <a:latin typeface="Calibri"/>
              </a:rPr>
              <a:t>Mineral endüstrisi</a:t>
            </a:r>
          </a:p>
          <a:p>
            <a:pPr marL="914400" lvl="1" indent="-457200" rtl="0">
              <a:lnSpc>
                <a:spcPct val="110000"/>
              </a:lnSpc>
              <a:spcAft>
                <a:spcPts val="600"/>
              </a:spcAft>
              <a:buAutoNum type="arabicPeriod"/>
            </a:pPr>
            <a:r>
              <a:rPr lang="tr" sz="2400" b="0" i="0" u="none" strike="noStrike">
                <a:latin typeface="Calibri"/>
              </a:rPr>
              <a:t>Kimya endüstrisi</a:t>
            </a:r>
          </a:p>
          <a:p>
            <a:pPr marL="914400" lvl="1" indent="-457200" rtl="0">
              <a:lnSpc>
                <a:spcPct val="110000"/>
              </a:lnSpc>
              <a:spcAft>
                <a:spcPts val="600"/>
              </a:spcAft>
              <a:buAutoNum type="arabicPeriod"/>
            </a:pPr>
            <a:r>
              <a:rPr lang="tr" sz="2400" b="0" i="0" u="none" strike="noStrike">
                <a:latin typeface="Calibri"/>
              </a:rPr>
              <a:t>Atık yönetimi</a:t>
            </a:r>
          </a:p>
          <a:p>
            <a:pPr marL="914400" lvl="1" indent="-457200" rtl="0">
              <a:lnSpc>
                <a:spcPct val="110000"/>
              </a:lnSpc>
              <a:spcAft>
                <a:spcPts val="600"/>
              </a:spcAft>
              <a:buAutoNum type="arabicPeriod"/>
            </a:pPr>
            <a:r>
              <a:rPr lang="tr" sz="2400" b="0" i="0" u="none" strike="noStrike">
                <a:latin typeface="Calibri"/>
              </a:rPr>
              <a:t>Diğer faaliyetler (Kağıt hamuru ve kağıt, yüzey işleme, tekstil, tabakhaneler, ahşap paneller, gıda vb.)</a:t>
            </a:r>
          </a:p>
        </p:txBody>
      </p:sp>
      <p:sp>
        <p:nvSpPr>
          <p:cNvPr id="5" name="Rectangle: Rounded Corners 4">
            <a:extLst>
              <a:ext uri="{FF2B5EF4-FFF2-40B4-BE49-F238E27FC236}">
                <a16:creationId xmlns:a16="http://schemas.microsoft.com/office/drawing/2014/main" id="{F5FA4B3B-9C52-49F4-8313-0A5DB82D4351}"/>
              </a:ext>
            </a:extLst>
          </p:cNvPr>
          <p:cNvSpPr/>
          <p:nvPr/>
        </p:nvSpPr>
        <p:spPr>
          <a:xfrm>
            <a:off x="1287117" y="4173883"/>
            <a:ext cx="2968487" cy="424069"/>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Slide Number Placeholder 3">
            <a:extLst>
              <a:ext uri="{FF2B5EF4-FFF2-40B4-BE49-F238E27FC236}">
                <a16:creationId xmlns:a16="http://schemas.microsoft.com/office/drawing/2014/main" id="{E5A260BB-46CB-2CD1-FF78-50545664FD99}"/>
              </a:ext>
            </a:extLst>
          </p:cNvPr>
          <p:cNvSpPr>
            <a:spLocks noGrp="1"/>
          </p:cNvSpPr>
          <p:nvPr>
            <p:ph type="sldNum" sz="quarter" idx="12"/>
          </p:nvPr>
        </p:nvSpPr>
        <p:spPr/>
        <p:txBody>
          <a:bodyPr>
            <a:noAutofit/>
          </a:bodyPr>
          <a:lstStyle/>
          <a:p>
            <a:pPr rtl="0"/>
            <a:r>
              <a:rPr lang="tr" sz="1200" b="0" i="0" u="none" strike="noStrike">
                <a:latin typeface="Calibri"/>
              </a:rPr>
              <a:t>2</a:t>
            </a:r>
            <a:endParaRPr lang="en-GB"/>
          </a:p>
        </p:txBody>
      </p:sp>
    </p:spTree>
    <p:extLst>
      <p:ext uri="{BB962C8B-B14F-4D97-AF65-F5344CB8AC3E}">
        <p14:creationId xmlns:p14="http://schemas.microsoft.com/office/powerpoint/2010/main" val="2339104978"/>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Organik İnce Kimyasallar (OFC)</a:t>
            </a:r>
          </a:p>
        </p:txBody>
      </p:sp>
      <p:graphicFrame>
        <p:nvGraphicFramePr>
          <p:cNvPr id="4" name="Table 3">
            <a:extLst>
              <a:ext uri="{FF2B5EF4-FFF2-40B4-BE49-F238E27FC236}">
                <a16:creationId xmlns:a16="http://schemas.microsoft.com/office/drawing/2014/main" id="{C8A72A12-D6B2-40FC-4C7F-3915881DBE7B}"/>
              </a:ext>
            </a:extLst>
          </p:cNvPr>
          <p:cNvGraphicFramePr>
            <a:graphicFrameLocks noGrp="1"/>
          </p:cNvGraphicFramePr>
          <p:nvPr>
            <p:extLst>
              <p:ext uri="{D42A27DB-BD31-4B8C-83A1-F6EECF244321}">
                <p14:modId xmlns:p14="http://schemas.microsoft.com/office/powerpoint/2010/main" val="2421698604"/>
              </p:ext>
            </p:extLst>
          </p:nvPr>
        </p:nvGraphicFramePr>
        <p:xfrm>
          <a:off x="499310" y="2138725"/>
          <a:ext cx="11193379" cy="3024000"/>
        </p:xfrm>
        <a:graphic>
          <a:graphicData uri="http://schemas.openxmlformats.org/drawingml/2006/table">
            <a:tbl>
              <a:tblPr firstRow="1" firstCol="1" bandRow="1">
                <a:tableStyleId>{3B4B98B0-60AC-42C2-AFA5-B58CD77FA1E5}</a:tableStyleId>
              </a:tblPr>
              <a:tblGrid>
                <a:gridCol w="1197607">
                  <a:extLst>
                    <a:ext uri="{9D8B030D-6E8A-4147-A177-3AD203B41FA5}">
                      <a16:colId xmlns:a16="http://schemas.microsoft.com/office/drawing/2014/main" val="3605153447"/>
                    </a:ext>
                  </a:extLst>
                </a:gridCol>
                <a:gridCol w="1720027">
                  <a:extLst>
                    <a:ext uri="{9D8B030D-6E8A-4147-A177-3AD203B41FA5}">
                      <a16:colId xmlns:a16="http://schemas.microsoft.com/office/drawing/2014/main" val="2882126126"/>
                    </a:ext>
                  </a:extLst>
                </a:gridCol>
                <a:gridCol w="1718142">
                  <a:extLst>
                    <a:ext uri="{9D8B030D-6E8A-4147-A177-3AD203B41FA5}">
                      <a16:colId xmlns:a16="http://schemas.microsoft.com/office/drawing/2014/main" val="414861073"/>
                    </a:ext>
                  </a:extLst>
                </a:gridCol>
                <a:gridCol w="1259844">
                  <a:extLst>
                    <a:ext uri="{9D8B030D-6E8A-4147-A177-3AD203B41FA5}">
                      <a16:colId xmlns:a16="http://schemas.microsoft.com/office/drawing/2014/main" val="363200525"/>
                    </a:ext>
                  </a:extLst>
                </a:gridCol>
                <a:gridCol w="1770949">
                  <a:extLst>
                    <a:ext uri="{9D8B030D-6E8A-4147-A177-3AD203B41FA5}">
                      <a16:colId xmlns:a16="http://schemas.microsoft.com/office/drawing/2014/main" val="4251622439"/>
                    </a:ext>
                  </a:extLst>
                </a:gridCol>
                <a:gridCol w="1763405">
                  <a:extLst>
                    <a:ext uri="{9D8B030D-6E8A-4147-A177-3AD203B41FA5}">
                      <a16:colId xmlns:a16="http://schemas.microsoft.com/office/drawing/2014/main" val="3560508395"/>
                    </a:ext>
                  </a:extLst>
                </a:gridCol>
                <a:gridCol w="1763405">
                  <a:extLst>
                    <a:ext uri="{9D8B030D-6E8A-4147-A177-3AD203B41FA5}">
                      <a16:colId xmlns:a16="http://schemas.microsoft.com/office/drawing/2014/main" val="769675532"/>
                    </a:ext>
                  </a:extLst>
                </a:gridCol>
              </a:tblGrid>
              <a:tr h="1512000">
                <a:tc>
                  <a:txBody>
                    <a:bodyPr/>
                    <a:lstStyle/>
                    <a:p>
                      <a:pPr marL="0" marR="0" algn="ctr" rtl="0">
                        <a:lnSpc>
                          <a:spcPct val="100000"/>
                        </a:lnSpc>
                        <a:spcBef>
                          <a:spcPct val="0"/>
                        </a:spcBef>
                        <a:spcAft>
                          <a:spcPct val="0"/>
                        </a:spcAft>
                      </a:pPr>
                      <a:r>
                        <a:rPr lang="tr" sz="2000" b="1" i="0" u="none" strike="noStrike">
                          <a:latin typeface="Calibri"/>
                        </a:rPr>
                        <a:t>Alt sektör</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1" i="0" u="none" strike="noStrike">
                          <a:latin typeface="Calibri"/>
                        </a:rPr>
                        <a:t>CAPEX</a:t>
                      </a:r>
                    </a:p>
                    <a:p>
                      <a:pPr marL="0" marR="0" algn="ctr" rtl="0">
                        <a:lnSpc>
                          <a:spcPct val="100000"/>
                        </a:lnSpc>
                        <a:spcBef>
                          <a:spcPct val="0"/>
                        </a:spcBef>
                        <a:spcAft>
                          <a:spcPct val="0"/>
                        </a:spcAft>
                      </a:pPr>
                      <a:r>
                        <a:rPr lang="tr" sz="2000" b="1" i="0" u="none" strike="noStrike">
                          <a:latin typeface="Calibri"/>
                        </a:rPr>
                        <a:t>(Avro)</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1" i="0" u="none" strike="noStrike">
                          <a:latin typeface="Calibri"/>
                        </a:rPr>
                        <a:t>OPEX</a:t>
                      </a:r>
                    </a:p>
                    <a:p>
                      <a:pPr marL="0" marR="0" algn="ctr" rtl="0">
                        <a:lnSpc>
                          <a:spcPct val="100000"/>
                        </a:lnSpc>
                        <a:spcBef>
                          <a:spcPct val="0"/>
                        </a:spcBef>
                        <a:spcAft>
                          <a:spcPct val="0"/>
                        </a:spcAft>
                      </a:pPr>
                      <a:r>
                        <a:rPr lang="tr" sz="2000" b="1" i="0" u="none" strike="noStrike">
                          <a:latin typeface="Calibri"/>
                        </a:rPr>
                        <a:t>(Avro/yıl)</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1" i="0" u="none" strike="noStrike">
                          <a:latin typeface="Calibri"/>
                        </a:rPr>
                        <a:t>Geçiş süresi</a:t>
                      </a:r>
                    </a:p>
                    <a:p>
                      <a:pPr marL="0" marR="0" algn="ctr" rtl="0">
                        <a:lnSpc>
                          <a:spcPct val="100000"/>
                        </a:lnSpc>
                        <a:spcBef>
                          <a:spcPct val="0"/>
                        </a:spcBef>
                        <a:spcAft>
                          <a:spcPct val="0"/>
                        </a:spcAft>
                      </a:pPr>
                      <a:r>
                        <a:rPr lang="tr" sz="2000" b="1" i="0" u="none" strike="noStrike">
                          <a:latin typeface="Calibri"/>
                        </a:rPr>
                        <a:t>(yıl)</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1" i="0" u="sng" strike="noStrike">
                          <a:latin typeface="Calibri"/>
                        </a:rPr>
                        <a:t>2024-2026</a:t>
                      </a:r>
                      <a:endParaRPr lang="en-US" sz="2000">
                        <a:effectLst/>
                      </a:endParaRPr>
                    </a:p>
                    <a:p>
                      <a:pPr marL="0" marR="0" algn="ctr" rtl="0">
                        <a:lnSpc>
                          <a:spcPct val="100000"/>
                        </a:lnSpc>
                        <a:spcBef>
                          <a:spcPct val="0"/>
                        </a:spcBef>
                        <a:spcAft>
                          <a:spcPct val="0"/>
                        </a:spcAft>
                      </a:pPr>
                      <a:r>
                        <a:rPr lang="tr" sz="2000" b="1" i="0" u="none" strike="noStrike">
                          <a:latin typeface="Calibri"/>
                        </a:rPr>
                        <a:t>Yatırım gerekliliği (3 yıl) (Avro)</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1" i="0" u="sng" strike="noStrike">
                          <a:latin typeface="Calibri"/>
                        </a:rPr>
                        <a:t>2027-2030</a:t>
                      </a:r>
                      <a:r>
                        <a:rPr lang="tr" sz="2000" b="1" i="0" u="none" strike="noStrike">
                          <a:latin typeface="Calibri"/>
                        </a:rPr>
                        <a:t> Yatırım gerekliliği (3 yıl) (Avro)</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lvl="0" indent="0" algn="ctr" defTabSz="914400" rtl="0" eaLnBrk="1" fontAlgn="auto" latinLnBrk="0" hangingPunct="1">
                        <a:lnSpc>
                          <a:spcPct val="100000"/>
                        </a:lnSpc>
                        <a:spcBef>
                          <a:spcPct val="0"/>
                        </a:spcBef>
                        <a:spcAft>
                          <a:spcPct val="0"/>
                        </a:spcAft>
                        <a:buClrTx/>
                        <a:buSzTx/>
                        <a:buFontTx/>
                        <a:buNone/>
                        <a:defRPr/>
                      </a:pPr>
                      <a:r>
                        <a:rPr lang="tr" sz="2000" b="1" i="0" u="sng" strike="noStrike">
                          <a:latin typeface="Calibri"/>
                        </a:rPr>
                        <a:t>2030-2032</a:t>
                      </a:r>
                      <a:r>
                        <a:rPr lang="tr" sz="2000" b="1" i="0" u="none" strike="noStrike">
                          <a:latin typeface="Calibri"/>
                        </a:rPr>
                        <a:t> Yatırım gerekliliği (3 yıl) (Avro)</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193156434"/>
                  </a:ext>
                </a:extLst>
              </a:tr>
              <a:tr h="1512000">
                <a:tc>
                  <a:txBody>
                    <a:bodyPr/>
                    <a:lstStyle/>
                    <a:p>
                      <a:pPr marL="0" marR="0" algn="ctr" rtl="0">
                        <a:lnSpc>
                          <a:spcPct val="100000"/>
                        </a:lnSpc>
                        <a:spcBef>
                          <a:spcPct val="0"/>
                        </a:spcBef>
                        <a:spcAft>
                          <a:spcPct val="0"/>
                        </a:spcAft>
                      </a:pPr>
                      <a:r>
                        <a:rPr lang="tr" sz="2000" b="1" i="0" u="none" strike="noStrike">
                          <a:latin typeface="Calibri"/>
                        </a:rPr>
                        <a:t>4.1.j,k, 4.4,4.5 OFC</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0" i="0" u="none" strike="noStrike">
                          <a:latin typeface="Calibri"/>
                        </a:rPr>
                        <a:t>2,492,500,000 </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0" i="0" u="none" strike="noStrike">
                          <a:latin typeface="Calibri"/>
                        </a:rPr>
                        <a:t>651,000,000 </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0" i="0" u="none" strike="noStrike">
                          <a:latin typeface="Calibri"/>
                        </a:rPr>
                        <a:t>9</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0" i="0" u="none" strike="noStrike">
                          <a:latin typeface="Calibri"/>
                        </a:rPr>
                        <a:t>830,850,000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lvl="0" indent="0" algn="ctr" defTabSz="914400" rtl="0" eaLnBrk="1" fontAlgn="auto" latinLnBrk="0" hangingPunct="1">
                        <a:lnSpc>
                          <a:spcPct val="100000"/>
                        </a:lnSpc>
                        <a:spcBef>
                          <a:spcPct val="0"/>
                        </a:spcBef>
                        <a:spcAft>
                          <a:spcPct val="0"/>
                        </a:spcAft>
                        <a:buClrTx/>
                        <a:buSzTx/>
                        <a:buFontTx/>
                        <a:buNone/>
                        <a:defRPr/>
                      </a:pPr>
                      <a:r>
                        <a:rPr lang="tr" sz="2000" b="0" i="0" u="none" strike="noStrike">
                          <a:latin typeface="Calibri"/>
                        </a:rPr>
                        <a:t>830,850,000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lvl="0" indent="0" algn="ctr" defTabSz="914400" rtl="0" eaLnBrk="1" fontAlgn="auto" latinLnBrk="0" hangingPunct="1">
                        <a:lnSpc>
                          <a:spcPct val="100000"/>
                        </a:lnSpc>
                        <a:spcBef>
                          <a:spcPct val="0"/>
                        </a:spcBef>
                        <a:spcAft>
                          <a:spcPct val="0"/>
                        </a:spcAft>
                        <a:buClrTx/>
                        <a:buSzTx/>
                        <a:buFontTx/>
                        <a:buNone/>
                        <a:defRPr/>
                      </a:pPr>
                      <a:r>
                        <a:rPr lang="tr" sz="2000" b="0" i="0" u="none" strike="noStrike">
                          <a:latin typeface="Calibri"/>
                        </a:rPr>
                        <a:t>830,850,000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470133258"/>
                  </a:ext>
                </a:extLst>
              </a:tr>
            </a:tbl>
          </a:graphicData>
        </a:graphic>
      </p:graphicFrame>
      <p:sp>
        <p:nvSpPr>
          <p:cNvPr id="6" name="Slide Number Placeholder 5">
            <a:extLst>
              <a:ext uri="{FF2B5EF4-FFF2-40B4-BE49-F238E27FC236}">
                <a16:creationId xmlns:a16="http://schemas.microsoft.com/office/drawing/2014/main" id="{696F0CF9-F62E-E94C-27A9-05AB33AB7537}"/>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uLnTx/>
                <a:uFillTx/>
                <a:latin typeface="Calibri"/>
                <a:ea typeface="+mn-ea"/>
                <a:cs typeface="+mn-cs"/>
              </a:rPr>
              <a:t>20</a:t>
            </a: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3239335"/>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Büyük Hacimli İnorganik Kimyasallar - Amonyak, Asitler ve Gübreler (LVIC-AAF)</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Autofit/>
          </a:bodyPr>
          <a:lstStyle/>
          <a:p>
            <a:pPr rtl="0"/>
            <a:r>
              <a:rPr lang="tr" sz="2800" b="0" i="0" u="none" strike="noStrike">
                <a:latin typeface="Calibri"/>
              </a:rPr>
              <a:t>Aşağıdaki kimyasallar LVIC-AAF kapsamındadır:</a:t>
            </a:r>
          </a:p>
          <a:p>
            <a:pPr lvl="1" algn="just" rtl="0"/>
            <a:r>
              <a:rPr lang="tr" sz="2400" b="0" i="0" u="none" strike="noStrike">
                <a:latin typeface="Calibri"/>
              </a:rPr>
              <a:t>Amonyak, klor veya hidrojen klorür, flor veya hidrojen florür, karbon oksitler, kükürt bileşikleri, azot oksitler, hidrojen, kükürt dioksit, karbonil klorür gibi gazlar; kromik asit, hidroflorik asit, fosforik asit, nitrik asit, hidroklorik asit, sülfürik asit, oleum, kükürtlü asitler gibi asitler; fosfor, azot veya potasyum bazlı gübreler (basit veya bileşik gübreler).</a:t>
            </a:r>
          </a:p>
          <a:p>
            <a:pPr algn="just" rtl="0"/>
            <a:r>
              <a:rPr lang="tr" sz="2800" b="0" i="0" u="none" strike="noStrike">
                <a:latin typeface="Calibri"/>
              </a:rPr>
              <a:t>LVIC-AAF üretiminin başlıca çevresel sorunları enerji tüketimi, sera gazlarının salımı, havaya emisyonlar ve yan ürünlerin üretimidir.</a:t>
            </a:r>
          </a:p>
        </p:txBody>
      </p:sp>
      <p:sp>
        <p:nvSpPr>
          <p:cNvPr id="3" name="Slide Number Placeholder 2">
            <a:extLst>
              <a:ext uri="{FF2B5EF4-FFF2-40B4-BE49-F238E27FC236}">
                <a16:creationId xmlns:a16="http://schemas.microsoft.com/office/drawing/2014/main" id="{19E93B1C-DC5E-7533-0146-C79A1BCC6889}"/>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uLnTx/>
                <a:uFillTx/>
                <a:latin typeface="Calibri"/>
                <a:ea typeface="+mn-ea"/>
                <a:cs typeface="+mn-cs"/>
              </a:rPr>
              <a:t>21</a:t>
            </a: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2845039"/>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Büyük Hacimli İnorganik Kimyasallar - Amonyak, Asitler ve Gübreler (LVIC-AAF)</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Autofit/>
          </a:bodyPr>
          <a:lstStyle/>
          <a:p>
            <a:pPr algn="just" rtl="0"/>
            <a:r>
              <a:rPr lang="tr" sz="2400" b="0" i="0" u="none" strike="noStrike">
                <a:latin typeface="Calibri"/>
              </a:rPr>
              <a:t>EKÖK envanterine göre Türkiye'de LVIC-AAF üretimi yapan 75 tesis bulunmaktadır. 9 MET KL hazırlanmış ve uygulanmıştır. Türkiye'de LVIC-AAF sektörü için minimum ve maksimum sektörel maliyet aralıkları, EKÖK envanterinin analiz sonuçlarına, uyum düzeyine ve maliyetine göre hesaplanmıştır. </a:t>
            </a:r>
          </a:p>
          <a:p>
            <a:endParaRPr lang="en-US" sz="2400"/>
          </a:p>
        </p:txBody>
      </p:sp>
      <p:graphicFrame>
        <p:nvGraphicFramePr>
          <p:cNvPr id="3" name="Table 2">
            <a:extLst>
              <a:ext uri="{FF2B5EF4-FFF2-40B4-BE49-F238E27FC236}">
                <a16:creationId xmlns:a16="http://schemas.microsoft.com/office/drawing/2014/main" id="{45D71703-07AE-4EF4-8840-E65C7D25C6DB}"/>
              </a:ext>
            </a:extLst>
          </p:cNvPr>
          <p:cNvGraphicFramePr>
            <a:graphicFrameLocks noGrp="1"/>
          </p:cNvGraphicFramePr>
          <p:nvPr>
            <p:extLst>
              <p:ext uri="{D42A27DB-BD31-4B8C-83A1-F6EECF244321}">
                <p14:modId xmlns:p14="http://schemas.microsoft.com/office/powerpoint/2010/main" val="3916551553"/>
              </p:ext>
            </p:extLst>
          </p:nvPr>
        </p:nvGraphicFramePr>
        <p:xfrm>
          <a:off x="693420" y="3791900"/>
          <a:ext cx="10805160" cy="2520000"/>
        </p:xfrm>
        <a:graphic>
          <a:graphicData uri="http://schemas.openxmlformats.org/drawingml/2006/table">
            <a:tbl>
              <a:tblPr firstRow="1" firstCol="1" bandRow="1">
                <a:tableStyleId>{3B4B98B0-60AC-42C2-AFA5-B58CD77FA1E5}</a:tableStyleId>
              </a:tblPr>
              <a:tblGrid>
                <a:gridCol w="1488951">
                  <a:extLst>
                    <a:ext uri="{9D8B030D-6E8A-4147-A177-3AD203B41FA5}">
                      <a16:colId xmlns:a16="http://schemas.microsoft.com/office/drawing/2014/main" val="3554054726"/>
                    </a:ext>
                  </a:extLst>
                </a:gridCol>
                <a:gridCol w="1599164">
                  <a:extLst>
                    <a:ext uri="{9D8B030D-6E8A-4147-A177-3AD203B41FA5}">
                      <a16:colId xmlns:a16="http://schemas.microsoft.com/office/drawing/2014/main" val="1162909478"/>
                    </a:ext>
                  </a:extLst>
                </a:gridCol>
                <a:gridCol w="1614291">
                  <a:extLst>
                    <a:ext uri="{9D8B030D-6E8A-4147-A177-3AD203B41FA5}">
                      <a16:colId xmlns:a16="http://schemas.microsoft.com/office/drawing/2014/main" val="3219430942"/>
                    </a:ext>
                  </a:extLst>
                </a:gridCol>
                <a:gridCol w="1480307">
                  <a:extLst>
                    <a:ext uri="{9D8B030D-6E8A-4147-A177-3AD203B41FA5}">
                      <a16:colId xmlns:a16="http://schemas.microsoft.com/office/drawing/2014/main" val="406233681"/>
                    </a:ext>
                  </a:extLst>
                </a:gridCol>
                <a:gridCol w="1765563">
                  <a:extLst>
                    <a:ext uri="{9D8B030D-6E8A-4147-A177-3AD203B41FA5}">
                      <a16:colId xmlns:a16="http://schemas.microsoft.com/office/drawing/2014/main" val="736629530"/>
                    </a:ext>
                  </a:extLst>
                </a:gridCol>
                <a:gridCol w="1419798">
                  <a:extLst>
                    <a:ext uri="{9D8B030D-6E8A-4147-A177-3AD203B41FA5}">
                      <a16:colId xmlns:a16="http://schemas.microsoft.com/office/drawing/2014/main" val="1907983484"/>
                    </a:ext>
                  </a:extLst>
                </a:gridCol>
                <a:gridCol w="1437086">
                  <a:extLst>
                    <a:ext uri="{9D8B030D-6E8A-4147-A177-3AD203B41FA5}">
                      <a16:colId xmlns:a16="http://schemas.microsoft.com/office/drawing/2014/main" val="970765219"/>
                    </a:ext>
                  </a:extLst>
                </a:gridCol>
              </a:tblGrid>
              <a:tr h="1260000">
                <a:tc>
                  <a:txBody>
                    <a:bodyPr/>
                    <a:lstStyle/>
                    <a:p>
                      <a:pPr marL="0" marR="0" algn="ctr" rtl="0">
                        <a:lnSpc>
                          <a:spcPct val="100000"/>
                        </a:lnSpc>
                        <a:spcBef>
                          <a:spcPct val="0"/>
                        </a:spcBef>
                        <a:spcAft>
                          <a:spcPct val="0"/>
                        </a:spcAft>
                      </a:pPr>
                      <a:r>
                        <a:rPr lang="tr" sz="1800" b="1" i="0" u="none" strike="noStrike">
                          <a:latin typeface="Calibri"/>
                        </a:rPr>
                        <a:t>Alt sektör</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Ort. Uyum %</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Tesis sayısı</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Min. CAPEX (Avro)</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Maks. CAPEX (Avro)</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Min. OPEX (Avro/yıl)</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Maks. OPEX (Avro/yıl)</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81485289"/>
                  </a:ext>
                </a:extLst>
              </a:tr>
              <a:tr h="1260000">
                <a:tc>
                  <a:txBody>
                    <a:bodyPr/>
                    <a:lstStyle/>
                    <a:p>
                      <a:pPr marL="0" marR="0" algn="ctr" rtl="0">
                        <a:lnSpc>
                          <a:spcPct val="100000"/>
                        </a:lnSpc>
                        <a:spcBef>
                          <a:spcPct val="0"/>
                        </a:spcBef>
                        <a:spcAft>
                          <a:spcPct val="0"/>
                        </a:spcAft>
                      </a:pPr>
                      <a:r>
                        <a:rPr lang="tr" sz="1800" b="1" i="0" u="none" strike="noStrike">
                          <a:latin typeface="Calibri"/>
                        </a:rPr>
                        <a:t>4.2(a), 4.2(b), 4.3</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a:latin typeface="Calibri"/>
                        </a:rPr>
                        <a:t>64</a:t>
                      </a:r>
                      <a:endParaRPr lang="en-US" sz="1800" b="1">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a:latin typeface="Calibri"/>
                        </a:rPr>
                        <a:t>75</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a:latin typeface="Calibri"/>
                        </a:rPr>
                        <a:t>40,000,000</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a:latin typeface="Calibri"/>
                        </a:rPr>
                        <a:t>1,239,000,000</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a:latin typeface="Calibri"/>
                        </a:rPr>
                        <a:t>400.000</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a:latin typeface="Calibri"/>
                        </a:rPr>
                        <a:t>16,000,000</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823202802"/>
                  </a:ext>
                </a:extLst>
              </a:tr>
            </a:tbl>
          </a:graphicData>
        </a:graphic>
      </p:graphicFrame>
      <p:sp>
        <p:nvSpPr>
          <p:cNvPr id="4" name="Slide Number Placeholder 3">
            <a:extLst>
              <a:ext uri="{FF2B5EF4-FFF2-40B4-BE49-F238E27FC236}">
                <a16:creationId xmlns:a16="http://schemas.microsoft.com/office/drawing/2014/main" id="{6C0664DD-88B8-104A-5077-CFC7167C61D1}"/>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uLnTx/>
                <a:uFillTx/>
                <a:latin typeface="Calibri"/>
                <a:ea typeface="+mn-ea"/>
                <a:cs typeface="+mn-cs"/>
              </a:rPr>
              <a:t>22</a:t>
            </a: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8380327"/>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Büyük Hacimli İnorganik Kimyasallar - Amonyak, Asitler ve Gübreler (LVIC-AAF)</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Autofit/>
          </a:bodyPr>
          <a:lstStyle/>
          <a:p>
            <a:pPr algn="just" rtl="0"/>
            <a:r>
              <a:rPr lang="tr" sz="2800" b="0" i="0" u="none" strike="noStrike">
                <a:latin typeface="Calibri"/>
              </a:rPr>
              <a:t>Analize ve gelecek politikalara dayanarak, gübre üretiminin CBAM tarafından öncelik verilen sektörlerden biri olması ve sektörün genel uyum oranının yüksek olması nedeniyle, LVIC-AAF sektörü için önerilen geçiş süresi </a:t>
            </a:r>
            <a:r>
              <a:rPr lang="tr" sz="2800" b="1" i="0" u="none" strike="noStrike">
                <a:latin typeface="Calibri"/>
              </a:rPr>
              <a:t>üç yıldır </a:t>
            </a:r>
            <a:r>
              <a:rPr lang="tr" sz="2800" b="0" i="0" u="none" strike="noStrike">
                <a:latin typeface="Calibri"/>
              </a:rPr>
              <a:t>.</a:t>
            </a:r>
          </a:p>
          <a:p>
            <a:pPr algn="just" rtl="0"/>
            <a:r>
              <a:rPr lang="tr" sz="2800" b="0" i="0" u="none" strike="noStrike">
                <a:latin typeface="Calibri"/>
              </a:rPr>
              <a:t>Sektörde hava emisyonu ve enerji verimliliği teknikleri için uyum seviyeleri düşük olduğundan bu alandaki yatırım ve uygulamaların artırılması önerilmektedir.</a:t>
            </a:r>
          </a:p>
          <a:p>
            <a:pPr algn="just" rtl="0"/>
            <a:r>
              <a:rPr lang="tr" sz="2800" b="0" i="0" u="none" strike="noStrike">
                <a:latin typeface="Calibri"/>
              </a:rPr>
              <a:t>LVIC-AAF sektörü için, 2024-2026 yılları arasını kapsayan kısa vadeli dönem için yatırım gerekliliği 639.500.000 Avro olarak tahmin edilmektedir.</a:t>
            </a:r>
          </a:p>
        </p:txBody>
      </p:sp>
      <p:sp>
        <p:nvSpPr>
          <p:cNvPr id="3" name="Slide Number Placeholder 2">
            <a:extLst>
              <a:ext uri="{FF2B5EF4-FFF2-40B4-BE49-F238E27FC236}">
                <a16:creationId xmlns:a16="http://schemas.microsoft.com/office/drawing/2014/main" id="{91A507C6-F2AD-BE2E-6064-067F2CEB64DC}"/>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uLnTx/>
                <a:uFillTx/>
                <a:latin typeface="Calibri"/>
                <a:ea typeface="+mn-ea"/>
                <a:cs typeface="+mn-cs"/>
              </a:rPr>
              <a:t>23</a:t>
            </a: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0281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Büyük Hacimli İnorganik Kimyasallar - Amonyak, Asitler ve Gübreler (LVIC-AAF)</a:t>
            </a:r>
          </a:p>
        </p:txBody>
      </p:sp>
      <p:graphicFrame>
        <p:nvGraphicFramePr>
          <p:cNvPr id="4" name="Table 3">
            <a:extLst>
              <a:ext uri="{FF2B5EF4-FFF2-40B4-BE49-F238E27FC236}">
                <a16:creationId xmlns:a16="http://schemas.microsoft.com/office/drawing/2014/main" id="{C8A72A12-D6B2-40FC-4C7F-3915881DBE7B}"/>
              </a:ext>
            </a:extLst>
          </p:cNvPr>
          <p:cNvGraphicFramePr>
            <a:graphicFrameLocks noGrp="1"/>
          </p:cNvGraphicFramePr>
          <p:nvPr>
            <p:extLst>
              <p:ext uri="{D42A27DB-BD31-4B8C-83A1-F6EECF244321}">
                <p14:modId xmlns:p14="http://schemas.microsoft.com/office/powerpoint/2010/main" val="3238214623"/>
              </p:ext>
            </p:extLst>
          </p:nvPr>
        </p:nvGraphicFramePr>
        <p:xfrm>
          <a:off x="1166243" y="2057445"/>
          <a:ext cx="9859513" cy="3112126"/>
        </p:xfrm>
        <a:graphic>
          <a:graphicData uri="http://schemas.openxmlformats.org/drawingml/2006/table">
            <a:tbl>
              <a:tblPr firstRow="1" firstCol="1" bandRow="1">
                <a:tableStyleId>{3B4B98B0-60AC-42C2-AFA5-B58CD77FA1E5}</a:tableStyleId>
              </a:tblPr>
              <a:tblGrid>
                <a:gridCol w="1697267">
                  <a:extLst>
                    <a:ext uri="{9D8B030D-6E8A-4147-A177-3AD203B41FA5}">
                      <a16:colId xmlns:a16="http://schemas.microsoft.com/office/drawing/2014/main" val="3605153447"/>
                    </a:ext>
                  </a:extLst>
                </a:gridCol>
                <a:gridCol w="2437649">
                  <a:extLst>
                    <a:ext uri="{9D8B030D-6E8A-4147-A177-3AD203B41FA5}">
                      <a16:colId xmlns:a16="http://schemas.microsoft.com/office/drawing/2014/main" val="2882126126"/>
                    </a:ext>
                  </a:extLst>
                </a:gridCol>
                <a:gridCol w="1440000">
                  <a:extLst>
                    <a:ext uri="{9D8B030D-6E8A-4147-A177-3AD203B41FA5}">
                      <a16:colId xmlns:a16="http://schemas.microsoft.com/office/drawing/2014/main" val="414861073"/>
                    </a:ext>
                  </a:extLst>
                </a:gridCol>
                <a:gridCol w="1785471">
                  <a:extLst>
                    <a:ext uri="{9D8B030D-6E8A-4147-A177-3AD203B41FA5}">
                      <a16:colId xmlns:a16="http://schemas.microsoft.com/office/drawing/2014/main" val="363200525"/>
                    </a:ext>
                  </a:extLst>
                </a:gridCol>
                <a:gridCol w="2499126">
                  <a:extLst>
                    <a:ext uri="{9D8B030D-6E8A-4147-A177-3AD203B41FA5}">
                      <a16:colId xmlns:a16="http://schemas.microsoft.com/office/drawing/2014/main" val="3560508395"/>
                    </a:ext>
                  </a:extLst>
                </a:gridCol>
              </a:tblGrid>
              <a:tr h="1440000">
                <a:tc>
                  <a:txBody>
                    <a:bodyPr/>
                    <a:lstStyle/>
                    <a:p>
                      <a:pPr marL="0" marR="0" algn="ctr" rtl="0">
                        <a:lnSpc>
                          <a:spcPct val="100000"/>
                        </a:lnSpc>
                        <a:spcBef>
                          <a:spcPct val="0"/>
                        </a:spcBef>
                        <a:spcAft>
                          <a:spcPct val="0"/>
                        </a:spcAft>
                      </a:pPr>
                      <a:r>
                        <a:rPr lang="tr" sz="2400" b="1" i="0" u="none" strike="noStrike">
                          <a:latin typeface="Calibri"/>
                        </a:rPr>
                        <a:t>Alt sektör</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1" i="0" u="none" strike="noStrike">
                          <a:latin typeface="Calibri"/>
                        </a:rPr>
                        <a:t>CAPEX</a:t>
                      </a:r>
                    </a:p>
                    <a:p>
                      <a:pPr marL="0" marR="0" algn="ctr" rtl="0">
                        <a:lnSpc>
                          <a:spcPct val="100000"/>
                        </a:lnSpc>
                        <a:spcBef>
                          <a:spcPct val="0"/>
                        </a:spcBef>
                        <a:spcAft>
                          <a:spcPct val="0"/>
                        </a:spcAft>
                      </a:pPr>
                      <a:r>
                        <a:rPr lang="tr" sz="2400" b="1" i="0" u="none" strike="noStrike">
                          <a:latin typeface="Calibri"/>
                        </a:rPr>
                        <a:t>(Avro)</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1" i="0" u="none" strike="noStrike">
                          <a:latin typeface="Calibri"/>
                        </a:rPr>
                        <a:t>OPEX</a:t>
                      </a:r>
                    </a:p>
                    <a:p>
                      <a:pPr marL="0" marR="0" algn="ctr" rtl="0">
                        <a:lnSpc>
                          <a:spcPct val="100000"/>
                        </a:lnSpc>
                        <a:spcBef>
                          <a:spcPct val="0"/>
                        </a:spcBef>
                        <a:spcAft>
                          <a:spcPct val="0"/>
                        </a:spcAft>
                      </a:pPr>
                      <a:r>
                        <a:rPr lang="tr" sz="2400" b="1" i="0" u="none" strike="noStrike">
                          <a:latin typeface="Calibri"/>
                        </a:rPr>
                        <a:t>(Avro/yıl)</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1" i="0" u="none" strike="noStrike">
                          <a:latin typeface="Calibri"/>
                        </a:rPr>
                        <a:t>Geçiş süresi</a:t>
                      </a:r>
                    </a:p>
                    <a:p>
                      <a:pPr marL="0" marR="0" algn="ctr" rtl="0">
                        <a:lnSpc>
                          <a:spcPct val="100000"/>
                        </a:lnSpc>
                        <a:spcBef>
                          <a:spcPct val="0"/>
                        </a:spcBef>
                        <a:spcAft>
                          <a:spcPct val="0"/>
                        </a:spcAft>
                      </a:pPr>
                      <a:r>
                        <a:rPr lang="tr" sz="2400" b="1" i="0" u="none" strike="noStrike">
                          <a:latin typeface="Calibri"/>
                        </a:rPr>
                        <a:t>(yıl)</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1" i="0" u="sng" strike="noStrike">
                          <a:latin typeface="Calibri"/>
                        </a:rPr>
                        <a:t>2024-2026</a:t>
                      </a:r>
                      <a:r>
                        <a:rPr lang="tr" sz="2400" b="1" i="0" u="none" strike="noStrike">
                          <a:latin typeface="Calibri"/>
                        </a:rPr>
                        <a:t> Yatırım gerekliliği (3 yıl) (Avro)</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193156434"/>
                  </a:ext>
                </a:extLst>
              </a:tr>
              <a:tr h="1672126">
                <a:tc>
                  <a:txBody>
                    <a:bodyPr/>
                    <a:lstStyle/>
                    <a:p>
                      <a:pPr marL="0" marR="0" algn="ctr" rtl="0">
                        <a:lnSpc>
                          <a:spcPct val="100000"/>
                        </a:lnSpc>
                        <a:spcBef>
                          <a:spcPct val="0"/>
                        </a:spcBef>
                        <a:spcAft>
                          <a:spcPct val="0"/>
                        </a:spcAft>
                      </a:pPr>
                      <a:r>
                        <a:rPr lang="tr" sz="2400" b="1" i="0" u="none" strike="noStrike">
                          <a:latin typeface="Calibri"/>
                        </a:rPr>
                        <a:t>4.2.a, b, 4.3 LVIC-AAF</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0" i="0" u="none" strike="noStrike">
                          <a:latin typeface="Calibri"/>
                        </a:rPr>
                        <a:t>639,500,000 </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0" i="0" u="none" strike="noStrike">
                          <a:latin typeface="Calibri"/>
                        </a:rPr>
                        <a:t>8,200,000 </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0" i="0" u="none" strike="noStrike">
                          <a:latin typeface="Calibri"/>
                        </a:rPr>
                        <a:t>3</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0" i="0" u="none" strike="noStrike">
                          <a:latin typeface="Calibri"/>
                        </a:rPr>
                        <a:t>639,500,000</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470133258"/>
                  </a:ext>
                </a:extLst>
              </a:tr>
            </a:tbl>
          </a:graphicData>
        </a:graphic>
      </p:graphicFrame>
      <p:sp>
        <p:nvSpPr>
          <p:cNvPr id="6" name="Slide Number Placeholder 5">
            <a:extLst>
              <a:ext uri="{FF2B5EF4-FFF2-40B4-BE49-F238E27FC236}">
                <a16:creationId xmlns:a16="http://schemas.microsoft.com/office/drawing/2014/main" id="{696F0CF9-F62E-E94C-27A9-05AB33AB7537}"/>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uLnTx/>
                <a:uFillTx/>
                <a:latin typeface="Calibri"/>
                <a:ea typeface="+mn-ea"/>
                <a:cs typeface="+mn-cs"/>
              </a:rPr>
              <a:t>24</a:t>
            </a: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984938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Klor Alkali (CAK)</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Autofit/>
          </a:bodyPr>
          <a:lstStyle/>
          <a:p>
            <a:pPr algn="just" rtl="0"/>
            <a:r>
              <a:rPr lang="tr" sz="2800" b="0" i="0" u="none" strike="noStrike">
                <a:latin typeface="Calibri"/>
              </a:rPr>
              <a:t>Aşağıdaki kimyasallar CAK kapsamındadır:</a:t>
            </a:r>
          </a:p>
          <a:p>
            <a:pPr lvl="1" algn="just" rtl="0"/>
            <a:r>
              <a:rPr lang="tr" sz="2400" b="0" i="0" u="none" strike="noStrike">
                <a:latin typeface="Calibri"/>
              </a:rPr>
              <a:t>Amonyak, klor veya hidrojen klorür, flor veya hidrojen florür, karbon oksitler, sülfür bileşikleri, azot oksitler, hidrojen, sülfür dioksit, karbonil klorür gibi gazlar; amonyum klorür, potasyum klorat, potasyum karbonat, sodyum karbonat, perborat, gümüş nitrat gibi bazlar </a:t>
            </a:r>
          </a:p>
          <a:p>
            <a:pPr algn="just" rtl="0"/>
            <a:r>
              <a:rPr lang="tr" sz="2800" b="0" i="0" u="none" strike="noStrike">
                <a:latin typeface="Calibri"/>
              </a:rPr>
              <a:t>Klor-alkali endüstrisi ile ilgili başlıca çevresel sorunlar, yüksek enerji talebi ve cıva kirliliği riskidir. Kazaların önlenmesi ve kirlilik seviyelerinin en aza indirilmesi sektör için en önemli konulardır. Klorun işlenmesinde ortaya çıkan klor alkali üretiminde havaya salınan önemli emisyonlar klor ve klor dioksittir.</a:t>
            </a:r>
          </a:p>
        </p:txBody>
      </p:sp>
      <p:sp>
        <p:nvSpPr>
          <p:cNvPr id="3" name="Slide Number Placeholder 2">
            <a:extLst>
              <a:ext uri="{FF2B5EF4-FFF2-40B4-BE49-F238E27FC236}">
                <a16:creationId xmlns:a16="http://schemas.microsoft.com/office/drawing/2014/main" id="{19E93B1C-DC5E-7533-0146-C79A1BCC6889}"/>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uLnTx/>
                <a:uFillTx/>
                <a:latin typeface="Calibri"/>
                <a:ea typeface="+mn-ea"/>
                <a:cs typeface="+mn-cs"/>
              </a:rPr>
              <a:t>25</a:t>
            </a: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0612964"/>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Klor Alkali (CAK)</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Autofit/>
          </a:bodyPr>
          <a:lstStyle/>
          <a:p>
            <a:pPr algn="just" rtl="0"/>
            <a:r>
              <a:rPr lang="tr" sz="2800" b="0" i="0" u="none" strike="noStrike">
                <a:latin typeface="Calibri"/>
              </a:rPr>
              <a:t>EKÖK envanterine göre Türkiye'de CAK üreten 20 tesis bulunmaktadır. 1 MET KL hazırlanmış ve uygulanmıştır. Türkiye'de CAK sektörü için minimum ve maksimum sektörel maliyet aralıkları, EKÖK envanterinin analiz sonuçlarına, uyum düzeyine ve maliyetine göre hesaplanmıştır. </a:t>
            </a:r>
          </a:p>
          <a:p>
            <a:endParaRPr lang="en-US"/>
          </a:p>
        </p:txBody>
      </p:sp>
      <p:graphicFrame>
        <p:nvGraphicFramePr>
          <p:cNvPr id="3" name="Table 2">
            <a:extLst>
              <a:ext uri="{FF2B5EF4-FFF2-40B4-BE49-F238E27FC236}">
                <a16:creationId xmlns:a16="http://schemas.microsoft.com/office/drawing/2014/main" id="{45D71703-07AE-4EF4-8840-E65C7D25C6DB}"/>
              </a:ext>
            </a:extLst>
          </p:cNvPr>
          <p:cNvGraphicFramePr>
            <a:graphicFrameLocks noGrp="1"/>
          </p:cNvGraphicFramePr>
          <p:nvPr>
            <p:extLst>
              <p:ext uri="{D42A27DB-BD31-4B8C-83A1-F6EECF244321}">
                <p14:modId xmlns:p14="http://schemas.microsoft.com/office/powerpoint/2010/main" val="2285970262"/>
              </p:ext>
            </p:extLst>
          </p:nvPr>
        </p:nvGraphicFramePr>
        <p:xfrm>
          <a:off x="838200" y="4024146"/>
          <a:ext cx="10515601" cy="1962159"/>
        </p:xfrm>
        <a:graphic>
          <a:graphicData uri="http://schemas.openxmlformats.org/drawingml/2006/table">
            <a:tbl>
              <a:tblPr firstRow="1" firstCol="1" bandRow="1">
                <a:tableStyleId>{3B4B98B0-60AC-42C2-AFA5-B58CD77FA1E5}</a:tableStyleId>
              </a:tblPr>
              <a:tblGrid>
                <a:gridCol w="1449050">
                  <a:extLst>
                    <a:ext uri="{9D8B030D-6E8A-4147-A177-3AD203B41FA5}">
                      <a16:colId xmlns:a16="http://schemas.microsoft.com/office/drawing/2014/main" val="3554054726"/>
                    </a:ext>
                  </a:extLst>
                </a:gridCol>
                <a:gridCol w="1556309">
                  <a:extLst>
                    <a:ext uri="{9D8B030D-6E8A-4147-A177-3AD203B41FA5}">
                      <a16:colId xmlns:a16="http://schemas.microsoft.com/office/drawing/2014/main" val="1162909478"/>
                    </a:ext>
                  </a:extLst>
                </a:gridCol>
                <a:gridCol w="1571031">
                  <a:extLst>
                    <a:ext uri="{9D8B030D-6E8A-4147-A177-3AD203B41FA5}">
                      <a16:colId xmlns:a16="http://schemas.microsoft.com/office/drawing/2014/main" val="3219430942"/>
                    </a:ext>
                  </a:extLst>
                </a:gridCol>
                <a:gridCol w="1440637">
                  <a:extLst>
                    <a:ext uri="{9D8B030D-6E8A-4147-A177-3AD203B41FA5}">
                      <a16:colId xmlns:a16="http://schemas.microsoft.com/office/drawing/2014/main" val="406233681"/>
                    </a:ext>
                  </a:extLst>
                </a:gridCol>
                <a:gridCol w="1718249">
                  <a:extLst>
                    <a:ext uri="{9D8B030D-6E8A-4147-A177-3AD203B41FA5}">
                      <a16:colId xmlns:a16="http://schemas.microsoft.com/office/drawing/2014/main" val="736629530"/>
                    </a:ext>
                  </a:extLst>
                </a:gridCol>
                <a:gridCol w="1381750">
                  <a:extLst>
                    <a:ext uri="{9D8B030D-6E8A-4147-A177-3AD203B41FA5}">
                      <a16:colId xmlns:a16="http://schemas.microsoft.com/office/drawing/2014/main" val="1907983484"/>
                    </a:ext>
                  </a:extLst>
                </a:gridCol>
                <a:gridCol w="1398575">
                  <a:extLst>
                    <a:ext uri="{9D8B030D-6E8A-4147-A177-3AD203B41FA5}">
                      <a16:colId xmlns:a16="http://schemas.microsoft.com/office/drawing/2014/main" val="970765219"/>
                    </a:ext>
                  </a:extLst>
                </a:gridCol>
              </a:tblGrid>
              <a:tr h="673560">
                <a:tc>
                  <a:txBody>
                    <a:bodyPr/>
                    <a:lstStyle/>
                    <a:p>
                      <a:pPr marL="0" marR="0" algn="ctr" rtl="0">
                        <a:lnSpc>
                          <a:spcPct val="150000"/>
                        </a:lnSpc>
                        <a:spcBef>
                          <a:spcPct val="0"/>
                        </a:spcBef>
                        <a:spcAft>
                          <a:spcPct val="0"/>
                        </a:spcAft>
                      </a:pPr>
                      <a:r>
                        <a:rPr lang="tr" sz="1800" b="1" i="0" u="none" strike="noStrike">
                          <a:latin typeface="Calibri"/>
                        </a:rPr>
                        <a:t>Alt sektör</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1" i="0" u="none" strike="noStrike">
                          <a:latin typeface="Calibri"/>
                        </a:rPr>
                        <a:t>Ort. Uyum %</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1" i="0" u="none" strike="noStrike">
                          <a:latin typeface="Calibri"/>
                        </a:rPr>
                        <a:t>Tesis sayısı</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1" i="0" u="none" strike="noStrike">
                          <a:latin typeface="Calibri"/>
                        </a:rPr>
                        <a:t>Min. CAPEX (Avro)</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1" i="0" u="none" strike="noStrike">
                          <a:latin typeface="Calibri"/>
                        </a:rPr>
                        <a:t>Maks. CAPEX </a:t>
                      </a:r>
                    </a:p>
                    <a:p>
                      <a:pPr marL="0" marR="0" algn="ctr" rtl="0">
                        <a:lnSpc>
                          <a:spcPct val="150000"/>
                        </a:lnSpc>
                        <a:spcBef>
                          <a:spcPct val="0"/>
                        </a:spcBef>
                        <a:spcAft>
                          <a:spcPct val="0"/>
                        </a:spcAft>
                      </a:pPr>
                      <a:r>
                        <a:rPr lang="tr" sz="1800" b="1" i="0" u="none" strike="noStrike">
                          <a:latin typeface="Calibri"/>
                        </a:rPr>
                        <a:t>(Avro)</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1" i="0" u="none" strike="noStrike">
                          <a:latin typeface="Calibri"/>
                        </a:rPr>
                        <a:t>Min. OPEX (Avro/yıl)</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1" i="0" u="none" strike="noStrike">
                          <a:latin typeface="Calibri"/>
                        </a:rPr>
                        <a:t>Maks. OPEX (Avro/yıl)</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81485289"/>
                  </a:ext>
                </a:extLst>
              </a:tr>
              <a:tr h="1139199">
                <a:tc>
                  <a:txBody>
                    <a:bodyPr/>
                    <a:lstStyle/>
                    <a:p>
                      <a:pPr marL="0" marR="0" algn="ctr" rtl="0">
                        <a:lnSpc>
                          <a:spcPct val="150000"/>
                        </a:lnSpc>
                        <a:spcBef>
                          <a:spcPct val="0"/>
                        </a:spcBef>
                        <a:spcAft>
                          <a:spcPct val="0"/>
                        </a:spcAft>
                      </a:pPr>
                      <a:r>
                        <a:rPr lang="tr" sz="1800" b="1" i="0" u="none" strike="noStrike">
                          <a:latin typeface="Calibri"/>
                        </a:rPr>
                        <a:t>4.2(c)</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0" i="0" u="none" strike="noStrike">
                          <a:latin typeface="Calibri"/>
                        </a:rPr>
                        <a:t>59</a:t>
                      </a:r>
                      <a:endParaRPr lang="en-US" sz="1800" b="1">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0" i="0" u="none" strike="noStrike">
                          <a:latin typeface="Calibri"/>
                        </a:rPr>
                        <a:t>20</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0" i="0" u="none" strike="noStrike">
                          <a:latin typeface="Calibri"/>
                        </a:rPr>
                        <a:t>655,000,000</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0" i="0" u="none" strike="noStrike">
                          <a:latin typeface="Calibri"/>
                        </a:rPr>
                        <a:t>853,000,000</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tr" sz="1800" b="0" i="0" u="none" strike="noStrike">
                          <a:latin typeface="Calibri"/>
                        </a:rPr>
                        <a:t>123,000,000</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lvl="0" indent="0" algn="ctr" defTabSz="914400" rtl="0" eaLnBrk="1" fontAlgn="auto" latinLnBrk="0" hangingPunct="1">
                        <a:lnSpc>
                          <a:spcPct val="150000"/>
                        </a:lnSpc>
                        <a:spcBef>
                          <a:spcPct val="0"/>
                        </a:spcBef>
                        <a:spcAft>
                          <a:spcPct val="0"/>
                        </a:spcAft>
                        <a:buClrTx/>
                        <a:buSzTx/>
                        <a:buFontTx/>
                        <a:buNone/>
                        <a:defRPr/>
                      </a:pPr>
                      <a:r>
                        <a:rPr lang="tr" sz="1800" b="0" i="0" u="none" strike="noStrike">
                          <a:latin typeface="Calibri"/>
                        </a:rPr>
                        <a:t>123,100,000</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823202802"/>
                  </a:ext>
                </a:extLst>
              </a:tr>
            </a:tbl>
          </a:graphicData>
        </a:graphic>
      </p:graphicFrame>
      <p:sp>
        <p:nvSpPr>
          <p:cNvPr id="4" name="Slide Number Placeholder 3">
            <a:extLst>
              <a:ext uri="{FF2B5EF4-FFF2-40B4-BE49-F238E27FC236}">
                <a16:creationId xmlns:a16="http://schemas.microsoft.com/office/drawing/2014/main" id="{6C0664DD-88B8-104A-5077-CFC7167C61D1}"/>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uLnTx/>
                <a:uFillTx/>
                <a:latin typeface="Calibri"/>
                <a:ea typeface="+mn-ea"/>
                <a:cs typeface="+mn-cs"/>
              </a:rPr>
              <a:t>26</a:t>
            </a: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2585580"/>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200" y="494675"/>
            <a:ext cx="10515600" cy="1196013"/>
          </a:xfrm>
        </p:spPr>
        <p:txBody>
          <a:bodyPr>
            <a:noAutofit/>
          </a:bodyPr>
          <a:lstStyle/>
          <a:p>
            <a:pPr rtl="0"/>
            <a:r>
              <a:rPr lang="tr" sz="3200" b="1" i="0" u="none" strike="noStrike" dirty="0">
                <a:latin typeface="Calibri"/>
              </a:rPr>
              <a:t>Klor Alkali (CAK)</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a:xfrm>
            <a:off x="838200" y="1349115"/>
            <a:ext cx="10515600" cy="4827848"/>
          </a:xfrm>
        </p:spPr>
        <p:txBody>
          <a:bodyPr>
            <a:noAutofit/>
          </a:bodyPr>
          <a:lstStyle/>
          <a:p>
            <a:pPr algn="just" rtl="0"/>
            <a:r>
              <a:rPr lang="tr" sz="2400" b="0" i="0" u="none" strike="noStrike" dirty="0">
                <a:latin typeface="Calibri"/>
              </a:rPr>
              <a:t>Analize göre, klor alkali sektörü için önerilen geçiş süresi </a:t>
            </a:r>
            <a:r>
              <a:rPr lang="tr" sz="2400" b="1" i="0" u="none" strike="noStrike" dirty="0">
                <a:latin typeface="Calibri"/>
              </a:rPr>
              <a:t>altı yıldır</a:t>
            </a:r>
            <a:r>
              <a:rPr lang="tr" sz="2400" b="0" i="0" u="none" strike="noStrike" dirty="0">
                <a:latin typeface="Calibri"/>
              </a:rPr>
              <a:t>. Klor alkali sektörünün genel uyum oranının yüksek olmasına ve bu sektörde tam uyumun sağlanmasının daha kolay olmasına rağmen, klor alkali sektörü CBAM ve AB Yeşil Mutabakatı tarafından önceliklendirilen sektörlerden biri olmadığı için 6 yıllık bir geçiş süresi önerilmektedir.</a:t>
            </a:r>
          </a:p>
          <a:p>
            <a:pPr algn="just" rtl="0"/>
            <a:r>
              <a:rPr lang="tr" sz="2400" b="0" i="0" u="none" strike="noStrike" dirty="0">
                <a:latin typeface="Calibri"/>
              </a:rPr>
              <a:t>Kullanılan elektroliz hücresi tipi ve uygulanan atık su arıtımı, yüksek yatırım gerektiren ve dolayısıyla en yüksek önceliği olan düşük akım uyum seviyesine sahip kritik konulardır. "Azot triklorürün ortadan kaldırılması veya klorun geri kazanılması için karbon tetraklorürün diğer alternatiflerle değiştirilmesi" bir diğer önemli MET olarak karşımıza çıkmaktadır.</a:t>
            </a:r>
          </a:p>
          <a:p>
            <a:pPr algn="just" rtl="0"/>
            <a:r>
              <a:rPr lang="tr" sz="2400" b="0" i="0" u="none" strike="noStrike" dirty="0">
                <a:latin typeface="Calibri"/>
              </a:rPr>
              <a:t>Klor alkali sektörü için, 2024-2026 ve 2027-2030 yılları dahil olmak üzere her bir kısa ve orta vadeli dönem için yatırım gerekliliği 377.000.000 Avro olarak tahmin edilmektedir.</a:t>
            </a:r>
          </a:p>
        </p:txBody>
      </p:sp>
      <p:sp>
        <p:nvSpPr>
          <p:cNvPr id="3" name="Slide Number Placeholder 2">
            <a:extLst>
              <a:ext uri="{FF2B5EF4-FFF2-40B4-BE49-F238E27FC236}">
                <a16:creationId xmlns:a16="http://schemas.microsoft.com/office/drawing/2014/main" id="{91A507C6-F2AD-BE2E-6064-067F2CEB64DC}"/>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uLnTx/>
                <a:uFillTx/>
                <a:latin typeface="Calibri"/>
                <a:ea typeface="+mn-ea"/>
                <a:cs typeface="+mn-cs"/>
              </a:rPr>
              <a:t>27</a:t>
            </a: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4291586"/>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Klor Alkali (CAK)</a:t>
            </a:r>
          </a:p>
        </p:txBody>
      </p:sp>
      <p:graphicFrame>
        <p:nvGraphicFramePr>
          <p:cNvPr id="4" name="Table 3">
            <a:extLst>
              <a:ext uri="{FF2B5EF4-FFF2-40B4-BE49-F238E27FC236}">
                <a16:creationId xmlns:a16="http://schemas.microsoft.com/office/drawing/2014/main" id="{C8A72A12-D6B2-40FC-4C7F-3915881DBE7B}"/>
              </a:ext>
            </a:extLst>
          </p:cNvPr>
          <p:cNvGraphicFramePr>
            <a:graphicFrameLocks noGrp="1"/>
          </p:cNvGraphicFramePr>
          <p:nvPr>
            <p:extLst>
              <p:ext uri="{D42A27DB-BD31-4B8C-83A1-F6EECF244321}">
                <p14:modId xmlns:p14="http://schemas.microsoft.com/office/powerpoint/2010/main" val="1629220066"/>
              </p:ext>
            </p:extLst>
          </p:nvPr>
        </p:nvGraphicFramePr>
        <p:xfrm>
          <a:off x="499310" y="2138725"/>
          <a:ext cx="11193379" cy="2903040"/>
        </p:xfrm>
        <a:graphic>
          <a:graphicData uri="http://schemas.openxmlformats.org/drawingml/2006/table">
            <a:tbl>
              <a:tblPr firstRow="1" firstCol="1" bandRow="1">
                <a:tableStyleId>{3B4B98B0-60AC-42C2-AFA5-B58CD77FA1E5}</a:tableStyleId>
              </a:tblPr>
              <a:tblGrid>
                <a:gridCol w="1421559">
                  <a:extLst>
                    <a:ext uri="{9D8B030D-6E8A-4147-A177-3AD203B41FA5}">
                      <a16:colId xmlns:a16="http://schemas.microsoft.com/office/drawing/2014/main" val="3605153447"/>
                    </a:ext>
                  </a:extLst>
                </a:gridCol>
                <a:gridCol w="2041672">
                  <a:extLst>
                    <a:ext uri="{9D8B030D-6E8A-4147-A177-3AD203B41FA5}">
                      <a16:colId xmlns:a16="http://schemas.microsoft.com/office/drawing/2014/main" val="2882126126"/>
                    </a:ext>
                  </a:extLst>
                </a:gridCol>
                <a:gridCol w="2039434">
                  <a:extLst>
                    <a:ext uri="{9D8B030D-6E8A-4147-A177-3AD203B41FA5}">
                      <a16:colId xmlns:a16="http://schemas.microsoft.com/office/drawing/2014/main" val="414861073"/>
                    </a:ext>
                  </a:extLst>
                </a:gridCol>
                <a:gridCol w="1495435">
                  <a:extLst>
                    <a:ext uri="{9D8B030D-6E8A-4147-A177-3AD203B41FA5}">
                      <a16:colId xmlns:a16="http://schemas.microsoft.com/office/drawing/2014/main" val="363200525"/>
                    </a:ext>
                  </a:extLst>
                </a:gridCol>
                <a:gridCol w="2102117">
                  <a:extLst>
                    <a:ext uri="{9D8B030D-6E8A-4147-A177-3AD203B41FA5}">
                      <a16:colId xmlns:a16="http://schemas.microsoft.com/office/drawing/2014/main" val="4251622439"/>
                    </a:ext>
                  </a:extLst>
                </a:gridCol>
                <a:gridCol w="2093162">
                  <a:extLst>
                    <a:ext uri="{9D8B030D-6E8A-4147-A177-3AD203B41FA5}">
                      <a16:colId xmlns:a16="http://schemas.microsoft.com/office/drawing/2014/main" val="3560508395"/>
                    </a:ext>
                  </a:extLst>
                </a:gridCol>
              </a:tblGrid>
              <a:tr h="1440000">
                <a:tc>
                  <a:txBody>
                    <a:bodyPr/>
                    <a:lstStyle/>
                    <a:p>
                      <a:pPr marL="0" marR="0" algn="ctr" rtl="0">
                        <a:lnSpc>
                          <a:spcPct val="100000"/>
                        </a:lnSpc>
                        <a:spcBef>
                          <a:spcPct val="0"/>
                        </a:spcBef>
                        <a:spcAft>
                          <a:spcPct val="0"/>
                        </a:spcAft>
                      </a:pPr>
                      <a:r>
                        <a:rPr lang="tr" sz="2400" b="1" i="0" u="none" strike="noStrike">
                          <a:latin typeface="Calibri"/>
                        </a:rPr>
                        <a:t>Alt sektör</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1" i="0" u="none" strike="noStrike">
                          <a:latin typeface="Calibri"/>
                        </a:rPr>
                        <a:t>CAPEX</a:t>
                      </a:r>
                    </a:p>
                    <a:p>
                      <a:pPr marL="0" marR="0" algn="ctr" rtl="0">
                        <a:lnSpc>
                          <a:spcPct val="100000"/>
                        </a:lnSpc>
                        <a:spcBef>
                          <a:spcPct val="0"/>
                        </a:spcBef>
                        <a:spcAft>
                          <a:spcPct val="0"/>
                        </a:spcAft>
                      </a:pPr>
                      <a:r>
                        <a:rPr lang="tr" sz="2400" b="1" i="0" u="none" strike="noStrike">
                          <a:latin typeface="Calibri"/>
                        </a:rPr>
                        <a:t>(Avro)</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1" i="0" u="none" strike="noStrike">
                          <a:latin typeface="Calibri"/>
                        </a:rPr>
                        <a:t>OPEX </a:t>
                      </a:r>
                    </a:p>
                    <a:p>
                      <a:pPr marL="0" marR="0" algn="ctr" rtl="0">
                        <a:lnSpc>
                          <a:spcPct val="100000"/>
                        </a:lnSpc>
                        <a:spcBef>
                          <a:spcPct val="0"/>
                        </a:spcBef>
                        <a:spcAft>
                          <a:spcPct val="0"/>
                        </a:spcAft>
                      </a:pPr>
                      <a:r>
                        <a:rPr lang="tr" sz="2400" b="1" i="0" u="none" strike="noStrike">
                          <a:latin typeface="Calibri"/>
                        </a:rPr>
                        <a:t>(Avro/yıl)</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1" i="0" u="none" strike="noStrike">
                          <a:latin typeface="Calibri"/>
                        </a:rPr>
                        <a:t>Geçiş süresi</a:t>
                      </a:r>
                    </a:p>
                    <a:p>
                      <a:pPr marL="0" marR="0" algn="ctr" rtl="0">
                        <a:lnSpc>
                          <a:spcPct val="100000"/>
                        </a:lnSpc>
                        <a:spcBef>
                          <a:spcPct val="0"/>
                        </a:spcBef>
                        <a:spcAft>
                          <a:spcPct val="0"/>
                        </a:spcAft>
                      </a:pPr>
                      <a:r>
                        <a:rPr lang="tr" sz="2400" b="1" i="0" u="none" strike="noStrike">
                          <a:latin typeface="Calibri"/>
                        </a:rPr>
                        <a:t>(yıl)</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1" i="0" u="sng" strike="noStrike">
                          <a:latin typeface="Calibri"/>
                        </a:rPr>
                        <a:t>2024-2026</a:t>
                      </a:r>
                      <a:endParaRPr lang="en-US" sz="2400">
                        <a:effectLst/>
                      </a:endParaRPr>
                    </a:p>
                    <a:p>
                      <a:pPr marL="0" marR="0" algn="ctr" rtl="0">
                        <a:lnSpc>
                          <a:spcPct val="100000"/>
                        </a:lnSpc>
                        <a:spcBef>
                          <a:spcPct val="0"/>
                        </a:spcBef>
                        <a:spcAft>
                          <a:spcPct val="0"/>
                        </a:spcAft>
                      </a:pPr>
                      <a:r>
                        <a:rPr lang="tr" sz="2400" b="1" i="0" u="none" strike="noStrike">
                          <a:latin typeface="Calibri"/>
                        </a:rPr>
                        <a:t>Yatırım gerekliliği (3 yıl) (Avro)</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1" i="0" u="sng" strike="noStrike">
                          <a:latin typeface="Calibri"/>
                        </a:rPr>
                        <a:t>2027-2030</a:t>
                      </a:r>
                      <a:r>
                        <a:rPr lang="tr" sz="2400" b="1" i="0" u="none" strike="noStrike">
                          <a:latin typeface="Calibri"/>
                        </a:rPr>
                        <a:t> Yatırım gerekliliği (3 yıl) (Avro)</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193156434"/>
                  </a:ext>
                </a:extLst>
              </a:tr>
              <a:tr h="1440000">
                <a:tc>
                  <a:txBody>
                    <a:bodyPr/>
                    <a:lstStyle/>
                    <a:p>
                      <a:pPr marL="0" marR="0" algn="ctr" rtl="0">
                        <a:lnSpc>
                          <a:spcPct val="100000"/>
                        </a:lnSpc>
                        <a:spcBef>
                          <a:spcPct val="0"/>
                        </a:spcBef>
                        <a:spcAft>
                          <a:spcPct val="0"/>
                        </a:spcAft>
                      </a:pPr>
                      <a:r>
                        <a:rPr lang="tr" sz="2400" b="1" i="0" u="none" strike="noStrike">
                          <a:latin typeface="Calibri"/>
                        </a:rPr>
                        <a:t>4.2.c CAK</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0" i="0" u="none" strike="noStrike">
                          <a:latin typeface="Calibri"/>
                        </a:rPr>
                        <a:t>754,000,000 </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0" i="0" u="none" strike="noStrike">
                          <a:latin typeface="Calibri"/>
                        </a:rPr>
                        <a:t>123,050,000 </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0" i="0" u="none" strike="noStrike">
                          <a:latin typeface="Calibri"/>
                        </a:rPr>
                        <a:t>6</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0" i="0" u="none" strike="noStrike">
                          <a:latin typeface="Calibri"/>
                        </a:rPr>
                        <a:t>377,000,000</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0" i="0" u="none" strike="noStrike">
                          <a:latin typeface="Calibri"/>
                        </a:rPr>
                        <a:t>377,000,000</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470133258"/>
                  </a:ext>
                </a:extLst>
              </a:tr>
            </a:tbl>
          </a:graphicData>
        </a:graphic>
      </p:graphicFrame>
      <p:sp>
        <p:nvSpPr>
          <p:cNvPr id="6" name="Slide Number Placeholder 5">
            <a:extLst>
              <a:ext uri="{FF2B5EF4-FFF2-40B4-BE49-F238E27FC236}">
                <a16:creationId xmlns:a16="http://schemas.microsoft.com/office/drawing/2014/main" id="{696F0CF9-F62E-E94C-27A9-05AB33AB7537}"/>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uLnTx/>
                <a:uFillTx/>
                <a:latin typeface="Calibri"/>
                <a:ea typeface="+mn-ea"/>
                <a:cs typeface="+mn-cs"/>
              </a:rPr>
              <a:t>28</a:t>
            </a: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7116915"/>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Büyük Hacimli İnorganik Kimyasallar - Katılar ve Diğerleri Endüstrisi (LVIC-S)</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Autofit/>
          </a:bodyPr>
          <a:lstStyle/>
          <a:p>
            <a:pPr algn="just" rtl="0"/>
            <a:r>
              <a:rPr lang="tr" sz="2800" b="0" i="0" u="none" strike="noStrike">
                <a:latin typeface="Calibri"/>
              </a:rPr>
              <a:t>Aşağıdaki kimyasallar LVIC-S kapsamındadır:</a:t>
            </a:r>
          </a:p>
          <a:p>
            <a:pPr lvl="1" algn="just" rtl="0"/>
            <a:r>
              <a:rPr lang="tr" sz="2400" b="0" i="0" u="none" strike="noStrike">
                <a:latin typeface="Calibri"/>
              </a:rPr>
              <a:t>Amonyum klorür, potasyum klorat, potasyum karbonat, sodyum karbonat, perborat, gümüş nitrat gibi tuzlar; metal olmayanlar, metal oksitler veya kalsiyum karbür, silikon, silikon karbür gibi diğer inorganik bileşikler</a:t>
            </a:r>
          </a:p>
          <a:p>
            <a:pPr algn="just" rtl="0"/>
            <a:r>
              <a:rPr lang="tr" sz="2800" b="0" i="0" u="none" strike="noStrike">
                <a:latin typeface="Calibri"/>
              </a:rPr>
              <a:t>LVIC-S sektörü için temel çevresel konular atmosferik emisyonlar ve enerji talebidir.</a:t>
            </a:r>
          </a:p>
        </p:txBody>
      </p:sp>
      <p:sp>
        <p:nvSpPr>
          <p:cNvPr id="3" name="Slide Number Placeholder 2">
            <a:extLst>
              <a:ext uri="{FF2B5EF4-FFF2-40B4-BE49-F238E27FC236}">
                <a16:creationId xmlns:a16="http://schemas.microsoft.com/office/drawing/2014/main" id="{19E93B1C-DC5E-7533-0146-C79A1BCC6889}"/>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uLnTx/>
                <a:uFillTx/>
                <a:latin typeface="Calibri"/>
                <a:ea typeface="+mn-ea"/>
                <a:cs typeface="+mn-cs"/>
              </a:rPr>
              <a:t>29</a:t>
            </a: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38104"/>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200" y="179882"/>
            <a:ext cx="10515600" cy="1510806"/>
          </a:xfrm>
        </p:spPr>
        <p:txBody>
          <a:bodyPr>
            <a:noAutofit/>
          </a:bodyPr>
          <a:lstStyle/>
          <a:p>
            <a:pPr rtl="0"/>
            <a:r>
              <a:rPr lang="tr" sz="3200" b="1" i="0" u="none" strike="noStrike" dirty="0">
                <a:latin typeface="Calibri"/>
              </a:rPr>
              <a:t>EED ve Kimya Endüstrisi</a:t>
            </a:r>
          </a:p>
        </p:txBody>
      </p:sp>
      <p:sp>
        <p:nvSpPr>
          <p:cNvPr id="3" name="İçerik Yer Tutucusu 2">
            <a:extLst>
              <a:ext uri="{FF2B5EF4-FFF2-40B4-BE49-F238E27FC236}">
                <a16:creationId xmlns:a16="http://schemas.microsoft.com/office/drawing/2014/main" id="{C013CD00-28AF-4D41-AC11-2C26E7EA8371}"/>
              </a:ext>
            </a:extLst>
          </p:cNvPr>
          <p:cNvSpPr>
            <a:spLocks noGrp="1"/>
          </p:cNvSpPr>
          <p:nvPr>
            <p:ph idx="1"/>
          </p:nvPr>
        </p:nvSpPr>
        <p:spPr>
          <a:xfrm>
            <a:off x="838200" y="1184223"/>
            <a:ext cx="10515600" cy="4992740"/>
          </a:xfrm>
        </p:spPr>
        <p:txBody>
          <a:bodyPr>
            <a:noAutofit/>
          </a:bodyPr>
          <a:lstStyle/>
          <a:p>
            <a:pPr rtl="0"/>
            <a:r>
              <a:rPr lang="tr" sz="2800" b="0" i="0" u="none" strike="noStrike" dirty="0">
                <a:latin typeface="Calibri"/>
              </a:rPr>
              <a:t>EED kapsamında yer alan kimya endüstrisi 6 ana alt sektörü içermekte olup, 6 alt sektör farklı faaliyetleri kapsamaktadır.</a:t>
            </a:r>
          </a:p>
          <a:p>
            <a:pPr rtl="0"/>
            <a:r>
              <a:rPr lang="tr" sz="2800" b="0" i="0" u="none" strike="noStrike" dirty="0">
                <a:latin typeface="Calibri"/>
              </a:rPr>
              <a:t>Ana alt sektörler şunlardır: </a:t>
            </a:r>
          </a:p>
          <a:p>
            <a:pPr lvl="1" rtl="0"/>
            <a:r>
              <a:rPr lang="tr" sz="2400" b="0" i="0" u="none" strike="noStrike" dirty="0">
                <a:latin typeface="Calibri"/>
              </a:rPr>
              <a:t>4.1. Organik kimyasalların üretimi</a:t>
            </a:r>
          </a:p>
          <a:p>
            <a:pPr lvl="1" rtl="0"/>
            <a:r>
              <a:rPr lang="tr" sz="2400" b="0" i="0" u="none" strike="noStrike" dirty="0">
                <a:latin typeface="Calibri"/>
              </a:rPr>
              <a:t>4.2. İnorganik kimyasalların üretimi</a:t>
            </a:r>
          </a:p>
          <a:p>
            <a:pPr lvl="1" rtl="0"/>
            <a:r>
              <a:rPr lang="tr" sz="2400" b="0" i="0" u="none" strike="noStrike" dirty="0">
                <a:latin typeface="Calibri"/>
              </a:rPr>
              <a:t>4.3. Fosfor, azot veya potasyum bazlı gübrelerin üretimi (basit veya bileşik gübreler) </a:t>
            </a:r>
          </a:p>
          <a:p>
            <a:pPr lvl="1" rtl="0"/>
            <a:r>
              <a:rPr lang="tr" sz="2400" b="0" i="0" u="none" strike="noStrike" dirty="0">
                <a:latin typeface="Calibri"/>
              </a:rPr>
              <a:t>4.4. Bitki koruma ürünlerinin veya biyositlerin üretimi</a:t>
            </a:r>
          </a:p>
          <a:p>
            <a:pPr lvl="1" rtl="0"/>
            <a:r>
              <a:rPr lang="tr" sz="2400" b="0" i="0" u="none" strike="noStrike" dirty="0">
                <a:latin typeface="Calibri"/>
              </a:rPr>
              <a:t>4.5. Ara ürünler de dahil olmak üzere farmasötik ürünlerin üretimi</a:t>
            </a:r>
          </a:p>
          <a:p>
            <a:pPr lvl="1" rtl="0"/>
            <a:r>
              <a:rPr lang="tr" sz="2400" b="0" i="0" u="none" strike="noStrike" dirty="0">
                <a:latin typeface="Calibri"/>
              </a:rPr>
              <a:t>4.6. Patlayıcı üretimi</a:t>
            </a:r>
          </a:p>
        </p:txBody>
      </p:sp>
      <p:sp>
        <p:nvSpPr>
          <p:cNvPr id="4" name="Slide Number Placeholder 3">
            <a:extLst>
              <a:ext uri="{FF2B5EF4-FFF2-40B4-BE49-F238E27FC236}">
                <a16:creationId xmlns:a16="http://schemas.microsoft.com/office/drawing/2014/main" id="{D71E29FA-FF59-796D-776C-7DF31FE0270F}"/>
              </a:ext>
            </a:extLst>
          </p:cNvPr>
          <p:cNvSpPr>
            <a:spLocks noGrp="1"/>
          </p:cNvSpPr>
          <p:nvPr>
            <p:ph type="sldNum" sz="quarter" idx="12"/>
          </p:nvPr>
        </p:nvSpPr>
        <p:spPr/>
        <p:txBody>
          <a:bodyPr>
            <a:noAutofit/>
          </a:bodyPr>
          <a:lstStyle/>
          <a:p>
            <a:pPr rtl="0"/>
            <a:r>
              <a:rPr lang="tr" sz="1200" b="0" i="0" u="none" strike="noStrike">
                <a:latin typeface="Calibri"/>
              </a:rPr>
              <a:t>3</a:t>
            </a:r>
            <a:endParaRPr lang="en-GB"/>
          </a:p>
        </p:txBody>
      </p:sp>
    </p:spTree>
    <p:extLst>
      <p:ext uri="{BB962C8B-B14F-4D97-AF65-F5344CB8AC3E}">
        <p14:creationId xmlns:p14="http://schemas.microsoft.com/office/powerpoint/2010/main" val="1046092622"/>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Büyük Hacimli İnorganik Kimyasallar - Katılar ve Diğerleri Endüstrisi (LVIC-S)</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Autofit/>
          </a:bodyPr>
          <a:lstStyle/>
          <a:p>
            <a:pPr algn="just" rtl="0"/>
            <a:r>
              <a:rPr lang="tr" sz="2800" b="0" i="0" u="none" strike="noStrike">
                <a:latin typeface="Calibri"/>
              </a:rPr>
              <a:t>EKÖK envanterine göre Türkiye'de LVIC-S üreten 60 tesis bulunmaktadır. 22 MET KL hazırlanmış ve uygulanmıştır. Türkiye'de LVIC-S sektörü için minimum ve maksimum sektörel maliyet aralıkları, EKÖK envanterinin analiz sonuçlarına, uyum düzeyine ve maliyetine göre hesaplanmıştır. </a:t>
            </a:r>
          </a:p>
          <a:p>
            <a:endParaRPr lang="en-US"/>
          </a:p>
        </p:txBody>
      </p:sp>
      <p:graphicFrame>
        <p:nvGraphicFramePr>
          <p:cNvPr id="3" name="Table 2">
            <a:extLst>
              <a:ext uri="{FF2B5EF4-FFF2-40B4-BE49-F238E27FC236}">
                <a16:creationId xmlns:a16="http://schemas.microsoft.com/office/drawing/2014/main" id="{45D71703-07AE-4EF4-8840-E65C7D25C6DB}"/>
              </a:ext>
            </a:extLst>
          </p:cNvPr>
          <p:cNvGraphicFramePr>
            <a:graphicFrameLocks noGrp="1"/>
          </p:cNvGraphicFramePr>
          <p:nvPr>
            <p:extLst>
              <p:ext uri="{D42A27DB-BD31-4B8C-83A1-F6EECF244321}">
                <p14:modId xmlns:p14="http://schemas.microsoft.com/office/powerpoint/2010/main" val="2140574023"/>
              </p:ext>
            </p:extLst>
          </p:nvPr>
        </p:nvGraphicFramePr>
        <p:xfrm>
          <a:off x="838200" y="4024146"/>
          <a:ext cx="10515601" cy="1812759"/>
        </p:xfrm>
        <a:graphic>
          <a:graphicData uri="http://schemas.openxmlformats.org/drawingml/2006/table">
            <a:tbl>
              <a:tblPr firstRow="1" firstCol="1" bandRow="1">
                <a:tableStyleId>{3B4B98B0-60AC-42C2-AFA5-B58CD77FA1E5}</a:tableStyleId>
              </a:tblPr>
              <a:tblGrid>
                <a:gridCol w="1449050">
                  <a:extLst>
                    <a:ext uri="{9D8B030D-6E8A-4147-A177-3AD203B41FA5}">
                      <a16:colId xmlns:a16="http://schemas.microsoft.com/office/drawing/2014/main" val="3554054726"/>
                    </a:ext>
                  </a:extLst>
                </a:gridCol>
                <a:gridCol w="1556309">
                  <a:extLst>
                    <a:ext uri="{9D8B030D-6E8A-4147-A177-3AD203B41FA5}">
                      <a16:colId xmlns:a16="http://schemas.microsoft.com/office/drawing/2014/main" val="1162909478"/>
                    </a:ext>
                  </a:extLst>
                </a:gridCol>
                <a:gridCol w="1571031">
                  <a:extLst>
                    <a:ext uri="{9D8B030D-6E8A-4147-A177-3AD203B41FA5}">
                      <a16:colId xmlns:a16="http://schemas.microsoft.com/office/drawing/2014/main" val="3219430942"/>
                    </a:ext>
                  </a:extLst>
                </a:gridCol>
                <a:gridCol w="1440637">
                  <a:extLst>
                    <a:ext uri="{9D8B030D-6E8A-4147-A177-3AD203B41FA5}">
                      <a16:colId xmlns:a16="http://schemas.microsoft.com/office/drawing/2014/main" val="406233681"/>
                    </a:ext>
                  </a:extLst>
                </a:gridCol>
                <a:gridCol w="1718249">
                  <a:extLst>
                    <a:ext uri="{9D8B030D-6E8A-4147-A177-3AD203B41FA5}">
                      <a16:colId xmlns:a16="http://schemas.microsoft.com/office/drawing/2014/main" val="736629530"/>
                    </a:ext>
                  </a:extLst>
                </a:gridCol>
                <a:gridCol w="1381750">
                  <a:extLst>
                    <a:ext uri="{9D8B030D-6E8A-4147-A177-3AD203B41FA5}">
                      <a16:colId xmlns:a16="http://schemas.microsoft.com/office/drawing/2014/main" val="1907983484"/>
                    </a:ext>
                  </a:extLst>
                </a:gridCol>
                <a:gridCol w="1398575">
                  <a:extLst>
                    <a:ext uri="{9D8B030D-6E8A-4147-A177-3AD203B41FA5}">
                      <a16:colId xmlns:a16="http://schemas.microsoft.com/office/drawing/2014/main" val="970765219"/>
                    </a:ext>
                  </a:extLst>
                </a:gridCol>
              </a:tblGrid>
              <a:tr h="673560">
                <a:tc>
                  <a:txBody>
                    <a:bodyPr/>
                    <a:lstStyle/>
                    <a:p>
                      <a:pPr marL="0" marR="0" algn="ctr" rtl="0">
                        <a:lnSpc>
                          <a:spcPct val="100000"/>
                        </a:lnSpc>
                        <a:spcBef>
                          <a:spcPct val="0"/>
                        </a:spcBef>
                        <a:spcAft>
                          <a:spcPct val="0"/>
                        </a:spcAft>
                      </a:pPr>
                      <a:r>
                        <a:rPr lang="tr" sz="1800" b="1" i="0" u="none" strike="noStrike">
                          <a:latin typeface="Calibri"/>
                        </a:rPr>
                        <a:t>Alt sektör</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Ort. Uyum %</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Tesis sayısı</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Min. CAPEX (Avro)</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Maks. CAPEX (Avro)</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Min. OPEX (Avro/yıl)</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1" i="0" u="none" strike="noStrike">
                          <a:latin typeface="Calibri"/>
                        </a:rPr>
                        <a:t>Maks. OPEX (Avro/yıl)</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81485289"/>
                  </a:ext>
                </a:extLst>
              </a:tr>
              <a:tr h="1139199">
                <a:tc>
                  <a:txBody>
                    <a:bodyPr/>
                    <a:lstStyle/>
                    <a:p>
                      <a:pPr marL="0" marR="0" algn="ctr" rtl="0">
                        <a:lnSpc>
                          <a:spcPct val="100000"/>
                        </a:lnSpc>
                        <a:spcBef>
                          <a:spcPct val="0"/>
                        </a:spcBef>
                        <a:spcAft>
                          <a:spcPct val="0"/>
                        </a:spcAft>
                      </a:pPr>
                      <a:r>
                        <a:rPr lang="tr" sz="1800" b="1" i="0" u="none" strike="noStrike">
                          <a:latin typeface="Calibri"/>
                        </a:rPr>
                        <a:t>4.2(d), 4.2(e)</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a:latin typeface="Calibri"/>
                        </a:rPr>
                        <a:t>53</a:t>
                      </a:r>
                      <a:endParaRPr lang="en-US" sz="1800" b="1">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a:latin typeface="Calibri"/>
                        </a:rPr>
                        <a:t>60</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a:latin typeface="Calibri"/>
                        </a:rPr>
                        <a:t>7,000,000</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a:latin typeface="Calibri"/>
                        </a:rPr>
                        <a:t>2,368,000,000</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1800" b="0" i="0" u="none" strike="noStrike">
                          <a:latin typeface="Calibri"/>
                        </a:rPr>
                        <a:t>310.000</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lvl="0" indent="0" algn="ctr" defTabSz="914400" rtl="0" eaLnBrk="1" fontAlgn="auto" latinLnBrk="0" hangingPunct="1">
                        <a:lnSpc>
                          <a:spcPct val="100000"/>
                        </a:lnSpc>
                        <a:spcBef>
                          <a:spcPct val="0"/>
                        </a:spcBef>
                        <a:spcAft>
                          <a:spcPct val="0"/>
                        </a:spcAft>
                        <a:buClrTx/>
                        <a:buSzTx/>
                        <a:buFontTx/>
                        <a:buNone/>
                        <a:defRPr/>
                      </a:pPr>
                      <a:r>
                        <a:rPr lang="tr" sz="1800" b="0" i="0" u="none" strike="noStrike">
                          <a:latin typeface="Calibri"/>
                        </a:rPr>
                        <a:t>3,000,000</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823202802"/>
                  </a:ext>
                </a:extLst>
              </a:tr>
            </a:tbl>
          </a:graphicData>
        </a:graphic>
      </p:graphicFrame>
      <p:sp>
        <p:nvSpPr>
          <p:cNvPr id="4" name="Slide Number Placeholder 3">
            <a:extLst>
              <a:ext uri="{FF2B5EF4-FFF2-40B4-BE49-F238E27FC236}">
                <a16:creationId xmlns:a16="http://schemas.microsoft.com/office/drawing/2014/main" id="{6C0664DD-88B8-104A-5077-CFC7167C61D1}"/>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uLnTx/>
                <a:uFillTx/>
                <a:latin typeface="Calibri"/>
                <a:ea typeface="+mn-ea"/>
                <a:cs typeface="+mn-cs"/>
              </a:rPr>
              <a:t>30</a:t>
            </a: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0532740"/>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Büyük Hacimli İnorganik Kimyasallar - Katılar ve Diğerleri Endüstrisi (LVIC-S)</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Autofit/>
          </a:bodyPr>
          <a:lstStyle/>
          <a:p>
            <a:pPr algn="just" rtl="0"/>
            <a:r>
              <a:rPr lang="tr" sz="2400" b="0" i="0" u="none" strike="noStrike">
                <a:latin typeface="Calibri"/>
              </a:rPr>
              <a:t>Analize göre, LVIC-S sektörü için önerilen geçiş süresi </a:t>
            </a:r>
            <a:r>
              <a:rPr lang="tr" sz="2400" b="1" i="0" u="none" strike="noStrike">
                <a:latin typeface="Calibri"/>
              </a:rPr>
              <a:t>altı yıldır</a:t>
            </a:r>
            <a:r>
              <a:rPr lang="tr" sz="2400" b="0" i="0" u="none" strike="noStrike">
                <a:latin typeface="Calibri"/>
              </a:rPr>
              <a:t>, çünkü LVIC-S sektörü CBAM tarafından önceliklendirilen sektörlerden biri değildir.</a:t>
            </a:r>
          </a:p>
          <a:p>
            <a:pPr algn="just" rtl="0"/>
            <a:r>
              <a:rPr lang="tr" sz="2400" b="0" i="0" u="none" strike="noStrike">
                <a:latin typeface="Calibri"/>
              </a:rPr>
              <a:t>Analiz sonuçlarından, özellikle hava emisyonlarının azaltılması ve enerji verimliliğinin iyileştirilmesi için MET'ler için yeterli uyum seviyelerine ulaşılamadığı görülmektedir. </a:t>
            </a:r>
          </a:p>
          <a:p>
            <a:pPr algn="just" rtl="0"/>
            <a:r>
              <a:rPr lang="tr" sz="2400" b="0" i="0" u="none" strike="noStrike">
                <a:latin typeface="Calibri"/>
              </a:rPr>
              <a:t>LVIC-S sektörü için, 2024-2026 ve 2027-2030 yılları arasını kapsayan kısa ve orta vadeli dönemler için yatırım ihtiyacı sırasıyla 593.750.000 Avro ve 593.750.000 Avro olarak tahmin edilmektedir.</a:t>
            </a:r>
          </a:p>
        </p:txBody>
      </p:sp>
      <p:sp>
        <p:nvSpPr>
          <p:cNvPr id="3" name="Slide Number Placeholder 2">
            <a:extLst>
              <a:ext uri="{FF2B5EF4-FFF2-40B4-BE49-F238E27FC236}">
                <a16:creationId xmlns:a16="http://schemas.microsoft.com/office/drawing/2014/main" id="{91A507C6-F2AD-BE2E-6064-067F2CEB64DC}"/>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uLnTx/>
                <a:uFillTx/>
                <a:latin typeface="Calibri"/>
                <a:ea typeface="+mn-ea"/>
                <a:cs typeface="+mn-cs"/>
              </a:rPr>
              <a:t>31</a:t>
            </a: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4539855"/>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Büyük Hacimli İnorganik Kimyasallar - Katılar ve Diğerleri Endüstrisi (LVIC-S)</a:t>
            </a:r>
          </a:p>
        </p:txBody>
      </p:sp>
      <p:graphicFrame>
        <p:nvGraphicFramePr>
          <p:cNvPr id="4" name="Table 3">
            <a:extLst>
              <a:ext uri="{FF2B5EF4-FFF2-40B4-BE49-F238E27FC236}">
                <a16:creationId xmlns:a16="http://schemas.microsoft.com/office/drawing/2014/main" id="{C8A72A12-D6B2-40FC-4C7F-3915881DBE7B}"/>
              </a:ext>
            </a:extLst>
          </p:cNvPr>
          <p:cNvGraphicFramePr>
            <a:graphicFrameLocks noGrp="1"/>
          </p:cNvGraphicFramePr>
          <p:nvPr>
            <p:extLst>
              <p:ext uri="{D42A27DB-BD31-4B8C-83A1-F6EECF244321}">
                <p14:modId xmlns:p14="http://schemas.microsoft.com/office/powerpoint/2010/main" val="1965203389"/>
              </p:ext>
            </p:extLst>
          </p:nvPr>
        </p:nvGraphicFramePr>
        <p:xfrm>
          <a:off x="499310" y="2118405"/>
          <a:ext cx="11193379" cy="2903040"/>
        </p:xfrm>
        <a:graphic>
          <a:graphicData uri="http://schemas.openxmlformats.org/drawingml/2006/table">
            <a:tbl>
              <a:tblPr firstRow="1" firstCol="1" bandRow="1">
                <a:tableStyleId>{3B4B98B0-60AC-42C2-AFA5-B58CD77FA1E5}</a:tableStyleId>
              </a:tblPr>
              <a:tblGrid>
                <a:gridCol w="1421559">
                  <a:extLst>
                    <a:ext uri="{9D8B030D-6E8A-4147-A177-3AD203B41FA5}">
                      <a16:colId xmlns:a16="http://schemas.microsoft.com/office/drawing/2014/main" val="3605153447"/>
                    </a:ext>
                  </a:extLst>
                </a:gridCol>
                <a:gridCol w="2041672">
                  <a:extLst>
                    <a:ext uri="{9D8B030D-6E8A-4147-A177-3AD203B41FA5}">
                      <a16:colId xmlns:a16="http://schemas.microsoft.com/office/drawing/2014/main" val="2882126126"/>
                    </a:ext>
                  </a:extLst>
                </a:gridCol>
                <a:gridCol w="2039434">
                  <a:extLst>
                    <a:ext uri="{9D8B030D-6E8A-4147-A177-3AD203B41FA5}">
                      <a16:colId xmlns:a16="http://schemas.microsoft.com/office/drawing/2014/main" val="414861073"/>
                    </a:ext>
                  </a:extLst>
                </a:gridCol>
                <a:gridCol w="1495435">
                  <a:extLst>
                    <a:ext uri="{9D8B030D-6E8A-4147-A177-3AD203B41FA5}">
                      <a16:colId xmlns:a16="http://schemas.microsoft.com/office/drawing/2014/main" val="363200525"/>
                    </a:ext>
                  </a:extLst>
                </a:gridCol>
                <a:gridCol w="2102117">
                  <a:extLst>
                    <a:ext uri="{9D8B030D-6E8A-4147-A177-3AD203B41FA5}">
                      <a16:colId xmlns:a16="http://schemas.microsoft.com/office/drawing/2014/main" val="4251622439"/>
                    </a:ext>
                  </a:extLst>
                </a:gridCol>
                <a:gridCol w="2093162">
                  <a:extLst>
                    <a:ext uri="{9D8B030D-6E8A-4147-A177-3AD203B41FA5}">
                      <a16:colId xmlns:a16="http://schemas.microsoft.com/office/drawing/2014/main" val="3560508395"/>
                    </a:ext>
                  </a:extLst>
                </a:gridCol>
              </a:tblGrid>
              <a:tr h="1440000">
                <a:tc>
                  <a:txBody>
                    <a:bodyPr/>
                    <a:lstStyle/>
                    <a:p>
                      <a:pPr marL="0" marR="0" algn="ctr" rtl="0">
                        <a:lnSpc>
                          <a:spcPct val="100000"/>
                        </a:lnSpc>
                        <a:spcBef>
                          <a:spcPct val="0"/>
                        </a:spcBef>
                        <a:spcAft>
                          <a:spcPct val="0"/>
                        </a:spcAft>
                      </a:pPr>
                      <a:r>
                        <a:rPr lang="tr" sz="2400" b="1" i="0" u="none" strike="noStrike">
                          <a:latin typeface="Calibri"/>
                        </a:rPr>
                        <a:t>Alt sektör</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1" i="0" u="none" strike="noStrike">
                          <a:latin typeface="Calibri"/>
                        </a:rPr>
                        <a:t>CAPEX</a:t>
                      </a:r>
                    </a:p>
                    <a:p>
                      <a:pPr marL="0" marR="0" algn="ctr" rtl="0">
                        <a:lnSpc>
                          <a:spcPct val="100000"/>
                        </a:lnSpc>
                        <a:spcBef>
                          <a:spcPct val="0"/>
                        </a:spcBef>
                        <a:spcAft>
                          <a:spcPct val="0"/>
                        </a:spcAft>
                      </a:pPr>
                      <a:r>
                        <a:rPr lang="tr" sz="2400" b="1" i="0" u="none" strike="noStrike">
                          <a:latin typeface="Calibri"/>
                        </a:rPr>
                        <a:t>(Avro)</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1" i="0" u="none" strike="noStrike">
                          <a:latin typeface="Calibri"/>
                        </a:rPr>
                        <a:t>OPEX </a:t>
                      </a:r>
                    </a:p>
                    <a:p>
                      <a:pPr marL="0" marR="0" algn="ctr" rtl="0">
                        <a:lnSpc>
                          <a:spcPct val="100000"/>
                        </a:lnSpc>
                        <a:spcBef>
                          <a:spcPct val="0"/>
                        </a:spcBef>
                        <a:spcAft>
                          <a:spcPct val="0"/>
                        </a:spcAft>
                      </a:pPr>
                      <a:r>
                        <a:rPr lang="tr" sz="2400" b="1" i="0" u="none" strike="noStrike">
                          <a:latin typeface="Calibri"/>
                        </a:rPr>
                        <a:t>(Avro/yıl)</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1" i="0" u="none" strike="noStrike">
                          <a:latin typeface="Calibri"/>
                        </a:rPr>
                        <a:t>Geçiş süresi</a:t>
                      </a:r>
                    </a:p>
                    <a:p>
                      <a:pPr marL="0" marR="0" algn="ctr" rtl="0">
                        <a:lnSpc>
                          <a:spcPct val="100000"/>
                        </a:lnSpc>
                        <a:spcBef>
                          <a:spcPct val="0"/>
                        </a:spcBef>
                        <a:spcAft>
                          <a:spcPct val="0"/>
                        </a:spcAft>
                      </a:pPr>
                      <a:r>
                        <a:rPr lang="tr" sz="2400" b="1" i="0" u="none" strike="noStrike">
                          <a:latin typeface="Calibri"/>
                        </a:rPr>
                        <a:t>(yıl)</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1" i="0" u="sng" strike="noStrike">
                          <a:latin typeface="Calibri"/>
                        </a:rPr>
                        <a:t>2024-2026</a:t>
                      </a:r>
                      <a:endParaRPr lang="en-US" sz="2400">
                        <a:effectLst/>
                      </a:endParaRPr>
                    </a:p>
                    <a:p>
                      <a:pPr marL="0" marR="0" algn="ctr" rtl="0">
                        <a:lnSpc>
                          <a:spcPct val="100000"/>
                        </a:lnSpc>
                        <a:spcBef>
                          <a:spcPct val="0"/>
                        </a:spcBef>
                        <a:spcAft>
                          <a:spcPct val="0"/>
                        </a:spcAft>
                      </a:pPr>
                      <a:r>
                        <a:rPr lang="tr" sz="2400" b="1" i="0" u="none" strike="noStrike">
                          <a:latin typeface="Calibri"/>
                        </a:rPr>
                        <a:t>Yatırım gerekliliği (3 yıl) (Avro)</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1" i="0" u="sng" strike="noStrike">
                          <a:latin typeface="Calibri"/>
                        </a:rPr>
                        <a:t>2027-2030</a:t>
                      </a:r>
                      <a:r>
                        <a:rPr lang="tr" sz="2400" b="1" i="0" u="none" strike="noStrike">
                          <a:latin typeface="Calibri"/>
                        </a:rPr>
                        <a:t> Yatırım gerekliliği (3 yıl) (Avro)</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193156434"/>
                  </a:ext>
                </a:extLst>
              </a:tr>
              <a:tr h="1440000">
                <a:tc>
                  <a:txBody>
                    <a:bodyPr/>
                    <a:lstStyle/>
                    <a:p>
                      <a:pPr marL="0" marR="0" algn="ctr" rtl="0">
                        <a:lnSpc>
                          <a:spcPct val="100000"/>
                        </a:lnSpc>
                        <a:spcBef>
                          <a:spcPct val="0"/>
                        </a:spcBef>
                        <a:spcAft>
                          <a:spcPct val="0"/>
                        </a:spcAft>
                      </a:pPr>
                      <a:r>
                        <a:rPr lang="tr" sz="2400" b="1" i="0" u="none" strike="noStrike">
                          <a:latin typeface="Calibri"/>
                        </a:rPr>
                        <a:t>4.2.d, e LVIC-S</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0" i="0" u="none" strike="noStrike">
                          <a:latin typeface="Calibri"/>
                        </a:rPr>
                        <a:t>1,187,500,000 </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0" i="0" u="none" strike="noStrike">
                          <a:latin typeface="Calibri"/>
                        </a:rPr>
                        <a:t>1,655,000 </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0" i="0" u="none" strike="noStrike">
                          <a:latin typeface="Calibri"/>
                        </a:rPr>
                        <a:t>6</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400" b="0" i="0" u="none" strike="noStrike">
                          <a:latin typeface="Calibri"/>
                        </a:rPr>
                        <a:t>593,750,000</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lvl="0" indent="0" algn="ctr" defTabSz="914400" rtl="0" eaLnBrk="1" fontAlgn="auto" latinLnBrk="0" hangingPunct="1">
                        <a:lnSpc>
                          <a:spcPct val="100000"/>
                        </a:lnSpc>
                        <a:spcBef>
                          <a:spcPct val="0"/>
                        </a:spcBef>
                        <a:spcAft>
                          <a:spcPct val="0"/>
                        </a:spcAft>
                        <a:buClrTx/>
                        <a:buSzTx/>
                        <a:buFontTx/>
                        <a:buNone/>
                        <a:defRPr/>
                      </a:pPr>
                      <a:r>
                        <a:rPr lang="tr" sz="2400" b="0" i="0" u="none" strike="noStrike">
                          <a:latin typeface="Calibri"/>
                        </a:rPr>
                        <a:t>593,750,000</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470133258"/>
                  </a:ext>
                </a:extLst>
              </a:tr>
            </a:tbl>
          </a:graphicData>
        </a:graphic>
      </p:graphicFrame>
      <p:sp>
        <p:nvSpPr>
          <p:cNvPr id="6" name="Slide Number Placeholder 5">
            <a:extLst>
              <a:ext uri="{FF2B5EF4-FFF2-40B4-BE49-F238E27FC236}">
                <a16:creationId xmlns:a16="http://schemas.microsoft.com/office/drawing/2014/main" id="{696F0CF9-F62E-E94C-27A9-05AB33AB7537}"/>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uLnTx/>
                <a:uFillTx/>
                <a:latin typeface="Calibri"/>
                <a:ea typeface="+mn-ea"/>
                <a:cs typeface="+mn-cs"/>
              </a:rPr>
              <a:t>32</a:t>
            </a: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0694286"/>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Kimya Sektörü için Genel Uyum ve Maliyet Değerlendirmesi</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Autofit/>
          </a:bodyPr>
          <a:lstStyle/>
          <a:p>
            <a:pPr algn="just" rtl="0"/>
            <a:r>
              <a:rPr lang="tr" sz="2000" b="0" i="0" u="none" strike="noStrike">
                <a:latin typeface="Calibri"/>
              </a:rPr>
              <a:t>EKÖK envanterine göre, şu anda kimya sektörü kapsamında faaliyet gösteren 1096 tesis bulunmaktadır. </a:t>
            </a:r>
          </a:p>
          <a:p>
            <a:pPr algn="just" rtl="0"/>
            <a:r>
              <a:rPr lang="tr" sz="2000" b="0" i="0" u="none" strike="noStrike">
                <a:latin typeface="Calibri"/>
              </a:rPr>
              <a:t>Kimya sektörünün genel uyumu %42 olarak görülmektedir. </a:t>
            </a:r>
          </a:p>
          <a:p>
            <a:pPr algn="just" rtl="0"/>
            <a:r>
              <a:rPr lang="tr" sz="2000" b="0" i="0" u="none" strike="noStrike">
                <a:latin typeface="Calibri"/>
              </a:rPr>
              <a:t>Aşağıdaki tabloda, kimya sektörü için EED'nin uygulanması için gereken toplam tesis sayısı, genel uyum düzeyi ve ortalama sektörel maliyet sunulmuştur. </a:t>
            </a:r>
          </a:p>
        </p:txBody>
      </p:sp>
      <p:sp>
        <p:nvSpPr>
          <p:cNvPr id="3" name="Slide Number Placeholder 2">
            <a:extLst>
              <a:ext uri="{FF2B5EF4-FFF2-40B4-BE49-F238E27FC236}">
                <a16:creationId xmlns:a16="http://schemas.microsoft.com/office/drawing/2014/main" id="{91A507C6-F2AD-BE2E-6064-067F2CEB64DC}"/>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uLnTx/>
                <a:uFillTx/>
                <a:latin typeface="Calibri"/>
                <a:ea typeface="+mn-ea"/>
                <a:cs typeface="+mn-cs"/>
              </a:rPr>
              <a:t>33</a:t>
            </a: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7" name="Table 6">
            <a:extLst>
              <a:ext uri="{FF2B5EF4-FFF2-40B4-BE49-F238E27FC236}">
                <a16:creationId xmlns:a16="http://schemas.microsoft.com/office/drawing/2014/main" id="{AA3066D2-5604-B48C-C7CE-85E9A472C876}"/>
              </a:ext>
            </a:extLst>
          </p:cNvPr>
          <p:cNvGraphicFramePr>
            <a:graphicFrameLocks noGrp="1"/>
          </p:cNvGraphicFramePr>
          <p:nvPr>
            <p:extLst>
              <p:ext uri="{D42A27DB-BD31-4B8C-83A1-F6EECF244321}">
                <p14:modId xmlns:p14="http://schemas.microsoft.com/office/powerpoint/2010/main" val="4164355772"/>
              </p:ext>
            </p:extLst>
          </p:nvPr>
        </p:nvGraphicFramePr>
        <p:xfrm>
          <a:off x="838200" y="4214735"/>
          <a:ext cx="10515600" cy="2021561"/>
        </p:xfrm>
        <a:graphic>
          <a:graphicData uri="http://schemas.openxmlformats.org/drawingml/2006/table">
            <a:tbl>
              <a:tblPr firstRow="1" firstCol="1" bandRow="1">
                <a:tableStyleId>{3B4B98B0-60AC-42C2-AFA5-B58CD77FA1E5}</a:tableStyleId>
              </a:tblPr>
              <a:tblGrid>
                <a:gridCol w="2183039">
                  <a:extLst>
                    <a:ext uri="{9D8B030D-6E8A-4147-A177-3AD203B41FA5}">
                      <a16:colId xmlns:a16="http://schemas.microsoft.com/office/drawing/2014/main" val="2619871401"/>
                    </a:ext>
                  </a:extLst>
                </a:gridCol>
                <a:gridCol w="1855561">
                  <a:extLst>
                    <a:ext uri="{9D8B030D-6E8A-4147-A177-3AD203B41FA5}">
                      <a16:colId xmlns:a16="http://schemas.microsoft.com/office/drawing/2014/main" val="3643549947"/>
                    </a:ext>
                  </a:extLst>
                </a:gridCol>
                <a:gridCol w="2586228">
                  <a:extLst>
                    <a:ext uri="{9D8B030D-6E8A-4147-A177-3AD203B41FA5}">
                      <a16:colId xmlns:a16="http://schemas.microsoft.com/office/drawing/2014/main" val="3223624139"/>
                    </a:ext>
                  </a:extLst>
                </a:gridCol>
                <a:gridCol w="2130151">
                  <a:extLst>
                    <a:ext uri="{9D8B030D-6E8A-4147-A177-3AD203B41FA5}">
                      <a16:colId xmlns:a16="http://schemas.microsoft.com/office/drawing/2014/main" val="3229563329"/>
                    </a:ext>
                  </a:extLst>
                </a:gridCol>
                <a:gridCol w="1760621">
                  <a:extLst>
                    <a:ext uri="{9D8B030D-6E8A-4147-A177-3AD203B41FA5}">
                      <a16:colId xmlns:a16="http://schemas.microsoft.com/office/drawing/2014/main" val="4110960629"/>
                    </a:ext>
                  </a:extLst>
                </a:gridCol>
              </a:tblGrid>
              <a:tr h="1159867">
                <a:tc rowSpan="2">
                  <a:txBody>
                    <a:bodyPr/>
                    <a:lstStyle/>
                    <a:p>
                      <a:pPr marL="0" marR="0" algn="ctr" rtl="0">
                        <a:lnSpc>
                          <a:spcPct val="100000"/>
                        </a:lnSpc>
                        <a:spcBef>
                          <a:spcPct val="0"/>
                        </a:spcBef>
                        <a:spcAft>
                          <a:spcPct val="0"/>
                        </a:spcAft>
                      </a:pPr>
                      <a:r>
                        <a:rPr lang="tr" sz="2000" b="1" i="0" u="none" strike="noStrike">
                          <a:latin typeface="Calibri"/>
                        </a:rPr>
                        <a:t>4. Kimya endüstrisi</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1" i="0" u="none" strike="noStrike">
                          <a:latin typeface="Calibri"/>
                        </a:rPr>
                        <a:t>EKÖK envanterindeki toplam tesis sayısı</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1" i="0" u="none" strike="noStrike">
                          <a:latin typeface="Calibri"/>
                        </a:rPr>
                        <a:t>Sektörel Uyum </a:t>
                      </a:r>
                      <a:br>
                        <a:rPr lang="tr" sz="2000" b="1" i="0" u="none" strike="noStrike">
                          <a:latin typeface="Calibri"/>
                        </a:rPr>
                      </a:br>
                      <a:r>
                        <a:rPr lang="tr" sz="2000" b="1" i="0" u="none" strike="noStrike">
                          <a:latin typeface="Calibri"/>
                        </a:rPr>
                        <a:t>(%)</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1" i="0" u="none" strike="noStrike">
                          <a:latin typeface="Calibri"/>
                        </a:rPr>
                        <a:t>CAPEX</a:t>
                      </a:r>
                      <a:br>
                        <a:rPr lang="tr" sz="2000" b="1" i="0" u="none" strike="noStrike">
                          <a:latin typeface="Calibri"/>
                        </a:rPr>
                      </a:br>
                      <a:r>
                        <a:rPr lang="tr" sz="2000" b="1" i="0" u="none" strike="noStrike">
                          <a:latin typeface="Calibri"/>
                        </a:rPr>
                        <a:t>(ortalama, Avro)</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1" i="0" u="none" strike="noStrike">
                          <a:latin typeface="Calibri"/>
                        </a:rPr>
                        <a:t>OPEX</a:t>
                      </a:r>
                      <a:br>
                        <a:rPr lang="tr" sz="2000" b="1" i="0" u="none" strike="noStrike">
                          <a:latin typeface="Calibri"/>
                        </a:rPr>
                      </a:br>
                      <a:r>
                        <a:rPr lang="tr" sz="2000" b="1" i="0" u="none" strike="noStrike">
                          <a:latin typeface="Calibri"/>
                        </a:rPr>
                        <a:t>(ortalama, Avro/yıl)</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916204659"/>
                  </a:ext>
                </a:extLst>
              </a:tr>
              <a:tr h="802361">
                <a:tc vMerge="1">
                  <a:txBody>
                    <a:bodyPr/>
                    <a:lstStyle/>
                    <a:p>
                      <a:endParaRPr lang="en-US"/>
                    </a:p>
                  </a:txBody>
                  <a:tcPr/>
                </a:tc>
                <a:tc>
                  <a:txBody>
                    <a:bodyPr/>
                    <a:lstStyle/>
                    <a:p>
                      <a:pPr marL="0" marR="0" algn="ctr" rtl="0">
                        <a:lnSpc>
                          <a:spcPct val="100000"/>
                        </a:lnSpc>
                        <a:spcBef>
                          <a:spcPct val="0"/>
                        </a:spcBef>
                        <a:spcAft>
                          <a:spcPct val="0"/>
                        </a:spcAft>
                      </a:pPr>
                      <a:r>
                        <a:rPr lang="tr" sz="2000" b="0" i="0" u="none" strike="noStrike">
                          <a:latin typeface="Calibri"/>
                        </a:rPr>
                        <a:t>1096</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0" i="0" u="none" strike="noStrike">
                          <a:latin typeface="Calibri"/>
                        </a:rPr>
                        <a:t>42</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0" i="0" u="none" strike="noStrike">
                          <a:latin typeface="Calibri"/>
                        </a:rPr>
                        <a:t>11,269,500,000</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00000"/>
                        </a:lnSpc>
                        <a:spcBef>
                          <a:spcPct val="0"/>
                        </a:spcBef>
                        <a:spcAft>
                          <a:spcPct val="0"/>
                        </a:spcAft>
                      </a:pPr>
                      <a:r>
                        <a:rPr lang="tr" sz="2000" b="0" i="0" u="none" strike="noStrike">
                          <a:latin typeface="Calibri"/>
                        </a:rPr>
                        <a:t>817,905,000</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119386936"/>
                  </a:ext>
                </a:extLst>
              </a:tr>
            </a:tbl>
          </a:graphicData>
        </a:graphic>
      </p:graphicFrame>
    </p:spTree>
    <p:extLst>
      <p:ext uri="{BB962C8B-B14F-4D97-AF65-F5344CB8AC3E}">
        <p14:creationId xmlns:p14="http://schemas.microsoft.com/office/powerpoint/2010/main" val="702710581"/>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1A507C6-F2AD-BE2E-6064-067F2CEB64DC}"/>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tr" sz="1200" b="0" i="0" u="none" strike="noStrike" kern="1200" cap="none" spc="0" normalizeH="0" baseline="0" noProof="0">
                <a:solidFill>
                  <a:srgbClr val="898989"/>
                </a:solidFill>
                <a:uLnTx/>
                <a:uFillTx/>
                <a:latin typeface="Calibri"/>
                <a:ea typeface="+mn-ea"/>
                <a:cs typeface="+mn-cs"/>
              </a:rPr>
              <a:t>34</a:t>
            </a:r>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7" name="Table 6">
            <a:extLst>
              <a:ext uri="{FF2B5EF4-FFF2-40B4-BE49-F238E27FC236}">
                <a16:creationId xmlns:a16="http://schemas.microsoft.com/office/drawing/2014/main" id="{A8BE34F6-7E29-0666-1D50-80CF69A7EDCB}"/>
              </a:ext>
            </a:extLst>
          </p:cNvPr>
          <p:cNvGraphicFramePr>
            <a:graphicFrameLocks noGrp="1"/>
          </p:cNvGraphicFramePr>
          <p:nvPr>
            <p:extLst>
              <p:ext uri="{D42A27DB-BD31-4B8C-83A1-F6EECF244321}">
                <p14:modId xmlns:p14="http://schemas.microsoft.com/office/powerpoint/2010/main" val="589516359"/>
              </p:ext>
            </p:extLst>
          </p:nvPr>
        </p:nvGraphicFramePr>
        <p:xfrm>
          <a:off x="622300" y="1267548"/>
          <a:ext cx="10947400" cy="5289814"/>
        </p:xfrm>
        <a:graphic>
          <a:graphicData uri="http://schemas.openxmlformats.org/drawingml/2006/table">
            <a:tbl>
              <a:tblPr firstRow="1" firstCol="1" bandRow="1">
                <a:tableStyleId>{3B4B98B0-60AC-42C2-AFA5-B58CD77FA1E5}</a:tableStyleId>
              </a:tblPr>
              <a:tblGrid>
                <a:gridCol w="1549560">
                  <a:extLst>
                    <a:ext uri="{9D8B030D-6E8A-4147-A177-3AD203B41FA5}">
                      <a16:colId xmlns:a16="http://schemas.microsoft.com/office/drawing/2014/main" val="1001627628"/>
                    </a:ext>
                  </a:extLst>
                </a:gridCol>
                <a:gridCol w="1443460">
                  <a:extLst>
                    <a:ext uri="{9D8B030D-6E8A-4147-A177-3AD203B41FA5}">
                      <a16:colId xmlns:a16="http://schemas.microsoft.com/office/drawing/2014/main" val="2424764919"/>
                    </a:ext>
                  </a:extLst>
                </a:gridCol>
                <a:gridCol w="1497604">
                  <a:extLst>
                    <a:ext uri="{9D8B030D-6E8A-4147-A177-3AD203B41FA5}">
                      <a16:colId xmlns:a16="http://schemas.microsoft.com/office/drawing/2014/main" val="1147522257"/>
                    </a:ext>
                  </a:extLst>
                </a:gridCol>
                <a:gridCol w="1237055">
                  <a:extLst>
                    <a:ext uri="{9D8B030D-6E8A-4147-A177-3AD203B41FA5}">
                      <a16:colId xmlns:a16="http://schemas.microsoft.com/office/drawing/2014/main" val="811242170"/>
                    </a:ext>
                  </a:extLst>
                </a:gridCol>
                <a:gridCol w="1854490">
                  <a:extLst>
                    <a:ext uri="{9D8B030D-6E8A-4147-A177-3AD203B41FA5}">
                      <a16:colId xmlns:a16="http://schemas.microsoft.com/office/drawing/2014/main" val="942963848"/>
                    </a:ext>
                  </a:extLst>
                </a:gridCol>
                <a:gridCol w="1723121">
                  <a:extLst>
                    <a:ext uri="{9D8B030D-6E8A-4147-A177-3AD203B41FA5}">
                      <a16:colId xmlns:a16="http://schemas.microsoft.com/office/drawing/2014/main" val="4082936602"/>
                    </a:ext>
                  </a:extLst>
                </a:gridCol>
                <a:gridCol w="1642110">
                  <a:extLst>
                    <a:ext uri="{9D8B030D-6E8A-4147-A177-3AD203B41FA5}">
                      <a16:colId xmlns:a16="http://schemas.microsoft.com/office/drawing/2014/main" val="4148971868"/>
                    </a:ext>
                  </a:extLst>
                </a:gridCol>
              </a:tblGrid>
              <a:tr h="383012">
                <a:tc>
                  <a:txBody>
                    <a:bodyPr/>
                    <a:lstStyle/>
                    <a:p>
                      <a:pPr marL="0" marR="0" algn="ctr" rtl="0">
                        <a:lnSpc>
                          <a:spcPct val="100000"/>
                        </a:lnSpc>
                        <a:spcBef>
                          <a:spcPct val="0"/>
                        </a:spcBef>
                        <a:spcAft>
                          <a:spcPct val="0"/>
                        </a:spcAft>
                      </a:pPr>
                      <a:r>
                        <a:rPr lang="tr" sz="1600" b="1" i="0" u="none" strike="noStrike">
                          <a:latin typeface="Calibri"/>
                        </a:rPr>
                        <a:t>Alt sektör</a:t>
                      </a:r>
                      <a:endParaRPr lang="en-US" sz="16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600" b="1" i="0" u="none" strike="noStrike">
                          <a:latin typeface="Calibri"/>
                        </a:rPr>
                        <a:t>CAPEX</a:t>
                      </a:r>
                    </a:p>
                    <a:p>
                      <a:pPr marL="0" marR="0" algn="ctr" rtl="0">
                        <a:lnSpc>
                          <a:spcPct val="100000"/>
                        </a:lnSpc>
                        <a:spcBef>
                          <a:spcPct val="0"/>
                        </a:spcBef>
                        <a:spcAft>
                          <a:spcPct val="0"/>
                        </a:spcAft>
                      </a:pPr>
                      <a:r>
                        <a:rPr lang="tr" sz="1600" b="1" i="0" u="none" strike="noStrike">
                          <a:latin typeface="Calibri"/>
                        </a:rPr>
                        <a:t>(Avro)</a:t>
                      </a:r>
                      <a:endParaRPr lang="en-US" sz="16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600" b="1" i="0" u="none" strike="noStrike">
                          <a:latin typeface="Calibri"/>
                        </a:rPr>
                        <a:t>OPEX</a:t>
                      </a:r>
                    </a:p>
                    <a:p>
                      <a:pPr marL="0" marR="0" algn="ctr" rtl="0">
                        <a:lnSpc>
                          <a:spcPct val="100000"/>
                        </a:lnSpc>
                        <a:spcBef>
                          <a:spcPct val="0"/>
                        </a:spcBef>
                        <a:spcAft>
                          <a:spcPct val="0"/>
                        </a:spcAft>
                      </a:pPr>
                      <a:r>
                        <a:rPr lang="tr" sz="1600" b="1" i="0" u="none" strike="noStrike">
                          <a:latin typeface="Calibri"/>
                        </a:rPr>
                        <a:t>(Avro/yıl)</a:t>
                      </a:r>
                      <a:endParaRPr lang="en-US" sz="16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600" b="1" i="0" u="none" strike="noStrike">
                          <a:latin typeface="Calibri"/>
                        </a:rPr>
                        <a:t>Geçiş süresi</a:t>
                      </a:r>
                    </a:p>
                    <a:p>
                      <a:pPr marL="0" marR="0" algn="ctr" rtl="0">
                        <a:lnSpc>
                          <a:spcPct val="100000"/>
                        </a:lnSpc>
                        <a:spcBef>
                          <a:spcPct val="0"/>
                        </a:spcBef>
                        <a:spcAft>
                          <a:spcPct val="0"/>
                        </a:spcAft>
                      </a:pPr>
                      <a:r>
                        <a:rPr lang="tr" sz="1600" b="1" i="0" u="none" strike="noStrike">
                          <a:latin typeface="Calibri"/>
                        </a:rPr>
                        <a:t>(yıl)</a:t>
                      </a:r>
                      <a:endParaRPr lang="en-US" sz="16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600" b="1" i="0" u="none" strike="noStrike">
                          <a:latin typeface="Calibri"/>
                        </a:rPr>
                        <a:t>2024-2026</a:t>
                      </a:r>
                    </a:p>
                    <a:p>
                      <a:pPr marL="0" marR="0" algn="ctr" rtl="0">
                        <a:lnSpc>
                          <a:spcPct val="100000"/>
                        </a:lnSpc>
                        <a:spcBef>
                          <a:spcPct val="0"/>
                        </a:spcBef>
                        <a:spcAft>
                          <a:spcPct val="0"/>
                        </a:spcAft>
                      </a:pPr>
                      <a:r>
                        <a:rPr lang="tr" sz="1600" b="1" i="0" u="none" strike="noStrike">
                          <a:latin typeface="Calibri"/>
                        </a:rPr>
                        <a:t>Yatırım gerekliliği (3 yıl) (Avro)</a:t>
                      </a:r>
                      <a:endParaRPr lang="en-US" sz="16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600" b="1" i="0" u="none" strike="noStrike">
                          <a:latin typeface="Calibri"/>
                        </a:rPr>
                        <a:t>2027-2030 Yatırım ihtiyacı (3 yıl) (Avro)</a:t>
                      </a:r>
                      <a:endParaRPr lang="en-US" sz="16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600" b="1" i="0" u="none" strike="noStrike">
                          <a:latin typeface="Calibri"/>
                        </a:rPr>
                        <a:t>2030-2032 Yatırım gerekliliği (3 yıl) (Avro)</a:t>
                      </a:r>
                      <a:endParaRPr lang="en-US" sz="16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1331339003"/>
                  </a:ext>
                </a:extLst>
              </a:tr>
              <a:tr h="383012">
                <a:tc>
                  <a:txBody>
                    <a:bodyPr/>
                    <a:lstStyle/>
                    <a:p>
                      <a:pPr marL="0" marR="0" algn="l" rtl="0">
                        <a:lnSpc>
                          <a:spcPct val="100000"/>
                        </a:lnSpc>
                        <a:spcBef>
                          <a:spcPct val="0"/>
                        </a:spcBef>
                        <a:spcAft>
                          <a:spcPct val="0"/>
                        </a:spcAft>
                      </a:pPr>
                      <a:r>
                        <a:rPr lang="tr" sz="1400" b="1" i="0" u="none" strike="noStrike">
                          <a:latin typeface="Calibri"/>
                        </a:rPr>
                        <a:t>4.1.a,b,c,d,e,f,g Büyük hacimli organik kimyasallar</a:t>
                      </a:r>
                      <a:endParaRPr lang="en-US" sz="1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2,654,500,000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8,500,000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6</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1,327,250,000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1,327,250,000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1434650839"/>
                  </a:ext>
                </a:extLst>
              </a:tr>
              <a:tr h="383012">
                <a:tc>
                  <a:txBody>
                    <a:bodyPr/>
                    <a:lstStyle/>
                    <a:p>
                      <a:pPr marL="0" marR="0" algn="l" rtl="0">
                        <a:lnSpc>
                          <a:spcPct val="100000"/>
                        </a:lnSpc>
                        <a:spcBef>
                          <a:spcPct val="0"/>
                        </a:spcBef>
                        <a:spcAft>
                          <a:spcPct val="0"/>
                        </a:spcAft>
                      </a:pPr>
                      <a:r>
                        <a:rPr lang="tr" sz="1400" b="1" i="0" u="none" strike="noStrike">
                          <a:latin typeface="Calibri"/>
                        </a:rPr>
                        <a:t>4.1.h,i Polimer üretimi</a:t>
                      </a:r>
                      <a:endParaRPr lang="en-US" sz="1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3,541,500,000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25,500,000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3</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3,541,500,000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2356589762"/>
                  </a:ext>
                </a:extLst>
              </a:tr>
              <a:tr h="383012">
                <a:tc>
                  <a:txBody>
                    <a:bodyPr/>
                    <a:lstStyle/>
                    <a:p>
                      <a:pPr marL="0" marR="0" algn="l" rtl="0">
                        <a:lnSpc>
                          <a:spcPct val="100000"/>
                        </a:lnSpc>
                        <a:spcBef>
                          <a:spcPct val="0"/>
                        </a:spcBef>
                        <a:spcAft>
                          <a:spcPct val="0"/>
                        </a:spcAft>
                      </a:pPr>
                      <a:r>
                        <a:rPr lang="tr" sz="1400" b="1" i="0" u="none" strike="noStrike">
                          <a:latin typeface="Calibri"/>
                        </a:rPr>
                        <a:t>4.1.j,k &amp; 4.4 &amp; 4.5 Organik ince kimyasallar</a:t>
                      </a:r>
                      <a:endParaRPr lang="en-US" sz="1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2,492,500,000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651,000,000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9</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830,850,000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830,850,000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830,850,000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1432002649"/>
                  </a:ext>
                </a:extLst>
              </a:tr>
              <a:tr h="790418">
                <a:tc>
                  <a:txBody>
                    <a:bodyPr/>
                    <a:lstStyle/>
                    <a:p>
                      <a:pPr marL="0" marR="0" algn="l" rtl="0">
                        <a:lnSpc>
                          <a:spcPct val="100000"/>
                        </a:lnSpc>
                        <a:spcBef>
                          <a:spcPct val="0"/>
                        </a:spcBef>
                        <a:spcAft>
                          <a:spcPct val="0"/>
                        </a:spcAft>
                      </a:pPr>
                      <a:r>
                        <a:rPr lang="tr" sz="1400" b="1" i="0" u="none" strike="noStrike">
                          <a:latin typeface="Calibri"/>
                        </a:rPr>
                        <a:t>4.2.a,b ve 4.3 Büyük hacimli inorganik kimyasal-amonyak, asitler, gübreler</a:t>
                      </a:r>
                      <a:endParaRPr lang="en-US" sz="1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639,500,000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8,200,000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3</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639,500,000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3236861454"/>
                  </a:ext>
                </a:extLst>
              </a:tr>
              <a:tr h="383012">
                <a:tc>
                  <a:txBody>
                    <a:bodyPr/>
                    <a:lstStyle/>
                    <a:p>
                      <a:pPr marL="0" marR="0" algn="l" rtl="0">
                        <a:lnSpc>
                          <a:spcPct val="100000"/>
                        </a:lnSpc>
                        <a:spcBef>
                          <a:spcPct val="0"/>
                        </a:spcBef>
                        <a:spcAft>
                          <a:spcPct val="0"/>
                        </a:spcAft>
                      </a:pPr>
                      <a:r>
                        <a:rPr lang="tr" sz="1400" b="1" i="0" u="none" strike="noStrike">
                          <a:latin typeface="Calibri"/>
                        </a:rPr>
                        <a:t>4.2.c Klor alkali üretimi</a:t>
                      </a:r>
                      <a:endParaRPr lang="en-US" sz="1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754,000,000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123,050,000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6</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377,000,000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377,000,000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284640054"/>
                  </a:ext>
                </a:extLst>
              </a:tr>
              <a:tr h="383012">
                <a:tc>
                  <a:txBody>
                    <a:bodyPr/>
                    <a:lstStyle/>
                    <a:p>
                      <a:pPr marL="0" marR="0" algn="l" rtl="0">
                        <a:lnSpc>
                          <a:spcPct val="100000"/>
                        </a:lnSpc>
                        <a:spcBef>
                          <a:spcPct val="0"/>
                        </a:spcBef>
                        <a:spcAft>
                          <a:spcPct val="0"/>
                        </a:spcAft>
                      </a:pPr>
                      <a:r>
                        <a:rPr lang="tr" sz="1400" b="1" i="0" u="none" strike="noStrike">
                          <a:latin typeface="Calibri"/>
                        </a:rPr>
                        <a:t>4.2.d,e Büyük hacimli inorganik-katılar</a:t>
                      </a:r>
                      <a:endParaRPr lang="en-US" sz="1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1,187,500,000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1,655,000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6</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593,750,000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593,750,000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1748888490"/>
                  </a:ext>
                </a:extLst>
              </a:tr>
              <a:tr h="291094">
                <a:tc>
                  <a:txBody>
                    <a:bodyPr/>
                    <a:lstStyle/>
                    <a:p>
                      <a:pPr marL="0" marR="0" algn="ctr" rtl="0">
                        <a:lnSpc>
                          <a:spcPct val="100000"/>
                        </a:lnSpc>
                        <a:spcBef>
                          <a:spcPct val="0"/>
                        </a:spcBef>
                        <a:spcAft>
                          <a:spcPct val="0"/>
                        </a:spcAft>
                      </a:pPr>
                      <a:r>
                        <a:rPr lang="tr" sz="1400" b="1" i="0" u="none" strike="noStrike">
                          <a:latin typeface="Calibri"/>
                        </a:rPr>
                        <a:t>TOPLAM</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11,269,500,000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817,905,000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3-9</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7,309,850,000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3,128,850,000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rtl="0">
                        <a:lnSpc>
                          <a:spcPct val="100000"/>
                        </a:lnSpc>
                        <a:spcBef>
                          <a:spcPct val="0"/>
                        </a:spcBef>
                        <a:spcAft>
                          <a:spcPct val="0"/>
                        </a:spcAft>
                      </a:pPr>
                      <a:r>
                        <a:rPr lang="tr" sz="1400" b="1" i="0" u="none" strike="noStrike">
                          <a:latin typeface="Calibri"/>
                        </a:rPr>
                        <a:t>830,850,000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471364899"/>
                  </a:ext>
                </a:extLst>
              </a:tr>
            </a:tbl>
          </a:graphicData>
        </a:graphic>
      </p:graphicFrame>
    </p:spTree>
    <p:extLst>
      <p:ext uri="{BB962C8B-B14F-4D97-AF65-F5344CB8AC3E}">
        <p14:creationId xmlns:p14="http://schemas.microsoft.com/office/powerpoint/2010/main" val="3144504277"/>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C013CD00-28AF-4D41-AC11-2C26E7EA8371}"/>
              </a:ext>
            </a:extLst>
          </p:cNvPr>
          <p:cNvSpPr>
            <a:spLocks noGrp="1"/>
          </p:cNvSpPr>
          <p:nvPr>
            <p:ph idx="1"/>
          </p:nvPr>
        </p:nvSpPr>
        <p:spPr>
          <a:xfrm>
            <a:off x="798195" y="3098109"/>
            <a:ext cx="10595610" cy="661781"/>
          </a:xfrm>
        </p:spPr>
        <p:txBody>
          <a:bodyPr>
            <a:noAutofit/>
          </a:bodyPr>
          <a:lstStyle/>
          <a:p>
            <a:pPr marL="0" indent="0" algn="ctr" rtl="0">
              <a:buNone/>
            </a:pPr>
            <a:r>
              <a:rPr lang="tr" sz="4000" b="0" i="0" u="none" strike="noStrike">
                <a:latin typeface="Calibri"/>
              </a:rPr>
              <a:t>TEŞEKKÜRLER!</a:t>
            </a:r>
            <a:endParaRPr lang="tr-TR" sz="4000"/>
          </a:p>
        </p:txBody>
      </p:sp>
    </p:spTree>
    <p:extLst>
      <p:ext uri="{BB962C8B-B14F-4D97-AF65-F5344CB8AC3E}">
        <p14:creationId xmlns:p14="http://schemas.microsoft.com/office/powerpoint/2010/main" val="396638746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Kapsanan Kimya Sektörleri</a:t>
            </a:r>
          </a:p>
        </p:txBody>
      </p:sp>
      <p:graphicFrame>
        <p:nvGraphicFramePr>
          <p:cNvPr id="4" name="Table 4">
            <a:extLst>
              <a:ext uri="{FF2B5EF4-FFF2-40B4-BE49-F238E27FC236}">
                <a16:creationId xmlns:a16="http://schemas.microsoft.com/office/drawing/2014/main" id="{8311B5A9-B639-483B-A838-14D619D42861}"/>
              </a:ext>
            </a:extLst>
          </p:cNvPr>
          <p:cNvGraphicFramePr>
            <a:graphicFrameLocks noGrp="1"/>
          </p:cNvGraphicFramePr>
          <p:nvPr>
            <p:ph idx="1"/>
          </p:nvPr>
        </p:nvGraphicFramePr>
        <p:xfrm>
          <a:off x="838200" y="1825625"/>
          <a:ext cx="10515600" cy="4443984"/>
        </p:xfrm>
        <a:graphic>
          <a:graphicData uri="http://schemas.openxmlformats.org/drawingml/2006/table">
            <a:tbl>
              <a:tblPr firstRow="1" bandRow="1">
                <a:tableStyleId>{3B4B98B0-60AC-42C2-AFA5-B58CD77FA1E5}</a:tableStyleId>
              </a:tblPr>
              <a:tblGrid>
                <a:gridCol w="1109870">
                  <a:extLst>
                    <a:ext uri="{9D8B030D-6E8A-4147-A177-3AD203B41FA5}">
                      <a16:colId xmlns:a16="http://schemas.microsoft.com/office/drawing/2014/main" val="1514630152"/>
                    </a:ext>
                  </a:extLst>
                </a:gridCol>
                <a:gridCol w="9405730">
                  <a:extLst>
                    <a:ext uri="{9D8B030D-6E8A-4147-A177-3AD203B41FA5}">
                      <a16:colId xmlns:a16="http://schemas.microsoft.com/office/drawing/2014/main" val="2455776153"/>
                    </a:ext>
                  </a:extLst>
                </a:gridCol>
              </a:tblGrid>
              <a:tr h="370840">
                <a:tc gridSpan="2">
                  <a:txBody>
                    <a:bodyPr/>
                    <a:lstStyle/>
                    <a:p>
                      <a:pPr marL="0" marR="228600" algn="ctr" rtl="0">
                        <a:lnSpc>
                          <a:spcPct val="90000"/>
                        </a:lnSpc>
                        <a:spcBef>
                          <a:spcPct val="0"/>
                        </a:spcBef>
                        <a:spcAft>
                          <a:spcPct val="0"/>
                        </a:spcAft>
                      </a:pPr>
                      <a:r>
                        <a:rPr lang="tr" sz="2400" b="1" i="0" u="none" strike="noStrike">
                          <a:latin typeface="Calibri"/>
                        </a:rPr>
                        <a:t>EED EK - I</a:t>
                      </a:r>
                      <a:endParaRPr lang="tr-TR" sz="2400" b="1">
                        <a:solidFill>
                          <a:srgbClr val="0070C0"/>
                        </a:solidFill>
                        <a:effectLst/>
                        <a:latin typeface="Times New Roman" panose="02020603050405020304" pitchFamily="18" charset="0"/>
                        <a:ea typeface="Calibri" panose="020F0502020204030204" pitchFamily="34" charset="0"/>
                        <a:cs typeface="Calibri" panose="020F0502020204030204" pitchFamily="34" charset="0"/>
                      </a:endParaRPr>
                    </a:p>
                  </a:txBody>
                  <a:tcPr marL="45720" marR="45720" anchor="ctr"/>
                </a:tc>
                <a:tc hMerge="1">
                  <a:txBody>
                    <a:bodyPr/>
                    <a:lstStyle/>
                    <a:p>
                      <a:pPr marL="0" marR="228600" algn="ctr">
                        <a:lnSpc>
                          <a:spcPct val="115000"/>
                        </a:lnSpc>
                        <a:spcBef>
                          <a:spcPct val="0"/>
                        </a:spcBef>
                        <a:spcAft>
                          <a:spcPct val="0"/>
                        </a:spcAft>
                      </a:pP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T="0" marB="0" anchor="ctr"/>
                </a:tc>
                <a:extLst>
                  <a:ext uri="{0D108BD9-81ED-4DB2-BD59-A6C34878D82A}">
                    <a16:rowId xmlns:a16="http://schemas.microsoft.com/office/drawing/2014/main" val="302510254"/>
                  </a:ext>
                </a:extLst>
              </a:tr>
              <a:tr h="370840">
                <a:tc>
                  <a:txBody>
                    <a:bodyPr/>
                    <a:lstStyle/>
                    <a:p>
                      <a:pPr marL="72000" marR="0" indent="0" algn="ctr" rtl="0">
                        <a:lnSpc>
                          <a:spcPct val="100000"/>
                        </a:lnSpc>
                        <a:spcBef>
                          <a:spcPct val="0"/>
                        </a:spcBef>
                        <a:spcAft>
                          <a:spcPct val="0"/>
                        </a:spcAft>
                      </a:pPr>
                      <a:r>
                        <a:rPr lang="tr" sz="2400" b="1" i="0" u="none" strike="noStrike" kern="1200">
                          <a:solidFill>
                            <a:srgbClr val="000000"/>
                          </a:solidFill>
                          <a:latin typeface="Calibri"/>
                          <a:ea typeface="+mn-ea"/>
                          <a:cs typeface="+mn-cs"/>
                        </a:rPr>
                        <a:t>4.1</a:t>
                      </a:r>
                      <a:endParaRPr lang="tr-TR" sz="2400" b="1" kern="1200">
                        <a:solidFill>
                          <a:schemeClr val="tx1"/>
                        </a:solidFill>
                        <a:effectLst/>
                        <a:latin typeface="+mn-lt"/>
                        <a:ea typeface="+mn-ea"/>
                        <a:cs typeface="+mn-cs"/>
                      </a:endParaRPr>
                    </a:p>
                  </a:txBody>
                  <a:tcPr marL="45720" marR="45720" anchor="ctr"/>
                </a:tc>
                <a:tc>
                  <a:txBody>
                    <a:bodyPr/>
                    <a:lstStyle/>
                    <a:p>
                      <a:pPr marL="36195" marR="0" algn="l" rtl="0">
                        <a:lnSpc>
                          <a:spcPct val="100000"/>
                        </a:lnSpc>
                        <a:spcBef>
                          <a:spcPct val="0"/>
                        </a:spcBef>
                        <a:spcAft>
                          <a:spcPct val="0"/>
                        </a:spcAft>
                      </a:pPr>
                      <a:r>
                        <a:rPr lang="tr" sz="2400" b="1" i="0" u="none" strike="noStrike">
                          <a:solidFill>
                            <a:srgbClr val="000000"/>
                          </a:solidFill>
                          <a:latin typeface="Calibri"/>
                          <a:ea typeface="Times New Roman"/>
                          <a:cs typeface="Arial"/>
                        </a:rPr>
                        <a:t>Organik kimyasalların üretimi, örneğin:</a:t>
                      </a:r>
                    </a:p>
                    <a:p>
                      <a:pPr marL="379095" marR="0" indent="-342900" algn="l" rtl="0">
                        <a:lnSpc>
                          <a:spcPct val="100000"/>
                        </a:lnSpc>
                        <a:spcBef>
                          <a:spcPct val="0"/>
                        </a:spcBef>
                        <a:spcAft>
                          <a:spcPct val="0"/>
                        </a:spcAft>
                        <a:buAutoNum type="alphaLcPeriod"/>
                      </a:pPr>
                      <a:r>
                        <a:rPr lang="tr" sz="1800" b="0" i="0" u="none" strike="noStrike">
                          <a:solidFill>
                            <a:srgbClr val="000000"/>
                          </a:solidFill>
                          <a:latin typeface="Calibri"/>
                          <a:ea typeface="Times New Roman"/>
                          <a:cs typeface="Arial"/>
                        </a:rPr>
                        <a:t>Basit hidrokarbonlar (doğrusal veya halkalı, doymuş veya doymamış, alifatik veya aromatik)</a:t>
                      </a:r>
                    </a:p>
                    <a:p>
                      <a:pPr marL="379095" marR="0" lvl="0" indent="-342900" algn="l" defTabSz="914400" rtl="0" eaLnBrk="1" fontAlgn="auto" latinLnBrk="0" hangingPunct="1">
                        <a:lnSpc>
                          <a:spcPct val="100000"/>
                        </a:lnSpc>
                        <a:spcBef>
                          <a:spcPct val="0"/>
                        </a:spcBef>
                        <a:spcAft>
                          <a:spcPct val="0"/>
                        </a:spcAft>
                        <a:buClrTx/>
                        <a:buSzTx/>
                        <a:buFontTx/>
                        <a:buAutoNum type="alphaLcPeriod"/>
                        <a:defRPr/>
                      </a:pPr>
                      <a:r>
                        <a:rPr lang="tr" sz="1800" b="0" i="0" u="none" strike="noStrike">
                          <a:solidFill>
                            <a:srgbClr val="000000"/>
                          </a:solidFill>
                          <a:latin typeface="Calibri"/>
                          <a:ea typeface="Times New Roman"/>
                          <a:cs typeface="Arial"/>
                        </a:rPr>
                        <a:t>Oksijen içeren hidrokarbonlar (alkoller, aldehitler, ketonlar, karboksilik asitler, esterler ve ester karışımları, asetatlar, eterler, peroksitler ve epoksi reçineler gibi)</a:t>
                      </a:r>
                    </a:p>
                    <a:p>
                      <a:pPr marL="379095" marR="0" lvl="0" indent="-342900" algn="l" defTabSz="914400" rtl="0" eaLnBrk="1" fontAlgn="auto" latinLnBrk="0" hangingPunct="1">
                        <a:lnSpc>
                          <a:spcPct val="100000"/>
                        </a:lnSpc>
                        <a:spcBef>
                          <a:spcPct val="0"/>
                        </a:spcBef>
                        <a:spcAft>
                          <a:spcPct val="0"/>
                        </a:spcAft>
                        <a:buClrTx/>
                        <a:buSzTx/>
                        <a:buFontTx/>
                        <a:buAutoNum type="alphaLcPeriod"/>
                        <a:defRPr/>
                      </a:pPr>
                      <a:r>
                        <a:rPr lang="tr" sz="1800" b="0" i="0" u="none" strike="noStrike">
                          <a:solidFill>
                            <a:srgbClr val="000000"/>
                          </a:solidFill>
                          <a:latin typeface="Calibri"/>
                          <a:ea typeface="Times New Roman"/>
                          <a:cs typeface="Arial"/>
                        </a:rPr>
                        <a:t>Kükürtlü hidrokarbonlar</a:t>
                      </a:r>
                      <a:endParaRPr lang="en-US" sz="1800" b="1">
                        <a:solidFill>
                          <a:srgbClr val="000000"/>
                        </a:solidFill>
                        <a:effectLst/>
                        <a:latin typeface="+mn-lt"/>
                        <a:ea typeface="Times New Roman" panose="02020603050405020304" pitchFamily="18" charset="0"/>
                        <a:cs typeface="Arial" panose="020B0604020202020204" pitchFamily="34" charset="0"/>
                      </a:endParaRPr>
                    </a:p>
                    <a:p>
                      <a:pPr marL="379095" marR="0" lvl="0" indent="-342900" algn="l" defTabSz="914400" rtl="0" eaLnBrk="1" fontAlgn="auto" latinLnBrk="0" hangingPunct="1">
                        <a:lnSpc>
                          <a:spcPct val="100000"/>
                        </a:lnSpc>
                        <a:spcBef>
                          <a:spcPct val="0"/>
                        </a:spcBef>
                        <a:spcAft>
                          <a:spcPct val="0"/>
                        </a:spcAft>
                        <a:buClrTx/>
                        <a:buSzTx/>
                        <a:buFontTx/>
                        <a:buAutoNum type="alphaLcPeriod"/>
                        <a:defRPr/>
                      </a:pPr>
                      <a:r>
                        <a:rPr lang="tr" sz="1800" b="0" i="0" u="none" strike="noStrike" noProof="0">
                          <a:solidFill>
                            <a:srgbClr val="000000"/>
                          </a:solidFill>
                          <a:latin typeface="Calibri"/>
                          <a:ea typeface="Times New Roman"/>
                          <a:cs typeface="Arial"/>
                        </a:rPr>
                        <a:t>Aminler, amidler, azotlu bileşikler, nitro bileşikler veya nitrat bileşikleri, nitriller, siyanatlar, izosiyanatlar gibi azotlu hidrokarbonlar</a:t>
                      </a:r>
                    </a:p>
                    <a:p>
                      <a:pPr marL="379095" marR="0" lvl="0" indent="-342900" algn="l" defTabSz="914400" rtl="0" eaLnBrk="1" fontAlgn="auto" latinLnBrk="0" hangingPunct="1">
                        <a:lnSpc>
                          <a:spcPct val="100000"/>
                        </a:lnSpc>
                        <a:spcBef>
                          <a:spcPct val="0"/>
                        </a:spcBef>
                        <a:spcAft>
                          <a:spcPct val="0"/>
                        </a:spcAft>
                        <a:buClrTx/>
                        <a:buSzTx/>
                        <a:buFontTx/>
                        <a:buAutoNum type="alphaLcPeriod"/>
                        <a:defRPr/>
                      </a:pPr>
                      <a:r>
                        <a:rPr lang="tr" sz="1800" b="0" i="0" u="none" strike="noStrike" noProof="0">
                          <a:latin typeface="Calibri"/>
                        </a:rPr>
                        <a:t>Fosfor içeren hidrokarbonlar</a:t>
                      </a:r>
                    </a:p>
                    <a:p>
                      <a:pPr marL="379095" marR="0" lvl="0" indent="-342900" algn="l" defTabSz="914400" rtl="0" eaLnBrk="1" fontAlgn="auto" latinLnBrk="0" hangingPunct="1">
                        <a:lnSpc>
                          <a:spcPct val="100000"/>
                        </a:lnSpc>
                        <a:spcBef>
                          <a:spcPct val="0"/>
                        </a:spcBef>
                        <a:spcAft>
                          <a:spcPct val="0"/>
                        </a:spcAft>
                        <a:buClrTx/>
                        <a:buSzTx/>
                        <a:buFontTx/>
                        <a:buAutoNum type="alphaLcPeriod"/>
                        <a:defRPr/>
                      </a:pPr>
                      <a:r>
                        <a:rPr lang="tr" sz="1800" b="0" i="0" u="none" strike="noStrike" noProof="0">
                          <a:latin typeface="Calibri"/>
                        </a:rPr>
                        <a:t>Halojenik hidrokarbonlar (örneğin: CHCl</a:t>
                      </a:r>
                      <a:r>
                        <a:rPr lang="tr" sz="1800" b="0" i="0" u="none" strike="noStrike" kern="1200" baseline="-25000">
                          <a:latin typeface="Calibri"/>
                        </a:rPr>
                        <a:t>3</a:t>
                      </a:r>
                      <a:r>
                        <a:rPr lang="tr" sz="1800" b="0" i="0" u="none" strike="noStrike" noProof="0">
                          <a:latin typeface="Calibri"/>
                        </a:rPr>
                        <a:t>)</a:t>
                      </a:r>
                      <a:endParaRPr lang="en-US" sz="1800" b="0" baseline="0" noProof="0">
                        <a:solidFill>
                          <a:srgbClr val="000000"/>
                        </a:solidFill>
                        <a:effectLst/>
                        <a:latin typeface="+mn-lt"/>
                        <a:ea typeface="Times New Roman" panose="02020603050405020304" pitchFamily="18" charset="0"/>
                        <a:cs typeface="Arial" panose="020B0604020202020204" pitchFamily="34" charset="0"/>
                      </a:endParaRPr>
                    </a:p>
                    <a:p>
                      <a:pPr marL="379095" marR="0" lvl="0" indent="-342900" algn="l" defTabSz="914400" rtl="0" eaLnBrk="1" fontAlgn="auto" latinLnBrk="0" hangingPunct="1">
                        <a:lnSpc>
                          <a:spcPct val="100000"/>
                        </a:lnSpc>
                        <a:spcBef>
                          <a:spcPct val="0"/>
                        </a:spcBef>
                        <a:spcAft>
                          <a:spcPct val="0"/>
                        </a:spcAft>
                        <a:buClrTx/>
                        <a:buSzTx/>
                        <a:buFontTx/>
                        <a:buAutoNum type="alphaLcPeriod"/>
                        <a:defRPr/>
                      </a:pPr>
                      <a:r>
                        <a:rPr lang="tr" sz="1800" b="0" i="0" u="none" strike="noStrike" baseline="0" noProof="0">
                          <a:latin typeface="Calibri"/>
                        </a:rPr>
                        <a:t>Organometalik bileşikler</a:t>
                      </a:r>
                      <a:endParaRPr lang="en-US" sz="1800" b="0" baseline="0" noProof="0">
                        <a:solidFill>
                          <a:srgbClr val="000000"/>
                        </a:solidFill>
                        <a:effectLst/>
                        <a:latin typeface="+mn-lt"/>
                        <a:ea typeface="Times New Roman" panose="02020603050405020304" pitchFamily="18" charset="0"/>
                        <a:cs typeface="Arial" panose="020B0604020202020204" pitchFamily="34" charset="0"/>
                      </a:endParaRPr>
                    </a:p>
                    <a:p>
                      <a:pPr marL="379095" marR="0" lvl="0" indent="-342900" algn="l" defTabSz="914400" rtl="0" eaLnBrk="1" fontAlgn="auto" latinLnBrk="0" hangingPunct="1">
                        <a:lnSpc>
                          <a:spcPct val="100000"/>
                        </a:lnSpc>
                        <a:spcBef>
                          <a:spcPct val="0"/>
                        </a:spcBef>
                        <a:spcAft>
                          <a:spcPct val="0"/>
                        </a:spcAft>
                        <a:buClrTx/>
                        <a:buSzTx/>
                        <a:buFontTx/>
                        <a:buAutoNum type="alphaLcPeriod"/>
                        <a:defRPr/>
                      </a:pPr>
                      <a:r>
                        <a:rPr lang="tr" sz="1800" b="0" i="0" u="none" strike="noStrike">
                          <a:solidFill>
                            <a:srgbClr val="000000"/>
                          </a:solidFill>
                          <a:latin typeface="Calibri"/>
                          <a:ea typeface="Times New Roman"/>
                          <a:cs typeface="Arial"/>
                        </a:rPr>
                        <a:t>Plastik malzemeler (polimerler, sentetik elyaflar ve selüloz bazlı elyaflar)</a:t>
                      </a:r>
                      <a:endParaRPr lang="tr-TR" sz="1800">
                        <a:solidFill>
                          <a:srgbClr val="000000"/>
                        </a:solidFill>
                        <a:effectLst/>
                        <a:latin typeface="+mn-lt"/>
                        <a:ea typeface="Times New Roman" panose="02020603050405020304" pitchFamily="18" charset="0"/>
                        <a:cs typeface="Arial" panose="020B0604020202020204" pitchFamily="34" charset="0"/>
                      </a:endParaRPr>
                    </a:p>
                    <a:p>
                      <a:pPr marL="379095" marR="0" lvl="0" indent="-342900" algn="l" defTabSz="914400" rtl="0" eaLnBrk="1" fontAlgn="auto" latinLnBrk="0" hangingPunct="1">
                        <a:lnSpc>
                          <a:spcPct val="100000"/>
                        </a:lnSpc>
                        <a:spcBef>
                          <a:spcPct val="0"/>
                        </a:spcBef>
                        <a:spcAft>
                          <a:spcPct val="0"/>
                        </a:spcAft>
                        <a:buClrTx/>
                        <a:buSzTx/>
                        <a:buFontTx/>
                        <a:buAutoNum type="alphaLcPeriod"/>
                        <a:defRPr/>
                      </a:pPr>
                      <a:r>
                        <a:rPr lang="tr" sz="1800" b="0" i="0" u="none" strike="noStrike">
                          <a:solidFill>
                            <a:srgbClr val="000000"/>
                          </a:solidFill>
                          <a:latin typeface="Calibri"/>
                          <a:ea typeface="Times New Roman"/>
                          <a:cs typeface="Arial"/>
                        </a:rPr>
                        <a:t>Sentetik kauçuklar</a:t>
                      </a:r>
                      <a:endParaRPr lang="tr-TR" sz="1800">
                        <a:solidFill>
                          <a:srgbClr val="000000"/>
                        </a:solidFill>
                        <a:effectLst/>
                        <a:latin typeface="+mn-lt"/>
                        <a:ea typeface="Times New Roman" panose="02020603050405020304" pitchFamily="18" charset="0"/>
                        <a:cs typeface="Arial" panose="020B0604020202020204" pitchFamily="34" charset="0"/>
                      </a:endParaRPr>
                    </a:p>
                    <a:p>
                      <a:pPr marL="379095" marR="0" lvl="0" indent="-342900" algn="l" defTabSz="914400" rtl="0" eaLnBrk="1" fontAlgn="auto" latinLnBrk="0" hangingPunct="1">
                        <a:lnSpc>
                          <a:spcPct val="100000"/>
                        </a:lnSpc>
                        <a:spcBef>
                          <a:spcPct val="0"/>
                        </a:spcBef>
                        <a:spcAft>
                          <a:spcPct val="0"/>
                        </a:spcAft>
                        <a:buClrTx/>
                        <a:buSzTx/>
                        <a:buFontTx/>
                        <a:buAutoNum type="alphaLcPeriod"/>
                        <a:defRPr/>
                      </a:pPr>
                      <a:r>
                        <a:rPr lang="tr" sz="1800" b="0" i="0" u="none" strike="noStrike">
                          <a:solidFill>
                            <a:srgbClr val="000000"/>
                          </a:solidFill>
                          <a:latin typeface="Calibri"/>
                          <a:ea typeface="Times New Roman"/>
                          <a:cs typeface="Arial"/>
                        </a:rPr>
                        <a:t>Boyalar ve pigmentler</a:t>
                      </a:r>
                      <a:endParaRPr lang="tr-TR" sz="1800">
                        <a:solidFill>
                          <a:srgbClr val="000000"/>
                        </a:solidFill>
                        <a:effectLst/>
                        <a:latin typeface="+mn-lt"/>
                        <a:ea typeface="Times New Roman" panose="02020603050405020304" pitchFamily="18" charset="0"/>
                        <a:cs typeface="Arial" panose="020B0604020202020204" pitchFamily="34" charset="0"/>
                      </a:endParaRPr>
                    </a:p>
                    <a:p>
                      <a:pPr marL="379095" marR="0" lvl="0" indent="-342900" algn="l" defTabSz="914400" rtl="0" eaLnBrk="1" fontAlgn="auto" latinLnBrk="0" hangingPunct="1">
                        <a:lnSpc>
                          <a:spcPct val="100000"/>
                        </a:lnSpc>
                        <a:spcBef>
                          <a:spcPct val="0"/>
                        </a:spcBef>
                        <a:spcAft>
                          <a:spcPct val="0"/>
                        </a:spcAft>
                        <a:buClrTx/>
                        <a:buSzTx/>
                        <a:buFontTx/>
                        <a:buAutoNum type="alphaLcPeriod"/>
                        <a:defRPr/>
                      </a:pPr>
                      <a:r>
                        <a:rPr lang="tr" sz="1800" b="0" i="0" u="none" strike="noStrike">
                          <a:solidFill>
                            <a:srgbClr val="000000"/>
                          </a:solidFill>
                          <a:latin typeface="Calibri"/>
                          <a:ea typeface="Times New Roman"/>
                          <a:cs typeface="Arial"/>
                        </a:rPr>
                        <a:t>Yüzey aktif maddeler ve sürfaktanlar</a:t>
                      </a:r>
                      <a:endParaRPr lang="tr-TR" sz="1800">
                        <a:solidFill>
                          <a:srgbClr val="000000"/>
                        </a:solidFill>
                        <a:effectLst/>
                        <a:latin typeface="+mn-lt"/>
                        <a:ea typeface="Times New Roman" panose="02020603050405020304" pitchFamily="18" charset="0"/>
                        <a:cs typeface="Arial" panose="020B0604020202020204" pitchFamily="34" charset="0"/>
                      </a:endParaRPr>
                    </a:p>
                  </a:txBody>
                  <a:tcPr marL="45720" marR="45720" anchor="ctr"/>
                </a:tc>
                <a:extLst>
                  <a:ext uri="{0D108BD9-81ED-4DB2-BD59-A6C34878D82A}">
                    <a16:rowId xmlns:a16="http://schemas.microsoft.com/office/drawing/2014/main" val="887838436"/>
                  </a:ext>
                </a:extLst>
              </a:tr>
            </a:tbl>
          </a:graphicData>
        </a:graphic>
      </p:graphicFrame>
      <p:sp>
        <p:nvSpPr>
          <p:cNvPr id="3" name="Slide Number Placeholder 2">
            <a:extLst>
              <a:ext uri="{FF2B5EF4-FFF2-40B4-BE49-F238E27FC236}">
                <a16:creationId xmlns:a16="http://schemas.microsoft.com/office/drawing/2014/main" id="{E7156112-D1BA-0F74-7F70-9216771BFB72}"/>
              </a:ext>
            </a:extLst>
          </p:cNvPr>
          <p:cNvSpPr>
            <a:spLocks noGrp="1"/>
          </p:cNvSpPr>
          <p:nvPr>
            <p:ph type="sldNum" sz="quarter" idx="12"/>
          </p:nvPr>
        </p:nvSpPr>
        <p:spPr/>
        <p:txBody>
          <a:bodyPr>
            <a:noAutofit/>
          </a:bodyPr>
          <a:lstStyle/>
          <a:p>
            <a:pPr rtl="0"/>
            <a:r>
              <a:rPr lang="tr" sz="1200" b="0" i="0" u="none" strike="noStrike">
                <a:latin typeface="Calibri"/>
              </a:rPr>
              <a:t>4</a:t>
            </a:r>
            <a:endParaRPr lang="en-GB"/>
          </a:p>
        </p:txBody>
      </p:sp>
    </p:spTree>
    <p:extLst>
      <p:ext uri="{BB962C8B-B14F-4D97-AF65-F5344CB8AC3E}">
        <p14:creationId xmlns:p14="http://schemas.microsoft.com/office/powerpoint/2010/main" val="176477447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Kapsanan Kimya Sektörleri</a:t>
            </a:r>
          </a:p>
        </p:txBody>
      </p:sp>
      <p:graphicFrame>
        <p:nvGraphicFramePr>
          <p:cNvPr id="5" name="Content Placeholder 4">
            <a:extLst>
              <a:ext uri="{FF2B5EF4-FFF2-40B4-BE49-F238E27FC236}">
                <a16:creationId xmlns:a16="http://schemas.microsoft.com/office/drawing/2014/main" id="{89B28053-7ADE-41F5-8CA3-6F04F8946429}"/>
              </a:ext>
            </a:extLst>
          </p:cNvPr>
          <p:cNvGraphicFramePr>
            <a:graphicFrameLocks noGrp="1"/>
          </p:cNvGraphicFramePr>
          <p:nvPr>
            <p:ph idx="1"/>
            <p:extLst>
              <p:ext uri="{D42A27DB-BD31-4B8C-83A1-F6EECF244321}">
                <p14:modId xmlns:p14="http://schemas.microsoft.com/office/powerpoint/2010/main" val="3729572448"/>
              </p:ext>
            </p:extLst>
          </p:nvPr>
        </p:nvGraphicFramePr>
        <p:xfrm>
          <a:off x="838200" y="1825625"/>
          <a:ext cx="10515600" cy="3346704"/>
        </p:xfrm>
        <a:graphic>
          <a:graphicData uri="http://schemas.openxmlformats.org/drawingml/2006/table">
            <a:tbl>
              <a:tblPr firstRow="1" bandRow="1">
                <a:tableStyleId>{3B4B98B0-60AC-42C2-AFA5-B58CD77FA1E5}</a:tableStyleId>
              </a:tblPr>
              <a:tblGrid>
                <a:gridCol w="1096617">
                  <a:extLst>
                    <a:ext uri="{9D8B030D-6E8A-4147-A177-3AD203B41FA5}">
                      <a16:colId xmlns:a16="http://schemas.microsoft.com/office/drawing/2014/main" val="1514630152"/>
                    </a:ext>
                  </a:extLst>
                </a:gridCol>
                <a:gridCol w="9418983">
                  <a:extLst>
                    <a:ext uri="{9D8B030D-6E8A-4147-A177-3AD203B41FA5}">
                      <a16:colId xmlns:a16="http://schemas.microsoft.com/office/drawing/2014/main" val="2455776153"/>
                    </a:ext>
                  </a:extLst>
                </a:gridCol>
              </a:tblGrid>
              <a:tr h="370840">
                <a:tc gridSpan="2">
                  <a:txBody>
                    <a:bodyPr/>
                    <a:lstStyle/>
                    <a:p>
                      <a:pPr marL="0" marR="228600" algn="ctr" rtl="0">
                        <a:lnSpc>
                          <a:spcPct val="90000"/>
                        </a:lnSpc>
                        <a:spcBef>
                          <a:spcPct val="0"/>
                        </a:spcBef>
                        <a:spcAft>
                          <a:spcPct val="0"/>
                        </a:spcAft>
                      </a:pPr>
                      <a:r>
                        <a:rPr lang="tr" sz="2400" b="1" i="0" u="none" strike="noStrike">
                          <a:latin typeface="Calibri"/>
                        </a:rPr>
                        <a:t>EED EK - I</a:t>
                      </a:r>
                      <a:endParaRPr lang="tr-TR" sz="2400" b="1">
                        <a:solidFill>
                          <a:srgbClr val="0070C0"/>
                        </a:solidFill>
                        <a:effectLst/>
                        <a:latin typeface="Times New Roman" panose="02020603050405020304" pitchFamily="18" charset="0"/>
                        <a:ea typeface="Calibri" panose="020F0502020204030204" pitchFamily="34" charset="0"/>
                        <a:cs typeface="Calibri" panose="020F0502020204030204" pitchFamily="34" charset="0"/>
                      </a:endParaRPr>
                    </a:p>
                  </a:txBody>
                  <a:tcPr marL="45720" marR="45720" anchor="ctr"/>
                </a:tc>
                <a:tc hMerge="1">
                  <a:txBody>
                    <a:bodyPr/>
                    <a:lstStyle/>
                    <a:p>
                      <a:pPr marL="0" marR="228600" algn="ctr">
                        <a:lnSpc>
                          <a:spcPct val="115000"/>
                        </a:lnSpc>
                        <a:spcBef>
                          <a:spcPct val="0"/>
                        </a:spcBef>
                        <a:spcAft>
                          <a:spcPct val="0"/>
                        </a:spcAft>
                      </a:pP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T="0" marB="0" anchor="ctr"/>
                </a:tc>
                <a:extLst>
                  <a:ext uri="{0D108BD9-81ED-4DB2-BD59-A6C34878D82A}">
                    <a16:rowId xmlns:a16="http://schemas.microsoft.com/office/drawing/2014/main" val="302510254"/>
                  </a:ext>
                </a:extLst>
              </a:tr>
              <a:tr h="370840">
                <a:tc>
                  <a:txBody>
                    <a:bodyPr/>
                    <a:lstStyle/>
                    <a:p>
                      <a:pPr marL="72000" marR="0" indent="0" algn="ctr" rtl="0">
                        <a:lnSpc>
                          <a:spcPct val="100000"/>
                        </a:lnSpc>
                        <a:spcBef>
                          <a:spcPct val="0"/>
                        </a:spcBef>
                        <a:spcAft>
                          <a:spcPct val="0"/>
                        </a:spcAft>
                      </a:pPr>
                      <a:r>
                        <a:rPr lang="tr" sz="2400" b="0" i="0" u="none" strike="noStrike" kern="1200">
                          <a:latin typeface="Calibri"/>
                        </a:rPr>
                        <a:t>4.2</a:t>
                      </a:r>
                      <a:endParaRPr lang="tr-TR" sz="2400" b="1" kern="1200">
                        <a:solidFill>
                          <a:schemeClr val="tx1"/>
                        </a:solidFill>
                        <a:effectLst/>
                        <a:latin typeface="+mn-lt"/>
                        <a:ea typeface="+mn-ea"/>
                        <a:cs typeface="+mn-cs"/>
                      </a:endParaRPr>
                    </a:p>
                  </a:txBody>
                  <a:tcPr marL="45720" marR="45720" anchor="ctr"/>
                </a:tc>
                <a:tc>
                  <a:txBody>
                    <a:bodyPr/>
                    <a:lstStyle/>
                    <a:p>
                      <a:pPr marL="36195" marR="0" lvl="0" indent="0" algn="l" defTabSz="914400" rtl="0" eaLnBrk="1" fontAlgn="auto" latinLnBrk="0" hangingPunct="1">
                        <a:lnSpc>
                          <a:spcPct val="100000"/>
                        </a:lnSpc>
                        <a:spcBef>
                          <a:spcPct val="0"/>
                        </a:spcBef>
                        <a:spcAft>
                          <a:spcPct val="0"/>
                        </a:spcAft>
                        <a:buClrTx/>
                        <a:buSzTx/>
                        <a:buFontTx/>
                        <a:buNone/>
                        <a:defRPr/>
                      </a:pPr>
                      <a:r>
                        <a:rPr lang="tr" sz="2400" b="1" i="0" u="none" strike="noStrike">
                          <a:latin typeface="Calibri"/>
                        </a:rPr>
                        <a:t>İnorganik kimyasalların üretimi, örneğin:</a:t>
                      </a:r>
                    </a:p>
                    <a:p>
                      <a:pPr marL="379095" marR="0" lvl="0" indent="-342900" algn="l" defTabSz="914400" rtl="0" eaLnBrk="1" fontAlgn="auto" latinLnBrk="0" hangingPunct="1">
                        <a:lnSpc>
                          <a:spcPct val="100000"/>
                        </a:lnSpc>
                        <a:spcBef>
                          <a:spcPct val="0"/>
                        </a:spcBef>
                        <a:spcAft>
                          <a:spcPct val="0"/>
                        </a:spcAft>
                        <a:buClrTx/>
                        <a:buSzTx/>
                        <a:buFontTx/>
                        <a:buAutoNum type="alphaLcPeriod"/>
                        <a:defRPr/>
                      </a:pPr>
                      <a:r>
                        <a:rPr lang="tr" sz="1800" b="0" i="0" u="none" strike="noStrike">
                          <a:latin typeface="Calibri"/>
                        </a:rPr>
                        <a:t>Amonyak, klor veya hidrojen klorür, flor veya hidrojen florür, karbon oksitler, sülfür bileşikleri, nitrojen oksitler, hidrojen, sülfür dioksit, karbonil klorür gibi gazlar; </a:t>
                      </a:r>
                    </a:p>
                    <a:p>
                      <a:pPr marL="379095" marR="0" lvl="0" indent="-342900" algn="l" defTabSz="914400" rtl="0" eaLnBrk="1" fontAlgn="auto" latinLnBrk="0" hangingPunct="1">
                        <a:lnSpc>
                          <a:spcPct val="100000"/>
                        </a:lnSpc>
                        <a:spcBef>
                          <a:spcPct val="0"/>
                        </a:spcBef>
                        <a:spcAft>
                          <a:spcPct val="0"/>
                        </a:spcAft>
                        <a:buClrTx/>
                        <a:buSzTx/>
                        <a:buFontTx/>
                        <a:buAutoNum type="alphaLcPeriod"/>
                        <a:defRPr/>
                      </a:pPr>
                      <a:r>
                        <a:rPr lang="tr" sz="1800" b="0" i="0" u="none" strike="noStrike">
                          <a:latin typeface="Calibri"/>
                        </a:rPr>
                        <a:t>Kromik asit, hidroflorik asit, fosforik asit, nitrik asit, hidroklorik asit, sülfürik asit, oleum, kükürtlü asitler gibi asitler; </a:t>
                      </a:r>
                    </a:p>
                    <a:p>
                      <a:pPr marL="379095" marR="0" lvl="0" indent="-342900" algn="l" defTabSz="914400" rtl="0" eaLnBrk="1" fontAlgn="auto" latinLnBrk="0" hangingPunct="1">
                        <a:lnSpc>
                          <a:spcPct val="100000"/>
                        </a:lnSpc>
                        <a:spcBef>
                          <a:spcPct val="0"/>
                        </a:spcBef>
                        <a:spcAft>
                          <a:spcPct val="0"/>
                        </a:spcAft>
                        <a:buClrTx/>
                        <a:buSzTx/>
                        <a:buFontTx/>
                        <a:buAutoNum type="alphaLcPeriod"/>
                        <a:defRPr/>
                      </a:pPr>
                      <a:r>
                        <a:rPr lang="tr" sz="1800" b="0" i="0" u="none" strike="noStrike">
                          <a:latin typeface="Calibri"/>
                        </a:rPr>
                        <a:t>Amonyum hidroksit, potasyum hidroksit, sodyum hidroksit gibi bazlar;</a:t>
                      </a:r>
                    </a:p>
                    <a:p>
                      <a:pPr marL="379095" marR="0" lvl="0" indent="-342900" algn="l" defTabSz="914400" rtl="0" eaLnBrk="1" fontAlgn="auto" latinLnBrk="0" hangingPunct="1">
                        <a:lnSpc>
                          <a:spcPct val="100000"/>
                        </a:lnSpc>
                        <a:spcBef>
                          <a:spcPct val="0"/>
                        </a:spcBef>
                        <a:spcAft>
                          <a:spcPct val="0"/>
                        </a:spcAft>
                        <a:buClrTx/>
                        <a:buSzTx/>
                        <a:buFontTx/>
                        <a:buAutoNum type="alphaLcPeriod"/>
                        <a:defRPr/>
                      </a:pPr>
                      <a:r>
                        <a:rPr lang="tr" sz="1800" b="0" i="0" u="none" strike="noStrike">
                          <a:latin typeface="Calibri"/>
                        </a:rPr>
                        <a:t>Amonyum klorür, potasyum klorat, potasyum karbonat, sodyum karbonat, perborat, gümüş nitrat gibi tuzlar; </a:t>
                      </a:r>
                    </a:p>
                    <a:p>
                      <a:pPr marL="379095" marR="0" lvl="0" indent="-342900" algn="l" defTabSz="914400" rtl="0" eaLnBrk="1" fontAlgn="auto" latinLnBrk="0" hangingPunct="1">
                        <a:lnSpc>
                          <a:spcPct val="100000"/>
                        </a:lnSpc>
                        <a:spcBef>
                          <a:spcPct val="0"/>
                        </a:spcBef>
                        <a:spcAft>
                          <a:spcPct val="0"/>
                        </a:spcAft>
                        <a:buClrTx/>
                        <a:buSzTx/>
                        <a:buFontTx/>
                        <a:buAutoNum type="alphaLcPeriod"/>
                        <a:defRPr/>
                      </a:pPr>
                      <a:r>
                        <a:rPr lang="tr" sz="1800" b="0" i="0" u="none" strike="noStrike">
                          <a:latin typeface="Calibri"/>
                        </a:rPr>
                        <a:t>Metal olmayanlar, metal oksitler veya kalsiyum karbür, silikon, silikon karbür gibi diğer inorganik bileşikler</a:t>
                      </a:r>
                      <a:endParaRPr lang="en-US" sz="1800" b="0">
                        <a:solidFill>
                          <a:srgbClr val="000000"/>
                        </a:solidFill>
                        <a:effectLst/>
                        <a:latin typeface="+mn-lt"/>
                        <a:ea typeface="Times New Roman" panose="02020603050405020304" pitchFamily="18" charset="0"/>
                        <a:cs typeface="Arial" panose="020B0604020202020204" pitchFamily="34" charset="0"/>
                      </a:endParaRPr>
                    </a:p>
                  </a:txBody>
                  <a:tcPr marL="45720" marR="45720" anchor="ctr"/>
                </a:tc>
                <a:extLst>
                  <a:ext uri="{0D108BD9-81ED-4DB2-BD59-A6C34878D82A}">
                    <a16:rowId xmlns:a16="http://schemas.microsoft.com/office/drawing/2014/main" val="3914616847"/>
                  </a:ext>
                </a:extLst>
              </a:tr>
            </a:tbl>
          </a:graphicData>
        </a:graphic>
      </p:graphicFrame>
      <p:sp>
        <p:nvSpPr>
          <p:cNvPr id="3" name="Slide Number Placeholder 2">
            <a:extLst>
              <a:ext uri="{FF2B5EF4-FFF2-40B4-BE49-F238E27FC236}">
                <a16:creationId xmlns:a16="http://schemas.microsoft.com/office/drawing/2014/main" id="{B68D871F-9192-A4F6-29DA-2D34230EDC4E}"/>
              </a:ext>
            </a:extLst>
          </p:cNvPr>
          <p:cNvSpPr>
            <a:spLocks noGrp="1"/>
          </p:cNvSpPr>
          <p:nvPr>
            <p:ph type="sldNum" sz="quarter" idx="12"/>
          </p:nvPr>
        </p:nvSpPr>
        <p:spPr/>
        <p:txBody>
          <a:bodyPr>
            <a:noAutofit/>
          </a:bodyPr>
          <a:lstStyle/>
          <a:p>
            <a:pPr rtl="0"/>
            <a:r>
              <a:rPr lang="tr" sz="1200" b="0" i="0" u="none" strike="noStrike">
                <a:latin typeface="Calibri"/>
              </a:rPr>
              <a:t>5</a:t>
            </a:r>
            <a:endParaRPr lang="en-GB"/>
          </a:p>
        </p:txBody>
      </p:sp>
    </p:spTree>
    <p:extLst>
      <p:ext uri="{BB962C8B-B14F-4D97-AF65-F5344CB8AC3E}">
        <p14:creationId xmlns:p14="http://schemas.microsoft.com/office/powerpoint/2010/main" val="2988860410"/>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Kapsanan Kimya Sektörleri</a:t>
            </a:r>
            <a:endParaRPr lang="en-US"/>
          </a:p>
        </p:txBody>
      </p:sp>
      <p:graphicFrame>
        <p:nvGraphicFramePr>
          <p:cNvPr id="4" name="Table 4">
            <a:extLst>
              <a:ext uri="{FF2B5EF4-FFF2-40B4-BE49-F238E27FC236}">
                <a16:creationId xmlns:a16="http://schemas.microsoft.com/office/drawing/2014/main" id="{4F5149C2-83A9-4F81-8E12-7EB97CD37BD9}"/>
              </a:ext>
            </a:extLst>
          </p:cNvPr>
          <p:cNvGraphicFramePr>
            <a:graphicFrameLocks noGrp="1"/>
          </p:cNvGraphicFramePr>
          <p:nvPr>
            <p:ph idx="1"/>
            <p:extLst>
              <p:ext uri="{D42A27DB-BD31-4B8C-83A1-F6EECF244321}">
                <p14:modId xmlns:p14="http://schemas.microsoft.com/office/powerpoint/2010/main" val="995673508"/>
              </p:ext>
            </p:extLst>
          </p:nvPr>
        </p:nvGraphicFramePr>
        <p:xfrm>
          <a:off x="838200" y="1825624"/>
          <a:ext cx="10515600" cy="2614295"/>
        </p:xfrm>
        <a:graphic>
          <a:graphicData uri="http://schemas.openxmlformats.org/drawingml/2006/table">
            <a:tbl>
              <a:tblPr firstRow="1" bandRow="1">
                <a:tableStyleId>{3B4B98B0-60AC-42C2-AFA5-B58CD77FA1E5}</a:tableStyleId>
              </a:tblPr>
              <a:tblGrid>
                <a:gridCol w="1096617">
                  <a:extLst>
                    <a:ext uri="{9D8B030D-6E8A-4147-A177-3AD203B41FA5}">
                      <a16:colId xmlns:a16="http://schemas.microsoft.com/office/drawing/2014/main" val="1514630152"/>
                    </a:ext>
                  </a:extLst>
                </a:gridCol>
                <a:gridCol w="9418983">
                  <a:extLst>
                    <a:ext uri="{9D8B030D-6E8A-4147-A177-3AD203B41FA5}">
                      <a16:colId xmlns:a16="http://schemas.microsoft.com/office/drawing/2014/main" val="2455776153"/>
                    </a:ext>
                  </a:extLst>
                </a:gridCol>
              </a:tblGrid>
              <a:tr h="475953">
                <a:tc gridSpan="2">
                  <a:txBody>
                    <a:bodyPr/>
                    <a:lstStyle/>
                    <a:p>
                      <a:pPr marL="0" marR="228600" algn="ctr" rtl="0">
                        <a:lnSpc>
                          <a:spcPct val="90000"/>
                        </a:lnSpc>
                        <a:spcBef>
                          <a:spcPct val="0"/>
                        </a:spcBef>
                        <a:spcAft>
                          <a:spcPct val="0"/>
                        </a:spcAft>
                      </a:pPr>
                      <a:r>
                        <a:rPr lang="tr" sz="2400" b="1" i="0" u="none" strike="noStrike">
                          <a:latin typeface="Calibri"/>
                        </a:rPr>
                        <a:t>EED EK - I</a:t>
                      </a:r>
                      <a:endParaRPr lang="tr-TR" sz="2400" b="1">
                        <a:solidFill>
                          <a:srgbClr val="0070C0"/>
                        </a:solidFill>
                        <a:effectLst/>
                        <a:latin typeface="Times New Roman" panose="02020603050405020304" pitchFamily="18" charset="0"/>
                        <a:ea typeface="Calibri" panose="020F0502020204030204" pitchFamily="34" charset="0"/>
                        <a:cs typeface="Calibri" panose="020F0502020204030204" pitchFamily="34" charset="0"/>
                      </a:endParaRPr>
                    </a:p>
                  </a:txBody>
                  <a:tcPr marL="45721" marR="45721" anchor="ctr"/>
                </a:tc>
                <a:tc hMerge="1">
                  <a:txBody>
                    <a:bodyPr/>
                    <a:lstStyle/>
                    <a:p>
                      <a:pPr marL="0" marR="228600" algn="ctr">
                        <a:lnSpc>
                          <a:spcPct val="115000"/>
                        </a:lnSpc>
                        <a:spcBef>
                          <a:spcPct val="0"/>
                        </a:spcBef>
                        <a:spcAft>
                          <a:spcPct val="0"/>
                        </a:spcAft>
                      </a:pP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T="0" marB="0" anchor="ctr"/>
                </a:tc>
                <a:extLst>
                  <a:ext uri="{0D108BD9-81ED-4DB2-BD59-A6C34878D82A}">
                    <a16:rowId xmlns:a16="http://schemas.microsoft.com/office/drawing/2014/main" val="302510254"/>
                  </a:ext>
                </a:extLst>
              </a:tr>
              <a:tr h="793256">
                <a:tc>
                  <a:txBody>
                    <a:bodyPr/>
                    <a:lstStyle/>
                    <a:p>
                      <a:pPr marL="72000" marR="0" indent="0" algn="ctr" rtl="0">
                        <a:lnSpc>
                          <a:spcPct val="100000"/>
                        </a:lnSpc>
                        <a:spcBef>
                          <a:spcPct val="0"/>
                        </a:spcBef>
                        <a:spcAft>
                          <a:spcPct val="0"/>
                        </a:spcAft>
                      </a:pPr>
                      <a:r>
                        <a:rPr lang="tr" sz="2000" b="1" i="0" u="none" strike="noStrike" kern="1200">
                          <a:latin typeface="Calibri"/>
                        </a:rPr>
                        <a:t>4.3</a:t>
                      </a:r>
                      <a:endParaRPr lang="tr-TR" sz="2400" b="1" kern="1200">
                        <a:solidFill>
                          <a:schemeClr val="tx1"/>
                        </a:solidFill>
                        <a:effectLst/>
                        <a:latin typeface="+mn-lt"/>
                        <a:ea typeface="+mn-ea"/>
                        <a:cs typeface="+mn-cs"/>
                      </a:endParaRPr>
                    </a:p>
                  </a:txBody>
                  <a:tcPr marL="45721" marR="45721" anchor="ctr"/>
                </a:tc>
                <a:tc>
                  <a:txBody>
                    <a:bodyPr/>
                    <a:lstStyle/>
                    <a:p>
                      <a:pPr marL="36195" marR="0" algn="l" rtl="0">
                        <a:lnSpc>
                          <a:spcPct val="100000"/>
                        </a:lnSpc>
                        <a:spcBef>
                          <a:spcPct val="0"/>
                        </a:spcBef>
                        <a:spcAft>
                          <a:spcPct val="0"/>
                        </a:spcAft>
                      </a:pPr>
                      <a:r>
                        <a:rPr lang="tr" sz="2000" b="1" i="0" u="none" strike="noStrike">
                          <a:latin typeface="Calibri"/>
                        </a:rPr>
                        <a:t>Fosfor, azot veya potasyum bazlı gübrelerin üretimi (basit veya bileşik gübreler) </a:t>
                      </a:r>
                      <a:endParaRPr lang="tr-TR" sz="2000" b="1">
                        <a:solidFill>
                          <a:srgbClr val="000000"/>
                        </a:solidFill>
                        <a:effectLst/>
                        <a:latin typeface="+mn-lt"/>
                        <a:ea typeface="Times New Roman" panose="02020603050405020304" pitchFamily="18" charset="0"/>
                        <a:cs typeface="Arial" panose="020B0604020202020204" pitchFamily="34" charset="0"/>
                      </a:endParaRPr>
                    </a:p>
                  </a:txBody>
                  <a:tcPr marL="45721" marR="45721" anchor="ctr"/>
                </a:tc>
                <a:extLst>
                  <a:ext uri="{0D108BD9-81ED-4DB2-BD59-A6C34878D82A}">
                    <a16:rowId xmlns:a16="http://schemas.microsoft.com/office/drawing/2014/main" val="3111945992"/>
                  </a:ext>
                </a:extLst>
              </a:tr>
              <a:tr h="448362">
                <a:tc>
                  <a:txBody>
                    <a:bodyPr/>
                    <a:lstStyle/>
                    <a:p>
                      <a:pPr marL="72000" marR="0" indent="0" algn="ctr" rtl="0">
                        <a:lnSpc>
                          <a:spcPct val="100000"/>
                        </a:lnSpc>
                        <a:spcBef>
                          <a:spcPct val="0"/>
                        </a:spcBef>
                        <a:spcAft>
                          <a:spcPct val="0"/>
                        </a:spcAft>
                      </a:pPr>
                      <a:r>
                        <a:rPr lang="tr" sz="2000" b="1" i="0" u="none" strike="noStrike" kern="1200" noProof="0">
                          <a:latin typeface="Calibri"/>
                        </a:rPr>
                        <a:t>4.4</a:t>
                      </a:r>
                      <a:endParaRPr lang="en-US" sz="2000" b="1" kern="1200" noProof="0">
                        <a:solidFill>
                          <a:schemeClr val="tx1"/>
                        </a:solidFill>
                        <a:effectLst/>
                        <a:latin typeface="+mn-lt"/>
                        <a:ea typeface="+mn-ea"/>
                        <a:cs typeface="+mn-cs"/>
                      </a:endParaRPr>
                    </a:p>
                  </a:txBody>
                  <a:tcPr marL="45721" marR="45721" anchor="ctr"/>
                </a:tc>
                <a:tc>
                  <a:txBody>
                    <a:bodyPr/>
                    <a:lstStyle/>
                    <a:p>
                      <a:pPr marL="36195" marR="0" algn="l" rtl="0">
                        <a:lnSpc>
                          <a:spcPct val="100000"/>
                        </a:lnSpc>
                        <a:spcBef>
                          <a:spcPct val="0"/>
                        </a:spcBef>
                        <a:spcAft>
                          <a:spcPct val="0"/>
                        </a:spcAft>
                      </a:pPr>
                      <a:r>
                        <a:rPr lang="tr" sz="2000" b="1" i="0" u="none" strike="noStrike" noProof="0">
                          <a:latin typeface="Calibri"/>
                        </a:rPr>
                        <a:t>Bitki koruma ürünlerinin veya biyositlerin üretimi </a:t>
                      </a:r>
                      <a:endParaRPr lang="en-US" sz="2000" b="1" noProof="0">
                        <a:solidFill>
                          <a:srgbClr val="000000"/>
                        </a:solidFill>
                        <a:effectLst/>
                        <a:latin typeface="+mn-lt"/>
                        <a:ea typeface="Times New Roman" panose="02020603050405020304" pitchFamily="18" charset="0"/>
                        <a:cs typeface="Arial" panose="020B0604020202020204" pitchFamily="34" charset="0"/>
                      </a:endParaRPr>
                    </a:p>
                  </a:txBody>
                  <a:tcPr marL="45721" marR="45721" anchor="ctr"/>
                </a:tc>
                <a:extLst>
                  <a:ext uri="{0D108BD9-81ED-4DB2-BD59-A6C34878D82A}">
                    <a16:rowId xmlns:a16="http://schemas.microsoft.com/office/drawing/2014/main" val="1221203496"/>
                  </a:ext>
                </a:extLst>
              </a:tr>
              <a:tr h="448362">
                <a:tc>
                  <a:txBody>
                    <a:bodyPr/>
                    <a:lstStyle/>
                    <a:p>
                      <a:pPr marL="72000" algn="ctr" rtl="0">
                        <a:lnSpc>
                          <a:spcPct val="100000"/>
                        </a:lnSpc>
                      </a:pPr>
                      <a:r>
                        <a:rPr lang="tr" sz="2000" b="1" i="0" u="none" strike="noStrike" kern="1200" noProof="0">
                          <a:latin typeface="Calibri"/>
                        </a:rPr>
                        <a:t>4.5</a:t>
                      </a:r>
                      <a:endParaRPr lang="en-US" sz="2000" b="1" kern="1200" noProof="0">
                        <a:solidFill>
                          <a:schemeClr val="tx1"/>
                        </a:solidFill>
                        <a:effectLst/>
                        <a:latin typeface="+mn-lt"/>
                        <a:ea typeface="+mn-ea"/>
                        <a:cs typeface="+mn-cs"/>
                      </a:endParaRPr>
                    </a:p>
                  </a:txBody>
                  <a:tcPr marL="45721" marR="45721" anchor="ctr"/>
                </a:tc>
                <a:tc>
                  <a:txBody>
                    <a:bodyPr/>
                    <a:lstStyle/>
                    <a:p>
                      <a:pPr marL="0" marR="0" lvl="0" indent="0" algn="l" defTabSz="914400" rtl="0" eaLnBrk="1" fontAlgn="auto" latinLnBrk="0" hangingPunct="1">
                        <a:lnSpc>
                          <a:spcPct val="90000"/>
                        </a:lnSpc>
                        <a:spcBef>
                          <a:spcPct val="0"/>
                        </a:spcBef>
                        <a:spcAft>
                          <a:spcPct val="0"/>
                        </a:spcAft>
                        <a:buClrTx/>
                        <a:buSzTx/>
                        <a:buFontTx/>
                        <a:buNone/>
                        <a:defRPr/>
                      </a:pPr>
                      <a:r>
                        <a:rPr kumimoji="0" lang="tr" sz="2000" b="1" i="0" u="none" strike="noStrike" kern="1200" cap="none" spc="0" normalizeH="0" baseline="0" noProof="0">
                          <a:uLnTx/>
                          <a:uFillTx/>
                          <a:latin typeface="Calibri"/>
                        </a:rPr>
                        <a:t>Ara ürünler de dahil olmak üzere farmasötik ürünlerin üretimi </a:t>
                      </a:r>
                      <a:endParaRPr lang="en-US" sz="2000" b="1" noProof="0">
                        <a:latin typeface="+mn-lt"/>
                      </a:endParaRPr>
                    </a:p>
                  </a:txBody>
                  <a:tcPr marL="45721" marR="45721" anchor="ctr"/>
                </a:tc>
                <a:extLst>
                  <a:ext uri="{0D108BD9-81ED-4DB2-BD59-A6C34878D82A}">
                    <a16:rowId xmlns:a16="http://schemas.microsoft.com/office/drawing/2014/main" val="3634813423"/>
                  </a:ext>
                </a:extLst>
              </a:tr>
              <a:tr h="448362">
                <a:tc>
                  <a:txBody>
                    <a:bodyPr/>
                    <a:lstStyle/>
                    <a:p>
                      <a:pPr marL="72000" marR="0" algn="ctr" rtl="0">
                        <a:lnSpc>
                          <a:spcPct val="100000"/>
                        </a:lnSpc>
                        <a:spcBef>
                          <a:spcPct val="0"/>
                        </a:spcBef>
                        <a:spcAft>
                          <a:spcPct val="0"/>
                        </a:spcAft>
                      </a:pPr>
                      <a:r>
                        <a:rPr lang="tr" sz="2000" b="1" i="0" u="none" strike="noStrike" kern="1200" noProof="0">
                          <a:latin typeface="Calibri"/>
                        </a:rPr>
                        <a:t>4.6</a:t>
                      </a:r>
                      <a:endParaRPr lang="en-US" sz="2000" b="1" kern="1200" noProof="0">
                        <a:solidFill>
                          <a:schemeClr val="tx1"/>
                        </a:solidFill>
                        <a:effectLst/>
                        <a:latin typeface="+mn-lt"/>
                        <a:ea typeface="+mn-ea"/>
                        <a:cs typeface="+mn-cs"/>
                      </a:endParaRPr>
                    </a:p>
                  </a:txBody>
                  <a:tcPr marL="45721" marR="45721" anchor="ctr"/>
                </a:tc>
                <a:tc>
                  <a:txBody>
                    <a:bodyPr/>
                    <a:lstStyle/>
                    <a:p>
                      <a:pPr marL="36195" marR="0" algn="l" rtl="0">
                        <a:lnSpc>
                          <a:spcPct val="100000"/>
                        </a:lnSpc>
                        <a:spcBef>
                          <a:spcPct val="0"/>
                        </a:spcBef>
                        <a:spcAft>
                          <a:spcPct val="0"/>
                        </a:spcAft>
                      </a:pPr>
                      <a:r>
                        <a:rPr lang="tr" sz="2000" b="1" i="0" u="none" strike="noStrike" baseline="0" noProof="0">
                          <a:latin typeface="Calibri"/>
                        </a:rPr>
                        <a:t>Patlayıcı üretimi</a:t>
                      </a:r>
                      <a:endParaRPr lang="en-US" sz="2000" b="1" baseline="0" noProof="0">
                        <a:solidFill>
                          <a:srgbClr val="000000"/>
                        </a:solidFill>
                        <a:effectLst/>
                        <a:latin typeface="+mn-lt"/>
                        <a:ea typeface="Times New Roman" panose="02020603050405020304" pitchFamily="18" charset="0"/>
                        <a:cs typeface="Arial" panose="020B0604020202020204" pitchFamily="34" charset="0"/>
                      </a:endParaRPr>
                    </a:p>
                  </a:txBody>
                  <a:tcPr marL="45721" marR="45721" anchor="ctr"/>
                </a:tc>
                <a:extLst>
                  <a:ext uri="{0D108BD9-81ED-4DB2-BD59-A6C34878D82A}">
                    <a16:rowId xmlns:a16="http://schemas.microsoft.com/office/drawing/2014/main" val="249300153"/>
                  </a:ext>
                </a:extLst>
              </a:tr>
            </a:tbl>
          </a:graphicData>
        </a:graphic>
      </p:graphicFrame>
      <p:sp>
        <p:nvSpPr>
          <p:cNvPr id="5" name="TextBox 4">
            <a:extLst>
              <a:ext uri="{FF2B5EF4-FFF2-40B4-BE49-F238E27FC236}">
                <a16:creationId xmlns:a16="http://schemas.microsoft.com/office/drawing/2014/main" id="{9EBB4938-1265-4FDF-9F08-676BC54D27EF}"/>
              </a:ext>
            </a:extLst>
          </p:cNvPr>
          <p:cNvSpPr txBox="1"/>
          <p:nvPr/>
        </p:nvSpPr>
        <p:spPr>
          <a:xfrm>
            <a:off x="838200" y="5897218"/>
            <a:ext cx="9104243" cy="369332"/>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tr" sz="1800" b="0" i="0" u="none" strike="noStrike" kern="1200" cap="none" spc="0" normalizeH="0" baseline="0" noProof="0">
                <a:solidFill>
                  <a:srgbClr val="000000"/>
                </a:solidFill>
                <a:uLnTx/>
                <a:uFillTx/>
                <a:latin typeface="Calibri"/>
                <a:ea typeface="+mn-ea"/>
                <a:cs typeface="+mn-cs"/>
              </a:rPr>
              <a:t>EED: </a:t>
            </a:r>
            <a:r>
              <a:rPr kumimoji="0" lang="tr" sz="1800" b="0" i="0" u="none" strike="noStrike" kern="1200" cap="none" spc="0" normalizeH="0" baseline="0" noProof="0">
                <a:solidFill>
                  <a:srgbClr val="000000"/>
                </a:solidFill>
                <a:uLnTx/>
                <a:uFillTx/>
                <a:latin typeface="Calibri"/>
                <a:ea typeface="+mn-ea"/>
                <a:cs typeface="+mn-cs"/>
                <a:hlinkClick r:id="rId2"/>
              </a:rPr>
              <a:t> https://€-lex.€opa.eu/legal-content/EN/TXT/?uri=celex%3A32010L0075</a:t>
            </a:r>
            <a:r>
              <a:rPr kumimoji="0" lang="tr" sz="1800" b="0" i="0" u="none" strike="noStrike" kern="1200" cap="none" spc="0" normalizeH="0" baseline="0" noProof="0">
                <a:solidFill>
                  <a:srgbClr val="000000"/>
                </a:solidFill>
                <a:uLnTx/>
                <a:uFillTx/>
                <a:latin typeface="Calibri"/>
                <a:ea typeface="+mn-ea"/>
                <a:cs typeface="+mn-cs"/>
              </a:rPr>
              <a:t> </a:t>
            </a:r>
          </a:p>
        </p:txBody>
      </p:sp>
      <p:sp>
        <p:nvSpPr>
          <p:cNvPr id="3" name="Slide Number Placeholder 2">
            <a:extLst>
              <a:ext uri="{FF2B5EF4-FFF2-40B4-BE49-F238E27FC236}">
                <a16:creationId xmlns:a16="http://schemas.microsoft.com/office/drawing/2014/main" id="{810FF6B5-0DF4-738B-3F11-889B4AE4F1D7}"/>
              </a:ext>
            </a:extLst>
          </p:cNvPr>
          <p:cNvSpPr>
            <a:spLocks noGrp="1"/>
          </p:cNvSpPr>
          <p:nvPr>
            <p:ph type="sldNum" sz="quarter" idx="12"/>
          </p:nvPr>
        </p:nvSpPr>
        <p:spPr/>
        <p:txBody>
          <a:bodyPr>
            <a:noAutofit/>
          </a:bodyPr>
          <a:lstStyle/>
          <a:p>
            <a:pPr rtl="0"/>
            <a:r>
              <a:rPr lang="tr" sz="1200" b="0" i="0" u="none" strike="noStrike">
                <a:latin typeface="Calibri"/>
              </a:rPr>
              <a:t>6</a:t>
            </a:r>
            <a:endParaRPr lang="en-GB"/>
          </a:p>
        </p:txBody>
      </p:sp>
    </p:spTree>
    <p:extLst>
      <p:ext uri="{BB962C8B-B14F-4D97-AF65-F5344CB8AC3E}">
        <p14:creationId xmlns:p14="http://schemas.microsoft.com/office/powerpoint/2010/main" val="1285741927"/>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Kimya Sektörüne Özgü Dikey MET-REF'ler</a:t>
            </a:r>
            <a:endParaRPr lang="en-US"/>
          </a:p>
        </p:txBody>
      </p:sp>
      <p:sp>
        <p:nvSpPr>
          <p:cNvPr id="3" name="Slide Number Placeholder 2">
            <a:extLst>
              <a:ext uri="{FF2B5EF4-FFF2-40B4-BE49-F238E27FC236}">
                <a16:creationId xmlns:a16="http://schemas.microsoft.com/office/drawing/2014/main" id="{50A3B1F0-9877-A80D-BE2E-55A94C96623D}"/>
              </a:ext>
            </a:extLst>
          </p:cNvPr>
          <p:cNvSpPr>
            <a:spLocks noGrp="1"/>
          </p:cNvSpPr>
          <p:nvPr>
            <p:ph type="sldNum" sz="quarter" idx="12"/>
          </p:nvPr>
        </p:nvSpPr>
        <p:spPr/>
        <p:txBody>
          <a:bodyPr>
            <a:noAutofit/>
          </a:bodyPr>
          <a:lstStyle/>
          <a:p>
            <a:pPr rtl="0"/>
            <a:r>
              <a:rPr lang="tr" sz="1200" b="0" i="0" u="none" strike="noStrike">
                <a:latin typeface="Calibri"/>
              </a:rPr>
              <a:t>7</a:t>
            </a:r>
            <a:endParaRPr lang="en-GB"/>
          </a:p>
        </p:txBody>
      </p:sp>
      <p:sp>
        <p:nvSpPr>
          <p:cNvPr id="4" name="Content Placeholder 2">
            <a:extLst>
              <a:ext uri="{FF2B5EF4-FFF2-40B4-BE49-F238E27FC236}">
                <a16:creationId xmlns:a16="http://schemas.microsoft.com/office/drawing/2014/main" id="{B282D0BB-E906-4C77-94F6-9D6E8F9A1667}"/>
              </a:ext>
            </a:extLst>
          </p:cNvPr>
          <p:cNvSpPr txBox="1"/>
          <p:nvPr/>
        </p:nvSpPr>
        <p:spPr>
          <a:xfrm>
            <a:off x="568960" y="1727364"/>
            <a:ext cx="8036340" cy="4320000"/>
          </a:xfrm>
          <a:prstGeom prst="rect">
            <a:avLst/>
          </a:prstGeom>
          <a:ln w="12700">
            <a:solidFill>
              <a:srgbClr val="1F7F7D"/>
            </a:solidFill>
          </a:ln>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tr" sz="2400" b="0" i="0" u="none" strike="noStrike" kern="1200" cap="none" spc="0" normalizeH="0" baseline="0" noProof="0">
                <a:solidFill>
                  <a:srgbClr val="333333"/>
                </a:solidFill>
                <a:uLnTx/>
                <a:uFillTx/>
                <a:latin typeface="Calibri"/>
                <a:ea typeface="+mn-ea"/>
                <a:cs typeface="+mn-cs"/>
              </a:rPr>
              <a:t>Büyük Hacimli Organik Kimyasalların Üretimi (</a:t>
            </a:r>
            <a:r>
              <a:rPr kumimoji="0" lang="tr" sz="2400" b="0" i="0" u="none" strike="noStrike" kern="1200" cap="none" spc="0" normalizeH="0" baseline="0" noProof="0">
                <a:solidFill>
                  <a:srgbClr val="0070C0"/>
                </a:solidFill>
                <a:uLnTx/>
                <a:uFillTx/>
                <a:latin typeface="Calibri"/>
                <a:ea typeface="+mn-ea"/>
                <a:cs typeface="+mn-cs"/>
              </a:rPr>
              <a:t>LVOC</a:t>
            </a:r>
            <a:r>
              <a:rPr kumimoji="0" lang="tr" sz="2400" b="0" i="0" u="none" strike="noStrike" kern="1200" cap="none" spc="0" normalizeH="0" baseline="0" noProof="0">
                <a:solidFill>
                  <a:srgbClr val="333333"/>
                </a:solidFill>
                <a:uLnTx/>
                <a:uFillTx/>
                <a:latin typeface="Calibri"/>
                <a:ea typeface="+mn-ea"/>
                <a:cs typeface="+mn-cs"/>
              </a:rPr>
              <a:t>)</a:t>
            </a:r>
          </a:p>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tr" sz="2400" b="0" i="0" u="none" strike="noStrike" kern="1200" cap="none" spc="0" normalizeH="0" baseline="0" noProof="0">
                <a:solidFill>
                  <a:srgbClr val="333333"/>
                </a:solidFill>
                <a:uLnTx/>
                <a:uFillTx/>
                <a:latin typeface="Calibri"/>
                <a:ea typeface="+mn-ea"/>
                <a:cs typeface="+mn-cs"/>
              </a:rPr>
              <a:t>Organik İnce Kimyasalların İmalatı</a:t>
            </a:r>
            <a:r>
              <a:rPr kumimoji="0" lang="tr" sz="2400" b="0" i="0" u="none" strike="noStrike" kern="1200" cap="none" spc="0" normalizeH="0" baseline="0" noProof="0">
                <a:solidFill>
                  <a:srgbClr val="000000"/>
                </a:solidFill>
                <a:uLnTx/>
                <a:uFillTx/>
                <a:latin typeface="Calibri"/>
                <a:ea typeface="+mn-ea"/>
                <a:cs typeface="+mn-cs"/>
              </a:rPr>
              <a:t>(</a:t>
            </a:r>
            <a:r>
              <a:rPr kumimoji="0" lang="tr" sz="2400" b="0" i="0" u="none" strike="noStrike" kern="1200" cap="none" spc="0" normalizeH="0" baseline="0" noProof="0">
                <a:solidFill>
                  <a:srgbClr val="0070C0"/>
                </a:solidFill>
                <a:uLnTx/>
                <a:uFillTx/>
                <a:latin typeface="Calibri"/>
                <a:ea typeface="+mn-ea"/>
                <a:cs typeface="+mn-cs"/>
              </a:rPr>
              <a:t>OFC</a:t>
            </a:r>
            <a:r>
              <a:rPr kumimoji="0" lang="tr" sz="2400" b="0" i="0" u="none" strike="noStrike" kern="1200" cap="none" spc="0" normalizeH="0" baseline="0" noProof="0">
                <a:solidFill>
                  <a:srgbClr val="000000"/>
                </a:solidFill>
                <a:uLnTx/>
                <a:uFillTx/>
                <a:latin typeface="Calibri"/>
                <a:ea typeface="+mn-ea"/>
                <a:cs typeface="+mn-cs"/>
              </a:rPr>
              <a:t>)</a:t>
            </a:r>
            <a:endParaRPr kumimoji="0" lang="en-US" sz="2400" b="0" i="0" u="none" strike="noStrike" kern="1200" cap="none" spc="0" normalizeH="0" baseline="30000" noProof="0">
              <a:ln>
                <a:noFill/>
              </a:ln>
              <a:solidFill>
                <a:srgbClr val="FF0000"/>
              </a:solidFill>
              <a:effectLst/>
              <a:uLnTx/>
              <a:uFillTx/>
              <a:latin typeface="Calibri"/>
              <a:ea typeface="+mn-ea"/>
              <a:cs typeface="+mn-cs"/>
            </a:endParaRPr>
          </a:p>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tr" sz="2400" b="0" i="0" u="none" strike="noStrike" kern="1200" cap="none" spc="0" normalizeH="0" baseline="0" noProof="0">
                <a:solidFill>
                  <a:srgbClr val="000000"/>
                </a:solidFill>
                <a:uLnTx/>
                <a:uFillTx/>
                <a:latin typeface="Calibri"/>
                <a:ea typeface="+mn-ea"/>
                <a:cs typeface="+mn-cs"/>
              </a:rPr>
              <a:t>Polimerlerin Üretimi (</a:t>
            </a:r>
            <a:r>
              <a:rPr kumimoji="0" lang="tr" sz="2400" b="0" i="0" u="none" strike="noStrike" kern="1200" cap="none" spc="0" normalizeH="0" baseline="0" noProof="0">
                <a:solidFill>
                  <a:srgbClr val="0070C0"/>
                </a:solidFill>
                <a:uLnTx/>
                <a:uFillTx/>
                <a:latin typeface="Calibri"/>
                <a:ea typeface="+mn-ea"/>
                <a:cs typeface="+mn-cs"/>
              </a:rPr>
              <a:t>POL</a:t>
            </a:r>
            <a:r>
              <a:rPr kumimoji="0" lang="tr" sz="2400" b="0" i="0" u="none" strike="noStrike" kern="1200" cap="none" spc="0" normalizeH="0" baseline="0" noProof="0">
                <a:solidFill>
                  <a:srgbClr val="000000"/>
                </a:solidFill>
                <a:uLnTx/>
                <a:uFillTx/>
                <a:latin typeface="Calibri"/>
                <a:ea typeface="+mn-ea"/>
                <a:cs typeface="+mn-cs"/>
              </a:rPr>
              <a:t>)</a:t>
            </a:r>
          </a:p>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tr" sz="2400" b="0" i="0" u="none" strike="noStrike" kern="1200" cap="none" spc="0" normalizeH="0" baseline="0" noProof="0">
                <a:solidFill>
                  <a:srgbClr val="333333"/>
                </a:solidFill>
                <a:uLnTx/>
                <a:uFillTx/>
                <a:latin typeface="Calibri"/>
                <a:ea typeface="+mn-ea"/>
                <a:cs typeface="+mn-cs"/>
              </a:rPr>
              <a:t>Büyük Hacimli İnorganik Kimyasallar - Amonyak, Asitler ve Gübreler (</a:t>
            </a:r>
            <a:r>
              <a:rPr kumimoji="0" lang="tr" sz="2400" b="0" i="0" u="none" strike="noStrike" kern="1200" cap="none" spc="0" normalizeH="0" baseline="0" noProof="0">
                <a:solidFill>
                  <a:srgbClr val="0070C0"/>
                </a:solidFill>
                <a:uLnTx/>
                <a:uFillTx/>
                <a:latin typeface="Calibri"/>
                <a:ea typeface="+mn-ea"/>
                <a:cs typeface="+mn-cs"/>
              </a:rPr>
              <a:t>LVIC-AAF</a:t>
            </a:r>
            <a:r>
              <a:rPr kumimoji="0" lang="tr" sz="2400" b="0" i="0" u="none" strike="noStrike" kern="1200" cap="none" spc="0" normalizeH="0" baseline="0" noProof="0">
                <a:solidFill>
                  <a:srgbClr val="333333"/>
                </a:solidFill>
                <a:uLnTx/>
                <a:uFillTx/>
                <a:latin typeface="Calibri"/>
                <a:ea typeface="+mn-ea"/>
                <a:cs typeface="+mn-cs"/>
              </a:rPr>
              <a:t>)</a:t>
            </a:r>
          </a:p>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tr" sz="2400" b="0" i="0" u="none" strike="noStrike" kern="1200" cap="none" spc="0" normalizeH="0" baseline="0" noProof="0">
                <a:solidFill>
                  <a:srgbClr val="333333"/>
                </a:solidFill>
                <a:uLnTx/>
                <a:uFillTx/>
                <a:latin typeface="Calibri"/>
                <a:ea typeface="+mn-ea"/>
                <a:cs typeface="+mn-cs"/>
              </a:rPr>
              <a:t>Büyük Hacimli İnorganik Kimyasallar - Katılar ve Diğerleri Endüstrisi (</a:t>
            </a:r>
            <a:r>
              <a:rPr kumimoji="0" lang="tr" sz="2400" b="0" i="0" u="none" strike="noStrike" kern="1200" cap="none" spc="0" normalizeH="0" baseline="0" noProof="0">
                <a:solidFill>
                  <a:srgbClr val="0070C0"/>
                </a:solidFill>
                <a:uLnTx/>
                <a:uFillTx/>
                <a:latin typeface="Calibri"/>
                <a:ea typeface="+mn-ea"/>
                <a:cs typeface="+mn-cs"/>
              </a:rPr>
              <a:t>LVIC-S</a:t>
            </a:r>
            <a:r>
              <a:rPr kumimoji="0" lang="tr" sz="2400" b="0" i="0" u="none" strike="noStrike" kern="1200" cap="none" spc="0" normalizeH="0" baseline="0" noProof="0">
                <a:solidFill>
                  <a:srgbClr val="333333"/>
                </a:solidFill>
                <a:uLnTx/>
                <a:uFillTx/>
                <a:latin typeface="Calibri"/>
                <a:ea typeface="+mn-ea"/>
                <a:cs typeface="+mn-cs"/>
              </a:rPr>
              <a:t>)</a:t>
            </a:r>
          </a:p>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tr" sz="2400" b="0" i="0" u="none" strike="noStrike" kern="1200" cap="none" spc="0" normalizeH="0" baseline="0" noProof="0">
                <a:solidFill>
                  <a:srgbClr val="333333"/>
                </a:solidFill>
                <a:uLnTx/>
                <a:uFillTx/>
                <a:latin typeface="Calibri"/>
                <a:ea typeface="+mn-ea"/>
                <a:cs typeface="+mn-cs"/>
              </a:rPr>
              <a:t>Özel İnorganik Kimyasalların Üretimi </a:t>
            </a:r>
            <a:r>
              <a:rPr kumimoji="0" lang="tr" sz="2400" b="0" i="0" u="none" strike="noStrike" kern="1200" cap="none" spc="0" normalizeH="0" baseline="0" noProof="0">
                <a:solidFill>
                  <a:srgbClr val="000000"/>
                </a:solidFill>
                <a:uLnTx/>
                <a:uFillTx/>
                <a:latin typeface="Calibri"/>
                <a:ea typeface="+mn-ea"/>
                <a:cs typeface="+mn-cs"/>
              </a:rPr>
              <a:t>(</a:t>
            </a:r>
            <a:r>
              <a:rPr kumimoji="0" lang="tr" sz="2400" b="0" i="0" u="none" strike="noStrike" kern="1200" cap="none" spc="0" normalizeH="0" baseline="0" noProof="0">
                <a:solidFill>
                  <a:srgbClr val="0070C0"/>
                </a:solidFill>
                <a:uLnTx/>
                <a:uFillTx/>
                <a:latin typeface="Calibri"/>
                <a:ea typeface="+mn-ea"/>
                <a:cs typeface="+mn-cs"/>
              </a:rPr>
              <a:t>SIC)</a:t>
            </a:r>
            <a:endParaRPr kumimoji="0" lang="tr" sz="2400" b="0" i="0" u="none" strike="noStrike" kern="1200" cap="none" spc="0" normalizeH="0" baseline="0" noProof="0">
              <a:solidFill>
                <a:srgbClr val="000000"/>
              </a:solidFill>
              <a:uLnTx/>
              <a:uFillTx/>
              <a:latin typeface="Calibri"/>
              <a:ea typeface="+mn-ea"/>
              <a:cs typeface="+mn-cs"/>
            </a:endParaRPr>
          </a:p>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tr" sz="2400" b="0" i="0" u="none" strike="noStrike" kern="1200" cap="none" spc="0" normalizeH="0" baseline="0" noProof="0">
                <a:solidFill>
                  <a:srgbClr val="000000"/>
                </a:solidFill>
                <a:uLnTx/>
                <a:uFillTx/>
                <a:latin typeface="Calibri"/>
                <a:ea typeface="+mn-ea"/>
                <a:cs typeface="+mn-cs"/>
              </a:rPr>
              <a:t>Klor alkali Üretimi (</a:t>
            </a:r>
            <a:r>
              <a:rPr kumimoji="0" lang="tr" sz="2400" b="0" i="0" u="none" strike="noStrike" kern="1200" cap="none" spc="0" normalizeH="0" baseline="0" noProof="0">
                <a:solidFill>
                  <a:srgbClr val="0070C0"/>
                </a:solidFill>
                <a:uLnTx/>
                <a:uFillTx/>
                <a:latin typeface="Calibri"/>
                <a:ea typeface="+mn-ea"/>
                <a:cs typeface="+mn-cs"/>
              </a:rPr>
              <a:t>CAK</a:t>
            </a:r>
            <a:r>
              <a:rPr kumimoji="0" lang="tr" sz="2400" b="0" i="0" u="none" strike="noStrike" kern="1200" cap="none" spc="0" normalizeH="0" baseline="0" noProof="0">
                <a:solidFill>
                  <a:srgbClr val="000000"/>
                </a:solidFill>
                <a:uLnTx/>
                <a:uFillTx/>
                <a:latin typeface="Calibri"/>
                <a:ea typeface="+mn-ea"/>
                <a:cs typeface="+mn-cs"/>
              </a:rPr>
              <a:t>) </a:t>
            </a:r>
          </a:p>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endParaRPr kumimoji="0" lang="en-US" sz="2400" b="0" i="0" u="none" strike="noStrike" kern="1200" cap="none" spc="0" normalizeH="0" baseline="0" noProof="0">
              <a:ln>
                <a:noFill/>
              </a:ln>
              <a:solidFill>
                <a:srgbClr val="333333"/>
              </a:solidFill>
              <a:effectLst/>
              <a:uLnTx/>
              <a:uFillTx/>
              <a:latin typeface="Calibri"/>
              <a:ea typeface="+mn-ea"/>
              <a:cs typeface="+mn-cs"/>
            </a:endParaRPr>
          </a:p>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endParaRPr kumimoji="0" lang="en-US" sz="2400" b="0" i="0" u="none" strike="noStrike" kern="1200" cap="none" spc="0" normalizeH="0" baseline="0" noProof="0">
              <a:ln>
                <a:noFill/>
              </a:ln>
              <a:solidFill>
                <a:prstClr val="black"/>
              </a:solidFill>
              <a:effectLst/>
              <a:uLnTx/>
              <a:uFillTx/>
              <a:latin typeface="Calibri"/>
              <a:ea typeface="+mn-ea"/>
              <a:cs typeface="+mn-cs"/>
            </a:endParaRPr>
          </a:p>
        </p:txBody>
      </p:sp>
      <p:pic>
        <p:nvPicPr>
          <p:cNvPr id="5" name="Content Placeholder 4">
            <a:extLst>
              <a:ext uri="{FF2B5EF4-FFF2-40B4-BE49-F238E27FC236}">
                <a16:creationId xmlns:a16="http://schemas.microsoft.com/office/drawing/2014/main" id="{B67BD075-B9DD-4196-9C60-C6B6B6C94220}"/>
              </a:ext>
            </a:extLst>
          </p:cNvPr>
          <p:cNvPicPr>
            <a:picLocks noChangeAspect="1"/>
          </p:cNvPicPr>
          <p:nvPr/>
        </p:nvPicPr>
        <p:blipFill>
          <a:blip r:embed="rId2"/>
          <a:stretch>
            <a:fillRect/>
          </a:stretch>
        </p:blipFill>
        <p:spPr>
          <a:xfrm>
            <a:off x="8813165" y="1727364"/>
            <a:ext cx="3034286" cy="4320000"/>
          </a:xfrm>
          <a:prstGeom prst="rect">
            <a:avLst/>
          </a:prstGeom>
        </p:spPr>
      </p:pic>
    </p:spTree>
    <p:extLst>
      <p:ext uri="{BB962C8B-B14F-4D97-AF65-F5344CB8AC3E}">
        <p14:creationId xmlns:p14="http://schemas.microsoft.com/office/powerpoint/2010/main" val="187647323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Yatay MET-REF'ler</a:t>
            </a:r>
          </a:p>
        </p:txBody>
      </p:sp>
      <p:sp>
        <p:nvSpPr>
          <p:cNvPr id="5" name="Content Placeholder 3">
            <a:extLst>
              <a:ext uri="{FF2B5EF4-FFF2-40B4-BE49-F238E27FC236}">
                <a16:creationId xmlns:a16="http://schemas.microsoft.com/office/drawing/2014/main" id="{697F2DFF-4922-4E51-801F-3A122908AD25}"/>
              </a:ext>
            </a:extLst>
          </p:cNvPr>
          <p:cNvSpPr txBox="1"/>
          <p:nvPr/>
        </p:nvSpPr>
        <p:spPr>
          <a:xfrm>
            <a:off x="1704339" y="1983740"/>
            <a:ext cx="8783321" cy="2890520"/>
          </a:xfrm>
          <a:prstGeom prst="rect">
            <a:avLst/>
          </a:prstGeom>
          <a:ln>
            <a:solidFill>
              <a:srgbClr val="1F7F7D"/>
            </a:solid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tr" sz="2400" b="0" i="0" u="none" strike="noStrike" kern="1200" cap="none" spc="0" normalizeH="0" baseline="0" noProof="0">
                <a:solidFill>
                  <a:srgbClr val="000000"/>
                </a:solidFill>
                <a:uLnTx/>
                <a:uFillTx/>
                <a:latin typeface="Calibri"/>
                <a:ea typeface="+mn-ea"/>
                <a:cs typeface="+mn-cs"/>
              </a:rPr>
              <a:t>Kimya Sektöründe Ortak Atık Gaz Yönetimi ve Arıtma Sistemleri (</a:t>
            </a:r>
            <a:r>
              <a:rPr kumimoji="0" lang="tr" sz="2400" b="0" i="0" u="none" strike="noStrike" kern="1200" cap="none" spc="0" normalizeH="0" baseline="0" noProof="0">
                <a:solidFill>
                  <a:srgbClr val="0070C0"/>
                </a:solidFill>
                <a:uLnTx/>
                <a:uFillTx/>
                <a:latin typeface="Calibri"/>
                <a:ea typeface="+mn-ea"/>
                <a:cs typeface="+mn-cs"/>
              </a:rPr>
              <a:t>WGC</a:t>
            </a:r>
            <a:r>
              <a:rPr kumimoji="0" lang="tr" sz="2400" b="0" i="0" u="none" strike="noStrike" kern="1200" cap="none" spc="0" normalizeH="0" baseline="0" noProof="0">
                <a:solidFill>
                  <a:srgbClr val="000000"/>
                </a:solidFill>
                <a:uLnTx/>
                <a:uFillTx/>
                <a:latin typeface="Calibri"/>
                <a:ea typeface="+mn-ea"/>
                <a:cs typeface="+mn-cs"/>
              </a:rPr>
              <a:t>)</a:t>
            </a:r>
          </a:p>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tr" sz="2400" b="0" i="0" u="none" strike="noStrike" kern="1200" cap="none" spc="0" normalizeH="0" baseline="0" noProof="0">
                <a:solidFill>
                  <a:srgbClr val="000000"/>
                </a:solidFill>
                <a:uLnTx/>
                <a:uFillTx/>
                <a:latin typeface="Calibri"/>
                <a:ea typeface="+mn-ea"/>
                <a:cs typeface="+mn-cs"/>
              </a:rPr>
              <a:t>Kimya Sektöründe Ortak Atık Su ve Atık Gaz Arıtma/Yönetim Sistemleri (</a:t>
            </a:r>
            <a:r>
              <a:rPr kumimoji="0" lang="tr" sz="2400" b="0" i="0" u="none" strike="noStrike" kern="1200" cap="none" spc="0" normalizeH="0" baseline="0" noProof="0">
                <a:solidFill>
                  <a:srgbClr val="0070C0"/>
                </a:solidFill>
                <a:uLnTx/>
                <a:uFillTx/>
                <a:latin typeface="Calibri"/>
                <a:ea typeface="+mn-ea"/>
                <a:cs typeface="+mn-cs"/>
              </a:rPr>
              <a:t>CWW</a:t>
            </a:r>
            <a:r>
              <a:rPr kumimoji="0" lang="tr" sz="2400" b="0" i="0" u="none" strike="noStrike" kern="1200" cap="none" spc="0" normalizeH="0" baseline="0" noProof="0">
                <a:solidFill>
                  <a:srgbClr val="000000"/>
                </a:solidFill>
                <a:uLnTx/>
                <a:uFillTx/>
                <a:latin typeface="Calibri"/>
                <a:ea typeface="+mn-ea"/>
                <a:cs typeface="+mn-cs"/>
              </a:rPr>
              <a:t>)</a:t>
            </a:r>
          </a:p>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tr" sz="2400" b="0" i="0" u="none" strike="noStrike" kern="1200" cap="none" spc="0" normalizeH="0" baseline="0" noProof="0">
                <a:solidFill>
                  <a:srgbClr val="000000"/>
                </a:solidFill>
                <a:uLnTx/>
                <a:uFillTx/>
                <a:latin typeface="Calibri"/>
                <a:ea typeface="+mn-ea"/>
                <a:cs typeface="+mn-cs"/>
              </a:rPr>
              <a:t>Depolamadan Kaynaklanan Emisyonlar (</a:t>
            </a:r>
            <a:r>
              <a:rPr kumimoji="0" lang="tr" sz="2400" b="0" i="0" u="none" strike="noStrike" kern="1200" cap="none" spc="0" normalizeH="0" baseline="0" noProof="0">
                <a:solidFill>
                  <a:srgbClr val="0070C0"/>
                </a:solidFill>
                <a:uLnTx/>
                <a:uFillTx/>
                <a:latin typeface="Calibri"/>
                <a:ea typeface="+mn-ea"/>
                <a:cs typeface="+mn-cs"/>
              </a:rPr>
              <a:t>EFS</a:t>
            </a:r>
            <a:r>
              <a:rPr kumimoji="0" lang="tr" sz="2400" b="0" i="0" u="none" strike="noStrike" kern="1200" cap="none" spc="0" normalizeH="0" baseline="0" noProof="0">
                <a:solidFill>
                  <a:srgbClr val="000000"/>
                </a:solidFill>
                <a:uLnTx/>
                <a:uFillTx/>
                <a:latin typeface="Calibri"/>
                <a:ea typeface="+mn-ea"/>
                <a:cs typeface="+mn-cs"/>
              </a:rPr>
              <a:t>)</a:t>
            </a:r>
          </a:p>
          <a:p>
            <a:pPr marL="228600" marR="0" lvl="0" indent="-228600" algn="l" defTabSz="914400" rtl="0" eaLnBrk="1" fontAlgn="auto" latinLnBrk="0" hangingPunct="1">
              <a:lnSpc>
                <a:spcPct val="90000"/>
              </a:lnSpc>
              <a:spcBef>
                <a:spcPts val="1000"/>
              </a:spcBef>
              <a:spcAft>
                <a:spcPct val="0"/>
              </a:spcAft>
              <a:buClrTx/>
              <a:buSzTx/>
              <a:buFont typeface="Arial" panose="020B0604020202020204" pitchFamily="34" charset="0"/>
              <a:buChar char="•"/>
              <a:defRPr/>
            </a:pPr>
            <a:r>
              <a:rPr kumimoji="0" lang="tr" sz="2400" b="0" i="0" u="none" strike="noStrike" kern="1200" cap="none" spc="0" normalizeH="0" baseline="0" noProof="0">
                <a:solidFill>
                  <a:srgbClr val="000000"/>
                </a:solidFill>
                <a:uLnTx/>
                <a:uFillTx/>
                <a:latin typeface="Calibri"/>
                <a:ea typeface="+mn-ea"/>
                <a:cs typeface="+mn-cs"/>
              </a:rPr>
              <a:t>Enerji Verimliliği (</a:t>
            </a:r>
            <a:r>
              <a:rPr kumimoji="0" lang="tr" sz="2400" b="0" i="0" u="none" strike="noStrike" kern="1200" cap="none" spc="0" normalizeH="0" baseline="0" noProof="0">
                <a:solidFill>
                  <a:srgbClr val="0070C0"/>
                </a:solidFill>
                <a:uLnTx/>
                <a:uFillTx/>
                <a:latin typeface="Calibri"/>
                <a:ea typeface="+mn-ea"/>
                <a:cs typeface="+mn-cs"/>
              </a:rPr>
              <a:t>ENE</a:t>
            </a:r>
            <a:r>
              <a:rPr kumimoji="0" lang="tr" sz="2400" b="0" i="0" u="none" strike="noStrike" kern="1200" cap="none" spc="0" normalizeH="0" baseline="0" noProof="0">
                <a:solidFill>
                  <a:srgbClr val="000000"/>
                </a:solidFill>
                <a:uLnTx/>
                <a:uFillTx/>
                <a:latin typeface="Calibri"/>
                <a:ea typeface="+mn-ea"/>
                <a:cs typeface="+mn-cs"/>
              </a:rPr>
              <a:t>)</a:t>
            </a: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Slide Number Placeholder 2">
            <a:extLst>
              <a:ext uri="{FF2B5EF4-FFF2-40B4-BE49-F238E27FC236}">
                <a16:creationId xmlns:a16="http://schemas.microsoft.com/office/drawing/2014/main" id="{0660D84E-5CE8-4C15-E2C1-DE5A87AE6238}"/>
              </a:ext>
            </a:extLst>
          </p:cNvPr>
          <p:cNvSpPr>
            <a:spLocks noGrp="1"/>
          </p:cNvSpPr>
          <p:nvPr>
            <p:ph type="sldNum" sz="quarter" idx="12"/>
          </p:nvPr>
        </p:nvSpPr>
        <p:spPr/>
        <p:txBody>
          <a:bodyPr>
            <a:noAutofit/>
          </a:bodyPr>
          <a:lstStyle/>
          <a:p>
            <a:pPr rtl="0"/>
            <a:r>
              <a:rPr lang="tr" sz="1200" b="0" i="0" u="none" strike="noStrike">
                <a:latin typeface="Calibri"/>
              </a:rPr>
              <a:t>8</a:t>
            </a:r>
            <a:endParaRPr lang="en-GB"/>
          </a:p>
        </p:txBody>
      </p:sp>
    </p:spTree>
    <p:extLst>
      <p:ext uri="{BB962C8B-B14F-4D97-AF65-F5344CB8AC3E}">
        <p14:creationId xmlns:p14="http://schemas.microsoft.com/office/powerpoint/2010/main" val="90789895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3200" b="1" i="0" u="none" strike="noStrike">
                <a:latin typeface="Calibri"/>
              </a:rPr>
              <a:t>Büyük Hacimli Organik Kimyasallar (LVOC)</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Autofit/>
          </a:bodyPr>
          <a:lstStyle/>
          <a:p>
            <a:pPr algn="just" rtl="0"/>
            <a:r>
              <a:rPr lang="tr" sz="2800" b="0" i="0" u="none" strike="noStrike">
                <a:latin typeface="Calibri"/>
              </a:rPr>
              <a:t>Aşağıdaki kimyasallar LVOC kapsamındadır:</a:t>
            </a:r>
          </a:p>
          <a:p>
            <a:pPr lvl="1" algn="just" rtl="0"/>
            <a:r>
              <a:rPr lang="tr" sz="2400" b="0" i="0" u="none" strike="noStrike">
                <a:latin typeface="Calibri"/>
              </a:rPr>
              <a:t>Basit hidrokarbonlar; alkoller, aldehitler, ketonlar, karboksilik asitler, esterler ve ester karışımları, asetatlar, eterler, peroksitler ve epoksi reçineleri gibi oksijen içeren hidrokarbonlar; kükürtlü hidrokarbonlar; aminler, amidler, azotlu bileşikler, nitro bileşikler veya nitrat bileşikleri, nitriller, siyanatlar, izosiyanatlar gibi azotlu hidrokarbonlar; fosfor içeren hidrokarbonlar; halojenik hidrokarbonlar; organometalik bileşikler; hidrojen peroksit</a:t>
            </a:r>
          </a:p>
          <a:p>
            <a:pPr algn="just" rtl="0"/>
            <a:r>
              <a:rPr lang="tr" sz="2800" b="0" i="0" u="none" strike="noStrike">
                <a:latin typeface="Calibri"/>
              </a:rPr>
              <a:t>LVOC üretiminin başlıca çevresel sorunları; noktasal kaynaklı ve kaçak UOB emisyonları, yüksek organik içerikli atık su emisyonu, enerji tüketimi, koku ve gürültü sorunlarıdır. </a:t>
            </a:r>
          </a:p>
          <a:p>
            <a:endParaRPr lang="en-US"/>
          </a:p>
        </p:txBody>
      </p:sp>
      <p:sp>
        <p:nvSpPr>
          <p:cNvPr id="3" name="Slide Number Placeholder 2">
            <a:extLst>
              <a:ext uri="{FF2B5EF4-FFF2-40B4-BE49-F238E27FC236}">
                <a16:creationId xmlns:a16="http://schemas.microsoft.com/office/drawing/2014/main" id="{19E93B1C-DC5E-7533-0146-C79A1BCC6889}"/>
              </a:ext>
            </a:extLst>
          </p:cNvPr>
          <p:cNvSpPr>
            <a:spLocks noGrp="1"/>
          </p:cNvSpPr>
          <p:nvPr>
            <p:ph type="sldNum" sz="quarter" idx="12"/>
          </p:nvPr>
        </p:nvSpPr>
        <p:spPr/>
        <p:txBody>
          <a:bodyPr>
            <a:noAutofit/>
          </a:bodyPr>
          <a:lstStyle/>
          <a:p>
            <a:pPr rtl="0"/>
            <a:r>
              <a:rPr lang="tr" sz="1200" b="0" i="0" u="none" strike="noStrike">
                <a:latin typeface="Calibri"/>
              </a:rPr>
              <a:t>9</a:t>
            </a:r>
            <a:endParaRPr lang="en-GB"/>
          </a:p>
        </p:txBody>
      </p:sp>
    </p:spTree>
    <p:extLst>
      <p:ext uri="{BB962C8B-B14F-4D97-AF65-F5344CB8AC3E}">
        <p14:creationId xmlns:p14="http://schemas.microsoft.com/office/powerpoint/2010/main" val="836773675"/>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3.1.32"/>
  <p:tag name="AS_OS" val="Unix 5.4.209.116"/>
  <p:tag name="AS_RELEASE_DATE" val="2020.03.14"/>
  <p:tag name="AS_TITLE" val="Aspose.Slides for .NET Standard 2.0"/>
  <p:tag name="AS_VERSION" val="20.3"/>
</p:tagLst>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e8073b6-3c35-47ec-bd0a-a1d0ba8cbf8f" xsi:nil="true"/>
    <lcf76f155ced4ddcb4097134ff3c332f xmlns="bde1a614-31f7-438d-beec-b6de3b6557e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4A3FC1E26E3BA4A907FBEE7D1494596" ma:contentTypeVersion="17" ma:contentTypeDescription="Create a new document." ma:contentTypeScope="" ma:versionID="1d02e26b1e0805d97c7c325b5c17fe7a">
  <xsd:schema xmlns:xsd="http://www.w3.org/2001/XMLSchema" xmlns:xs="http://www.w3.org/2001/XMLSchema" xmlns:p="http://schemas.microsoft.com/office/2006/metadata/properties" xmlns:ns2="bde1a614-31f7-438d-beec-b6de3b6557e4" xmlns:ns3="3e8073b6-3c35-47ec-bd0a-a1d0ba8cbf8f" targetNamespace="http://schemas.microsoft.com/office/2006/metadata/properties" ma:root="true" ma:fieldsID="4fef06fb690796ce9818d38cf3116d66" ns2:_="" ns3:_="">
    <xsd:import namespace="bde1a614-31f7-438d-beec-b6de3b6557e4"/>
    <xsd:import namespace="3e8073b6-3c35-47ec-bd0a-a1d0ba8cbf8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e1a614-31f7-438d-beec-b6de3b6557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aca36d1-af7c-46e5-adbe-7b61b864efc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e8073b6-3c35-47ec-bd0a-a1d0ba8cbf8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d36ed16-71c4-47f9-989c-d735444cd7e8}" ma:internalName="TaxCatchAll" ma:showField="CatchAllData" ma:web="3e8073b6-3c35-47ec-bd0a-a1d0ba8cbf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0F962D3-CDB5-4195-917C-54600F787D43}">
  <ds:schemaRefs>
    <ds:schemaRef ds:uri="http://purl.org/dc/terms/"/>
    <ds:schemaRef ds:uri="http://www.w3.org/XML/1998/namespace"/>
    <ds:schemaRef ds:uri="http://purl.org/dc/dcmitype/"/>
    <ds:schemaRef ds:uri="http://schemas.openxmlformats.org/package/2006/metadata/core-properties"/>
    <ds:schemaRef ds:uri="bde1a614-31f7-438d-beec-b6de3b6557e4"/>
    <ds:schemaRef ds:uri="http://schemas.microsoft.com/office/2006/documentManagement/types"/>
    <ds:schemaRef ds:uri="http://purl.org/dc/elements/1.1/"/>
    <ds:schemaRef ds:uri="http://schemas.microsoft.com/office/infopath/2007/PartnerControls"/>
    <ds:schemaRef ds:uri="3e8073b6-3c35-47ec-bd0a-a1d0ba8cbf8f"/>
    <ds:schemaRef ds:uri="http://schemas.microsoft.com/office/2006/metadata/properties"/>
  </ds:schemaRefs>
</ds:datastoreItem>
</file>

<file path=customXml/itemProps2.xml><?xml version="1.0" encoding="utf-8"?>
<ds:datastoreItem xmlns:ds="http://schemas.openxmlformats.org/officeDocument/2006/customXml" ds:itemID="{70D7CA75-421E-43B4-9E53-210742F42C60}">
  <ds:schemaRefs>
    <ds:schemaRef ds:uri="http://schemas.microsoft.com/sharepoint/v3/contenttype/forms"/>
  </ds:schemaRefs>
</ds:datastoreItem>
</file>

<file path=customXml/itemProps3.xml><?xml version="1.0" encoding="utf-8"?>
<ds:datastoreItem xmlns:ds="http://schemas.openxmlformats.org/officeDocument/2006/customXml" ds:itemID="{247AA547-B198-44EF-985F-B3A0E896E16F}">
  <ds:schemaRefs/>
</ds:datastoreItem>
</file>

<file path=docProps/app.xml><?xml version="1.0" encoding="utf-8"?>
<Properties xmlns="http://schemas.openxmlformats.org/officeDocument/2006/extended-properties" xmlns:vt="http://schemas.openxmlformats.org/officeDocument/2006/docPropsVTypes">
  <TotalTime>7035</TotalTime>
  <Words>2764</Words>
  <Application>Microsoft Office PowerPoint</Application>
  <PresentationFormat>Geniş ekran</PresentationFormat>
  <Paragraphs>421</Paragraphs>
  <Slides>35</Slides>
  <Notes>2</Notes>
  <HiddenSlides>0</HiddenSlides>
  <MMClips>0</MMClips>
  <ScaleCrop>false</ScaleCrop>
  <HeadingPairs>
    <vt:vector size="6" baseType="variant">
      <vt:variant>
        <vt:lpstr>Kullanılan Yazı Tipleri</vt:lpstr>
      </vt:variant>
      <vt:variant>
        <vt:i4>5</vt:i4>
      </vt:variant>
      <vt:variant>
        <vt:lpstr>Tema</vt:lpstr>
      </vt:variant>
      <vt:variant>
        <vt:i4>3</vt:i4>
      </vt:variant>
      <vt:variant>
        <vt:lpstr>Slayt Başlıkları</vt:lpstr>
      </vt:variant>
      <vt:variant>
        <vt:i4>35</vt:i4>
      </vt:variant>
    </vt:vector>
  </HeadingPairs>
  <TitlesOfParts>
    <vt:vector size="43" baseType="lpstr">
      <vt:lpstr>Arial</vt:lpstr>
      <vt:lpstr>Calibri</vt:lpstr>
      <vt:lpstr>Calibri Light</vt:lpstr>
      <vt:lpstr>Times New Roman</vt:lpstr>
      <vt:lpstr>Verdana</vt:lpstr>
      <vt:lpstr>Office Teması</vt:lpstr>
      <vt:lpstr>1_Office Theme</vt:lpstr>
      <vt:lpstr>1_Office Teması</vt:lpstr>
      <vt:lpstr>Prof. Dr. Ülkü Yetiş  Kilit Uzman  Kasım 2023</vt:lpstr>
      <vt:lpstr>EED ve Kimya Endüstrisi</vt:lpstr>
      <vt:lpstr>EED ve Kimya Endüstrisi</vt:lpstr>
      <vt:lpstr>Kapsanan Kimya Sektörleri</vt:lpstr>
      <vt:lpstr>Kapsanan Kimya Sektörleri</vt:lpstr>
      <vt:lpstr>Kapsanan Kimya Sektörleri</vt:lpstr>
      <vt:lpstr>Kimya Sektörüne Özgü Dikey MET-REF'ler</vt:lpstr>
      <vt:lpstr>Yatay MET-REF'ler</vt:lpstr>
      <vt:lpstr>Büyük Hacimli Organik Kimyasallar (LVOC)</vt:lpstr>
      <vt:lpstr>Büyük Hacimli Organik Kimyasallar (LVOC)</vt:lpstr>
      <vt:lpstr>Büyük Hacimli Organik Kimyasallar (LVOC)</vt:lpstr>
      <vt:lpstr>Büyük Hacimli Organik Kimyasallar (LVOC)</vt:lpstr>
      <vt:lpstr>Polimerler (POL)</vt:lpstr>
      <vt:lpstr>Polimerler (POL)</vt:lpstr>
      <vt:lpstr>Polimerler (POL)</vt:lpstr>
      <vt:lpstr>Polimerler (POL)</vt:lpstr>
      <vt:lpstr>Organik İnce Kimyasallar (OFC)</vt:lpstr>
      <vt:lpstr>Organik İnce Kimyasallar (OFC)</vt:lpstr>
      <vt:lpstr>Organik İnce Kimyasallar (OFC)</vt:lpstr>
      <vt:lpstr>Organik İnce Kimyasallar (OFC)</vt:lpstr>
      <vt:lpstr>Büyük Hacimli İnorganik Kimyasallar - Amonyak, Asitler ve Gübreler (LVIC-AAF)</vt:lpstr>
      <vt:lpstr>Büyük Hacimli İnorganik Kimyasallar - Amonyak, Asitler ve Gübreler (LVIC-AAF)</vt:lpstr>
      <vt:lpstr>Büyük Hacimli İnorganik Kimyasallar - Amonyak, Asitler ve Gübreler (LVIC-AAF)</vt:lpstr>
      <vt:lpstr>Büyük Hacimli İnorganik Kimyasallar - Amonyak, Asitler ve Gübreler (LVIC-AAF)</vt:lpstr>
      <vt:lpstr>Klor Alkali (CAK)</vt:lpstr>
      <vt:lpstr>Klor Alkali (CAK)</vt:lpstr>
      <vt:lpstr>Klor Alkali (CAK)</vt:lpstr>
      <vt:lpstr>Klor Alkali (CAK)</vt:lpstr>
      <vt:lpstr>Büyük Hacimli İnorganik Kimyasallar - Katılar ve Diğerleri Endüstrisi (LVIC-S)</vt:lpstr>
      <vt:lpstr>Büyük Hacimli İnorganik Kimyasallar - Katılar ve Diğerleri Endüstrisi (LVIC-S)</vt:lpstr>
      <vt:lpstr>Büyük Hacimli İnorganik Kimyasallar - Katılar ve Diğerleri Endüstrisi (LVIC-S)</vt:lpstr>
      <vt:lpstr>Büyük Hacimli İnorganik Kimyasallar - Katılar ve Diğerleri Endüstrisi (LVIC-S)</vt:lpstr>
      <vt:lpstr>Kimya Sektörü için Genel Uyum ve Maliyet Değerlendirmesi</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Surname</dc:title>
  <dc:creator>İlhan Temizel</dc:creator>
  <cp:lastModifiedBy>İlhan Temizel</cp:lastModifiedBy>
  <cp:revision>30</cp:revision>
  <dcterms:created xsi:type="dcterms:W3CDTF">2022-02-17T12:54:28Z</dcterms:created>
  <dcterms:modified xsi:type="dcterms:W3CDTF">2023-11-28T12:04:19Z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0x01010004A3FC1E26E3BA4A907FBEE7D1494596</vt:lpwstr>
  </property>
  <property fmtid="{D5CDD505-2E9C-101B-9397-08002B2CF9AE}" pid="3" name="MediaServiceImageTags">
    <vt:lpwstr/>
  </property>
</Properties>
</file>