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4"/>
    <p:sldMasterId id="2147483660" r:id="rId5"/>
  </p:sldMasterIdLst>
  <p:sldIdLst>
    <p:sldId id="256" r:id="rId6"/>
    <p:sldId id="305" r:id="rId7"/>
    <p:sldId id="260" r:id="rId8"/>
    <p:sldId id="306" r:id="rId9"/>
    <p:sldId id="307" r:id="rId10"/>
    <p:sldId id="308" r:id="rId11"/>
    <p:sldId id="422" r:id="rId12"/>
    <p:sldId id="423" r:id="rId13"/>
    <p:sldId id="424" r:id="rId14"/>
    <p:sldId id="425" r:id="rId15"/>
    <p:sldId id="405" r:id="rId16"/>
    <p:sldId id="406" r:id="rId17"/>
    <p:sldId id="421" r:id="rId18"/>
    <p:sldId id="429" r:id="rId19"/>
    <p:sldId id="439" r:id="rId20"/>
    <p:sldId id="435" r:id="rId21"/>
    <p:sldId id="437" r:id="rId22"/>
    <p:sldId id="436" r:id="rId23"/>
    <p:sldId id="428" r:id="rId24"/>
    <p:sldId id="434" r:id="rId25"/>
    <p:sldId id="427" r:id="rId26"/>
    <p:sldId id="280" r:id="rId27"/>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Açık Stil 1 - Vurgu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63831FF6-FF15-4735-B60A-BB925A2C1C3B}"/>
    <pc:docChg chg="modSld">
      <pc:chgData name="Irem Ince" userId="1100439d-fe2c-4ae9-9b0f-7d377f7d641b" providerId="ADAL" clId="{63831FF6-FF15-4735-B60A-BB925A2C1C3B}" dt="2023-07-07T09:25:42.856" v="19" actId="20577"/>
      <pc:docMkLst>
        <pc:docMk/>
      </pc:docMkLst>
      <pc:sldChg chg="modSp mod">
        <pc:chgData name="Irem Ince" userId="1100439d-fe2c-4ae9-9b0f-7d377f7d641b" providerId="ADAL" clId="{63831FF6-FF15-4735-B60A-BB925A2C1C3B}" dt="2023-07-07T09:25:42.856" v="19" actId="20577"/>
        <pc:sldMkLst>
          <pc:docMk/>
          <pc:sldMk cId="4198351783" sldId="429"/>
        </pc:sldMkLst>
        <pc:graphicFrameChg chg="modGraphic">
          <ac:chgData name="Irem Ince" userId="1100439d-fe2c-4ae9-9b0f-7d377f7d641b" providerId="ADAL" clId="{63831FF6-FF15-4735-B60A-BB925A2C1C3B}" dt="2023-07-07T09:25:42.856" v="19" actId="20577"/>
          <ac:graphicFrameMkLst>
            <pc:docMk/>
            <pc:sldMk cId="4198351783" sldId="429"/>
            <ac:graphicFrameMk id="6" creationId="{588C21B1-840C-B984-4143-616E83ED86C7}"/>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78E2DE-971D-4C5B-8059-401F18B92113}" type="doc">
      <dgm:prSet loTypeId="urn:microsoft.com/office/officeart/2005/8/layout/lProcess3" loCatId="process" qsTypeId="urn:microsoft.com/office/officeart/2005/8/quickstyle/simple1" qsCatId="simple" csTypeId="urn:microsoft.com/office/officeart/2005/8/colors/accent0_3" csCatId="mainScheme" phldr="1"/>
      <dgm:spPr/>
      <dgm:t>
        <a:bodyPr/>
        <a:lstStyle/>
        <a:p>
          <a:endParaRPr lang="en-US"/>
        </a:p>
      </dgm:t>
    </dgm:pt>
    <dgm:pt modelId="{31D569C8-1403-4E89-BCAE-8FD0C1E2874C}">
      <dgm:prSet/>
      <dgm:spPr/>
      <dgm:t>
        <a:bodyPr/>
        <a:lstStyle/>
        <a:p>
          <a:r>
            <a:rPr lang="tr-TR" dirty="0"/>
            <a:t>MET Durumu</a:t>
          </a:r>
        </a:p>
        <a:p>
          <a:r>
            <a:rPr lang="tr-TR" dirty="0"/>
            <a:t>(Evet/Hayır/Kısmen)</a:t>
          </a:r>
          <a:endParaRPr lang="en-US" dirty="0"/>
        </a:p>
      </dgm:t>
    </dgm:pt>
    <dgm:pt modelId="{5BC2A56E-59C3-4F61-AE57-0D1D3E862303}" type="parTrans" cxnId="{EF1E8F00-31AB-472D-8D49-99EDF28817D9}">
      <dgm:prSet/>
      <dgm:spPr/>
      <dgm:t>
        <a:bodyPr/>
        <a:lstStyle/>
        <a:p>
          <a:endParaRPr lang="en-US"/>
        </a:p>
      </dgm:t>
    </dgm:pt>
    <dgm:pt modelId="{CB10B285-6C8E-4200-8EE3-A38A2977CE20}" type="sibTrans" cxnId="{EF1E8F00-31AB-472D-8D49-99EDF28817D9}">
      <dgm:prSet/>
      <dgm:spPr/>
      <dgm:t>
        <a:bodyPr/>
        <a:lstStyle/>
        <a:p>
          <a:endParaRPr lang="en-US"/>
        </a:p>
      </dgm:t>
    </dgm:pt>
    <dgm:pt modelId="{D0C35574-F968-46F2-9F2D-9D3F92D25C43}">
      <dgm:prSet/>
      <dgm:spPr/>
      <dgm:t>
        <a:bodyPr/>
        <a:lstStyle/>
        <a:p>
          <a:r>
            <a:rPr lang="tr-TR" dirty="0"/>
            <a:t>Uygulanabilirlik</a:t>
          </a:r>
          <a:endParaRPr lang="en-US" dirty="0"/>
        </a:p>
      </dgm:t>
    </dgm:pt>
    <dgm:pt modelId="{767C7087-0B64-4CE3-B8CC-4D1448438817}" type="parTrans" cxnId="{0A9B09FC-BB06-435A-9AA7-EAE4BA56D254}">
      <dgm:prSet/>
      <dgm:spPr/>
      <dgm:t>
        <a:bodyPr/>
        <a:lstStyle/>
        <a:p>
          <a:endParaRPr lang="en-US"/>
        </a:p>
      </dgm:t>
    </dgm:pt>
    <dgm:pt modelId="{4E4A5994-DCA6-4C01-8769-25CDF40222D6}" type="sibTrans" cxnId="{0A9B09FC-BB06-435A-9AA7-EAE4BA56D254}">
      <dgm:prSet/>
      <dgm:spPr/>
      <dgm:t>
        <a:bodyPr/>
        <a:lstStyle/>
        <a:p>
          <a:endParaRPr lang="en-US"/>
        </a:p>
      </dgm:t>
    </dgm:pt>
    <dgm:pt modelId="{1A70EEF6-BC6E-423D-A146-52021A4BF086}">
      <dgm:prSet/>
      <dgm:spPr/>
      <dgm:t>
        <a:bodyPr/>
        <a:lstStyle/>
        <a:p>
          <a:r>
            <a:rPr lang="tr-TR" dirty="0"/>
            <a:t>Uygulama Maliyeti (yatırım + işletme)</a:t>
          </a:r>
          <a:endParaRPr lang="en-US" dirty="0"/>
        </a:p>
      </dgm:t>
    </dgm:pt>
    <dgm:pt modelId="{A029E4C1-81D5-4E19-AF19-127F8B8CDFA9}" type="parTrans" cxnId="{F74603C6-41C2-4AAD-BC2E-250479F56F96}">
      <dgm:prSet/>
      <dgm:spPr/>
      <dgm:t>
        <a:bodyPr/>
        <a:lstStyle/>
        <a:p>
          <a:endParaRPr lang="en-US"/>
        </a:p>
      </dgm:t>
    </dgm:pt>
    <dgm:pt modelId="{E7213998-ABF6-4A98-B69B-911363719FE3}" type="sibTrans" cxnId="{F74603C6-41C2-4AAD-BC2E-250479F56F96}">
      <dgm:prSet/>
      <dgm:spPr/>
      <dgm:t>
        <a:bodyPr/>
        <a:lstStyle/>
        <a:p>
          <a:endParaRPr lang="en-US"/>
        </a:p>
      </dgm:t>
    </dgm:pt>
    <dgm:pt modelId="{1D7A3CE2-1906-4959-BF14-A4AE79966B1B}">
      <dgm:prSet/>
      <dgm:spPr/>
      <dgm:t>
        <a:bodyPr/>
        <a:lstStyle/>
        <a:p>
          <a:r>
            <a:rPr lang="tr-TR" dirty="0"/>
            <a:t>Uygulama için gereken süre</a:t>
          </a:r>
          <a:endParaRPr lang="en-US" dirty="0"/>
        </a:p>
      </dgm:t>
    </dgm:pt>
    <dgm:pt modelId="{BBF1BC93-56BE-460A-9586-50BBF19381BF}" type="parTrans" cxnId="{3A4C1C9E-6509-4288-AAE2-8D9F34D401B1}">
      <dgm:prSet/>
      <dgm:spPr/>
      <dgm:t>
        <a:bodyPr/>
        <a:lstStyle/>
        <a:p>
          <a:endParaRPr lang="en-US"/>
        </a:p>
      </dgm:t>
    </dgm:pt>
    <dgm:pt modelId="{2DAD8A42-50E2-4E0F-8F3E-12CF46E45ECF}" type="sibTrans" cxnId="{3A4C1C9E-6509-4288-AAE2-8D9F34D401B1}">
      <dgm:prSet/>
      <dgm:spPr/>
      <dgm:t>
        <a:bodyPr/>
        <a:lstStyle/>
        <a:p>
          <a:endParaRPr lang="en-US"/>
        </a:p>
      </dgm:t>
    </dgm:pt>
    <dgm:pt modelId="{CD500364-10A6-4B1C-A858-386D1537007B}" type="pres">
      <dgm:prSet presAssocID="{4578E2DE-971D-4C5B-8059-401F18B92113}" presName="Name0" presStyleCnt="0">
        <dgm:presLayoutVars>
          <dgm:chPref val="3"/>
          <dgm:dir/>
          <dgm:animLvl val="lvl"/>
          <dgm:resizeHandles/>
        </dgm:presLayoutVars>
      </dgm:prSet>
      <dgm:spPr/>
    </dgm:pt>
    <dgm:pt modelId="{4D09E06D-38D9-449D-8B9C-A56EDD1D0218}" type="pres">
      <dgm:prSet presAssocID="{31D569C8-1403-4E89-BCAE-8FD0C1E2874C}" presName="horFlow" presStyleCnt="0"/>
      <dgm:spPr/>
    </dgm:pt>
    <dgm:pt modelId="{0C47AF7D-D64C-4CD9-B336-CD1420D7E012}" type="pres">
      <dgm:prSet presAssocID="{31D569C8-1403-4E89-BCAE-8FD0C1E2874C}" presName="bigChev" presStyleLbl="node1" presStyleIdx="0" presStyleCnt="4"/>
      <dgm:spPr/>
    </dgm:pt>
    <dgm:pt modelId="{70A08840-44A7-46CB-B30A-0F3EE111642E}" type="pres">
      <dgm:prSet presAssocID="{31D569C8-1403-4E89-BCAE-8FD0C1E2874C}" presName="vSp" presStyleCnt="0"/>
      <dgm:spPr/>
    </dgm:pt>
    <dgm:pt modelId="{BBCC286C-3239-4B06-8A08-BD0683E74104}" type="pres">
      <dgm:prSet presAssocID="{D0C35574-F968-46F2-9F2D-9D3F92D25C43}" presName="horFlow" presStyleCnt="0"/>
      <dgm:spPr/>
    </dgm:pt>
    <dgm:pt modelId="{BFC2CFC0-64F5-46C2-A79D-6A43A0AD6745}" type="pres">
      <dgm:prSet presAssocID="{D0C35574-F968-46F2-9F2D-9D3F92D25C43}" presName="bigChev" presStyleLbl="node1" presStyleIdx="1" presStyleCnt="4"/>
      <dgm:spPr/>
    </dgm:pt>
    <dgm:pt modelId="{067C0DC3-74E2-46E9-A3C6-AA0D43C9433B}" type="pres">
      <dgm:prSet presAssocID="{D0C35574-F968-46F2-9F2D-9D3F92D25C43}" presName="vSp" presStyleCnt="0"/>
      <dgm:spPr/>
    </dgm:pt>
    <dgm:pt modelId="{103D50C7-2BF3-4D31-8B06-1A2D99177FD7}" type="pres">
      <dgm:prSet presAssocID="{1A70EEF6-BC6E-423D-A146-52021A4BF086}" presName="horFlow" presStyleCnt="0"/>
      <dgm:spPr/>
    </dgm:pt>
    <dgm:pt modelId="{96FC3293-C573-406C-9F12-B2135CEADA21}" type="pres">
      <dgm:prSet presAssocID="{1A70EEF6-BC6E-423D-A146-52021A4BF086}" presName="bigChev" presStyleLbl="node1" presStyleIdx="2" presStyleCnt="4"/>
      <dgm:spPr/>
    </dgm:pt>
    <dgm:pt modelId="{67E8F4FA-C6A4-4872-B89C-1488321A7C58}" type="pres">
      <dgm:prSet presAssocID="{1A70EEF6-BC6E-423D-A146-52021A4BF086}" presName="vSp" presStyleCnt="0"/>
      <dgm:spPr/>
    </dgm:pt>
    <dgm:pt modelId="{2C4C89B5-A20F-4A54-924B-74C7CFF04E41}" type="pres">
      <dgm:prSet presAssocID="{1D7A3CE2-1906-4959-BF14-A4AE79966B1B}" presName="horFlow" presStyleCnt="0"/>
      <dgm:spPr/>
    </dgm:pt>
    <dgm:pt modelId="{62ACF58B-F5DA-425A-9C94-2DCAFDBF9677}" type="pres">
      <dgm:prSet presAssocID="{1D7A3CE2-1906-4959-BF14-A4AE79966B1B}" presName="bigChev" presStyleLbl="node1" presStyleIdx="3" presStyleCnt="4"/>
      <dgm:spPr/>
    </dgm:pt>
  </dgm:ptLst>
  <dgm:cxnLst>
    <dgm:cxn modelId="{EF1E8F00-31AB-472D-8D49-99EDF28817D9}" srcId="{4578E2DE-971D-4C5B-8059-401F18B92113}" destId="{31D569C8-1403-4E89-BCAE-8FD0C1E2874C}" srcOrd="0" destOrd="0" parTransId="{5BC2A56E-59C3-4F61-AE57-0D1D3E862303}" sibTransId="{CB10B285-6C8E-4200-8EE3-A38A2977CE20}"/>
    <dgm:cxn modelId="{F695CA30-0349-4C9E-85B9-149218324283}" type="presOf" srcId="{1A70EEF6-BC6E-423D-A146-52021A4BF086}" destId="{96FC3293-C573-406C-9F12-B2135CEADA21}" srcOrd="0" destOrd="0" presId="urn:microsoft.com/office/officeart/2005/8/layout/lProcess3"/>
    <dgm:cxn modelId="{403F774E-B9D4-4333-8029-A80F5A88D051}" type="presOf" srcId="{D0C35574-F968-46F2-9F2D-9D3F92D25C43}" destId="{BFC2CFC0-64F5-46C2-A79D-6A43A0AD6745}" srcOrd="0" destOrd="0" presId="urn:microsoft.com/office/officeart/2005/8/layout/lProcess3"/>
    <dgm:cxn modelId="{421E297A-232A-41CC-9E9F-8591C469D1EE}" type="presOf" srcId="{4578E2DE-971D-4C5B-8059-401F18B92113}" destId="{CD500364-10A6-4B1C-A858-386D1537007B}" srcOrd="0" destOrd="0" presId="urn:microsoft.com/office/officeart/2005/8/layout/lProcess3"/>
    <dgm:cxn modelId="{AFD07C9B-37E9-405D-B918-C39830A1319E}" type="presOf" srcId="{31D569C8-1403-4E89-BCAE-8FD0C1E2874C}" destId="{0C47AF7D-D64C-4CD9-B336-CD1420D7E012}" srcOrd="0" destOrd="0" presId="urn:microsoft.com/office/officeart/2005/8/layout/lProcess3"/>
    <dgm:cxn modelId="{3A4C1C9E-6509-4288-AAE2-8D9F34D401B1}" srcId="{4578E2DE-971D-4C5B-8059-401F18B92113}" destId="{1D7A3CE2-1906-4959-BF14-A4AE79966B1B}" srcOrd="3" destOrd="0" parTransId="{BBF1BC93-56BE-460A-9586-50BBF19381BF}" sibTransId="{2DAD8A42-50E2-4E0F-8F3E-12CF46E45ECF}"/>
    <dgm:cxn modelId="{2980A1BE-68EF-4AD5-BB61-2286DE0AFDAE}" type="presOf" srcId="{1D7A3CE2-1906-4959-BF14-A4AE79966B1B}" destId="{62ACF58B-F5DA-425A-9C94-2DCAFDBF9677}" srcOrd="0" destOrd="0" presId="urn:microsoft.com/office/officeart/2005/8/layout/lProcess3"/>
    <dgm:cxn modelId="{F74603C6-41C2-4AAD-BC2E-250479F56F96}" srcId="{4578E2DE-971D-4C5B-8059-401F18B92113}" destId="{1A70EEF6-BC6E-423D-A146-52021A4BF086}" srcOrd="2" destOrd="0" parTransId="{A029E4C1-81D5-4E19-AF19-127F8B8CDFA9}" sibTransId="{E7213998-ABF6-4A98-B69B-911363719FE3}"/>
    <dgm:cxn modelId="{0A9B09FC-BB06-435A-9AA7-EAE4BA56D254}" srcId="{4578E2DE-971D-4C5B-8059-401F18B92113}" destId="{D0C35574-F968-46F2-9F2D-9D3F92D25C43}" srcOrd="1" destOrd="0" parTransId="{767C7087-0B64-4CE3-B8CC-4D1448438817}" sibTransId="{4E4A5994-DCA6-4C01-8769-25CDF40222D6}"/>
    <dgm:cxn modelId="{45670AD3-998D-433A-B0AB-776744D13526}" type="presParOf" srcId="{CD500364-10A6-4B1C-A858-386D1537007B}" destId="{4D09E06D-38D9-449D-8B9C-A56EDD1D0218}" srcOrd="0" destOrd="0" presId="urn:microsoft.com/office/officeart/2005/8/layout/lProcess3"/>
    <dgm:cxn modelId="{A80D07E5-7472-447C-876C-919E95B03E60}" type="presParOf" srcId="{4D09E06D-38D9-449D-8B9C-A56EDD1D0218}" destId="{0C47AF7D-D64C-4CD9-B336-CD1420D7E012}" srcOrd="0" destOrd="0" presId="urn:microsoft.com/office/officeart/2005/8/layout/lProcess3"/>
    <dgm:cxn modelId="{7ABE8390-D1B9-4927-B67A-F76430D1DBA6}" type="presParOf" srcId="{CD500364-10A6-4B1C-A858-386D1537007B}" destId="{70A08840-44A7-46CB-B30A-0F3EE111642E}" srcOrd="1" destOrd="0" presId="urn:microsoft.com/office/officeart/2005/8/layout/lProcess3"/>
    <dgm:cxn modelId="{170A223F-B98B-48F8-B17D-21593095D8CB}" type="presParOf" srcId="{CD500364-10A6-4B1C-A858-386D1537007B}" destId="{BBCC286C-3239-4B06-8A08-BD0683E74104}" srcOrd="2" destOrd="0" presId="urn:microsoft.com/office/officeart/2005/8/layout/lProcess3"/>
    <dgm:cxn modelId="{68929887-4E1B-4F7D-AA07-0BA904ABE439}" type="presParOf" srcId="{BBCC286C-3239-4B06-8A08-BD0683E74104}" destId="{BFC2CFC0-64F5-46C2-A79D-6A43A0AD6745}" srcOrd="0" destOrd="0" presId="urn:microsoft.com/office/officeart/2005/8/layout/lProcess3"/>
    <dgm:cxn modelId="{F9860E46-AFCE-481D-AC47-F2B6AD3B1C90}" type="presParOf" srcId="{CD500364-10A6-4B1C-A858-386D1537007B}" destId="{067C0DC3-74E2-46E9-A3C6-AA0D43C9433B}" srcOrd="3" destOrd="0" presId="urn:microsoft.com/office/officeart/2005/8/layout/lProcess3"/>
    <dgm:cxn modelId="{4170112A-9736-4863-8CB0-4FCC08901874}" type="presParOf" srcId="{CD500364-10A6-4B1C-A858-386D1537007B}" destId="{103D50C7-2BF3-4D31-8B06-1A2D99177FD7}" srcOrd="4" destOrd="0" presId="urn:microsoft.com/office/officeart/2005/8/layout/lProcess3"/>
    <dgm:cxn modelId="{C94DE4A0-EE6C-452F-A72C-3B5CBF22CB95}" type="presParOf" srcId="{103D50C7-2BF3-4D31-8B06-1A2D99177FD7}" destId="{96FC3293-C573-406C-9F12-B2135CEADA21}" srcOrd="0" destOrd="0" presId="urn:microsoft.com/office/officeart/2005/8/layout/lProcess3"/>
    <dgm:cxn modelId="{8B258353-C8E0-4F1C-9AF3-ACB9D3C809F9}" type="presParOf" srcId="{CD500364-10A6-4B1C-A858-386D1537007B}" destId="{67E8F4FA-C6A4-4872-B89C-1488321A7C58}" srcOrd="5" destOrd="0" presId="urn:microsoft.com/office/officeart/2005/8/layout/lProcess3"/>
    <dgm:cxn modelId="{E7524D38-062E-426A-A10D-A11B3DE3C663}" type="presParOf" srcId="{CD500364-10A6-4B1C-A858-386D1537007B}" destId="{2C4C89B5-A20F-4A54-924B-74C7CFF04E41}" srcOrd="6" destOrd="0" presId="urn:microsoft.com/office/officeart/2005/8/layout/lProcess3"/>
    <dgm:cxn modelId="{CE28595A-2726-4286-87E7-E58288DF3325}" type="presParOf" srcId="{2C4C89B5-A20F-4A54-924B-74C7CFF04E41}" destId="{62ACF58B-F5DA-425A-9C94-2DCAFDBF9677}"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47AF7D-D64C-4CD9-B336-CD1420D7E012}">
      <dsp:nvSpPr>
        <dsp:cNvPr id="0" name=""/>
        <dsp:cNvSpPr/>
      </dsp:nvSpPr>
      <dsp:spPr>
        <a:xfrm>
          <a:off x="582085" y="1675"/>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tr-TR" sz="1400" kern="1200" dirty="0"/>
            <a:t>MET Durumu</a:t>
          </a:r>
        </a:p>
        <a:p>
          <a:pPr marL="0" lvl="0" indent="0" algn="ctr" defTabSz="622300">
            <a:lnSpc>
              <a:spcPct val="90000"/>
            </a:lnSpc>
            <a:spcBef>
              <a:spcPct val="0"/>
            </a:spcBef>
            <a:spcAft>
              <a:spcPct val="35000"/>
            </a:spcAft>
            <a:buNone/>
          </a:pPr>
          <a:r>
            <a:rPr lang="tr-TR" sz="1400" kern="1200" dirty="0"/>
            <a:t>(Evet/Hayır/Kısmen)</a:t>
          </a:r>
          <a:endParaRPr lang="en-US" sz="1400" kern="1200" dirty="0"/>
        </a:p>
      </dsp:txBody>
      <dsp:txXfrm>
        <a:off x="1073939" y="1675"/>
        <a:ext cx="1475562" cy="983707"/>
      </dsp:txXfrm>
    </dsp:sp>
    <dsp:sp modelId="{BFC2CFC0-64F5-46C2-A79D-6A43A0AD6745}">
      <dsp:nvSpPr>
        <dsp:cNvPr id="0" name=""/>
        <dsp:cNvSpPr/>
      </dsp:nvSpPr>
      <dsp:spPr>
        <a:xfrm>
          <a:off x="582085" y="1123101"/>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tr-TR" sz="1400" kern="1200" dirty="0"/>
            <a:t>Uygulanabilirlik</a:t>
          </a:r>
          <a:endParaRPr lang="en-US" sz="1400" kern="1200" dirty="0"/>
        </a:p>
      </dsp:txBody>
      <dsp:txXfrm>
        <a:off x="1073939" y="1123101"/>
        <a:ext cx="1475562" cy="983707"/>
      </dsp:txXfrm>
    </dsp:sp>
    <dsp:sp modelId="{96FC3293-C573-406C-9F12-B2135CEADA21}">
      <dsp:nvSpPr>
        <dsp:cNvPr id="0" name=""/>
        <dsp:cNvSpPr/>
      </dsp:nvSpPr>
      <dsp:spPr>
        <a:xfrm>
          <a:off x="582085" y="2244528"/>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tr-TR" sz="1400" kern="1200" dirty="0"/>
            <a:t>Uygulama Maliyeti (yatırım + işletme)</a:t>
          </a:r>
          <a:endParaRPr lang="en-US" sz="1400" kern="1200" dirty="0"/>
        </a:p>
      </dsp:txBody>
      <dsp:txXfrm>
        <a:off x="1073939" y="2244528"/>
        <a:ext cx="1475562" cy="983707"/>
      </dsp:txXfrm>
    </dsp:sp>
    <dsp:sp modelId="{62ACF58B-F5DA-425A-9C94-2DCAFDBF9677}">
      <dsp:nvSpPr>
        <dsp:cNvPr id="0" name=""/>
        <dsp:cNvSpPr/>
      </dsp:nvSpPr>
      <dsp:spPr>
        <a:xfrm>
          <a:off x="582085" y="3365955"/>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a:lnSpc>
              <a:spcPct val="90000"/>
            </a:lnSpc>
            <a:spcBef>
              <a:spcPct val="0"/>
            </a:spcBef>
            <a:spcAft>
              <a:spcPct val="35000"/>
            </a:spcAft>
            <a:buNone/>
          </a:pPr>
          <a:r>
            <a:rPr lang="tr-TR" sz="1400" kern="1200" dirty="0"/>
            <a:t>Uygulama için gereken süre</a:t>
          </a:r>
          <a:endParaRPr lang="en-US" sz="1400" kern="1200" dirty="0"/>
        </a:p>
      </dsp:txBody>
      <dsp:txXfrm>
        <a:off x="1073939" y="3365955"/>
        <a:ext cx="1475562" cy="98370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711325E1-4F7F-4DE8-8635-CDAEAE78413D}" type="datetime1">
              <a:rPr lang="tr-TR" smtClean="0"/>
              <a:t>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323603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6BCEA3C8-A0B0-4602-8220-60DF3368C2EA}" type="datetime1">
              <a:rPr lang="tr-TR" smtClean="0"/>
              <a:t>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837502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A887F7F1-8FEE-4419-A239-C2B9FFD5E85B}" type="datetime1">
              <a:rPr lang="tr-TR" smtClean="0"/>
              <a:t>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83500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1164DB4D-E3F5-4634-BBBD-6FCE22984C81}" type="datetime1">
              <a:rPr lang="tr-TR" smtClean="0"/>
              <a:t>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190761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040EADE4-4C9D-4129-896B-31698B58E440}" type="datetime1">
              <a:rPr lang="tr-TR" smtClean="0"/>
              <a:t>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9047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89CCB264-87E7-4FD5-BB6B-836B28CCCDAF}" type="datetime1">
              <a:rPr lang="tr-TR" smtClean="0"/>
              <a:t>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6521803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620966ED-6328-4828-8903-CD041F64D36C}" type="datetime1">
              <a:rPr lang="tr-TR" smtClean="0"/>
              <a:t>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754976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1304CC2-2957-4F8C-A56B-02059CAB309E}" type="datetime1">
              <a:rPr lang="tr-TR" smtClean="0"/>
              <a:t>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28566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53017C9E-D54B-4804-B190-BFDEA4937568}" type="datetime1">
              <a:rPr lang="tr-TR" smtClean="0"/>
              <a:t>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7132003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8C923405-80F9-4774-BB60-83597399720C}" type="datetime1">
              <a:rPr lang="tr-TR" smtClean="0"/>
              <a:t>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888481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98A06A63-C426-45E2-A745-2AC20CEFB4A4}" type="datetime1">
              <a:rPr lang="tr-TR" smtClean="0"/>
              <a:t>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8305795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41C03-A75E-43E2-ADAF-8DA9859F9123}" type="datetime1">
              <a:rPr lang="tr-TR" smtClean="0"/>
              <a:t>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526432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3048000" y="5094358"/>
            <a:ext cx="9144000" cy="1147763"/>
          </a:xfrm>
        </p:spPr>
        <p:txBody>
          <a:bodyPr>
            <a:noAutofit/>
          </a:bodyPr>
          <a:lstStyle/>
          <a:p>
            <a:r>
              <a:rPr lang="tr-TR" sz="2800" dirty="0"/>
              <a:t>Dr. Zeynep Yöntem </a:t>
            </a:r>
            <a:br>
              <a:rPr lang="en-US" sz="2800" dirty="0"/>
            </a:br>
            <a:r>
              <a:rPr lang="en-US" sz="2800" dirty="0" err="1"/>
              <a:t>Kıdemli</a:t>
            </a:r>
            <a:r>
              <a:rPr lang="en-US" sz="2800" dirty="0"/>
              <a:t> Teknik </a:t>
            </a:r>
            <a:r>
              <a:rPr lang="en-US" sz="2800" dirty="0" err="1"/>
              <a:t>Uzman</a:t>
            </a:r>
            <a:br>
              <a:rPr lang="tr-TR" sz="2800" dirty="0"/>
            </a:br>
            <a:r>
              <a:rPr lang="en-US" sz="2800" dirty="0" err="1"/>
              <a:t>Konsorsyum</a:t>
            </a:r>
            <a:r>
              <a:rPr lang="en-US" sz="2800" dirty="0"/>
              <a:t> </a:t>
            </a:r>
            <a:r>
              <a:rPr lang="en-US" sz="2800" dirty="0" err="1"/>
              <a:t>Ortağı</a:t>
            </a:r>
            <a:r>
              <a:rPr lang="tr-TR" sz="2800" dirty="0"/>
              <a:t>, Ekodenge</a:t>
            </a:r>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3111532"/>
            <a:ext cx="9409043" cy="1251107"/>
          </a:xfrm>
        </p:spPr>
        <p:txBody>
          <a:bodyPr>
            <a:normAutofit/>
          </a:bodyPr>
          <a:lstStyle/>
          <a:p>
            <a:r>
              <a:rPr lang="en-US" sz="4000" b="1" dirty="0" err="1"/>
              <a:t>Genel</a:t>
            </a:r>
            <a:r>
              <a:rPr lang="en-US" sz="4000" b="1" dirty="0"/>
              <a:t> </a:t>
            </a:r>
            <a:r>
              <a:rPr lang="en-US" sz="4000" b="1" dirty="0" err="1"/>
              <a:t>Değerlendirmeler</a:t>
            </a:r>
            <a:r>
              <a:rPr lang="en-US" sz="4000" b="1" dirty="0"/>
              <a:t>, Özel </a:t>
            </a:r>
            <a:r>
              <a:rPr lang="en-US" sz="4000" b="1" dirty="0" err="1"/>
              <a:t>Sektörün</a:t>
            </a:r>
            <a:r>
              <a:rPr lang="en-US" sz="4000" b="1" dirty="0"/>
              <a:t> </a:t>
            </a:r>
            <a:r>
              <a:rPr lang="en-US" sz="4000" b="1" dirty="0" err="1"/>
              <a:t>Temel</a:t>
            </a:r>
            <a:r>
              <a:rPr lang="en-US" sz="4000" b="1" dirty="0"/>
              <a:t> </a:t>
            </a:r>
            <a:r>
              <a:rPr lang="en-US" sz="4000" b="1" dirty="0" err="1"/>
              <a:t>Öncelikleri</a:t>
            </a:r>
            <a:r>
              <a:rPr lang="en-US" sz="4000" b="1" dirty="0"/>
              <a:t> </a:t>
            </a:r>
            <a:r>
              <a:rPr lang="en-US" sz="4000" b="1" dirty="0" err="1"/>
              <a:t>ve</a:t>
            </a:r>
            <a:r>
              <a:rPr lang="en-US" sz="4000" b="1" dirty="0"/>
              <a:t> </a:t>
            </a:r>
            <a:r>
              <a:rPr lang="en-US" sz="4000" b="1" dirty="0" err="1"/>
              <a:t>Tavsiyeler</a:t>
            </a:r>
            <a:endParaRPr lang="tr-TR" sz="4000" b="1" dirty="0"/>
          </a:p>
        </p:txBody>
      </p:sp>
    </p:spTree>
    <p:extLst>
      <p:ext uri="{BB962C8B-B14F-4D97-AF65-F5344CB8AC3E}">
        <p14:creationId xmlns:p14="http://schemas.microsoft.com/office/powerpoint/2010/main" val="218800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BBD2C16-2F02-ECFE-A9C3-FA092938C499}"/>
              </a:ext>
            </a:extLst>
          </p:cNvPr>
          <p:cNvSpPr>
            <a:spLocks noGrp="1"/>
          </p:cNvSpPr>
          <p:nvPr>
            <p:ph idx="1"/>
          </p:nvPr>
        </p:nvSpPr>
        <p:spPr/>
        <p:txBody>
          <a:bodyPr>
            <a:normAutofit/>
          </a:bodyPr>
          <a:lstStyle/>
          <a:p>
            <a:pPr algn="just"/>
            <a:r>
              <a:rPr lang="tr-TR" sz="2400" dirty="0">
                <a:effectLst/>
                <a:ea typeface="Times New Roman" panose="02020603050405020304" pitchFamily="18" charset="0"/>
                <a:cs typeface="Times New Roman" panose="02020603050405020304" pitchFamily="18" charset="0"/>
              </a:rPr>
              <a:t>Her bir MET'in minimum ve maksimum maliyetleri belirlenmiş ve uzman görüşleri ile ülkenin ekonomik koşullarını yansıtan gerçekçi maliyetler tespit edilmiştir. Maliyet analizi, her bir MET için birim maliyet verileri, revize edilen envanter ile belirlenen </a:t>
            </a:r>
            <a:r>
              <a:rPr lang="en-US" sz="2400" dirty="0">
                <a:solidFill>
                  <a:srgbClr val="000000"/>
                </a:solidFill>
                <a:ea typeface="Times New Roman" panose="02020603050405020304" pitchFamily="18" charset="0"/>
                <a:cs typeface="Times New Roman" panose="02020603050405020304" pitchFamily="18" charset="0"/>
              </a:rPr>
              <a:t>E</a:t>
            </a:r>
            <a:r>
              <a:rPr lang="tr-TR" sz="2400" dirty="0">
                <a:solidFill>
                  <a:srgbClr val="000000"/>
                </a:solidFill>
                <a:effectLst/>
                <a:ea typeface="Times New Roman" panose="02020603050405020304" pitchFamily="18" charset="0"/>
                <a:cs typeface="Times New Roman" panose="02020603050405020304" pitchFamily="18" charset="0"/>
              </a:rPr>
              <a:t>ED</a:t>
            </a:r>
            <a:r>
              <a:rPr lang="tr-TR" sz="2400" dirty="0">
                <a:effectLst/>
                <a:ea typeface="Times New Roman" panose="02020603050405020304" pitchFamily="18" charset="0"/>
                <a:cs typeface="Times New Roman" panose="02020603050405020304" pitchFamily="18" charset="0"/>
              </a:rPr>
              <a:t> tesis sayısı ve sektörel çalışmalar ile analiz edilen </a:t>
            </a:r>
            <a:r>
              <a:rPr lang="tr-TR" sz="2400" dirty="0">
                <a:effectLst/>
                <a:ea typeface="DengXian Light" panose="02010600030101010101" pitchFamily="2" charset="-122"/>
                <a:cs typeface="Times New Roman" panose="02020603050405020304" pitchFamily="18" charset="0"/>
              </a:rPr>
              <a:t>uyumluluk</a:t>
            </a:r>
            <a:r>
              <a:rPr lang="tr-TR" sz="2400" dirty="0">
                <a:effectLst/>
                <a:ea typeface="Times New Roman" panose="02020603050405020304" pitchFamily="18" charset="0"/>
                <a:cs typeface="Times New Roman" panose="02020603050405020304" pitchFamily="18" charset="0"/>
              </a:rPr>
              <a:t> oranı kullanılarak gerçekleştirilir. </a:t>
            </a:r>
            <a:endParaRPr lang="en-US" sz="2400" dirty="0">
              <a:effectLst/>
              <a:ea typeface="Times New Roman" panose="02020603050405020304" pitchFamily="18" charset="0"/>
              <a:cs typeface="Times New Roman" panose="02020603050405020304" pitchFamily="18" charset="0"/>
            </a:endParaRPr>
          </a:p>
          <a:p>
            <a:pPr algn="just"/>
            <a:r>
              <a:rPr lang="tr-TR" sz="2400" dirty="0">
                <a:effectLst/>
                <a:ea typeface="Times New Roman" panose="02020603050405020304" pitchFamily="18" charset="0"/>
                <a:cs typeface="Times New Roman" panose="02020603050405020304" pitchFamily="18" charset="0"/>
              </a:rPr>
              <a:t>Maliyet analizinin temel amacı, ilgili sektörlerin tüm MET’lere tam </a:t>
            </a:r>
            <a:r>
              <a:rPr lang="tr-TR" sz="2400" dirty="0">
                <a:effectLst/>
                <a:ea typeface="DengXian Light" panose="02010600030101010101" pitchFamily="2" charset="-122"/>
                <a:cs typeface="Times New Roman" panose="02020603050405020304" pitchFamily="18" charset="0"/>
              </a:rPr>
              <a:t>uyumluluk</a:t>
            </a:r>
            <a:r>
              <a:rPr lang="tr-TR" sz="2400" dirty="0">
                <a:effectLst/>
                <a:ea typeface="Times New Roman" panose="02020603050405020304" pitchFamily="18" charset="0"/>
                <a:cs typeface="Times New Roman" panose="02020603050405020304" pitchFamily="18" charset="0"/>
              </a:rPr>
              <a:t> sağlamaları için gerekli maliyeti tahmin etmektir. Maliyet verilerinin bir kısmı önceki yıllara aittir. Bu nedenle, gerekli maliyetler hesaplanırken yıllar içindeki enflasyon oranları kullanılmış olup maliyetler 2022 yılı </a:t>
            </a:r>
            <a:r>
              <a:rPr lang="en-US" sz="2400" dirty="0" err="1">
                <a:effectLst/>
                <a:ea typeface="Times New Roman" panose="02020603050405020304" pitchFamily="18" charset="0"/>
                <a:cs typeface="Times New Roman" panose="02020603050405020304" pitchFamily="18" charset="0"/>
              </a:rPr>
              <a:t>sonuna</a:t>
            </a:r>
            <a:r>
              <a:rPr lang="en-US" sz="2400" dirty="0">
                <a:effectLst/>
                <a:ea typeface="Times New Roman" panose="02020603050405020304" pitchFamily="18" charset="0"/>
                <a:cs typeface="Times New Roman" panose="02020603050405020304" pitchFamily="18" charset="0"/>
              </a:rPr>
              <a:t> </a:t>
            </a:r>
            <a:r>
              <a:rPr lang="en-US" sz="2400" dirty="0" err="1">
                <a:effectLst/>
                <a:ea typeface="Times New Roman" panose="02020603050405020304" pitchFamily="18" charset="0"/>
                <a:cs typeface="Times New Roman" panose="02020603050405020304" pitchFamily="18" charset="0"/>
              </a:rPr>
              <a:t>göre</a:t>
            </a:r>
            <a:r>
              <a:rPr lang="en-US" sz="2400" dirty="0">
                <a:effectLst/>
                <a:ea typeface="Times New Roman" panose="02020603050405020304" pitchFamily="18" charset="0"/>
                <a:cs typeface="Times New Roman" panose="02020603050405020304" pitchFamily="18" charset="0"/>
              </a:rPr>
              <a:t> </a:t>
            </a:r>
            <a:r>
              <a:rPr lang="tr-TR" sz="2400" dirty="0">
                <a:effectLst/>
                <a:ea typeface="Times New Roman" panose="02020603050405020304" pitchFamily="18" charset="0"/>
                <a:cs typeface="Times New Roman" panose="02020603050405020304" pitchFamily="18" charset="0"/>
              </a:rPr>
              <a:t>hesaplanmıştır. </a:t>
            </a:r>
            <a:endParaRPr lang="en-US" sz="2400" dirty="0">
              <a:effectLst/>
              <a:ea typeface="Times New Roman" panose="02020603050405020304" pitchFamily="18" charset="0"/>
              <a:cs typeface="Times New Roman" panose="02020603050405020304" pitchFamily="18" charset="0"/>
            </a:endParaRPr>
          </a:p>
          <a:p>
            <a:pPr algn="just"/>
            <a:r>
              <a:rPr lang="tr-TR" sz="2400" dirty="0">
                <a:effectLst/>
                <a:ea typeface="Times New Roman" panose="02020603050405020304" pitchFamily="18" charset="0"/>
                <a:cs typeface="Times New Roman" panose="02020603050405020304" pitchFamily="18" charset="0"/>
              </a:rPr>
              <a:t>Ayrıca, UEP'de sektörlerin geçiş sürecine uygun olarak 2024-2030 yılları için maliyet tahminlerine yer verilmiştir</a:t>
            </a:r>
            <a:r>
              <a:rPr lang="en-US" sz="2400" dirty="0">
                <a:effectLst/>
                <a:ea typeface="Times New Roman" panose="02020603050405020304" pitchFamily="18" charset="0"/>
                <a:cs typeface="Times New Roman" panose="02020603050405020304" pitchFamily="18" charset="0"/>
              </a:rPr>
              <a:t>.</a:t>
            </a:r>
            <a:endParaRPr lang="tr-TR" sz="2400" dirty="0"/>
          </a:p>
        </p:txBody>
      </p:sp>
      <p:sp>
        <p:nvSpPr>
          <p:cNvPr id="4" name="Başlık 1">
            <a:extLst>
              <a:ext uri="{FF2B5EF4-FFF2-40B4-BE49-F238E27FC236}">
                <a16:creationId xmlns:a16="http://schemas.microsoft.com/office/drawing/2014/main" id="{091CB385-C3C3-639F-91E7-A127D9A8D11E}"/>
              </a:ext>
            </a:extLst>
          </p:cNvPr>
          <p:cNvSpPr txBox="1">
            <a:spLocks/>
          </p:cNvSpPr>
          <p:nvPr/>
        </p:nvSpPr>
        <p:spPr>
          <a:xfrm>
            <a:off x="838200" y="1133313"/>
            <a:ext cx="10515600" cy="6923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ts val="0"/>
              </a:spcAft>
              <a:buClrTx/>
              <a:buSzTx/>
              <a:buFontTx/>
              <a:buNone/>
              <a:tabLst/>
              <a:defRPr/>
            </a:pP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UEP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Ge</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liştirme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ürecinin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enel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M</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aliyet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Y</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aklaşımı </a:t>
            </a:r>
          </a:p>
        </p:txBody>
      </p:sp>
      <p:sp>
        <p:nvSpPr>
          <p:cNvPr id="7" name="Slide Number Placeholder 6">
            <a:extLst>
              <a:ext uri="{FF2B5EF4-FFF2-40B4-BE49-F238E27FC236}">
                <a16:creationId xmlns:a16="http://schemas.microsoft.com/office/drawing/2014/main" id="{88682198-200E-01D1-CCDA-9F311B84B99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6247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31ED0A-324B-6A9E-A341-F7C5C18BF3BD}"/>
              </a:ext>
            </a:extLst>
          </p:cNvPr>
          <p:cNvSpPr>
            <a:spLocks noGrp="1"/>
          </p:cNvSpPr>
          <p:nvPr>
            <p:ph type="title"/>
          </p:nvPr>
        </p:nvSpPr>
        <p:spPr>
          <a:xfrm>
            <a:off x="755780" y="1257785"/>
            <a:ext cx="10515600" cy="617668"/>
          </a:xfrm>
        </p:spPr>
        <p:txBody>
          <a:bodyPr>
            <a:normAutofit/>
          </a:bodyPr>
          <a:lstStyle/>
          <a:p>
            <a:pPr algn="just"/>
            <a:r>
              <a:rPr lang="tr-TR" sz="3200" b="1" dirty="0">
                <a:effectLst/>
                <a:ea typeface="Calibri" panose="020F0502020204030204" pitchFamily="34" charset="0"/>
                <a:cs typeface="Calibri" panose="020F0502020204030204" pitchFamily="34" charset="0"/>
              </a:rPr>
              <a:t>Yatırım </a:t>
            </a:r>
            <a:r>
              <a:rPr lang="en-US" sz="3200" b="1" dirty="0">
                <a:effectLst/>
                <a:ea typeface="Calibri" panose="020F0502020204030204" pitchFamily="34" charset="0"/>
                <a:cs typeface="Calibri" panose="020F0502020204030204" pitchFamily="34" charset="0"/>
              </a:rPr>
              <a:t>P</a:t>
            </a:r>
            <a:r>
              <a:rPr lang="tr-TR" sz="3200" b="1" dirty="0">
                <a:effectLst/>
                <a:ea typeface="Calibri" panose="020F0502020204030204" pitchFamily="34" charset="0"/>
                <a:cs typeface="Calibri" panose="020F0502020204030204" pitchFamily="34" charset="0"/>
              </a:rPr>
              <a:t>rojelerinin </a:t>
            </a:r>
            <a:r>
              <a:rPr lang="en-US" sz="3200" b="1" dirty="0">
                <a:ea typeface="Calibri" panose="020F0502020204030204" pitchFamily="34" charset="0"/>
                <a:cs typeface="Calibri" panose="020F0502020204030204" pitchFamily="34" charset="0"/>
              </a:rPr>
              <a:t>Ö</a:t>
            </a:r>
            <a:r>
              <a:rPr lang="tr-TR" sz="3200" b="1" dirty="0">
                <a:effectLst/>
                <a:ea typeface="Calibri" panose="020F0502020204030204" pitchFamily="34" charset="0"/>
                <a:cs typeface="Calibri" panose="020F0502020204030204" pitchFamily="34" charset="0"/>
              </a:rPr>
              <a:t>nceliklendirilmesi </a:t>
            </a:r>
            <a:endParaRPr lang="tr-TR" sz="3200" dirty="0"/>
          </a:p>
        </p:txBody>
      </p:sp>
      <p:sp>
        <p:nvSpPr>
          <p:cNvPr id="3" name="İçerik Yer Tutucusu 2">
            <a:extLst>
              <a:ext uri="{FF2B5EF4-FFF2-40B4-BE49-F238E27FC236}">
                <a16:creationId xmlns:a16="http://schemas.microsoft.com/office/drawing/2014/main" id="{F0630D29-7748-5A72-7917-CAA3A2547720}"/>
              </a:ext>
            </a:extLst>
          </p:cNvPr>
          <p:cNvSpPr>
            <a:spLocks noGrp="1"/>
          </p:cNvSpPr>
          <p:nvPr>
            <p:ph idx="1"/>
          </p:nvPr>
        </p:nvSpPr>
        <p:spPr>
          <a:xfrm>
            <a:off x="755780" y="1875453"/>
            <a:ext cx="10598020" cy="4301510"/>
          </a:xfrm>
        </p:spPr>
        <p:txBody>
          <a:bodyPr>
            <a:noAutofit/>
          </a:bodyPr>
          <a:lstStyle/>
          <a:p>
            <a:pPr marL="0" indent="0" algn="just">
              <a:lnSpc>
                <a:spcPct val="100000"/>
              </a:lnSpc>
              <a:spcBef>
                <a:spcPts val="1200"/>
              </a:spcBef>
              <a:buNone/>
            </a:pPr>
            <a:r>
              <a:rPr lang="tr-TR" sz="2200" dirty="0">
                <a:effectLst/>
                <a:ea typeface="Calibri" panose="020F0502020204030204" pitchFamily="34" charset="0"/>
                <a:cs typeface="Calibri" panose="020F0502020204030204" pitchFamily="34" charset="0"/>
              </a:rPr>
              <a:t>Proje önceliklendirmesi için kullanılabilecek birçok kriter vardır ve aşağıdaki liste </a:t>
            </a:r>
            <a:r>
              <a:rPr lang="en-US" sz="2200" dirty="0" err="1">
                <a:effectLst/>
                <a:ea typeface="Calibri" panose="020F0502020204030204" pitchFamily="34" charset="0"/>
                <a:cs typeface="Calibri" panose="020F0502020204030204" pitchFamily="34" charset="0"/>
              </a:rPr>
              <a:t>bu</a:t>
            </a:r>
            <a:r>
              <a:rPr lang="en-US" sz="2200" dirty="0">
                <a:effectLst/>
                <a:ea typeface="Calibri" panose="020F0502020204030204" pitchFamily="34" charset="0"/>
                <a:cs typeface="Calibri" panose="020F0502020204030204" pitchFamily="34" charset="0"/>
              </a:rPr>
              <a:t> </a:t>
            </a:r>
            <a:r>
              <a:rPr lang="en-US" sz="2200" dirty="0" err="1">
                <a:effectLst/>
                <a:ea typeface="Calibri" panose="020F0502020204030204" pitchFamily="34" charset="0"/>
                <a:cs typeface="Calibri" panose="020F0502020204030204" pitchFamily="34" charset="0"/>
              </a:rPr>
              <a:t>kriterlerden</a:t>
            </a:r>
            <a:r>
              <a:rPr lang="en-US" sz="2200" dirty="0">
                <a:effectLst/>
                <a:ea typeface="Calibri" panose="020F0502020204030204" pitchFamily="34" charset="0"/>
                <a:cs typeface="Calibri" panose="020F0502020204030204" pitchFamily="34" charset="0"/>
              </a:rPr>
              <a:t> </a:t>
            </a:r>
            <a:r>
              <a:rPr lang="en-US" sz="2200" dirty="0" err="1">
                <a:effectLst/>
                <a:ea typeface="Calibri" panose="020F0502020204030204" pitchFamily="34" charset="0"/>
                <a:cs typeface="Calibri" panose="020F0502020204030204" pitchFamily="34" charset="0"/>
              </a:rPr>
              <a:t>bazılarını</a:t>
            </a:r>
            <a:r>
              <a:rPr lang="en-US" sz="2200" dirty="0">
                <a:effectLst/>
                <a:ea typeface="Calibri" panose="020F0502020204030204" pitchFamily="34" charset="0"/>
                <a:cs typeface="Calibri" panose="020F0502020204030204" pitchFamily="34" charset="0"/>
              </a:rPr>
              <a:t> </a:t>
            </a:r>
            <a:r>
              <a:rPr lang="en-US" sz="2200" dirty="0" err="1">
                <a:effectLst/>
                <a:ea typeface="Calibri" panose="020F0502020204030204" pitchFamily="34" charset="0"/>
                <a:cs typeface="Calibri" panose="020F0502020204030204" pitchFamily="34" charset="0"/>
              </a:rPr>
              <a:t>içermektedir</a:t>
            </a:r>
            <a:r>
              <a:rPr lang="tr-TR" sz="2200" dirty="0">
                <a:effectLst/>
                <a:ea typeface="Calibri" panose="020F0502020204030204" pitchFamily="34" charset="0"/>
                <a:cs typeface="Calibri" panose="020F0502020204030204" pitchFamily="34" charset="0"/>
              </a:rPr>
              <a:t>.</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Yüksek Karbon Kaçağı Riski Kriterleri: Demir-çelik, çimento, gübre, alüminyum ve elektrik üretimi gibi sektörlerle bağlantılıdır.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Çevresel Kriterler: Önerilen bir projenin ilgili tüm çevresel maliyet ve faydalarını içerir.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Genel Uyumluluk Seviyesi: Düşük ve uygulanması çok önemli olan MET'ler.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Finansal Kriterler: Proje ile ilgili gelir ve giderler ile finansman kaynaklarını kapsar.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Ekonomik Kriterler: Maliyetler, faydalar ve alım gücü dahil olmak üzere daha geniş bir ekonomik çerçeveyi kapsar.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Teknik Kriterler: Doğrudan projenin niteliği ve nasıl ve ne zaman uygulanabileceği ile alakalıdır.</a:t>
            </a:r>
          </a:p>
          <a:p>
            <a:pPr lvl="1" algn="just">
              <a:lnSpc>
                <a:spcPct val="100000"/>
              </a:lnSpc>
              <a:spcBef>
                <a:spcPts val="1200"/>
              </a:spcBef>
            </a:pPr>
            <a:r>
              <a:rPr lang="tr-TR" sz="1800" dirty="0">
                <a:effectLst/>
                <a:ea typeface="Calibri" panose="020F0502020204030204" pitchFamily="34" charset="0"/>
                <a:cs typeface="Calibri" panose="020F0502020204030204" pitchFamily="34" charset="0"/>
              </a:rPr>
              <a:t>Ticari ve Kurumsal Kriterler: Önerilen bir projenin zamanlamasını veya başarısını etkileyebilecek kriterler.</a:t>
            </a:r>
          </a:p>
        </p:txBody>
      </p:sp>
      <p:sp>
        <p:nvSpPr>
          <p:cNvPr id="4" name="Slide Number Placeholder 3">
            <a:extLst>
              <a:ext uri="{FF2B5EF4-FFF2-40B4-BE49-F238E27FC236}">
                <a16:creationId xmlns:a16="http://schemas.microsoft.com/office/drawing/2014/main" id="{850218F0-E848-A80B-DE38-EBF93EB8564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79317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BE7028C-F567-1AFB-FD6E-DBA8FF2987E6}"/>
              </a:ext>
            </a:extLst>
          </p:cNvPr>
          <p:cNvSpPr>
            <a:spLocks noGrp="1"/>
          </p:cNvSpPr>
          <p:nvPr>
            <p:ph type="title"/>
          </p:nvPr>
        </p:nvSpPr>
        <p:spPr>
          <a:xfrm>
            <a:off x="838200" y="1113421"/>
            <a:ext cx="10515600" cy="651912"/>
          </a:xfrm>
        </p:spPr>
        <p:txBody>
          <a:bodyPr>
            <a:normAutofit/>
          </a:bodyPr>
          <a:lstStyle/>
          <a:p>
            <a:r>
              <a:rPr lang="tr-TR" sz="3200" b="1" dirty="0">
                <a:effectLst/>
                <a:ea typeface="Calibri" panose="020F0502020204030204" pitchFamily="34" charset="0"/>
                <a:cs typeface="Calibri" panose="020F0502020204030204" pitchFamily="34" charset="0"/>
              </a:rPr>
              <a:t>Yatırım Projelerinin Puanlama Kriterleri</a:t>
            </a:r>
            <a:endParaRPr lang="tr-TR" sz="2200" b="1" dirty="0"/>
          </a:p>
        </p:txBody>
      </p:sp>
      <p:graphicFrame>
        <p:nvGraphicFramePr>
          <p:cNvPr id="7" name="İçerik Yer Tutucusu 6">
            <a:extLst>
              <a:ext uri="{FF2B5EF4-FFF2-40B4-BE49-F238E27FC236}">
                <a16:creationId xmlns:a16="http://schemas.microsoft.com/office/drawing/2014/main" id="{DC5A69A3-2817-4875-B7A5-CBA79FED472F}"/>
              </a:ext>
            </a:extLst>
          </p:cNvPr>
          <p:cNvGraphicFramePr>
            <a:graphicFrameLocks noGrp="1"/>
          </p:cNvGraphicFramePr>
          <p:nvPr>
            <p:ph idx="1"/>
            <p:extLst>
              <p:ext uri="{D42A27DB-BD31-4B8C-83A1-F6EECF244321}">
                <p14:modId xmlns:p14="http://schemas.microsoft.com/office/powerpoint/2010/main" val="2460626006"/>
              </p:ext>
            </p:extLst>
          </p:nvPr>
        </p:nvGraphicFramePr>
        <p:xfrm>
          <a:off x="666750" y="1765333"/>
          <a:ext cx="10858500" cy="4532829"/>
        </p:xfrm>
        <a:graphic>
          <a:graphicData uri="http://schemas.openxmlformats.org/drawingml/2006/table">
            <a:tbl>
              <a:tblPr firstRow="1" firstCol="1" bandRow="1">
                <a:tableStyleId>{5C22544A-7EE6-4342-B048-85BDC9FD1C3A}</a:tableStyleId>
              </a:tblPr>
              <a:tblGrid>
                <a:gridCol w="2753715">
                  <a:extLst>
                    <a:ext uri="{9D8B030D-6E8A-4147-A177-3AD203B41FA5}">
                      <a16:colId xmlns:a16="http://schemas.microsoft.com/office/drawing/2014/main" val="753111173"/>
                    </a:ext>
                  </a:extLst>
                </a:gridCol>
                <a:gridCol w="2682050">
                  <a:extLst>
                    <a:ext uri="{9D8B030D-6E8A-4147-A177-3AD203B41FA5}">
                      <a16:colId xmlns:a16="http://schemas.microsoft.com/office/drawing/2014/main" val="1773586032"/>
                    </a:ext>
                  </a:extLst>
                </a:gridCol>
                <a:gridCol w="2710282">
                  <a:extLst>
                    <a:ext uri="{9D8B030D-6E8A-4147-A177-3AD203B41FA5}">
                      <a16:colId xmlns:a16="http://schemas.microsoft.com/office/drawing/2014/main" val="3510407035"/>
                    </a:ext>
                  </a:extLst>
                </a:gridCol>
                <a:gridCol w="2712453">
                  <a:extLst>
                    <a:ext uri="{9D8B030D-6E8A-4147-A177-3AD203B41FA5}">
                      <a16:colId xmlns:a16="http://schemas.microsoft.com/office/drawing/2014/main" val="195698643"/>
                    </a:ext>
                  </a:extLst>
                </a:gridCol>
              </a:tblGrid>
              <a:tr h="530169">
                <a:tc>
                  <a:txBody>
                    <a:bodyPr/>
                    <a:lstStyle/>
                    <a:p>
                      <a:pPr algn="ctr">
                        <a:lnSpc>
                          <a:spcPct val="150000"/>
                        </a:lnSpc>
                      </a:pPr>
                      <a:r>
                        <a:rPr lang="tr-TR" sz="1800" dirty="0">
                          <a:effectLst/>
                        </a:rPr>
                        <a:t>Puanlar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1</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2</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a:effectLst/>
                        </a:rPr>
                        <a:t>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32720174"/>
                  </a:ext>
                </a:extLst>
              </a:tr>
              <a:tr h="786667">
                <a:tc>
                  <a:txBody>
                    <a:bodyPr/>
                    <a:lstStyle/>
                    <a:p>
                      <a:pPr algn="ctr">
                        <a:lnSpc>
                          <a:spcPct val="150000"/>
                        </a:lnSpc>
                      </a:pPr>
                      <a:r>
                        <a:rPr lang="tr-TR" sz="1800" dirty="0">
                          <a:effectLst/>
                        </a:rPr>
                        <a:t>Teminatlı Finansman (toplamın %'si)</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&lt;50%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50% - 80%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a:effectLst/>
                        </a:rPr>
                        <a:t>80%&lt;</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57935431"/>
                  </a:ext>
                </a:extLst>
              </a:tr>
              <a:tr h="440438">
                <a:tc>
                  <a:txBody>
                    <a:bodyPr/>
                    <a:lstStyle/>
                    <a:p>
                      <a:pPr algn="ctr">
                        <a:lnSpc>
                          <a:spcPct val="150000"/>
                        </a:lnSpc>
                      </a:pPr>
                      <a:r>
                        <a:rPr lang="tr-TR" sz="1800">
                          <a:effectLst/>
                        </a:rPr>
                        <a:t>En Erken Başlama Tarihi</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a:effectLst/>
                        </a:rPr>
                        <a:t>2024 - 2026</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2027 – 2030*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2030</a:t>
                      </a:r>
                      <a:r>
                        <a:rPr lang="en-US" sz="1800" dirty="0">
                          <a:effectLst/>
                        </a:rPr>
                        <a:t>’dan </a:t>
                      </a:r>
                      <a:r>
                        <a:rPr lang="en-US" sz="1800" dirty="0" err="1">
                          <a:effectLst/>
                        </a:rPr>
                        <a:t>sonra</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82667940"/>
                  </a:ext>
                </a:extLst>
              </a:tr>
              <a:tr h="786667">
                <a:tc>
                  <a:txBody>
                    <a:bodyPr/>
                    <a:lstStyle/>
                    <a:p>
                      <a:pPr algn="ctr">
                        <a:lnSpc>
                          <a:spcPct val="150000"/>
                        </a:lnSpc>
                      </a:pPr>
                      <a:r>
                        <a:rPr lang="tr-TR" sz="1800" dirty="0">
                          <a:effectLst/>
                        </a:rPr>
                        <a:t>Sektör Öncelikleri</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Ulusal düzeyde yüksek öncelik</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Ulusal düzeyde orta öncelik</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Sadece yerel düzeyde öncelik</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87503116"/>
                  </a:ext>
                </a:extLst>
              </a:tr>
              <a:tr h="786667">
                <a:tc>
                  <a:txBody>
                    <a:bodyPr/>
                    <a:lstStyle/>
                    <a:p>
                      <a:pPr algn="ctr">
                        <a:lnSpc>
                          <a:spcPct val="150000"/>
                        </a:lnSpc>
                      </a:pPr>
                      <a:r>
                        <a:rPr lang="tr-TR" sz="1800" dirty="0">
                          <a:effectLst/>
                        </a:rPr>
                        <a:t>Çevresel Faydalar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Önemli ulusal faydalar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Orta düzeyde yerel ve ulusal faydalar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Bazı yerel faydalar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38426974"/>
                  </a:ext>
                </a:extLst>
              </a:tr>
              <a:tr h="1202221">
                <a:tc>
                  <a:txBody>
                    <a:bodyPr/>
                    <a:lstStyle/>
                    <a:p>
                      <a:pPr algn="ctr">
                        <a:lnSpc>
                          <a:spcPct val="150000"/>
                        </a:lnSpc>
                      </a:pPr>
                      <a:r>
                        <a:rPr lang="tr-TR" sz="1800" dirty="0">
                          <a:effectLst/>
                        </a:rPr>
                        <a:t>Zaman Çizelgesi</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Aşağıdaki üç yıl içinde yapılacaktır: </a:t>
                      </a:r>
                    </a:p>
                    <a:p>
                      <a:pPr algn="ctr">
                        <a:lnSpc>
                          <a:spcPct val="150000"/>
                        </a:lnSpc>
                      </a:pPr>
                      <a:r>
                        <a:rPr lang="tr-TR" sz="1800" dirty="0">
                          <a:effectLst/>
                        </a:rPr>
                        <a:t> 01.01.2024-31.12.2026</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a:effectLst/>
                        </a:rPr>
                        <a:t>Aşağıdaki üç yıl içinde yapılacaktır:   </a:t>
                      </a:r>
                    </a:p>
                    <a:p>
                      <a:pPr algn="ctr">
                        <a:lnSpc>
                          <a:spcPct val="150000"/>
                        </a:lnSpc>
                      </a:pPr>
                      <a:r>
                        <a:rPr lang="tr-TR" sz="1800">
                          <a:effectLst/>
                        </a:rPr>
                        <a:t>01.01.2027-01.01.2030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Aşağıdaki üç yıl içinde yapılacaktır:   </a:t>
                      </a:r>
                      <a:endParaRPr lang="en-US" sz="1800" dirty="0">
                        <a:effectLst/>
                      </a:endParaRPr>
                    </a:p>
                    <a:p>
                      <a:pPr algn="ctr">
                        <a:lnSpc>
                          <a:spcPct val="150000"/>
                        </a:lnSpc>
                      </a:pPr>
                      <a:r>
                        <a:rPr lang="tr-TR" sz="1800" dirty="0">
                          <a:effectLst/>
                        </a:rPr>
                        <a:t>01.01.2030-31.12.2032 </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1044008"/>
                  </a:ext>
                </a:extLst>
              </a:tr>
            </a:tbl>
          </a:graphicData>
        </a:graphic>
      </p:graphicFrame>
      <p:sp>
        <p:nvSpPr>
          <p:cNvPr id="3" name="TextBox 2">
            <a:extLst>
              <a:ext uri="{FF2B5EF4-FFF2-40B4-BE49-F238E27FC236}">
                <a16:creationId xmlns:a16="http://schemas.microsoft.com/office/drawing/2014/main" id="{701DABAD-7B5D-1820-C09C-09A0A755C39E}"/>
              </a:ext>
            </a:extLst>
          </p:cNvPr>
          <p:cNvSpPr txBox="1"/>
          <p:nvPr/>
        </p:nvSpPr>
        <p:spPr>
          <a:xfrm>
            <a:off x="472493" y="6211669"/>
            <a:ext cx="4734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00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 </a:t>
            </a:r>
            <a:r>
              <a:rPr kumimoji="0" lang="tr-TR" sz="160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 2030 yılı, 01.01.2030 tarihini ifade etmektedir</a:t>
            </a:r>
            <a:r>
              <a:rPr kumimoji="0" lang="en-US" sz="1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2C092A56-D196-A504-20AC-E5012E78359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32583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FAF5644-D6C1-4175-68EE-7EC9F6F8D355}"/>
              </a:ext>
            </a:extLst>
          </p:cNvPr>
          <p:cNvSpPr>
            <a:spLocks noGrp="1"/>
          </p:cNvSpPr>
          <p:nvPr>
            <p:ph type="title"/>
          </p:nvPr>
        </p:nvSpPr>
        <p:spPr>
          <a:xfrm>
            <a:off x="838200" y="998376"/>
            <a:ext cx="10515600" cy="692312"/>
          </a:xfrm>
        </p:spPr>
        <p:txBody>
          <a:bodyPr>
            <a:normAutofit/>
          </a:bodyPr>
          <a:lstStyle/>
          <a:p>
            <a:pPr algn="just"/>
            <a:r>
              <a:rPr lang="en-US" sz="3200" b="1" dirty="0"/>
              <a:t>UEP S</a:t>
            </a:r>
            <a:r>
              <a:rPr lang="tr-TR" sz="3200" b="1" dirty="0"/>
              <a:t>üreci </a:t>
            </a:r>
            <a:r>
              <a:rPr lang="en-US" sz="3200" b="1" dirty="0"/>
              <a:t>V</a:t>
            </a:r>
            <a:r>
              <a:rPr lang="tr-TR" sz="3200" b="1" dirty="0"/>
              <a:t>eri </a:t>
            </a:r>
            <a:r>
              <a:rPr lang="en-US" sz="3200" b="1" dirty="0"/>
              <a:t>E</a:t>
            </a:r>
            <a:r>
              <a:rPr lang="tr-TR" sz="3200" b="1" dirty="0" err="1"/>
              <a:t>rişim</a:t>
            </a:r>
            <a:r>
              <a:rPr lang="en-US" sz="3200" b="1" dirty="0"/>
              <a:t> </a:t>
            </a:r>
            <a:r>
              <a:rPr lang="en-US" sz="3200" b="1" dirty="0" err="1"/>
              <a:t>Problemleri</a:t>
            </a:r>
            <a:endParaRPr lang="tr-TR" sz="3200" b="1" dirty="0"/>
          </a:p>
        </p:txBody>
      </p:sp>
      <p:sp>
        <p:nvSpPr>
          <p:cNvPr id="3" name="İçerik Yer Tutucusu 2">
            <a:extLst>
              <a:ext uri="{FF2B5EF4-FFF2-40B4-BE49-F238E27FC236}">
                <a16:creationId xmlns:a16="http://schemas.microsoft.com/office/drawing/2014/main" id="{E36C8654-8553-F8D5-7CDC-B76A6B670982}"/>
              </a:ext>
            </a:extLst>
          </p:cNvPr>
          <p:cNvSpPr>
            <a:spLocks noGrp="1"/>
          </p:cNvSpPr>
          <p:nvPr>
            <p:ph idx="1"/>
          </p:nvPr>
        </p:nvSpPr>
        <p:spPr>
          <a:xfrm>
            <a:off x="838200" y="1690688"/>
            <a:ext cx="10515600" cy="4486275"/>
          </a:xfrm>
        </p:spPr>
        <p:txBody>
          <a:bodyPr>
            <a:noAutofit/>
          </a:bodyPr>
          <a:lstStyle/>
          <a:p>
            <a:pPr algn="just">
              <a:lnSpc>
                <a:spcPct val="100000"/>
              </a:lnSpc>
              <a:spcBef>
                <a:spcPts val="1200"/>
              </a:spcBef>
            </a:pPr>
            <a:r>
              <a:rPr lang="tr-TR" sz="2400" dirty="0">
                <a:effectLst/>
                <a:ea typeface="Calibri" panose="020F0502020204030204" pitchFamily="34" charset="0"/>
                <a:cs typeface="Calibri" panose="020F0502020204030204" pitchFamily="34" charset="0"/>
              </a:rPr>
              <a:t>Çalışmalardan elde edilen görüşler</a:t>
            </a:r>
            <a:r>
              <a:rPr lang="en-US" sz="2400" dirty="0">
                <a:effectLst/>
                <a:ea typeface="Calibri" panose="020F0502020204030204" pitchFamily="34" charset="0"/>
                <a:cs typeface="Calibri" panose="020F0502020204030204" pitchFamily="34" charset="0"/>
              </a:rPr>
              <a:t> </a:t>
            </a:r>
            <a:r>
              <a:rPr lang="tr-TR" sz="2400" dirty="0">
                <a:effectLst/>
                <a:ea typeface="Calibri" panose="020F0502020204030204" pitchFamily="34" charset="0"/>
                <a:cs typeface="Calibri" panose="020F0502020204030204" pitchFamily="34" charset="0"/>
              </a:rPr>
              <a:t>ve MET</a:t>
            </a:r>
            <a:r>
              <a:rPr lang="en-US" sz="2400" dirty="0">
                <a:effectLst/>
                <a:ea typeface="Calibri" panose="020F0502020204030204" pitchFamily="34" charset="0"/>
                <a:cs typeface="Calibri" panose="020F0502020204030204" pitchFamily="34" charset="0"/>
              </a:rPr>
              <a:t> </a:t>
            </a:r>
            <a:r>
              <a:rPr lang="tr-TR" sz="2400" dirty="0">
                <a:effectLst/>
                <a:ea typeface="Calibri" panose="020F0502020204030204" pitchFamily="34" charset="0"/>
                <a:cs typeface="Calibri" panose="020F0502020204030204" pitchFamily="34" charset="0"/>
              </a:rPr>
              <a:t>KL anketleri </a:t>
            </a:r>
            <a:r>
              <a:rPr lang="en-US" sz="2400" dirty="0" err="1">
                <a:effectLst/>
                <a:ea typeface="Calibri" panose="020F0502020204030204" pitchFamily="34" charset="0"/>
                <a:cs typeface="Calibri" panose="020F0502020204030204" pitchFamily="34" charset="0"/>
              </a:rPr>
              <a:t>sonuçlarına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göre</a:t>
            </a:r>
            <a:r>
              <a:rPr lang="en-US" sz="2400" dirty="0">
                <a:effectLst/>
                <a:ea typeface="Calibri" panose="020F0502020204030204" pitchFamily="34" charset="0"/>
                <a:cs typeface="Calibri" panose="020F0502020204030204" pitchFamily="34" charset="0"/>
              </a:rPr>
              <a:t> </a:t>
            </a:r>
            <a:r>
              <a:rPr lang="tr-TR" sz="2400" dirty="0">
                <a:effectLst/>
                <a:ea typeface="Calibri" panose="020F0502020204030204" pitchFamily="34" charset="0"/>
                <a:cs typeface="Calibri" panose="020F0502020204030204" pitchFamily="34" charset="0"/>
              </a:rPr>
              <a:t>aşağıdaki eksiklikler tespit edilmiştir:</a:t>
            </a:r>
          </a:p>
          <a:p>
            <a:pPr lvl="1" algn="just">
              <a:lnSpc>
                <a:spcPct val="100000"/>
              </a:lnSpc>
              <a:spcBef>
                <a:spcPts val="1200"/>
              </a:spcBef>
              <a:buFont typeface="Courier New" panose="02070309020205020404" pitchFamily="49" charset="0"/>
              <a:buChar char="o"/>
            </a:pPr>
            <a:r>
              <a:rPr lang="en-GB" dirty="0" err="1">
                <a:solidFill>
                  <a:srgbClr val="000000"/>
                </a:solidFill>
                <a:effectLst/>
                <a:ea typeface="Calibri" panose="020F0502020204030204" pitchFamily="34" charset="0"/>
                <a:cs typeface="Calibri" panose="020F0502020204030204" pitchFamily="34" charset="0"/>
              </a:rPr>
              <a:t>Yetersiz</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veri</a:t>
            </a:r>
            <a:endParaRPr lang="tr-TR" dirty="0">
              <a:solidFill>
                <a:srgbClr val="000000"/>
              </a:solidFill>
              <a:effectLst/>
              <a:ea typeface="Calibri" panose="020F0502020204030204" pitchFamily="34" charset="0"/>
              <a:cs typeface="Calibri" panose="020F0502020204030204" pitchFamily="34" charset="0"/>
            </a:endParaRPr>
          </a:p>
          <a:p>
            <a:pPr lvl="1" algn="just">
              <a:lnSpc>
                <a:spcPct val="100000"/>
              </a:lnSpc>
              <a:buFont typeface="Courier New" panose="02070309020205020404" pitchFamily="49" charset="0"/>
              <a:buChar char="o"/>
            </a:pPr>
            <a:r>
              <a:rPr lang="en-GB" dirty="0">
                <a:solidFill>
                  <a:srgbClr val="000000"/>
                </a:solidFill>
                <a:effectLst/>
                <a:ea typeface="Calibri" panose="020F0502020204030204" pitchFamily="34" charset="0"/>
                <a:cs typeface="Calibri" panose="020F0502020204030204" pitchFamily="34" charset="0"/>
              </a:rPr>
              <a:t>EED </a:t>
            </a:r>
            <a:r>
              <a:rPr lang="en-GB" dirty="0" err="1">
                <a:solidFill>
                  <a:srgbClr val="000000"/>
                </a:solidFill>
                <a:effectLst/>
                <a:ea typeface="Calibri" panose="020F0502020204030204" pitchFamily="34" charset="0"/>
                <a:cs typeface="Calibri" panose="020F0502020204030204" pitchFamily="34" charset="0"/>
              </a:rPr>
              <a:t>kapsamına</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girmeyen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tesislerin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ankette</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kaydı</a:t>
            </a:r>
            <a:endParaRPr lang="tr-TR" dirty="0">
              <a:solidFill>
                <a:srgbClr val="000000"/>
              </a:solidFill>
              <a:effectLst/>
              <a:ea typeface="Calibri" panose="020F0502020204030204" pitchFamily="34" charset="0"/>
              <a:cs typeface="Calibri" panose="020F0502020204030204" pitchFamily="34" charset="0"/>
            </a:endParaRPr>
          </a:p>
          <a:p>
            <a:pPr lvl="1" algn="just">
              <a:lnSpc>
                <a:spcPct val="100000"/>
              </a:lnSpc>
              <a:buFont typeface="Courier New" panose="02070309020205020404" pitchFamily="49" charset="0"/>
              <a:buChar char="o"/>
            </a:pPr>
            <a:r>
              <a:rPr lang="en-GB" dirty="0" err="1">
                <a:solidFill>
                  <a:srgbClr val="000000"/>
                </a:solidFill>
                <a:effectLst/>
                <a:ea typeface="Calibri" panose="020F0502020204030204" pitchFamily="34" charset="0"/>
                <a:cs typeface="Calibri" panose="020F0502020204030204" pitchFamily="34" charset="0"/>
              </a:rPr>
              <a:t>Uyum</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maliyeti</a:t>
            </a:r>
            <a:r>
              <a:rPr lang="en-GB" dirty="0">
                <a:solidFill>
                  <a:srgbClr val="000000"/>
                </a:solidFill>
                <a:effectLst/>
                <a:ea typeface="Calibri" panose="020F0502020204030204" pitchFamily="34" charset="0"/>
                <a:cs typeface="Calibri" panose="020F0502020204030204" pitchFamily="34" charset="0"/>
              </a:rPr>
              <a:t> ve </a:t>
            </a:r>
            <a:r>
              <a:rPr lang="en-GB" dirty="0" err="1">
                <a:solidFill>
                  <a:srgbClr val="000000"/>
                </a:solidFill>
                <a:effectLst/>
                <a:ea typeface="Calibri" panose="020F0502020204030204" pitchFamily="34" charset="0"/>
                <a:cs typeface="Calibri" panose="020F0502020204030204" pitchFamily="34" charset="0"/>
              </a:rPr>
              <a:t>geçiş</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süresi</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hakkında</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çok</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az</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bilgi</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verilmesi</a:t>
            </a:r>
            <a:endParaRPr lang="tr-TR" dirty="0">
              <a:solidFill>
                <a:srgbClr val="000000"/>
              </a:solidFill>
              <a:effectLst/>
              <a:ea typeface="Calibri" panose="020F0502020204030204" pitchFamily="34" charset="0"/>
              <a:cs typeface="Calibri" panose="020F0502020204030204" pitchFamily="34" charset="0"/>
            </a:endParaRPr>
          </a:p>
          <a:p>
            <a:pPr lvl="1" algn="just">
              <a:lnSpc>
                <a:spcPct val="100000"/>
              </a:lnSpc>
              <a:buFont typeface="Courier New" panose="02070309020205020404" pitchFamily="49" charset="0"/>
              <a:buChar char="o"/>
            </a:pPr>
            <a:r>
              <a:rPr lang="en-GB" dirty="0" err="1">
                <a:solidFill>
                  <a:srgbClr val="000000"/>
                </a:solidFill>
                <a:effectLst/>
                <a:ea typeface="Calibri" panose="020F0502020204030204" pitchFamily="34" charset="0"/>
                <a:cs typeface="Calibri" panose="020F0502020204030204" pitchFamily="34" charset="0"/>
              </a:rPr>
              <a:t>Tutarsız</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cevaplar</a:t>
            </a:r>
            <a:endParaRPr lang="tr-TR" dirty="0">
              <a:solidFill>
                <a:srgbClr val="000000"/>
              </a:solidFill>
              <a:effectLst/>
              <a:ea typeface="Calibri" panose="020F0502020204030204" pitchFamily="34" charset="0"/>
              <a:cs typeface="Calibri" panose="020F0502020204030204" pitchFamily="34" charset="0"/>
            </a:endParaRPr>
          </a:p>
          <a:p>
            <a:pPr lvl="1" algn="just">
              <a:lnSpc>
                <a:spcPct val="100000"/>
              </a:lnSpc>
              <a:buFont typeface="Courier New" panose="02070309020205020404" pitchFamily="49" charset="0"/>
              <a:buChar char="o"/>
            </a:pPr>
            <a:r>
              <a:rPr lang="en-GB" dirty="0" err="1">
                <a:solidFill>
                  <a:srgbClr val="000000"/>
                </a:solidFill>
                <a:effectLst/>
                <a:ea typeface="Calibri" panose="020F0502020204030204" pitchFamily="34" charset="0"/>
                <a:cs typeface="Calibri" panose="020F0502020204030204" pitchFamily="34" charset="0"/>
              </a:rPr>
              <a:t>Uyum</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maliyetlerinin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katılımcılar</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tarafından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mevcut</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ulusal</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düzenlemelere</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uyum</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olarak</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değerlendirilmesi</a:t>
            </a:r>
            <a:endParaRPr lang="tr-TR" dirty="0">
              <a:solidFill>
                <a:srgbClr val="000000"/>
              </a:solidFill>
              <a:effectLst/>
              <a:ea typeface="Calibri" panose="020F0502020204030204" pitchFamily="34" charset="0"/>
              <a:cs typeface="Calibri" panose="020F0502020204030204" pitchFamily="34" charset="0"/>
            </a:endParaRPr>
          </a:p>
          <a:p>
            <a:pPr lvl="1" algn="just">
              <a:lnSpc>
                <a:spcPct val="100000"/>
              </a:lnSpc>
              <a:buFont typeface="Courier New" panose="02070309020205020404" pitchFamily="49" charset="0"/>
              <a:buChar char="o"/>
            </a:pPr>
            <a:r>
              <a:rPr lang="en-GB" dirty="0">
                <a:solidFill>
                  <a:srgbClr val="000000"/>
                </a:solidFill>
                <a:effectLst/>
                <a:ea typeface="Calibri" panose="020F0502020204030204" pitchFamily="34" charset="0"/>
                <a:cs typeface="Calibri" panose="020F0502020204030204" pitchFamily="34" charset="0"/>
              </a:rPr>
              <a:t>EED </a:t>
            </a:r>
            <a:r>
              <a:rPr lang="en-GB" dirty="0" err="1">
                <a:solidFill>
                  <a:srgbClr val="000000"/>
                </a:solidFill>
                <a:effectLst/>
                <a:ea typeface="Calibri" panose="020F0502020204030204" pitchFamily="34" charset="0"/>
                <a:cs typeface="Calibri" panose="020F0502020204030204" pitchFamily="34" charset="0"/>
              </a:rPr>
              <a:t>ile</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uyum</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için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beklenen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sürelerin</a:t>
            </a:r>
            <a:r>
              <a:rPr lang="en-GB" dirty="0">
                <a:solidFill>
                  <a:srgbClr val="000000"/>
                </a:solidFill>
                <a:effectLst/>
                <a:ea typeface="Calibri" panose="020F0502020204030204" pitchFamily="34" charset="0"/>
                <a:cs typeface="Calibri" panose="020F0502020204030204" pitchFamily="34" charset="0"/>
              </a:rPr>
              <a:t> </a:t>
            </a:r>
            <a:r>
              <a:rPr lang="en-GB" dirty="0" err="1">
                <a:solidFill>
                  <a:srgbClr val="000000"/>
                </a:solidFill>
                <a:effectLst/>
                <a:ea typeface="Calibri" panose="020F0502020204030204" pitchFamily="34" charset="0"/>
                <a:cs typeface="Calibri" panose="020F0502020204030204" pitchFamily="34" charset="0"/>
              </a:rPr>
              <a:t>tutarsızlığı</a:t>
            </a:r>
            <a:endParaRPr lang="tr-TR" dirty="0">
              <a:solidFill>
                <a:srgbClr val="000000"/>
              </a:solidFill>
              <a:effectLst/>
              <a:ea typeface="Calibri" panose="020F0502020204030204" pitchFamily="34" charset="0"/>
              <a:cs typeface="Calibri" panose="020F0502020204030204" pitchFamily="34" charset="0"/>
            </a:endParaRPr>
          </a:p>
          <a:p>
            <a:pPr marL="0" indent="0" algn="just">
              <a:lnSpc>
                <a:spcPct val="100000"/>
              </a:lnSpc>
              <a:spcBef>
                <a:spcPts val="1200"/>
              </a:spcBef>
              <a:buNone/>
            </a:pPr>
            <a:r>
              <a:rPr lang="tr-TR" sz="2400" dirty="0">
                <a:effectLst/>
                <a:ea typeface="Calibri" panose="020F0502020204030204" pitchFamily="34" charset="0"/>
                <a:cs typeface="Times New Roman" panose="02020603050405020304" pitchFamily="18" charset="0"/>
              </a:rPr>
              <a:t>Bu nedenle, hesaplamalarda diğer veri kaynakları</a:t>
            </a:r>
            <a:r>
              <a:rPr lang="en-US" sz="2400" dirty="0">
                <a:effectLst/>
                <a:ea typeface="Calibri" panose="020F0502020204030204" pitchFamily="34" charset="0"/>
                <a:cs typeface="Times New Roman" panose="02020603050405020304" pitchFamily="18" charset="0"/>
              </a:rPr>
              <a:t> da</a:t>
            </a:r>
            <a:r>
              <a:rPr lang="tr-TR" sz="2400" dirty="0">
                <a:effectLst/>
                <a:ea typeface="Calibri" panose="020F0502020204030204" pitchFamily="34" charset="0"/>
                <a:cs typeface="Times New Roman" panose="02020603050405020304" pitchFamily="18" charset="0"/>
              </a:rPr>
              <a:t> </a:t>
            </a:r>
            <a:r>
              <a:rPr lang="tr-TR" sz="2400" dirty="0" err="1">
                <a:effectLst/>
                <a:ea typeface="Calibri" panose="020F0502020204030204" pitchFamily="34" charset="0"/>
                <a:cs typeface="Times New Roman" panose="02020603050405020304" pitchFamily="18" charset="0"/>
              </a:rPr>
              <a:t>kullanı</a:t>
            </a:r>
            <a:r>
              <a:rPr lang="en-US" sz="2400" dirty="0" err="1">
                <a:effectLst/>
                <a:ea typeface="Calibri" panose="020F0502020204030204" pitchFamily="34" charset="0"/>
                <a:cs typeface="Times New Roman" panose="02020603050405020304" pitchFamily="18" charset="0"/>
              </a:rPr>
              <a:t>lmışt</a:t>
            </a:r>
            <a:r>
              <a:rPr lang="tr-TR" sz="2400" dirty="0" err="1">
                <a:effectLst/>
                <a:ea typeface="Calibri" panose="020F0502020204030204" pitchFamily="34" charset="0"/>
                <a:cs typeface="Times New Roman" panose="02020603050405020304" pitchFamily="18" charset="0"/>
              </a:rPr>
              <a:t>ır</a:t>
            </a:r>
            <a:r>
              <a:rPr lang="tr-TR" sz="2400" dirty="0">
                <a:effectLst/>
                <a:ea typeface="Calibri" panose="020F0502020204030204" pitchFamily="34" charset="0"/>
                <a:cs typeface="Times New Roman" panose="02020603050405020304" pitchFamily="18" charset="0"/>
              </a:rPr>
              <a:t>. </a:t>
            </a: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2119265-AA38-E424-7569-4A62226FF37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29338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Slayt Numarası Yer Tutucusu 3">
            <a:extLst>
              <a:ext uri="{FF2B5EF4-FFF2-40B4-BE49-F238E27FC236}">
                <a16:creationId xmlns:a16="http://schemas.microsoft.com/office/drawing/2014/main" id="{B515B9C0-C32E-EAF3-F050-5FA79F808E3E}"/>
              </a:ext>
            </a:extLst>
          </p:cNvPr>
          <p:cNvSpPr>
            <a:spLocks noGrp="1"/>
          </p:cNvSpPr>
          <p:nvPr>
            <p:ph type="sldNum" sz="quarter" idx="12"/>
          </p:nvPr>
        </p:nvSpPr>
        <p:spPr>
          <a:xfrm>
            <a:off x="8805333" y="6356350"/>
            <a:ext cx="2743200" cy="365125"/>
          </a:xfrm>
        </p:spPr>
        <p:txBody>
          <a:bodyPr vert="horz" lIns="91440" tIns="45720" rIns="91440" bIns="45720" rtlCol="0" anchor="ctr">
            <a:normAutofit/>
          </a:bodyPr>
          <a:lstStyle/>
          <a:p>
            <a:pPr>
              <a:spcAft>
                <a:spcPts val="600"/>
              </a:spcAft>
            </a:pPr>
            <a:fld id="{6566A07A-3A36-4C08-A33E-FBE053DB02EC}" type="slidenum">
              <a:rPr lang="en-US" smtClean="0"/>
              <a:pPr>
                <a:spcAft>
                  <a:spcPts val="600"/>
                </a:spcAft>
              </a:pPr>
              <a:t>14</a:t>
            </a:fld>
            <a:endParaRPr lang="en-US"/>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İçerik Yer Tutucusu 5">
            <a:extLst>
              <a:ext uri="{FF2B5EF4-FFF2-40B4-BE49-F238E27FC236}">
                <a16:creationId xmlns:a16="http://schemas.microsoft.com/office/drawing/2014/main" id="{588C21B1-840C-B984-4143-616E83ED86C7}"/>
              </a:ext>
            </a:extLst>
          </p:cNvPr>
          <p:cNvGraphicFramePr>
            <a:graphicFrameLocks noGrp="1"/>
          </p:cNvGraphicFramePr>
          <p:nvPr>
            <p:ph idx="1"/>
            <p:extLst>
              <p:ext uri="{D42A27DB-BD31-4B8C-83A1-F6EECF244321}">
                <p14:modId xmlns:p14="http://schemas.microsoft.com/office/powerpoint/2010/main" val="3851362524"/>
              </p:ext>
            </p:extLst>
          </p:nvPr>
        </p:nvGraphicFramePr>
        <p:xfrm>
          <a:off x="643467" y="1435790"/>
          <a:ext cx="10905067" cy="3986421"/>
        </p:xfrm>
        <a:graphic>
          <a:graphicData uri="http://schemas.openxmlformats.org/drawingml/2006/table">
            <a:tbl>
              <a:tblPr firstRow="1" firstCol="1" bandRow="1"/>
              <a:tblGrid>
                <a:gridCol w="3704291">
                  <a:extLst>
                    <a:ext uri="{9D8B030D-6E8A-4147-A177-3AD203B41FA5}">
                      <a16:colId xmlns:a16="http://schemas.microsoft.com/office/drawing/2014/main" val="1242752885"/>
                    </a:ext>
                  </a:extLst>
                </a:gridCol>
                <a:gridCol w="7200776">
                  <a:extLst>
                    <a:ext uri="{9D8B030D-6E8A-4147-A177-3AD203B41FA5}">
                      <a16:colId xmlns:a16="http://schemas.microsoft.com/office/drawing/2014/main" val="240420808"/>
                    </a:ext>
                  </a:extLst>
                </a:gridCol>
              </a:tblGrid>
              <a:tr h="613623">
                <a:tc>
                  <a:txBody>
                    <a:bodyPr/>
                    <a:lstStyle/>
                    <a:p>
                      <a:pPr algn="ctr" fontAlgn="ctr">
                        <a:lnSpc>
                          <a:spcPct val="150000"/>
                        </a:lnSpc>
                        <a:spcBef>
                          <a:spcPts val="0"/>
                        </a:spcBef>
                        <a:spcAft>
                          <a:spcPts val="0"/>
                        </a:spcAft>
                      </a:pPr>
                      <a:r>
                        <a:rPr lang="en-US" sz="2200" b="1"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Önerilen zaman aralıkları</a:t>
                      </a:r>
                      <a:endParaRPr lang="en-US" sz="4000" b="0" i="0" u="none" strike="noStrike">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fontAlgn="ctr">
                        <a:lnSpc>
                          <a:spcPct val="150000"/>
                        </a:lnSpc>
                        <a:spcBef>
                          <a:spcPts val="0"/>
                        </a:spcBef>
                        <a:spcAft>
                          <a:spcPts val="0"/>
                        </a:spcAft>
                      </a:pPr>
                      <a:r>
                        <a:rPr lang="nl-NL" sz="2200" b="1"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Tüm sektörler için gerekli toplam maliyet (ort, AVRO)</a:t>
                      </a:r>
                      <a:endParaRPr lang="nl-NL" sz="4000" b="0" i="0" u="none" strike="noStrike">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699856035"/>
                  </a:ext>
                </a:extLst>
              </a:tr>
              <a:tr h="1124266">
                <a:tc>
                  <a:txBody>
                    <a:bodyPr/>
                    <a:lstStyle/>
                    <a:p>
                      <a:pPr algn="ctr" fontAlgn="ctr">
                        <a:lnSpc>
                          <a:spcPct val="150000"/>
                        </a:lnSpc>
                        <a:spcBef>
                          <a:spcPts val="0"/>
                        </a:spcBef>
                        <a:spcAft>
                          <a:spcPts val="0"/>
                        </a:spcAft>
                      </a:pPr>
                      <a:r>
                        <a:rPr lang="en-US" sz="22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Kısa vadeli</a:t>
                      </a:r>
                      <a:endParaRPr lang="en-US" sz="4000" b="0" i="0" u="none" strike="noStrike">
                        <a:effectLst/>
                        <a:latin typeface="Arial" panose="020B0604020202020204" pitchFamily="34" charset="0"/>
                      </a:endParaRPr>
                    </a:p>
                    <a:p>
                      <a:pPr algn="ctr" fontAlgn="ctr">
                        <a:lnSpc>
                          <a:spcPct val="150000"/>
                        </a:lnSpc>
                        <a:spcBef>
                          <a:spcPts val="0"/>
                        </a:spcBef>
                        <a:spcAft>
                          <a:spcPts val="0"/>
                        </a:spcAft>
                      </a:pPr>
                      <a:r>
                        <a:rPr lang="en-US" sz="22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2024-2026 (3 yıl)</a:t>
                      </a:r>
                      <a:endParaRPr lang="en-US" sz="4000" b="0" i="0" u="none" strike="noStrike">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fontAlgn="ctr">
                        <a:lnSpc>
                          <a:spcPct val="150000"/>
                        </a:lnSpc>
                        <a:spcBef>
                          <a:spcPts val="0"/>
                        </a:spcBef>
                        <a:spcAft>
                          <a:spcPts val="0"/>
                        </a:spcAft>
                      </a:pP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24.680.108.000</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3185676400"/>
                  </a:ext>
                </a:extLst>
              </a:tr>
              <a:tr h="1124266">
                <a:tc>
                  <a:txBody>
                    <a:bodyPr/>
                    <a:lstStyle/>
                    <a:p>
                      <a:pPr algn="ctr" fontAlgn="ctr">
                        <a:lnSpc>
                          <a:spcPct val="150000"/>
                        </a:lnSpc>
                        <a:spcBef>
                          <a:spcPts val="0"/>
                        </a:spcBef>
                        <a:spcAft>
                          <a:spcPts val="0"/>
                        </a:spcAft>
                      </a:pP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Orta</a:t>
                      </a: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 </a:t>
                      </a: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vadeli</a:t>
                      </a:r>
                      <a:endParaRPr lang="en-US" sz="4000" b="0" i="0" u="none" strike="noStrike" dirty="0">
                        <a:effectLst/>
                        <a:latin typeface="Arial" panose="020B0604020202020204" pitchFamily="34" charset="0"/>
                      </a:endParaRPr>
                    </a:p>
                    <a:p>
                      <a:pPr algn="ctr" fontAlgn="ctr">
                        <a:lnSpc>
                          <a:spcPct val="150000"/>
                        </a:lnSpc>
                        <a:spcBef>
                          <a:spcPts val="0"/>
                        </a:spcBef>
                        <a:spcAft>
                          <a:spcPts val="0"/>
                        </a:spcAft>
                      </a:pP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2027-2030* (3 </a:t>
                      </a: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yıl</a:t>
                      </a: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fontAlgn="ctr">
                        <a:lnSpc>
                          <a:spcPct val="150000"/>
                        </a:lnSpc>
                        <a:spcBef>
                          <a:spcPts val="0"/>
                        </a:spcBef>
                        <a:spcAft>
                          <a:spcPts val="0"/>
                        </a:spcAft>
                      </a:pP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11.363.608.000</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880113981"/>
                  </a:ext>
                </a:extLst>
              </a:tr>
              <a:tr h="1124266">
                <a:tc>
                  <a:txBody>
                    <a:bodyPr/>
                    <a:lstStyle/>
                    <a:p>
                      <a:pPr algn="ctr" fontAlgn="ctr">
                        <a:lnSpc>
                          <a:spcPct val="150000"/>
                        </a:lnSpc>
                        <a:spcBef>
                          <a:spcPts val="0"/>
                        </a:spcBef>
                        <a:spcAft>
                          <a:spcPts val="0"/>
                        </a:spcAft>
                      </a:pP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Uzun</a:t>
                      </a: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 </a:t>
                      </a: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vadeli</a:t>
                      </a:r>
                      <a:endParaRPr lang="en-US" sz="4000" b="0" i="0" u="none" strike="noStrike" dirty="0">
                        <a:effectLst/>
                        <a:latin typeface="Arial" panose="020B0604020202020204" pitchFamily="34" charset="0"/>
                      </a:endParaRPr>
                    </a:p>
                    <a:p>
                      <a:pPr algn="ctr" fontAlgn="ctr">
                        <a:lnSpc>
                          <a:spcPct val="150000"/>
                        </a:lnSpc>
                        <a:spcBef>
                          <a:spcPts val="0"/>
                        </a:spcBef>
                        <a:spcAft>
                          <a:spcPts val="0"/>
                        </a:spcAft>
                      </a:pP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2030*-2032 (3 </a:t>
                      </a:r>
                      <a:r>
                        <a:rPr lang="en-US" sz="2200" b="0" i="0" u="none" strike="noStrike" dirty="0" err="1">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yıl</a:t>
                      </a: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fontAlgn="ctr">
                        <a:lnSpc>
                          <a:spcPct val="150000"/>
                        </a:lnSpc>
                        <a:spcBef>
                          <a:spcPts val="0"/>
                        </a:spcBef>
                        <a:spcAft>
                          <a:spcPts val="0"/>
                        </a:spcAft>
                      </a:pPr>
                      <a:r>
                        <a:rPr lang="en-US" sz="22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2.502.870.000</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911969688"/>
                  </a:ext>
                </a:extLst>
              </a:tr>
            </a:tbl>
          </a:graphicData>
        </a:graphic>
      </p:graphicFrame>
      <p:sp>
        <p:nvSpPr>
          <p:cNvPr id="2" name="TextBox 1">
            <a:extLst>
              <a:ext uri="{FF2B5EF4-FFF2-40B4-BE49-F238E27FC236}">
                <a16:creationId xmlns:a16="http://schemas.microsoft.com/office/drawing/2014/main" id="{FC734A31-3F69-FAAA-D1E2-CC5A5F19E75C}"/>
              </a:ext>
            </a:extLst>
          </p:cNvPr>
          <p:cNvSpPr txBox="1"/>
          <p:nvPr/>
        </p:nvSpPr>
        <p:spPr>
          <a:xfrm>
            <a:off x="537663" y="5486702"/>
            <a:ext cx="4734507"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tr-TR" sz="200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 </a:t>
            </a:r>
            <a:r>
              <a:rPr kumimoji="0" lang="tr-TR" sz="160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 2030 yılı, 01.01.2030 tarihini ifade etmektedir</a:t>
            </a:r>
            <a:r>
              <a:rPr kumimoji="0" lang="en-US" sz="1600" b="1"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Calibri" panose="020F0502020204030204" pitchFamily="34" charset="0"/>
              </a:rPr>
              <a:t>.</a:t>
            </a:r>
            <a:endPar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83517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060D14-7531-7CDD-8085-1B09A7A2BA56}"/>
              </a:ext>
            </a:extLst>
          </p:cNvPr>
          <p:cNvSpPr>
            <a:spLocks noGrp="1"/>
          </p:cNvSpPr>
          <p:nvPr>
            <p:ph type="title"/>
          </p:nvPr>
        </p:nvSpPr>
        <p:spPr>
          <a:xfrm>
            <a:off x="590550" y="492651"/>
            <a:ext cx="10515600" cy="1325563"/>
          </a:xfrm>
        </p:spPr>
        <p:txBody>
          <a:bodyPr>
            <a:noAutofit/>
          </a:bodyPr>
          <a:lstStyle/>
          <a:p>
            <a:br>
              <a:rPr lang="tr-TR" altLang="tr-TR" sz="3600" b="1" dirty="0"/>
            </a:br>
            <a:r>
              <a:rPr lang="en-US" altLang="tr-TR" sz="3600" b="1" dirty="0" err="1"/>
              <a:t>Ulaşılması</a:t>
            </a:r>
            <a:r>
              <a:rPr lang="en-US" altLang="tr-TR" sz="3600" b="1" dirty="0"/>
              <a:t> </a:t>
            </a:r>
            <a:r>
              <a:rPr lang="en-US" altLang="tr-TR" sz="3600" b="1" dirty="0" err="1"/>
              <a:t>Gereken</a:t>
            </a:r>
            <a:r>
              <a:rPr lang="en-US" altLang="tr-TR" sz="3600" b="1" dirty="0"/>
              <a:t> </a:t>
            </a:r>
            <a:r>
              <a:rPr lang="en-US" altLang="tr-TR" sz="3600" b="1" dirty="0" err="1"/>
              <a:t>Kilometre</a:t>
            </a:r>
            <a:r>
              <a:rPr lang="en-US" altLang="tr-TR" sz="3600" b="1" dirty="0"/>
              <a:t> </a:t>
            </a:r>
            <a:r>
              <a:rPr lang="en-US" altLang="tr-TR" sz="3600" b="1" dirty="0" err="1"/>
              <a:t>Taşları</a:t>
            </a:r>
            <a:br>
              <a:rPr lang="en-US" altLang="tr-TR" sz="3600" b="1" dirty="0"/>
            </a:br>
            <a:endParaRPr lang="tr-TR" sz="3600" b="1" dirty="0"/>
          </a:p>
        </p:txBody>
      </p:sp>
      <p:graphicFrame>
        <p:nvGraphicFramePr>
          <p:cNvPr id="5" name="İçerik Yer Tutucusu 4">
            <a:extLst>
              <a:ext uri="{FF2B5EF4-FFF2-40B4-BE49-F238E27FC236}">
                <a16:creationId xmlns:a16="http://schemas.microsoft.com/office/drawing/2014/main" id="{2A310B55-9BB2-D20B-E5F5-B1849D0EA553}"/>
              </a:ext>
            </a:extLst>
          </p:cNvPr>
          <p:cNvGraphicFramePr>
            <a:graphicFrameLocks noGrp="1"/>
          </p:cNvGraphicFramePr>
          <p:nvPr>
            <p:ph idx="1"/>
            <p:extLst>
              <p:ext uri="{D42A27DB-BD31-4B8C-83A1-F6EECF244321}">
                <p14:modId xmlns:p14="http://schemas.microsoft.com/office/powerpoint/2010/main" val="3216275382"/>
              </p:ext>
            </p:extLst>
          </p:nvPr>
        </p:nvGraphicFramePr>
        <p:xfrm>
          <a:off x="590550" y="1627714"/>
          <a:ext cx="11010900" cy="4480554"/>
        </p:xfrm>
        <a:graphic>
          <a:graphicData uri="http://schemas.openxmlformats.org/drawingml/2006/table">
            <a:tbl>
              <a:tblPr firstRow="1" firstCol="1" bandRow="1">
                <a:tableStyleId>{5C22544A-7EE6-4342-B048-85BDC9FD1C3A}</a:tableStyleId>
              </a:tblPr>
              <a:tblGrid>
                <a:gridCol w="9359900">
                  <a:extLst>
                    <a:ext uri="{9D8B030D-6E8A-4147-A177-3AD203B41FA5}">
                      <a16:colId xmlns:a16="http://schemas.microsoft.com/office/drawing/2014/main" val="421811800"/>
                    </a:ext>
                  </a:extLst>
                </a:gridCol>
                <a:gridCol w="1651000">
                  <a:extLst>
                    <a:ext uri="{9D8B030D-6E8A-4147-A177-3AD203B41FA5}">
                      <a16:colId xmlns:a16="http://schemas.microsoft.com/office/drawing/2014/main" val="2629307480"/>
                    </a:ext>
                  </a:extLst>
                </a:gridCol>
              </a:tblGrid>
              <a:tr h="344658">
                <a:tc>
                  <a:txBody>
                    <a:bodyPr/>
                    <a:lstStyle/>
                    <a:p>
                      <a:pPr algn="just">
                        <a:lnSpc>
                          <a:spcPct val="150000"/>
                        </a:lnSpc>
                      </a:pPr>
                      <a:r>
                        <a:rPr lang="en-US" sz="1400" dirty="0" err="1">
                          <a:effectLst/>
                        </a:rPr>
                        <a:t>Kilometre</a:t>
                      </a:r>
                      <a:r>
                        <a:rPr lang="en-US" sz="1400" dirty="0">
                          <a:effectLst/>
                        </a:rPr>
                        <a:t> </a:t>
                      </a:r>
                      <a:r>
                        <a:rPr lang="en-US" sz="1400" dirty="0" err="1">
                          <a:effectLst/>
                        </a:rPr>
                        <a:t>taşları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tc>
                  <a:txBody>
                    <a:bodyPr/>
                    <a:lstStyle/>
                    <a:p>
                      <a:pPr algn="ctr">
                        <a:lnSpc>
                          <a:spcPct val="150000"/>
                        </a:lnSpc>
                      </a:pPr>
                      <a:r>
                        <a:rPr lang="en-US" sz="1400" dirty="0">
                          <a:effectLst/>
                        </a:rPr>
                        <a:t>Son </a:t>
                      </a:r>
                      <a:r>
                        <a:rPr lang="en-US" sz="1400" dirty="0" err="1">
                          <a:effectLst/>
                        </a:rPr>
                        <a:t>tarihler</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189172505"/>
                  </a:ext>
                </a:extLst>
              </a:tr>
              <a:tr h="344658">
                <a:tc>
                  <a:txBody>
                    <a:bodyPr/>
                    <a:lstStyle/>
                    <a:p>
                      <a:pPr algn="l">
                        <a:lnSpc>
                          <a:spcPct val="150000"/>
                        </a:lnSpc>
                      </a:pPr>
                      <a:r>
                        <a:rPr lang="nl-NL" sz="1400" dirty="0">
                          <a:effectLst/>
                        </a:rPr>
                        <a:t>EED Direktifinin uygulanması için sorumluluk almak</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26947777"/>
                  </a:ext>
                </a:extLst>
              </a:tr>
              <a:tr h="344658">
                <a:tc>
                  <a:txBody>
                    <a:bodyPr/>
                    <a:lstStyle/>
                    <a:p>
                      <a:pPr algn="l">
                        <a:lnSpc>
                          <a:spcPct val="150000"/>
                        </a:lnSpc>
                      </a:pPr>
                      <a:r>
                        <a:rPr lang="en-US" sz="1400" dirty="0">
                          <a:effectLst/>
                        </a:rPr>
                        <a:t>EED </a:t>
                      </a:r>
                      <a:r>
                        <a:rPr lang="en-US" sz="1400" dirty="0" err="1">
                          <a:effectLst/>
                        </a:rPr>
                        <a:t>uyarınca</a:t>
                      </a:r>
                      <a:r>
                        <a:rPr lang="en-US" sz="1400" dirty="0">
                          <a:effectLst/>
                        </a:rPr>
                        <a:t> </a:t>
                      </a:r>
                      <a:r>
                        <a:rPr lang="en-US" sz="1400" dirty="0" err="1">
                          <a:effectLst/>
                        </a:rPr>
                        <a:t>çevre</a:t>
                      </a:r>
                      <a:r>
                        <a:rPr lang="en-US" sz="1400" dirty="0">
                          <a:effectLst/>
                        </a:rPr>
                        <a:t> </a:t>
                      </a:r>
                      <a:r>
                        <a:rPr lang="en-US" sz="1400" dirty="0" err="1">
                          <a:effectLst/>
                        </a:rPr>
                        <a:t>denetimi</a:t>
                      </a:r>
                      <a:r>
                        <a:rPr lang="en-US" sz="1400" dirty="0">
                          <a:effectLst/>
                        </a:rPr>
                        <a:t> </a:t>
                      </a:r>
                      <a:r>
                        <a:rPr lang="en-US" sz="1400" dirty="0" err="1">
                          <a:effectLst/>
                        </a:rPr>
                        <a:t>için</a:t>
                      </a:r>
                      <a:r>
                        <a:rPr lang="en-US" sz="1400" dirty="0">
                          <a:effectLst/>
                        </a:rPr>
                        <a:t> </a:t>
                      </a:r>
                      <a:r>
                        <a:rPr lang="en-US" sz="1400" dirty="0" err="1">
                          <a:effectLst/>
                        </a:rPr>
                        <a:t>sorumluluk</a:t>
                      </a:r>
                      <a:r>
                        <a:rPr lang="en-US" sz="1400" dirty="0">
                          <a:effectLst/>
                        </a:rPr>
                        <a:t> </a:t>
                      </a:r>
                      <a:r>
                        <a:rPr lang="en-US" sz="1400" dirty="0" err="1">
                          <a:effectLst/>
                        </a:rPr>
                        <a:t>almak</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47313362"/>
                  </a:ext>
                </a:extLst>
              </a:tr>
              <a:tr h="344658">
                <a:tc>
                  <a:txBody>
                    <a:bodyPr/>
                    <a:lstStyle/>
                    <a:p>
                      <a:pPr algn="l">
                        <a:lnSpc>
                          <a:spcPct val="150000"/>
                        </a:lnSpc>
                      </a:pPr>
                      <a:r>
                        <a:rPr lang="en-US" sz="1400">
                          <a:effectLst/>
                        </a:rPr>
                        <a:t>Sektörel envanterin tamamlanması</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87132128"/>
                  </a:ext>
                </a:extLst>
              </a:tr>
              <a:tr h="344658">
                <a:tc>
                  <a:txBody>
                    <a:bodyPr/>
                    <a:lstStyle/>
                    <a:p>
                      <a:pPr algn="just">
                        <a:lnSpc>
                          <a:spcPct val="150000"/>
                        </a:lnSpc>
                      </a:pPr>
                      <a:r>
                        <a:rPr lang="en-US" sz="1400" dirty="0">
                          <a:effectLst/>
                        </a:rPr>
                        <a:t>Türkiye' </a:t>
                      </a:r>
                      <a:r>
                        <a:rPr lang="en-US" sz="1400" dirty="0" err="1">
                          <a:effectLst/>
                        </a:rPr>
                        <a:t>deki</a:t>
                      </a:r>
                      <a:r>
                        <a:rPr lang="en-US" sz="1400" dirty="0">
                          <a:effectLst/>
                        </a:rPr>
                        <a:t> </a:t>
                      </a:r>
                      <a:r>
                        <a:rPr lang="en-US" sz="1400" dirty="0" err="1">
                          <a:effectLst/>
                        </a:rPr>
                        <a:t>sanayi</a:t>
                      </a:r>
                      <a:r>
                        <a:rPr lang="en-US" sz="1400" dirty="0">
                          <a:effectLst/>
                        </a:rPr>
                        <a:t> </a:t>
                      </a:r>
                      <a:r>
                        <a:rPr lang="en-US" sz="1400" dirty="0" err="1">
                          <a:effectLst/>
                        </a:rPr>
                        <a:t>sektörleri</a:t>
                      </a:r>
                      <a:r>
                        <a:rPr lang="en-US" sz="1400" dirty="0">
                          <a:effectLst/>
                        </a:rPr>
                        <a:t> </a:t>
                      </a:r>
                      <a:r>
                        <a:rPr lang="en-US" sz="1400" dirty="0" err="1">
                          <a:effectLst/>
                        </a:rPr>
                        <a:t>için</a:t>
                      </a:r>
                      <a:r>
                        <a:rPr lang="en-US" sz="1400" dirty="0">
                          <a:effectLst/>
                        </a:rPr>
                        <a:t> MET-İES' </a:t>
                      </a:r>
                      <a:r>
                        <a:rPr lang="en-US" sz="1400" dirty="0" err="1">
                          <a:effectLst/>
                        </a:rPr>
                        <a:t>lerin</a:t>
                      </a:r>
                      <a:r>
                        <a:rPr lang="en-US" sz="1400" dirty="0">
                          <a:effectLst/>
                        </a:rPr>
                        <a:t> </a:t>
                      </a:r>
                      <a:r>
                        <a:rPr lang="en-US" sz="1400" dirty="0" err="1">
                          <a:effectLst/>
                        </a:rPr>
                        <a:t>belirlenmesi</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13097119"/>
                  </a:ext>
                </a:extLst>
              </a:tr>
              <a:tr h="344658">
                <a:tc>
                  <a:txBody>
                    <a:bodyPr/>
                    <a:lstStyle/>
                    <a:p>
                      <a:pPr algn="l">
                        <a:lnSpc>
                          <a:spcPct val="150000"/>
                        </a:lnSpc>
                      </a:pPr>
                      <a:r>
                        <a:rPr lang="en-US" sz="1400">
                          <a:effectLst/>
                        </a:rPr>
                        <a:t>EKÖK Yönetmeliğinin Uygulanması</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643663046"/>
                  </a:ext>
                </a:extLst>
              </a:tr>
              <a:tr h="344658">
                <a:tc>
                  <a:txBody>
                    <a:bodyPr/>
                    <a:lstStyle/>
                    <a:p>
                      <a:pPr algn="l">
                        <a:lnSpc>
                          <a:spcPct val="150000"/>
                        </a:lnSpc>
                      </a:pPr>
                      <a:r>
                        <a:rPr lang="en-US" sz="1400" dirty="0">
                          <a:effectLst/>
                        </a:rPr>
                        <a:t>2023' ten </a:t>
                      </a:r>
                      <a:r>
                        <a:rPr lang="en-US" sz="1400" dirty="0" err="1">
                          <a:effectLst/>
                        </a:rPr>
                        <a:t>sonra</a:t>
                      </a:r>
                      <a:r>
                        <a:rPr lang="en-US" sz="1400" dirty="0">
                          <a:effectLst/>
                        </a:rPr>
                        <a:t> </a:t>
                      </a:r>
                      <a:r>
                        <a:rPr lang="en-US" sz="1400" dirty="0" err="1">
                          <a:effectLst/>
                        </a:rPr>
                        <a:t>kurulan</a:t>
                      </a:r>
                      <a:r>
                        <a:rPr lang="en-US" sz="1400" dirty="0">
                          <a:effectLst/>
                        </a:rPr>
                        <a:t> </a:t>
                      </a:r>
                      <a:r>
                        <a:rPr lang="en-US" sz="1400" dirty="0" err="1">
                          <a:effectLst/>
                        </a:rPr>
                        <a:t>veya</a:t>
                      </a:r>
                      <a:r>
                        <a:rPr lang="en-US" sz="1400" dirty="0">
                          <a:effectLst/>
                        </a:rPr>
                        <a:t> </a:t>
                      </a:r>
                      <a:r>
                        <a:rPr lang="en-US" sz="1400" dirty="0" err="1">
                          <a:effectLst/>
                        </a:rPr>
                        <a:t>bu</a:t>
                      </a:r>
                      <a:r>
                        <a:rPr lang="en-US" sz="1400" dirty="0">
                          <a:effectLst/>
                        </a:rPr>
                        <a:t> </a:t>
                      </a:r>
                      <a:r>
                        <a:rPr lang="en-US" sz="1400" dirty="0" err="1">
                          <a:effectLst/>
                        </a:rPr>
                        <a:t>tarihten</a:t>
                      </a:r>
                      <a:r>
                        <a:rPr lang="en-US" sz="1400" dirty="0">
                          <a:effectLst/>
                        </a:rPr>
                        <a:t> </a:t>
                      </a:r>
                      <a:r>
                        <a:rPr lang="en-US" sz="1400" dirty="0" err="1">
                          <a:effectLst/>
                        </a:rPr>
                        <a:t>sonra</a:t>
                      </a:r>
                      <a:r>
                        <a:rPr lang="en-US" sz="1400" dirty="0">
                          <a:effectLst/>
                        </a:rPr>
                        <a:t> </a:t>
                      </a:r>
                      <a:r>
                        <a:rPr lang="en-US" sz="1400" dirty="0" err="1">
                          <a:effectLst/>
                        </a:rPr>
                        <a:t>önemli</a:t>
                      </a:r>
                      <a:r>
                        <a:rPr lang="en-US" sz="1400" dirty="0">
                          <a:effectLst/>
                        </a:rPr>
                        <a:t> </a:t>
                      </a:r>
                      <a:r>
                        <a:rPr lang="en-US" sz="1400" dirty="0" err="1">
                          <a:effectLst/>
                        </a:rPr>
                        <a:t>değişiklikler</a:t>
                      </a:r>
                      <a:r>
                        <a:rPr lang="en-US" sz="1400" dirty="0">
                          <a:effectLst/>
                        </a:rPr>
                        <a:t> </a:t>
                      </a:r>
                      <a:r>
                        <a:rPr lang="en-US" sz="1400" dirty="0" err="1">
                          <a:effectLst/>
                        </a:rPr>
                        <a:t>yapan</a:t>
                      </a:r>
                      <a:r>
                        <a:rPr lang="en-US" sz="1400" dirty="0">
                          <a:effectLst/>
                        </a:rPr>
                        <a:t> </a:t>
                      </a:r>
                      <a:r>
                        <a:rPr lang="en-US" sz="1400" dirty="0" err="1">
                          <a:effectLst/>
                        </a:rPr>
                        <a:t>işletmeler</a:t>
                      </a:r>
                      <a:r>
                        <a:rPr lang="en-US" sz="1400" dirty="0">
                          <a:effectLst/>
                        </a:rPr>
                        <a:t> </a:t>
                      </a:r>
                      <a:r>
                        <a:rPr lang="en-US" sz="1400" dirty="0" err="1">
                          <a:effectLst/>
                        </a:rPr>
                        <a:t>için</a:t>
                      </a:r>
                      <a:r>
                        <a:rPr lang="en-US" sz="1400" dirty="0">
                          <a:effectLst/>
                        </a:rPr>
                        <a:t> </a:t>
                      </a:r>
                      <a:r>
                        <a:rPr lang="en-US" sz="1400" dirty="0" err="1">
                          <a:effectLst/>
                        </a:rPr>
                        <a:t>başvuru</a:t>
                      </a:r>
                      <a:r>
                        <a:rPr lang="en-US" sz="1400" dirty="0">
                          <a:effectLst/>
                        </a:rPr>
                        <a:t> </a:t>
                      </a:r>
                      <a:r>
                        <a:rPr lang="en-US" sz="1400" dirty="0" err="1">
                          <a:effectLst/>
                        </a:rPr>
                        <a:t>kurallarının</a:t>
                      </a:r>
                      <a:r>
                        <a:rPr lang="en-US" sz="1400" dirty="0">
                          <a:effectLst/>
                        </a:rPr>
                        <a:t> </a:t>
                      </a:r>
                      <a:r>
                        <a:rPr lang="en-US" sz="1400" dirty="0" err="1">
                          <a:effectLst/>
                        </a:rPr>
                        <a:t>tamamlanması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55343433"/>
                  </a:ext>
                </a:extLst>
              </a:tr>
              <a:tr h="344658">
                <a:tc>
                  <a:txBody>
                    <a:bodyPr/>
                    <a:lstStyle/>
                    <a:p>
                      <a:pPr algn="l">
                        <a:lnSpc>
                          <a:spcPct val="150000"/>
                        </a:lnSpc>
                      </a:pPr>
                      <a:r>
                        <a:rPr lang="en-US" sz="1400">
                          <a:effectLst/>
                        </a:rPr>
                        <a:t>Mevcut EKÖK tesisleri tarafından EKÖK başvurularının sunulması</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2024</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1847906"/>
                  </a:ext>
                </a:extLst>
              </a:tr>
              <a:tr h="344658">
                <a:tc>
                  <a:txBody>
                    <a:bodyPr/>
                    <a:lstStyle/>
                    <a:p>
                      <a:pPr algn="l">
                        <a:lnSpc>
                          <a:spcPct val="150000"/>
                        </a:lnSpc>
                      </a:pPr>
                      <a:r>
                        <a:rPr lang="en-US" sz="1400">
                          <a:effectLst/>
                        </a:rPr>
                        <a:t>MET gereklilikleri ile ilgili olarak 2023' ten sonra kurulan tüm tesislerin belgelendirilmesi</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2024</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24713266"/>
                  </a:ext>
                </a:extLst>
              </a:tr>
              <a:tr h="344658">
                <a:tc>
                  <a:txBody>
                    <a:bodyPr/>
                    <a:lstStyle/>
                    <a:p>
                      <a:pPr algn="l">
                        <a:lnSpc>
                          <a:spcPct val="150000"/>
                        </a:lnSpc>
                      </a:pPr>
                      <a:r>
                        <a:rPr lang="en-US" sz="1400">
                          <a:effectLst/>
                        </a:rPr>
                        <a:t>Mevcut tesisler için uyumluluk programının tamamlanması</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2025</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020840078"/>
                  </a:ext>
                </a:extLst>
              </a:tr>
              <a:tr h="344658">
                <a:tc>
                  <a:txBody>
                    <a:bodyPr/>
                    <a:lstStyle/>
                    <a:p>
                      <a:pPr algn="l">
                        <a:lnSpc>
                          <a:spcPct val="150000"/>
                        </a:lnSpc>
                      </a:pPr>
                      <a:r>
                        <a:rPr lang="en-US" sz="1400" dirty="0" err="1">
                          <a:effectLst/>
                        </a:rPr>
                        <a:t>Avrupa</a:t>
                      </a:r>
                      <a:r>
                        <a:rPr lang="en-US" sz="1400" dirty="0">
                          <a:effectLst/>
                        </a:rPr>
                        <a:t> </a:t>
                      </a:r>
                      <a:r>
                        <a:rPr lang="en-US" sz="1400" dirty="0" err="1">
                          <a:effectLst/>
                        </a:rPr>
                        <a:t>Birliği’nde</a:t>
                      </a:r>
                      <a:r>
                        <a:rPr lang="en-US" sz="1400" dirty="0">
                          <a:effectLst/>
                        </a:rPr>
                        <a:t> yeni </a:t>
                      </a:r>
                      <a:r>
                        <a:rPr lang="en-US" sz="1400" dirty="0" err="1">
                          <a:effectLst/>
                        </a:rPr>
                        <a:t>hazırlanan</a:t>
                      </a:r>
                      <a:r>
                        <a:rPr lang="en-US" sz="1400" dirty="0">
                          <a:effectLst/>
                        </a:rPr>
                        <a:t> </a:t>
                      </a:r>
                      <a:r>
                        <a:rPr lang="en-US" sz="1400" dirty="0" err="1">
                          <a:effectLst/>
                        </a:rPr>
                        <a:t>Endüstriyel</a:t>
                      </a:r>
                      <a:r>
                        <a:rPr lang="en-US" sz="1400" dirty="0">
                          <a:effectLst/>
                        </a:rPr>
                        <a:t> </a:t>
                      </a:r>
                      <a:r>
                        <a:rPr lang="en-US" sz="1400" dirty="0" err="1">
                          <a:effectLst/>
                        </a:rPr>
                        <a:t>Emisyonlar</a:t>
                      </a:r>
                      <a:r>
                        <a:rPr lang="en-US" sz="1400" dirty="0">
                          <a:effectLst/>
                        </a:rPr>
                        <a:t> </a:t>
                      </a:r>
                      <a:r>
                        <a:rPr lang="en-US" sz="1400" dirty="0" err="1">
                          <a:effectLst/>
                        </a:rPr>
                        <a:t>Portalı</a:t>
                      </a:r>
                      <a:r>
                        <a:rPr lang="en-US" sz="1400" dirty="0">
                          <a:effectLst/>
                        </a:rPr>
                        <a:t> </a:t>
                      </a:r>
                      <a:r>
                        <a:rPr lang="en-US" sz="1400" dirty="0" err="1">
                          <a:effectLst/>
                        </a:rPr>
                        <a:t>Yönetmeliği’ne</a:t>
                      </a:r>
                      <a:r>
                        <a:rPr lang="en-US" sz="1400" dirty="0">
                          <a:effectLst/>
                        </a:rPr>
                        <a:t> </a:t>
                      </a:r>
                      <a:r>
                        <a:rPr lang="en-US" sz="1400" dirty="0" err="1">
                          <a:effectLst/>
                        </a:rPr>
                        <a:t>uyumluluk</a:t>
                      </a:r>
                      <a:r>
                        <a:rPr lang="en-US" sz="1400" dirty="0">
                          <a:effectLst/>
                        </a:rPr>
                        <a:t> </a:t>
                      </a:r>
                      <a:r>
                        <a:rPr lang="en-US" sz="1400" dirty="0" err="1">
                          <a:effectLst/>
                        </a:rPr>
                        <a:t>sağlanması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2025</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39249031"/>
                  </a:ext>
                </a:extLst>
              </a:tr>
              <a:tr h="344658">
                <a:tc>
                  <a:txBody>
                    <a:bodyPr/>
                    <a:lstStyle/>
                    <a:p>
                      <a:pPr algn="l">
                        <a:lnSpc>
                          <a:spcPct val="150000"/>
                        </a:lnSpc>
                      </a:pPr>
                      <a:r>
                        <a:rPr lang="en-US" sz="1400" dirty="0">
                          <a:effectLst/>
                        </a:rPr>
                        <a:t>EED </a:t>
                      </a:r>
                      <a:r>
                        <a:rPr lang="en-US" sz="1400" dirty="0" err="1">
                          <a:effectLst/>
                        </a:rPr>
                        <a:t>uyumluluğu</a:t>
                      </a:r>
                      <a:r>
                        <a:rPr lang="en-US" sz="1400" dirty="0">
                          <a:effectLst/>
                        </a:rPr>
                        <a:t> </a:t>
                      </a:r>
                      <a:r>
                        <a:rPr lang="en-US" sz="1400" dirty="0" err="1">
                          <a:effectLst/>
                        </a:rPr>
                        <a:t>ve</a:t>
                      </a:r>
                      <a:r>
                        <a:rPr lang="en-US" sz="1400" dirty="0">
                          <a:effectLst/>
                        </a:rPr>
                        <a:t> </a:t>
                      </a:r>
                      <a:r>
                        <a:rPr lang="en-US" sz="1400" dirty="0" err="1">
                          <a:effectLst/>
                        </a:rPr>
                        <a:t>iklim-nötr</a:t>
                      </a:r>
                      <a:r>
                        <a:rPr lang="en-US" sz="1400" dirty="0">
                          <a:effectLst/>
                        </a:rPr>
                        <a:t> </a:t>
                      </a:r>
                      <a:r>
                        <a:rPr lang="en-US" sz="1400" dirty="0" err="1">
                          <a:effectLst/>
                        </a:rPr>
                        <a:t>ekonomi</a:t>
                      </a:r>
                      <a:r>
                        <a:rPr lang="en-US" sz="1400" dirty="0">
                          <a:effectLst/>
                        </a:rPr>
                        <a:t> </a:t>
                      </a:r>
                      <a:r>
                        <a:rPr lang="en-US" sz="1400" dirty="0" err="1">
                          <a:effectLst/>
                        </a:rPr>
                        <a:t>için</a:t>
                      </a:r>
                      <a:r>
                        <a:rPr lang="en-US" sz="1400" dirty="0">
                          <a:effectLst/>
                        </a:rPr>
                        <a:t> </a:t>
                      </a:r>
                      <a:r>
                        <a:rPr lang="en-US" sz="1400" dirty="0" err="1">
                          <a:effectLst/>
                        </a:rPr>
                        <a:t>yazılım</a:t>
                      </a:r>
                      <a:r>
                        <a:rPr lang="en-US" sz="1400" dirty="0">
                          <a:effectLst/>
                        </a:rPr>
                        <a:t> </a:t>
                      </a:r>
                      <a:r>
                        <a:rPr lang="en-US" sz="1400" dirty="0" err="1">
                          <a:effectLst/>
                        </a:rPr>
                        <a:t>destekli</a:t>
                      </a:r>
                      <a:r>
                        <a:rPr lang="en-US" sz="1400" dirty="0">
                          <a:effectLst/>
                        </a:rPr>
                        <a:t> </a:t>
                      </a:r>
                      <a:r>
                        <a:rPr lang="en-US" sz="1400" dirty="0" err="1">
                          <a:effectLst/>
                        </a:rPr>
                        <a:t>dönüşüm</a:t>
                      </a:r>
                      <a:r>
                        <a:rPr lang="en-US" sz="1400" dirty="0">
                          <a:effectLst/>
                        </a:rPr>
                        <a:t> </a:t>
                      </a:r>
                      <a:r>
                        <a:rPr lang="en-US" sz="1400" dirty="0" err="1">
                          <a:effectLst/>
                        </a:rPr>
                        <a:t>planlarının</a:t>
                      </a:r>
                      <a:r>
                        <a:rPr lang="en-US" sz="1400" dirty="0">
                          <a:effectLst/>
                        </a:rPr>
                        <a:t> </a:t>
                      </a:r>
                      <a:r>
                        <a:rPr lang="en-US" sz="1400" dirty="0" err="1">
                          <a:effectLst/>
                        </a:rPr>
                        <a:t>oluşturulması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a:effectLst/>
                        </a:rPr>
                        <a:t>2026</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82016319"/>
                  </a:ext>
                </a:extLst>
              </a:tr>
              <a:tr h="344658">
                <a:tc>
                  <a:txBody>
                    <a:bodyPr/>
                    <a:lstStyle/>
                    <a:p>
                      <a:pPr algn="l">
                        <a:lnSpc>
                          <a:spcPct val="150000"/>
                        </a:lnSpc>
                      </a:pPr>
                      <a:r>
                        <a:rPr lang="en-US" sz="1400" dirty="0" err="1">
                          <a:effectLst/>
                        </a:rPr>
                        <a:t>Revize</a:t>
                      </a:r>
                      <a:r>
                        <a:rPr lang="en-US" sz="1400" dirty="0">
                          <a:effectLst/>
                        </a:rPr>
                        <a:t> </a:t>
                      </a:r>
                      <a:r>
                        <a:rPr lang="en-US" sz="1400" dirty="0" err="1">
                          <a:effectLst/>
                        </a:rPr>
                        <a:t>edilmiş</a:t>
                      </a:r>
                      <a:r>
                        <a:rPr lang="en-US" sz="1400" dirty="0">
                          <a:effectLst/>
                        </a:rPr>
                        <a:t> EED </a:t>
                      </a:r>
                      <a:r>
                        <a:rPr lang="en-US" sz="1400" dirty="0" err="1">
                          <a:effectLst/>
                        </a:rPr>
                        <a:t>Direktifinin</a:t>
                      </a:r>
                      <a:r>
                        <a:rPr lang="en-US" sz="1400" dirty="0">
                          <a:effectLst/>
                        </a:rPr>
                        <a:t> </a:t>
                      </a:r>
                      <a:r>
                        <a:rPr lang="en-US" sz="1400" dirty="0" err="1">
                          <a:effectLst/>
                        </a:rPr>
                        <a:t>uygulanması</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1400" dirty="0">
                          <a:effectLst/>
                        </a:rPr>
                        <a:t>2027</a:t>
                      </a:r>
                      <a:endParaRPr lang="tr-TR" sz="1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05374861"/>
                  </a:ext>
                </a:extLst>
              </a:tr>
            </a:tbl>
          </a:graphicData>
        </a:graphic>
      </p:graphicFrame>
      <p:sp>
        <p:nvSpPr>
          <p:cNvPr id="4" name="Slayt Numarası Yer Tutucusu 3">
            <a:extLst>
              <a:ext uri="{FF2B5EF4-FFF2-40B4-BE49-F238E27FC236}">
                <a16:creationId xmlns:a16="http://schemas.microsoft.com/office/drawing/2014/main" id="{3CDD7EAC-4A5A-4950-BF97-382471F837E0}"/>
              </a:ext>
            </a:extLst>
          </p:cNvPr>
          <p:cNvSpPr>
            <a:spLocks noGrp="1"/>
          </p:cNvSpPr>
          <p:nvPr>
            <p:ph type="sldNum" sz="quarter" idx="12"/>
          </p:nvPr>
        </p:nvSpPr>
        <p:spPr/>
        <p:txBody>
          <a:bodyPr/>
          <a:lstStyle/>
          <a:p>
            <a:fld id="{6566A07A-3A36-4C08-A33E-FBE053DB02EC}" type="slidenum">
              <a:rPr lang="tr-TR" smtClean="0"/>
              <a:t>15</a:t>
            </a:fld>
            <a:endParaRPr lang="tr-TR"/>
          </a:p>
        </p:txBody>
      </p:sp>
    </p:spTree>
    <p:extLst>
      <p:ext uri="{BB962C8B-B14F-4D97-AF65-F5344CB8AC3E}">
        <p14:creationId xmlns:p14="http://schemas.microsoft.com/office/powerpoint/2010/main" val="108914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8EC663A-866A-27B7-A217-D19DD934BF02}"/>
              </a:ext>
            </a:extLst>
          </p:cNvPr>
          <p:cNvSpPr>
            <a:spLocks noGrp="1"/>
          </p:cNvSpPr>
          <p:nvPr>
            <p:ph type="title"/>
          </p:nvPr>
        </p:nvSpPr>
        <p:spPr>
          <a:xfrm>
            <a:off x="487680" y="725486"/>
            <a:ext cx="10866120" cy="960439"/>
          </a:xfrm>
        </p:spPr>
        <p:txBody>
          <a:bodyPr>
            <a:normAutofit/>
          </a:bodyPr>
          <a:lstStyle/>
          <a:p>
            <a:r>
              <a:rPr lang="tr-TR" sz="3600" b="1" dirty="0"/>
              <a:t>Öneriler ve </a:t>
            </a:r>
            <a:r>
              <a:rPr lang="en-US" sz="3600" b="1" dirty="0"/>
              <a:t>E</a:t>
            </a:r>
            <a:r>
              <a:rPr lang="tr-TR" sz="3600" b="1" dirty="0" err="1"/>
              <a:t>ylemler</a:t>
            </a:r>
            <a:r>
              <a:rPr lang="tr-TR" sz="3600" b="1" dirty="0"/>
              <a:t> için </a:t>
            </a:r>
            <a:r>
              <a:rPr lang="en-US" sz="3600" b="1" dirty="0"/>
              <a:t>Z</a:t>
            </a:r>
            <a:r>
              <a:rPr lang="tr-TR" sz="3600" b="1" dirty="0"/>
              <a:t>aman </a:t>
            </a:r>
            <a:r>
              <a:rPr lang="en-US" sz="3600" b="1" dirty="0"/>
              <a:t>Ç</a:t>
            </a:r>
            <a:r>
              <a:rPr lang="tr-TR" sz="3600" b="1" dirty="0" err="1"/>
              <a:t>izelgesi</a:t>
            </a:r>
            <a:endParaRPr lang="tr-TR" sz="3600" b="1" dirty="0"/>
          </a:p>
        </p:txBody>
      </p:sp>
      <p:graphicFrame>
        <p:nvGraphicFramePr>
          <p:cNvPr id="5" name="İçerik Yer Tutucusu 4">
            <a:extLst>
              <a:ext uri="{FF2B5EF4-FFF2-40B4-BE49-F238E27FC236}">
                <a16:creationId xmlns:a16="http://schemas.microsoft.com/office/drawing/2014/main" id="{824991AF-81F6-5030-5017-BE49AA4D18A0}"/>
              </a:ext>
            </a:extLst>
          </p:cNvPr>
          <p:cNvGraphicFramePr>
            <a:graphicFrameLocks noGrp="1"/>
          </p:cNvGraphicFramePr>
          <p:nvPr>
            <p:ph idx="1"/>
            <p:extLst>
              <p:ext uri="{D42A27DB-BD31-4B8C-83A1-F6EECF244321}">
                <p14:modId xmlns:p14="http://schemas.microsoft.com/office/powerpoint/2010/main" val="2945623116"/>
              </p:ext>
            </p:extLst>
          </p:nvPr>
        </p:nvGraphicFramePr>
        <p:xfrm>
          <a:off x="544521" y="1541708"/>
          <a:ext cx="11102958" cy="4590806"/>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a:lnSpc>
                          <a:spcPct val="115000"/>
                        </a:lnSpc>
                        <a:spcBef>
                          <a:spcPts val="200"/>
                        </a:spcBef>
                        <a:spcAft>
                          <a:spcPts val="200"/>
                        </a:spcAft>
                      </a:pPr>
                      <a:r>
                        <a:rPr lang="en-US" sz="2000" dirty="0" err="1">
                          <a:effectLst/>
                        </a:rPr>
                        <a:t>Öneriler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a:lnSpc>
                          <a:spcPct val="115000"/>
                        </a:lnSpc>
                        <a:spcBef>
                          <a:spcPts val="200"/>
                        </a:spcBef>
                        <a:spcAft>
                          <a:spcPts val="200"/>
                        </a:spcAft>
                      </a:pPr>
                      <a:r>
                        <a:rPr lang="en-US" sz="2000" dirty="0" err="1">
                          <a:effectLst/>
                        </a:rPr>
                        <a:t>Eylemler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a:effectLst/>
                        </a:rPr>
                        <a:t>Zaman </a:t>
                      </a:r>
                      <a:r>
                        <a:rPr lang="en-US" sz="2000" dirty="0" err="1">
                          <a:effectLst/>
                        </a:rPr>
                        <a:t>çizelgesi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a:lnSpc>
                          <a:spcPct val="115000"/>
                        </a:lnSpc>
                        <a:spcBef>
                          <a:spcPts val="200"/>
                        </a:spcBef>
                        <a:spcAft>
                          <a:spcPts val="200"/>
                        </a:spcAft>
                      </a:pPr>
                      <a:r>
                        <a:rPr lang="en-US" sz="2000" dirty="0">
                          <a:effectLst/>
                        </a:rPr>
                        <a:t>UEP </a:t>
                      </a:r>
                      <a:r>
                        <a:rPr lang="en-US" sz="2000" dirty="0" err="1">
                          <a:effectLst/>
                        </a:rPr>
                        <a:t>entegrasyon</a:t>
                      </a:r>
                      <a:r>
                        <a:rPr lang="en-US" sz="2000" dirty="0">
                          <a:effectLst/>
                        </a:rPr>
                        <a:t> </a:t>
                      </a:r>
                      <a:r>
                        <a:rPr lang="en-US" sz="2000" dirty="0" err="1">
                          <a:effectLst/>
                        </a:rPr>
                        <a:t>süreci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a:lnSpc>
                          <a:spcPct val="115000"/>
                        </a:lnSpc>
                        <a:spcBef>
                          <a:spcPts val="200"/>
                        </a:spcBef>
                        <a:spcAft>
                          <a:spcPts val="200"/>
                        </a:spcAft>
                      </a:pPr>
                      <a:r>
                        <a:rPr lang="en-US" sz="1100">
                          <a:effectLst/>
                        </a:rPr>
                        <a:t>1</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dirty="0" err="1">
                          <a:effectLst/>
                        </a:rPr>
                        <a:t>Ulusal</a:t>
                      </a:r>
                      <a:r>
                        <a:rPr lang="en-US" sz="2000" dirty="0">
                          <a:effectLst/>
                        </a:rPr>
                        <a:t> </a:t>
                      </a:r>
                      <a:r>
                        <a:rPr lang="en-US" sz="2000" dirty="0" err="1">
                          <a:effectLst/>
                        </a:rPr>
                        <a:t>düzeyde</a:t>
                      </a:r>
                      <a:r>
                        <a:rPr lang="en-US" sz="2000" dirty="0">
                          <a:effectLst/>
                        </a:rPr>
                        <a:t> </a:t>
                      </a:r>
                      <a:r>
                        <a:rPr lang="en-US" sz="2000" dirty="0" err="1">
                          <a:effectLst/>
                        </a:rPr>
                        <a:t>önceliklendirme</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Politik karar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Aralık</a:t>
                      </a:r>
                      <a:r>
                        <a:rPr lang="en-US" sz="2000" dirty="0">
                          <a:effectLst/>
                        </a:rPr>
                        <a:t> 2023' e </a:t>
                      </a:r>
                      <a:r>
                        <a:rPr lang="en-US" sz="2000" dirty="0" err="1">
                          <a:effectLst/>
                        </a:rPr>
                        <a:t>kadar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a:lnSpc>
                          <a:spcPct val="115000"/>
                        </a:lnSpc>
                        <a:spcBef>
                          <a:spcPts val="200"/>
                        </a:spcBef>
                        <a:spcAft>
                          <a:spcPts val="200"/>
                        </a:spcAft>
                      </a:pPr>
                      <a:r>
                        <a:rPr lang="en-US" sz="1100">
                          <a:effectLst/>
                        </a:rPr>
                        <a:t>2</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a:effectLst/>
                        </a:rPr>
                        <a:t>Görev ve sorumlulukların belirlenmesi</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İdari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Aralık 2023' e kadar</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982757">
                <a:tc>
                  <a:txBody>
                    <a:bodyPr/>
                    <a:lstStyle/>
                    <a:p>
                      <a:pPr algn="ctr">
                        <a:lnSpc>
                          <a:spcPct val="115000"/>
                        </a:lnSpc>
                        <a:spcBef>
                          <a:spcPts val="200"/>
                        </a:spcBef>
                        <a:spcAft>
                          <a:spcPts val="200"/>
                        </a:spcAft>
                      </a:pPr>
                      <a:r>
                        <a:rPr lang="en-US" sz="1100">
                          <a:effectLst/>
                        </a:rPr>
                        <a:t>3</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dirty="0">
                          <a:effectLst/>
                        </a:rPr>
                        <a:t>EED' </a:t>
                      </a:r>
                      <a:r>
                        <a:rPr lang="en-US" sz="2000" dirty="0" err="1">
                          <a:effectLst/>
                        </a:rPr>
                        <a:t>nin</a:t>
                      </a:r>
                      <a:r>
                        <a:rPr lang="en-US" sz="2000" dirty="0">
                          <a:effectLst/>
                        </a:rPr>
                        <a:t> </a:t>
                      </a:r>
                      <a:r>
                        <a:rPr lang="en-US" sz="2000" dirty="0" err="1">
                          <a:effectLst/>
                        </a:rPr>
                        <a:t>uygulanması</a:t>
                      </a:r>
                      <a:r>
                        <a:rPr lang="en-US" sz="2000" dirty="0">
                          <a:effectLst/>
                        </a:rPr>
                        <a:t> </a:t>
                      </a:r>
                      <a:r>
                        <a:rPr lang="en-US" sz="2000" dirty="0" err="1">
                          <a:effectLst/>
                        </a:rPr>
                        <a:t>için</a:t>
                      </a:r>
                      <a:r>
                        <a:rPr lang="en-US" sz="2000" dirty="0">
                          <a:effectLst/>
                        </a:rPr>
                        <a:t> </a:t>
                      </a:r>
                      <a:r>
                        <a:rPr lang="en-US" sz="2000" dirty="0" err="1">
                          <a:effectLst/>
                        </a:rPr>
                        <a:t>ilgili</a:t>
                      </a:r>
                      <a:r>
                        <a:rPr lang="en-US" sz="2000" dirty="0">
                          <a:effectLst/>
                        </a:rPr>
                        <a:t> AB </a:t>
                      </a:r>
                      <a:r>
                        <a:rPr lang="en-US" sz="2000" dirty="0" err="1">
                          <a:effectLst/>
                        </a:rPr>
                        <a:t>mevzuatına</a:t>
                      </a:r>
                      <a:r>
                        <a:rPr lang="en-US" sz="2000" dirty="0">
                          <a:effectLst/>
                        </a:rPr>
                        <a:t> </a:t>
                      </a:r>
                      <a:r>
                        <a:rPr lang="en-US" sz="2000" dirty="0" err="1">
                          <a:effectLst/>
                        </a:rPr>
                        <a:t>uyumluluk</a:t>
                      </a:r>
                      <a:r>
                        <a:rPr lang="en-US" sz="2000" dirty="0">
                          <a:effectLst/>
                        </a:rPr>
                        <a:t> </a:t>
                      </a:r>
                      <a:r>
                        <a:rPr lang="en-US" sz="2000" dirty="0" err="1">
                          <a:effectLst/>
                        </a:rPr>
                        <a:t>sağlanması</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İdari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Aralık</a:t>
                      </a:r>
                      <a:r>
                        <a:rPr lang="en-US" sz="2000" dirty="0">
                          <a:effectLst/>
                        </a:rPr>
                        <a:t> 2023' e </a:t>
                      </a:r>
                      <a:r>
                        <a:rPr lang="en-US" sz="2000" dirty="0" err="1">
                          <a:effectLst/>
                        </a:rPr>
                        <a:t>kadar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a:lnSpc>
                          <a:spcPct val="115000"/>
                        </a:lnSpc>
                        <a:spcBef>
                          <a:spcPts val="200"/>
                        </a:spcBef>
                        <a:spcAft>
                          <a:spcPts val="200"/>
                        </a:spcAft>
                      </a:pPr>
                      <a:r>
                        <a:rPr lang="en-US" sz="1100">
                          <a:effectLst/>
                        </a:rPr>
                        <a:t>4</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a:effectLst/>
                        </a:rPr>
                        <a:t>UEP' nin diğer ulusal strateji ve planlara entegrasyonu</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Politik karar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Aralık</a:t>
                      </a:r>
                      <a:r>
                        <a:rPr lang="en-US" sz="2000" dirty="0">
                          <a:effectLst/>
                        </a:rPr>
                        <a:t> 2024' e </a:t>
                      </a:r>
                      <a:r>
                        <a:rPr lang="en-US" sz="2000" dirty="0" err="1">
                          <a:effectLst/>
                        </a:rPr>
                        <a:t>kadar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a:lnSpc>
                          <a:spcPct val="115000"/>
                        </a:lnSpc>
                        <a:spcBef>
                          <a:spcPts val="200"/>
                        </a:spcBef>
                        <a:spcAft>
                          <a:spcPts val="200"/>
                        </a:spcAft>
                      </a:pPr>
                      <a:r>
                        <a:rPr lang="en-US" sz="1100">
                          <a:effectLst/>
                        </a:rPr>
                        <a:t>5</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a:effectLst/>
                        </a:rPr>
                        <a:t>UEP’ nin güncellenmesi</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a:effectLst/>
                        </a:rPr>
                        <a:t>İdari</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Aralık</a:t>
                      </a:r>
                      <a:r>
                        <a:rPr lang="en-US" sz="2000" dirty="0">
                          <a:effectLst/>
                        </a:rPr>
                        <a:t> 2025' e </a:t>
                      </a:r>
                      <a:r>
                        <a:rPr lang="en-US" sz="2000" dirty="0" err="1">
                          <a:effectLst/>
                        </a:rPr>
                        <a:t>kadar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r h="475335">
                <a:tc>
                  <a:txBody>
                    <a:bodyPr/>
                    <a:lstStyle/>
                    <a:p>
                      <a:pPr algn="ctr">
                        <a:lnSpc>
                          <a:spcPct val="115000"/>
                        </a:lnSpc>
                        <a:spcBef>
                          <a:spcPts val="200"/>
                        </a:spcBef>
                        <a:spcAft>
                          <a:spcPts val="200"/>
                        </a:spcAft>
                      </a:pPr>
                      <a:r>
                        <a:rPr lang="en-US" sz="1100">
                          <a:effectLst/>
                        </a:rPr>
                        <a:t>6</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2000">
                          <a:effectLst/>
                        </a:rPr>
                        <a:t>UEP’ nin güncellenmesi</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Politik</a:t>
                      </a:r>
                      <a:r>
                        <a:rPr lang="en-US" sz="2000" dirty="0">
                          <a:effectLst/>
                        </a:rPr>
                        <a:t> </a:t>
                      </a:r>
                      <a:r>
                        <a:rPr lang="en-US" sz="2000" dirty="0" err="1">
                          <a:effectLst/>
                        </a:rPr>
                        <a:t>karar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err="1">
                          <a:effectLst/>
                        </a:rPr>
                        <a:t>Haziran</a:t>
                      </a:r>
                      <a:r>
                        <a:rPr lang="en-US" sz="2000" dirty="0">
                          <a:effectLst/>
                        </a:rPr>
                        <a:t> 2026' </a:t>
                      </a:r>
                      <a:r>
                        <a:rPr lang="en-US" sz="2000" dirty="0" err="1">
                          <a:effectLst/>
                        </a:rPr>
                        <a:t>ya</a:t>
                      </a:r>
                      <a:r>
                        <a:rPr lang="en-US" sz="2000" dirty="0">
                          <a:effectLst/>
                        </a:rPr>
                        <a:t> </a:t>
                      </a:r>
                      <a:r>
                        <a:rPr lang="en-US" sz="2000" dirty="0" err="1">
                          <a:effectLst/>
                        </a:rPr>
                        <a:t>kadar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3235950370"/>
                  </a:ext>
                </a:extLst>
              </a:tr>
            </a:tbl>
          </a:graphicData>
        </a:graphic>
      </p:graphicFrame>
      <p:sp>
        <p:nvSpPr>
          <p:cNvPr id="4" name="Slayt Numarası Yer Tutucusu 3">
            <a:extLst>
              <a:ext uri="{FF2B5EF4-FFF2-40B4-BE49-F238E27FC236}">
                <a16:creationId xmlns:a16="http://schemas.microsoft.com/office/drawing/2014/main" id="{6C696DBD-241E-A635-005A-64B23D713F53}"/>
              </a:ext>
            </a:extLst>
          </p:cNvPr>
          <p:cNvSpPr>
            <a:spLocks noGrp="1"/>
          </p:cNvSpPr>
          <p:nvPr>
            <p:ph type="sldNum" sz="quarter" idx="12"/>
          </p:nvPr>
        </p:nvSpPr>
        <p:spPr/>
        <p:txBody>
          <a:bodyPr/>
          <a:lstStyle/>
          <a:p>
            <a:fld id="{6566A07A-3A36-4C08-A33E-FBE053DB02EC}" type="slidenum">
              <a:rPr lang="tr-TR" sz="2000" smtClean="0"/>
              <a:t>16</a:t>
            </a:fld>
            <a:endParaRPr lang="tr-TR" sz="2000"/>
          </a:p>
        </p:txBody>
      </p:sp>
    </p:spTree>
    <p:extLst>
      <p:ext uri="{BB962C8B-B14F-4D97-AF65-F5344CB8AC3E}">
        <p14:creationId xmlns:p14="http://schemas.microsoft.com/office/powerpoint/2010/main" val="12433920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DFEE6-CD03-9865-362F-30AFD2FE12F2}"/>
              </a:ext>
            </a:extLst>
          </p:cNvPr>
          <p:cNvSpPr>
            <a:spLocks noGrp="1"/>
          </p:cNvSpPr>
          <p:nvPr>
            <p:ph type="title"/>
          </p:nvPr>
        </p:nvSpPr>
        <p:spPr>
          <a:xfrm>
            <a:off x="544521" y="745771"/>
            <a:ext cx="10515600" cy="1325563"/>
          </a:xfrm>
        </p:spPr>
        <p:txBody>
          <a:bodyPr>
            <a:normAutofit/>
          </a:bodyPr>
          <a:lstStyle/>
          <a:p>
            <a:r>
              <a:rPr lang="tr-TR" sz="3600" b="1" dirty="0"/>
              <a:t>Öneriler ve eylemler için zaman çizelgesi</a:t>
            </a:r>
          </a:p>
        </p:txBody>
      </p:sp>
      <p:sp>
        <p:nvSpPr>
          <p:cNvPr id="4" name="Slayt Numarası Yer Tutucusu 3">
            <a:extLst>
              <a:ext uri="{FF2B5EF4-FFF2-40B4-BE49-F238E27FC236}">
                <a16:creationId xmlns:a16="http://schemas.microsoft.com/office/drawing/2014/main" id="{AA3888CB-3CBC-3F7D-A8BC-C938CC4438DD}"/>
              </a:ext>
            </a:extLst>
          </p:cNvPr>
          <p:cNvSpPr>
            <a:spLocks noGrp="1"/>
          </p:cNvSpPr>
          <p:nvPr>
            <p:ph type="sldNum" sz="quarter" idx="12"/>
          </p:nvPr>
        </p:nvSpPr>
        <p:spPr/>
        <p:txBody>
          <a:bodyPr/>
          <a:lstStyle/>
          <a:p>
            <a:fld id="{6566A07A-3A36-4C08-A33E-FBE053DB02EC}" type="slidenum">
              <a:rPr lang="tr-TR" smtClean="0"/>
              <a:t>17</a:t>
            </a:fld>
            <a:endParaRPr lang="tr-TR"/>
          </a:p>
        </p:txBody>
      </p:sp>
      <p:graphicFrame>
        <p:nvGraphicFramePr>
          <p:cNvPr id="3" name="İçerik Yer Tutucusu 4">
            <a:extLst>
              <a:ext uri="{FF2B5EF4-FFF2-40B4-BE49-F238E27FC236}">
                <a16:creationId xmlns:a16="http://schemas.microsoft.com/office/drawing/2014/main" id="{D1E18DC2-06A5-2B20-421A-91A025A0862C}"/>
              </a:ext>
            </a:extLst>
          </p:cNvPr>
          <p:cNvGraphicFramePr>
            <a:graphicFrameLocks/>
          </p:cNvGraphicFramePr>
          <p:nvPr>
            <p:extLst>
              <p:ext uri="{D42A27DB-BD31-4B8C-83A1-F6EECF244321}">
                <p14:modId xmlns:p14="http://schemas.microsoft.com/office/powerpoint/2010/main" val="886710584"/>
              </p:ext>
            </p:extLst>
          </p:nvPr>
        </p:nvGraphicFramePr>
        <p:xfrm>
          <a:off x="544521" y="1868488"/>
          <a:ext cx="11102958" cy="3567990"/>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a:lnSpc>
                          <a:spcPct val="115000"/>
                        </a:lnSpc>
                        <a:spcBef>
                          <a:spcPts val="200"/>
                        </a:spcBef>
                        <a:spcAft>
                          <a:spcPts val="200"/>
                        </a:spcAft>
                      </a:pPr>
                      <a:r>
                        <a:rPr lang="en-US" sz="2000" dirty="0" err="1">
                          <a:effectLst/>
                        </a:rPr>
                        <a:t>Öneriler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a:lnSpc>
                          <a:spcPct val="115000"/>
                        </a:lnSpc>
                        <a:spcBef>
                          <a:spcPts val="200"/>
                        </a:spcBef>
                        <a:spcAft>
                          <a:spcPts val="200"/>
                        </a:spcAft>
                      </a:pPr>
                      <a:r>
                        <a:rPr lang="en-US" sz="2000" dirty="0" err="1">
                          <a:effectLst/>
                        </a:rPr>
                        <a:t>Eylemler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a:effectLst/>
                        </a:rPr>
                        <a:t>Zaman </a:t>
                      </a:r>
                      <a:r>
                        <a:rPr lang="en-US" sz="2000" dirty="0" err="1">
                          <a:effectLst/>
                        </a:rPr>
                        <a:t>çizelgesi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a:lnSpc>
                          <a:spcPct val="115000"/>
                        </a:lnSpc>
                        <a:spcBef>
                          <a:spcPts val="200"/>
                        </a:spcBef>
                        <a:spcAft>
                          <a:spcPts val="200"/>
                        </a:spcAft>
                      </a:pPr>
                      <a:r>
                        <a:rPr lang="en-US" sz="2000" dirty="0" err="1">
                          <a:effectLst/>
                        </a:rPr>
                        <a:t>Uygulama</a:t>
                      </a:r>
                      <a:r>
                        <a:rPr lang="en-US" sz="2000" dirty="0">
                          <a:effectLst/>
                        </a:rPr>
                        <a:t> </a:t>
                      </a:r>
                      <a:r>
                        <a:rPr lang="en-US" sz="2000" dirty="0" err="1">
                          <a:effectLst/>
                        </a:rPr>
                        <a:t>süreci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a:lnSpc>
                          <a:spcPct val="115000"/>
                        </a:lnSpc>
                        <a:spcBef>
                          <a:spcPts val="200"/>
                        </a:spcBef>
                        <a:spcAft>
                          <a:spcPts val="200"/>
                        </a:spcAft>
                      </a:pPr>
                      <a:r>
                        <a:rPr lang="en-US" sz="1100" dirty="0">
                          <a:effectLst/>
                        </a:rPr>
                        <a:t>1</a:t>
                      </a:r>
                      <a:endParaRPr lang="tr-TR" sz="11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Kurumsal</a:t>
                      </a:r>
                      <a:r>
                        <a:rPr lang="en-US" sz="1800" dirty="0">
                          <a:effectLst/>
                        </a:rPr>
                        <a:t> </a:t>
                      </a:r>
                      <a:r>
                        <a:rPr lang="en-US" sz="1800" dirty="0" err="1">
                          <a:effectLst/>
                        </a:rPr>
                        <a:t>güçlendirmenin</a:t>
                      </a:r>
                      <a:r>
                        <a:rPr lang="en-US" sz="1800" dirty="0">
                          <a:effectLst/>
                        </a:rPr>
                        <a:t> </a:t>
                      </a:r>
                      <a:r>
                        <a:rPr lang="en-US" sz="1800" dirty="0" err="1">
                          <a:effectLst/>
                        </a:rPr>
                        <a:t>önceliklendirilmesi</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a:effectLst/>
                        </a:rPr>
                        <a:t>Haziran 2023' e kadar</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a:lnSpc>
                          <a:spcPct val="115000"/>
                        </a:lnSpc>
                        <a:spcBef>
                          <a:spcPts val="200"/>
                        </a:spcBef>
                        <a:spcAft>
                          <a:spcPts val="200"/>
                        </a:spcAft>
                      </a:pPr>
                      <a:r>
                        <a:rPr lang="en-US" sz="1100" dirty="0">
                          <a:effectLst/>
                        </a:rPr>
                        <a:t>2</a:t>
                      </a:r>
                      <a:endParaRPr lang="tr-TR" sz="11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Sektör</a:t>
                      </a:r>
                      <a:r>
                        <a:rPr lang="en-US" sz="1800" dirty="0">
                          <a:effectLst/>
                        </a:rPr>
                        <a:t> </a:t>
                      </a:r>
                      <a:r>
                        <a:rPr lang="en-US" sz="1800" dirty="0" err="1">
                          <a:effectLst/>
                        </a:rPr>
                        <a:t>temsilcileri</a:t>
                      </a:r>
                      <a:r>
                        <a:rPr lang="en-US" sz="1800" dirty="0">
                          <a:effectLst/>
                        </a:rPr>
                        <a:t> </a:t>
                      </a:r>
                      <a:r>
                        <a:rPr lang="en-US" sz="1800" dirty="0" err="1">
                          <a:effectLst/>
                        </a:rPr>
                        <a:t>ile</a:t>
                      </a:r>
                      <a:r>
                        <a:rPr lang="en-US" sz="1800" dirty="0">
                          <a:effectLst/>
                        </a:rPr>
                        <a:t> UEP </a:t>
                      </a:r>
                      <a:r>
                        <a:rPr lang="en-US" sz="1800" dirty="0" err="1">
                          <a:effectLst/>
                        </a:rPr>
                        <a:t>müzakereleri</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a:effectLst/>
                        </a:rPr>
                        <a:t>İdari</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Haziran</a:t>
                      </a:r>
                      <a:r>
                        <a:rPr lang="en-US" sz="1800" dirty="0">
                          <a:effectLst/>
                        </a:rPr>
                        <a:t> 2023'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435276">
                <a:tc>
                  <a:txBody>
                    <a:bodyPr/>
                    <a:lstStyle/>
                    <a:p>
                      <a:pPr algn="ctr">
                        <a:lnSpc>
                          <a:spcPct val="115000"/>
                        </a:lnSpc>
                        <a:spcBef>
                          <a:spcPts val="200"/>
                        </a:spcBef>
                        <a:spcAft>
                          <a:spcPts val="200"/>
                        </a:spcAft>
                      </a:pPr>
                      <a:r>
                        <a:rPr lang="en-US" sz="1100" dirty="0">
                          <a:effectLst/>
                        </a:rPr>
                        <a:t>3</a:t>
                      </a:r>
                      <a:endParaRPr lang="tr-TR" sz="11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Sektörel</a:t>
                      </a:r>
                      <a:r>
                        <a:rPr lang="en-US" sz="1800" dirty="0">
                          <a:effectLst/>
                        </a:rPr>
                        <a:t> </a:t>
                      </a:r>
                      <a:r>
                        <a:rPr lang="en-US" sz="1800" dirty="0" err="1">
                          <a:effectLst/>
                        </a:rPr>
                        <a:t>uzmanların</a:t>
                      </a:r>
                      <a:r>
                        <a:rPr lang="en-US" sz="1800" dirty="0">
                          <a:effectLst/>
                        </a:rPr>
                        <a:t> </a:t>
                      </a:r>
                      <a:r>
                        <a:rPr lang="en-US" sz="1800" dirty="0" err="1">
                          <a:effectLst/>
                        </a:rPr>
                        <a:t>eğitimi</a:t>
                      </a:r>
                      <a:r>
                        <a:rPr lang="en-US" sz="1800" dirty="0">
                          <a:effectLst/>
                        </a:rPr>
                        <a:t> </a:t>
                      </a:r>
                      <a:r>
                        <a:rPr lang="en-US" sz="1800" dirty="0" err="1">
                          <a:effectLst/>
                        </a:rPr>
                        <a:t>ve</a:t>
                      </a:r>
                      <a:r>
                        <a:rPr lang="en-US" sz="1800" dirty="0">
                          <a:effectLst/>
                        </a:rPr>
                        <a:t> </a:t>
                      </a:r>
                      <a:r>
                        <a:rPr lang="en-US" sz="1800" dirty="0" err="1">
                          <a:effectLst/>
                        </a:rPr>
                        <a:t>yetkilendirilmesi</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a:effectLst/>
                        </a:rPr>
                        <a:t>Yeni proje</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a:effectLst/>
                        </a:rPr>
                        <a:t>2025</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a:lnSpc>
                          <a:spcPct val="115000"/>
                        </a:lnSpc>
                        <a:spcBef>
                          <a:spcPts val="200"/>
                        </a:spcBef>
                        <a:spcAft>
                          <a:spcPts val="200"/>
                        </a:spcAft>
                      </a:pPr>
                      <a:r>
                        <a:rPr lang="en-US" sz="1100" dirty="0">
                          <a:effectLst/>
                        </a:rPr>
                        <a:t>4</a:t>
                      </a:r>
                      <a:endParaRPr lang="tr-TR" sz="11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Sektörel</a:t>
                      </a:r>
                      <a:r>
                        <a:rPr lang="en-US" sz="1800" dirty="0">
                          <a:effectLst/>
                        </a:rPr>
                        <a:t> </a:t>
                      </a:r>
                      <a:r>
                        <a:rPr lang="en-US" sz="1800" dirty="0" err="1">
                          <a:effectLst/>
                        </a:rPr>
                        <a:t>uzmanların</a:t>
                      </a:r>
                      <a:r>
                        <a:rPr lang="en-US" sz="1800" dirty="0">
                          <a:effectLst/>
                        </a:rPr>
                        <a:t> </a:t>
                      </a:r>
                      <a:r>
                        <a:rPr lang="en-US" sz="1800" dirty="0" err="1">
                          <a:effectLst/>
                        </a:rPr>
                        <a:t>istihdamı</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a:effectLst/>
                        </a:rPr>
                        <a:t>2025</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a:lnSpc>
                          <a:spcPct val="115000"/>
                        </a:lnSpc>
                        <a:spcBef>
                          <a:spcPts val="200"/>
                        </a:spcBef>
                        <a:spcAft>
                          <a:spcPts val="200"/>
                        </a:spcAft>
                      </a:pPr>
                      <a:r>
                        <a:rPr lang="en-US" sz="1100" dirty="0">
                          <a:effectLst/>
                        </a:rPr>
                        <a:t>5</a:t>
                      </a:r>
                      <a:endParaRPr lang="tr-TR" sz="11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a:effectLst/>
                        </a:rPr>
                        <a:t>Bilgi </a:t>
                      </a:r>
                      <a:r>
                        <a:rPr lang="en-US" sz="1800" dirty="0" err="1">
                          <a:effectLst/>
                        </a:rPr>
                        <a:t>merkezlerinin</a:t>
                      </a:r>
                      <a:r>
                        <a:rPr lang="en-US" sz="1800" dirty="0">
                          <a:effectLst/>
                        </a:rPr>
                        <a:t> </a:t>
                      </a:r>
                      <a:r>
                        <a:rPr lang="en-US" sz="1800" dirty="0" err="1">
                          <a:effectLst/>
                        </a:rPr>
                        <a:t>kurulması</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a:effectLst/>
                        </a:rPr>
                        <a:t>Yeni </a:t>
                      </a:r>
                      <a:r>
                        <a:rPr lang="en-US" sz="1800" dirty="0" err="1">
                          <a:effectLst/>
                        </a:rPr>
                        <a:t>proje</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Ocak</a:t>
                      </a:r>
                      <a:r>
                        <a:rPr lang="en-US" sz="1800" dirty="0">
                          <a:effectLst/>
                        </a:rPr>
                        <a:t> 2027' ye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bl>
          </a:graphicData>
        </a:graphic>
      </p:graphicFrame>
    </p:spTree>
    <p:extLst>
      <p:ext uri="{BB962C8B-B14F-4D97-AF65-F5344CB8AC3E}">
        <p14:creationId xmlns:p14="http://schemas.microsoft.com/office/powerpoint/2010/main" val="1401669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BB7F940-FF9B-82C0-2787-4E52F42C9240}"/>
              </a:ext>
            </a:extLst>
          </p:cNvPr>
          <p:cNvSpPr>
            <a:spLocks noGrp="1"/>
          </p:cNvSpPr>
          <p:nvPr>
            <p:ph type="title"/>
          </p:nvPr>
        </p:nvSpPr>
        <p:spPr>
          <a:xfrm>
            <a:off x="544521" y="576506"/>
            <a:ext cx="10515600" cy="1325563"/>
          </a:xfrm>
        </p:spPr>
        <p:txBody>
          <a:bodyPr>
            <a:normAutofit/>
          </a:bodyPr>
          <a:lstStyle/>
          <a:p>
            <a:r>
              <a:rPr lang="tr-TR" sz="3600" dirty="0">
                <a:latin typeface="+mn-lt"/>
              </a:rPr>
              <a:t>Öneriler ve eylemler için zaman çizelgesi</a:t>
            </a:r>
            <a:endParaRPr lang="tr-TR" sz="3600" dirty="0"/>
          </a:p>
        </p:txBody>
      </p:sp>
      <p:sp>
        <p:nvSpPr>
          <p:cNvPr id="4" name="Slayt Numarası Yer Tutucusu 3">
            <a:extLst>
              <a:ext uri="{FF2B5EF4-FFF2-40B4-BE49-F238E27FC236}">
                <a16:creationId xmlns:a16="http://schemas.microsoft.com/office/drawing/2014/main" id="{2977D56D-4F99-BB3D-A9EB-EB87B48957C8}"/>
              </a:ext>
            </a:extLst>
          </p:cNvPr>
          <p:cNvSpPr>
            <a:spLocks noGrp="1"/>
          </p:cNvSpPr>
          <p:nvPr>
            <p:ph type="sldNum" sz="quarter" idx="12"/>
          </p:nvPr>
        </p:nvSpPr>
        <p:spPr/>
        <p:txBody>
          <a:bodyPr/>
          <a:lstStyle/>
          <a:p>
            <a:fld id="{6566A07A-3A36-4C08-A33E-FBE053DB02EC}" type="slidenum">
              <a:rPr lang="tr-TR" smtClean="0"/>
              <a:t>18</a:t>
            </a:fld>
            <a:endParaRPr lang="tr-TR"/>
          </a:p>
        </p:txBody>
      </p:sp>
      <p:graphicFrame>
        <p:nvGraphicFramePr>
          <p:cNvPr id="3" name="İçerik Yer Tutucusu 4">
            <a:extLst>
              <a:ext uri="{FF2B5EF4-FFF2-40B4-BE49-F238E27FC236}">
                <a16:creationId xmlns:a16="http://schemas.microsoft.com/office/drawing/2014/main" id="{B8511566-4F4C-4231-8EF9-A8748A4DE1A3}"/>
              </a:ext>
            </a:extLst>
          </p:cNvPr>
          <p:cNvGraphicFramePr>
            <a:graphicFrameLocks/>
          </p:cNvGraphicFramePr>
          <p:nvPr>
            <p:extLst>
              <p:ext uri="{D42A27DB-BD31-4B8C-83A1-F6EECF244321}">
                <p14:modId xmlns:p14="http://schemas.microsoft.com/office/powerpoint/2010/main" val="2007953213"/>
              </p:ext>
            </p:extLst>
          </p:nvPr>
        </p:nvGraphicFramePr>
        <p:xfrm>
          <a:off x="544521" y="1690688"/>
          <a:ext cx="11102958" cy="4590806"/>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a:lnSpc>
                          <a:spcPct val="115000"/>
                        </a:lnSpc>
                        <a:spcBef>
                          <a:spcPts val="200"/>
                        </a:spcBef>
                        <a:spcAft>
                          <a:spcPts val="200"/>
                        </a:spcAft>
                      </a:pPr>
                      <a:r>
                        <a:rPr lang="en-US" sz="2000" dirty="0" err="1">
                          <a:effectLst/>
                        </a:rPr>
                        <a:t>Öneriler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a:lnSpc>
                          <a:spcPct val="115000"/>
                        </a:lnSpc>
                        <a:spcBef>
                          <a:spcPts val="200"/>
                        </a:spcBef>
                        <a:spcAft>
                          <a:spcPts val="200"/>
                        </a:spcAft>
                      </a:pPr>
                      <a:r>
                        <a:rPr lang="en-US" sz="2000" dirty="0" err="1">
                          <a:effectLst/>
                        </a:rPr>
                        <a:t>Eylemler</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2000" dirty="0">
                          <a:effectLst/>
                        </a:rPr>
                        <a:t>Zaman </a:t>
                      </a:r>
                      <a:r>
                        <a:rPr lang="en-US" sz="2000" dirty="0" err="1">
                          <a:effectLst/>
                        </a:rPr>
                        <a:t>çizelgesi</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a:lnSpc>
                          <a:spcPct val="115000"/>
                        </a:lnSpc>
                        <a:spcBef>
                          <a:spcPts val="200"/>
                        </a:spcBef>
                        <a:spcAft>
                          <a:spcPts val="200"/>
                        </a:spcAft>
                      </a:pPr>
                      <a:r>
                        <a:rPr lang="en-US" sz="2000" dirty="0" err="1">
                          <a:effectLst/>
                        </a:rPr>
                        <a:t>Maliyetler</a:t>
                      </a:r>
                      <a:r>
                        <a:rPr lang="en-US" sz="2000" dirty="0">
                          <a:effectLst/>
                        </a:rPr>
                        <a:t> </a:t>
                      </a:r>
                      <a:r>
                        <a:rPr lang="en-US" sz="2000" dirty="0" err="1">
                          <a:effectLst/>
                        </a:rPr>
                        <a:t>ve</a:t>
                      </a:r>
                      <a:r>
                        <a:rPr lang="en-US" sz="2000" dirty="0">
                          <a:effectLst/>
                        </a:rPr>
                        <a:t> </a:t>
                      </a:r>
                      <a:r>
                        <a:rPr lang="en-US" sz="2000" dirty="0" err="1">
                          <a:effectLst/>
                        </a:rPr>
                        <a:t>Finansman</a:t>
                      </a:r>
                      <a:endParaRPr lang="tr-TR" sz="20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a:lnSpc>
                          <a:spcPct val="115000"/>
                        </a:lnSpc>
                        <a:spcBef>
                          <a:spcPts val="200"/>
                        </a:spcBef>
                        <a:spcAft>
                          <a:spcPts val="200"/>
                        </a:spcAft>
                      </a:pPr>
                      <a:r>
                        <a:rPr lang="en-US" sz="1100">
                          <a:effectLst/>
                        </a:rPr>
                        <a:t>1</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Temel</a:t>
                      </a:r>
                      <a:r>
                        <a:rPr lang="en-US" sz="1800" dirty="0">
                          <a:effectLst/>
                        </a:rPr>
                        <a:t> </a:t>
                      </a:r>
                      <a:r>
                        <a:rPr lang="en-US" sz="1800" dirty="0" err="1">
                          <a:effectLst/>
                        </a:rPr>
                        <a:t>stratejilerin</a:t>
                      </a:r>
                      <a:r>
                        <a:rPr lang="en-US" sz="1800" dirty="0">
                          <a:effectLst/>
                        </a:rPr>
                        <a:t> ve </a:t>
                      </a:r>
                      <a:r>
                        <a:rPr lang="en-US" sz="1800" dirty="0" err="1">
                          <a:effectLst/>
                        </a:rPr>
                        <a:t>planların</a:t>
                      </a:r>
                      <a:r>
                        <a:rPr lang="en-US" sz="1800" dirty="0">
                          <a:effectLst/>
                        </a:rPr>
                        <a:t> </a:t>
                      </a:r>
                      <a:r>
                        <a:rPr lang="en-US" sz="1800" dirty="0" err="1">
                          <a:effectLst/>
                        </a:rPr>
                        <a:t>önceliklendirilmesi</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a:effectLst/>
                        </a:rPr>
                        <a:t>Aralık 2023' e kadar</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a:lnSpc>
                          <a:spcPct val="115000"/>
                        </a:lnSpc>
                        <a:spcBef>
                          <a:spcPts val="200"/>
                        </a:spcBef>
                        <a:spcAft>
                          <a:spcPts val="200"/>
                        </a:spcAft>
                      </a:pPr>
                      <a:r>
                        <a:rPr lang="en-US" sz="1100">
                          <a:effectLst/>
                        </a:rPr>
                        <a:t>2</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Uluslararası</a:t>
                      </a:r>
                      <a:r>
                        <a:rPr lang="en-US" sz="1800" dirty="0">
                          <a:effectLst/>
                        </a:rPr>
                        <a:t> </a:t>
                      </a:r>
                      <a:r>
                        <a:rPr lang="en-US" sz="1800" dirty="0" err="1">
                          <a:effectLst/>
                        </a:rPr>
                        <a:t>düzeyde</a:t>
                      </a:r>
                      <a:r>
                        <a:rPr lang="en-US" sz="1800" dirty="0">
                          <a:effectLst/>
                        </a:rPr>
                        <a:t> </a:t>
                      </a:r>
                      <a:r>
                        <a:rPr lang="en-US" sz="1800" dirty="0" err="1">
                          <a:effectLst/>
                        </a:rPr>
                        <a:t>finanse</a:t>
                      </a:r>
                      <a:r>
                        <a:rPr lang="en-US" sz="1800" dirty="0">
                          <a:effectLst/>
                        </a:rPr>
                        <a:t> </a:t>
                      </a:r>
                      <a:r>
                        <a:rPr lang="en-US" sz="1800" dirty="0" err="1">
                          <a:effectLst/>
                        </a:rPr>
                        <a:t>edilen</a:t>
                      </a:r>
                      <a:r>
                        <a:rPr lang="en-US" sz="1800" dirty="0">
                          <a:effectLst/>
                        </a:rPr>
                        <a:t> </a:t>
                      </a:r>
                      <a:r>
                        <a:rPr lang="en-US" sz="1800" dirty="0" err="1">
                          <a:effectLst/>
                        </a:rPr>
                        <a:t>teknik</a:t>
                      </a:r>
                      <a:r>
                        <a:rPr lang="en-US" sz="1800" dirty="0">
                          <a:effectLst/>
                        </a:rPr>
                        <a:t> </a:t>
                      </a:r>
                      <a:r>
                        <a:rPr lang="en-US" sz="1800" dirty="0" err="1">
                          <a:effectLst/>
                        </a:rPr>
                        <a:t>yardım</a:t>
                      </a:r>
                      <a:r>
                        <a:rPr lang="en-US" sz="1800" dirty="0">
                          <a:effectLst/>
                        </a:rPr>
                        <a:t> </a:t>
                      </a:r>
                      <a:r>
                        <a:rPr lang="en-US" sz="1800" dirty="0" err="1">
                          <a:effectLst/>
                        </a:rPr>
                        <a:t>sağlanması</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r>
                        <a:rPr lang="en-US" sz="1800" dirty="0">
                          <a:effectLst/>
                        </a:rPr>
                        <a:t> /</a:t>
                      </a:r>
                      <a:r>
                        <a:rPr lang="en-US" sz="1800" dirty="0" err="1">
                          <a:effectLst/>
                        </a:rPr>
                        <a:t>politik</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Aralık</a:t>
                      </a:r>
                      <a:r>
                        <a:rPr lang="en-US" sz="1800" dirty="0">
                          <a:effectLst/>
                        </a:rPr>
                        <a:t> 2024'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982757">
                <a:tc>
                  <a:txBody>
                    <a:bodyPr/>
                    <a:lstStyle/>
                    <a:p>
                      <a:pPr algn="ctr">
                        <a:lnSpc>
                          <a:spcPct val="115000"/>
                        </a:lnSpc>
                        <a:spcBef>
                          <a:spcPts val="200"/>
                        </a:spcBef>
                        <a:spcAft>
                          <a:spcPts val="200"/>
                        </a:spcAft>
                      </a:pPr>
                      <a:r>
                        <a:rPr lang="en-US" sz="1100">
                          <a:effectLst/>
                        </a:rPr>
                        <a:t>3</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a:effectLst/>
                        </a:rPr>
                        <a:t>Ticari olarak uygulanabilir çerçeveler için seçeneklerin araştırılması</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r>
                        <a:rPr lang="en-US" sz="1800" dirty="0">
                          <a:effectLst/>
                        </a:rPr>
                        <a:t> /</a:t>
                      </a:r>
                      <a:r>
                        <a:rPr lang="en-US" sz="1800" dirty="0" err="1">
                          <a:effectLst/>
                        </a:rPr>
                        <a:t>politik</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Aralık</a:t>
                      </a:r>
                      <a:r>
                        <a:rPr lang="en-US" sz="1800" dirty="0">
                          <a:effectLst/>
                        </a:rPr>
                        <a:t> 2024'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a:lnSpc>
                          <a:spcPct val="115000"/>
                        </a:lnSpc>
                        <a:spcBef>
                          <a:spcPts val="200"/>
                        </a:spcBef>
                        <a:spcAft>
                          <a:spcPts val="200"/>
                        </a:spcAft>
                      </a:pPr>
                      <a:r>
                        <a:rPr lang="en-US" sz="1100">
                          <a:effectLst/>
                        </a:rPr>
                        <a:t>4</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a:effectLst/>
                        </a:rPr>
                        <a:t>Özel sektör yatırımlarının finansmanı</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r>
                        <a:rPr lang="en-US" sz="1800" dirty="0">
                          <a:effectLst/>
                        </a:rPr>
                        <a:t> /</a:t>
                      </a:r>
                      <a:r>
                        <a:rPr lang="en-US" sz="1800" dirty="0" err="1">
                          <a:effectLst/>
                        </a:rPr>
                        <a:t>politik</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Aralık</a:t>
                      </a:r>
                      <a:r>
                        <a:rPr lang="en-US" sz="1800" dirty="0">
                          <a:effectLst/>
                        </a:rPr>
                        <a:t> 2024'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a:lnSpc>
                          <a:spcPct val="115000"/>
                        </a:lnSpc>
                        <a:spcBef>
                          <a:spcPts val="200"/>
                        </a:spcBef>
                        <a:spcAft>
                          <a:spcPts val="200"/>
                        </a:spcAft>
                      </a:pPr>
                      <a:r>
                        <a:rPr lang="en-US" sz="1100">
                          <a:effectLst/>
                        </a:rPr>
                        <a:t>5</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a:effectLst/>
                        </a:rPr>
                        <a:t>Çevresel masrafların analiz edilmesi</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a:effectLst/>
                        </a:rPr>
                        <a:t>İdari</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Aralık</a:t>
                      </a:r>
                      <a:r>
                        <a:rPr lang="en-US" sz="1800" dirty="0">
                          <a:effectLst/>
                        </a:rPr>
                        <a:t> 2025'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r h="475335">
                <a:tc>
                  <a:txBody>
                    <a:bodyPr/>
                    <a:lstStyle/>
                    <a:p>
                      <a:pPr algn="ctr">
                        <a:lnSpc>
                          <a:spcPct val="115000"/>
                        </a:lnSpc>
                        <a:spcBef>
                          <a:spcPts val="200"/>
                        </a:spcBef>
                        <a:spcAft>
                          <a:spcPts val="200"/>
                        </a:spcAft>
                      </a:pPr>
                      <a:r>
                        <a:rPr lang="en-US" sz="1100">
                          <a:effectLst/>
                        </a:rPr>
                        <a:t>6</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a:lnSpc>
                          <a:spcPct val="115000"/>
                        </a:lnSpc>
                        <a:spcBef>
                          <a:spcPts val="200"/>
                        </a:spcBef>
                        <a:spcAft>
                          <a:spcPts val="200"/>
                        </a:spcAft>
                      </a:pPr>
                      <a:r>
                        <a:rPr lang="en-US" sz="1800" dirty="0" err="1">
                          <a:effectLst/>
                        </a:rPr>
                        <a:t>Ekonomik</a:t>
                      </a:r>
                      <a:r>
                        <a:rPr lang="en-US" sz="1800" dirty="0">
                          <a:effectLst/>
                        </a:rPr>
                        <a:t> </a:t>
                      </a:r>
                      <a:r>
                        <a:rPr lang="en-US" sz="1800" dirty="0" err="1">
                          <a:effectLst/>
                        </a:rPr>
                        <a:t>enstrümanların</a:t>
                      </a:r>
                      <a:r>
                        <a:rPr lang="en-US" sz="1800" dirty="0">
                          <a:effectLst/>
                        </a:rPr>
                        <a:t> </a:t>
                      </a:r>
                      <a:r>
                        <a:rPr lang="en-US" sz="1800" dirty="0" err="1">
                          <a:effectLst/>
                        </a:rPr>
                        <a:t>rolünün</a:t>
                      </a:r>
                      <a:r>
                        <a:rPr lang="en-US" sz="1800" dirty="0">
                          <a:effectLst/>
                        </a:rPr>
                        <a:t> </a:t>
                      </a:r>
                      <a:r>
                        <a:rPr lang="en-US" sz="1800" dirty="0" err="1">
                          <a:effectLst/>
                        </a:rPr>
                        <a:t>araştırılması</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Karar</a:t>
                      </a:r>
                      <a:r>
                        <a:rPr lang="en-US" sz="1800" dirty="0">
                          <a:effectLst/>
                        </a:rPr>
                        <a:t> /</a:t>
                      </a:r>
                      <a:r>
                        <a:rPr lang="en-US" sz="1800" dirty="0" err="1">
                          <a:effectLst/>
                        </a:rPr>
                        <a:t>politik</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a:lnSpc>
                          <a:spcPct val="115000"/>
                        </a:lnSpc>
                        <a:spcBef>
                          <a:spcPts val="200"/>
                        </a:spcBef>
                        <a:spcAft>
                          <a:spcPts val="200"/>
                        </a:spcAft>
                      </a:pPr>
                      <a:r>
                        <a:rPr lang="en-US" sz="1800" dirty="0" err="1">
                          <a:effectLst/>
                        </a:rPr>
                        <a:t>Aralık</a:t>
                      </a:r>
                      <a:r>
                        <a:rPr lang="en-US" sz="1800" dirty="0">
                          <a:effectLst/>
                        </a:rPr>
                        <a:t> 2025' e </a:t>
                      </a:r>
                      <a:r>
                        <a:rPr lang="en-US" sz="1800" dirty="0" err="1">
                          <a:effectLst/>
                        </a:rPr>
                        <a:t>kadar</a:t>
                      </a:r>
                      <a:endParaRPr lang="tr-TR" sz="1800" dirty="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3235950370"/>
                  </a:ext>
                </a:extLst>
              </a:tr>
            </a:tbl>
          </a:graphicData>
        </a:graphic>
      </p:graphicFrame>
    </p:spTree>
    <p:extLst>
      <p:ext uri="{BB962C8B-B14F-4D97-AF65-F5344CB8AC3E}">
        <p14:creationId xmlns:p14="http://schemas.microsoft.com/office/powerpoint/2010/main" val="1473403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50976BF-5467-7AC4-15A8-9CD65E111EC4}"/>
              </a:ext>
            </a:extLst>
          </p:cNvPr>
          <p:cNvSpPr>
            <a:spLocks noGrp="1"/>
          </p:cNvSpPr>
          <p:nvPr>
            <p:ph type="title"/>
          </p:nvPr>
        </p:nvSpPr>
        <p:spPr>
          <a:xfrm>
            <a:off x="838200" y="681037"/>
            <a:ext cx="10515600" cy="1325563"/>
          </a:xfrm>
        </p:spPr>
        <p:txBody>
          <a:bodyPr>
            <a:normAutofit/>
          </a:bodyPr>
          <a:lstStyle/>
          <a:p>
            <a:r>
              <a:rPr lang="tr-TR" sz="3600" dirty="0"/>
              <a:t>Öneriler ve eylemler</a:t>
            </a:r>
            <a:r>
              <a:rPr lang="en-US" sz="3600" dirty="0"/>
              <a:t> </a:t>
            </a:r>
            <a:r>
              <a:rPr lang="tr-TR" sz="3600" dirty="0"/>
              <a:t>için zaman çizelgesi</a:t>
            </a:r>
          </a:p>
        </p:txBody>
      </p:sp>
      <p:sp>
        <p:nvSpPr>
          <p:cNvPr id="3" name="İçerik Yer Tutucusu 2">
            <a:extLst>
              <a:ext uri="{FF2B5EF4-FFF2-40B4-BE49-F238E27FC236}">
                <a16:creationId xmlns:a16="http://schemas.microsoft.com/office/drawing/2014/main" id="{F62A47E5-0846-CABC-4A17-9765109D0165}"/>
              </a:ext>
            </a:extLst>
          </p:cNvPr>
          <p:cNvSpPr>
            <a:spLocks noGrp="1"/>
          </p:cNvSpPr>
          <p:nvPr>
            <p:ph idx="1"/>
          </p:nvPr>
        </p:nvSpPr>
        <p:spPr/>
        <p:txBody>
          <a:bodyPr/>
          <a:lstStyle/>
          <a:p>
            <a:pPr algn="just"/>
            <a:r>
              <a:rPr lang="tr-TR" dirty="0"/>
              <a:t>Bu yatırımlar için bir finansman planı geliştirmek, esas olarak sınırlı veri mevcudiyeti nedeniyle karmaşık ve belirsiz bir görevdir.</a:t>
            </a:r>
            <a:endParaRPr lang="en-US" dirty="0"/>
          </a:p>
          <a:p>
            <a:pPr algn="just"/>
            <a:r>
              <a:rPr lang="tr-TR" dirty="0"/>
              <a:t>Bu aşamanın temel amacı, </a:t>
            </a:r>
            <a:endParaRPr lang="en-US" dirty="0"/>
          </a:p>
          <a:p>
            <a:pPr lvl="1" algn="just"/>
            <a:r>
              <a:rPr lang="tr-TR" dirty="0"/>
              <a:t>sorunların ve belirsizliklerin altını çizmek, </a:t>
            </a:r>
            <a:endParaRPr lang="en-US" dirty="0"/>
          </a:p>
          <a:p>
            <a:pPr lvl="1" algn="just"/>
            <a:r>
              <a:rPr lang="tr-TR" dirty="0"/>
              <a:t>mevcut finansman kaynaklarını belirlemek ve </a:t>
            </a:r>
            <a:endParaRPr lang="en-US" dirty="0"/>
          </a:p>
          <a:p>
            <a:pPr lvl="1" algn="just"/>
            <a:r>
              <a:rPr lang="tr-TR" dirty="0"/>
              <a:t>olası finansman stratejilerinden bazılarını ve en uygun stratejiyi belirlerken dikkate alınması gereken hususları açıklamaktır</a:t>
            </a:r>
            <a:r>
              <a:rPr lang="en-US" dirty="0"/>
              <a:t>.</a:t>
            </a:r>
            <a:endParaRPr lang="tr-TR" dirty="0"/>
          </a:p>
        </p:txBody>
      </p:sp>
      <p:sp>
        <p:nvSpPr>
          <p:cNvPr id="4" name="Slayt Numarası Yer Tutucusu 3">
            <a:extLst>
              <a:ext uri="{FF2B5EF4-FFF2-40B4-BE49-F238E27FC236}">
                <a16:creationId xmlns:a16="http://schemas.microsoft.com/office/drawing/2014/main" id="{D1F78FCD-422B-1EA5-A6C8-981ADBB05366}"/>
              </a:ext>
            </a:extLst>
          </p:cNvPr>
          <p:cNvSpPr>
            <a:spLocks noGrp="1"/>
          </p:cNvSpPr>
          <p:nvPr>
            <p:ph type="sldNum" sz="quarter" idx="12"/>
          </p:nvPr>
        </p:nvSpPr>
        <p:spPr/>
        <p:txBody>
          <a:bodyPr/>
          <a:lstStyle/>
          <a:p>
            <a:fld id="{6566A07A-3A36-4C08-A33E-FBE053DB02EC}" type="slidenum">
              <a:rPr lang="tr-TR" smtClean="0"/>
              <a:t>19</a:t>
            </a:fld>
            <a:endParaRPr lang="tr-TR"/>
          </a:p>
        </p:txBody>
      </p:sp>
    </p:spTree>
    <p:extLst>
      <p:ext uri="{BB962C8B-B14F-4D97-AF65-F5344CB8AC3E}">
        <p14:creationId xmlns:p14="http://schemas.microsoft.com/office/powerpoint/2010/main" val="39503424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5444EDE-64F8-EA79-AED1-0BCAFBB8E1AA}"/>
              </a:ext>
            </a:extLst>
          </p:cNvPr>
          <p:cNvSpPr>
            <a:spLocks noGrp="1"/>
          </p:cNvSpPr>
          <p:nvPr>
            <p:ph type="title"/>
          </p:nvPr>
        </p:nvSpPr>
        <p:spPr>
          <a:xfrm>
            <a:off x="838200" y="1235949"/>
            <a:ext cx="10515600" cy="589676"/>
          </a:xfrm>
        </p:spPr>
        <p:txBody>
          <a:bodyPr>
            <a:normAutofit/>
          </a:bodyPr>
          <a:lstStyle/>
          <a:p>
            <a:r>
              <a:rPr lang="tr-TR" sz="3200" b="1" dirty="0"/>
              <a:t>ULUSAL EYLEM PLAN</a:t>
            </a:r>
            <a:r>
              <a:rPr lang="en-US" sz="3200" b="1" dirty="0"/>
              <a:t>I </a:t>
            </a:r>
            <a:r>
              <a:rPr lang="tr-TR" sz="3200" b="1" dirty="0"/>
              <a:t>(UEP)</a:t>
            </a:r>
          </a:p>
        </p:txBody>
      </p:sp>
      <p:sp>
        <p:nvSpPr>
          <p:cNvPr id="3" name="İçerik Yer Tutucusu 2">
            <a:extLst>
              <a:ext uri="{FF2B5EF4-FFF2-40B4-BE49-F238E27FC236}">
                <a16:creationId xmlns:a16="http://schemas.microsoft.com/office/drawing/2014/main" id="{4657C314-DFE2-FCD4-2185-63C476AB0ACD}"/>
              </a:ext>
            </a:extLst>
          </p:cNvPr>
          <p:cNvSpPr>
            <a:spLocks noGrp="1"/>
          </p:cNvSpPr>
          <p:nvPr>
            <p:ph idx="1"/>
          </p:nvPr>
        </p:nvSpPr>
        <p:spPr/>
        <p:txBody>
          <a:bodyPr>
            <a:normAutofit/>
          </a:bodyPr>
          <a:lstStyle/>
          <a:p>
            <a:pPr algn="just"/>
            <a:r>
              <a:rPr lang="tr-TR" sz="2400" dirty="0">
                <a:effectLst/>
                <a:ea typeface="DengXian Light" panose="02010600030101010101" pitchFamily="2" charset="-122"/>
                <a:cs typeface="Times New Roman" panose="02020603050405020304" pitchFamily="18" charset="0"/>
              </a:rPr>
              <a:t>Ulusal Eylem Planı (UEP), Endüstriyel Emisyonlar Direktifi (</a:t>
            </a:r>
            <a:r>
              <a:rPr lang="en-US" sz="2400" dirty="0">
                <a:effectLst/>
                <a:ea typeface="DengXian Light" panose="02010600030101010101" pitchFamily="2" charset="-122"/>
                <a:cs typeface="Times New Roman" panose="02020603050405020304" pitchFamily="18" charset="0"/>
              </a:rPr>
              <a:t>E</a:t>
            </a:r>
            <a:r>
              <a:rPr lang="tr-TR" sz="2400" dirty="0">
                <a:effectLst/>
                <a:ea typeface="Calibri" panose="020F0502020204030204" pitchFamily="34" charset="0"/>
                <a:cs typeface="Calibri" panose="020F0502020204030204" pitchFamily="34" charset="0"/>
              </a:rPr>
              <a:t>ED</a:t>
            </a:r>
            <a:r>
              <a:rPr lang="tr-TR" sz="2400" dirty="0">
                <a:effectLst/>
                <a:ea typeface="DengXian Light" panose="02010600030101010101" pitchFamily="2" charset="-122"/>
                <a:cs typeface="Times New Roman" panose="02020603050405020304" pitchFamily="18" charset="0"/>
              </a:rPr>
              <a:t>) tarafından tanımlanan Entegre Kirlilik Önleme ve Kontrol (EKÖK) yaklaşımının Türkiye'de uygulanmasını amaçlamaktadır. UEP, </a:t>
            </a:r>
            <a:r>
              <a:rPr lang="en-US" sz="2400" dirty="0">
                <a:ea typeface="DengXian Light" panose="02010600030101010101" pitchFamily="2" charset="-122"/>
                <a:cs typeface="Times New Roman" panose="02020603050405020304" pitchFamily="18" charset="0"/>
              </a:rPr>
              <a:t>E</a:t>
            </a:r>
            <a:r>
              <a:rPr lang="tr-TR" sz="2400" dirty="0">
                <a:effectLst/>
                <a:ea typeface="Calibri" panose="020F0502020204030204" pitchFamily="34" charset="0"/>
                <a:cs typeface="Calibri" panose="020F0502020204030204" pitchFamily="34" charset="0"/>
              </a:rPr>
              <a:t>ED</a:t>
            </a:r>
            <a:r>
              <a:rPr lang="tr-TR" sz="2400" dirty="0">
                <a:effectLst/>
                <a:ea typeface="DengXian Light" panose="02010600030101010101" pitchFamily="2" charset="-122"/>
                <a:cs typeface="Times New Roman" panose="02020603050405020304" pitchFamily="18" charset="0"/>
              </a:rPr>
              <a:t>'nin Ek I'inde yer alan endüstriyel faaliyetleri kapsamaktadır</a:t>
            </a:r>
            <a:r>
              <a:rPr lang="en-US" sz="2400" dirty="0">
                <a:effectLst/>
                <a:ea typeface="DengXian Light" panose="02010600030101010101" pitchFamily="2" charset="-122"/>
                <a:cs typeface="Times New Roman" panose="02020603050405020304" pitchFamily="18" charset="0"/>
              </a:rPr>
              <a:t> </a:t>
            </a:r>
            <a:r>
              <a:rPr lang="tr-TR" sz="2400" dirty="0">
                <a:effectLst/>
                <a:ea typeface="DengXian Light" panose="02010600030101010101" pitchFamily="2" charset="-122"/>
                <a:cs typeface="Times New Roman" panose="02020603050405020304" pitchFamily="18" charset="0"/>
              </a:rPr>
              <a:t>ve bu eylem planı kapsamında yapılan tüm değerlendirmeler bu söz konusu faaliyetler için bağlayıcıdır.</a:t>
            </a:r>
          </a:p>
          <a:p>
            <a:pPr algn="just"/>
            <a:r>
              <a:rPr lang="tr-TR" sz="2400" dirty="0">
                <a:effectLst/>
                <a:ea typeface="DengXian Light" panose="02010600030101010101" pitchFamily="2" charset="-122"/>
              </a:rPr>
              <a:t>UEP'nin temel amacı, Çevre, Şehircilik ve İklim Değişikliği Bakanlığı (ÇŞİDB) için uygulama maliyetlerinin ve ilgili finansal araçların belirlenmesine yönelik metodoloji ve mevcut şirketler için geçiş takvimi de dahil olmak üzere bir EKÖK uygulama stratejisi tanımlamaktır.</a:t>
            </a:r>
            <a:endParaRPr lang="tr-TR" sz="2400" dirty="0">
              <a:effectLst/>
              <a:ea typeface="Calibri" panose="020F0502020204030204" pitchFamily="34" charset="0"/>
              <a:cs typeface="Calibri" panose="020F0502020204030204" pitchFamily="34" charset="0"/>
            </a:endParaRPr>
          </a:p>
          <a:p>
            <a:pPr marL="0" indent="0" algn="just">
              <a:buNone/>
            </a:pPr>
            <a:endParaRPr lang="tr-TR" sz="2400" dirty="0"/>
          </a:p>
        </p:txBody>
      </p:sp>
      <p:sp>
        <p:nvSpPr>
          <p:cNvPr id="4" name="Slide Number Placeholder 3">
            <a:extLst>
              <a:ext uri="{FF2B5EF4-FFF2-40B4-BE49-F238E27FC236}">
                <a16:creationId xmlns:a16="http://schemas.microsoft.com/office/drawing/2014/main" id="{F230583D-F56E-D26F-865E-5B90C0DE86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77177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BD3D91C-E54F-9A08-D031-4DFAE0CEB14D}"/>
              </a:ext>
            </a:extLst>
          </p:cNvPr>
          <p:cNvSpPr>
            <a:spLocks noGrp="1"/>
          </p:cNvSpPr>
          <p:nvPr>
            <p:ph type="title"/>
          </p:nvPr>
        </p:nvSpPr>
        <p:spPr>
          <a:xfrm>
            <a:off x="838200" y="681037"/>
            <a:ext cx="10515600" cy="1325563"/>
          </a:xfrm>
        </p:spPr>
        <p:txBody>
          <a:bodyPr>
            <a:normAutofit/>
          </a:bodyPr>
          <a:lstStyle/>
          <a:p>
            <a:r>
              <a:rPr lang="tr-TR" sz="3600" dirty="0"/>
              <a:t>EKÖK uygulanmasına ilişkin bazı temel zorluklar, riskler ve belirsizlikler </a:t>
            </a:r>
          </a:p>
        </p:txBody>
      </p:sp>
      <p:sp>
        <p:nvSpPr>
          <p:cNvPr id="3" name="İçerik Yer Tutucusu 2">
            <a:extLst>
              <a:ext uri="{FF2B5EF4-FFF2-40B4-BE49-F238E27FC236}">
                <a16:creationId xmlns:a16="http://schemas.microsoft.com/office/drawing/2014/main" id="{0459DEFE-C6AC-2238-BE6D-BFEA4BBE0FBC}"/>
              </a:ext>
            </a:extLst>
          </p:cNvPr>
          <p:cNvSpPr>
            <a:spLocks noGrp="1"/>
          </p:cNvSpPr>
          <p:nvPr>
            <p:ph idx="1"/>
          </p:nvPr>
        </p:nvSpPr>
        <p:spPr/>
        <p:txBody>
          <a:bodyPr>
            <a:normAutofit fontScale="77500" lnSpcReduction="20000"/>
          </a:bodyPr>
          <a:lstStyle/>
          <a:p>
            <a:pPr marL="342900" lvl="0" indent="-342900" algn="just">
              <a:lnSpc>
                <a:spcPct val="120000"/>
              </a:lnSpc>
              <a:spcBef>
                <a:spcPts val="1200"/>
              </a:spcBef>
              <a:buFont typeface="Symbol" panose="05050102010706020507" pitchFamily="18" charset="2"/>
              <a:buChar char=""/>
            </a:pPr>
            <a:r>
              <a:rPr lang="en-GB" sz="2300" dirty="0" err="1">
                <a:solidFill>
                  <a:srgbClr val="000000"/>
                </a:solidFill>
                <a:effectLst/>
                <a:ea typeface="Calibri" panose="020F0502020204030204" pitchFamily="34" charset="0"/>
                <a:cs typeface="Calibri" panose="020F0502020204030204" pitchFamily="34" charset="0"/>
              </a:rPr>
              <a:t>Birden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fazla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doğrudan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ilgili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bakanlık</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ve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kurum</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olması</a:t>
            </a:r>
            <a:r>
              <a:rPr lang="en-GB" sz="2300" dirty="0">
                <a:solidFill>
                  <a:srgbClr val="000000"/>
                </a:solidFill>
                <a:effectLst/>
                <a:ea typeface="Calibri" panose="020F0502020204030204" pitchFamily="34" charset="0"/>
                <a:cs typeface="Calibri" panose="020F0502020204030204" pitchFamily="34" charset="0"/>
              </a:rPr>
              <a:t>, </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err="1">
                <a:solidFill>
                  <a:srgbClr val="000000"/>
                </a:solidFill>
                <a:effectLst/>
                <a:ea typeface="Calibri" panose="020F0502020204030204" pitchFamily="34" charset="0"/>
                <a:cs typeface="Calibri" panose="020F0502020204030204" pitchFamily="34" charset="0"/>
              </a:rPr>
              <a:t>Devlet</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kurumlarının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belirsiz</a:t>
            </a:r>
            <a:r>
              <a:rPr lang="en-GB" sz="2300" dirty="0">
                <a:solidFill>
                  <a:srgbClr val="000000"/>
                </a:solidFill>
                <a:effectLst/>
                <a:ea typeface="Calibri" panose="020F0502020204030204" pitchFamily="34" charset="0"/>
                <a:cs typeface="Calibri" panose="020F0502020204030204" pitchFamily="34" charset="0"/>
              </a:rPr>
              <a:t> ve </a:t>
            </a:r>
            <a:r>
              <a:rPr lang="en-GB" sz="2300" dirty="0" err="1">
                <a:solidFill>
                  <a:srgbClr val="000000"/>
                </a:solidFill>
                <a:effectLst/>
                <a:ea typeface="Calibri" panose="020F0502020204030204" pitchFamily="34" charset="0"/>
                <a:cs typeface="Calibri" panose="020F0502020204030204" pitchFamily="34" charset="0"/>
              </a:rPr>
              <a:t>örtüşen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sorumlulukları</a:t>
            </a:r>
            <a:r>
              <a:rPr lang="en-GB" sz="2300" dirty="0">
                <a:solidFill>
                  <a:srgbClr val="000000"/>
                </a:solidFill>
                <a:effectLst/>
                <a:ea typeface="Calibri" panose="020F0502020204030204" pitchFamily="34" charset="0"/>
                <a:cs typeface="Calibri" panose="020F0502020204030204" pitchFamily="34" charset="0"/>
              </a:rPr>
              <a:t>, </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a:solidFill>
                  <a:srgbClr val="000000"/>
                </a:solidFill>
                <a:ea typeface="Calibri" panose="020F0502020204030204" pitchFamily="34" charset="0"/>
                <a:cs typeface="Calibri" panose="020F0502020204030204" pitchFamily="34" charset="0"/>
              </a:rPr>
              <a:t>E</a:t>
            </a:r>
            <a:r>
              <a:rPr lang="en-GB" sz="2300" dirty="0">
                <a:solidFill>
                  <a:srgbClr val="000000"/>
                </a:solidFill>
                <a:effectLst/>
                <a:ea typeface="Calibri" panose="020F0502020204030204" pitchFamily="34" charset="0"/>
                <a:cs typeface="Calibri" panose="020F0502020204030204" pitchFamily="34" charset="0"/>
              </a:rPr>
              <a:t>ED </a:t>
            </a:r>
            <a:r>
              <a:rPr lang="en-GB" sz="2300" dirty="0" err="1">
                <a:solidFill>
                  <a:srgbClr val="000000"/>
                </a:solidFill>
                <a:effectLst/>
                <a:ea typeface="Calibri" panose="020F0502020204030204" pitchFamily="34" charset="0"/>
                <a:cs typeface="Calibri" panose="020F0502020204030204" pitchFamily="34" charset="0"/>
              </a:rPr>
              <a:t>kapsamında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entegre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çapraz-medya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bir</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yaklaşımın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kullanılabilmesi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için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etkin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şekilde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ele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alınması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gereken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yasal</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kurumsal</a:t>
            </a:r>
            <a:r>
              <a:rPr lang="en-GB" sz="2300" dirty="0">
                <a:solidFill>
                  <a:srgbClr val="000000"/>
                </a:solidFill>
                <a:effectLst/>
                <a:ea typeface="Calibri" panose="020F0502020204030204" pitchFamily="34" charset="0"/>
                <a:cs typeface="Calibri" panose="020F0502020204030204" pitchFamily="34" charset="0"/>
              </a:rPr>
              <a:t> ve </a:t>
            </a:r>
            <a:r>
              <a:rPr lang="en-GB" sz="2300" dirty="0" err="1">
                <a:solidFill>
                  <a:srgbClr val="000000"/>
                </a:solidFill>
                <a:effectLst/>
                <a:ea typeface="Calibri" panose="020F0502020204030204" pitchFamily="34" charset="0"/>
                <a:cs typeface="Calibri" panose="020F0502020204030204" pitchFamily="34" charset="0"/>
              </a:rPr>
              <a:t>yapısal</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konular</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a:solidFill>
                  <a:srgbClr val="000000"/>
                </a:solidFill>
                <a:effectLst/>
                <a:ea typeface="Calibri" panose="020F0502020204030204" pitchFamily="34" charset="0"/>
                <a:cs typeface="Calibri" panose="020F0502020204030204" pitchFamily="34" charset="0"/>
              </a:rPr>
              <a:t>Tam </a:t>
            </a:r>
            <a:r>
              <a:rPr lang="en-GB" sz="2300" dirty="0" err="1">
                <a:solidFill>
                  <a:srgbClr val="000000"/>
                </a:solidFill>
                <a:effectLst/>
                <a:ea typeface="Calibri" panose="020F0502020204030204" pitchFamily="34" charset="0"/>
                <a:cs typeface="Calibri" panose="020F0502020204030204" pitchFamily="34" charset="0"/>
              </a:rPr>
              <a:t>uyumluluğun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sağlanması</a:t>
            </a:r>
            <a:r>
              <a:rPr lang="en-GB" sz="2300" dirty="0">
                <a:solidFill>
                  <a:srgbClr val="000000"/>
                </a:solidFill>
                <a:effectLst/>
                <a:ea typeface="Calibri" panose="020F0502020204030204" pitchFamily="34" charset="0"/>
                <a:cs typeface="Calibri" panose="020F0502020204030204" pitchFamily="34" charset="0"/>
              </a:rPr>
              <a:t> ve </a:t>
            </a:r>
            <a:r>
              <a:rPr lang="en-GB" sz="2300" dirty="0" err="1">
                <a:solidFill>
                  <a:srgbClr val="000000"/>
                </a:solidFill>
                <a:effectLst/>
                <a:ea typeface="Calibri" panose="020F0502020204030204" pitchFamily="34" charset="0"/>
                <a:cs typeface="Calibri" panose="020F0502020204030204" pitchFamily="34" charset="0"/>
              </a:rPr>
              <a:t>gerekli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yatırımların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yapılması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için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gereken</a:t>
            </a:r>
            <a:r>
              <a:rPr lang="en-GB" sz="2300" dirty="0">
                <a:solidFill>
                  <a:srgbClr val="000000"/>
                </a:solidFill>
                <a:effectLst/>
                <a:ea typeface="Calibri" panose="020F0502020204030204" pitchFamily="34" charset="0"/>
                <a:cs typeface="Calibri" panose="020F0502020204030204" pitchFamily="34" charset="0"/>
              </a:rPr>
              <a:t> zaman </a:t>
            </a:r>
            <a:r>
              <a:rPr lang="en-GB" sz="2300" dirty="0" err="1">
                <a:solidFill>
                  <a:srgbClr val="000000"/>
                </a:solidFill>
                <a:effectLst/>
                <a:ea typeface="Calibri" panose="020F0502020204030204" pitchFamily="34" charset="0"/>
                <a:cs typeface="Calibri" panose="020F0502020204030204" pitchFamily="34" charset="0"/>
              </a:rPr>
              <a:t>çizelgeleri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üzerinde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büyük</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etkisi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olabilecek</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finansman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kaynakları</a:t>
            </a:r>
            <a:r>
              <a:rPr lang="en-GB" sz="2300" dirty="0">
                <a:solidFill>
                  <a:srgbClr val="000000"/>
                </a:solidFill>
                <a:effectLst/>
                <a:ea typeface="Calibri" panose="020F0502020204030204" pitchFamily="34" charset="0"/>
                <a:cs typeface="Calibri" panose="020F0502020204030204" pitchFamily="34" charset="0"/>
              </a:rPr>
              <a:t> ve </a:t>
            </a:r>
            <a:r>
              <a:rPr lang="en-GB" sz="2300" dirty="0" err="1">
                <a:solidFill>
                  <a:srgbClr val="000000"/>
                </a:solidFill>
                <a:effectLst/>
                <a:ea typeface="Calibri" panose="020F0502020204030204" pitchFamily="34" charset="0"/>
                <a:cs typeface="Calibri" panose="020F0502020204030204" pitchFamily="34" charset="0"/>
              </a:rPr>
              <a:t>miktarlarına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ilişkin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belirsizlik</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a:solidFill>
                  <a:srgbClr val="000000"/>
                </a:solidFill>
                <a:ea typeface="Calibri" panose="020F0502020204030204" pitchFamily="34" charset="0"/>
                <a:cs typeface="Calibri" panose="020F0502020204030204" pitchFamily="34" charset="0"/>
              </a:rPr>
              <a:t>E</a:t>
            </a:r>
            <a:r>
              <a:rPr lang="en-GB" sz="2300" dirty="0">
                <a:solidFill>
                  <a:srgbClr val="000000"/>
                </a:solidFill>
                <a:effectLst/>
                <a:ea typeface="Calibri" panose="020F0502020204030204" pitchFamily="34" charset="0"/>
                <a:cs typeface="Calibri" panose="020F0502020204030204" pitchFamily="34" charset="0"/>
              </a:rPr>
              <a:t>ED </a:t>
            </a:r>
            <a:r>
              <a:rPr lang="en-GB" sz="2300" dirty="0" err="1">
                <a:solidFill>
                  <a:srgbClr val="000000"/>
                </a:solidFill>
                <a:effectLst/>
                <a:ea typeface="Calibri" panose="020F0502020204030204" pitchFamily="34" charset="0"/>
                <a:cs typeface="Calibri" panose="020F0502020204030204" pitchFamily="34" charset="0"/>
              </a:rPr>
              <a:t>gerekliliklerine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uyması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gereken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sanayi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sektörlerinin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kaynakları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hakkında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sınırlı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bilgi</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err="1">
                <a:solidFill>
                  <a:srgbClr val="000000"/>
                </a:solidFill>
                <a:effectLst/>
                <a:ea typeface="Calibri" panose="020F0502020204030204" pitchFamily="34" charset="0"/>
                <a:cs typeface="Calibri" panose="020F0502020204030204" pitchFamily="34" charset="0"/>
              </a:rPr>
              <a:t>Sektörler</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arası</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yatay</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iletişim</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yetersizliği</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a:solidFill>
                  <a:srgbClr val="000000"/>
                </a:solidFill>
                <a:effectLst/>
                <a:ea typeface="Calibri" panose="020F0502020204030204" pitchFamily="34" charset="0"/>
                <a:cs typeface="Calibri" panose="020F0502020204030204" pitchFamily="34" charset="0"/>
              </a:rPr>
              <a:t>Sanayi </a:t>
            </a:r>
            <a:r>
              <a:rPr lang="en-GB" sz="2300" dirty="0" err="1">
                <a:solidFill>
                  <a:srgbClr val="000000"/>
                </a:solidFill>
                <a:effectLst/>
                <a:ea typeface="Calibri" panose="020F0502020204030204" pitchFamily="34" charset="0"/>
                <a:cs typeface="Calibri" panose="020F0502020204030204" pitchFamily="34" charset="0"/>
              </a:rPr>
              <a:t>sektörlerinin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belirsiz</a:t>
            </a:r>
            <a:r>
              <a:rPr lang="en-GB" sz="2300" dirty="0">
                <a:solidFill>
                  <a:srgbClr val="000000"/>
                </a:solidFill>
                <a:effectLst/>
                <a:ea typeface="Calibri" panose="020F0502020204030204" pitchFamily="34" charset="0"/>
                <a:cs typeface="Calibri" panose="020F0502020204030204" pitchFamily="34" charset="0"/>
              </a:rPr>
              <a:t> ve </a:t>
            </a:r>
            <a:r>
              <a:rPr lang="en-GB" sz="2300" dirty="0" err="1">
                <a:solidFill>
                  <a:srgbClr val="000000"/>
                </a:solidFill>
                <a:effectLst/>
                <a:ea typeface="Calibri" panose="020F0502020204030204" pitchFamily="34" charset="0"/>
                <a:cs typeface="Calibri" panose="020F0502020204030204" pitchFamily="34" charset="0"/>
              </a:rPr>
              <a:t>örtüşen</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sorumlulukları</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err="1">
                <a:solidFill>
                  <a:srgbClr val="000000"/>
                </a:solidFill>
                <a:effectLst/>
                <a:ea typeface="Calibri" panose="020F0502020204030204" pitchFamily="34" charset="0"/>
                <a:cs typeface="Calibri" panose="020F0502020204030204" pitchFamily="34" charset="0"/>
              </a:rPr>
              <a:t>Mevcut</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finansal</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mekanizma</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ile</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ilgili</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sorunlar</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342900" lvl="0" indent="-342900" algn="just">
              <a:lnSpc>
                <a:spcPct val="120000"/>
              </a:lnSpc>
              <a:buFont typeface="Symbol" panose="05050102010706020507" pitchFamily="18" charset="2"/>
              <a:buChar char=""/>
            </a:pPr>
            <a:r>
              <a:rPr lang="en-GB" sz="2300" dirty="0" err="1">
                <a:solidFill>
                  <a:srgbClr val="000000"/>
                </a:solidFill>
                <a:effectLst/>
                <a:ea typeface="Calibri" panose="020F0502020204030204" pitchFamily="34" charset="0"/>
                <a:cs typeface="Calibri" panose="020F0502020204030204" pitchFamily="34" charset="0"/>
              </a:rPr>
              <a:t>Yetersiz</a:t>
            </a:r>
            <a:r>
              <a:rPr lang="en-GB" sz="2300" dirty="0">
                <a:solidFill>
                  <a:srgbClr val="000000"/>
                </a:solidFill>
                <a:effectLst/>
                <a:ea typeface="Calibri" panose="020F0502020204030204" pitchFamily="34" charset="0"/>
                <a:cs typeface="Calibri" panose="020F0502020204030204" pitchFamily="34" charset="0"/>
              </a:rPr>
              <a:t> </a:t>
            </a:r>
            <a:r>
              <a:rPr lang="en-GB" sz="2300" dirty="0" err="1">
                <a:solidFill>
                  <a:srgbClr val="000000"/>
                </a:solidFill>
                <a:effectLst/>
                <a:ea typeface="Calibri" panose="020F0502020204030204" pitchFamily="34" charset="0"/>
                <a:cs typeface="Calibri" panose="020F0502020204030204" pitchFamily="34" charset="0"/>
              </a:rPr>
              <a:t>finansman</a:t>
            </a:r>
            <a:r>
              <a:rPr lang="en-GB" sz="2300" dirty="0">
                <a:solidFill>
                  <a:srgbClr val="000000"/>
                </a:solidFill>
                <a:effectLst/>
                <a:ea typeface="Calibri" panose="020F0502020204030204" pitchFamily="34" charset="0"/>
                <a:cs typeface="Calibri" panose="020F0502020204030204" pitchFamily="34" charset="0"/>
              </a:rPr>
              <a:t>.</a:t>
            </a:r>
            <a:endParaRPr lang="tr-TR" sz="2300" dirty="0">
              <a:solidFill>
                <a:srgbClr val="000000"/>
              </a:solidFill>
              <a:effectLst/>
              <a:ea typeface="Calibri" panose="020F0502020204030204" pitchFamily="34" charset="0"/>
              <a:cs typeface="Calibri" panose="020F0502020204030204" pitchFamily="34" charset="0"/>
            </a:endParaRPr>
          </a:p>
          <a:p>
            <a:pPr marL="0" indent="0">
              <a:buNone/>
            </a:pPr>
            <a:endParaRPr lang="tr-TR" dirty="0"/>
          </a:p>
        </p:txBody>
      </p:sp>
      <p:sp>
        <p:nvSpPr>
          <p:cNvPr id="4" name="Slayt Numarası Yer Tutucusu 3">
            <a:extLst>
              <a:ext uri="{FF2B5EF4-FFF2-40B4-BE49-F238E27FC236}">
                <a16:creationId xmlns:a16="http://schemas.microsoft.com/office/drawing/2014/main" id="{2E8F5E7F-9249-B690-954F-D9EA2A9C5821}"/>
              </a:ext>
            </a:extLst>
          </p:cNvPr>
          <p:cNvSpPr>
            <a:spLocks noGrp="1"/>
          </p:cNvSpPr>
          <p:nvPr>
            <p:ph type="sldNum" sz="quarter" idx="12"/>
          </p:nvPr>
        </p:nvSpPr>
        <p:spPr/>
        <p:txBody>
          <a:bodyPr/>
          <a:lstStyle/>
          <a:p>
            <a:fld id="{6566A07A-3A36-4C08-A33E-FBE053DB02EC}" type="slidenum">
              <a:rPr lang="tr-TR" smtClean="0"/>
              <a:t>20</a:t>
            </a:fld>
            <a:endParaRPr lang="tr-TR"/>
          </a:p>
        </p:txBody>
      </p:sp>
    </p:spTree>
    <p:extLst>
      <p:ext uri="{BB962C8B-B14F-4D97-AF65-F5344CB8AC3E}">
        <p14:creationId xmlns:p14="http://schemas.microsoft.com/office/powerpoint/2010/main" val="1471620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F693921-17B9-6539-09CA-1450F44A8128}"/>
              </a:ext>
            </a:extLst>
          </p:cNvPr>
          <p:cNvSpPr>
            <a:spLocks noGrp="1"/>
          </p:cNvSpPr>
          <p:nvPr>
            <p:ph type="title"/>
          </p:nvPr>
        </p:nvSpPr>
        <p:spPr/>
        <p:txBody>
          <a:bodyPr/>
          <a:lstStyle/>
          <a:p>
            <a:r>
              <a:rPr lang="tr-TR" dirty="0"/>
              <a:t>Öneriler </a:t>
            </a:r>
          </a:p>
        </p:txBody>
      </p:sp>
      <p:sp>
        <p:nvSpPr>
          <p:cNvPr id="3" name="İçerik Yer Tutucusu 2">
            <a:extLst>
              <a:ext uri="{FF2B5EF4-FFF2-40B4-BE49-F238E27FC236}">
                <a16:creationId xmlns:a16="http://schemas.microsoft.com/office/drawing/2014/main" id="{76B2FF5A-612F-3CB5-19CD-BCF425A169B9}"/>
              </a:ext>
            </a:extLst>
          </p:cNvPr>
          <p:cNvSpPr>
            <a:spLocks noGrp="1"/>
          </p:cNvSpPr>
          <p:nvPr>
            <p:ph idx="1"/>
          </p:nvPr>
        </p:nvSpPr>
        <p:spPr/>
        <p:txBody>
          <a:bodyPr/>
          <a:lstStyle/>
          <a:p>
            <a:pPr marL="0" indent="0">
              <a:buNone/>
            </a:pPr>
            <a:r>
              <a:rPr lang="en-US" dirty="0"/>
              <a:t>E</a:t>
            </a:r>
            <a:r>
              <a:rPr lang="tr-TR" dirty="0" err="1"/>
              <a:t>ED'ye</a:t>
            </a:r>
            <a:r>
              <a:rPr lang="tr-TR" dirty="0"/>
              <a:t> tam uyumluluk için </a:t>
            </a:r>
            <a:r>
              <a:rPr lang="en-US" dirty="0" err="1"/>
              <a:t>öneriler</a:t>
            </a:r>
            <a:r>
              <a:rPr lang="en-US" dirty="0"/>
              <a:t>: </a:t>
            </a:r>
          </a:p>
          <a:p>
            <a:r>
              <a:rPr lang="en-US" dirty="0"/>
              <a:t>Ö</a:t>
            </a:r>
            <a:r>
              <a:rPr lang="tr-TR" dirty="0" err="1"/>
              <a:t>zel</a:t>
            </a:r>
            <a:r>
              <a:rPr lang="tr-TR" dirty="0"/>
              <a:t> sektör</a:t>
            </a:r>
            <a:r>
              <a:rPr lang="en-US" dirty="0" err="1"/>
              <a:t>ün</a:t>
            </a:r>
            <a:r>
              <a:rPr lang="tr-TR" dirty="0"/>
              <a:t> daha temiz teknolojileri, yenilenebilir enerji kaynaklarını ve enerji tasarrufunu benimsemeye teşvik edilme</a:t>
            </a:r>
            <a:r>
              <a:rPr lang="en-US" dirty="0" err="1"/>
              <a:t>si</a:t>
            </a:r>
            <a:r>
              <a:rPr lang="en-US" dirty="0"/>
              <a:t>,</a:t>
            </a:r>
            <a:r>
              <a:rPr lang="tr-TR" dirty="0"/>
              <a:t> </a:t>
            </a:r>
          </a:p>
          <a:p>
            <a:r>
              <a:rPr lang="en-US" dirty="0"/>
              <a:t>Y</a:t>
            </a:r>
            <a:r>
              <a:rPr lang="tr-TR" dirty="0" err="1"/>
              <a:t>atırım</a:t>
            </a:r>
            <a:r>
              <a:rPr lang="tr-TR" dirty="0"/>
              <a:t> projelerine öncelik verilmesi,</a:t>
            </a:r>
            <a:endParaRPr lang="en-US" dirty="0"/>
          </a:p>
          <a:p>
            <a:r>
              <a:rPr lang="en-US" dirty="0"/>
              <a:t>Y</a:t>
            </a:r>
            <a:r>
              <a:rPr lang="tr-TR" dirty="0"/>
              <a:t>asal düzenlemelerin ve kurumsal kapasitenin güçlendirilmesi, </a:t>
            </a:r>
            <a:endParaRPr lang="en-US" dirty="0"/>
          </a:p>
          <a:p>
            <a:r>
              <a:rPr lang="en-US" dirty="0"/>
              <a:t>Y</a:t>
            </a:r>
            <a:r>
              <a:rPr lang="tr-TR" dirty="0"/>
              <a:t>eterli kaynak ayrılması ve proje finansmanının sağlanması,</a:t>
            </a:r>
            <a:endParaRPr lang="en-US" dirty="0"/>
          </a:p>
          <a:p>
            <a:r>
              <a:rPr lang="en-US" dirty="0"/>
              <a:t>İ</a:t>
            </a:r>
            <a:r>
              <a:rPr lang="tr-TR" dirty="0" err="1"/>
              <a:t>lerlemenin</a:t>
            </a:r>
            <a:r>
              <a:rPr lang="tr-TR" dirty="0"/>
              <a:t> sürekli izlenmesi ve UEP' </a:t>
            </a:r>
            <a:r>
              <a:rPr lang="tr-TR" dirty="0" err="1"/>
              <a:t>nin</a:t>
            </a:r>
            <a:r>
              <a:rPr lang="tr-TR" dirty="0"/>
              <a:t> uygulanması için somut adımlar</a:t>
            </a:r>
            <a:r>
              <a:rPr lang="en-US" dirty="0" err="1"/>
              <a:t>ın</a:t>
            </a:r>
            <a:r>
              <a:rPr lang="tr-TR" dirty="0"/>
              <a:t> atılması</a:t>
            </a:r>
            <a:r>
              <a:rPr lang="en-US" dirty="0" err="1"/>
              <a:t>dır</a:t>
            </a:r>
            <a:r>
              <a:rPr lang="tr-TR" dirty="0"/>
              <a:t>.</a:t>
            </a:r>
          </a:p>
        </p:txBody>
      </p:sp>
      <p:sp>
        <p:nvSpPr>
          <p:cNvPr id="4" name="Slayt Numarası Yer Tutucusu 3">
            <a:extLst>
              <a:ext uri="{FF2B5EF4-FFF2-40B4-BE49-F238E27FC236}">
                <a16:creationId xmlns:a16="http://schemas.microsoft.com/office/drawing/2014/main" id="{38116919-9F37-B215-0AA1-5640C4F04B6D}"/>
              </a:ext>
            </a:extLst>
          </p:cNvPr>
          <p:cNvSpPr>
            <a:spLocks noGrp="1"/>
          </p:cNvSpPr>
          <p:nvPr>
            <p:ph type="sldNum" sz="quarter" idx="12"/>
          </p:nvPr>
        </p:nvSpPr>
        <p:spPr/>
        <p:txBody>
          <a:bodyPr/>
          <a:lstStyle/>
          <a:p>
            <a:fld id="{6566A07A-3A36-4C08-A33E-FBE053DB02EC}" type="slidenum">
              <a:rPr lang="tr-TR" smtClean="0"/>
              <a:t>21</a:t>
            </a:fld>
            <a:endParaRPr lang="tr-TR"/>
          </a:p>
        </p:txBody>
      </p:sp>
    </p:spTree>
    <p:extLst>
      <p:ext uri="{BB962C8B-B14F-4D97-AF65-F5344CB8AC3E}">
        <p14:creationId xmlns:p14="http://schemas.microsoft.com/office/powerpoint/2010/main" val="5890017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798195" y="3098109"/>
            <a:ext cx="10595610" cy="661781"/>
          </a:xfrm>
        </p:spPr>
        <p:txBody>
          <a:bodyPr>
            <a:normAutofit/>
          </a:bodyPr>
          <a:lstStyle/>
          <a:p>
            <a:pPr marL="0" indent="0" algn="ctr">
              <a:buNone/>
            </a:pPr>
            <a:r>
              <a:rPr lang="en-US" sz="4000" dirty="0" err="1"/>
              <a:t>Teşekkürler</a:t>
            </a:r>
            <a:r>
              <a:rPr lang="en-US" sz="4000" dirty="0"/>
              <a:t>!</a:t>
            </a:r>
            <a:endParaRPr lang="tr-TR" sz="4000" dirty="0"/>
          </a:p>
        </p:txBody>
      </p:sp>
    </p:spTree>
    <p:extLst>
      <p:ext uri="{BB962C8B-B14F-4D97-AF65-F5344CB8AC3E}">
        <p14:creationId xmlns:p14="http://schemas.microsoft.com/office/powerpoint/2010/main" val="39663874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77721" y="1189440"/>
            <a:ext cx="10515600" cy="747647"/>
          </a:xfrm>
        </p:spPr>
        <p:txBody>
          <a:bodyPr>
            <a:normAutofit/>
          </a:bodyPr>
          <a:lstStyle/>
          <a:p>
            <a:r>
              <a:rPr lang="tr-TR" sz="3200" b="1" dirty="0"/>
              <a:t>UEP </a:t>
            </a:r>
            <a:r>
              <a:rPr lang="en-US" sz="3200" b="1" dirty="0"/>
              <a:t>G</a:t>
            </a:r>
            <a:r>
              <a:rPr lang="tr-TR" sz="3200" b="1" dirty="0"/>
              <a:t>eliştirme </a:t>
            </a:r>
            <a:r>
              <a:rPr lang="en-US" sz="3200" b="1" dirty="0"/>
              <a:t>S</a:t>
            </a:r>
            <a:r>
              <a:rPr lang="tr-TR" sz="3200" b="1" dirty="0"/>
              <a:t>ürecinin </a:t>
            </a:r>
            <a:r>
              <a:rPr lang="en-US" sz="3200" b="1" dirty="0"/>
              <a:t>G</a:t>
            </a:r>
            <a:r>
              <a:rPr lang="tr-TR" sz="3200" b="1" dirty="0"/>
              <a:t>enel </a:t>
            </a:r>
            <a:r>
              <a:rPr lang="en-US" sz="3200" b="1" dirty="0"/>
              <a:t>Ç</a:t>
            </a:r>
            <a:r>
              <a:rPr lang="tr-TR" sz="3200" b="1" dirty="0"/>
              <a:t>erçevesi</a:t>
            </a:r>
            <a:endParaRPr lang="en-US" sz="3200" b="1" dirty="0"/>
          </a:p>
        </p:txBody>
      </p:sp>
      <p:graphicFrame>
        <p:nvGraphicFramePr>
          <p:cNvPr id="4" name="Content Placeholder 9">
            <a:extLst>
              <a:ext uri="{FF2B5EF4-FFF2-40B4-BE49-F238E27FC236}">
                <a16:creationId xmlns:a16="http://schemas.microsoft.com/office/drawing/2014/main" id="{04208655-DD96-4AC4-9BC1-29E7956E1B7D}"/>
              </a:ext>
            </a:extLst>
          </p:cNvPr>
          <p:cNvGraphicFramePr>
            <a:graphicFrameLocks noGrp="1"/>
          </p:cNvGraphicFramePr>
          <p:nvPr>
            <p:ph idx="1"/>
          </p:nvPr>
        </p:nvGraphicFramePr>
        <p:xfrm>
          <a:off x="427382" y="2210125"/>
          <a:ext cx="3623441"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Rounded Corners 4">
            <a:extLst>
              <a:ext uri="{FF2B5EF4-FFF2-40B4-BE49-F238E27FC236}">
                <a16:creationId xmlns:a16="http://schemas.microsoft.com/office/drawing/2014/main" id="{4200F318-B591-43D7-8BA5-48B40B0B9C92}"/>
              </a:ext>
            </a:extLst>
          </p:cNvPr>
          <p:cNvSpPr/>
          <p:nvPr/>
        </p:nvSpPr>
        <p:spPr>
          <a:xfrm>
            <a:off x="4639405" y="269100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200" b="1" i="0" u="none" strike="noStrike" kern="1200" cap="none" spc="0" normalizeH="0" baseline="0" noProof="0" dirty="0">
                <a:ln>
                  <a:noFill/>
                </a:ln>
                <a:solidFill>
                  <a:srgbClr val="44546A"/>
                </a:solidFill>
                <a:effectLst/>
                <a:uLnTx/>
                <a:uFillTx/>
                <a:latin typeface="Calibri" panose="020F0502020204030204"/>
                <a:ea typeface="+mn-ea"/>
                <a:cs typeface="+mn-cs"/>
              </a:rPr>
              <a:t>Tesis özelinde uyum durumu</a:t>
            </a:r>
            <a:endParaRPr kumimoji="0" lang="en-US" sz="2200" b="1"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sp>
        <p:nvSpPr>
          <p:cNvPr id="6" name="Rectangle: Rounded Corners 5">
            <a:extLst>
              <a:ext uri="{FF2B5EF4-FFF2-40B4-BE49-F238E27FC236}">
                <a16:creationId xmlns:a16="http://schemas.microsoft.com/office/drawing/2014/main" id="{A2950B2F-179B-4D32-8C2F-F8043E653F4F}"/>
              </a:ext>
            </a:extLst>
          </p:cNvPr>
          <p:cNvSpPr/>
          <p:nvPr/>
        </p:nvSpPr>
        <p:spPr>
          <a:xfrm>
            <a:off x="8373203" y="269100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200" b="1" i="0" u="none" strike="noStrike" kern="1200" cap="none" spc="0" normalizeH="0" baseline="0" noProof="0" dirty="0">
                <a:ln>
                  <a:noFill/>
                </a:ln>
                <a:solidFill>
                  <a:srgbClr val="44546A"/>
                </a:solidFill>
                <a:effectLst/>
                <a:uLnTx/>
                <a:uFillTx/>
                <a:latin typeface="Calibri" panose="020F0502020204030204"/>
                <a:ea typeface="+mn-ea"/>
                <a:cs typeface="+mn-cs"/>
              </a:rPr>
              <a:t>Sektör özelinde uyum durumu</a:t>
            </a:r>
            <a:endParaRPr kumimoji="0" lang="en-US" sz="2200" b="1"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cxnSp>
        <p:nvCxnSpPr>
          <p:cNvPr id="7" name="Straight Arrow Connector 6">
            <a:extLst>
              <a:ext uri="{FF2B5EF4-FFF2-40B4-BE49-F238E27FC236}">
                <a16:creationId xmlns:a16="http://schemas.microsoft.com/office/drawing/2014/main" id="{DBC34662-B2A9-4304-9F36-99B43DC69978}"/>
              </a:ext>
            </a:extLst>
          </p:cNvPr>
          <p:cNvCxnSpPr>
            <a:cxnSpLocks/>
          </p:cNvCxnSpPr>
          <p:nvPr/>
        </p:nvCxnSpPr>
        <p:spPr>
          <a:xfrm>
            <a:off x="7159405" y="3429000"/>
            <a:ext cx="1213798" cy="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8" name="Rectangle: Rounded Corners 7">
            <a:extLst>
              <a:ext uri="{FF2B5EF4-FFF2-40B4-BE49-F238E27FC236}">
                <a16:creationId xmlns:a16="http://schemas.microsoft.com/office/drawing/2014/main" id="{B61F003E-592A-4C30-A38B-9253B45604FF}"/>
              </a:ext>
            </a:extLst>
          </p:cNvPr>
          <p:cNvSpPr/>
          <p:nvPr/>
        </p:nvSpPr>
        <p:spPr>
          <a:xfrm>
            <a:off x="8373203" y="515042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200" b="1" i="0" u="none" strike="noStrike" kern="1200" cap="none" spc="0" normalizeH="0" baseline="0" noProof="0" dirty="0">
                <a:ln>
                  <a:noFill/>
                </a:ln>
                <a:solidFill>
                  <a:srgbClr val="44546A"/>
                </a:solidFill>
                <a:effectLst/>
                <a:uLnTx/>
                <a:uFillTx/>
                <a:latin typeface="Calibri" panose="020F0502020204030204"/>
                <a:ea typeface="+mn-ea"/>
                <a:cs typeface="+mn-cs"/>
              </a:rPr>
              <a:t>Ulusal uyum durumu ve gereklilikler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tr-TR" sz="2200" b="1" i="0" u="none" strike="noStrike" kern="1200" cap="none" spc="0" normalizeH="0" baseline="0" noProof="0" dirty="0">
                <a:ln>
                  <a:noFill/>
                </a:ln>
                <a:solidFill>
                  <a:srgbClr val="44546A"/>
                </a:solidFill>
                <a:effectLst/>
                <a:uLnTx/>
                <a:uFillTx/>
                <a:latin typeface="Calibri" panose="020F0502020204030204"/>
                <a:ea typeface="+mn-ea"/>
                <a:cs typeface="+mn-cs"/>
              </a:rPr>
              <a:t>(süre + maliyet)</a:t>
            </a:r>
            <a:endParaRPr kumimoji="0" lang="en-US" sz="2200" b="1"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cxnSp>
        <p:nvCxnSpPr>
          <p:cNvPr id="9" name="Straight Arrow Connector 8">
            <a:extLst>
              <a:ext uri="{FF2B5EF4-FFF2-40B4-BE49-F238E27FC236}">
                <a16:creationId xmlns:a16="http://schemas.microsoft.com/office/drawing/2014/main" id="{B3BF9724-667B-4D4B-AB3F-F9FDE01ABD19}"/>
              </a:ext>
            </a:extLst>
          </p:cNvPr>
          <p:cNvCxnSpPr>
            <a:cxnSpLocks/>
          </p:cNvCxnSpPr>
          <p:nvPr/>
        </p:nvCxnSpPr>
        <p:spPr>
          <a:xfrm>
            <a:off x="9633203" y="4167000"/>
            <a:ext cx="0" cy="98342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10" name="Rectangle: Rounded Corners 9">
            <a:extLst>
              <a:ext uri="{FF2B5EF4-FFF2-40B4-BE49-F238E27FC236}">
                <a16:creationId xmlns:a16="http://schemas.microsoft.com/office/drawing/2014/main" id="{8573D498-B0FF-41D7-8A87-07A11D2254D5}"/>
              </a:ext>
            </a:extLst>
          </p:cNvPr>
          <p:cNvSpPr/>
          <p:nvPr/>
        </p:nvSpPr>
        <p:spPr>
          <a:xfrm>
            <a:off x="877721" y="1937087"/>
            <a:ext cx="2715901" cy="484699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1" i="0" u="none" strike="noStrike" kern="1200" cap="none" spc="0" normalizeH="0" baseline="0" noProof="0" dirty="0">
              <a:ln>
                <a:noFill/>
              </a:ln>
              <a:solidFill>
                <a:srgbClr val="44546A"/>
              </a:solidFill>
              <a:effectLst/>
              <a:uLnTx/>
              <a:uFillTx/>
              <a:latin typeface="Calibri" panose="020F0502020204030204"/>
              <a:ea typeface="+mn-ea"/>
              <a:cs typeface="+mn-cs"/>
            </a:endParaRPr>
          </a:p>
        </p:txBody>
      </p:sp>
      <p:cxnSp>
        <p:nvCxnSpPr>
          <p:cNvPr id="11" name="Straight Arrow Connector 10">
            <a:extLst>
              <a:ext uri="{FF2B5EF4-FFF2-40B4-BE49-F238E27FC236}">
                <a16:creationId xmlns:a16="http://schemas.microsoft.com/office/drawing/2014/main" id="{FAFC927B-A353-4F9C-A7BF-7017E7557517}"/>
              </a:ext>
            </a:extLst>
          </p:cNvPr>
          <p:cNvCxnSpPr>
            <a:cxnSpLocks/>
          </p:cNvCxnSpPr>
          <p:nvPr/>
        </p:nvCxnSpPr>
        <p:spPr>
          <a:xfrm>
            <a:off x="3593622" y="3429000"/>
            <a:ext cx="1045783" cy="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3" name="Slide Number Placeholder 2">
            <a:extLst>
              <a:ext uri="{FF2B5EF4-FFF2-40B4-BE49-F238E27FC236}">
                <a16:creationId xmlns:a16="http://schemas.microsoft.com/office/drawing/2014/main" id="{C3310C63-AA88-3BE4-022F-619A8E3E0FE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5697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0EA69F-FEED-F73E-5336-8930D3CD29B3}"/>
              </a:ext>
            </a:extLst>
          </p:cNvPr>
          <p:cNvSpPr>
            <a:spLocks noGrp="1"/>
          </p:cNvSpPr>
          <p:nvPr>
            <p:ph type="title"/>
          </p:nvPr>
        </p:nvSpPr>
        <p:spPr>
          <a:xfrm>
            <a:off x="838200" y="1273272"/>
            <a:ext cx="10515600" cy="552353"/>
          </a:xfrm>
        </p:spPr>
        <p:txBody>
          <a:bodyPr/>
          <a:lstStyle/>
          <a:p>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UEP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eliştirme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ürecinin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enel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Ç</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erçevesi</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 (2)</a:t>
            </a:r>
            <a:endParaRPr lang="tr-TR" dirty="0"/>
          </a:p>
        </p:txBody>
      </p:sp>
      <p:sp>
        <p:nvSpPr>
          <p:cNvPr id="3" name="İçerik Yer Tutucusu 2">
            <a:extLst>
              <a:ext uri="{FF2B5EF4-FFF2-40B4-BE49-F238E27FC236}">
                <a16:creationId xmlns:a16="http://schemas.microsoft.com/office/drawing/2014/main" id="{2227F3A7-3637-04D5-D6BC-5819163BDDF5}"/>
              </a:ext>
            </a:extLst>
          </p:cNvPr>
          <p:cNvSpPr>
            <a:spLocks noGrp="1"/>
          </p:cNvSpPr>
          <p:nvPr>
            <p:ph idx="1"/>
          </p:nvPr>
        </p:nvSpPr>
        <p:spPr/>
        <p:txBody>
          <a:bodyPr/>
          <a:lstStyle/>
          <a:p>
            <a:pPr algn="just"/>
            <a:r>
              <a:rPr lang="tr-TR" sz="2400" dirty="0">
                <a:effectLst/>
                <a:ea typeface="DengXian Light" panose="02010600030101010101" pitchFamily="2" charset="-122"/>
                <a:cs typeface="Times New Roman" panose="02020603050405020304" pitchFamily="18" charset="0"/>
              </a:rPr>
              <a:t>Türkiye'nin </a:t>
            </a:r>
            <a:r>
              <a:rPr lang="en-US" sz="2400" dirty="0">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a:t>
            </a:r>
            <a:r>
              <a:rPr lang="tr-TR" sz="2400" dirty="0">
                <a:effectLst/>
                <a:ea typeface="DengXian Light" panose="02010600030101010101" pitchFamily="2" charset="-122"/>
                <a:cs typeface="Times New Roman" panose="02020603050405020304" pitchFamily="18" charset="0"/>
              </a:rPr>
              <a:t>'ye tam uyumluluğu, ana </a:t>
            </a:r>
            <a:r>
              <a:rPr lang="en-US" sz="2400" dirty="0">
                <a:effectLst/>
                <a:ea typeface="DengXian Light" panose="02010600030101010101" pitchFamily="2" charset="-122"/>
                <a:cs typeface="Times New Roman" panose="02020603050405020304" pitchFamily="18" charset="0"/>
              </a:rPr>
              <a:t>global</a:t>
            </a:r>
            <a:r>
              <a:rPr lang="tr-TR" sz="2400" dirty="0">
                <a:effectLst/>
                <a:ea typeface="DengXian Light" panose="02010600030101010101" pitchFamily="2" charset="-122"/>
                <a:cs typeface="Times New Roman" panose="02020603050405020304" pitchFamily="18" charset="0"/>
              </a:rPr>
              <a:t> çevre politikaları, 2026 için Sınırda Karbon Düzenlemesi Mekanizması (CBAM) ve 2030 için Net Sıfır hedefleri temel alınarak düzenlenmiştir. Her bir sektörde uygulama için gereken geçiş süreleri, sektörel öncelikler ve politikalar temelinde tahmin edilmiş olup, her bir alt sektörde tam uyumluluk için önerilen geçiş süreleri üç, altı ve dokuz yıldır. </a:t>
            </a:r>
            <a:r>
              <a:rPr lang="en-US" sz="2400" dirty="0">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a:t>
            </a:r>
            <a:r>
              <a:rPr lang="tr-TR" sz="2400" dirty="0">
                <a:effectLst/>
                <a:ea typeface="DengXian Light" panose="02010600030101010101" pitchFamily="2" charset="-122"/>
                <a:cs typeface="Times New Roman" panose="02020603050405020304" pitchFamily="18" charset="0"/>
              </a:rPr>
              <a:t>'nin uygulanmasıyla birlikte ÇŞİDB'nin ve yetkili kurumların rolü ve ilgili maliyetleri artacaktır, fakat asıl maliyet artışı sanayi sektörleri için uyumluluk maliyetleri bazında olacaktır.</a:t>
            </a:r>
          </a:p>
          <a:p>
            <a:pPr algn="just"/>
            <a:r>
              <a:rPr lang="tr-TR" sz="2400" dirty="0">
                <a:effectLst/>
                <a:ea typeface="DengXian Light" panose="02010600030101010101" pitchFamily="2" charset="-122"/>
              </a:rPr>
              <a:t>Toplam uyumluluk maliyeti üç farklı senaryoda (maksimum, ortalama ve minimum olacak şekilde) ele alınmış olup yatırım ve işletme maliyetleri artarken idari maliyetlerin sabit kalacakları varsayılmıştır. Her bir alt sektör için 3 yıl (kısa vadeli), 6 yıl (orta vadeli) veya 9 yıl (uzun vadeli) geçiş süreleri verilmiştir. </a:t>
            </a:r>
            <a:endParaRPr lang="tr-TR" sz="2400" dirty="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D92539-006D-5858-E14F-745C92CA045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2547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CA1D09E-C496-9863-D64A-93538AD68DFA}"/>
              </a:ext>
            </a:extLst>
          </p:cNvPr>
          <p:cNvSpPr>
            <a:spLocks noGrp="1"/>
          </p:cNvSpPr>
          <p:nvPr>
            <p:ph idx="1"/>
          </p:nvPr>
        </p:nvSpPr>
        <p:spPr/>
        <p:txBody>
          <a:bodyPr>
            <a:normAutofit/>
          </a:bodyPr>
          <a:lstStyle/>
          <a:p>
            <a:pPr algn="just"/>
            <a:r>
              <a:rPr lang="tr-TR" sz="2400" dirty="0">
                <a:effectLst/>
                <a:ea typeface="DengXian Light" panose="02010600030101010101" pitchFamily="2" charset="-122"/>
              </a:rPr>
              <a:t>Geçiş süreleri, sektörlerin yaklaşan çevre politikalarına ilişkin durumlarına ve uyumluluk oranlarına, gerekli maliyetlere ve kapsama giren tesis sayısı gibi sektörel analizlere göre belirlenmektedir. </a:t>
            </a:r>
            <a:endParaRPr lang="en-US" sz="2400" dirty="0">
              <a:effectLst/>
              <a:ea typeface="DengXian Light" panose="02010600030101010101" pitchFamily="2" charset="-122"/>
            </a:endParaRPr>
          </a:p>
          <a:p>
            <a:pPr algn="just"/>
            <a:r>
              <a:rPr lang="tr-TR" sz="2400" dirty="0">
                <a:effectLst/>
                <a:ea typeface="DengXian Light" panose="02010600030101010101" pitchFamily="2" charset="-122"/>
              </a:rPr>
              <a:t>Kısa vadeli geçiş süreleri ağırlıklı olarak </a:t>
            </a:r>
            <a:r>
              <a:rPr lang="en-US" sz="2400" dirty="0">
                <a:effectLst/>
                <a:ea typeface="DengXian Light" panose="02010600030101010101" pitchFamily="2" charset="-122"/>
              </a:rPr>
              <a:t>AB </a:t>
            </a:r>
            <a:r>
              <a:rPr lang="tr-TR" sz="2400" dirty="0">
                <a:effectLst/>
                <a:ea typeface="DengXian Light" panose="02010600030101010101" pitchFamily="2" charset="-122"/>
              </a:rPr>
              <a:t>Yeşil Mutabakatı ve CBAM tarafından önceliklendirilen enerji, metal, çimento, gübre, plastik ve tekstil sektörleri içindir. Kısa süreli geçiş dönemine sahip diğer sektörler MgO (Magnezyum Oksit) üretimi, </a:t>
            </a:r>
            <a:r>
              <a:rPr lang="en-US" sz="2400" dirty="0" err="1">
                <a:effectLst/>
                <a:ea typeface="DengXian Light" panose="02010600030101010101" pitchFamily="2" charset="-122"/>
              </a:rPr>
              <a:t>deri</a:t>
            </a:r>
            <a:r>
              <a:rPr lang="en-US" sz="2400" dirty="0">
                <a:effectLst/>
                <a:ea typeface="DengXian Light" panose="02010600030101010101" pitchFamily="2" charset="-122"/>
              </a:rPr>
              <a:t> </a:t>
            </a:r>
            <a:r>
              <a:rPr lang="tr-TR" sz="2400" dirty="0">
                <a:effectLst/>
                <a:ea typeface="DengXian Light" panose="02010600030101010101" pitchFamily="2" charset="-122"/>
              </a:rPr>
              <a:t>tabakhaneler</a:t>
            </a:r>
            <a:r>
              <a:rPr lang="en-US" sz="2400" dirty="0" err="1">
                <a:effectLst/>
                <a:ea typeface="DengXian Light" panose="02010600030101010101" pitchFamily="2" charset="-122"/>
              </a:rPr>
              <a:t>i</a:t>
            </a:r>
            <a:r>
              <a:rPr lang="tr-TR" sz="2400" dirty="0">
                <a:effectLst/>
                <a:ea typeface="DengXian Light" panose="02010600030101010101" pitchFamily="2" charset="-122"/>
              </a:rPr>
              <a:t>, mezbahalar ve ahşap esaslı panel üretimidir</a:t>
            </a:r>
            <a:r>
              <a:rPr lang="en-US" sz="2400" dirty="0">
                <a:effectLst/>
                <a:ea typeface="DengXian Light" panose="02010600030101010101" pitchFamily="2" charset="-122"/>
              </a:rPr>
              <a:t>. </a:t>
            </a:r>
            <a:r>
              <a:rPr lang="en-US" sz="2400" dirty="0">
                <a:ea typeface="DengXian Light" panose="02010600030101010101" pitchFamily="2" charset="-122"/>
              </a:rPr>
              <a:t>Ç</a:t>
            </a:r>
            <a:r>
              <a:rPr lang="tr-TR" sz="2400" dirty="0">
                <a:effectLst/>
                <a:ea typeface="DengXian Light" panose="02010600030101010101" pitchFamily="2" charset="-122"/>
              </a:rPr>
              <a:t>ünkü</a:t>
            </a:r>
            <a:r>
              <a:rPr lang="en-US" sz="2400" dirty="0">
                <a:effectLst/>
                <a:ea typeface="DengXian Light" panose="02010600030101010101" pitchFamily="2" charset="-122"/>
              </a:rPr>
              <a:t>,</a:t>
            </a:r>
            <a:r>
              <a:rPr lang="tr-TR" sz="2400" dirty="0">
                <a:effectLst/>
                <a:ea typeface="DengXian Light" panose="02010600030101010101" pitchFamily="2" charset="-122"/>
              </a:rPr>
              <a:t> bu alt sektörler nispeten yüksek uyumluluk oranlarına ve/veya daha az sayıda tesise sahiptir. </a:t>
            </a:r>
            <a:endParaRPr lang="tr-TR" sz="2400" dirty="0"/>
          </a:p>
        </p:txBody>
      </p:sp>
      <p:sp>
        <p:nvSpPr>
          <p:cNvPr id="4" name="Başlık 1">
            <a:extLst>
              <a:ext uri="{FF2B5EF4-FFF2-40B4-BE49-F238E27FC236}">
                <a16:creationId xmlns:a16="http://schemas.microsoft.com/office/drawing/2014/main" id="{50FD1D24-C8FB-FA12-EAD6-E8C57961B8C5}"/>
              </a:ext>
            </a:extLst>
          </p:cNvPr>
          <p:cNvSpPr txBox="1">
            <a:spLocks/>
          </p:cNvSpPr>
          <p:nvPr/>
        </p:nvSpPr>
        <p:spPr>
          <a:xfrm>
            <a:off x="838200" y="1273272"/>
            <a:ext cx="10515600" cy="5523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UEP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eliştirme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ürecinin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enel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Ç</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erçevesi</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 (3)</a:t>
            </a:r>
            <a:endParaRPr kumimoji="0" lang="tr-TR"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7" name="Slide Number Placeholder 6">
            <a:extLst>
              <a:ext uri="{FF2B5EF4-FFF2-40B4-BE49-F238E27FC236}">
                <a16:creationId xmlns:a16="http://schemas.microsoft.com/office/drawing/2014/main" id="{4B07BC91-E4B5-94F9-0FF7-0DA02065E2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56460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67251B2-BAED-B79B-F131-60123B9B9740}"/>
              </a:ext>
            </a:extLst>
          </p:cNvPr>
          <p:cNvSpPr>
            <a:spLocks noGrp="1"/>
          </p:cNvSpPr>
          <p:nvPr>
            <p:ph idx="1"/>
          </p:nvPr>
        </p:nvSpPr>
        <p:spPr/>
        <p:txBody>
          <a:bodyPr>
            <a:normAutofit/>
          </a:bodyPr>
          <a:lstStyle/>
          <a:p>
            <a:pPr algn="just"/>
            <a:r>
              <a:rPr lang="tr-TR" sz="2400" dirty="0">
                <a:effectLst/>
                <a:ea typeface="DengXian Light" panose="02010600030101010101" pitchFamily="2" charset="-122"/>
              </a:rPr>
              <a:t>Geçiş sürelerinin belirlenmesinde kullanılan diğer ana kriter ise 2030 yılı için Net Sıfır politikasıdır.</a:t>
            </a:r>
            <a:endParaRPr lang="tr-TR" sz="2400" dirty="0">
              <a:effectLst/>
              <a:ea typeface="DengXian Light" panose="02010600030101010101" pitchFamily="2" charset="-122"/>
              <a:cs typeface="Times New Roman" panose="02020603050405020304" pitchFamily="18" charset="0"/>
            </a:endParaRPr>
          </a:p>
          <a:p>
            <a:pPr algn="just"/>
            <a:r>
              <a:rPr lang="tr-TR" sz="2400" dirty="0">
                <a:effectLst/>
                <a:ea typeface="DengXian Light" panose="02010600030101010101" pitchFamily="2" charset="-122"/>
                <a:cs typeface="Times New Roman" panose="02020603050405020304" pitchFamily="18" charset="0"/>
              </a:rPr>
              <a:t>MET’lere uyumluluk, belirlenen hedeflere ulaşmanın ilk adımı olarak sayılabilir. Bu nedenle, seramik üretimi, organik ince kimyasallar ve organik bir solvent ile yüzey işleme haricinde kalan alt sektörlere orta vadeli bir geçiş süresi verilmiştir, zira bu alt sektörler nispeten düşük uyumluluk oranlarına ve/veya çok sayıda tesise sahiptirler. </a:t>
            </a:r>
            <a:endParaRPr lang="tr-TR" sz="2400" dirty="0">
              <a:effectLst/>
              <a:ea typeface="Calibri" panose="020F0502020204030204" pitchFamily="34" charset="0"/>
              <a:cs typeface="Calibri" panose="020F0502020204030204" pitchFamily="34" charset="0"/>
            </a:endParaRPr>
          </a:p>
          <a:p>
            <a:pPr algn="just"/>
            <a:endParaRPr lang="tr-TR" sz="2400" dirty="0"/>
          </a:p>
        </p:txBody>
      </p:sp>
      <p:sp>
        <p:nvSpPr>
          <p:cNvPr id="4" name="Başlık 1">
            <a:extLst>
              <a:ext uri="{FF2B5EF4-FFF2-40B4-BE49-F238E27FC236}">
                <a16:creationId xmlns:a16="http://schemas.microsoft.com/office/drawing/2014/main" id="{E68230EF-C5C5-60ED-3D33-FE5E1DD72185}"/>
              </a:ext>
            </a:extLst>
          </p:cNvPr>
          <p:cNvSpPr txBox="1">
            <a:spLocks/>
          </p:cNvSpPr>
          <p:nvPr/>
        </p:nvSpPr>
        <p:spPr>
          <a:xfrm>
            <a:off x="838200" y="1273272"/>
            <a:ext cx="10515600" cy="55235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UEP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eliştirme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ürecinin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G</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enel </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Ç</a:t>
            </a:r>
            <a:r>
              <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rPr>
              <a:t>erçevesi</a:t>
            </a:r>
            <a:r>
              <a:rPr kumimoji="0" lang="en-US" sz="3200" b="1" i="0" u="none" strike="noStrike" kern="1200" cap="none" spc="0" normalizeH="0" baseline="0" noProof="0" dirty="0">
                <a:ln>
                  <a:noFill/>
                </a:ln>
                <a:solidFill>
                  <a:prstClr val="black"/>
                </a:solidFill>
                <a:effectLst/>
                <a:uLnTx/>
                <a:uFillTx/>
                <a:latin typeface="Calibri Light" panose="020F0302020204030204"/>
                <a:ea typeface="+mj-ea"/>
                <a:cs typeface="+mj-cs"/>
              </a:rPr>
              <a:t> (4)</a:t>
            </a:r>
            <a:endParaRPr kumimoji="0" lang="tr-TR"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
        <p:nvSpPr>
          <p:cNvPr id="7" name="Slide Number Placeholder 6">
            <a:extLst>
              <a:ext uri="{FF2B5EF4-FFF2-40B4-BE49-F238E27FC236}">
                <a16:creationId xmlns:a16="http://schemas.microsoft.com/office/drawing/2014/main" id="{174E5CE3-9951-78B4-979B-9153961899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564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1FFEF2-49EF-337F-E85D-1C1794B78299}"/>
              </a:ext>
            </a:extLst>
          </p:cNvPr>
          <p:cNvSpPr>
            <a:spLocks noGrp="1"/>
          </p:cNvSpPr>
          <p:nvPr>
            <p:ph type="title"/>
          </p:nvPr>
        </p:nvSpPr>
        <p:spPr>
          <a:xfrm>
            <a:off x="838200" y="662782"/>
            <a:ext cx="10769600" cy="1325563"/>
          </a:xfrm>
        </p:spPr>
        <p:txBody>
          <a:bodyPr>
            <a:normAutofit/>
          </a:bodyPr>
          <a:lstStyle/>
          <a:p>
            <a:r>
              <a:rPr lang="tr-TR" sz="3200" b="1" dirty="0"/>
              <a:t>UEP </a:t>
            </a:r>
            <a:r>
              <a:rPr lang="en-US" sz="3200" b="1" dirty="0"/>
              <a:t>Ge</a:t>
            </a:r>
            <a:r>
              <a:rPr lang="tr-TR" sz="3200" b="1" dirty="0" err="1"/>
              <a:t>liştirme</a:t>
            </a:r>
            <a:r>
              <a:rPr lang="tr-TR" sz="3200" b="1" dirty="0"/>
              <a:t> </a:t>
            </a:r>
            <a:r>
              <a:rPr lang="en-US" sz="3200" b="1" dirty="0"/>
              <a:t>S</a:t>
            </a:r>
            <a:r>
              <a:rPr lang="tr-TR" sz="3200" b="1" dirty="0" err="1"/>
              <a:t>ürecinin</a:t>
            </a:r>
            <a:r>
              <a:rPr lang="tr-TR" sz="3200" b="1" dirty="0"/>
              <a:t> </a:t>
            </a:r>
            <a:r>
              <a:rPr lang="en-US" sz="3200" b="1" dirty="0"/>
              <a:t>G</a:t>
            </a:r>
            <a:r>
              <a:rPr lang="tr-TR" sz="3200" b="1" dirty="0" err="1"/>
              <a:t>enel</a:t>
            </a:r>
            <a:r>
              <a:rPr lang="tr-TR" sz="3200" b="1" dirty="0"/>
              <a:t> </a:t>
            </a:r>
            <a:r>
              <a:rPr lang="en-US" sz="3200" b="1" dirty="0" err="1"/>
              <a:t>Maliyetlerin</a:t>
            </a:r>
            <a:r>
              <a:rPr lang="en-US" sz="3200" b="1" dirty="0"/>
              <a:t> </a:t>
            </a:r>
            <a:r>
              <a:rPr lang="en-US" sz="3200" b="1" dirty="0" err="1"/>
              <a:t>Belirlenmesi</a:t>
            </a:r>
            <a:r>
              <a:rPr lang="en-US" sz="3200" b="1" dirty="0"/>
              <a:t> – </a:t>
            </a:r>
            <a:r>
              <a:rPr lang="en-US" sz="3200" b="1" dirty="0" err="1"/>
              <a:t>Esaslar</a:t>
            </a:r>
            <a:endParaRPr lang="tr-TR" sz="3200" b="1" dirty="0"/>
          </a:p>
        </p:txBody>
      </p:sp>
      <p:sp>
        <p:nvSpPr>
          <p:cNvPr id="3" name="İçerik Yer Tutucusu 2">
            <a:extLst>
              <a:ext uri="{FF2B5EF4-FFF2-40B4-BE49-F238E27FC236}">
                <a16:creationId xmlns:a16="http://schemas.microsoft.com/office/drawing/2014/main" id="{34F61A58-544F-B3FB-3173-CF093D3A8E7D}"/>
              </a:ext>
            </a:extLst>
          </p:cNvPr>
          <p:cNvSpPr>
            <a:spLocks noGrp="1"/>
          </p:cNvSpPr>
          <p:nvPr>
            <p:ph idx="1"/>
          </p:nvPr>
        </p:nvSpPr>
        <p:spPr>
          <a:xfrm>
            <a:off x="838200" y="1693253"/>
            <a:ext cx="10515600" cy="4845659"/>
          </a:xfrm>
        </p:spPr>
        <p:txBody>
          <a:bodyPr>
            <a:normAutofit lnSpcReduction="10000"/>
          </a:bodyPr>
          <a:lstStyle/>
          <a:p>
            <a:pPr marL="0" indent="0">
              <a:buNone/>
            </a:pPr>
            <a:r>
              <a:rPr lang="en-GB" dirty="0" err="1"/>
              <a:t>İki</a:t>
            </a:r>
            <a:r>
              <a:rPr lang="en-GB" dirty="0"/>
              <a:t> </a:t>
            </a:r>
            <a:r>
              <a:rPr lang="en-GB" dirty="0" err="1"/>
              <a:t>farklı</a:t>
            </a:r>
            <a:r>
              <a:rPr lang="en-GB" dirty="0"/>
              <a:t> </a:t>
            </a:r>
            <a:r>
              <a:rPr lang="en-GB" dirty="0" err="1"/>
              <a:t>maliyet</a:t>
            </a:r>
            <a:r>
              <a:rPr lang="en-GB" dirty="0"/>
              <a:t> </a:t>
            </a:r>
            <a:r>
              <a:rPr lang="en-GB" dirty="0" err="1"/>
              <a:t>türü</a:t>
            </a:r>
            <a:r>
              <a:rPr lang="en-GB" dirty="0"/>
              <a:t> </a:t>
            </a:r>
            <a:r>
              <a:rPr lang="en-GB" dirty="0" err="1"/>
              <a:t>vardır</a:t>
            </a:r>
            <a:r>
              <a:rPr lang="en-GB" dirty="0"/>
              <a:t>: </a:t>
            </a:r>
          </a:p>
          <a:p>
            <a:pPr lvl="1"/>
            <a:r>
              <a:rPr lang="tr-TR" b="1" dirty="0"/>
              <a:t>Yatırım </a:t>
            </a:r>
            <a:r>
              <a:rPr lang="en-GB" b="1" dirty="0" err="1"/>
              <a:t>harcamaları</a:t>
            </a:r>
            <a:endParaRPr lang="en-GB" b="1" dirty="0"/>
          </a:p>
          <a:p>
            <a:pPr lvl="1"/>
            <a:r>
              <a:rPr lang="en-GB" b="1" dirty="0" err="1"/>
              <a:t>İşletme</a:t>
            </a:r>
            <a:r>
              <a:rPr lang="en-GB" b="1" dirty="0"/>
              <a:t> </a:t>
            </a:r>
            <a:r>
              <a:rPr lang="en-GB" b="1" dirty="0" err="1"/>
              <a:t>giderleri</a:t>
            </a:r>
            <a:endParaRPr lang="tr-TR" dirty="0"/>
          </a:p>
          <a:p>
            <a:pPr marL="0" indent="0" algn="just">
              <a:buNone/>
            </a:pPr>
            <a:r>
              <a:rPr lang="tr-TR" b="1" dirty="0"/>
              <a:t>Yatırım harcaması, </a:t>
            </a:r>
            <a:r>
              <a:rPr lang="tr-TR" dirty="0"/>
              <a:t>uzun vadeli varlıklara</a:t>
            </a:r>
            <a:r>
              <a:rPr lang="en-US" dirty="0"/>
              <a:t> </a:t>
            </a:r>
            <a:r>
              <a:rPr lang="tr-TR" dirty="0"/>
              <a:t>yapılan harcamalarla ilgilidir. Bunlar, aşağıdakilerin edinilmesini veya geliştirilmesini içerir:</a:t>
            </a:r>
          </a:p>
          <a:p>
            <a:pPr marL="457200" lvl="1" indent="0" algn="just">
              <a:buNone/>
            </a:pPr>
            <a:r>
              <a:rPr lang="tr-TR" dirty="0"/>
              <a:t>• Arazi,</a:t>
            </a:r>
          </a:p>
          <a:p>
            <a:pPr marL="457200" lvl="1" indent="0" algn="just">
              <a:buNone/>
            </a:pPr>
            <a:r>
              <a:rPr lang="tr-TR" dirty="0"/>
              <a:t>• Yollar, binalar ve diğer yapılar,</a:t>
            </a:r>
          </a:p>
          <a:p>
            <a:pPr marL="457200" lvl="1" indent="0" algn="just">
              <a:buNone/>
            </a:pPr>
            <a:r>
              <a:rPr lang="tr-TR" dirty="0"/>
              <a:t>• Tesis, makine, aparat, araçlar ve gemiler ve</a:t>
            </a:r>
          </a:p>
          <a:p>
            <a:pPr marL="457200" lvl="1" indent="0" algn="just">
              <a:buNone/>
            </a:pPr>
            <a:r>
              <a:rPr lang="tr-TR" dirty="0"/>
              <a:t>• Planlama ve uygulama için personel maliyetleri.</a:t>
            </a:r>
          </a:p>
          <a:p>
            <a:pPr marL="0" indent="0" algn="just">
              <a:buNone/>
            </a:pPr>
            <a:r>
              <a:rPr lang="tr-TR" dirty="0"/>
              <a:t>Uyum sürecinde; tesislerin iyileştirmeleri</a:t>
            </a:r>
            <a:r>
              <a:rPr lang="en-US" dirty="0"/>
              <a:t>,</a:t>
            </a:r>
            <a:r>
              <a:rPr lang="tr-TR" dirty="0"/>
              <a:t> yeni tesislerin inşa edilmesi </a:t>
            </a:r>
            <a:r>
              <a:rPr lang="en-US" dirty="0" err="1"/>
              <a:t>ve</a:t>
            </a:r>
            <a:r>
              <a:rPr lang="en-US" dirty="0"/>
              <a:t> </a:t>
            </a:r>
            <a:r>
              <a:rPr lang="tr-TR" dirty="0"/>
              <a:t>izin verilmeyen eski tesislerin kapatılması ile ilgili sermaye maliyetleri olacaktır</a:t>
            </a:r>
            <a:r>
              <a:rPr lang="en-US" dirty="0"/>
              <a:t>.</a:t>
            </a:r>
            <a:endParaRPr lang="tr-TR" dirty="0"/>
          </a:p>
        </p:txBody>
      </p:sp>
      <p:sp>
        <p:nvSpPr>
          <p:cNvPr id="4" name="Slayt Numarası Yer Tutucusu 3">
            <a:extLst>
              <a:ext uri="{FF2B5EF4-FFF2-40B4-BE49-F238E27FC236}">
                <a16:creationId xmlns:a16="http://schemas.microsoft.com/office/drawing/2014/main" id="{BEF8A4C3-8526-B0F0-6359-2F3B06CC9CA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4530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56A5C2-AEC9-A2B3-3680-D48BBEE175F8}"/>
              </a:ext>
            </a:extLst>
          </p:cNvPr>
          <p:cNvSpPr>
            <a:spLocks noGrp="1"/>
          </p:cNvSpPr>
          <p:nvPr>
            <p:ph type="title"/>
          </p:nvPr>
        </p:nvSpPr>
        <p:spPr>
          <a:xfrm>
            <a:off x="838200" y="681037"/>
            <a:ext cx="11023600" cy="1325563"/>
          </a:xfrm>
        </p:spPr>
        <p:txBody>
          <a:bodyPr>
            <a:normAutofit/>
          </a:bodyPr>
          <a:lstStyle/>
          <a:p>
            <a:r>
              <a:rPr lang="tr-TR" sz="3200" b="1" dirty="0"/>
              <a:t>UEP Geliştirme Sürecinin Genel Maliyetlerin Belirlenmesi – Esaslar</a:t>
            </a:r>
            <a:endParaRPr lang="tr-TR" sz="3200" dirty="0"/>
          </a:p>
        </p:txBody>
      </p:sp>
      <p:sp>
        <p:nvSpPr>
          <p:cNvPr id="3" name="İçerik Yer Tutucusu 2">
            <a:extLst>
              <a:ext uri="{FF2B5EF4-FFF2-40B4-BE49-F238E27FC236}">
                <a16:creationId xmlns:a16="http://schemas.microsoft.com/office/drawing/2014/main" id="{7F87D01D-CA03-D5B4-602F-AC1664E2C190}"/>
              </a:ext>
            </a:extLst>
          </p:cNvPr>
          <p:cNvSpPr>
            <a:spLocks noGrp="1"/>
          </p:cNvSpPr>
          <p:nvPr>
            <p:ph idx="1"/>
          </p:nvPr>
        </p:nvSpPr>
        <p:spPr/>
        <p:txBody>
          <a:bodyPr/>
          <a:lstStyle/>
          <a:p>
            <a:pPr marL="0" indent="0" algn="just">
              <a:buNone/>
            </a:pPr>
            <a:r>
              <a:rPr lang="tr-TR" dirty="0"/>
              <a:t>İşletme giderleri, hizmetlerin sunumuna ilişkin günlük harcamalarla ilgilidir. İşletme ve bakım harcamaları </a:t>
            </a:r>
            <a:r>
              <a:rPr lang="en-US" dirty="0" err="1"/>
              <a:t>aşağıdakileri</a:t>
            </a:r>
            <a:r>
              <a:rPr lang="tr-TR" dirty="0"/>
              <a:t> içerir:</a:t>
            </a:r>
          </a:p>
          <a:p>
            <a:pPr marL="457200" lvl="1" indent="0">
              <a:buNone/>
            </a:pPr>
            <a:r>
              <a:rPr lang="tr-TR" sz="2800" dirty="0"/>
              <a:t>•Personel giderleri,</a:t>
            </a:r>
          </a:p>
          <a:p>
            <a:pPr marL="457200" lvl="1" indent="0">
              <a:buNone/>
            </a:pPr>
            <a:r>
              <a:rPr lang="tr-TR" sz="2800" dirty="0"/>
              <a:t>•</a:t>
            </a:r>
            <a:r>
              <a:rPr lang="en-US" sz="2800" dirty="0"/>
              <a:t>G</a:t>
            </a:r>
            <a:r>
              <a:rPr lang="tr-TR" sz="2800" dirty="0" err="1"/>
              <a:t>enel</a:t>
            </a:r>
            <a:r>
              <a:rPr lang="tr-TR" sz="2800" dirty="0"/>
              <a:t> giderler (büro ekipmanı, ısıtma, kira, sarf malzemeleri),</a:t>
            </a:r>
          </a:p>
          <a:p>
            <a:pPr marL="457200" lvl="1" indent="0">
              <a:buNone/>
            </a:pPr>
            <a:r>
              <a:rPr lang="tr-TR" sz="2800" dirty="0"/>
              <a:t>•</a:t>
            </a:r>
            <a:r>
              <a:rPr lang="en-US" sz="2800" dirty="0"/>
              <a:t>Y</a:t>
            </a:r>
            <a:r>
              <a:rPr lang="tr-TR" sz="2800" dirty="0" err="1"/>
              <a:t>edek</a:t>
            </a:r>
            <a:r>
              <a:rPr lang="tr-TR" sz="2800" dirty="0"/>
              <a:t> parça,</a:t>
            </a:r>
          </a:p>
          <a:p>
            <a:pPr marL="457200" lvl="1" indent="0">
              <a:buNone/>
            </a:pPr>
            <a:r>
              <a:rPr lang="tr-TR" sz="2800" dirty="0"/>
              <a:t>•</a:t>
            </a:r>
            <a:r>
              <a:rPr lang="en-US" sz="2800" dirty="0"/>
              <a:t>K</a:t>
            </a:r>
            <a:r>
              <a:rPr lang="tr-TR" sz="2800" dirty="0" err="1"/>
              <a:t>imyasallar</a:t>
            </a:r>
            <a:r>
              <a:rPr lang="tr-TR" sz="2800" dirty="0"/>
              <a:t> ve malzemeler (</a:t>
            </a:r>
            <a:r>
              <a:rPr lang="tr-TR" sz="2800" dirty="0" err="1"/>
              <a:t>örn</a:t>
            </a:r>
            <a:r>
              <a:rPr lang="tr-TR" sz="2800" dirty="0"/>
              <a:t>. su arıtma kimyasalları) ve</a:t>
            </a:r>
          </a:p>
          <a:p>
            <a:pPr marL="457200" lvl="1" indent="0">
              <a:buNone/>
            </a:pPr>
            <a:r>
              <a:rPr lang="tr-TR" sz="2800" dirty="0"/>
              <a:t>•</a:t>
            </a:r>
            <a:r>
              <a:rPr lang="en-US" sz="2800" dirty="0"/>
              <a:t>H</a:t>
            </a:r>
            <a:r>
              <a:rPr lang="tr-TR" sz="2800" dirty="0" err="1"/>
              <a:t>arici</a:t>
            </a:r>
            <a:r>
              <a:rPr lang="tr-TR" sz="2800" dirty="0"/>
              <a:t> hizmetler (</a:t>
            </a:r>
            <a:r>
              <a:rPr lang="tr-TR" sz="2800" dirty="0" err="1"/>
              <a:t>örn</a:t>
            </a:r>
            <a:r>
              <a:rPr lang="tr-TR" sz="2800" dirty="0"/>
              <a:t>. laboratuvarlar).</a:t>
            </a:r>
          </a:p>
          <a:p>
            <a:pPr marL="0" indent="0">
              <a:buNone/>
            </a:pPr>
            <a:endParaRPr lang="tr-TR" dirty="0"/>
          </a:p>
        </p:txBody>
      </p:sp>
      <p:sp>
        <p:nvSpPr>
          <p:cNvPr id="4" name="Slayt Numarası Yer Tutucusu 3">
            <a:extLst>
              <a:ext uri="{FF2B5EF4-FFF2-40B4-BE49-F238E27FC236}">
                <a16:creationId xmlns:a16="http://schemas.microsoft.com/office/drawing/2014/main" id="{80F6CF5E-FDA8-305D-3820-C39C84DA598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3123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28D8965-3AE0-A677-1961-1BFCEBFEBB7F}"/>
              </a:ext>
            </a:extLst>
          </p:cNvPr>
          <p:cNvSpPr>
            <a:spLocks noGrp="1"/>
          </p:cNvSpPr>
          <p:nvPr>
            <p:ph type="title"/>
          </p:nvPr>
        </p:nvSpPr>
        <p:spPr>
          <a:xfrm>
            <a:off x="838200" y="998376"/>
            <a:ext cx="10515600" cy="692312"/>
          </a:xfrm>
        </p:spPr>
        <p:txBody>
          <a:bodyPr>
            <a:normAutofit/>
          </a:bodyPr>
          <a:lstStyle/>
          <a:p>
            <a:pPr algn="just"/>
            <a:r>
              <a:rPr lang="tr-TR" sz="3200" b="1" dirty="0"/>
              <a:t>UEP </a:t>
            </a:r>
            <a:r>
              <a:rPr lang="en-US" sz="3200" b="1" dirty="0"/>
              <a:t>Ge</a:t>
            </a:r>
            <a:r>
              <a:rPr lang="tr-TR" sz="3200" b="1" dirty="0"/>
              <a:t>liştirme </a:t>
            </a:r>
            <a:r>
              <a:rPr lang="en-US" sz="3200" b="1" dirty="0"/>
              <a:t>S</a:t>
            </a:r>
            <a:r>
              <a:rPr lang="tr-TR" sz="3200" b="1" dirty="0"/>
              <a:t>ürecinin </a:t>
            </a:r>
            <a:r>
              <a:rPr lang="en-US" sz="3200" b="1" dirty="0"/>
              <a:t>G</a:t>
            </a:r>
            <a:r>
              <a:rPr lang="tr-TR" sz="3200" b="1" dirty="0"/>
              <a:t>enel </a:t>
            </a:r>
            <a:r>
              <a:rPr lang="en-US" sz="3200" b="1" dirty="0"/>
              <a:t>M</a:t>
            </a:r>
            <a:r>
              <a:rPr lang="tr-TR" sz="3200" b="1" dirty="0"/>
              <a:t>aliyet </a:t>
            </a:r>
            <a:r>
              <a:rPr lang="en-US" sz="3200" b="1" dirty="0"/>
              <a:t>Y</a:t>
            </a:r>
            <a:r>
              <a:rPr lang="tr-TR" sz="3200" b="1" dirty="0"/>
              <a:t>aklaşımı </a:t>
            </a:r>
          </a:p>
        </p:txBody>
      </p:sp>
      <p:sp>
        <p:nvSpPr>
          <p:cNvPr id="3" name="İçerik Yer Tutucusu 2">
            <a:extLst>
              <a:ext uri="{FF2B5EF4-FFF2-40B4-BE49-F238E27FC236}">
                <a16:creationId xmlns:a16="http://schemas.microsoft.com/office/drawing/2014/main" id="{F9E5B3FF-F852-850C-6F25-4080CF84AFEB}"/>
              </a:ext>
            </a:extLst>
          </p:cNvPr>
          <p:cNvSpPr>
            <a:spLocks noGrp="1"/>
          </p:cNvSpPr>
          <p:nvPr>
            <p:ph idx="1"/>
          </p:nvPr>
        </p:nvSpPr>
        <p:spPr>
          <a:xfrm>
            <a:off x="838200" y="1690688"/>
            <a:ext cx="10515600" cy="4486275"/>
          </a:xfrm>
        </p:spPr>
        <p:txBody>
          <a:bodyPr>
            <a:normAutofit/>
          </a:bodyPr>
          <a:lstStyle/>
          <a:p>
            <a:pPr algn="just"/>
            <a:r>
              <a:rPr lang="tr-TR" sz="2400" dirty="0">
                <a:effectLst/>
                <a:ea typeface="Calibri" panose="020F0502020204030204" pitchFamily="34" charset="0"/>
                <a:cs typeface="Calibri" panose="020F0502020204030204" pitchFamily="34" charset="0"/>
              </a:rPr>
              <a:t>UEP’l</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r, amaçlanan ana hedeflere ulaşmak için ülkelerin öncelikli eylemleri detaylandırmasına, planlamasına ve uygulamasına yardımcı olmayı amaçlar</a:t>
            </a:r>
            <a:r>
              <a:rPr lang="en-US" sz="2400" dirty="0">
                <a:effectLst/>
                <a:ea typeface="Calibri" panose="020F0502020204030204" pitchFamily="34" charset="0"/>
                <a:cs typeface="Calibri" panose="020F0502020204030204" pitchFamily="34" charset="0"/>
              </a:rPr>
              <a:t>lar</a:t>
            </a:r>
            <a:r>
              <a:rPr lang="tr-TR" sz="2400" dirty="0">
                <a:effectLst/>
                <a:ea typeface="Calibri" panose="020F0502020204030204" pitchFamily="34" charset="0"/>
                <a:cs typeface="Calibri" panose="020F0502020204030204" pitchFamily="34" charset="0"/>
              </a:rPr>
              <a:t>. Mevcut tüm ulusal ve uluslararası politikalar, anlaşmalar, stratejiler ve çerçeveler UEP’l</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r için temel oluşturur ve belirli bir şekilde ilgili yasal çerçeveye atıfta bulunmaları gerekir. Farklı amaç ve hedeflere dayalı olarak, bir UEP ülkeler tarafından çok sektörlü planlamayı kolaylaştırmak için kullanılabilir. </a:t>
            </a:r>
          </a:p>
          <a:p>
            <a:pPr algn="just"/>
            <a:r>
              <a:rPr lang="tr-TR" sz="2400" dirty="0">
                <a:effectLst/>
                <a:ea typeface="Times New Roman" panose="02020603050405020304" pitchFamily="18" charset="0"/>
              </a:rPr>
              <a:t>UEP’n</a:t>
            </a:r>
            <a:r>
              <a:rPr lang="en-US" sz="2400" dirty="0" err="1">
                <a:effectLst/>
                <a:ea typeface="Times New Roman" panose="02020603050405020304" pitchFamily="18" charset="0"/>
              </a:rPr>
              <a:t>i</a:t>
            </a:r>
            <a:r>
              <a:rPr lang="tr-TR" sz="2400" dirty="0">
                <a:effectLst/>
                <a:ea typeface="Times New Roman" panose="02020603050405020304" pitchFamily="18" charset="0"/>
              </a:rPr>
              <a:t>n hazırlanmasına yönelik bir adım </a:t>
            </a:r>
            <a:r>
              <a:rPr lang="en-US" sz="2400" dirty="0">
                <a:effectLst/>
                <a:ea typeface="Times New Roman" panose="02020603050405020304" pitchFamily="18" charset="0"/>
              </a:rPr>
              <a:t>da </a:t>
            </a:r>
            <a:r>
              <a:rPr lang="tr-TR" sz="2400" dirty="0">
                <a:effectLst/>
                <a:ea typeface="Times New Roman" panose="02020603050405020304" pitchFamily="18" charset="0"/>
              </a:rPr>
              <a:t>sektörel maliyet analizidir. Bu analiz, Türkiye'deki ilgili sanayi sektörleri için </a:t>
            </a:r>
            <a:r>
              <a:rPr lang="en-US" sz="2400" dirty="0">
                <a:solidFill>
                  <a:srgbClr val="000000"/>
                </a:solidFill>
                <a:ea typeface="Times New Roman" panose="02020603050405020304" pitchFamily="18" charset="0"/>
              </a:rPr>
              <a:t>E</a:t>
            </a:r>
            <a:r>
              <a:rPr lang="tr-TR" sz="2400" dirty="0">
                <a:solidFill>
                  <a:srgbClr val="000000"/>
                </a:solidFill>
                <a:effectLst/>
                <a:ea typeface="Times New Roman" panose="02020603050405020304" pitchFamily="18" charset="0"/>
              </a:rPr>
              <a:t>ED</a:t>
            </a:r>
            <a:r>
              <a:rPr lang="tr-TR" sz="2400" dirty="0">
                <a:effectLst/>
                <a:ea typeface="Times New Roman" panose="02020603050405020304" pitchFamily="18" charset="0"/>
              </a:rPr>
              <a:t>'ye </a:t>
            </a:r>
            <a:r>
              <a:rPr lang="tr-TR" sz="2400" dirty="0">
                <a:effectLst/>
                <a:ea typeface="DengXian Light" panose="02010600030101010101" pitchFamily="2" charset="-122"/>
              </a:rPr>
              <a:t>uyumluluk</a:t>
            </a:r>
            <a:r>
              <a:rPr lang="tr-TR" sz="2400" dirty="0">
                <a:effectLst/>
                <a:ea typeface="Times New Roman" panose="02020603050405020304" pitchFamily="18" charset="0"/>
              </a:rPr>
              <a:t> maliyetini ortaya koyar ve hem </a:t>
            </a:r>
            <a:r>
              <a:rPr lang="en-US" sz="2400" dirty="0" err="1">
                <a:effectLst/>
                <a:ea typeface="Times New Roman" panose="02020603050405020304" pitchFamily="18" charset="0"/>
              </a:rPr>
              <a:t>yatırım</a:t>
            </a:r>
            <a:r>
              <a:rPr lang="tr-TR" sz="2400" dirty="0">
                <a:effectLst/>
                <a:ea typeface="Times New Roman" panose="02020603050405020304" pitchFamily="18" charset="0"/>
              </a:rPr>
              <a:t> giderlerini (</a:t>
            </a:r>
            <a:r>
              <a:rPr lang="tr-TR" sz="2400" dirty="0">
                <a:solidFill>
                  <a:srgbClr val="000000"/>
                </a:solidFill>
                <a:effectLst/>
                <a:ea typeface="Times New Roman" panose="02020603050405020304" pitchFamily="18" charset="0"/>
              </a:rPr>
              <a:t>CAPEX</a:t>
            </a:r>
            <a:r>
              <a:rPr lang="tr-TR" sz="2400" dirty="0">
                <a:effectLst/>
                <a:ea typeface="Times New Roman" panose="02020603050405020304" pitchFamily="18" charset="0"/>
              </a:rPr>
              <a:t>) hem de işletme giderlerini (</a:t>
            </a:r>
            <a:r>
              <a:rPr lang="tr-TR" sz="2400" dirty="0">
                <a:solidFill>
                  <a:srgbClr val="000000"/>
                </a:solidFill>
                <a:effectLst/>
                <a:ea typeface="Times New Roman" panose="02020603050405020304" pitchFamily="18" charset="0"/>
              </a:rPr>
              <a:t>OPEX</a:t>
            </a:r>
            <a:r>
              <a:rPr lang="tr-TR" sz="2400" dirty="0">
                <a:effectLst/>
                <a:ea typeface="Times New Roman" panose="02020603050405020304" pitchFamily="18" charset="0"/>
              </a:rPr>
              <a:t>) içerir. Maliyet verileri </a:t>
            </a:r>
            <a:r>
              <a:rPr lang="tr-TR" sz="2400" dirty="0">
                <a:effectLst/>
                <a:ea typeface="Calibri" panose="020F0502020204030204" pitchFamily="34" charset="0"/>
                <a:cs typeface="Calibri" panose="020F0502020204030204" pitchFamily="34" charset="0"/>
              </a:rPr>
              <a:t>MET </a:t>
            </a:r>
            <a:r>
              <a:rPr lang="en-US" sz="2400" dirty="0">
                <a:effectLst/>
                <a:ea typeface="Calibri" panose="020F0502020204030204" pitchFamily="34" charset="0"/>
                <a:cs typeface="Calibri" panose="020F0502020204030204" pitchFamily="34" charset="0"/>
              </a:rPr>
              <a:t>K</a:t>
            </a:r>
            <a:r>
              <a:rPr lang="tr-TR" sz="2400" dirty="0">
                <a:effectLst/>
                <a:ea typeface="Calibri" panose="020F0502020204030204" pitchFamily="34" charset="0"/>
                <a:cs typeface="Calibri" panose="020F0502020204030204" pitchFamily="34" charset="0"/>
              </a:rPr>
              <a:t>L</a:t>
            </a:r>
            <a:r>
              <a:rPr lang="tr-TR" sz="2400" dirty="0">
                <a:effectLst/>
                <a:ea typeface="Times New Roman" panose="02020603050405020304" pitchFamily="18" charset="0"/>
              </a:rPr>
              <a:t>’</a:t>
            </a:r>
            <a:r>
              <a:rPr lang="en-US" sz="2400" dirty="0">
                <a:effectLst/>
                <a:ea typeface="Times New Roman" panose="02020603050405020304" pitchFamily="18" charset="0"/>
              </a:rPr>
              <a:t>l</a:t>
            </a:r>
            <a:r>
              <a:rPr lang="tr-TR" sz="2400" dirty="0">
                <a:effectLst/>
                <a:ea typeface="Times New Roman" panose="02020603050405020304" pitchFamily="18" charset="0"/>
              </a:rPr>
              <a:t>er, sektör temsilcileriyle yapılan çalıştaylar ve diğer kaynaklar aracılığıyla toplanmıştır.</a:t>
            </a:r>
          </a:p>
          <a:p>
            <a:pPr algn="just"/>
            <a:r>
              <a:rPr lang="en-US" sz="2400" dirty="0"/>
              <a:t>UEP </a:t>
            </a:r>
            <a:r>
              <a:rPr lang="en-US" sz="2400" dirty="0" err="1"/>
              <a:t>içinde</a:t>
            </a:r>
            <a:r>
              <a:rPr lang="en-US" sz="2400" dirty="0"/>
              <a:t> </a:t>
            </a:r>
            <a:r>
              <a:rPr lang="en-US" sz="2400" dirty="0" err="1"/>
              <a:t>yapılan</a:t>
            </a:r>
            <a:r>
              <a:rPr lang="en-US" sz="2400" dirty="0"/>
              <a:t> h</a:t>
            </a:r>
            <a:r>
              <a:rPr lang="tr-TR" sz="2400" dirty="0"/>
              <a:t>esaplamalarda ortalama CAPEX verileri kullanılmıştır</a:t>
            </a:r>
            <a:r>
              <a:rPr lang="en-US" sz="2400" dirty="0"/>
              <a:t>.</a:t>
            </a:r>
            <a:r>
              <a:rPr lang="tr-TR" sz="2400" dirty="0"/>
              <a:t> </a:t>
            </a:r>
          </a:p>
        </p:txBody>
      </p:sp>
      <p:sp>
        <p:nvSpPr>
          <p:cNvPr id="4" name="Slide Number Placeholder 3">
            <a:extLst>
              <a:ext uri="{FF2B5EF4-FFF2-40B4-BE49-F238E27FC236}">
                <a16:creationId xmlns:a16="http://schemas.microsoft.com/office/drawing/2014/main" id="{704B30A7-C4C1-5220-5CEF-1315C389B46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5293639"/>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FF33CB1-D479-4473-89A3-F2E41E3629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3.xml><?xml version="1.0" encoding="utf-8"?>
<ds:datastoreItem xmlns:ds="http://schemas.openxmlformats.org/officeDocument/2006/customXml" ds:itemID="{F0F962D3-CDB5-4195-917C-54600F787D43}">
  <ds:schemaRefs>
    <ds:schemaRef ds:uri="bde1a614-31f7-438d-beec-b6de3b6557e4"/>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purl.org/dc/terms/"/>
    <ds:schemaRef ds:uri="http://www.w3.org/XML/1998/namespace"/>
    <ds:schemaRef ds:uri="http://purl.org/dc/elements/1.1/"/>
    <ds:schemaRef ds:uri="http://schemas.microsoft.com/office/infopath/2007/PartnerControls"/>
    <ds:schemaRef ds:uri="3e8073b6-3c35-47ec-bd0a-a1d0ba8cbf8f"/>
  </ds:schemaRefs>
</ds:datastoreItem>
</file>

<file path=docProps/app.xml><?xml version="1.0" encoding="utf-8"?>
<Properties xmlns="http://schemas.openxmlformats.org/officeDocument/2006/extended-properties" xmlns:vt="http://schemas.openxmlformats.org/officeDocument/2006/docPropsVTypes">
  <TotalTime>3415</TotalTime>
  <Words>1928</Words>
  <Application>Microsoft Office PowerPoint</Application>
  <PresentationFormat>Widescreen</PresentationFormat>
  <Paragraphs>262</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Calibri Light</vt:lpstr>
      <vt:lpstr>Courier New</vt:lpstr>
      <vt:lpstr>Symbol</vt:lpstr>
      <vt:lpstr>Times New Roman</vt:lpstr>
      <vt:lpstr>Office Teması</vt:lpstr>
      <vt:lpstr>1_Office Teması</vt:lpstr>
      <vt:lpstr>Dr. Zeynep Yöntem  Kıdemli Teknik Uzman Konsorsyum Ortağı, Ekodenge</vt:lpstr>
      <vt:lpstr>ULUSAL EYLEM PLANI (UEP)</vt:lpstr>
      <vt:lpstr>UEP Geliştirme Sürecinin Genel Çerçevesi</vt:lpstr>
      <vt:lpstr>UEP Geliştirme Sürecinin Genel Çerçevesi (2)</vt:lpstr>
      <vt:lpstr>PowerPoint Presentation</vt:lpstr>
      <vt:lpstr>PowerPoint Presentation</vt:lpstr>
      <vt:lpstr>UEP Geliştirme Sürecinin Genel Maliyetlerin Belirlenmesi – Esaslar</vt:lpstr>
      <vt:lpstr>UEP Geliştirme Sürecinin Genel Maliyetlerin Belirlenmesi – Esaslar</vt:lpstr>
      <vt:lpstr>UEP Geliştirme Sürecinin Genel Maliyet Yaklaşımı </vt:lpstr>
      <vt:lpstr>PowerPoint Presentation</vt:lpstr>
      <vt:lpstr>Yatırım Projelerinin Önceliklendirilmesi </vt:lpstr>
      <vt:lpstr>Yatırım Projelerinin Puanlama Kriterleri</vt:lpstr>
      <vt:lpstr>UEP Süreci Veri Erişim Problemleri</vt:lpstr>
      <vt:lpstr>PowerPoint Presentation</vt:lpstr>
      <vt:lpstr> Ulaşılması Gereken Kilometre Taşları </vt:lpstr>
      <vt:lpstr>Öneriler ve Eylemler için Zaman Çizelgesi</vt:lpstr>
      <vt:lpstr>Öneriler ve eylemler için zaman çizelgesi</vt:lpstr>
      <vt:lpstr>Öneriler ve eylemler için zaman çizelgesi</vt:lpstr>
      <vt:lpstr>Öneriler ve eylemler için zaman çizelgesi</vt:lpstr>
      <vt:lpstr>EKÖK uygulanmasına ilişkin bazı temel zorluklar, riskler ve belirsizlikler </vt:lpstr>
      <vt:lpstr>Öneriler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Irem Ince</cp:lastModifiedBy>
  <cp:revision>29</cp:revision>
  <dcterms:created xsi:type="dcterms:W3CDTF">2022-02-17T12:54:28Z</dcterms:created>
  <dcterms:modified xsi:type="dcterms:W3CDTF">2023-07-07T09:25:48Z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0x0101009E65DB643E3FAA47BC2BB7B228B50B66</vt:lpwstr>
  </property>
  <property fmtid="{D5CDD505-2E9C-101B-9397-08002B2CF9AE}" pid="3" name="MediaServiceImageTags">
    <vt:lpwstr/>
  </property>
</Properties>
</file>