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82" r:id="rId7"/>
    <p:sldId id="260" r:id="rId8"/>
    <p:sldId id="262" r:id="rId9"/>
    <p:sldId id="263" r:id="rId10"/>
    <p:sldId id="264" r:id="rId11"/>
    <p:sldId id="265" r:id="rId12"/>
    <p:sldId id="266" r:id="rId13"/>
    <p:sldId id="261" r:id="rId14"/>
    <p:sldId id="269" r:id="rId15"/>
    <p:sldId id="270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18.02.2019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STRATEJİK YÖNETİM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ERDAL DURAN</a:t>
            </a:r>
          </a:p>
          <a:p>
            <a:r>
              <a:rPr lang="tr-TR" dirty="0" smtClean="0"/>
              <a:t>MALİ HİZMETLER UZMANI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080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7704" y="3068960"/>
            <a:ext cx="8229600" cy="106878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=STRATEJİ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598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3068960"/>
            <a:ext cx="8229600" cy="1068787"/>
          </a:xfrm>
        </p:spPr>
        <p:txBody>
          <a:bodyPr/>
          <a:lstStyle/>
          <a:p>
            <a:r>
              <a:rPr lang="tr-TR" dirty="0" smtClean="0"/>
              <a:t>BAŞARIMIZI NASIL TAKİP EDİP İZLERİZ?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598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7704" y="3068960"/>
            <a:ext cx="8229600" cy="10687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=FAALİYET RAPORLARI</a:t>
            </a:r>
          </a:p>
          <a:p>
            <a:pPr marL="0" indent="0">
              <a:buNone/>
            </a:pPr>
            <a:r>
              <a:rPr lang="tr-TR" dirty="0" smtClean="0"/>
              <a:t>=İÇ DENETİM</a:t>
            </a:r>
          </a:p>
          <a:p>
            <a:pPr marL="0" indent="0">
              <a:buNone/>
            </a:pPr>
            <a:r>
              <a:rPr lang="tr-TR" dirty="0" smtClean="0"/>
              <a:t>=DIŞ DENETİM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598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ARAÇLARI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3688" y="2446076"/>
            <a:ext cx="8229600" cy="4389120"/>
          </a:xfrm>
        </p:spPr>
        <p:txBody>
          <a:bodyPr/>
          <a:lstStyle/>
          <a:p>
            <a:r>
              <a:rPr lang="tr-TR" dirty="0" smtClean="0"/>
              <a:t>STRATEJİK PLAN</a:t>
            </a:r>
          </a:p>
          <a:p>
            <a:r>
              <a:rPr lang="tr-TR" dirty="0" smtClean="0"/>
              <a:t>PERFORMANS PROGRAMI</a:t>
            </a:r>
          </a:p>
          <a:p>
            <a:r>
              <a:rPr lang="tr-TR" dirty="0" smtClean="0"/>
              <a:t>İDARE FAALYET RAPORU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0679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009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“Enerji kaynaklarını ve doğal kaynakları verimli ve çevreye duyarlı şekilde değerlendirerek ülke refahına en yüksek katkıyı sağlamak.” </a:t>
            </a:r>
            <a:r>
              <a:rPr lang="tr-TR" dirty="0"/>
              <a:t>	</a:t>
            </a:r>
          </a:p>
          <a:p>
            <a:endParaRPr lang="tr-TR" dirty="0" smtClean="0"/>
          </a:p>
          <a:p>
            <a:r>
              <a:rPr lang="tr-TR" i="1" dirty="0"/>
              <a:t>“Hayat kalitesi yüksek şehirler ve sürdürülebilir çevreyi temin etmek üzere; planlama, yapım, dönüşüm ve çevre yönetimine ilişkin iş ve işlemleri düzenleyici, denetleyici, katılımcı ve çözüm odaklı bir anlayışla yapmak.” </a:t>
            </a: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47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VİZYON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42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“Güvenle ulaştıran, hızla eriştiren, sevilen, şeffaf, başarı örneği olarak gösterilen bir kurum olmak” </a:t>
            </a:r>
            <a:r>
              <a:rPr lang="tr-TR" dirty="0"/>
              <a:t>	</a:t>
            </a:r>
          </a:p>
          <a:p>
            <a:endParaRPr lang="tr-TR" dirty="0" smtClean="0"/>
          </a:p>
          <a:p>
            <a:r>
              <a:rPr lang="tr-TR" dirty="0" smtClean="0"/>
              <a:t>Yaşanabilir Çevre ve Afetlere Hazır Kimlikli ve Akıllı Şehirler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378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Amaçlar, idarenin hizmetlerine ilişkin politikaların uygulanmasıyla elde edilecek sonuçların kavramsal ifadesidir. </a:t>
            </a:r>
          </a:p>
        </p:txBody>
      </p:sp>
    </p:spTree>
    <p:extLst>
      <p:ext uri="{BB962C8B-B14F-4D97-AF65-F5344CB8AC3E}">
        <p14:creationId xmlns:p14="http://schemas.microsoft.com/office/powerpoint/2010/main" val="727537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Şehrimizdeki yaşam kalitesini yükseltmek için temiz ve sağlıklı bir çevre </a:t>
            </a:r>
            <a:r>
              <a:rPr lang="tr-TR" b="1" dirty="0" smtClean="0"/>
              <a:t>oluşturmak.</a:t>
            </a: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781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YÖNETİME NEDEN İHTİYAÇ DUYULDU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88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HEDEF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Hedefler, amaçların gerçekleştirilmesine yönelik öngörülen çıktı ve sonuçların tanımlanmış bir zaman dilimi içerisinde nitelik ve nicelik olarak ifadesidir. </a:t>
            </a:r>
            <a:endParaRPr lang="tr-TR" dirty="0" smtClean="0"/>
          </a:p>
          <a:p>
            <a:pPr algn="just"/>
            <a:r>
              <a:rPr lang="tr-TR" dirty="0" smtClean="0"/>
              <a:t>Hedeflerin </a:t>
            </a:r>
            <a:r>
              <a:rPr lang="tr-TR" dirty="0"/>
              <a:t>miktar ve zaman cinsinden ifade edilebilir olması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4096667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Plan dönemi sonunda dış ticaret açığının </a:t>
            </a:r>
            <a:r>
              <a:rPr lang="tr-TR" b="1" dirty="0" err="1"/>
              <a:t>GSYH’ya</a:t>
            </a:r>
            <a:r>
              <a:rPr lang="tr-TR" b="1" dirty="0"/>
              <a:t> oranını yüzde 4,9 seviyesinde gerçekleştirmek. 	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algn="just"/>
            <a:r>
              <a:rPr lang="tr-TR" b="1" dirty="0"/>
              <a:t>Yılda sağlıksız ve dayanıksız halde bulunan 500.000 hanenin dönüşümü gerçekleştirilecektir.</a:t>
            </a:r>
          </a:p>
        </p:txBody>
      </p:sp>
    </p:spTree>
    <p:extLst>
      <p:ext uri="{BB962C8B-B14F-4D97-AF65-F5344CB8AC3E}">
        <p14:creationId xmlns:p14="http://schemas.microsoft.com/office/powerpoint/2010/main" val="2231788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PERFORMANS GÖSTERGELERİ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4389120"/>
          </a:xfrm>
        </p:spPr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elirlenen </a:t>
            </a:r>
            <a:r>
              <a:rPr lang="tr-TR" dirty="0"/>
              <a:t>hedeflere ne ölçüde ulaşıldığının ortaya konulmasında kullanılır.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6128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PG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428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92764"/>
              </p:ext>
            </p:extLst>
          </p:nvPr>
        </p:nvGraphicFramePr>
        <p:xfrm>
          <a:off x="-9399" y="24508"/>
          <a:ext cx="9145015" cy="673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0259"/>
                <a:gridCol w="761204"/>
                <a:gridCol w="750630"/>
                <a:gridCol w="748869"/>
                <a:gridCol w="749750"/>
                <a:gridCol w="873975"/>
                <a:gridCol w="624645"/>
                <a:gridCol w="623765"/>
                <a:gridCol w="749750"/>
                <a:gridCol w="902168"/>
              </a:tblGrid>
              <a:tr h="312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Amaç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2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Hedef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2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Tespitler 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(Durum analizi bulguları)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tr-TR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19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İhtiyaçlar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tr-TR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8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Sorumlu Birim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1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İşbirliği Yapılacak Birimler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2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Performans Göstergeleri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Hedefe Etki (%)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Mevcut Durum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2018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2019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2020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2021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smtClean="0">
                          <a:effectLst/>
                        </a:rPr>
                        <a:t>İzleme Sıklığı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Raporlama Sıklığı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472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PG 1.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321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PG 2.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321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PG 3. 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1676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STRATEJİLER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tr-TR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42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Riskler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98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Tedbirler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93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Maliyet Tahmini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888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16385"/>
              </p:ext>
            </p:extLst>
          </p:nvPr>
        </p:nvGraphicFramePr>
        <p:xfrm>
          <a:off x="-9399" y="24508"/>
          <a:ext cx="9145015" cy="6833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0259"/>
                <a:gridCol w="761204"/>
                <a:gridCol w="750630"/>
                <a:gridCol w="748869"/>
                <a:gridCol w="749750"/>
                <a:gridCol w="873975"/>
                <a:gridCol w="624645"/>
                <a:gridCol w="623765"/>
                <a:gridCol w="749750"/>
                <a:gridCol w="902168"/>
              </a:tblGrid>
              <a:tr h="333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Amaç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SA 1. Çevreyi ve tabiatı korumak, kirlilik oluşumunu önlemek, iklim değişikliği ile mücadele etmek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15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Hedef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H 1.1. 2023 yılına kadar belediye nüfusunun tamamına atıksu arıtma hizmeti sunulacak, vatandaşlarımızın tamamına modern seviyede katı atık hizmeti verilecek, atıklar kaynağında azaltılacak ve atıkların geri dönüşümü yoluyla ülke ekonomisine kazandırılması sağlanacaktır.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3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Tespitler 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(Durum analizi bulguları)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>
                          <a:effectLst/>
                        </a:rPr>
                        <a:t>967 </a:t>
                      </a:r>
                      <a:r>
                        <a:rPr lang="tr-TR" sz="1000" dirty="0" err="1">
                          <a:effectLst/>
                        </a:rPr>
                        <a:t>atıksu</a:t>
                      </a:r>
                      <a:r>
                        <a:rPr lang="tr-TR" sz="1000" dirty="0">
                          <a:effectLst/>
                        </a:rPr>
                        <a:t> arıtma tesisi ile belediye nüfusumuzun % 81’ine hizmet verilmektedir.</a:t>
                      </a:r>
                      <a:endParaRPr lang="tr-TR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>
                          <a:effectLst/>
                        </a:rPr>
                        <a:t>Belediye atıklarının %28’i düzensiz depolanmaktadır.</a:t>
                      </a:r>
                      <a:endParaRPr lang="tr-TR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48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İhtiyaçlar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>
                          <a:effectLst/>
                        </a:rPr>
                        <a:t>Yerel yönetimlerin entegre atık yönetimi tesisleri uygulamalarını gerçekleştirebilmeleri için önemli miktarda finansman ihtiyacının karşılanması ve yerel yönetimlerin teknik kapasitelerinin güçlendirilmesi gerekmektedir.</a:t>
                      </a:r>
                      <a:endParaRPr lang="tr-TR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1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Sorumlu Birim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Çevre Yönetimi Genel Müdürlüğü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3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İşbirliği Yapılacak Birimler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İLBANK A.Ş., Yerel Yönetimler, Atıksu Birlikleri, ÇED İzin ve Denetim Genel Müdürlüğü (İzin ve Lisans Dairesi Başkanlığı)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43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Performans Göstergeleri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Hedefe Etki (%)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Mevcut Durum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2018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2019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2020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2021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İzleme Sıklığı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Raporlama Sıklığı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505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PG 1. Atıksu arıtma hizmeti verilen belediye nüfus oranı (%)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35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81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87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89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91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94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97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Yılda 4 çeyrek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Yılda 1 kez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343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PG 2. Atıkların ek yakıt olarak kullanılma oranı (%)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5.7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6.0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7.5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10.0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15.0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20.0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Yılda 4 çeyrek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Yılda 1 kez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343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PG 3. Ambalaj atıkları toplama oranı (%)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10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54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56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58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60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61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62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Yılda 4 çeyrek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Yılda 1 kez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</a:tr>
              <a:tr h="179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STRATEJİLER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 err="1">
                          <a:effectLst/>
                        </a:rPr>
                        <a:t>Atıksu</a:t>
                      </a:r>
                      <a:r>
                        <a:rPr lang="tr-TR" sz="1000" dirty="0">
                          <a:effectLst/>
                        </a:rPr>
                        <a:t> arıtma tesislerinin çevreye duyarlı bir şekilde işletilmesini sağlamak amacıyla </a:t>
                      </a:r>
                      <a:r>
                        <a:rPr lang="tr-TR" sz="1000" dirty="0" err="1">
                          <a:effectLst/>
                        </a:rPr>
                        <a:t>atıksu</a:t>
                      </a:r>
                      <a:r>
                        <a:rPr lang="tr-TR" sz="1000" dirty="0">
                          <a:effectLst/>
                        </a:rPr>
                        <a:t> alt yapı yönetimlerine atık su arıtma tesislerinin enerji giderlerinin %50’sine kadar enerji teşvik ödemesi yapılacaktır. </a:t>
                      </a:r>
                      <a:endParaRPr lang="tr-TR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>
                          <a:effectLst/>
                        </a:rPr>
                        <a:t>Yerleşim yerlerinin </a:t>
                      </a:r>
                      <a:r>
                        <a:rPr lang="tr-TR" sz="1000" dirty="0" err="1">
                          <a:effectLst/>
                        </a:rPr>
                        <a:t>atıksu</a:t>
                      </a:r>
                      <a:r>
                        <a:rPr lang="tr-TR" sz="1000" dirty="0">
                          <a:effectLst/>
                        </a:rPr>
                        <a:t> altyapılarının tamamlanması amacıyla “Çevre Gelirlerinin Takip ve Tahsili İle Tahsilat Karşılığı Öngörülen Ödeneğin Kullanımı Hakkında Yönetmelik” kapsamında yerel yönetimlere teknik ve ekonomik destek sağlanacaktır.</a:t>
                      </a:r>
                      <a:endParaRPr lang="tr-TR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>
                          <a:effectLst/>
                        </a:rPr>
                        <a:t>Kentsel </a:t>
                      </a:r>
                      <a:r>
                        <a:rPr lang="tr-TR" sz="1000" dirty="0" err="1">
                          <a:effectLst/>
                        </a:rPr>
                        <a:t>atıksu</a:t>
                      </a:r>
                      <a:r>
                        <a:rPr lang="tr-TR" sz="1000" dirty="0">
                          <a:effectLst/>
                        </a:rPr>
                        <a:t> arıtma tesislerinin etkin, verimli ve mevzuata uygun şekilde işletilmesinin sağlanması amacıyla, istihdam edilecek asgari personelin nitelikleri ve belgelendirilmeleri ile görev yetki ve sorumluluklarını belirleyen mevzuat yayımlanacaktır.</a:t>
                      </a:r>
                      <a:endParaRPr lang="tr-TR" sz="11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 dirty="0">
                          <a:effectLst/>
                        </a:rPr>
                        <a:t>Belediye atıklarının yönetiminde yaşanan sorunların giderilmesi amacıyla finansman modeli geliştirilmesi sağlanacaktır.</a:t>
                      </a:r>
                      <a:endParaRPr lang="tr-TR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72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Riskler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r-TR" sz="1000">
                          <a:effectLst/>
                        </a:rPr>
                        <a:t>Yerel yönetimlerle yeterli düzeyde işbirliği ve koordinasyon sağlanamaması</a:t>
                      </a:r>
                      <a:endParaRPr lang="tr-T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r-TR" sz="1000">
                          <a:effectLst/>
                        </a:rPr>
                        <a:t>Yerel yönetimlerin finansman, teknik altyapı ve personel kapasitesi eksikliklerinin bulunması 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39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Tedbirler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>
                          <a:effectLst/>
                        </a:rPr>
                        <a:t>İlgili paydaşlarla ortak projeler yürütülerek koordinasyon sağlanır. (R1,R2)</a:t>
                      </a:r>
                      <a:endParaRPr lang="tr-T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>
                          <a:effectLst/>
                        </a:rPr>
                        <a:t>Yerel Yönetimlere Bakanlığımızca verilen ekonomik destekler (enerji teşviği) konusunda bilgilendirme çalışmalarına devam edilir. (R1,R2)</a:t>
                      </a:r>
                      <a:endParaRPr lang="tr-T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tr-TR" sz="1000">
                          <a:effectLst/>
                        </a:rPr>
                        <a:t>Atıksu arıtma tesislerinin işletilmesine yönelik yerel yönetimlere eğitim verilir. (R1,R2)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71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Maliyet Tahmini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1.108.278.000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74" marR="5337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537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126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ÖRNEK ÇALIŞMA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946299"/>
              </p:ext>
            </p:extLst>
          </p:nvPr>
        </p:nvGraphicFramePr>
        <p:xfrm>
          <a:off x="323528" y="692696"/>
          <a:ext cx="8208911" cy="5915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8659"/>
                <a:gridCol w="2057805"/>
                <a:gridCol w="2304256"/>
                <a:gridCol w="1728191"/>
              </a:tblGrid>
              <a:tr h="736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</a:rPr>
                        <a:t>Amaç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Çocuğum</a:t>
                      </a:r>
                      <a:r>
                        <a:rPr lang="tr-TR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tarafından sevilen, çevremde  örnek gösterilen bir ebeveyn olmak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36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Hedef 1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effectLst/>
                        </a:rPr>
                        <a:t>Günde en az 1 saat beraber Ders çalışacağız.</a:t>
                      </a:r>
                      <a:endParaRPr lang="tr-TR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18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Performans Göstergeleri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2019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2020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İzleme Sıklığı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PG 1. </a:t>
                      </a:r>
                      <a:r>
                        <a:rPr lang="tr-TR" sz="1400" dirty="0" smtClean="0">
                          <a:effectLst/>
                        </a:rPr>
                        <a:t>Günlük Ortalama Ders Çalışma Süresi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Aylık</a:t>
                      </a: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PG 2. </a:t>
                      </a:r>
                      <a:r>
                        <a:rPr lang="tr-TR" sz="1400" dirty="0" smtClean="0">
                          <a:effectLst/>
                        </a:rPr>
                        <a:t>Çocuğun</a:t>
                      </a:r>
                      <a:r>
                        <a:rPr lang="tr-TR" sz="1400" baseline="0" dirty="0" smtClean="0">
                          <a:effectLst/>
                        </a:rPr>
                        <a:t> Aylık Ders Ortalaması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Aylık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tr-T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Stratejiler</a:t>
                      </a:r>
                      <a:endParaRPr kumimoji="0" lang="tr-T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-Kızıma </a:t>
                      </a:r>
                      <a:r>
                        <a:rPr lang="tr-TR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arkadaşça, öğretici ve eğitici davranmaya çalışacağım.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08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/>
          <a:lstStyle/>
          <a:p>
            <a:pPr algn="ctr"/>
            <a:r>
              <a:rPr lang="tr-TR" dirty="0" smtClean="0"/>
              <a:t>ÇALIŞMA</a:t>
            </a:r>
            <a:endParaRPr lang="tr-TR" dirty="0"/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547936" y="335699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 smtClean="0"/>
              <a:t>SİSTEMLİ ÇALIŞMA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17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1720" y="3356992"/>
            <a:ext cx="8229600" cy="1068787"/>
          </a:xfrm>
        </p:spPr>
        <p:txBody>
          <a:bodyPr/>
          <a:lstStyle/>
          <a:p>
            <a:r>
              <a:rPr lang="tr-TR" dirty="0" smtClean="0"/>
              <a:t>NERDEYİZ?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109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7704" y="3068960"/>
            <a:ext cx="8229600" cy="106878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=DURUM ANALİZİ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305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4208" y="309931"/>
            <a:ext cx="5781728" cy="67079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DURUM ANALİZİ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4209" y="1178173"/>
            <a:ext cx="5821294" cy="449286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>
                <a:solidFill>
                  <a:schemeClr val="accent2"/>
                </a:solidFill>
              </a:rPr>
              <a:t>Kurumsal tarihçe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Uygulanmakta olan stratejik planın değerlendirilmesi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Mevzuat analizi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Üst politika belgelerinin analizi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Faaliyet alanları ile ürün ve hizmetlerin belirlenmesi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Paydaş analizi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Kuruluş içi analiz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Politik, ekonomik, sosyal, teknolojik, yasal ve çevresel (PESTLE) analiz</a:t>
            </a:r>
          </a:p>
          <a:p>
            <a:pPr lvl="0"/>
            <a:r>
              <a:rPr lang="tr-TR" dirty="0">
                <a:solidFill>
                  <a:schemeClr val="accent2"/>
                </a:solidFill>
              </a:rPr>
              <a:t>Güçlü ve zayıf yönler ile fırsatlar ve tehditler (GZFT) analizi</a:t>
            </a:r>
          </a:p>
          <a:p>
            <a:pPr marL="0" indent="0">
              <a:buNone/>
            </a:pPr>
            <a:endParaRPr lang="tr-TR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02AD6-5412-4C10-AE23-DFFCE5BF9200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1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7704" y="3068960"/>
            <a:ext cx="8229600" cy="1068787"/>
          </a:xfrm>
        </p:spPr>
        <p:txBody>
          <a:bodyPr/>
          <a:lstStyle/>
          <a:p>
            <a:r>
              <a:rPr lang="tr-TR" dirty="0" smtClean="0"/>
              <a:t>NEREYE ULAŞMAYA ÇALIŞIYORUZ?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637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7704" y="3068960"/>
            <a:ext cx="8229600" cy="106878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=VİZYON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59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STRATEJİK YÖNETİM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924944"/>
            <a:ext cx="8229600" cy="1068787"/>
          </a:xfrm>
        </p:spPr>
        <p:txBody>
          <a:bodyPr/>
          <a:lstStyle/>
          <a:p>
            <a:r>
              <a:rPr lang="tr-TR" dirty="0" smtClean="0"/>
              <a:t>VARMAK İSTEDİĞİMİZ YERE NASIL ULAŞIRIZ?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598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749</Words>
  <Application>Microsoft Office PowerPoint</Application>
  <PresentationFormat>Ekran Gösterisi (4:3)</PresentationFormat>
  <Paragraphs>185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Akış</vt:lpstr>
      <vt:lpstr>STRATEJİK YÖNETİM</vt:lpstr>
      <vt:lpstr>YÖNETİME NEDEN İHTİYAÇ DUYULDU</vt:lpstr>
      <vt:lpstr>ÇALIŞMA</vt:lpstr>
      <vt:lpstr>STRATEJİK YÖNETİM SÜRECİ</vt:lpstr>
      <vt:lpstr>STRATEJİK YÖNETİM SÜRECİ</vt:lpstr>
      <vt:lpstr>DURUM ANALİZİ</vt:lpstr>
      <vt:lpstr>STRATEJİK YÖNETİM SÜRECİ</vt:lpstr>
      <vt:lpstr>STRATEJİK YÖNETİM SÜRECİ</vt:lpstr>
      <vt:lpstr>STRATEJİK YÖNETİM SÜRECİ</vt:lpstr>
      <vt:lpstr>STRATEJİK YÖNETİM SÜRECİ</vt:lpstr>
      <vt:lpstr>STRATEJİK YÖNETİM SÜRECİ</vt:lpstr>
      <vt:lpstr>STRATEJİK YÖNETİM SÜRECİ</vt:lpstr>
      <vt:lpstr>STRATEJİK YÖNETİM ARAÇLARI</vt:lpstr>
      <vt:lpstr>MİSYON</vt:lpstr>
      <vt:lpstr>PowerPoint Sunusu</vt:lpstr>
      <vt:lpstr>VİZYON</vt:lpstr>
      <vt:lpstr>PowerPoint Sunusu</vt:lpstr>
      <vt:lpstr>AMAÇ</vt:lpstr>
      <vt:lpstr>PowerPoint Sunusu</vt:lpstr>
      <vt:lpstr>HEDEF</vt:lpstr>
      <vt:lpstr>PowerPoint Sunusu</vt:lpstr>
      <vt:lpstr>PERFORMANS GÖSTERGELERİ</vt:lpstr>
      <vt:lpstr>PG TÜRLERİ</vt:lpstr>
      <vt:lpstr>PowerPoint Sunusu</vt:lpstr>
      <vt:lpstr>PowerPoint Sunusu</vt:lpstr>
      <vt:lpstr>ÖRNEK ÇALIŞMA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STRATEJİK YÖNETİM</dc:title>
  <dc:creator>Asus</dc:creator>
  <cp:lastModifiedBy>Windows Kullanıcısı</cp:lastModifiedBy>
  <cp:revision>11</cp:revision>
  <dcterms:created xsi:type="dcterms:W3CDTF">2019-02-18T15:22:38Z</dcterms:created>
  <dcterms:modified xsi:type="dcterms:W3CDTF">2019-02-18T16:53:45Z</dcterms:modified>
</cp:coreProperties>
</file>