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8"/>
  </p:notesMasterIdLst>
  <p:sldIdLst>
    <p:sldId id="258" r:id="rId2"/>
    <p:sldId id="279" r:id="rId3"/>
    <p:sldId id="256" r:id="rId4"/>
    <p:sldId id="292" r:id="rId5"/>
    <p:sldId id="275" r:id="rId6"/>
    <p:sldId id="276" r:id="rId7"/>
    <p:sldId id="290" r:id="rId8"/>
    <p:sldId id="257" r:id="rId9"/>
    <p:sldId id="260" r:id="rId10"/>
    <p:sldId id="261" r:id="rId11"/>
    <p:sldId id="262" r:id="rId12"/>
    <p:sldId id="263" r:id="rId13"/>
    <p:sldId id="277" r:id="rId14"/>
    <p:sldId id="264" r:id="rId15"/>
    <p:sldId id="273" r:id="rId16"/>
    <p:sldId id="271" r:id="rId17"/>
    <p:sldId id="272" r:id="rId18"/>
    <p:sldId id="266" r:id="rId19"/>
    <p:sldId id="267" r:id="rId20"/>
    <p:sldId id="278" r:id="rId21"/>
    <p:sldId id="268" r:id="rId22"/>
    <p:sldId id="265" r:id="rId23"/>
    <p:sldId id="269" r:id="rId24"/>
    <p:sldId id="270" r:id="rId25"/>
    <p:sldId id="274" r:id="rId26"/>
    <p:sldId id="289"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73" autoAdjust="0"/>
  </p:normalViewPr>
  <p:slideViewPr>
    <p:cSldViewPr>
      <p:cViewPr varScale="1">
        <p:scale>
          <a:sx n="84" d="100"/>
          <a:sy n="84" d="100"/>
        </p:scale>
        <p:origin x="1426" y="82"/>
      </p:cViewPr>
      <p:guideLst>
        <p:guide orient="horz" pos="2160"/>
        <p:guide pos="2880"/>
      </p:guideLst>
    </p:cSldViewPr>
  </p:slideViewPr>
  <p:outlineViewPr>
    <p:cViewPr>
      <p:scale>
        <a:sx n="33" d="100"/>
        <a:sy n="33" d="100"/>
      </p:scale>
      <p:origin x="0" y="124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4B6430-5EFA-4DB3-BCB9-792A2167D824}" type="datetimeFigureOut">
              <a:rPr lang="tr-TR" smtClean="0"/>
              <a:pPr/>
              <a:t>22.02.2019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61DDB4-5485-4F30-8197-D11F62077265}" type="slidenum">
              <a:rPr lang="tr-TR" smtClean="0"/>
              <a:pPr/>
              <a:t>‹#›</a:t>
            </a:fld>
            <a:endParaRPr lang="tr-TR"/>
          </a:p>
        </p:txBody>
      </p:sp>
    </p:spTree>
    <p:extLst>
      <p:ext uri="{BB962C8B-B14F-4D97-AF65-F5344CB8AC3E}">
        <p14:creationId xmlns:p14="http://schemas.microsoft.com/office/powerpoint/2010/main" val="1030582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E61DDB4-5485-4F30-8197-D11F62077265}" type="slidenum">
              <a:rPr lang="tr-TR" smtClean="0"/>
              <a:pPr/>
              <a:t>12</a:t>
            </a:fld>
            <a:endParaRPr lang="tr-TR"/>
          </a:p>
        </p:txBody>
      </p:sp>
    </p:spTree>
    <p:extLst>
      <p:ext uri="{BB962C8B-B14F-4D97-AF65-F5344CB8AC3E}">
        <p14:creationId xmlns:p14="http://schemas.microsoft.com/office/powerpoint/2010/main" val="2564123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4C88342-941B-499F-A2F4-801505BC38E9}" type="datetime1">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DADC849-82E3-46F3-BA17-7EBB50A29949}" type="datetime1">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C9CE626-C8E0-473D-9ED1-81CE5C1D30B0}" type="datetime1">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01E9E76-AB36-435B-A222-424D2C952F80}" type="datetime1">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596E3-9A45-4073-82DC-10F1597379A9}" type="datetime1">
              <a:rPr lang="tr-TR" smtClean="0"/>
              <a:pPr/>
              <a:t>22.02.2019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D92B66C-2496-4E72-B4A7-8906F13913E0}" type="datetime1">
              <a:rPr lang="tr-TR" smtClean="0"/>
              <a:pPr/>
              <a:t>22.02.2019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6D54FBC-21F4-4808-9622-88BE6BB6F18F}" type="datetime1">
              <a:rPr lang="tr-TR" smtClean="0"/>
              <a:pPr/>
              <a:t>22.02.2019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4892C8D-DFC9-483C-8894-58647479E783}" type="datetime1">
              <a:rPr lang="tr-TR" smtClean="0"/>
              <a:pPr/>
              <a:t>22.02.2019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A3320C9-CF9D-425D-AFD7-3C6F1928A430}" type="datetime1">
              <a:rPr lang="tr-TR" smtClean="0"/>
              <a:pPr/>
              <a:t>22.02.2019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06FAC01-C149-4874-8C13-B85A0C8C606B}" type="datetime1">
              <a:rPr lang="tr-TR" smtClean="0"/>
              <a:pPr/>
              <a:t>22.02.2019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62FCEDB-FA66-4D64-A73C-56F15F794858}" type="datetime1">
              <a:rPr lang="tr-TR" smtClean="0"/>
              <a:pPr/>
              <a:t>22.02.2019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D608D-A816-41CA-AADB-CC046546813C}" type="datetime1">
              <a:rPr lang="tr-TR" smtClean="0"/>
              <a:pPr/>
              <a:t>22.02.2019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sarac@ticaret.gov.tr"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Eklerr/&#199;evre%20Bakanl&#305;&#287;&#305;n&#305;n%20G&#246;revleri.doc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5245192"/>
          </a:xfrm>
        </p:spPr>
        <p:txBody>
          <a:bodyPr>
            <a:normAutofit fontScale="90000"/>
          </a:bodyPr>
          <a:lstStyle/>
          <a:p>
            <a:pPr algn="ctr"/>
            <a:r>
              <a:rPr lang="tr-TR" dirty="0" smtClean="0">
                <a:latin typeface="Times New Roman" pitchFamily="18" charset="0"/>
                <a:cs typeface="Times New Roman" pitchFamily="18" charset="0"/>
              </a:rPr>
              <a:t>İş Yükü Analizi ve Norm Kadro</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Bülent SARAÇ</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Ticaret Bakanlığı İç Denetçisi</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hlinkClick r:id="rId2"/>
              </a:rPr>
              <a:t>b.</a:t>
            </a:r>
            <a:r>
              <a:rPr lang="tr-TR" dirty="0" err="1" smtClean="0">
                <a:latin typeface="Times New Roman" pitchFamily="18" charset="0"/>
                <a:cs typeface="Times New Roman" pitchFamily="18" charset="0"/>
                <a:hlinkClick r:id="rId2"/>
              </a:rPr>
              <a:t>sarac</a:t>
            </a:r>
            <a:r>
              <a:rPr lang="tr-TR" dirty="0" smtClean="0">
                <a:latin typeface="Times New Roman" pitchFamily="18" charset="0"/>
                <a:cs typeface="Times New Roman" pitchFamily="18" charset="0"/>
                <a:hlinkClick r:id="rId2"/>
              </a:rPr>
              <a:t>@ticaret.gov.tr</a:t>
            </a: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0312 449 26 00</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Şubat 2019</a:t>
            </a:r>
            <a:endParaRPr lang="tr-TR" dirty="0">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2.2. Süreçlerin Belirlenmesi, Tasarımı ve Analizi</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467544" y="1844824"/>
            <a:ext cx="8229600" cy="4525963"/>
          </a:xfrm>
        </p:spPr>
        <p:txBody>
          <a:bodyPr/>
          <a:lstStyle/>
          <a:p>
            <a:r>
              <a:rPr lang="tr-TR" dirty="0" smtClean="0">
                <a:latin typeface="Times New Roman" pitchFamily="18" charset="0"/>
                <a:cs typeface="Times New Roman" pitchFamily="18" charset="0"/>
              </a:rPr>
              <a:t>Süreçlerin Sınıflandırılması</a:t>
            </a:r>
          </a:p>
          <a:p>
            <a:r>
              <a:rPr lang="tr-TR" dirty="0" smtClean="0">
                <a:latin typeface="Times New Roman" pitchFamily="18" charset="0"/>
                <a:cs typeface="Times New Roman" pitchFamily="18" charset="0"/>
              </a:rPr>
              <a:t>Süreç Hiyerarşisinin Belirlenmesi</a:t>
            </a:r>
          </a:p>
          <a:p>
            <a:r>
              <a:rPr lang="tr-TR" dirty="0" smtClean="0">
                <a:latin typeface="Times New Roman" pitchFamily="18" charset="0"/>
                <a:cs typeface="Times New Roman" pitchFamily="18" charset="0"/>
              </a:rPr>
              <a:t>Süreçlerin Tasarımı ve Analizi</a:t>
            </a:r>
          </a:p>
          <a:p>
            <a:r>
              <a:rPr lang="tr-TR" dirty="0" smtClean="0">
                <a:latin typeface="Times New Roman" pitchFamily="18" charset="0"/>
                <a:cs typeface="Times New Roman" pitchFamily="18" charset="0"/>
              </a:rPr>
              <a:t>Süreçte Görev Yapanların Niteliklerinin Belirlenmesi</a:t>
            </a:r>
          </a:p>
          <a:p>
            <a:r>
              <a:rPr lang="tr-TR" dirty="0" smtClean="0">
                <a:latin typeface="Times New Roman" pitchFamily="18" charset="0"/>
                <a:cs typeface="Times New Roman" pitchFamily="18" charset="0"/>
              </a:rPr>
              <a:t>Eğitim İhtiyaçlarının Belirlenmesi</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r>
              <a:rPr lang="tr-TR" dirty="0" smtClean="0"/>
              <a:t>/35</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latin typeface="Times New Roman" pitchFamily="18" charset="0"/>
                <a:cs typeface="Times New Roman" pitchFamily="18" charset="0"/>
              </a:rPr>
              <a:t>2.2.1. Süreçlerin Sınıflandırılması</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Temel Süreçler: Kuruluşun vizyon ve misyonunu gerçekleştirmek amacına uygun yürütülen faaliyetleri içerir.</a:t>
            </a:r>
          </a:p>
          <a:p>
            <a:r>
              <a:rPr lang="tr-TR" dirty="0" smtClean="0">
                <a:latin typeface="Times New Roman" pitchFamily="18" charset="0"/>
                <a:cs typeface="Times New Roman" pitchFamily="18" charset="0"/>
              </a:rPr>
              <a:t>Destek Süreçleri: Süreçteki faaliyetlerin yerine getirilebilmesi için ihtiyaç duyulan kaynakları sağlama faaliyetlerini içerir. </a:t>
            </a:r>
          </a:p>
          <a:p>
            <a:r>
              <a:rPr lang="tr-TR" dirty="0" smtClean="0">
                <a:latin typeface="Times New Roman" pitchFamily="18" charset="0"/>
                <a:cs typeface="Times New Roman" pitchFamily="18" charset="0"/>
              </a:rPr>
              <a:t>Yönetsel </a:t>
            </a:r>
            <a:r>
              <a:rPr lang="tr-TR" dirty="0">
                <a:latin typeface="Times New Roman" pitchFamily="18" charset="0"/>
                <a:cs typeface="Times New Roman" pitchFamily="18" charset="0"/>
              </a:rPr>
              <a:t>Süreçler: Planlama, programlama, yönlendirme faaliyetlerini içerir.</a:t>
            </a:r>
          </a:p>
          <a:p>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r>
              <a:rPr lang="tr-TR" dirty="0" smtClean="0"/>
              <a:t>/35</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2.2.2. Süreç Hiyerarşisinin Belirlenmesi</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a:bodyPr>
          <a:lstStyle/>
          <a:p>
            <a:pPr algn="just"/>
            <a:r>
              <a:rPr lang="tr-TR" dirty="0" smtClean="0">
                <a:latin typeface="Times New Roman" pitchFamily="18" charset="0"/>
                <a:cs typeface="Times New Roman" pitchFamily="18" charset="0"/>
              </a:rPr>
              <a:t>Ana Süreçler: Stratejik öneme sahip üst düzey süreçlerdir. </a:t>
            </a:r>
            <a:r>
              <a:rPr lang="tr-TR" dirty="0" err="1" smtClean="0">
                <a:latin typeface="Times New Roman" pitchFamily="18" charset="0"/>
                <a:cs typeface="Times New Roman" pitchFamily="18" charset="0"/>
              </a:rPr>
              <a:t>Mekansal</a:t>
            </a:r>
            <a:r>
              <a:rPr lang="tr-TR" dirty="0" smtClean="0">
                <a:latin typeface="Times New Roman" pitchFamily="18" charset="0"/>
                <a:cs typeface="Times New Roman" pitchFamily="18" charset="0"/>
              </a:rPr>
              <a:t> Planlama, Tabiat Varlıklarını Koruma, Çevre Yönetimi…</a:t>
            </a:r>
          </a:p>
          <a:p>
            <a:pPr algn="just"/>
            <a:r>
              <a:rPr lang="tr-TR" dirty="0" smtClean="0">
                <a:latin typeface="Times New Roman" pitchFamily="18" charset="0"/>
                <a:cs typeface="Times New Roman" pitchFamily="18" charset="0"/>
              </a:rPr>
              <a:t>Alt Süreçler: Ana süreçleri oluşturan, birbirleriyle etkileşim içinde olan süreçlerdir. Mekânsal strateji planı, çevre düzeni planı, imar planı ve imar uygulamaları, kentsel tasarım projeleri…</a:t>
            </a:r>
          </a:p>
          <a:p>
            <a:pPr algn="just"/>
            <a:r>
              <a:rPr lang="tr-TR" dirty="0" smtClean="0">
                <a:latin typeface="Times New Roman" pitchFamily="18" charset="0"/>
                <a:cs typeface="Times New Roman" pitchFamily="18" charset="0"/>
              </a:rPr>
              <a:t>Detay Süreçler/faaliyetler: Alt süreci oluşturan faaliyetler topluluğudur.</a:t>
            </a:r>
          </a:p>
          <a:p>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r>
              <a:rPr lang="tr-TR" dirty="0" smtClean="0"/>
              <a:t>/35</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497732324"/>
              </p:ext>
            </p:extLst>
          </p:nvPr>
        </p:nvGraphicFramePr>
        <p:xfrm>
          <a:off x="683569" y="2204864"/>
          <a:ext cx="7416823" cy="1876008"/>
        </p:xfrm>
        <a:graphic>
          <a:graphicData uri="http://schemas.openxmlformats.org/drawingml/2006/table">
            <a:tbl>
              <a:tblPr/>
              <a:tblGrid>
                <a:gridCol w="1199464"/>
                <a:gridCol w="959571"/>
                <a:gridCol w="860792"/>
                <a:gridCol w="790235"/>
                <a:gridCol w="832569"/>
                <a:gridCol w="1298243"/>
                <a:gridCol w="1475949"/>
              </a:tblGrid>
              <a:tr h="432048">
                <a:tc>
                  <a:txBody>
                    <a:bodyPr/>
                    <a:lstStyle/>
                    <a:p>
                      <a:pPr algn="l" fontAlgn="ctr"/>
                      <a:r>
                        <a:rPr lang="tr-TR" sz="1100" b="0"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tr-TR" sz="1100" b="0" i="0" u="none" strike="noStrike" dirty="0">
                          <a:solidFill>
                            <a:srgbClr val="000000"/>
                          </a:solidFill>
                          <a:effectLst/>
                          <a:latin typeface="Calibri" panose="020F0502020204030204" pitchFamily="34" charset="0"/>
                          <a:hlinkClick r:id="rId2" action="ppaction://hlinkfile"/>
                        </a:rPr>
                        <a:t>Temel Süreçler</a:t>
                      </a:r>
                      <a:endParaRPr lang="tr-TR" sz="11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ctr"/>
                      <a:r>
                        <a:rPr lang="tr-TR" sz="1100" b="0" i="0" u="none" strike="noStrike" dirty="0">
                          <a:solidFill>
                            <a:srgbClr val="000000"/>
                          </a:solidFill>
                          <a:effectLst/>
                          <a:latin typeface="Calibri" panose="020F0502020204030204" pitchFamily="34" charset="0"/>
                        </a:rPr>
                        <a:t>Yönetsel ve Destek Süreçleri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288032">
                <a:tc>
                  <a:txBody>
                    <a:bodyPr/>
                    <a:lstStyle/>
                    <a:p>
                      <a:pPr algn="l" fontAlgn="ctr"/>
                      <a:r>
                        <a:rPr lang="tr-TR" sz="1100" b="0" i="0" u="none" strike="noStrike" dirty="0">
                          <a:solidFill>
                            <a:srgbClr val="000000"/>
                          </a:solidFill>
                          <a:effectLst/>
                          <a:latin typeface="Calibri" panose="020F0502020204030204" pitchFamily="34" charset="0"/>
                        </a:rPr>
                        <a:t>Ana Süreçler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tr-TR" sz="1100" b="0" i="0" u="none" strike="noStrike" dirty="0" err="1">
                          <a:solidFill>
                            <a:srgbClr val="000000"/>
                          </a:solidFill>
                          <a:effectLst/>
                          <a:latin typeface="Calibri" panose="020F0502020204030204" pitchFamily="34" charset="0"/>
                        </a:rPr>
                        <a:t>Mekansal</a:t>
                      </a:r>
                      <a:r>
                        <a:rPr lang="tr-TR" sz="1100" b="0" i="0" u="none" strike="noStrike" dirty="0">
                          <a:solidFill>
                            <a:srgbClr val="000000"/>
                          </a:solidFill>
                          <a:effectLst/>
                          <a:latin typeface="Calibri" panose="020F0502020204030204" pitchFamily="34" charset="0"/>
                        </a:rPr>
                        <a:t> Planlama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fontAlgn="ctr"/>
                      <a:r>
                        <a:rPr lang="tr-TR" sz="1100" b="0" i="0" u="none" strike="noStrike" dirty="0">
                          <a:solidFill>
                            <a:srgbClr val="000000"/>
                          </a:solidFill>
                          <a:effectLst/>
                          <a:latin typeface="Constantia" panose="02030602050306030303" pitchFamily="18" charset="0"/>
                        </a:rPr>
                        <a:t>Strateji Geliştirme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r>
              <a:tr h="544820">
                <a:tc>
                  <a:txBody>
                    <a:bodyPr/>
                    <a:lstStyle/>
                    <a:p>
                      <a:pPr algn="l" fontAlgn="ctr"/>
                      <a:r>
                        <a:rPr lang="tr-TR" sz="1100" b="0" i="0" u="none" strike="noStrike" dirty="0">
                          <a:solidFill>
                            <a:srgbClr val="000000"/>
                          </a:solidFill>
                          <a:effectLst/>
                          <a:latin typeface="Calibri" panose="020F0502020204030204" pitchFamily="34" charset="0"/>
                        </a:rPr>
                        <a:t>Alt </a:t>
                      </a:r>
                      <a:r>
                        <a:rPr lang="tr-TR" sz="1100" b="0" i="0" u="none" strike="noStrike" dirty="0" err="1">
                          <a:solidFill>
                            <a:srgbClr val="000000"/>
                          </a:solidFill>
                          <a:effectLst/>
                          <a:latin typeface="Calibri" panose="020F0502020204030204" pitchFamily="34" charset="0"/>
                        </a:rPr>
                        <a:t>Süreçleer</a:t>
                      </a:r>
                      <a:endParaRPr lang="tr-TR" sz="11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Constantia" panose="02030602050306030303" pitchFamily="18" charset="0"/>
                        </a:rPr>
                        <a:t>Mekânsal strateji planı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Constantia" panose="02030602050306030303" pitchFamily="18" charset="0"/>
                        </a:rPr>
                        <a:t>Çevre düzeni planı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Constantia" panose="02030602050306030303" pitchFamily="18" charset="0"/>
                        </a:rPr>
                        <a:t>İmar planı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Constantia" panose="02030602050306030303" pitchFamily="18" charset="0"/>
                        </a:rPr>
                        <a:t>İmar uygulamaları</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Constantia" panose="02030602050306030303" pitchFamily="18" charset="0"/>
                        </a:rPr>
                        <a:t>Stratejik Yönetim ve Planlama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Calibri" panose="020F0502020204030204" pitchFamily="34" charset="0"/>
                        </a:rPr>
                        <a:t>Yönetim Bilgi Sistemleri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1108">
                <a:tc>
                  <a:txBody>
                    <a:bodyPr/>
                    <a:lstStyle/>
                    <a:p>
                      <a:pPr algn="l" fontAlgn="ctr"/>
                      <a:r>
                        <a:rPr lang="tr-TR" sz="1100" b="0" i="0" u="none" strike="noStrike" dirty="0">
                          <a:solidFill>
                            <a:srgbClr val="000000"/>
                          </a:solidFill>
                          <a:effectLst/>
                          <a:latin typeface="Calibri" panose="020F0502020204030204" pitchFamily="34" charset="0"/>
                        </a:rPr>
                        <a:t>Detay </a:t>
                      </a:r>
                      <a:r>
                        <a:rPr lang="tr-TR" sz="1100" b="0" i="0" u="none" strike="noStrike" dirty="0" smtClean="0">
                          <a:solidFill>
                            <a:srgbClr val="000000"/>
                          </a:solidFill>
                          <a:effectLst/>
                          <a:latin typeface="Calibri" panose="020F0502020204030204" pitchFamily="34" charset="0"/>
                        </a:rPr>
                        <a:t>Süreçler/faaliyetler</a:t>
                      </a:r>
                      <a:endParaRPr lang="tr-TR" sz="1100" b="0" i="0" u="none" strike="noStrike" dirty="0">
                        <a:solidFill>
                          <a:srgbClr val="000000"/>
                        </a:solidFill>
                        <a:effectLst/>
                        <a:latin typeface="Calibri" panose="020F050202020403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0"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2 Slayt Numarası Yer Tutucusu"/>
          <p:cNvSpPr>
            <a:spLocks noGrp="1"/>
          </p:cNvSpPr>
          <p:nvPr>
            <p:ph type="sldNum" sz="quarter" idx="12"/>
          </p:nvPr>
        </p:nvSpPr>
        <p:spPr/>
        <p:txBody>
          <a:bodyPr/>
          <a:lstStyle/>
          <a:p>
            <a:fld id="{B1DEFA8C-F947-479F-BE07-76B6B3F80BF1}" type="slidenum">
              <a:rPr lang="tr-TR" smtClean="0"/>
              <a:pPr/>
              <a:t>13</a:t>
            </a:fld>
            <a:r>
              <a:rPr lang="tr-TR" dirty="0" smtClean="0"/>
              <a:t>/35</a:t>
            </a:r>
            <a:endParaRPr lang="tr-TR" dirty="0"/>
          </a:p>
        </p:txBody>
      </p:sp>
    </p:spTree>
    <p:extLst>
      <p:ext uri="{BB962C8B-B14F-4D97-AF65-F5344CB8AC3E}">
        <p14:creationId xmlns:p14="http://schemas.microsoft.com/office/powerpoint/2010/main" val="15097752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2.2.3. Süreçlerin Tasarımı ve Analizi</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92500" lnSpcReduction="10000"/>
          </a:bodyPr>
          <a:lstStyle/>
          <a:p>
            <a:r>
              <a:rPr lang="tr-TR" dirty="0" smtClean="0">
                <a:latin typeface="Times New Roman" pitchFamily="18" charset="0"/>
                <a:cs typeface="Times New Roman" pitchFamily="18" charset="0"/>
              </a:rPr>
              <a:t>Alt süreçlerin adım adım aktivite ve faaliyetlerinin numaralandırılarak çıkarılması</a:t>
            </a:r>
          </a:p>
          <a:p>
            <a:pPr lvl="1"/>
            <a:r>
              <a:rPr lang="tr-TR" dirty="0" smtClean="0">
                <a:latin typeface="Times New Roman" pitchFamily="18" charset="0"/>
                <a:cs typeface="Times New Roman" pitchFamily="18" charset="0"/>
              </a:rPr>
              <a:t>Kim, nasıl, ne zaman, kiminle yapar? Hangi belgeler girdi olarak kullanılır? Çıktısı nedir? Hangi sisteme kaydedilir? Bundan sonraki aktivite faaliyet nedir?</a:t>
            </a:r>
          </a:p>
          <a:p>
            <a:r>
              <a:rPr lang="tr-TR" dirty="0" smtClean="0">
                <a:latin typeface="Times New Roman" pitchFamily="18" charset="0"/>
                <a:cs typeface="Times New Roman" pitchFamily="18" charset="0"/>
              </a:rPr>
              <a:t>Süreçlerdeki sorunların ve iyileştirilmesi geliştirilmesi gereken alanlarının belirlenmesi</a:t>
            </a:r>
          </a:p>
          <a:p>
            <a:pPr lvl="1"/>
            <a:r>
              <a:rPr lang="tr-TR" dirty="0" smtClean="0">
                <a:latin typeface="Times New Roman" pitchFamily="18" charset="0"/>
                <a:cs typeface="Times New Roman" pitchFamily="18" charset="0"/>
              </a:rPr>
              <a:t>Gereksiz bir belge kullanılıyor mu? Gereksiz kayıtlar yapılıyor mu? Bu aktivite olmasa olmaz mı? Bu aktiviteyi destekleyici başka bir </a:t>
            </a:r>
            <a:r>
              <a:rPr lang="tr-TR" dirty="0">
                <a:latin typeface="Times New Roman" pitchFamily="18" charset="0"/>
                <a:cs typeface="Times New Roman" pitchFamily="18" charset="0"/>
              </a:rPr>
              <a:t>aktivite yapılabilir mi?</a:t>
            </a:r>
          </a:p>
          <a:p>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r>
              <a:rPr lang="tr-TR" dirty="0" smtClean="0"/>
              <a:t>/35</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Times New Roman" pitchFamily="18" charset="0"/>
                <a:cs typeface="Times New Roman" pitchFamily="18" charset="0"/>
              </a:rPr>
              <a:t>Dikkat?</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Aktiviteler arasında boşluk bırakılmamalı</a:t>
            </a:r>
          </a:p>
          <a:p>
            <a:r>
              <a:rPr lang="tr-TR" dirty="0" smtClean="0">
                <a:latin typeface="Times New Roman" pitchFamily="18" charset="0"/>
                <a:cs typeface="Times New Roman" pitchFamily="18" charset="0"/>
              </a:rPr>
              <a:t>Süreçler norm kadro belirlemeye yönelik olduğundan süreç aktiviteleri unvanların yaptığı işle sınırlandırılmalı</a:t>
            </a:r>
          </a:p>
          <a:p>
            <a:r>
              <a:rPr lang="tr-TR" dirty="0" smtClean="0">
                <a:latin typeface="Times New Roman" pitchFamily="18" charset="0"/>
                <a:cs typeface="Times New Roman" pitchFamily="18" charset="0"/>
              </a:rPr>
              <a:t>İşi yapan memurun diğer memurlardan farklı niteliklere sahip olması gerekiyorsa iş akışlarında bu memurun yaptığı işler ayrı bir iş adımı olarak dikkate alınmalı</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r>
              <a:rPr lang="tr-TR" dirty="0" smtClean="0"/>
              <a:t>/35</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2.2.4. Süreçte Görev Yapanların Niteliklerinin Belirlenmesi</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467544" y="2276872"/>
            <a:ext cx="8229600" cy="3268960"/>
          </a:xfrm>
        </p:spPr>
        <p:txBody>
          <a:bodyPr/>
          <a:lstStyle/>
          <a:p>
            <a:r>
              <a:rPr lang="tr-TR" dirty="0" smtClean="0">
                <a:latin typeface="Times New Roman" pitchFamily="18" charset="0"/>
                <a:cs typeface="Times New Roman" pitchFamily="18" charset="0"/>
              </a:rPr>
              <a:t>Yapmış olduğu iş için neler gerekir?</a:t>
            </a:r>
          </a:p>
          <a:p>
            <a:pPr lvl="1"/>
            <a:r>
              <a:rPr lang="tr-TR" dirty="0" smtClean="0">
                <a:latin typeface="Times New Roman" pitchFamily="18" charset="0"/>
                <a:cs typeface="Times New Roman" pitchFamily="18" charset="0"/>
              </a:rPr>
              <a:t>Eğitim durumu</a:t>
            </a:r>
          </a:p>
          <a:p>
            <a:pPr lvl="1"/>
            <a:r>
              <a:rPr lang="tr-TR" dirty="0" smtClean="0">
                <a:latin typeface="Times New Roman" pitchFamily="18" charset="0"/>
                <a:cs typeface="Times New Roman" pitchFamily="18" charset="0"/>
              </a:rPr>
              <a:t>Mevzuat bilgisi</a:t>
            </a:r>
          </a:p>
          <a:p>
            <a:pPr lvl="1"/>
            <a:r>
              <a:rPr lang="tr-TR" dirty="0" smtClean="0">
                <a:latin typeface="Times New Roman" pitchFamily="18" charset="0"/>
                <a:cs typeface="Times New Roman" pitchFamily="18" charset="0"/>
              </a:rPr>
              <a:t>Sistem, bilgisayar bilgisi</a:t>
            </a:r>
          </a:p>
          <a:p>
            <a:pPr lvl="1"/>
            <a:r>
              <a:rPr lang="tr-TR" dirty="0" smtClean="0">
                <a:latin typeface="Times New Roman" pitchFamily="18" charset="0"/>
                <a:cs typeface="Times New Roman" pitchFamily="18" charset="0"/>
              </a:rPr>
              <a:t>Davranış özellikleri</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r>
              <a:rPr lang="tr-TR" dirty="0" smtClean="0"/>
              <a:t>/35</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2.2.5. Eğitim İhtiyacının Belirlenmesi</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Yapılan analizlerde süreçlerde görev yapanların yapmış oldukları işle ilgili eksiklikleri belirlenerek eğitim ihtiyaçları ortaya konulmalıdır.</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r>
              <a:rPr lang="tr-TR" dirty="0" smtClean="0"/>
              <a:t>/35</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2.3. İş Akış Şemalarının Çıkarılması</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683568" y="1600200"/>
            <a:ext cx="8003232" cy="4525963"/>
          </a:xfrm>
        </p:spPr>
        <p:txBody>
          <a:bodyPr/>
          <a:lstStyle/>
          <a:p>
            <a:r>
              <a:rPr lang="tr-TR" dirty="0" smtClean="0">
                <a:latin typeface="Times New Roman" pitchFamily="18" charset="0"/>
                <a:cs typeface="Times New Roman" pitchFamily="18" charset="0"/>
              </a:rPr>
              <a:t>MS Visio</a:t>
            </a:r>
          </a:p>
          <a:p>
            <a:r>
              <a:rPr lang="tr-TR" dirty="0" smtClean="0">
                <a:latin typeface="Times New Roman" pitchFamily="18" charset="0"/>
                <a:cs typeface="Times New Roman" pitchFamily="18" charset="0"/>
              </a:rPr>
              <a:t>Temel akış çizelgesi</a:t>
            </a:r>
          </a:p>
          <a:p>
            <a:r>
              <a:rPr lang="tr-TR" dirty="0" smtClean="0">
                <a:latin typeface="Times New Roman" pitchFamily="18" charset="0"/>
                <a:cs typeface="Times New Roman" pitchFamily="18" charset="0"/>
              </a:rPr>
              <a:t>Soldan sağa</a:t>
            </a:r>
          </a:p>
          <a:p>
            <a:r>
              <a:rPr lang="tr-TR" dirty="0" smtClean="0">
                <a:latin typeface="Times New Roman" pitchFamily="18" charset="0"/>
                <a:cs typeface="Times New Roman" pitchFamily="18" charset="0"/>
              </a:rPr>
              <a:t>Yukarıdan aşağıya</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r>
              <a:rPr lang="tr-TR" dirty="0" smtClean="0"/>
              <a:t>/35</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Times New Roman" pitchFamily="18" charset="0"/>
                <a:cs typeface="Times New Roman" pitchFamily="18" charset="0"/>
              </a:rPr>
              <a:t>2.4. Süre Ölçümü Yapılması</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r>
              <a:rPr lang="tr-TR" sz="2800" dirty="0" smtClean="0">
                <a:latin typeface="Times New Roman" pitchFamily="18" charset="0"/>
                <a:cs typeface="Times New Roman" pitchFamily="18" charset="0"/>
              </a:rPr>
              <a:t>Her bir aktiviteyi yapan görevlinin bu işi ne kadar sürede yaptığını saniye, dakika saat veya gün olarak doğru olarak ölçmek için</a:t>
            </a:r>
            <a:r>
              <a:rPr lang="tr-TR" dirty="0" smtClean="0">
                <a:latin typeface="Times New Roman" pitchFamily="18" charset="0"/>
                <a:cs typeface="Times New Roman" pitchFamily="18" charset="0"/>
              </a:rPr>
              <a:t>;</a:t>
            </a:r>
          </a:p>
          <a:p>
            <a:pPr>
              <a:buNone/>
            </a:pPr>
            <a:endParaRPr lang="tr-TR" dirty="0" smtClean="0">
              <a:latin typeface="Times New Roman" pitchFamily="18" charset="0"/>
              <a:cs typeface="Times New Roman" pitchFamily="18" charset="0"/>
            </a:endParaRPr>
          </a:p>
          <a:p>
            <a:pPr lvl="1"/>
            <a:r>
              <a:rPr lang="tr-TR" dirty="0" smtClean="0">
                <a:latin typeface="Times New Roman" pitchFamily="18" charset="0"/>
                <a:cs typeface="Times New Roman" pitchFamily="18" charset="0"/>
              </a:rPr>
              <a:t>Duraklama zamanlarını hesaba katmamak, </a:t>
            </a:r>
          </a:p>
          <a:p>
            <a:pPr lvl="1"/>
            <a:r>
              <a:rPr lang="tr-TR" dirty="0" smtClean="0">
                <a:latin typeface="Times New Roman" pitchFamily="18" charset="0"/>
                <a:cs typeface="Times New Roman" pitchFamily="18" charset="0"/>
              </a:rPr>
              <a:t>İşi kaç kişinin yaptığına dikkat etmek,</a:t>
            </a:r>
          </a:p>
          <a:p>
            <a:pPr lvl="1"/>
            <a:r>
              <a:rPr lang="tr-TR" dirty="0">
                <a:latin typeface="Times New Roman" pitchFamily="18" charset="0"/>
                <a:cs typeface="Times New Roman" pitchFamily="18" charset="0"/>
              </a:rPr>
              <a:t>İşi yapan memurun </a:t>
            </a:r>
            <a:r>
              <a:rPr lang="tr-TR" dirty="0" smtClean="0">
                <a:latin typeface="Times New Roman" pitchFamily="18" charset="0"/>
                <a:cs typeface="Times New Roman" pitchFamily="18" charset="0"/>
              </a:rPr>
              <a:t>tecrübesini </a:t>
            </a:r>
            <a:r>
              <a:rPr lang="tr-TR" dirty="0">
                <a:latin typeface="Times New Roman" pitchFamily="18" charset="0"/>
                <a:cs typeface="Times New Roman" pitchFamily="18" charset="0"/>
              </a:rPr>
              <a:t>dikkate </a:t>
            </a:r>
            <a:r>
              <a:rPr lang="tr-TR" dirty="0" smtClean="0">
                <a:latin typeface="Times New Roman" pitchFamily="18" charset="0"/>
                <a:cs typeface="Times New Roman" pitchFamily="18" charset="0"/>
              </a:rPr>
              <a:t>almak,</a:t>
            </a:r>
            <a:endParaRPr lang="tr-TR" dirty="0">
              <a:latin typeface="Times New Roman" pitchFamily="18" charset="0"/>
              <a:cs typeface="Times New Roman" pitchFamily="18" charset="0"/>
            </a:endParaRPr>
          </a:p>
          <a:p>
            <a:pPr marL="393192" lvl="1" indent="0">
              <a:buNone/>
            </a:pPr>
            <a:r>
              <a:rPr lang="tr-TR" dirty="0">
                <a:latin typeface="Times New Roman" pitchFamily="18" charset="0"/>
                <a:cs typeface="Times New Roman" pitchFamily="18" charset="0"/>
              </a:rPr>
              <a:t>gerekir.</a:t>
            </a:r>
            <a:endParaRPr lang="tr-TR" dirty="0"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19</a:t>
            </a:fld>
            <a:r>
              <a:rPr lang="tr-TR" dirty="0" smtClean="0"/>
              <a:t>/35</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536" y="764704"/>
            <a:ext cx="8229600" cy="1143000"/>
          </a:xfrm>
        </p:spPr>
        <p:txBody>
          <a:bodyPr/>
          <a:lstStyle/>
          <a:p>
            <a:r>
              <a:rPr lang="tr-TR" sz="4500" dirty="0" smtClean="0">
                <a:solidFill>
                  <a:srgbClr val="04617B"/>
                </a:solidFill>
                <a:latin typeface="Times New Roman" pitchFamily="18" charset="0"/>
                <a:cs typeface="Times New Roman" pitchFamily="18" charset="0"/>
              </a:rPr>
              <a:t>Sunum Planı</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a:xfrm>
            <a:off x="457200" y="2060848"/>
            <a:ext cx="8229600" cy="4065315"/>
          </a:xfrm>
        </p:spPr>
        <p:txBody>
          <a:bodyPr/>
          <a:lstStyle/>
          <a:p>
            <a:endParaRPr lang="tr-TR" dirty="0" smtClean="0">
              <a:solidFill>
                <a:prstClr val="black"/>
              </a:solidFill>
              <a:latin typeface="Times New Roman" pitchFamily="18" charset="0"/>
              <a:cs typeface="Times New Roman" pitchFamily="18" charset="0"/>
            </a:endParaRPr>
          </a:p>
          <a:p>
            <a:r>
              <a:rPr lang="tr-TR" dirty="0" smtClean="0">
                <a:solidFill>
                  <a:prstClr val="black"/>
                </a:solidFill>
                <a:latin typeface="Times New Roman" pitchFamily="18" charset="0"/>
                <a:cs typeface="Times New Roman" pitchFamily="18" charset="0"/>
              </a:rPr>
              <a:t>Genel Bilgiler</a:t>
            </a:r>
          </a:p>
          <a:p>
            <a:r>
              <a:rPr lang="tr-TR" dirty="0" smtClean="0">
                <a:solidFill>
                  <a:prstClr val="black"/>
                </a:solidFill>
                <a:latin typeface="Times New Roman" pitchFamily="18" charset="0"/>
                <a:cs typeface="Times New Roman" pitchFamily="18" charset="0"/>
              </a:rPr>
              <a:t>Unvan Bazlı İş Yükü Analizi ve Norm Kadro Hesaplaması Aşamaları</a:t>
            </a:r>
          </a:p>
          <a:p>
            <a:r>
              <a:rPr lang="tr-TR" dirty="0" smtClean="0">
                <a:solidFill>
                  <a:prstClr val="black"/>
                </a:solidFill>
                <a:latin typeface="Times New Roman" pitchFamily="18" charset="0"/>
                <a:cs typeface="Times New Roman" pitchFamily="18" charset="0"/>
              </a:rPr>
              <a:t>Uygulamalı Çalışma Örneği</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a:t>
            </a:fld>
            <a:r>
              <a:rPr lang="tr-TR" dirty="0" smtClean="0"/>
              <a:t>/35</a:t>
            </a:r>
            <a:endParaRPr lang="tr-TR" dirty="0"/>
          </a:p>
        </p:txBody>
      </p:sp>
    </p:spTree>
    <p:extLst>
      <p:ext uri="{BB962C8B-B14F-4D97-AF65-F5344CB8AC3E}">
        <p14:creationId xmlns:p14="http://schemas.microsoft.com/office/powerpoint/2010/main" val="3329938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Times New Roman" pitchFamily="18" charset="0"/>
                <a:cs typeface="Times New Roman" pitchFamily="18" charset="0"/>
              </a:rPr>
              <a:t>2.4. Süre Ölçümü Yapılması</a:t>
            </a:r>
          </a:p>
        </p:txBody>
      </p:sp>
      <p:sp>
        <p:nvSpPr>
          <p:cNvPr id="3" name="İçerik Yer Tutucusu 2"/>
          <p:cNvSpPr>
            <a:spLocks noGrp="1"/>
          </p:cNvSpPr>
          <p:nvPr>
            <p:ph idx="1"/>
          </p:nvPr>
        </p:nvSpPr>
        <p:spPr>
          <a:xfrm>
            <a:off x="323528" y="1417638"/>
            <a:ext cx="8229600" cy="4315618"/>
          </a:xfrm>
        </p:spPr>
        <p:txBody>
          <a:bodyPr/>
          <a:lstStyle/>
          <a:p>
            <a:pPr lvl="1"/>
            <a:r>
              <a:rPr lang="tr-TR" dirty="0">
                <a:latin typeface="Times New Roman" pitchFamily="18" charset="0"/>
                <a:cs typeface="Times New Roman" pitchFamily="18" charset="0"/>
              </a:rPr>
              <a:t>Kronometre mi? </a:t>
            </a:r>
            <a:r>
              <a:rPr lang="tr-TR" dirty="0" err="1">
                <a:latin typeface="Times New Roman" pitchFamily="18" charset="0"/>
                <a:cs typeface="Times New Roman" pitchFamily="18" charset="0"/>
              </a:rPr>
              <a:t>Mülakaat</a:t>
            </a:r>
            <a:r>
              <a:rPr lang="tr-TR" dirty="0">
                <a:latin typeface="Times New Roman" pitchFamily="18" charset="0"/>
                <a:cs typeface="Times New Roman" pitchFamily="18" charset="0"/>
              </a:rPr>
              <a:t> mı? </a:t>
            </a:r>
            <a:endParaRPr lang="tr-TR" dirty="0" smtClean="0">
              <a:latin typeface="Times New Roman" pitchFamily="18" charset="0"/>
              <a:cs typeface="Times New Roman" pitchFamily="18" charset="0"/>
            </a:endParaRPr>
          </a:p>
          <a:p>
            <a:pPr lvl="1"/>
            <a:r>
              <a:rPr lang="tr-TR" dirty="0" smtClean="0">
                <a:latin typeface="Times New Roman" pitchFamily="18" charset="0"/>
                <a:cs typeface="Times New Roman" pitchFamily="18" charset="0"/>
              </a:rPr>
              <a:t>Kronometre ise en az üç ölçüm yapılması uygundur.</a:t>
            </a:r>
          </a:p>
          <a:p>
            <a:pPr lvl="1"/>
            <a:r>
              <a:rPr lang="tr-TR" dirty="0" smtClean="0">
                <a:latin typeface="Times New Roman" pitchFamily="18" charset="0"/>
                <a:cs typeface="Times New Roman" pitchFamily="18" charset="0"/>
              </a:rPr>
              <a:t>Ortalamayı </a:t>
            </a:r>
            <a:r>
              <a:rPr lang="tr-TR" dirty="0">
                <a:latin typeface="Times New Roman" pitchFamily="18" charset="0"/>
                <a:cs typeface="Times New Roman" pitchFamily="18" charset="0"/>
              </a:rPr>
              <a:t>yakalamak için</a:t>
            </a:r>
          </a:p>
          <a:p>
            <a:pPr lvl="2"/>
            <a:r>
              <a:rPr lang="tr-TR" dirty="0">
                <a:latin typeface="Times New Roman" pitchFamily="18" charset="0"/>
                <a:cs typeface="Times New Roman" pitchFamily="18" charset="0"/>
              </a:rPr>
              <a:t>En </a:t>
            </a:r>
            <a:r>
              <a:rPr lang="tr-TR" dirty="0" smtClean="0">
                <a:latin typeface="Times New Roman" pitchFamily="18" charset="0"/>
                <a:cs typeface="Times New Roman" pitchFamily="18" charset="0"/>
              </a:rPr>
              <a:t>az    %  X</a:t>
            </a:r>
            <a:endParaRPr lang="tr-TR" dirty="0">
              <a:latin typeface="Times New Roman" pitchFamily="18" charset="0"/>
              <a:cs typeface="Times New Roman" pitchFamily="18" charset="0"/>
            </a:endParaRPr>
          </a:p>
          <a:p>
            <a:pPr lvl="2"/>
            <a:r>
              <a:rPr lang="tr-TR" dirty="0">
                <a:latin typeface="Times New Roman" pitchFamily="18" charset="0"/>
                <a:cs typeface="Times New Roman" pitchFamily="18" charset="0"/>
              </a:rPr>
              <a:t>En </a:t>
            </a:r>
            <a:r>
              <a:rPr lang="tr-TR" dirty="0" smtClean="0">
                <a:latin typeface="Times New Roman" pitchFamily="18" charset="0"/>
                <a:cs typeface="Times New Roman" pitchFamily="18" charset="0"/>
              </a:rPr>
              <a:t>çok   % Y</a:t>
            </a:r>
            <a:endParaRPr lang="tr-TR" dirty="0">
              <a:latin typeface="Times New Roman" pitchFamily="18" charset="0"/>
              <a:cs typeface="Times New Roman" pitchFamily="18" charset="0"/>
            </a:endParaRPr>
          </a:p>
          <a:p>
            <a:pPr lvl="2"/>
            <a:r>
              <a:rPr lang="tr-TR" dirty="0">
                <a:latin typeface="Times New Roman" pitchFamily="18" charset="0"/>
                <a:cs typeface="Times New Roman" pitchFamily="18" charset="0"/>
              </a:rPr>
              <a:t>Ortalama     </a:t>
            </a:r>
            <a:r>
              <a:rPr lang="tr-TR" dirty="0" smtClean="0">
                <a:latin typeface="Times New Roman" pitchFamily="18" charset="0"/>
                <a:cs typeface="Times New Roman" pitchFamily="18" charset="0"/>
              </a:rPr>
              <a:t>%  Z</a:t>
            </a:r>
          </a:p>
          <a:p>
            <a:pPr lvl="2"/>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En az </a:t>
            </a:r>
            <a:r>
              <a:rPr lang="tr-TR" dirty="0" smtClean="0">
                <a:latin typeface="Times New Roman" pitchFamily="18" charset="0"/>
                <a:cs typeface="Times New Roman" pitchFamily="18" charset="0"/>
              </a:rPr>
              <a:t>. X) + (En çok . Y) +  (Ortalama.Z)/100 formülünün uygulanması uygun olur.</a:t>
            </a:r>
          </a:p>
          <a:p>
            <a:pPr marL="667512" lvl="2" indent="0">
              <a:buNone/>
            </a:pPr>
            <a:endParaRPr lang="tr-TR" dirty="0">
              <a:latin typeface="Times New Roman" pitchFamily="18" charset="0"/>
              <a:cs typeface="Times New Roman" pitchFamily="18" charset="0"/>
            </a:endParaRPr>
          </a:p>
          <a:p>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20</a:t>
            </a:fld>
            <a:r>
              <a:rPr lang="tr-TR" dirty="0" smtClean="0"/>
              <a:t>/35</a:t>
            </a:r>
            <a:endParaRPr lang="tr-TR" dirty="0"/>
          </a:p>
        </p:txBody>
      </p:sp>
    </p:spTree>
    <p:extLst>
      <p:ext uri="{BB962C8B-B14F-4D97-AF65-F5344CB8AC3E}">
        <p14:creationId xmlns:p14="http://schemas.microsoft.com/office/powerpoint/2010/main" val="3859549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latin typeface="Times New Roman" pitchFamily="18" charset="0"/>
                <a:cs typeface="Times New Roman" pitchFamily="18" charset="0"/>
              </a:rPr>
              <a:t>2.5 Norm Kadronun Hesaplanması</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Autofit/>
          </a:bodyPr>
          <a:lstStyle/>
          <a:p>
            <a:r>
              <a:rPr lang="tr-TR" sz="2800" dirty="0" smtClean="0">
                <a:latin typeface="Times New Roman" pitchFamily="18" charset="0"/>
                <a:cs typeface="Times New Roman" pitchFamily="18" charset="0"/>
              </a:rPr>
              <a:t>Unvan bazında norm kadronun hesaplanması için</a:t>
            </a:r>
          </a:p>
          <a:p>
            <a:pPr lvl="1"/>
            <a:r>
              <a:rPr lang="tr-TR" dirty="0" smtClean="0">
                <a:latin typeface="Times New Roman" pitchFamily="18" charset="0"/>
                <a:cs typeface="Times New Roman" pitchFamily="18" charset="0"/>
              </a:rPr>
              <a:t>Her bir aktivitenin senelik tekrar sayısı verilerinin derlenmesi</a:t>
            </a:r>
          </a:p>
          <a:p>
            <a:pPr lvl="1"/>
            <a:r>
              <a:rPr lang="tr-TR" dirty="0" smtClean="0">
                <a:latin typeface="Times New Roman" pitchFamily="18" charset="0"/>
                <a:cs typeface="Times New Roman" pitchFamily="18" charset="0"/>
              </a:rPr>
              <a:t>Derlenen senelik tekrar sayısı, ölçüm sonucu tespit edilen süreyle çarpılarak iş yükünün hesaplanması gerekir</a:t>
            </a:r>
          </a:p>
          <a:p>
            <a:pPr lvl="1"/>
            <a:r>
              <a:rPr lang="tr-TR" dirty="0" smtClean="0">
                <a:latin typeface="Times New Roman" pitchFamily="18" charset="0"/>
                <a:cs typeface="Times New Roman" pitchFamily="18" charset="0"/>
              </a:rPr>
              <a:t>Bir aktivite için iş yükü =  iş için harcanan süre X yıllık tekrar sayısı</a:t>
            </a:r>
          </a:p>
          <a:p>
            <a:pPr lvl="1"/>
            <a:r>
              <a:rPr lang="tr-TR" dirty="0" smtClean="0">
                <a:latin typeface="Times New Roman" pitchFamily="18" charset="0"/>
                <a:cs typeface="Times New Roman" pitchFamily="18" charset="0"/>
              </a:rPr>
              <a:t>İş yükleri süreçteki aktivitelerde görev alan </a:t>
            </a:r>
            <a:r>
              <a:rPr lang="tr-TR" dirty="0" err="1" smtClean="0">
                <a:latin typeface="Times New Roman" pitchFamily="18" charset="0"/>
                <a:cs typeface="Times New Roman" pitchFamily="18" charset="0"/>
              </a:rPr>
              <a:t>ünvanlara</a:t>
            </a:r>
            <a:r>
              <a:rPr lang="tr-TR" dirty="0" smtClean="0">
                <a:latin typeface="Times New Roman" pitchFamily="18" charset="0"/>
                <a:cs typeface="Times New Roman" pitchFamily="18" charset="0"/>
              </a:rPr>
              <a:t> dağıtılmalıdır.</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21</a:t>
            </a:fld>
            <a:r>
              <a:rPr lang="tr-TR" dirty="0" smtClean="0"/>
              <a:t>/35</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latin typeface="Times New Roman" pitchFamily="18" charset="0"/>
                <a:cs typeface="Times New Roman" pitchFamily="18" charset="0"/>
              </a:rPr>
              <a:t>2.5 Norm Kadronun Hesaplanması</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sz="2800" dirty="0" smtClean="0">
                <a:latin typeface="Times New Roman" pitchFamily="18" charset="0"/>
                <a:cs typeface="Times New Roman" pitchFamily="18" charset="0"/>
              </a:rPr>
              <a:t>Unvan bazında hesaplanan iş yükü saat cinsine çevrilerek, bir memurun bir senelik çalışma saatine bölünmelidir.</a:t>
            </a:r>
          </a:p>
          <a:p>
            <a:endParaRPr lang="tr-TR" sz="2800" dirty="0" smtClean="0">
              <a:latin typeface="Times New Roman" pitchFamily="18" charset="0"/>
              <a:cs typeface="Times New Roman" pitchFamily="18" charset="0"/>
            </a:endParaRPr>
          </a:p>
          <a:p>
            <a:pPr lvl="1">
              <a:buNone/>
            </a:pPr>
            <a:r>
              <a:rPr lang="tr-TR" dirty="0" smtClean="0">
                <a:latin typeface="Times New Roman" pitchFamily="18" charset="0"/>
                <a:cs typeface="Times New Roman" pitchFamily="18" charset="0"/>
              </a:rPr>
              <a:t>Unvan bazında norm kadro = Senelik iş yükü/senelik çalışma saati</a:t>
            </a:r>
          </a:p>
          <a:p>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22</a:t>
            </a:fld>
            <a:r>
              <a:rPr lang="tr-TR" dirty="0" smtClean="0"/>
              <a:t>/35</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latin typeface="Times New Roman" pitchFamily="18" charset="0"/>
                <a:cs typeface="Times New Roman" pitchFamily="18" charset="0"/>
              </a:rPr>
              <a:t>2.5 Norm Kadronun Hesaplanması</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r>
              <a:rPr lang="tr-TR" sz="2800" dirty="0" smtClean="0">
                <a:latin typeface="Times New Roman" pitchFamily="18" charset="0"/>
                <a:cs typeface="Times New Roman" pitchFamily="18" charset="0"/>
              </a:rPr>
              <a:t>Bir memurun senelik çalışma saati nasıl hesaplanmalı</a:t>
            </a:r>
          </a:p>
          <a:p>
            <a:pPr lvl="1"/>
            <a:r>
              <a:rPr lang="tr-TR" dirty="0" smtClean="0">
                <a:latin typeface="Times New Roman" pitchFamily="18" charset="0"/>
                <a:cs typeface="Times New Roman" pitchFamily="18" charset="0"/>
              </a:rPr>
              <a:t>Bir yıl                                 365 gün</a:t>
            </a:r>
          </a:p>
          <a:p>
            <a:pPr lvl="1"/>
            <a:r>
              <a:rPr lang="tr-TR" dirty="0" smtClean="0">
                <a:latin typeface="Times New Roman" pitchFamily="18" charset="0"/>
                <a:cs typeface="Times New Roman" pitchFamily="18" charset="0"/>
              </a:rPr>
              <a:t>(-) Hafta sonu tatili             104 gün</a:t>
            </a:r>
          </a:p>
          <a:p>
            <a:pPr lvl="1"/>
            <a:r>
              <a:rPr lang="tr-TR" dirty="0" smtClean="0">
                <a:latin typeface="Times New Roman" pitchFamily="18" charset="0"/>
                <a:cs typeface="Times New Roman" pitchFamily="18" charset="0"/>
              </a:rPr>
              <a:t>(-) Yıllık izin                        30 gün</a:t>
            </a:r>
          </a:p>
          <a:p>
            <a:pPr lvl="1"/>
            <a:r>
              <a:rPr lang="tr-TR" dirty="0" smtClean="0">
                <a:latin typeface="Times New Roman" pitchFamily="18" charset="0"/>
                <a:cs typeface="Times New Roman" pitchFamily="18" charset="0"/>
              </a:rPr>
              <a:t>(-) Resmi tatiller                  15 gün</a:t>
            </a:r>
          </a:p>
          <a:p>
            <a:pPr lvl="1"/>
            <a:r>
              <a:rPr lang="tr-TR" dirty="0" smtClean="0">
                <a:latin typeface="Times New Roman" pitchFamily="18" charset="0"/>
                <a:cs typeface="Times New Roman" pitchFamily="18" charset="0"/>
              </a:rPr>
              <a:t>(-) Mazeret/Sıhhi izinler    (İdare Bazında)</a:t>
            </a:r>
          </a:p>
          <a:p>
            <a:pPr lvl="1"/>
            <a:r>
              <a:rPr lang="tr-TR" dirty="0" smtClean="0">
                <a:latin typeface="Times New Roman" pitchFamily="18" charset="0"/>
                <a:cs typeface="Times New Roman" pitchFamily="18" charset="0"/>
              </a:rPr>
              <a:t>Senelik çalışma günü  =     216 gün</a:t>
            </a:r>
          </a:p>
          <a:p>
            <a:pPr lvl="1"/>
            <a:endParaRPr lang="tr-TR" dirty="0"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23</a:t>
            </a:fld>
            <a:r>
              <a:rPr lang="tr-TR" dirty="0" smtClean="0"/>
              <a:t>/35</a:t>
            </a: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latin typeface="Times New Roman" pitchFamily="18" charset="0"/>
                <a:cs typeface="Times New Roman" pitchFamily="18" charset="0"/>
              </a:rPr>
              <a:t>2.5 Norm Kadronun Hesaplanması</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r>
              <a:rPr lang="tr-TR" sz="2800" dirty="0" smtClean="0">
                <a:latin typeface="Times New Roman" pitchFamily="18" charset="0"/>
                <a:cs typeface="Times New Roman" pitchFamily="18" charset="0"/>
              </a:rPr>
              <a:t>Esneklik meselesi: memurun senelik çalışma saati =  216 X 8 ???</a:t>
            </a:r>
          </a:p>
          <a:p>
            <a:r>
              <a:rPr lang="tr-TR" sz="2800" dirty="0" smtClean="0">
                <a:latin typeface="Times New Roman" pitchFamily="18" charset="0"/>
                <a:cs typeface="Times New Roman" pitchFamily="18" charset="0"/>
              </a:rPr>
              <a:t>Bulunan sonuç her bir çalışma birimindeki her bir farklı unvan için kesirler üst sayıya tamamlanmalıdır. Ancak </a:t>
            </a:r>
            <a:r>
              <a:rPr lang="tr-TR" sz="2800" dirty="0" err="1" smtClean="0">
                <a:latin typeface="Times New Roman" pitchFamily="18" charset="0"/>
                <a:cs typeface="Times New Roman" pitchFamily="18" charset="0"/>
              </a:rPr>
              <a:t>ünvanlar</a:t>
            </a:r>
            <a:r>
              <a:rPr lang="tr-TR" sz="2800" dirty="0" smtClean="0">
                <a:latin typeface="Times New Roman" pitchFamily="18" charset="0"/>
                <a:cs typeface="Times New Roman" pitchFamily="18" charset="0"/>
              </a:rPr>
              <a:t> birbirini ikame edebiliyorsa sonuçlar toplandıktan sonra değerlendirme yapılmalıdır. Örneğin: Evrak kayıt memuru aynı zamanda santral görevi yapabiliyorsa iki unvan için iş yükü birlikte hesaplanabilir.</a:t>
            </a:r>
          </a:p>
          <a:p>
            <a:r>
              <a:rPr lang="tr-TR" sz="2800" dirty="0" smtClean="0">
                <a:latin typeface="Times New Roman" pitchFamily="18" charset="0"/>
                <a:cs typeface="Times New Roman" pitchFamily="18" charset="0"/>
              </a:rPr>
              <a:t>Sabit görevler için iş yükünün önemi yoktur.</a:t>
            </a:r>
          </a:p>
          <a:p>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24</a:t>
            </a:fld>
            <a:r>
              <a:rPr lang="tr-TR" dirty="0" smtClean="0"/>
              <a:t>/35</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Times New Roman" pitchFamily="18" charset="0"/>
                <a:cs typeface="Times New Roman" pitchFamily="18" charset="0"/>
              </a:rPr>
              <a:t>2.6. Norm Kadronun İzlenmesi</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85000" lnSpcReduction="20000"/>
          </a:bodyPr>
          <a:lstStyle/>
          <a:p>
            <a:r>
              <a:rPr lang="tr-TR" dirty="0" smtClean="0">
                <a:latin typeface="Times New Roman" pitchFamily="18" charset="0"/>
                <a:cs typeface="Times New Roman" pitchFamily="18" charset="0"/>
              </a:rPr>
              <a:t>Eğitim birimi belirlenen eğitimleri vermeli</a:t>
            </a:r>
          </a:p>
          <a:p>
            <a:r>
              <a:rPr lang="tr-TR" dirty="0" smtClean="0">
                <a:latin typeface="Times New Roman" pitchFamily="18" charset="0"/>
                <a:cs typeface="Times New Roman" pitchFamily="18" charset="0"/>
              </a:rPr>
              <a:t>Personel Birimi tarafından norm kadro durumu düzenli olarak izlenerek birimlerin kadro ihtiyaçları karşılanmalıdır.</a:t>
            </a:r>
          </a:p>
          <a:p>
            <a:pPr>
              <a:buNone/>
            </a:pPr>
            <a:r>
              <a:rPr lang="tr-TR" dirty="0" smtClean="0">
                <a:latin typeface="Times New Roman" pitchFamily="18" charset="0"/>
                <a:cs typeface="Times New Roman" pitchFamily="18" charset="0"/>
              </a:rPr>
              <a:t>Bunun için personel dairesi, </a:t>
            </a:r>
          </a:p>
          <a:p>
            <a:r>
              <a:rPr lang="tr-TR" dirty="0" smtClean="0">
                <a:latin typeface="Times New Roman" pitchFamily="18" charset="0"/>
                <a:cs typeface="Times New Roman" pitchFamily="18" charset="0"/>
              </a:rPr>
              <a:t>Yeni kurulan birimleri</a:t>
            </a:r>
          </a:p>
          <a:p>
            <a:r>
              <a:rPr lang="tr-TR" dirty="0" smtClean="0">
                <a:latin typeface="Times New Roman" pitchFamily="18" charset="0"/>
                <a:cs typeface="Times New Roman" pitchFamily="18" charset="0"/>
              </a:rPr>
              <a:t>Yeni görevleri</a:t>
            </a:r>
          </a:p>
          <a:p>
            <a:r>
              <a:rPr lang="tr-TR" dirty="0" smtClean="0">
                <a:latin typeface="Times New Roman" pitchFamily="18" charset="0"/>
                <a:cs typeface="Times New Roman" pitchFamily="18" charset="0"/>
              </a:rPr>
              <a:t>Kaldırılan birimleri</a:t>
            </a:r>
          </a:p>
          <a:p>
            <a:r>
              <a:rPr lang="tr-TR" dirty="0" smtClean="0">
                <a:latin typeface="Times New Roman" pitchFamily="18" charset="0"/>
                <a:cs typeface="Times New Roman" pitchFamily="18" charset="0"/>
              </a:rPr>
              <a:t>Artık yapılmayacak görevleri</a:t>
            </a:r>
          </a:p>
          <a:p>
            <a:r>
              <a:rPr lang="tr-TR" dirty="0" smtClean="0">
                <a:latin typeface="Times New Roman" pitchFamily="18" charset="0"/>
                <a:cs typeface="Times New Roman" pitchFamily="18" charset="0"/>
              </a:rPr>
              <a:t>Süreçlerdeki değişiklikleri</a:t>
            </a:r>
          </a:p>
          <a:p>
            <a:pPr>
              <a:buNone/>
            </a:pPr>
            <a:r>
              <a:rPr lang="tr-TR" dirty="0" smtClean="0">
                <a:latin typeface="Times New Roman" pitchFamily="18" charset="0"/>
                <a:cs typeface="Times New Roman" pitchFamily="18" charset="0"/>
              </a:rPr>
              <a:t>Takip ederek norm kadro değişikliklerini güncellemelidir.</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25</a:t>
            </a:fld>
            <a:r>
              <a:rPr lang="tr-TR" dirty="0" smtClean="0"/>
              <a:t>/35</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pPr>
              <a:buNone/>
            </a:pPr>
            <a:r>
              <a:rPr lang="tr-TR" dirty="0" smtClean="0">
                <a:latin typeface="Times New Roman" pitchFamily="18" charset="0"/>
                <a:cs typeface="Times New Roman" pitchFamily="18" charset="0"/>
              </a:rPr>
              <a:t>Sabrınız İçin, </a:t>
            </a:r>
          </a:p>
          <a:p>
            <a:endParaRPr lang="tr-TR" dirty="0">
              <a:latin typeface="Times New Roman" pitchFamily="18" charset="0"/>
              <a:cs typeface="Times New Roman" pitchFamily="18" charset="0"/>
            </a:endParaRPr>
          </a:p>
          <a:p>
            <a:pPr>
              <a:buNone/>
            </a:pPr>
            <a:endParaRPr lang="tr-TR" dirty="0" smtClean="0">
              <a:latin typeface="Times New Roman" pitchFamily="18" charset="0"/>
              <a:cs typeface="Times New Roman" pitchFamily="18" charset="0"/>
            </a:endParaRPr>
          </a:p>
          <a:p>
            <a:pPr algn="ctr">
              <a:buNone/>
            </a:pPr>
            <a:r>
              <a:rPr lang="tr-TR" sz="6000" dirty="0" smtClean="0">
                <a:latin typeface="Times New Roman" pitchFamily="18" charset="0"/>
                <a:cs typeface="Times New Roman" pitchFamily="18" charset="0"/>
              </a:rPr>
              <a:t>TEŞEKKÜRLER</a:t>
            </a:r>
            <a:endParaRPr lang="tr-TR" sz="60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26</a:t>
            </a:fld>
            <a:r>
              <a:rPr lang="tr-TR" dirty="0" smtClean="0"/>
              <a:t>/35</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pPr algn="ctr"/>
            <a:r>
              <a:rPr lang="tr-TR" dirty="0" smtClean="0">
                <a:latin typeface="Times New Roman" pitchFamily="18" charset="0"/>
                <a:cs typeface="Times New Roman" pitchFamily="18" charset="0"/>
              </a:rPr>
              <a:t>1.Genel Bilgiler</a:t>
            </a:r>
            <a:endParaRPr lang="tr-TR" dirty="0">
              <a:latin typeface="Times New Roman" pitchFamily="18" charset="0"/>
              <a:cs typeface="Times New Roman" pitchFamily="18" charset="0"/>
            </a:endParaRPr>
          </a:p>
        </p:txBody>
      </p:sp>
      <p:sp>
        <p:nvSpPr>
          <p:cNvPr id="5" name="4 Dikdörtgen"/>
          <p:cNvSpPr/>
          <p:nvPr/>
        </p:nvSpPr>
        <p:spPr>
          <a:xfrm>
            <a:off x="539552" y="1916832"/>
            <a:ext cx="7776864" cy="3053144"/>
          </a:xfrm>
          <a:prstGeom prst="rect">
            <a:avLst/>
          </a:prstGeom>
        </p:spPr>
        <p:txBody>
          <a:bodyPr wrap="square">
            <a:spAutoFit/>
          </a:bodyPr>
          <a:lstStyle/>
          <a:p>
            <a:pPr marL="274320" indent="-274320">
              <a:spcBef>
                <a:spcPct val="20000"/>
              </a:spcBef>
              <a:buClr>
                <a:schemeClr val="accent3"/>
              </a:buClr>
              <a:buSzPct val="95000"/>
            </a:pPr>
            <a:r>
              <a:rPr lang="tr-TR" sz="2600" dirty="0" smtClean="0"/>
              <a:t>   </a:t>
            </a:r>
            <a:r>
              <a:rPr lang="tr-TR" sz="2600" dirty="0" smtClean="0">
                <a:latin typeface="Times New Roman" pitchFamily="18" charset="0"/>
                <a:cs typeface="Times New Roman" pitchFamily="18" charset="0"/>
              </a:rPr>
              <a:t>Norm kadro:</a:t>
            </a:r>
          </a:p>
          <a:p>
            <a:pPr marL="274320" indent="-274320">
              <a:spcBef>
                <a:spcPct val="20000"/>
              </a:spcBef>
              <a:buClr>
                <a:schemeClr val="accent3"/>
              </a:buClr>
              <a:buSzPct val="95000"/>
              <a:buFont typeface="Wingdings 2"/>
              <a:buChar char=""/>
            </a:pPr>
            <a:r>
              <a:rPr lang="tr-TR" sz="2600" dirty="0" smtClean="0">
                <a:latin typeface="Times New Roman" pitchFamily="18" charset="0"/>
                <a:cs typeface="Times New Roman" pitchFamily="18" charset="0"/>
              </a:rPr>
              <a:t>bir kurumun amaçlarına ulaşabilmek için yerine getirmesi gereken görev ve hizmetlere ait iş yükünün belirli tekniklerle hesaplanması</a:t>
            </a:r>
          </a:p>
          <a:p>
            <a:pPr marL="274320" indent="-274320">
              <a:spcBef>
                <a:spcPct val="20000"/>
              </a:spcBef>
              <a:buClr>
                <a:schemeClr val="accent3"/>
              </a:buClr>
              <a:buSzPct val="95000"/>
              <a:buFont typeface="Wingdings 2"/>
              <a:buChar char=""/>
            </a:pPr>
            <a:r>
              <a:rPr lang="tr-TR" sz="2600" dirty="0" smtClean="0">
                <a:latin typeface="Times New Roman" pitchFamily="18" charset="0"/>
                <a:cs typeface="Times New Roman" pitchFamily="18" charset="0"/>
              </a:rPr>
              <a:t>iş yükü ile orantılı olarak o kurumda istihdam edilmesi gereken personel sayısının ve niteliklerinin belirlenmesidir</a:t>
            </a:r>
            <a:r>
              <a:rPr lang="tr-TR" dirty="0" smtClean="0">
                <a:latin typeface="Times New Roman" pitchFamily="18" charset="0"/>
                <a:cs typeface="Times New Roman" pitchFamily="18" charset="0"/>
              </a:rPr>
              <a:t>. </a:t>
            </a:r>
          </a:p>
        </p:txBody>
      </p:sp>
      <p:sp>
        <p:nvSpPr>
          <p:cNvPr id="6" name="5 Slayt Numarası Yer Tutucusu"/>
          <p:cNvSpPr>
            <a:spLocks noGrp="1"/>
          </p:cNvSpPr>
          <p:nvPr>
            <p:ph type="sldNum" sz="quarter" idx="12"/>
          </p:nvPr>
        </p:nvSpPr>
        <p:spPr/>
        <p:txBody>
          <a:bodyPr/>
          <a:lstStyle/>
          <a:p>
            <a:fld id="{B1DEFA8C-F947-479F-BE07-76B6B3F80BF1}" type="slidenum">
              <a:rPr lang="tr-TR" smtClean="0"/>
              <a:pPr/>
              <a:t>3</a:t>
            </a:fld>
            <a:r>
              <a:rPr lang="tr-TR" dirty="0" smtClean="0"/>
              <a:t>/35</a:t>
            </a:r>
            <a:endParaRPr lang="tr-TR"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67544" y="548680"/>
            <a:ext cx="8229600" cy="1143000"/>
          </a:xfrm>
        </p:spPr>
        <p:txBody>
          <a:bodyPr/>
          <a:lstStyle/>
          <a:p>
            <a:r>
              <a:rPr lang="tr-TR" dirty="0" smtClean="0"/>
              <a:t>Neden Norm Kadro?</a:t>
            </a:r>
            <a:endParaRPr lang="tr-TR" dirty="0">
              <a:latin typeface="Times New Roman" pitchFamily="18" charset="0"/>
              <a:cs typeface="Times New Roman" pitchFamily="18" charset="0"/>
            </a:endParaRPr>
          </a:p>
        </p:txBody>
      </p:sp>
      <p:sp>
        <p:nvSpPr>
          <p:cNvPr id="5" name="4 Dikdörtgen"/>
          <p:cNvSpPr/>
          <p:nvPr/>
        </p:nvSpPr>
        <p:spPr>
          <a:xfrm>
            <a:off x="539552" y="1556792"/>
            <a:ext cx="7776864" cy="3133165"/>
          </a:xfrm>
          <a:prstGeom prst="rect">
            <a:avLst/>
          </a:prstGeom>
        </p:spPr>
        <p:txBody>
          <a:bodyPr wrap="square">
            <a:spAutoFit/>
          </a:bodyPr>
          <a:lstStyle/>
          <a:p>
            <a:pPr marL="274320" indent="-274320">
              <a:spcBef>
                <a:spcPct val="20000"/>
              </a:spcBef>
              <a:buClr>
                <a:schemeClr val="accent3"/>
              </a:buClr>
              <a:buSzPct val="95000"/>
            </a:pPr>
            <a:r>
              <a:rPr lang="tr-TR" sz="2600" dirty="0" smtClean="0"/>
              <a:t>   </a:t>
            </a:r>
            <a:endParaRPr lang="tr-TR" sz="2600" dirty="0" smtClean="0">
              <a:latin typeface="Times New Roman" pitchFamily="18" charset="0"/>
              <a:cs typeface="Times New Roman" pitchFamily="18" charset="0"/>
            </a:endParaRPr>
          </a:p>
          <a:p>
            <a:pPr marL="274320" indent="-274320">
              <a:spcBef>
                <a:spcPct val="20000"/>
              </a:spcBef>
              <a:buClr>
                <a:schemeClr val="accent3"/>
              </a:buClr>
              <a:buSzPct val="95000"/>
              <a:buFont typeface="Wingdings 2"/>
              <a:buChar char=""/>
            </a:pPr>
            <a:r>
              <a:rPr lang="tr-TR" sz="2600" dirty="0" smtClean="0">
                <a:latin typeface="Times New Roman" pitchFamily="18" charset="0"/>
                <a:cs typeface="Times New Roman" pitchFamily="18" charset="0"/>
              </a:rPr>
              <a:t>Fazla veya eksik personel istihdamını engellemek, personelin etkinliğini ve verimliliğini arttırmak için</a:t>
            </a:r>
          </a:p>
          <a:p>
            <a:pPr marL="274320" indent="-274320">
              <a:spcBef>
                <a:spcPct val="20000"/>
              </a:spcBef>
              <a:buClr>
                <a:schemeClr val="accent3"/>
              </a:buClr>
              <a:buSzPct val="95000"/>
              <a:buFont typeface="Wingdings 2"/>
              <a:buChar char=""/>
            </a:pPr>
            <a:r>
              <a:rPr lang="tr-TR" sz="2600" dirty="0" smtClean="0">
                <a:latin typeface="Times New Roman" pitchFamily="18" charset="0"/>
                <a:cs typeface="Times New Roman" pitchFamily="18" charset="0"/>
              </a:rPr>
              <a:t>Mevcut personelin eğitim ihtiyacını isabetle belirlemek için</a:t>
            </a:r>
          </a:p>
          <a:p>
            <a:pPr marL="274320" indent="-274320">
              <a:spcBef>
                <a:spcPct val="20000"/>
              </a:spcBef>
              <a:buClr>
                <a:schemeClr val="accent3"/>
              </a:buClr>
              <a:buSzPct val="95000"/>
              <a:buFont typeface="Wingdings 2"/>
              <a:buChar char=""/>
            </a:pPr>
            <a:r>
              <a:rPr lang="tr-TR" sz="2600" dirty="0" smtClean="0">
                <a:latin typeface="Times New Roman" pitchFamily="18" charset="0"/>
                <a:cs typeface="Times New Roman" pitchFamily="18" charset="0"/>
              </a:rPr>
              <a:t>Yeni istihdam edilecek personelin niteliklerinin daha iyi belirlenmesi için</a:t>
            </a:r>
          </a:p>
        </p:txBody>
      </p:sp>
      <p:sp>
        <p:nvSpPr>
          <p:cNvPr id="6" name="5 Slayt Numarası Yer Tutucusu"/>
          <p:cNvSpPr>
            <a:spLocks noGrp="1"/>
          </p:cNvSpPr>
          <p:nvPr>
            <p:ph type="sldNum" sz="quarter" idx="12"/>
          </p:nvPr>
        </p:nvSpPr>
        <p:spPr/>
        <p:txBody>
          <a:bodyPr/>
          <a:lstStyle/>
          <a:p>
            <a:fld id="{B1DEFA8C-F947-479F-BE07-76B6B3F80BF1}" type="slidenum">
              <a:rPr lang="tr-TR" smtClean="0"/>
              <a:pPr/>
              <a:t>4</a:t>
            </a:fld>
            <a:r>
              <a:rPr lang="tr-TR" dirty="0" smtClean="0"/>
              <a:t>/35</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000" dirty="0" smtClean="0">
                <a:latin typeface="Times New Roman" pitchFamily="18" charset="0"/>
                <a:cs typeface="Times New Roman" pitchFamily="18" charset="0"/>
              </a:rPr>
              <a:t>Kamuda Personel İhtiyacı Nasıl Belirlenmektedir</a:t>
            </a:r>
            <a:endParaRPr lang="tr-TR" sz="4000"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988840"/>
            <a:ext cx="8229600" cy="4335760"/>
          </a:xfrm>
        </p:spPr>
        <p:txBody>
          <a:bodyPr>
            <a:normAutofit fontScale="92500" lnSpcReduction="10000"/>
          </a:bodyPr>
          <a:lstStyle/>
          <a:p>
            <a:pPr marL="0" indent="0" algn="just">
              <a:spcBef>
                <a:spcPts val="0"/>
              </a:spcBef>
              <a:buNone/>
            </a:pPr>
            <a:r>
              <a:rPr lang="tr-TR" sz="3100" dirty="0">
                <a:latin typeface="Times New Roman" pitchFamily="18" charset="0"/>
                <a:cs typeface="Times New Roman" pitchFamily="18" charset="0"/>
              </a:rPr>
              <a:t>190 Sayılı Genel Kadro ve Usulü Hakkında Kanun Hükmünde Kararname’nin 6’ncı maddesinin üçüncü fıkrasında kamu kurum ve kuruluşlarının kadro ihdasını öngören kanun taslaklarına eklenecek kadro cetvellerinin hazırlanmasında ve tutulan kadroların serbest bırakılma işlemlerinde kalkınma planları ve yıllık programlara dayanılarak iş analizi yapılacağı </a:t>
            </a:r>
            <a:r>
              <a:rPr lang="tr-TR" sz="3100" dirty="0" smtClean="0">
                <a:latin typeface="Times New Roman" pitchFamily="18" charset="0"/>
                <a:cs typeface="Times New Roman" pitchFamily="18" charset="0"/>
              </a:rPr>
              <a:t>belirtilmiştir. Ancak, kadro </a:t>
            </a:r>
            <a:r>
              <a:rPr lang="tr-TR" sz="3100" dirty="0">
                <a:latin typeface="Times New Roman" pitchFamily="18" charset="0"/>
                <a:cs typeface="Times New Roman" pitchFamily="18" charset="0"/>
              </a:rPr>
              <a:t>ihdası uygulamasında kurumlardan teknik anlamda bir “iş analizi” </a:t>
            </a:r>
            <a:r>
              <a:rPr lang="tr-TR" sz="3100" dirty="0" smtClean="0">
                <a:latin typeface="Times New Roman" pitchFamily="18" charset="0"/>
                <a:cs typeface="Times New Roman" pitchFamily="18" charset="0"/>
              </a:rPr>
              <a:t>istenmemiştir.</a:t>
            </a:r>
          </a:p>
          <a:p>
            <a:pPr marL="0" indent="0" algn="just">
              <a:spcBef>
                <a:spcPts val="0"/>
              </a:spcBef>
              <a:buNone/>
            </a:pPr>
            <a:endParaRPr lang="tr-TR" sz="3100" dirty="0" smtClean="0">
              <a:latin typeface="Times New Roman" pitchFamily="18" charset="0"/>
              <a:cs typeface="Times New Roman" pitchFamily="18" charset="0"/>
            </a:endParaRPr>
          </a:p>
          <a:p>
            <a:pPr marL="0" indent="0" algn="just">
              <a:spcBef>
                <a:spcPts val="0"/>
              </a:spcBef>
              <a:buNone/>
            </a:pPr>
            <a:endParaRPr lang="tr-TR" sz="3100" dirty="0"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r>
              <a:rPr lang="tr-TR" dirty="0" smtClean="0"/>
              <a:t>/35</a:t>
            </a:r>
            <a:endParaRPr lang="tr-TR" dirty="0"/>
          </a:p>
        </p:txBody>
      </p:sp>
    </p:spTree>
    <p:extLst>
      <p:ext uri="{BB962C8B-B14F-4D97-AF65-F5344CB8AC3E}">
        <p14:creationId xmlns:p14="http://schemas.microsoft.com/office/powerpoint/2010/main" val="2348445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704088"/>
            <a:ext cx="8229600" cy="924712"/>
          </a:xfrm>
        </p:spPr>
        <p:txBody>
          <a:bodyPr>
            <a:normAutofit/>
          </a:bodyPr>
          <a:lstStyle/>
          <a:p>
            <a:pPr algn="ctr"/>
            <a:r>
              <a:rPr lang="tr-TR" dirty="0" smtClean="0">
                <a:latin typeface="Times New Roman" pitchFamily="18" charset="0"/>
                <a:cs typeface="Times New Roman" pitchFamily="18" charset="0"/>
              </a:rPr>
              <a:t>Kamuda Norm Kadro Denemesi</a:t>
            </a:r>
            <a:endParaRPr lang="tr-TR"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628800"/>
            <a:ext cx="8229600" cy="4824536"/>
          </a:xfrm>
        </p:spPr>
        <p:txBody>
          <a:bodyPr>
            <a:noAutofit/>
          </a:bodyPr>
          <a:lstStyle/>
          <a:p>
            <a:pPr marL="0" indent="0">
              <a:spcBef>
                <a:spcPts val="0"/>
              </a:spcBef>
              <a:buNone/>
            </a:pPr>
            <a:r>
              <a:rPr lang="tr-TR" sz="2200" dirty="0">
                <a:latin typeface="Times New Roman" pitchFamily="18" charset="0"/>
                <a:cs typeface="Times New Roman" pitchFamily="18" charset="0"/>
              </a:rPr>
              <a:t>6/11/2000 tarihli ve 2000/1658 sayılı Bakanlar Kurulu Kararı ile kamu kurum ve kuruluşlarından norm kadrolarının belirlenmesi </a:t>
            </a:r>
            <a:r>
              <a:rPr lang="tr-TR" sz="2200" dirty="0" smtClean="0">
                <a:latin typeface="Times New Roman" pitchFamily="18" charset="0"/>
                <a:cs typeface="Times New Roman" pitchFamily="18" charset="0"/>
              </a:rPr>
              <a:t>istenmiş 09/07/2001 </a:t>
            </a:r>
            <a:r>
              <a:rPr lang="tr-TR" sz="2200" dirty="0">
                <a:latin typeface="Times New Roman" pitchFamily="18" charset="0"/>
                <a:cs typeface="Times New Roman" pitchFamily="18" charset="0"/>
              </a:rPr>
              <a:t>tarihinde yayımlanan Başbakanlık Genelgesiyle eylem takvimine </a:t>
            </a:r>
            <a:r>
              <a:rPr lang="tr-TR" sz="2200" dirty="0" smtClean="0">
                <a:latin typeface="Times New Roman" pitchFamily="18" charset="0"/>
                <a:cs typeface="Times New Roman" pitchFamily="18" charset="0"/>
              </a:rPr>
              <a:t>bağlanmış, </a:t>
            </a:r>
          </a:p>
          <a:p>
            <a:pPr marL="0" indent="0">
              <a:spcBef>
                <a:spcPts val="0"/>
              </a:spcBef>
              <a:buNone/>
            </a:pPr>
            <a:r>
              <a:rPr lang="tr-TR" sz="2200" dirty="0" smtClean="0">
                <a:latin typeface="Times New Roman" pitchFamily="18" charset="0"/>
                <a:cs typeface="Times New Roman" pitchFamily="18" charset="0"/>
              </a:rPr>
              <a:t>- </a:t>
            </a:r>
            <a:r>
              <a:rPr lang="tr-TR" sz="2200" dirty="0">
                <a:latin typeface="Times New Roman" pitchFamily="18" charset="0"/>
                <a:cs typeface="Times New Roman" pitchFamily="18" charset="0"/>
              </a:rPr>
              <a:t>Personel yoğunlaşması olan kurumlardan diğer kurumlara personel aktarımın </a:t>
            </a:r>
            <a:r>
              <a:rPr lang="tr-TR" sz="2200" dirty="0" smtClean="0">
                <a:latin typeface="Times New Roman" pitchFamily="18" charset="0"/>
                <a:cs typeface="Times New Roman" pitchFamily="18" charset="0"/>
              </a:rPr>
              <a:t>yapılması,</a:t>
            </a:r>
            <a:endParaRPr lang="tr-TR" sz="2200" dirty="0">
              <a:latin typeface="Times New Roman" pitchFamily="18" charset="0"/>
              <a:cs typeface="Times New Roman" pitchFamily="18" charset="0"/>
            </a:endParaRPr>
          </a:p>
          <a:p>
            <a:pPr marL="0" indent="0">
              <a:spcBef>
                <a:spcPts val="0"/>
              </a:spcBef>
              <a:buNone/>
            </a:pPr>
            <a:r>
              <a:rPr lang="tr-TR" sz="2200" dirty="0">
                <a:latin typeface="Times New Roman" pitchFamily="18" charset="0"/>
                <a:cs typeface="Times New Roman" pitchFamily="18" charset="0"/>
              </a:rPr>
              <a:t>- kamu kurumlarının ihtiyaç duyduğu nitelikteki elemanın yetiştirilmesi için üniversitelerle işbirliğine </a:t>
            </a:r>
            <a:r>
              <a:rPr lang="tr-TR" sz="2200" dirty="0" smtClean="0">
                <a:latin typeface="Times New Roman" pitchFamily="18" charset="0"/>
                <a:cs typeface="Times New Roman" pitchFamily="18" charset="0"/>
              </a:rPr>
              <a:t>gidilmesi,</a:t>
            </a:r>
            <a:endParaRPr lang="tr-TR" sz="2200" dirty="0">
              <a:latin typeface="Times New Roman" pitchFamily="18" charset="0"/>
              <a:cs typeface="Times New Roman" pitchFamily="18" charset="0"/>
            </a:endParaRPr>
          </a:p>
          <a:p>
            <a:pPr marL="0" indent="0">
              <a:spcBef>
                <a:spcPts val="0"/>
              </a:spcBef>
              <a:buNone/>
            </a:pPr>
            <a:r>
              <a:rPr lang="tr-TR" sz="2200" dirty="0" smtClean="0">
                <a:latin typeface="Times New Roman" pitchFamily="18" charset="0"/>
                <a:cs typeface="Times New Roman" pitchFamily="18" charset="0"/>
              </a:rPr>
              <a:t>Amaçlanmıştır. Ancak, </a:t>
            </a:r>
          </a:p>
          <a:p>
            <a:pPr marL="0" indent="0">
              <a:spcBef>
                <a:spcPts val="0"/>
              </a:spcBef>
              <a:buNone/>
            </a:pPr>
            <a:r>
              <a:rPr lang="tr-TR" sz="2200" dirty="0" smtClean="0">
                <a:latin typeface="Times New Roman" pitchFamily="18" charset="0"/>
                <a:cs typeface="Times New Roman" pitchFamily="18" charset="0"/>
              </a:rPr>
              <a:t>30.10.2003 </a:t>
            </a:r>
            <a:r>
              <a:rPr lang="tr-TR" sz="2200" dirty="0">
                <a:latin typeface="Times New Roman" pitchFamily="18" charset="0"/>
                <a:cs typeface="Times New Roman" pitchFamily="18" charset="0"/>
              </a:rPr>
              <a:t>tarihli 2003/6532 sayılı </a:t>
            </a:r>
            <a:r>
              <a:rPr lang="tr-TR" sz="2200" dirty="0" err="1" smtClean="0">
                <a:latin typeface="Times New Roman" pitchFamily="18" charset="0"/>
                <a:cs typeface="Times New Roman" pitchFamily="18" charset="0"/>
              </a:rPr>
              <a:t>BKK’ile</a:t>
            </a:r>
            <a:r>
              <a:rPr lang="tr-TR" sz="2200" dirty="0" smtClean="0">
                <a:latin typeface="Times New Roman" pitchFamily="18" charset="0"/>
                <a:cs typeface="Times New Roman" pitchFamily="18" charset="0"/>
              </a:rPr>
              <a:t> </a:t>
            </a:r>
            <a:r>
              <a:rPr lang="tr-TR" sz="2200" dirty="0">
                <a:latin typeface="Times New Roman" pitchFamily="18" charset="0"/>
                <a:cs typeface="Times New Roman" pitchFamily="18" charset="0"/>
              </a:rPr>
              <a:t>“…Devlet Personel Başkanlığı ve Maliye Bakanlığınca Sekizinci </a:t>
            </a:r>
            <a:r>
              <a:rPr lang="tr-TR" sz="2200" dirty="0" err="1">
                <a:latin typeface="Times New Roman" pitchFamily="18" charset="0"/>
                <a:cs typeface="Times New Roman" pitchFamily="18" charset="0"/>
              </a:rPr>
              <a:t>beşyıllık</a:t>
            </a:r>
            <a:r>
              <a:rPr lang="tr-TR" sz="2200" dirty="0">
                <a:latin typeface="Times New Roman" pitchFamily="18" charset="0"/>
                <a:cs typeface="Times New Roman" pitchFamily="18" charset="0"/>
              </a:rPr>
              <a:t> kalkınma planı süresini kapsayan dönemden başlamak üzere yeni bir takvim belirleninceye kadar norm kadro çalışmalarına başlamayacaklar…” talimatı </a:t>
            </a:r>
            <a:r>
              <a:rPr lang="tr-TR" sz="2200" dirty="0" smtClean="0">
                <a:latin typeface="Times New Roman" pitchFamily="18" charset="0"/>
                <a:cs typeface="Times New Roman" pitchFamily="18" charset="0"/>
              </a:rPr>
              <a:t>verilmiştir.</a:t>
            </a:r>
            <a:endParaRPr lang="tr-TR" sz="2200"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r>
              <a:rPr lang="tr-TR" dirty="0" smtClean="0"/>
              <a:t>/35</a:t>
            </a:r>
            <a:endParaRPr lang="tr-TR" dirty="0"/>
          </a:p>
        </p:txBody>
      </p:sp>
    </p:spTree>
    <p:extLst>
      <p:ext uri="{BB962C8B-B14F-4D97-AF65-F5344CB8AC3E}">
        <p14:creationId xmlns:p14="http://schemas.microsoft.com/office/powerpoint/2010/main" val="525041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latin typeface="Times New Roman" pitchFamily="18" charset="0"/>
                <a:ea typeface="+mn-ea"/>
                <a:cs typeface="Times New Roman" pitchFamily="18" charset="0"/>
              </a:rPr>
              <a:t>Cumhurbaşkanlığı Sisteminde</a:t>
            </a:r>
            <a:endParaRPr lang="tr-TR" dirty="0">
              <a:latin typeface="Times New Roman" pitchFamily="18" charset="0"/>
              <a:ea typeface="+mn-ea"/>
              <a:cs typeface="Times New Roman" pitchFamily="18" charset="0"/>
            </a:endParaRPr>
          </a:p>
        </p:txBody>
      </p:sp>
      <p:sp>
        <p:nvSpPr>
          <p:cNvPr id="3" name="İçerik Yer Tutucusu 2"/>
          <p:cNvSpPr>
            <a:spLocks noGrp="1"/>
          </p:cNvSpPr>
          <p:nvPr>
            <p:ph idx="1"/>
          </p:nvPr>
        </p:nvSpPr>
        <p:spPr/>
        <p:txBody>
          <a:bodyPr>
            <a:normAutofit fontScale="62500" lnSpcReduction="20000"/>
          </a:bodyPr>
          <a:lstStyle/>
          <a:p>
            <a:endParaRPr lang="tr-TR" b="1" dirty="0" smtClean="0"/>
          </a:p>
          <a:p>
            <a:r>
              <a:rPr lang="tr-TR" sz="3800" dirty="0" smtClean="0">
                <a:latin typeface="Times New Roman" pitchFamily="18" charset="0"/>
                <a:cs typeface="Times New Roman" pitchFamily="18" charset="0"/>
              </a:rPr>
              <a:t>2 Numaralı CBK Madde 10:  (1) Bu Cumhurbaşkanlığı Kararnamesinin uygulanmasına ve kapsama dâhil kurumların personel istihdamına dair konularda kadro, pozisyon ve iş analizleri yapmaya, standartlar belirlemeye ve gerekli evrakı tetkike Strateji ve Bütçe Başkanlığı ile Devlet Personel Başkanlığı yetkilidir. </a:t>
            </a:r>
          </a:p>
          <a:p>
            <a:pPr>
              <a:buNone/>
            </a:pPr>
            <a:endParaRPr lang="tr-TR" sz="3800" dirty="0" smtClean="0">
              <a:latin typeface="Times New Roman" pitchFamily="18" charset="0"/>
              <a:cs typeface="Times New Roman" pitchFamily="18" charset="0"/>
            </a:endParaRPr>
          </a:p>
          <a:p>
            <a:r>
              <a:rPr lang="tr-TR" sz="3800" dirty="0" smtClean="0">
                <a:latin typeface="Times New Roman" pitchFamily="18" charset="0"/>
                <a:cs typeface="Times New Roman" pitchFamily="18" charset="0"/>
              </a:rPr>
              <a:t>2019 Yılı Cumhurbaşkanlığı Yıllık Programı, Tedbir 158: Kamu sektöründe çalışanlar için </a:t>
            </a:r>
            <a:r>
              <a:rPr lang="tr-TR" sz="3800" dirty="0">
                <a:latin typeface="Times New Roman" pitchFamily="18" charset="0"/>
                <a:cs typeface="Times New Roman" pitchFamily="18" charset="0"/>
              </a:rPr>
              <a:t>yetenek </a:t>
            </a:r>
            <a:r>
              <a:rPr lang="tr-TR" sz="3800" dirty="0" smtClean="0">
                <a:latin typeface="Times New Roman" pitchFamily="18" charset="0"/>
                <a:cs typeface="Times New Roman" pitchFamily="18" charset="0"/>
              </a:rPr>
              <a:t>ölçümü, tekrar </a:t>
            </a:r>
            <a:r>
              <a:rPr lang="tr-TR" sz="3800" dirty="0">
                <a:latin typeface="Times New Roman" pitchFamily="18" charset="0"/>
                <a:cs typeface="Times New Roman" pitchFamily="18" charset="0"/>
              </a:rPr>
              <a:t>yerleştirme </a:t>
            </a:r>
            <a:r>
              <a:rPr lang="tr-TR" sz="3800" dirty="0" smtClean="0">
                <a:latin typeface="Times New Roman" pitchFamily="18" charset="0"/>
                <a:cs typeface="Times New Roman" pitchFamily="18" charset="0"/>
              </a:rPr>
              <a:t>ve norm kadro çalışmaları </a:t>
            </a:r>
            <a:r>
              <a:rPr lang="tr-TR" sz="3800" dirty="0">
                <a:latin typeface="Times New Roman" pitchFamily="18" charset="0"/>
                <a:cs typeface="Times New Roman" pitchFamily="18" charset="0"/>
              </a:rPr>
              <a:t>yapılacak</a:t>
            </a:r>
            <a:r>
              <a:rPr lang="tr-TR" sz="3800" dirty="0" smtClean="0">
                <a:latin typeface="Times New Roman" pitchFamily="18" charset="0"/>
                <a:cs typeface="Times New Roman" pitchFamily="18" charset="0"/>
              </a:rPr>
              <a:t>, kamu </a:t>
            </a:r>
            <a:r>
              <a:rPr lang="tr-TR" sz="3800" dirty="0">
                <a:latin typeface="Times New Roman" pitchFamily="18" charset="0"/>
                <a:cs typeface="Times New Roman" pitchFamily="18" charset="0"/>
              </a:rPr>
              <a:t>sektörü </a:t>
            </a:r>
            <a:r>
              <a:rPr lang="tr-TR" sz="3800" dirty="0" smtClean="0">
                <a:latin typeface="Times New Roman" pitchFamily="18" charset="0"/>
                <a:cs typeface="Times New Roman" pitchFamily="18" charset="0"/>
              </a:rPr>
              <a:t>insan kaynağının </a:t>
            </a:r>
            <a:r>
              <a:rPr lang="tr-TR" sz="3800" dirty="0">
                <a:latin typeface="Times New Roman" pitchFamily="18" charset="0"/>
                <a:cs typeface="Times New Roman" pitchFamily="18" charset="0"/>
              </a:rPr>
              <a:t>ödül </a:t>
            </a:r>
            <a:r>
              <a:rPr lang="tr-TR" sz="3800" dirty="0" smtClean="0">
                <a:latin typeface="Times New Roman" pitchFamily="18" charset="0"/>
                <a:cs typeface="Times New Roman" pitchFamily="18" charset="0"/>
              </a:rPr>
              <a:t>ve performans sistemleri vasıtasıyla etkin yönetimi sağlanacaktır</a:t>
            </a:r>
            <a:r>
              <a:rPr lang="tr-TR" sz="3800" dirty="0">
                <a:latin typeface="Times New Roman" pitchFamily="18" charset="0"/>
                <a:cs typeface="Times New Roman" pitchFamily="18" charset="0"/>
              </a:rPr>
              <a:t>.</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r>
              <a:rPr lang="tr-TR" dirty="0" smtClean="0"/>
              <a:t>/35</a:t>
            </a:r>
            <a:endParaRPr lang="tr-TR" dirty="0"/>
          </a:p>
        </p:txBody>
      </p:sp>
    </p:spTree>
    <p:extLst>
      <p:ext uri="{BB962C8B-B14F-4D97-AF65-F5344CB8AC3E}">
        <p14:creationId xmlns:p14="http://schemas.microsoft.com/office/powerpoint/2010/main" val="533928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Times New Roman" pitchFamily="18" charset="0"/>
                <a:cs typeface="Times New Roman" pitchFamily="18" charset="0"/>
              </a:rPr>
              <a:t>2. Norm Kadro Aşamaları</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28800"/>
            <a:ext cx="8229600" cy="3759696"/>
          </a:xfrm>
        </p:spPr>
        <p:txBody>
          <a:bodyPr>
            <a:normAutofit lnSpcReduction="10000"/>
          </a:bodyPr>
          <a:lstStyle/>
          <a:p>
            <a:r>
              <a:rPr lang="tr-TR" dirty="0" smtClean="0">
                <a:latin typeface="Times New Roman" pitchFamily="18" charset="0"/>
                <a:cs typeface="Times New Roman" pitchFamily="18" charset="0"/>
              </a:rPr>
              <a:t>Organizasyon Şemasının Oluşturulması ve Analizi</a:t>
            </a:r>
          </a:p>
          <a:p>
            <a:r>
              <a:rPr lang="tr-TR" dirty="0" smtClean="0">
                <a:latin typeface="Times New Roman" pitchFamily="18" charset="0"/>
                <a:cs typeface="Times New Roman" pitchFamily="18" charset="0"/>
              </a:rPr>
              <a:t>Süreçlerin Belirlenmesi, Tasarımı ve Analizi</a:t>
            </a:r>
          </a:p>
          <a:p>
            <a:r>
              <a:rPr lang="tr-TR" dirty="0" smtClean="0">
                <a:latin typeface="Times New Roman" pitchFamily="18" charset="0"/>
                <a:cs typeface="Times New Roman" pitchFamily="18" charset="0"/>
              </a:rPr>
              <a:t>İş Akış Şemalarının Çıkarılması</a:t>
            </a:r>
          </a:p>
          <a:p>
            <a:r>
              <a:rPr lang="tr-TR" dirty="0" smtClean="0">
                <a:latin typeface="Times New Roman" pitchFamily="18" charset="0"/>
                <a:cs typeface="Times New Roman" pitchFamily="18" charset="0"/>
              </a:rPr>
              <a:t>Süre Ölçümü Yapılması</a:t>
            </a:r>
          </a:p>
          <a:p>
            <a:r>
              <a:rPr lang="tr-TR" dirty="0" smtClean="0">
                <a:latin typeface="Times New Roman" pitchFamily="18" charset="0"/>
                <a:cs typeface="Times New Roman" pitchFamily="18" charset="0"/>
              </a:rPr>
              <a:t>Norm Kadronun Belirlenmesi</a:t>
            </a:r>
          </a:p>
          <a:p>
            <a:r>
              <a:rPr lang="tr-TR" dirty="0" smtClean="0">
                <a:latin typeface="Times New Roman" pitchFamily="18" charset="0"/>
                <a:cs typeface="Times New Roman" pitchFamily="18" charset="0"/>
              </a:rPr>
              <a:t>Norm Kadronun İzlenmesi </a:t>
            </a: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r>
              <a:rPr lang="tr-TR" dirty="0" smtClean="0"/>
              <a:t>/35</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8664" y="260648"/>
            <a:ext cx="8568952" cy="1143000"/>
          </a:xfrm>
        </p:spPr>
        <p:txBody>
          <a:bodyPr>
            <a:normAutofit fontScale="90000"/>
          </a:bodyPr>
          <a:lstStyle/>
          <a:p>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sz="4900" dirty="0" smtClean="0">
                <a:latin typeface="Times New Roman" pitchFamily="18" charset="0"/>
                <a:cs typeface="Times New Roman" pitchFamily="18" charset="0"/>
              </a:rPr>
              <a:t>2.1</a:t>
            </a:r>
            <a:r>
              <a:rPr lang="tr-TR" sz="4900" dirty="0">
                <a:latin typeface="Times New Roman" pitchFamily="18" charset="0"/>
                <a:cs typeface="Times New Roman" pitchFamily="18" charset="0"/>
              </a:rPr>
              <a:t>. Organizasyon Şemasının Oluşturulması ve Analizi</a:t>
            </a:r>
            <a:br>
              <a:rPr lang="tr-TR" sz="4900" dirty="0">
                <a:latin typeface="Times New Roman" pitchFamily="18" charset="0"/>
                <a:cs typeface="Times New Roman" pitchFamily="18" charset="0"/>
              </a:rPr>
            </a:b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endParaRPr lang="tr-TR" sz="4000" dirty="0">
              <a:latin typeface="Times New Roman" pitchFamily="18" charset="0"/>
              <a:cs typeface="Times New Roman" pitchFamily="18" charset="0"/>
            </a:endParaRPr>
          </a:p>
        </p:txBody>
      </p:sp>
      <p:sp>
        <p:nvSpPr>
          <p:cNvPr id="3" name="2 İçerik Yer Tutucusu"/>
          <p:cNvSpPr>
            <a:spLocks noGrp="1"/>
          </p:cNvSpPr>
          <p:nvPr>
            <p:ph idx="1"/>
          </p:nvPr>
        </p:nvSpPr>
        <p:spPr>
          <a:xfrm>
            <a:off x="590872" y="1628800"/>
            <a:ext cx="8229600" cy="4525963"/>
          </a:xfrm>
        </p:spPr>
        <p:txBody>
          <a:bodyPr/>
          <a:lstStyle/>
          <a:p>
            <a:r>
              <a:rPr lang="tr-TR" sz="2800" dirty="0" smtClean="0">
                <a:latin typeface="Times New Roman" pitchFamily="18" charset="0"/>
                <a:cs typeface="Times New Roman" pitchFamily="18" charset="0"/>
              </a:rPr>
              <a:t>Organizasyon şemasının çıkarılması</a:t>
            </a:r>
          </a:p>
          <a:p>
            <a:r>
              <a:rPr lang="tr-TR" sz="2800" dirty="0" smtClean="0">
                <a:latin typeface="Times New Roman" pitchFamily="18" charset="0"/>
                <a:cs typeface="Times New Roman" pitchFamily="18" charset="0"/>
              </a:rPr>
              <a:t>Mevzuat incelemesi 1 numaralı CBK</a:t>
            </a:r>
          </a:p>
          <a:p>
            <a:r>
              <a:rPr lang="tr-TR" sz="2800" dirty="0" smtClean="0">
                <a:latin typeface="Times New Roman" pitchFamily="18" charset="0"/>
                <a:cs typeface="Times New Roman" pitchFamily="18" charset="0"/>
              </a:rPr>
              <a:t>Yöneticilerle, çalışanlarla görüşme</a:t>
            </a:r>
          </a:p>
          <a:p>
            <a:r>
              <a:rPr lang="tr-TR" sz="2800" dirty="0" smtClean="0">
                <a:latin typeface="Times New Roman" pitchFamily="18" charset="0"/>
                <a:cs typeface="Times New Roman" pitchFamily="18" charset="0"/>
              </a:rPr>
              <a:t>Analiz </a:t>
            </a:r>
          </a:p>
          <a:p>
            <a:pPr lvl="1"/>
            <a:r>
              <a:rPr lang="tr-TR" dirty="0" smtClean="0">
                <a:latin typeface="Times New Roman" pitchFamily="18" charset="0"/>
                <a:cs typeface="Times New Roman" pitchFamily="18" charset="0"/>
              </a:rPr>
              <a:t>Yerine getirilmeyen görev var mı?</a:t>
            </a:r>
          </a:p>
          <a:p>
            <a:pPr lvl="1"/>
            <a:r>
              <a:rPr lang="tr-TR" dirty="0" smtClean="0">
                <a:latin typeface="Times New Roman" pitchFamily="18" charset="0"/>
                <a:cs typeface="Times New Roman" pitchFamily="18" charset="0"/>
              </a:rPr>
              <a:t>Birleştirilebilecek birimler var mı?</a:t>
            </a:r>
          </a:p>
          <a:p>
            <a:pPr lvl="1"/>
            <a:r>
              <a:rPr lang="tr-TR" dirty="0" smtClean="0">
                <a:latin typeface="Times New Roman" pitchFamily="18" charset="0"/>
                <a:cs typeface="Times New Roman" pitchFamily="18" charset="0"/>
              </a:rPr>
              <a:t>İşlevini kaybetmiş birim var mı?</a:t>
            </a:r>
          </a:p>
          <a:p>
            <a:pPr lvl="1"/>
            <a:r>
              <a:rPr lang="tr-TR" dirty="0" smtClean="0">
                <a:latin typeface="Times New Roman" pitchFamily="18" charset="0"/>
                <a:cs typeface="Times New Roman" pitchFamily="18" charset="0"/>
              </a:rPr>
              <a:t>Çakışan görevler var mı?</a:t>
            </a:r>
          </a:p>
          <a:p>
            <a:pPr lvl="1"/>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r>
              <a:rPr lang="tr-TR" dirty="0" smtClean="0"/>
              <a:t>/35</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1974</TotalTime>
  <Words>1132</Words>
  <Application>Microsoft Office PowerPoint</Application>
  <PresentationFormat>Ekran Gösterisi (4:3)</PresentationFormat>
  <Paragraphs>179</Paragraphs>
  <Slides>26</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26</vt:i4>
      </vt:variant>
    </vt:vector>
  </HeadingPairs>
  <TitlesOfParts>
    <vt:vector size="32" baseType="lpstr">
      <vt:lpstr>Arial</vt:lpstr>
      <vt:lpstr>Calibri</vt:lpstr>
      <vt:lpstr>Constantia</vt:lpstr>
      <vt:lpstr>Times New Roman</vt:lpstr>
      <vt:lpstr>Wingdings 2</vt:lpstr>
      <vt:lpstr>Ofis Teması</vt:lpstr>
      <vt:lpstr>İş Yükü Analizi ve Norm Kadro  Bülent SARAÇ Ticaret Bakanlığı İç Denetçisi b.sarac@ticaret.gov.tr 0312 449 26 00  Şubat 2019</vt:lpstr>
      <vt:lpstr>Sunum Planı</vt:lpstr>
      <vt:lpstr>1.Genel Bilgiler</vt:lpstr>
      <vt:lpstr>Neden Norm Kadro?</vt:lpstr>
      <vt:lpstr>Kamuda Personel İhtiyacı Nasıl Belirlenmektedir</vt:lpstr>
      <vt:lpstr>Kamuda Norm Kadro Denemesi</vt:lpstr>
      <vt:lpstr>Cumhurbaşkanlığı Sisteminde</vt:lpstr>
      <vt:lpstr>2. Norm Kadro Aşamaları</vt:lpstr>
      <vt:lpstr>    2.1. Organizasyon Şemasının Oluşturulması ve Analizi                                                                                              </vt:lpstr>
      <vt:lpstr>2.2. Süreçlerin Belirlenmesi, Tasarımı ve Analizi</vt:lpstr>
      <vt:lpstr>2.2.1. Süreçlerin Sınıflandırılması</vt:lpstr>
      <vt:lpstr>2.2.2. Süreç Hiyerarşisinin Belirlenmesi</vt:lpstr>
      <vt:lpstr>PowerPoint Sunusu</vt:lpstr>
      <vt:lpstr>2.2.3. Süreçlerin Tasarımı ve Analizi</vt:lpstr>
      <vt:lpstr>Dikkat?</vt:lpstr>
      <vt:lpstr>2.2.4. Süreçte Görev Yapanların Niteliklerinin Belirlenmesi</vt:lpstr>
      <vt:lpstr>2.2.5. Eğitim İhtiyacının Belirlenmesi</vt:lpstr>
      <vt:lpstr>2.3. İş Akış Şemalarının Çıkarılması</vt:lpstr>
      <vt:lpstr>2.4. Süre Ölçümü Yapılması</vt:lpstr>
      <vt:lpstr>2.4. Süre Ölçümü Yapılması</vt:lpstr>
      <vt:lpstr>2.5 Norm Kadronun Hesaplanması</vt:lpstr>
      <vt:lpstr>2.5 Norm Kadronun Hesaplanması</vt:lpstr>
      <vt:lpstr>2.5 Norm Kadronun Hesaplanması</vt:lpstr>
      <vt:lpstr>2.5 Norm Kadronun Hesaplanması</vt:lpstr>
      <vt:lpstr>2.6. Norm Kadronun İzlenmesi</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 Kadro</dc:title>
  <dc:creator>B.SARAC</dc:creator>
  <cp:lastModifiedBy>Bülent Saraç</cp:lastModifiedBy>
  <cp:revision>153</cp:revision>
  <dcterms:created xsi:type="dcterms:W3CDTF">2018-01-27T16:56:02Z</dcterms:created>
  <dcterms:modified xsi:type="dcterms:W3CDTF">2019-02-22T07:55:49Z</dcterms:modified>
</cp:coreProperties>
</file>