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72" r:id="rId9"/>
    <p:sldId id="273" r:id="rId10"/>
    <p:sldId id="263" r:id="rId11"/>
    <p:sldId id="264" r:id="rId12"/>
    <p:sldId id="265" r:id="rId13"/>
    <p:sldId id="266" r:id="rId14"/>
    <p:sldId id="267" r:id="rId15"/>
    <p:sldId id="268" r:id="rId16"/>
    <p:sldId id="274" r:id="rId17"/>
    <p:sldId id="275" r:id="rId18"/>
    <p:sldId id="269" r:id="rId19"/>
    <p:sldId id="276" r:id="rId20"/>
    <p:sldId id="277" r:id="rId21"/>
    <p:sldId id="278" r:id="rId22"/>
    <p:sldId id="279" r:id="rId23"/>
    <p:sldId id="280" r:id="rId24"/>
    <p:sldId id="283" r:id="rId25"/>
    <p:sldId id="284" r:id="rId26"/>
    <p:sldId id="281"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2A87368-BCB4-4DD0-A09C-AFAAAEE7FC4B}" type="datetimeFigureOut">
              <a:rPr lang="tr-TR" smtClean="0"/>
              <a:t>19.02.2019</a:t>
            </a:fld>
            <a:endParaRPr lang="tr-TR"/>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tr-TR"/>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8EE7378A-69CB-4B20-BF30-75105F2FD278}" type="slidenum">
              <a:rPr lang="tr-TR" smtClean="0"/>
              <a:t>‹#›</a:t>
            </a:fld>
            <a:endParaRPr lang="tr-TR"/>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2A87368-BCB4-4DD0-A09C-AFAAAEE7FC4B}" type="datetimeFigureOut">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2A87368-BCB4-4DD0-A09C-AFAAAEE7FC4B}" type="datetimeFigureOut">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6096000" y="6356350"/>
            <a:ext cx="762000" cy="365125"/>
          </a:xfrm>
        </p:spPr>
        <p:txBody>
          <a:bodyPr/>
          <a:lstStyle/>
          <a:p>
            <a:fld id="{8EE7378A-69CB-4B20-BF30-75105F2FD278}" type="slidenum">
              <a:rPr lang="tr-TR" smtClean="0"/>
              <a:t>‹#›</a:t>
            </a:fld>
            <a:endParaRPr lang="tr-TR"/>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2A87368-BCB4-4DD0-A09C-AFAAAEE7FC4B}" type="datetimeFigureOut">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2A87368-BCB4-4DD0-A09C-AFAAAEE7FC4B}" type="datetimeFigureOut">
              <a:rPr lang="tr-TR" smtClean="0"/>
              <a:t>19.02.2019</a:t>
            </a:fld>
            <a:endParaRPr lang="tr-TR"/>
          </a:p>
        </p:txBody>
      </p:sp>
      <p:sp>
        <p:nvSpPr>
          <p:cNvPr id="5" name="Footer Placeholder 4"/>
          <p:cNvSpPr>
            <a:spLocks noGrp="1"/>
          </p:cNvSpPr>
          <p:nvPr>
            <p:ph type="ftr" sz="quarter" idx="11"/>
          </p:nvPr>
        </p:nvSpPr>
        <p:spPr>
          <a:xfrm>
            <a:off x="5791200" y="6356350"/>
            <a:ext cx="2895600" cy="365125"/>
          </a:xfrm>
        </p:spPr>
        <p:txBody>
          <a:bodyPr/>
          <a:lstStyle/>
          <a:p>
            <a:endParaRPr lang="tr-TR"/>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8EE7378A-69CB-4B20-BF30-75105F2FD278}" type="slidenum">
              <a:rPr lang="tr-TR" smtClean="0"/>
              <a:t>‹#›</a:t>
            </a:fld>
            <a:endParaRPr lang="tr-TR"/>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92A87368-BCB4-4DD0-A09C-AFAAAEE7FC4B}" type="datetimeFigureOut">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92A87368-BCB4-4DD0-A09C-AFAAAEE7FC4B}" type="datetimeFigureOut">
              <a:rPr lang="tr-TR" smtClean="0"/>
              <a:t>19.02.2019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2A87368-BCB4-4DD0-A09C-AFAAAEE7FC4B}" type="datetimeFigureOut">
              <a:rPr lang="tr-TR" smtClean="0"/>
              <a:t>19.02.2019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87368-BCB4-4DD0-A09C-AFAAAEE7FC4B}" type="datetimeFigureOut">
              <a:rPr lang="tr-TR" smtClean="0"/>
              <a:t>19.02.2019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EE7378A-69CB-4B20-BF30-75105F2FD27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tr-TR" smtClean="0"/>
              <a:t>Asıl başlık stili için tıklatın</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2A87368-BCB4-4DD0-A09C-AFAAAEE7FC4B}" type="datetimeFigureOut">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7378A-69CB-4B20-BF30-75105F2FD278}" type="slidenum">
              <a:rPr lang="tr-TR" smtClean="0"/>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92A87368-BCB4-4DD0-A09C-AFAAAEE7FC4B}" type="datetimeFigureOut">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7378A-69CB-4B20-BF30-75105F2FD278}" type="slidenum">
              <a:rPr lang="tr-TR" smtClean="0"/>
              <a:t>‹#›</a:t>
            </a:fld>
            <a:endParaRPr lang="tr-TR"/>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A87368-BCB4-4DD0-A09C-AFAAAEE7FC4B}" type="datetimeFigureOut">
              <a:rPr lang="tr-TR" smtClean="0"/>
              <a:t>19.02.2019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EE7378A-69CB-4B20-BF30-75105F2FD278}" type="slidenum">
              <a:rPr lang="tr-TR" smtClean="0"/>
              <a:t>‹#›</a:t>
            </a:fld>
            <a:endParaRPr lang="tr-TR"/>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07935" y="3068960"/>
            <a:ext cx="8686800" cy="1905744"/>
          </a:xfrm>
        </p:spPr>
        <p:txBody>
          <a:bodyPr/>
          <a:lstStyle/>
          <a:p>
            <a:r>
              <a:rPr lang="tr-TR" sz="3800" dirty="0" smtClean="0">
                <a:latin typeface="Arial Black" panose="020B0A04020102020204" pitchFamily="34" charset="0"/>
              </a:rPr>
              <a:t>NORM </a:t>
            </a:r>
            <a:r>
              <a:rPr lang="tr-TR" sz="3800" dirty="0" smtClean="0">
                <a:latin typeface="Arial Black" panose="020B0A04020102020204" pitchFamily="34" charset="0"/>
              </a:rPr>
              <a:t>KADRO ÇALIŞMALARI VE</a:t>
            </a:r>
            <a:br>
              <a:rPr lang="tr-TR" sz="3800" dirty="0" smtClean="0">
                <a:latin typeface="Arial Black" panose="020B0A04020102020204" pitchFamily="34" charset="0"/>
              </a:rPr>
            </a:br>
            <a:r>
              <a:rPr lang="tr-TR" sz="3800" dirty="0" smtClean="0">
                <a:latin typeface="Arial Black" panose="020B0A04020102020204" pitchFamily="34" charset="0"/>
              </a:rPr>
              <a:t>BAKANLIK İNSAN KAYNAKLARI DEĞERLENDİRMESİ</a:t>
            </a:r>
            <a:r>
              <a:rPr lang="tr-TR" sz="3800" dirty="0" smtClean="0">
                <a:latin typeface="Arial Black" panose="020B0A04020102020204" pitchFamily="34" charset="0"/>
              </a:rPr>
              <a:t> </a:t>
            </a:r>
            <a:endParaRPr lang="tr-TR" sz="3800" dirty="0">
              <a:latin typeface="Arial Black" panose="020B0A04020102020204" pitchFamily="34" charset="0"/>
            </a:endParaRPr>
          </a:p>
        </p:txBody>
      </p:sp>
      <p:sp>
        <p:nvSpPr>
          <p:cNvPr id="3" name="Alt Başlık 2"/>
          <p:cNvSpPr>
            <a:spLocks noGrp="1"/>
          </p:cNvSpPr>
          <p:nvPr>
            <p:ph type="subTitle" idx="1"/>
          </p:nvPr>
        </p:nvSpPr>
        <p:spPr>
          <a:xfrm>
            <a:off x="5004048" y="5877272"/>
            <a:ext cx="4139952" cy="864096"/>
          </a:xfrm>
        </p:spPr>
        <p:txBody>
          <a:bodyPr>
            <a:normAutofit/>
          </a:bodyPr>
          <a:lstStyle/>
          <a:p>
            <a:r>
              <a:rPr lang="tr-TR" dirty="0" smtClean="0"/>
              <a:t>Mehmet GÜRLER</a:t>
            </a:r>
          </a:p>
          <a:p>
            <a:r>
              <a:rPr lang="tr-TR" dirty="0" smtClean="0"/>
              <a:t>Şube Müdürü</a:t>
            </a:r>
            <a:endParaRPr lang="tr-TR"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703" y="311540"/>
            <a:ext cx="6449109" cy="1944216"/>
          </a:xfrm>
          <a:prstGeom prst="rect">
            <a:avLst/>
          </a:prstGeom>
        </p:spPr>
      </p:pic>
      <p:sp>
        <p:nvSpPr>
          <p:cNvPr id="7" name="Dikdörtgen 6"/>
          <p:cNvSpPr/>
          <p:nvPr/>
        </p:nvSpPr>
        <p:spPr>
          <a:xfrm>
            <a:off x="2411760" y="1743199"/>
            <a:ext cx="3631442" cy="461665"/>
          </a:xfrm>
          <a:prstGeom prst="rect">
            <a:avLst/>
          </a:prstGeom>
          <a:noFill/>
        </p:spPr>
        <p:txBody>
          <a:bodyPr wrap="none" lIns="91440" tIns="45720" rIns="91440" bIns="45720">
            <a:spAutoFit/>
          </a:bodyPr>
          <a:lstStyle/>
          <a:p>
            <a:pPr algn="ctr"/>
            <a:r>
              <a:rPr lang="tr-TR" sz="2400" b="1" cap="none" spc="0" dirty="0" smtClean="0">
                <a:ln w="10541" cmpd="sng">
                  <a:solidFill>
                    <a:schemeClr val="accent1">
                      <a:shade val="88000"/>
                      <a:satMod val="110000"/>
                    </a:schemeClr>
                  </a:solidFill>
                  <a:prstDash val="solid"/>
                </a:ln>
                <a:solidFill>
                  <a:srgbClr val="FF0000"/>
                </a:solidFill>
                <a:effectLst/>
              </a:rPr>
              <a:t>Personel Genel Müdürlüğü</a:t>
            </a:r>
            <a:endParaRPr lang="tr-TR" sz="2400" b="1" cap="none" spc="0" dirty="0">
              <a:ln w="10541" cmpd="sng">
                <a:solidFill>
                  <a:schemeClr val="accent1">
                    <a:shade val="88000"/>
                    <a:satMod val="110000"/>
                  </a:schemeClr>
                </a:solidFill>
                <a:prstDash val="solid"/>
              </a:ln>
              <a:solidFill>
                <a:srgbClr val="FF0000"/>
              </a:solidFill>
              <a:effectLst/>
            </a:endParaRPr>
          </a:p>
        </p:txBody>
      </p:sp>
    </p:spTree>
    <p:extLst>
      <p:ext uri="{BB962C8B-B14F-4D97-AF65-F5344CB8AC3E}">
        <p14:creationId xmlns:p14="http://schemas.microsoft.com/office/powerpoint/2010/main" val="4195154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SAPTAMANIN SAĞLADIĞI YARARLAR</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628800"/>
            <a:ext cx="8352928" cy="4524315"/>
          </a:xfrm>
          <a:prstGeom prst="rect">
            <a:avLst/>
          </a:prstGeom>
          <a:noFill/>
        </p:spPr>
        <p:txBody>
          <a:bodyPr wrap="square" rtlCol="0">
            <a:spAutoFit/>
          </a:bodyPr>
          <a:lstStyle/>
          <a:p>
            <a:pPr algn="just"/>
            <a:r>
              <a:rPr lang="tr-TR" sz="3600" dirty="0" smtClean="0"/>
              <a:t>Kurumun kullandığı teknoloji de göz ününde tutularak;</a:t>
            </a:r>
          </a:p>
          <a:p>
            <a:pPr algn="just"/>
            <a:r>
              <a:rPr lang="tr-TR" sz="3600" dirty="0" smtClean="0"/>
              <a:t>1) Öngörülen amacına ulaşabilmesi için, gerekli personel sayısı iş ölçümü yönteminden yararlanılarak saptanacağından, fazla personel istihdamı önlenmiş ve buna bağlı olarak emek verimliliği arttırılmış olur.</a:t>
            </a:r>
            <a:endParaRPr lang="tr-TR" sz="3600" dirty="0"/>
          </a:p>
        </p:txBody>
      </p:sp>
    </p:spTree>
    <p:extLst>
      <p:ext uri="{BB962C8B-B14F-4D97-AF65-F5344CB8AC3E}">
        <p14:creationId xmlns:p14="http://schemas.microsoft.com/office/powerpoint/2010/main" val="79789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SAPTAMANIN SAĞLADIĞI YARARLAR</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844824"/>
            <a:ext cx="8352928" cy="3970318"/>
          </a:xfrm>
          <a:prstGeom prst="rect">
            <a:avLst/>
          </a:prstGeom>
          <a:noFill/>
        </p:spPr>
        <p:txBody>
          <a:bodyPr wrap="square" rtlCol="0">
            <a:spAutoFit/>
          </a:bodyPr>
          <a:lstStyle/>
          <a:p>
            <a:pPr algn="just"/>
            <a:r>
              <a:rPr lang="tr-TR" sz="3600" dirty="0" smtClean="0"/>
              <a:t>2) Personelin de nitelikleri belirleneceğinden kurumun vereceği eğitim programlarının ağırlık noktalarının daha isabetli olarak saptanmasına, işe yeni alınacak personelde aranacak niteliklerinin daha iyi belirlenmesine yardımcı olur.</a:t>
            </a:r>
            <a:endParaRPr lang="tr-TR" sz="3600" dirty="0"/>
          </a:p>
        </p:txBody>
      </p:sp>
    </p:spTree>
    <p:extLst>
      <p:ext uri="{BB962C8B-B14F-4D97-AF65-F5344CB8AC3E}">
        <p14:creationId xmlns:p14="http://schemas.microsoft.com/office/powerpoint/2010/main" val="3508181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SAPTAMANIN SAĞLADIĞI YARARLAR</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2420888"/>
            <a:ext cx="8352928" cy="1754326"/>
          </a:xfrm>
          <a:prstGeom prst="rect">
            <a:avLst/>
          </a:prstGeom>
          <a:noFill/>
        </p:spPr>
        <p:txBody>
          <a:bodyPr wrap="square" rtlCol="0">
            <a:spAutoFit/>
          </a:bodyPr>
          <a:lstStyle/>
          <a:p>
            <a:pPr algn="just"/>
            <a:r>
              <a:rPr lang="tr-TR" sz="3600" dirty="0" smtClean="0"/>
              <a:t>3) Norm kadro görev unvanlarına açıklık getirir ve buna bağlı olarak değişik anlayışları önler. </a:t>
            </a:r>
            <a:endParaRPr lang="tr-TR" sz="3600" dirty="0"/>
          </a:p>
        </p:txBody>
      </p:sp>
    </p:spTree>
    <p:extLst>
      <p:ext uri="{BB962C8B-B14F-4D97-AF65-F5344CB8AC3E}">
        <p14:creationId xmlns:p14="http://schemas.microsoft.com/office/powerpoint/2010/main" val="4044725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SAPTAMANIN SAĞLADIĞI YARARLAR</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916832"/>
            <a:ext cx="8352928" cy="3970318"/>
          </a:xfrm>
          <a:prstGeom prst="rect">
            <a:avLst/>
          </a:prstGeom>
          <a:noFill/>
        </p:spPr>
        <p:txBody>
          <a:bodyPr wrap="square" rtlCol="0">
            <a:spAutoFit/>
          </a:bodyPr>
          <a:lstStyle/>
          <a:p>
            <a:pPr algn="just"/>
            <a:r>
              <a:rPr lang="tr-TR" sz="3600" dirty="0" smtClean="0"/>
              <a:t>4) Tarafsız yönetim sağlam temellere </a:t>
            </a:r>
            <a:r>
              <a:rPr lang="tr-TR" sz="3600" dirty="0"/>
              <a:t>o</a:t>
            </a:r>
            <a:r>
              <a:rPr lang="tr-TR" sz="3600" dirty="0" smtClean="0"/>
              <a:t>turtulmasında altyapı hizmetlerini görür. Personel giderlerinin gerçeğe en uygun biçimde saptanmasına, çeşitli kararlara ilişkin mali portrenin hesaplanmasına ve bütçenin gerçekçi bir karakter kazanmasına imkan verir.</a:t>
            </a:r>
            <a:endParaRPr lang="tr-TR" sz="3600" dirty="0"/>
          </a:p>
        </p:txBody>
      </p:sp>
    </p:spTree>
    <p:extLst>
      <p:ext uri="{BB962C8B-B14F-4D97-AF65-F5344CB8AC3E}">
        <p14:creationId xmlns:p14="http://schemas.microsoft.com/office/powerpoint/2010/main" val="2197683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2132856"/>
            <a:ext cx="8352928" cy="3970318"/>
          </a:xfrm>
          <a:prstGeom prst="rect">
            <a:avLst/>
          </a:prstGeom>
          <a:noFill/>
        </p:spPr>
        <p:txBody>
          <a:bodyPr wrap="square" rtlCol="0">
            <a:spAutoFit/>
          </a:bodyPr>
          <a:lstStyle/>
          <a:p>
            <a:pPr algn="just"/>
            <a:r>
              <a:rPr lang="tr-TR" sz="3600" dirty="0" smtClean="0"/>
              <a:t>Norm kadronun saptanmasında</a:t>
            </a:r>
          </a:p>
          <a:p>
            <a:pPr algn="just"/>
            <a:r>
              <a:rPr lang="tr-TR" sz="3600" dirty="0" smtClean="0"/>
              <a:t> </a:t>
            </a:r>
          </a:p>
          <a:p>
            <a:pPr algn="just"/>
            <a:r>
              <a:rPr lang="tr-TR" sz="3600" dirty="0" smtClean="0"/>
              <a:t>•İş ölçümü (zaman etüdü) yöntemi</a:t>
            </a:r>
          </a:p>
          <a:p>
            <a:pPr algn="just"/>
            <a:r>
              <a:rPr lang="tr-TR" sz="3600" dirty="0" smtClean="0"/>
              <a:t>•İş örneklemesi  yöntemi</a:t>
            </a:r>
          </a:p>
          <a:p>
            <a:pPr algn="just"/>
            <a:endParaRPr lang="tr-TR" sz="3600" dirty="0" smtClean="0"/>
          </a:p>
          <a:p>
            <a:pPr algn="just"/>
            <a:r>
              <a:rPr lang="tr-TR" sz="3600" dirty="0" smtClean="0"/>
              <a:t>olmak üzere 2 temel yöntem kullanılmaktadır.</a:t>
            </a:r>
            <a:endParaRPr lang="tr-TR" sz="3600" dirty="0"/>
          </a:p>
        </p:txBody>
      </p:sp>
    </p:spTree>
    <p:extLst>
      <p:ext uri="{BB962C8B-B14F-4D97-AF65-F5344CB8AC3E}">
        <p14:creationId xmlns:p14="http://schemas.microsoft.com/office/powerpoint/2010/main" val="3542105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772816"/>
            <a:ext cx="8352928" cy="3416320"/>
          </a:xfrm>
          <a:prstGeom prst="rect">
            <a:avLst/>
          </a:prstGeom>
          <a:noFill/>
        </p:spPr>
        <p:txBody>
          <a:bodyPr wrap="square" rtlCol="0">
            <a:spAutoFit/>
          </a:bodyPr>
          <a:lstStyle/>
          <a:p>
            <a:pPr marL="742950" indent="-742950" algn="just">
              <a:buAutoNum type="arabicParenR"/>
            </a:pPr>
            <a:r>
              <a:rPr lang="tr-TR" sz="3600" b="1" dirty="0" smtClean="0">
                <a:solidFill>
                  <a:srgbClr val="C00000"/>
                </a:solidFill>
              </a:rPr>
              <a:t>İş Ölçümü Yöntemi:</a:t>
            </a:r>
          </a:p>
          <a:p>
            <a:pPr algn="just"/>
            <a:endParaRPr lang="tr-TR" sz="3600" dirty="0" smtClean="0"/>
          </a:p>
          <a:p>
            <a:pPr algn="just"/>
            <a:r>
              <a:rPr lang="tr-TR" sz="3600" dirty="0" smtClean="0">
                <a:solidFill>
                  <a:srgbClr val="C00000"/>
                </a:solidFill>
              </a:rPr>
              <a:t>Nitelikli bir personelin</a:t>
            </a:r>
            <a:r>
              <a:rPr lang="tr-TR" sz="3600" dirty="0" smtClean="0"/>
              <a:t>, tanımlanmış bir işi </a:t>
            </a:r>
            <a:r>
              <a:rPr lang="tr-TR" sz="3600" dirty="0" smtClean="0">
                <a:solidFill>
                  <a:srgbClr val="C00000"/>
                </a:solidFill>
              </a:rPr>
              <a:t>belirlenmiş bir çalışma hızı </a:t>
            </a:r>
            <a:r>
              <a:rPr lang="tr-TR" sz="3600" dirty="0" smtClean="0"/>
              <a:t>ile yapabilmesi için gerekli zamanı saptamak amacıyla hazırlanmış tekniklerin uygulanmasıdır.</a:t>
            </a:r>
            <a:endParaRPr lang="tr-TR" sz="3600" dirty="0"/>
          </a:p>
        </p:txBody>
      </p:sp>
    </p:spTree>
    <p:extLst>
      <p:ext uri="{BB962C8B-B14F-4D97-AF65-F5344CB8AC3E}">
        <p14:creationId xmlns:p14="http://schemas.microsoft.com/office/powerpoint/2010/main" val="1029124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628800"/>
            <a:ext cx="8352928" cy="5078313"/>
          </a:xfrm>
          <a:prstGeom prst="rect">
            <a:avLst/>
          </a:prstGeom>
          <a:noFill/>
        </p:spPr>
        <p:txBody>
          <a:bodyPr wrap="square" rtlCol="0">
            <a:spAutoFit/>
          </a:bodyPr>
          <a:lstStyle/>
          <a:p>
            <a:pPr fontAlgn="base"/>
            <a:r>
              <a:rPr lang="tr-TR" sz="3600" dirty="0"/>
              <a:t>İş ölçümü (zaman etüdü) yönteminin aşamaları</a:t>
            </a:r>
            <a:r>
              <a:rPr lang="tr-TR" sz="3600" dirty="0" smtClean="0"/>
              <a:t>;</a:t>
            </a:r>
          </a:p>
          <a:p>
            <a:pPr fontAlgn="base"/>
            <a:endParaRPr lang="tr-TR" sz="3600" dirty="0"/>
          </a:p>
          <a:p>
            <a:pPr fontAlgn="base"/>
            <a:r>
              <a:rPr lang="tr-TR" sz="3600" dirty="0"/>
              <a:t>1. İş Analizlerinin </a:t>
            </a:r>
            <a:r>
              <a:rPr lang="tr-TR" sz="3600" dirty="0" smtClean="0"/>
              <a:t>Yapılması,</a:t>
            </a:r>
          </a:p>
          <a:p>
            <a:pPr fontAlgn="base"/>
            <a:endParaRPr lang="tr-TR" sz="3600" dirty="0"/>
          </a:p>
          <a:p>
            <a:pPr fontAlgn="base"/>
            <a:r>
              <a:rPr lang="tr-TR" sz="3600" dirty="0"/>
              <a:t>2. İşin Öğelere Ayrılması ve </a:t>
            </a:r>
            <a:r>
              <a:rPr lang="tr-TR" sz="3600" dirty="0" smtClean="0"/>
              <a:t>Zamanlaması,</a:t>
            </a:r>
            <a:endParaRPr lang="tr-TR" sz="3600" dirty="0"/>
          </a:p>
          <a:p>
            <a:pPr fontAlgn="base"/>
            <a:endParaRPr lang="tr-TR" sz="3600" dirty="0" smtClean="0"/>
          </a:p>
          <a:p>
            <a:pPr fontAlgn="base"/>
            <a:r>
              <a:rPr lang="tr-TR" sz="3600" dirty="0" smtClean="0"/>
              <a:t>3</a:t>
            </a:r>
            <a:r>
              <a:rPr lang="tr-TR" sz="3600" dirty="0"/>
              <a:t>. Çalışma Hızının (Temponun) </a:t>
            </a:r>
            <a:r>
              <a:rPr lang="tr-TR" sz="3600" dirty="0" smtClean="0"/>
              <a:t>Derecelen-dirilmesi </a:t>
            </a:r>
            <a:r>
              <a:rPr lang="tr-TR" sz="3600" dirty="0"/>
              <a:t>ve Normal Zamanın </a:t>
            </a:r>
            <a:r>
              <a:rPr lang="tr-TR" sz="3600" dirty="0" smtClean="0"/>
              <a:t>Saptanması,</a:t>
            </a:r>
            <a:endParaRPr lang="tr-TR" sz="3600" dirty="0"/>
          </a:p>
        </p:txBody>
      </p:sp>
    </p:spTree>
    <p:extLst>
      <p:ext uri="{BB962C8B-B14F-4D97-AF65-F5344CB8AC3E}">
        <p14:creationId xmlns:p14="http://schemas.microsoft.com/office/powerpoint/2010/main" val="4056903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780352"/>
            <a:ext cx="8352928" cy="3416320"/>
          </a:xfrm>
          <a:prstGeom prst="rect">
            <a:avLst/>
          </a:prstGeom>
          <a:noFill/>
        </p:spPr>
        <p:txBody>
          <a:bodyPr wrap="square" rtlCol="0">
            <a:spAutoFit/>
          </a:bodyPr>
          <a:lstStyle/>
          <a:p>
            <a:pPr fontAlgn="base"/>
            <a:r>
              <a:rPr lang="tr-TR" sz="3600" dirty="0" smtClean="0"/>
              <a:t>4. Eklenecek Payların Belirlenmesi</a:t>
            </a:r>
          </a:p>
          <a:p>
            <a:pPr fontAlgn="base"/>
            <a:endParaRPr lang="tr-TR" sz="3600" dirty="0" smtClean="0"/>
          </a:p>
          <a:p>
            <a:pPr fontAlgn="base"/>
            <a:r>
              <a:rPr lang="tr-TR" sz="3600" dirty="0" smtClean="0"/>
              <a:t>5. Normal Zamana Payların Eklenmesi Suretiyle Standart Zamanın Saptanması</a:t>
            </a:r>
          </a:p>
          <a:p>
            <a:pPr fontAlgn="base"/>
            <a:endParaRPr lang="tr-TR" sz="3600" dirty="0" smtClean="0"/>
          </a:p>
          <a:p>
            <a:r>
              <a:rPr lang="tr-TR" sz="3600" dirty="0" smtClean="0"/>
              <a:t>6. Norm </a:t>
            </a:r>
            <a:r>
              <a:rPr lang="tr-TR" sz="3600" dirty="0" err="1" smtClean="0"/>
              <a:t>Kadro’nun</a:t>
            </a:r>
            <a:r>
              <a:rPr lang="tr-TR" sz="3600" dirty="0" smtClean="0"/>
              <a:t> Saptanması</a:t>
            </a:r>
            <a:endParaRPr lang="tr-TR" sz="3600" dirty="0"/>
          </a:p>
        </p:txBody>
      </p:sp>
    </p:spTree>
    <p:extLst>
      <p:ext uri="{BB962C8B-B14F-4D97-AF65-F5344CB8AC3E}">
        <p14:creationId xmlns:p14="http://schemas.microsoft.com/office/powerpoint/2010/main" val="146009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772816"/>
            <a:ext cx="8352928" cy="3970318"/>
          </a:xfrm>
          <a:prstGeom prst="rect">
            <a:avLst/>
          </a:prstGeom>
          <a:noFill/>
        </p:spPr>
        <p:txBody>
          <a:bodyPr wrap="square" rtlCol="0">
            <a:spAutoFit/>
          </a:bodyPr>
          <a:lstStyle/>
          <a:p>
            <a:pPr algn="just"/>
            <a:r>
              <a:rPr lang="tr-TR" sz="3600" b="1" dirty="0" smtClean="0">
                <a:solidFill>
                  <a:srgbClr val="C00000"/>
                </a:solidFill>
              </a:rPr>
              <a:t>Nitelikli Personel;</a:t>
            </a:r>
          </a:p>
          <a:p>
            <a:pPr algn="just"/>
            <a:endParaRPr lang="tr-TR" sz="3600" dirty="0" smtClean="0"/>
          </a:p>
          <a:p>
            <a:pPr algn="just"/>
            <a:r>
              <a:rPr lang="tr-TR" sz="3600" dirty="0" smtClean="0"/>
              <a:t>Elindeki işi saptanmış nitelik, nicelik ve emniyet kurallarına uygun olarak yerine getirebilmek için, gerekli fiziki yeteneğe, eğitime, beceriye ve bilgiye sahip olan kimsedir.</a:t>
            </a:r>
            <a:endParaRPr lang="tr-TR" sz="3600" dirty="0"/>
          </a:p>
        </p:txBody>
      </p:sp>
    </p:spTree>
    <p:extLst>
      <p:ext uri="{BB962C8B-B14F-4D97-AF65-F5344CB8AC3E}">
        <p14:creationId xmlns:p14="http://schemas.microsoft.com/office/powerpoint/2010/main" val="50890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772816"/>
            <a:ext cx="8352928" cy="3416320"/>
          </a:xfrm>
          <a:prstGeom prst="rect">
            <a:avLst/>
          </a:prstGeom>
          <a:noFill/>
        </p:spPr>
        <p:txBody>
          <a:bodyPr wrap="square" rtlCol="0">
            <a:spAutoFit/>
          </a:bodyPr>
          <a:lstStyle/>
          <a:p>
            <a:pPr algn="just"/>
            <a:r>
              <a:rPr lang="tr-TR" sz="3600" b="1" dirty="0" smtClean="0">
                <a:solidFill>
                  <a:srgbClr val="C00000"/>
                </a:solidFill>
              </a:rPr>
              <a:t>2) İş örneklemesi yöntemi;</a:t>
            </a:r>
          </a:p>
          <a:p>
            <a:pPr algn="just"/>
            <a:endParaRPr lang="tr-TR" sz="3600" dirty="0" smtClean="0"/>
          </a:p>
          <a:p>
            <a:pPr algn="just"/>
            <a:r>
              <a:rPr lang="tr-TR" sz="3600" dirty="0"/>
              <a:t>İş örneklemesi, makinelerin ve işçilerin belli bir süre rastgele aralıklarla gözlenmesi yoluyla, istenilen verilerin sağlanmasında kullanılan bir tekniktir. </a:t>
            </a:r>
          </a:p>
        </p:txBody>
      </p:sp>
    </p:spTree>
    <p:extLst>
      <p:ext uri="{BB962C8B-B14F-4D97-AF65-F5344CB8AC3E}">
        <p14:creationId xmlns:p14="http://schemas.microsoft.com/office/powerpoint/2010/main" val="395991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BAŞLANGICI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916832"/>
            <a:ext cx="8352928" cy="4401205"/>
          </a:xfrm>
          <a:prstGeom prst="rect">
            <a:avLst/>
          </a:prstGeom>
          <a:noFill/>
        </p:spPr>
        <p:txBody>
          <a:bodyPr wrap="square" rtlCol="0">
            <a:spAutoFit/>
          </a:bodyPr>
          <a:lstStyle/>
          <a:p>
            <a:pPr algn="just"/>
            <a:r>
              <a:rPr lang="tr-TR" sz="2800" dirty="0" smtClean="0"/>
              <a:t>06/11/2000 tarih </a:t>
            </a:r>
            <a:r>
              <a:rPr lang="tr-TR" sz="2800" dirty="0" smtClean="0">
                <a:solidFill>
                  <a:srgbClr val="C00000"/>
                </a:solidFill>
              </a:rPr>
              <a:t>2000/1658 sayılı Bakanlar Kurulu Kararı </a:t>
            </a:r>
            <a:r>
              <a:rPr lang="tr-TR" sz="2800" dirty="0" smtClean="0"/>
              <a:t>ve bu karar çerçevesinde 11/07/2001 tarih ve 24459 sayılı Resmi </a:t>
            </a:r>
            <a:r>
              <a:rPr lang="tr-TR" sz="2800" dirty="0" err="1" smtClean="0"/>
              <a:t>Gazete’te</a:t>
            </a:r>
            <a:r>
              <a:rPr lang="tr-TR" sz="2800" dirty="0" smtClean="0"/>
              <a:t> yayımlanan </a:t>
            </a:r>
            <a:r>
              <a:rPr lang="tr-TR" sz="2800" dirty="0" smtClean="0">
                <a:solidFill>
                  <a:srgbClr val="C00000"/>
                </a:solidFill>
              </a:rPr>
              <a:t>2001/39 sayılı Başbakanlık Genelgesi’nde</a:t>
            </a:r>
            <a:r>
              <a:rPr lang="tr-TR" sz="2800" dirty="0" smtClean="0"/>
              <a:t> kamu kurum ve kuruluşlarından norm kadro çalışmalarının belirli bir takvime göre yapılması </a:t>
            </a:r>
            <a:r>
              <a:rPr lang="tr-TR" sz="2800" dirty="0" err="1" smtClean="0"/>
              <a:t>öngürülmüş</a:t>
            </a:r>
            <a:r>
              <a:rPr lang="tr-TR" sz="2800" dirty="0" smtClean="0"/>
              <a:t> ve bu çalışmaların yapılmasında izlenmesi gerekli yol ve yöntemler belirtilmiştir. Norm kadro çalışmaları esnasında izlenmesi gerekli yol ve yöntemler 3 ana başlık altında sıralanmıştır.</a:t>
            </a:r>
            <a:endParaRPr lang="tr-TR" sz="2800" dirty="0"/>
          </a:p>
        </p:txBody>
      </p:sp>
    </p:spTree>
    <p:extLst>
      <p:ext uri="{BB962C8B-B14F-4D97-AF65-F5344CB8AC3E}">
        <p14:creationId xmlns:p14="http://schemas.microsoft.com/office/powerpoint/2010/main" val="1157919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36712" y="1772816"/>
            <a:ext cx="8352928" cy="4524315"/>
          </a:xfrm>
          <a:prstGeom prst="rect">
            <a:avLst/>
          </a:prstGeom>
          <a:noFill/>
        </p:spPr>
        <p:txBody>
          <a:bodyPr wrap="square" rtlCol="0">
            <a:spAutoFit/>
          </a:bodyPr>
          <a:lstStyle/>
          <a:p>
            <a:pPr algn="just">
              <a:lnSpc>
                <a:spcPct val="200000"/>
              </a:lnSpc>
            </a:pPr>
            <a:r>
              <a:rPr lang="tr-TR" sz="3600" dirty="0" smtClean="0"/>
              <a:t>İş </a:t>
            </a:r>
            <a:r>
              <a:rPr lang="tr-TR" sz="3600" dirty="0"/>
              <a:t>örneklemesi, </a:t>
            </a:r>
            <a:r>
              <a:rPr lang="tr-TR" sz="3600" dirty="0" smtClean="0"/>
              <a:t>basitliği, çabukluğu, az masraflı oluşu ve herkes tarafından kolayca uygulanabilirliği ile dikkati çekmektedir.</a:t>
            </a:r>
            <a:endParaRPr lang="tr-TR" sz="3600" dirty="0"/>
          </a:p>
        </p:txBody>
      </p:sp>
    </p:spTree>
    <p:extLst>
      <p:ext uri="{BB962C8B-B14F-4D97-AF65-F5344CB8AC3E}">
        <p14:creationId xmlns:p14="http://schemas.microsoft.com/office/powerpoint/2010/main" val="3061344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NORM KADRO SAPTANMASINDA İZLENEN YÖNTEM</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6408" y="1772816"/>
            <a:ext cx="8352928" cy="3970318"/>
          </a:xfrm>
          <a:prstGeom prst="rect">
            <a:avLst/>
          </a:prstGeom>
          <a:noFill/>
        </p:spPr>
        <p:txBody>
          <a:bodyPr wrap="square" rtlCol="0">
            <a:spAutoFit/>
          </a:bodyPr>
          <a:lstStyle/>
          <a:p>
            <a:pPr algn="just"/>
            <a:r>
              <a:rPr lang="tr-TR" sz="3600" dirty="0" smtClean="0"/>
              <a:t>Bu özelliklerinden ötürü işletmeler genellikle zaman kaybının varlığı ve oranı konusunda fikir edinmek, dolayısıyla yöntemin etkinliğini ölçmek ve ileride daha ayrıntılı bir etüde gerek olup olmadığına karar vermek için, önce iş örneklemesine başvurmaktadırlar.</a:t>
            </a:r>
            <a:endParaRPr lang="tr-TR" sz="3600" dirty="0"/>
          </a:p>
        </p:txBody>
      </p:sp>
    </p:spTree>
    <p:extLst>
      <p:ext uri="{BB962C8B-B14F-4D97-AF65-F5344CB8AC3E}">
        <p14:creationId xmlns:p14="http://schemas.microsoft.com/office/powerpoint/2010/main" val="88776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700808"/>
            <a:ext cx="8568952" cy="4959284"/>
          </a:xfrm>
          <a:prstGeom prst="rect">
            <a:avLst/>
          </a:prstGeom>
        </p:spPr>
      </p:pic>
    </p:spTree>
    <p:extLst>
      <p:ext uri="{BB962C8B-B14F-4D97-AF65-F5344CB8AC3E}">
        <p14:creationId xmlns:p14="http://schemas.microsoft.com/office/powerpoint/2010/main" val="3007774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567777"/>
            <a:ext cx="8568952" cy="4679648"/>
          </a:xfrm>
          <a:prstGeom prst="rect">
            <a:avLst/>
          </a:prstGeom>
        </p:spPr>
      </p:pic>
    </p:spTree>
    <p:extLst>
      <p:ext uri="{BB962C8B-B14F-4D97-AF65-F5344CB8AC3E}">
        <p14:creationId xmlns:p14="http://schemas.microsoft.com/office/powerpoint/2010/main" val="3958774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772816"/>
            <a:ext cx="8136904" cy="4733067"/>
          </a:xfrm>
          <a:prstGeom prst="rect">
            <a:avLst/>
          </a:prstGeom>
        </p:spPr>
      </p:pic>
    </p:spTree>
    <p:extLst>
      <p:ext uri="{BB962C8B-B14F-4D97-AF65-F5344CB8AC3E}">
        <p14:creationId xmlns:p14="http://schemas.microsoft.com/office/powerpoint/2010/main" val="3272073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628800"/>
            <a:ext cx="8424936" cy="5064152"/>
          </a:xfrm>
          <a:prstGeom prst="rect">
            <a:avLst/>
          </a:prstGeom>
        </p:spPr>
      </p:pic>
    </p:spTree>
    <p:extLst>
      <p:ext uri="{BB962C8B-B14F-4D97-AF65-F5344CB8AC3E}">
        <p14:creationId xmlns:p14="http://schemas.microsoft.com/office/powerpoint/2010/main" val="1931310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00807"/>
            <a:ext cx="8280920" cy="4809571"/>
          </a:xfrm>
          <a:prstGeom prst="rect">
            <a:avLst/>
          </a:prstGeom>
        </p:spPr>
      </p:pic>
    </p:spTree>
    <p:extLst>
      <p:ext uri="{BB962C8B-B14F-4D97-AF65-F5344CB8AC3E}">
        <p14:creationId xmlns:p14="http://schemas.microsoft.com/office/powerpoint/2010/main" val="2322748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628800"/>
            <a:ext cx="8208912" cy="4896544"/>
          </a:xfrm>
          <a:prstGeom prst="rect">
            <a:avLst/>
          </a:prstGeom>
        </p:spPr>
      </p:pic>
    </p:spTree>
    <p:extLst>
      <p:ext uri="{BB962C8B-B14F-4D97-AF65-F5344CB8AC3E}">
        <p14:creationId xmlns:p14="http://schemas.microsoft.com/office/powerpoint/2010/main" val="2276759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517419"/>
            <a:ext cx="8496944" cy="5151942"/>
          </a:xfrm>
          <a:prstGeom prst="rect">
            <a:avLst/>
          </a:prstGeom>
        </p:spPr>
      </p:pic>
    </p:spTree>
    <p:extLst>
      <p:ext uri="{BB962C8B-B14F-4D97-AF65-F5344CB8AC3E}">
        <p14:creationId xmlns:p14="http://schemas.microsoft.com/office/powerpoint/2010/main" val="39509975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00808"/>
            <a:ext cx="8568952" cy="5081425"/>
          </a:xfrm>
          <a:prstGeom prst="rect">
            <a:avLst/>
          </a:prstGeom>
        </p:spPr>
      </p:pic>
    </p:spTree>
    <p:extLst>
      <p:ext uri="{BB962C8B-B14F-4D97-AF65-F5344CB8AC3E}">
        <p14:creationId xmlns:p14="http://schemas.microsoft.com/office/powerpoint/2010/main" val="144061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BAŞLANGICI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916832"/>
            <a:ext cx="8352928" cy="3970318"/>
          </a:xfrm>
          <a:prstGeom prst="rect">
            <a:avLst/>
          </a:prstGeom>
          <a:noFill/>
        </p:spPr>
        <p:txBody>
          <a:bodyPr wrap="square" rtlCol="0">
            <a:spAutoFit/>
          </a:bodyPr>
          <a:lstStyle/>
          <a:p>
            <a:pPr algn="just"/>
            <a:r>
              <a:rPr lang="tr-TR" sz="3600" b="1" dirty="0" smtClean="0">
                <a:solidFill>
                  <a:srgbClr val="C00000"/>
                </a:solidFill>
              </a:rPr>
              <a:t>Birincisi:</a:t>
            </a:r>
          </a:p>
          <a:p>
            <a:pPr algn="just"/>
            <a:r>
              <a:rPr lang="tr-TR" sz="3600" dirty="0" smtClean="0"/>
              <a:t>Kamu kurum ve kuruluşlarının amaçları doğrultusunda, bu amaçlara en etkin ve en verimli şekilde ulaşmalarını sağlayacak teşkilat analizinin yapılması, yapılan bu analiz sonucunda </a:t>
            </a:r>
            <a:r>
              <a:rPr lang="tr-TR" sz="3600" b="1" dirty="0" smtClean="0">
                <a:solidFill>
                  <a:srgbClr val="C00000"/>
                </a:solidFill>
              </a:rPr>
              <a:t>«Teşkilat Şeması» </a:t>
            </a:r>
            <a:r>
              <a:rPr lang="tr-TR" sz="3600" dirty="0" smtClean="0"/>
              <a:t>ve </a:t>
            </a:r>
            <a:r>
              <a:rPr lang="tr-TR" sz="3600" b="1" dirty="0" smtClean="0">
                <a:solidFill>
                  <a:srgbClr val="C00000"/>
                </a:solidFill>
              </a:rPr>
              <a:t>«Örgüt Raporu» </a:t>
            </a:r>
            <a:r>
              <a:rPr lang="tr-TR" sz="3600" dirty="0" err="1" smtClean="0"/>
              <a:t>nun</a:t>
            </a:r>
            <a:r>
              <a:rPr lang="tr-TR" sz="3600" dirty="0" smtClean="0"/>
              <a:t> hazırlanması</a:t>
            </a:r>
            <a:endParaRPr lang="tr-TR" sz="3600" dirty="0"/>
          </a:p>
        </p:txBody>
      </p:sp>
    </p:spTree>
    <p:extLst>
      <p:ext uri="{BB962C8B-B14F-4D97-AF65-F5344CB8AC3E}">
        <p14:creationId xmlns:p14="http://schemas.microsoft.com/office/powerpoint/2010/main" val="28765570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628800"/>
            <a:ext cx="8496944" cy="4968552"/>
          </a:xfrm>
          <a:prstGeom prst="rect">
            <a:avLst/>
          </a:prstGeom>
        </p:spPr>
      </p:pic>
    </p:spTree>
    <p:extLst>
      <p:ext uri="{BB962C8B-B14F-4D97-AF65-F5344CB8AC3E}">
        <p14:creationId xmlns:p14="http://schemas.microsoft.com/office/powerpoint/2010/main" val="276825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628800"/>
            <a:ext cx="8136904" cy="5070413"/>
          </a:xfrm>
          <a:prstGeom prst="rect">
            <a:avLst/>
          </a:prstGeom>
        </p:spPr>
      </p:pic>
    </p:spTree>
    <p:extLst>
      <p:ext uri="{BB962C8B-B14F-4D97-AF65-F5344CB8AC3E}">
        <p14:creationId xmlns:p14="http://schemas.microsoft.com/office/powerpoint/2010/main" val="1539706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628800"/>
            <a:ext cx="8568952" cy="5138606"/>
          </a:xfrm>
          <a:prstGeom prst="rect">
            <a:avLst/>
          </a:prstGeom>
        </p:spPr>
      </p:pic>
    </p:spTree>
    <p:extLst>
      <p:ext uri="{BB962C8B-B14F-4D97-AF65-F5344CB8AC3E}">
        <p14:creationId xmlns:p14="http://schemas.microsoft.com/office/powerpoint/2010/main" val="3541948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00808"/>
            <a:ext cx="8568952" cy="5028975"/>
          </a:xfrm>
          <a:prstGeom prst="rect">
            <a:avLst/>
          </a:prstGeom>
        </p:spPr>
      </p:pic>
    </p:spTree>
    <p:extLst>
      <p:ext uri="{BB962C8B-B14F-4D97-AF65-F5344CB8AC3E}">
        <p14:creationId xmlns:p14="http://schemas.microsoft.com/office/powerpoint/2010/main" val="3788100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sp>
        <p:nvSpPr>
          <p:cNvPr id="3" name="Metin kutusu 2"/>
          <p:cNvSpPr txBox="1"/>
          <p:nvPr/>
        </p:nvSpPr>
        <p:spPr>
          <a:xfrm>
            <a:off x="2267744" y="2564904"/>
            <a:ext cx="4536504" cy="1754326"/>
          </a:xfrm>
          <a:prstGeom prst="rect">
            <a:avLst/>
          </a:prstGeom>
          <a:noFill/>
        </p:spPr>
        <p:txBody>
          <a:bodyPr wrap="square" rtlCol="0">
            <a:spAutoFit/>
          </a:bodyPr>
          <a:lstStyle/>
          <a:p>
            <a:r>
              <a:rPr lang="tr-TR" dirty="0" smtClean="0"/>
              <a:t>Şehir Plancısı			:  5</a:t>
            </a:r>
          </a:p>
          <a:p>
            <a:r>
              <a:rPr lang="tr-TR" dirty="0" smtClean="0"/>
              <a:t>Elektrik Mühendisi			:  2</a:t>
            </a:r>
          </a:p>
          <a:p>
            <a:r>
              <a:rPr lang="tr-TR" dirty="0" smtClean="0"/>
              <a:t>Harita Mühendisi			:  1</a:t>
            </a:r>
          </a:p>
          <a:p>
            <a:r>
              <a:rPr lang="tr-TR" dirty="0" smtClean="0"/>
              <a:t>Jeofizik Mühendisi			: 38</a:t>
            </a:r>
          </a:p>
          <a:p>
            <a:r>
              <a:rPr lang="tr-TR" dirty="0" smtClean="0"/>
              <a:t>Jeoloji Mühendisi			:  3</a:t>
            </a:r>
          </a:p>
          <a:p>
            <a:endParaRPr lang="tr-TR" dirty="0"/>
          </a:p>
        </p:txBody>
      </p:sp>
    </p:spTree>
    <p:extLst>
      <p:ext uri="{BB962C8B-B14F-4D97-AF65-F5344CB8AC3E}">
        <p14:creationId xmlns:p14="http://schemas.microsoft.com/office/powerpoint/2010/main" val="1150692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latin typeface="Times New Roman" panose="02020603050405020304" pitchFamily="18" charset="0"/>
                <a:cs typeface="Times New Roman" panose="02020603050405020304" pitchFamily="18" charset="0"/>
              </a:rPr>
              <a:t>BAKANLIĞIMIZIN PERSONEL DURUMU</a:t>
            </a:r>
            <a:endParaRPr lang="tr-TR" sz="40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4720" t="8834" r="3636" b="6410"/>
          <a:stretch/>
        </p:blipFill>
        <p:spPr>
          <a:xfrm>
            <a:off x="467544" y="1628800"/>
            <a:ext cx="8424936" cy="5043628"/>
          </a:xfrm>
          <a:prstGeom prst="rect">
            <a:avLst/>
          </a:prstGeom>
        </p:spPr>
      </p:pic>
    </p:spTree>
    <p:extLst>
      <p:ext uri="{BB962C8B-B14F-4D97-AF65-F5344CB8AC3E}">
        <p14:creationId xmlns:p14="http://schemas.microsoft.com/office/powerpoint/2010/main" val="483394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432361" y="2967335"/>
            <a:ext cx="6279284" cy="923330"/>
          </a:xfrm>
          <a:prstGeom prst="rect">
            <a:avLst/>
          </a:prstGeom>
          <a:noFill/>
        </p:spPr>
        <p:txBody>
          <a:bodyPr wrap="none" lIns="91440" tIns="45720" rIns="91440" bIns="45720">
            <a:spAutoFit/>
          </a:bodyPr>
          <a:lstStyle/>
          <a:p>
            <a:pPr algn="ctr"/>
            <a:r>
              <a:rPr lang="tr-T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Teşekkür </a:t>
            </a:r>
            <a:r>
              <a:rPr lang="tr-TR" sz="5400" b="1" cap="all"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ederİm</a:t>
            </a:r>
            <a:r>
              <a:rPr lang="tr-T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tr-T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30329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BAŞLANGICI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916832"/>
            <a:ext cx="8352928" cy="3323987"/>
          </a:xfrm>
          <a:prstGeom prst="rect">
            <a:avLst/>
          </a:prstGeom>
          <a:noFill/>
        </p:spPr>
        <p:txBody>
          <a:bodyPr wrap="square" rtlCol="0">
            <a:spAutoFit/>
          </a:bodyPr>
          <a:lstStyle/>
          <a:p>
            <a:pPr algn="just"/>
            <a:r>
              <a:rPr lang="tr-TR" sz="3600" b="1" dirty="0" smtClean="0">
                <a:solidFill>
                  <a:srgbClr val="C00000"/>
                </a:solidFill>
              </a:rPr>
              <a:t>İkincisi:</a:t>
            </a:r>
          </a:p>
          <a:p>
            <a:pPr algn="just"/>
            <a:r>
              <a:rPr lang="tr-TR" sz="3600" dirty="0" smtClean="0"/>
              <a:t>Teşkilat şemasında yer alan tüm pozisyonların istihdam şekillerine göre;</a:t>
            </a:r>
          </a:p>
          <a:p>
            <a:pPr algn="just"/>
            <a:r>
              <a:rPr lang="tr-TR" sz="3000" i="1" dirty="0" smtClean="0">
                <a:solidFill>
                  <a:srgbClr val="C00000"/>
                </a:solidFill>
              </a:rPr>
              <a:t>(•Memur • Sözleşmeli personel • Sürekli işçiler)</a:t>
            </a:r>
          </a:p>
          <a:p>
            <a:pPr algn="just"/>
            <a:r>
              <a:rPr lang="tr-TR" sz="3600" dirty="0" smtClean="0"/>
              <a:t>Görev/iş tanımlarının yapılması ve buna ilişkin «Kadro El Kitabı» </a:t>
            </a:r>
            <a:r>
              <a:rPr lang="tr-TR" sz="3600" dirty="0" err="1" smtClean="0"/>
              <a:t>nın</a:t>
            </a:r>
            <a:r>
              <a:rPr lang="tr-TR" sz="3600" dirty="0" smtClean="0"/>
              <a:t> hazırlanması </a:t>
            </a:r>
            <a:endParaRPr lang="tr-TR" sz="3600" dirty="0"/>
          </a:p>
        </p:txBody>
      </p:sp>
    </p:spTree>
    <p:extLst>
      <p:ext uri="{BB962C8B-B14F-4D97-AF65-F5344CB8AC3E}">
        <p14:creationId xmlns:p14="http://schemas.microsoft.com/office/powerpoint/2010/main" val="319251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BAŞLANGICI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628800"/>
            <a:ext cx="8352928" cy="5078313"/>
          </a:xfrm>
          <a:prstGeom prst="rect">
            <a:avLst/>
          </a:prstGeom>
          <a:noFill/>
        </p:spPr>
        <p:txBody>
          <a:bodyPr wrap="square" rtlCol="0">
            <a:spAutoFit/>
          </a:bodyPr>
          <a:lstStyle/>
          <a:p>
            <a:pPr algn="just"/>
            <a:r>
              <a:rPr lang="tr-TR" sz="3600" b="1" dirty="0" smtClean="0">
                <a:solidFill>
                  <a:srgbClr val="C00000"/>
                </a:solidFill>
              </a:rPr>
              <a:t>Üçüncüsü:</a:t>
            </a:r>
          </a:p>
          <a:p>
            <a:pPr algn="just"/>
            <a:r>
              <a:rPr lang="tr-TR" sz="3600" dirty="0" smtClean="0"/>
              <a:t>Teşkilat şemasında yer alan tüm birimlerde yapılan iş ölçümü sonucu elde edilen verilerin ışığı altında istihdam şekillerine göre </a:t>
            </a:r>
            <a:r>
              <a:rPr lang="tr-TR" sz="3600" b="1" dirty="0" smtClean="0">
                <a:solidFill>
                  <a:srgbClr val="C00000"/>
                </a:solidFill>
              </a:rPr>
              <a:t>görev/iş</a:t>
            </a:r>
            <a:r>
              <a:rPr lang="tr-TR" sz="3600" dirty="0" smtClean="0"/>
              <a:t> tanımları yapılmış bulunan </a:t>
            </a:r>
            <a:r>
              <a:rPr lang="tr-TR" sz="3600" b="1" dirty="0" smtClean="0">
                <a:solidFill>
                  <a:srgbClr val="C00000"/>
                </a:solidFill>
              </a:rPr>
              <a:t>kadro/pozisyonlardan</a:t>
            </a:r>
            <a:r>
              <a:rPr lang="tr-TR" sz="3600" dirty="0" smtClean="0"/>
              <a:t> kaç adet olması gerektiğini gösteren «NORM KADRO/POZİSYON KILAVUZU» </a:t>
            </a:r>
            <a:r>
              <a:rPr lang="tr-TR" sz="3600" dirty="0" err="1" smtClean="0"/>
              <a:t>nun</a:t>
            </a:r>
            <a:r>
              <a:rPr lang="tr-TR" sz="3600" dirty="0" smtClean="0"/>
              <a:t> hazırlanması.</a:t>
            </a:r>
            <a:endParaRPr lang="tr-TR" sz="3600" dirty="0"/>
          </a:p>
        </p:txBody>
      </p:sp>
    </p:spTree>
    <p:extLst>
      <p:ext uri="{BB962C8B-B14F-4D97-AF65-F5344CB8AC3E}">
        <p14:creationId xmlns:p14="http://schemas.microsoft.com/office/powerpoint/2010/main" val="148693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ANLAMI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628800"/>
            <a:ext cx="8352928" cy="3970318"/>
          </a:xfrm>
          <a:prstGeom prst="rect">
            <a:avLst/>
          </a:prstGeom>
          <a:noFill/>
        </p:spPr>
        <p:txBody>
          <a:bodyPr wrap="square" rtlCol="0">
            <a:spAutoFit/>
          </a:bodyPr>
          <a:lstStyle/>
          <a:p>
            <a:pPr algn="just"/>
            <a:r>
              <a:rPr lang="tr-TR" sz="3600" dirty="0" smtClean="0"/>
              <a:t>Norm kadro; kurumun saptanan amacına ulaşabilmesi için, kullandığı teknoloji de göz önünde tutularak amacı doğrultusunda yapması gerekli işlerin iş yüküne göre orada istihdam edilmesi gerekli personel sayısının nitelikleri itibariyle saptanmasıdır.</a:t>
            </a:r>
            <a:endParaRPr lang="tr-TR" sz="3600" dirty="0"/>
          </a:p>
        </p:txBody>
      </p:sp>
    </p:spTree>
    <p:extLst>
      <p:ext uri="{BB962C8B-B14F-4D97-AF65-F5344CB8AC3E}">
        <p14:creationId xmlns:p14="http://schemas.microsoft.com/office/powerpoint/2010/main" val="3823071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AMACI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628800"/>
            <a:ext cx="8352928" cy="5078313"/>
          </a:xfrm>
          <a:prstGeom prst="rect">
            <a:avLst/>
          </a:prstGeom>
          <a:noFill/>
        </p:spPr>
        <p:txBody>
          <a:bodyPr wrap="square" rtlCol="0">
            <a:spAutoFit/>
          </a:bodyPr>
          <a:lstStyle/>
          <a:p>
            <a:pPr algn="just"/>
            <a:r>
              <a:rPr lang="tr-TR" sz="3600" dirty="0" smtClean="0"/>
              <a:t>1. Personel </a:t>
            </a:r>
            <a:r>
              <a:rPr lang="tr-TR" sz="3600" dirty="0"/>
              <a:t>ihtiyaç duyulduğu kadar kurumda </a:t>
            </a:r>
            <a:r>
              <a:rPr lang="tr-TR" sz="3600" dirty="0" smtClean="0"/>
              <a:t>çalıştırılarak</a:t>
            </a:r>
            <a:r>
              <a:rPr lang="tr-TR" sz="3600" dirty="0"/>
              <a:t> ülke kaynaklarının verimli olarak kullanılması</a:t>
            </a:r>
            <a:r>
              <a:rPr lang="tr-TR" sz="3600" dirty="0" smtClean="0"/>
              <a:t>,</a:t>
            </a:r>
          </a:p>
          <a:p>
            <a:pPr algn="just"/>
            <a:endParaRPr lang="tr-TR" sz="3600" dirty="0"/>
          </a:p>
          <a:p>
            <a:pPr algn="just"/>
            <a:r>
              <a:rPr lang="tr-TR" sz="3600" dirty="0" smtClean="0"/>
              <a:t>2</a:t>
            </a:r>
            <a:r>
              <a:rPr lang="tr-TR" sz="3600" dirty="0"/>
              <a:t>. Görevde yükselme  ve yer değiştirmelerde her zaman şikayet konusu olan torpil ve adam kayırma ile ilgili çeşitli duyumların önlenmesi,</a:t>
            </a:r>
          </a:p>
          <a:p>
            <a:pPr algn="just"/>
            <a:endParaRPr lang="tr-TR" sz="3600" dirty="0"/>
          </a:p>
        </p:txBody>
      </p:sp>
    </p:spTree>
    <p:extLst>
      <p:ext uri="{BB962C8B-B14F-4D97-AF65-F5344CB8AC3E}">
        <p14:creationId xmlns:p14="http://schemas.microsoft.com/office/powerpoint/2010/main" val="3417613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AMACI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1628800"/>
            <a:ext cx="8352928" cy="3970318"/>
          </a:xfrm>
          <a:prstGeom prst="rect">
            <a:avLst/>
          </a:prstGeom>
          <a:noFill/>
        </p:spPr>
        <p:txBody>
          <a:bodyPr wrap="square" rtlCol="0">
            <a:spAutoFit/>
          </a:bodyPr>
          <a:lstStyle/>
          <a:p>
            <a:pPr algn="just" fontAlgn="base"/>
            <a:r>
              <a:rPr lang="tr-TR" sz="3600" dirty="0" smtClean="0"/>
              <a:t>3)</a:t>
            </a:r>
            <a:r>
              <a:rPr lang="tr-TR" sz="3600" dirty="0"/>
              <a:t> Bir kuruluş ya da bir birimin öngörülen amacına ulaşması için kullandığı teknoloji de göz önünde tutularak amacı doğrultusunda yapması gerekli işlerin iş yüküne göre orada istihdam edilmesi gerekli personel sayısının nitelikleri itibariyle belirlenmesi,</a:t>
            </a:r>
          </a:p>
        </p:txBody>
      </p:sp>
    </p:spTree>
    <p:extLst>
      <p:ext uri="{BB962C8B-B14F-4D97-AF65-F5344CB8AC3E}">
        <p14:creationId xmlns:p14="http://schemas.microsoft.com/office/powerpoint/2010/main" val="2561355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latin typeface="Times New Roman" panose="02020603050405020304" pitchFamily="18" charset="0"/>
                <a:cs typeface="Times New Roman" panose="02020603050405020304" pitchFamily="18" charset="0"/>
              </a:rPr>
              <a:t>NORM KADRONUN AMACI</a:t>
            </a:r>
            <a:endParaRPr lang="tr-TR" sz="4000"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7544" y="2536289"/>
            <a:ext cx="8352928" cy="1754326"/>
          </a:xfrm>
          <a:prstGeom prst="rect">
            <a:avLst/>
          </a:prstGeom>
          <a:noFill/>
        </p:spPr>
        <p:txBody>
          <a:bodyPr wrap="square" rtlCol="0">
            <a:spAutoFit/>
          </a:bodyPr>
          <a:lstStyle/>
          <a:p>
            <a:pPr fontAlgn="base"/>
            <a:r>
              <a:rPr lang="tr-TR" sz="3600" dirty="0" smtClean="0"/>
              <a:t>4) </a:t>
            </a:r>
            <a:r>
              <a:rPr lang="tr-TR" sz="3600" dirty="0"/>
              <a:t>Gereksiz istihdamın önlenmesi</a:t>
            </a:r>
            <a:r>
              <a:rPr lang="tr-TR" sz="3600" dirty="0" smtClean="0"/>
              <a:t>,</a:t>
            </a:r>
          </a:p>
          <a:p>
            <a:pPr fontAlgn="base"/>
            <a:endParaRPr lang="tr-TR" sz="3600" dirty="0"/>
          </a:p>
          <a:p>
            <a:pPr fontAlgn="base"/>
            <a:r>
              <a:rPr lang="tr-TR" sz="3600" dirty="0" smtClean="0"/>
              <a:t>5) </a:t>
            </a:r>
            <a:r>
              <a:rPr lang="tr-TR" sz="3600" dirty="0"/>
              <a:t>İşgücü verimliliğinin arttırılmasıdır.</a:t>
            </a:r>
          </a:p>
        </p:txBody>
      </p:sp>
    </p:spTree>
    <p:extLst>
      <p:ext uri="{BB962C8B-B14F-4D97-AF65-F5344CB8AC3E}">
        <p14:creationId xmlns:p14="http://schemas.microsoft.com/office/powerpoint/2010/main" val="2903552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TM01790490[[fn=Decatur]]</Template>
  <TotalTime>375</TotalTime>
  <Words>660</Words>
  <Application>Microsoft Office PowerPoint</Application>
  <PresentationFormat>Ekran Gösterisi (4:3)</PresentationFormat>
  <Paragraphs>95</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Decatur</vt:lpstr>
      <vt:lpstr>NORM KADRO ÇALIŞMALARI VE BAKANLIK İNSAN KAYNAKLARI DEĞERLENDİRMESİ </vt:lpstr>
      <vt:lpstr>NORM KADRONUN BAŞLANGICI</vt:lpstr>
      <vt:lpstr>NORM KADRONUN BAŞLANGICI</vt:lpstr>
      <vt:lpstr>NORM KADRONUN BAŞLANGICI</vt:lpstr>
      <vt:lpstr>NORM KADRONUN BAŞLANGICI</vt:lpstr>
      <vt:lpstr>NORM KADRONUN ANLAMI</vt:lpstr>
      <vt:lpstr>NORM KADRONUN AMACI</vt:lpstr>
      <vt:lpstr>NORM KADRONUN AMACI</vt:lpstr>
      <vt:lpstr>NORM KADRONUN AMACI</vt:lpstr>
      <vt:lpstr>NORM KADRO SAPTAMANIN SAĞLADIĞI YARARLAR</vt:lpstr>
      <vt:lpstr>NORM KADRO SAPTAMANIN SAĞLADIĞI YARARLAR</vt:lpstr>
      <vt:lpstr>NORM KADRO SAPTAMANIN SAĞLADIĞI YARARLAR</vt:lpstr>
      <vt:lpstr>NORM KADRO SAPTAMANIN SAĞLADIĞI YARARLAR</vt:lpstr>
      <vt:lpstr>NORM KADRO SAPTANMASINDA İZLENEN YÖNTEM</vt:lpstr>
      <vt:lpstr>NORM KADRO SAPTANMASINDA İZLENEN YÖNTEM</vt:lpstr>
      <vt:lpstr>NORM KADRO SAPTANMASINDA İZLENEN YÖNTEM</vt:lpstr>
      <vt:lpstr>NORM KADRO SAPTANMASINDA İZLENEN YÖNTEM</vt:lpstr>
      <vt:lpstr>NORM KADRO SAPTANMASINDA İZLENEN YÖNTEM</vt:lpstr>
      <vt:lpstr>NORM KADRO SAPTANMASINDA İZLENEN YÖNTEM</vt:lpstr>
      <vt:lpstr>NORM KADRO SAPTANMASINDA İZLENEN YÖNTEM</vt:lpstr>
      <vt:lpstr>NORM KADRO SAPTANMASINDA İZLENEN YÖNTEM</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BAKANLIĞIMIZIN PERSONEL DURUMU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 KADRO</dc:title>
  <dc:creator>TOSHIBAA</dc:creator>
  <cp:lastModifiedBy>TOSHIBAA</cp:lastModifiedBy>
  <cp:revision>26</cp:revision>
  <dcterms:created xsi:type="dcterms:W3CDTF">2019-02-04T19:18:39Z</dcterms:created>
  <dcterms:modified xsi:type="dcterms:W3CDTF">2019-02-19T20:28:35Z</dcterms:modified>
</cp:coreProperties>
</file>