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Override17.xml" ContentType="application/vnd.openxmlformats-officedocument.themeOverride+xml"/>
  <Override PartName="/ppt/theme/themeOverride15.xml" ContentType="application/vnd.openxmlformats-officedocument.themeOverr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8.xml" ContentType="application/vnd.openxmlformats-officedocument.themeOverrid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Override19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91" r:id="rId2"/>
    <p:sldMasterId id="2147483705" r:id="rId3"/>
    <p:sldMasterId id="2147483719" r:id="rId4"/>
  </p:sldMasterIdLst>
  <p:notesMasterIdLst>
    <p:notesMasterId r:id="rId33"/>
  </p:notesMasterIdLst>
  <p:sldIdLst>
    <p:sldId id="482" r:id="rId5"/>
    <p:sldId id="689" r:id="rId6"/>
    <p:sldId id="674" r:id="rId7"/>
    <p:sldId id="554" r:id="rId8"/>
    <p:sldId id="572" r:id="rId9"/>
    <p:sldId id="573" r:id="rId10"/>
    <p:sldId id="574" r:id="rId11"/>
    <p:sldId id="575" r:id="rId12"/>
    <p:sldId id="576" r:id="rId13"/>
    <p:sldId id="577" r:id="rId14"/>
    <p:sldId id="578" r:id="rId15"/>
    <p:sldId id="699" r:id="rId16"/>
    <p:sldId id="660" r:id="rId17"/>
    <p:sldId id="696" r:id="rId18"/>
    <p:sldId id="589" r:id="rId19"/>
    <p:sldId id="590" r:id="rId20"/>
    <p:sldId id="701" r:id="rId21"/>
    <p:sldId id="702" r:id="rId22"/>
    <p:sldId id="673" r:id="rId23"/>
    <p:sldId id="703" r:id="rId24"/>
    <p:sldId id="690" r:id="rId25"/>
    <p:sldId id="691" r:id="rId26"/>
    <p:sldId id="692" r:id="rId27"/>
    <p:sldId id="693" r:id="rId28"/>
    <p:sldId id="694" r:id="rId29"/>
    <p:sldId id="695" r:id="rId30"/>
    <p:sldId id="697" r:id="rId31"/>
    <p:sldId id="698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53" autoAdjust="0"/>
    <p:restoredTop sz="76583" autoAdjust="0"/>
  </p:normalViewPr>
  <p:slideViewPr>
    <p:cSldViewPr>
      <p:cViewPr varScale="1">
        <p:scale>
          <a:sx n="75" d="100"/>
          <a:sy n="75" d="100"/>
        </p:scale>
        <p:origin x="-5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E4469B-A67D-4144-BF45-8BAACCE0EA88}" type="datetimeFigureOut">
              <a:rPr lang="en-US"/>
              <a:pPr>
                <a:defRPr/>
              </a:pPr>
              <a:t>2/19/2019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1D5C07-41D0-4951-824B-ABEEC99049D5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486800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-slide-lines_BI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336073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514" y="2090058"/>
            <a:ext cx="7100662" cy="1719942"/>
          </a:xfrm>
        </p:spPr>
        <p:txBody>
          <a:bodyPr anchor="b"/>
          <a:lstStyle>
            <a:lvl1pPr>
              <a:defRPr sz="32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513" y="3870551"/>
            <a:ext cx="7100662" cy="1136877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835007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3944549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274638"/>
            <a:ext cx="20113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884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59412888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with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:\Slidework\Jobs\TechEd2007 - Brian Marble\Template\Template\images\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6243638"/>
            <a:ext cx="850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>
            <a:lvl1pPr algn="l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4000" b="0" kern="1200" cap="none" spc="-125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839913"/>
            <a:ext cx="8382000" cy="1854867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1800"/>
            </a:lvl4pPr>
            <a:lvl5pPr>
              <a:lnSpc>
                <a:spcPct val="90000"/>
              </a:lnSpc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8300" y="767292"/>
            <a:ext cx="8394700" cy="443198"/>
          </a:xfrm>
        </p:spPr>
        <p:txBody>
          <a:bodyPr tIns="0" bIns="0" rtlCol="0">
            <a:spAutoFit/>
          </a:bodyPr>
          <a:lstStyle>
            <a:lvl1pPr marL="384939" indent="-384939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lang="en-US" sz="3200" b="0" kern="1200" baseline="0">
                <a:ln w="18415" cmpd="sng">
                  <a:noFill/>
                  <a:prstDash val="solid"/>
                </a:ln>
                <a:solidFill>
                  <a:srgbClr val="FFFF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6632417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with Subhead NO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noFill/>
          <a:ln w="9525">
            <a:noFill/>
            <a:miter lim="800000"/>
            <a:headEnd/>
            <a:tailEnd/>
          </a:ln>
          <a:effectLst/>
        </p:spPr>
        <p:txBody>
          <a:bodyPr lIns="0" rtlCol="0"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>
            <a:lvl1pPr algn="l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4000" b="0" kern="1200" cap="none" spc="-125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 bwMode="black">
          <a:xfrm>
            <a:off x="368300" y="776170"/>
            <a:ext cx="8394700" cy="415498"/>
          </a:xfrm>
        </p:spPr>
        <p:txBody>
          <a:bodyPr lIns="0" tIns="0" bIns="0" rtlCol="0">
            <a:spAutoFit/>
          </a:bodyPr>
          <a:lstStyle>
            <a:lvl1pPr marL="384939" indent="-384939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lang="en-US" sz="3000" b="0" kern="1200" baseline="0">
                <a:ln w="18415" cmpd="sng">
                  <a:noFill/>
                  <a:prstDash val="solid"/>
                </a:ln>
                <a:solidFill>
                  <a:srgbClr val="FFFF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5328078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-slide-lines_BI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336073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514" y="2090058"/>
            <a:ext cx="7100662" cy="1719942"/>
          </a:xfrm>
        </p:spPr>
        <p:txBody>
          <a:bodyPr anchor="b"/>
          <a:lstStyle>
            <a:lvl1pPr>
              <a:defRPr sz="32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513" y="3870551"/>
            <a:ext cx="7100662" cy="1136877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3154041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45515248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7509427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00200"/>
            <a:ext cx="3948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3948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3254149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78291961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2607052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6227278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84431487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74345541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98412716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57900855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274638"/>
            <a:ext cx="20113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884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71209566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with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:\Slidework\Jobs\TechEd2007 - Brian Marble\Template\Template\images\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6243638"/>
            <a:ext cx="850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>
            <a:lvl1pPr algn="l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4000" b="0" kern="1200" cap="none" spc="-125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839913"/>
            <a:ext cx="8382000" cy="1854867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1800"/>
            </a:lvl4pPr>
            <a:lvl5pPr>
              <a:lnSpc>
                <a:spcPct val="90000"/>
              </a:lnSpc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8300" y="767292"/>
            <a:ext cx="8394700" cy="443198"/>
          </a:xfrm>
        </p:spPr>
        <p:txBody>
          <a:bodyPr tIns="0" bIns="0" rtlCol="0">
            <a:spAutoFit/>
          </a:bodyPr>
          <a:lstStyle>
            <a:lvl1pPr marL="384939" indent="-384939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lang="en-US" sz="3200" b="0" kern="1200" baseline="0">
                <a:ln w="18415" cmpd="sng">
                  <a:noFill/>
                  <a:prstDash val="solid"/>
                </a:ln>
                <a:solidFill>
                  <a:srgbClr val="FFFF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35200859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with Subhead NO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noFill/>
          <a:ln w="9525">
            <a:noFill/>
            <a:miter lim="800000"/>
            <a:headEnd/>
            <a:tailEnd/>
          </a:ln>
          <a:effectLst/>
        </p:spPr>
        <p:txBody>
          <a:bodyPr lIns="0" rtlCol="0"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>
            <a:lvl1pPr algn="l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4000" b="0" kern="1200" cap="none" spc="-125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 bwMode="black">
          <a:xfrm>
            <a:off x="368300" y="776170"/>
            <a:ext cx="8394700" cy="415498"/>
          </a:xfrm>
        </p:spPr>
        <p:txBody>
          <a:bodyPr lIns="0" tIns="0" bIns="0" rtlCol="0">
            <a:spAutoFit/>
          </a:bodyPr>
          <a:lstStyle>
            <a:lvl1pPr marL="384939" indent="-384939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lang="en-US" sz="3000" b="0" kern="1200" baseline="0">
                <a:ln w="18415" cmpd="sng">
                  <a:noFill/>
                  <a:prstDash val="solid"/>
                </a:ln>
                <a:solidFill>
                  <a:srgbClr val="FFFF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005371611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-slide-lines_BI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336073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514" y="2090058"/>
            <a:ext cx="7100662" cy="1719942"/>
          </a:xfrm>
        </p:spPr>
        <p:txBody>
          <a:bodyPr anchor="b"/>
          <a:lstStyle>
            <a:lvl1pPr>
              <a:defRPr sz="32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513" y="3870551"/>
            <a:ext cx="7100662" cy="1136877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9828340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25773552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0741413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09234279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00200"/>
            <a:ext cx="3948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3948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65959345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61280685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30496861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09377797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155495627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4166141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94797662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274638"/>
            <a:ext cx="20113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884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83971169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with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:\Slidework\Jobs\TechEd2007 - Brian Marble\Template\Template\images\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6243638"/>
            <a:ext cx="850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>
            <a:lvl1pPr algn="l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4000" b="0" kern="1200" cap="none" spc="-125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839913"/>
            <a:ext cx="8382000" cy="1854867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1800"/>
            </a:lvl4pPr>
            <a:lvl5pPr>
              <a:lnSpc>
                <a:spcPct val="90000"/>
              </a:lnSpc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8300" y="767292"/>
            <a:ext cx="8394700" cy="443198"/>
          </a:xfrm>
        </p:spPr>
        <p:txBody>
          <a:bodyPr tIns="0" bIns="0" rtlCol="0">
            <a:spAutoFit/>
          </a:bodyPr>
          <a:lstStyle>
            <a:lvl1pPr marL="384939" indent="-384939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lang="en-US" sz="3200" b="0" kern="1200" baseline="0">
                <a:ln w="18415" cmpd="sng">
                  <a:noFill/>
                  <a:prstDash val="solid"/>
                </a:ln>
                <a:solidFill>
                  <a:srgbClr val="FFFF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52040648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with Subhead NO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noFill/>
          <a:ln w="9525">
            <a:noFill/>
            <a:miter lim="800000"/>
            <a:headEnd/>
            <a:tailEnd/>
          </a:ln>
          <a:effectLst/>
        </p:spPr>
        <p:txBody>
          <a:bodyPr lIns="0" rtlCol="0"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>
            <a:lvl1pPr algn="l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4000" b="0" kern="1200" cap="none" spc="-125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 bwMode="black">
          <a:xfrm>
            <a:off x="368300" y="776170"/>
            <a:ext cx="8394700" cy="415498"/>
          </a:xfrm>
        </p:spPr>
        <p:txBody>
          <a:bodyPr lIns="0" tIns="0" bIns="0" rtlCol="0">
            <a:spAutoFit/>
          </a:bodyPr>
          <a:lstStyle>
            <a:lvl1pPr marL="384939" indent="-384939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lang="en-US" sz="3000" b="0" kern="1200" baseline="0">
                <a:ln w="18415" cmpd="sng">
                  <a:noFill/>
                  <a:prstDash val="solid"/>
                </a:ln>
                <a:solidFill>
                  <a:srgbClr val="FFFF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12549819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00200"/>
            <a:ext cx="3948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3948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36477641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-slide-lines_BI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336073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514" y="2090058"/>
            <a:ext cx="7100662" cy="1719942"/>
          </a:xfrm>
        </p:spPr>
        <p:txBody>
          <a:bodyPr anchor="b"/>
          <a:lstStyle>
            <a:lvl1pPr>
              <a:defRPr sz="32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513" y="3870551"/>
            <a:ext cx="7100662" cy="1136877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9529669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668707305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222306697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00200"/>
            <a:ext cx="3948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3948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9074725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21589255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13730573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18591568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66255872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71813269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0831844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37071600"/>
      </p:ext>
    </p:extLst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274638"/>
            <a:ext cx="20113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884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15788921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with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:\Slidework\Jobs\TechEd2007 - Brian Marble\Template\Template\images\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6243638"/>
            <a:ext cx="850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>
            <a:lvl1pPr algn="l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4000" b="0" kern="1200" cap="none" spc="-125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839913"/>
            <a:ext cx="8382000" cy="1854867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1800"/>
            </a:lvl4pPr>
            <a:lvl5pPr>
              <a:lnSpc>
                <a:spcPct val="90000"/>
              </a:lnSpc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8300" y="767292"/>
            <a:ext cx="8394700" cy="443198"/>
          </a:xfrm>
        </p:spPr>
        <p:txBody>
          <a:bodyPr tIns="0" bIns="0" rtlCol="0">
            <a:spAutoFit/>
          </a:bodyPr>
          <a:lstStyle>
            <a:lvl1pPr marL="384939" indent="-384939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lang="en-US" sz="3200" b="0" kern="1200" baseline="0">
                <a:ln w="18415" cmpd="sng">
                  <a:noFill/>
                  <a:prstDash val="solid"/>
                </a:ln>
                <a:solidFill>
                  <a:srgbClr val="FFFF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15245658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with Subhead NO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noFill/>
          <a:ln w="9525">
            <a:noFill/>
            <a:miter lim="800000"/>
            <a:headEnd/>
            <a:tailEnd/>
          </a:ln>
          <a:effectLst/>
        </p:spPr>
        <p:txBody>
          <a:bodyPr lIns="0" rtlCol="0"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>
            <a:lvl1pPr algn="l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4000" b="0" kern="1200" cap="none" spc="-125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 bwMode="black">
          <a:xfrm>
            <a:off x="368300" y="776170"/>
            <a:ext cx="8394700" cy="415498"/>
          </a:xfrm>
        </p:spPr>
        <p:txBody>
          <a:bodyPr lIns="0" tIns="0" bIns="0" rtlCol="0">
            <a:spAutoFit/>
          </a:bodyPr>
          <a:lstStyle>
            <a:lvl1pPr marL="384939" indent="-384939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lang="en-US" sz="3000" b="0" kern="1200" baseline="0">
                <a:ln w="18415" cmpd="sng">
                  <a:noFill/>
                  <a:prstDash val="solid"/>
                </a:ln>
                <a:solidFill>
                  <a:srgbClr val="FFFF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13144500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1309406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2234047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9029549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05110678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title-slide-lines-grey_BIG.png"/>
          <p:cNvPicPr>
            <a:picLocks noChangeAspect="1"/>
          </p:cNvPicPr>
          <p:nvPr/>
        </p:nvPicPr>
        <p:blipFill>
          <a:blip r:embed="rId16" cstate="print"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0850"/>
            <a:ext cx="336708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85750"/>
            <a:ext cx="8048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00200"/>
            <a:ext cx="8048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40775" y="6626225"/>
            <a:ext cx="4032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2B77757-A99D-4813-826A-536753951143}" type="slidenum">
              <a:rPr lang="en-IE" sz="100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E" sz="1000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90" r:id="rId12"/>
    <p:sldLayoutId id="2147483688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title-slide-lines-grey_BIG.png"/>
          <p:cNvPicPr>
            <a:picLocks noChangeAspect="1"/>
          </p:cNvPicPr>
          <p:nvPr/>
        </p:nvPicPr>
        <p:blipFill>
          <a:blip r:embed="rId16" cstate="print"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0850"/>
            <a:ext cx="336708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85750"/>
            <a:ext cx="8048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00200"/>
            <a:ext cx="8048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40775" y="6626225"/>
            <a:ext cx="4032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2B77757-A99D-4813-826A-536753951143}" type="slidenum">
              <a:rPr lang="en-IE" sz="1000">
                <a:solidFill>
                  <a:srgbClr val="000000"/>
                </a:solidFill>
                <a:latin typeface="Segoe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E" sz="1000" dirty="0">
              <a:solidFill>
                <a:srgbClr val="000000"/>
              </a:solidFill>
              <a:latin typeface="Sego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796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title-slide-lines-grey_BIG.png"/>
          <p:cNvPicPr>
            <a:picLocks noChangeAspect="1"/>
          </p:cNvPicPr>
          <p:nvPr/>
        </p:nvPicPr>
        <p:blipFill>
          <a:blip r:embed="rId16" cstate="print"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0850"/>
            <a:ext cx="336708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85750"/>
            <a:ext cx="8048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00200"/>
            <a:ext cx="8048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40775" y="6626225"/>
            <a:ext cx="4032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2B77757-A99D-4813-826A-536753951143}" type="slidenum">
              <a:rPr lang="en-IE" sz="1000">
                <a:solidFill>
                  <a:srgbClr val="000000"/>
                </a:solidFill>
                <a:latin typeface="Segoe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E" sz="1000" dirty="0">
              <a:solidFill>
                <a:srgbClr val="000000"/>
              </a:solidFill>
              <a:latin typeface="Sego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969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title-slide-lines-grey_BIG.png"/>
          <p:cNvPicPr>
            <a:picLocks noChangeAspect="1"/>
          </p:cNvPicPr>
          <p:nvPr/>
        </p:nvPicPr>
        <p:blipFill>
          <a:blip r:embed="rId16" cstate="print"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0850"/>
            <a:ext cx="336708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85750"/>
            <a:ext cx="8048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00200"/>
            <a:ext cx="8048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40775" y="6626225"/>
            <a:ext cx="4032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2B77757-A99D-4813-826A-536753951143}" type="slidenum">
              <a:rPr lang="en-IE" sz="1000">
                <a:solidFill>
                  <a:srgbClr val="000000"/>
                </a:solidFill>
                <a:latin typeface="Segoe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E" sz="1000" dirty="0">
              <a:solidFill>
                <a:srgbClr val="000000"/>
              </a:solidFill>
              <a:latin typeface="Sego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9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dilken@csb.gov.tr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8892480" cy="7389440"/>
          </a:xfrm>
        </p:spPr>
        <p:txBody>
          <a:bodyPr/>
          <a:lstStyle/>
          <a:p>
            <a:pPr marL="0" indent="0" algn="ctr">
              <a:buNone/>
            </a:pPr>
            <a:endParaRPr lang="tr-TR" sz="36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tr-TR" sz="3600" dirty="0" smtClean="0">
                <a:solidFill>
                  <a:schemeClr val="accent1"/>
                </a:solidFill>
              </a:rPr>
              <a:t>KURUMSAL YÖNETİM VE İÇ DENETİM</a:t>
            </a:r>
          </a:p>
          <a:p>
            <a:pPr marL="0" indent="0" algn="ctr">
              <a:buNone/>
            </a:pPr>
            <a:endParaRPr lang="tr-TR" sz="36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tr-TR" sz="3200" dirty="0" smtClean="0">
                <a:solidFill>
                  <a:schemeClr val="accent2"/>
                </a:solidFill>
              </a:rPr>
              <a:t>Uğur DİLKEN</a:t>
            </a:r>
          </a:p>
          <a:p>
            <a:pPr marL="0" indent="0" algn="ctr">
              <a:buNone/>
            </a:pPr>
            <a:r>
              <a:rPr lang="tr-TR" dirty="0" smtClean="0">
                <a:solidFill>
                  <a:schemeClr val="accent2"/>
                </a:solidFill>
              </a:rPr>
              <a:t>İç Denetçi</a:t>
            </a:r>
          </a:p>
          <a:p>
            <a:pPr marL="0" indent="0" algn="ctr">
              <a:buNone/>
            </a:pPr>
            <a:endParaRPr lang="tr-TR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tr-TR" dirty="0" smtClean="0">
                <a:solidFill>
                  <a:schemeClr val="accent2"/>
                </a:solidFill>
              </a:rPr>
              <a:t>0 505 5050504</a:t>
            </a:r>
          </a:p>
          <a:p>
            <a:pPr marL="0" indent="0" algn="ctr">
              <a:buNone/>
            </a:pPr>
            <a:endParaRPr lang="tr-TR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tr-TR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tr-TR" dirty="0" smtClean="0">
                <a:hlinkClick r:id="rId3"/>
              </a:rPr>
              <a:t>udilken@csb.gov.tr</a:t>
            </a:r>
            <a:r>
              <a:rPr lang="tr-TR" dirty="0" smtClean="0"/>
              <a:t> </a:t>
            </a:r>
          </a:p>
          <a:p>
            <a:pPr marL="0" indent="0" algn="ctr">
              <a:buNone/>
            </a:pPr>
            <a:r>
              <a:rPr lang="tr-TR" sz="3200" dirty="0" smtClean="0"/>
              <a:t>Tel: 0 505 505 05 0419</a:t>
            </a:r>
            <a:endParaRPr lang="tr-TR" sz="3200" dirty="0"/>
          </a:p>
        </p:txBody>
      </p:sp>
    </p:spTree>
    <p:extLst>
      <p:ext uri="{BB962C8B-B14F-4D97-AF65-F5344CB8AC3E}">
        <p14:creationId xmlns="" xmlns:p14="http://schemas.microsoft.com/office/powerpoint/2010/main" val="2312058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Değerlendir ve etkinliğini artır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91681" y="1628800"/>
            <a:ext cx="6408712" cy="4525963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Risk yönetimi</a:t>
            </a:r>
          </a:p>
          <a:p>
            <a:r>
              <a:rPr lang="tr-TR" dirty="0">
                <a:solidFill>
                  <a:schemeClr val="tx1"/>
                </a:solidFill>
              </a:rPr>
              <a:t>Kontrol</a:t>
            </a:r>
          </a:p>
          <a:p>
            <a:r>
              <a:rPr lang="tr-TR" dirty="0">
                <a:solidFill>
                  <a:schemeClr val="tx1"/>
                </a:solidFill>
              </a:rPr>
              <a:t>Kurumsal yönetim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951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 katar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641" y="1700808"/>
            <a:ext cx="6408712" cy="4525963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Pro-aktif: katılımcı</a:t>
            </a:r>
          </a:p>
          <a:p>
            <a:r>
              <a:rPr lang="tr-TR" dirty="0">
                <a:solidFill>
                  <a:schemeClr val="tx1"/>
                </a:solidFill>
              </a:rPr>
              <a:t>Bitmiş olayları düzeltmek değil</a:t>
            </a:r>
          </a:p>
          <a:p>
            <a:endParaRPr lang="tr-TR" dirty="0">
              <a:solidFill>
                <a:srgbClr val="00B05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342697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Hedef</a:t>
            </a:r>
            <a:br>
              <a:rPr lang="tr-TR" sz="2800" dirty="0"/>
            </a:br>
            <a:r>
              <a:rPr lang="tr-TR" sz="2800" dirty="0">
                <a:solidFill>
                  <a:schemeClr val="tx1"/>
                </a:solidFill>
              </a:rPr>
              <a:t>Personele gerçek masrafları ödenecektir</a:t>
            </a:r>
            <a:r>
              <a:rPr lang="tr-TR" dirty="0">
                <a:solidFill>
                  <a:schemeClr val="tx1"/>
                </a:solidFill>
              </a:rPr>
              <a:t/>
            </a:r>
            <a:br>
              <a:rPr lang="tr-TR" dirty="0">
                <a:solidFill>
                  <a:schemeClr val="tx1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641" y="1700808"/>
            <a:ext cx="6408712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Bunun için </a:t>
            </a:r>
            <a:r>
              <a:rPr lang="tr-TR" dirty="0" smtClean="0">
                <a:solidFill>
                  <a:schemeClr val="tx1"/>
                </a:solidFill>
              </a:rPr>
              <a:t>kontroller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Tüm </a:t>
            </a:r>
            <a:r>
              <a:rPr lang="tr-TR" dirty="0">
                <a:solidFill>
                  <a:schemeClr val="tx1"/>
                </a:solidFill>
              </a:rPr>
              <a:t>masraf raporları denetlenmeli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Hangi </a:t>
            </a:r>
            <a:r>
              <a:rPr lang="tr-TR" dirty="0">
                <a:solidFill>
                  <a:schemeClr val="tx1"/>
                </a:solidFill>
              </a:rPr>
              <a:t>harcamalara izin verildiğine dair kılavuz </a:t>
            </a:r>
            <a:r>
              <a:rPr lang="tr-TR" dirty="0" smtClean="0">
                <a:solidFill>
                  <a:schemeClr val="tx1"/>
                </a:solidFill>
              </a:rPr>
              <a:t>yayınlanır.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Bütün harcamalar için makbuz gereklidir</a:t>
            </a:r>
          </a:p>
          <a:p>
            <a:r>
              <a:rPr lang="tr-TR" dirty="0">
                <a:solidFill>
                  <a:schemeClr val="tx1"/>
                </a:solidFill>
              </a:rPr>
              <a:t>T</a:t>
            </a:r>
            <a:r>
              <a:rPr lang="tr-TR" dirty="0" smtClean="0">
                <a:solidFill>
                  <a:schemeClr val="tx1"/>
                </a:solidFill>
              </a:rPr>
              <a:t>üm </a:t>
            </a:r>
            <a:r>
              <a:rPr lang="tr-TR" dirty="0">
                <a:solidFill>
                  <a:schemeClr val="tx1"/>
                </a:solidFill>
              </a:rPr>
              <a:t>harcamalar için müdür onayı gerekir</a:t>
            </a:r>
            <a:r>
              <a:rPr lang="tr-TR" dirty="0"/>
              <a:t>.</a:t>
            </a:r>
          </a:p>
          <a:p>
            <a:endParaRPr lang="tr-TR" dirty="0">
              <a:solidFill>
                <a:srgbClr val="00B05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834951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Hedef</a:t>
            </a:r>
            <a:br>
              <a:rPr lang="tr-TR" dirty="0" smtClean="0"/>
            </a:br>
            <a:r>
              <a:rPr lang="tr-TR" sz="2400" dirty="0">
                <a:solidFill>
                  <a:schemeClr val="tx1"/>
                </a:solidFill>
              </a:rPr>
              <a:t>Personele gerçek masrafları ödenecektir</a:t>
            </a:r>
            <a:r>
              <a:rPr lang="tr-TR" dirty="0">
                <a:solidFill>
                  <a:schemeClr val="tx1"/>
                </a:solidFill>
              </a:rPr>
              <a:t/>
            </a:r>
            <a:br>
              <a:rPr lang="tr-TR" dirty="0">
                <a:solidFill>
                  <a:schemeClr val="tx1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9633" y="1628800"/>
            <a:ext cx="7200800" cy="4525963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Ana riskler-gerçek olmayan beyanlar yapılır.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Kontroller-resmi form, yönetici onayı, fişler,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Test sonuçları-30 başvuru test </a:t>
            </a:r>
            <a:r>
              <a:rPr lang="tr-TR" dirty="0">
                <a:solidFill>
                  <a:schemeClr val="tx1"/>
                </a:solidFill>
              </a:rPr>
              <a:t>edildi - doğru, formlar doğru </a:t>
            </a:r>
            <a:r>
              <a:rPr lang="tr-TR" dirty="0" smtClean="0">
                <a:solidFill>
                  <a:schemeClr val="tx1"/>
                </a:solidFill>
              </a:rPr>
              <a:t>şekilde onaylanmış, uygun durumda fişler vardı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Sonuç-</a:t>
            </a:r>
            <a:r>
              <a:rPr lang="tr-TR" dirty="0">
                <a:solidFill>
                  <a:schemeClr val="tx1"/>
                </a:solidFill>
              </a:rPr>
              <a:t>gerçek olmayan masrafları </a:t>
            </a:r>
            <a:r>
              <a:rPr lang="tr-TR" dirty="0" smtClean="0">
                <a:solidFill>
                  <a:schemeClr val="tx1"/>
                </a:solidFill>
              </a:rPr>
              <a:t>ödenmesi için iyi bir kontrol yöntemi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6426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-459432"/>
            <a:ext cx="8120633" cy="179107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3 İçerik Yer Tutucusu" descr="Untitled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91931"/>
            <a:ext cx="9323512" cy="744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667320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 örnekleri 1</a:t>
            </a:r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835696" y="1628800"/>
            <a:ext cx="5328592" cy="35283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>
                <a:solidFill>
                  <a:schemeClr val="tx1"/>
                </a:solidFill>
              </a:rPr>
              <a:t>ÇED İzleme ve Çevre Denetimi Daire Başkanlığında, ÇED İzleme ve Kontrol Şube Müdürlüğü ile Çevre Denetimi Şube Müdürlükleri ayrı denetim planı yapmaktadır</a:t>
            </a:r>
            <a:r>
              <a:rPr lang="tr-TR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28084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907704" y="1628800"/>
            <a:ext cx="6480720" cy="39604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spcBef>
                <a:spcPct val="48000"/>
              </a:spcBef>
            </a:pPr>
            <a:r>
              <a:rPr lang="tr-TR" sz="2000" dirty="0" smtClean="0">
                <a:solidFill>
                  <a:schemeClr val="tx1"/>
                </a:solidFill>
              </a:rPr>
              <a:t>Şube Müdürlüklerinin birleştirilmesi denetim </a:t>
            </a:r>
            <a:r>
              <a:rPr lang="tr-TR" sz="2000" dirty="0">
                <a:solidFill>
                  <a:schemeClr val="tx1"/>
                </a:solidFill>
              </a:rPr>
              <a:t>kapasitesini </a:t>
            </a:r>
            <a:r>
              <a:rPr lang="tr-TR" sz="2000" dirty="0" smtClean="0">
                <a:solidFill>
                  <a:schemeClr val="tx1"/>
                </a:solidFill>
              </a:rPr>
              <a:t>artıracaktır </a:t>
            </a:r>
          </a:p>
          <a:p>
            <a:pPr algn="just">
              <a:lnSpc>
                <a:spcPct val="90000"/>
              </a:lnSpc>
              <a:spcBef>
                <a:spcPct val="48000"/>
              </a:spcBef>
            </a:pPr>
            <a:r>
              <a:rPr lang="tr-TR" sz="2000" dirty="0" smtClean="0">
                <a:solidFill>
                  <a:schemeClr val="tx1"/>
                </a:solidFill>
              </a:rPr>
              <a:t>yıllık </a:t>
            </a:r>
            <a:r>
              <a:rPr lang="tr-TR" sz="2000" dirty="0">
                <a:solidFill>
                  <a:schemeClr val="tx1"/>
                </a:solidFill>
              </a:rPr>
              <a:t>birleşik denetim programı, illerde yapılan izleme -kontrol faaliyetini de </a:t>
            </a:r>
            <a:r>
              <a:rPr lang="tr-TR" sz="2000" dirty="0" smtClean="0">
                <a:solidFill>
                  <a:schemeClr val="tx1"/>
                </a:solidFill>
              </a:rPr>
              <a:t>kapsayacaktır</a:t>
            </a:r>
          </a:p>
          <a:p>
            <a:pPr algn="just">
              <a:lnSpc>
                <a:spcPct val="90000"/>
              </a:lnSpc>
              <a:spcBef>
                <a:spcPct val="48000"/>
              </a:spcBef>
            </a:pPr>
            <a:r>
              <a:rPr lang="tr-TR" sz="2000" dirty="0" smtClean="0">
                <a:solidFill>
                  <a:schemeClr val="tx1"/>
                </a:solidFill>
              </a:rPr>
              <a:t>yıllık </a:t>
            </a:r>
            <a:r>
              <a:rPr lang="tr-TR" sz="2000" dirty="0">
                <a:solidFill>
                  <a:schemeClr val="tx1"/>
                </a:solidFill>
              </a:rPr>
              <a:t>birleşik denetim programı ve izleme -kontrol faaliyeti gibi, iki ayrı program yerine, denetimin tekliği açısından tek bir programın yapılması sağlanacaktır.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48000"/>
              </a:spcBef>
              <a:buFontTx/>
              <a:buNone/>
            </a:pPr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8674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48625" cy="1143000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4" y="1600200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40436415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48625" cy="1143000"/>
          </a:xfrm>
        </p:spPr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2816" y="0"/>
            <a:ext cx="12161351" cy="7272808"/>
          </a:xfrm>
        </p:spPr>
      </p:pic>
    </p:spTree>
    <p:extLst>
      <p:ext uri="{BB962C8B-B14F-4D97-AF65-F5344CB8AC3E}">
        <p14:creationId xmlns="" xmlns:p14="http://schemas.microsoft.com/office/powerpoint/2010/main" val="9865269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uygulama örnekleri 2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835696" y="1268760"/>
            <a:ext cx="6840760" cy="47525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spcBef>
                <a:spcPct val="48000"/>
              </a:spcBef>
            </a:pPr>
            <a:endParaRPr lang="tr-T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48000"/>
              </a:spcBef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Yönetimin işlevini yerine getirmesi çoğunlukla kendisine yapılan raporlama ile mümkündür</a:t>
            </a:r>
          </a:p>
          <a:p>
            <a:pPr algn="just">
              <a:lnSpc>
                <a:spcPct val="90000"/>
              </a:lnSpc>
              <a:spcBef>
                <a:spcPct val="48000"/>
              </a:spcBef>
            </a:pPr>
            <a:r>
              <a:rPr lang="tr-T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Çevre </a:t>
            </a: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Denetimi Şube </a:t>
            </a:r>
            <a:r>
              <a:rPr lang="tr-T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Müdürlüğünün </a:t>
            </a: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illerin programına birlikte katıldığı gözetim </a:t>
            </a:r>
            <a:r>
              <a:rPr lang="tr-T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denetimi raporlama yapılmadığından  g</a:t>
            </a:r>
            <a:r>
              <a:rPr lang="tr-T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özetim </a:t>
            </a: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denetimi </a:t>
            </a:r>
            <a:r>
              <a:rPr lang="tr-T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kaldırılmalıdır </a:t>
            </a:r>
            <a:endParaRPr lang="tr-TR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ct val="48000"/>
              </a:spcBef>
              <a:buFontTx/>
              <a:buNone/>
            </a:pPr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5058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kurumsal</a:t>
            </a:r>
            <a:r>
              <a:rPr lang="tr-TR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br>
              <a:rPr lang="tr-TR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tr-TR" sz="3200" dirty="0" smtClean="0"/>
              <a:t>isk yönetimi </a:t>
            </a:r>
            <a:r>
              <a:rPr lang="fr-FR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fr-FR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971600" y="1484784"/>
            <a:ext cx="3672408" cy="25202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HEDEFLER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5004048" y="1268760"/>
            <a:ext cx="3456384" cy="30963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RİSKLER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6660232" y="4653136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5292080" y="5085184"/>
            <a:ext cx="2880320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 smtClean="0">
                <a:solidFill>
                  <a:schemeClr val="tx1"/>
                </a:solidFill>
              </a:rPr>
              <a:t>KONTROLLER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62234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48625" cy="1143000"/>
          </a:xfrm>
        </p:spPr>
        <p:txBody>
          <a:bodyPr/>
          <a:lstStyle/>
          <a:p>
            <a:r>
              <a:rPr lang="tr-TR" dirty="0" smtClean="0"/>
              <a:t>Çevre denetimi </a:t>
            </a:r>
            <a:endParaRPr lang="tr-TR" dirty="0"/>
          </a:p>
        </p:txBody>
      </p:sp>
      <p:pic>
        <p:nvPicPr>
          <p:cNvPr id="5" name="İçerik Yer Tutucusu 4" descr="E:\Uğur Bey\DSCF068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2072" cy="710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806837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uygulama örnekleri 3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835696" y="1268760"/>
            <a:ext cx="6840760" cy="47525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 İşleri Genel Müdürlüğü, Yapım Dairesi Başkanlığına ait görev tanımlarının yeniden yapılması </a:t>
            </a:r>
            <a:r>
              <a:rPr lang="tr-T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amacıyla;</a:t>
            </a:r>
            <a:endParaRPr lang="tr-TR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Yaklaşık </a:t>
            </a: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maliyet hazırlama görevinin Yapım Dairesinden alınıp Proje Dairesine </a:t>
            </a:r>
            <a:r>
              <a:rPr lang="tr-T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verilmesi</a:t>
            </a: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sağlandı.</a:t>
            </a:r>
            <a:endParaRPr lang="tr-TR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 İşleri Genel Müdürlüğü teşkilat şemasında  bulunmayan Yönetim Hizmetleri Daire Başkanlığı </a:t>
            </a:r>
            <a:r>
              <a:rPr lang="tr-T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oluşturuldu. </a:t>
            </a:r>
            <a:endParaRPr lang="tr-TR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499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uygulama örnekleri 4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835696" y="1268760"/>
            <a:ext cx="6840760" cy="47525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Kamu </a:t>
            </a:r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kurum ve kuruluşlarına ait bina ve tesislerin yapım hizmetleri  </a:t>
            </a:r>
            <a:r>
              <a:rPr lang="tr-T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görevinin,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yapıların </a:t>
            </a:r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denetim hizmetlerinin ne şekilde </a:t>
            </a:r>
            <a:r>
              <a:rPr lang="tr-T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yapılacağı mevcut </a:t>
            </a:r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veya  hizmet satın alma yoluyla mı yapılacağı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4708 sayılı Yasa kapsamına </a:t>
            </a:r>
            <a:r>
              <a:rPr lang="tr-T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alınıp yapı </a:t>
            </a:r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denetim kuruluşlarına mı müşavir firmalara </a:t>
            </a:r>
            <a:r>
              <a:rPr lang="tr-T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mı yaptırılacağı  </a:t>
            </a:r>
            <a:endParaRPr lang="tr-TR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kamu </a:t>
            </a:r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yapılarının ilke, strateji ve standartlarının ve usul ve esaslarının belirlenmesi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kamu </a:t>
            </a:r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yapılarının verimliliğine ilişkin standart </a:t>
            </a:r>
            <a:r>
              <a:rPr lang="tr-T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getirildi.</a:t>
            </a:r>
            <a:endParaRPr lang="tr-TR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0489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uygulama örnekleri 5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835696" y="1268760"/>
            <a:ext cx="6840760" cy="47525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dirty="0">
                <a:solidFill>
                  <a:schemeClr val="tx1"/>
                </a:solidFill>
              </a:rPr>
              <a:t>Bakanlığımız tarafından çevre düzeni plan değişikliklerine ilişkin onaylarda; döner sermaye inceleme ve işlem hizmet bedeline ilişkin usul ve esasların </a:t>
            </a:r>
            <a:r>
              <a:rPr lang="tr-TR" sz="2000" dirty="0" smtClean="0">
                <a:solidFill>
                  <a:schemeClr val="tx1"/>
                </a:solidFill>
              </a:rPr>
              <a:t>belirlenmesi </a:t>
            </a:r>
          </a:p>
          <a:p>
            <a:pPr algn="just"/>
            <a:r>
              <a:rPr lang="tr-TR" sz="2000" dirty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tr-TR" sz="2000" dirty="0" smtClean="0">
                <a:solidFill>
                  <a:schemeClr val="tx1"/>
                </a:solidFill>
              </a:rPr>
              <a:t>Plan </a:t>
            </a:r>
            <a:r>
              <a:rPr lang="tr-TR" sz="2000" dirty="0">
                <a:solidFill>
                  <a:schemeClr val="tx1"/>
                </a:solidFill>
              </a:rPr>
              <a:t>değişikliği teklifinin detaylı inceleme yapılarak kamusal alanı ilgilendiriyor ise inceleme ve işlem hizmet bedelinin </a:t>
            </a:r>
            <a:r>
              <a:rPr lang="tr-TR" sz="2000" dirty="0" smtClean="0">
                <a:solidFill>
                  <a:schemeClr val="tx1"/>
                </a:solidFill>
              </a:rPr>
              <a:t>alınmaması kamusal </a:t>
            </a:r>
            <a:r>
              <a:rPr lang="tr-TR" sz="2000" dirty="0">
                <a:solidFill>
                  <a:schemeClr val="tx1"/>
                </a:solidFill>
              </a:rPr>
              <a:t>alan dışında kalan diğer taleplerden döner sermaye inceleme ve işlem hizmet bedelinin alınacağı yönünde değişiklik </a:t>
            </a:r>
            <a:r>
              <a:rPr lang="tr-TR" sz="2000" dirty="0" smtClean="0">
                <a:solidFill>
                  <a:schemeClr val="tx1"/>
                </a:solidFill>
              </a:rPr>
              <a:t>yapılması</a:t>
            </a:r>
            <a:endParaRPr lang="tr-TR" sz="2000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9281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uygulama örnekleri 6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835696" y="1268760"/>
            <a:ext cx="6840760" cy="47525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tr-T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Sorumluluğu tespit edilen yapı denetim kuruluşu yetkilisi hakkında suç duyurusunda bulunulması gerekmektedir. Doğabilecek hukuki süreçte bu hususa dikkat edilmesi gerekmektedir.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tr-T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Sorumluluğu </a:t>
            </a:r>
            <a:r>
              <a:rPr lang="tr-T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tespit edilen yapı denetim kuruluşu yetkilisinden savunma istenilmelidir. Doğabilecek hukuki süreçte bu hususa dikkat edilmesi gerekmektedir.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0315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uygulama örnekleri 7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835696" y="1268760"/>
            <a:ext cx="6840760" cy="47525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tr-TR" sz="2000" dirty="0">
                <a:solidFill>
                  <a:schemeClr val="tx1"/>
                </a:solidFill>
              </a:rPr>
              <a:t>Laboratuvar işlemleri yönetmelik eki onay talimatına göre </a:t>
            </a:r>
            <a:r>
              <a:rPr lang="tr-TR" sz="2000" dirty="0" smtClean="0">
                <a:solidFill>
                  <a:schemeClr val="tx1"/>
                </a:solidFill>
              </a:rPr>
              <a:t>yapılmaktadır </a:t>
            </a:r>
            <a:r>
              <a:rPr lang="tr-TR" sz="2000" dirty="0">
                <a:solidFill>
                  <a:schemeClr val="tx1"/>
                </a:solidFill>
              </a:rPr>
              <a:t>Onay talimatında; ara </a:t>
            </a:r>
            <a:r>
              <a:rPr lang="tr-TR" sz="2000" dirty="0" smtClean="0">
                <a:solidFill>
                  <a:schemeClr val="tx1"/>
                </a:solidFill>
              </a:rPr>
              <a:t>denetimin </a:t>
            </a:r>
            <a:r>
              <a:rPr lang="tr-TR" sz="2000" dirty="0">
                <a:solidFill>
                  <a:schemeClr val="tx1"/>
                </a:solidFill>
              </a:rPr>
              <a:t>laboratuvarın ilk veya daha önceki kısmi değerlendirmedeki şartları devam ettirip ettirmediğini belirlemek amacıyla, yılda en az bir defa yapılacağı </a:t>
            </a:r>
            <a:r>
              <a:rPr lang="tr-TR" sz="2000" dirty="0" smtClean="0">
                <a:solidFill>
                  <a:schemeClr val="tx1"/>
                </a:solidFill>
              </a:rPr>
              <a:t>belirtilmiştir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>
                <a:solidFill>
                  <a:schemeClr val="tx1"/>
                </a:solidFill>
              </a:rPr>
              <a:t>Yapı denetim komisyonlarınca sayının artırılabileceği ancak her denetimde firma sahibi tarafından ücret yatırılması öngörülmektedir.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tr-T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6696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devam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835696" y="1268760"/>
            <a:ext cx="6840760" cy="47525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dirty="0">
                <a:solidFill>
                  <a:schemeClr val="tx1"/>
                </a:solidFill>
              </a:rPr>
              <a:t>Yapı denetim firmalarına yapılan denetimlerde, ücret yatırılmazken, </a:t>
            </a:r>
            <a:r>
              <a:rPr lang="tr-TR" sz="2000" dirty="0" smtClean="0">
                <a:solidFill>
                  <a:schemeClr val="tx1"/>
                </a:solidFill>
              </a:rPr>
              <a:t>laboratuvar </a:t>
            </a:r>
            <a:r>
              <a:rPr lang="tr-TR" sz="2000" dirty="0">
                <a:solidFill>
                  <a:schemeClr val="tx1"/>
                </a:solidFill>
              </a:rPr>
              <a:t>firmalarına ücret yatırma </a:t>
            </a:r>
            <a:r>
              <a:rPr lang="tr-TR" sz="2000" dirty="0" smtClean="0">
                <a:solidFill>
                  <a:schemeClr val="tx1"/>
                </a:solidFill>
              </a:rPr>
              <a:t>zorunluluğu  </a:t>
            </a:r>
            <a:r>
              <a:rPr lang="tr-TR" sz="2000" dirty="0">
                <a:solidFill>
                  <a:schemeClr val="tx1"/>
                </a:solidFill>
              </a:rPr>
              <a:t>(yetkinin illere verildiği göz önüne alınarak) </a:t>
            </a:r>
            <a:r>
              <a:rPr lang="tr-TR" sz="2000" dirty="0" smtClean="0">
                <a:solidFill>
                  <a:schemeClr val="tx1"/>
                </a:solidFill>
              </a:rPr>
              <a:t>kaldırılmalıdır</a:t>
            </a:r>
          </a:p>
          <a:p>
            <a:r>
              <a:rPr lang="tr-TR" sz="2000" dirty="0" smtClean="0">
                <a:solidFill>
                  <a:schemeClr val="tx1"/>
                </a:solidFill>
              </a:rPr>
              <a:t>yılda </a:t>
            </a:r>
            <a:r>
              <a:rPr lang="tr-TR" sz="2000" dirty="0">
                <a:solidFill>
                  <a:schemeClr val="tx1"/>
                </a:solidFill>
              </a:rPr>
              <a:t>en az bir defa yapılacağı belirtilen ara denetim </a:t>
            </a:r>
            <a:r>
              <a:rPr lang="tr-TR" sz="2000" dirty="0" smtClean="0">
                <a:solidFill>
                  <a:schemeClr val="tx1"/>
                </a:solidFill>
              </a:rPr>
              <a:t>dışında  </a:t>
            </a:r>
            <a:r>
              <a:rPr lang="tr-TR" sz="2000" dirty="0">
                <a:solidFill>
                  <a:schemeClr val="tx1"/>
                </a:solidFill>
              </a:rPr>
              <a:t>ücret yatırmayan firmanın denetim işlemleri yapılamaması durumu ortaya </a:t>
            </a:r>
            <a:r>
              <a:rPr lang="tr-TR" sz="2000" dirty="0" smtClean="0">
                <a:solidFill>
                  <a:schemeClr val="tx1"/>
                </a:solidFill>
              </a:rPr>
              <a:t>çıkacaktır</a:t>
            </a:r>
            <a:endParaRPr lang="tr-TR" sz="2000" dirty="0">
              <a:solidFill>
                <a:schemeClr val="tx1"/>
              </a:solidFill>
            </a:endParaRPr>
          </a:p>
          <a:p>
            <a:endParaRPr lang="tr-TR" sz="2000" dirty="0">
              <a:solidFill>
                <a:schemeClr val="tx1"/>
              </a:solidFill>
            </a:endParaRPr>
          </a:p>
          <a:p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>
                <a:solidFill>
                  <a:schemeClr val="tx1"/>
                </a:solidFill>
              </a:rPr>
              <a:t>yapı denetim firmalarına yapılan denetimlerde olduğu gibi ücret alınmaması yönünde,  yönetmelik eki onay talimatında değişiklik yapılması sağlanmalıdır.</a:t>
            </a:r>
          </a:p>
        </p:txBody>
      </p:sp>
    </p:spTree>
    <p:extLst>
      <p:ext uri="{BB962C8B-B14F-4D97-AF65-F5344CB8AC3E}">
        <p14:creationId xmlns="" xmlns:p14="http://schemas.microsoft.com/office/powerpoint/2010/main" val="1684247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2 Resim" descr="Untitled-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19472"/>
            <a:ext cx="9468544" cy="808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83121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641" y="1700808"/>
            <a:ext cx="6408712" cy="452596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>
                <a:solidFill>
                  <a:schemeClr val="tx1"/>
                </a:solidFill>
              </a:rPr>
              <a:t>Teşekkürler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336188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tr-TR" sz="2800" i="1" dirty="0" smtClean="0">
                <a:solidFill>
                  <a:schemeClr val="tx1"/>
                </a:solidFill>
                <a:latin typeface="Arial" charset="0"/>
              </a:rPr>
              <a:t>Alice</a:t>
            </a:r>
            <a:r>
              <a:rPr lang="tr-TR" sz="2800" dirty="0" smtClean="0">
                <a:solidFill>
                  <a:schemeClr val="tx1"/>
                </a:solidFill>
                <a:latin typeface="Arial" charset="0"/>
              </a:rPr>
              <a:t>: “Lütfen söyler misin, hangi yoldan gitmeliyim?</a:t>
            </a: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tr-TR" sz="2800" i="1" dirty="0" smtClean="0">
                <a:solidFill>
                  <a:srgbClr val="3333CC"/>
                </a:solidFill>
                <a:latin typeface="Arial" charset="0"/>
              </a:rPr>
              <a:t>Kedi</a:t>
            </a:r>
            <a:r>
              <a:rPr lang="tr-TR" sz="2800" dirty="0" smtClean="0">
                <a:solidFill>
                  <a:srgbClr val="3333CC"/>
                </a:solidFill>
                <a:latin typeface="Arial" charset="0"/>
              </a:rPr>
              <a:t>:</a:t>
            </a:r>
            <a:r>
              <a:rPr lang="tr-TR" sz="2800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tr-TR" sz="2800" dirty="0" smtClean="0">
                <a:solidFill>
                  <a:schemeClr val="accent1"/>
                </a:solidFill>
                <a:latin typeface="Arial" charset="0"/>
              </a:rPr>
              <a:t>“</a:t>
            </a:r>
            <a:r>
              <a:rPr lang="tr-TR" sz="2800" dirty="0" smtClean="0">
                <a:solidFill>
                  <a:schemeClr val="tx1"/>
                </a:solidFill>
                <a:latin typeface="Arial" charset="0"/>
              </a:rPr>
              <a:t>Bu büyük ölçüde nereye ulaşmak istediğine bağlı”</a:t>
            </a:r>
            <a:endParaRPr lang="en-US" sz="2800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r-TR" sz="2800" i="1" dirty="0" smtClean="0">
                <a:solidFill>
                  <a:srgbClr val="FF0000"/>
                </a:solidFill>
              </a:rPr>
              <a:t>Alice:</a:t>
            </a:r>
            <a:r>
              <a:rPr lang="tr-TR" sz="2800" dirty="0" smtClean="0">
                <a:solidFill>
                  <a:srgbClr val="000000"/>
                </a:solidFill>
              </a:rPr>
              <a:t> “</a:t>
            </a:r>
            <a:r>
              <a:rPr lang="tr-TR" sz="2800" dirty="0" smtClean="0">
                <a:solidFill>
                  <a:schemeClr val="tx1"/>
                </a:solidFill>
              </a:rPr>
              <a:t>Nereye gideceğim çok da fark etmez</a:t>
            </a:r>
            <a:r>
              <a:rPr lang="tr-TR" sz="2800" dirty="0" smtClean="0">
                <a:solidFill>
                  <a:schemeClr val="accent1"/>
                </a:solidFill>
              </a:rPr>
              <a:t>”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sz="2800" i="1" dirty="0" smtClean="0">
                <a:solidFill>
                  <a:srgbClr val="3333CC"/>
                </a:solidFill>
              </a:rPr>
              <a:t>Kedi:</a:t>
            </a:r>
            <a:r>
              <a:rPr lang="tr-TR" sz="2800" dirty="0" smtClean="0">
                <a:solidFill>
                  <a:srgbClr val="000000"/>
                </a:solidFill>
              </a:rPr>
              <a:t> “</a:t>
            </a:r>
            <a:r>
              <a:rPr lang="tr-TR" sz="2800" dirty="0" smtClean="0">
                <a:solidFill>
                  <a:schemeClr val="tx1"/>
                </a:solidFill>
              </a:rPr>
              <a:t>O zaman hangi yolu takip edeceğin de fark etmez”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sz="2800" i="1" dirty="0" smtClean="0">
                <a:solidFill>
                  <a:srgbClr val="FF0000"/>
                </a:solidFill>
              </a:rPr>
              <a:t>Alice:</a:t>
            </a:r>
            <a:r>
              <a:rPr lang="tr-TR" sz="2800" dirty="0" smtClean="0">
                <a:solidFill>
                  <a:srgbClr val="000000"/>
                </a:solidFill>
              </a:rPr>
              <a:t> “... </a:t>
            </a:r>
            <a:r>
              <a:rPr lang="tr-TR" sz="2800" dirty="0" smtClean="0">
                <a:solidFill>
                  <a:schemeClr val="tx1"/>
                </a:solidFill>
              </a:rPr>
              <a:t>bir yere ulaştığım sürece...” diye açıklar...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sz="2800" i="1" dirty="0" smtClean="0">
                <a:solidFill>
                  <a:srgbClr val="3333CC"/>
                </a:solidFill>
              </a:rPr>
              <a:t>Kedi:</a:t>
            </a:r>
            <a:r>
              <a:rPr lang="tr-TR" sz="2800" dirty="0" smtClean="0">
                <a:solidFill>
                  <a:srgbClr val="000000"/>
                </a:solidFill>
              </a:rPr>
              <a:t> “</a:t>
            </a:r>
            <a:r>
              <a:rPr lang="tr-TR" sz="2800" dirty="0" smtClean="0">
                <a:solidFill>
                  <a:schemeClr val="tx1"/>
                </a:solidFill>
              </a:rPr>
              <a:t>Şüphe yok ki bunu yapabilirsin... çok yürümeyi göze aldığın sürece</a:t>
            </a:r>
            <a:r>
              <a:rPr lang="tr-TR" sz="2800" dirty="0" smtClean="0">
                <a:solidFill>
                  <a:schemeClr val="accent1"/>
                </a:solidFill>
              </a:rPr>
              <a:t>...”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Picture 2" descr="alice2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1" y="1556797"/>
            <a:ext cx="3550730" cy="498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HEDEFLER</a:t>
            </a:r>
            <a:br>
              <a:rPr lang="tr-TR" dirty="0">
                <a:solidFill>
                  <a:schemeClr val="tx1"/>
                </a:solidFill>
              </a:rPr>
            </a:b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2473975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soCEF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772816"/>
            <a:ext cx="5111750" cy="444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Yönetim </a:t>
            </a:r>
            <a:r>
              <a:rPr lang="tr-TR" dirty="0" smtClean="0"/>
              <a:t>riskin </a:t>
            </a:r>
            <a:r>
              <a:rPr lang="tr-TR" dirty="0"/>
              <a:t>geldiğini görebiliyor mu?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48000"/>
              </a:spcBef>
              <a:buFontTx/>
              <a:buNone/>
            </a:pPr>
            <a:endParaRPr lang="tr-TR" dirty="0">
              <a:solidFill>
                <a:schemeClr val="tx1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518075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İç Denetimin Tanımı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solidFill>
                  <a:schemeClr val="tx1"/>
                </a:solidFill>
              </a:rPr>
              <a:t>İç denetim, bir kurumun faaliyetlerini geliştirmek ve onlara değer katmak amacını güden bağımsız ve objektif bir güvence ve danışmanlık faaliyetidir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650802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Güvence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Güvence hizmeti; bilgi kalitesini yada elde edilebilirliğini geliştir</a:t>
            </a:r>
          </a:p>
          <a:p>
            <a:r>
              <a:rPr lang="tr-TR" dirty="0">
                <a:solidFill>
                  <a:schemeClr val="tx1"/>
                </a:solidFill>
              </a:rPr>
              <a:t>Alınan kararların kalitesini yükselt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0908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Danışmanlık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Olumsuz sonuçları raporlamak artık  yeterli değil nasıl düzeltileceğini tercihen nasıl engelleneceğini önermeli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6919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 faaliyetleri  geliştirir</a:t>
            </a:r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195736" y="1700808"/>
            <a:ext cx="5472608" cy="23762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Uygunluk (mevzuat, prosedür)</a:t>
            </a:r>
          </a:p>
          <a:p>
            <a:r>
              <a:rPr lang="tr-TR" sz="2400" dirty="0">
                <a:solidFill>
                  <a:schemeClr val="tx1"/>
                </a:solidFill>
              </a:rPr>
              <a:t>Varlıkların korunması</a:t>
            </a:r>
          </a:p>
          <a:p>
            <a:r>
              <a:rPr lang="tr-TR" sz="2400" dirty="0">
                <a:solidFill>
                  <a:schemeClr val="tx1"/>
                </a:solidFill>
              </a:rPr>
              <a:t>Ama bunun yanında</a:t>
            </a:r>
          </a:p>
          <a:p>
            <a:r>
              <a:rPr lang="tr-TR" sz="2400" dirty="0">
                <a:solidFill>
                  <a:schemeClr val="tx1"/>
                </a:solidFill>
              </a:rPr>
              <a:t>Etkinlik </a:t>
            </a:r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>
                <a:solidFill>
                  <a:schemeClr val="tx1"/>
                </a:solidFill>
              </a:rPr>
              <a:t>V</a:t>
            </a:r>
            <a:r>
              <a:rPr lang="tr-TR" sz="2400" dirty="0" smtClean="0">
                <a:solidFill>
                  <a:schemeClr val="tx1"/>
                </a:solidFill>
              </a:rPr>
              <a:t>erimlilik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720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Kurumun hedeflere ulaşmasına yardım eder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9" y="1844824"/>
            <a:ext cx="7272808" cy="4525963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Yardım et, destek ver, danışmanlık yap ancak yerini alma….</a:t>
            </a:r>
          </a:p>
          <a:p>
            <a:r>
              <a:rPr lang="tr-TR" dirty="0">
                <a:solidFill>
                  <a:schemeClr val="tx1"/>
                </a:solidFill>
              </a:rPr>
              <a:t>Birincil sorumluluk yönetimdedir.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5633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Ed2007-Developer">
  <a:themeElements>
    <a:clrScheme name="Custom 5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F37720"/>
      </a:accent1>
      <a:accent2>
        <a:srgbClr val="0076BF"/>
      </a:accent2>
      <a:accent3>
        <a:srgbClr val="66CC33"/>
      </a:accent3>
      <a:accent4>
        <a:srgbClr val="FFCC00"/>
      </a:accent4>
      <a:accent5>
        <a:srgbClr val="EE3424"/>
      </a:accent5>
      <a:accent6>
        <a:srgbClr val="FFFFFF"/>
      </a:accent6>
      <a:hlink>
        <a:srgbClr val="F37720"/>
      </a:hlink>
      <a:folHlink>
        <a:srgbClr val="F37720"/>
      </a:folHlink>
    </a:clrScheme>
    <a:fontScheme name="Custom 8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9F9F8"/>
        </a:lt1>
        <a:dk2>
          <a:srgbClr val="F37736"/>
        </a:dk2>
        <a:lt2>
          <a:srgbClr val="DDDDDD"/>
        </a:lt2>
        <a:accent1>
          <a:srgbClr val="FEC214"/>
        </a:accent1>
        <a:accent2>
          <a:srgbClr val="A2C83A"/>
        </a:accent2>
        <a:accent3>
          <a:srgbClr val="FBFBFB"/>
        </a:accent3>
        <a:accent4>
          <a:srgbClr val="000000"/>
        </a:accent4>
        <a:accent5>
          <a:srgbClr val="FEDDAA"/>
        </a:accent5>
        <a:accent6>
          <a:srgbClr val="92B534"/>
        </a:accent6>
        <a:hlink>
          <a:srgbClr val="519CD5"/>
        </a:hlink>
        <a:folHlink>
          <a:srgbClr val="A299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chEd2007-Developer">
  <a:themeElements>
    <a:clrScheme name="Custom 5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F37720"/>
      </a:accent1>
      <a:accent2>
        <a:srgbClr val="0076BF"/>
      </a:accent2>
      <a:accent3>
        <a:srgbClr val="66CC33"/>
      </a:accent3>
      <a:accent4>
        <a:srgbClr val="FFCC00"/>
      </a:accent4>
      <a:accent5>
        <a:srgbClr val="EE3424"/>
      </a:accent5>
      <a:accent6>
        <a:srgbClr val="FFFFFF"/>
      </a:accent6>
      <a:hlink>
        <a:srgbClr val="F37720"/>
      </a:hlink>
      <a:folHlink>
        <a:srgbClr val="F37720"/>
      </a:folHlink>
    </a:clrScheme>
    <a:fontScheme name="Custom 8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9F9F8"/>
        </a:lt1>
        <a:dk2>
          <a:srgbClr val="F37736"/>
        </a:dk2>
        <a:lt2>
          <a:srgbClr val="DDDDDD"/>
        </a:lt2>
        <a:accent1>
          <a:srgbClr val="FEC214"/>
        </a:accent1>
        <a:accent2>
          <a:srgbClr val="A2C83A"/>
        </a:accent2>
        <a:accent3>
          <a:srgbClr val="FBFBFB"/>
        </a:accent3>
        <a:accent4>
          <a:srgbClr val="000000"/>
        </a:accent4>
        <a:accent5>
          <a:srgbClr val="FEDDAA"/>
        </a:accent5>
        <a:accent6>
          <a:srgbClr val="92B534"/>
        </a:accent6>
        <a:hlink>
          <a:srgbClr val="519CD5"/>
        </a:hlink>
        <a:folHlink>
          <a:srgbClr val="A299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chEd2007-Developer">
  <a:themeElements>
    <a:clrScheme name="Custom 5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F37720"/>
      </a:accent1>
      <a:accent2>
        <a:srgbClr val="0076BF"/>
      </a:accent2>
      <a:accent3>
        <a:srgbClr val="66CC33"/>
      </a:accent3>
      <a:accent4>
        <a:srgbClr val="FFCC00"/>
      </a:accent4>
      <a:accent5>
        <a:srgbClr val="EE3424"/>
      </a:accent5>
      <a:accent6>
        <a:srgbClr val="FFFFFF"/>
      </a:accent6>
      <a:hlink>
        <a:srgbClr val="F37720"/>
      </a:hlink>
      <a:folHlink>
        <a:srgbClr val="F37720"/>
      </a:folHlink>
    </a:clrScheme>
    <a:fontScheme name="Custom 8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9F9F8"/>
        </a:lt1>
        <a:dk2>
          <a:srgbClr val="F37736"/>
        </a:dk2>
        <a:lt2>
          <a:srgbClr val="DDDDDD"/>
        </a:lt2>
        <a:accent1>
          <a:srgbClr val="FEC214"/>
        </a:accent1>
        <a:accent2>
          <a:srgbClr val="A2C83A"/>
        </a:accent2>
        <a:accent3>
          <a:srgbClr val="FBFBFB"/>
        </a:accent3>
        <a:accent4>
          <a:srgbClr val="000000"/>
        </a:accent4>
        <a:accent5>
          <a:srgbClr val="FEDDAA"/>
        </a:accent5>
        <a:accent6>
          <a:srgbClr val="92B534"/>
        </a:accent6>
        <a:hlink>
          <a:srgbClr val="519CD5"/>
        </a:hlink>
        <a:folHlink>
          <a:srgbClr val="A299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chEd2007-Developer">
  <a:themeElements>
    <a:clrScheme name="Custom 5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F37720"/>
      </a:accent1>
      <a:accent2>
        <a:srgbClr val="0076BF"/>
      </a:accent2>
      <a:accent3>
        <a:srgbClr val="66CC33"/>
      </a:accent3>
      <a:accent4>
        <a:srgbClr val="FFCC00"/>
      </a:accent4>
      <a:accent5>
        <a:srgbClr val="EE3424"/>
      </a:accent5>
      <a:accent6>
        <a:srgbClr val="FFFFFF"/>
      </a:accent6>
      <a:hlink>
        <a:srgbClr val="F37720"/>
      </a:hlink>
      <a:folHlink>
        <a:srgbClr val="F37720"/>
      </a:folHlink>
    </a:clrScheme>
    <a:fontScheme name="Custom 8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9F9F8"/>
        </a:lt1>
        <a:dk2>
          <a:srgbClr val="F37736"/>
        </a:dk2>
        <a:lt2>
          <a:srgbClr val="DDDDDD"/>
        </a:lt2>
        <a:accent1>
          <a:srgbClr val="FEC214"/>
        </a:accent1>
        <a:accent2>
          <a:srgbClr val="A2C83A"/>
        </a:accent2>
        <a:accent3>
          <a:srgbClr val="FBFBFB"/>
        </a:accent3>
        <a:accent4>
          <a:srgbClr val="000000"/>
        </a:accent4>
        <a:accent5>
          <a:srgbClr val="FEDDAA"/>
        </a:accent5>
        <a:accent6>
          <a:srgbClr val="92B534"/>
        </a:accent6>
        <a:hlink>
          <a:srgbClr val="519CD5"/>
        </a:hlink>
        <a:folHlink>
          <a:srgbClr val="A299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666666"/>
    </a:dk2>
    <a:lt2>
      <a:srgbClr val="CCCCCC"/>
    </a:lt2>
    <a:accent1>
      <a:srgbClr val="F37720"/>
    </a:accent1>
    <a:accent2>
      <a:srgbClr val="0076BF"/>
    </a:accent2>
    <a:accent3>
      <a:srgbClr val="66CC33"/>
    </a:accent3>
    <a:accent4>
      <a:srgbClr val="FFCC00"/>
    </a:accent4>
    <a:accent5>
      <a:srgbClr val="EE3424"/>
    </a:accent5>
    <a:accent6>
      <a:srgbClr val="FFFFFF"/>
    </a:accent6>
    <a:hlink>
      <a:srgbClr val="F37720"/>
    </a:hlink>
    <a:folHlink>
      <a:srgbClr val="F37720"/>
    </a:folHlink>
  </a:clrScheme>
</a:themeOverride>
</file>

<file path=ppt/theme/themeOverride10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666666"/>
    </a:dk2>
    <a:lt2>
      <a:srgbClr val="CCCCCC"/>
    </a:lt2>
    <a:accent1>
      <a:srgbClr val="F37720"/>
    </a:accent1>
    <a:accent2>
      <a:srgbClr val="0076BF"/>
    </a:accent2>
    <a:accent3>
      <a:srgbClr val="66CC33"/>
    </a:accent3>
    <a:accent4>
      <a:srgbClr val="FFCC00"/>
    </a:accent4>
    <a:accent5>
      <a:srgbClr val="EE3424"/>
    </a:accent5>
    <a:accent6>
      <a:srgbClr val="FFFFFF"/>
    </a:accent6>
    <a:hlink>
      <a:srgbClr val="F37720"/>
    </a:hlink>
    <a:folHlink>
      <a:srgbClr val="F37720"/>
    </a:folHlink>
  </a:clrScheme>
</a:themeOverride>
</file>

<file path=ppt/theme/themeOverride11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666666"/>
    </a:dk2>
    <a:lt2>
      <a:srgbClr val="CCCCCC"/>
    </a:lt2>
    <a:accent1>
      <a:srgbClr val="F37720"/>
    </a:accent1>
    <a:accent2>
      <a:srgbClr val="0076BF"/>
    </a:accent2>
    <a:accent3>
      <a:srgbClr val="66CC33"/>
    </a:accent3>
    <a:accent4>
      <a:srgbClr val="FFCC00"/>
    </a:accent4>
    <a:accent5>
      <a:srgbClr val="EE3424"/>
    </a:accent5>
    <a:accent6>
      <a:srgbClr val="FFFFFF"/>
    </a:accent6>
    <a:hlink>
      <a:srgbClr val="F37720"/>
    </a:hlink>
    <a:folHlink>
      <a:srgbClr val="F37720"/>
    </a:folHlink>
  </a:clrScheme>
</a:themeOverride>
</file>

<file path=ppt/theme/themeOverride12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666666"/>
    </a:dk2>
    <a:lt2>
      <a:srgbClr val="CCCCCC"/>
    </a:lt2>
    <a:accent1>
      <a:srgbClr val="F37720"/>
    </a:accent1>
    <a:accent2>
      <a:srgbClr val="0076BF"/>
    </a:accent2>
    <a:accent3>
      <a:srgbClr val="66CC33"/>
    </a:accent3>
    <a:accent4>
      <a:srgbClr val="FFCC00"/>
    </a:accent4>
    <a:accent5>
      <a:srgbClr val="EE3424"/>
    </a:accent5>
    <a:accent6>
      <a:srgbClr val="FFFFFF"/>
    </a:accent6>
    <a:hlink>
      <a:srgbClr val="F37720"/>
    </a:hlink>
    <a:folHlink>
      <a:srgbClr val="F37720"/>
    </a:folHlink>
  </a:clrScheme>
</a:themeOverride>
</file>

<file path=ppt/theme/themeOverride13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666666"/>
    </a:dk2>
    <a:lt2>
      <a:srgbClr val="CCCCCC"/>
    </a:lt2>
    <a:accent1>
      <a:srgbClr val="F37720"/>
    </a:accent1>
    <a:accent2>
      <a:srgbClr val="0076BF"/>
    </a:accent2>
    <a:accent3>
      <a:srgbClr val="66CC33"/>
    </a:accent3>
    <a:accent4>
      <a:srgbClr val="FFCC00"/>
    </a:accent4>
    <a:accent5>
      <a:srgbClr val="EE3424"/>
    </a:accent5>
    <a:accent6>
      <a:srgbClr val="FFFFFF"/>
    </a:accent6>
    <a:hlink>
      <a:srgbClr val="F37720"/>
    </a:hlink>
    <a:folHlink>
      <a:srgbClr val="F37720"/>
    </a:folHlink>
  </a:clrScheme>
</a:themeOverride>
</file>

<file path=ppt/theme/themeOverride14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666666"/>
    </a:dk2>
    <a:lt2>
      <a:srgbClr val="CCCCCC"/>
    </a:lt2>
    <a:accent1>
      <a:srgbClr val="F37720"/>
    </a:accent1>
    <a:accent2>
      <a:srgbClr val="0076BF"/>
    </a:accent2>
    <a:accent3>
      <a:srgbClr val="66CC33"/>
    </a:accent3>
    <a:accent4>
      <a:srgbClr val="FFCC00"/>
    </a:accent4>
    <a:accent5>
      <a:srgbClr val="EE3424"/>
    </a:accent5>
    <a:accent6>
      <a:srgbClr val="FFFFFF"/>
    </a:accent6>
    <a:hlink>
      <a:srgbClr val="F37720"/>
    </a:hlink>
    <a:folHlink>
      <a:srgbClr val="F37720"/>
    </a:folHlink>
  </a:clrScheme>
</a:themeOverride>
</file>

<file path=ppt/theme/themeOverride15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666666"/>
    </a:dk2>
    <a:lt2>
      <a:srgbClr val="CCCCCC"/>
    </a:lt2>
    <a:accent1>
      <a:srgbClr val="F37720"/>
    </a:accent1>
    <a:accent2>
      <a:srgbClr val="0076BF"/>
    </a:accent2>
    <a:accent3>
      <a:srgbClr val="66CC33"/>
    </a:accent3>
    <a:accent4>
      <a:srgbClr val="FFCC00"/>
    </a:accent4>
    <a:accent5>
      <a:srgbClr val="EE3424"/>
    </a:accent5>
    <a:accent6>
      <a:srgbClr val="FFFFFF"/>
    </a:accent6>
    <a:hlink>
      <a:srgbClr val="F37720"/>
    </a:hlink>
    <a:folHlink>
      <a:srgbClr val="F37720"/>
    </a:folHlink>
  </a:clrScheme>
</a:themeOverride>
</file>

<file path=ppt/theme/themeOverride16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666666"/>
    </a:dk2>
    <a:lt2>
      <a:srgbClr val="CCCCCC"/>
    </a:lt2>
    <a:accent1>
      <a:srgbClr val="F37720"/>
    </a:accent1>
    <a:accent2>
      <a:srgbClr val="0076BF"/>
    </a:accent2>
    <a:accent3>
      <a:srgbClr val="66CC33"/>
    </a:accent3>
    <a:accent4>
      <a:srgbClr val="FFCC00"/>
    </a:accent4>
    <a:accent5>
      <a:srgbClr val="EE3424"/>
    </a:accent5>
    <a:accent6>
      <a:srgbClr val="FFFFFF"/>
    </a:accent6>
    <a:hlink>
      <a:srgbClr val="F37720"/>
    </a:hlink>
    <a:folHlink>
      <a:srgbClr val="F37720"/>
    </a:folHlink>
  </a:clrScheme>
</a:themeOverride>
</file>

<file path=ppt/theme/themeOverride17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666666"/>
    </a:dk2>
    <a:lt2>
      <a:srgbClr val="CCCCCC"/>
    </a:lt2>
    <a:accent1>
      <a:srgbClr val="F37720"/>
    </a:accent1>
    <a:accent2>
      <a:srgbClr val="0076BF"/>
    </a:accent2>
    <a:accent3>
      <a:srgbClr val="66CC33"/>
    </a:accent3>
    <a:accent4>
      <a:srgbClr val="FFCC00"/>
    </a:accent4>
    <a:accent5>
      <a:srgbClr val="EE3424"/>
    </a:accent5>
    <a:accent6>
      <a:srgbClr val="FFFFFF"/>
    </a:accent6>
    <a:hlink>
      <a:srgbClr val="F37720"/>
    </a:hlink>
    <a:folHlink>
      <a:srgbClr val="F37720"/>
    </a:folHlink>
  </a:clrScheme>
</a:themeOverride>
</file>

<file path=ppt/theme/themeOverride18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666666"/>
    </a:dk2>
    <a:lt2>
      <a:srgbClr val="CCCCCC"/>
    </a:lt2>
    <a:accent1>
      <a:srgbClr val="F37720"/>
    </a:accent1>
    <a:accent2>
      <a:srgbClr val="0076BF"/>
    </a:accent2>
    <a:accent3>
      <a:srgbClr val="66CC33"/>
    </a:accent3>
    <a:accent4>
      <a:srgbClr val="FFCC00"/>
    </a:accent4>
    <a:accent5>
      <a:srgbClr val="EE3424"/>
    </a:accent5>
    <a:accent6>
      <a:srgbClr val="FFFFFF"/>
    </a:accent6>
    <a:hlink>
      <a:srgbClr val="F37720"/>
    </a:hlink>
    <a:folHlink>
      <a:srgbClr val="F37720"/>
    </a:folHlink>
  </a:clrScheme>
</a:themeOverride>
</file>

<file path=ppt/theme/themeOverride19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666666"/>
    </a:dk2>
    <a:lt2>
      <a:srgbClr val="CCCCCC"/>
    </a:lt2>
    <a:accent1>
      <a:srgbClr val="F37720"/>
    </a:accent1>
    <a:accent2>
      <a:srgbClr val="0076BF"/>
    </a:accent2>
    <a:accent3>
      <a:srgbClr val="66CC33"/>
    </a:accent3>
    <a:accent4>
      <a:srgbClr val="FFCC00"/>
    </a:accent4>
    <a:accent5>
      <a:srgbClr val="EE3424"/>
    </a:accent5>
    <a:accent6>
      <a:srgbClr val="FFFFFF"/>
    </a:accent6>
    <a:hlink>
      <a:srgbClr val="F37720"/>
    </a:hlink>
    <a:folHlink>
      <a:srgbClr val="F37720"/>
    </a:folHlink>
  </a:clrScheme>
</a:themeOverride>
</file>

<file path=ppt/theme/themeOverride2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666666"/>
    </a:dk2>
    <a:lt2>
      <a:srgbClr val="CCCCCC"/>
    </a:lt2>
    <a:accent1>
      <a:srgbClr val="F37720"/>
    </a:accent1>
    <a:accent2>
      <a:srgbClr val="0076BF"/>
    </a:accent2>
    <a:accent3>
      <a:srgbClr val="66CC33"/>
    </a:accent3>
    <a:accent4>
      <a:srgbClr val="FFCC00"/>
    </a:accent4>
    <a:accent5>
      <a:srgbClr val="EE3424"/>
    </a:accent5>
    <a:accent6>
      <a:srgbClr val="FFFFFF"/>
    </a:accent6>
    <a:hlink>
      <a:srgbClr val="F37720"/>
    </a:hlink>
    <a:folHlink>
      <a:srgbClr val="F37720"/>
    </a:folHlink>
  </a:clrScheme>
</a:themeOverride>
</file>

<file path=ppt/theme/themeOverride20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666666"/>
    </a:dk2>
    <a:lt2>
      <a:srgbClr val="CCCCCC"/>
    </a:lt2>
    <a:accent1>
      <a:srgbClr val="F37720"/>
    </a:accent1>
    <a:accent2>
      <a:srgbClr val="0076BF"/>
    </a:accent2>
    <a:accent3>
      <a:srgbClr val="66CC33"/>
    </a:accent3>
    <a:accent4>
      <a:srgbClr val="FFCC00"/>
    </a:accent4>
    <a:accent5>
      <a:srgbClr val="EE3424"/>
    </a:accent5>
    <a:accent6>
      <a:srgbClr val="FFFFFF"/>
    </a:accent6>
    <a:hlink>
      <a:srgbClr val="F37720"/>
    </a:hlink>
    <a:folHlink>
      <a:srgbClr val="F37720"/>
    </a:folHlink>
  </a:clrScheme>
</a:themeOverride>
</file>

<file path=ppt/theme/themeOverride21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666666"/>
    </a:dk2>
    <a:lt2>
      <a:srgbClr val="CCCCCC"/>
    </a:lt2>
    <a:accent1>
      <a:srgbClr val="F37720"/>
    </a:accent1>
    <a:accent2>
      <a:srgbClr val="0076BF"/>
    </a:accent2>
    <a:accent3>
      <a:srgbClr val="66CC33"/>
    </a:accent3>
    <a:accent4>
      <a:srgbClr val="FFCC00"/>
    </a:accent4>
    <a:accent5>
      <a:srgbClr val="EE3424"/>
    </a:accent5>
    <a:accent6>
      <a:srgbClr val="FFFFFF"/>
    </a:accent6>
    <a:hlink>
      <a:srgbClr val="F37720"/>
    </a:hlink>
    <a:folHlink>
      <a:srgbClr val="F37720"/>
    </a:folHlink>
  </a:clrScheme>
</a:themeOverride>
</file>

<file path=ppt/theme/themeOverride22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666666"/>
    </a:dk2>
    <a:lt2>
      <a:srgbClr val="CCCCCC"/>
    </a:lt2>
    <a:accent1>
      <a:srgbClr val="F37720"/>
    </a:accent1>
    <a:accent2>
      <a:srgbClr val="0076BF"/>
    </a:accent2>
    <a:accent3>
      <a:srgbClr val="66CC33"/>
    </a:accent3>
    <a:accent4>
      <a:srgbClr val="FFCC00"/>
    </a:accent4>
    <a:accent5>
      <a:srgbClr val="EE3424"/>
    </a:accent5>
    <a:accent6>
      <a:srgbClr val="FFFFFF"/>
    </a:accent6>
    <a:hlink>
      <a:srgbClr val="F37720"/>
    </a:hlink>
    <a:folHlink>
      <a:srgbClr val="F37720"/>
    </a:folHlink>
  </a:clrScheme>
</a:themeOverride>
</file>

<file path=ppt/theme/themeOverride3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666666"/>
    </a:dk2>
    <a:lt2>
      <a:srgbClr val="CCCCCC"/>
    </a:lt2>
    <a:accent1>
      <a:srgbClr val="F37720"/>
    </a:accent1>
    <a:accent2>
      <a:srgbClr val="0076BF"/>
    </a:accent2>
    <a:accent3>
      <a:srgbClr val="66CC33"/>
    </a:accent3>
    <a:accent4>
      <a:srgbClr val="FFCC00"/>
    </a:accent4>
    <a:accent5>
      <a:srgbClr val="EE3424"/>
    </a:accent5>
    <a:accent6>
      <a:srgbClr val="FFFFFF"/>
    </a:accent6>
    <a:hlink>
      <a:srgbClr val="F37720"/>
    </a:hlink>
    <a:folHlink>
      <a:srgbClr val="F37720"/>
    </a:folHlink>
  </a:clrScheme>
</a:themeOverride>
</file>

<file path=ppt/theme/themeOverride4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666666"/>
    </a:dk2>
    <a:lt2>
      <a:srgbClr val="CCCCCC"/>
    </a:lt2>
    <a:accent1>
      <a:srgbClr val="F37720"/>
    </a:accent1>
    <a:accent2>
      <a:srgbClr val="0076BF"/>
    </a:accent2>
    <a:accent3>
      <a:srgbClr val="66CC33"/>
    </a:accent3>
    <a:accent4>
      <a:srgbClr val="FFCC00"/>
    </a:accent4>
    <a:accent5>
      <a:srgbClr val="EE3424"/>
    </a:accent5>
    <a:accent6>
      <a:srgbClr val="FFFFFF"/>
    </a:accent6>
    <a:hlink>
      <a:srgbClr val="F37720"/>
    </a:hlink>
    <a:folHlink>
      <a:srgbClr val="F37720"/>
    </a:folHlink>
  </a:clrScheme>
</a:themeOverride>
</file>

<file path=ppt/theme/themeOverride5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666666"/>
    </a:dk2>
    <a:lt2>
      <a:srgbClr val="CCCCCC"/>
    </a:lt2>
    <a:accent1>
      <a:srgbClr val="F37720"/>
    </a:accent1>
    <a:accent2>
      <a:srgbClr val="0076BF"/>
    </a:accent2>
    <a:accent3>
      <a:srgbClr val="66CC33"/>
    </a:accent3>
    <a:accent4>
      <a:srgbClr val="FFCC00"/>
    </a:accent4>
    <a:accent5>
      <a:srgbClr val="EE3424"/>
    </a:accent5>
    <a:accent6>
      <a:srgbClr val="FFFFFF"/>
    </a:accent6>
    <a:hlink>
      <a:srgbClr val="F37720"/>
    </a:hlink>
    <a:folHlink>
      <a:srgbClr val="F37720"/>
    </a:folHlink>
  </a:clrScheme>
</a:themeOverride>
</file>

<file path=ppt/theme/themeOverride6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666666"/>
    </a:dk2>
    <a:lt2>
      <a:srgbClr val="CCCCCC"/>
    </a:lt2>
    <a:accent1>
      <a:srgbClr val="F37720"/>
    </a:accent1>
    <a:accent2>
      <a:srgbClr val="0076BF"/>
    </a:accent2>
    <a:accent3>
      <a:srgbClr val="66CC33"/>
    </a:accent3>
    <a:accent4>
      <a:srgbClr val="FFCC00"/>
    </a:accent4>
    <a:accent5>
      <a:srgbClr val="EE3424"/>
    </a:accent5>
    <a:accent6>
      <a:srgbClr val="FFFFFF"/>
    </a:accent6>
    <a:hlink>
      <a:srgbClr val="F37720"/>
    </a:hlink>
    <a:folHlink>
      <a:srgbClr val="F37720"/>
    </a:folHlink>
  </a:clrScheme>
</a:themeOverride>
</file>

<file path=ppt/theme/themeOverride7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666666"/>
    </a:dk2>
    <a:lt2>
      <a:srgbClr val="CCCCCC"/>
    </a:lt2>
    <a:accent1>
      <a:srgbClr val="F37720"/>
    </a:accent1>
    <a:accent2>
      <a:srgbClr val="0076BF"/>
    </a:accent2>
    <a:accent3>
      <a:srgbClr val="66CC33"/>
    </a:accent3>
    <a:accent4>
      <a:srgbClr val="FFCC00"/>
    </a:accent4>
    <a:accent5>
      <a:srgbClr val="EE3424"/>
    </a:accent5>
    <a:accent6>
      <a:srgbClr val="FFFFFF"/>
    </a:accent6>
    <a:hlink>
      <a:srgbClr val="F37720"/>
    </a:hlink>
    <a:folHlink>
      <a:srgbClr val="F37720"/>
    </a:folHlink>
  </a:clrScheme>
</a:themeOverride>
</file>

<file path=ppt/theme/themeOverride8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666666"/>
    </a:dk2>
    <a:lt2>
      <a:srgbClr val="CCCCCC"/>
    </a:lt2>
    <a:accent1>
      <a:srgbClr val="F37720"/>
    </a:accent1>
    <a:accent2>
      <a:srgbClr val="0076BF"/>
    </a:accent2>
    <a:accent3>
      <a:srgbClr val="66CC33"/>
    </a:accent3>
    <a:accent4>
      <a:srgbClr val="FFCC00"/>
    </a:accent4>
    <a:accent5>
      <a:srgbClr val="EE3424"/>
    </a:accent5>
    <a:accent6>
      <a:srgbClr val="FFFFFF"/>
    </a:accent6>
    <a:hlink>
      <a:srgbClr val="F37720"/>
    </a:hlink>
    <a:folHlink>
      <a:srgbClr val="F37720"/>
    </a:folHlink>
  </a:clrScheme>
</a:themeOverride>
</file>

<file path=ppt/theme/themeOverride9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666666"/>
    </a:dk2>
    <a:lt2>
      <a:srgbClr val="CCCCCC"/>
    </a:lt2>
    <a:accent1>
      <a:srgbClr val="F37720"/>
    </a:accent1>
    <a:accent2>
      <a:srgbClr val="0076BF"/>
    </a:accent2>
    <a:accent3>
      <a:srgbClr val="66CC33"/>
    </a:accent3>
    <a:accent4>
      <a:srgbClr val="FFCC00"/>
    </a:accent4>
    <a:accent5>
      <a:srgbClr val="EE3424"/>
    </a:accent5>
    <a:accent6>
      <a:srgbClr val="FFFFFF"/>
    </a:accent6>
    <a:hlink>
      <a:srgbClr val="F37720"/>
    </a:hlink>
    <a:folHlink>
      <a:srgbClr val="F3772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678</Words>
  <Application>Microsoft Office PowerPoint</Application>
  <PresentationFormat>Ekran Gösterisi (4:3)</PresentationFormat>
  <Paragraphs>95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Slayt Başlıkları</vt:lpstr>
      </vt:variant>
      <vt:variant>
        <vt:i4>28</vt:i4>
      </vt:variant>
    </vt:vector>
  </HeadingPairs>
  <TitlesOfParts>
    <vt:vector size="32" baseType="lpstr">
      <vt:lpstr>TechEd2007-Developer</vt:lpstr>
      <vt:lpstr>1_TechEd2007-Developer</vt:lpstr>
      <vt:lpstr>2_TechEd2007-Developer</vt:lpstr>
      <vt:lpstr>3_TechEd2007-Developer</vt:lpstr>
      <vt:lpstr>Slayt 1</vt:lpstr>
      <vt:lpstr> kurumsal   risk yönetimi  </vt:lpstr>
      <vt:lpstr>HEDEFLER </vt:lpstr>
      <vt:lpstr>Yönetim riskin geldiğini görebiliyor mu?</vt:lpstr>
      <vt:lpstr>İç Denetimin Tanımı</vt:lpstr>
      <vt:lpstr>Güvence</vt:lpstr>
      <vt:lpstr>Danışmanlık</vt:lpstr>
      <vt:lpstr>Ve faaliyetleri  geliştirir</vt:lpstr>
      <vt:lpstr>Kurumun hedeflere ulaşmasına yardım eder</vt:lpstr>
      <vt:lpstr>Değerlendir ve etkinliğini artır</vt:lpstr>
      <vt:lpstr>Değer katar</vt:lpstr>
      <vt:lpstr>Hedef Personele gerçek masrafları ödenecektir </vt:lpstr>
      <vt:lpstr>Hedef Personele gerçek masrafları ödenecektir </vt:lpstr>
      <vt:lpstr>Slayt 14</vt:lpstr>
      <vt:lpstr>Uygulama örnekleri 1</vt:lpstr>
      <vt:lpstr>  </vt:lpstr>
      <vt:lpstr>Slayt 17</vt:lpstr>
      <vt:lpstr>Slayt 18</vt:lpstr>
      <vt:lpstr>  uygulama örnekleri 2 </vt:lpstr>
      <vt:lpstr>Çevre denetimi </vt:lpstr>
      <vt:lpstr>  uygulama örnekleri 3 </vt:lpstr>
      <vt:lpstr>  uygulama örnekleri 4 </vt:lpstr>
      <vt:lpstr>  uygulama örnekleri 5</vt:lpstr>
      <vt:lpstr>  uygulama örnekleri 6</vt:lpstr>
      <vt:lpstr>  uygulama örnekleri 7</vt:lpstr>
      <vt:lpstr>  devam</vt:lpstr>
      <vt:lpstr>Slayt 27</vt:lpstr>
      <vt:lpstr>Slayt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2011-01-19T13:40:23Z</dcterms:created>
  <dcterms:modified xsi:type="dcterms:W3CDTF">2019-02-19T08:52:07Z</dcterms:modified>
</cp:coreProperties>
</file>