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5"/>
  </p:notesMasterIdLst>
  <p:sldIdLst>
    <p:sldId id="384" r:id="rId2"/>
    <p:sldId id="400" r:id="rId3"/>
    <p:sldId id="331" r:id="rId4"/>
    <p:sldId id="387" r:id="rId5"/>
    <p:sldId id="409" r:id="rId6"/>
    <p:sldId id="385" r:id="rId7"/>
    <p:sldId id="343" r:id="rId8"/>
    <p:sldId id="340" r:id="rId9"/>
    <p:sldId id="370" r:id="rId10"/>
    <p:sldId id="379" r:id="rId11"/>
    <p:sldId id="405" r:id="rId12"/>
    <p:sldId id="404" r:id="rId13"/>
    <p:sldId id="318" r:id="rId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FFFF"/>
    <a:srgbClr val="FFFF00"/>
    <a:srgbClr val="A50021"/>
    <a:srgbClr val="F3F4F0"/>
    <a:srgbClr val="FF33CC"/>
    <a:srgbClr val="CC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24" autoAdjust="0"/>
  </p:normalViewPr>
  <p:slideViewPr>
    <p:cSldViewPr>
      <p:cViewPr varScale="1">
        <p:scale>
          <a:sx n="115" d="100"/>
          <a:sy n="115" d="100"/>
        </p:scale>
        <p:origin x="14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09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3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tr-TR"/>
          </a:p>
        </p:txBody>
      </p:sp>
      <p:sp>
        <p:nvSpPr>
          <p:cNvPr id="413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tr-TR"/>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3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413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tr-TR"/>
          </a:p>
        </p:txBody>
      </p:sp>
      <p:sp>
        <p:nvSpPr>
          <p:cNvPr id="413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4B21598-9FC2-4628-9DA2-A197D10CFAE9}" type="slidenum">
              <a:rPr lang="tr-TR"/>
              <a:pPr>
                <a:defRPr/>
              </a:pPr>
              <a:t>‹#›</a:t>
            </a:fld>
            <a:endParaRPr lang="tr-TR"/>
          </a:p>
        </p:txBody>
      </p:sp>
    </p:spTree>
    <p:extLst>
      <p:ext uri="{BB962C8B-B14F-4D97-AF65-F5344CB8AC3E}">
        <p14:creationId xmlns:p14="http://schemas.microsoft.com/office/powerpoint/2010/main" val="6793894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25000" lnSpcReduction="20000"/>
          </a:bodyPr>
          <a:lstStyle/>
          <a:p>
            <a:r>
              <a:rPr lang="tr-TR" sz="1200" b="1" kern="1200" dirty="0" smtClean="0">
                <a:solidFill>
                  <a:schemeClr val="tx1"/>
                </a:solidFill>
                <a:latin typeface="Arial" charset="0"/>
                <a:ea typeface="+mn-ea"/>
                <a:cs typeface="+mn-cs"/>
              </a:rPr>
              <a:t>KAMU MALÎ YÖNETİMİ VE KONTROL KANUNUNUN </a:t>
            </a:r>
          </a:p>
          <a:p>
            <a:r>
              <a:rPr lang="tr-TR" sz="1200" b="1" kern="1200" dirty="0" smtClean="0">
                <a:solidFill>
                  <a:schemeClr val="tx1"/>
                </a:solidFill>
                <a:latin typeface="Arial" charset="0"/>
                <a:ea typeface="+mn-ea"/>
                <a:cs typeface="+mn-cs"/>
              </a:rPr>
              <a:t>İÇ DENETİMLİ İLGİLİ MADDELERİ/HÜKÜMLERİ</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                       Kanun Numarası           	: 5018</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                     Kabul Tarihi                    	: 10.12.2003</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                     Yayımlandığı R.Gazete    	: Tarih :24.12.2003   Sayı :25326 </a:t>
            </a:r>
            <a:endParaRPr lang="tr-TR" sz="1200" b="0" kern="1200" dirty="0" smtClean="0">
              <a:solidFill>
                <a:schemeClr val="tx1"/>
              </a:solidFill>
              <a:latin typeface="Arial" charset="0"/>
              <a:ea typeface="+mn-ea"/>
              <a:cs typeface="+mn-cs"/>
            </a:endParaRPr>
          </a:p>
          <a:p>
            <a:r>
              <a:rPr lang="tr-TR" sz="1200" b="0" i="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Üst yöneticiler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11-</a:t>
            </a:r>
            <a:r>
              <a:rPr lang="tr-TR" sz="1200" b="0" kern="1200" dirty="0" smtClean="0">
                <a:solidFill>
                  <a:schemeClr val="tx1"/>
                </a:solidFill>
                <a:latin typeface="Arial" charset="0"/>
                <a:ea typeface="+mn-ea"/>
                <a:cs typeface="+mn-cs"/>
              </a:rPr>
              <a:t> Bakanlıklarda müsteşar, diğer kamu idarelerinde en üst yönetici, il özel idarelerinde vali ve belediyelerde belediye başkanı üst yöneticidir. Ancak, Millî Savunma Bakanlığında üst yönetici Bakandır. </a:t>
            </a:r>
          </a:p>
          <a:p>
            <a:r>
              <a:rPr lang="tr-TR" sz="1200" b="0" kern="1200" dirty="0" smtClean="0">
                <a:solidFill>
                  <a:schemeClr val="tx1"/>
                </a:solidFill>
                <a:latin typeface="Arial" charset="0"/>
                <a:ea typeface="+mn-ea"/>
                <a:cs typeface="+mn-cs"/>
              </a:rPr>
              <a:t>Üst yöneticiler, idarelerinin stratejik planlarının ve bütçelerinin kalkınma planına, yıllık programlara, kurumun stratejik plan ve performans hedefleri ile hizmet gereklerine uygun olarak hazırlanması ve uygulanmasından, sorumlulukları altındaki kaynakların etkili, ekonomik ve verimli şekilde elde edilmesi ve kullanımını sağlamaktan, kayıp ve kötüye kullanımının önlenmesinden, malî yönetim ve kontrol sisteminin işleyişinin gözetilmesi, izlenmesi ve bu Kanunda belirtilen görev ve sorumlulukların yerine getirilmesinden Bakana; mahallî idarelerde ise meclislerine karşı sorumludurlar. </a:t>
            </a:r>
          </a:p>
          <a:p>
            <a:r>
              <a:rPr lang="tr-TR" sz="1200" b="0" kern="1200" dirty="0" smtClean="0">
                <a:solidFill>
                  <a:schemeClr val="tx1"/>
                </a:solidFill>
                <a:latin typeface="Arial" charset="0"/>
                <a:ea typeface="+mn-ea"/>
                <a:cs typeface="+mn-cs"/>
              </a:rPr>
              <a:t>Üst yöneticiler, bu sorumluluğun gereklerini harcama yetkilileri, malî hizmetler birimi ve iç denetçiler aracılığıyla yerine getirirler.</a:t>
            </a:r>
          </a:p>
          <a:p>
            <a:r>
              <a:rPr lang="tr-TR" sz="1200" b="0" i="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kontrolün tanımı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55- </a:t>
            </a:r>
            <a:r>
              <a:rPr lang="tr-TR" sz="1200" b="1" i="1" kern="1200" dirty="0" smtClean="0">
                <a:solidFill>
                  <a:schemeClr val="tx1"/>
                </a:solidFill>
                <a:latin typeface="Arial" charset="0"/>
                <a:ea typeface="+mn-ea"/>
                <a:cs typeface="+mn-cs"/>
              </a:rPr>
              <a:t>(Değişik birinci fıkra: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İç kontrol; idarenin amaçlarına, belirlenmiş politikalara ve mevzuata uygun olarak faaliyetlerin etkili, ekonomik ve verimli bir şekilde yürütülmesini, varlık ve kaynakların korunmasını, muhasebe kayıtlarının doğru ve tam olarak tutulmasını, malî bilgi ve yönetim bilgisinin zamanında ve güvenilir olarak üretilmesini sağlamak üzere idare tarafından oluşturulan organizasyon, yöntem ve süreçle iç denetimi kapsayan malî ve diğer kontroller bütünüdür.</a:t>
            </a:r>
          </a:p>
          <a:p>
            <a:r>
              <a:rPr lang="tr-TR" sz="1200" b="0" kern="1200" dirty="0" smtClean="0">
                <a:solidFill>
                  <a:schemeClr val="tx1"/>
                </a:solidFill>
                <a:latin typeface="Arial" charset="0"/>
                <a:ea typeface="+mn-ea"/>
                <a:cs typeface="+mn-cs"/>
              </a:rPr>
              <a:t>Görev ve yetkileri çerçevesinde, malî yönetim ve iç kontrol süreçlerine ilişkin standartlar ve yöntemler Maliye Bakanlığınca, iç denetime ilişkin standartlar ve yöntemler ise İç Denetim Koordinasyon Kurulu tarafından belirlenir, geliştirilir ve uyumlaştırılır. Bunlar ayrıca, sistemlerin koordinasyonunu sağlar ve kamu idarelerine rehberlik hizmeti verir.</a:t>
            </a:r>
          </a:p>
          <a:p>
            <a:r>
              <a:rPr lang="tr-TR" sz="1200" b="0" kern="1200" dirty="0" smtClean="0">
                <a:solidFill>
                  <a:schemeClr val="tx1"/>
                </a:solidFill>
                <a:latin typeface="Arial" charset="0"/>
                <a:ea typeface="+mn-ea"/>
                <a:cs typeface="+mn-cs"/>
              </a:rPr>
              <a:t> </a:t>
            </a:r>
          </a:p>
          <a:p>
            <a:r>
              <a:rPr lang="tr-TR" sz="1200" b="1" kern="1200" dirty="0" smtClean="0">
                <a:solidFill>
                  <a:schemeClr val="tx1"/>
                </a:solidFill>
                <a:latin typeface="Arial" charset="0"/>
                <a:ea typeface="+mn-ea"/>
                <a:cs typeface="+mn-cs"/>
              </a:rPr>
              <a:t>İç denetim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63-</a:t>
            </a:r>
            <a:r>
              <a:rPr lang="tr-TR" sz="1200" b="0" kern="1200" dirty="0" smtClean="0">
                <a:solidFill>
                  <a:schemeClr val="tx1"/>
                </a:solidFill>
                <a:latin typeface="Arial" charset="0"/>
                <a:ea typeface="+mn-ea"/>
                <a:cs typeface="+mn-cs"/>
              </a:rPr>
              <a:t> İç denetim, kamu idaresinin çalışmalarına değer katmak ve geliştirmek için kaynakların ekonomiklik, etkililik ve verimlilik esaslarına göre yönetilip yönetilmediğini değerlendirmek ve rehberlik yapmak amacıyla yapılan bağımsız, nesnel güvence sağlama ve danışmanlık faaliyetidir. Bu faaliyetler, idarelerin yönetim ve kontrol yapıları ile malî işlemlerinin risk yönetimi, yönetim ve kontrol süreçlerinin etkinliğini değerlendirmek ve geliştirmek yönünde sistematik, sürekli ve disiplinli bir yaklaşımla ve genel kabul görmüş standartlara uygun olarak gerçekleştirilir.</a:t>
            </a:r>
          </a:p>
          <a:p>
            <a:r>
              <a:rPr lang="tr-TR" sz="1200" b="1" i="1" kern="1200" dirty="0" smtClean="0">
                <a:solidFill>
                  <a:schemeClr val="tx1"/>
                </a:solidFill>
                <a:latin typeface="Arial" charset="0"/>
                <a:ea typeface="+mn-ea"/>
                <a:cs typeface="+mn-cs"/>
              </a:rPr>
              <a:t>(Düzenleme ikinci fıkra: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İç denetim, iç denetçiler tarafından yapılır.</a:t>
            </a:r>
            <a:r>
              <a:rPr lang="tr-TR" sz="1200" b="1" kern="1200" dirty="0" smtClean="0">
                <a:solidFill>
                  <a:schemeClr val="tx1"/>
                </a:solidFill>
                <a:latin typeface="Arial" charset="0"/>
                <a:ea typeface="+mn-ea"/>
                <a:cs typeface="+mn-cs"/>
              </a:rPr>
              <a:t> </a:t>
            </a:r>
            <a:r>
              <a:rPr lang="tr-TR" sz="1200" b="1" i="1" kern="1200" dirty="0" smtClean="0">
                <a:solidFill>
                  <a:schemeClr val="tx1"/>
                </a:solidFill>
                <a:latin typeface="Arial" charset="0"/>
                <a:ea typeface="+mn-ea"/>
                <a:cs typeface="+mn-cs"/>
              </a:rPr>
              <a:t>(Ek cümle: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Kamu idarelerinin yapısı ve personel sayısı dikkate alınmak suretiyle, İç Denetim Koordinasyon Kurulunun uygun görüşü üzerine, doğrudan üst yöneticiye bağlı iç denetim birimi başkanlıkları kurulabilir.</a:t>
            </a:r>
          </a:p>
          <a:p>
            <a:r>
              <a:rPr lang="tr-TR" sz="1200" b="0" i="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denetçinin görevleri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64-</a:t>
            </a:r>
            <a:r>
              <a:rPr lang="tr-TR" sz="1200" b="0" kern="1200" dirty="0" smtClean="0">
                <a:solidFill>
                  <a:schemeClr val="tx1"/>
                </a:solidFill>
                <a:latin typeface="Arial" charset="0"/>
                <a:ea typeface="+mn-ea"/>
                <a:cs typeface="+mn-cs"/>
              </a:rPr>
              <a:t> Kamu idarelerinin yıllık iç denetim programı üst yöneticinin önerileri de dikkate alınarak iç denetçiler tarafından hazırlanır ve üst yönetici tarafından onaylanır.  </a:t>
            </a:r>
          </a:p>
          <a:p>
            <a:r>
              <a:rPr lang="tr-TR" sz="1200" b="0" kern="1200" dirty="0" smtClean="0">
                <a:solidFill>
                  <a:schemeClr val="tx1"/>
                </a:solidFill>
                <a:latin typeface="Arial" charset="0"/>
                <a:ea typeface="+mn-ea"/>
                <a:cs typeface="+mn-cs"/>
              </a:rPr>
              <a:t>İç denetçi, aşağıda belirtilen  görevleri yerine getirir: </a:t>
            </a:r>
          </a:p>
          <a:p>
            <a:r>
              <a:rPr lang="tr-TR" sz="1200" b="0" kern="1200" dirty="0" smtClean="0">
                <a:solidFill>
                  <a:schemeClr val="tx1"/>
                </a:solidFill>
                <a:latin typeface="Arial" charset="0"/>
                <a:ea typeface="+mn-ea"/>
                <a:cs typeface="+mn-cs"/>
              </a:rPr>
              <a:t>a) Nesnel risk analizlerine dayanarak kamu idarelerinin  yönetim ve kontrol yapılarını değerlendirmek. </a:t>
            </a:r>
          </a:p>
          <a:p>
            <a:r>
              <a:rPr lang="tr-TR" sz="1200" b="0" kern="1200" dirty="0" smtClean="0">
                <a:solidFill>
                  <a:schemeClr val="tx1"/>
                </a:solidFill>
                <a:latin typeface="Arial" charset="0"/>
                <a:ea typeface="+mn-ea"/>
                <a:cs typeface="+mn-cs"/>
              </a:rPr>
              <a:t>b) Kaynakların etkili, ekonomik ve verimli kullanılması bakımından incelemeler yapmak ve önerilerde bulunmak. </a:t>
            </a:r>
          </a:p>
          <a:p>
            <a:r>
              <a:rPr lang="tr-TR" sz="1200" b="0" kern="1200" dirty="0" smtClean="0">
                <a:solidFill>
                  <a:schemeClr val="tx1"/>
                </a:solidFill>
                <a:latin typeface="Arial" charset="0"/>
                <a:ea typeface="+mn-ea"/>
                <a:cs typeface="+mn-cs"/>
              </a:rPr>
              <a:t>c) Harcama sonrasında yasal uygunluk denetimi yapmak. </a:t>
            </a:r>
          </a:p>
          <a:p>
            <a:r>
              <a:rPr lang="tr-TR" sz="1200" b="0" kern="1200" dirty="0" smtClean="0">
                <a:solidFill>
                  <a:schemeClr val="tx1"/>
                </a:solidFill>
                <a:latin typeface="Arial" charset="0"/>
                <a:ea typeface="+mn-ea"/>
                <a:cs typeface="+mn-cs"/>
              </a:rPr>
              <a:t>d) İdarenin harcamalarının, malî işlemlere ilişkin karar ve tasarruflarının, amaç ve politikalara, kalkınma planına, programlara, stratejik planlara ve performans programlarına uygunluğunu denetlemek ve değerlendirmek.</a:t>
            </a:r>
          </a:p>
          <a:p>
            <a:r>
              <a:rPr lang="tr-TR" sz="1200" b="0" kern="1200" dirty="0" smtClean="0">
                <a:solidFill>
                  <a:schemeClr val="tx1"/>
                </a:solidFill>
                <a:latin typeface="Arial" charset="0"/>
                <a:ea typeface="+mn-ea"/>
                <a:cs typeface="+mn-cs"/>
              </a:rPr>
              <a:t>e) Malî yönetim ve kontrol süreçlerinin sistem denetimini yapmak ve bu konularda önerilerde bulunmak.</a:t>
            </a:r>
            <a:endParaRPr lang="tr-TR" sz="1200" b="1" kern="1200" dirty="0" smtClean="0">
              <a:solidFill>
                <a:schemeClr val="tx1"/>
              </a:solidFill>
              <a:latin typeface="Arial" charset="0"/>
              <a:ea typeface="+mn-ea"/>
              <a:cs typeface="+mn-cs"/>
            </a:endParaRPr>
          </a:p>
          <a:p>
            <a:r>
              <a:rPr lang="tr-TR" sz="1200" b="0" kern="1200" dirty="0" smtClean="0">
                <a:solidFill>
                  <a:schemeClr val="tx1"/>
                </a:solidFill>
                <a:latin typeface="Arial" charset="0"/>
                <a:ea typeface="+mn-ea"/>
                <a:cs typeface="+mn-cs"/>
              </a:rPr>
              <a:t>f) Denetim sonuçları çerçevesinde iyileştirmelere yönelik önerilerde bulunmak. </a:t>
            </a:r>
          </a:p>
          <a:p>
            <a:r>
              <a:rPr lang="tr-TR" sz="1200" b="0" kern="1200" dirty="0" smtClean="0">
                <a:solidFill>
                  <a:schemeClr val="tx1"/>
                </a:solidFill>
                <a:latin typeface="Arial" charset="0"/>
                <a:ea typeface="+mn-ea"/>
                <a:cs typeface="+mn-cs"/>
              </a:rPr>
              <a:t>g) Denetim sırasında veya denetim sonuçlarına göre soruşturma açılmasını gerektirecek bir duruma rastlandığında, ilgili idarenin en üst amirine bildirmek. </a:t>
            </a:r>
          </a:p>
          <a:p>
            <a:r>
              <a:rPr lang="tr-TR" sz="1200" b="0" kern="1200" dirty="0" smtClean="0">
                <a:solidFill>
                  <a:schemeClr val="tx1"/>
                </a:solidFill>
                <a:latin typeface="Arial" charset="0"/>
                <a:ea typeface="+mn-ea"/>
                <a:cs typeface="+mn-cs"/>
              </a:rPr>
              <a:t>İç denetçi bu görevlerini, İç Denetim Koordinasyon Kurulu tarafından belirlenen ve uluslararası kabul görmüş kontrol ve denetim standartlarına uygun şekilde yerine getirir. </a:t>
            </a:r>
          </a:p>
          <a:p>
            <a:r>
              <a:rPr lang="tr-TR" sz="1200" b="0" kern="1200" dirty="0" smtClean="0">
                <a:solidFill>
                  <a:schemeClr val="tx1"/>
                </a:solidFill>
                <a:latin typeface="Arial" charset="0"/>
                <a:ea typeface="+mn-ea"/>
                <a:cs typeface="+mn-cs"/>
              </a:rPr>
              <a:t>İç denetçi, görevinde bağımsızdır ve iç denetçiye asli görevi dışında hiçbir görev verilemez ve yaptırılamaz. </a:t>
            </a:r>
          </a:p>
          <a:p>
            <a:r>
              <a:rPr lang="tr-TR" sz="1200" b="0" kern="1200" dirty="0" smtClean="0">
                <a:solidFill>
                  <a:schemeClr val="tx1"/>
                </a:solidFill>
                <a:latin typeface="Arial" charset="0"/>
                <a:ea typeface="+mn-ea"/>
                <a:cs typeface="+mn-cs"/>
              </a:rPr>
              <a:t>İç denetçiler, raporlarını doğrudan üst yöneticiye sunar. Bu raporlar üst yönetici tarafından değerlendirmek suretiyle gereği için ilgili birimler ile malî hizmetler birimine verilir. İç denetim raporları ile bunlar üzerine yapılan işlemler, üst yönetici tarafından en geç iki ay içinde İç Denetim Koordinasyon Kuruluna gönderilir. </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denetçinin nitelikleri ve atanması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65-</a:t>
            </a:r>
            <a:r>
              <a:rPr lang="tr-TR" sz="1200" b="0" kern="1200" dirty="0" smtClean="0">
                <a:solidFill>
                  <a:schemeClr val="tx1"/>
                </a:solidFill>
                <a:latin typeface="Arial" charset="0"/>
                <a:ea typeface="+mn-ea"/>
                <a:cs typeface="+mn-cs"/>
              </a:rPr>
              <a:t> İç denetçi olarak atanacakların, 657 sayılı Devlet Memurları Kanununun 48 inci maddesinde belirtilenler ile aşağıdaki şartları taşıması gerekir:   </a:t>
            </a:r>
          </a:p>
          <a:p>
            <a:r>
              <a:rPr lang="tr-TR" sz="1200" b="0" kern="1200" dirty="0" smtClean="0">
                <a:solidFill>
                  <a:schemeClr val="tx1"/>
                </a:solidFill>
                <a:latin typeface="Arial" charset="0"/>
                <a:ea typeface="+mn-ea"/>
                <a:cs typeface="+mn-cs"/>
              </a:rPr>
              <a:t>a) İlgili kamu idaresinin özelliği de dikkate alınarak İç Denetim Koordinasyon Kurulu tarafından belirlenen alanlarda en az dört yıllık yükseköğrenim görmüş olmak.  </a:t>
            </a:r>
          </a:p>
          <a:p>
            <a:r>
              <a:rPr lang="tr-TR" sz="1200" b="0" kern="1200" dirty="0" smtClean="0">
                <a:solidFill>
                  <a:schemeClr val="tx1"/>
                </a:solidFill>
                <a:latin typeface="Arial" charset="0"/>
                <a:ea typeface="+mn-ea"/>
                <a:cs typeface="+mn-cs"/>
              </a:rPr>
              <a:t>b) Kamu idarelerinde denetim elemanı olarak en az beş yıl veya İç Denetim Koordinasyon Kurulunca belirlenen alanlarda en az sekiz yıl çalışmış olmak. </a:t>
            </a:r>
          </a:p>
          <a:p>
            <a:r>
              <a:rPr lang="tr-TR" sz="1200" b="0" kern="1200" dirty="0" smtClean="0">
                <a:solidFill>
                  <a:schemeClr val="tx1"/>
                </a:solidFill>
                <a:latin typeface="Arial" charset="0"/>
                <a:ea typeface="+mn-ea"/>
                <a:cs typeface="+mn-cs"/>
              </a:rPr>
              <a:t>c) Mesleğin gerektirdiği bilgi, ehliyet ve temsil yeteneğine sahip olmak. </a:t>
            </a:r>
          </a:p>
          <a:p>
            <a:r>
              <a:rPr lang="tr-TR" sz="1200" b="0" kern="1200" dirty="0" smtClean="0">
                <a:solidFill>
                  <a:schemeClr val="tx1"/>
                </a:solidFill>
                <a:latin typeface="Arial" charset="0"/>
                <a:ea typeface="+mn-ea"/>
                <a:cs typeface="+mn-cs"/>
              </a:rPr>
              <a:t>d) İç Denetim Koordinasyon Kurulunca gerekli görülen diğer şartları taşımak. </a:t>
            </a:r>
          </a:p>
          <a:p>
            <a:r>
              <a:rPr lang="tr-TR" sz="1200" b="0" kern="1200" dirty="0" smtClean="0">
                <a:solidFill>
                  <a:schemeClr val="tx1"/>
                </a:solidFill>
                <a:latin typeface="Arial" charset="0"/>
                <a:ea typeface="+mn-ea"/>
                <a:cs typeface="+mn-cs"/>
              </a:rPr>
              <a:t>Kamu idarelerine iç denetçi olarak atanacaklar, İç Denetim Koordinasyon Kurulu koordinatörlüğünde, Maliye Bakanlığınca iç denetim eğitimine tâbi tutulur. Eğitim programı, iç denetçi adaylarına denetim, bütçe, malî kontrol, kamu ihale mevzuatı, muhasebe, personel mevzuatı, Avrupa Birliği mevzuatı ve mesleki diğer konularda yeterli bilgi verilecek şekilde hazırlanır. Bu eğitimi başarıyla tamamlayanlara sertifika verilir. İç denetçi adayları için uygulanacak eğitim programının süresi, konuları ve eğitim sonucunda yapılacak işlemler ile diğer hususlar İç Denetim Koordinasyon Kurulu tarafından hazırlanarak Maliye Bakanlığınca çıkarılacak yönetmelikle düzenlenir.  </a:t>
            </a:r>
          </a:p>
          <a:p>
            <a:r>
              <a:rPr lang="tr-TR" sz="1200" b="1" i="1" kern="1200" dirty="0" smtClean="0">
                <a:solidFill>
                  <a:schemeClr val="tx1"/>
                </a:solidFill>
                <a:latin typeface="Arial" charset="0"/>
                <a:ea typeface="+mn-ea"/>
                <a:cs typeface="+mn-cs"/>
              </a:rPr>
              <a:t>(Değişik ilk cümle: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İç denetçiler, bakanlıklar ve bağlı idarelerde, üst yöneticilerin teklifi üzerine Bakan, diğer idarelerde üst yöneticiler tarafından sertifikalı adaylar arasından atanır ve aynı </a:t>
            </a:r>
            <a:r>
              <a:rPr lang="tr-TR" sz="1200" b="0" kern="1200" dirty="0" err="1" smtClean="0">
                <a:solidFill>
                  <a:schemeClr val="tx1"/>
                </a:solidFill>
                <a:latin typeface="Arial" charset="0"/>
                <a:ea typeface="+mn-ea"/>
                <a:cs typeface="+mn-cs"/>
              </a:rPr>
              <a:t>usûlle</a:t>
            </a:r>
            <a:r>
              <a:rPr lang="tr-TR" sz="1200" b="0" kern="1200" dirty="0" smtClean="0">
                <a:solidFill>
                  <a:schemeClr val="tx1"/>
                </a:solidFill>
                <a:latin typeface="Arial" charset="0"/>
                <a:ea typeface="+mn-ea"/>
                <a:cs typeface="+mn-cs"/>
              </a:rPr>
              <a:t> görevden alınır. İç denetçilerin kamu idareleri itibarıyla sayıları, çalışma usul ve esasları ile diğer hususlar İç Denetim Koordinasyon Kurulunca hazırlanarak, Maliye Bakanlığının teklifi üzerine Bakanlar Kurulunca çıkarılacak yönetmelikle belirlenir. </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Denetim Koordinasyon Kurulu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66-</a:t>
            </a:r>
            <a:r>
              <a:rPr lang="tr-TR" sz="1200" b="0" kern="1200" dirty="0" smtClean="0">
                <a:solidFill>
                  <a:schemeClr val="tx1"/>
                </a:solidFill>
                <a:latin typeface="Arial" charset="0"/>
                <a:ea typeface="+mn-ea"/>
                <a:cs typeface="+mn-cs"/>
              </a:rPr>
              <a:t> Maliye Bakanlığına bağlı İç Denetim Koordinasyon Kurulu, yedi üyeden oluşur. Üyelerden biri Başbakanın, biri Devlet Planlama Teşkilatı Müsteşarlığının bağlı olduğu Bakanın, biri Hazine Müsteşarlığının bağlı olduğu Bakanın, biri İçişleri Bakanının, başkanı dahil üçü Maliye Bakanının önerisi üzerine beş yıl süre ile Bakanlar Kurulu tarafından atanır. Bunların 67 </a:t>
            </a:r>
            <a:r>
              <a:rPr lang="tr-TR" sz="1200" b="0" kern="1200" dirty="0" err="1" smtClean="0">
                <a:solidFill>
                  <a:schemeClr val="tx1"/>
                </a:solidFill>
                <a:latin typeface="Arial" charset="0"/>
                <a:ea typeface="+mn-ea"/>
                <a:cs typeface="+mn-cs"/>
              </a:rPr>
              <a:t>nci</a:t>
            </a:r>
            <a:r>
              <a:rPr lang="tr-TR" sz="1200" b="0" kern="1200" dirty="0" smtClean="0">
                <a:solidFill>
                  <a:schemeClr val="tx1"/>
                </a:solidFill>
                <a:latin typeface="Arial" charset="0"/>
                <a:ea typeface="+mn-ea"/>
                <a:cs typeface="+mn-cs"/>
              </a:rPr>
              <a:t> maddede belirtilen görevleri yapabilecek niteliklere sahip olması şarttır. Maliye Bakanı tarafından önerilecek adaylardan birinin ekonomi, maliye, muhasebe, işletme alanlarından birinde doktora derecesine sahip öğretim üyeleri arasından olması şartı aranır. Üyeler, bu sürenin sonunda yeniden atanabilirler. </a:t>
            </a:r>
          </a:p>
          <a:p>
            <a:r>
              <a:rPr lang="tr-TR" sz="1200" b="0" kern="1200" dirty="0" smtClean="0">
                <a:solidFill>
                  <a:schemeClr val="tx1"/>
                </a:solidFill>
                <a:latin typeface="Arial" charset="0"/>
                <a:ea typeface="+mn-ea"/>
                <a:cs typeface="+mn-cs"/>
              </a:rPr>
              <a:t>Gerekli görülen hallerde İç Denetim Koordinasyon Kurulu, oy hakkı olmamak kaydıyla teknik yardım almak ve danışmak amacıyla uzman kişileri de toplantılara davet edebilir. Kurulun çalışma usul ve esasları ile diğer hususlar İç Denetim Koordinasyon Kurulunun önerisi üzerine Maliye Bakanlığınca çıkarılacak yönetmelikle düzenlenir. </a:t>
            </a:r>
          </a:p>
          <a:p>
            <a:r>
              <a:rPr lang="tr-TR" sz="1200" b="0" kern="1200" dirty="0" smtClean="0">
                <a:solidFill>
                  <a:schemeClr val="tx1"/>
                </a:solidFill>
                <a:latin typeface="Arial" charset="0"/>
                <a:ea typeface="+mn-ea"/>
                <a:cs typeface="+mn-cs"/>
              </a:rPr>
              <a:t>İç Denetim Koordinasyon Kurulunda görevlendirilenlerin asli görevleri devam eder. Başkan ve üyelerine, ayda dörtten fazla olmamak üzere her toplantı günü için (3000) gösterge rakamının memur aylık katsayısıyla çarpımı sonucu bulunacak tutar üzerinden toplantı ücreti ödenir.</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Denetim Koordinasyon Kurulunun görevleri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Madde 67-</a:t>
            </a:r>
            <a:r>
              <a:rPr lang="tr-TR" sz="1200" b="0" kern="1200" dirty="0" smtClean="0">
                <a:solidFill>
                  <a:schemeClr val="tx1"/>
                </a:solidFill>
                <a:latin typeface="Arial" charset="0"/>
                <a:ea typeface="+mn-ea"/>
                <a:cs typeface="+mn-cs"/>
              </a:rPr>
              <a:t> İç Denetim Koordinasyon Kurulu, kamu idarelerinin  iç denetim sistemlerini izlemek, bağımsız ve tarafsız bir organ olarak hizmet vermek üzere aşağıdaki görevleri yürütür:  </a:t>
            </a:r>
          </a:p>
          <a:p>
            <a:r>
              <a:rPr lang="tr-TR" sz="1200" b="0" kern="1200" dirty="0" smtClean="0">
                <a:solidFill>
                  <a:schemeClr val="tx1"/>
                </a:solidFill>
                <a:latin typeface="Arial" charset="0"/>
                <a:ea typeface="+mn-ea"/>
                <a:cs typeface="+mn-cs"/>
              </a:rPr>
              <a:t>a) İç denetime ilişkin denetim ve raporlama standartlarını belirlemek, denetim rehberlerini  hazırlamak ve geliştirmek. </a:t>
            </a:r>
          </a:p>
          <a:p>
            <a:r>
              <a:rPr lang="tr-TR" sz="1200" b="0" kern="1200" dirty="0" smtClean="0">
                <a:solidFill>
                  <a:schemeClr val="tx1"/>
                </a:solidFill>
                <a:latin typeface="Arial" charset="0"/>
                <a:ea typeface="+mn-ea"/>
                <a:cs typeface="+mn-cs"/>
              </a:rPr>
              <a:t>b) Uluslararası uygulamalar ve denetim standartlarıyla uyumlu risk değerlendirme yöntemlerini geliştirmek. </a:t>
            </a:r>
          </a:p>
          <a:p>
            <a:r>
              <a:rPr lang="tr-TR" sz="1200" b="0" kern="1200" dirty="0" smtClean="0">
                <a:solidFill>
                  <a:schemeClr val="tx1"/>
                </a:solidFill>
                <a:latin typeface="Arial" charset="0"/>
                <a:ea typeface="+mn-ea"/>
                <a:cs typeface="+mn-cs"/>
              </a:rPr>
              <a:t>c) Kamu idarelerinin denetim birimleri ile işbirliğini sağlamak. </a:t>
            </a:r>
          </a:p>
          <a:p>
            <a:r>
              <a:rPr lang="tr-TR" sz="1200" b="0" kern="1200" dirty="0" smtClean="0">
                <a:solidFill>
                  <a:schemeClr val="tx1"/>
                </a:solidFill>
                <a:latin typeface="Arial" charset="0"/>
                <a:ea typeface="+mn-ea"/>
                <a:cs typeface="+mn-cs"/>
              </a:rPr>
              <a:t>d) Yolsuzluk veya usulsüzlüklerin ortadan kaldırılması için gerekli önlemlerin alınması konusunda önerilerde bulunmak. </a:t>
            </a:r>
          </a:p>
          <a:p>
            <a:r>
              <a:rPr lang="tr-TR" sz="1200" b="0" kern="1200" dirty="0" smtClean="0">
                <a:solidFill>
                  <a:schemeClr val="tx1"/>
                </a:solidFill>
                <a:latin typeface="Arial" charset="0"/>
                <a:ea typeface="+mn-ea"/>
                <a:cs typeface="+mn-cs"/>
              </a:rPr>
              <a:t>e) Risk içeren alanlarda iç denetçilere program dışı özel denetim yaptırılması için kamu idarelerine önerilerde bulunmak. </a:t>
            </a:r>
          </a:p>
          <a:p>
            <a:r>
              <a:rPr lang="tr-TR" sz="1200" b="0" kern="1200" dirty="0" smtClean="0">
                <a:solidFill>
                  <a:schemeClr val="tx1"/>
                </a:solidFill>
                <a:latin typeface="Arial" charset="0"/>
                <a:ea typeface="+mn-ea"/>
                <a:cs typeface="+mn-cs"/>
              </a:rPr>
              <a:t>f) İç denetçilerin eğitim programlarını düzenlemek. </a:t>
            </a:r>
          </a:p>
          <a:p>
            <a:r>
              <a:rPr lang="tr-TR" sz="1200" b="0" kern="1200" dirty="0" smtClean="0">
                <a:solidFill>
                  <a:schemeClr val="tx1"/>
                </a:solidFill>
                <a:latin typeface="Arial" charset="0"/>
                <a:ea typeface="+mn-ea"/>
                <a:cs typeface="+mn-cs"/>
              </a:rPr>
              <a:t>g) İç denetçiler ile üst yöneticiler arasında görüş ayrılığı bulunması halinde anlaşmazlığın giderilmesine yardımcı olmak. </a:t>
            </a:r>
          </a:p>
          <a:p>
            <a:r>
              <a:rPr lang="tr-TR" sz="1200" b="0" kern="1200" dirty="0" smtClean="0">
                <a:solidFill>
                  <a:schemeClr val="tx1"/>
                </a:solidFill>
                <a:latin typeface="Arial" charset="0"/>
                <a:ea typeface="+mn-ea"/>
                <a:cs typeface="+mn-cs"/>
              </a:rPr>
              <a:t>h) İdarelerin iç denetim raporlarını değerlendirerek sonuçlarını konsolide etmek suretiyle yıllık rapor halinde Maliye Bakanına sunmak ve kamuoyuna açıklamak. </a:t>
            </a:r>
          </a:p>
          <a:p>
            <a:r>
              <a:rPr lang="tr-TR" sz="1200" b="0" kern="1200" dirty="0" smtClean="0">
                <a:solidFill>
                  <a:schemeClr val="tx1"/>
                </a:solidFill>
                <a:latin typeface="Arial" charset="0"/>
                <a:ea typeface="+mn-ea"/>
                <a:cs typeface="+mn-cs"/>
              </a:rPr>
              <a:t>i) </a:t>
            </a:r>
            <a:r>
              <a:rPr lang="tr-TR" sz="1200" b="1" i="1" kern="1200" dirty="0" smtClean="0">
                <a:solidFill>
                  <a:schemeClr val="tx1"/>
                </a:solidFill>
                <a:latin typeface="Arial" charset="0"/>
                <a:ea typeface="+mn-ea"/>
                <a:cs typeface="+mn-cs"/>
              </a:rPr>
              <a:t>(Değişik: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İşlem hacimleri ve personel sayıları dikkate alınmak suretiyle idareler ile ilçe ve belde belediyeleri için iç denetçi atanıp atanmayacağına karar vermek. </a:t>
            </a:r>
          </a:p>
          <a:p>
            <a:r>
              <a:rPr lang="tr-TR" sz="1200" b="0" kern="1200" dirty="0" smtClean="0">
                <a:solidFill>
                  <a:schemeClr val="tx1"/>
                </a:solidFill>
                <a:latin typeface="Arial" charset="0"/>
                <a:ea typeface="+mn-ea"/>
                <a:cs typeface="+mn-cs"/>
              </a:rPr>
              <a:t>j) İç denetçilerin atanmasına ilişkin diğer usulleri belirlemek. </a:t>
            </a:r>
          </a:p>
          <a:p>
            <a:r>
              <a:rPr lang="tr-TR" sz="1200" b="0" kern="1200" dirty="0" smtClean="0">
                <a:solidFill>
                  <a:schemeClr val="tx1"/>
                </a:solidFill>
                <a:latin typeface="Arial" charset="0"/>
                <a:ea typeface="+mn-ea"/>
                <a:cs typeface="+mn-cs"/>
              </a:rPr>
              <a:t>k) İç denetçilerin uyacakları etik kuralları belirlemek.</a:t>
            </a:r>
          </a:p>
          <a:p>
            <a:r>
              <a:rPr lang="tr-TR" sz="1200" b="0" kern="1200" dirty="0" smtClean="0">
                <a:solidFill>
                  <a:schemeClr val="tx1"/>
                </a:solidFill>
                <a:latin typeface="Arial" charset="0"/>
                <a:ea typeface="+mn-ea"/>
                <a:cs typeface="+mn-cs"/>
              </a:rPr>
              <a:t>l) </a:t>
            </a:r>
            <a:r>
              <a:rPr lang="tr-TR" sz="1200" b="1" i="1" kern="1200" dirty="0" smtClean="0">
                <a:solidFill>
                  <a:schemeClr val="tx1"/>
                </a:solidFill>
                <a:latin typeface="Arial" charset="0"/>
                <a:ea typeface="+mn-ea"/>
                <a:cs typeface="+mn-cs"/>
              </a:rPr>
              <a:t>(Ek: 22/12/2005-5436/10 md.)</a:t>
            </a:r>
            <a:r>
              <a:rPr lang="tr-TR" sz="1200" b="1" kern="1200" dirty="0" smtClean="0">
                <a:solidFill>
                  <a:schemeClr val="tx1"/>
                </a:solidFill>
                <a:latin typeface="Arial" charset="0"/>
                <a:ea typeface="+mn-ea"/>
                <a:cs typeface="+mn-cs"/>
              </a:rPr>
              <a:t> </a:t>
            </a:r>
            <a:r>
              <a:rPr lang="tr-TR" sz="1200" b="0" kern="1200" dirty="0" smtClean="0">
                <a:solidFill>
                  <a:schemeClr val="tx1"/>
                </a:solidFill>
                <a:latin typeface="Arial" charset="0"/>
                <a:ea typeface="+mn-ea"/>
                <a:cs typeface="+mn-cs"/>
              </a:rPr>
              <a:t>Kalite güvence ve geliştirme programını düzenlemek ve iç denetim birimlerini bu kapsamda değerlendirmek.                      </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Geçici Madde 5- </a:t>
            </a:r>
            <a:r>
              <a:rPr lang="tr-TR" sz="1200" b="1" i="1" kern="1200" dirty="0" smtClean="0">
                <a:solidFill>
                  <a:schemeClr val="tx1"/>
                </a:solidFill>
                <a:latin typeface="Arial" charset="0"/>
                <a:ea typeface="+mn-ea"/>
                <a:cs typeface="+mn-cs"/>
              </a:rPr>
              <a:t>(Değişik: 22/12/2005-5436/9 md.)</a:t>
            </a:r>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0" kern="1200" dirty="0" smtClean="0">
                <a:solidFill>
                  <a:schemeClr val="tx1"/>
                </a:solidFill>
                <a:latin typeface="Arial" charset="0"/>
                <a:ea typeface="+mn-ea"/>
                <a:cs typeface="+mn-cs"/>
              </a:rPr>
              <a:t>31.12.2005 tarihi itibarıyla;</a:t>
            </a:r>
          </a:p>
          <a:p>
            <a:r>
              <a:rPr lang="tr-TR" sz="1200" b="0" kern="1200" dirty="0" smtClean="0">
                <a:solidFill>
                  <a:schemeClr val="tx1"/>
                </a:solidFill>
                <a:latin typeface="Arial" charset="0"/>
                <a:ea typeface="+mn-ea"/>
                <a:cs typeface="+mn-cs"/>
              </a:rPr>
              <a:t>………….            </a:t>
            </a:r>
          </a:p>
          <a:p>
            <a:r>
              <a:rPr lang="tr-TR" sz="1200" b="0" kern="1200" dirty="0" smtClean="0">
                <a:solidFill>
                  <a:schemeClr val="tx1"/>
                </a:solidFill>
                <a:latin typeface="Arial" charset="0"/>
                <a:ea typeface="+mn-ea"/>
                <a:cs typeface="+mn-cs"/>
              </a:rPr>
              <a:t>c) Sayıştay Denetçisi, Başbakanlık Müfettişi, Yüksek Denetleme Kurulu Denetçisi, Maliye Müfettişi, Hesap Uzmanı, Bütçe Kontrolörü, Muhasebat Kontrolörü, Gelirler Kontrolörü, Millî Emlak Kontrolörü, Tasfiye İşleri ve Döner Sermaye İşletmeleri Kontrolörü, Hazine Kontrolörü kadrolarında çalışmakta olanlar ile daha önce en az beş yıl bu görevlerde bulunanlar, kamu idarelerinde İç Denetçi,</a:t>
            </a:r>
          </a:p>
          <a:p>
            <a:r>
              <a:rPr lang="tr-TR" sz="1200" b="0" kern="1200" dirty="0" smtClean="0">
                <a:solidFill>
                  <a:schemeClr val="tx1"/>
                </a:solidFill>
                <a:latin typeface="Arial" charset="0"/>
                <a:ea typeface="+mn-ea"/>
                <a:cs typeface="+mn-cs"/>
              </a:rPr>
              <a:t>d) Bakanlık, Müsteşarlık, Başkanlık ve Genel Müdürlüklerde Müfettiş veya Kontrolör olanlar ile daha önce en az beş yıl bu görevlerde bulunanlar, kendi idarelerinde, özel bütçeli idarelerde, mahallî idarelerde ve sosyal güvenlik kurumlarında İç Denetçi, </a:t>
            </a:r>
          </a:p>
          <a:p>
            <a:r>
              <a:rPr lang="tr-TR" sz="1200" b="0" kern="1200" dirty="0" smtClean="0">
                <a:solidFill>
                  <a:schemeClr val="tx1"/>
                </a:solidFill>
                <a:latin typeface="Arial" charset="0"/>
                <a:ea typeface="+mn-ea"/>
                <a:cs typeface="+mn-cs"/>
              </a:rPr>
              <a:t>e) Muhasebe, Millî Emlak ve Vergi </a:t>
            </a:r>
            <a:r>
              <a:rPr lang="tr-TR" sz="1200" b="0" kern="1200" dirty="0" err="1" smtClean="0">
                <a:solidFill>
                  <a:schemeClr val="tx1"/>
                </a:solidFill>
                <a:latin typeface="Arial" charset="0"/>
                <a:ea typeface="+mn-ea"/>
                <a:cs typeface="+mn-cs"/>
              </a:rPr>
              <a:t>Denetmenleri</a:t>
            </a:r>
            <a:r>
              <a:rPr lang="tr-TR" sz="1200" b="0" kern="1200" dirty="0" smtClean="0">
                <a:solidFill>
                  <a:schemeClr val="tx1"/>
                </a:solidFill>
                <a:latin typeface="Arial" charset="0"/>
                <a:ea typeface="+mn-ea"/>
                <a:cs typeface="+mn-cs"/>
              </a:rPr>
              <a:t> ile bu görevlerde daha önce en az beş yıl bulunanlar, özel bütçeli idareler ile mahallî idarelerde; Belediye Müfettişi ve Hesap İşleri Murakıbı olanlar ile bu görevlerde daha önce en az beş yıl bulunanlar, mahallî idarelerde İç Denetçi, </a:t>
            </a:r>
          </a:p>
          <a:p>
            <a:r>
              <a:rPr lang="tr-TR" sz="1200" b="0" kern="1200" dirty="0" smtClean="0">
                <a:solidFill>
                  <a:schemeClr val="tx1"/>
                </a:solidFill>
                <a:latin typeface="Arial" charset="0"/>
                <a:ea typeface="+mn-ea"/>
                <a:cs typeface="+mn-cs"/>
              </a:rPr>
              <a:t>Olarak 31.12.2007 tarihine kadar atanabilirler. </a:t>
            </a:r>
          </a:p>
          <a:p>
            <a:r>
              <a:rPr lang="tr-TR" sz="1200" b="0" kern="1200" dirty="0" smtClean="0">
                <a:solidFill>
                  <a:schemeClr val="tx1"/>
                </a:solidFill>
                <a:latin typeface="Arial" charset="0"/>
                <a:ea typeface="+mn-ea"/>
                <a:cs typeface="+mn-cs"/>
              </a:rPr>
              <a:t>………….</a:t>
            </a:r>
          </a:p>
          <a:p>
            <a:r>
              <a:rPr lang="tr-TR" sz="1200" b="0" kern="1200" dirty="0" smtClean="0">
                <a:solidFill>
                  <a:schemeClr val="tx1"/>
                </a:solidFill>
                <a:latin typeface="Arial" charset="0"/>
                <a:ea typeface="+mn-ea"/>
                <a:cs typeface="+mn-cs"/>
              </a:rPr>
              <a:t>(c), (d) ve (e) bentlerinde belirtilen görevlere atananlar bu Kanunun öngördüğü sistemin uygulanmasına yönelik eğitime tâbi tutulurlar. Atamalarda ilgilinin ve idaresinin muvafakati alınır.</a:t>
            </a:r>
          </a:p>
          <a:p>
            <a:r>
              <a:rPr lang="tr-TR" sz="1200" b="0" kern="1200" dirty="0" smtClean="0">
                <a:solidFill>
                  <a:schemeClr val="tx1"/>
                </a:solidFill>
                <a:latin typeface="Arial" charset="0"/>
                <a:ea typeface="+mn-ea"/>
                <a:cs typeface="+mn-cs"/>
              </a:rPr>
              <a:t> ……………          </a:t>
            </a:r>
          </a:p>
          <a:p>
            <a:r>
              <a:rPr lang="tr-TR" sz="1200" b="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Geçici Madde 16 – </a:t>
            </a:r>
            <a:r>
              <a:rPr lang="tr-TR" sz="1200" b="1" i="1" kern="1200" dirty="0" smtClean="0">
                <a:solidFill>
                  <a:schemeClr val="tx1"/>
                </a:solidFill>
                <a:latin typeface="Arial" charset="0"/>
                <a:ea typeface="+mn-ea"/>
                <a:cs typeface="+mn-cs"/>
              </a:rPr>
              <a:t>(Ek: 25/4/2007-5628/5 md.)</a:t>
            </a:r>
            <a:endParaRPr lang="tr-TR" sz="1200" b="0" kern="1200" dirty="0" smtClean="0">
              <a:solidFill>
                <a:schemeClr val="tx1"/>
              </a:solidFill>
              <a:latin typeface="Arial" charset="0"/>
              <a:ea typeface="+mn-ea"/>
              <a:cs typeface="+mn-cs"/>
            </a:endParaRPr>
          </a:p>
          <a:p>
            <a:r>
              <a:rPr lang="tr-TR" sz="1200" b="0" kern="1200" dirty="0" smtClean="0">
                <a:solidFill>
                  <a:schemeClr val="tx1"/>
                </a:solidFill>
                <a:latin typeface="Arial" charset="0"/>
                <a:ea typeface="+mn-ea"/>
                <a:cs typeface="+mn-cs"/>
              </a:rPr>
              <a:t>Geçici 5 inci maddenin birinci fıkrasının (c), (d) ve (e) bentlerinde belirtilen kadrolarda 31/12/2006 tarihi itibarıyla çalışmakta olanlar ile daha önce en az beş yıl bu görevde bulunanlar da anılan madde hükümlerine göre iç denetçi kadrolarına atanabilirler.</a:t>
            </a:r>
          </a:p>
          <a:p>
            <a:r>
              <a:rPr lang="tr-TR" sz="1200" b="0" i="1" kern="1200" dirty="0" smtClean="0">
                <a:solidFill>
                  <a:schemeClr val="tx1"/>
                </a:solidFill>
                <a:latin typeface="Arial" charset="0"/>
                <a:ea typeface="+mn-ea"/>
                <a:cs typeface="+mn-cs"/>
              </a:rPr>
              <a:t> </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İç denetçi kadrolarına atanma</a:t>
            </a:r>
            <a:endParaRPr lang="tr-TR" sz="1200" b="0" kern="1200" dirty="0" smtClean="0">
              <a:solidFill>
                <a:schemeClr val="tx1"/>
              </a:solidFill>
              <a:latin typeface="Arial" charset="0"/>
              <a:ea typeface="+mn-ea"/>
              <a:cs typeface="+mn-cs"/>
            </a:endParaRPr>
          </a:p>
          <a:p>
            <a:r>
              <a:rPr lang="tr-TR" sz="1200" b="1" kern="1200" dirty="0" smtClean="0">
                <a:solidFill>
                  <a:schemeClr val="tx1"/>
                </a:solidFill>
                <a:latin typeface="Arial" charset="0"/>
                <a:ea typeface="+mn-ea"/>
                <a:cs typeface="+mn-cs"/>
              </a:rPr>
              <a:t>Geçici Madde 21 – </a:t>
            </a:r>
            <a:r>
              <a:rPr lang="tr-TR" sz="1200" b="1" i="1" kern="1200" dirty="0" smtClean="0">
                <a:solidFill>
                  <a:schemeClr val="tx1"/>
                </a:solidFill>
                <a:latin typeface="Arial" charset="0"/>
                <a:ea typeface="+mn-ea"/>
                <a:cs typeface="+mn-cs"/>
              </a:rPr>
              <a:t>(Ek: 3/4/2013-6456/ 39 md.)</a:t>
            </a:r>
            <a:endParaRPr lang="tr-TR" sz="1200" b="0" kern="1200" dirty="0" smtClean="0">
              <a:solidFill>
                <a:schemeClr val="tx1"/>
              </a:solidFill>
              <a:latin typeface="Arial" charset="0"/>
              <a:ea typeface="+mn-ea"/>
              <a:cs typeface="+mn-cs"/>
            </a:endParaRPr>
          </a:p>
          <a:p>
            <a:r>
              <a:rPr lang="tr-TR" sz="1200" b="0" kern="1200" dirty="0" smtClean="0">
                <a:solidFill>
                  <a:schemeClr val="tx1"/>
                </a:solidFill>
                <a:latin typeface="Arial" charset="0"/>
                <a:ea typeface="+mn-ea"/>
                <a:cs typeface="+mn-cs"/>
              </a:rPr>
              <a:t>Merkezî yönetim kapsamındaki idarelerde ve sosyal güvenlik kurumlarında mesleğe özel yarışma sınavıyla girip yeterlik sınavında başarılı olan ve başvuru tarihi itibarıyla yardımcılıkta geçen süre dâhil, denetçi, müfettiş, kontrolör, sigorta denetleme uzmanı, sigorta denetleme aktüeri, yasama uzmanı, düzenleyici ve denetleyici kurumlarda murakıp ve uzman ve 657 sayılı Devlet Memurları Kanununun 152 </a:t>
            </a:r>
            <a:r>
              <a:rPr lang="tr-TR" sz="1200" b="0" kern="1200" dirty="0" err="1" smtClean="0">
                <a:solidFill>
                  <a:schemeClr val="tx1"/>
                </a:solidFill>
                <a:latin typeface="Arial" charset="0"/>
                <a:ea typeface="+mn-ea"/>
                <a:cs typeface="+mn-cs"/>
              </a:rPr>
              <a:t>nci</a:t>
            </a:r>
            <a:r>
              <a:rPr lang="tr-TR" sz="1200" b="0" kern="1200" dirty="0" smtClean="0">
                <a:solidFill>
                  <a:schemeClr val="tx1"/>
                </a:solidFill>
                <a:latin typeface="Arial" charset="0"/>
                <a:ea typeface="+mn-ea"/>
                <a:cs typeface="+mn-cs"/>
              </a:rPr>
              <a:t> maddesinin “II-Tazminatlar” kısmının “A- Özel Hizmet Tazminatı” bölümünün (ğ) bendinde yer alanlardan merkez teşkilatına ait uzman unvanlı kadrolarda en az beş yıl çalışmış olanlar, iç denetçi aday belirleme sınavına katılabilmek için aranan yabancı dillerin birinde Yabancı Dil Bilgisi Seviye Tespit Sınavından en az elli puan almış ve bu maddenin yürürlüğe girdiği tarih itibarıyla kırk yaşını doldurmamış olmak şartıyla, kamu idarelerinin iç denetçi kadrolarına 31/12/2014 tarihine kadar atanabilirler.</a:t>
            </a:r>
          </a:p>
          <a:p>
            <a:r>
              <a:rPr lang="tr-TR" sz="1200" b="0" kern="1200" dirty="0" smtClean="0">
                <a:solidFill>
                  <a:schemeClr val="tx1"/>
                </a:solidFill>
                <a:latin typeface="Arial" charset="0"/>
                <a:ea typeface="+mn-ea"/>
                <a:cs typeface="+mn-cs"/>
              </a:rPr>
              <a:t>Bu Kanun kapsamındaki idarelerde mesleğe özel yarışma sınavıyla girip yeterlik sınavında başarılı olan ve başvuru tarihi itibarıyla yardımcılıkta geçen süre dâhil mali hizmetler uzmanı olarak en az beş yıl çalışmış olanlar, iç denetçi aday belirleme sınavına katılabilmek için aranan yabancı dillerin birinde Yabancı Dil Bilgisi Seviye Tespit Sınavından en az elli puan almış ve bu maddenin yürürlüğe girdiği tarih itibarıyla kırk yaşını doldurmamış olmak şartıyla, kendi idareleri, yükseköğretim kurumları ve mahalli idarelerin iç denetçi kadrolarına 31/12/2014 tarihine kadar atanabilirler.</a:t>
            </a:r>
          </a:p>
          <a:p>
            <a:r>
              <a:rPr lang="tr-TR" sz="1200" b="0" kern="1200" dirty="0" smtClean="0">
                <a:solidFill>
                  <a:schemeClr val="tx1"/>
                </a:solidFill>
                <a:latin typeface="Arial" charset="0"/>
                <a:ea typeface="+mn-ea"/>
                <a:cs typeface="+mn-cs"/>
              </a:rPr>
              <a:t>Mesleğe özel yarışma sınavıyla girip yeterlik sınavında başarılı olan ve başvuru tarihi itibarıyla yardımcılıkta geçen süre dâhil il eğitim denetmeni, muhasebe denetmeni, millî emlak denetmeni, sosyal güvenlik denetmeni veya mahalli idarelerde müfettiş olarak en az beş yıl çalışmış olanlar, iç denetçi aday belirleme sınavına katılabilmek için aranan yabancı dillerin birinde Yabancı Dil Bilgisi Seviye Tespit Sınavından en az elli puan almış ve bu maddenin yürürlüğe girdiği tarih itibarıyla kırk yaşını doldurmamış olmak şartıyla, yükseköğretim kurumları ve mahalli idarelerin iç denetçi kadrolarına 31/12/2014 tarihine kadar atanabilirler.</a:t>
            </a:r>
          </a:p>
          <a:p>
            <a:r>
              <a:rPr lang="tr-TR" sz="1200" b="0" kern="1200" dirty="0" smtClean="0">
                <a:solidFill>
                  <a:schemeClr val="tx1"/>
                </a:solidFill>
                <a:latin typeface="Arial" charset="0"/>
                <a:ea typeface="+mn-ea"/>
                <a:cs typeface="+mn-cs"/>
              </a:rPr>
              <a:t>Geçici 5 inci ve geçici 16 </a:t>
            </a:r>
            <a:r>
              <a:rPr lang="tr-TR" sz="1200" b="0" kern="1200" dirty="0" err="1" smtClean="0">
                <a:solidFill>
                  <a:schemeClr val="tx1"/>
                </a:solidFill>
                <a:latin typeface="Arial" charset="0"/>
                <a:ea typeface="+mn-ea"/>
                <a:cs typeface="+mn-cs"/>
              </a:rPr>
              <a:t>ncı</a:t>
            </a:r>
            <a:r>
              <a:rPr lang="tr-TR" sz="1200" b="0" kern="1200" dirty="0" smtClean="0">
                <a:solidFill>
                  <a:schemeClr val="tx1"/>
                </a:solidFill>
                <a:latin typeface="Arial" charset="0"/>
                <a:ea typeface="+mn-ea"/>
                <a:cs typeface="+mn-cs"/>
              </a:rPr>
              <a:t> maddelere göre atanan iç denetçiler, iç denetçi aday belirleme sınavına katılabilmek için aranan yabancı dillerin birinde Yabancı Dil Bilgisi Seviye Tespit Sınavından en az elli puan almış ve bu maddenin yürürlüğe girdiği tarih itibarıyla kırk yaşını doldurmamış olmak şartıyla, diğer idarelerin iç denetçi kadrolarına 31/12/2014 tarihine kadar naklen atanabilirler. Bunlar, daha önce kendilerine verilen Kamu İç Denetçi Sertifikalarını kullanmaya devam ederler.</a:t>
            </a:r>
          </a:p>
          <a:p>
            <a:r>
              <a:rPr lang="tr-TR" sz="1200" b="0" kern="1200" dirty="0" smtClean="0">
                <a:solidFill>
                  <a:schemeClr val="tx1"/>
                </a:solidFill>
                <a:latin typeface="Arial" charset="0"/>
                <a:ea typeface="+mn-ea"/>
                <a:cs typeface="+mn-cs"/>
              </a:rPr>
              <a:t>Bu Kanun kapsamındaki idarelerde başvuru tarihi itibarıyla öğretim üyesi, tabip, diş tabibi, eczacı, veteriner, biyolog, hukuk müşaviri, Hazine avukatı, avukat, mühendis unvanlı kadrolarda en az beş yıl çalışmış olanlardan, iç denetçi aday belirleme sınavına katılabilmek için aranan yabancı dillerin birinde Yabancı Dil Bilgisi Seviye Tespit Sınavından en az elli puan almış ve bu maddenin yürürlüğe girdiği tarih itibarıyla kırk yaşını doldurmamış olanlar, belirli dönemlerde yapılacak sertifika eğitimlerine 31/12/2015 tarihine kadar doğrudan katılabilirler. Bu eğitimler sonucunda yapılacak sınavlarda başarılı olanlar kamu idarelerinin iç denetçi kadrolarına atanabilirler ve bunlara atandıkları idarede geçerli Kamu İç Denetçi Sertifikası verilir. İdarelerin ihtiyaçlarını göz önünde bulundurarak bu fıkrada sayılan unvanlar dışında ilave unvanlar belirlemeye, mühendislere ilişkin olarak lisans mezuniyetine göre bölüm şartı getirmeye, bu fıkra kapsamındaki sertifika eğitimleri ve sınavlarına ilişkin usul ve esasları belirlemeye ve idarelerin özelliklerini göz önünde bulundurarak bu fıkraya göre atananların bir başka idareye naklen atanmalarına ilişkin usul ve esasları belirlemeye İç Denetim Koordinasyon Kurulu yetkilidir.</a:t>
            </a:r>
          </a:p>
          <a:p>
            <a:r>
              <a:rPr lang="tr-TR" sz="1200" b="0" kern="1200" dirty="0" smtClean="0">
                <a:solidFill>
                  <a:schemeClr val="tx1"/>
                </a:solidFill>
                <a:latin typeface="Arial" charset="0"/>
                <a:ea typeface="+mn-ea"/>
                <a:cs typeface="+mn-cs"/>
              </a:rPr>
              <a:t>Birinci, ikinci ve üçüncü fıkralara göre atananlar İç Denetim Koordinasyon Kurulu koordinatörlüğünde Maliye Bakanlığı tarafından en az iki aylık sertifika eğitimine tabi tutulur ve eğitim tamamlandıktan sonra bunlara atandıkları idarede geçerli Kamu İç Denetçi Sertifikası verilir. Fiilen en az üç yıl iç denetçilik yaptıktan sonra İç Denetim Koordinasyon Kurulu tarafından belli dönemlerde yapılacak sertifika sınavına girerek başarılı olanlara, bu Kanun kapsamındaki bütün idarelerin iç denetçi kadrolarına naklen atanmalarına imkân verecek nitelikte Kamu İç Denetçi Sertifikası verilir. Bu maddeye aykırı bir şekilde iç denetçi kadrolarına atananların atamaları ile verilmiş ise Kamu İç Denetçi Sertifikası iptal edilir. Bu maddenin uygulanmasına ilişkin usul ve esasları belirlemeye ve tereddütleri gidermeye İç Denetim Koordinasyon Kurulu yetkilidir.</a:t>
            </a:r>
          </a:p>
          <a:p>
            <a:r>
              <a:rPr lang="tr-TR" sz="1200" b="0" kern="1200" dirty="0" smtClean="0">
                <a:solidFill>
                  <a:schemeClr val="tx1"/>
                </a:solidFill>
                <a:latin typeface="Arial" charset="0"/>
                <a:ea typeface="+mn-ea"/>
                <a:cs typeface="+mn-cs"/>
              </a:rPr>
              <a:t>Kamu Personeli Yabancı Dil Bilgisi Seviye Tespit Sınavından veya Üniversitelerarası Kurul Yabancı Dil Sınavından en az elli puan almış olanlar da bu maddede aranan yabancı dil şartını yerine getirmiş sayılır.</a:t>
            </a:r>
          </a:p>
          <a:p>
            <a:r>
              <a:rPr lang="tr-TR" sz="1200" b="0" kern="1200" dirty="0" smtClean="0">
                <a:solidFill>
                  <a:schemeClr val="tx1"/>
                </a:solidFill>
                <a:latin typeface="Arial" charset="0"/>
                <a:ea typeface="+mn-ea"/>
                <a:cs typeface="+mn-cs"/>
              </a:rPr>
              <a:t> </a:t>
            </a:r>
          </a:p>
          <a:p>
            <a:endParaRPr lang="tr-TR" dirty="0"/>
          </a:p>
        </p:txBody>
      </p:sp>
      <p:sp>
        <p:nvSpPr>
          <p:cNvPr id="4" name="3 Slayt Numarası Yer Tutucusu"/>
          <p:cNvSpPr>
            <a:spLocks noGrp="1"/>
          </p:cNvSpPr>
          <p:nvPr>
            <p:ph type="sldNum" sz="quarter" idx="10"/>
          </p:nvPr>
        </p:nvSpPr>
        <p:spPr/>
        <p:txBody>
          <a:bodyPr/>
          <a:lstStyle/>
          <a:p>
            <a:pPr>
              <a:defRPr/>
            </a:pPr>
            <a:fld id="{34B21598-9FC2-4628-9DA2-A197D10CFAE9}" type="slidenum">
              <a:rPr lang="tr-TR" smtClean="0"/>
              <a:pPr>
                <a:defRPr/>
              </a:pPr>
              <a:t>1</a:t>
            </a:fld>
            <a:endParaRPr lang="tr-TR"/>
          </a:p>
        </p:txBody>
      </p:sp>
    </p:spTree>
    <p:extLst>
      <p:ext uri="{BB962C8B-B14F-4D97-AF65-F5344CB8AC3E}">
        <p14:creationId xmlns:p14="http://schemas.microsoft.com/office/powerpoint/2010/main" val="2140022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pPr>
              <a:defRPr/>
            </a:pPr>
            <a:endParaRPr lang="tr-TR"/>
          </a:p>
        </p:txBody>
      </p:sp>
      <p:sp>
        <p:nvSpPr>
          <p:cNvPr id="2" name="1 Altbilgi Yer Tutucusu"/>
          <p:cNvSpPr>
            <a:spLocks noGrp="1"/>
          </p:cNvSpPr>
          <p:nvPr>
            <p:ph type="ftr" sz="quarter" idx="11"/>
          </p:nvPr>
        </p:nvSpPr>
        <p:spPr/>
        <p:txBody>
          <a:bodyPr/>
          <a:lstStyle/>
          <a:p>
            <a:pPr>
              <a:defRPr/>
            </a:pPr>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pPr>
              <a:defRPr/>
            </a:pPr>
            <a:fld id="{C4514491-AE4C-4348-B729-BF36014A05EC}" type="slidenum">
              <a:rPr lang="tr-TR" smtClean="0"/>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ABB5B8F7-D6E2-4C97-8210-6DF0612B8A74}"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9AB7ECC3-B4EF-42ED-962C-679A570CC660}"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pPr>
              <a:defRPr/>
            </a:pPr>
            <a:endParaRPr lang="tr-TR"/>
          </a:p>
        </p:txBody>
      </p:sp>
      <p:sp>
        <p:nvSpPr>
          <p:cNvPr id="19" name="18 Altbilgi Yer Tutucusu"/>
          <p:cNvSpPr>
            <a:spLocks noGrp="1"/>
          </p:cNvSpPr>
          <p:nvPr>
            <p:ph type="ftr" sz="quarter" idx="11"/>
          </p:nvPr>
        </p:nvSpPr>
        <p:spPr>
          <a:xfrm>
            <a:off x="3581400" y="76200"/>
            <a:ext cx="2895600" cy="288925"/>
          </a:xfrm>
        </p:spPr>
        <p:txBody>
          <a:bodyPr/>
          <a:lstStyle/>
          <a:p>
            <a:pPr>
              <a:defRPr/>
            </a:pPr>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pPr>
              <a:defRPr/>
            </a:pPr>
            <a:fld id="{9F6F9C0F-28EE-424E-BFBC-0B6DC91F3D71}"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pPr>
              <a:defRPr/>
            </a:pPr>
            <a:endParaRPr lang="tr-TR"/>
          </a:p>
        </p:txBody>
      </p:sp>
      <p:sp>
        <p:nvSpPr>
          <p:cNvPr id="11" name="10 Altbilgi Yer Tutucusu"/>
          <p:cNvSpPr>
            <a:spLocks noGrp="1"/>
          </p:cNvSpPr>
          <p:nvPr>
            <p:ph type="ftr" sz="quarter" idx="11"/>
          </p:nvPr>
        </p:nvSpPr>
        <p:spPr/>
        <p:txBody>
          <a:bodyPr/>
          <a:lstStyle/>
          <a:p>
            <a:pPr>
              <a:defRPr/>
            </a:pPr>
            <a:endParaRPr lang="tr-TR"/>
          </a:p>
        </p:txBody>
      </p:sp>
      <p:sp>
        <p:nvSpPr>
          <p:cNvPr id="16" name="15 Slayt Numarası Yer Tutucusu"/>
          <p:cNvSpPr>
            <a:spLocks noGrp="1"/>
          </p:cNvSpPr>
          <p:nvPr>
            <p:ph type="sldNum" sz="quarter" idx="12"/>
          </p:nvPr>
        </p:nvSpPr>
        <p:spPr/>
        <p:txBody>
          <a:bodyPr/>
          <a:lstStyle/>
          <a:p>
            <a:pPr>
              <a:defRPr/>
            </a:pPr>
            <a:fld id="{5ACC7062-35B2-4AD5-92B7-D75870024125}" type="slidenum">
              <a:rPr lang="tr-TR" smtClean="0"/>
              <a:pPr>
                <a:defRPr/>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pPr>
              <a:defRPr/>
            </a:pPr>
            <a:endParaRPr lang="tr-TR"/>
          </a:p>
        </p:txBody>
      </p:sp>
      <p:sp>
        <p:nvSpPr>
          <p:cNvPr id="10" name="9 Altbilgi Yer Tutucusu"/>
          <p:cNvSpPr>
            <a:spLocks noGrp="1"/>
          </p:cNvSpPr>
          <p:nvPr>
            <p:ph type="ftr" sz="quarter" idx="11"/>
          </p:nvPr>
        </p:nvSpPr>
        <p:spPr/>
        <p:txBody>
          <a:bodyPr/>
          <a:lstStyle/>
          <a:p>
            <a:pPr>
              <a:defRPr/>
            </a:pPr>
            <a:endParaRPr lang="tr-TR"/>
          </a:p>
        </p:txBody>
      </p:sp>
      <p:sp>
        <p:nvSpPr>
          <p:cNvPr id="31" name="30 Slayt Numarası Yer Tutucusu"/>
          <p:cNvSpPr>
            <a:spLocks noGrp="1"/>
          </p:cNvSpPr>
          <p:nvPr>
            <p:ph type="sldNum" sz="quarter" idx="12"/>
          </p:nvPr>
        </p:nvSpPr>
        <p:spPr/>
        <p:txBody>
          <a:bodyPr/>
          <a:lstStyle/>
          <a:p>
            <a:pPr>
              <a:defRPr/>
            </a:pPr>
            <a:fld id="{DCEA4C84-4557-4666-9AF6-921BB4E560E9}"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pPr>
              <a:defRPr/>
            </a:pPr>
            <a:fld id="{ADFA2A5C-93FD-42B6-98ED-0A64916DA0BA}" type="slidenum">
              <a:rPr lang="tr-TR" smtClean="0"/>
              <a:pPr>
                <a:defRPr/>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pPr>
              <a:defRPr/>
            </a:pPr>
            <a:endParaRPr lang="tr-TR"/>
          </a:p>
        </p:txBody>
      </p:sp>
      <p:sp>
        <p:nvSpPr>
          <p:cNvPr id="21" name="20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A92D7CE-5757-4BBD-A12F-CDB92E1AD6DB}"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pPr>
              <a:defRPr/>
            </a:pPr>
            <a:endParaRPr lang="tr-TR"/>
          </a:p>
        </p:txBody>
      </p:sp>
      <p:sp>
        <p:nvSpPr>
          <p:cNvPr id="24" name="23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4A717BB1-A43B-4331-B102-C4F89FB05A36}"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pPr>
              <a:defRPr/>
            </a:pPr>
            <a:endParaRPr lang="tr-TR"/>
          </a:p>
        </p:txBody>
      </p:sp>
      <p:sp>
        <p:nvSpPr>
          <p:cNvPr id="29" name="28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D397A070-22CC-42E9-B2C8-3BDEED5EE151}"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31" name="30 Slayt Numarası Yer Tutucusu"/>
          <p:cNvSpPr>
            <a:spLocks noGrp="1"/>
          </p:cNvSpPr>
          <p:nvPr>
            <p:ph type="sldNum" sz="quarter" idx="12"/>
          </p:nvPr>
        </p:nvSpPr>
        <p:spPr/>
        <p:txBody>
          <a:bodyPr/>
          <a:lstStyle/>
          <a:p>
            <a:pPr>
              <a:defRPr/>
            </a:pPr>
            <a:fld id="{490A6647-1902-474A-ADDC-95941858BA25}" type="slidenum">
              <a:rPr lang="tr-TR" smtClean="0"/>
              <a:pPr>
                <a:defRPr/>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D8F2A660-8B1E-4B30-A20F-8F63CFEF531D}" type="slidenum">
              <a:rPr lang="tr-TR" smtClean="0"/>
              <a:pPr>
                <a:defRPr/>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DB0AF156-C452-4321-B393-DD700AA904EE}" type="slidenum">
              <a:rPr lang="tr-TR"/>
              <a:pPr>
                <a:defRPr/>
              </a:pPr>
              <a:t>1</a:t>
            </a:fld>
            <a:endParaRPr lang="tr-TR"/>
          </a:p>
        </p:txBody>
      </p:sp>
      <p:sp>
        <p:nvSpPr>
          <p:cNvPr id="4101" name="4 Dikdörtgen"/>
          <p:cNvSpPr>
            <a:spLocks noChangeArrowheads="1"/>
          </p:cNvSpPr>
          <p:nvPr/>
        </p:nvSpPr>
        <p:spPr bwMode="auto">
          <a:xfrm>
            <a:off x="0" y="2420888"/>
            <a:ext cx="9143999" cy="1754326"/>
          </a:xfrm>
          <a:prstGeom prst="rect">
            <a:avLst/>
          </a:prstGeom>
          <a:noFill/>
          <a:ln w="9525">
            <a:noFill/>
            <a:miter lim="800000"/>
            <a:headEnd/>
            <a:tailEnd/>
          </a:ln>
        </p:spPr>
        <p:txBody>
          <a:bodyPr wrap="square">
            <a:spAutoFit/>
          </a:bodyPr>
          <a:lstStyle/>
          <a:p>
            <a:pPr algn="ctr"/>
            <a:r>
              <a:rPr lang="tr-TR" sz="5400" b="1" dirty="0">
                <a:solidFill>
                  <a:srgbClr val="0070C0"/>
                </a:solidFill>
              </a:rPr>
              <a:t>İÇ DENETİM</a:t>
            </a:r>
          </a:p>
          <a:p>
            <a:pPr algn="ctr"/>
            <a:endParaRPr lang="tr-TR" sz="5400" dirty="0">
              <a:solidFill>
                <a:srgbClr val="0070C0"/>
              </a:solidFill>
            </a:endParaRPr>
          </a:p>
        </p:txBody>
      </p:sp>
      <p:sp>
        <p:nvSpPr>
          <p:cNvPr id="6" name="Dikdörtgen 5"/>
          <p:cNvSpPr/>
          <p:nvPr/>
        </p:nvSpPr>
        <p:spPr>
          <a:xfrm>
            <a:off x="0" y="5374957"/>
            <a:ext cx="9144000" cy="646331"/>
          </a:xfrm>
          <a:prstGeom prst="rect">
            <a:avLst/>
          </a:prstGeom>
          <a:noFill/>
          <a:effectLst/>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3600" b="1" dirty="0" smtClean="0">
                <a:solidFill>
                  <a:srgbClr val="C00000"/>
                </a:solidFill>
                <a:effectLst>
                  <a:innerShdw blurRad="63500" dist="50800" dir="13500000">
                    <a:prstClr val="black">
                      <a:alpha val="50000"/>
                    </a:prstClr>
                  </a:innerShdw>
                </a:effectLst>
                <a:latin typeface="+mj-lt"/>
              </a:rPr>
              <a:t>Alim EZBER - İç Denetçi</a:t>
            </a:r>
            <a:endParaRPr lang="tr-TR" sz="3600" b="1" dirty="0">
              <a:solidFill>
                <a:srgbClr val="C00000"/>
              </a:solidFill>
              <a:effectLst>
                <a:innerShdw blurRad="63500" dist="50800" dir="13500000">
                  <a:prstClr val="black">
                    <a:alpha val="50000"/>
                  </a:prstClr>
                </a:innerShdw>
              </a:effectLst>
              <a:latin typeface="+mj-lt"/>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282537"/>
            <a:ext cx="1584176" cy="153847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Rot="1" noChangeArrowheads="1"/>
          </p:cNvSpPr>
          <p:nvPr>
            <p:ph type="title"/>
          </p:nvPr>
        </p:nvSpPr>
        <p:spPr/>
        <p:txBody>
          <a:bodyPr vert="horz" anchor="ctr">
            <a:normAutofit/>
          </a:bodyPr>
          <a:lstStyle/>
          <a:p>
            <a:r>
              <a:rPr lang="tr-TR" cap="none" dirty="0">
                <a:ln w="0"/>
                <a:solidFill>
                  <a:srgbClr val="C00000"/>
                </a:solidFill>
                <a:effectLst/>
              </a:rPr>
              <a:t>Rapor Türleri</a:t>
            </a:r>
          </a:p>
        </p:txBody>
      </p:sp>
      <p:sp>
        <p:nvSpPr>
          <p:cNvPr id="669699" name="Rectangle 3"/>
          <p:cNvSpPr>
            <a:spLocks noGrp="1" noRot="1" noChangeArrowheads="1"/>
          </p:cNvSpPr>
          <p:nvPr>
            <p:ph idx="1"/>
          </p:nvPr>
        </p:nvSpPr>
        <p:spPr/>
        <p:txBody>
          <a:bodyPr/>
          <a:lstStyle/>
          <a:p>
            <a:pPr eaLnBrk="1" hangingPunct="1">
              <a:defRPr/>
            </a:pPr>
            <a:r>
              <a:rPr lang="tr-TR" sz="2400" dirty="0" smtClean="0">
                <a:solidFill>
                  <a:srgbClr val="0070C0"/>
                </a:solidFill>
              </a:rPr>
              <a:t>1)İç Denetim Raporu</a:t>
            </a:r>
          </a:p>
          <a:p>
            <a:pPr eaLnBrk="1" hangingPunct="1">
              <a:defRPr/>
            </a:pPr>
            <a:endParaRPr lang="tr-TR" sz="2400" dirty="0" smtClean="0">
              <a:solidFill>
                <a:srgbClr val="0070C0"/>
              </a:solidFill>
            </a:endParaRPr>
          </a:p>
          <a:p>
            <a:pPr eaLnBrk="1" hangingPunct="1">
              <a:defRPr/>
            </a:pPr>
            <a:r>
              <a:rPr lang="tr-TR" sz="2400" dirty="0" smtClean="0">
                <a:solidFill>
                  <a:srgbClr val="0070C0"/>
                </a:solidFill>
              </a:rPr>
              <a:t>2)Danışmanlık Raporu</a:t>
            </a:r>
          </a:p>
          <a:p>
            <a:pPr>
              <a:defRPr/>
            </a:pPr>
            <a:endParaRPr lang="tr-TR" sz="2400" dirty="0" smtClean="0">
              <a:solidFill>
                <a:srgbClr val="0070C0"/>
              </a:solidFill>
            </a:endParaRPr>
          </a:p>
          <a:p>
            <a:pPr>
              <a:defRPr/>
            </a:pPr>
            <a:r>
              <a:rPr lang="tr-TR" sz="2400" dirty="0" smtClean="0">
                <a:solidFill>
                  <a:srgbClr val="0070C0"/>
                </a:solidFill>
              </a:rPr>
              <a:t>3)Yolsuzluk </a:t>
            </a:r>
            <a:r>
              <a:rPr lang="tr-TR" sz="2400" dirty="0">
                <a:solidFill>
                  <a:srgbClr val="0070C0"/>
                </a:solidFill>
              </a:rPr>
              <a:t>ve Usulsüzlük Bulgularının Bildirilmesine İlişkin Rapor</a:t>
            </a:r>
          </a:p>
          <a:p>
            <a:pPr eaLnBrk="1" hangingPunct="1">
              <a:defRPr/>
            </a:pPr>
            <a:endParaRPr lang="tr-TR" sz="2400" dirty="0" smtClean="0">
              <a:solidFill>
                <a:srgbClr val="0070C0"/>
              </a:solidFill>
            </a:endParaRPr>
          </a:p>
          <a:p>
            <a:pPr eaLnBrk="1" hangingPunct="1">
              <a:defRPr/>
            </a:pPr>
            <a:r>
              <a:rPr lang="tr-TR" sz="2400" dirty="0" smtClean="0">
                <a:solidFill>
                  <a:srgbClr val="0070C0"/>
                </a:solidFill>
              </a:rPr>
              <a:t>4)İnceleme ve Araştırma Raporu</a:t>
            </a:r>
          </a:p>
        </p:txBody>
      </p:sp>
      <p:sp>
        <p:nvSpPr>
          <p:cNvPr id="5" name="5 Slayt Numarası Yer Tutucusu"/>
          <p:cNvSpPr>
            <a:spLocks noGrp="1"/>
          </p:cNvSpPr>
          <p:nvPr>
            <p:ph type="sldNum" sz="quarter" idx="12"/>
          </p:nvPr>
        </p:nvSpPr>
        <p:spPr/>
        <p:txBody>
          <a:bodyPr/>
          <a:lstStyle/>
          <a:p>
            <a:pPr>
              <a:defRPr/>
            </a:pPr>
            <a:fld id="{E8E2D300-4C5D-44C0-8B12-6DEAE44AF745}" type="slidenum">
              <a:rPr lang="tr-TR"/>
              <a:pPr>
                <a:defRPr/>
              </a:pPr>
              <a:t>10</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3783" y="29842"/>
            <a:ext cx="1005643" cy="97663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idx="1"/>
          </p:nvPr>
        </p:nvSpPr>
        <p:spPr/>
        <p:txBody>
          <a:bodyPr/>
          <a:lstStyle/>
          <a:p>
            <a:pPr>
              <a:buFont typeface="Wingdings" pitchFamily="2" charset="2"/>
              <a:buNone/>
            </a:pPr>
            <a:r>
              <a:rPr lang="tr-TR" altLang="tr-TR" sz="2400" u="sng" dirty="0">
                <a:solidFill>
                  <a:srgbClr val="0070C0"/>
                </a:solidFill>
              </a:rPr>
              <a:t>Tehditler</a:t>
            </a:r>
          </a:p>
          <a:p>
            <a:r>
              <a:rPr lang="tr-TR" altLang="ja-JP" sz="2400" dirty="0">
                <a:solidFill>
                  <a:srgbClr val="0070C0"/>
                </a:solidFill>
              </a:rPr>
              <a:t>AB sürecinde zaman zaman duraksamaların yaşanma ihtimalinin olması</a:t>
            </a:r>
            <a:endParaRPr lang="en-US" altLang="ja-JP" sz="2400" dirty="0">
              <a:solidFill>
                <a:srgbClr val="0070C0"/>
              </a:solidFill>
              <a:ea typeface="ＭＳ Ｐゴシック" charset="-128"/>
            </a:endParaRPr>
          </a:p>
          <a:p>
            <a:r>
              <a:rPr lang="tr-TR" altLang="ja-JP" sz="2400" dirty="0">
                <a:solidFill>
                  <a:srgbClr val="0070C0"/>
                </a:solidFill>
              </a:rPr>
              <a:t>Üst yönetim ve denetlenecek birimlerde iç denetim konusunda farkındalık eksikliği bulunması</a:t>
            </a:r>
            <a:endParaRPr lang="en-US" altLang="ja-JP" sz="2400" dirty="0">
              <a:solidFill>
                <a:srgbClr val="0070C0"/>
              </a:solidFill>
              <a:ea typeface="ＭＳ Ｐゴシック" charset="-128"/>
            </a:endParaRPr>
          </a:p>
          <a:p>
            <a:r>
              <a:rPr lang="tr-TR" altLang="ja-JP" sz="2400" dirty="0">
                <a:solidFill>
                  <a:srgbClr val="0070C0"/>
                </a:solidFill>
              </a:rPr>
              <a:t>Kamu idarelerinde denetime karşı olan isteksizlik</a:t>
            </a:r>
            <a:endParaRPr lang="tr-TR" altLang="tr-TR" sz="2400" dirty="0">
              <a:solidFill>
                <a:srgbClr val="0070C0"/>
              </a:solidFill>
            </a:endParaRPr>
          </a:p>
        </p:txBody>
      </p:sp>
      <p:sp>
        <p:nvSpPr>
          <p:cNvPr id="4" name="Slayt Numarası Yer Tutucusu 3"/>
          <p:cNvSpPr>
            <a:spLocks noGrp="1"/>
          </p:cNvSpPr>
          <p:nvPr>
            <p:ph type="sldNum" sz="quarter" idx="12"/>
          </p:nvPr>
        </p:nvSpPr>
        <p:spPr/>
        <p:txBody>
          <a:bodyPr/>
          <a:lstStyle/>
          <a:p>
            <a:fld id="{8ED2A262-79AB-4147-BF53-794D2DAA90D5}" type="slidenum">
              <a:rPr lang="tr-TR" altLang="tr-TR"/>
              <a:pPr/>
              <a:t>11</a:t>
            </a:fld>
            <a:endParaRPr lang="tr-TR" altLang="tr-TR"/>
          </a:p>
        </p:txBody>
      </p:sp>
      <p:sp>
        <p:nvSpPr>
          <p:cNvPr id="5" name="Rectangle 2"/>
          <p:cNvSpPr>
            <a:spLocks noGrp="1" noRot="1" noChangeArrowheads="1"/>
          </p:cNvSpPr>
          <p:nvPr>
            <p:ph type="title"/>
          </p:nvPr>
        </p:nvSpPr>
        <p:spPr>
          <a:xfrm>
            <a:off x="323528" y="231229"/>
            <a:ext cx="8820472" cy="1325563"/>
          </a:xfrm>
        </p:spPr>
        <p:txBody>
          <a:bodyPr vert="horz" anchor="ctr">
            <a:normAutofit/>
          </a:bodyPr>
          <a:lstStyle/>
          <a:p>
            <a:r>
              <a:rPr lang="tr-TR" altLang="tr-TR" cap="none" dirty="0">
                <a:ln w="0"/>
                <a:solidFill>
                  <a:srgbClr val="C00000"/>
                </a:solidFill>
                <a:effectLst/>
              </a:rPr>
              <a:t>İç </a:t>
            </a:r>
            <a:r>
              <a:rPr lang="tr-TR" altLang="tr-TR" cap="none" dirty="0" smtClean="0">
                <a:ln w="0"/>
                <a:solidFill>
                  <a:srgbClr val="C00000"/>
                </a:solidFill>
                <a:effectLst/>
              </a:rPr>
              <a:t>Denetimde </a:t>
            </a:r>
            <a:r>
              <a:rPr lang="tr-TR" altLang="tr-TR" cap="none" dirty="0">
                <a:ln w="0"/>
                <a:solidFill>
                  <a:srgbClr val="C00000"/>
                </a:solidFill>
                <a:effectLst/>
              </a:rPr>
              <a:t>Fırsatlar ve Tehditler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3783" y="29842"/>
            <a:ext cx="1005643" cy="976634"/>
          </a:xfrm>
          <a:prstGeom prst="rect">
            <a:avLst/>
          </a:prstGeom>
        </p:spPr>
      </p:pic>
    </p:spTree>
    <p:extLst>
      <p:ext uri="{BB962C8B-B14F-4D97-AF65-F5344CB8AC3E}">
        <p14:creationId xmlns:p14="http://schemas.microsoft.com/office/powerpoint/2010/main" val="4119305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rrowheads="1"/>
          </p:cNvSpPr>
          <p:nvPr>
            <p:ph type="title"/>
          </p:nvPr>
        </p:nvSpPr>
        <p:spPr>
          <a:xfrm>
            <a:off x="323528" y="231229"/>
            <a:ext cx="8820472" cy="1325563"/>
          </a:xfrm>
        </p:spPr>
        <p:txBody>
          <a:bodyPr vert="horz" anchor="ctr">
            <a:normAutofit/>
          </a:bodyPr>
          <a:lstStyle/>
          <a:p>
            <a:r>
              <a:rPr lang="tr-TR" altLang="tr-TR" cap="none" dirty="0">
                <a:ln w="0"/>
                <a:solidFill>
                  <a:srgbClr val="C00000"/>
                </a:solidFill>
                <a:effectLst/>
              </a:rPr>
              <a:t>İç </a:t>
            </a:r>
            <a:r>
              <a:rPr lang="tr-TR" altLang="tr-TR" cap="none" dirty="0" smtClean="0">
                <a:ln w="0"/>
                <a:solidFill>
                  <a:srgbClr val="C00000"/>
                </a:solidFill>
                <a:effectLst/>
              </a:rPr>
              <a:t>Denetimde </a:t>
            </a:r>
            <a:r>
              <a:rPr lang="tr-TR" altLang="tr-TR" cap="none" dirty="0">
                <a:ln w="0"/>
                <a:solidFill>
                  <a:srgbClr val="C00000"/>
                </a:solidFill>
                <a:effectLst/>
              </a:rPr>
              <a:t>Fırsatlar ve Tehditler</a:t>
            </a:r>
          </a:p>
        </p:txBody>
      </p:sp>
      <p:sp>
        <p:nvSpPr>
          <p:cNvPr id="153603" name="Rectangle 3"/>
          <p:cNvSpPr>
            <a:spLocks noGrp="1" noChangeArrowheads="1"/>
          </p:cNvSpPr>
          <p:nvPr>
            <p:ph idx="1"/>
          </p:nvPr>
        </p:nvSpPr>
        <p:spPr>
          <a:xfrm>
            <a:off x="395536" y="1556792"/>
            <a:ext cx="8540750" cy="4854823"/>
          </a:xfrm>
        </p:spPr>
        <p:txBody>
          <a:bodyPr/>
          <a:lstStyle/>
          <a:p>
            <a:pPr>
              <a:lnSpc>
                <a:spcPct val="80000"/>
              </a:lnSpc>
              <a:buFont typeface="Wingdings" pitchFamily="2" charset="2"/>
              <a:buNone/>
            </a:pPr>
            <a:r>
              <a:rPr lang="tr-TR" altLang="tr-TR" sz="2400" u="sng" dirty="0">
                <a:solidFill>
                  <a:srgbClr val="0070C0"/>
                </a:solidFill>
              </a:rPr>
              <a:t>Fırsatlar</a:t>
            </a:r>
          </a:p>
          <a:p>
            <a:pPr>
              <a:lnSpc>
                <a:spcPct val="80000"/>
              </a:lnSpc>
            </a:pPr>
            <a:r>
              <a:rPr lang="tr-TR" altLang="ja-JP" sz="2400" dirty="0">
                <a:solidFill>
                  <a:srgbClr val="0070C0"/>
                </a:solidFill>
              </a:rPr>
              <a:t>AB’ye uyum süreci ve bunun getirdiği yapısal değişim ihtiyacının olması</a:t>
            </a:r>
            <a:endParaRPr lang="en-US" altLang="ja-JP" sz="2400" dirty="0">
              <a:solidFill>
                <a:srgbClr val="0070C0"/>
              </a:solidFill>
              <a:ea typeface="ＭＳ Ｐゴシック" charset="-128"/>
            </a:endParaRPr>
          </a:p>
          <a:p>
            <a:pPr>
              <a:lnSpc>
                <a:spcPct val="80000"/>
              </a:lnSpc>
            </a:pPr>
            <a:r>
              <a:rPr lang="tr-TR" altLang="ja-JP" sz="2400" dirty="0" smtClean="0">
                <a:solidFill>
                  <a:srgbClr val="0070C0"/>
                </a:solidFill>
              </a:rPr>
              <a:t>Kamu </a:t>
            </a:r>
            <a:r>
              <a:rPr lang="tr-TR" altLang="ja-JP" sz="2400" dirty="0">
                <a:solidFill>
                  <a:srgbClr val="0070C0"/>
                </a:solidFill>
              </a:rPr>
              <a:t>yönetiminde değişim çabalarının sürüyor olması</a:t>
            </a:r>
            <a:endParaRPr lang="en-US" altLang="ja-JP" sz="2400" dirty="0">
              <a:solidFill>
                <a:srgbClr val="0070C0"/>
              </a:solidFill>
              <a:ea typeface="ＭＳ Ｐゴシック" charset="-128"/>
            </a:endParaRPr>
          </a:p>
          <a:p>
            <a:pPr>
              <a:lnSpc>
                <a:spcPct val="80000"/>
              </a:lnSpc>
            </a:pPr>
            <a:r>
              <a:rPr lang="tr-TR" altLang="ja-JP" sz="2400" dirty="0">
                <a:solidFill>
                  <a:srgbClr val="0070C0"/>
                </a:solidFill>
              </a:rPr>
              <a:t>Kamu idarelerinde yönetim kadrolarının genç ve eğitimli olması</a:t>
            </a:r>
            <a:endParaRPr lang="en-US" altLang="ja-JP" sz="2400" dirty="0">
              <a:solidFill>
                <a:srgbClr val="0070C0"/>
              </a:solidFill>
              <a:ea typeface="ＭＳ Ｐゴシック" charset="-128"/>
            </a:endParaRPr>
          </a:p>
          <a:p>
            <a:pPr>
              <a:lnSpc>
                <a:spcPct val="80000"/>
              </a:lnSpc>
            </a:pPr>
            <a:r>
              <a:rPr lang="tr-TR" altLang="ja-JP" sz="2400" dirty="0">
                <a:solidFill>
                  <a:srgbClr val="0070C0"/>
                </a:solidFill>
              </a:rPr>
              <a:t>İç denetim konusunda uluslararası alanda çok geniş bir bilgi birikiminin olması</a:t>
            </a:r>
            <a:endParaRPr lang="tr-TR" altLang="tr-TR" sz="2400" dirty="0">
              <a:solidFill>
                <a:srgbClr val="0070C0"/>
              </a:solidFill>
            </a:endParaRPr>
          </a:p>
        </p:txBody>
      </p:sp>
      <p:sp>
        <p:nvSpPr>
          <p:cNvPr id="4" name="Slayt Numarası Yer Tutucusu 3"/>
          <p:cNvSpPr>
            <a:spLocks noGrp="1"/>
          </p:cNvSpPr>
          <p:nvPr>
            <p:ph type="sldNum" sz="quarter" idx="12"/>
          </p:nvPr>
        </p:nvSpPr>
        <p:spPr/>
        <p:txBody>
          <a:bodyPr/>
          <a:lstStyle/>
          <a:p>
            <a:fld id="{E194CC14-294F-4D81-880B-048864C366AC}" type="slidenum">
              <a:rPr lang="tr-TR" altLang="tr-TR"/>
              <a:pPr/>
              <a:t>12</a:t>
            </a:fld>
            <a:endParaRPr lang="tr-TR" altLang="tr-T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3783" y="29842"/>
            <a:ext cx="1005643" cy="976634"/>
          </a:xfrm>
          <a:prstGeom prst="rect">
            <a:avLst/>
          </a:prstGeom>
        </p:spPr>
      </p:pic>
    </p:spTree>
    <p:extLst>
      <p:ext uri="{BB962C8B-B14F-4D97-AF65-F5344CB8AC3E}">
        <p14:creationId xmlns:p14="http://schemas.microsoft.com/office/powerpoint/2010/main" val="4153531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1" name="Rectangle 3"/>
          <p:cNvSpPr>
            <a:spLocks noGrp="1" noRot="1" noChangeArrowheads="1"/>
          </p:cNvSpPr>
          <p:nvPr>
            <p:ph idx="1"/>
          </p:nvPr>
        </p:nvSpPr>
        <p:spPr/>
        <p:txBody>
          <a:bodyPr vert="horz" anchor="ctr">
            <a:normAutofit/>
          </a:bodyPr>
          <a:lstStyle/>
          <a:p>
            <a:pPr algn="ctr">
              <a:spcBef>
                <a:spcPct val="0"/>
              </a:spcBef>
              <a:buNone/>
            </a:pPr>
            <a:r>
              <a:rPr lang="tr-TR" sz="4400" dirty="0" smtClean="0">
                <a:ln w="0"/>
                <a:solidFill>
                  <a:srgbClr val="0070C0"/>
                </a:solidFill>
                <a:latin typeface="+mj-lt"/>
                <a:ea typeface="+mj-ea"/>
                <a:cs typeface="+mj-cs"/>
              </a:rPr>
              <a:t>Teşekkürler</a:t>
            </a:r>
            <a:r>
              <a:rPr lang="tr-TR" sz="4400" dirty="0">
                <a:ln w="0"/>
                <a:solidFill>
                  <a:srgbClr val="0070C0"/>
                </a:solidFill>
                <a:latin typeface="+mj-lt"/>
                <a:ea typeface="+mj-ea"/>
                <a:cs typeface="+mj-cs"/>
              </a:rPr>
              <a:t>…</a:t>
            </a:r>
          </a:p>
        </p:txBody>
      </p:sp>
      <p:sp>
        <p:nvSpPr>
          <p:cNvPr id="4" name="5 Slayt Numarası Yer Tutucusu"/>
          <p:cNvSpPr>
            <a:spLocks noGrp="1"/>
          </p:cNvSpPr>
          <p:nvPr>
            <p:ph type="sldNum" sz="quarter" idx="12"/>
          </p:nvPr>
        </p:nvSpPr>
        <p:spPr/>
        <p:txBody>
          <a:bodyPr/>
          <a:lstStyle/>
          <a:p>
            <a:pPr>
              <a:defRPr/>
            </a:pPr>
            <a:fld id="{553FC6EA-66E0-40B8-BC6A-A4F959AB5BFC}" type="slidenum">
              <a:rPr lang="tr-TR"/>
              <a:pPr>
                <a:defRPr/>
              </a:pPr>
              <a:t>13</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012" y="332656"/>
            <a:ext cx="1296652" cy="122150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3494" y="1453306"/>
            <a:ext cx="8686800" cy="4210572"/>
          </a:xfrm>
        </p:spPr>
        <p:txBody>
          <a:bodyPr>
            <a:noAutofit/>
          </a:bodyPr>
          <a:lstStyle/>
          <a:p>
            <a:pPr marL="0" indent="0">
              <a:buNone/>
            </a:pPr>
            <a:r>
              <a:rPr lang="tr-TR" sz="2400" u="sng" dirty="0" smtClean="0">
                <a:solidFill>
                  <a:srgbClr val="0070C0"/>
                </a:solidFill>
              </a:rPr>
              <a:t>Geleneksel Denetim Yaklaşımı</a:t>
            </a:r>
            <a:r>
              <a:rPr lang="tr-TR" sz="2400" dirty="0" smtClean="0">
                <a:solidFill>
                  <a:srgbClr val="0070C0"/>
                </a:solidFill>
              </a:rPr>
              <a:t>:</a:t>
            </a:r>
            <a:endParaRPr lang="tr-TR" sz="2400" dirty="0">
              <a:solidFill>
                <a:srgbClr val="0070C0"/>
              </a:solidFill>
            </a:endParaRPr>
          </a:p>
          <a:p>
            <a:pPr lvl="0"/>
            <a:r>
              <a:rPr lang="tr-TR" sz="2400" dirty="0" smtClean="0">
                <a:solidFill>
                  <a:srgbClr val="0070C0"/>
                </a:solidFill>
              </a:rPr>
              <a:t>Mevzuata uygunluk denetimi yapar.</a:t>
            </a:r>
            <a:endParaRPr lang="tr-TR" sz="2400" dirty="0">
              <a:solidFill>
                <a:srgbClr val="0070C0"/>
              </a:solidFill>
            </a:endParaRPr>
          </a:p>
          <a:p>
            <a:pPr marL="0" indent="0">
              <a:buNone/>
            </a:pPr>
            <a:endParaRPr lang="tr-TR" sz="2400" dirty="0">
              <a:solidFill>
                <a:srgbClr val="0070C0"/>
              </a:solidFill>
            </a:endParaRPr>
          </a:p>
          <a:p>
            <a:pPr marL="0" indent="0">
              <a:buNone/>
            </a:pPr>
            <a:r>
              <a:rPr lang="tr-TR" sz="2400" u="sng" dirty="0" smtClean="0">
                <a:solidFill>
                  <a:srgbClr val="0070C0"/>
                </a:solidFill>
              </a:rPr>
              <a:t>Modern Denetim yaklaşım</a:t>
            </a:r>
            <a:r>
              <a:rPr lang="tr-TR" sz="2400" u="sng" dirty="0">
                <a:solidFill>
                  <a:srgbClr val="0070C0"/>
                </a:solidFill>
              </a:rPr>
              <a:t>ı</a:t>
            </a:r>
            <a:r>
              <a:rPr lang="tr-TR" sz="2400" u="sng" dirty="0" smtClean="0">
                <a:solidFill>
                  <a:srgbClr val="0070C0"/>
                </a:solidFill>
              </a:rPr>
              <a:t>:</a:t>
            </a:r>
            <a:endParaRPr lang="tr-TR" sz="2400" u="sng" dirty="0">
              <a:solidFill>
                <a:srgbClr val="0070C0"/>
              </a:solidFill>
            </a:endParaRPr>
          </a:p>
          <a:p>
            <a:pPr lvl="0"/>
            <a:r>
              <a:rPr lang="tr-TR" sz="2400" dirty="0">
                <a:solidFill>
                  <a:srgbClr val="0070C0"/>
                </a:solidFill>
              </a:rPr>
              <a:t>Yönetimden ayrı olmayıp onun bir parçasıdır. </a:t>
            </a:r>
            <a:endParaRPr lang="tr-TR" sz="2400" dirty="0" smtClean="0">
              <a:solidFill>
                <a:srgbClr val="0070C0"/>
              </a:solidFill>
            </a:endParaRPr>
          </a:p>
          <a:p>
            <a:pPr lvl="0"/>
            <a:r>
              <a:rPr lang="tr-TR" sz="2400" dirty="0" smtClean="0">
                <a:solidFill>
                  <a:srgbClr val="0070C0"/>
                </a:solidFill>
              </a:rPr>
              <a:t>Çalışanlara </a:t>
            </a:r>
            <a:r>
              <a:rPr lang="tr-TR" sz="2400" dirty="0">
                <a:solidFill>
                  <a:srgbClr val="0070C0"/>
                </a:solidFill>
              </a:rPr>
              <a:t>yol gösterir. </a:t>
            </a:r>
            <a:endParaRPr lang="tr-TR" sz="2400" dirty="0" smtClean="0">
              <a:solidFill>
                <a:srgbClr val="0070C0"/>
              </a:solidFill>
            </a:endParaRPr>
          </a:p>
          <a:p>
            <a:pPr lvl="0"/>
            <a:r>
              <a:rPr lang="tr-TR" sz="2400" dirty="0" smtClean="0">
                <a:solidFill>
                  <a:srgbClr val="0070C0"/>
                </a:solidFill>
              </a:rPr>
              <a:t>Üst </a:t>
            </a:r>
            <a:r>
              <a:rPr lang="tr-TR" sz="2400" dirty="0">
                <a:solidFill>
                  <a:srgbClr val="0070C0"/>
                </a:solidFill>
              </a:rPr>
              <a:t>yöneticiye çalışma düzenine ilişkin sürekli ve düzenli bilgi akışı sağlar. </a:t>
            </a:r>
          </a:p>
          <a:p>
            <a:pPr lvl="0"/>
            <a:r>
              <a:rPr lang="tr-TR" sz="2400" dirty="0" smtClean="0">
                <a:solidFill>
                  <a:srgbClr val="0070C0"/>
                </a:solidFill>
              </a:rPr>
              <a:t>Sürekli </a:t>
            </a:r>
            <a:r>
              <a:rPr lang="tr-TR" sz="2400" dirty="0">
                <a:solidFill>
                  <a:srgbClr val="0070C0"/>
                </a:solidFill>
              </a:rPr>
              <a:t>takip ve kontrol faaliyetidir</a:t>
            </a:r>
            <a:r>
              <a:rPr lang="tr-TR" sz="2400" dirty="0" smtClean="0">
                <a:solidFill>
                  <a:srgbClr val="0070C0"/>
                </a:solidFill>
              </a:rPr>
              <a:t>.</a:t>
            </a:r>
            <a:endParaRPr lang="tr-TR" sz="2400" dirty="0">
              <a:solidFill>
                <a:srgbClr val="0070C0"/>
              </a:solidFill>
            </a:endParaRPr>
          </a:p>
        </p:txBody>
      </p:sp>
      <p:sp>
        <p:nvSpPr>
          <p:cNvPr id="4" name="Slayt Numarası Yer Tutucusu 3"/>
          <p:cNvSpPr>
            <a:spLocks noGrp="1"/>
          </p:cNvSpPr>
          <p:nvPr>
            <p:ph type="sldNum" sz="quarter" idx="12"/>
          </p:nvPr>
        </p:nvSpPr>
        <p:spPr/>
        <p:txBody>
          <a:bodyPr/>
          <a:lstStyle/>
          <a:p>
            <a:pPr>
              <a:defRPr/>
            </a:pPr>
            <a:fld id="{9F6F9C0F-28EE-424E-BFBC-0B6DC91F3D71}" type="slidenum">
              <a:rPr lang="tr-TR" smtClean="0"/>
              <a:pPr>
                <a:defRPr/>
              </a:pPr>
              <a:t>2</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1005643" cy="976634"/>
          </a:xfrm>
          <a:prstGeom prst="rect">
            <a:avLst/>
          </a:prstGeom>
        </p:spPr>
      </p:pic>
      <p:sp>
        <p:nvSpPr>
          <p:cNvPr id="5" name="İçerik Yer Tutucusu 2"/>
          <p:cNvSpPr txBox="1">
            <a:spLocks/>
          </p:cNvSpPr>
          <p:nvPr/>
        </p:nvSpPr>
        <p:spPr>
          <a:xfrm>
            <a:off x="978659" y="296652"/>
            <a:ext cx="8030853" cy="616594"/>
          </a:xfrm>
          <a:prstGeom prst="rect">
            <a:avLst/>
          </a:prstGeom>
        </p:spPr>
        <p:txBody>
          <a:bodyPr vert="horz">
            <a:no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fontAlgn="auto">
              <a:spcAft>
                <a:spcPts val="0"/>
              </a:spcAft>
              <a:buFont typeface="Wingdings 2"/>
              <a:buNone/>
            </a:pPr>
            <a:r>
              <a:rPr lang="tr-TR" sz="4000" dirty="0" smtClean="0">
                <a:solidFill>
                  <a:srgbClr val="C00000"/>
                </a:solidFill>
              </a:rPr>
              <a:t>Denetim Kavramı</a:t>
            </a:r>
            <a:endParaRPr lang="tr-TR" sz="4000" dirty="0">
              <a:solidFill>
                <a:srgbClr val="C00000"/>
              </a:solidFill>
            </a:endParaRPr>
          </a:p>
        </p:txBody>
      </p:sp>
    </p:spTree>
    <p:extLst>
      <p:ext uri="{BB962C8B-B14F-4D97-AF65-F5344CB8AC3E}">
        <p14:creationId xmlns:p14="http://schemas.microsoft.com/office/powerpoint/2010/main" val="3325160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3 Slayt Numarası Yer Tutucusu"/>
          <p:cNvSpPr>
            <a:spLocks noGrp="1"/>
          </p:cNvSpPr>
          <p:nvPr>
            <p:ph type="sldNum" sz="quarter" idx="12"/>
          </p:nvPr>
        </p:nvSpPr>
        <p:spPr/>
        <p:txBody>
          <a:bodyPr/>
          <a:lstStyle/>
          <a:p>
            <a:pPr>
              <a:defRPr/>
            </a:pPr>
            <a:fld id="{9D46BD2B-09E3-4123-9B47-62685D203456}" type="slidenum">
              <a:rPr lang="tr-TR"/>
              <a:pPr>
                <a:defRPr/>
              </a:pPr>
              <a:t>3</a:t>
            </a:fld>
            <a:endParaRPr lang="tr-TR"/>
          </a:p>
        </p:txBody>
      </p:sp>
      <p:sp>
        <p:nvSpPr>
          <p:cNvPr id="466946" name="Rectangle 2"/>
          <p:cNvSpPr>
            <a:spLocks noGrp="1" noRot="1" noChangeArrowheads="1"/>
          </p:cNvSpPr>
          <p:nvPr>
            <p:ph type="title" idx="4294967295"/>
          </p:nvPr>
        </p:nvSpPr>
        <p:spPr>
          <a:xfrm>
            <a:off x="0" y="381223"/>
            <a:ext cx="9144000" cy="671513"/>
          </a:xfrm>
        </p:spPr>
        <p:txBody>
          <a:bodyPr vert="horz" anchor="ctr">
            <a:normAutofit/>
          </a:bodyPr>
          <a:lstStyle/>
          <a:p>
            <a:pPr algn="ctr"/>
            <a:r>
              <a:rPr lang="tr-TR" cap="none" dirty="0">
                <a:ln w="0"/>
                <a:solidFill>
                  <a:srgbClr val="C00000"/>
                </a:solidFill>
                <a:effectLst/>
              </a:rPr>
              <a:t>        İç Denetimin Tarihsel Gelişimi</a:t>
            </a:r>
          </a:p>
        </p:txBody>
      </p:sp>
      <p:sp>
        <p:nvSpPr>
          <p:cNvPr id="466947" name="Rectangle 3"/>
          <p:cNvSpPr>
            <a:spLocks noGrp="1" noRot="1" noChangeArrowheads="1"/>
          </p:cNvSpPr>
          <p:nvPr>
            <p:ph type="body" idx="4294967295"/>
          </p:nvPr>
        </p:nvSpPr>
        <p:spPr>
          <a:xfrm>
            <a:off x="179512" y="1357857"/>
            <a:ext cx="8812088" cy="4807447"/>
          </a:xfrm>
        </p:spPr>
        <p:txBody>
          <a:bodyPr>
            <a:noAutofit/>
          </a:bodyPr>
          <a:lstStyle/>
          <a:p>
            <a:pPr algn="just" eaLnBrk="1" hangingPunct="1">
              <a:lnSpc>
                <a:spcPct val="80000"/>
              </a:lnSpc>
              <a:defRPr/>
            </a:pPr>
            <a:r>
              <a:rPr lang="tr-TR" sz="2200" dirty="0" smtClean="0">
                <a:solidFill>
                  <a:srgbClr val="0070C0"/>
                </a:solidFill>
              </a:rPr>
              <a:t>1941 yılında New York’ta Uluslararası İç Denetim Enstitüsü kurularak İç </a:t>
            </a:r>
            <a:r>
              <a:rPr lang="tr-TR" sz="2200" dirty="0">
                <a:solidFill>
                  <a:srgbClr val="0070C0"/>
                </a:solidFill>
              </a:rPr>
              <a:t>D</a:t>
            </a:r>
            <a:r>
              <a:rPr lang="tr-TR" sz="2200" dirty="0" smtClean="0">
                <a:solidFill>
                  <a:srgbClr val="0070C0"/>
                </a:solidFill>
              </a:rPr>
              <a:t>enetim kurumsal kimliğe kavuşmuştur. </a:t>
            </a:r>
          </a:p>
          <a:p>
            <a:pPr marL="0" indent="0" algn="just" eaLnBrk="1" hangingPunct="1">
              <a:lnSpc>
                <a:spcPct val="80000"/>
              </a:lnSpc>
              <a:buNone/>
              <a:defRPr/>
            </a:pPr>
            <a:endParaRPr lang="tr-TR" sz="2200" dirty="0">
              <a:solidFill>
                <a:srgbClr val="0070C0"/>
              </a:solidFill>
            </a:endParaRPr>
          </a:p>
          <a:p>
            <a:pPr algn="just" eaLnBrk="1" hangingPunct="1">
              <a:lnSpc>
                <a:spcPct val="80000"/>
              </a:lnSpc>
              <a:defRPr/>
            </a:pPr>
            <a:r>
              <a:rPr lang="tr-TR" sz="2200" dirty="0" smtClean="0">
                <a:solidFill>
                  <a:srgbClr val="0070C0"/>
                </a:solidFill>
              </a:rPr>
              <a:t>Avrupa’da ilk kez 1948 yılında Londra’da oluşturulan iç denetim meslek birlikleri, daha sonra Avrupa’da tüm ülkelerde yaygınlaşmış ve iç denetim kurumsal gelişimini sürdürmüştür. </a:t>
            </a:r>
          </a:p>
          <a:p>
            <a:pPr algn="just" eaLnBrk="1" hangingPunct="1">
              <a:lnSpc>
                <a:spcPct val="80000"/>
              </a:lnSpc>
              <a:defRPr/>
            </a:pPr>
            <a:endParaRPr lang="tr-TR" sz="2200" dirty="0">
              <a:solidFill>
                <a:srgbClr val="0070C0"/>
              </a:solidFill>
            </a:endParaRPr>
          </a:p>
          <a:p>
            <a:pPr algn="just">
              <a:lnSpc>
                <a:spcPct val="80000"/>
              </a:lnSpc>
              <a:defRPr/>
            </a:pPr>
            <a:r>
              <a:rPr lang="tr-TR" altLang="tr-TR" sz="2200" dirty="0">
                <a:solidFill>
                  <a:srgbClr val="0070C0"/>
                </a:solidFill>
              </a:rPr>
              <a:t>Denetimde değişim süreci 1980’lerden itibaren hızlanmıştır. Bazı uluslararası şirketlerin çeşitli yolsuzluk ve </a:t>
            </a:r>
            <a:r>
              <a:rPr lang="tr-TR" altLang="tr-TR" sz="2200" dirty="0" err="1">
                <a:solidFill>
                  <a:srgbClr val="0070C0"/>
                </a:solidFill>
              </a:rPr>
              <a:t>suistimaller</a:t>
            </a:r>
            <a:r>
              <a:rPr lang="tr-TR" altLang="tr-TR" sz="2200" dirty="0">
                <a:solidFill>
                  <a:srgbClr val="0070C0"/>
                </a:solidFill>
              </a:rPr>
              <a:t> sonucu iflas etmesi mevcut denetim anlayışının sorgulanmasına neden olmuştur</a:t>
            </a:r>
            <a:r>
              <a:rPr lang="tr-TR" altLang="tr-TR" sz="2200" dirty="0" smtClean="0">
                <a:solidFill>
                  <a:srgbClr val="0070C0"/>
                </a:solidFill>
              </a:rPr>
              <a:t>.</a:t>
            </a:r>
          </a:p>
          <a:p>
            <a:pPr algn="just">
              <a:lnSpc>
                <a:spcPct val="80000"/>
              </a:lnSpc>
              <a:defRPr/>
            </a:pPr>
            <a:endParaRPr lang="tr-TR" altLang="tr-TR" sz="2200" dirty="0" smtClean="0">
              <a:solidFill>
                <a:srgbClr val="0070C0"/>
              </a:solidFill>
            </a:endParaRPr>
          </a:p>
          <a:p>
            <a:pPr>
              <a:lnSpc>
                <a:spcPct val="90000"/>
              </a:lnSpc>
            </a:pPr>
            <a:r>
              <a:rPr lang="tr-TR" sz="2200" dirty="0">
                <a:solidFill>
                  <a:srgbClr val="0070C0"/>
                </a:solidFill>
              </a:rPr>
              <a:t>Türkiye’de kamu kurum ve kuruluşlarında, uluslararası standartlara uygun olarak iç denetim birimlerinin kurulması konusu, Avrupa Birliği müzakere sürecinde 32. fasıl kapsamında yer almıştır. </a:t>
            </a:r>
          </a:p>
          <a:p>
            <a:pPr marL="0" indent="0">
              <a:buNone/>
            </a:pPr>
            <a:endParaRPr lang="tr-TR" altLang="tr-TR" sz="2200" dirty="0" smtClean="0">
              <a:solidFill>
                <a:srgbClr val="0070C0"/>
              </a:solidFill>
            </a:endParaRPr>
          </a:p>
          <a:p>
            <a:r>
              <a:rPr lang="tr-TR" altLang="tr-TR" sz="2200" dirty="0" smtClean="0">
                <a:solidFill>
                  <a:srgbClr val="0070C0"/>
                </a:solidFill>
              </a:rPr>
              <a:t>Kamuda </a:t>
            </a:r>
            <a:r>
              <a:rPr lang="tr-TR" altLang="tr-TR" sz="2200" dirty="0">
                <a:solidFill>
                  <a:srgbClr val="0070C0"/>
                </a:solidFill>
              </a:rPr>
              <a:t>“İç Denetim” 5018 sayılı Kanunla gündeme gelmiştir.</a:t>
            </a:r>
            <a:endParaRPr lang="en-US" altLang="tr-TR" sz="2200" dirty="0">
              <a:solidFill>
                <a:srgbClr val="0070C0"/>
              </a:solidFill>
            </a:endParaRPr>
          </a:p>
          <a:p>
            <a:pPr>
              <a:lnSpc>
                <a:spcPct val="90000"/>
              </a:lnSpc>
            </a:pPr>
            <a:endParaRPr lang="tr-TR" altLang="tr-TR" sz="2200" dirty="0">
              <a:solidFill>
                <a:srgbClr val="0070C0"/>
              </a:solidFill>
            </a:endParaRPr>
          </a:p>
          <a:p>
            <a:pPr algn="just">
              <a:lnSpc>
                <a:spcPct val="80000"/>
              </a:lnSpc>
              <a:defRPr/>
            </a:pPr>
            <a:endParaRPr lang="tr-TR" altLang="tr-TR" sz="2200" dirty="0">
              <a:solidFill>
                <a:srgbClr val="0070C0"/>
              </a:solidFill>
            </a:endParaRPr>
          </a:p>
          <a:p>
            <a:pPr algn="just" eaLnBrk="1" hangingPunct="1">
              <a:lnSpc>
                <a:spcPct val="80000"/>
              </a:lnSpc>
              <a:defRPr/>
            </a:pPr>
            <a:endParaRPr lang="tr-TR" sz="2200" dirty="0">
              <a:solidFill>
                <a:srgbClr val="0070C0"/>
              </a:solidFill>
            </a:endParaRPr>
          </a:p>
          <a:p>
            <a:pPr algn="just" eaLnBrk="1" hangingPunct="1">
              <a:lnSpc>
                <a:spcPct val="80000"/>
              </a:lnSpc>
              <a:buFont typeface="Wingdings" pitchFamily="2" charset="2"/>
              <a:buNone/>
              <a:defRPr/>
            </a:pPr>
            <a:endParaRPr lang="tr-TR" sz="2200" dirty="0">
              <a:solidFill>
                <a:srgbClr val="0070C0"/>
              </a:solidFill>
            </a:endParaRPr>
          </a:p>
          <a:p>
            <a:pPr algn="just" eaLnBrk="1" hangingPunct="1">
              <a:lnSpc>
                <a:spcPct val="80000"/>
              </a:lnSpc>
              <a:defRPr/>
            </a:pPr>
            <a:endParaRPr lang="tr-TR" sz="2200" dirty="0">
              <a:solidFill>
                <a:srgbClr val="0070C0"/>
              </a:solidFill>
            </a:endParaRPr>
          </a:p>
          <a:p>
            <a:pPr algn="just" eaLnBrk="1" hangingPunct="1">
              <a:lnSpc>
                <a:spcPct val="80000"/>
              </a:lnSpc>
              <a:defRPr/>
            </a:pPr>
            <a:endParaRPr lang="tr-TR" sz="2200" dirty="0">
              <a:solidFill>
                <a:srgbClr val="0070C0"/>
              </a:solidFill>
            </a:endParaRPr>
          </a:p>
          <a:p>
            <a:pPr algn="just" eaLnBrk="1" hangingPunct="1">
              <a:lnSpc>
                <a:spcPct val="80000"/>
              </a:lnSpc>
              <a:buFont typeface="Wingdings" pitchFamily="2" charset="2"/>
              <a:buNone/>
              <a:defRPr/>
            </a:pPr>
            <a:endParaRPr lang="tr-TR" sz="2200" dirty="0">
              <a:solidFill>
                <a:srgbClr val="0070C0"/>
              </a:solidFill>
            </a:endParaRPr>
          </a:p>
          <a:p>
            <a:pPr algn="just" eaLnBrk="1" hangingPunct="1">
              <a:lnSpc>
                <a:spcPct val="80000"/>
              </a:lnSpc>
              <a:defRPr/>
            </a:pPr>
            <a:endParaRPr lang="tr-TR" sz="2200" dirty="0">
              <a:solidFill>
                <a:srgbClr val="0070C0"/>
              </a:solidFill>
            </a:endParaRPr>
          </a:p>
          <a:p>
            <a:pPr algn="just" eaLnBrk="1" hangingPunct="1">
              <a:lnSpc>
                <a:spcPct val="80000"/>
              </a:lnSpc>
              <a:buFont typeface="Wingdings" pitchFamily="2" charset="2"/>
              <a:buNone/>
              <a:defRPr/>
            </a:pPr>
            <a:endParaRPr lang="tr-TR" sz="2200" dirty="0">
              <a:solidFill>
                <a:srgbClr val="0070C0"/>
              </a:solidFill>
            </a:endParaRPr>
          </a:p>
          <a:p>
            <a:pPr eaLnBrk="1" hangingPunct="1">
              <a:lnSpc>
                <a:spcPct val="80000"/>
              </a:lnSpc>
              <a:defRPr/>
            </a:pPr>
            <a:endParaRPr lang="tr-TR" sz="2200" dirty="0">
              <a:solidFill>
                <a:srgbClr val="0070C0"/>
              </a:solidFill>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005643" cy="976634"/>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304800" y="457200"/>
            <a:ext cx="8686800" cy="636066"/>
          </a:xfrm>
        </p:spPr>
        <p:txBody>
          <a:bodyPr vert="horz" anchor="ctr">
            <a:noAutofit/>
          </a:bodyPr>
          <a:lstStyle/>
          <a:p>
            <a:pPr algn="ctr"/>
            <a:r>
              <a:rPr lang="tr-TR" sz="4000" cap="none" dirty="0">
                <a:ln w="0"/>
                <a:solidFill>
                  <a:srgbClr val="C00000"/>
                </a:solidFill>
                <a:effectLst/>
              </a:rPr>
              <a:t>Düzenleme yetkisi</a:t>
            </a:r>
          </a:p>
        </p:txBody>
      </p:sp>
      <p:sp>
        <p:nvSpPr>
          <p:cNvPr id="121859" name="Rectangle 3"/>
          <p:cNvSpPr>
            <a:spLocks noGrp="1" noChangeArrowheads="1"/>
          </p:cNvSpPr>
          <p:nvPr>
            <p:ph idx="1"/>
          </p:nvPr>
        </p:nvSpPr>
        <p:spPr>
          <a:xfrm>
            <a:off x="457200" y="1772816"/>
            <a:ext cx="8305800" cy="4780384"/>
          </a:xfrm>
        </p:spPr>
        <p:txBody>
          <a:bodyPr/>
          <a:lstStyle/>
          <a:p>
            <a:pPr algn="just"/>
            <a:r>
              <a:rPr lang="tr-TR" sz="2600" dirty="0" smtClean="0">
                <a:solidFill>
                  <a:srgbClr val="0070C0"/>
                </a:solidFill>
                <a:latin typeface="Arial" charset="0"/>
              </a:rPr>
              <a:t>İç </a:t>
            </a:r>
            <a:r>
              <a:rPr lang="tr-TR" sz="2600" dirty="0">
                <a:solidFill>
                  <a:srgbClr val="0070C0"/>
                </a:solidFill>
                <a:latin typeface="Arial" charset="0"/>
              </a:rPr>
              <a:t>denetime ilişkin standartlar ve yöntemler ise İç Denetim Koordinasyon Kurulu tarafından belirlenir, geliştirilir ve uyumlaştırılır. </a:t>
            </a:r>
          </a:p>
        </p:txBody>
      </p:sp>
      <p:sp>
        <p:nvSpPr>
          <p:cNvPr id="5" name="5 Slayt Numarası Yer Tutucusu"/>
          <p:cNvSpPr>
            <a:spLocks noGrp="1"/>
          </p:cNvSpPr>
          <p:nvPr>
            <p:ph type="sldNum" sz="quarter" idx="12"/>
          </p:nvPr>
        </p:nvSpPr>
        <p:spPr/>
        <p:txBody>
          <a:bodyPr/>
          <a:lstStyle/>
          <a:p>
            <a:fld id="{3D6C6339-682A-441C-85E9-02711E351252}" type="slidenum">
              <a:rPr lang="tr-TR"/>
              <a:pPr/>
              <a:t>4</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1005643" cy="976634"/>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o"/>
          <p:cNvGraphicFramePr>
            <a:graphicFrameLocks noGrp="1"/>
          </p:cNvGraphicFramePr>
          <p:nvPr>
            <p:extLst>
              <p:ext uri="{D42A27DB-BD31-4B8C-83A1-F6EECF244321}">
                <p14:modId xmlns:p14="http://schemas.microsoft.com/office/powerpoint/2010/main" val="505776031"/>
              </p:ext>
            </p:extLst>
          </p:nvPr>
        </p:nvGraphicFramePr>
        <p:xfrm>
          <a:off x="107504" y="974782"/>
          <a:ext cx="9036496" cy="5883218"/>
        </p:xfrm>
        <a:graphic>
          <a:graphicData uri="http://schemas.openxmlformats.org/drawingml/2006/table">
            <a:tbl>
              <a:tblPr/>
              <a:tblGrid>
                <a:gridCol w="4535462">
                  <a:extLst>
                    <a:ext uri="{9D8B030D-6E8A-4147-A177-3AD203B41FA5}">
                      <a16:colId xmlns:a16="http://schemas.microsoft.com/office/drawing/2014/main" val="20000"/>
                    </a:ext>
                  </a:extLst>
                </a:gridCol>
                <a:gridCol w="4501034">
                  <a:extLst>
                    <a:ext uri="{9D8B030D-6E8A-4147-A177-3AD203B41FA5}">
                      <a16:colId xmlns:a16="http://schemas.microsoft.com/office/drawing/2014/main" val="20001"/>
                    </a:ext>
                  </a:extLst>
                </a:gridCol>
              </a:tblGrid>
              <a:tr h="150546">
                <a:tc gridSpan="2">
                  <a:txBody>
                    <a:bodyPr/>
                    <a:lstStyle/>
                    <a:p>
                      <a:pPr algn="ctr">
                        <a:spcAft>
                          <a:spcPts val="0"/>
                        </a:spcAft>
                      </a:pPr>
                      <a:endParaRPr lang="tr-TR" sz="1000" b="0" i="0" dirty="0">
                        <a:solidFill>
                          <a:srgbClr val="000000"/>
                        </a:solidFill>
                        <a:latin typeface="Times New Roman"/>
                        <a:ea typeface="Times New Roman"/>
                        <a:cs typeface="Times New Roman"/>
                      </a:endParaRPr>
                    </a:p>
                  </a:txBody>
                  <a:tcPr marL="45609" marR="45609" marT="0" marB="0" anchor="ctr">
                    <a:lnL>
                      <a:noFill/>
                    </a:lnL>
                    <a:lnR>
                      <a:noFill/>
                    </a:lnR>
                    <a:lnT>
                      <a:noFill/>
                    </a:lnT>
                    <a:lnB w="12700" cap="flat" cmpd="sng" algn="ctr">
                      <a:solidFill>
                        <a:srgbClr val="9BBB59"/>
                      </a:solidFill>
                      <a:prstDash val="solid"/>
                      <a:round/>
                      <a:headEnd type="none" w="med" len="med"/>
                      <a:tailEnd type="none" w="med" len="med"/>
                    </a:lnB>
                    <a:solidFill>
                      <a:srgbClr val="FFFFFF"/>
                    </a:solidFill>
                  </a:tcPr>
                </a:tc>
                <a:tc hMerge="1">
                  <a:txBody>
                    <a:bodyPr/>
                    <a:lstStyle/>
                    <a:p>
                      <a:endParaRPr lang="tr-TR"/>
                    </a:p>
                  </a:txBody>
                  <a:tcPr/>
                </a:tc>
                <a:extLst>
                  <a:ext uri="{0D108BD9-81ED-4DB2-BD59-A6C34878D82A}">
                    <a16:rowId xmlns:a16="http://schemas.microsoft.com/office/drawing/2014/main" val="10000"/>
                  </a:ext>
                </a:extLst>
              </a:tr>
              <a:tr h="953742">
                <a:tc>
                  <a:txBody>
                    <a:bodyPr/>
                    <a:lstStyle/>
                    <a:p>
                      <a:pPr algn="ctr">
                        <a:spcAft>
                          <a:spcPts val="0"/>
                        </a:spcAft>
                      </a:pPr>
                      <a:r>
                        <a:rPr kumimoji="0" lang="tr-TR" sz="3600" b="1" kern="1200" dirty="0" smtClean="0">
                          <a:solidFill>
                            <a:srgbClr val="C00000"/>
                          </a:solidFill>
                          <a:latin typeface="Calibri"/>
                          <a:ea typeface="Times New Roman"/>
                          <a:cs typeface="Times New Roman"/>
                        </a:rPr>
                        <a:t>Geleneksel Denetim</a:t>
                      </a:r>
                      <a:endParaRPr kumimoji="0" lang="tr-TR" sz="3600" b="1" kern="1200" dirty="0">
                        <a:solidFill>
                          <a:srgbClr val="C00000"/>
                        </a:solidFill>
                        <a:latin typeface="Calibri"/>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ctr">
                        <a:spcAft>
                          <a:spcPts val="0"/>
                        </a:spcAft>
                      </a:pPr>
                      <a:r>
                        <a:rPr lang="tr-TR" sz="3600" b="1" dirty="0">
                          <a:solidFill>
                            <a:srgbClr val="C00000"/>
                          </a:solidFill>
                          <a:latin typeface="Calibri"/>
                          <a:ea typeface="Times New Roman"/>
                          <a:cs typeface="Times New Roman"/>
                        </a:rPr>
                        <a:t>İç </a:t>
                      </a:r>
                      <a:r>
                        <a:rPr lang="tr-TR" sz="3600" b="1" dirty="0" smtClean="0">
                          <a:solidFill>
                            <a:srgbClr val="C00000"/>
                          </a:solidFill>
                          <a:latin typeface="Calibri"/>
                          <a:ea typeface="Times New Roman"/>
                          <a:cs typeface="Times New Roman"/>
                        </a:rPr>
                        <a:t>Denetim</a:t>
                      </a:r>
                      <a:endParaRPr lang="tr-TR" sz="3600" dirty="0">
                        <a:solidFill>
                          <a:srgbClr val="C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extLst>
                  <a:ext uri="{0D108BD9-81ED-4DB2-BD59-A6C34878D82A}">
                    <a16:rowId xmlns:a16="http://schemas.microsoft.com/office/drawing/2014/main" val="10001"/>
                  </a:ext>
                </a:extLst>
              </a:tr>
              <a:tr h="730719">
                <a:tc>
                  <a:txBody>
                    <a:bodyPr/>
                    <a:lstStyle/>
                    <a:p>
                      <a:pPr algn="l">
                        <a:spcAft>
                          <a:spcPts val="0"/>
                        </a:spcAft>
                      </a:pPr>
                      <a:r>
                        <a:rPr lang="tr-TR" sz="1800" b="1" dirty="0">
                          <a:solidFill>
                            <a:srgbClr val="000000"/>
                          </a:solidFill>
                          <a:latin typeface="Calibri"/>
                          <a:ea typeface="Times New Roman"/>
                          <a:cs typeface="Times New Roman"/>
                        </a:rPr>
                        <a:t>Kıta Avrupası </a:t>
                      </a:r>
                      <a:r>
                        <a:rPr lang="tr-TR" sz="1800" dirty="0">
                          <a:solidFill>
                            <a:srgbClr val="000000"/>
                          </a:solidFill>
                          <a:latin typeface="Calibri"/>
                          <a:ea typeface="Times New Roman"/>
                          <a:cs typeface="Times New Roman"/>
                        </a:rPr>
                        <a:t>- Güney Ülkeler. Merkeziyetçi. </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l">
                        <a:spcAft>
                          <a:spcPts val="0"/>
                        </a:spcAft>
                      </a:pPr>
                      <a:r>
                        <a:rPr lang="tr-TR" sz="1800" b="1" dirty="0">
                          <a:solidFill>
                            <a:srgbClr val="000000"/>
                          </a:solidFill>
                          <a:latin typeface="Calibri"/>
                          <a:ea typeface="Times New Roman"/>
                          <a:cs typeface="Times New Roman"/>
                        </a:rPr>
                        <a:t>Anglosakson</a:t>
                      </a:r>
                      <a:r>
                        <a:rPr lang="tr-TR" sz="1800" dirty="0">
                          <a:solidFill>
                            <a:srgbClr val="000000"/>
                          </a:solidFill>
                          <a:latin typeface="Calibri"/>
                          <a:ea typeface="Times New Roman"/>
                          <a:cs typeface="Times New Roman"/>
                        </a:rPr>
                        <a:t> - Kuzey Ülkeler. Adem-i Merkeziyetçi (Desantralizasyon). </a:t>
                      </a:r>
                      <a:endParaRPr lang="tr-TR" sz="1050"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6EED5"/>
                    </a:solidFill>
                  </a:tcPr>
                </a:tc>
                <a:extLst>
                  <a:ext uri="{0D108BD9-81ED-4DB2-BD59-A6C34878D82A}">
                    <a16:rowId xmlns:a16="http://schemas.microsoft.com/office/drawing/2014/main" val="10002"/>
                  </a:ext>
                </a:extLst>
              </a:tr>
              <a:tr h="1096079">
                <a:tc>
                  <a:txBody>
                    <a:bodyPr/>
                    <a:lstStyle/>
                    <a:p>
                      <a:pPr algn="l">
                        <a:spcAft>
                          <a:spcPts val="0"/>
                        </a:spcAft>
                      </a:pPr>
                      <a:r>
                        <a:rPr lang="tr-TR" sz="1800" b="1" dirty="0">
                          <a:solidFill>
                            <a:srgbClr val="000000"/>
                          </a:solidFill>
                          <a:latin typeface="Calibri"/>
                          <a:ea typeface="Times New Roman"/>
                          <a:cs typeface="Times New Roman"/>
                        </a:rPr>
                        <a:t>Fransa</a:t>
                      </a:r>
                      <a:r>
                        <a:rPr lang="tr-TR" sz="1800" dirty="0">
                          <a:solidFill>
                            <a:srgbClr val="000000"/>
                          </a:solidFill>
                          <a:latin typeface="Calibri"/>
                          <a:ea typeface="Times New Roman"/>
                          <a:cs typeface="Times New Roman"/>
                        </a:rPr>
                        <a:t>, İtalya, İspanya, Portekiz, Yunanistan, Türkiye.</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l">
                        <a:spcAft>
                          <a:spcPts val="0"/>
                        </a:spcAft>
                      </a:pPr>
                      <a:r>
                        <a:rPr lang="tr-TR" sz="1800" b="1" dirty="0">
                          <a:solidFill>
                            <a:srgbClr val="000000"/>
                          </a:solidFill>
                          <a:latin typeface="Calibri"/>
                          <a:ea typeface="Times New Roman"/>
                          <a:cs typeface="Times New Roman"/>
                        </a:rPr>
                        <a:t>Amerika Birleşik Devletleri</a:t>
                      </a:r>
                      <a:r>
                        <a:rPr lang="tr-TR" sz="1800" dirty="0">
                          <a:solidFill>
                            <a:srgbClr val="000000"/>
                          </a:solidFill>
                          <a:latin typeface="Calibri"/>
                          <a:ea typeface="Times New Roman"/>
                          <a:cs typeface="Times New Roman"/>
                        </a:rPr>
                        <a:t>, İngiltere, Avustralya, Kanada, Finlandiya, Norveç, İsveç.</a:t>
                      </a:r>
                      <a:endParaRPr lang="tr-TR" sz="1050"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extLst>
                  <a:ext uri="{0D108BD9-81ED-4DB2-BD59-A6C34878D82A}">
                    <a16:rowId xmlns:a16="http://schemas.microsoft.com/office/drawing/2014/main" val="10003"/>
                  </a:ext>
                </a:extLst>
              </a:tr>
              <a:tr h="392761">
                <a:tc>
                  <a:txBody>
                    <a:bodyPr/>
                    <a:lstStyle/>
                    <a:p>
                      <a:pPr algn="l">
                        <a:spcAft>
                          <a:spcPts val="0"/>
                        </a:spcAft>
                      </a:pPr>
                      <a:r>
                        <a:rPr lang="tr-TR" sz="1800" b="1" dirty="0" smtClean="0">
                          <a:solidFill>
                            <a:srgbClr val="000000"/>
                          </a:solidFill>
                          <a:latin typeface="Calibri"/>
                          <a:ea typeface="Times New Roman"/>
                          <a:cs typeface="Times New Roman"/>
                        </a:rPr>
                        <a:t>Devlet/bürokrasi</a:t>
                      </a:r>
                      <a:r>
                        <a:rPr lang="tr-TR" sz="1800" dirty="0" smtClean="0">
                          <a:solidFill>
                            <a:srgbClr val="000000"/>
                          </a:solidFill>
                          <a:latin typeface="Calibri"/>
                          <a:ea typeface="Times New Roman"/>
                          <a:cs typeface="Times New Roman"/>
                        </a:rPr>
                        <a:t> </a:t>
                      </a:r>
                      <a:r>
                        <a:rPr lang="tr-TR" sz="1800" dirty="0">
                          <a:solidFill>
                            <a:srgbClr val="000000"/>
                          </a:solidFill>
                          <a:latin typeface="Calibri"/>
                          <a:ea typeface="Times New Roman"/>
                          <a:cs typeface="Times New Roman"/>
                        </a:rPr>
                        <a:t>merkezli.</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l">
                        <a:spcAft>
                          <a:spcPts val="0"/>
                        </a:spcAft>
                      </a:pPr>
                      <a:r>
                        <a:rPr lang="tr-TR" sz="1800" b="1" dirty="0" smtClean="0">
                          <a:solidFill>
                            <a:srgbClr val="000000"/>
                          </a:solidFill>
                          <a:latin typeface="Calibri"/>
                          <a:ea typeface="Times New Roman"/>
                          <a:cs typeface="Times New Roman"/>
                        </a:rPr>
                        <a:t>İnsan/vatandaş</a:t>
                      </a:r>
                      <a:r>
                        <a:rPr lang="tr-TR" sz="1800" dirty="0" smtClean="0">
                          <a:solidFill>
                            <a:srgbClr val="000000"/>
                          </a:solidFill>
                          <a:latin typeface="Calibri"/>
                          <a:ea typeface="Times New Roman"/>
                          <a:cs typeface="Times New Roman"/>
                        </a:rPr>
                        <a:t> </a:t>
                      </a:r>
                      <a:r>
                        <a:rPr lang="tr-TR" sz="1800" dirty="0">
                          <a:solidFill>
                            <a:srgbClr val="000000"/>
                          </a:solidFill>
                          <a:latin typeface="Calibri"/>
                          <a:ea typeface="Times New Roman"/>
                          <a:cs typeface="Times New Roman"/>
                        </a:rPr>
                        <a:t>merkezli, güven esaslı.</a:t>
                      </a:r>
                      <a:endParaRPr lang="tr-TR" sz="1050"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6EED5"/>
                    </a:solidFill>
                  </a:tcPr>
                </a:tc>
                <a:extLst>
                  <a:ext uri="{0D108BD9-81ED-4DB2-BD59-A6C34878D82A}">
                    <a16:rowId xmlns:a16="http://schemas.microsoft.com/office/drawing/2014/main" val="10004"/>
                  </a:ext>
                </a:extLst>
              </a:tr>
              <a:tr h="1096079">
                <a:tc>
                  <a:txBody>
                    <a:bodyPr/>
                    <a:lstStyle/>
                    <a:p>
                      <a:pPr algn="l">
                        <a:spcAft>
                          <a:spcPts val="0"/>
                        </a:spcAft>
                      </a:pPr>
                      <a:r>
                        <a:rPr lang="tr-TR" sz="1800" dirty="0">
                          <a:solidFill>
                            <a:srgbClr val="000000"/>
                          </a:solidFill>
                          <a:latin typeface="Calibri"/>
                          <a:ea typeface="Times New Roman"/>
                          <a:cs typeface="Times New Roman"/>
                        </a:rPr>
                        <a:t>Mevzuata Uygunluk. Birey, olay ve işlem odaklı. </a:t>
                      </a:r>
                      <a:r>
                        <a:rPr lang="tr-TR" sz="1800" b="1" dirty="0">
                          <a:solidFill>
                            <a:srgbClr val="000000"/>
                          </a:solidFill>
                          <a:latin typeface="Calibri"/>
                          <a:ea typeface="Times New Roman"/>
                          <a:cs typeface="Times New Roman"/>
                        </a:rPr>
                        <a:t>Reaktif</a:t>
                      </a:r>
                      <a:r>
                        <a:rPr lang="tr-TR" sz="1800" dirty="0">
                          <a:solidFill>
                            <a:srgbClr val="000000"/>
                          </a:solidFill>
                          <a:latin typeface="Calibri"/>
                          <a:ea typeface="Times New Roman"/>
                          <a:cs typeface="Times New Roman"/>
                        </a:rPr>
                        <a:t>.</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l">
                        <a:spcAft>
                          <a:spcPts val="0"/>
                        </a:spcAft>
                      </a:pPr>
                      <a:r>
                        <a:rPr lang="tr-TR" sz="1800" dirty="0">
                          <a:solidFill>
                            <a:srgbClr val="000000"/>
                          </a:solidFill>
                          <a:latin typeface="Calibri"/>
                          <a:ea typeface="Times New Roman"/>
                          <a:cs typeface="Times New Roman"/>
                        </a:rPr>
                        <a:t>Uluslararası denetim standartları. Risk esaslı ve sistematik süreç denetimleri. </a:t>
                      </a:r>
                      <a:r>
                        <a:rPr lang="tr-TR" sz="1800" b="1" dirty="0">
                          <a:solidFill>
                            <a:srgbClr val="000000"/>
                          </a:solidFill>
                          <a:latin typeface="Calibri"/>
                          <a:ea typeface="Times New Roman"/>
                          <a:cs typeface="Times New Roman"/>
                        </a:rPr>
                        <a:t>Proaktif</a:t>
                      </a:r>
                      <a:r>
                        <a:rPr lang="tr-TR" sz="1800" dirty="0">
                          <a:solidFill>
                            <a:srgbClr val="000000"/>
                          </a:solidFill>
                          <a:latin typeface="Calibri"/>
                          <a:ea typeface="Times New Roman"/>
                          <a:cs typeface="Times New Roman"/>
                        </a:rPr>
                        <a:t>.</a:t>
                      </a:r>
                      <a:endParaRPr lang="tr-TR" sz="1050"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extLst>
                  <a:ext uri="{0D108BD9-81ED-4DB2-BD59-A6C34878D82A}">
                    <a16:rowId xmlns:a16="http://schemas.microsoft.com/office/drawing/2014/main" val="10005"/>
                  </a:ext>
                </a:extLst>
              </a:tr>
              <a:tr h="730719">
                <a:tc>
                  <a:txBody>
                    <a:bodyPr/>
                    <a:lstStyle/>
                    <a:p>
                      <a:pPr algn="l">
                        <a:spcAft>
                          <a:spcPts val="0"/>
                        </a:spcAft>
                      </a:pPr>
                      <a:r>
                        <a:rPr lang="tr-TR" sz="1800" b="1" dirty="0">
                          <a:solidFill>
                            <a:srgbClr val="000000"/>
                          </a:solidFill>
                          <a:latin typeface="Calibri"/>
                          <a:ea typeface="Times New Roman"/>
                          <a:cs typeface="Times New Roman"/>
                        </a:rPr>
                        <a:t>Statükonun</a:t>
                      </a:r>
                      <a:r>
                        <a:rPr lang="tr-TR" sz="1800" dirty="0">
                          <a:solidFill>
                            <a:srgbClr val="000000"/>
                          </a:solidFill>
                          <a:latin typeface="Calibri"/>
                          <a:ea typeface="Times New Roman"/>
                          <a:cs typeface="Times New Roman"/>
                        </a:rPr>
                        <a:t> gözlemcisi/bekçisi.</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FFFFF"/>
                    </a:solidFill>
                  </a:tcPr>
                </a:tc>
                <a:tc>
                  <a:txBody>
                    <a:bodyPr/>
                    <a:lstStyle/>
                    <a:p>
                      <a:pPr algn="l">
                        <a:spcAft>
                          <a:spcPts val="0"/>
                        </a:spcAft>
                      </a:pPr>
                      <a:r>
                        <a:rPr lang="tr-TR" sz="1800" dirty="0" smtClean="0">
                          <a:solidFill>
                            <a:srgbClr val="000000"/>
                          </a:solidFill>
                          <a:latin typeface="+mn-lt"/>
                          <a:ea typeface="Times New Roman"/>
                          <a:cs typeface="Times New Roman"/>
                        </a:rPr>
                        <a:t>Değişimin öncüsü. </a:t>
                      </a:r>
                      <a:r>
                        <a:rPr lang="tr-TR" sz="1800" dirty="0" smtClean="0">
                          <a:solidFill>
                            <a:srgbClr val="000000"/>
                          </a:solidFill>
                          <a:latin typeface="Calibri"/>
                          <a:ea typeface="Times New Roman"/>
                          <a:cs typeface="Times New Roman"/>
                        </a:rPr>
                        <a:t>İdareyi </a:t>
                      </a:r>
                      <a:r>
                        <a:rPr lang="tr-TR" sz="1800" dirty="0">
                          <a:solidFill>
                            <a:srgbClr val="000000"/>
                          </a:solidFill>
                          <a:latin typeface="Calibri"/>
                          <a:ea typeface="Times New Roman"/>
                          <a:cs typeface="Times New Roman"/>
                        </a:rPr>
                        <a:t>geliştirir. </a:t>
                      </a:r>
                      <a:r>
                        <a:rPr lang="tr-TR" sz="1800" dirty="0" smtClean="0">
                          <a:solidFill>
                            <a:srgbClr val="000000"/>
                          </a:solidFill>
                          <a:latin typeface="Calibri"/>
                          <a:ea typeface="Times New Roman"/>
                          <a:cs typeface="Times New Roman"/>
                        </a:rPr>
                        <a:t>Örgüte </a:t>
                      </a:r>
                      <a:r>
                        <a:rPr lang="tr-TR" sz="1800" b="1" dirty="0">
                          <a:solidFill>
                            <a:srgbClr val="000000"/>
                          </a:solidFill>
                          <a:latin typeface="Calibri"/>
                          <a:ea typeface="Times New Roman"/>
                          <a:cs typeface="Times New Roman"/>
                        </a:rPr>
                        <a:t>değer katar.</a:t>
                      </a:r>
                      <a:endParaRPr lang="tr-TR" sz="1050" b="1"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6EED5"/>
                    </a:solidFill>
                  </a:tcPr>
                </a:tc>
                <a:extLst>
                  <a:ext uri="{0D108BD9-81ED-4DB2-BD59-A6C34878D82A}">
                    <a16:rowId xmlns:a16="http://schemas.microsoft.com/office/drawing/2014/main" val="10006"/>
                  </a:ext>
                </a:extLst>
              </a:tr>
              <a:tr h="730719">
                <a:tc>
                  <a:txBody>
                    <a:bodyPr/>
                    <a:lstStyle/>
                    <a:p>
                      <a:pPr algn="l">
                        <a:spcAft>
                          <a:spcPts val="0"/>
                        </a:spcAft>
                      </a:pPr>
                      <a:r>
                        <a:rPr lang="tr-TR" sz="1800" dirty="0">
                          <a:solidFill>
                            <a:srgbClr val="000000"/>
                          </a:solidFill>
                          <a:latin typeface="Calibri"/>
                          <a:ea typeface="Times New Roman"/>
                          <a:cs typeface="Times New Roman"/>
                        </a:rPr>
                        <a:t>Çoğunlukla </a:t>
                      </a:r>
                      <a:r>
                        <a:rPr lang="tr-TR" sz="1800" b="1" dirty="0">
                          <a:solidFill>
                            <a:srgbClr val="000000"/>
                          </a:solidFill>
                          <a:latin typeface="Calibri"/>
                          <a:ea typeface="Times New Roman"/>
                          <a:cs typeface="Times New Roman"/>
                        </a:rPr>
                        <a:t>insanların</a:t>
                      </a:r>
                      <a:r>
                        <a:rPr lang="tr-TR" sz="1800" dirty="0">
                          <a:solidFill>
                            <a:srgbClr val="000000"/>
                          </a:solidFill>
                          <a:latin typeface="Calibri"/>
                          <a:ea typeface="Times New Roman"/>
                          <a:cs typeface="Times New Roman"/>
                        </a:rPr>
                        <a:t> eksik ve kusurlarına odaklanır.</a:t>
                      </a:r>
                      <a:endParaRPr lang="tr-TR" sz="1050" dirty="0">
                        <a:solidFill>
                          <a:srgbClr val="000000"/>
                        </a:solidFill>
                        <a:latin typeface="Times New Roman"/>
                        <a:ea typeface="Times New Roman"/>
                        <a:cs typeface="Times New Roman"/>
                      </a:endParaRPr>
                    </a:p>
                  </a:txBody>
                  <a:tcPr marL="45609" marR="45609" marT="0" marB="0" anchor="ctr">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a:noFill/>
                    </a:lnB>
                    <a:solidFill>
                      <a:srgbClr val="FFFFFF"/>
                    </a:solidFill>
                  </a:tcPr>
                </a:tc>
                <a:tc>
                  <a:txBody>
                    <a:bodyPr/>
                    <a:lstStyle/>
                    <a:p>
                      <a:pPr algn="l">
                        <a:spcAft>
                          <a:spcPts val="0"/>
                        </a:spcAft>
                      </a:pPr>
                      <a:r>
                        <a:rPr lang="tr-TR" sz="1800" b="1" dirty="0">
                          <a:solidFill>
                            <a:srgbClr val="000000"/>
                          </a:solidFill>
                          <a:latin typeface="Calibri"/>
                          <a:ea typeface="Times New Roman"/>
                          <a:cs typeface="Times New Roman"/>
                        </a:rPr>
                        <a:t>Sistemlerin</a:t>
                      </a:r>
                      <a:r>
                        <a:rPr lang="tr-TR" sz="1800" dirty="0">
                          <a:solidFill>
                            <a:srgbClr val="000000"/>
                          </a:solidFill>
                          <a:latin typeface="Calibri"/>
                          <a:ea typeface="Times New Roman"/>
                          <a:cs typeface="Times New Roman"/>
                        </a:rPr>
                        <a:t> hatalarını ve eksikliklerini giderir.</a:t>
                      </a:r>
                      <a:endParaRPr lang="tr-TR" sz="1050" dirty="0">
                        <a:solidFill>
                          <a:srgbClr val="000000"/>
                        </a:solidFill>
                        <a:latin typeface="Times New Roman"/>
                        <a:ea typeface="Times New Roman"/>
                        <a:cs typeface="Times New Roman"/>
                      </a:endParaRPr>
                    </a:p>
                  </a:txBody>
                  <a:tcPr marL="45609" marR="45609"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extLst>
                  <a:ext uri="{0D108BD9-81ED-4DB2-BD59-A6C34878D82A}">
                    <a16:rowId xmlns:a16="http://schemas.microsoft.com/office/drawing/2014/main" val="10007"/>
                  </a:ext>
                </a:extLst>
              </a:tr>
            </a:tbl>
          </a:graphicData>
        </a:graphic>
      </p:graphicFrame>
      <p:sp>
        <p:nvSpPr>
          <p:cNvPr id="3" name="2 Slayt Numarası Yer Tutucusu"/>
          <p:cNvSpPr>
            <a:spLocks noGrp="1"/>
          </p:cNvSpPr>
          <p:nvPr>
            <p:ph type="sldNum" sz="quarter" idx="12"/>
          </p:nvPr>
        </p:nvSpPr>
        <p:spPr/>
        <p:txBody>
          <a:bodyPr/>
          <a:lstStyle/>
          <a:p>
            <a:fld id="{EB4BCA75-360B-4B47-BC6C-663FE7DAB8A4}" type="slidenum">
              <a:rPr lang="tr-TR" smtClean="0"/>
              <a:pPr/>
              <a:t>5</a:t>
            </a:fld>
            <a:endParaRPr lang="tr-T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0"/>
            <a:ext cx="1152128" cy="1124744"/>
          </a:xfrm>
          <a:prstGeom prst="rect">
            <a:avLst/>
          </a:prstGeom>
        </p:spPr>
      </p:pic>
    </p:spTree>
    <p:extLst>
      <p:ext uri="{BB962C8B-B14F-4D97-AF65-F5344CB8AC3E}">
        <p14:creationId xmlns:p14="http://schemas.microsoft.com/office/powerpoint/2010/main" val="3373105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1266" name="Rectangle 2"/>
          <p:cNvSpPr>
            <a:spLocks noGrp="1" noRot="1" noChangeArrowheads="1"/>
          </p:cNvSpPr>
          <p:nvPr>
            <p:ph type="title"/>
          </p:nvPr>
        </p:nvSpPr>
        <p:spPr>
          <a:xfrm>
            <a:off x="323528" y="260648"/>
            <a:ext cx="8510588" cy="461962"/>
          </a:xfrm>
        </p:spPr>
        <p:txBody>
          <a:bodyPr vert="horz" anchor="ctr">
            <a:noAutofit/>
          </a:bodyPr>
          <a:lstStyle/>
          <a:p>
            <a:pPr algn="ctr"/>
            <a:r>
              <a:rPr lang="tr-TR" cap="none" dirty="0">
                <a:ln w="0"/>
                <a:solidFill>
                  <a:srgbClr val="C00000"/>
                </a:solidFill>
                <a:effectLst/>
              </a:rPr>
              <a:t>İç Denetim Kavramı</a:t>
            </a:r>
          </a:p>
        </p:txBody>
      </p:sp>
      <p:sp>
        <p:nvSpPr>
          <p:cNvPr id="651267" name="Rectangle 3"/>
          <p:cNvSpPr>
            <a:spLocks noGrp="1" noRot="1" noChangeArrowheads="1"/>
          </p:cNvSpPr>
          <p:nvPr>
            <p:ph idx="1"/>
          </p:nvPr>
        </p:nvSpPr>
        <p:spPr>
          <a:xfrm>
            <a:off x="457200" y="908050"/>
            <a:ext cx="8229600" cy="5187950"/>
          </a:xfrm>
        </p:spPr>
        <p:txBody>
          <a:bodyPr/>
          <a:lstStyle/>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a:p>
            <a:pPr eaLnBrk="1" hangingPunct="1">
              <a:buFont typeface="Wingdings" pitchFamily="2" charset="2"/>
              <a:buNone/>
              <a:defRPr/>
            </a:pPr>
            <a:endParaRPr lang="tr-TR" sz="2800" dirty="0" smtClean="0"/>
          </a:p>
        </p:txBody>
      </p:sp>
      <p:sp>
        <p:nvSpPr>
          <p:cNvPr id="13" name="5 Slayt Numarası Yer Tutucusu"/>
          <p:cNvSpPr>
            <a:spLocks noGrp="1"/>
          </p:cNvSpPr>
          <p:nvPr>
            <p:ph type="sldNum" sz="quarter" idx="12"/>
          </p:nvPr>
        </p:nvSpPr>
        <p:spPr/>
        <p:txBody>
          <a:bodyPr/>
          <a:lstStyle/>
          <a:p>
            <a:pPr>
              <a:defRPr/>
            </a:pPr>
            <a:fld id="{066DEF9D-783C-4FDD-8864-70815B200E56}" type="slidenum">
              <a:rPr lang="tr-TR"/>
              <a:pPr>
                <a:defRPr/>
              </a:pPr>
              <a:t>6</a:t>
            </a:fld>
            <a:endParaRPr lang="tr-TR"/>
          </a:p>
        </p:txBody>
      </p:sp>
      <p:sp>
        <p:nvSpPr>
          <p:cNvPr id="651268" name="Rectangle 4"/>
          <p:cNvSpPr>
            <a:spLocks noChangeArrowheads="1"/>
          </p:cNvSpPr>
          <p:nvPr/>
        </p:nvSpPr>
        <p:spPr bwMode="auto">
          <a:xfrm>
            <a:off x="1331913" y="3141663"/>
            <a:ext cx="7272337" cy="576262"/>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a:solidFill>
                  <a:srgbClr val="0070C0"/>
                </a:solidFill>
                <a:latin typeface="Tahoma" charset="0"/>
              </a:rPr>
              <a:t>BAĞIMSIZLIK ÖZELLİĞİNE SAHİPTİR</a:t>
            </a:r>
          </a:p>
        </p:txBody>
      </p:sp>
      <p:sp>
        <p:nvSpPr>
          <p:cNvPr id="651269" name="Rectangle 5"/>
          <p:cNvSpPr>
            <a:spLocks noChangeArrowheads="1"/>
          </p:cNvSpPr>
          <p:nvPr/>
        </p:nvSpPr>
        <p:spPr bwMode="auto">
          <a:xfrm>
            <a:off x="1331913" y="2349500"/>
            <a:ext cx="7272337" cy="574675"/>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smtClean="0">
                <a:solidFill>
                  <a:srgbClr val="0070C0"/>
                </a:solidFill>
                <a:latin typeface="Tahoma" charset="0"/>
              </a:rPr>
              <a:t>DANIŞMANLIK </a:t>
            </a:r>
            <a:r>
              <a:rPr lang="tr-TR" b="1" dirty="0">
                <a:solidFill>
                  <a:srgbClr val="0070C0"/>
                </a:solidFill>
                <a:latin typeface="Tahoma" charset="0"/>
              </a:rPr>
              <a:t>YAPAR</a:t>
            </a:r>
          </a:p>
        </p:txBody>
      </p:sp>
      <p:sp>
        <p:nvSpPr>
          <p:cNvPr id="651270" name="Rectangle 6"/>
          <p:cNvSpPr>
            <a:spLocks noChangeArrowheads="1"/>
          </p:cNvSpPr>
          <p:nvPr/>
        </p:nvSpPr>
        <p:spPr bwMode="auto">
          <a:xfrm>
            <a:off x="1331913" y="1628775"/>
            <a:ext cx="7272337" cy="574675"/>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smtClean="0">
                <a:solidFill>
                  <a:srgbClr val="0070C0"/>
                </a:solidFill>
                <a:latin typeface="Tahoma" charset="0"/>
              </a:rPr>
              <a:t>NESNEL </a:t>
            </a:r>
            <a:r>
              <a:rPr lang="tr-TR" b="1" dirty="0">
                <a:solidFill>
                  <a:srgbClr val="0070C0"/>
                </a:solidFill>
                <a:latin typeface="Tahoma" charset="0"/>
              </a:rPr>
              <a:t>GÜVENCE SAĞLAR</a:t>
            </a:r>
          </a:p>
        </p:txBody>
      </p:sp>
      <p:sp>
        <p:nvSpPr>
          <p:cNvPr id="651271" name="Rectangle 7"/>
          <p:cNvSpPr>
            <a:spLocks noChangeArrowheads="1"/>
          </p:cNvSpPr>
          <p:nvPr/>
        </p:nvSpPr>
        <p:spPr bwMode="auto">
          <a:xfrm>
            <a:off x="1331913" y="979959"/>
            <a:ext cx="7272337" cy="504825"/>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a:solidFill>
                  <a:srgbClr val="0070C0"/>
                </a:solidFill>
                <a:latin typeface="Tahoma" charset="0"/>
              </a:rPr>
              <a:t>KAMU İDARESİNİN ÇALIŞMALARINA DEĞER KATAR</a:t>
            </a:r>
          </a:p>
        </p:txBody>
      </p:sp>
      <p:sp>
        <p:nvSpPr>
          <p:cNvPr id="651272" name="Rectangle 8"/>
          <p:cNvSpPr>
            <a:spLocks noChangeArrowheads="1"/>
          </p:cNvSpPr>
          <p:nvPr/>
        </p:nvSpPr>
        <p:spPr bwMode="auto">
          <a:xfrm>
            <a:off x="1331913" y="3860800"/>
            <a:ext cx="7272337" cy="576263"/>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a:solidFill>
                  <a:srgbClr val="0070C0"/>
                </a:solidFill>
                <a:latin typeface="Tahoma" charset="0"/>
              </a:rPr>
              <a:t>OBJEKTİF OLARAK YÜRÜTÜLÜR</a:t>
            </a:r>
          </a:p>
        </p:txBody>
      </p:sp>
      <p:sp>
        <p:nvSpPr>
          <p:cNvPr id="651273" name="Rectangle 9"/>
          <p:cNvSpPr>
            <a:spLocks noChangeArrowheads="1"/>
          </p:cNvSpPr>
          <p:nvPr/>
        </p:nvSpPr>
        <p:spPr bwMode="auto">
          <a:xfrm>
            <a:off x="1331913" y="4652963"/>
            <a:ext cx="7272337" cy="576262"/>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a:solidFill>
                  <a:srgbClr val="0070C0"/>
                </a:solidFill>
                <a:latin typeface="Tahoma" charset="0"/>
              </a:rPr>
              <a:t>ULUSLARARASI STANDARTLARA GÖRE YAPILIR</a:t>
            </a:r>
          </a:p>
        </p:txBody>
      </p:sp>
      <p:sp>
        <p:nvSpPr>
          <p:cNvPr id="651274" name="Rectangle 10"/>
          <p:cNvSpPr>
            <a:spLocks noChangeArrowheads="1"/>
          </p:cNvSpPr>
          <p:nvPr/>
        </p:nvSpPr>
        <p:spPr bwMode="auto">
          <a:xfrm>
            <a:off x="1331913" y="5445125"/>
            <a:ext cx="7343775" cy="504825"/>
          </a:xfrm>
          <a:prstGeom prst="rect">
            <a:avLst/>
          </a:prstGeom>
          <a:solidFill>
            <a:srgbClr val="EEF6EF"/>
          </a:solidFill>
          <a:ln w="9525" algn="ctr">
            <a:noFill/>
            <a:miter lim="800000"/>
            <a:headEnd/>
            <a:tailEnd/>
          </a:ln>
          <a:effectLst/>
        </p:spPr>
        <p:txBody>
          <a:bodyPr wrap="none" lIns="90000" tIns="46800" rIns="90000" bIns="46800" anchor="ctr"/>
          <a:lstStyle/>
          <a:p>
            <a:pPr algn="ctr">
              <a:defRPr/>
            </a:pPr>
            <a:r>
              <a:rPr lang="tr-TR" b="1" dirty="0">
                <a:solidFill>
                  <a:srgbClr val="0070C0"/>
                </a:solidFill>
                <a:latin typeface="Tahoma" charset="0"/>
              </a:rPr>
              <a:t>SERTİFİKALI İÇ DENETÇİLER TARAFINDAN GERÇEKLEŞTİRİLİR</a:t>
            </a:r>
          </a:p>
        </p:txBody>
      </p:sp>
      <p:sp>
        <p:nvSpPr>
          <p:cNvPr id="651275" name="Rectangle 11"/>
          <p:cNvSpPr>
            <a:spLocks noChangeArrowheads="1"/>
          </p:cNvSpPr>
          <p:nvPr/>
        </p:nvSpPr>
        <p:spPr bwMode="auto">
          <a:xfrm>
            <a:off x="468313" y="979388"/>
            <a:ext cx="574675" cy="5041900"/>
          </a:xfrm>
          <a:prstGeom prst="rect">
            <a:avLst/>
          </a:prstGeom>
          <a:solidFill>
            <a:srgbClr val="99CC00"/>
          </a:solidFill>
          <a:ln w="9525" algn="ctr">
            <a:noFill/>
            <a:miter lim="800000"/>
            <a:headEnd/>
            <a:tailEnd/>
          </a:ln>
          <a:effectLst/>
        </p:spPr>
        <p:txBody>
          <a:bodyPr wrap="none" lIns="90000" tIns="46800" rIns="90000" bIns="46800" anchor="ctr"/>
          <a:lstStyle/>
          <a:p>
            <a:pPr algn="ctr">
              <a:defRPr/>
            </a:pPr>
            <a:r>
              <a:rPr lang="tr-TR" sz="2400">
                <a:solidFill>
                  <a:schemeClr val="tx2"/>
                </a:solidFill>
                <a:effectLst>
                  <a:outerShdw blurRad="38100" dist="38100" dir="2700000" algn="tl">
                    <a:srgbClr val="000000"/>
                  </a:outerShdw>
                </a:effectLst>
                <a:latin typeface="Tahoma" charset="0"/>
              </a:rPr>
              <a:t>İ</a:t>
            </a:r>
          </a:p>
          <a:p>
            <a:pPr algn="ctr">
              <a:defRPr/>
            </a:pPr>
            <a:r>
              <a:rPr lang="tr-TR" sz="2400">
                <a:solidFill>
                  <a:schemeClr val="tx2"/>
                </a:solidFill>
                <a:effectLst>
                  <a:outerShdw blurRad="38100" dist="38100" dir="2700000" algn="tl">
                    <a:srgbClr val="000000"/>
                  </a:outerShdw>
                </a:effectLst>
                <a:latin typeface="Tahoma" charset="0"/>
              </a:rPr>
              <a:t>Ç</a:t>
            </a:r>
          </a:p>
          <a:p>
            <a:pPr algn="ctr">
              <a:defRPr/>
            </a:pPr>
            <a:endParaRPr lang="tr-TR" sz="2400">
              <a:solidFill>
                <a:schemeClr val="tx2"/>
              </a:solidFill>
              <a:effectLst>
                <a:outerShdw blurRad="38100" dist="38100" dir="2700000" algn="tl">
                  <a:srgbClr val="000000"/>
                </a:outerShdw>
              </a:effectLst>
              <a:latin typeface="Tahoma" charset="0"/>
            </a:endParaRPr>
          </a:p>
          <a:p>
            <a:pPr algn="ctr">
              <a:defRPr/>
            </a:pPr>
            <a:r>
              <a:rPr lang="tr-TR" sz="2400">
                <a:solidFill>
                  <a:schemeClr val="tx2"/>
                </a:solidFill>
                <a:effectLst>
                  <a:outerShdw blurRad="38100" dist="38100" dir="2700000" algn="tl">
                    <a:srgbClr val="000000"/>
                  </a:outerShdw>
                </a:effectLst>
                <a:latin typeface="Tahoma" charset="0"/>
              </a:rPr>
              <a:t>D</a:t>
            </a:r>
          </a:p>
          <a:p>
            <a:pPr algn="ctr">
              <a:defRPr/>
            </a:pPr>
            <a:r>
              <a:rPr lang="tr-TR" sz="2400">
                <a:solidFill>
                  <a:schemeClr val="tx2"/>
                </a:solidFill>
                <a:effectLst>
                  <a:outerShdw blurRad="38100" dist="38100" dir="2700000" algn="tl">
                    <a:srgbClr val="000000"/>
                  </a:outerShdw>
                </a:effectLst>
                <a:latin typeface="Tahoma" charset="0"/>
              </a:rPr>
              <a:t>E</a:t>
            </a:r>
          </a:p>
          <a:p>
            <a:pPr algn="ctr">
              <a:defRPr/>
            </a:pPr>
            <a:r>
              <a:rPr lang="tr-TR" sz="2400">
                <a:solidFill>
                  <a:schemeClr val="tx2"/>
                </a:solidFill>
                <a:effectLst>
                  <a:outerShdw blurRad="38100" dist="38100" dir="2700000" algn="tl">
                    <a:srgbClr val="000000"/>
                  </a:outerShdw>
                </a:effectLst>
                <a:latin typeface="Tahoma" charset="0"/>
              </a:rPr>
              <a:t>N</a:t>
            </a:r>
          </a:p>
          <a:p>
            <a:pPr algn="ctr">
              <a:defRPr/>
            </a:pPr>
            <a:r>
              <a:rPr lang="tr-TR" sz="2400">
                <a:solidFill>
                  <a:schemeClr val="tx2"/>
                </a:solidFill>
                <a:effectLst>
                  <a:outerShdw blurRad="38100" dist="38100" dir="2700000" algn="tl">
                    <a:srgbClr val="000000"/>
                  </a:outerShdw>
                </a:effectLst>
                <a:latin typeface="Tahoma" charset="0"/>
              </a:rPr>
              <a:t>E</a:t>
            </a:r>
          </a:p>
          <a:p>
            <a:pPr algn="ctr">
              <a:defRPr/>
            </a:pPr>
            <a:r>
              <a:rPr lang="tr-TR" sz="2400">
                <a:solidFill>
                  <a:schemeClr val="tx2"/>
                </a:solidFill>
                <a:effectLst>
                  <a:outerShdw blurRad="38100" dist="38100" dir="2700000" algn="tl">
                    <a:srgbClr val="000000"/>
                  </a:outerShdw>
                </a:effectLst>
                <a:latin typeface="Tahoma" charset="0"/>
              </a:rPr>
              <a:t>T</a:t>
            </a:r>
          </a:p>
          <a:p>
            <a:pPr algn="ctr">
              <a:defRPr/>
            </a:pPr>
            <a:r>
              <a:rPr lang="tr-TR" sz="2400">
                <a:solidFill>
                  <a:schemeClr val="tx2"/>
                </a:solidFill>
                <a:effectLst>
                  <a:outerShdw blurRad="38100" dist="38100" dir="2700000" algn="tl">
                    <a:srgbClr val="000000"/>
                  </a:outerShdw>
                </a:effectLst>
                <a:latin typeface="Tahoma" charset="0"/>
              </a:rPr>
              <a:t>İ</a:t>
            </a:r>
          </a:p>
          <a:p>
            <a:pPr algn="ctr">
              <a:defRPr/>
            </a:pPr>
            <a:r>
              <a:rPr lang="tr-TR" sz="2400">
                <a:solidFill>
                  <a:schemeClr val="tx2"/>
                </a:solidFill>
                <a:effectLst>
                  <a:outerShdw blurRad="38100" dist="38100" dir="2700000" algn="tl">
                    <a:srgbClr val="000000"/>
                  </a:outerShdw>
                </a:effectLst>
                <a:latin typeface="Tahoma" charset="0"/>
              </a:rPr>
              <a:t>M</a:t>
            </a:r>
          </a:p>
        </p:txBody>
      </p:sp>
      <p:pic>
        <p:nvPicPr>
          <p:cNvPr id="14" name="Resim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2909" y="71104"/>
            <a:ext cx="1005643" cy="976634"/>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rrowheads="1"/>
          </p:cNvSpPr>
          <p:nvPr>
            <p:ph type="title"/>
          </p:nvPr>
        </p:nvSpPr>
        <p:spPr>
          <a:xfrm>
            <a:off x="301625" y="228600"/>
            <a:ext cx="8275638" cy="719138"/>
          </a:xfrm>
        </p:spPr>
        <p:txBody>
          <a:bodyPr vert="horz" anchor="ctr">
            <a:normAutofit/>
          </a:bodyPr>
          <a:lstStyle/>
          <a:p>
            <a:r>
              <a:rPr lang="tr-TR" cap="none" dirty="0">
                <a:ln w="0"/>
                <a:solidFill>
                  <a:srgbClr val="C00000"/>
                </a:solidFill>
                <a:effectLst/>
              </a:rPr>
              <a:t>İç Denetim Faaliyetinin Kapsamı</a:t>
            </a:r>
          </a:p>
        </p:txBody>
      </p:sp>
      <p:sp>
        <p:nvSpPr>
          <p:cNvPr id="580611" name="Rectangle 3"/>
          <p:cNvSpPr>
            <a:spLocks noGrp="1" noRot="1" noChangeArrowheads="1"/>
          </p:cNvSpPr>
          <p:nvPr>
            <p:ph idx="1"/>
          </p:nvPr>
        </p:nvSpPr>
        <p:spPr>
          <a:xfrm>
            <a:off x="301625" y="4025900"/>
            <a:ext cx="8529638" cy="1830388"/>
          </a:xfrm>
        </p:spPr>
        <p:txBody>
          <a:bodyPr/>
          <a:lstStyle/>
          <a:p>
            <a:pPr marL="0" indent="361950" algn="just" eaLnBrk="1" hangingPunct="1">
              <a:buFont typeface="Wingdings" pitchFamily="2" charset="2"/>
              <a:buNone/>
              <a:defRPr/>
            </a:pPr>
            <a:endParaRPr lang="tr-TR" sz="400" dirty="0" smtClean="0"/>
          </a:p>
          <a:p>
            <a:pPr marL="0" indent="361950" eaLnBrk="1" hangingPunct="1">
              <a:buFont typeface="Wingdings" pitchFamily="2" charset="2"/>
              <a:buNone/>
              <a:defRPr/>
            </a:pPr>
            <a:endParaRPr lang="tr-TR" sz="400" dirty="0" smtClean="0"/>
          </a:p>
        </p:txBody>
      </p:sp>
      <p:sp>
        <p:nvSpPr>
          <p:cNvPr id="13" name="5 Slayt Numarası Yer Tutucusu"/>
          <p:cNvSpPr>
            <a:spLocks noGrp="1"/>
          </p:cNvSpPr>
          <p:nvPr>
            <p:ph type="sldNum" sz="quarter" idx="12"/>
          </p:nvPr>
        </p:nvSpPr>
        <p:spPr/>
        <p:txBody>
          <a:bodyPr/>
          <a:lstStyle/>
          <a:p>
            <a:pPr>
              <a:defRPr/>
            </a:pPr>
            <a:fld id="{5F30F66D-48CD-4490-89CF-5C27F1B379DD}" type="slidenum">
              <a:rPr lang="tr-TR"/>
              <a:pPr>
                <a:defRPr/>
              </a:pPr>
              <a:t>7</a:t>
            </a:fld>
            <a:endParaRPr lang="tr-TR"/>
          </a:p>
        </p:txBody>
      </p:sp>
      <p:sp>
        <p:nvSpPr>
          <p:cNvPr id="25605" name="Text Box 4"/>
          <p:cNvSpPr txBox="1">
            <a:spLocks noChangeArrowheads="1"/>
          </p:cNvSpPr>
          <p:nvPr/>
        </p:nvSpPr>
        <p:spPr bwMode="auto">
          <a:xfrm>
            <a:off x="827088" y="2409825"/>
            <a:ext cx="1296987" cy="366713"/>
          </a:xfrm>
          <a:prstGeom prst="rect">
            <a:avLst/>
          </a:prstGeom>
          <a:noFill/>
          <a:ln w="9525">
            <a:noFill/>
            <a:miter lim="800000"/>
            <a:headEnd/>
            <a:tailEnd/>
          </a:ln>
        </p:spPr>
        <p:txBody>
          <a:bodyPr>
            <a:spAutoFit/>
          </a:bodyPr>
          <a:lstStyle/>
          <a:p>
            <a:pPr>
              <a:spcBef>
                <a:spcPct val="50000"/>
              </a:spcBef>
            </a:pPr>
            <a:endParaRPr lang="tr-TR">
              <a:latin typeface="Tahoma" charset="0"/>
            </a:endParaRPr>
          </a:p>
        </p:txBody>
      </p:sp>
      <p:sp>
        <p:nvSpPr>
          <p:cNvPr id="25606" name="Line 5"/>
          <p:cNvSpPr>
            <a:spLocks noChangeShapeType="1"/>
          </p:cNvSpPr>
          <p:nvPr/>
        </p:nvSpPr>
        <p:spPr bwMode="auto">
          <a:xfrm>
            <a:off x="1979613" y="1628775"/>
            <a:ext cx="5040312" cy="0"/>
          </a:xfrm>
          <a:prstGeom prst="line">
            <a:avLst/>
          </a:prstGeom>
          <a:noFill/>
          <a:ln w="76200">
            <a:solidFill>
              <a:schemeClr val="tx1"/>
            </a:solidFill>
            <a:round/>
            <a:headEnd/>
            <a:tailEnd/>
          </a:ln>
        </p:spPr>
        <p:txBody>
          <a:bodyPr rot="10800000" wrap="none" lIns="90000" tIns="46800" rIns="90000" bIns="46800" anchor="ctr"/>
          <a:lstStyle/>
          <a:p>
            <a:endParaRPr lang="tr-TR"/>
          </a:p>
        </p:txBody>
      </p:sp>
      <p:sp>
        <p:nvSpPr>
          <p:cNvPr id="25607" name="Line 6"/>
          <p:cNvSpPr>
            <a:spLocks noChangeShapeType="1"/>
          </p:cNvSpPr>
          <p:nvPr/>
        </p:nvSpPr>
        <p:spPr bwMode="auto">
          <a:xfrm>
            <a:off x="1979613" y="1628775"/>
            <a:ext cx="0" cy="576263"/>
          </a:xfrm>
          <a:prstGeom prst="line">
            <a:avLst/>
          </a:prstGeom>
          <a:noFill/>
          <a:ln w="76200">
            <a:solidFill>
              <a:schemeClr val="tx1"/>
            </a:solidFill>
            <a:round/>
            <a:headEnd/>
            <a:tailEnd/>
          </a:ln>
        </p:spPr>
        <p:txBody>
          <a:bodyPr rot="10800000" wrap="none" lIns="90000" tIns="46800" rIns="90000" bIns="46800" anchor="ctr"/>
          <a:lstStyle/>
          <a:p>
            <a:endParaRPr lang="tr-TR"/>
          </a:p>
        </p:txBody>
      </p:sp>
      <p:sp>
        <p:nvSpPr>
          <p:cNvPr id="25608" name="Line 7"/>
          <p:cNvSpPr>
            <a:spLocks noChangeShapeType="1"/>
          </p:cNvSpPr>
          <p:nvPr/>
        </p:nvSpPr>
        <p:spPr bwMode="auto">
          <a:xfrm>
            <a:off x="7019925" y="1628775"/>
            <a:ext cx="0" cy="576263"/>
          </a:xfrm>
          <a:prstGeom prst="line">
            <a:avLst/>
          </a:prstGeom>
          <a:noFill/>
          <a:ln w="76200">
            <a:solidFill>
              <a:schemeClr val="tx1"/>
            </a:solidFill>
            <a:round/>
            <a:headEnd/>
            <a:tailEnd/>
          </a:ln>
        </p:spPr>
        <p:txBody>
          <a:bodyPr rot="10800000" wrap="none" lIns="90000" tIns="46800" rIns="90000" bIns="46800" anchor="ctr"/>
          <a:lstStyle/>
          <a:p>
            <a:endParaRPr lang="tr-TR"/>
          </a:p>
        </p:txBody>
      </p:sp>
      <p:sp>
        <p:nvSpPr>
          <p:cNvPr id="25609" name="Rectangle 8"/>
          <p:cNvSpPr>
            <a:spLocks noChangeArrowheads="1"/>
          </p:cNvSpPr>
          <p:nvPr/>
        </p:nvSpPr>
        <p:spPr bwMode="auto">
          <a:xfrm>
            <a:off x="539750" y="2205038"/>
            <a:ext cx="2952750" cy="914400"/>
          </a:xfrm>
          <a:prstGeom prst="rect">
            <a:avLst/>
          </a:prstGeom>
          <a:solidFill>
            <a:srgbClr val="99CC00"/>
          </a:solidFill>
          <a:ln w="9525" algn="ctr">
            <a:solidFill>
              <a:schemeClr val="tx1"/>
            </a:solidFill>
            <a:miter lim="800000"/>
            <a:headEnd/>
            <a:tailEnd/>
          </a:ln>
        </p:spPr>
        <p:txBody>
          <a:bodyPr wrap="none" lIns="90000" tIns="46800" rIns="90000" bIns="46800" anchor="ctr"/>
          <a:lstStyle/>
          <a:p>
            <a:pPr algn="ctr" eaLnBrk="0" hangingPunct="0"/>
            <a:r>
              <a:rPr lang="tr-TR" sz="2000" b="1" dirty="0"/>
              <a:t>ORGANİZASYONEL</a:t>
            </a:r>
          </a:p>
          <a:p>
            <a:pPr algn="ctr" eaLnBrk="0" hangingPunct="0"/>
            <a:r>
              <a:rPr lang="tr-TR" sz="2000" b="1" dirty="0"/>
              <a:t> KAPSAM</a:t>
            </a:r>
          </a:p>
        </p:txBody>
      </p:sp>
      <p:sp>
        <p:nvSpPr>
          <p:cNvPr id="25610" name="Rectangle 12"/>
          <p:cNvSpPr>
            <a:spLocks noChangeArrowheads="1"/>
          </p:cNvSpPr>
          <p:nvPr/>
        </p:nvSpPr>
        <p:spPr bwMode="auto">
          <a:xfrm>
            <a:off x="5508625" y="2205038"/>
            <a:ext cx="3024188" cy="914400"/>
          </a:xfrm>
          <a:prstGeom prst="rect">
            <a:avLst/>
          </a:prstGeom>
          <a:solidFill>
            <a:srgbClr val="99CC00"/>
          </a:solidFill>
          <a:ln w="9525" algn="ctr">
            <a:solidFill>
              <a:schemeClr val="tx1"/>
            </a:solidFill>
            <a:miter lim="800000"/>
            <a:headEnd/>
            <a:tailEnd/>
          </a:ln>
        </p:spPr>
        <p:txBody>
          <a:bodyPr wrap="none" lIns="90000" tIns="46800" rIns="90000" bIns="46800" anchor="ctr"/>
          <a:lstStyle/>
          <a:p>
            <a:pPr algn="ctr" eaLnBrk="0" hangingPunct="0"/>
            <a:r>
              <a:rPr lang="tr-TR" sz="2000" b="1" dirty="0"/>
              <a:t>FONKSİYONEL</a:t>
            </a:r>
          </a:p>
          <a:p>
            <a:pPr algn="ctr" eaLnBrk="0" hangingPunct="0"/>
            <a:r>
              <a:rPr lang="tr-TR" sz="2000" b="1" dirty="0"/>
              <a:t> KAPSAM</a:t>
            </a:r>
          </a:p>
        </p:txBody>
      </p:sp>
      <p:sp>
        <p:nvSpPr>
          <p:cNvPr id="25611" name="Rectangle 16"/>
          <p:cNvSpPr>
            <a:spLocks noChangeArrowheads="1"/>
          </p:cNvSpPr>
          <p:nvPr/>
        </p:nvSpPr>
        <p:spPr bwMode="auto">
          <a:xfrm>
            <a:off x="539750" y="3141663"/>
            <a:ext cx="2952750" cy="647700"/>
          </a:xfrm>
          <a:prstGeom prst="rect">
            <a:avLst/>
          </a:prstGeom>
          <a:solidFill>
            <a:schemeClr val="folHlink"/>
          </a:solidFill>
          <a:ln w="9525" algn="ctr">
            <a:solidFill>
              <a:schemeClr val="tx1"/>
            </a:solidFill>
            <a:miter lim="800000"/>
            <a:headEnd/>
            <a:tailEnd/>
          </a:ln>
        </p:spPr>
        <p:txBody>
          <a:bodyPr wrap="none" lIns="90000" tIns="46800" rIns="90000" bIns="46800" anchor="ctr"/>
          <a:lstStyle/>
          <a:p>
            <a:pPr algn="ctr" eaLnBrk="0" hangingPunct="0"/>
            <a:r>
              <a:rPr lang="tr-TR" sz="2000" b="1" dirty="0"/>
              <a:t>Tüm Birimler</a:t>
            </a:r>
          </a:p>
        </p:txBody>
      </p:sp>
      <p:sp>
        <p:nvSpPr>
          <p:cNvPr id="25612" name="Rectangle 17"/>
          <p:cNvSpPr>
            <a:spLocks noChangeArrowheads="1"/>
          </p:cNvSpPr>
          <p:nvPr/>
        </p:nvSpPr>
        <p:spPr bwMode="auto">
          <a:xfrm>
            <a:off x="5508625" y="3141663"/>
            <a:ext cx="3024188" cy="647700"/>
          </a:xfrm>
          <a:prstGeom prst="rect">
            <a:avLst/>
          </a:prstGeom>
          <a:solidFill>
            <a:schemeClr val="folHlink"/>
          </a:solidFill>
          <a:ln w="9525" algn="ctr">
            <a:solidFill>
              <a:schemeClr val="tx1"/>
            </a:solidFill>
            <a:miter lim="800000"/>
            <a:headEnd/>
            <a:tailEnd/>
          </a:ln>
        </p:spPr>
        <p:txBody>
          <a:bodyPr wrap="none" lIns="90000" tIns="46800" rIns="90000" bIns="46800" anchor="ctr"/>
          <a:lstStyle/>
          <a:p>
            <a:pPr algn="ctr" eaLnBrk="0" hangingPunct="0"/>
            <a:r>
              <a:rPr lang="tr-TR" sz="2000" b="1"/>
              <a:t>Tüm İşlem ve Faaliyetler</a:t>
            </a:r>
          </a:p>
        </p:txBody>
      </p:sp>
      <p:pic>
        <p:nvPicPr>
          <p:cNvPr id="14" name="Resim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3783" y="29842"/>
            <a:ext cx="1005643" cy="97663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11"/>
                                        </p:tgtEl>
                                        <p:attrNameLst>
                                          <p:attrName>style.visibility</p:attrName>
                                        </p:attrNameLst>
                                      </p:cBhvr>
                                      <p:to>
                                        <p:strVal val="visible"/>
                                      </p:to>
                                    </p:set>
                                    <p:animEffect transition="in" filter="fade">
                                      <p:cBhvr>
                                        <p:cTn id="7" dur="1000"/>
                                        <p:tgtEl>
                                          <p:spTgt spid="25611"/>
                                        </p:tgtEl>
                                      </p:cBhvr>
                                    </p:animEffect>
                                    <p:anim calcmode="lin" valueType="num">
                                      <p:cBhvr>
                                        <p:cTn id="8" dur="1000" fill="hold"/>
                                        <p:tgtEl>
                                          <p:spTgt spid="25611"/>
                                        </p:tgtEl>
                                        <p:attrNameLst>
                                          <p:attrName>ppt_x</p:attrName>
                                        </p:attrNameLst>
                                      </p:cBhvr>
                                      <p:tavLst>
                                        <p:tav tm="0">
                                          <p:val>
                                            <p:strVal val="#ppt_x"/>
                                          </p:val>
                                        </p:tav>
                                        <p:tav tm="100000">
                                          <p:val>
                                            <p:strVal val="#ppt_x"/>
                                          </p:val>
                                        </p:tav>
                                      </p:tavLst>
                                    </p:anim>
                                    <p:anim calcmode="lin" valueType="num">
                                      <p:cBhvr>
                                        <p:cTn id="9" dur="1000" fill="hold"/>
                                        <p:tgtEl>
                                          <p:spTgt spid="256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5612"/>
                                        </p:tgtEl>
                                        <p:attrNameLst>
                                          <p:attrName>style.visibility</p:attrName>
                                        </p:attrNameLst>
                                      </p:cBhvr>
                                      <p:to>
                                        <p:strVal val="visible"/>
                                      </p:to>
                                    </p:set>
                                    <p:animEffect transition="in" filter="fade">
                                      <p:cBhvr>
                                        <p:cTn id="14" dur="1000"/>
                                        <p:tgtEl>
                                          <p:spTgt spid="25612"/>
                                        </p:tgtEl>
                                      </p:cBhvr>
                                    </p:animEffect>
                                    <p:anim calcmode="lin" valueType="num">
                                      <p:cBhvr>
                                        <p:cTn id="15" dur="1000" fill="hold"/>
                                        <p:tgtEl>
                                          <p:spTgt spid="25612"/>
                                        </p:tgtEl>
                                        <p:attrNameLst>
                                          <p:attrName>ppt_x</p:attrName>
                                        </p:attrNameLst>
                                      </p:cBhvr>
                                      <p:tavLst>
                                        <p:tav tm="0">
                                          <p:val>
                                            <p:strVal val="#ppt_x"/>
                                          </p:val>
                                        </p:tav>
                                        <p:tav tm="100000">
                                          <p:val>
                                            <p:strVal val="#ppt_x"/>
                                          </p:val>
                                        </p:tav>
                                      </p:tavLst>
                                    </p:anim>
                                    <p:anim calcmode="lin" valueType="num">
                                      <p:cBhvr>
                                        <p:cTn id="16" dur="1000" fill="hold"/>
                                        <p:tgtEl>
                                          <p:spTgt spid="256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1" grpId="0" animBg="1"/>
      <p:bldP spid="256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Rot="1" noChangeArrowheads="1"/>
          </p:cNvSpPr>
          <p:nvPr>
            <p:ph type="title"/>
          </p:nvPr>
        </p:nvSpPr>
        <p:spPr>
          <a:xfrm>
            <a:off x="468313" y="260350"/>
            <a:ext cx="8229600" cy="288925"/>
          </a:xfrm>
        </p:spPr>
        <p:txBody>
          <a:bodyPr vert="horz" anchor="ctr">
            <a:normAutofit fontScale="90000"/>
          </a:bodyPr>
          <a:lstStyle/>
          <a:p>
            <a:r>
              <a:rPr lang="tr-TR" cap="none" dirty="0">
                <a:ln w="0"/>
                <a:solidFill>
                  <a:srgbClr val="C00000"/>
                </a:solidFill>
                <a:effectLst/>
              </a:rPr>
              <a:t>İç Denetim Türleri</a:t>
            </a:r>
          </a:p>
        </p:txBody>
      </p:sp>
      <p:sp>
        <p:nvSpPr>
          <p:cNvPr id="577539" name="Rectangle 3"/>
          <p:cNvSpPr>
            <a:spLocks noGrp="1" noRot="1" noChangeArrowheads="1"/>
          </p:cNvSpPr>
          <p:nvPr>
            <p:ph idx="1"/>
          </p:nvPr>
        </p:nvSpPr>
        <p:spPr>
          <a:xfrm>
            <a:off x="457200" y="404813"/>
            <a:ext cx="8229600" cy="5691187"/>
          </a:xfrm>
        </p:spPr>
        <p:txBody>
          <a:bodyPr/>
          <a:lstStyle/>
          <a:p>
            <a:pPr eaLnBrk="1" hangingPunct="1">
              <a:buFont typeface="Wingdings" pitchFamily="2" charset="2"/>
              <a:buNone/>
              <a:defRPr/>
            </a:pPr>
            <a:r>
              <a:rPr lang="tr-TR" sz="800" dirty="0" smtClean="0"/>
              <a:t>.</a:t>
            </a:r>
          </a:p>
        </p:txBody>
      </p:sp>
      <p:sp>
        <p:nvSpPr>
          <p:cNvPr id="16" name="5 Slayt Numarası Yer Tutucusu"/>
          <p:cNvSpPr>
            <a:spLocks noGrp="1"/>
          </p:cNvSpPr>
          <p:nvPr>
            <p:ph type="sldNum" sz="quarter" idx="12"/>
          </p:nvPr>
        </p:nvSpPr>
        <p:spPr/>
        <p:txBody>
          <a:bodyPr/>
          <a:lstStyle/>
          <a:p>
            <a:pPr>
              <a:defRPr/>
            </a:pPr>
            <a:fld id="{A7EF194C-ADB5-4DB7-93D3-D0B1B8D210EB}" type="slidenum">
              <a:rPr lang="tr-TR"/>
              <a:pPr>
                <a:defRPr/>
              </a:pPr>
              <a:t>8</a:t>
            </a:fld>
            <a:endParaRPr lang="tr-TR"/>
          </a:p>
        </p:txBody>
      </p:sp>
      <p:sp>
        <p:nvSpPr>
          <p:cNvPr id="24581" name="Oval 4"/>
          <p:cNvSpPr>
            <a:spLocks noChangeArrowheads="1"/>
          </p:cNvSpPr>
          <p:nvPr/>
        </p:nvSpPr>
        <p:spPr bwMode="auto">
          <a:xfrm>
            <a:off x="3924300" y="2708275"/>
            <a:ext cx="1511300" cy="1439863"/>
          </a:xfrm>
          <a:prstGeom prst="ellipse">
            <a:avLst/>
          </a:prstGeom>
          <a:solidFill>
            <a:srgbClr val="FF0000"/>
          </a:solidFill>
          <a:ln w="9525">
            <a:solidFill>
              <a:schemeClr val="tx1"/>
            </a:solidFill>
            <a:round/>
            <a:headEnd/>
            <a:tailEnd/>
          </a:ln>
        </p:spPr>
        <p:txBody>
          <a:bodyPr wrap="none" anchor="ctr"/>
          <a:lstStyle/>
          <a:p>
            <a:pPr algn="ctr" eaLnBrk="0" hangingPunct="0"/>
            <a:r>
              <a:rPr lang="tr-TR" dirty="0"/>
              <a:t> </a:t>
            </a:r>
          </a:p>
          <a:p>
            <a:pPr algn="ctr" eaLnBrk="0" hangingPunct="0"/>
            <a:r>
              <a:rPr lang="tr-TR" sz="2000" b="1" dirty="0">
                <a:solidFill>
                  <a:schemeClr val="bg1"/>
                </a:solidFill>
              </a:rPr>
              <a:t>İç </a:t>
            </a:r>
          </a:p>
          <a:p>
            <a:pPr algn="ctr" eaLnBrk="0" hangingPunct="0"/>
            <a:r>
              <a:rPr lang="tr-TR" sz="2000" b="1" dirty="0">
                <a:solidFill>
                  <a:schemeClr val="bg1"/>
                </a:solidFill>
              </a:rPr>
              <a:t>Denetim </a:t>
            </a:r>
          </a:p>
          <a:p>
            <a:pPr algn="ctr" eaLnBrk="0" hangingPunct="0"/>
            <a:r>
              <a:rPr lang="tr-TR" sz="2000" b="1" dirty="0">
                <a:solidFill>
                  <a:schemeClr val="bg1"/>
                </a:solidFill>
              </a:rPr>
              <a:t>Türleri</a:t>
            </a:r>
          </a:p>
          <a:p>
            <a:pPr algn="ctr" eaLnBrk="0" hangingPunct="0"/>
            <a:endParaRPr lang="tr-TR" dirty="0"/>
          </a:p>
        </p:txBody>
      </p:sp>
      <p:sp>
        <p:nvSpPr>
          <p:cNvPr id="577541" name="Oval 5"/>
          <p:cNvSpPr>
            <a:spLocks noChangeArrowheads="1"/>
          </p:cNvSpPr>
          <p:nvPr/>
        </p:nvSpPr>
        <p:spPr bwMode="auto">
          <a:xfrm>
            <a:off x="1908175" y="3068638"/>
            <a:ext cx="1439863" cy="1368425"/>
          </a:xfrm>
          <a:prstGeom prst="ellipse">
            <a:avLst/>
          </a:prstGeom>
          <a:solidFill>
            <a:schemeClr val="folHlink"/>
          </a:solidFill>
          <a:ln w="9525">
            <a:solidFill>
              <a:schemeClr val="tx1"/>
            </a:solidFill>
            <a:round/>
            <a:headEnd/>
            <a:tailEnd/>
          </a:ln>
        </p:spPr>
        <p:txBody>
          <a:bodyPr wrap="none" anchor="ctr"/>
          <a:lstStyle/>
          <a:p>
            <a:pPr algn="ctr" eaLnBrk="0" hangingPunct="0"/>
            <a:r>
              <a:rPr lang="tr-TR" sz="2000" dirty="0">
                <a:solidFill>
                  <a:srgbClr val="C00000"/>
                </a:solidFill>
              </a:rPr>
              <a:t>Bilgi </a:t>
            </a:r>
          </a:p>
          <a:p>
            <a:pPr algn="ctr" eaLnBrk="0" hangingPunct="0"/>
            <a:r>
              <a:rPr lang="tr-TR" sz="2000" dirty="0">
                <a:solidFill>
                  <a:srgbClr val="C00000"/>
                </a:solidFill>
              </a:rPr>
              <a:t>Teknolojileri</a:t>
            </a:r>
          </a:p>
          <a:p>
            <a:pPr algn="ctr" eaLnBrk="0" hangingPunct="0"/>
            <a:r>
              <a:rPr lang="tr-TR" sz="2000" dirty="0">
                <a:solidFill>
                  <a:srgbClr val="C00000"/>
                </a:solidFill>
              </a:rPr>
              <a:t>Denetimi</a:t>
            </a:r>
          </a:p>
        </p:txBody>
      </p:sp>
      <p:sp>
        <p:nvSpPr>
          <p:cNvPr id="577542" name="Oval 6"/>
          <p:cNvSpPr>
            <a:spLocks noChangeArrowheads="1"/>
          </p:cNvSpPr>
          <p:nvPr/>
        </p:nvSpPr>
        <p:spPr bwMode="auto">
          <a:xfrm>
            <a:off x="2771775" y="1125538"/>
            <a:ext cx="1439863" cy="1296987"/>
          </a:xfrm>
          <a:prstGeom prst="ellipse">
            <a:avLst/>
          </a:prstGeom>
          <a:solidFill>
            <a:schemeClr val="folHlink"/>
          </a:solidFill>
          <a:ln w="9525">
            <a:solidFill>
              <a:schemeClr val="tx1"/>
            </a:solidFill>
            <a:round/>
            <a:headEnd/>
            <a:tailEnd/>
          </a:ln>
        </p:spPr>
        <p:txBody>
          <a:bodyPr wrap="none" anchor="ctr"/>
          <a:lstStyle/>
          <a:p>
            <a:pPr algn="ctr" eaLnBrk="0" hangingPunct="0"/>
            <a:r>
              <a:rPr lang="tr-TR" sz="2000" dirty="0">
                <a:solidFill>
                  <a:srgbClr val="C00000"/>
                </a:solidFill>
              </a:rPr>
              <a:t>Uygunluk </a:t>
            </a:r>
          </a:p>
          <a:p>
            <a:pPr algn="ctr" eaLnBrk="0" hangingPunct="0"/>
            <a:r>
              <a:rPr lang="tr-TR" sz="2000" dirty="0">
                <a:solidFill>
                  <a:srgbClr val="C00000"/>
                </a:solidFill>
              </a:rPr>
              <a:t>Denetimi</a:t>
            </a:r>
          </a:p>
        </p:txBody>
      </p:sp>
      <p:sp>
        <p:nvSpPr>
          <p:cNvPr id="577543" name="Oval 7"/>
          <p:cNvSpPr>
            <a:spLocks noChangeArrowheads="1"/>
          </p:cNvSpPr>
          <p:nvPr/>
        </p:nvSpPr>
        <p:spPr bwMode="auto">
          <a:xfrm>
            <a:off x="5220072" y="1124744"/>
            <a:ext cx="1511300" cy="1368425"/>
          </a:xfrm>
          <a:prstGeom prst="ellipse">
            <a:avLst/>
          </a:prstGeom>
          <a:solidFill>
            <a:schemeClr val="folHlink"/>
          </a:solidFill>
          <a:ln w="9525">
            <a:solidFill>
              <a:schemeClr val="tx1"/>
            </a:solidFill>
            <a:round/>
            <a:headEnd/>
            <a:tailEnd/>
          </a:ln>
        </p:spPr>
        <p:txBody>
          <a:bodyPr wrap="none" anchor="ctr"/>
          <a:lstStyle/>
          <a:p>
            <a:pPr algn="ctr" eaLnBrk="0" hangingPunct="0"/>
            <a:r>
              <a:rPr lang="tr-TR" sz="2000" dirty="0">
                <a:solidFill>
                  <a:srgbClr val="C00000"/>
                </a:solidFill>
              </a:rPr>
              <a:t>Mali</a:t>
            </a:r>
          </a:p>
          <a:p>
            <a:pPr algn="ctr" eaLnBrk="0" hangingPunct="0"/>
            <a:r>
              <a:rPr lang="tr-TR" sz="2000" dirty="0">
                <a:solidFill>
                  <a:srgbClr val="C00000"/>
                </a:solidFill>
              </a:rPr>
              <a:t>Denetim</a:t>
            </a:r>
          </a:p>
        </p:txBody>
      </p:sp>
      <p:sp>
        <p:nvSpPr>
          <p:cNvPr id="577544" name="Oval 8"/>
          <p:cNvSpPr>
            <a:spLocks noChangeArrowheads="1"/>
          </p:cNvSpPr>
          <p:nvPr/>
        </p:nvSpPr>
        <p:spPr bwMode="auto">
          <a:xfrm>
            <a:off x="6156325" y="2780655"/>
            <a:ext cx="1439863" cy="1368425"/>
          </a:xfrm>
          <a:prstGeom prst="ellipse">
            <a:avLst/>
          </a:prstGeom>
          <a:solidFill>
            <a:schemeClr val="folHlink"/>
          </a:solidFill>
          <a:ln w="9525">
            <a:solidFill>
              <a:schemeClr val="tx1"/>
            </a:solidFill>
            <a:round/>
            <a:headEnd/>
            <a:tailEnd/>
          </a:ln>
        </p:spPr>
        <p:txBody>
          <a:bodyPr wrap="none" anchor="ctr"/>
          <a:lstStyle/>
          <a:p>
            <a:pPr algn="ctr" eaLnBrk="0" hangingPunct="0"/>
            <a:r>
              <a:rPr lang="tr-TR" sz="2000" dirty="0">
                <a:solidFill>
                  <a:srgbClr val="C00000"/>
                </a:solidFill>
              </a:rPr>
              <a:t>Performans </a:t>
            </a:r>
          </a:p>
          <a:p>
            <a:pPr algn="ctr" eaLnBrk="0" hangingPunct="0"/>
            <a:r>
              <a:rPr lang="tr-TR" sz="2000" dirty="0">
                <a:solidFill>
                  <a:srgbClr val="C00000"/>
                </a:solidFill>
              </a:rPr>
              <a:t>Denetimi</a:t>
            </a:r>
          </a:p>
        </p:txBody>
      </p:sp>
      <p:sp>
        <p:nvSpPr>
          <p:cNvPr id="577545" name="Oval 9"/>
          <p:cNvSpPr>
            <a:spLocks noChangeArrowheads="1"/>
          </p:cNvSpPr>
          <p:nvPr/>
        </p:nvSpPr>
        <p:spPr bwMode="auto">
          <a:xfrm>
            <a:off x="4427538" y="4581128"/>
            <a:ext cx="1439862" cy="1439862"/>
          </a:xfrm>
          <a:prstGeom prst="ellipse">
            <a:avLst/>
          </a:prstGeom>
          <a:solidFill>
            <a:schemeClr val="folHlink"/>
          </a:solidFill>
          <a:ln w="9525">
            <a:solidFill>
              <a:schemeClr val="tx1"/>
            </a:solidFill>
            <a:round/>
            <a:headEnd/>
            <a:tailEnd/>
          </a:ln>
        </p:spPr>
        <p:txBody>
          <a:bodyPr wrap="none" anchor="ctr"/>
          <a:lstStyle/>
          <a:p>
            <a:pPr algn="ctr" eaLnBrk="0" hangingPunct="0"/>
            <a:r>
              <a:rPr lang="tr-TR" sz="2000" dirty="0">
                <a:solidFill>
                  <a:srgbClr val="C00000"/>
                </a:solidFill>
              </a:rPr>
              <a:t>Sistem </a:t>
            </a:r>
          </a:p>
          <a:p>
            <a:pPr algn="ctr" eaLnBrk="0" hangingPunct="0"/>
            <a:r>
              <a:rPr lang="tr-TR" sz="2000" dirty="0">
                <a:solidFill>
                  <a:srgbClr val="C00000"/>
                </a:solidFill>
              </a:rPr>
              <a:t>Denetimi</a:t>
            </a:r>
          </a:p>
        </p:txBody>
      </p:sp>
      <p:sp>
        <p:nvSpPr>
          <p:cNvPr id="24587" name="Line 11"/>
          <p:cNvSpPr>
            <a:spLocks noChangeShapeType="1"/>
          </p:cNvSpPr>
          <p:nvPr/>
        </p:nvSpPr>
        <p:spPr bwMode="auto">
          <a:xfrm>
            <a:off x="3779838" y="2349500"/>
            <a:ext cx="360362" cy="576263"/>
          </a:xfrm>
          <a:prstGeom prst="line">
            <a:avLst/>
          </a:prstGeom>
          <a:noFill/>
          <a:ln w="57150">
            <a:solidFill>
              <a:schemeClr val="tx1"/>
            </a:solidFill>
            <a:round/>
            <a:headEnd/>
            <a:tailEnd/>
          </a:ln>
        </p:spPr>
        <p:txBody>
          <a:bodyPr/>
          <a:lstStyle/>
          <a:p>
            <a:endParaRPr lang="tr-TR"/>
          </a:p>
        </p:txBody>
      </p:sp>
      <p:sp>
        <p:nvSpPr>
          <p:cNvPr id="24588" name="Line 12"/>
          <p:cNvSpPr>
            <a:spLocks noChangeShapeType="1"/>
          </p:cNvSpPr>
          <p:nvPr/>
        </p:nvSpPr>
        <p:spPr bwMode="auto">
          <a:xfrm flipH="1">
            <a:off x="5076825" y="2276475"/>
            <a:ext cx="360363" cy="576263"/>
          </a:xfrm>
          <a:prstGeom prst="line">
            <a:avLst/>
          </a:prstGeom>
          <a:noFill/>
          <a:ln w="57150">
            <a:solidFill>
              <a:schemeClr val="tx1"/>
            </a:solidFill>
            <a:round/>
            <a:headEnd/>
            <a:tailEnd/>
          </a:ln>
        </p:spPr>
        <p:txBody>
          <a:bodyPr/>
          <a:lstStyle/>
          <a:p>
            <a:endParaRPr lang="tr-TR"/>
          </a:p>
        </p:txBody>
      </p:sp>
      <p:sp>
        <p:nvSpPr>
          <p:cNvPr id="24589" name="Line 13"/>
          <p:cNvSpPr>
            <a:spLocks noChangeShapeType="1"/>
          </p:cNvSpPr>
          <p:nvPr/>
        </p:nvSpPr>
        <p:spPr bwMode="auto">
          <a:xfrm>
            <a:off x="3348038" y="3644900"/>
            <a:ext cx="647700" cy="0"/>
          </a:xfrm>
          <a:prstGeom prst="line">
            <a:avLst/>
          </a:prstGeom>
          <a:noFill/>
          <a:ln w="57150">
            <a:solidFill>
              <a:schemeClr val="tx1"/>
            </a:solidFill>
            <a:round/>
            <a:headEnd/>
            <a:tailEnd/>
          </a:ln>
        </p:spPr>
        <p:txBody>
          <a:bodyPr/>
          <a:lstStyle/>
          <a:p>
            <a:endParaRPr lang="tr-TR"/>
          </a:p>
        </p:txBody>
      </p:sp>
      <p:sp>
        <p:nvSpPr>
          <p:cNvPr id="24590" name="Line 14"/>
          <p:cNvSpPr>
            <a:spLocks noChangeShapeType="1"/>
          </p:cNvSpPr>
          <p:nvPr/>
        </p:nvSpPr>
        <p:spPr bwMode="auto">
          <a:xfrm>
            <a:off x="5435600" y="3357563"/>
            <a:ext cx="720725" cy="0"/>
          </a:xfrm>
          <a:prstGeom prst="line">
            <a:avLst/>
          </a:prstGeom>
          <a:noFill/>
          <a:ln w="57150">
            <a:solidFill>
              <a:schemeClr val="tx1"/>
            </a:solidFill>
            <a:round/>
            <a:headEnd/>
            <a:tailEnd/>
          </a:ln>
        </p:spPr>
        <p:txBody>
          <a:bodyPr/>
          <a:lstStyle/>
          <a:p>
            <a:endParaRPr lang="tr-TR"/>
          </a:p>
        </p:txBody>
      </p:sp>
      <p:sp>
        <p:nvSpPr>
          <p:cNvPr id="24591" name="Line 16"/>
          <p:cNvSpPr>
            <a:spLocks noChangeShapeType="1"/>
          </p:cNvSpPr>
          <p:nvPr/>
        </p:nvSpPr>
        <p:spPr bwMode="auto">
          <a:xfrm>
            <a:off x="4859338" y="4149725"/>
            <a:ext cx="73025" cy="503238"/>
          </a:xfrm>
          <a:prstGeom prst="line">
            <a:avLst/>
          </a:prstGeom>
          <a:noFill/>
          <a:ln w="57150">
            <a:solidFill>
              <a:schemeClr val="tx1"/>
            </a:solidFill>
            <a:round/>
            <a:headEnd/>
            <a:tailEnd/>
          </a:ln>
        </p:spPr>
        <p:txBody>
          <a:bodyPr/>
          <a:lstStyle/>
          <a:p>
            <a:endParaRPr lang="tr-T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77542"/>
                                        </p:tgtEl>
                                        <p:attrNameLst>
                                          <p:attrName>style.visibility</p:attrName>
                                        </p:attrNameLst>
                                      </p:cBhvr>
                                      <p:to>
                                        <p:strVal val="visible"/>
                                      </p:to>
                                    </p:set>
                                    <p:animEffect transition="in" filter="barn(inVertical)">
                                      <p:cBhvr>
                                        <p:cTn id="7" dur="500"/>
                                        <p:tgtEl>
                                          <p:spTgt spid="57754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587"/>
                                        </p:tgtEl>
                                        <p:attrNameLst>
                                          <p:attrName>style.visibility</p:attrName>
                                        </p:attrNameLst>
                                      </p:cBhvr>
                                      <p:to>
                                        <p:strVal val="visible"/>
                                      </p:to>
                                    </p:set>
                                    <p:animEffect transition="in" filter="barn(inVertical)">
                                      <p:cBhvr>
                                        <p:cTn id="10" dur="500"/>
                                        <p:tgtEl>
                                          <p:spTgt spid="2458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4588"/>
                                        </p:tgtEl>
                                        <p:attrNameLst>
                                          <p:attrName>style.visibility</p:attrName>
                                        </p:attrNameLst>
                                      </p:cBhvr>
                                      <p:to>
                                        <p:strVal val="visible"/>
                                      </p:to>
                                    </p:set>
                                    <p:animEffect transition="in" filter="barn(inVertical)">
                                      <p:cBhvr>
                                        <p:cTn id="15" dur="500"/>
                                        <p:tgtEl>
                                          <p:spTgt spid="2458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77543"/>
                                        </p:tgtEl>
                                        <p:attrNameLst>
                                          <p:attrName>style.visibility</p:attrName>
                                        </p:attrNameLst>
                                      </p:cBhvr>
                                      <p:to>
                                        <p:strVal val="visible"/>
                                      </p:to>
                                    </p:set>
                                    <p:animEffect transition="in" filter="barn(inVertical)">
                                      <p:cBhvr>
                                        <p:cTn id="18" dur="500"/>
                                        <p:tgtEl>
                                          <p:spTgt spid="57754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24590"/>
                                        </p:tgtEl>
                                        <p:attrNameLst>
                                          <p:attrName>style.visibility</p:attrName>
                                        </p:attrNameLst>
                                      </p:cBhvr>
                                      <p:to>
                                        <p:strVal val="visible"/>
                                      </p:to>
                                    </p:set>
                                    <p:animEffect transition="in" filter="barn(inVertical)">
                                      <p:cBhvr>
                                        <p:cTn id="23" dur="500"/>
                                        <p:tgtEl>
                                          <p:spTgt spid="2459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577544"/>
                                        </p:tgtEl>
                                        <p:attrNameLst>
                                          <p:attrName>style.visibility</p:attrName>
                                        </p:attrNameLst>
                                      </p:cBhvr>
                                      <p:to>
                                        <p:strVal val="visible"/>
                                      </p:to>
                                    </p:set>
                                    <p:animEffect transition="in" filter="barn(inVertical)">
                                      <p:cBhvr>
                                        <p:cTn id="26" dur="500"/>
                                        <p:tgtEl>
                                          <p:spTgt spid="57754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4591"/>
                                        </p:tgtEl>
                                        <p:attrNameLst>
                                          <p:attrName>style.visibility</p:attrName>
                                        </p:attrNameLst>
                                      </p:cBhvr>
                                      <p:to>
                                        <p:strVal val="visible"/>
                                      </p:to>
                                    </p:set>
                                    <p:animEffect transition="in" filter="barn(inVertical)">
                                      <p:cBhvr>
                                        <p:cTn id="31" dur="500"/>
                                        <p:tgtEl>
                                          <p:spTgt spid="24591"/>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77545"/>
                                        </p:tgtEl>
                                        <p:attrNameLst>
                                          <p:attrName>style.visibility</p:attrName>
                                        </p:attrNameLst>
                                      </p:cBhvr>
                                      <p:to>
                                        <p:strVal val="visible"/>
                                      </p:to>
                                    </p:set>
                                    <p:animEffect transition="in" filter="barn(inVertical)">
                                      <p:cBhvr>
                                        <p:cTn id="34" dur="500"/>
                                        <p:tgtEl>
                                          <p:spTgt spid="577545"/>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4589"/>
                                        </p:tgtEl>
                                        <p:attrNameLst>
                                          <p:attrName>style.visibility</p:attrName>
                                        </p:attrNameLst>
                                      </p:cBhvr>
                                      <p:to>
                                        <p:strVal val="visible"/>
                                      </p:to>
                                    </p:set>
                                    <p:animEffect transition="in" filter="barn(inVertical)">
                                      <p:cBhvr>
                                        <p:cTn id="39" dur="500"/>
                                        <p:tgtEl>
                                          <p:spTgt spid="2458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577541"/>
                                        </p:tgtEl>
                                        <p:attrNameLst>
                                          <p:attrName>style.visibility</p:attrName>
                                        </p:attrNameLst>
                                      </p:cBhvr>
                                      <p:to>
                                        <p:strVal val="visible"/>
                                      </p:to>
                                    </p:set>
                                    <p:animEffect transition="in" filter="barn(inVertical)">
                                      <p:cBhvr>
                                        <p:cTn id="42" dur="500"/>
                                        <p:tgtEl>
                                          <p:spTgt spid="577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41" grpId="0" animBg="1"/>
      <p:bldP spid="577542" grpId="0" animBg="1"/>
      <p:bldP spid="577543" grpId="0" animBg="1"/>
      <p:bldP spid="577544" grpId="0" animBg="1"/>
      <p:bldP spid="577545" grpId="0" animBg="1"/>
      <p:bldP spid="24587" grpId="0" animBg="1"/>
      <p:bldP spid="24588" grpId="0" animBg="1"/>
      <p:bldP spid="24589" grpId="0" animBg="1"/>
      <p:bldP spid="24590" grpId="0" animBg="1"/>
      <p:bldP spid="2459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Rot="1" noChangeArrowheads="1"/>
          </p:cNvSpPr>
          <p:nvPr>
            <p:ph type="title"/>
          </p:nvPr>
        </p:nvSpPr>
        <p:spPr/>
        <p:txBody>
          <a:bodyPr vert="horz" anchor="ctr">
            <a:noAutofit/>
          </a:bodyPr>
          <a:lstStyle/>
          <a:p>
            <a:r>
              <a:rPr lang="tr-TR" cap="none" dirty="0" smtClean="0">
                <a:ln w="0"/>
                <a:solidFill>
                  <a:srgbClr val="C00000"/>
                </a:solidFill>
                <a:effectLst/>
              </a:rPr>
              <a:t>İç Denetimde </a:t>
            </a:r>
            <a:r>
              <a:rPr lang="tr-TR" cap="none" dirty="0">
                <a:ln w="0"/>
                <a:solidFill>
                  <a:srgbClr val="C00000"/>
                </a:solidFill>
                <a:effectLst/>
              </a:rPr>
              <a:t>risk odaklılık</a:t>
            </a:r>
            <a:br>
              <a:rPr lang="tr-TR" cap="none" dirty="0">
                <a:ln w="0"/>
                <a:solidFill>
                  <a:srgbClr val="C00000"/>
                </a:solidFill>
                <a:effectLst/>
              </a:rPr>
            </a:br>
            <a:endParaRPr lang="tr-TR" cap="none" dirty="0">
              <a:ln w="0"/>
              <a:solidFill>
                <a:srgbClr val="C00000"/>
              </a:solidFill>
              <a:effectLst/>
            </a:endParaRPr>
          </a:p>
        </p:txBody>
      </p:sp>
      <p:sp>
        <p:nvSpPr>
          <p:cNvPr id="656387" name="Rectangle 3"/>
          <p:cNvSpPr>
            <a:spLocks noGrp="1" noRot="1" noChangeArrowheads="1"/>
          </p:cNvSpPr>
          <p:nvPr>
            <p:ph idx="1"/>
          </p:nvPr>
        </p:nvSpPr>
        <p:spPr>
          <a:xfrm>
            <a:off x="304800" y="1124744"/>
            <a:ext cx="8686800" cy="4955381"/>
          </a:xfrm>
        </p:spPr>
        <p:txBody>
          <a:bodyPr>
            <a:noAutofit/>
          </a:bodyPr>
          <a:lstStyle/>
          <a:p>
            <a:pPr eaLnBrk="1" hangingPunct="1">
              <a:lnSpc>
                <a:spcPct val="80000"/>
              </a:lnSpc>
              <a:defRPr/>
            </a:pPr>
            <a:endParaRPr lang="tr-TR" sz="2200" dirty="0" smtClean="0">
              <a:solidFill>
                <a:srgbClr val="0070C0"/>
              </a:solidFill>
            </a:endParaRPr>
          </a:p>
          <a:p>
            <a:pPr eaLnBrk="1" hangingPunct="1">
              <a:lnSpc>
                <a:spcPct val="80000"/>
              </a:lnSpc>
              <a:defRPr/>
            </a:pPr>
            <a:r>
              <a:rPr lang="tr-TR" sz="2200" dirty="0" smtClean="0">
                <a:solidFill>
                  <a:srgbClr val="0070C0"/>
                </a:solidFill>
              </a:rPr>
              <a:t> İç denetim, yönetimin karşı karşıya olduğu riskler esas alınarak hazırlanan risk odaklı iç denetim plan ve programı çerçevesinde yapılır.</a:t>
            </a:r>
          </a:p>
          <a:p>
            <a:pPr eaLnBrk="1" hangingPunct="1">
              <a:lnSpc>
                <a:spcPct val="80000"/>
              </a:lnSpc>
              <a:defRPr/>
            </a:pPr>
            <a:endParaRPr lang="tr-TR" sz="2200" dirty="0" smtClean="0">
              <a:solidFill>
                <a:srgbClr val="0070C0"/>
              </a:solidFill>
            </a:endParaRPr>
          </a:p>
          <a:p>
            <a:pPr eaLnBrk="1" hangingPunct="1">
              <a:lnSpc>
                <a:spcPct val="80000"/>
              </a:lnSpc>
              <a:defRPr/>
            </a:pPr>
            <a:r>
              <a:rPr lang="tr-TR" sz="2200" dirty="0" smtClean="0">
                <a:solidFill>
                  <a:srgbClr val="0070C0"/>
                </a:solidFill>
              </a:rPr>
              <a:t> Risk değerlendirmesi ile ilgili olarak Kurulca belirlenen esas ve usullere uyulur. </a:t>
            </a:r>
          </a:p>
          <a:p>
            <a:pPr eaLnBrk="1" hangingPunct="1">
              <a:lnSpc>
                <a:spcPct val="80000"/>
              </a:lnSpc>
              <a:defRPr/>
            </a:pPr>
            <a:endParaRPr lang="tr-TR" sz="2200" dirty="0" smtClean="0">
              <a:solidFill>
                <a:srgbClr val="0070C0"/>
              </a:solidFill>
            </a:endParaRPr>
          </a:p>
          <a:p>
            <a:pPr eaLnBrk="1" hangingPunct="1">
              <a:lnSpc>
                <a:spcPct val="80000"/>
              </a:lnSpc>
              <a:defRPr/>
            </a:pPr>
            <a:r>
              <a:rPr lang="tr-TR" sz="2200" dirty="0" smtClean="0">
                <a:solidFill>
                  <a:srgbClr val="0070C0"/>
                </a:solidFill>
              </a:rPr>
              <a:t> Yönetim tarafından tanımlanan riskler, iç denetim birimince kapsamlı bir risk analizine tabi tutulur. Bu analiz sonucunda riskler, oran ve önem dereceleri belirlenerek sıralanır.</a:t>
            </a:r>
          </a:p>
          <a:p>
            <a:pPr eaLnBrk="1" hangingPunct="1">
              <a:lnSpc>
                <a:spcPct val="80000"/>
              </a:lnSpc>
              <a:defRPr/>
            </a:pPr>
            <a:endParaRPr lang="tr-TR" sz="2200" dirty="0" smtClean="0">
              <a:solidFill>
                <a:srgbClr val="0070C0"/>
              </a:solidFill>
            </a:endParaRPr>
          </a:p>
          <a:p>
            <a:pPr eaLnBrk="1" hangingPunct="1">
              <a:lnSpc>
                <a:spcPct val="80000"/>
              </a:lnSpc>
              <a:defRPr/>
            </a:pPr>
            <a:r>
              <a:rPr lang="tr-TR" sz="2200" dirty="0" smtClean="0">
                <a:solidFill>
                  <a:srgbClr val="0070C0"/>
                </a:solidFill>
              </a:rPr>
              <a:t> İç denetim birimince; kurumun hedefleri, faaliyetleri ve varlıklarını etkileyebilecek önemli risklere ilişkin olarak yapılan analiz sonucunda, en yüksek risk içeren alan ve konulardan başlanarak iç denetim planı ve uygulamaya ilişkin programlar hazırlanır.</a:t>
            </a:r>
          </a:p>
          <a:p>
            <a:pPr eaLnBrk="1" hangingPunct="1">
              <a:lnSpc>
                <a:spcPct val="80000"/>
              </a:lnSpc>
              <a:defRPr/>
            </a:pPr>
            <a:endParaRPr lang="tr-TR" sz="2200" dirty="0" smtClean="0">
              <a:solidFill>
                <a:srgbClr val="0070C0"/>
              </a:solidFill>
            </a:endParaRPr>
          </a:p>
          <a:p>
            <a:pPr eaLnBrk="1" hangingPunct="1">
              <a:lnSpc>
                <a:spcPct val="80000"/>
              </a:lnSpc>
              <a:buFont typeface="Wingdings" pitchFamily="2" charset="2"/>
              <a:buNone/>
              <a:defRPr/>
            </a:pPr>
            <a:r>
              <a:rPr lang="tr-TR" sz="2200" dirty="0" smtClean="0">
                <a:solidFill>
                  <a:srgbClr val="0070C0"/>
                </a:solidFill>
              </a:rPr>
              <a:t> </a:t>
            </a:r>
          </a:p>
        </p:txBody>
      </p:sp>
      <p:sp>
        <p:nvSpPr>
          <p:cNvPr id="5" name="5 Slayt Numarası Yer Tutucusu"/>
          <p:cNvSpPr>
            <a:spLocks noGrp="1"/>
          </p:cNvSpPr>
          <p:nvPr>
            <p:ph type="sldNum" sz="quarter" idx="12"/>
          </p:nvPr>
        </p:nvSpPr>
        <p:spPr/>
        <p:txBody>
          <a:bodyPr/>
          <a:lstStyle/>
          <a:p>
            <a:pPr>
              <a:defRPr/>
            </a:pPr>
            <a:fld id="{18037331-6A94-4AC8-9304-6AC71762D24C}" type="slidenum">
              <a:rPr lang="tr-TR"/>
              <a:pPr>
                <a:defRPr/>
              </a:pPr>
              <a:t>9</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3783" y="29842"/>
            <a:ext cx="1005643" cy="97663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4571</TotalTime>
  <Words>581</Words>
  <Application>Microsoft Office PowerPoint</Application>
  <PresentationFormat>Ekran Gösterisi (4:3)</PresentationFormat>
  <Paragraphs>227</Paragraphs>
  <Slides>13</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13</vt:i4>
      </vt:variant>
    </vt:vector>
  </HeadingPairs>
  <TitlesOfParts>
    <vt:vector size="24" baseType="lpstr">
      <vt:lpstr>ＭＳ Ｐゴシック</vt:lpstr>
      <vt:lpstr>Arial</vt:lpstr>
      <vt:lpstr>Calibri</vt:lpstr>
      <vt:lpstr>Franklin Gothic Book</vt:lpstr>
      <vt:lpstr>Franklin Gothic Medium</vt:lpstr>
      <vt:lpstr>HGｺﾞｼｯｸE</vt:lpstr>
      <vt:lpstr>Tahoma</vt:lpstr>
      <vt:lpstr>Times New Roman</vt:lpstr>
      <vt:lpstr>Wingdings</vt:lpstr>
      <vt:lpstr>Wingdings 2</vt:lpstr>
      <vt:lpstr>Gezinti</vt:lpstr>
      <vt:lpstr>PowerPoint Sunusu</vt:lpstr>
      <vt:lpstr>PowerPoint Sunusu</vt:lpstr>
      <vt:lpstr>        İç Denetimin Tarihsel Gelişimi</vt:lpstr>
      <vt:lpstr>Düzenleme yetkisi</vt:lpstr>
      <vt:lpstr>PowerPoint Sunusu</vt:lpstr>
      <vt:lpstr>İç Denetim Kavramı</vt:lpstr>
      <vt:lpstr>İç Denetim Faaliyetinin Kapsamı</vt:lpstr>
      <vt:lpstr>İç Denetim Türleri</vt:lpstr>
      <vt:lpstr>İç Denetimde risk odaklılık </vt:lpstr>
      <vt:lpstr>Rapor Türleri</vt:lpstr>
      <vt:lpstr>İç Denetimde Fırsatlar ve Tehditler</vt:lpstr>
      <vt:lpstr>İç Denetimde Fırsatlar ve Tehditler</vt:lpstr>
      <vt:lpstr>PowerPoint Sunusu</vt:lpstr>
    </vt:vector>
  </TitlesOfParts>
  <Company>VESTEL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VESTEL</dc:creator>
  <cp:lastModifiedBy>Ahmet Sandal</cp:lastModifiedBy>
  <cp:revision>349</cp:revision>
  <dcterms:created xsi:type="dcterms:W3CDTF">2007-03-11T13:04:14Z</dcterms:created>
  <dcterms:modified xsi:type="dcterms:W3CDTF">2019-02-26T11:53:29Z</dcterms:modified>
</cp:coreProperties>
</file>