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sldIdLst>
    <p:sldId id="256" r:id="rId2"/>
    <p:sldId id="353" r:id="rId3"/>
    <p:sldId id="346" r:id="rId4"/>
    <p:sldId id="350" r:id="rId5"/>
    <p:sldId id="349" r:id="rId6"/>
    <p:sldId id="352" r:id="rId7"/>
    <p:sldId id="345" r:id="rId8"/>
    <p:sldId id="364" r:id="rId9"/>
    <p:sldId id="344" r:id="rId10"/>
    <p:sldId id="354" r:id="rId11"/>
    <p:sldId id="343" r:id="rId12"/>
    <p:sldId id="355" r:id="rId13"/>
    <p:sldId id="341" r:id="rId14"/>
    <p:sldId id="356" r:id="rId15"/>
    <p:sldId id="361" r:id="rId16"/>
    <p:sldId id="366" r:id="rId17"/>
    <p:sldId id="342" r:id="rId18"/>
    <p:sldId id="362" r:id="rId19"/>
    <p:sldId id="360" r:id="rId20"/>
    <p:sldId id="363" r:id="rId21"/>
    <p:sldId id="357" r:id="rId22"/>
    <p:sldId id="305" r:id="rId23"/>
    <p:sldId id="337" r:id="rId24"/>
    <p:sldId id="306" r:id="rId25"/>
    <p:sldId id="307" r:id="rId26"/>
    <p:sldId id="308" r:id="rId27"/>
    <p:sldId id="325" r:id="rId28"/>
    <p:sldId id="326" r:id="rId29"/>
    <p:sldId id="310" r:id="rId30"/>
    <p:sldId id="327" r:id="rId31"/>
    <p:sldId id="311" r:id="rId32"/>
    <p:sldId id="328" r:id="rId33"/>
    <p:sldId id="309" r:id="rId34"/>
    <p:sldId id="321" r:id="rId35"/>
    <p:sldId id="333" r:id="rId36"/>
    <p:sldId id="312" r:id="rId37"/>
    <p:sldId id="365" r:id="rId38"/>
    <p:sldId id="322" r:id="rId39"/>
    <p:sldId id="316" r:id="rId40"/>
    <p:sldId id="317" r:id="rId41"/>
    <p:sldId id="319" r:id="rId42"/>
    <p:sldId id="292" r:id="rId4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05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15320D-6309-4971-9442-41FEDF567491}" type="datetimeFigureOut">
              <a:rPr lang="tr-TR" smtClean="0"/>
              <a:pPr/>
              <a:t>19.02.2019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C07205-E024-4A8F-8EC9-0EFFBD2D8C5B}" type="slidenum">
              <a:rPr lang="tr-TR" smtClean="0"/>
              <a:pPr/>
              <a:t>‹#›</a:t>
            </a:fld>
            <a:endParaRPr lang="tr-TR"/>
          </a:p>
        </p:txBody>
      </p:sp>
    </p:spTree>
    <p:extLst>
      <p:ext uri="{BB962C8B-B14F-4D97-AF65-F5344CB8AC3E}">
        <p14:creationId xmlns:p14="http://schemas.microsoft.com/office/powerpoint/2010/main" val="1616345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6583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C0F4B698-BB44-42DE-B229-67F60ADF3175}" type="datetimeFigureOut">
              <a:rPr lang="tr-TR" smtClean="0"/>
              <a:pPr/>
              <a:t>19.02.2019</a:t>
            </a:fld>
            <a:endParaRPr 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C7732AF3-2932-4BE0-93CC-0FAF9CBF6868}"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C0F4B698-BB44-42DE-B229-67F60ADF3175}" type="datetimeFigureOut">
              <a:rPr lang="tr-TR" smtClean="0"/>
              <a:pPr/>
              <a:t>19.02.2019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7732AF3-2932-4BE0-93CC-0FAF9CBF6868}" type="slidenum">
              <a:rPr lang="tr-TR" smtClean="0"/>
              <a:pPr/>
              <a:t>‹#›</a:t>
            </a:fld>
            <a:endParaRPr lang="tr-TR"/>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C0F4B698-BB44-42DE-B229-67F60ADF3175}" type="datetimeFigureOut">
              <a:rPr lang="tr-TR" smtClean="0"/>
              <a:pPr/>
              <a:t>19.02.2019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7732AF3-2932-4BE0-93CC-0FAF9CBF6868}" type="slidenum">
              <a:rPr lang="tr-TR" smtClean="0"/>
              <a:pPr/>
              <a:t>‹#›</a:t>
            </a:fld>
            <a:endParaRPr lang="tr-TR"/>
          </a:p>
        </p:txBody>
      </p:sp>
    </p:spTree>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29"/>
        <p:cNvGrpSpPr/>
        <p:nvPr/>
      </p:nvGrpSpPr>
      <p:grpSpPr>
        <a:xfrm>
          <a:off x="0" y="0"/>
          <a:ext cx="0" cy="0"/>
          <a:chOff x="0" y="0"/>
          <a:chExt cx="0" cy="0"/>
        </a:xfrm>
      </p:grpSpPr>
      <p:sp>
        <p:nvSpPr>
          <p:cNvPr id="30" name="Shape 30"/>
          <p:cNvSpPr/>
          <p:nvPr/>
        </p:nvSpPr>
        <p:spPr>
          <a:xfrm>
            <a:off x="1169100" y="961800"/>
            <a:ext cx="7441499" cy="5362800"/>
          </a:xfrm>
          <a:prstGeom prst="rect">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31" name="Shape 31"/>
          <p:cNvSpPr txBox="1">
            <a:spLocks noGrp="1"/>
          </p:cNvSpPr>
          <p:nvPr>
            <p:ph type="title"/>
          </p:nvPr>
        </p:nvSpPr>
        <p:spPr>
          <a:xfrm>
            <a:off x="533400" y="533400"/>
            <a:ext cx="2106599" cy="13091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2" name="Shape 32"/>
          <p:cNvSpPr txBox="1">
            <a:spLocks noGrp="1"/>
          </p:cNvSpPr>
          <p:nvPr>
            <p:ph type="body" idx="1"/>
          </p:nvPr>
        </p:nvSpPr>
        <p:spPr>
          <a:xfrm>
            <a:off x="1442950" y="2069300"/>
            <a:ext cx="2233499" cy="40197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3" name="Shape 33"/>
          <p:cNvSpPr txBox="1">
            <a:spLocks noGrp="1"/>
          </p:cNvSpPr>
          <p:nvPr>
            <p:ph type="body" idx="2"/>
          </p:nvPr>
        </p:nvSpPr>
        <p:spPr>
          <a:xfrm>
            <a:off x="3790875" y="2069300"/>
            <a:ext cx="2233499" cy="40197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4" name="Shape 34"/>
          <p:cNvSpPr txBox="1">
            <a:spLocks noGrp="1"/>
          </p:cNvSpPr>
          <p:nvPr>
            <p:ph type="body" idx="3"/>
          </p:nvPr>
        </p:nvSpPr>
        <p:spPr>
          <a:xfrm>
            <a:off x="6138800" y="2069300"/>
            <a:ext cx="2233499" cy="40197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extLst>
      <p:ext uri="{BB962C8B-B14F-4D97-AF65-F5344CB8AC3E}">
        <p14:creationId xmlns:p14="http://schemas.microsoft.com/office/powerpoint/2010/main" val="2971309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C0F4B698-BB44-42DE-B229-67F60ADF3175}" type="datetimeFigureOut">
              <a:rPr lang="tr-TR" smtClean="0"/>
              <a:pPr/>
              <a:t>19.02.2019</a:t>
            </a:fld>
            <a:endParaRPr lang="tr-TR"/>
          </a:p>
        </p:txBody>
      </p:sp>
      <p:sp>
        <p:nvSpPr>
          <p:cNvPr id="9" name="Slayt Numarası Yer Tutucusu 8"/>
          <p:cNvSpPr>
            <a:spLocks noGrp="1"/>
          </p:cNvSpPr>
          <p:nvPr>
            <p:ph type="sldNum" sz="quarter" idx="15"/>
          </p:nvPr>
        </p:nvSpPr>
        <p:spPr/>
        <p:txBody>
          <a:bodyPr rtlCol="0"/>
          <a:lstStyle/>
          <a:p>
            <a:fld id="{C7732AF3-2932-4BE0-93CC-0FAF9CBF6868}" type="slidenum">
              <a:rPr lang="tr-TR" smtClean="0"/>
              <a:pPr/>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C0F4B698-BB44-42DE-B229-67F60ADF3175}" type="datetimeFigureOut">
              <a:rPr lang="tr-TR" smtClean="0"/>
              <a:pPr/>
              <a:t>19.02.2019</a:t>
            </a:fld>
            <a:endParaRPr lang="tr-TR"/>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C7732AF3-2932-4BE0-93CC-0FAF9CBF6868}"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C0F4B698-BB44-42DE-B229-67F60ADF3175}" type="datetimeFigureOut">
              <a:rPr lang="tr-TR" smtClean="0"/>
              <a:pPr/>
              <a:t>19.02.2019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7732AF3-2932-4BE0-93CC-0FAF9CBF6868}" type="slidenum">
              <a:rPr lang="tr-TR" smtClean="0"/>
              <a:pPr/>
              <a:t>‹#›</a:t>
            </a:fld>
            <a:endParaRPr lang="tr-T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C0F4B698-BB44-42DE-B229-67F60ADF3175}" type="datetimeFigureOut">
              <a:rPr lang="tr-TR" smtClean="0"/>
              <a:pPr/>
              <a:t>19.02.2019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7732AF3-2932-4BE0-93CC-0FAF9CBF6868}" type="slidenum">
              <a:rPr lang="tr-TR" smtClean="0"/>
              <a:pPr/>
              <a:t>‹#›</a:t>
            </a:fld>
            <a:endParaRPr lang="tr-T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C0F4B698-BB44-42DE-B229-67F60ADF3175}" type="datetimeFigureOut">
              <a:rPr lang="tr-TR" smtClean="0"/>
              <a:pPr/>
              <a:t>19.02.2019</a:t>
            </a:fld>
            <a:endParaRPr lang="tr-TR"/>
          </a:p>
        </p:txBody>
      </p:sp>
      <p:sp>
        <p:nvSpPr>
          <p:cNvPr id="7" name="Slayt Numarası Yer Tutucusu 6"/>
          <p:cNvSpPr>
            <a:spLocks noGrp="1"/>
          </p:cNvSpPr>
          <p:nvPr>
            <p:ph type="sldNum" sz="quarter" idx="11"/>
          </p:nvPr>
        </p:nvSpPr>
        <p:spPr/>
        <p:txBody>
          <a:bodyPr rtlCol="0"/>
          <a:lstStyle/>
          <a:p>
            <a:fld id="{C7732AF3-2932-4BE0-93CC-0FAF9CBF6868}" type="slidenum">
              <a:rPr lang="tr-TR" smtClean="0"/>
              <a:pPr/>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0F4B698-BB44-42DE-B229-67F60ADF3175}" type="datetimeFigureOut">
              <a:rPr lang="tr-TR" smtClean="0"/>
              <a:pPr/>
              <a:t>19.02.2019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7732AF3-2932-4BE0-93CC-0FAF9CBF6868}" type="slidenum">
              <a:rPr lang="tr-TR" smtClean="0"/>
              <a:pPr/>
              <a:t>‹#›</a:t>
            </a:fld>
            <a:endParaRPr lang="tr-TR"/>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C0F4B698-BB44-42DE-B229-67F60ADF3175}" type="datetimeFigureOut">
              <a:rPr lang="tr-TR" smtClean="0"/>
              <a:pPr/>
              <a:t>19.02.2019</a:t>
            </a:fld>
            <a:endParaRPr lang="tr-TR"/>
          </a:p>
        </p:txBody>
      </p:sp>
      <p:sp>
        <p:nvSpPr>
          <p:cNvPr id="22" name="Slayt Numarası Yer Tutucusu 21"/>
          <p:cNvSpPr>
            <a:spLocks noGrp="1"/>
          </p:cNvSpPr>
          <p:nvPr>
            <p:ph type="sldNum" sz="quarter" idx="15"/>
          </p:nvPr>
        </p:nvSpPr>
        <p:spPr/>
        <p:txBody>
          <a:bodyPr rtlCol="0"/>
          <a:lstStyle/>
          <a:p>
            <a:fld id="{C7732AF3-2932-4BE0-93CC-0FAF9CBF6868}" type="slidenum">
              <a:rPr lang="tr-TR" smtClean="0"/>
              <a:pPr/>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C0F4B698-BB44-42DE-B229-67F60ADF3175}" type="datetimeFigureOut">
              <a:rPr lang="tr-TR" smtClean="0"/>
              <a:pPr/>
              <a:t>19.02.2019</a:t>
            </a:fld>
            <a:endParaRPr lang="tr-TR"/>
          </a:p>
        </p:txBody>
      </p:sp>
      <p:sp>
        <p:nvSpPr>
          <p:cNvPr id="18" name="Slayt Numarası Yer Tutucusu 17"/>
          <p:cNvSpPr>
            <a:spLocks noGrp="1"/>
          </p:cNvSpPr>
          <p:nvPr>
            <p:ph type="sldNum" sz="quarter" idx="11"/>
          </p:nvPr>
        </p:nvSpPr>
        <p:spPr/>
        <p:txBody>
          <a:bodyPr rtlCol="0"/>
          <a:lstStyle/>
          <a:p>
            <a:fld id="{C7732AF3-2932-4BE0-93CC-0FAF9CBF6868}" type="slidenum">
              <a:rPr lang="tr-TR" smtClean="0"/>
              <a:pPr/>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0F4B698-BB44-42DE-B229-67F60ADF3175}" type="datetimeFigureOut">
              <a:rPr lang="tr-TR" smtClean="0"/>
              <a:pPr/>
              <a:t>19.02.2019</a:t>
            </a:fld>
            <a:endParaRPr 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7732AF3-2932-4BE0-93CC-0FAF9CBF6868}"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zoom/>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763688" y="1196752"/>
            <a:ext cx="7128792" cy="936104"/>
          </a:xfrm>
        </p:spPr>
        <p:txBody>
          <a:bodyPr>
            <a:normAutofit fontScale="90000"/>
          </a:bodyPr>
          <a:lstStyle/>
          <a:p>
            <a:r>
              <a:rPr lang="tr-TR" smtClean="0"/>
              <a:t/>
            </a:r>
            <a:br>
              <a:rPr lang="tr-TR" smtClean="0"/>
            </a:br>
            <a:r>
              <a:rPr lang="tr-TR"/>
              <a:t/>
            </a:r>
            <a:br>
              <a:rPr lang="tr-TR"/>
            </a:br>
            <a:r>
              <a:rPr lang="tr-TR" smtClean="0"/>
              <a:t/>
            </a:r>
            <a:br>
              <a:rPr lang="tr-TR" smtClean="0"/>
            </a:br>
            <a:r>
              <a:rPr lang="tr-TR" smtClean="0"/>
              <a:t/>
            </a:r>
            <a:br>
              <a:rPr lang="tr-TR" smtClean="0"/>
            </a:br>
            <a:r>
              <a:rPr lang="tr-TR" smtClean="0"/>
              <a:t/>
            </a:r>
            <a:br>
              <a:rPr lang="tr-TR" smtClean="0"/>
            </a:br>
            <a:r>
              <a:rPr lang="tr-TR" smtClean="0"/>
              <a:t/>
            </a:r>
            <a:br>
              <a:rPr lang="tr-TR" smtClean="0"/>
            </a:br>
            <a:endParaRPr lang="tr-TR" sz="3600"/>
          </a:p>
        </p:txBody>
      </p:sp>
      <p:sp>
        <p:nvSpPr>
          <p:cNvPr id="3" name="Alt Başlık 2"/>
          <p:cNvSpPr>
            <a:spLocks noGrp="1"/>
          </p:cNvSpPr>
          <p:nvPr>
            <p:ph type="subTitle" idx="1"/>
          </p:nvPr>
        </p:nvSpPr>
        <p:spPr>
          <a:xfrm>
            <a:off x="1115616" y="2060848"/>
            <a:ext cx="7743852" cy="1800200"/>
          </a:xfrm>
        </p:spPr>
        <p:txBody>
          <a:bodyPr>
            <a:noAutofit/>
          </a:bodyPr>
          <a:lstStyle/>
          <a:p>
            <a:pPr algn="ctr"/>
            <a:r>
              <a:rPr lang="tr-TR" sz="3600" dirty="0" smtClean="0">
                <a:solidFill>
                  <a:schemeClr val="accent3">
                    <a:lumMod val="60000"/>
                    <a:lumOff val="40000"/>
                  </a:schemeClr>
                </a:solidFill>
                <a:latin typeface="Arial" pitchFamily="34" charset="0"/>
                <a:ea typeface="Meiryo" pitchFamily="34" charset="-128"/>
                <a:cs typeface="Arial" pitchFamily="34" charset="0"/>
              </a:rPr>
              <a:t>	İÇ KONTROL SİSTEMİNDE 		BİREYSEL PERFORMANSIN DEĞERLENDİRİLMESİ</a:t>
            </a:r>
            <a:endParaRPr lang="tr-TR" sz="3600" dirty="0">
              <a:solidFill>
                <a:schemeClr val="accent3">
                  <a:lumMod val="60000"/>
                  <a:lumOff val="40000"/>
                </a:schemeClr>
              </a:solidFill>
              <a:latin typeface="Arial" pitchFamily="34" charset="0"/>
              <a:ea typeface="Meiryo" pitchFamily="34" charset="-128"/>
              <a:cs typeface="Arial" pitchFamily="34" charset="0"/>
            </a:endParaRPr>
          </a:p>
        </p:txBody>
      </p:sp>
      <p:sp>
        <p:nvSpPr>
          <p:cNvPr id="4" name="Metin kutusu 3"/>
          <p:cNvSpPr txBox="1"/>
          <p:nvPr/>
        </p:nvSpPr>
        <p:spPr>
          <a:xfrm>
            <a:off x="5868144" y="6021288"/>
            <a:ext cx="3024336" cy="646331"/>
          </a:xfrm>
          <a:prstGeom prst="rect">
            <a:avLst/>
          </a:prstGeom>
          <a:noFill/>
        </p:spPr>
        <p:txBody>
          <a:bodyPr wrap="square" rtlCol="0">
            <a:spAutoFit/>
          </a:bodyPr>
          <a:lstStyle/>
          <a:p>
            <a:r>
              <a:rPr lang="tr-TR" dirty="0" smtClean="0">
                <a:solidFill>
                  <a:srgbClr val="FF0000"/>
                </a:solidFill>
              </a:rPr>
              <a:t>Arzu TUĞCU</a:t>
            </a:r>
          </a:p>
          <a:p>
            <a:r>
              <a:rPr lang="tr-TR" dirty="0" smtClean="0">
                <a:solidFill>
                  <a:srgbClr val="FF0000"/>
                </a:solidFill>
              </a:rPr>
              <a:t>Hazine ve Maliye Uzmanı</a:t>
            </a:r>
            <a:endParaRPr lang="tr-TR" dirty="0">
              <a:solidFill>
                <a:srgbClr val="FF0000"/>
              </a:solidFill>
            </a:endParaRPr>
          </a:p>
        </p:txBody>
      </p:sp>
    </p:spTree>
    <p:extLst>
      <p:ext uri="{BB962C8B-B14F-4D97-AF65-F5344CB8AC3E}">
        <p14:creationId xmlns:p14="http://schemas.microsoft.com/office/powerpoint/2010/main" val="1797349968"/>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980728"/>
            <a:ext cx="2857500" cy="1495426"/>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lstStyle/>
          <a:p>
            <a:r>
              <a:rPr lang="tr-TR" b="1" dirty="0"/>
              <a:t>İdare açısından sağlayacağı </a:t>
            </a:r>
            <a:r>
              <a:rPr lang="tr-TR" b="1" dirty="0" smtClean="0"/>
              <a:t>faydalar-II</a:t>
            </a:r>
            <a:endParaRPr lang="tr-TR" dirty="0"/>
          </a:p>
        </p:txBody>
      </p:sp>
      <p:sp>
        <p:nvSpPr>
          <p:cNvPr id="3" name="İçerik Yer Tutucusu 2"/>
          <p:cNvSpPr>
            <a:spLocks noGrp="1"/>
          </p:cNvSpPr>
          <p:nvPr>
            <p:ph sz="quarter" idx="1"/>
          </p:nvPr>
        </p:nvSpPr>
        <p:spPr>
          <a:xfrm>
            <a:off x="467544" y="1556792"/>
            <a:ext cx="7467600" cy="4873752"/>
          </a:xfrm>
        </p:spPr>
        <p:txBody>
          <a:bodyPr>
            <a:normAutofit/>
          </a:bodyPr>
          <a:lstStyle/>
          <a:p>
            <a:pPr lvl="0"/>
            <a:r>
              <a:rPr lang="tr-TR" dirty="0" smtClean="0"/>
              <a:t>‘</a:t>
            </a:r>
            <a:r>
              <a:rPr lang="tr-TR" dirty="0"/>
              <a:t>Sürekli iyileştirme’ anlayışıyla örgütün </a:t>
            </a:r>
            <a:r>
              <a:rPr lang="tr-TR" dirty="0" smtClean="0"/>
              <a:t>gelişiminin </a:t>
            </a:r>
            <a:r>
              <a:rPr lang="tr-TR" dirty="0"/>
              <a:t>devamlılığı sağlanır.</a:t>
            </a:r>
          </a:p>
          <a:p>
            <a:pPr lvl="0"/>
            <a:r>
              <a:rPr lang="tr-TR" dirty="0"/>
              <a:t>Çalışanların motivasyonu arttırılarak uzmanlığının ve ustalığının gelişimi sağlanır, dolaylı olarak örgütün uzmanlığı da artar.</a:t>
            </a:r>
          </a:p>
          <a:p>
            <a:pPr lvl="0"/>
            <a:r>
              <a:rPr lang="tr-TR" dirty="0"/>
              <a:t>Sorumluluk tabana yayılır.</a:t>
            </a:r>
          </a:p>
          <a:p>
            <a:pPr lvl="0"/>
            <a:r>
              <a:rPr lang="tr-TR" dirty="0"/>
              <a:t>Örgüt kısa ve uzun vadede meydana gelebilecek değişikliklere daha kolay uyum sağlayabilir.</a:t>
            </a:r>
          </a:p>
          <a:p>
            <a:pPr lvl="0"/>
            <a:r>
              <a:rPr lang="tr-TR" dirty="0"/>
              <a:t>Gelecekte daha yüksek hedefler belirlenebilir ve bu hedeflere ulaşma olasılığı artar.</a:t>
            </a:r>
          </a:p>
          <a:p>
            <a:endParaRPr lang="tr-TR" dirty="0"/>
          </a:p>
        </p:txBody>
      </p:sp>
    </p:spTree>
    <p:extLst>
      <p:ext uri="{BB962C8B-B14F-4D97-AF65-F5344CB8AC3E}">
        <p14:creationId xmlns:p14="http://schemas.microsoft.com/office/powerpoint/2010/main" val="2261807700"/>
      </p:ext>
    </p:extLst>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erformans yÃ¶netimi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492896"/>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lstStyle/>
          <a:p>
            <a:r>
              <a:rPr lang="tr-TR" b="1" dirty="0"/>
              <a:t>Yönetim açısından sağlayacağı </a:t>
            </a:r>
            <a:r>
              <a:rPr lang="tr-TR" b="1" dirty="0" smtClean="0"/>
              <a:t>faydalar-I</a:t>
            </a:r>
            <a:endParaRPr lang="tr-TR" dirty="0"/>
          </a:p>
        </p:txBody>
      </p:sp>
      <p:sp>
        <p:nvSpPr>
          <p:cNvPr id="3" name="İçerik Yer Tutucusu 2"/>
          <p:cNvSpPr>
            <a:spLocks noGrp="1"/>
          </p:cNvSpPr>
          <p:nvPr>
            <p:ph sz="quarter" idx="1"/>
          </p:nvPr>
        </p:nvSpPr>
        <p:spPr>
          <a:xfrm>
            <a:off x="467544" y="1556792"/>
            <a:ext cx="7467600" cy="4873752"/>
          </a:xfrm>
        </p:spPr>
        <p:txBody>
          <a:bodyPr>
            <a:normAutofit/>
          </a:bodyPr>
          <a:lstStyle/>
          <a:p>
            <a:pPr lvl="0"/>
            <a:r>
              <a:rPr lang="tr-TR" dirty="0"/>
              <a:t>Planlama ve kontrol işlevleri daha etkili olur. Böylece bireylerin performansı gelişir.</a:t>
            </a:r>
          </a:p>
          <a:p>
            <a:pPr lvl="0"/>
            <a:r>
              <a:rPr lang="tr-TR" dirty="0"/>
              <a:t>Yöneticilerin çalışanlarla olan iletişimi güçlenir, ilişkiler daha olumlu olur.</a:t>
            </a:r>
          </a:p>
          <a:p>
            <a:pPr lvl="0"/>
            <a:r>
              <a:rPr lang="tr-TR" dirty="0"/>
              <a:t>Yönetim çalışanı daha iyi tanıdıkça yetki devri kolaylaşır.</a:t>
            </a:r>
          </a:p>
          <a:p>
            <a:pPr lvl="0"/>
            <a:r>
              <a:rPr lang="tr-TR" dirty="0"/>
              <a:t>Yöneticinin tam olarak ne istediğinin çalışan tarafından anlaşılması sağlanır.</a:t>
            </a:r>
          </a:p>
          <a:p>
            <a:pPr lvl="0"/>
            <a:r>
              <a:rPr lang="tr-TR" dirty="0"/>
              <a:t>Yönetimin kontrolü güçlenir, sorunlara erken müdahale edebilme şansı artar</a:t>
            </a:r>
            <a:r>
              <a:rPr lang="tr-TR" dirty="0" smtClean="0"/>
              <a:t>.</a:t>
            </a:r>
            <a:endParaRPr lang="tr-TR" dirty="0"/>
          </a:p>
          <a:p>
            <a:endParaRPr lang="tr-TR" dirty="0"/>
          </a:p>
        </p:txBody>
      </p:sp>
    </p:spTree>
    <p:extLst>
      <p:ext uri="{BB962C8B-B14F-4D97-AF65-F5344CB8AC3E}">
        <p14:creationId xmlns:p14="http://schemas.microsoft.com/office/powerpoint/2010/main" val="3805105733"/>
      </p:ext>
    </p:extLst>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erformans yÃ¶netimi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60648"/>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lstStyle/>
          <a:p>
            <a:r>
              <a:rPr lang="tr-TR" b="1" dirty="0"/>
              <a:t>Yönetim açısından sağlayacağı faydalar-II</a:t>
            </a:r>
            <a:endParaRPr lang="tr-TR" dirty="0"/>
          </a:p>
        </p:txBody>
      </p:sp>
      <p:sp>
        <p:nvSpPr>
          <p:cNvPr id="3" name="İçerik Yer Tutucusu 2"/>
          <p:cNvSpPr>
            <a:spLocks noGrp="1"/>
          </p:cNvSpPr>
          <p:nvPr>
            <p:ph sz="quarter" idx="1"/>
          </p:nvPr>
        </p:nvSpPr>
        <p:spPr/>
        <p:txBody>
          <a:bodyPr/>
          <a:lstStyle/>
          <a:p>
            <a:pPr lvl="0"/>
            <a:r>
              <a:rPr lang="tr-TR" dirty="0"/>
              <a:t>Yönetici çalışanını daha iyi anlayabilir ve sorunlarının tespitini yaparak zayıf yönlerinin gelişimi için yardımcı olur.</a:t>
            </a:r>
          </a:p>
          <a:p>
            <a:pPr lvl="0"/>
            <a:r>
              <a:rPr lang="tr-TR" dirty="0"/>
              <a:t>Yönetici örgütün amaçlarını daha net anlar ve bunların gerçekleştirilmesi adına daha etkin davranabilir.</a:t>
            </a:r>
          </a:p>
          <a:p>
            <a:pPr lvl="0"/>
            <a:r>
              <a:rPr lang="tr-TR" dirty="0"/>
              <a:t>Yönetimin personeli değerlendirmesinde daha objektif kriterler belirlenmesini sağlar ve buna bağlı olarak ücretlendirme, ödül ve terfi gibi konularda daha doğru kararlar alınır.</a:t>
            </a:r>
          </a:p>
          <a:p>
            <a:pPr lvl="0"/>
            <a:r>
              <a:rPr lang="tr-TR" dirty="0"/>
              <a:t>Yöneticinin kendini keşfetmesine ve yönetsel becerilerinin gelişimine yardımcı olur.</a:t>
            </a:r>
          </a:p>
          <a:p>
            <a:endParaRPr lang="tr-TR" dirty="0"/>
          </a:p>
        </p:txBody>
      </p:sp>
    </p:spTree>
    <p:extLst>
      <p:ext uri="{BB962C8B-B14F-4D97-AF65-F5344CB8AC3E}">
        <p14:creationId xmlns:p14="http://schemas.microsoft.com/office/powerpoint/2010/main" val="166657803"/>
      </p:ext>
    </p:extLst>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erformans yÃ¶netimi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88640"/>
            <a:ext cx="2466975" cy="1847851"/>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lstStyle/>
          <a:p>
            <a:r>
              <a:rPr lang="tr-TR" b="1" dirty="0"/>
              <a:t>Çalışanlar açısından sağlayacağı </a:t>
            </a:r>
            <a:r>
              <a:rPr lang="tr-TR" b="1" dirty="0" smtClean="0"/>
              <a:t>faydalar-I</a:t>
            </a:r>
            <a:endParaRPr lang="tr-TR" dirty="0"/>
          </a:p>
        </p:txBody>
      </p:sp>
      <p:sp>
        <p:nvSpPr>
          <p:cNvPr id="3" name="İçerik Yer Tutucusu 2"/>
          <p:cNvSpPr>
            <a:spLocks noGrp="1"/>
          </p:cNvSpPr>
          <p:nvPr>
            <p:ph sz="quarter" idx="1"/>
          </p:nvPr>
        </p:nvSpPr>
        <p:spPr>
          <a:xfrm>
            <a:off x="457200" y="1600200"/>
            <a:ext cx="8003232" cy="4873752"/>
          </a:xfrm>
        </p:spPr>
        <p:txBody>
          <a:bodyPr>
            <a:normAutofit lnSpcReduction="10000"/>
          </a:bodyPr>
          <a:lstStyle/>
          <a:p>
            <a:pPr lvl="0"/>
            <a:r>
              <a:rPr lang="tr-TR" dirty="0"/>
              <a:t>Çalışanın performansının değerlendirilmesinde </a:t>
            </a:r>
            <a:r>
              <a:rPr lang="tr-TR" dirty="0" smtClean="0"/>
              <a:t>kullanılacak </a:t>
            </a:r>
            <a:r>
              <a:rPr lang="tr-TR" dirty="0"/>
              <a:t>kriterleri önceden bilmesini sağlar.</a:t>
            </a:r>
          </a:p>
          <a:p>
            <a:pPr lvl="0"/>
            <a:r>
              <a:rPr lang="tr-TR" dirty="0"/>
              <a:t>Çalışanın örgütü ve yöneticilerini hatta o örgütte neden yer aldığını, rol ve sorumluluklarını daha iyi anlamasını sağlar.</a:t>
            </a:r>
          </a:p>
          <a:p>
            <a:pPr lvl="0"/>
            <a:r>
              <a:rPr lang="tr-TR" dirty="0"/>
              <a:t>Çalışan kendisinden beklenen performansı gerçekleştirmesi sonucu örgüt hedeflerine ne kadar katkı sağlayacağını önceden bilebilir.</a:t>
            </a:r>
          </a:p>
          <a:p>
            <a:pPr lvl="0"/>
            <a:r>
              <a:rPr lang="tr-TR" dirty="0"/>
              <a:t>Kişisel gelişiminin artmasına yardımcı olur, bu konuda örgüt ve yönetimden destek görür.</a:t>
            </a:r>
          </a:p>
          <a:p>
            <a:pPr lvl="0"/>
            <a:r>
              <a:rPr lang="tr-TR" dirty="0"/>
              <a:t>Çalışanların zayıf yönlerinin tespiti sonucu bu yönlerin gelişimi için gerekli eğitim ve önlemlerin alınması ile gelişimi sağlanır</a:t>
            </a:r>
            <a:r>
              <a:rPr lang="tr-TR" dirty="0" smtClean="0"/>
              <a:t>.</a:t>
            </a:r>
            <a:endParaRPr lang="tr-TR" dirty="0"/>
          </a:p>
        </p:txBody>
      </p:sp>
    </p:spTree>
    <p:extLst>
      <p:ext uri="{BB962C8B-B14F-4D97-AF65-F5344CB8AC3E}">
        <p14:creationId xmlns:p14="http://schemas.microsoft.com/office/powerpoint/2010/main" val="4102184903"/>
      </p:ext>
    </p:extLst>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erformans yÃ¶netimi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10242"/>
            <a:ext cx="2466975" cy="1847851"/>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lstStyle/>
          <a:p>
            <a:r>
              <a:rPr lang="tr-TR" b="1" dirty="0"/>
              <a:t>Çalışanlar açısından sağlayacağı </a:t>
            </a:r>
            <a:r>
              <a:rPr lang="tr-TR" b="1" dirty="0" smtClean="0"/>
              <a:t>faydalar-II</a:t>
            </a:r>
            <a:endParaRPr lang="tr-TR" dirty="0"/>
          </a:p>
        </p:txBody>
      </p:sp>
      <p:sp>
        <p:nvSpPr>
          <p:cNvPr id="3" name="İçerik Yer Tutucusu 2"/>
          <p:cNvSpPr>
            <a:spLocks noGrp="1"/>
          </p:cNvSpPr>
          <p:nvPr>
            <p:ph sz="quarter" idx="1"/>
          </p:nvPr>
        </p:nvSpPr>
        <p:spPr>
          <a:xfrm>
            <a:off x="457200" y="1600200"/>
            <a:ext cx="7931224" cy="4873752"/>
          </a:xfrm>
        </p:spPr>
        <p:txBody>
          <a:bodyPr>
            <a:normAutofit fontScale="92500"/>
          </a:bodyPr>
          <a:lstStyle/>
          <a:p>
            <a:pPr lvl="0"/>
            <a:r>
              <a:rPr lang="tr-TR" dirty="0"/>
              <a:t>Çalışanların gelişme potansiyeli daha doğru belirlenir.</a:t>
            </a:r>
          </a:p>
          <a:p>
            <a:pPr lvl="0"/>
            <a:r>
              <a:rPr lang="tr-TR" dirty="0"/>
              <a:t>Başarılı çalışan bir şekilde ödüllendirileceğini bildiğinden motivasyonu artar ve başarı yeni başarıları doğurur.</a:t>
            </a:r>
          </a:p>
          <a:p>
            <a:pPr lvl="0"/>
            <a:r>
              <a:rPr lang="tr-TR" dirty="0"/>
              <a:t>Çalışan sistemde aktif rol oynayacağından, sistemin gelişimine katkı sağlar ve kendisini sistemin bir parçası olarak göreceği için sahiplik duygusunu benimser.</a:t>
            </a:r>
          </a:p>
          <a:p>
            <a:pPr lvl="0"/>
            <a:r>
              <a:rPr lang="tr-TR" dirty="0"/>
              <a:t>Çalışalar daha objektif ve adil bir şekilde değerlendirileceğinden iş doyumu da artar.</a:t>
            </a:r>
          </a:p>
          <a:p>
            <a:pPr lvl="0"/>
            <a:r>
              <a:rPr lang="tr-TR" dirty="0"/>
              <a:t>Çalışan kendi performansını yönetebilir, hedefine ulaşmak yolunda hangi noktada olduğunu görebilir ve kalan yolu için gerekli adımları atabilir.</a:t>
            </a:r>
          </a:p>
          <a:p>
            <a:pPr lvl="0"/>
            <a:r>
              <a:rPr lang="tr-TR" dirty="0"/>
              <a:t>Performanslarına ilişkin elde ettikleri olumlu geri bildirim yolu ile çalışanın kendine güveni artar.</a:t>
            </a:r>
          </a:p>
          <a:p>
            <a:endParaRPr lang="tr-TR" dirty="0"/>
          </a:p>
        </p:txBody>
      </p:sp>
    </p:spTree>
    <p:extLst>
      <p:ext uri="{BB962C8B-B14F-4D97-AF65-F5344CB8AC3E}">
        <p14:creationId xmlns:p14="http://schemas.microsoft.com/office/powerpoint/2010/main" val="1717134663"/>
      </p:ext>
    </p:extLst>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ÇALIŞANLAR</a:t>
            </a:r>
            <a:endParaRPr lang="tr-TR" dirty="0"/>
          </a:p>
        </p:txBody>
      </p:sp>
      <p:sp>
        <p:nvSpPr>
          <p:cNvPr id="3" name="2 İçerik Yer Tutucusu"/>
          <p:cNvSpPr>
            <a:spLocks noGrp="1"/>
          </p:cNvSpPr>
          <p:nvPr>
            <p:ph sz="quarter" idx="1"/>
          </p:nvPr>
        </p:nvSpPr>
        <p:spPr/>
        <p:txBody>
          <a:bodyPr/>
          <a:lstStyle/>
          <a:p>
            <a:pPr>
              <a:buNone/>
            </a:pPr>
            <a:r>
              <a:rPr lang="tr-TR" dirty="0" smtClean="0"/>
              <a:t>   	Elinden gelenin en iyisini yapmaya çalışan özverili bir çalışan, performansı düşük olan ve işe karşı ilgisiz davranan bir çalışanla aynı kefeye konulmak istemez.</a:t>
            </a:r>
          </a:p>
          <a:p>
            <a:pPr>
              <a:buNone/>
            </a:pPr>
            <a:endParaRPr lang="tr-TR" dirty="0" smtClean="0"/>
          </a:p>
          <a:p>
            <a:pPr>
              <a:buNone/>
            </a:pPr>
            <a:r>
              <a:rPr lang="tr-TR" dirty="0" smtClean="0"/>
              <a:t>	Bu tarz bir değerlendirme başarılı çalışanın performansını düşürebilecek bir etki de yaratabilir. </a:t>
            </a:r>
          </a:p>
          <a:p>
            <a:pPr>
              <a:buNone/>
            </a:pPr>
            <a:endParaRPr lang="tr-TR" dirty="0" smtClean="0"/>
          </a:p>
          <a:p>
            <a:pPr>
              <a:buNone/>
            </a:pPr>
            <a:r>
              <a:rPr lang="tr-TR" dirty="0" smtClean="0"/>
              <a:t>	</a:t>
            </a:r>
            <a:endParaRPr lang="tr-TR" dirty="0"/>
          </a:p>
        </p:txBody>
      </p:sp>
      <p:sp>
        <p:nvSpPr>
          <p:cNvPr id="1026" name="AutoShape 2" descr="Performans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0" name="AutoShape 6" descr="Performans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2" name="AutoShape 8" descr="Performans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34" name="Picture 10" descr="Performans ile ilgili gÃ¶rsel sonucu"/>
          <p:cNvPicPr>
            <a:picLocks noChangeAspect="1" noChangeArrowheads="1"/>
          </p:cNvPicPr>
          <p:nvPr/>
        </p:nvPicPr>
        <p:blipFill>
          <a:blip r:embed="rId2"/>
          <a:srcRect/>
          <a:stretch>
            <a:fillRect/>
          </a:stretch>
        </p:blipFill>
        <p:spPr bwMode="auto">
          <a:xfrm>
            <a:off x="2928926" y="4929198"/>
            <a:ext cx="3143272" cy="1571636"/>
          </a:xfrm>
          <a:prstGeom prst="rect">
            <a:avLst/>
          </a:prstGeom>
          <a:noFill/>
        </p:spPr>
      </p:pic>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Hep Fayda mı?</a:t>
            </a:r>
            <a:r>
              <a:rPr lang="tr-TR" dirty="0"/>
              <a:t/>
            </a:r>
            <a:br>
              <a:rPr lang="tr-TR" dirty="0"/>
            </a:br>
            <a:endParaRPr lang="tr-TR" dirty="0"/>
          </a:p>
        </p:txBody>
      </p:sp>
      <p:sp>
        <p:nvSpPr>
          <p:cNvPr id="3" name="İçerik Yer Tutucusu 2"/>
          <p:cNvSpPr>
            <a:spLocks noGrp="1"/>
          </p:cNvSpPr>
          <p:nvPr>
            <p:ph sz="quarter" idx="1"/>
          </p:nvPr>
        </p:nvSpPr>
        <p:spPr>
          <a:xfrm>
            <a:off x="457200" y="1600200"/>
            <a:ext cx="8291264" cy="4873752"/>
          </a:xfrm>
        </p:spPr>
        <p:txBody>
          <a:bodyPr/>
          <a:lstStyle/>
          <a:p>
            <a:pPr lvl="0"/>
            <a:endParaRPr lang="tr-TR" dirty="0" smtClean="0"/>
          </a:p>
          <a:p>
            <a:pPr lvl="0"/>
            <a:r>
              <a:rPr lang="tr-TR" dirty="0" smtClean="0"/>
              <a:t>Performans değerlendirme sistemi etkin değilse ücret politikalarının yanlış uygulanmasına sebep olabilir.</a:t>
            </a:r>
          </a:p>
          <a:p>
            <a:pPr lvl="0"/>
            <a:r>
              <a:rPr lang="tr-TR" dirty="0" smtClean="0"/>
              <a:t>Çalışanlar </a:t>
            </a:r>
            <a:r>
              <a:rPr lang="tr-TR" dirty="0"/>
              <a:t>arasında rekabet artacağından işbölümü azalabilir ve kişiler bilgilerini diğer çalışanlarla paylaşmak istemeyebilir.</a:t>
            </a:r>
          </a:p>
          <a:p>
            <a:pPr lvl="0"/>
            <a:r>
              <a:rPr lang="tr-TR" dirty="0" smtClean="0"/>
              <a:t>Çalışanları </a:t>
            </a:r>
            <a:r>
              <a:rPr lang="tr-TR" dirty="0"/>
              <a:t>motive edecek ödüller sağlıklı belirlenmediğinde motivasyonu düşürücü etki yaratabilir.</a:t>
            </a:r>
          </a:p>
          <a:p>
            <a:pPr lvl="0"/>
            <a:r>
              <a:rPr lang="tr-TR" dirty="0"/>
              <a:t>Çalışanların sadece ücrete odaklanması etik değerlerin yitirilmesine neden olabilir.</a:t>
            </a:r>
          </a:p>
          <a:p>
            <a:endParaRPr lang="tr-TR" dirty="0"/>
          </a:p>
        </p:txBody>
      </p:sp>
    </p:spTree>
    <p:extLst>
      <p:ext uri="{BB962C8B-B14F-4D97-AF65-F5344CB8AC3E}">
        <p14:creationId xmlns:p14="http://schemas.microsoft.com/office/powerpoint/2010/main" val="3183450828"/>
      </p:ext>
    </p:extLst>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Performans Yönetiminin </a:t>
            </a:r>
            <a:r>
              <a:rPr lang="tr-TR" dirty="0" err="1" smtClean="0"/>
              <a:t>AşamalarI</a:t>
            </a:r>
            <a:endParaRPr lang="tr-TR" dirty="0"/>
          </a:p>
        </p:txBody>
      </p:sp>
      <p:pic>
        <p:nvPicPr>
          <p:cNvPr id="4" name="İçerik Yer Tutucusu 3"/>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691680" y="1844824"/>
            <a:ext cx="5904656" cy="3672408"/>
          </a:xfrm>
          <a:prstGeom prst="rect">
            <a:avLst/>
          </a:prstGeom>
          <a:noFill/>
        </p:spPr>
      </p:pic>
      <p:sp>
        <p:nvSpPr>
          <p:cNvPr id="5" name="Dikdörtgen 4"/>
          <p:cNvSpPr/>
          <p:nvPr/>
        </p:nvSpPr>
        <p:spPr>
          <a:xfrm>
            <a:off x="971600" y="5805264"/>
            <a:ext cx="4572000" cy="261610"/>
          </a:xfrm>
          <a:prstGeom prst="rect">
            <a:avLst/>
          </a:prstGeom>
        </p:spPr>
        <p:txBody>
          <a:bodyPr>
            <a:spAutoFit/>
          </a:bodyPr>
          <a:lstStyle/>
          <a:p>
            <a:r>
              <a:rPr lang="tr-TR" sz="1100" dirty="0"/>
              <a:t>Performans Yönetim Süreci (AÖF Eğitim </a:t>
            </a:r>
            <a:r>
              <a:rPr lang="tr-TR" sz="1100" dirty="0" err="1"/>
              <a:t>Portalı</a:t>
            </a:r>
            <a:r>
              <a:rPr lang="tr-TR" sz="1100" dirty="0"/>
              <a:t>)</a:t>
            </a:r>
          </a:p>
        </p:txBody>
      </p:sp>
    </p:spTree>
    <p:extLst>
      <p:ext uri="{BB962C8B-B14F-4D97-AF65-F5344CB8AC3E}">
        <p14:creationId xmlns:p14="http://schemas.microsoft.com/office/powerpoint/2010/main" val="2435631250"/>
      </p:ext>
    </p:extLst>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Performans </a:t>
            </a:r>
            <a:r>
              <a:rPr lang="tr-TR" dirty="0" smtClean="0"/>
              <a:t>demek?</a:t>
            </a:r>
            <a:r>
              <a:rPr lang="tr-TR" dirty="0" smtClean="0"/>
              <a:t> </a:t>
            </a:r>
            <a:endParaRPr lang="tr-TR" dirty="0"/>
          </a:p>
        </p:txBody>
      </p:sp>
      <p:sp>
        <p:nvSpPr>
          <p:cNvPr id="3" name="2 İçerik Yer Tutucusu"/>
          <p:cNvSpPr>
            <a:spLocks noGrp="1"/>
          </p:cNvSpPr>
          <p:nvPr>
            <p:ph sz="quarter" idx="1"/>
          </p:nvPr>
        </p:nvSpPr>
        <p:spPr>
          <a:xfrm>
            <a:off x="457200" y="1600200"/>
            <a:ext cx="7467600" cy="2900370"/>
          </a:xfrm>
        </p:spPr>
        <p:txBody>
          <a:bodyPr/>
          <a:lstStyle/>
          <a:p>
            <a:pPr>
              <a:buNone/>
            </a:pPr>
            <a:r>
              <a:rPr lang="tr-TR" dirty="0" smtClean="0"/>
              <a:t>	</a:t>
            </a:r>
          </a:p>
          <a:p>
            <a:pPr>
              <a:buNone/>
            </a:pPr>
            <a:r>
              <a:rPr lang="tr-TR" dirty="0" smtClean="0"/>
              <a:t>	Çalışanın kurum içerisinde görevi ne olursa olsun çalışmalarının, etkinliklerinin, eksikliklerinin, yeterliliklerinin, fazlalıklarının, yetersizliklerinin kısacası bir bütün olarak tüm yönlerinin gözden geçirilmesidir. </a:t>
            </a:r>
            <a:endParaRPr lang="tr-TR" dirty="0"/>
          </a:p>
        </p:txBody>
      </p:sp>
      <p:sp>
        <p:nvSpPr>
          <p:cNvPr id="68610" name="AutoShape 2" descr="Ä°lgili res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8612" name="AutoShape 4" descr="Ä°lgili res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8614" name="AutoShape 6" descr="Ä°lgili res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8616" name="AutoShape 8" descr="Ä°lgili res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8618" name="AutoShape 10" descr="Ä°lgili res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8620" name="AutoShape 12" descr="Ä°lgili res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8622" name="AutoShape 14" descr="Ä°lgili res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8624" name="AutoShape 16" descr="Ä°lgili res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8626" name="AutoShape 18" descr="Ä°lgili res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8628" name="AutoShape 20" descr="Ä°lgili res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8630" name="AutoShape 22" descr="Ä°lgili res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8632" name="AutoShape 24" descr="Ä°lgili resi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68634" name="Picture 26" descr="Ä°lgili resim"/>
          <p:cNvPicPr>
            <a:picLocks noChangeAspect="1" noChangeArrowheads="1"/>
          </p:cNvPicPr>
          <p:nvPr/>
        </p:nvPicPr>
        <p:blipFill>
          <a:blip r:embed="rId2"/>
          <a:srcRect/>
          <a:stretch>
            <a:fillRect/>
          </a:stretch>
        </p:blipFill>
        <p:spPr bwMode="auto">
          <a:xfrm>
            <a:off x="2285984" y="4357694"/>
            <a:ext cx="4310056" cy="2251272"/>
          </a:xfrm>
          <a:prstGeom prst="rect">
            <a:avLst/>
          </a:prstGeom>
          <a:noFill/>
        </p:spPr>
      </p:pic>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71580" y="274638"/>
            <a:ext cx="6472254" cy="1654164"/>
          </a:xfrm>
        </p:spPr>
        <p:txBody>
          <a:bodyPr>
            <a:normAutofit/>
          </a:bodyPr>
          <a:lstStyle/>
          <a:p>
            <a:r>
              <a:rPr lang="tr-TR" b="1" dirty="0" smtClean="0"/>
              <a:t>Kurumsal - bireysel </a:t>
            </a:r>
            <a:br>
              <a:rPr lang="tr-TR" b="1" dirty="0" smtClean="0"/>
            </a:br>
            <a:r>
              <a:rPr lang="tr-TR" b="1" dirty="0" smtClean="0"/>
              <a:t>performans </a:t>
            </a:r>
            <a:r>
              <a:rPr lang="tr-TR" b="1" smtClean="0"/>
              <a:t/>
            </a:r>
            <a:br>
              <a:rPr lang="tr-TR" b="1" smtClean="0"/>
            </a:br>
            <a:r>
              <a:rPr lang="tr-TR" b="1" smtClean="0"/>
              <a:t>İlişkisi</a:t>
            </a:r>
            <a:endParaRPr lang="tr-TR" b="1" dirty="0" smtClean="0"/>
          </a:p>
        </p:txBody>
      </p:sp>
      <p:sp>
        <p:nvSpPr>
          <p:cNvPr id="3" name="İçerik Yer Tutucusu 2"/>
          <p:cNvSpPr>
            <a:spLocks noGrp="1"/>
          </p:cNvSpPr>
          <p:nvPr>
            <p:ph sz="quarter" idx="1"/>
          </p:nvPr>
        </p:nvSpPr>
        <p:spPr>
          <a:xfrm>
            <a:off x="890614" y="1500174"/>
            <a:ext cx="7467600" cy="4873752"/>
          </a:xfrm>
        </p:spPr>
        <p:txBody>
          <a:bodyPr>
            <a:normAutofit/>
          </a:bodyPr>
          <a:lstStyle/>
          <a:p>
            <a:pPr algn="just">
              <a:buNone/>
            </a:pPr>
            <a:endParaRPr lang="tr-TR" b="1" dirty="0" smtClean="0"/>
          </a:p>
          <a:p>
            <a:pPr algn="just"/>
            <a:endParaRPr lang="tr-TR" dirty="0" smtClean="0"/>
          </a:p>
          <a:p>
            <a:pPr algn="just"/>
            <a:r>
              <a:rPr lang="tr-TR" dirty="0" smtClean="0"/>
              <a:t>Bireysel performansın değerlendirilmesinin nihai amacı </a:t>
            </a:r>
            <a:r>
              <a:rPr lang="tr-TR" b="1" dirty="0" smtClean="0"/>
              <a:t>kurumsal hedeflere ulaşmaktır</a:t>
            </a:r>
            <a:r>
              <a:rPr lang="tr-TR" dirty="0" smtClean="0"/>
              <a:t>.</a:t>
            </a:r>
          </a:p>
          <a:p>
            <a:pPr algn="just"/>
            <a:r>
              <a:rPr lang="tr-TR" dirty="0" smtClean="0"/>
              <a:t>Kurumsal hedeflere ulaşmak için </a:t>
            </a:r>
            <a:r>
              <a:rPr lang="tr-TR" b="1" dirty="0" smtClean="0"/>
              <a:t>etkin insan kaynakları yönetimi</a:t>
            </a:r>
            <a:r>
              <a:rPr lang="tr-TR" dirty="0" smtClean="0"/>
              <a:t> oluşturulmalıdır.</a:t>
            </a:r>
          </a:p>
          <a:p>
            <a:pPr algn="just"/>
            <a:r>
              <a:rPr lang="tr-TR" dirty="0" smtClean="0"/>
              <a:t>Etkin insan kaynakları yönetimi için </a:t>
            </a:r>
            <a:r>
              <a:rPr lang="tr-TR" b="1" dirty="0" smtClean="0"/>
              <a:t>ölçülebilir ve karşılaştırılabilir bireysel performans </a:t>
            </a:r>
            <a:r>
              <a:rPr lang="tr-TR" dirty="0" smtClean="0"/>
              <a:t>sitemi ile gerçekleştirilir.</a:t>
            </a:r>
          </a:p>
          <a:p>
            <a:pPr algn="just"/>
            <a:endParaRPr lang="tr-TR" dirty="0" smtClean="0"/>
          </a:p>
          <a:p>
            <a:pPr algn="just"/>
            <a:endParaRPr lang="tr-TR" dirty="0" smtClean="0"/>
          </a:p>
          <a:p>
            <a:pPr algn="just">
              <a:buNone/>
            </a:pPr>
            <a:endParaRPr lang="tr-TR" b="1" dirty="0" smtClean="0"/>
          </a:p>
          <a:p>
            <a:pPr algn="just">
              <a:buNone/>
            </a:pPr>
            <a:endParaRPr lang="tr-TR" b="1" dirty="0" smtClean="0"/>
          </a:p>
        </p:txBody>
      </p:sp>
      <p:sp>
        <p:nvSpPr>
          <p:cNvPr id="4" name="AutoShape 2" descr="performans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performans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0" name="Picture 6" descr="performans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635186"/>
            <a:ext cx="2378993" cy="1293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378565"/>
      </p:ext>
    </p:extLst>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İÇ KONTROL</a:t>
            </a:r>
            <a:endParaRPr lang="tr-TR" dirty="0"/>
          </a:p>
        </p:txBody>
      </p:sp>
      <p:sp>
        <p:nvSpPr>
          <p:cNvPr id="3" name="İçerik Yer Tutucusu 2"/>
          <p:cNvSpPr>
            <a:spLocks noGrp="1"/>
          </p:cNvSpPr>
          <p:nvPr>
            <p:ph sz="quarter" idx="1"/>
          </p:nvPr>
        </p:nvSpPr>
        <p:spPr>
          <a:xfrm>
            <a:off x="457200" y="2204864"/>
            <a:ext cx="8125768" cy="3773016"/>
          </a:xfrm>
        </p:spPr>
        <p:txBody>
          <a:bodyPr/>
          <a:lstStyle/>
          <a:p>
            <a:pPr marL="0" indent="0" algn="just">
              <a:buNone/>
            </a:pPr>
            <a:r>
              <a:rPr lang="tr-TR" dirty="0" smtClean="0"/>
              <a:t>	Bir </a:t>
            </a:r>
            <a:r>
              <a:rPr lang="tr-TR" dirty="0"/>
              <a:t>idarenin her seviyedeki kurumsal amaç ve hedeflerine başarıyla ulaşabilmesi için idarenin </a:t>
            </a:r>
            <a:r>
              <a:rPr lang="tr-TR" dirty="0" smtClean="0"/>
              <a:t>üst </a:t>
            </a:r>
            <a:r>
              <a:rPr lang="tr-TR" dirty="0"/>
              <a:t>yönetimi, yöneticileri ve tüm personeli tarafından birlikte tasarlanan, uygulanan, etkilenen ve sürekli iyileştirilen; idarenin yönetim ve organizasyon yapısı ile iş süreçlerini güçlendiren, idarenin yönetsel, </a:t>
            </a:r>
            <a:r>
              <a:rPr lang="tr-TR" dirty="0" err="1"/>
              <a:t>operasyonel</a:t>
            </a:r>
            <a:r>
              <a:rPr lang="tr-TR" dirty="0"/>
              <a:t> ve teknolojik tüm süreçleri ile entegre olarak </a:t>
            </a:r>
            <a:r>
              <a:rPr lang="tr-TR" dirty="0" err="1"/>
              <a:t>proaktif</a:t>
            </a:r>
            <a:r>
              <a:rPr lang="tr-TR" dirty="0"/>
              <a:t> bir yaklaşım ile idare performansını artıran sistem ve süreçler bütünüdür. </a:t>
            </a:r>
          </a:p>
          <a:p>
            <a:endParaRPr lang="tr-TR" dirty="0"/>
          </a:p>
        </p:txBody>
      </p:sp>
      <p:pic>
        <p:nvPicPr>
          <p:cNvPr id="4" name="Shape 64"/>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5652120" y="476672"/>
            <a:ext cx="2282776" cy="1287317"/>
          </a:xfrm>
          <a:prstGeom prst="rect">
            <a:avLst/>
          </a:prstGeom>
          <a:noFill/>
          <a:ln w="114300" cap="flat" cmpd="sng">
            <a:solidFill>
              <a:srgbClr val="FF0000"/>
            </a:solidFill>
            <a:prstDash val="solid"/>
            <a:miter/>
            <a:headEnd type="none" w="med" len="med"/>
            <a:tailEnd type="none" w="med" len="med"/>
          </a:ln>
        </p:spPr>
      </p:pic>
    </p:spTree>
    <p:extLst>
      <p:ext uri="{BB962C8B-B14F-4D97-AF65-F5344CB8AC3E}">
        <p14:creationId xmlns:p14="http://schemas.microsoft.com/office/powerpoint/2010/main" val="292876750"/>
      </p:ext>
    </p:extLst>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Kurumsal Performans </a:t>
            </a:r>
            <a:r>
              <a:rPr lang="tr-TR" dirty="0" smtClean="0"/>
              <a:t>değerlendirme süreci</a:t>
            </a:r>
            <a:endParaRPr lang="tr-TR" dirty="0"/>
          </a:p>
        </p:txBody>
      </p:sp>
      <p:pic>
        <p:nvPicPr>
          <p:cNvPr id="4" name="3 İçerik Yer Tutucusu"/>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2097318" y="1600200"/>
            <a:ext cx="4187363" cy="4873625"/>
          </a:xfrm>
          <a:prstGeom prst="rect">
            <a:avLst/>
          </a:prstGeom>
          <a:noFill/>
          <a:ln>
            <a:solidFill>
              <a:schemeClr val="tx2"/>
            </a:solidFill>
          </a:ln>
        </p:spPr>
      </p:pic>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t>Bireysel Performans değerlendirme Örneği:</a:t>
            </a:r>
            <a:endParaRPr lang="tr-TR" b="1" dirty="0"/>
          </a:p>
        </p:txBody>
      </p:sp>
      <p:sp>
        <p:nvSpPr>
          <p:cNvPr id="3" name="İçerik Yer Tutucusu 2"/>
          <p:cNvSpPr>
            <a:spLocks noGrp="1"/>
          </p:cNvSpPr>
          <p:nvPr>
            <p:ph sz="quarter" idx="1"/>
          </p:nvPr>
        </p:nvSpPr>
        <p:spPr/>
        <p:txBody>
          <a:bodyPr>
            <a:normAutofit/>
          </a:bodyPr>
          <a:lstStyle/>
          <a:p>
            <a:pPr lvl="0" algn="just">
              <a:buNone/>
            </a:pPr>
            <a:endParaRPr lang="tr-TR" dirty="0" smtClean="0"/>
          </a:p>
          <a:p>
            <a:pPr lvl="0" algn="ctr">
              <a:buNone/>
            </a:pPr>
            <a:endParaRPr lang="tr-TR" b="1" dirty="0" smtClean="0"/>
          </a:p>
          <a:p>
            <a:pPr lvl="0" algn="ctr">
              <a:buNone/>
            </a:pPr>
            <a:r>
              <a:rPr lang="tr-TR" b="1" dirty="0" smtClean="0"/>
              <a:t>2015 Yılı Maliye Bakanlığı</a:t>
            </a:r>
          </a:p>
          <a:p>
            <a:pPr lvl="0" algn="ctr">
              <a:buNone/>
            </a:pPr>
            <a:r>
              <a:rPr lang="tr-TR" b="1" dirty="0" smtClean="0"/>
              <a:t> Kamu İç Kontrol Standartlarına Uyum Eylem Planı</a:t>
            </a:r>
          </a:p>
          <a:p>
            <a:pPr lvl="0" algn="ctr">
              <a:buNone/>
            </a:pPr>
            <a:r>
              <a:rPr lang="tr-TR" dirty="0" smtClean="0"/>
              <a:t> 3.1.1 kod- ‘İnsan Kaynakları Yönetim Süreçlerinin Geliştirilmesi ve Personelin Performansının Değerlendirilmesi’</a:t>
            </a:r>
          </a:p>
          <a:p>
            <a:pPr lvl="0" algn="ctr">
              <a:buNone/>
            </a:pPr>
            <a:r>
              <a:rPr lang="tr-TR" b="1" dirty="0" smtClean="0"/>
              <a:t>	</a:t>
            </a:r>
          </a:p>
        </p:txBody>
      </p:sp>
    </p:spTree>
    <p:extLst>
      <p:ext uri="{BB962C8B-B14F-4D97-AF65-F5344CB8AC3E}">
        <p14:creationId xmlns:p14="http://schemas.microsoft.com/office/powerpoint/2010/main" val="3452895073"/>
      </p:ext>
    </p:extLst>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Bireysel Performans sistemi</a:t>
            </a:r>
            <a:endParaRPr lang="tr-TR"/>
          </a:p>
        </p:txBody>
      </p:sp>
      <p:sp>
        <p:nvSpPr>
          <p:cNvPr id="3" name="İçerik Yer Tutucusu 2"/>
          <p:cNvSpPr>
            <a:spLocks noGrp="1"/>
          </p:cNvSpPr>
          <p:nvPr>
            <p:ph sz="quarter" idx="1"/>
          </p:nvPr>
        </p:nvSpPr>
        <p:spPr/>
        <p:txBody>
          <a:bodyPr>
            <a:normAutofit/>
          </a:bodyPr>
          <a:lstStyle/>
          <a:p>
            <a:pPr marL="0" indent="0">
              <a:buNone/>
            </a:pPr>
            <a:endParaRPr lang="tr-TR" dirty="0" smtClean="0"/>
          </a:p>
          <a:p>
            <a:pPr marL="0" indent="0">
              <a:buNone/>
            </a:pPr>
            <a:endParaRPr lang="tr-TR" dirty="0" smtClean="0"/>
          </a:p>
          <a:p>
            <a:pPr marL="0" indent="0">
              <a:buNone/>
            </a:pPr>
            <a:r>
              <a:rPr lang="tr-TR" dirty="0"/>
              <a:t>P</a:t>
            </a:r>
            <a:r>
              <a:rPr lang="tr-TR" dirty="0" smtClean="0"/>
              <a:t>erformans </a:t>
            </a:r>
            <a:r>
              <a:rPr lang="tr-TR" dirty="0"/>
              <a:t>değerlendirme sistemi </a:t>
            </a:r>
            <a:r>
              <a:rPr lang="tr-TR" dirty="0" smtClean="0"/>
              <a:t>farklı </a:t>
            </a:r>
            <a:r>
              <a:rPr lang="tr-TR" dirty="0"/>
              <a:t>yetkinlik </a:t>
            </a:r>
            <a:r>
              <a:rPr lang="tr-TR" dirty="0" smtClean="0"/>
              <a:t>gruplarında (A,B,C, D) </a:t>
            </a:r>
            <a:r>
              <a:rPr lang="tr-TR" dirty="0"/>
              <a:t>sınıflandırılmış personelin dört ana ve iki tali bileşen üzerinden değerlendirilmesine dayalı olarak gerçekleştirilecek </a:t>
            </a:r>
            <a:r>
              <a:rPr lang="tr-TR" dirty="0" smtClean="0"/>
              <a:t>bir </a:t>
            </a:r>
            <a:r>
              <a:rPr lang="tr-TR" dirty="0"/>
              <a:t>değerlendirme sistemidir. </a:t>
            </a:r>
            <a:endParaRPr lang="tr-TR" dirty="0" smtClean="0"/>
          </a:p>
          <a:p>
            <a:pPr marL="0" indent="0">
              <a:buNone/>
            </a:pPr>
            <a:endParaRPr lang="tr-TR" dirty="0"/>
          </a:p>
          <a:p>
            <a:endParaRPr lang="tr-TR" dirty="0"/>
          </a:p>
        </p:txBody>
      </p:sp>
      <p:pic>
        <p:nvPicPr>
          <p:cNvPr id="4" name="Resim 3"/>
          <p:cNvPicPr>
            <a:picLocks noChangeAspect="1"/>
          </p:cNvPicPr>
          <p:nvPr/>
        </p:nvPicPr>
        <p:blipFill>
          <a:blip r:embed="rId2"/>
          <a:stretch>
            <a:fillRect/>
          </a:stretch>
        </p:blipFill>
        <p:spPr>
          <a:xfrm>
            <a:off x="2915816" y="4653136"/>
            <a:ext cx="2876550" cy="1590675"/>
          </a:xfrm>
          <a:prstGeom prst="rect">
            <a:avLst/>
          </a:prstGeom>
        </p:spPr>
      </p:pic>
    </p:spTree>
    <p:extLst>
      <p:ext uri="{BB962C8B-B14F-4D97-AF65-F5344CB8AC3E}">
        <p14:creationId xmlns:p14="http://schemas.microsoft.com/office/powerpoint/2010/main" val="2162223038"/>
      </p:ext>
    </p:extLst>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YETKİNLİK GRUPLARI</a:t>
            </a:r>
            <a:endParaRPr lang="tr-TR" dirty="0"/>
          </a:p>
        </p:txBody>
      </p:sp>
      <p:sp>
        <p:nvSpPr>
          <p:cNvPr id="3" name="İçerik Yer Tutucusu 2"/>
          <p:cNvSpPr>
            <a:spLocks noGrp="1"/>
          </p:cNvSpPr>
          <p:nvPr>
            <p:ph sz="quarter" idx="1"/>
          </p:nvPr>
        </p:nvSpPr>
        <p:spPr>
          <a:xfrm>
            <a:off x="457200" y="1604519"/>
            <a:ext cx="7467600" cy="4873752"/>
          </a:xfrm>
        </p:spPr>
        <p:txBody>
          <a:bodyPr/>
          <a:lstStyle/>
          <a:p>
            <a:endParaRPr lang="tr-TR" dirty="0" smtClean="0"/>
          </a:p>
          <a:p>
            <a:r>
              <a:rPr lang="tr-TR" dirty="0" smtClean="0"/>
              <a:t>A Yetkinlik Grubu (Yöneticiler)</a:t>
            </a:r>
          </a:p>
          <a:p>
            <a:endParaRPr lang="tr-TR" dirty="0"/>
          </a:p>
          <a:p>
            <a:r>
              <a:rPr lang="tr-TR" dirty="0" smtClean="0"/>
              <a:t>B Yetkinlik Grubu (Kariyer Meslekler)</a:t>
            </a:r>
          </a:p>
          <a:p>
            <a:endParaRPr lang="tr-TR" dirty="0"/>
          </a:p>
          <a:p>
            <a:r>
              <a:rPr lang="tr-TR" dirty="0" smtClean="0"/>
              <a:t>C Yetkinlik Grubu( Teknik Personel)</a:t>
            </a:r>
          </a:p>
          <a:p>
            <a:endParaRPr lang="tr-TR" dirty="0"/>
          </a:p>
          <a:p>
            <a:r>
              <a:rPr lang="tr-TR" dirty="0" smtClean="0"/>
              <a:t>D Yetkinlik Grubu (Yardımcı Hizmetler)</a:t>
            </a:r>
            <a:endParaRPr lang="tr-TR" dirty="0"/>
          </a:p>
        </p:txBody>
      </p:sp>
      <p:pic>
        <p:nvPicPr>
          <p:cNvPr id="4" name="Resim 3"/>
          <p:cNvPicPr>
            <a:picLocks noChangeAspect="1"/>
          </p:cNvPicPr>
          <p:nvPr/>
        </p:nvPicPr>
        <p:blipFill>
          <a:blip r:embed="rId2"/>
          <a:stretch>
            <a:fillRect/>
          </a:stretch>
        </p:blipFill>
        <p:spPr>
          <a:xfrm>
            <a:off x="2771800" y="5240021"/>
            <a:ext cx="3695700" cy="1238250"/>
          </a:xfrm>
          <a:prstGeom prst="rect">
            <a:avLst/>
          </a:prstGeom>
        </p:spPr>
      </p:pic>
    </p:spTree>
    <p:extLst>
      <p:ext uri="{BB962C8B-B14F-4D97-AF65-F5344CB8AC3E}">
        <p14:creationId xmlns:p14="http://schemas.microsoft.com/office/powerpoint/2010/main" val="1718243073"/>
      </p:ext>
    </p:extLst>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Sistemin Bişenleri</a:t>
            </a:r>
            <a:endParaRPr lang="tr-TR"/>
          </a:p>
        </p:txBody>
      </p:sp>
      <p:sp>
        <p:nvSpPr>
          <p:cNvPr id="3" name="İçerik Yer Tutucusu 2"/>
          <p:cNvSpPr>
            <a:spLocks noGrp="1"/>
          </p:cNvSpPr>
          <p:nvPr>
            <p:ph sz="quarter" idx="1"/>
          </p:nvPr>
        </p:nvSpPr>
        <p:spPr/>
        <p:txBody>
          <a:bodyPr>
            <a:normAutofit lnSpcReduction="10000"/>
          </a:bodyPr>
          <a:lstStyle/>
          <a:p>
            <a:pPr marL="0" indent="0">
              <a:buNone/>
            </a:pPr>
            <a:r>
              <a:rPr lang="tr-TR"/>
              <a:t>Ana </a:t>
            </a:r>
            <a:r>
              <a:rPr lang="tr-TR" smtClean="0"/>
              <a:t>bileşenler:</a:t>
            </a:r>
          </a:p>
          <a:p>
            <a:pPr marL="0" indent="0">
              <a:buNone/>
            </a:pPr>
            <a:endParaRPr lang="tr-TR"/>
          </a:p>
          <a:p>
            <a:pPr lvl="0"/>
            <a:r>
              <a:rPr lang="tr-TR"/>
              <a:t>“Hedef” Bazlı Değerlendirme,</a:t>
            </a:r>
          </a:p>
          <a:p>
            <a:pPr lvl="0"/>
            <a:r>
              <a:rPr lang="tr-TR"/>
              <a:t>“Hedefe Bağlı Görev” Bazlı Değerlendirme,</a:t>
            </a:r>
          </a:p>
          <a:p>
            <a:pPr lvl="0"/>
            <a:r>
              <a:rPr lang="tr-TR"/>
              <a:t>“Görev” Bazlı Değerlendirme,</a:t>
            </a:r>
          </a:p>
          <a:p>
            <a:pPr lvl="0"/>
            <a:r>
              <a:rPr lang="tr-TR"/>
              <a:t>“Yetkinlik” Bazlı Değerlendirme</a:t>
            </a:r>
            <a:r>
              <a:rPr lang="tr-TR" smtClean="0"/>
              <a:t>,</a:t>
            </a:r>
          </a:p>
          <a:p>
            <a:pPr lvl="0"/>
            <a:endParaRPr lang="tr-TR"/>
          </a:p>
          <a:p>
            <a:pPr marL="0" indent="0">
              <a:buNone/>
            </a:pPr>
            <a:r>
              <a:rPr lang="tr-TR"/>
              <a:t>Tali </a:t>
            </a:r>
            <a:r>
              <a:rPr lang="tr-TR" smtClean="0"/>
              <a:t>Bileşenler:</a:t>
            </a:r>
          </a:p>
          <a:p>
            <a:pPr marL="0" indent="0">
              <a:buNone/>
            </a:pPr>
            <a:endParaRPr lang="tr-TR"/>
          </a:p>
          <a:p>
            <a:pPr lvl="0"/>
            <a:r>
              <a:rPr lang="tr-TR"/>
              <a:t>“Kritik </a:t>
            </a:r>
            <a:r>
              <a:rPr lang="tr-TR" smtClean="0"/>
              <a:t>Katkı</a:t>
            </a:r>
            <a:r>
              <a:rPr lang="tr-TR"/>
              <a:t>” </a:t>
            </a:r>
            <a:r>
              <a:rPr lang="tr-TR" smtClean="0"/>
              <a:t>Değerlendirmesi</a:t>
            </a:r>
          </a:p>
          <a:p>
            <a:r>
              <a:rPr lang="tr-TR" smtClean="0"/>
              <a:t>“Başarı </a:t>
            </a:r>
            <a:r>
              <a:rPr lang="tr-TR"/>
              <a:t>E</a:t>
            </a:r>
            <a:r>
              <a:rPr lang="tr-TR" smtClean="0"/>
              <a:t>k </a:t>
            </a:r>
            <a:r>
              <a:rPr lang="tr-TR"/>
              <a:t>P</a:t>
            </a:r>
            <a:r>
              <a:rPr lang="tr-TR" smtClean="0"/>
              <a:t>uanı</a:t>
            </a:r>
            <a:r>
              <a:rPr lang="tr-TR"/>
              <a:t>” Değerlendirmesi</a:t>
            </a:r>
          </a:p>
          <a:p>
            <a:pPr lvl="0"/>
            <a:endParaRPr lang="tr-TR"/>
          </a:p>
          <a:p>
            <a:endParaRPr lang="tr-TR"/>
          </a:p>
        </p:txBody>
      </p:sp>
      <p:pic>
        <p:nvPicPr>
          <p:cNvPr id="4" name="Resim 3"/>
          <p:cNvPicPr>
            <a:picLocks noChangeAspect="1"/>
          </p:cNvPicPr>
          <p:nvPr/>
        </p:nvPicPr>
        <p:blipFill>
          <a:blip r:embed="rId2"/>
          <a:stretch>
            <a:fillRect/>
          </a:stretch>
        </p:blipFill>
        <p:spPr>
          <a:xfrm>
            <a:off x="4716016" y="548680"/>
            <a:ext cx="3038475" cy="1504950"/>
          </a:xfrm>
          <a:prstGeom prst="rect">
            <a:avLst/>
          </a:prstGeom>
        </p:spPr>
      </p:pic>
    </p:spTree>
    <p:extLst>
      <p:ext uri="{BB962C8B-B14F-4D97-AF65-F5344CB8AC3E}">
        <p14:creationId xmlns:p14="http://schemas.microsoft.com/office/powerpoint/2010/main" val="3526615708"/>
      </p:ext>
    </p:extLst>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Sistemin işleyişi</a:t>
            </a:r>
            <a:endParaRPr lang="tr-TR"/>
          </a:p>
        </p:txBody>
      </p:sp>
      <p:sp>
        <p:nvSpPr>
          <p:cNvPr id="3" name="İçerik Yer Tutucusu 2"/>
          <p:cNvSpPr>
            <a:spLocks noGrp="1"/>
          </p:cNvSpPr>
          <p:nvPr>
            <p:ph sz="quarter" idx="1"/>
          </p:nvPr>
        </p:nvSpPr>
        <p:spPr/>
        <p:txBody>
          <a:bodyPr/>
          <a:lstStyle/>
          <a:p>
            <a:pPr marL="0" indent="0">
              <a:buNone/>
            </a:pPr>
            <a:endParaRPr lang="tr-TR" dirty="0" smtClean="0"/>
          </a:p>
          <a:p>
            <a:pPr marL="0" indent="0">
              <a:buNone/>
            </a:pPr>
            <a:r>
              <a:rPr lang="tr-TR" dirty="0" smtClean="0"/>
              <a:t>Bireysel </a:t>
            </a:r>
            <a:r>
              <a:rPr lang="tr-TR" dirty="0"/>
              <a:t>Performans Değerlendirme </a:t>
            </a:r>
            <a:r>
              <a:rPr lang="tr-TR" dirty="0" smtClean="0"/>
              <a:t>Sisteminde </a:t>
            </a:r>
            <a:r>
              <a:rPr lang="tr-TR" dirty="0"/>
              <a:t>işin yapılışını ve personelin yeterliğini temel alan; hedef, hedefe bağlı görev, görev ve yetkinlik bazlı dinamik bir yapı öngörülmüştür. </a:t>
            </a:r>
          </a:p>
          <a:p>
            <a:endParaRPr lang="tr-TR" dirty="0"/>
          </a:p>
        </p:txBody>
      </p:sp>
      <p:pic>
        <p:nvPicPr>
          <p:cNvPr id="4" name="Resim 3"/>
          <p:cNvPicPr>
            <a:picLocks noChangeAspect="1"/>
          </p:cNvPicPr>
          <p:nvPr/>
        </p:nvPicPr>
        <p:blipFill>
          <a:blip r:embed="rId2"/>
          <a:stretch>
            <a:fillRect/>
          </a:stretch>
        </p:blipFill>
        <p:spPr>
          <a:xfrm>
            <a:off x="2771800" y="4155604"/>
            <a:ext cx="3096344" cy="2125166"/>
          </a:xfrm>
          <a:prstGeom prst="rect">
            <a:avLst/>
          </a:prstGeom>
        </p:spPr>
      </p:pic>
    </p:spTree>
    <p:extLst>
      <p:ext uri="{BB962C8B-B14F-4D97-AF65-F5344CB8AC3E}">
        <p14:creationId xmlns:p14="http://schemas.microsoft.com/office/powerpoint/2010/main" val="2281698691"/>
      </p:ext>
    </p:extLst>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359341"/>
            <a:ext cx="7467600" cy="1143000"/>
          </a:xfrm>
        </p:spPr>
        <p:txBody>
          <a:bodyPr/>
          <a:lstStyle/>
          <a:p>
            <a:r>
              <a:rPr lang="tr-TR" smtClean="0"/>
              <a:t>HEDEF</a:t>
            </a:r>
            <a:endParaRPr lang="tr-TR"/>
          </a:p>
        </p:txBody>
      </p:sp>
      <p:sp>
        <p:nvSpPr>
          <p:cNvPr id="3" name="İçerik Yer Tutucusu 2"/>
          <p:cNvSpPr>
            <a:spLocks noGrp="1"/>
          </p:cNvSpPr>
          <p:nvPr>
            <p:ph sz="quarter" idx="1"/>
          </p:nvPr>
        </p:nvSpPr>
        <p:spPr/>
        <p:txBody>
          <a:bodyPr>
            <a:normAutofit/>
          </a:bodyPr>
          <a:lstStyle/>
          <a:p>
            <a:pPr marL="0" lvl="0" indent="0">
              <a:buNone/>
            </a:pPr>
            <a:endParaRPr lang="tr-TR" dirty="0" smtClean="0"/>
          </a:p>
          <a:p>
            <a:pPr marL="0" lvl="0" indent="0">
              <a:buNone/>
            </a:pPr>
            <a:r>
              <a:rPr lang="tr-TR" dirty="0" smtClean="0"/>
              <a:t>Stratejik </a:t>
            </a:r>
            <a:r>
              <a:rPr lang="tr-TR" dirty="0"/>
              <a:t>plan ve programlardan </a:t>
            </a:r>
            <a:r>
              <a:rPr lang="tr-TR" dirty="0" smtClean="0"/>
              <a:t>kaynaklanan amaç </a:t>
            </a:r>
            <a:r>
              <a:rPr lang="tr-TR" dirty="0"/>
              <a:t>ve faaliyetler veya bunlara uygun olarak belirlenmiş iş ve faaliyetler hedef olarak belirlenir. </a:t>
            </a:r>
            <a:endParaRPr lang="tr-TR" dirty="0" smtClean="0"/>
          </a:p>
          <a:p>
            <a:pPr marL="0" indent="0">
              <a:buNone/>
            </a:pPr>
            <a:endParaRPr lang="tr-TR" dirty="0" smtClean="0"/>
          </a:p>
          <a:p>
            <a:pPr marL="0" indent="0">
              <a:buNone/>
            </a:pPr>
            <a:r>
              <a:rPr lang="tr-TR" dirty="0" smtClean="0"/>
              <a:t>Hedefler</a:t>
            </a:r>
            <a:r>
              <a:rPr lang="tr-TR" dirty="0"/>
              <a:t>,</a:t>
            </a:r>
            <a:r>
              <a:rPr lang="tr-TR" dirty="0" smtClean="0"/>
              <a:t> </a:t>
            </a:r>
            <a:r>
              <a:rPr lang="tr-TR" dirty="0"/>
              <a:t>kurumsal hedeflerin gerçekleştirilmesine yönelik olarak oluşturulan stratejik plan ve performans programlarından kaynaklanacağı gibi; ilgili mevzuatı gereği birimlerin gerçekleştirmesi gereken görev ve sorumluluklardan da kaynaklanabilir. </a:t>
            </a:r>
          </a:p>
          <a:p>
            <a:pPr marL="0" lvl="0" indent="0">
              <a:buNone/>
            </a:pPr>
            <a:endParaRPr lang="tr-TR" dirty="0"/>
          </a:p>
          <a:p>
            <a:endParaRPr lang="tr-TR" dirty="0"/>
          </a:p>
        </p:txBody>
      </p:sp>
      <p:sp>
        <p:nvSpPr>
          <p:cNvPr id="4" name="AutoShape 2" descr="hedef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2"/>
          <a:stretch>
            <a:fillRect/>
          </a:stretch>
        </p:blipFill>
        <p:spPr>
          <a:xfrm>
            <a:off x="4860032" y="359341"/>
            <a:ext cx="2847975" cy="1609725"/>
          </a:xfrm>
          <a:prstGeom prst="rect">
            <a:avLst/>
          </a:prstGeom>
        </p:spPr>
      </p:pic>
    </p:spTree>
    <p:extLst>
      <p:ext uri="{BB962C8B-B14F-4D97-AF65-F5344CB8AC3E}">
        <p14:creationId xmlns:p14="http://schemas.microsoft.com/office/powerpoint/2010/main" val="1830689227"/>
      </p:ext>
    </p:extLst>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Hedefin Değerlendirilmesi </a:t>
            </a:r>
            <a:r>
              <a:rPr lang="tr-TR" dirty="0" smtClean="0"/>
              <a:t>-I</a:t>
            </a:r>
            <a:endParaRPr lang="tr-TR" dirty="0"/>
          </a:p>
        </p:txBody>
      </p:sp>
      <p:sp>
        <p:nvSpPr>
          <p:cNvPr id="3" name="İçerik Yer Tutucusu 2"/>
          <p:cNvSpPr>
            <a:spLocks noGrp="1"/>
          </p:cNvSpPr>
          <p:nvPr>
            <p:ph sz="quarter" idx="1"/>
          </p:nvPr>
        </p:nvSpPr>
        <p:spPr/>
        <p:txBody>
          <a:bodyPr>
            <a:normAutofit/>
          </a:bodyPr>
          <a:lstStyle/>
          <a:p>
            <a:pPr marL="0" indent="0">
              <a:buNone/>
            </a:pPr>
            <a:endParaRPr lang="tr-TR" dirty="0" smtClean="0"/>
          </a:p>
          <a:p>
            <a:pPr marL="0" indent="0">
              <a:buNone/>
            </a:pPr>
            <a:r>
              <a:rPr lang="tr-TR" dirty="0" smtClean="0"/>
              <a:t>Hedefler</a:t>
            </a:r>
            <a:r>
              <a:rPr lang="tr-TR" dirty="0"/>
              <a:t>;</a:t>
            </a:r>
          </a:p>
          <a:p>
            <a:pPr lvl="0"/>
            <a:r>
              <a:rPr lang="tr-TR" sz="1800" dirty="0"/>
              <a:t>Kalite</a:t>
            </a:r>
          </a:p>
          <a:p>
            <a:pPr lvl="0"/>
            <a:r>
              <a:rPr lang="tr-TR" sz="1800" dirty="0"/>
              <a:t>Zaman</a:t>
            </a:r>
          </a:p>
          <a:p>
            <a:pPr lvl="0"/>
            <a:r>
              <a:rPr lang="tr-TR" sz="1800" dirty="0"/>
              <a:t>Miktar</a:t>
            </a:r>
          </a:p>
          <a:p>
            <a:pPr lvl="0"/>
            <a:r>
              <a:rPr lang="tr-TR" sz="1800" dirty="0"/>
              <a:t>Etkinlik</a:t>
            </a:r>
          </a:p>
          <a:p>
            <a:pPr marL="0" indent="0">
              <a:buNone/>
            </a:pPr>
            <a:endParaRPr lang="tr-TR" dirty="0" smtClean="0"/>
          </a:p>
          <a:p>
            <a:pPr marL="0" indent="0">
              <a:buNone/>
            </a:pPr>
            <a:r>
              <a:rPr lang="tr-TR" dirty="0" smtClean="0"/>
              <a:t>Kalite</a:t>
            </a:r>
            <a:r>
              <a:rPr lang="tr-TR" dirty="0"/>
              <a:t>, miktar, zaman ve etkinlik kriterlerinin yüzde ağırlıkları birbirine eşittir.</a:t>
            </a:r>
          </a:p>
          <a:p>
            <a:endParaRPr lang="tr-TR" dirty="0"/>
          </a:p>
        </p:txBody>
      </p:sp>
      <p:pic>
        <p:nvPicPr>
          <p:cNvPr id="4" name="Resim 3"/>
          <p:cNvPicPr>
            <a:picLocks noChangeAspect="1"/>
          </p:cNvPicPr>
          <p:nvPr/>
        </p:nvPicPr>
        <p:blipFill>
          <a:blip r:embed="rId2"/>
          <a:stretch>
            <a:fillRect/>
          </a:stretch>
        </p:blipFill>
        <p:spPr>
          <a:xfrm>
            <a:off x="3131840" y="2445469"/>
            <a:ext cx="2914650" cy="1562100"/>
          </a:xfrm>
          <a:prstGeom prst="rect">
            <a:avLst/>
          </a:prstGeom>
        </p:spPr>
      </p:pic>
    </p:spTree>
    <p:extLst>
      <p:ext uri="{BB962C8B-B14F-4D97-AF65-F5344CB8AC3E}">
        <p14:creationId xmlns:p14="http://schemas.microsoft.com/office/powerpoint/2010/main" val="3846992243"/>
      </p:ext>
    </p:extLst>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Hedefin </a:t>
            </a:r>
            <a:r>
              <a:rPr lang="tr-TR" dirty="0" smtClean="0"/>
              <a:t>Değerlendirilmesi-II </a:t>
            </a:r>
            <a:endParaRPr lang="tr-TR" dirty="0"/>
          </a:p>
        </p:txBody>
      </p:sp>
      <p:sp>
        <p:nvSpPr>
          <p:cNvPr id="3" name="İçerik Yer Tutucusu 2"/>
          <p:cNvSpPr>
            <a:spLocks noGrp="1"/>
          </p:cNvSpPr>
          <p:nvPr>
            <p:ph sz="quarter" idx="1"/>
          </p:nvPr>
        </p:nvSpPr>
        <p:spPr/>
        <p:txBody>
          <a:bodyPr>
            <a:normAutofit/>
          </a:bodyPr>
          <a:lstStyle/>
          <a:p>
            <a:pPr marL="0" indent="0">
              <a:buNone/>
            </a:pPr>
            <a:endParaRPr lang="tr-TR" dirty="0" smtClean="0"/>
          </a:p>
          <a:p>
            <a:pPr marL="0" indent="0">
              <a:buNone/>
            </a:pPr>
            <a:endParaRPr lang="tr-TR" dirty="0" smtClean="0"/>
          </a:p>
          <a:p>
            <a:pPr marL="0" indent="0">
              <a:buNone/>
            </a:pPr>
            <a:r>
              <a:rPr lang="tr-TR" dirty="0" smtClean="0"/>
              <a:t>Hedef </a:t>
            </a:r>
            <a:r>
              <a:rPr lang="tr-TR" dirty="0"/>
              <a:t>verilen yönetici, kendisine hedef veren tarafından puanlanır. Puanlama, hedef tamamlandıktan sonra yıllık performans değerlendirme döneminde yapılabilir. </a:t>
            </a:r>
            <a:endParaRPr lang="tr-TR" dirty="0" smtClean="0"/>
          </a:p>
          <a:p>
            <a:pPr marL="0" indent="0">
              <a:buNone/>
            </a:pPr>
            <a:endParaRPr lang="tr-TR" dirty="0" smtClean="0"/>
          </a:p>
          <a:p>
            <a:pPr marL="0" indent="0">
              <a:buNone/>
            </a:pPr>
            <a:endParaRPr lang="tr-TR" dirty="0"/>
          </a:p>
        </p:txBody>
      </p:sp>
      <p:pic>
        <p:nvPicPr>
          <p:cNvPr id="4" name="Resim 3"/>
          <p:cNvPicPr>
            <a:picLocks noChangeAspect="1"/>
          </p:cNvPicPr>
          <p:nvPr/>
        </p:nvPicPr>
        <p:blipFill>
          <a:blip r:embed="rId2"/>
          <a:stretch>
            <a:fillRect/>
          </a:stretch>
        </p:blipFill>
        <p:spPr>
          <a:xfrm>
            <a:off x="3563888" y="4149080"/>
            <a:ext cx="2143125" cy="2143125"/>
          </a:xfrm>
          <a:prstGeom prst="rect">
            <a:avLst/>
          </a:prstGeom>
        </p:spPr>
      </p:pic>
    </p:spTree>
    <p:extLst>
      <p:ext uri="{BB962C8B-B14F-4D97-AF65-F5344CB8AC3E}">
        <p14:creationId xmlns:p14="http://schemas.microsoft.com/office/powerpoint/2010/main" val="3072160528"/>
      </p:ext>
    </p:extLst>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Hedefe bağlı </a:t>
            </a:r>
            <a:r>
              <a:rPr lang="tr-TR" smtClean="0"/>
              <a:t>görev</a:t>
            </a:r>
            <a:endParaRPr lang="tr-TR"/>
          </a:p>
        </p:txBody>
      </p:sp>
      <p:sp>
        <p:nvSpPr>
          <p:cNvPr id="3" name="İçerik Yer Tutucusu 2"/>
          <p:cNvSpPr>
            <a:spLocks noGrp="1"/>
          </p:cNvSpPr>
          <p:nvPr>
            <p:ph sz="quarter" idx="1"/>
          </p:nvPr>
        </p:nvSpPr>
        <p:spPr/>
        <p:txBody>
          <a:bodyPr>
            <a:normAutofit/>
          </a:bodyPr>
          <a:lstStyle/>
          <a:p>
            <a:pPr marL="0" lvl="0" indent="0">
              <a:buNone/>
            </a:pPr>
            <a:endParaRPr lang="tr-TR" dirty="0" smtClean="0"/>
          </a:p>
          <a:p>
            <a:pPr marL="0" lvl="0" indent="0">
              <a:buNone/>
            </a:pPr>
            <a:r>
              <a:rPr lang="tr-TR" dirty="0" smtClean="0"/>
              <a:t>A </a:t>
            </a:r>
            <a:r>
              <a:rPr lang="tr-TR" dirty="0"/>
              <a:t>yetkinlik grubu personeline verilen hedefin, uygun ve ölçülebilir bir şekilde diğer yetkinlik gruplarındaki personele görev verilmesi suretiyle değerlendirme yapılmasında kullanılan ana bileşendir.</a:t>
            </a:r>
          </a:p>
          <a:p>
            <a:endParaRPr lang="tr-TR" dirty="0"/>
          </a:p>
        </p:txBody>
      </p:sp>
      <p:pic>
        <p:nvPicPr>
          <p:cNvPr id="5" name="Resim 4"/>
          <p:cNvPicPr>
            <a:picLocks noChangeAspect="1"/>
          </p:cNvPicPr>
          <p:nvPr/>
        </p:nvPicPr>
        <p:blipFill>
          <a:blip r:embed="rId2"/>
          <a:stretch>
            <a:fillRect/>
          </a:stretch>
        </p:blipFill>
        <p:spPr>
          <a:xfrm>
            <a:off x="2957512" y="4221088"/>
            <a:ext cx="2466975" cy="1847850"/>
          </a:xfrm>
          <a:prstGeom prst="rect">
            <a:avLst/>
          </a:prstGeom>
        </p:spPr>
      </p:pic>
    </p:spTree>
    <p:extLst>
      <p:ext uri="{BB962C8B-B14F-4D97-AF65-F5344CB8AC3E}">
        <p14:creationId xmlns:p14="http://schemas.microsoft.com/office/powerpoint/2010/main" val="1364782248"/>
      </p:ext>
    </p:extLst>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i="1" dirty="0"/>
              <a:t>Kontrol ortamı</a:t>
            </a:r>
            <a:endParaRPr lang="tr-TR" dirty="0"/>
          </a:p>
        </p:txBody>
      </p:sp>
      <p:sp>
        <p:nvSpPr>
          <p:cNvPr id="3" name="İçerik Yer Tutucusu 2"/>
          <p:cNvSpPr>
            <a:spLocks noGrp="1"/>
          </p:cNvSpPr>
          <p:nvPr>
            <p:ph sz="quarter" idx="1"/>
          </p:nvPr>
        </p:nvSpPr>
        <p:spPr/>
        <p:txBody>
          <a:bodyPr/>
          <a:lstStyle/>
          <a:p>
            <a:pPr lvl="0">
              <a:spcBef>
                <a:spcPts val="0"/>
              </a:spcBef>
              <a:buNone/>
            </a:pPr>
            <a:r>
              <a:rPr lang="tr-TR" sz="2800" i="1" dirty="0"/>
              <a:t>	</a:t>
            </a:r>
            <a:r>
              <a:rPr lang="tr-TR" sz="2000" dirty="0"/>
              <a:t>İç kontrolün diğer unsurlarına temel teşkil eden genel bir </a:t>
            </a:r>
            <a:r>
              <a:rPr lang="tr-TR" sz="2000" dirty="0" smtClean="0"/>
              <a:t>çerçeve olup</a:t>
            </a:r>
            <a:endParaRPr lang="tr-TR" sz="2000" dirty="0"/>
          </a:p>
          <a:p>
            <a:pPr lvl="0">
              <a:spcBef>
                <a:spcPts val="0"/>
              </a:spcBef>
              <a:buNone/>
            </a:pPr>
            <a:r>
              <a:rPr lang="tr-TR" sz="2800" i="1" dirty="0" smtClean="0"/>
              <a:t> </a:t>
            </a:r>
          </a:p>
          <a:p>
            <a:pPr marL="548640" lvl="2" fontAlgn="t">
              <a:lnSpc>
                <a:spcPct val="80000"/>
              </a:lnSpc>
              <a:spcBef>
                <a:spcPts val="600"/>
              </a:spcBef>
              <a:buSzPct val="70000"/>
            </a:pPr>
            <a:r>
              <a:rPr lang="tr-TR" sz="2000" dirty="0"/>
              <a:t>kişisel ve mesleki dürüstlük, </a:t>
            </a:r>
          </a:p>
          <a:p>
            <a:pPr marL="548640" lvl="2" fontAlgn="t">
              <a:lnSpc>
                <a:spcPct val="80000"/>
              </a:lnSpc>
              <a:spcBef>
                <a:spcPts val="600"/>
              </a:spcBef>
              <a:buSzPct val="70000"/>
            </a:pPr>
            <a:r>
              <a:rPr lang="tr-TR" sz="2000" dirty="0"/>
              <a:t>yönetim ve personelin etik değerleri, </a:t>
            </a:r>
          </a:p>
          <a:p>
            <a:pPr marL="548640" lvl="2" fontAlgn="t">
              <a:lnSpc>
                <a:spcPct val="80000"/>
              </a:lnSpc>
              <a:spcBef>
                <a:spcPts val="600"/>
              </a:spcBef>
              <a:buSzPct val="70000"/>
            </a:pPr>
            <a:r>
              <a:rPr lang="tr-TR" sz="2000" dirty="0"/>
              <a:t>iç kontrole yönelik destekleyici tutum, </a:t>
            </a:r>
          </a:p>
          <a:p>
            <a:pPr marL="548640" lvl="2" fontAlgn="t">
              <a:lnSpc>
                <a:spcPct val="80000"/>
              </a:lnSpc>
              <a:spcBef>
                <a:spcPts val="600"/>
              </a:spcBef>
              <a:buSzPct val="70000"/>
            </a:pPr>
            <a:r>
              <a:rPr lang="tr-TR" sz="2000" dirty="0"/>
              <a:t>mesleki yeterlilik, </a:t>
            </a:r>
          </a:p>
          <a:p>
            <a:pPr marL="548640" lvl="2" fontAlgn="t">
              <a:lnSpc>
                <a:spcPct val="80000"/>
              </a:lnSpc>
              <a:spcBef>
                <a:spcPts val="600"/>
              </a:spcBef>
              <a:buSzPct val="70000"/>
            </a:pPr>
            <a:r>
              <a:rPr lang="tr-TR" sz="2000" dirty="0" err="1"/>
              <a:t>organizasyonel</a:t>
            </a:r>
            <a:r>
              <a:rPr lang="tr-TR" sz="2000" dirty="0"/>
              <a:t> yapı, </a:t>
            </a:r>
          </a:p>
          <a:p>
            <a:pPr marL="548640" lvl="2" fontAlgn="t">
              <a:lnSpc>
                <a:spcPct val="80000"/>
              </a:lnSpc>
              <a:spcBef>
                <a:spcPts val="600"/>
              </a:spcBef>
              <a:buSzPct val="70000"/>
            </a:pPr>
            <a:r>
              <a:rPr lang="tr-TR" sz="2000" dirty="0"/>
              <a:t>insan kaynakları politikaları ve uygulamaları ile</a:t>
            </a:r>
          </a:p>
          <a:p>
            <a:pPr marL="548640" lvl="2" fontAlgn="t">
              <a:lnSpc>
                <a:spcPct val="80000"/>
              </a:lnSpc>
              <a:spcBef>
                <a:spcPts val="600"/>
              </a:spcBef>
              <a:buSzPct val="70000"/>
            </a:pPr>
            <a:r>
              <a:rPr lang="tr-TR" sz="2000" dirty="0"/>
              <a:t>yönetim felsefesi ve iş yapma tarzına </a:t>
            </a:r>
          </a:p>
          <a:p>
            <a:pPr lvl="1" fontAlgn="t">
              <a:lnSpc>
                <a:spcPct val="80000"/>
              </a:lnSpc>
            </a:pPr>
            <a:endParaRPr lang="tr-TR" sz="1700" dirty="0"/>
          </a:p>
          <a:p>
            <a:pPr marL="0" indent="0" fontAlgn="t">
              <a:lnSpc>
                <a:spcPct val="80000"/>
              </a:lnSpc>
              <a:buNone/>
            </a:pPr>
            <a:r>
              <a:rPr lang="tr-TR" sz="2000" dirty="0" smtClean="0"/>
              <a:t>ilişkin </a:t>
            </a:r>
            <a:r>
              <a:rPr lang="tr-TR" sz="2000" dirty="0"/>
              <a:t>hususları kapsar.</a:t>
            </a:r>
            <a:endParaRPr lang="en" sz="2000" dirty="0"/>
          </a:p>
          <a:p>
            <a:endParaRPr lang="tr-TR"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2708920"/>
            <a:ext cx="1667268"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0093979"/>
      </p:ext>
    </p:extLst>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Hedefe bağlı </a:t>
            </a:r>
            <a:r>
              <a:rPr lang="tr-TR" dirty="0" smtClean="0"/>
              <a:t>görevin değerlendirilmesi</a:t>
            </a:r>
            <a:endParaRPr lang="tr-TR" dirty="0"/>
          </a:p>
        </p:txBody>
      </p:sp>
      <p:sp>
        <p:nvSpPr>
          <p:cNvPr id="3" name="İçerik Yer Tutucusu 2"/>
          <p:cNvSpPr>
            <a:spLocks noGrp="1"/>
          </p:cNvSpPr>
          <p:nvPr>
            <p:ph sz="quarter" idx="1"/>
          </p:nvPr>
        </p:nvSpPr>
        <p:spPr/>
        <p:txBody>
          <a:bodyPr>
            <a:normAutofit/>
          </a:bodyPr>
          <a:lstStyle/>
          <a:p>
            <a:pPr marL="0" indent="0">
              <a:buNone/>
            </a:pPr>
            <a:endParaRPr lang="tr-TR" dirty="0" smtClean="0"/>
          </a:p>
          <a:p>
            <a:pPr marL="0" indent="0">
              <a:buNone/>
            </a:pPr>
            <a:r>
              <a:rPr lang="tr-TR" dirty="0" smtClean="0"/>
              <a:t>Hedefe </a:t>
            </a:r>
            <a:r>
              <a:rPr lang="tr-TR" dirty="0"/>
              <a:t>bağlı görev;</a:t>
            </a:r>
          </a:p>
          <a:p>
            <a:pPr lvl="0"/>
            <a:r>
              <a:rPr lang="tr-TR" sz="1900" dirty="0"/>
              <a:t>Kalite</a:t>
            </a:r>
          </a:p>
          <a:p>
            <a:pPr lvl="0"/>
            <a:r>
              <a:rPr lang="tr-TR" sz="1900" dirty="0"/>
              <a:t>Zaman</a:t>
            </a:r>
          </a:p>
          <a:p>
            <a:pPr lvl="0"/>
            <a:r>
              <a:rPr lang="tr-TR" sz="1900" dirty="0"/>
              <a:t>Miktar</a:t>
            </a:r>
          </a:p>
          <a:p>
            <a:pPr lvl="0"/>
            <a:r>
              <a:rPr lang="tr-TR" sz="1900" dirty="0"/>
              <a:t>Etkinlik</a:t>
            </a:r>
          </a:p>
          <a:p>
            <a:pPr marL="0" indent="0">
              <a:buNone/>
            </a:pPr>
            <a:r>
              <a:rPr lang="tr-TR" dirty="0"/>
              <a:t>kriterleri açısından hedefe bağlı görevi veren tarafından değerlendirilir. </a:t>
            </a:r>
            <a:endParaRPr lang="tr-TR" dirty="0" smtClean="0"/>
          </a:p>
          <a:p>
            <a:endParaRPr lang="tr-TR" dirty="0"/>
          </a:p>
        </p:txBody>
      </p:sp>
      <p:pic>
        <p:nvPicPr>
          <p:cNvPr id="4" name="Resim 3"/>
          <p:cNvPicPr>
            <a:picLocks noChangeAspect="1"/>
          </p:cNvPicPr>
          <p:nvPr/>
        </p:nvPicPr>
        <p:blipFill>
          <a:blip r:embed="rId2"/>
          <a:stretch>
            <a:fillRect/>
          </a:stretch>
        </p:blipFill>
        <p:spPr>
          <a:xfrm>
            <a:off x="2328862" y="4869160"/>
            <a:ext cx="3724275" cy="1228725"/>
          </a:xfrm>
          <a:prstGeom prst="rect">
            <a:avLst/>
          </a:prstGeom>
        </p:spPr>
      </p:pic>
    </p:spTree>
    <p:extLst>
      <p:ext uri="{BB962C8B-B14F-4D97-AF65-F5344CB8AC3E}">
        <p14:creationId xmlns:p14="http://schemas.microsoft.com/office/powerpoint/2010/main" val="4027133354"/>
      </p:ext>
    </p:extLst>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görev</a:t>
            </a:r>
            <a:endParaRPr lang="tr-TR" dirty="0"/>
          </a:p>
        </p:txBody>
      </p:sp>
      <p:sp>
        <p:nvSpPr>
          <p:cNvPr id="3" name="İçerik Yer Tutucusu 2"/>
          <p:cNvSpPr>
            <a:spLocks noGrp="1"/>
          </p:cNvSpPr>
          <p:nvPr>
            <p:ph sz="quarter" idx="1"/>
          </p:nvPr>
        </p:nvSpPr>
        <p:spPr/>
        <p:txBody>
          <a:bodyPr/>
          <a:lstStyle/>
          <a:p>
            <a:pPr marL="0" indent="0">
              <a:buNone/>
            </a:pPr>
            <a:endParaRPr lang="tr-TR" dirty="0" smtClean="0"/>
          </a:p>
          <a:p>
            <a:pPr marL="0" indent="0">
              <a:buNone/>
            </a:pPr>
            <a:endParaRPr lang="tr-TR" dirty="0" smtClean="0"/>
          </a:p>
          <a:p>
            <a:pPr marL="0" indent="0">
              <a:buNone/>
            </a:pPr>
            <a:r>
              <a:rPr lang="tr-TR" dirty="0" smtClean="0"/>
              <a:t>Birimlerin </a:t>
            </a:r>
            <a:r>
              <a:rPr lang="tr-TR" dirty="0"/>
              <a:t>hedef ve hedefe bağlı görev dışında kalan tüm iş ve faaliyetlerdir. </a:t>
            </a:r>
            <a:endParaRPr lang="tr-TR" dirty="0" smtClean="0"/>
          </a:p>
          <a:p>
            <a:pPr marL="0" indent="0">
              <a:buNone/>
            </a:pPr>
            <a:r>
              <a:rPr lang="tr-TR" dirty="0"/>
              <a:t>Görevler, iş analizleri kapsamında her birimde ayrı ayrı ele alınarak 4 derece olarak sınıflandırılır ve A </a:t>
            </a:r>
            <a:r>
              <a:rPr lang="tr-TR" dirty="0" smtClean="0"/>
              <a:t>yetkinlik </a:t>
            </a:r>
            <a:r>
              <a:rPr lang="tr-TR" dirty="0"/>
              <a:t>g</a:t>
            </a:r>
            <a:r>
              <a:rPr lang="tr-TR" dirty="0" smtClean="0"/>
              <a:t>rubu </a:t>
            </a:r>
            <a:r>
              <a:rPr lang="tr-TR" dirty="0"/>
              <a:t>personel(yönetici) ve D </a:t>
            </a:r>
            <a:r>
              <a:rPr lang="tr-TR" dirty="0" smtClean="0"/>
              <a:t>yetkinlik </a:t>
            </a:r>
            <a:r>
              <a:rPr lang="tr-TR" dirty="0"/>
              <a:t>g</a:t>
            </a:r>
            <a:r>
              <a:rPr lang="tr-TR" dirty="0" smtClean="0"/>
              <a:t>rubu </a:t>
            </a:r>
            <a:r>
              <a:rPr lang="tr-TR" dirty="0"/>
              <a:t>dışında kalan B ve C yetkinlik grubuna dahil personelin değerlendirilmesinde kullanılan ana </a:t>
            </a:r>
            <a:r>
              <a:rPr lang="tr-TR" dirty="0" smtClean="0"/>
              <a:t>bileşendir.</a:t>
            </a:r>
            <a:endParaRPr lang="tr-TR" dirty="0"/>
          </a:p>
          <a:p>
            <a:endParaRPr lang="tr-TR" dirty="0"/>
          </a:p>
        </p:txBody>
      </p:sp>
      <p:pic>
        <p:nvPicPr>
          <p:cNvPr id="6" name="Resim 5"/>
          <p:cNvPicPr>
            <a:picLocks noChangeAspect="1"/>
          </p:cNvPicPr>
          <p:nvPr/>
        </p:nvPicPr>
        <p:blipFill>
          <a:blip r:embed="rId2"/>
          <a:stretch>
            <a:fillRect/>
          </a:stretch>
        </p:blipFill>
        <p:spPr>
          <a:xfrm>
            <a:off x="5724128" y="287214"/>
            <a:ext cx="2476500" cy="1838325"/>
          </a:xfrm>
          <a:prstGeom prst="rect">
            <a:avLst/>
          </a:prstGeom>
        </p:spPr>
      </p:pic>
    </p:spTree>
    <p:extLst>
      <p:ext uri="{BB962C8B-B14F-4D97-AF65-F5344CB8AC3E}">
        <p14:creationId xmlns:p14="http://schemas.microsoft.com/office/powerpoint/2010/main" val="985107736"/>
      </p:ext>
    </p:extLst>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Görevin değerlendirilmesi</a:t>
            </a:r>
            <a:endParaRPr lang="tr-TR"/>
          </a:p>
        </p:txBody>
      </p:sp>
      <p:sp>
        <p:nvSpPr>
          <p:cNvPr id="3" name="İçerik Yer Tutucusu 2"/>
          <p:cNvSpPr>
            <a:spLocks noGrp="1"/>
          </p:cNvSpPr>
          <p:nvPr>
            <p:ph sz="quarter" idx="1"/>
          </p:nvPr>
        </p:nvSpPr>
        <p:spPr/>
        <p:txBody>
          <a:bodyPr>
            <a:normAutofit/>
          </a:bodyPr>
          <a:lstStyle/>
          <a:p>
            <a:pPr marL="0" indent="0">
              <a:buNone/>
            </a:pPr>
            <a:endParaRPr lang="tr-TR" dirty="0" smtClean="0"/>
          </a:p>
          <a:p>
            <a:pPr marL="0" indent="0">
              <a:buNone/>
            </a:pPr>
            <a:r>
              <a:rPr lang="tr-TR" dirty="0" smtClean="0"/>
              <a:t>Görev</a:t>
            </a:r>
            <a:r>
              <a:rPr lang="tr-TR" dirty="0"/>
              <a:t>; </a:t>
            </a:r>
            <a:endParaRPr lang="tr-TR" dirty="0" smtClean="0"/>
          </a:p>
          <a:p>
            <a:pPr marL="0" indent="0">
              <a:buNone/>
            </a:pPr>
            <a:endParaRPr lang="tr-TR" dirty="0"/>
          </a:p>
          <a:p>
            <a:pPr lvl="0"/>
            <a:r>
              <a:rPr lang="tr-TR" sz="1800" dirty="0"/>
              <a:t>Kalite</a:t>
            </a:r>
          </a:p>
          <a:p>
            <a:pPr lvl="0"/>
            <a:r>
              <a:rPr lang="tr-TR" sz="1800" dirty="0"/>
              <a:t>Zaman</a:t>
            </a:r>
          </a:p>
          <a:p>
            <a:pPr lvl="0"/>
            <a:r>
              <a:rPr lang="tr-TR" sz="1800" dirty="0"/>
              <a:t>Miktar</a:t>
            </a:r>
          </a:p>
          <a:p>
            <a:pPr lvl="0"/>
            <a:r>
              <a:rPr lang="tr-TR" sz="1800" dirty="0"/>
              <a:t>Etkinlik</a:t>
            </a:r>
          </a:p>
          <a:p>
            <a:pPr marL="0" indent="0">
              <a:buNone/>
            </a:pPr>
            <a:endParaRPr lang="tr-TR" dirty="0" smtClean="0"/>
          </a:p>
          <a:p>
            <a:pPr marL="0" indent="0">
              <a:buNone/>
            </a:pPr>
            <a:r>
              <a:rPr lang="tr-TR" dirty="0" smtClean="0"/>
              <a:t>kriterleri </a:t>
            </a:r>
            <a:r>
              <a:rPr lang="tr-TR" dirty="0"/>
              <a:t>esas alınarak </a:t>
            </a:r>
            <a:r>
              <a:rPr lang="tr-TR" dirty="0" smtClean="0"/>
              <a:t>değerlendirilir</a:t>
            </a:r>
            <a:r>
              <a:rPr lang="tr-TR" dirty="0"/>
              <a:t>. </a:t>
            </a:r>
          </a:p>
        </p:txBody>
      </p:sp>
      <p:pic>
        <p:nvPicPr>
          <p:cNvPr id="4" name="Resim 3"/>
          <p:cNvPicPr>
            <a:picLocks noChangeAspect="1"/>
          </p:cNvPicPr>
          <p:nvPr/>
        </p:nvPicPr>
        <p:blipFill>
          <a:blip r:embed="rId2"/>
          <a:stretch>
            <a:fillRect/>
          </a:stretch>
        </p:blipFill>
        <p:spPr>
          <a:xfrm>
            <a:off x="2709510" y="2816299"/>
            <a:ext cx="3724979" cy="1225402"/>
          </a:xfrm>
          <a:prstGeom prst="rect">
            <a:avLst/>
          </a:prstGeom>
        </p:spPr>
      </p:pic>
    </p:spTree>
    <p:extLst>
      <p:ext uri="{BB962C8B-B14F-4D97-AF65-F5344CB8AC3E}">
        <p14:creationId xmlns:p14="http://schemas.microsoft.com/office/powerpoint/2010/main" val="2535804364"/>
      </p:ext>
    </p:extLst>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Yetkinlik</a:t>
            </a:r>
            <a:endParaRPr lang="tr-TR"/>
          </a:p>
        </p:txBody>
      </p:sp>
      <p:sp>
        <p:nvSpPr>
          <p:cNvPr id="3" name="İçerik Yer Tutucusu 2"/>
          <p:cNvSpPr>
            <a:spLocks noGrp="1"/>
          </p:cNvSpPr>
          <p:nvPr>
            <p:ph sz="quarter" idx="1"/>
          </p:nvPr>
        </p:nvSpPr>
        <p:spPr/>
        <p:txBody>
          <a:bodyPr/>
          <a:lstStyle/>
          <a:p>
            <a:pPr marL="0" lvl="0" indent="0">
              <a:buNone/>
            </a:pPr>
            <a:r>
              <a:rPr lang="tr-TR" smtClean="0"/>
              <a:t>A</a:t>
            </a:r>
            <a:r>
              <a:rPr lang="tr-TR"/>
              <a:t>, B, C, D yetkinlik gruplarındaki personelin, yetkinlik formlarında yer alan sorular aracılığı ile genel olarak yeterliliği ve yetkinliğinin değerlendirilmesinde kullanılan ana bileşendir</a:t>
            </a:r>
            <a:r>
              <a:rPr lang="tr-TR" smtClean="0"/>
              <a:t>.</a:t>
            </a:r>
          </a:p>
          <a:p>
            <a:pPr marL="0" indent="0">
              <a:buNone/>
            </a:pPr>
            <a:endParaRPr lang="tr-TR" smtClean="0"/>
          </a:p>
          <a:p>
            <a:pPr marL="0" indent="0">
              <a:buNone/>
            </a:pPr>
            <a:r>
              <a:rPr lang="tr-TR" smtClean="0"/>
              <a:t>Yetkinlik değerlendirilmesi; hedef</a:t>
            </a:r>
            <a:r>
              <a:rPr lang="tr-TR"/>
              <a:t>, hedefe bağlı görev ve görev ile bağlantılı olmayıp, kişinin genel olarak </a:t>
            </a:r>
            <a:r>
              <a:rPr lang="tr-TR" u="sng">
                <a:solidFill>
                  <a:schemeClr val="accent1"/>
                </a:solidFill>
              </a:rPr>
              <a:t>iş yapma becerisi, kurumu temsil etme, liderlik, risk alma, davranışsal yeterlik gibi yetkinliklerinin değerlendirmesi </a:t>
            </a:r>
            <a:r>
              <a:rPr lang="tr-TR"/>
              <a:t>şeklinde gerçekleştirilir. </a:t>
            </a:r>
          </a:p>
          <a:p>
            <a:pPr marL="0" lvl="0" indent="0">
              <a:buNone/>
            </a:pPr>
            <a:endParaRPr lang="tr-TR"/>
          </a:p>
          <a:p>
            <a:endParaRPr lang="tr-TR"/>
          </a:p>
        </p:txBody>
      </p:sp>
      <p:pic>
        <p:nvPicPr>
          <p:cNvPr id="4" name="Resim 3"/>
          <p:cNvPicPr>
            <a:picLocks noChangeAspect="1"/>
          </p:cNvPicPr>
          <p:nvPr/>
        </p:nvPicPr>
        <p:blipFill>
          <a:blip r:embed="rId2"/>
          <a:stretch>
            <a:fillRect/>
          </a:stretch>
        </p:blipFill>
        <p:spPr>
          <a:xfrm>
            <a:off x="4860032" y="127794"/>
            <a:ext cx="3295650" cy="1381125"/>
          </a:xfrm>
          <a:prstGeom prst="rect">
            <a:avLst/>
          </a:prstGeom>
        </p:spPr>
      </p:pic>
    </p:spTree>
    <p:extLst>
      <p:ext uri="{BB962C8B-B14F-4D97-AF65-F5344CB8AC3E}">
        <p14:creationId xmlns:p14="http://schemas.microsoft.com/office/powerpoint/2010/main" val="3489770673"/>
      </p:ext>
    </p:extLst>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Yetkinlik formları</a:t>
            </a:r>
            <a:endParaRPr lang="tr-TR"/>
          </a:p>
        </p:txBody>
      </p:sp>
      <p:sp>
        <p:nvSpPr>
          <p:cNvPr id="3" name="İçerik Yer Tutucusu 2"/>
          <p:cNvSpPr>
            <a:spLocks noGrp="1"/>
          </p:cNvSpPr>
          <p:nvPr>
            <p:ph sz="quarter" idx="1"/>
          </p:nvPr>
        </p:nvSpPr>
        <p:spPr/>
        <p:txBody>
          <a:bodyPr>
            <a:normAutofit/>
          </a:bodyPr>
          <a:lstStyle/>
          <a:p>
            <a:endParaRPr lang="tr-TR" dirty="0" smtClean="0"/>
          </a:p>
          <a:p>
            <a:pPr>
              <a:buNone/>
            </a:pPr>
            <a:r>
              <a:rPr lang="tr-TR" dirty="0" smtClean="0"/>
              <a:t>	</a:t>
            </a:r>
            <a:endParaRPr lang="tr-TR" dirty="0" smtClean="0"/>
          </a:p>
          <a:p>
            <a:pPr>
              <a:buNone/>
            </a:pPr>
            <a:r>
              <a:rPr lang="tr-TR" dirty="0"/>
              <a:t>	</a:t>
            </a:r>
            <a:r>
              <a:rPr lang="tr-TR" dirty="0" smtClean="0"/>
              <a:t>Yetkinlik</a:t>
            </a:r>
            <a:r>
              <a:rPr lang="tr-TR" dirty="0"/>
              <a:t>, tüm çalışanlarda olması gereken temel yetkinlikler, yapılan işin niteliğine uygun uzmanlık yetkinlikleri, yöneticilere ilişkin liderlik yetkinlikleri şeklinde değerlendirilir. </a:t>
            </a:r>
            <a:r>
              <a:rPr lang="tr-TR" dirty="0" smtClean="0"/>
              <a:t>Sistemde </a:t>
            </a:r>
            <a:r>
              <a:rPr lang="tr-TR" dirty="0"/>
              <a:t>yetkinlik formları bu özellikler göz önünde bulundurularak dört farklı grup için hazırlanmıştır. </a:t>
            </a:r>
          </a:p>
          <a:p>
            <a:endParaRPr lang="tr-TR" dirty="0"/>
          </a:p>
        </p:txBody>
      </p:sp>
      <p:pic>
        <p:nvPicPr>
          <p:cNvPr id="4" name="Resim 3"/>
          <p:cNvPicPr>
            <a:picLocks noChangeAspect="1"/>
          </p:cNvPicPr>
          <p:nvPr/>
        </p:nvPicPr>
        <p:blipFill>
          <a:blip r:embed="rId2"/>
          <a:stretch>
            <a:fillRect/>
          </a:stretch>
        </p:blipFill>
        <p:spPr>
          <a:xfrm>
            <a:off x="4932040" y="295275"/>
            <a:ext cx="3495675" cy="1304925"/>
          </a:xfrm>
          <a:prstGeom prst="rect">
            <a:avLst/>
          </a:prstGeom>
        </p:spPr>
      </p:pic>
    </p:spTree>
    <p:extLst>
      <p:ext uri="{BB962C8B-B14F-4D97-AF65-F5344CB8AC3E}">
        <p14:creationId xmlns:p14="http://schemas.microsoft.com/office/powerpoint/2010/main" val="952220955"/>
      </p:ext>
    </p:extLst>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Yetkinlik değerlendirmesi</a:t>
            </a:r>
            <a:endParaRPr lang="tr-TR"/>
          </a:p>
        </p:txBody>
      </p:sp>
      <p:sp>
        <p:nvSpPr>
          <p:cNvPr id="3" name="İçerik Yer Tutucusu 2"/>
          <p:cNvSpPr>
            <a:spLocks noGrp="1"/>
          </p:cNvSpPr>
          <p:nvPr>
            <p:ph sz="quarter" idx="1"/>
          </p:nvPr>
        </p:nvSpPr>
        <p:spPr/>
        <p:txBody>
          <a:bodyPr>
            <a:normAutofit/>
          </a:bodyPr>
          <a:lstStyle/>
          <a:p>
            <a:pPr marL="0" indent="0">
              <a:buNone/>
            </a:pPr>
            <a:endParaRPr lang="tr-TR" dirty="0" smtClean="0"/>
          </a:p>
          <a:p>
            <a:pPr marL="0" indent="0">
              <a:buNone/>
            </a:pPr>
            <a:r>
              <a:rPr lang="tr-TR" dirty="0" smtClean="0"/>
              <a:t>Yetkinlikler</a:t>
            </a:r>
            <a:r>
              <a:rPr lang="tr-TR" dirty="0"/>
              <a:t>, sistemin en temel unsurudur. </a:t>
            </a:r>
            <a:endParaRPr lang="tr-TR" dirty="0" smtClean="0"/>
          </a:p>
          <a:p>
            <a:pPr marL="0" indent="0">
              <a:buNone/>
            </a:pPr>
            <a:endParaRPr lang="tr-TR" dirty="0"/>
          </a:p>
          <a:p>
            <a:pPr marL="0" indent="0">
              <a:buNone/>
            </a:pPr>
            <a:r>
              <a:rPr lang="tr-TR" dirty="0" smtClean="0"/>
              <a:t>Her </a:t>
            </a:r>
            <a:r>
              <a:rPr lang="tr-TR" dirty="0"/>
              <a:t>personel, bir performans değerlendirme dönemi içinde hedef, hedefe bağlı görev, görev bileşenlerinden değerlendirilmese dahi mutlaka yetkinlikler üzerinden değerlendirilir. </a:t>
            </a:r>
            <a:endParaRPr lang="tr-TR" dirty="0" smtClean="0"/>
          </a:p>
          <a:p>
            <a:pPr marL="0" indent="0">
              <a:buNone/>
            </a:pPr>
            <a:endParaRPr lang="tr-TR" dirty="0" smtClean="0"/>
          </a:p>
          <a:p>
            <a:pPr marL="0" indent="0">
              <a:buNone/>
            </a:pPr>
            <a:endParaRPr lang="tr-TR" dirty="0"/>
          </a:p>
          <a:p>
            <a:endParaRPr lang="tr-TR" dirty="0"/>
          </a:p>
        </p:txBody>
      </p:sp>
      <p:pic>
        <p:nvPicPr>
          <p:cNvPr id="4" name="Resim 3"/>
          <p:cNvPicPr>
            <a:picLocks noChangeAspect="1"/>
          </p:cNvPicPr>
          <p:nvPr/>
        </p:nvPicPr>
        <p:blipFill>
          <a:blip r:embed="rId2"/>
          <a:stretch>
            <a:fillRect/>
          </a:stretch>
        </p:blipFill>
        <p:spPr>
          <a:xfrm>
            <a:off x="2328510" y="5013176"/>
            <a:ext cx="3724979" cy="1225402"/>
          </a:xfrm>
          <a:prstGeom prst="rect">
            <a:avLst/>
          </a:prstGeom>
        </p:spPr>
      </p:pic>
    </p:spTree>
    <p:extLst>
      <p:ext uri="{BB962C8B-B14F-4D97-AF65-F5344CB8AC3E}">
        <p14:creationId xmlns:p14="http://schemas.microsoft.com/office/powerpoint/2010/main" val="607738737"/>
      </p:ext>
    </p:extLst>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Kritik katkı</a:t>
            </a:r>
            <a:endParaRPr lang="tr-TR" dirty="0"/>
          </a:p>
        </p:txBody>
      </p:sp>
      <p:sp>
        <p:nvSpPr>
          <p:cNvPr id="3" name="İçerik Yer Tutucusu 2"/>
          <p:cNvSpPr>
            <a:spLocks noGrp="1"/>
          </p:cNvSpPr>
          <p:nvPr>
            <p:ph sz="quarter" idx="1"/>
          </p:nvPr>
        </p:nvSpPr>
        <p:spPr/>
        <p:txBody>
          <a:bodyPr>
            <a:normAutofit/>
          </a:bodyPr>
          <a:lstStyle/>
          <a:p>
            <a:pPr marL="0" lvl="0" indent="0">
              <a:buNone/>
            </a:pPr>
            <a:endParaRPr lang="tr-TR" dirty="0" smtClean="0"/>
          </a:p>
          <a:p>
            <a:pPr marL="0" lvl="0" indent="0">
              <a:buNone/>
            </a:pPr>
            <a:endParaRPr lang="tr-TR" dirty="0"/>
          </a:p>
          <a:p>
            <a:pPr marL="0" lvl="0" indent="0">
              <a:buNone/>
            </a:pPr>
            <a:r>
              <a:rPr lang="tr-TR" dirty="0" smtClean="0"/>
              <a:t>Personelin </a:t>
            </a:r>
            <a:r>
              <a:rPr lang="tr-TR" dirty="0"/>
              <a:t>iş ve görevleri ile ilgili olmak üzere emsallerine göre farklı sayılabilecek çaba ve gayretleri neticesinde gerçekleşen, kamuya ek fayda sağlayan olayların değerlendirildiği bir bileşendir</a:t>
            </a:r>
            <a:r>
              <a:rPr lang="tr-TR" dirty="0" smtClean="0"/>
              <a:t>.</a:t>
            </a:r>
          </a:p>
          <a:p>
            <a:pPr marL="0" indent="0">
              <a:buNone/>
            </a:pPr>
            <a:endParaRPr lang="tr-TR" dirty="0" smtClean="0"/>
          </a:p>
          <a:p>
            <a:pPr lvl="0"/>
            <a:endParaRPr lang="tr-TR" dirty="0"/>
          </a:p>
          <a:p>
            <a:endParaRPr lang="tr-TR" dirty="0"/>
          </a:p>
        </p:txBody>
      </p:sp>
      <p:pic>
        <p:nvPicPr>
          <p:cNvPr id="5" name="Resim 4"/>
          <p:cNvPicPr>
            <a:picLocks noChangeAspect="1"/>
          </p:cNvPicPr>
          <p:nvPr/>
        </p:nvPicPr>
        <p:blipFill>
          <a:blip r:embed="rId2"/>
          <a:stretch>
            <a:fillRect/>
          </a:stretch>
        </p:blipFill>
        <p:spPr>
          <a:xfrm>
            <a:off x="2987824" y="4653136"/>
            <a:ext cx="2857500" cy="1600200"/>
          </a:xfrm>
          <a:prstGeom prst="rect">
            <a:avLst/>
          </a:prstGeom>
        </p:spPr>
      </p:pic>
    </p:spTree>
    <p:extLst>
      <p:ext uri="{BB962C8B-B14F-4D97-AF65-F5344CB8AC3E}">
        <p14:creationId xmlns:p14="http://schemas.microsoft.com/office/powerpoint/2010/main" val="3782769887"/>
      </p:ext>
    </p:extLst>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Kritik katkı</a:t>
            </a:r>
            <a:endParaRPr lang="tr-TR" dirty="0"/>
          </a:p>
        </p:txBody>
      </p:sp>
      <p:sp>
        <p:nvSpPr>
          <p:cNvPr id="3" name="İçerik Yer Tutucusu 2"/>
          <p:cNvSpPr>
            <a:spLocks noGrp="1"/>
          </p:cNvSpPr>
          <p:nvPr>
            <p:ph sz="quarter" idx="1"/>
          </p:nvPr>
        </p:nvSpPr>
        <p:spPr/>
        <p:txBody>
          <a:bodyPr>
            <a:normAutofit/>
          </a:bodyPr>
          <a:lstStyle/>
          <a:p>
            <a:pPr marL="0" indent="0">
              <a:buNone/>
            </a:pPr>
            <a:endParaRPr lang="tr-TR" dirty="0" smtClean="0"/>
          </a:p>
          <a:p>
            <a:pPr marL="0" indent="0">
              <a:buNone/>
            </a:pPr>
            <a:r>
              <a:rPr lang="tr-TR" dirty="0" smtClean="0"/>
              <a:t>Kritik </a:t>
            </a:r>
            <a:r>
              <a:rPr lang="tr-TR" dirty="0"/>
              <a:t>katkı, personelin iş yetkinliği ya da kişisel özellikleri ile iş süreçlerinde;</a:t>
            </a:r>
          </a:p>
          <a:p>
            <a:pPr lvl="0"/>
            <a:r>
              <a:rPr lang="tr-TR" sz="1900" dirty="0"/>
              <a:t>Etkili ve pratik uygulamalar geliştiren, </a:t>
            </a:r>
          </a:p>
          <a:p>
            <a:pPr lvl="0"/>
            <a:r>
              <a:rPr lang="tr-TR" sz="1900" dirty="0"/>
              <a:t>Çözüm stratejileri oluşturan,</a:t>
            </a:r>
          </a:p>
          <a:p>
            <a:pPr lvl="0"/>
            <a:r>
              <a:rPr lang="tr-TR" sz="1900" dirty="0"/>
              <a:t>Üretken öneri getiren,</a:t>
            </a:r>
          </a:p>
          <a:p>
            <a:r>
              <a:rPr lang="tr-TR" sz="1900" dirty="0"/>
              <a:t>Faaliyetler </a:t>
            </a:r>
            <a:r>
              <a:rPr lang="tr-TR" sz="1900" dirty="0" smtClean="0"/>
              <a:t>ile,</a:t>
            </a:r>
            <a:endParaRPr lang="tr-TR" sz="1900" dirty="0"/>
          </a:p>
          <a:p>
            <a:pPr lvl="1">
              <a:buFont typeface="Arial" panose="020B0604020202020204" pitchFamily="34" charset="0"/>
              <a:buChar char="•"/>
            </a:pPr>
            <a:r>
              <a:rPr lang="tr-TR" sz="1600" dirty="0"/>
              <a:t>Kamuya ek fayda sağlama,</a:t>
            </a:r>
          </a:p>
          <a:p>
            <a:pPr lvl="1">
              <a:buFont typeface="Arial" panose="020B0604020202020204" pitchFamily="34" charset="0"/>
              <a:buChar char="•"/>
            </a:pPr>
            <a:r>
              <a:rPr lang="tr-TR" sz="1600" dirty="0"/>
              <a:t>Kamu zararı oluşmasının </a:t>
            </a:r>
            <a:r>
              <a:rPr lang="tr-TR" sz="1600" dirty="0" smtClean="0"/>
              <a:t>engellenmesi</a:t>
            </a:r>
            <a:endParaRPr lang="tr-TR" sz="1600" dirty="0"/>
          </a:p>
          <a:p>
            <a:pPr marL="0" indent="0">
              <a:buNone/>
            </a:pPr>
            <a:r>
              <a:rPr lang="tr-TR" dirty="0"/>
              <a:t>hususlarında ortaya çıkan somut başarı ve katkılarından oluşur.</a:t>
            </a:r>
          </a:p>
          <a:p>
            <a:pPr lvl="0"/>
            <a:endParaRPr lang="tr-TR" dirty="0"/>
          </a:p>
          <a:p>
            <a:endParaRPr lang="tr-TR" dirty="0"/>
          </a:p>
        </p:txBody>
      </p:sp>
      <p:pic>
        <p:nvPicPr>
          <p:cNvPr id="4" name="Resim 3"/>
          <p:cNvPicPr>
            <a:picLocks noChangeAspect="1"/>
          </p:cNvPicPr>
          <p:nvPr/>
        </p:nvPicPr>
        <p:blipFill>
          <a:blip r:embed="rId2"/>
          <a:stretch>
            <a:fillRect/>
          </a:stretch>
        </p:blipFill>
        <p:spPr>
          <a:xfrm>
            <a:off x="4860032" y="476672"/>
            <a:ext cx="3209925" cy="1419225"/>
          </a:xfrm>
          <a:prstGeom prst="rect">
            <a:avLst/>
          </a:prstGeom>
        </p:spPr>
      </p:pic>
    </p:spTree>
    <p:extLst>
      <p:ext uri="{BB962C8B-B14F-4D97-AF65-F5344CB8AC3E}">
        <p14:creationId xmlns:p14="http://schemas.microsoft.com/office/powerpoint/2010/main" val="1096305637"/>
      </p:ext>
    </p:extLst>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5815955" y="264222"/>
            <a:ext cx="2143125" cy="2133600"/>
          </a:xfrm>
          <a:prstGeom prst="rect">
            <a:avLst/>
          </a:prstGeom>
        </p:spPr>
      </p:pic>
      <p:sp>
        <p:nvSpPr>
          <p:cNvPr id="2" name="Unvan 1"/>
          <p:cNvSpPr>
            <a:spLocks noGrp="1"/>
          </p:cNvSpPr>
          <p:nvPr>
            <p:ph type="title"/>
          </p:nvPr>
        </p:nvSpPr>
        <p:spPr/>
        <p:txBody>
          <a:bodyPr/>
          <a:lstStyle/>
          <a:p>
            <a:r>
              <a:rPr lang="tr-TR" smtClean="0"/>
              <a:t>Başarı ek puanı</a:t>
            </a:r>
            <a:endParaRPr lang="tr-TR"/>
          </a:p>
        </p:txBody>
      </p:sp>
      <p:sp>
        <p:nvSpPr>
          <p:cNvPr id="3" name="İçerik Yer Tutucusu 2"/>
          <p:cNvSpPr>
            <a:spLocks noGrp="1"/>
          </p:cNvSpPr>
          <p:nvPr>
            <p:ph sz="quarter" idx="1"/>
          </p:nvPr>
        </p:nvSpPr>
        <p:spPr>
          <a:xfrm>
            <a:off x="457200" y="1600200"/>
            <a:ext cx="8147248" cy="4873752"/>
          </a:xfrm>
        </p:spPr>
        <p:txBody>
          <a:bodyPr>
            <a:normAutofit lnSpcReduction="10000"/>
          </a:bodyPr>
          <a:lstStyle/>
          <a:p>
            <a:pPr lvl="0"/>
            <a:endParaRPr lang="tr-TR" dirty="0"/>
          </a:p>
          <a:p>
            <a:pPr marL="0" lvl="0" indent="0">
              <a:buNone/>
            </a:pPr>
            <a:endParaRPr lang="tr-TR" dirty="0" smtClean="0"/>
          </a:p>
          <a:p>
            <a:pPr marL="0" lvl="0" indent="0">
              <a:buNone/>
            </a:pPr>
            <a:r>
              <a:rPr lang="tr-TR" dirty="0" smtClean="0"/>
              <a:t>Sayma </a:t>
            </a:r>
            <a:r>
              <a:rPr lang="tr-TR" dirty="0"/>
              <a:t>usulü ile belirlenen ve kişinin </a:t>
            </a:r>
            <a:r>
              <a:rPr lang="tr-TR" dirty="0" smtClean="0"/>
              <a:t>işini veya kendisini </a:t>
            </a:r>
            <a:r>
              <a:rPr lang="tr-TR" dirty="0"/>
              <a:t>geliştirdiği varsayılan faaliyetlerin değerlendirildiği bir bileşendir. </a:t>
            </a:r>
            <a:endParaRPr lang="tr-TR" dirty="0" smtClean="0"/>
          </a:p>
          <a:p>
            <a:pPr marL="0" indent="0">
              <a:buNone/>
            </a:pPr>
            <a:endParaRPr lang="tr-TR" dirty="0" smtClean="0"/>
          </a:p>
          <a:p>
            <a:pPr marL="0" indent="0">
              <a:buNone/>
            </a:pPr>
            <a:r>
              <a:rPr lang="tr-TR" dirty="0" smtClean="0"/>
              <a:t>Başarı </a:t>
            </a:r>
            <a:r>
              <a:rPr lang="tr-TR" dirty="0"/>
              <a:t>ek puanı verilmesinin temel </a:t>
            </a:r>
            <a:r>
              <a:rPr lang="tr-TR" dirty="0" smtClean="0"/>
              <a:t>amacı, </a:t>
            </a:r>
            <a:r>
              <a:rPr lang="tr-TR" dirty="0"/>
              <a:t>personelin yetkinliklerini geliştirmesini teşvik ederek motivasyonunun artırılmasıdır</a:t>
            </a:r>
            <a:r>
              <a:rPr lang="tr-TR" dirty="0" smtClean="0"/>
              <a:t>.</a:t>
            </a:r>
          </a:p>
          <a:p>
            <a:pPr marL="0" indent="0">
              <a:buNone/>
            </a:pPr>
            <a:r>
              <a:rPr lang="tr-TR" dirty="0" smtClean="0"/>
              <a:t> </a:t>
            </a:r>
          </a:p>
          <a:p>
            <a:pPr marL="0" indent="0">
              <a:buNone/>
            </a:pPr>
            <a:r>
              <a:rPr lang="tr-TR" dirty="0" smtClean="0"/>
              <a:t>Hedef</a:t>
            </a:r>
            <a:r>
              <a:rPr lang="tr-TR" dirty="0"/>
              <a:t>, hedefe bağlı görev ile görev kapsamında değerlendirilmeyen işlerden kaynaklanır.</a:t>
            </a:r>
          </a:p>
          <a:p>
            <a:pPr lvl="0"/>
            <a:endParaRPr lang="tr-TR" dirty="0"/>
          </a:p>
          <a:p>
            <a:endParaRPr lang="tr-TR" dirty="0"/>
          </a:p>
        </p:txBody>
      </p:sp>
    </p:spTree>
    <p:extLst>
      <p:ext uri="{BB962C8B-B14F-4D97-AF65-F5344CB8AC3E}">
        <p14:creationId xmlns:p14="http://schemas.microsoft.com/office/powerpoint/2010/main" val="2884014645"/>
      </p:ext>
    </p:extLst>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3059832" y="5086373"/>
            <a:ext cx="3238500" cy="1409700"/>
          </a:xfrm>
          <a:prstGeom prst="rect">
            <a:avLst/>
          </a:prstGeom>
        </p:spPr>
      </p:pic>
      <p:sp>
        <p:nvSpPr>
          <p:cNvPr id="2" name="Unvan 1"/>
          <p:cNvSpPr>
            <a:spLocks noGrp="1"/>
          </p:cNvSpPr>
          <p:nvPr>
            <p:ph type="title"/>
          </p:nvPr>
        </p:nvSpPr>
        <p:spPr/>
        <p:txBody>
          <a:bodyPr/>
          <a:lstStyle/>
          <a:p>
            <a:r>
              <a:rPr lang="tr-TR" smtClean="0"/>
              <a:t>Sistemin değerlendiricileri</a:t>
            </a:r>
            <a:endParaRPr lang="tr-TR"/>
          </a:p>
        </p:txBody>
      </p:sp>
      <p:sp>
        <p:nvSpPr>
          <p:cNvPr id="3" name="İçerik Yer Tutucusu 2"/>
          <p:cNvSpPr>
            <a:spLocks noGrp="1"/>
          </p:cNvSpPr>
          <p:nvPr>
            <p:ph sz="quarter" idx="1"/>
          </p:nvPr>
        </p:nvSpPr>
        <p:spPr/>
        <p:txBody>
          <a:bodyPr/>
          <a:lstStyle/>
          <a:p>
            <a:pPr marL="0" indent="0">
              <a:buNone/>
            </a:pPr>
            <a:r>
              <a:rPr lang="tr-TR"/>
              <a:t>Sistemde yer alan değerlendiriciler</a:t>
            </a:r>
            <a:r>
              <a:rPr lang="tr-TR" smtClean="0"/>
              <a:t>;</a:t>
            </a:r>
          </a:p>
          <a:p>
            <a:pPr marL="0" indent="0">
              <a:buNone/>
            </a:pPr>
            <a:r>
              <a:rPr lang="tr-TR" smtClean="0"/>
              <a:t>1</a:t>
            </a:r>
            <a:r>
              <a:rPr lang="tr-TR"/>
              <a:t>. ve 2. değerlendirici, değerlendirilenin varsa astları ve personelin kendisidir</a:t>
            </a:r>
            <a:r>
              <a:rPr lang="tr-TR" smtClean="0"/>
              <a:t>.</a:t>
            </a:r>
          </a:p>
          <a:p>
            <a:pPr marL="0" indent="0">
              <a:buNone/>
            </a:pPr>
            <a:endParaRPr lang="tr-TR"/>
          </a:p>
          <a:p>
            <a:pPr marL="0" indent="0">
              <a:buNone/>
            </a:pPr>
            <a:r>
              <a:rPr lang="tr-TR"/>
              <a:t>Hedef, hedefe bağlı görev ve görev bileşenin değerlendirilmesinde yalnızca 1. değerlendirici öngörülmüşken; yetkinlik bileşeninin değerlendirilmesinde ise 1. değerlendirici, 2. değerlendirici, personelin kendisi ve varsa astı öngörülmüştür.</a:t>
            </a:r>
          </a:p>
          <a:p>
            <a:endParaRPr lang="tr-TR"/>
          </a:p>
        </p:txBody>
      </p:sp>
    </p:spTree>
    <p:extLst>
      <p:ext uri="{BB962C8B-B14F-4D97-AF65-F5344CB8AC3E}">
        <p14:creationId xmlns:p14="http://schemas.microsoft.com/office/powerpoint/2010/main" val="405625973"/>
      </p:ext>
    </p:extLst>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533400" y="533401"/>
            <a:ext cx="7369627" cy="519336"/>
          </a:xfrm>
          <a:prstGeom prst="rect">
            <a:avLst/>
          </a:prstGeom>
        </p:spPr>
        <p:txBody>
          <a:bodyPr lIns="91425" tIns="91425" rIns="91425" bIns="91425" anchor="t" anchorCtr="0">
            <a:noAutofit/>
          </a:bodyPr>
          <a:lstStyle/>
          <a:p>
            <a:pPr lvl="0">
              <a:spcBef>
                <a:spcPct val="0"/>
              </a:spcBef>
            </a:pPr>
            <a:r>
              <a:rPr lang="tr-TR" sz="3200" i="1" dirty="0"/>
              <a:t>Kontrol Ortamı Standartları</a:t>
            </a:r>
            <a:endParaRPr lang="en" sz="3200" i="1" dirty="0"/>
          </a:p>
        </p:txBody>
      </p:sp>
      <p:sp>
        <p:nvSpPr>
          <p:cNvPr id="181" name="Shape 181"/>
          <p:cNvSpPr txBox="1">
            <a:spLocks noGrp="1"/>
          </p:cNvSpPr>
          <p:nvPr>
            <p:ph type="body" idx="1"/>
          </p:nvPr>
        </p:nvSpPr>
        <p:spPr>
          <a:xfrm>
            <a:off x="1187624" y="2060848"/>
            <a:ext cx="2880320" cy="1409999"/>
          </a:xfrm>
          <a:prstGeom prst="rect">
            <a:avLst/>
          </a:prstGeom>
        </p:spPr>
        <p:txBody>
          <a:bodyPr lIns="91425" tIns="91425" rIns="91425" bIns="91425" anchor="t" anchorCtr="0">
            <a:noAutofit/>
          </a:bodyPr>
          <a:lstStyle/>
          <a:p>
            <a:pPr lvl="0" rtl="0">
              <a:spcBef>
                <a:spcPts val="0"/>
              </a:spcBef>
              <a:buNone/>
            </a:pPr>
            <a:r>
              <a:rPr lang="tr-TR" sz="1600" dirty="0" smtClean="0">
                <a:solidFill>
                  <a:srgbClr val="FFFFFF"/>
                </a:solidFill>
                <a:highlight>
                  <a:srgbClr val="FF0000"/>
                </a:highlight>
              </a:rPr>
              <a:t>1.Etik Değerler ve </a:t>
            </a:r>
          </a:p>
          <a:p>
            <a:pPr lvl="0" rtl="0">
              <a:spcBef>
                <a:spcPts val="0"/>
              </a:spcBef>
              <a:buNone/>
            </a:pPr>
            <a:r>
              <a:rPr lang="tr-TR" sz="1600" dirty="0" smtClean="0">
                <a:solidFill>
                  <a:srgbClr val="FFFFFF"/>
                </a:solidFill>
                <a:highlight>
                  <a:srgbClr val="FF0000"/>
                </a:highlight>
              </a:rPr>
              <a:t>Dürüstlük</a:t>
            </a:r>
            <a:endParaRPr lang="en" sz="1600" dirty="0">
              <a:solidFill>
                <a:srgbClr val="FFFFFF"/>
              </a:solidFill>
              <a:highlight>
                <a:srgbClr val="FF0000"/>
              </a:highlight>
            </a:endParaRPr>
          </a:p>
          <a:p>
            <a:pPr lvl="0">
              <a:buNone/>
            </a:pPr>
            <a:r>
              <a:rPr lang="tr-TR" sz="1600" dirty="0"/>
              <a:t>Personel davranışlarını belirleyen kuralların personel tarafından bilinmesi </a:t>
            </a:r>
            <a:r>
              <a:rPr lang="tr-TR" sz="1600" dirty="0" smtClean="0"/>
              <a:t>sağlanmalıdır. </a:t>
            </a:r>
          </a:p>
        </p:txBody>
      </p:sp>
      <p:sp>
        <p:nvSpPr>
          <p:cNvPr id="182" name="Shape 182"/>
          <p:cNvSpPr txBox="1">
            <a:spLocks noGrp="1"/>
          </p:cNvSpPr>
          <p:nvPr>
            <p:ph type="body" idx="2"/>
          </p:nvPr>
        </p:nvSpPr>
        <p:spPr>
          <a:xfrm>
            <a:off x="4932040" y="1196752"/>
            <a:ext cx="3456384" cy="2071482"/>
          </a:xfrm>
          <a:prstGeom prst="rect">
            <a:avLst/>
          </a:prstGeom>
        </p:spPr>
        <p:txBody>
          <a:bodyPr lIns="91425" tIns="91425" rIns="91425" bIns="91425" anchor="t" anchorCtr="0">
            <a:noAutofit/>
          </a:bodyPr>
          <a:lstStyle/>
          <a:p>
            <a:pPr lvl="0">
              <a:buNone/>
            </a:pPr>
            <a:r>
              <a:rPr lang="tr-TR" sz="1600" dirty="0" smtClean="0">
                <a:solidFill>
                  <a:srgbClr val="FFFFFF"/>
                </a:solidFill>
                <a:highlight>
                  <a:srgbClr val="FF0000"/>
                </a:highlight>
              </a:rPr>
              <a:t>2.Misyon</a:t>
            </a:r>
            <a:r>
              <a:rPr lang="tr-TR" sz="1600" dirty="0">
                <a:solidFill>
                  <a:srgbClr val="FFFFFF"/>
                </a:solidFill>
                <a:highlight>
                  <a:srgbClr val="FF0000"/>
                </a:highlight>
              </a:rPr>
              <a:t>, </a:t>
            </a:r>
            <a:endParaRPr lang="tr-TR" sz="1600" dirty="0" smtClean="0">
              <a:solidFill>
                <a:srgbClr val="FFFFFF"/>
              </a:solidFill>
              <a:highlight>
                <a:srgbClr val="FF0000"/>
              </a:highlight>
            </a:endParaRPr>
          </a:p>
          <a:p>
            <a:pPr lvl="0">
              <a:buNone/>
            </a:pPr>
            <a:r>
              <a:rPr lang="tr-TR" sz="1600" dirty="0" smtClean="0">
                <a:solidFill>
                  <a:srgbClr val="FFFFFF"/>
                </a:solidFill>
                <a:highlight>
                  <a:srgbClr val="FF0000"/>
                </a:highlight>
              </a:rPr>
              <a:t>organizasyon </a:t>
            </a:r>
            <a:r>
              <a:rPr lang="tr-TR" sz="1600" dirty="0">
                <a:solidFill>
                  <a:srgbClr val="FFFFFF"/>
                </a:solidFill>
                <a:highlight>
                  <a:srgbClr val="FF0000"/>
                </a:highlight>
              </a:rPr>
              <a:t>yapısı </a:t>
            </a:r>
            <a:endParaRPr lang="tr-TR" sz="1600" dirty="0" smtClean="0">
              <a:solidFill>
                <a:srgbClr val="FFFFFF"/>
              </a:solidFill>
              <a:highlight>
                <a:srgbClr val="FF0000"/>
              </a:highlight>
            </a:endParaRPr>
          </a:p>
          <a:p>
            <a:pPr lvl="0">
              <a:buNone/>
            </a:pPr>
            <a:r>
              <a:rPr lang="tr-TR" sz="1600" dirty="0" smtClean="0">
                <a:solidFill>
                  <a:srgbClr val="FFFFFF"/>
                </a:solidFill>
                <a:highlight>
                  <a:srgbClr val="FF0000"/>
                </a:highlight>
              </a:rPr>
              <a:t>ve görevler</a:t>
            </a:r>
          </a:p>
          <a:p>
            <a:pPr lvl="0">
              <a:buNone/>
            </a:pPr>
            <a:r>
              <a:rPr lang="tr-TR" sz="1600" dirty="0"/>
              <a:t>İdarelerin misyonu ile birimlerin ve personelin görev tanımları yazılı olarak belirlenmeli, personele duyurulmalı ve</a:t>
            </a:r>
          </a:p>
          <a:p>
            <a:pPr lvl="0">
              <a:buNone/>
            </a:pPr>
            <a:r>
              <a:rPr lang="tr-TR" sz="1600" dirty="0"/>
              <a:t>idarede uygun bir organizasyon yapısı oluşturulmalıdır</a:t>
            </a:r>
            <a:r>
              <a:rPr lang="tr-TR" sz="1600" dirty="0" smtClean="0"/>
              <a:t>.</a:t>
            </a:r>
          </a:p>
        </p:txBody>
      </p:sp>
      <p:sp>
        <p:nvSpPr>
          <p:cNvPr id="184" name="Shape 184"/>
          <p:cNvSpPr txBox="1">
            <a:spLocks noGrp="1"/>
          </p:cNvSpPr>
          <p:nvPr>
            <p:ph type="body" idx="1"/>
          </p:nvPr>
        </p:nvSpPr>
        <p:spPr>
          <a:xfrm>
            <a:off x="1403648" y="4149080"/>
            <a:ext cx="3312368" cy="2013481"/>
          </a:xfrm>
          <a:prstGeom prst="rect">
            <a:avLst/>
          </a:prstGeom>
        </p:spPr>
        <p:txBody>
          <a:bodyPr lIns="91425" tIns="91425" rIns="91425" bIns="91425" anchor="t" anchorCtr="0">
            <a:noAutofit/>
          </a:bodyPr>
          <a:lstStyle/>
          <a:p>
            <a:pPr lvl="0">
              <a:buNone/>
            </a:pPr>
            <a:r>
              <a:rPr lang="tr-TR" sz="1600" dirty="0" smtClean="0">
                <a:solidFill>
                  <a:srgbClr val="FFFFFF"/>
                </a:solidFill>
                <a:highlight>
                  <a:srgbClr val="FF0000"/>
                </a:highlight>
              </a:rPr>
              <a:t>3.Personelin </a:t>
            </a:r>
          </a:p>
          <a:p>
            <a:pPr lvl="0">
              <a:buNone/>
            </a:pPr>
            <a:r>
              <a:rPr lang="tr-TR" sz="1600" dirty="0" smtClean="0">
                <a:solidFill>
                  <a:srgbClr val="FFFFFF"/>
                </a:solidFill>
                <a:highlight>
                  <a:srgbClr val="FF0000"/>
                </a:highlight>
              </a:rPr>
              <a:t>yeterliliği </a:t>
            </a:r>
            <a:r>
              <a:rPr lang="tr-TR" sz="1600" dirty="0">
                <a:solidFill>
                  <a:srgbClr val="FFFFFF"/>
                </a:solidFill>
                <a:highlight>
                  <a:srgbClr val="FF0000"/>
                </a:highlight>
              </a:rPr>
              <a:t>ve </a:t>
            </a:r>
            <a:r>
              <a:rPr lang="tr-TR" sz="1600" dirty="0" smtClean="0">
                <a:solidFill>
                  <a:srgbClr val="FFFFFF"/>
                </a:solidFill>
                <a:highlight>
                  <a:srgbClr val="FF0000"/>
                </a:highlight>
              </a:rPr>
              <a:t>performansı</a:t>
            </a:r>
          </a:p>
          <a:p>
            <a:pPr lvl="0">
              <a:buNone/>
            </a:pPr>
            <a:r>
              <a:rPr lang="tr-TR" sz="1600" dirty="0"/>
              <a:t>İdareler, personelin yeterliliği ve görevleri arasındaki uyumu sağlamalı, performansın değerlendirilmesi ve</a:t>
            </a:r>
          </a:p>
          <a:p>
            <a:pPr lvl="0">
              <a:buNone/>
            </a:pPr>
            <a:r>
              <a:rPr lang="tr-TR" sz="1600" dirty="0"/>
              <a:t>geliştirilmesine yönelik önlemler almalıdır</a:t>
            </a:r>
            <a:r>
              <a:rPr lang="en" sz="1600" dirty="0" smtClean="0"/>
              <a:t>.</a:t>
            </a:r>
            <a:endParaRPr lang="tr-TR" sz="1600" dirty="0" smtClean="0"/>
          </a:p>
        </p:txBody>
      </p:sp>
      <p:sp>
        <p:nvSpPr>
          <p:cNvPr id="185" name="Shape 185"/>
          <p:cNvSpPr txBox="1">
            <a:spLocks noGrp="1"/>
          </p:cNvSpPr>
          <p:nvPr>
            <p:ph type="body" idx="2"/>
          </p:nvPr>
        </p:nvSpPr>
        <p:spPr>
          <a:xfrm>
            <a:off x="4991404" y="4280056"/>
            <a:ext cx="3613044" cy="1453200"/>
          </a:xfrm>
          <a:prstGeom prst="rect">
            <a:avLst/>
          </a:prstGeom>
        </p:spPr>
        <p:txBody>
          <a:bodyPr lIns="91425" tIns="91425" rIns="91425" bIns="91425" anchor="t" anchorCtr="0">
            <a:noAutofit/>
          </a:bodyPr>
          <a:lstStyle/>
          <a:p>
            <a:pPr lvl="0">
              <a:buNone/>
            </a:pPr>
            <a:r>
              <a:rPr lang="tr-TR" sz="1600" dirty="0" smtClean="0">
                <a:solidFill>
                  <a:srgbClr val="FFFFFF"/>
                </a:solidFill>
                <a:highlight>
                  <a:srgbClr val="FF0000"/>
                </a:highlight>
              </a:rPr>
              <a:t>4.Yetki </a:t>
            </a:r>
            <a:r>
              <a:rPr lang="tr-TR" sz="1600" dirty="0">
                <a:solidFill>
                  <a:srgbClr val="FFFFFF"/>
                </a:solidFill>
                <a:highlight>
                  <a:srgbClr val="FF0000"/>
                </a:highlight>
              </a:rPr>
              <a:t>Devri</a:t>
            </a:r>
            <a:endParaRPr lang="en" sz="1600" dirty="0">
              <a:solidFill>
                <a:srgbClr val="FFFFFF"/>
              </a:solidFill>
              <a:highlight>
                <a:srgbClr val="FF0000"/>
              </a:highlight>
            </a:endParaRPr>
          </a:p>
          <a:p>
            <a:pPr lvl="0">
              <a:buNone/>
            </a:pPr>
            <a:r>
              <a:rPr lang="tr-TR" sz="1600" dirty="0"/>
              <a:t>İdarelerde yetkiler ve yetki devrinin sınırları açıkça belirlenmeli ve yazılı olarak bildirilmelidir. Devredilen</a:t>
            </a:r>
          </a:p>
          <a:p>
            <a:pPr lvl="0">
              <a:buNone/>
            </a:pPr>
            <a:r>
              <a:rPr lang="tr-TR" sz="1600" dirty="0"/>
              <a:t>yetkinin önemi ve riski dikkate alınarak yetki devri yapılmalıdır</a:t>
            </a:r>
            <a:r>
              <a:rPr lang="tr-TR" sz="1600" dirty="0" smtClean="0"/>
              <a:t>.</a:t>
            </a:r>
          </a:p>
        </p:txBody>
      </p:sp>
      <p:sp>
        <p:nvSpPr>
          <p:cNvPr id="187" name="Shape 187"/>
          <p:cNvSpPr/>
          <p:nvPr/>
        </p:nvSpPr>
        <p:spPr>
          <a:xfrm>
            <a:off x="7092280" y="1268760"/>
            <a:ext cx="777137" cy="642600"/>
          </a:xfrm>
          <a:prstGeom prst="rect">
            <a:avLst/>
          </a:prstGeom>
          <a:noFill/>
          <a:ln w="76200" cap="flat" cmpd="sng">
            <a:solidFill>
              <a:srgbClr val="FFFFFF"/>
            </a:solidFill>
            <a:prstDash val="solid"/>
            <a:miter/>
            <a:headEnd type="none" w="med" len="med"/>
            <a:tailEnd type="none" w="med" len="med"/>
          </a:ln>
        </p:spPr>
        <p:txBody>
          <a:bodyPr lIns="91425" tIns="91425" rIns="91425" bIns="91425" anchor="ctr" anchorCtr="0">
            <a:noAutofit/>
          </a:bodyPr>
          <a:lstStyle/>
          <a:p>
            <a:pPr lvl="0" algn="ctr" rtl="0">
              <a:spcBef>
                <a:spcPts val="0"/>
              </a:spcBef>
              <a:buNone/>
            </a:pPr>
            <a:endParaRPr sz="6000" b="1">
              <a:solidFill>
                <a:srgbClr val="111111"/>
              </a:solidFill>
              <a:latin typeface="Georgia"/>
              <a:ea typeface="Georgia"/>
              <a:cs typeface="Georgia"/>
              <a:sym typeface="Georgia"/>
            </a:endParaRPr>
          </a:p>
        </p:txBody>
      </p:sp>
      <p:sp>
        <p:nvSpPr>
          <p:cNvPr id="188" name="Shape 188"/>
          <p:cNvSpPr/>
          <p:nvPr/>
        </p:nvSpPr>
        <p:spPr>
          <a:xfrm>
            <a:off x="7226816" y="3782152"/>
            <a:ext cx="801567" cy="726967"/>
          </a:xfrm>
          <a:prstGeom prst="rect">
            <a:avLst/>
          </a:prstGeom>
          <a:noFill/>
          <a:ln w="76200" cap="flat" cmpd="sng">
            <a:solidFill>
              <a:srgbClr val="FFFFFF"/>
            </a:solidFill>
            <a:prstDash val="solid"/>
            <a:miter/>
            <a:headEnd type="none" w="med" len="med"/>
            <a:tailEnd type="none" w="med" len="med"/>
          </a:ln>
        </p:spPr>
        <p:txBody>
          <a:bodyPr lIns="91425" tIns="91425" rIns="91425" bIns="91425" anchor="ctr" anchorCtr="0">
            <a:noAutofit/>
          </a:bodyPr>
          <a:lstStyle/>
          <a:p>
            <a:pPr lvl="0" algn="ctr" rtl="0">
              <a:spcBef>
                <a:spcPts val="0"/>
              </a:spcBef>
              <a:buNone/>
            </a:pPr>
            <a:endParaRPr sz="6000" b="1">
              <a:solidFill>
                <a:srgbClr val="111111"/>
              </a:solidFill>
              <a:latin typeface="Georgia"/>
              <a:ea typeface="Georgia"/>
              <a:cs typeface="Georgia"/>
              <a:sym typeface="Georgia"/>
            </a:endParaRPr>
          </a:p>
        </p:txBody>
      </p:sp>
      <p:sp>
        <p:nvSpPr>
          <p:cNvPr id="191" name="Shape 191"/>
          <p:cNvSpPr/>
          <p:nvPr/>
        </p:nvSpPr>
        <p:spPr>
          <a:xfrm>
            <a:off x="3347864" y="1988840"/>
            <a:ext cx="792088" cy="642600"/>
          </a:xfrm>
          <a:prstGeom prst="rect">
            <a:avLst/>
          </a:prstGeom>
          <a:noFill/>
          <a:ln w="76200" cap="flat" cmpd="sng">
            <a:solidFill>
              <a:srgbClr val="FFFFFF"/>
            </a:solidFill>
            <a:prstDash val="solid"/>
            <a:miter/>
            <a:headEnd type="none" w="med" len="med"/>
            <a:tailEnd type="none" w="med" len="med"/>
          </a:ln>
        </p:spPr>
        <p:txBody>
          <a:bodyPr lIns="91425" tIns="91425" rIns="91425" bIns="91425" anchor="ctr" anchorCtr="0">
            <a:noAutofit/>
          </a:bodyPr>
          <a:lstStyle/>
          <a:p>
            <a:pPr lvl="0" algn="ctr" rtl="0">
              <a:spcBef>
                <a:spcPts val="0"/>
              </a:spcBef>
              <a:buNone/>
            </a:pPr>
            <a:endParaRPr sz="6000" b="1">
              <a:solidFill>
                <a:srgbClr val="111111"/>
              </a:solidFill>
              <a:latin typeface="Georgia"/>
              <a:ea typeface="Georgia"/>
              <a:cs typeface="Georgia"/>
              <a:sym typeface="Georgia"/>
            </a:endParaRPr>
          </a:p>
        </p:txBody>
      </p:sp>
      <p:sp>
        <p:nvSpPr>
          <p:cNvPr id="192" name="Shape 192"/>
          <p:cNvSpPr/>
          <p:nvPr/>
        </p:nvSpPr>
        <p:spPr>
          <a:xfrm>
            <a:off x="3131840" y="3789040"/>
            <a:ext cx="858624" cy="642600"/>
          </a:xfrm>
          <a:prstGeom prst="rect">
            <a:avLst/>
          </a:prstGeom>
          <a:noFill/>
          <a:ln w="76200" cap="flat" cmpd="sng">
            <a:solidFill>
              <a:srgbClr val="FFFFFF"/>
            </a:solidFill>
            <a:prstDash val="solid"/>
            <a:miter/>
            <a:headEnd type="none" w="med" len="med"/>
            <a:tailEnd type="none" w="med" len="med"/>
          </a:ln>
        </p:spPr>
        <p:txBody>
          <a:bodyPr lIns="91425" tIns="91425" rIns="91425" bIns="91425" anchor="ctr" anchorCtr="0">
            <a:noAutofit/>
          </a:bodyPr>
          <a:lstStyle/>
          <a:p>
            <a:pPr lvl="0" algn="ctr" rtl="0">
              <a:spcBef>
                <a:spcPts val="0"/>
              </a:spcBef>
              <a:buNone/>
            </a:pPr>
            <a:endParaRPr sz="6000" b="1">
              <a:solidFill>
                <a:srgbClr val="111111"/>
              </a:solidFill>
              <a:latin typeface="Georgia"/>
              <a:ea typeface="Georgia"/>
              <a:cs typeface="Georgia"/>
              <a:sym typeface="Georgia"/>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3472" y="2096852"/>
            <a:ext cx="606343" cy="42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7680" y="1364752"/>
            <a:ext cx="642373" cy="46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9166" y="3869722"/>
            <a:ext cx="663972" cy="481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C:\Users\isilda.arslan.SGB\Desktop\delegating.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80312" y="3875194"/>
            <a:ext cx="522715" cy="56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794757"/>
      </p:ext>
    </p:extLst>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Değerlendirme yöntemi</a:t>
            </a:r>
            <a:endParaRPr lang="tr-TR" dirty="0"/>
          </a:p>
        </p:txBody>
      </p:sp>
      <p:sp>
        <p:nvSpPr>
          <p:cNvPr id="3" name="İçerik Yer Tutucusu 2"/>
          <p:cNvSpPr>
            <a:spLocks noGrp="1"/>
          </p:cNvSpPr>
          <p:nvPr>
            <p:ph sz="quarter" idx="1"/>
          </p:nvPr>
        </p:nvSpPr>
        <p:spPr>
          <a:xfrm>
            <a:off x="457200" y="1600200"/>
            <a:ext cx="8291264" cy="4873752"/>
          </a:xfrm>
        </p:spPr>
        <p:txBody>
          <a:bodyPr>
            <a:normAutofit/>
          </a:bodyPr>
          <a:lstStyle/>
          <a:p>
            <a:pPr marL="0" indent="0">
              <a:buNone/>
            </a:pPr>
            <a:endParaRPr lang="tr-TR" dirty="0" smtClean="0"/>
          </a:p>
          <a:p>
            <a:pPr marL="0" indent="0">
              <a:buNone/>
            </a:pPr>
            <a:endParaRPr lang="tr-TR" dirty="0"/>
          </a:p>
          <a:p>
            <a:pPr marL="0" indent="0">
              <a:buNone/>
            </a:pPr>
            <a:r>
              <a:rPr lang="tr-TR" dirty="0" smtClean="0"/>
              <a:t>Yetkinlik </a:t>
            </a:r>
            <a:r>
              <a:rPr lang="tr-TR" dirty="0"/>
              <a:t>değerlendirilmesinde</a:t>
            </a:r>
            <a:r>
              <a:rPr lang="tr-TR" dirty="0" smtClean="0"/>
              <a:t>;</a:t>
            </a:r>
          </a:p>
          <a:p>
            <a:r>
              <a:rPr lang="tr-TR" dirty="0" smtClean="0"/>
              <a:t>A yetkinlik grubunda yer alan personel 270°, </a:t>
            </a:r>
          </a:p>
          <a:p>
            <a:r>
              <a:rPr lang="tr-TR" dirty="0" smtClean="0"/>
              <a:t>B ve C yetkinlik gruplarında yer alan personel 180°,</a:t>
            </a:r>
          </a:p>
          <a:p>
            <a:r>
              <a:rPr lang="tr-TR" dirty="0" smtClean="0"/>
              <a:t>D yetkinlik grubunda yer alan personel ise 90° değerlendirme sistemi üzerinden değerlendirilmesi öngörülmektedir. </a:t>
            </a:r>
          </a:p>
          <a:p>
            <a:pPr marL="0" indent="0">
              <a:buNone/>
            </a:pPr>
            <a:endParaRPr lang="tr-TR" dirty="0" smtClean="0"/>
          </a:p>
          <a:p>
            <a:endParaRPr lang="tr-TR" dirty="0"/>
          </a:p>
        </p:txBody>
      </p:sp>
      <p:pic>
        <p:nvPicPr>
          <p:cNvPr id="4" name="Resim 3"/>
          <p:cNvPicPr>
            <a:picLocks noChangeAspect="1"/>
          </p:cNvPicPr>
          <p:nvPr/>
        </p:nvPicPr>
        <p:blipFill>
          <a:blip r:embed="rId2"/>
          <a:stretch>
            <a:fillRect/>
          </a:stretch>
        </p:blipFill>
        <p:spPr>
          <a:xfrm>
            <a:off x="5580112" y="546100"/>
            <a:ext cx="2619375" cy="1743075"/>
          </a:xfrm>
          <a:prstGeom prst="rect">
            <a:avLst/>
          </a:prstGeom>
        </p:spPr>
      </p:pic>
    </p:spTree>
    <p:extLst>
      <p:ext uri="{BB962C8B-B14F-4D97-AF65-F5344CB8AC3E}">
        <p14:creationId xmlns:p14="http://schemas.microsoft.com/office/powerpoint/2010/main" val="2401433874"/>
      </p:ext>
    </p:extLst>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Değerlendirme Puanı</a:t>
            </a:r>
            <a:endParaRPr lang="tr-TR"/>
          </a:p>
        </p:txBody>
      </p:sp>
      <p:sp>
        <p:nvSpPr>
          <p:cNvPr id="3" name="İçerik Yer Tutucusu 2"/>
          <p:cNvSpPr>
            <a:spLocks noGrp="1"/>
          </p:cNvSpPr>
          <p:nvPr>
            <p:ph sz="quarter" idx="1"/>
          </p:nvPr>
        </p:nvSpPr>
        <p:spPr/>
        <p:txBody>
          <a:bodyPr/>
          <a:lstStyle/>
          <a:p>
            <a:pPr marL="0" indent="0">
              <a:buNone/>
            </a:pPr>
            <a:r>
              <a:rPr lang="tr-TR" dirty="0"/>
              <a:t>Sistemde tam puan 100 olarak belirlenmiştir. </a:t>
            </a:r>
            <a:endParaRPr lang="tr-TR" dirty="0" smtClean="0"/>
          </a:p>
          <a:p>
            <a:pPr marL="0" indent="0">
              <a:buNone/>
            </a:pPr>
            <a:r>
              <a:rPr lang="tr-TR" dirty="0" smtClean="0"/>
              <a:t>Sistemi </a:t>
            </a:r>
            <a:r>
              <a:rPr lang="tr-TR" dirty="0"/>
              <a:t>oluşturan hedef, hedefe bağlı görev, görev ve yetkinlik bileşenleri bütünün yüzdesi şeklinde belirlenen oranlar olarak dağılırlar. Gerçekleşmesi halinde kritik katkı ile başarı ek puanı bütünün yüzdesi şeklinde yer almayıp, ana bileşenlerin değerlendirilmesi sonucunda oluşacak puana eklenecek ilave puan olarak ele alınacaktır. </a:t>
            </a:r>
          </a:p>
          <a:p>
            <a:endParaRPr lang="tr-TR" dirty="0"/>
          </a:p>
        </p:txBody>
      </p:sp>
      <p:pic>
        <p:nvPicPr>
          <p:cNvPr id="4" name="Resim 3"/>
          <p:cNvPicPr>
            <a:picLocks noChangeAspect="1"/>
          </p:cNvPicPr>
          <p:nvPr/>
        </p:nvPicPr>
        <p:blipFill>
          <a:blip r:embed="rId2"/>
          <a:stretch>
            <a:fillRect/>
          </a:stretch>
        </p:blipFill>
        <p:spPr>
          <a:xfrm>
            <a:off x="3057525" y="4637214"/>
            <a:ext cx="2266950" cy="2019300"/>
          </a:xfrm>
          <a:prstGeom prst="rect">
            <a:avLst/>
          </a:prstGeom>
        </p:spPr>
      </p:pic>
    </p:spTree>
    <p:extLst>
      <p:ext uri="{BB962C8B-B14F-4D97-AF65-F5344CB8AC3E}">
        <p14:creationId xmlns:p14="http://schemas.microsoft.com/office/powerpoint/2010/main" val="2764021037"/>
      </p:ext>
    </p:extLst>
  </p:cSld>
  <p:clrMapOvr>
    <a:masterClrMapping/>
  </p:clrMapOvr>
  <p:transition>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endParaRPr lang="tr-TR" dirty="0" smtClean="0"/>
          </a:p>
          <a:p>
            <a:pPr marL="0" indent="0" algn="ctr">
              <a:buNone/>
            </a:pPr>
            <a:endParaRPr lang="tr-TR" sz="5400" i="1" dirty="0" smtClean="0">
              <a:solidFill>
                <a:srgbClr val="FF0000"/>
              </a:solidFill>
            </a:endParaRPr>
          </a:p>
          <a:p>
            <a:pPr marL="0" indent="0" algn="ctr">
              <a:buNone/>
            </a:pPr>
            <a:r>
              <a:rPr lang="tr-TR" sz="5400" i="1" dirty="0" smtClean="0">
                <a:solidFill>
                  <a:srgbClr val="FF0000"/>
                </a:solidFill>
              </a:rPr>
              <a:t>TEŞEKKÜRLER..</a:t>
            </a:r>
          </a:p>
          <a:p>
            <a:endParaRPr lang="tr-TR" dirty="0"/>
          </a:p>
        </p:txBody>
      </p:sp>
    </p:spTree>
    <p:extLst>
      <p:ext uri="{BB962C8B-B14F-4D97-AF65-F5344CB8AC3E}">
        <p14:creationId xmlns:p14="http://schemas.microsoft.com/office/powerpoint/2010/main" val="3202821948"/>
      </p:ext>
    </p:extLst>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1245" y="32225"/>
            <a:ext cx="2422954" cy="1756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Başlık 1"/>
          <p:cNvSpPr>
            <a:spLocks noGrp="1"/>
          </p:cNvSpPr>
          <p:nvPr>
            <p:ph type="title"/>
          </p:nvPr>
        </p:nvSpPr>
        <p:spPr/>
        <p:txBody>
          <a:bodyPr/>
          <a:lstStyle/>
          <a:p>
            <a:r>
              <a:rPr lang="tr-TR" dirty="0" smtClean="0"/>
              <a:t>Personelin yeterliliği ve Performansı-I</a:t>
            </a:r>
            <a:endParaRPr lang="tr-TR" dirty="0"/>
          </a:p>
        </p:txBody>
      </p:sp>
      <p:sp>
        <p:nvSpPr>
          <p:cNvPr id="3" name="İçerik Yer Tutucusu 2"/>
          <p:cNvSpPr>
            <a:spLocks noGrp="1"/>
          </p:cNvSpPr>
          <p:nvPr>
            <p:ph sz="quarter" idx="1"/>
          </p:nvPr>
        </p:nvSpPr>
        <p:spPr/>
        <p:txBody>
          <a:bodyPr>
            <a:normAutofit fontScale="85000" lnSpcReduction="20000"/>
          </a:bodyPr>
          <a:lstStyle/>
          <a:p>
            <a:pPr marL="0" indent="0" fontAlgn="t">
              <a:buNone/>
            </a:pPr>
            <a:r>
              <a:rPr lang="tr-TR" dirty="0" smtClean="0"/>
              <a:t>İdareler</a:t>
            </a:r>
            <a:r>
              <a:rPr lang="tr-TR" dirty="0"/>
              <a:t>, personelin yeterliliği ve görevleri arasındaki uyumu sağlamalı, performansın değerlendirilmesi ve geliştirilmesine yönelik önlemler </a:t>
            </a:r>
            <a:r>
              <a:rPr lang="tr-TR" dirty="0" smtClean="0"/>
              <a:t>almalıdır. </a:t>
            </a:r>
          </a:p>
          <a:p>
            <a:pPr marL="0" indent="0" fontAlgn="t">
              <a:buNone/>
            </a:pPr>
            <a:endParaRPr lang="tr-TR" dirty="0"/>
          </a:p>
          <a:p>
            <a:pPr marL="0" indent="0" fontAlgn="t">
              <a:buNone/>
            </a:pPr>
            <a:r>
              <a:rPr lang="tr-TR" dirty="0" smtClean="0"/>
              <a:t>Bu </a:t>
            </a:r>
            <a:r>
              <a:rPr lang="tr-TR" dirty="0"/>
              <a:t>standart için gerekli genel şartlar</a:t>
            </a:r>
            <a:r>
              <a:rPr lang="tr-TR" dirty="0" smtClean="0"/>
              <a:t>:</a:t>
            </a:r>
          </a:p>
          <a:p>
            <a:pPr marL="0" indent="0" fontAlgn="t">
              <a:buNone/>
            </a:pPr>
            <a:endParaRPr lang="tr-TR" dirty="0"/>
          </a:p>
          <a:p>
            <a:pPr fontAlgn="t"/>
            <a:r>
              <a:rPr lang="tr-TR" dirty="0" smtClean="0"/>
              <a:t> </a:t>
            </a:r>
            <a:r>
              <a:rPr lang="tr-TR" dirty="0"/>
              <a:t>İnsan kaynakları yönetimi, idarenin amaç ve hedeflerinin gerçekleşmesini sağlamaya yönelik olmalıdır.</a:t>
            </a:r>
          </a:p>
          <a:p>
            <a:pPr fontAlgn="t"/>
            <a:r>
              <a:rPr lang="tr-TR" dirty="0" smtClean="0"/>
              <a:t> </a:t>
            </a:r>
            <a:r>
              <a:rPr lang="tr-TR" dirty="0"/>
              <a:t>İdarenin yönetici ve personeli görevlerini etkin ve etkili bir şekilde yürütebilecek bilgi, deneyim ve yeteneğe sahip olmalıdır.</a:t>
            </a:r>
          </a:p>
          <a:p>
            <a:pPr fontAlgn="t"/>
            <a:r>
              <a:rPr lang="tr-TR" dirty="0" smtClean="0"/>
              <a:t>Mesleki </a:t>
            </a:r>
            <a:r>
              <a:rPr lang="tr-TR" dirty="0"/>
              <a:t>yeterliliğe önem verilmeli ve her görev için en uygun personel seçilmelidir. </a:t>
            </a:r>
          </a:p>
          <a:p>
            <a:pPr fontAlgn="t"/>
            <a:r>
              <a:rPr lang="tr-TR" dirty="0" smtClean="0"/>
              <a:t>Personelin </a:t>
            </a:r>
            <a:r>
              <a:rPr lang="tr-TR" dirty="0"/>
              <a:t>işe alınması ile görevinde ilerleme ve yükselmesinde liyakat ilkesine uyulmalı ve bireysel performansı göz önünde bulundurulmalıdır.</a:t>
            </a:r>
          </a:p>
          <a:p>
            <a:endParaRPr lang="tr-TR" dirty="0"/>
          </a:p>
        </p:txBody>
      </p:sp>
    </p:spTree>
    <p:extLst>
      <p:ext uri="{BB962C8B-B14F-4D97-AF65-F5344CB8AC3E}">
        <p14:creationId xmlns:p14="http://schemas.microsoft.com/office/powerpoint/2010/main" val="1379208967"/>
      </p:ext>
    </p:extLst>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116632"/>
            <a:ext cx="2248148"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Başlık 1"/>
          <p:cNvSpPr>
            <a:spLocks noGrp="1"/>
          </p:cNvSpPr>
          <p:nvPr>
            <p:ph type="title"/>
          </p:nvPr>
        </p:nvSpPr>
        <p:spPr/>
        <p:txBody>
          <a:bodyPr/>
          <a:lstStyle/>
          <a:p>
            <a:r>
              <a:rPr lang="tr-TR" dirty="0"/>
              <a:t>Personelin yeterliliği ve </a:t>
            </a:r>
            <a:r>
              <a:rPr lang="tr-TR" dirty="0" smtClean="0"/>
              <a:t>Performansı-II</a:t>
            </a:r>
            <a:endParaRPr lang="tr-TR" dirty="0"/>
          </a:p>
        </p:txBody>
      </p:sp>
      <p:sp>
        <p:nvSpPr>
          <p:cNvPr id="3" name="İçerik Yer Tutucusu 2"/>
          <p:cNvSpPr>
            <a:spLocks noGrp="1"/>
          </p:cNvSpPr>
          <p:nvPr>
            <p:ph sz="quarter" idx="1"/>
          </p:nvPr>
        </p:nvSpPr>
        <p:spPr>
          <a:xfrm>
            <a:off x="457200" y="1600200"/>
            <a:ext cx="8147248" cy="4873752"/>
          </a:xfrm>
        </p:spPr>
        <p:txBody>
          <a:bodyPr>
            <a:normAutofit/>
          </a:bodyPr>
          <a:lstStyle/>
          <a:p>
            <a:pPr fontAlgn="t"/>
            <a:endParaRPr lang="tr-TR" sz="1800" dirty="0" smtClean="0"/>
          </a:p>
          <a:p>
            <a:pPr fontAlgn="t"/>
            <a:r>
              <a:rPr lang="tr-TR" sz="1800" dirty="0" smtClean="0"/>
              <a:t>Her </a:t>
            </a:r>
            <a:r>
              <a:rPr lang="tr-TR" sz="1800" dirty="0"/>
              <a:t>görev için gerekli eğitim ihtiyacı belirlenmeli, bu ihtiyacı giderecek eğitim faaliyetleri her yıl planlanarak yürütülmeli ve gerektiğinde güncellenmelidir. </a:t>
            </a:r>
          </a:p>
          <a:p>
            <a:pPr fontAlgn="t"/>
            <a:r>
              <a:rPr lang="tr-TR" sz="1800" dirty="0"/>
              <a:t>Personelin yeterliliği ve performansı bağlı olduğu yöneticisi tarafından en az yılda bir kez değerlendirilmeli ve değerlendirme sonuçları personel ile görüşülmelidir.</a:t>
            </a:r>
          </a:p>
          <a:p>
            <a:pPr fontAlgn="t"/>
            <a:r>
              <a:rPr lang="tr-TR" sz="1800" dirty="0"/>
              <a:t>Performans değerlendirmesine göre performansı yetersiz bulunan personelin performansını geliştirmeye yönelik önlemler alınmalı, yüksek performans gösteren personel için ödüllendirme mekanizmaları geliştirilmelidir.</a:t>
            </a:r>
          </a:p>
          <a:p>
            <a:pPr fontAlgn="t"/>
            <a:r>
              <a:rPr lang="tr-TR" sz="1800" dirty="0"/>
              <a:t>Personel istihdamı, yer değiştirme, üst görevlere atanma, eğitim, performans değerlendirmesi, özlük hakları gibi insan kaynakları yönetimine ilişkin önemli hususlar yazılı olarak belirlenmiş olmalı ve personele duyurulmalıdır.</a:t>
            </a:r>
          </a:p>
          <a:p>
            <a:endParaRPr lang="tr-TR" dirty="0"/>
          </a:p>
        </p:txBody>
      </p:sp>
    </p:spTree>
    <p:extLst>
      <p:ext uri="{BB962C8B-B14F-4D97-AF65-F5344CB8AC3E}">
        <p14:creationId xmlns:p14="http://schemas.microsoft.com/office/powerpoint/2010/main" val="4258693114"/>
      </p:ext>
    </p:extLst>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Performans </a:t>
            </a:r>
            <a:r>
              <a:rPr lang="tr-TR" b="1" dirty="0" smtClean="0"/>
              <a:t>Yönetimi</a:t>
            </a:r>
            <a:r>
              <a:rPr lang="tr-TR" b="1" dirty="0"/>
              <a:t/>
            </a:r>
            <a:br>
              <a:rPr lang="tr-TR" b="1" dirty="0"/>
            </a:br>
            <a:endParaRPr lang="tr-TR" dirty="0"/>
          </a:p>
        </p:txBody>
      </p:sp>
      <p:sp>
        <p:nvSpPr>
          <p:cNvPr id="3" name="İçerik Yer Tutucusu 2"/>
          <p:cNvSpPr>
            <a:spLocks noGrp="1"/>
          </p:cNvSpPr>
          <p:nvPr>
            <p:ph sz="quarter" idx="1"/>
          </p:nvPr>
        </p:nvSpPr>
        <p:spPr/>
        <p:txBody>
          <a:bodyPr/>
          <a:lstStyle/>
          <a:p>
            <a:pPr marL="0" indent="0">
              <a:buNone/>
            </a:pPr>
            <a:r>
              <a:rPr lang="tr-TR" dirty="0" smtClean="0"/>
              <a:t>Performans </a:t>
            </a:r>
            <a:r>
              <a:rPr lang="tr-TR" dirty="0"/>
              <a:t>yönetimi sistemi, gerçekleştirilmesi beklenen </a:t>
            </a:r>
            <a:r>
              <a:rPr lang="tr-TR" dirty="0" err="1"/>
              <a:t>organizasyonel</a:t>
            </a:r>
            <a:r>
              <a:rPr lang="tr-TR" dirty="0"/>
              <a:t> amaçlara ve bu yönde çalışanların ortaya koyması gereken performansa ilişkin ortak bir anlayışın organizasyonda yerleşmesi ve çalışanların bu amaçlara ulaşmak için gösterilen ortak çabalara yapacağı katkıların düzeyini arttırıcı bir biçimde yönetilmesi, değerlendirilmesi, ücretlendirilmesi ya da ödüllendirilmesi ve geliştirilmesi sürecidir.</a:t>
            </a:r>
          </a:p>
        </p:txBody>
      </p:sp>
      <p:pic>
        <p:nvPicPr>
          <p:cNvPr id="2050" name="Picture 2" descr="performans yÃ¶netimi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5056979"/>
            <a:ext cx="3339994"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687757"/>
      </p:ext>
    </p:extLst>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Neden performans?</a:t>
            </a:r>
            <a:endParaRPr lang="tr-TR" dirty="0"/>
          </a:p>
        </p:txBody>
      </p:sp>
      <p:sp>
        <p:nvSpPr>
          <p:cNvPr id="3" name="2 İçerik Yer Tutucusu"/>
          <p:cNvSpPr>
            <a:spLocks noGrp="1"/>
          </p:cNvSpPr>
          <p:nvPr>
            <p:ph sz="quarter" idx="1"/>
          </p:nvPr>
        </p:nvSpPr>
        <p:spPr/>
        <p:txBody>
          <a:bodyPr/>
          <a:lstStyle/>
          <a:p>
            <a:pPr lvl="0"/>
            <a:endParaRPr lang="tr-TR" dirty="0" smtClean="0"/>
          </a:p>
          <a:p>
            <a:pPr lvl="0"/>
            <a:r>
              <a:rPr lang="tr-TR" dirty="0" smtClean="0"/>
              <a:t>Liyakat </a:t>
            </a:r>
            <a:r>
              <a:rPr lang="tr-TR" dirty="0" smtClean="0"/>
              <a:t>(yeterlik) ilkesine işlerlik </a:t>
            </a:r>
            <a:r>
              <a:rPr lang="tr-TR" dirty="0" smtClean="0"/>
              <a:t>kazandırmak,</a:t>
            </a:r>
            <a:endParaRPr lang="tr-TR" dirty="0" smtClean="0"/>
          </a:p>
          <a:p>
            <a:pPr lvl="0"/>
            <a:r>
              <a:rPr lang="tr-TR" dirty="0" smtClean="0"/>
              <a:t>Kariyer geliştirmek,</a:t>
            </a:r>
          </a:p>
          <a:p>
            <a:pPr lvl="0"/>
            <a:r>
              <a:rPr lang="tr-TR" dirty="0" smtClean="0"/>
              <a:t>Kamu </a:t>
            </a:r>
            <a:r>
              <a:rPr lang="tr-TR" dirty="0" smtClean="0"/>
              <a:t>kesiminde ücret </a:t>
            </a:r>
            <a:r>
              <a:rPr lang="tr-TR" dirty="0" smtClean="0"/>
              <a:t>dengesini kurmak,</a:t>
            </a:r>
            <a:endParaRPr lang="tr-TR" dirty="0" smtClean="0"/>
          </a:p>
          <a:p>
            <a:pPr lvl="0"/>
            <a:r>
              <a:rPr lang="tr-TR" dirty="0" smtClean="0"/>
              <a:t>İhtiyaçları karşılayacak bilimsel bir </a:t>
            </a:r>
            <a:r>
              <a:rPr lang="tr-TR" dirty="0" smtClean="0"/>
              <a:t>sınıflandırma yapmak,</a:t>
            </a:r>
            <a:endParaRPr lang="tr-TR" dirty="0" smtClean="0"/>
          </a:p>
          <a:p>
            <a:pPr lvl="0"/>
            <a:r>
              <a:rPr lang="tr-TR" dirty="0" smtClean="0"/>
              <a:t>Personel rejimini kanunlarla düzenleme ilkesine işlerlik </a:t>
            </a:r>
            <a:r>
              <a:rPr lang="tr-TR" dirty="0" smtClean="0"/>
              <a:t>kazandırmak,</a:t>
            </a:r>
            <a:endParaRPr lang="tr-TR" dirty="0" smtClean="0"/>
          </a:p>
          <a:p>
            <a:pPr lvl="0"/>
            <a:r>
              <a:rPr lang="tr-TR" dirty="0" smtClean="0"/>
              <a:t>Profesyonel bir yönetici </a:t>
            </a:r>
            <a:r>
              <a:rPr lang="tr-TR" dirty="0" smtClean="0"/>
              <a:t>sınıfı kurmak.</a:t>
            </a:r>
            <a:endParaRPr lang="tr-TR" dirty="0" smtClean="0"/>
          </a:p>
          <a:p>
            <a:endParaRPr lang="tr-TR" dirty="0"/>
          </a:p>
        </p:txBody>
      </p:sp>
      <p:sp>
        <p:nvSpPr>
          <p:cNvPr id="4" name="AutoShape 2" descr="performans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performans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 name="Resim 6"/>
          <p:cNvPicPr>
            <a:picLocks noChangeAspect="1"/>
          </p:cNvPicPr>
          <p:nvPr/>
        </p:nvPicPr>
        <p:blipFill>
          <a:blip r:embed="rId2"/>
          <a:stretch>
            <a:fillRect/>
          </a:stretch>
        </p:blipFill>
        <p:spPr>
          <a:xfrm>
            <a:off x="5724128" y="160337"/>
            <a:ext cx="2466975" cy="1847850"/>
          </a:xfrm>
          <a:prstGeom prst="rect">
            <a:avLst/>
          </a:prstGeom>
        </p:spPr>
      </p:pic>
    </p:spTree>
    <p:extLst>
      <p:ext uri="{BB962C8B-B14F-4D97-AF65-F5344CB8AC3E}">
        <p14:creationId xmlns:p14="http://schemas.microsoft.com/office/powerpoint/2010/main" val="3112554305"/>
      </p:ext>
    </p:extLst>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548680"/>
            <a:ext cx="2857500" cy="1495426"/>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lstStyle/>
          <a:p>
            <a:r>
              <a:rPr lang="tr-TR" b="1" dirty="0" smtClean="0"/>
              <a:t>İdare </a:t>
            </a:r>
            <a:r>
              <a:rPr lang="tr-TR" b="1" dirty="0"/>
              <a:t>açısından sağlayacağı </a:t>
            </a:r>
            <a:r>
              <a:rPr lang="tr-TR" b="1" dirty="0" smtClean="0"/>
              <a:t>faydalar-I</a:t>
            </a:r>
            <a:endParaRPr lang="tr-TR" dirty="0"/>
          </a:p>
        </p:txBody>
      </p:sp>
      <p:sp>
        <p:nvSpPr>
          <p:cNvPr id="3" name="İçerik Yer Tutucusu 2"/>
          <p:cNvSpPr>
            <a:spLocks noGrp="1"/>
          </p:cNvSpPr>
          <p:nvPr>
            <p:ph sz="quarter" idx="1"/>
          </p:nvPr>
        </p:nvSpPr>
        <p:spPr/>
        <p:txBody>
          <a:bodyPr>
            <a:normAutofit/>
          </a:bodyPr>
          <a:lstStyle/>
          <a:p>
            <a:pPr lvl="0"/>
            <a:r>
              <a:rPr lang="tr-TR" dirty="0"/>
              <a:t>Çalışanların performansının artması sonucu örgüt performansı iyileşir.</a:t>
            </a:r>
          </a:p>
          <a:p>
            <a:pPr lvl="0"/>
            <a:r>
              <a:rPr lang="tr-TR" dirty="0"/>
              <a:t>Örgütün hizmet kalitesi artar.</a:t>
            </a:r>
          </a:p>
          <a:p>
            <a:pPr lvl="0"/>
            <a:r>
              <a:rPr lang="tr-TR" dirty="0"/>
              <a:t>Etkinlik sağlanarak maliyetler düşürülür ve buna bağlı olarak verimlilik ile kârlılık artar.</a:t>
            </a:r>
          </a:p>
          <a:p>
            <a:pPr lvl="0"/>
            <a:r>
              <a:rPr lang="tr-TR" dirty="0"/>
              <a:t>Eğitim ihtiyacı ve eğitim bütçesi daha kolay ve doğru biçimde belirlenir</a:t>
            </a:r>
            <a:r>
              <a:rPr lang="tr-TR" dirty="0" smtClean="0"/>
              <a:t>.</a:t>
            </a:r>
          </a:p>
          <a:p>
            <a:pPr lvl="0"/>
            <a:r>
              <a:rPr lang="tr-TR" dirty="0"/>
              <a:t>Örgütün amaçları çalışanlara indirgenerek bütünlük sağlanır.</a:t>
            </a:r>
          </a:p>
          <a:p>
            <a:pPr lvl="0"/>
            <a:r>
              <a:rPr lang="tr-TR" dirty="0"/>
              <a:t>İnsan kaynakları planlaması için gerekli bilgiler daha güvenilir biçimde elde edilir.</a:t>
            </a:r>
          </a:p>
          <a:p>
            <a:pPr lvl="0"/>
            <a:endParaRPr lang="tr-TR" dirty="0"/>
          </a:p>
          <a:p>
            <a:endParaRPr lang="tr-TR" dirty="0"/>
          </a:p>
        </p:txBody>
      </p:sp>
    </p:spTree>
    <p:extLst>
      <p:ext uri="{BB962C8B-B14F-4D97-AF65-F5344CB8AC3E}">
        <p14:creationId xmlns:p14="http://schemas.microsoft.com/office/powerpoint/2010/main" val="3608140681"/>
      </p:ext>
    </p:extLst>
  </p:cSld>
  <p:clrMapOvr>
    <a:masterClrMapping/>
  </p:clrMapOvr>
  <p:transition>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1023</TotalTime>
  <Words>1668</Words>
  <Application>Microsoft Office PowerPoint</Application>
  <PresentationFormat>Ekran Gösterisi (4:3)</PresentationFormat>
  <Paragraphs>256</Paragraphs>
  <Slides>42</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42</vt:i4>
      </vt:variant>
    </vt:vector>
  </HeadingPairs>
  <TitlesOfParts>
    <vt:vector size="50" baseType="lpstr">
      <vt:lpstr>Arial</vt:lpstr>
      <vt:lpstr>Calibri</vt:lpstr>
      <vt:lpstr>Century Schoolbook</vt:lpstr>
      <vt:lpstr>Georgia</vt:lpstr>
      <vt:lpstr>Meiryo</vt:lpstr>
      <vt:lpstr>Wingdings</vt:lpstr>
      <vt:lpstr>Wingdings 2</vt:lpstr>
      <vt:lpstr>Cumba</vt:lpstr>
      <vt:lpstr>      </vt:lpstr>
      <vt:lpstr>İÇ KONTROL</vt:lpstr>
      <vt:lpstr>Kontrol ortamı</vt:lpstr>
      <vt:lpstr>Kontrol Ortamı Standartları</vt:lpstr>
      <vt:lpstr>Personelin yeterliliği ve Performansı-I</vt:lpstr>
      <vt:lpstr>Personelin yeterliliği ve Performansı-II</vt:lpstr>
      <vt:lpstr>Performans Yönetimi </vt:lpstr>
      <vt:lpstr>Neden performans?</vt:lpstr>
      <vt:lpstr>İdare açısından sağlayacağı faydalar-I</vt:lpstr>
      <vt:lpstr>İdare açısından sağlayacağı faydalar-II</vt:lpstr>
      <vt:lpstr>Yönetim açısından sağlayacağı faydalar-I</vt:lpstr>
      <vt:lpstr>Yönetim açısından sağlayacağı faydalar-II</vt:lpstr>
      <vt:lpstr>Çalışanlar açısından sağlayacağı faydalar-I</vt:lpstr>
      <vt:lpstr>Çalışanlar açısından sağlayacağı faydalar-II</vt:lpstr>
      <vt:lpstr>ÇALIŞANLAR</vt:lpstr>
      <vt:lpstr>Hep Fayda mı? </vt:lpstr>
      <vt:lpstr>Performans Yönetiminin AşamalarI</vt:lpstr>
      <vt:lpstr>Performans demek? </vt:lpstr>
      <vt:lpstr>Kurumsal - bireysel  performans  İlişkisi</vt:lpstr>
      <vt:lpstr>Kurumsal Performans değerlendirme süreci</vt:lpstr>
      <vt:lpstr>Bireysel Performans değerlendirme Örneği:</vt:lpstr>
      <vt:lpstr>Bireysel Performans sistemi</vt:lpstr>
      <vt:lpstr>YETKİNLİK GRUPLARI</vt:lpstr>
      <vt:lpstr>Sistemin Bişenleri</vt:lpstr>
      <vt:lpstr>Sistemin işleyişi</vt:lpstr>
      <vt:lpstr>HEDEF</vt:lpstr>
      <vt:lpstr>Hedefin Değerlendirilmesi -I</vt:lpstr>
      <vt:lpstr>Hedefin Değerlendirilmesi-II </vt:lpstr>
      <vt:lpstr>Hedefe bağlı görev</vt:lpstr>
      <vt:lpstr>Hedefe bağlı görevin değerlendirilmesi</vt:lpstr>
      <vt:lpstr>görev</vt:lpstr>
      <vt:lpstr>Görevin değerlendirilmesi</vt:lpstr>
      <vt:lpstr>Yetkinlik</vt:lpstr>
      <vt:lpstr>Yetkinlik formları</vt:lpstr>
      <vt:lpstr>Yetkinlik değerlendirmesi</vt:lpstr>
      <vt:lpstr>Kritik katkı</vt:lpstr>
      <vt:lpstr>Kritik katkı</vt:lpstr>
      <vt:lpstr>Başarı ek puanı</vt:lpstr>
      <vt:lpstr>Sistemin değerlendiricileri</vt:lpstr>
      <vt:lpstr>Değerlendirme yöntemi</vt:lpstr>
      <vt:lpstr>Değerlendirme Puanı</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2013-3017 Maliye Bakanlığı stratejik Planı</dc:title>
  <dc:creator>Arzu TUĞCU</dc:creator>
  <cp:lastModifiedBy>Alim Ezber</cp:lastModifiedBy>
  <cp:revision>177</cp:revision>
  <dcterms:created xsi:type="dcterms:W3CDTF">2015-10-22T08:17:32Z</dcterms:created>
  <dcterms:modified xsi:type="dcterms:W3CDTF">2019-02-19T09:18:55Z</dcterms:modified>
</cp:coreProperties>
</file>