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56" r:id="rId3"/>
    <p:sldId id="349"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0000"/>
    <a:srgbClr val="FFFFFF"/>
    <a:srgbClr val="CC0606"/>
    <a:srgbClr val="ED7D31"/>
    <a:srgbClr val="EE20FE"/>
    <a:srgbClr val="C8C6C7"/>
    <a:srgbClr val="F6A198"/>
    <a:srgbClr val="412631"/>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95" autoAdjust="0"/>
  </p:normalViewPr>
  <p:slideViewPr>
    <p:cSldViewPr snapToGrid="0">
      <p:cViewPr varScale="1">
        <p:scale>
          <a:sx n="115" d="100"/>
          <a:sy n="115" d="100"/>
        </p:scale>
        <p:origin x="39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20EB7FB-AED7-4DAC-827F-F843923E798B}" type="datetimeFigureOut">
              <a:rPr lang="tr-TR" smtClean="0"/>
              <a:t>17.01.2024</a:t>
            </a:fld>
            <a:endParaRPr lang="tr-TR"/>
          </a:p>
        </p:txBody>
      </p:sp>
      <p:sp>
        <p:nvSpPr>
          <p:cNvPr id="4" name="Slayt Görüntüsü Yer Tutucusu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777195"/>
            <a:ext cx="5335270" cy="3908613"/>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C8DA4A2A-4938-4FF0-A3B9-720DA9261248}" type="slidenum">
              <a:rPr lang="tr-TR" smtClean="0"/>
              <a:t>‹#›</a:t>
            </a:fld>
            <a:endParaRPr lang="tr-TR"/>
          </a:p>
        </p:txBody>
      </p:sp>
    </p:spTree>
    <p:extLst>
      <p:ext uri="{BB962C8B-B14F-4D97-AF65-F5344CB8AC3E}">
        <p14:creationId xmlns:p14="http://schemas.microsoft.com/office/powerpoint/2010/main" val="137628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0DFA34-0693-459C-B6D4-6F4526CAAA5E}" type="slidenum">
              <a:rPr lang="tr-TR" smtClean="0"/>
              <a:pPr/>
              <a:t>1</a:t>
            </a:fld>
            <a:endParaRPr lang="tr-TR" dirty="0"/>
          </a:p>
        </p:txBody>
      </p:sp>
    </p:spTree>
    <p:extLst>
      <p:ext uri="{BB962C8B-B14F-4D97-AF65-F5344CB8AC3E}">
        <p14:creationId xmlns:p14="http://schemas.microsoft.com/office/powerpoint/2010/main" val="87511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8DA4A2A-4938-4FF0-A3B9-720DA9261248}" type="slidenum">
              <a:rPr lang="tr-TR" smtClean="0"/>
              <a:t>2</a:t>
            </a:fld>
            <a:endParaRPr lang="tr-TR"/>
          </a:p>
        </p:txBody>
      </p:sp>
    </p:spTree>
    <p:extLst>
      <p:ext uri="{BB962C8B-B14F-4D97-AF65-F5344CB8AC3E}">
        <p14:creationId xmlns:p14="http://schemas.microsoft.com/office/powerpoint/2010/main" val="120006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22E667F-349F-4B4B-8B42-0034C13F3B0A}" type="datetime1">
              <a:rPr lang="tr-TR" smtClean="0"/>
              <a:t>17.01.2024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35074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FCF515-FBFA-455A-9490-B63B36FEA6E8}" type="datetime1">
              <a:rPr lang="tr-TR" smtClean="0"/>
              <a:t>17.01.2024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118287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6A905A2-43F5-4A2C-A2B1-001AF7AA6265}" type="datetime1">
              <a:rPr lang="tr-TR" smtClean="0"/>
              <a:t>17.01.2024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245898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3F4E8A-16B9-472E-B380-811BE83066E4}" type="datetime1">
              <a:rPr lang="tr-TR" smtClean="0"/>
              <a:t>17.01.2024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244315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9E8AC76-5680-4F22-8808-58D2B39E1CE9}" type="datetime1">
              <a:rPr lang="tr-TR" smtClean="0"/>
              <a:t>17.01.2024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10698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87F8BE1-FC1A-489A-89E0-D8FAEE95FB7D}" type="datetime1">
              <a:rPr lang="tr-TR" smtClean="0"/>
              <a:t>17.01.2024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37215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5A80192-5BBD-449B-A2B2-4B87E1D4F8AB}" type="datetime1">
              <a:rPr lang="tr-TR" smtClean="0"/>
              <a:t>17.01.2024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193778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8F3E806-B01C-41F7-A14F-308AA244E3E0}" type="datetime1">
              <a:rPr lang="tr-TR" smtClean="0"/>
              <a:t>17.01.2024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176527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B0F1B08-F9A5-467A-9816-1E916E3C5913}" type="datetime1">
              <a:rPr lang="tr-TR" smtClean="0"/>
              <a:t>17.01.2024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313584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244FAD5-BF29-457D-9625-231A48419468}" type="datetime1">
              <a:rPr lang="tr-TR" smtClean="0"/>
              <a:t>17.01.2024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143333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B7A6355-6E21-4C82-8F00-0ECAC5A6504C}" type="datetime1">
              <a:rPr lang="tr-TR" smtClean="0"/>
              <a:t>17.01.2024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48C419-48F7-4475-ACC3-7A96C7FC8EC0}" type="slidenum">
              <a:rPr lang="tr-TR" smtClean="0"/>
              <a:t>‹#›</a:t>
            </a:fld>
            <a:endParaRPr lang="tr-TR"/>
          </a:p>
        </p:txBody>
      </p:sp>
    </p:spTree>
    <p:extLst>
      <p:ext uri="{BB962C8B-B14F-4D97-AF65-F5344CB8AC3E}">
        <p14:creationId xmlns:p14="http://schemas.microsoft.com/office/powerpoint/2010/main" val="176917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002FF-8468-44E4-943A-B4FE35167790}" type="datetime1">
              <a:rPr lang="tr-TR" smtClean="0"/>
              <a:t>17.01.2024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8C419-48F7-4475-ACC3-7A96C7FC8EC0}" type="slidenum">
              <a:rPr lang="tr-TR" smtClean="0"/>
              <a:t>‹#›</a:t>
            </a:fld>
            <a:endParaRPr lang="tr-TR"/>
          </a:p>
        </p:txBody>
      </p:sp>
    </p:spTree>
    <p:extLst>
      <p:ext uri="{BB962C8B-B14F-4D97-AF65-F5344CB8AC3E}">
        <p14:creationId xmlns:p14="http://schemas.microsoft.com/office/powerpoint/2010/main" val="197986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5.wmf"/><Relationship Id="rId4" Type="http://schemas.openxmlformats.org/officeDocument/2006/relationships/image" Target="../media/image2.jpeg"/><Relationship Id="rId9"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848C419-48F7-4475-ACC3-7A96C7FC8EC0}" type="slidenum">
              <a:rPr lang="tr-TR" smtClean="0"/>
              <a:t>1</a:t>
            </a:fld>
            <a:endParaRPr lang="tr-TR"/>
          </a:p>
        </p:txBody>
      </p:sp>
      <p:grpSp>
        <p:nvGrpSpPr>
          <p:cNvPr id="16" name="Grup 15"/>
          <p:cNvGrpSpPr/>
          <p:nvPr/>
        </p:nvGrpSpPr>
        <p:grpSpPr>
          <a:xfrm>
            <a:off x="5430899" y="5862551"/>
            <a:ext cx="1507972" cy="493799"/>
            <a:chOff x="5893052" y="6404034"/>
            <a:chExt cx="1382076" cy="374346"/>
          </a:xfrm>
        </p:grpSpPr>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18" name="Resim 17"/>
            <p:cNvPicPr>
              <a:picLocks noChangeAspect="1"/>
            </p:cNvPicPr>
            <p:nvPr/>
          </p:nvPicPr>
          <p:blipFill rotWithShape="1">
            <a:blip r:embed="rId4"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19" name="Düz Bağlayıcı 18"/>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sp>
        <p:nvSpPr>
          <p:cNvPr id="13" name="Metin kutusu 12"/>
          <p:cNvSpPr txBox="1"/>
          <p:nvPr/>
        </p:nvSpPr>
        <p:spPr>
          <a:xfrm>
            <a:off x="5065514" y="6397045"/>
            <a:ext cx="1952650" cy="276999"/>
          </a:xfrm>
          <a:prstGeom prst="rect">
            <a:avLst/>
          </a:prstGeom>
          <a:noFill/>
        </p:spPr>
        <p:txBody>
          <a:bodyPr wrap="none" rtlCol="0">
            <a:spAutoFit/>
          </a:bodyPr>
          <a:lstStyle/>
          <a:p>
            <a:r>
              <a:rPr lang="tr-TR" sz="1200" dirty="0"/>
              <a:t>https://gaziantep.csb.gov.tr/</a:t>
            </a:r>
          </a:p>
        </p:txBody>
      </p:sp>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7753" y="6463284"/>
            <a:ext cx="155076" cy="155076"/>
          </a:xfrm>
          <a:prstGeom prst="rect">
            <a:avLst/>
          </a:prstGeom>
        </p:spPr>
      </p:pic>
      <p:pic>
        <p:nvPicPr>
          <p:cNvPr id="20" name="Resim 19"/>
          <p:cNvPicPr>
            <a:picLocks noChangeAspect="1"/>
          </p:cNvPicPr>
          <p:nvPr/>
        </p:nvPicPr>
        <p:blipFill rotWithShape="1">
          <a:blip r:embed="rId6" cstate="print">
            <a:extLst>
              <a:ext uri="{28A0092B-C50C-407E-A947-70E740481C1C}">
                <a14:useLocalDpi xmlns:a14="http://schemas.microsoft.com/office/drawing/2010/main" val="0"/>
              </a:ext>
            </a:extLst>
          </a:blip>
          <a:srcRect l="5007" t="2193" r="3196" b="1538"/>
          <a:stretch/>
        </p:blipFill>
        <p:spPr>
          <a:xfrm>
            <a:off x="6956725" y="6463283"/>
            <a:ext cx="146726" cy="147393"/>
          </a:xfrm>
          <a:prstGeom prst="rect">
            <a:avLst/>
          </a:prstGeom>
        </p:spPr>
      </p:pic>
      <p:grpSp>
        <p:nvGrpSpPr>
          <p:cNvPr id="36" name="Grup 35"/>
          <p:cNvGrpSpPr/>
          <p:nvPr/>
        </p:nvGrpSpPr>
        <p:grpSpPr>
          <a:xfrm>
            <a:off x="81482" y="243961"/>
            <a:ext cx="11968681" cy="6500871"/>
            <a:chOff x="152859" y="324446"/>
            <a:chExt cx="11747548" cy="6333423"/>
          </a:xfrm>
        </p:grpSpPr>
        <p:sp>
          <p:nvSpPr>
            <p:cNvPr id="37"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38"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39"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40"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41" name="Resim 40"/>
          <p:cNvPicPr>
            <a:picLocks noChangeAspect="1"/>
          </p:cNvPicPr>
          <p:nvPr/>
        </p:nvPicPr>
        <p:blipFill rotWithShape="1">
          <a:blip r:embed="rId7"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42" name="Resim 41"/>
          <p:cNvPicPr>
            <a:picLocks noChangeAspect="1"/>
          </p:cNvPicPr>
          <p:nvPr/>
        </p:nvPicPr>
        <p:blipFill rotWithShape="1">
          <a:blip r:embed="rId8"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43"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44"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45" name="Resim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02810" y="-202579"/>
            <a:ext cx="1319555" cy="1267172"/>
          </a:xfrm>
          <a:prstGeom prst="rect">
            <a:avLst/>
          </a:prstGeom>
        </p:spPr>
      </p:pic>
      <p:pic>
        <p:nvPicPr>
          <p:cNvPr id="46" name="Resim 45"/>
          <p:cNvPicPr>
            <a:picLocks noChangeAspect="1"/>
          </p:cNvPicPr>
          <p:nvPr/>
        </p:nvPicPr>
        <p:blipFill>
          <a:blip r:embed="rId10"/>
          <a:stretch>
            <a:fillRect/>
          </a:stretch>
        </p:blipFill>
        <p:spPr>
          <a:xfrm>
            <a:off x="1151478" y="96317"/>
            <a:ext cx="796378" cy="762693"/>
          </a:xfrm>
          <a:prstGeom prst="rect">
            <a:avLst/>
          </a:prstGeom>
        </p:spPr>
      </p:pic>
      <p:sp>
        <p:nvSpPr>
          <p:cNvPr id="5" name="1 Başlık"/>
          <p:cNvSpPr txBox="1">
            <a:spLocks/>
          </p:cNvSpPr>
          <p:nvPr/>
        </p:nvSpPr>
        <p:spPr>
          <a:xfrm>
            <a:off x="103995" y="2356278"/>
            <a:ext cx="11946168" cy="2820643"/>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txBody>
          <a:bodyPr vert="horz" lIns="91440" tIns="45720" rIns="91440" bIns="45720" rtlCol="0" anchor="ctr">
            <a:noAutofit/>
          </a:bodyPr>
          <a:lstStyle/>
          <a:p>
            <a:pPr algn="ctr">
              <a:spcBef>
                <a:spcPct val="0"/>
              </a:spcBef>
              <a:defRPr/>
            </a:pPr>
            <a:r>
              <a:rPr lang="tr-TR" sz="4000" b="1" spc="52" dirty="0">
                <a:ln w="11430"/>
                <a:solidFill>
                  <a:schemeClr val="bg1"/>
                </a:solidFill>
                <a:effectLst>
                  <a:outerShdw blurRad="76200" dist="50800" dir="5400000" algn="tl" rotWithShape="0">
                    <a:srgbClr val="000000">
                      <a:alpha val="65000"/>
                    </a:srgbClr>
                  </a:outerShdw>
                </a:effectLst>
              </a:rPr>
              <a:t> T.C.</a:t>
            </a:r>
          </a:p>
          <a:p>
            <a:pPr algn="ctr">
              <a:spcBef>
                <a:spcPct val="0"/>
              </a:spcBef>
              <a:defRPr/>
            </a:pPr>
            <a:r>
              <a:rPr lang="tr-TR" sz="4000" b="1" spc="52" dirty="0">
                <a:ln w="11430"/>
                <a:solidFill>
                  <a:schemeClr val="bg1"/>
                </a:solidFill>
                <a:effectLst>
                  <a:outerShdw blurRad="76200" dist="50800" dir="5400000" algn="tl" rotWithShape="0">
                    <a:srgbClr val="000000">
                      <a:alpha val="65000"/>
                    </a:srgbClr>
                  </a:outerShdw>
                </a:effectLst>
              </a:rPr>
              <a:t>GAZİANTEP VALİLİĞİ</a:t>
            </a:r>
          </a:p>
          <a:p>
            <a:pPr algn="ctr">
              <a:spcBef>
                <a:spcPct val="0"/>
              </a:spcBef>
              <a:defRPr/>
            </a:pPr>
            <a:r>
              <a:rPr lang="tr-TR" sz="4000" b="1" spc="52" dirty="0">
                <a:ln w="11430"/>
                <a:solidFill>
                  <a:schemeClr val="bg1"/>
                </a:solidFill>
                <a:effectLst>
                  <a:outerShdw blurRad="76200" dist="50800" dir="5400000" algn="tl" rotWithShape="0">
                    <a:srgbClr val="000000">
                      <a:alpha val="65000"/>
                    </a:srgbClr>
                  </a:outerShdw>
                </a:effectLst>
              </a:rPr>
              <a:t>ÇEVRE, ŞEHİRCİLİK VE İKLİM DEĞİŞİKLİĞİ İL </a:t>
            </a:r>
            <a:r>
              <a:rPr lang="tr-TR" sz="4000" b="1" spc="52" dirty="0" smtClean="0">
                <a:ln w="11430"/>
                <a:solidFill>
                  <a:schemeClr val="bg1"/>
                </a:solidFill>
                <a:effectLst>
                  <a:outerShdw blurRad="76200" dist="50800" dir="5400000" algn="tl" rotWithShape="0">
                    <a:srgbClr val="000000">
                      <a:alpha val="65000"/>
                    </a:srgbClr>
                  </a:outerShdw>
                </a:effectLst>
              </a:rPr>
              <a:t>MÜDÜRLÜĞÜ</a:t>
            </a:r>
          </a:p>
          <a:p>
            <a:pPr algn="ctr">
              <a:spcBef>
                <a:spcPct val="0"/>
              </a:spcBef>
              <a:defRPr/>
            </a:pPr>
            <a:r>
              <a:rPr lang="tr-TR" sz="1500" b="1" spc="52" dirty="0" smtClean="0">
                <a:ln w="11430"/>
                <a:solidFill>
                  <a:schemeClr val="bg1"/>
                </a:solidFill>
                <a:effectLst>
                  <a:outerShdw blurRad="76200" dist="50800" dir="5400000" algn="tl" rotWithShape="0">
                    <a:srgbClr val="000000">
                      <a:alpha val="65000"/>
                    </a:srgbClr>
                  </a:outerShdw>
                </a:effectLst>
              </a:rPr>
              <a:t>2023</a:t>
            </a:r>
            <a:endParaRPr lang="tr-TR" sz="1500" b="1" spc="52"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7653460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10</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Rectangle 3"/>
          <p:cNvSpPr>
            <a:spLocks noChangeArrowheads="1"/>
          </p:cNvSpPr>
          <p:nvPr/>
        </p:nvSpPr>
        <p:spPr bwMode="auto">
          <a:xfrm>
            <a:off x="1125753" y="2286000"/>
            <a:ext cx="9880137" cy="310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ts val="700"/>
              </a:spcBef>
              <a:buClr>
                <a:schemeClr val="tx2"/>
              </a:buClr>
              <a:buSzPct val="95000"/>
              <a:buFont typeface="Wingdings" panose="05000000000000000000" pitchFamily="2" charset="2"/>
              <a:buChar char=""/>
            </a:pPr>
            <a:endParaRPr lang="tr-TR" altLang="tr-TR" sz="2000" dirty="0">
              <a:solidFill>
                <a:srgbClr val="000066"/>
              </a:solidFill>
              <a:latin typeface="Times New Roman" panose="02020603050405020304" pitchFamily="18" charset="0"/>
            </a:endParaRPr>
          </a:p>
          <a:p>
            <a:pPr algn="just">
              <a:spcBef>
                <a:spcPts val="700"/>
              </a:spcBef>
              <a:buClr>
                <a:schemeClr val="tx2"/>
              </a:buClr>
              <a:buSzPct val="95000"/>
              <a:buFont typeface="Wingdings" panose="05000000000000000000" pitchFamily="2" charset="2"/>
              <a:buChar char=""/>
            </a:pPr>
            <a:r>
              <a:rPr lang="tr-TR" altLang="tr-TR" dirty="0">
                <a:latin typeface="Times New Roman" panose="02020603050405020304" pitchFamily="18" charset="0"/>
              </a:rPr>
              <a:t>Komisyon tarafından verilen talimata göre CEN (Avrupa Standardizasyon Komitesi) tarafından hazırlanan ve AB Komisyonu tarafından kabul görerek Avrupa Birliği Resmi Gazetesi’nde yayımlanarak yürürlüğe giren standartlardır.</a:t>
            </a:r>
          </a:p>
          <a:p>
            <a:pPr algn="just">
              <a:spcBef>
                <a:spcPts val="700"/>
              </a:spcBef>
              <a:buClr>
                <a:schemeClr val="tx2"/>
              </a:buClr>
              <a:buSzPct val="95000"/>
              <a:buFont typeface="Wingdings" panose="05000000000000000000" pitchFamily="2" charset="2"/>
              <a:buChar char=""/>
            </a:pPr>
            <a:r>
              <a:rPr lang="tr-TR" altLang="tr-TR" dirty="0">
                <a:latin typeface="Times New Roman" panose="02020603050405020304" pitchFamily="18" charset="0"/>
              </a:rPr>
              <a:t>Bakanlık tarafından tebliğ ile duyurulmaktadırlar.</a:t>
            </a:r>
          </a:p>
          <a:p>
            <a:pPr>
              <a:spcBef>
                <a:spcPts val="700"/>
              </a:spcBef>
              <a:buClr>
                <a:schemeClr val="tx2"/>
              </a:buClr>
              <a:buSzPct val="95000"/>
              <a:buFont typeface="Wingdings" panose="05000000000000000000" pitchFamily="2" charset="2"/>
              <a:buChar char=""/>
            </a:pPr>
            <a:r>
              <a:rPr lang="tr-TR" altLang="tr-TR" dirty="0">
                <a:solidFill>
                  <a:srgbClr val="FF0000"/>
                </a:solidFill>
                <a:latin typeface="Times New Roman" panose="02020603050405020304" pitchFamily="18" charset="0"/>
              </a:rPr>
              <a:t>Uyumlaştırılmış standartlar mecburidir.</a:t>
            </a:r>
          </a:p>
          <a:p>
            <a:pPr>
              <a:spcBef>
                <a:spcPts val="700"/>
              </a:spcBef>
              <a:buClr>
                <a:schemeClr val="tx2"/>
              </a:buClr>
              <a:buSzPct val="95000"/>
              <a:buFont typeface="Wingdings" panose="05000000000000000000" pitchFamily="2" charset="2"/>
              <a:buChar char=""/>
            </a:pPr>
            <a:r>
              <a:rPr lang="tr-TR" altLang="tr-TR" dirty="0">
                <a:latin typeface="Times New Roman" panose="02020603050405020304" pitchFamily="18" charset="0"/>
              </a:rPr>
              <a:t>Standardın uyumlaştırılmış kısmı, yani mecburi kısmı </a:t>
            </a:r>
            <a:r>
              <a:rPr lang="tr-TR" altLang="tr-TR" dirty="0">
                <a:solidFill>
                  <a:srgbClr val="FF0000"/>
                </a:solidFill>
                <a:latin typeface="Times New Roman" panose="02020603050405020304" pitchFamily="18" charset="0"/>
              </a:rPr>
              <a:t>Ek-ZA</a:t>
            </a:r>
            <a:r>
              <a:rPr lang="tr-TR" altLang="tr-TR" dirty="0" smtClean="0">
                <a:latin typeface="Times New Roman" panose="02020603050405020304" pitchFamily="18" charset="0"/>
              </a:rPr>
              <a:t>’ da </a:t>
            </a:r>
            <a:r>
              <a:rPr lang="tr-TR" altLang="tr-TR" dirty="0">
                <a:latin typeface="Times New Roman" panose="02020603050405020304" pitchFamily="18" charset="0"/>
              </a:rPr>
              <a:t>belirtilir. </a:t>
            </a:r>
          </a:p>
          <a:p>
            <a:pPr>
              <a:spcBef>
                <a:spcPts val="700"/>
              </a:spcBef>
              <a:buClr>
                <a:schemeClr val="tx2"/>
              </a:buClr>
              <a:buSzPct val="95000"/>
              <a:buFont typeface="Wingdings" panose="05000000000000000000" pitchFamily="2" charset="2"/>
              <a:buChar char=""/>
            </a:pPr>
            <a:r>
              <a:rPr lang="tr-TR" altLang="tr-TR" dirty="0">
                <a:latin typeface="Times New Roman" panose="02020603050405020304" pitchFamily="18" charset="0"/>
              </a:rPr>
              <a:t>Standartta belirtilen diğer hususlar ihtiyaridir.</a:t>
            </a:r>
            <a:endParaRPr lang="tr-TR" altLang="tr-TR" dirty="0">
              <a:solidFill>
                <a:srgbClr val="000066"/>
              </a:solidFill>
              <a:latin typeface="Times New Roman" panose="02020603050405020304" pitchFamily="18" charset="0"/>
            </a:endParaRPr>
          </a:p>
        </p:txBody>
      </p:sp>
      <p:sp>
        <p:nvSpPr>
          <p:cNvPr id="19" name="Oval 6"/>
          <p:cNvSpPr>
            <a:spLocks noChangeArrowheads="1"/>
          </p:cNvSpPr>
          <p:nvPr/>
        </p:nvSpPr>
        <p:spPr bwMode="auto">
          <a:xfrm>
            <a:off x="4362579" y="1333148"/>
            <a:ext cx="3429000" cy="854075"/>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000" dirty="0">
                <a:solidFill>
                  <a:schemeClr val="bg1"/>
                </a:solidFill>
                <a:latin typeface="Comic Sans MS" panose="030F0702030302020204" pitchFamily="66" charset="0"/>
              </a:rPr>
              <a:t>Uyumlaştırılmış Standart</a:t>
            </a:r>
            <a:endParaRPr lang="en-US" altLang="tr-TR"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1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11</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4"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5"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6"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8"/>
          <a:stretch>
            <a:fillRect/>
          </a:stretch>
        </p:blipFill>
        <p:spPr>
          <a:xfrm>
            <a:off x="1151478" y="96317"/>
            <a:ext cx="796378" cy="762693"/>
          </a:xfrm>
          <a:prstGeom prst="rect">
            <a:avLst/>
          </a:prstGeom>
        </p:spPr>
      </p:pic>
      <p:graphicFrame>
        <p:nvGraphicFramePr>
          <p:cNvPr id="18" name="Nesne 6"/>
          <p:cNvGraphicFramePr>
            <a:graphicFrameLocks noChangeAspect="1"/>
          </p:cNvGraphicFramePr>
          <p:nvPr>
            <p:extLst>
              <p:ext uri="{D42A27DB-BD31-4B8C-83A1-F6EECF244321}">
                <p14:modId xmlns:p14="http://schemas.microsoft.com/office/powerpoint/2010/main" val="2007778151"/>
              </p:ext>
            </p:extLst>
          </p:nvPr>
        </p:nvGraphicFramePr>
        <p:xfrm>
          <a:off x="1125754" y="1759927"/>
          <a:ext cx="1752600" cy="3505200"/>
        </p:xfrm>
        <a:graphic>
          <a:graphicData uri="http://schemas.openxmlformats.org/presentationml/2006/ole">
            <mc:AlternateContent xmlns:mc="http://schemas.openxmlformats.org/markup-compatibility/2006">
              <mc:Choice xmlns:v="urn:schemas-microsoft-com:vml" Requires="v">
                <p:oleObj spid="_x0000_s1059" name="Clip" r:id="rId9" imgW="758038" imgH="1076249" progId="MS_ClipArt_Gallery.2">
                  <p:embed/>
                </p:oleObj>
              </mc:Choice>
              <mc:Fallback>
                <p:oleObj name="Clip" r:id="rId9" imgW="758038" imgH="1076249" progId="MS_ClipArt_Gallery.2">
                  <p:embed/>
                  <p:pic>
                    <p:nvPicPr>
                      <p:cNvPr id="13317" name="Nesn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5754" y="1759927"/>
                        <a:ext cx="17526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3"/>
          <p:cNvSpPr>
            <a:spLocks noChangeArrowheads="1"/>
          </p:cNvSpPr>
          <p:nvPr/>
        </p:nvSpPr>
        <p:spPr bwMode="auto">
          <a:xfrm>
            <a:off x="2878355" y="2060575"/>
            <a:ext cx="8127536" cy="339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50000"/>
              </a:lnSpc>
              <a:spcBef>
                <a:spcPct val="0"/>
              </a:spcBef>
              <a:buClr>
                <a:srgbClr val="FDDF03"/>
              </a:buClr>
              <a:buSzPct val="95000"/>
              <a:buFontTx/>
              <a:buNone/>
            </a:pPr>
            <a:r>
              <a:rPr lang="tr-TR" altLang="tr-TR" sz="2800" b="1" dirty="0"/>
              <a:t>	Ürünün, ilgili teknik düzenlemeye uygunluğunun test edilmesi veya belgelendirilmesine ilişkin her türlü faaliyeti ifade eder. </a:t>
            </a:r>
            <a:r>
              <a:rPr lang="tr-TR" altLang="tr-TR" sz="2800" b="1" dirty="0">
                <a:solidFill>
                  <a:srgbClr val="FF0000"/>
                </a:solidFill>
              </a:rPr>
              <a:t>Onaylanmış Kuruluşlar</a:t>
            </a:r>
            <a:r>
              <a:rPr lang="tr-TR" altLang="tr-TR" sz="2800" b="1" dirty="0">
                <a:solidFill>
                  <a:srgbClr val="FFC000"/>
                </a:solidFill>
              </a:rPr>
              <a:t> </a:t>
            </a:r>
            <a:r>
              <a:rPr lang="tr-TR" altLang="tr-TR" sz="2800" b="1" dirty="0"/>
              <a:t>tarafından gerçekleştirilir.</a:t>
            </a:r>
          </a:p>
        </p:txBody>
      </p:sp>
      <p:sp>
        <p:nvSpPr>
          <p:cNvPr id="20" name="Oval 19"/>
          <p:cNvSpPr>
            <a:spLocks noChangeArrowheads="1"/>
          </p:cNvSpPr>
          <p:nvPr/>
        </p:nvSpPr>
        <p:spPr bwMode="auto">
          <a:xfrm>
            <a:off x="3944311" y="1057810"/>
            <a:ext cx="4038600" cy="106680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dirty="0">
                <a:solidFill>
                  <a:schemeClr val="bg1"/>
                </a:solidFill>
                <a:latin typeface="Comic Sans MS" panose="030F0702030302020204" pitchFamily="66" charset="0"/>
              </a:rPr>
              <a:t>Uygunluk </a:t>
            </a:r>
          </a:p>
          <a:p>
            <a:pPr algn="ctr" eaLnBrk="1" hangingPunct="1">
              <a:lnSpc>
                <a:spcPct val="100000"/>
              </a:lnSpc>
              <a:spcBef>
                <a:spcPct val="0"/>
              </a:spcBef>
              <a:buFontTx/>
              <a:buNone/>
            </a:pPr>
            <a:r>
              <a:rPr lang="tr-TR" altLang="tr-TR" sz="2400" dirty="0">
                <a:solidFill>
                  <a:schemeClr val="bg1"/>
                </a:solidFill>
                <a:latin typeface="Comic Sans MS" panose="030F0702030302020204" pitchFamily="66" charset="0"/>
              </a:rPr>
              <a:t>Değerlendirmesi</a:t>
            </a:r>
            <a:endParaRPr lang="en-US" altLang="tr-TR"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81423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12</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Oval 11"/>
          <p:cNvSpPr>
            <a:spLocks noChangeArrowheads="1"/>
          </p:cNvSpPr>
          <p:nvPr/>
        </p:nvSpPr>
        <p:spPr bwMode="auto">
          <a:xfrm>
            <a:off x="1124134" y="1163554"/>
            <a:ext cx="3143250" cy="909637"/>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dirty="0">
                <a:solidFill>
                  <a:schemeClr val="bg1"/>
                </a:solidFill>
                <a:latin typeface="Comic Sans MS" panose="030F0702030302020204" pitchFamily="66" charset="0"/>
              </a:rPr>
              <a:t>Düzenlenmiş Alan</a:t>
            </a:r>
            <a:endParaRPr lang="en-US" altLang="tr-TR" sz="2400" dirty="0">
              <a:solidFill>
                <a:schemeClr val="bg1"/>
              </a:solidFill>
              <a:latin typeface="Comic Sans MS" panose="030F0702030302020204" pitchFamily="66" charset="0"/>
            </a:endParaRPr>
          </a:p>
        </p:txBody>
      </p:sp>
      <p:sp>
        <p:nvSpPr>
          <p:cNvPr id="19" name="Rectangle 1027"/>
          <p:cNvSpPr>
            <a:spLocks noChangeArrowheads="1"/>
          </p:cNvSpPr>
          <p:nvPr/>
        </p:nvSpPr>
        <p:spPr bwMode="auto">
          <a:xfrm>
            <a:off x="1033365" y="2377735"/>
            <a:ext cx="388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ts val="700"/>
              </a:spcBef>
              <a:buClr>
                <a:schemeClr val="tx1"/>
              </a:buClr>
              <a:buFont typeface="Wingdings" pitchFamily="2" charset="2"/>
              <a:buChar char="§"/>
              <a:defRPr/>
            </a:pPr>
            <a:r>
              <a:rPr lang="tr-TR" sz="2600" dirty="0">
                <a:latin typeface="Corbel" pitchFamily="34" charset="0"/>
                <a:cs typeface="Arial" charset="0"/>
              </a:rPr>
              <a:t>AB tarafından çıkarılan bir mevzuat tarafından düzenlenen alandır.</a:t>
            </a:r>
          </a:p>
          <a:p>
            <a:pPr marL="342900" indent="-342900" eaLnBrk="1" hangingPunct="1">
              <a:lnSpc>
                <a:spcPct val="90000"/>
              </a:lnSpc>
              <a:spcBef>
                <a:spcPts val="700"/>
              </a:spcBef>
              <a:buClr>
                <a:schemeClr val="tx1"/>
              </a:buClr>
              <a:buFont typeface="Wingdings" pitchFamily="2" charset="2"/>
              <a:buChar char="§"/>
              <a:defRPr/>
            </a:pPr>
            <a:r>
              <a:rPr lang="tr-TR" sz="2600" dirty="0">
                <a:latin typeface="Corbel" pitchFamily="34" charset="0"/>
                <a:cs typeface="Arial" charset="0"/>
              </a:rPr>
              <a:t>Bu alanda yer alan bir ürünün ticareti ortak AB mevzuatına uygun bir şekilde yapılmalıdır!</a:t>
            </a:r>
          </a:p>
          <a:p>
            <a:pPr eaLnBrk="1" hangingPunct="1">
              <a:lnSpc>
                <a:spcPct val="90000"/>
              </a:lnSpc>
              <a:spcBef>
                <a:spcPts val="700"/>
              </a:spcBef>
              <a:buClr>
                <a:schemeClr val="tx1"/>
              </a:buClr>
              <a:defRPr/>
            </a:pPr>
            <a:r>
              <a:rPr lang="tr-TR" dirty="0">
                <a:solidFill>
                  <a:srgbClr val="FF0000"/>
                </a:solidFill>
                <a:latin typeface="Comic Sans MS" pitchFamily="66" charset="0"/>
                <a:cs typeface="Arial" charset="0"/>
              </a:rPr>
              <a:t>                     </a:t>
            </a:r>
            <a:endParaRPr lang="tr-TR" sz="2600" dirty="0">
              <a:latin typeface="Corbel" pitchFamily="34" charset="0"/>
              <a:cs typeface="Arial" charset="0"/>
            </a:endParaRPr>
          </a:p>
        </p:txBody>
      </p:sp>
      <p:sp>
        <p:nvSpPr>
          <p:cNvPr id="20" name="Oval 11"/>
          <p:cNvSpPr>
            <a:spLocks noChangeArrowheads="1"/>
          </p:cNvSpPr>
          <p:nvPr/>
        </p:nvSpPr>
        <p:spPr bwMode="auto">
          <a:xfrm>
            <a:off x="7094603" y="1163553"/>
            <a:ext cx="3143250" cy="909637"/>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dirty="0">
                <a:solidFill>
                  <a:schemeClr val="bg1"/>
                </a:solidFill>
                <a:latin typeface="Comic Sans MS" panose="030F0702030302020204" pitchFamily="66" charset="0"/>
              </a:rPr>
              <a:t>Düzenlenmemiş Alan</a:t>
            </a:r>
            <a:endParaRPr lang="en-US" altLang="tr-TR" sz="2400" dirty="0">
              <a:solidFill>
                <a:schemeClr val="bg1"/>
              </a:solidFill>
              <a:latin typeface="Comic Sans MS" panose="030F0702030302020204" pitchFamily="66" charset="0"/>
            </a:endParaRPr>
          </a:p>
        </p:txBody>
      </p:sp>
      <p:sp>
        <p:nvSpPr>
          <p:cNvPr id="21" name="Rectangle 3"/>
          <p:cNvSpPr>
            <a:spLocks noChangeArrowheads="1"/>
          </p:cNvSpPr>
          <p:nvPr/>
        </p:nvSpPr>
        <p:spPr bwMode="auto">
          <a:xfrm>
            <a:off x="7008487" y="2253115"/>
            <a:ext cx="38877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ts val="700"/>
              </a:spcBef>
              <a:buClr>
                <a:schemeClr val="tx1"/>
              </a:buClr>
              <a:buFont typeface="Wingdings" pitchFamily="2" charset="2"/>
              <a:buChar char="§"/>
              <a:defRPr/>
            </a:pPr>
            <a:r>
              <a:rPr lang="tr-TR" sz="2600" dirty="0">
                <a:latin typeface="Corbel" pitchFamily="34" charset="0"/>
                <a:cs typeface="Arial" charset="0"/>
              </a:rPr>
              <a:t>AB’nin ortak mevzuatının bulunmadığı, ulusal mevzuat ile düzenlenen alandır.</a:t>
            </a:r>
          </a:p>
          <a:p>
            <a:pPr marL="342900" indent="-342900" eaLnBrk="1" hangingPunct="1">
              <a:lnSpc>
                <a:spcPct val="90000"/>
              </a:lnSpc>
              <a:spcBef>
                <a:spcPts val="700"/>
              </a:spcBef>
              <a:buClr>
                <a:schemeClr val="tx1"/>
              </a:buClr>
              <a:buFont typeface="Wingdings" pitchFamily="2" charset="2"/>
              <a:buChar char="§"/>
              <a:defRPr/>
            </a:pPr>
            <a:r>
              <a:rPr lang="tr-TR" sz="2600" dirty="0">
                <a:latin typeface="Corbel" pitchFamily="34" charset="0"/>
                <a:cs typeface="Arial" charset="0"/>
              </a:rPr>
              <a:t>Üye ülkeler arasında ticaret        “</a:t>
            </a:r>
            <a:r>
              <a:rPr lang="tr-TR" sz="2600" dirty="0">
                <a:latin typeface="Corbel" pitchFamily="34" charset="0"/>
                <a:cs typeface="Arial" charset="0"/>
                <a:hlinkClick r:id="rId8" action="ppaction://hlinksldjump"/>
              </a:rPr>
              <a:t>karşılıklı tanıma ilkesi</a:t>
            </a:r>
            <a:r>
              <a:rPr lang="tr-TR" sz="2600" dirty="0">
                <a:latin typeface="Corbel" pitchFamily="34" charset="0"/>
                <a:cs typeface="Arial" charset="0"/>
              </a:rPr>
              <a:t>” doğrultusunda gerçekleştirilir. </a:t>
            </a:r>
          </a:p>
          <a:p>
            <a:pPr eaLnBrk="1" hangingPunct="1">
              <a:lnSpc>
                <a:spcPct val="90000"/>
              </a:lnSpc>
              <a:spcBef>
                <a:spcPts val="700"/>
              </a:spcBef>
              <a:buClr>
                <a:schemeClr val="tx1"/>
              </a:buClr>
              <a:defRPr/>
            </a:pPr>
            <a:endParaRPr lang="tr-TR" sz="2600" dirty="0">
              <a:latin typeface="Corbel" pitchFamily="34" charset="0"/>
              <a:cs typeface="Arial" charset="0"/>
            </a:endParaRPr>
          </a:p>
        </p:txBody>
      </p:sp>
      <p:sp>
        <p:nvSpPr>
          <p:cNvPr id="22" name="Metin kutusu 2"/>
          <p:cNvSpPr txBox="1">
            <a:spLocks noChangeArrowheads="1"/>
          </p:cNvSpPr>
          <p:nvPr/>
        </p:nvSpPr>
        <p:spPr bwMode="auto">
          <a:xfrm>
            <a:off x="10490200" y="5085102"/>
            <a:ext cx="8636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6600" b="1" dirty="0"/>
              <a:t>G</a:t>
            </a:r>
          </a:p>
        </p:txBody>
      </p:sp>
      <p:pic>
        <p:nvPicPr>
          <p:cNvPr id="23" name="Picture 5" descr="\\192.168.200.148\pgd\filigran\Ce_isareti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7786" y="5231256"/>
            <a:ext cx="15843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18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13</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Oval 11"/>
          <p:cNvSpPr>
            <a:spLocks noChangeArrowheads="1"/>
          </p:cNvSpPr>
          <p:nvPr/>
        </p:nvSpPr>
        <p:spPr bwMode="auto">
          <a:xfrm>
            <a:off x="1125754" y="1366802"/>
            <a:ext cx="2952750" cy="1011237"/>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dirty="0">
                <a:solidFill>
                  <a:schemeClr val="bg1"/>
                </a:solidFill>
                <a:latin typeface="Comic Sans MS" panose="030F0702030302020204" pitchFamily="66" charset="0"/>
              </a:rPr>
              <a:t>Temel Gerek</a:t>
            </a:r>
            <a:endParaRPr lang="en-US" altLang="tr-TR" sz="2400" dirty="0">
              <a:solidFill>
                <a:schemeClr val="bg1"/>
              </a:solidFill>
              <a:latin typeface="Comic Sans MS" panose="030F0702030302020204" pitchFamily="66" charset="0"/>
            </a:endParaRPr>
          </a:p>
        </p:txBody>
      </p:sp>
      <p:sp>
        <p:nvSpPr>
          <p:cNvPr id="19" name="Dikdörtgen 2"/>
          <p:cNvSpPr>
            <a:spLocks noChangeArrowheads="1"/>
          </p:cNvSpPr>
          <p:nvPr/>
        </p:nvSpPr>
        <p:spPr bwMode="auto">
          <a:xfrm>
            <a:off x="1125754" y="2851346"/>
            <a:ext cx="36004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400" dirty="0"/>
              <a:t>Ürünün; insan sağlığı, can ve mal güvenliği, hayvan ve bitki yaşam ve sağlığı, çevre ve tüketicinin korunması açısından sahip olması gereken asgarî güvenlik koşulları</a:t>
            </a:r>
          </a:p>
        </p:txBody>
      </p:sp>
      <p:sp>
        <p:nvSpPr>
          <p:cNvPr id="20" name="Oval 11"/>
          <p:cNvSpPr>
            <a:spLocks noChangeArrowheads="1"/>
          </p:cNvSpPr>
          <p:nvPr/>
        </p:nvSpPr>
        <p:spPr bwMode="auto">
          <a:xfrm>
            <a:off x="7003407" y="1361560"/>
            <a:ext cx="2951163" cy="1011237"/>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dirty="0">
                <a:solidFill>
                  <a:schemeClr val="bg1"/>
                </a:solidFill>
                <a:latin typeface="Comic Sans MS" panose="030F0702030302020204" pitchFamily="66" charset="0"/>
              </a:rPr>
              <a:t>Temel Karakteristik</a:t>
            </a:r>
            <a:endParaRPr lang="en-US" altLang="tr-TR" sz="2400" dirty="0">
              <a:solidFill>
                <a:schemeClr val="bg1"/>
              </a:solidFill>
              <a:latin typeface="Comic Sans MS" panose="030F0702030302020204" pitchFamily="66" charset="0"/>
            </a:endParaRPr>
          </a:p>
        </p:txBody>
      </p:sp>
      <p:sp>
        <p:nvSpPr>
          <p:cNvPr id="21" name="Dikdörtgen 8"/>
          <p:cNvSpPr>
            <a:spLocks noChangeArrowheads="1"/>
          </p:cNvSpPr>
          <p:nvPr/>
        </p:nvSpPr>
        <p:spPr bwMode="auto">
          <a:xfrm>
            <a:off x="7094603" y="2922710"/>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400" dirty="0"/>
              <a:t>Temel gereklere ilişkin yapı malzemesinin temel özellikleri</a:t>
            </a:r>
          </a:p>
        </p:txBody>
      </p:sp>
    </p:spTree>
    <p:extLst>
      <p:ext uri="{BB962C8B-B14F-4D97-AF65-F5344CB8AC3E}">
        <p14:creationId xmlns:p14="http://schemas.microsoft.com/office/powerpoint/2010/main" val="13403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14</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Başlık 1"/>
          <p:cNvSpPr txBox="1">
            <a:spLocks/>
          </p:cNvSpPr>
          <p:nvPr/>
        </p:nvSpPr>
        <p:spPr>
          <a:xfrm>
            <a:off x="1125753" y="1846051"/>
            <a:ext cx="9880137" cy="4321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tr-TR" altLang="tr-TR" sz="2800" dirty="0" smtClean="0">
                <a:solidFill>
                  <a:prstClr val="black"/>
                </a:solidFill>
                <a:latin typeface="Times New Roman" pitchFamily="18" charset="0"/>
                <a:ea typeface="+mn-ea"/>
                <a:cs typeface="Arial" charset="0"/>
              </a:rPr>
              <a:t>CE İşareti, Avrupa Birliği’nin, teknik mevzuat uyumu çerçevesinde 1985 yılında benimsediği Yeni Yaklaşım Politikası kapsamında hazırlanan bir kısım Yeni Yaklaşım Direktifleri kapsamında yer alan ürünlerle ilgili olup, ürünlerin AB’nin ilgili direktiflerindeki temel gereklere uygun olduğunu ve gerekli bütün uygunluk değerlendirme faaliyetlerinden geçtiğini gösteren bir Birlik işaretidir.</a:t>
            </a:r>
            <a:br>
              <a:rPr lang="tr-TR" altLang="tr-TR" sz="2800" dirty="0" smtClean="0">
                <a:solidFill>
                  <a:prstClr val="black"/>
                </a:solidFill>
                <a:latin typeface="Times New Roman" pitchFamily="18" charset="0"/>
                <a:ea typeface="+mn-ea"/>
                <a:cs typeface="Arial" charset="0"/>
              </a:rPr>
            </a:br>
            <a:r>
              <a:rPr lang="tr-TR" altLang="tr-TR" sz="2800" dirty="0" smtClean="0">
                <a:solidFill>
                  <a:prstClr val="black"/>
                </a:solidFill>
                <a:latin typeface="Times New Roman" pitchFamily="18" charset="0"/>
                <a:ea typeface="+mn-ea"/>
                <a:cs typeface="Arial" charset="0"/>
              </a:rPr>
              <a:t/>
            </a:r>
            <a:br>
              <a:rPr lang="tr-TR" altLang="tr-TR" sz="2800" dirty="0" smtClean="0">
                <a:solidFill>
                  <a:prstClr val="black"/>
                </a:solidFill>
                <a:latin typeface="Times New Roman" pitchFamily="18" charset="0"/>
                <a:ea typeface="+mn-ea"/>
                <a:cs typeface="Arial" charset="0"/>
              </a:rPr>
            </a:br>
            <a:r>
              <a:rPr lang="tr-TR" altLang="tr-TR" sz="2800" dirty="0" smtClean="0">
                <a:solidFill>
                  <a:prstClr val="black"/>
                </a:solidFill>
                <a:latin typeface="Times New Roman" pitchFamily="18" charset="0"/>
                <a:ea typeface="+mn-ea"/>
                <a:cs typeface="Arial" charset="0"/>
              </a:rPr>
              <a:t>-</a:t>
            </a:r>
            <a:r>
              <a:rPr lang="tr-TR" altLang="tr-TR" sz="2800" b="1" i="1" u="sng" dirty="0" smtClean="0">
                <a:latin typeface="Times New Roman" pitchFamily="18" charset="0"/>
              </a:rPr>
              <a:t>Kalite işareti değildir, ürünün güvenli  olduğunu gösteren işarettir.</a:t>
            </a:r>
            <a:endParaRPr lang="tr-TR" sz="2800" b="1" i="1" u="sng" dirty="0"/>
          </a:p>
        </p:txBody>
      </p:sp>
      <p:sp>
        <p:nvSpPr>
          <p:cNvPr id="19" name="Alt Başlık 2"/>
          <p:cNvSpPr txBox="1">
            <a:spLocks/>
          </p:cNvSpPr>
          <p:nvPr/>
        </p:nvSpPr>
        <p:spPr>
          <a:xfrm>
            <a:off x="4147891" y="1242391"/>
            <a:ext cx="3675309" cy="503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altLang="tr-TR" b="1" dirty="0" smtClean="0">
                <a:solidFill>
                  <a:srgbClr val="FF0000"/>
                </a:solidFill>
                <a:latin typeface="Times New Roman" panose="02020603050405020304" pitchFamily="18" charset="0"/>
              </a:rPr>
              <a:t>CE İŞARETİ NEDİR?</a:t>
            </a:r>
          </a:p>
          <a:p>
            <a:endParaRPr lang="tr-TR" altLang="tr-TR" dirty="0" smtClean="0"/>
          </a:p>
        </p:txBody>
      </p:sp>
    </p:spTree>
    <p:extLst>
      <p:ext uri="{BB962C8B-B14F-4D97-AF65-F5344CB8AC3E}">
        <p14:creationId xmlns:p14="http://schemas.microsoft.com/office/powerpoint/2010/main" val="8646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15</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80276" y="1223509"/>
            <a:ext cx="8993605" cy="479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464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16</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Text Box 33"/>
          <p:cNvSpPr txBox="1">
            <a:spLocks noChangeArrowheads="1"/>
          </p:cNvSpPr>
          <p:nvPr/>
        </p:nvSpPr>
        <p:spPr>
          <a:xfrm>
            <a:off x="1125754" y="1140063"/>
            <a:ext cx="6524625" cy="646112"/>
          </a:xfrm>
          <a:prstGeom prst="rect">
            <a:avLst/>
          </a:prstGeom>
          <a:noFill/>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kumimoji="1" lang="tr-TR" altLang="tr-TR" sz="2000" b="1" u="sng" dirty="0" smtClean="0">
                <a:solidFill>
                  <a:srgbClr val="FF0000"/>
                </a:solidFill>
                <a:latin typeface="Times New Roman" panose="02020603050405020304" pitchFamily="18" charset="0"/>
                <a:cs typeface="Arial" panose="020B0604020202020204" pitchFamily="34" charset="0"/>
              </a:rPr>
              <a:t>Onaylanmış Kuruluş Var İse, </a:t>
            </a:r>
            <a:br>
              <a:rPr kumimoji="1" lang="tr-TR" altLang="tr-TR" sz="2000" b="1" u="sng" dirty="0" smtClean="0">
                <a:solidFill>
                  <a:srgbClr val="FF0000"/>
                </a:solidFill>
                <a:latin typeface="Times New Roman" panose="02020603050405020304" pitchFamily="18" charset="0"/>
                <a:cs typeface="Arial" panose="020B0604020202020204" pitchFamily="34" charset="0"/>
              </a:rPr>
            </a:br>
            <a:endParaRPr lang="tr-TR" altLang="tr-TR" sz="2000" b="1" u="sng" dirty="0" smtClean="0">
              <a:solidFill>
                <a:schemeClr val="bg1"/>
              </a:solidFill>
              <a:latin typeface="Times New Roman" panose="02020603050405020304" pitchFamily="18" charset="0"/>
              <a:cs typeface="Arial" panose="020B0604020202020204" pitchFamily="34" charset="0"/>
            </a:endParaRPr>
          </a:p>
        </p:txBody>
      </p:sp>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856" y="1773545"/>
            <a:ext cx="9058034"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ikdörtgen 1"/>
          <p:cNvSpPr>
            <a:spLocks noChangeArrowheads="1"/>
          </p:cNvSpPr>
          <p:nvPr/>
        </p:nvSpPr>
        <p:spPr bwMode="auto">
          <a:xfrm>
            <a:off x="6766067" y="2955597"/>
            <a:ext cx="4681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kumimoji="1" lang="tr-TR" altLang="tr-TR" sz="1800" b="1" dirty="0">
                <a:solidFill>
                  <a:srgbClr val="FF0000"/>
                </a:solidFill>
                <a:latin typeface="Times New Roman" panose="02020603050405020304" pitchFamily="18" charset="0"/>
              </a:rPr>
              <a:t> !! </a:t>
            </a:r>
            <a:r>
              <a:rPr kumimoji="1" lang="tr-TR" altLang="tr-TR" sz="1800" b="1" dirty="0">
                <a:solidFill>
                  <a:srgbClr val="FF5050"/>
                </a:solidFill>
                <a:latin typeface="Times New Roman" panose="02020603050405020304" pitchFamily="18" charset="0"/>
              </a:rPr>
              <a:t>TSE’nin onaylanmış kuruluş </a:t>
            </a:r>
            <a:r>
              <a:rPr kumimoji="1" lang="tr-TR" altLang="tr-TR" sz="1800" b="1" dirty="0" err="1">
                <a:solidFill>
                  <a:srgbClr val="FF5050"/>
                </a:solidFill>
                <a:latin typeface="Times New Roman" panose="02020603050405020304" pitchFamily="18" charset="0"/>
              </a:rPr>
              <a:t>nosu</a:t>
            </a:r>
            <a:r>
              <a:rPr kumimoji="1" lang="tr-TR" altLang="tr-TR" sz="1800" b="1" dirty="0">
                <a:solidFill>
                  <a:srgbClr val="FF5050"/>
                </a:solidFill>
                <a:latin typeface="Times New Roman" panose="02020603050405020304" pitchFamily="18" charset="0"/>
              </a:rPr>
              <a:t> :1783</a:t>
            </a:r>
            <a:endParaRPr lang="tr-TR" altLang="tr-TR" sz="1800" dirty="0">
              <a:solidFill>
                <a:srgbClr val="FF5050"/>
              </a:solidFill>
            </a:endParaRPr>
          </a:p>
        </p:txBody>
      </p:sp>
    </p:spTree>
    <p:extLst>
      <p:ext uri="{BB962C8B-B14F-4D97-AF65-F5344CB8AC3E}">
        <p14:creationId xmlns:p14="http://schemas.microsoft.com/office/powerpoint/2010/main" val="274283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17</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98367"/>
            <a:ext cx="9880137"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98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18</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İçerik Yer Tutucusu 2"/>
          <p:cNvSpPr txBox="1">
            <a:spLocks/>
          </p:cNvSpPr>
          <p:nvPr/>
        </p:nvSpPr>
        <p:spPr>
          <a:xfrm>
            <a:off x="1125753" y="1825625"/>
            <a:ext cx="9880137" cy="39406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buClr>
                <a:schemeClr val="tx2"/>
              </a:buClr>
              <a:buSzPct val="95000"/>
            </a:pPr>
            <a:r>
              <a:rPr lang="tr-TR" altLang="tr-TR" sz="2000" dirty="0" smtClean="0">
                <a:latin typeface="Times New Roman" panose="02020603050405020304" pitchFamily="18" charset="0"/>
              </a:rPr>
              <a:t> </a:t>
            </a:r>
            <a:r>
              <a:rPr lang="tr-TR" altLang="tr-TR" sz="2400" dirty="0" smtClean="0">
                <a:latin typeface="Times New Roman" panose="02020603050405020304" pitchFamily="18" charset="0"/>
              </a:rPr>
              <a:t>Yönetmelik kapsamında </a:t>
            </a:r>
            <a:r>
              <a:rPr lang="tr-TR" altLang="tr-TR" sz="2400" dirty="0" smtClean="0">
                <a:solidFill>
                  <a:srgbClr val="FF0000"/>
                </a:solidFill>
                <a:latin typeface="Times New Roman" panose="02020603050405020304" pitchFamily="18" charset="0"/>
              </a:rPr>
              <a:t>ulusal standartlara tabi ürünlere</a:t>
            </a:r>
            <a:r>
              <a:rPr lang="tr-TR" altLang="tr-TR" sz="2400" dirty="0" smtClean="0">
                <a:latin typeface="Times New Roman" panose="02020603050405020304" pitchFamily="18" charset="0"/>
              </a:rPr>
              <a:t> “G işareti” iliştirilecek ve </a:t>
            </a:r>
            <a:r>
              <a:rPr lang="tr-TR" altLang="tr-TR" sz="2400" dirty="0" smtClean="0">
                <a:solidFill>
                  <a:srgbClr val="FF0000"/>
                </a:solidFill>
                <a:latin typeface="Times New Roman" panose="02020603050405020304" pitchFamily="18" charset="0"/>
              </a:rPr>
              <a:t>hakkında bir standart bulunmayan malzemeler, yenilikçi ürünler, takım malzeme olan ürünler ve prototip malzemeler ulusal teknik onay</a:t>
            </a:r>
            <a:r>
              <a:rPr lang="tr-TR" altLang="tr-TR" sz="2400" dirty="0" smtClean="0">
                <a:latin typeface="Times New Roman" panose="02020603050405020304" pitchFamily="18" charset="0"/>
              </a:rPr>
              <a:t> almak ve buna istinaden G işareti iliştirilmek suretiyle piyasaya arz edilebilecektir. </a:t>
            </a:r>
          </a:p>
          <a:p>
            <a:pPr algn="just">
              <a:spcBef>
                <a:spcPts val="700"/>
              </a:spcBef>
              <a:buClr>
                <a:schemeClr val="tx2"/>
              </a:buClr>
              <a:buSzPct val="95000"/>
            </a:pPr>
            <a:r>
              <a:rPr lang="tr-TR" altLang="tr-TR" sz="2400" dirty="0">
                <a:latin typeface="Times New Roman" panose="02020603050405020304" pitchFamily="18" charset="0"/>
              </a:rPr>
              <a:t> </a:t>
            </a:r>
            <a:r>
              <a:rPr lang="tr-TR" altLang="tr-TR" sz="2400" dirty="0" smtClean="0">
                <a:latin typeface="Times New Roman" panose="02020603050405020304" pitchFamily="18" charset="0"/>
              </a:rPr>
              <a:t>Yapı malzemelerinin içerisinde kullanıldıkları yapı işlerinin tabi oldukları temel gerekler bakımından beyan edilmesi gerekli olan ürün karakteristiklerinin standartlarca karşılanmaması halinde malzeme, eksik karakteristik/karakteristikler için ulusal teknik onaya tabi olacaktır. </a:t>
            </a:r>
          </a:p>
          <a:p>
            <a:pPr algn="just">
              <a:spcBef>
                <a:spcPts val="700"/>
              </a:spcBef>
              <a:buClr>
                <a:schemeClr val="tx2"/>
              </a:buClr>
              <a:buSzPct val="95000"/>
            </a:pPr>
            <a:r>
              <a:rPr lang="tr-TR" altLang="tr-TR" sz="2400" dirty="0" smtClean="0">
                <a:latin typeface="Times New Roman" panose="02020603050405020304" pitchFamily="18" charset="0"/>
              </a:rPr>
              <a:t>Ulusal standartlar kapsamındaki yapı malzemelerine Bakanlığımız tarafından görevlendirilen Uygunluk Değerlendirme Kuruluşları tarafından düzenlenen </a:t>
            </a:r>
            <a:r>
              <a:rPr lang="tr-TR" altLang="tr-TR" sz="2400" dirty="0" smtClean="0">
                <a:solidFill>
                  <a:srgbClr val="FF0000"/>
                </a:solidFill>
                <a:latin typeface="Times New Roman" panose="02020603050405020304" pitchFamily="18" charset="0"/>
              </a:rPr>
              <a:t>G Uygunluk Belgesi </a:t>
            </a:r>
            <a:r>
              <a:rPr lang="tr-TR" altLang="tr-TR" sz="2400" dirty="0" smtClean="0">
                <a:latin typeface="Times New Roman" panose="02020603050405020304" pitchFamily="18" charset="0"/>
              </a:rPr>
              <a:t>verilir.  </a:t>
            </a:r>
          </a:p>
          <a:p>
            <a:endParaRPr lang="tr-TR" altLang="tr-TR" sz="2000" dirty="0" smtClean="0"/>
          </a:p>
        </p:txBody>
      </p:sp>
      <p:sp>
        <p:nvSpPr>
          <p:cNvPr id="2" name="Dikdörtgen 1"/>
          <p:cNvSpPr/>
          <p:nvPr/>
        </p:nvSpPr>
        <p:spPr>
          <a:xfrm>
            <a:off x="3749425" y="1027611"/>
            <a:ext cx="4428372" cy="646331"/>
          </a:xfrm>
          <a:prstGeom prst="rect">
            <a:avLst/>
          </a:prstGeom>
        </p:spPr>
        <p:txBody>
          <a:bodyPr wrap="square">
            <a:spAutoFit/>
          </a:bodyPr>
          <a:lstStyle/>
          <a:p>
            <a:r>
              <a:rPr lang="tr-TR" altLang="tr-TR" sz="3600" b="1" dirty="0">
                <a:solidFill>
                  <a:srgbClr val="FF0000"/>
                </a:solidFill>
                <a:latin typeface="Times New Roman" panose="02020603050405020304" pitchFamily="18" charset="0"/>
              </a:rPr>
              <a:t>G İŞARETİ NEDİR</a:t>
            </a:r>
            <a:r>
              <a:rPr lang="tr-TR" altLang="tr-TR" sz="3600" b="1" dirty="0" smtClean="0">
                <a:solidFill>
                  <a:srgbClr val="FF0000"/>
                </a:solidFill>
                <a:latin typeface="Times New Roman" panose="02020603050405020304" pitchFamily="18" charset="0"/>
              </a:rPr>
              <a:t>?</a:t>
            </a:r>
            <a:endParaRPr lang="tr-TR" sz="3600" dirty="0"/>
          </a:p>
        </p:txBody>
      </p:sp>
    </p:spTree>
    <p:extLst>
      <p:ext uri="{BB962C8B-B14F-4D97-AF65-F5344CB8AC3E}">
        <p14:creationId xmlns:p14="http://schemas.microsoft.com/office/powerpoint/2010/main" val="2173499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19</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463" y="1179535"/>
            <a:ext cx="6640296" cy="474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62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E848C419-48F7-4475-ACC3-7A96C7FC8EC0}" type="slidenum">
              <a:rPr lang="tr-TR" smtClean="0"/>
              <a:t>2</a:t>
            </a:fld>
            <a:endParaRPr lang="tr-TR"/>
          </a:p>
        </p:txBody>
      </p:sp>
      <p:grpSp>
        <p:nvGrpSpPr>
          <p:cNvPr id="29" name="Grup 28"/>
          <p:cNvGrpSpPr/>
          <p:nvPr/>
        </p:nvGrpSpPr>
        <p:grpSpPr>
          <a:xfrm>
            <a:off x="5586631" y="6099350"/>
            <a:ext cx="1507972" cy="493799"/>
            <a:chOff x="5893052" y="6404034"/>
            <a:chExt cx="1382076" cy="374346"/>
          </a:xfrm>
        </p:grpSpPr>
        <p:pic>
          <p:nvPicPr>
            <p:cNvPr id="30" name="Resi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31" name="Resim 30"/>
            <p:cNvPicPr>
              <a:picLocks noChangeAspect="1"/>
            </p:cNvPicPr>
            <p:nvPr/>
          </p:nvPicPr>
          <p:blipFill rotWithShape="1">
            <a:blip r:embed="rId4"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2" name="Düz Bağlayıcı 31"/>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22" name="Grup 21"/>
          <p:cNvGrpSpPr/>
          <p:nvPr/>
        </p:nvGrpSpPr>
        <p:grpSpPr>
          <a:xfrm>
            <a:off x="81482" y="243961"/>
            <a:ext cx="11968681" cy="6500871"/>
            <a:chOff x="152859" y="324446"/>
            <a:chExt cx="11747548" cy="6333423"/>
          </a:xfrm>
        </p:grpSpPr>
        <p:sp>
          <p:nvSpPr>
            <p:cNvPr id="27"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28"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33"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34"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35" name="Resim 34"/>
          <p:cNvPicPr>
            <a:picLocks noChangeAspect="1"/>
          </p:cNvPicPr>
          <p:nvPr/>
        </p:nvPicPr>
        <p:blipFill rotWithShape="1">
          <a:blip r:embed="rId5"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36" name="Resim 35"/>
          <p:cNvPicPr>
            <a:picLocks noChangeAspect="1"/>
          </p:cNvPicPr>
          <p:nvPr/>
        </p:nvPicPr>
        <p:blipFill rotWithShape="1">
          <a:blip r:embed="rId6"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37"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38"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39" name="Resim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2810" y="-202579"/>
            <a:ext cx="1319555" cy="1267172"/>
          </a:xfrm>
          <a:prstGeom prst="rect">
            <a:avLst/>
          </a:prstGeom>
        </p:spPr>
      </p:pic>
      <p:pic>
        <p:nvPicPr>
          <p:cNvPr id="40" name="Resim 39"/>
          <p:cNvPicPr>
            <a:picLocks noChangeAspect="1"/>
          </p:cNvPicPr>
          <p:nvPr/>
        </p:nvPicPr>
        <p:blipFill>
          <a:blip r:embed="rId8"/>
          <a:stretch>
            <a:fillRect/>
          </a:stretch>
        </p:blipFill>
        <p:spPr>
          <a:xfrm>
            <a:off x="1151478" y="96317"/>
            <a:ext cx="796378" cy="762693"/>
          </a:xfrm>
          <a:prstGeom prst="rect">
            <a:avLst/>
          </a:prstGeom>
        </p:spPr>
      </p:pic>
      <p:sp>
        <p:nvSpPr>
          <p:cNvPr id="18" name="Metin kutusu 4"/>
          <p:cNvSpPr txBox="1">
            <a:spLocks noChangeArrowheads="1"/>
          </p:cNvSpPr>
          <p:nvPr/>
        </p:nvSpPr>
        <p:spPr bwMode="auto">
          <a:xfrm>
            <a:off x="2651292" y="2350259"/>
            <a:ext cx="66246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6000" b="1" dirty="0">
                <a:solidFill>
                  <a:srgbClr val="FF0000"/>
                </a:solidFill>
              </a:rPr>
              <a:t>PİYASA GÖZETİMİ VE DENETİMİ</a:t>
            </a:r>
          </a:p>
        </p:txBody>
      </p:sp>
    </p:spTree>
    <p:extLst>
      <p:ext uri="{BB962C8B-B14F-4D97-AF65-F5344CB8AC3E}">
        <p14:creationId xmlns:p14="http://schemas.microsoft.com/office/powerpoint/2010/main" val="117149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20</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2" name="Resim 1"/>
          <p:cNvPicPr>
            <a:picLocks noChangeAspect="1"/>
          </p:cNvPicPr>
          <p:nvPr/>
        </p:nvPicPr>
        <p:blipFill>
          <a:blip r:embed="rId8"/>
          <a:stretch>
            <a:fillRect/>
          </a:stretch>
        </p:blipFill>
        <p:spPr>
          <a:xfrm>
            <a:off x="2238936" y="937342"/>
            <a:ext cx="8296275" cy="5267325"/>
          </a:xfrm>
          <a:prstGeom prst="rect">
            <a:avLst/>
          </a:prstGeom>
        </p:spPr>
      </p:pic>
    </p:spTree>
    <p:extLst>
      <p:ext uri="{BB962C8B-B14F-4D97-AF65-F5344CB8AC3E}">
        <p14:creationId xmlns:p14="http://schemas.microsoft.com/office/powerpoint/2010/main" val="175120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21</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754" y="1149278"/>
            <a:ext cx="988013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168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22</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36753"/>
            <a:ext cx="9880137"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513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23</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754" y="1145527"/>
            <a:ext cx="9880137"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067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24</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2" name="Resim 1"/>
          <p:cNvPicPr>
            <a:picLocks noChangeAspect="1"/>
          </p:cNvPicPr>
          <p:nvPr/>
        </p:nvPicPr>
        <p:blipFill>
          <a:blip r:embed="rId8"/>
          <a:stretch>
            <a:fillRect/>
          </a:stretch>
        </p:blipFill>
        <p:spPr>
          <a:xfrm>
            <a:off x="1157287" y="795337"/>
            <a:ext cx="9877425" cy="5267325"/>
          </a:xfrm>
          <a:prstGeom prst="rect">
            <a:avLst/>
          </a:prstGeom>
        </p:spPr>
      </p:pic>
    </p:spTree>
    <p:extLst>
      <p:ext uri="{BB962C8B-B14F-4D97-AF65-F5344CB8AC3E}">
        <p14:creationId xmlns:p14="http://schemas.microsoft.com/office/powerpoint/2010/main" val="4021658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25</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2" name="Resim 1"/>
          <p:cNvPicPr>
            <a:picLocks noChangeAspect="1"/>
          </p:cNvPicPr>
          <p:nvPr/>
        </p:nvPicPr>
        <p:blipFill>
          <a:blip r:embed="rId8"/>
          <a:stretch>
            <a:fillRect/>
          </a:stretch>
        </p:blipFill>
        <p:spPr>
          <a:xfrm>
            <a:off x="1125754" y="1181262"/>
            <a:ext cx="9880137" cy="4800584"/>
          </a:xfrm>
          <a:prstGeom prst="rect">
            <a:avLst/>
          </a:prstGeom>
        </p:spPr>
      </p:pic>
    </p:spTree>
    <p:extLst>
      <p:ext uri="{BB962C8B-B14F-4D97-AF65-F5344CB8AC3E}">
        <p14:creationId xmlns:p14="http://schemas.microsoft.com/office/powerpoint/2010/main" val="2946616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26</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4" name="Resim 3"/>
          <p:cNvPicPr>
            <a:picLocks noChangeAspect="1"/>
          </p:cNvPicPr>
          <p:nvPr/>
        </p:nvPicPr>
        <p:blipFill>
          <a:blip r:embed="rId8"/>
          <a:stretch>
            <a:fillRect/>
          </a:stretch>
        </p:blipFill>
        <p:spPr>
          <a:xfrm>
            <a:off x="1125753" y="1039603"/>
            <a:ext cx="9880137" cy="4961147"/>
          </a:xfrm>
          <a:prstGeom prst="rect">
            <a:avLst/>
          </a:prstGeom>
        </p:spPr>
      </p:pic>
    </p:spTree>
    <p:extLst>
      <p:ext uri="{BB962C8B-B14F-4D97-AF65-F5344CB8AC3E}">
        <p14:creationId xmlns:p14="http://schemas.microsoft.com/office/powerpoint/2010/main" val="3412174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27</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4" y="1200897"/>
            <a:ext cx="9880137" cy="488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4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28</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00897"/>
            <a:ext cx="9880137" cy="48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68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29</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23963"/>
            <a:ext cx="988013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548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a:t>
            </a:fld>
            <a:endParaRPr lang="tr-TR"/>
          </a:p>
        </p:txBody>
      </p:sp>
      <p:grpSp>
        <p:nvGrpSpPr>
          <p:cNvPr id="21" name="Grup 20"/>
          <p:cNvGrpSpPr/>
          <p:nvPr/>
        </p:nvGrpSpPr>
        <p:grpSpPr>
          <a:xfrm>
            <a:off x="5586631" y="6099350"/>
            <a:ext cx="1507972" cy="493799"/>
            <a:chOff x="5893052" y="6404034"/>
            <a:chExt cx="1382076" cy="374346"/>
          </a:xfrm>
        </p:grpSpPr>
        <p:pic>
          <p:nvPicPr>
            <p:cNvPr id="22" name="Resim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3" name="Resim 22"/>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24" name="Düz Bağlayıcı 23"/>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56" name="Resim 55"/>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57" name="Resim 56"/>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58"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59"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60" name="Resim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2810" y="-202579"/>
            <a:ext cx="1319555" cy="1267172"/>
          </a:xfrm>
          <a:prstGeom prst="rect">
            <a:avLst/>
          </a:prstGeom>
        </p:spPr>
      </p:pic>
      <p:pic>
        <p:nvPicPr>
          <p:cNvPr id="61" name="Resim 60"/>
          <p:cNvPicPr>
            <a:picLocks noChangeAspect="1"/>
          </p:cNvPicPr>
          <p:nvPr/>
        </p:nvPicPr>
        <p:blipFill>
          <a:blip r:embed="rId7"/>
          <a:stretch>
            <a:fillRect/>
          </a:stretch>
        </p:blipFill>
        <p:spPr>
          <a:xfrm>
            <a:off x="1151478" y="96317"/>
            <a:ext cx="796378" cy="762693"/>
          </a:xfrm>
          <a:prstGeom prst="rect">
            <a:avLst/>
          </a:prstGeom>
        </p:spPr>
      </p:pic>
      <p:grpSp>
        <p:nvGrpSpPr>
          <p:cNvPr id="51" name="Grup 50"/>
          <p:cNvGrpSpPr/>
          <p:nvPr/>
        </p:nvGrpSpPr>
        <p:grpSpPr>
          <a:xfrm>
            <a:off x="81482" y="243961"/>
            <a:ext cx="11968681" cy="6500871"/>
            <a:chOff x="152859" y="324446"/>
            <a:chExt cx="11747548" cy="6333423"/>
          </a:xfrm>
        </p:grpSpPr>
        <p:sp>
          <p:nvSpPr>
            <p:cNvPr id="52"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53"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54"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55"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sp>
        <p:nvSpPr>
          <p:cNvPr id="5" name="1 Başlık"/>
          <p:cNvSpPr txBox="1">
            <a:spLocks/>
          </p:cNvSpPr>
          <p:nvPr/>
        </p:nvSpPr>
        <p:spPr>
          <a:xfrm rot="16200000">
            <a:off x="-3195981" y="3202441"/>
            <a:ext cx="6858000" cy="469747"/>
          </a:xfrm>
          <a:prstGeom prst="rect">
            <a:avLst/>
          </a:prstGeom>
          <a:solidFill>
            <a:srgbClr val="C00000"/>
          </a:solidFill>
        </p:spPr>
        <p:txBody>
          <a:bodyPr vert="horz" lIns="91440" tIns="45720" rIns="91440" bIns="45720" rtlCol="0" anchor="ctr">
            <a:noAutofit/>
          </a:bodyPr>
          <a:lstStyle/>
          <a:p>
            <a:pPr>
              <a:spcBef>
                <a:spcPct val="0"/>
              </a:spcBef>
              <a:defRPr/>
            </a:pPr>
            <a:r>
              <a:rPr lang="tr-TR" sz="1350" b="1" spc="52" dirty="0" smtClean="0">
                <a:ln w="11430"/>
                <a:solidFill>
                  <a:prstClr val="white"/>
                </a:solidFill>
                <a:effectLst>
                  <a:outerShdw blurRad="76200" dist="50800" dir="5400000" algn="tl" rotWithShape="0">
                    <a:srgbClr val="000000">
                      <a:alpha val="65000"/>
                    </a:srgbClr>
                  </a:outerShdw>
                </a:effectLst>
              </a:rPr>
              <a:t>                                      YAPI MALMEZEMERİ ŞUBE  MÜDÜRLÜĞÜ</a:t>
            </a:r>
            <a:endParaRPr lang="tr-TR" sz="1350" b="1" spc="52" dirty="0">
              <a:ln w="11430"/>
              <a:solidFill>
                <a:prstClr val="white"/>
              </a:solidFill>
              <a:effectLst>
                <a:outerShdw blurRad="76200" dist="50800" dir="5400000" algn="tl" rotWithShape="0">
                  <a:srgbClr val="000000">
                    <a:alpha val="65000"/>
                  </a:srgbClr>
                </a:outerShdw>
              </a:effectLst>
            </a:endParaRPr>
          </a:p>
        </p:txBody>
      </p:sp>
      <p:pic>
        <p:nvPicPr>
          <p:cNvPr id="19" name="Picture 2" descr="C:\Users\cuneyt.akin\Pictures\k_08161900_2012denetim.jpg"/>
          <p:cNvPicPr>
            <a:picLocks noChangeAspect="1" noChangeArrowheads="1"/>
          </p:cNvPicPr>
          <p:nvPr/>
        </p:nvPicPr>
        <p:blipFill>
          <a:blip r:embed="rId8"/>
          <a:srcRect/>
          <a:stretch>
            <a:fillRect/>
          </a:stretch>
        </p:blipFill>
        <p:spPr bwMode="auto">
          <a:xfrm>
            <a:off x="1106331" y="1930188"/>
            <a:ext cx="3432915" cy="3832241"/>
          </a:xfrm>
          <a:prstGeom prst="rect">
            <a:avLst/>
          </a:prstGeom>
          <a:noFill/>
          <a:ln>
            <a:solidFill>
              <a:schemeClr val="bg1">
                <a:lumMod val="50000"/>
              </a:schemeClr>
            </a:solidFill>
          </a:ln>
        </p:spPr>
      </p:pic>
      <p:sp>
        <p:nvSpPr>
          <p:cNvPr id="20" name="Rectangle 3"/>
          <p:cNvSpPr>
            <a:spLocks noChangeArrowheads="1"/>
          </p:cNvSpPr>
          <p:nvPr/>
        </p:nvSpPr>
        <p:spPr bwMode="auto">
          <a:xfrm>
            <a:off x="4864036" y="2516996"/>
            <a:ext cx="4790751"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indent="4508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spcBef>
                <a:spcPct val="20000"/>
              </a:spcBef>
              <a:buClr>
                <a:schemeClr val="accent2"/>
              </a:buClr>
              <a:buSzPct val="80000"/>
              <a:buFont typeface="Wingdings" panose="05000000000000000000" pitchFamily="2" charset="2"/>
              <a:buNone/>
            </a:pPr>
            <a:r>
              <a:rPr lang="tr-TR" altLang="tr-TR" sz="2400" dirty="0"/>
              <a:t>PGD; Yapı malzemelerinin güvenli olup olmadığının denetlenmesi veya denetlettirilmesi, güvenli olmayan yapı malzemelerinin güvenli hale getirilmesinin temin edilmesi, </a:t>
            </a:r>
            <a:r>
              <a:rPr lang="tr-TR" altLang="tr-TR" sz="2400" dirty="0" smtClean="0"/>
              <a:t>gerektiğinde yaptırımların </a:t>
            </a:r>
            <a:r>
              <a:rPr lang="tr-TR" altLang="tr-TR" sz="2400" dirty="0"/>
              <a:t>uygulanması faaliyetleri olarak tanımlanır.</a:t>
            </a:r>
          </a:p>
        </p:txBody>
      </p:sp>
      <p:sp>
        <p:nvSpPr>
          <p:cNvPr id="25" name="Metin kutusu 8"/>
          <p:cNvSpPr txBox="1">
            <a:spLocks noChangeArrowheads="1"/>
          </p:cNvSpPr>
          <p:nvPr/>
        </p:nvSpPr>
        <p:spPr bwMode="auto">
          <a:xfrm>
            <a:off x="4486352" y="1195300"/>
            <a:ext cx="371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3600" b="1" dirty="0">
                <a:solidFill>
                  <a:srgbClr val="FF0000"/>
                </a:solidFill>
              </a:rPr>
              <a:t>PGD NEDİR</a:t>
            </a:r>
            <a:r>
              <a:rPr lang="tr-TR" altLang="tr-TR" sz="3600" b="1" dirty="0" smtClean="0">
                <a:solidFill>
                  <a:srgbClr val="FF0000"/>
                </a:solidFill>
              </a:rPr>
              <a:t>?</a:t>
            </a:r>
            <a:endParaRPr lang="tr-TR" altLang="tr-TR" sz="3600" b="1" dirty="0">
              <a:solidFill>
                <a:srgbClr val="FF0000"/>
              </a:solidFill>
            </a:endParaRPr>
          </a:p>
        </p:txBody>
      </p:sp>
    </p:spTree>
    <p:extLst>
      <p:ext uri="{BB962C8B-B14F-4D97-AF65-F5344CB8AC3E}">
        <p14:creationId xmlns:p14="http://schemas.microsoft.com/office/powerpoint/2010/main" val="123220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30</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163236"/>
            <a:ext cx="9880138" cy="468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696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31</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68413"/>
            <a:ext cx="9880137"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140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32</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23509"/>
            <a:ext cx="9880137" cy="453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448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33</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23509"/>
            <a:ext cx="9880137" cy="472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325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34</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İçerik Yer Tutucusu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125753" y="1200897"/>
            <a:ext cx="9880137" cy="4823666"/>
          </a:xfrm>
          <a:prstGeom prst="rect">
            <a:avLst/>
          </a:prstGeom>
        </p:spPr>
      </p:pic>
    </p:spTree>
    <p:extLst>
      <p:ext uri="{BB962C8B-B14F-4D97-AF65-F5344CB8AC3E}">
        <p14:creationId xmlns:p14="http://schemas.microsoft.com/office/powerpoint/2010/main" val="1979811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35</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163235"/>
            <a:ext cx="9880138" cy="458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262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36</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23509"/>
            <a:ext cx="9880137" cy="444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674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37</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4" y="1180888"/>
            <a:ext cx="9880137" cy="45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74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38</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23508"/>
            <a:ext cx="9880137" cy="451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847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39</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İçerik Yer Tutucusu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125753" y="1528763"/>
            <a:ext cx="9880137" cy="4351337"/>
          </a:xfrm>
          <a:prstGeom prst="rect">
            <a:avLst/>
          </a:prstGeom>
        </p:spPr>
      </p:pic>
    </p:spTree>
    <p:extLst>
      <p:ext uri="{BB962C8B-B14F-4D97-AF65-F5344CB8AC3E}">
        <p14:creationId xmlns:p14="http://schemas.microsoft.com/office/powerpoint/2010/main" val="318579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4</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Rectangle 3"/>
          <p:cNvSpPr>
            <a:spLocks noChangeArrowheads="1"/>
          </p:cNvSpPr>
          <p:nvPr/>
        </p:nvSpPr>
        <p:spPr bwMode="auto">
          <a:xfrm>
            <a:off x="1125754" y="1740946"/>
            <a:ext cx="881856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Ø"/>
            </a:pPr>
            <a:r>
              <a:rPr lang="tr-TR" altLang="tr-TR" sz="2600" b="1" dirty="0">
                <a:solidFill>
                  <a:srgbClr val="FF0000"/>
                </a:solidFill>
              </a:rPr>
              <a:t>Piyasa Gözetimi ve Denetimi</a:t>
            </a:r>
          </a:p>
          <a:p>
            <a:pPr eaLnBrk="1" hangingPunct="1">
              <a:lnSpc>
                <a:spcPct val="100000"/>
              </a:lnSpc>
              <a:spcBef>
                <a:spcPct val="0"/>
              </a:spcBef>
              <a:buFont typeface="Wingdings" panose="05000000000000000000" pitchFamily="2" charset="2"/>
              <a:buNone/>
            </a:pPr>
            <a:endParaRPr lang="tr-TR" altLang="tr-TR" sz="2600" dirty="0"/>
          </a:p>
          <a:p>
            <a:pPr lvl="1" eaLnBrk="1" hangingPunct="1">
              <a:lnSpc>
                <a:spcPct val="100000"/>
              </a:lnSpc>
              <a:spcBef>
                <a:spcPct val="0"/>
              </a:spcBef>
              <a:buFont typeface="Wingdings" panose="05000000000000000000" pitchFamily="2" charset="2"/>
              <a:buChar char="§"/>
            </a:pPr>
            <a:r>
              <a:rPr lang="tr-TR" altLang="tr-TR" sz="2600" dirty="0"/>
              <a:t> Kamu görevidir.</a:t>
            </a:r>
          </a:p>
          <a:p>
            <a:pPr lvl="1" eaLnBrk="1" hangingPunct="1">
              <a:lnSpc>
                <a:spcPct val="100000"/>
              </a:lnSpc>
              <a:spcBef>
                <a:spcPct val="0"/>
              </a:spcBef>
              <a:buFont typeface="Wingdings" panose="05000000000000000000" pitchFamily="2" charset="2"/>
              <a:buNone/>
            </a:pPr>
            <a:endParaRPr lang="tr-TR" altLang="tr-TR" sz="2600" dirty="0"/>
          </a:p>
          <a:p>
            <a:pPr lvl="1" eaLnBrk="1" hangingPunct="1">
              <a:lnSpc>
                <a:spcPct val="100000"/>
              </a:lnSpc>
              <a:spcBef>
                <a:spcPct val="0"/>
              </a:spcBef>
              <a:buFont typeface="Wingdings" panose="05000000000000000000" pitchFamily="2" charset="2"/>
              <a:buChar char="§"/>
            </a:pPr>
            <a:r>
              <a:rPr lang="tr-TR" altLang="tr-TR" sz="2600" dirty="0"/>
              <a:t> Tüketicinin korunmasını hedefler.</a:t>
            </a:r>
          </a:p>
          <a:p>
            <a:pPr lvl="1" eaLnBrk="1" hangingPunct="1">
              <a:lnSpc>
                <a:spcPct val="100000"/>
              </a:lnSpc>
              <a:spcBef>
                <a:spcPct val="0"/>
              </a:spcBef>
              <a:buFont typeface="Wingdings" panose="05000000000000000000" pitchFamily="2" charset="2"/>
              <a:buNone/>
            </a:pPr>
            <a:endParaRPr lang="tr-TR" altLang="tr-TR" sz="2600" dirty="0"/>
          </a:p>
          <a:p>
            <a:pPr lvl="1" eaLnBrk="1" hangingPunct="1">
              <a:lnSpc>
                <a:spcPct val="100000"/>
              </a:lnSpc>
              <a:spcBef>
                <a:spcPct val="0"/>
              </a:spcBef>
              <a:buFont typeface="Wingdings" panose="05000000000000000000" pitchFamily="2" charset="2"/>
              <a:buChar char="§"/>
            </a:pPr>
            <a:r>
              <a:rPr lang="tr-TR" altLang="tr-TR" sz="2600" dirty="0"/>
              <a:t> Yerli ve ithal piyasaya arz edilmiş tüm yapı malzemelerini kapsar.</a:t>
            </a:r>
          </a:p>
          <a:p>
            <a:pPr lvl="1" eaLnBrk="1" hangingPunct="1">
              <a:lnSpc>
                <a:spcPct val="100000"/>
              </a:lnSpc>
              <a:spcBef>
                <a:spcPct val="0"/>
              </a:spcBef>
              <a:buFont typeface="Wingdings" panose="05000000000000000000" pitchFamily="2" charset="2"/>
              <a:buNone/>
            </a:pPr>
            <a:endParaRPr lang="tr-TR" altLang="tr-TR" sz="2600" dirty="0"/>
          </a:p>
          <a:p>
            <a:pPr lvl="1" eaLnBrk="1" hangingPunct="1">
              <a:lnSpc>
                <a:spcPct val="100000"/>
              </a:lnSpc>
              <a:spcBef>
                <a:spcPct val="0"/>
              </a:spcBef>
              <a:buFont typeface="Wingdings" panose="05000000000000000000" pitchFamily="2" charset="2"/>
              <a:buChar char="§"/>
            </a:pPr>
            <a:r>
              <a:rPr lang="tr-TR" altLang="tr-TR" sz="2600" dirty="0"/>
              <a:t> Ürünlerin ilgili mevzuata uygunluğunun kontrolüdür.</a:t>
            </a:r>
          </a:p>
        </p:txBody>
      </p:sp>
      <p:pic>
        <p:nvPicPr>
          <p:cNvPr id="19" name="Picture 4" descr="\\192.168.200.148\pgd\filigran\2009_10_31_193_denetim.jpg"/>
          <p:cNvPicPr>
            <a:picLocks noChangeAspect="1" noChangeArrowheads="1"/>
          </p:cNvPicPr>
          <p:nvPr/>
        </p:nvPicPr>
        <p:blipFill>
          <a:blip r:embed="rId8"/>
          <a:srcRect/>
          <a:stretch>
            <a:fillRect/>
          </a:stretch>
        </p:blipFill>
        <p:spPr bwMode="auto">
          <a:xfrm>
            <a:off x="8596940" y="1475837"/>
            <a:ext cx="2400300" cy="2159000"/>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115250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40</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20" name="Text Box 3"/>
          <p:cNvSpPr txBox="1">
            <a:spLocks noChangeArrowheads="1"/>
          </p:cNvSpPr>
          <p:nvPr/>
        </p:nvSpPr>
        <p:spPr>
          <a:xfrm>
            <a:off x="1125753" y="1268413"/>
            <a:ext cx="9880137" cy="3891322"/>
          </a:xfrm>
          <a:prstGeom prst="rect">
            <a:avLst/>
          </a:prstGeom>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28600" indent="-228600" algn="l" defTabSz="914400" rtl="0" eaLnBrk="0" latinLnBrk="0" hangingPunct="0">
              <a:lnSpc>
                <a:spcPct val="90000"/>
              </a:lnSpc>
              <a:spcBef>
                <a:spcPts val="1000"/>
              </a:spcBef>
              <a:buFont typeface="Arial" panose="020B0604020202020204" pitchFamily="34" charset="0"/>
              <a:buChar char="•"/>
              <a:defRPr sz="2800" kern="1200">
                <a:solidFill>
                  <a:schemeClr val="tx1"/>
                </a:solidFill>
                <a:latin typeface="Arial" charset="0"/>
                <a:ea typeface="+mn-ea"/>
                <a:cs typeface="Arial" charset="0"/>
              </a:defRPr>
            </a:lvl1pPr>
            <a:lvl2pPr marL="742950" indent="-285750" algn="l" defTabSz="914400" rtl="0" eaLnBrk="0" latinLnBrk="0" hangingPunct="0">
              <a:lnSpc>
                <a:spcPct val="90000"/>
              </a:lnSpc>
              <a:spcBef>
                <a:spcPts val="500"/>
              </a:spcBef>
              <a:buFont typeface="Arial" panose="020B0604020202020204" pitchFamily="34" charset="0"/>
              <a:buChar char="•"/>
              <a:defRPr sz="2400" kern="1200">
                <a:solidFill>
                  <a:schemeClr val="tx1"/>
                </a:solidFill>
                <a:latin typeface="Arial" charset="0"/>
                <a:ea typeface="+mn-ea"/>
                <a:cs typeface="Arial" charset="0"/>
              </a:defRPr>
            </a:lvl2pPr>
            <a:lvl3pPr marL="1143000" indent="-228600" algn="l" defTabSz="914400" rtl="0" eaLnBrk="0" latinLnBrk="0" hangingPunct="0">
              <a:lnSpc>
                <a:spcPct val="90000"/>
              </a:lnSpc>
              <a:spcBef>
                <a:spcPts val="500"/>
              </a:spcBef>
              <a:buFont typeface="Arial" panose="020B0604020202020204" pitchFamily="34" charset="0"/>
              <a:buChar char="•"/>
              <a:defRPr sz="2000" kern="1200">
                <a:solidFill>
                  <a:schemeClr val="tx1"/>
                </a:solidFill>
                <a:latin typeface="Arial" charset="0"/>
                <a:ea typeface="+mn-ea"/>
                <a:cs typeface="Arial" charset="0"/>
              </a:defRPr>
            </a:lvl3pPr>
            <a:lvl4pPr marL="1600200" indent="-228600" algn="l" defTabSz="914400" rtl="0" eaLnBrk="0" latinLnBrk="0" hangingPunct="0">
              <a:lnSpc>
                <a:spcPct val="90000"/>
              </a:lnSpc>
              <a:spcBef>
                <a:spcPts val="500"/>
              </a:spcBef>
              <a:buFont typeface="Arial" panose="020B0604020202020204" pitchFamily="34" charset="0"/>
              <a:buChar char="•"/>
              <a:defRPr sz="1800" kern="1200">
                <a:solidFill>
                  <a:schemeClr val="tx1"/>
                </a:solidFill>
                <a:latin typeface="Arial" charset="0"/>
                <a:ea typeface="+mn-ea"/>
                <a:cs typeface="Arial" charset="0"/>
              </a:defRPr>
            </a:lvl4pPr>
            <a:lvl5pPr marL="2057400" indent="-228600" algn="l" defTabSz="914400" rtl="0" eaLnBrk="0" latinLnBrk="0" hangingPunct="0">
              <a:lnSpc>
                <a:spcPct val="90000"/>
              </a:lnSpc>
              <a:spcBef>
                <a:spcPts val="500"/>
              </a:spcBef>
              <a:buFont typeface="Arial" panose="020B0604020202020204" pitchFamily="34" charset="0"/>
              <a:buChar char="•"/>
              <a:defRPr sz="1800" kern="1200">
                <a:solidFill>
                  <a:schemeClr val="tx1"/>
                </a:solidFill>
                <a:latin typeface="Arial" charset="0"/>
                <a:ea typeface="+mn-ea"/>
                <a:cs typeface="Arial" charset="0"/>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Arial" charset="0"/>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Arial" charset="0"/>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Arial" charset="0"/>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charset="0"/>
                <a:ea typeface="+mn-ea"/>
                <a:cs typeface="Arial" charset="0"/>
              </a:defRPr>
            </a:lvl9pPr>
          </a:lstStyle>
          <a:p>
            <a:pPr algn="just">
              <a:buClr>
                <a:srgbClr val="FDDF03"/>
              </a:buClr>
              <a:buFont typeface="Wingdings" pitchFamily="2" charset="2"/>
              <a:buNone/>
              <a:defRPr/>
            </a:pPr>
            <a:r>
              <a:rPr lang="tr-TR" b="1" smtClean="0">
                <a:solidFill>
                  <a:srgbClr val="FF0000"/>
                </a:solidFill>
                <a:latin typeface="Calibri" pitchFamily="34" charset="0"/>
              </a:rPr>
              <a:t>Güvensiz ürüne yönelik uygulanacak müeyyideler:</a:t>
            </a:r>
          </a:p>
          <a:p>
            <a:pPr marL="342900" indent="-342900" algn="just">
              <a:buFont typeface="Wingdings" pitchFamily="2" charset="2"/>
              <a:buChar char="§"/>
              <a:defRPr/>
            </a:pPr>
            <a:r>
              <a:rPr lang="en-US" sz="2000" smtClean="0">
                <a:latin typeface="Calibri" pitchFamily="34" charset="0"/>
              </a:rPr>
              <a:t>Ürünün piyasaya arzının yasaklanması</a:t>
            </a:r>
            <a:endParaRPr lang="tr-TR" sz="2000" smtClean="0">
              <a:latin typeface="Calibri" pitchFamily="34" charset="0"/>
            </a:endParaRPr>
          </a:p>
          <a:p>
            <a:pPr marL="342900" indent="-342900" algn="just">
              <a:buFont typeface="Wingdings" pitchFamily="2" charset="2"/>
              <a:buChar char="§"/>
              <a:defRPr/>
            </a:pPr>
            <a:r>
              <a:rPr lang="en-US" sz="2000" smtClean="0">
                <a:latin typeface="Calibri" pitchFamily="34" charset="0"/>
              </a:rPr>
              <a:t>Piyasaya arz edilmiş olan ürünlerin piyasadan toplanması</a:t>
            </a:r>
            <a:endParaRPr lang="tr-TR" sz="2000" smtClean="0">
              <a:latin typeface="Calibri" pitchFamily="34" charset="0"/>
            </a:endParaRPr>
          </a:p>
          <a:p>
            <a:pPr marL="342900" indent="-342900" algn="just">
              <a:buFont typeface="Wingdings" pitchFamily="2" charset="2"/>
              <a:buChar char="§"/>
              <a:defRPr/>
            </a:pPr>
            <a:r>
              <a:rPr lang="en-US" sz="2000" smtClean="0">
                <a:latin typeface="Calibri" pitchFamily="34" charset="0"/>
              </a:rPr>
              <a:t>Ürünlerin, güvenli hale getirilmesinin imkansız olduğu durumlarda, taşıdıkları risklere göre kısmen ya da tamamen bertaraf edilmesi </a:t>
            </a:r>
            <a:endParaRPr lang="tr-TR" sz="2000" smtClean="0">
              <a:latin typeface="Calibri" pitchFamily="34" charset="0"/>
            </a:endParaRPr>
          </a:p>
          <a:p>
            <a:pPr marL="342900" indent="-342900" algn="just">
              <a:buFont typeface="Wingdings" pitchFamily="2" charset="2"/>
              <a:buChar char="§"/>
              <a:defRPr/>
            </a:pPr>
            <a:r>
              <a:rPr lang="tr-TR" sz="2000" smtClean="0">
                <a:latin typeface="Calibri" pitchFamily="34" charset="0"/>
              </a:rPr>
              <a:t>Yukarıda </a:t>
            </a:r>
            <a:r>
              <a:rPr lang="en-US" sz="2000" smtClean="0">
                <a:latin typeface="Calibri" pitchFamily="34" charset="0"/>
              </a:rPr>
              <a:t>belirtilen önlemler hakkında gerekli bilgilerin, </a:t>
            </a:r>
            <a:r>
              <a:rPr lang="tr-TR" sz="2000" smtClean="0">
                <a:latin typeface="Calibri" pitchFamily="34" charset="0"/>
              </a:rPr>
              <a:t>ülke genelinde dağıtımı yapılan iki gazete ile ülke genelinde yayın yapan iki televizyon kanalında ilanı </a:t>
            </a:r>
          </a:p>
          <a:p>
            <a:pPr marL="342900" indent="-342900" algn="just">
              <a:buFont typeface="Wingdings" pitchFamily="2" charset="2"/>
              <a:buChar char="§"/>
              <a:defRPr/>
            </a:pPr>
            <a:r>
              <a:rPr lang="tr-TR" sz="2000" smtClean="0">
                <a:latin typeface="Calibri" pitchFamily="34" charset="0"/>
              </a:rPr>
              <a:t>Risk altındaki kişilerin yerel yayın yapan gazete ve televizyon kanalları vasıtasıyla bilgilendirilmesinin mümkün olduğu durumlarda, bu duyuru yerel basın ve yayın organları yoluyla, risk altındaki kişilerin tespit edilebildiği durumlarda ise bu kişilerin doğrudan bilgilendirilmesi yoluyla yapılır.</a:t>
            </a:r>
            <a:endParaRPr lang="tr-TR" sz="2000" dirty="0">
              <a:latin typeface="Calibri" pitchFamily="34" charset="0"/>
            </a:endParaRPr>
          </a:p>
        </p:txBody>
      </p:sp>
    </p:spTree>
    <p:extLst>
      <p:ext uri="{BB962C8B-B14F-4D97-AF65-F5344CB8AC3E}">
        <p14:creationId xmlns:p14="http://schemas.microsoft.com/office/powerpoint/2010/main" val="3105201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41</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163236"/>
            <a:ext cx="9880137" cy="47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21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5</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4" y="1944616"/>
            <a:ext cx="9880137"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631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6</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pic>
        <p:nvPicPr>
          <p:cNvPr id="18"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753" y="1263578"/>
            <a:ext cx="988013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47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7</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Oval 12"/>
          <p:cNvSpPr>
            <a:spLocks noChangeArrowheads="1"/>
          </p:cNvSpPr>
          <p:nvPr/>
        </p:nvSpPr>
        <p:spPr bwMode="auto">
          <a:xfrm>
            <a:off x="4559467" y="1109041"/>
            <a:ext cx="2808287" cy="720725"/>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000" dirty="0">
                <a:solidFill>
                  <a:schemeClr val="bg1"/>
                </a:solidFill>
                <a:latin typeface="Comic Sans MS" panose="030F0702030302020204" pitchFamily="66" charset="0"/>
              </a:rPr>
              <a:t>Yapı Malzemesi</a:t>
            </a:r>
            <a:endParaRPr lang="en-US" altLang="tr-TR" sz="2000" dirty="0">
              <a:solidFill>
                <a:schemeClr val="bg1"/>
              </a:solidFill>
              <a:latin typeface="Comic Sans MS" panose="030F0702030302020204" pitchFamily="66" charset="0"/>
            </a:endParaRPr>
          </a:p>
        </p:txBody>
      </p:sp>
      <p:sp>
        <p:nvSpPr>
          <p:cNvPr id="19" name="Dikdörtgen 7"/>
          <p:cNvSpPr>
            <a:spLocks noChangeArrowheads="1"/>
          </p:cNvSpPr>
          <p:nvPr/>
        </p:nvSpPr>
        <p:spPr bwMode="auto">
          <a:xfrm>
            <a:off x="1125754" y="1795463"/>
            <a:ext cx="98801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sz="2400" dirty="0"/>
              <a:t>Her türlü yapı işinde veya bu işlerin herhangi bir kısmında </a:t>
            </a:r>
            <a:r>
              <a:rPr lang="tr-TR" altLang="tr-TR" sz="2400" b="1" dirty="0">
                <a:solidFill>
                  <a:schemeClr val="accent1"/>
                </a:solidFill>
              </a:rPr>
              <a:t>kalıcı olarak kullanılmak </a:t>
            </a:r>
            <a:r>
              <a:rPr lang="tr-TR" altLang="tr-TR" sz="2400" dirty="0"/>
              <a:t>üzere üretilen ve piyasaya arz edilen ve performansı yapı işlerinin temel gereklere ilişkin performansını etkileyen bütün malzemeler veya takım malzemelerdir.</a:t>
            </a:r>
          </a:p>
        </p:txBody>
      </p:sp>
      <p:pic>
        <p:nvPicPr>
          <p:cNvPr id="20" name="Picture 2" descr="http://www.gunalp.net/wp-content/uploads/2013/10/yapi-malzemeler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772" y="3718695"/>
            <a:ext cx="42576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8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8</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sp>
        <p:nvSpPr>
          <p:cNvPr id="18" name="Oval 11"/>
          <p:cNvSpPr>
            <a:spLocks noChangeArrowheads="1"/>
          </p:cNvSpPr>
          <p:nvPr/>
        </p:nvSpPr>
        <p:spPr bwMode="auto">
          <a:xfrm>
            <a:off x="4033938" y="1354925"/>
            <a:ext cx="4011582" cy="1011237"/>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dirty="0">
                <a:solidFill>
                  <a:schemeClr val="bg1"/>
                </a:solidFill>
                <a:latin typeface="Comic Sans MS" panose="030F0702030302020204" pitchFamily="66" charset="0"/>
              </a:rPr>
              <a:t>Güvenli Ürün</a:t>
            </a:r>
            <a:endParaRPr lang="en-US" altLang="tr-TR" sz="2400" dirty="0">
              <a:solidFill>
                <a:schemeClr val="bg1"/>
              </a:solidFill>
              <a:latin typeface="Comic Sans MS" panose="030F0702030302020204" pitchFamily="66" charset="0"/>
            </a:endParaRPr>
          </a:p>
        </p:txBody>
      </p:sp>
      <p:sp>
        <p:nvSpPr>
          <p:cNvPr id="19" name="Dikdörtgen 1"/>
          <p:cNvSpPr>
            <a:spLocks noChangeArrowheads="1"/>
          </p:cNvSpPr>
          <p:nvPr/>
        </p:nvSpPr>
        <p:spPr bwMode="auto">
          <a:xfrm>
            <a:off x="1099661" y="3233599"/>
            <a:ext cx="9880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sz="2400" dirty="0"/>
              <a:t>Kullanım süresi içinde, normal kullanım koşullarında risk taşımayan veya kabul edilebilir ölçülerde risk taşıyan ve temel gerekler bakımından azamî ölçüde koruma sağlayan üründür.</a:t>
            </a:r>
          </a:p>
        </p:txBody>
      </p:sp>
    </p:spTree>
    <p:extLst>
      <p:ext uri="{BB962C8B-B14F-4D97-AF65-F5344CB8AC3E}">
        <p14:creationId xmlns:p14="http://schemas.microsoft.com/office/powerpoint/2010/main" val="268081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E848C419-48F7-4475-ACC3-7A96C7FC8EC0}" type="slidenum">
              <a:rPr lang="tr-TR" smtClean="0"/>
              <a:t>9</a:t>
            </a:fld>
            <a:endParaRPr lang="tr-TR"/>
          </a:p>
        </p:txBody>
      </p:sp>
      <p:grpSp>
        <p:nvGrpSpPr>
          <p:cNvPr id="27" name="Grup 26"/>
          <p:cNvGrpSpPr/>
          <p:nvPr/>
        </p:nvGrpSpPr>
        <p:grpSpPr>
          <a:xfrm>
            <a:off x="5586631" y="6099350"/>
            <a:ext cx="1507972" cy="493799"/>
            <a:chOff x="5893052" y="6404034"/>
            <a:chExt cx="1382076" cy="374346"/>
          </a:xfrm>
        </p:grpSpPr>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14" y="6456685"/>
              <a:ext cx="602214" cy="314409"/>
            </a:xfrm>
            <a:prstGeom prst="rect">
              <a:avLst/>
            </a:prstGeom>
          </p:spPr>
        </p:pic>
        <p:pic>
          <p:nvPicPr>
            <p:cNvPr id="29" name="Resim 28"/>
            <p:cNvPicPr>
              <a:picLocks noChangeAspect="1"/>
            </p:cNvPicPr>
            <p:nvPr/>
          </p:nvPicPr>
          <p:blipFill rotWithShape="1">
            <a:blip r:embed="rId3" cstate="print">
              <a:extLst>
                <a:ext uri="{28A0092B-C50C-407E-A947-70E740481C1C}">
                  <a14:useLocalDpi xmlns:a14="http://schemas.microsoft.com/office/drawing/2010/main" val="0"/>
                </a:ext>
              </a:extLst>
            </a:blip>
            <a:srcRect l="17967" t="26947" r="17718" b="26597"/>
            <a:stretch/>
          </p:blipFill>
          <p:spPr>
            <a:xfrm>
              <a:off x="5893052" y="6404034"/>
              <a:ext cx="691014" cy="374346"/>
            </a:xfrm>
            <a:prstGeom prst="rect">
              <a:avLst/>
            </a:prstGeom>
          </p:spPr>
        </p:pic>
        <p:cxnSp>
          <p:nvCxnSpPr>
            <p:cNvPr id="30" name="Düz Bağlayıcı 29"/>
            <p:cNvCxnSpPr/>
            <p:nvPr/>
          </p:nvCxnSpPr>
          <p:spPr>
            <a:xfrm>
              <a:off x="6626668" y="6429944"/>
              <a:ext cx="2732" cy="34843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95" name="Grup 94"/>
          <p:cNvGrpSpPr/>
          <p:nvPr/>
        </p:nvGrpSpPr>
        <p:grpSpPr>
          <a:xfrm>
            <a:off x="81482" y="243961"/>
            <a:ext cx="11968681" cy="6500871"/>
            <a:chOff x="152859" y="324446"/>
            <a:chExt cx="11747548" cy="6333423"/>
          </a:xfrm>
        </p:grpSpPr>
        <p:sp>
          <p:nvSpPr>
            <p:cNvPr id="96" name="object 5"/>
            <p:cNvSpPr/>
            <p:nvPr/>
          </p:nvSpPr>
          <p:spPr>
            <a:xfrm>
              <a:off x="174956" y="6657869"/>
              <a:ext cx="11725451" cy="0"/>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97" name="object 9"/>
            <p:cNvSpPr/>
            <p:nvPr/>
          </p:nvSpPr>
          <p:spPr>
            <a:xfrm>
              <a:off x="152859" y="324446"/>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8" name="object 9"/>
            <p:cNvSpPr/>
            <p:nvPr/>
          </p:nvSpPr>
          <p:spPr>
            <a:xfrm flipH="1">
              <a:off x="10875429" y="359774"/>
              <a:ext cx="1024978" cy="289000"/>
            </a:xfrm>
            <a:custGeom>
              <a:avLst/>
              <a:gdLst/>
              <a:ahLst/>
              <a:cxnLst/>
              <a:rect l="l" t="t" r="r" b="b"/>
              <a:pathLst>
                <a:path w="1671955" h="453390">
                  <a:moveTo>
                    <a:pt x="1538732" y="0"/>
                  </a:moveTo>
                  <a:lnTo>
                    <a:pt x="0" y="0"/>
                  </a:lnTo>
                  <a:lnTo>
                    <a:pt x="0" y="453389"/>
                  </a:lnTo>
                  <a:lnTo>
                    <a:pt x="1538732" y="453389"/>
                  </a:lnTo>
                  <a:lnTo>
                    <a:pt x="1580769" y="441832"/>
                  </a:lnTo>
                  <a:lnTo>
                    <a:pt x="1617345" y="409701"/>
                  </a:lnTo>
                  <a:lnTo>
                    <a:pt x="1646174" y="360552"/>
                  </a:lnTo>
                  <a:lnTo>
                    <a:pt x="1665096" y="298322"/>
                  </a:lnTo>
                  <a:lnTo>
                    <a:pt x="1671827" y="226694"/>
                  </a:lnTo>
                  <a:lnTo>
                    <a:pt x="1665096" y="155066"/>
                  </a:lnTo>
                  <a:lnTo>
                    <a:pt x="1646174" y="92836"/>
                  </a:lnTo>
                  <a:lnTo>
                    <a:pt x="1617345" y="43687"/>
                  </a:lnTo>
                  <a:lnTo>
                    <a:pt x="1580769" y="11556"/>
                  </a:lnTo>
                  <a:lnTo>
                    <a:pt x="1538732" y="0"/>
                  </a:lnTo>
                  <a:close/>
                </a:path>
              </a:pathLst>
            </a:custGeom>
            <a:solidFill>
              <a:srgbClr val="C00000"/>
            </a:solidFill>
          </p:spPr>
          <p:txBody>
            <a:bodyPr wrap="square" lIns="0" tIns="0" rIns="0" bIns="0" rtlCol="0"/>
            <a:lstStyle/>
            <a:p>
              <a:endParaRPr dirty="0"/>
            </a:p>
          </p:txBody>
        </p:sp>
        <p:sp>
          <p:nvSpPr>
            <p:cNvPr id="99" name="object 4"/>
            <p:cNvSpPr/>
            <p:nvPr/>
          </p:nvSpPr>
          <p:spPr>
            <a:xfrm>
              <a:off x="160235" y="359774"/>
              <a:ext cx="11740171" cy="6298095"/>
            </a:xfrm>
            <a:custGeom>
              <a:avLst/>
              <a:gdLst/>
              <a:ahLst/>
              <a:cxnLst/>
              <a:rect l="l" t="t" r="r" b="b"/>
              <a:pathLst>
                <a:path w="12289790" h="8240395">
                  <a:moveTo>
                    <a:pt x="12289536" y="8240013"/>
                  </a:moveTo>
                  <a:lnTo>
                    <a:pt x="12289536" y="0"/>
                  </a:lnTo>
                </a:path>
                <a:path w="12289790" h="8240395">
                  <a:moveTo>
                    <a:pt x="0" y="8240013"/>
                  </a:moveTo>
                  <a:lnTo>
                    <a:pt x="0" y="0"/>
                  </a:lnTo>
                </a:path>
              </a:pathLst>
            </a:custGeom>
            <a:ln w="25400">
              <a:solidFill>
                <a:srgbClr val="C00000"/>
              </a:solidFill>
            </a:ln>
          </p:spPr>
          <p:txBody>
            <a:bodyPr wrap="square" lIns="0" tIns="0" rIns="0" bIns="0" rtlCol="0"/>
            <a:lstStyle/>
            <a:p>
              <a:endParaRPr sz="2477" dirty="0"/>
            </a:p>
          </p:txBody>
        </p:sp>
      </p:grpSp>
      <p:pic>
        <p:nvPicPr>
          <p:cNvPr id="100" name="Resim 99"/>
          <p:cNvPicPr>
            <a:picLocks noChangeAspect="1"/>
          </p:cNvPicPr>
          <p:nvPr/>
        </p:nvPicPr>
        <p:blipFill rotWithShape="1">
          <a:blip r:embed="rId4" cstate="print">
            <a:extLst>
              <a:ext uri="{28A0092B-C50C-407E-A947-70E740481C1C}">
                <a14:useLocalDpi xmlns:a14="http://schemas.microsoft.com/office/drawing/2010/main" val="0"/>
              </a:ext>
            </a:extLst>
          </a:blip>
          <a:srcRect l="21810" t="28189" r="17893" b="24532"/>
          <a:stretch/>
        </p:blipFill>
        <p:spPr>
          <a:xfrm>
            <a:off x="6039730" y="231576"/>
            <a:ext cx="968757" cy="610397"/>
          </a:xfrm>
          <a:prstGeom prst="rect">
            <a:avLst/>
          </a:prstGeom>
        </p:spPr>
      </p:pic>
      <p:pic>
        <p:nvPicPr>
          <p:cNvPr id="101" name="Resim 100"/>
          <p:cNvPicPr>
            <a:picLocks noChangeAspect="1"/>
          </p:cNvPicPr>
          <p:nvPr/>
        </p:nvPicPr>
        <p:blipFill rotWithShape="1">
          <a:blip r:embed="rId5" cstate="print">
            <a:extLst>
              <a:ext uri="{28A0092B-C50C-407E-A947-70E740481C1C}">
                <a14:useLocalDpi xmlns:a14="http://schemas.microsoft.com/office/drawing/2010/main" val="0"/>
              </a:ext>
            </a:extLst>
          </a:blip>
          <a:srcRect l="5725" t="20158" r="5558" b="19955"/>
          <a:stretch/>
        </p:blipFill>
        <p:spPr>
          <a:xfrm>
            <a:off x="4334822" y="138938"/>
            <a:ext cx="1516301" cy="692286"/>
          </a:xfrm>
          <a:prstGeom prst="rect">
            <a:avLst/>
          </a:prstGeom>
        </p:spPr>
      </p:pic>
      <p:sp>
        <p:nvSpPr>
          <p:cNvPr id="102" name="object 5"/>
          <p:cNvSpPr/>
          <p:nvPr/>
        </p:nvSpPr>
        <p:spPr>
          <a:xfrm>
            <a:off x="7094604" y="449575"/>
            <a:ext cx="2801438" cy="91027"/>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sp>
        <p:nvSpPr>
          <p:cNvPr id="103" name="object 5"/>
          <p:cNvSpPr/>
          <p:nvPr/>
        </p:nvSpPr>
        <p:spPr>
          <a:xfrm flipV="1">
            <a:off x="2016029" y="403856"/>
            <a:ext cx="2155580" cy="45719"/>
          </a:xfrm>
          <a:custGeom>
            <a:avLst/>
            <a:gdLst/>
            <a:ahLst/>
            <a:cxnLst/>
            <a:rect l="l" t="t" r="r" b="b"/>
            <a:pathLst>
              <a:path w="12289155">
                <a:moveTo>
                  <a:pt x="0" y="0"/>
                </a:moveTo>
                <a:lnTo>
                  <a:pt x="12289155" y="0"/>
                </a:lnTo>
              </a:path>
            </a:pathLst>
          </a:custGeom>
          <a:ln w="25400">
            <a:solidFill>
              <a:srgbClr val="C00000"/>
            </a:solidFill>
          </a:ln>
        </p:spPr>
        <p:txBody>
          <a:bodyPr wrap="square" lIns="0" tIns="0" rIns="0" bIns="0" rtlCol="0"/>
          <a:lstStyle/>
          <a:p>
            <a:endParaRPr sz="2477" dirty="0"/>
          </a:p>
        </p:txBody>
      </p:sp>
      <p:pic>
        <p:nvPicPr>
          <p:cNvPr id="104" name="Resim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617" y="-227569"/>
            <a:ext cx="1319555" cy="1267172"/>
          </a:xfrm>
          <a:prstGeom prst="rect">
            <a:avLst/>
          </a:prstGeom>
        </p:spPr>
      </p:pic>
      <p:pic>
        <p:nvPicPr>
          <p:cNvPr id="105" name="Resim 104"/>
          <p:cNvPicPr>
            <a:picLocks noChangeAspect="1"/>
          </p:cNvPicPr>
          <p:nvPr/>
        </p:nvPicPr>
        <p:blipFill>
          <a:blip r:embed="rId7"/>
          <a:stretch>
            <a:fillRect/>
          </a:stretch>
        </p:blipFill>
        <p:spPr>
          <a:xfrm>
            <a:off x="1151478" y="96317"/>
            <a:ext cx="796378" cy="762693"/>
          </a:xfrm>
          <a:prstGeom prst="rect">
            <a:avLst/>
          </a:prstGeom>
        </p:spPr>
      </p:pic>
      <p:grpSp>
        <p:nvGrpSpPr>
          <p:cNvPr id="18" name="Group 4"/>
          <p:cNvGrpSpPr>
            <a:grpSpLocks/>
          </p:cNvGrpSpPr>
          <p:nvPr/>
        </p:nvGrpSpPr>
        <p:grpSpPr bwMode="auto">
          <a:xfrm>
            <a:off x="1125754" y="1561528"/>
            <a:ext cx="1676400" cy="4572000"/>
            <a:chOff x="537" y="446"/>
            <a:chExt cx="1417" cy="1544"/>
          </a:xfrm>
        </p:grpSpPr>
        <p:grpSp>
          <p:nvGrpSpPr>
            <p:cNvPr id="19" name="Group 5"/>
            <p:cNvGrpSpPr>
              <a:grpSpLocks/>
            </p:cNvGrpSpPr>
            <p:nvPr/>
          </p:nvGrpSpPr>
          <p:grpSpPr bwMode="auto">
            <a:xfrm>
              <a:off x="537" y="446"/>
              <a:ext cx="1417" cy="1544"/>
              <a:chOff x="537" y="446"/>
              <a:chExt cx="1417" cy="1544"/>
            </a:xfrm>
          </p:grpSpPr>
          <p:sp>
            <p:nvSpPr>
              <p:cNvPr id="21" name="Freeform 6" descr="Mavi dokulu kağıt"/>
              <p:cNvSpPr>
                <a:spLocks/>
              </p:cNvSpPr>
              <p:nvPr/>
            </p:nvSpPr>
            <p:spPr bwMode="auto">
              <a:xfrm>
                <a:off x="648" y="1840"/>
                <a:ext cx="253" cy="150"/>
              </a:xfrm>
              <a:custGeom>
                <a:avLst/>
                <a:gdLst>
                  <a:gd name="T0" fmla="*/ 1 w 505"/>
                  <a:gd name="T1" fmla="*/ 0 h 302"/>
                  <a:gd name="T2" fmla="*/ 1 w 505"/>
                  <a:gd name="T3" fmla="*/ 0 h 302"/>
                  <a:gd name="T4" fmla="*/ 1 w 505"/>
                  <a:gd name="T5" fmla="*/ 0 h 302"/>
                  <a:gd name="T6" fmla="*/ 1 w 505"/>
                  <a:gd name="T7" fmla="*/ 0 h 302"/>
                  <a:gd name="T8" fmla="*/ 1 w 505"/>
                  <a:gd name="T9" fmla="*/ 0 h 302"/>
                  <a:gd name="T10" fmla="*/ 0 w 505"/>
                  <a:gd name="T11" fmla="*/ 0 h 302"/>
                  <a:gd name="T12" fmla="*/ 1 w 505"/>
                  <a:gd name="T13" fmla="*/ 0 h 302"/>
                  <a:gd name="T14" fmla="*/ 1 w 505"/>
                  <a:gd name="T15" fmla="*/ 0 h 302"/>
                  <a:gd name="T16" fmla="*/ 1 w 505"/>
                  <a:gd name="T17" fmla="*/ 0 h 302"/>
                  <a:gd name="T18" fmla="*/ 1 w 505"/>
                  <a:gd name="T19" fmla="*/ 0 h 302"/>
                  <a:gd name="T20" fmla="*/ 1 w 505"/>
                  <a:gd name="T21" fmla="*/ 0 h 302"/>
                  <a:gd name="T22" fmla="*/ 1 w 505"/>
                  <a:gd name="T23" fmla="*/ 0 h 302"/>
                  <a:gd name="T24" fmla="*/ 1 w 505"/>
                  <a:gd name="T25" fmla="*/ 0 h 302"/>
                  <a:gd name="T26" fmla="*/ 1 w 505"/>
                  <a:gd name="T27" fmla="*/ 0 h 302"/>
                  <a:gd name="T28" fmla="*/ 1 w 505"/>
                  <a:gd name="T29" fmla="*/ 0 h 302"/>
                  <a:gd name="T30" fmla="*/ 1 w 505"/>
                  <a:gd name="T31" fmla="*/ 0 h 302"/>
                  <a:gd name="T32" fmla="*/ 1 w 505"/>
                  <a:gd name="T33" fmla="*/ 0 h 302"/>
                  <a:gd name="T34" fmla="*/ 1 w 505"/>
                  <a:gd name="T35" fmla="*/ 0 h 3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5"/>
                  <a:gd name="T55" fmla="*/ 0 h 302"/>
                  <a:gd name="T56" fmla="*/ 505 w 505"/>
                  <a:gd name="T57" fmla="*/ 302 h 3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5" h="302">
                    <a:moveTo>
                      <a:pt x="323" y="0"/>
                    </a:moveTo>
                    <a:lnTo>
                      <a:pt x="65" y="26"/>
                    </a:lnTo>
                    <a:lnTo>
                      <a:pt x="40" y="46"/>
                    </a:lnTo>
                    <a:lnTo>
                      <a:pt x="24" y="68"/>
                    </a:lnTo>
                    <a:lnTo>
                      <a:pt x="10" y="94"/>
                    </a:lnTo>
                    <a:lnTo>
                      <a:pt x="0" y="137"/>
                    </a:lnTo>
                    <a:lnTo>
                      <a:pt x="1" y="184"/>
                    </a:lnTo>
                    <a:lnTo>
                      <a:pt x="10" y="209"/>
                    </a:lnTo>
                    <a:lnTo>
                      <a:pt x="24" y="238"/>
                    </a:lnTo>
                    <a:lnTo>
                      <a:pt x="51" y="262"/>
                    </a:lnTo>
                    <a:lnTo>
                      <a:pt x="83" y="282"/>
                    </a:lnTo>
                    <a:lnTo>
                      <a:pt x="116" y="293"/>
                    </a:lnTo>
                    <a:lnTo>
                      <a:pt x="143" y="299"/>
                    </a:lnTo>
                    <a:lnTo>
                      <a:pt x="180" y="302"/>
                    </a:lnTo>
                    <a:lnTo>
                      <a:pt x="177" y="299"/>
                    </a:lnTo>
                    <a:lnTo>
                      <a:pt x="378" y="279"/>
                    </a:lnTo>
                    <a:lnTo>
                      <a:pt x="505" y="0"/>
                    </a:lnTo>
                    <a:lnTo>
                      <a:pt x="323" y="0"/>
                    </a:lnTo>
                    <a:close/>
                  </a:path>
                </a:pathLst>
              </a:custGeom>
              <a:blipFill dpi="0" rotWithShape="0">
                <a:blip r:embed="rId8"/>
                <a:srcRect/>
                <a:tile tx="0" ty="0" sx="100000" sy="100000" flip="none" algn="tl"/>
              </a:blipFill>
              <a:ln w="17526">
                <a:solidFill>
                  <a:srgbClr val="000000"/>
                </a:solidFill>
                <a:round/>
                <a:headEnd/>
                <a:tailEnd/>
              </a:ln>
            </p:spPr>
            <p:txBody>
              <a:bodyPr/>
              <a:lstStyle/>
              <a:p>
                <a:endParaRPr lang="tr-TR"/>
              </a:p>
            </p:txBody>
          </p:sp>
          <p:sp>
            <p:nvSpPr>
              <p:cNvPr id="22" name="Freeform 7" descr="Mavi dokulu kağıt"/>
              <p:cNvSpPr>
                <a:spLocks/>
              </p:cNvSpPr>
              <p:nvPr/>
            </p:nvSpPr>
            <p:spPr bwMode="auto">
              <a:xfrm>
                <a:off x="537" y="446"/>
                <a:ext cx="1417" cy="1543"/>
              </a:xfrm>
              <a:custGeom>
                <a:avLst/>
                <a:gdLst>
                  <a:gd name="T0" fmla="*/ 1 w 2834"/>
                  <a:gd name="T1" fmla="*/ 1 h 3086"/>
                  <a:gd name="T2" fmla="*/ 1 w 2834"/>
                  <a:gd name="T3" fmla="*/ 1 h 3086"/>
                  <a:gd name="T4" fmla="*/ 1 w 2834"/>
                  <a:gd name="T5" fmla="*/ 1 h 3086"/>
                  <a:gd name="T6" fmla="*/ 1 w 2834"/>
                  <a:gd name="T7" fmla="*/ 1 h 3086"/>
                  <a:gd name="T8" fmla="*/ 0 w 2834"/>
                  <a:gd name="T9" fmla="*/ 1 h 3086"/>
                  <a:gd name="T10" fmla="*/ 1 w 2834"/>
                  <a:gd name="T11" fmla="*/ 1 h 3086"/>
                  <a:gd name="T12" fmla="*/ 1 w 2834"/>
                  <a:gd name="T13" fmla="*/ 1 h 3086"/>
                  <a:gd name="T14" fmla="*/ 1 w 2834"/>
                  <a:gd name="T15" fmla="*/ 1 h 3086"/>
                  <a:gd name="T16" fmla="*/ 1 w 2834"/>
                  <a:gd name="T17" fmla="*/ 1 h 3086"/>
                  <a:gd name="T18" fmla="*/ 1 w 2834"/>
                  <a:gd name="T19" fmla="*/ 1 h 3086"/>
                  <a:gd name="T20" fmla="*/ 1 w 2834"/>
                  <a:gd name="T21" fmla="*/ 1 h 3086"/>
                  <a:gd name="T22" fmla="*/ 1 w 2834"/>
                  <a:gd name="T23" fmla="*/ 1 h 3086"/>
                  <a:gd name="T24" fmla="*/ 1 w 2834"/>
                  <a:gd name="T25" fmla="*/ 1 h 3086"/>
                  <a:gd name="T26" fmla="*/ 1 w 2834"/>
                  <a:gd name="T27" fmla="*/ 1 h 3086"/>
                  <a:gd name="T28" fmla="*/ 1 w 2834"/>
                  <a:gd name="T29" fmla="*/ 1 h 3086"/>
                  <a:gd name="T30" fmla="*/ 1 w 2834"/>
                  <a:gd name="T31" fmla="*/ 1 h 3086"/>
                  <a:gd name="T32" fmla="*/ 1 w 2834"/>
                  <a:gd name="T33" fmla="*/ 1 h 3086"/>
                  <a:gd name="T34" fmla="*/ 1 w 2834"/>
                  <a:gd name="T35" fmla="*/ 1 h 3086"/>
                  <a:gd name="T36" fmla="*/ 1 w 2834"/>
                  <a:gd name="T37" fmla="*/ 1 h 3086"/>
                  <a:gd name="T38" fmla="*/ 1 w 2834"/>
                  <a:gd name="T39" fmla="*/ 1 h 3086"/>
                  <a:gd name="T40" fmla="*/ 1 w 2834"/>
                  <a:gd name="T41" fmla="*/ 1 h 3086"/>
                  <a:gd name="T42" fmla="*/ 1 w 2834"/>
                  <a:gd name="T43" fmla="*/ 1 h 3086"/>
                  <a:gd name="T44" fmla="*/ 1 w 2834"/>
                  <a:gd name="T45" fmla="*/ 1 h 3086"/>
                  <a:gd name="T46" fmla="*/ 1 w 2834"/>
                  <a:gd name="T47" fmla="*/ 1 h 3086"/>
                  <a:gd name="T48" fmla="*/ 1 w 2834"/>
                  <a:gd name="T49" fmla="*/ 1 h 3086"/>
                  <a:gd name="T50" fmla="*/ 1 w 2834"/>
                  <a:gd name="T51" fmla="*/ 1 h 3086"/>
                  <a:gd name="T52" fmla="*/ 1 w 2834"/>
                  <a:gd name="T53" fmla="*/ 1 h 3086"/>
                  <a:gd name="T54" fmla="*/ 1 w 2834"/>
                  <a:gd name="T55" fmla="*/ 1 h 3086"/>
                  <a:gd name="T56" fmla="*/ 1 w 2834"/>
                  <a:gd name="T57" fmla="*/ 1 h 3086"/>
                  <a:gd name="T58" fmla="*/ 1 w 2834"/>
                  <a:gd name="T59" fmla="*/ 1 h 3086"/>
                  <a:gd name="T60" fmla="*/ 1 w 2834"/>
                  <a:gd name="T61" fmla="*/ 1 h 3086"/>
                  <a:gd name="T62" fmla="*/ 1 w 2834"/>
                  <a:gd name="T63" fmla="*/ 1 h 3086"/>
                  <a:gd name="T64" fmla="*/ 1 w 2834"/>
                  <a:gd name="T65" fmla="*/ 1 h 3086"/>
                  <a:gd name="T66" fmla="*/ 1 w 2834"/>
                  <a:gd name="T67" fmla="*/ 1 h 30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34"/>
                  <a:gd name="T103" fmla="*/ 0 h 3086"/>
                  <a:gd name="T104" fmla="*/ 2834 w 2834"/>
                  <a:gd name="T105" fmla="*/ 3086 h 30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34" h="3086">
                    <a:moveTo>
                      <a:pt x="179" y="6"/>
                    </a:moveTo>
                    <a:lnTo>
                      <a:pt x="159" y="12"/>
                    </a:lnTo>
                    <a:lnTo>
                      <a:pt x="133" y="25"/>
                    </a:lnTo>
                    <a:lnTo>
                      <a:pt x="101" y="53"/>
                    </a:lnTo>
                    <a:lnTo>
                      <a:pt x="60" y="94"/>
                    </a:lnTo>
                    <a:lnTo>
                      <a:pt x="30" y="138"/>
                    </a:lnTo>
                    <a:lnTo>
                      <a:pt x="13" y="185"/>
                    </a:lnTo>
                    <a:lnTo>
                      <a:pt x="5" y="227"/>
                    </a:lnTo>
                    <a:lnTo>
                      <a:pt x="0" y="281"/>
                    </a:lnTo>
                    <a:lnTo>
                      <a:pt x="0" y="333"/>
                    </a:lnTo>
                    <a:lnTo>
                      <a:pt x="7" y="377"/>
                    </a:lnTo>
                    <a:lnTo>
                      <a:pt x="13" y="423"/>
                    </a:lnTo>
                    <a:lnTo>
                      <a:pt x="21" y="463"/>
                    </a:lnTo>
                    <a:lnTo>
                      <a:pt x="50" y="568"/>
                    </a:lnTo>
                    <a:lnTo>
                      <a:pt x="90" y="685"/>
                    </a:lnTo>
                    <a:lnTo>
                      <a:pt x="150" y="813"/>
                    </a:lnTo>
                    <a:lnTo>
                      <a:pt x="210" y="959"/>
                    </a:lnTo>
                    <a:lnTo>
                      <a:pt x="270" y="1087"/>
                    </a:lnTo>
                    <a:lnTo>
                      <a:pt x="322" y="1215"/>
                    </a:lnTo>
                    <a:lnTo>
                      <a:pt x="382" y="1369"/>
                    </a:lnTo>
                    <a:lnTo>
                      <a:pt x="434" y="1565"/>
                    </a:lnTo>
                    <a:lnTo>
                      <a:pt x="468" y="1736"/>
                    </a:lnTo>
                    <a:lnTo>
                      <a:pt x="502" y="1949"/>
                    </a:lnTo>
                    <a:lnTo>
                      <a:pt x="519" y="2180"/>
                    </a:lnTo>
                    <a:lnTo>
                      <a:pt x="545" y="2385"/>
                    </a:lnTo>
                    <a:lnTo>
                      <a:pt x="545" y="2497"/>
                    </a:lnTo>
                    <a:lnTo>
                      <a:pt x="545" y="2642"/>
                    </a:lnTo>
                    <a:lnTo>
                      <a:pt x="545" y="2736"/>
                    </a:lnTo>
                    <a:lnTo>
                      <a:pt x="538" y="2824"/>
                    </a:lnTo>
                    <a:lnTo>
                      <a:pt x="511" y="2915"/>
                    </a:lnTo>
                    <a:lnTo>
                      <a:pt x="492" y="2969"/>
                    </a:lnTo>
                    <a:lnTo>
                      <a:pt x="468" y="3018"/>
                    </a:lnTo>
                    <a:lnTo>
                      <a:pt x="444" y="3049"/>
                    </a:lnTo>
                    <a:lnTo>
                      <a:pt x="426" y="3067"/>
                    </a:lnTo>
                    <a:lnTo>
                      <a:pt x="408" y="3086"/>
                    </a:lnTo>
                    <a:lnTo>
                      <a:pt x="660" y="3059"/>
                    </a:lnTo>
                    <a:lnTo>
                      <a:pt x="1148" y="2992"/>
                    </a:lnTo>
                    <a:lnTo>
                      <a:pt x="1552" y="2941"/>
                    </a:lnTo>
                    <a:lnTo>
                      <a:pt x="2016" y="2890"/>
                    </a:lnTo>
                    <a:lnTo>
                      <a:pt x="2361" y="2873"/>
                    </a:lnTo>
                    <a:lnTo>
                      <a:pt x="2628" y="2881"/>
                    </a:lnTo>
                    <a:lnTo>
                      <a:pt x="2696" y="2881"/>
                    </a:lnTo>
                    <a:lnTo>
                      <a:pt x="2739" y="2873"/>
                    </a:lnTo>
                    <a:lnTo>
                      <a:pt x="2765" y="2830"/>
                    </a:lnTo>
                    <a:lnTo>
                      <a:pt x="2791" y="2783"/>
                    </a:lnTo>
                    <a:lnTo>
                      <a:pt x="2812" y="2713"/>
                    </a:lnTo>
                    <a:lnTo>
                      <a:pt x="2825" y="2629"/>
                    </a:lnTo>
                    <a:lnTo>
                      <a:pt x="2834" y="2548"/>
                    </a:lnTo>
                    <a:lnTo>
                      <a:pt x="2834" y="2430"/>
                    </a:lnTo>
                    <a:lnTo>
                      <a:pt x="2829" y="2338"/>
                    </a:lnTo>
                    <a:lnTo>
                      <a:pt x="2825" y="2188"/>
                    </a:lnTo>
                    <a:lnTo>
                      <a:pt x="2799" y="2026"/>
                    </a:lnTo>
                    <a:lnTo>
                      <a:pt x="2756" y="1817"/>
                    </a:lnTo>
                    <a:lnTo>
                      <a:pt x="2705" y="1625"/>
                    </a:lnTo>
                    <a:lnTo>
                      <a:pt x="2662" y="1454"/>
                    </a:lnTo>
                    <a:lnTo>
                      <a:pt x="2593" y="1266"/>
                    </a:lnTo>
                    <a:lnTo>
                      <a:pt x="2524" y="1096"/>
                    </a:lnTo>
                    <a:lnTo>
                      <a:pt x="2464" y="934"/>
                    </a:lnTo>
                    <a:lnTo>
                      <a:pt x="2370" y="702"/>
                    </a:lnTo>
                    <a:lnTo>
                      <a:pt x="2318" y="565"/>
                    </a:lnTo>
                    <a:lnTo>
                      <a:pt x="2287" y="474"/>
                    </a:lnTo>
                    <a:lnTo>
                      <a:pt x="2270" y="403"/>
                    </a:lnTo>
                    <a:lnTo>
                      <a:pt x="2262" y="336"/>
                    </a:lnTo>
                    <a:lnTo>
                      <a:pt x="2262" y="278"/>
                    </a:lnTo>
                    <a:lnTo>
                      <a:pt x="2301" y="70"/>
                    </a:lnTo>
                    <a:lnTo>
                      <a:pt x="2318" y="27"/>
                    </a:lnTo>
                    <a:lnTo>
                      <a:pt x="206" y="0"/>
                    </a:lnTo>
                    <a:lnTo>
                      <a:pt x="179" y="6"/>
                    </a:lnTo>
                    <a:close/>
                  </a:path>
                </a:pathLst>
              </a:custGeom>
              <a:blipFill dpi="0" rotWithShape="0">
                <a:blip r:embed="rId8"/>
                <a:srcRect/>
                <a:tile tx="0" ty="0" sx="100000" sy="100000" flip="none" algn="tl"/>
              </a:blipFill>
              <a:ln w="17526">
                <a:solidFill>
                  <a:srgbClr val="000000"/>
                </a:solidFill>
                <a:round/>
                <a:headEnd/>
                <a:tailEnd/>
              </a:ln>
            </p:spPr>
            <p:txBody>
              <a:bodyPr/>
              <a:lstStyle/>
              <a:p>
                <a:endParaRPr lang="tr-TR"/>
              </a:p>
            </p:txBody>
          </p:sp>
          <p:sp>
            <p:nvSpPr>
              <p:cNvPr id="23" name="Freeform 8" descr="Mavi dokulu kağıt"/>
              <p:cNvSpPr>
                <a:spLocks/>
              </p:cNvSpPr>
              <p:nvPr/>
            </p:nvSpPr>
            <p:spPr bwMode="auto">
              <a:xfrm>
                <a:off x="612" y="517"/>
                <a:ext cx="116" cy="101"/>
              </a:xfrm>
              <a:custGeom>
                <a:avLst/>
                <a:gdLst>
                  <a:gd name="T0" fmla="*/ 0 w 233"/>
                  <a:gd name="T1" fmla="*/ 1 h 202"/>
                  <a:gd name="T2" fmla="*/ 0 w 233"/>
                  <a:gd name="T3" fmla="*/ 1 h 202"/>
                  <a:gd name="T4" fmla="*/ 0 w 233"/>
                  <a:gd name="T5" fmla="*/ 1 h 202"/>
                  <a:gd name="T6" fmla="*/ 0 w 233"/>
                  <a:gd name="T7" fmla="*/ 1 h 202"/>
                  <a:gd name="T8" fmla="*/ 0 w 233"/>
                  <a:gd name="T9" fmla="*/ 1 h 202"/>
                  <a:gd name="T10" fmla="*/ 0 w 233"/>
                  <a:gd name="T11" fmla="*/ 1 h 202"/>
                  <a:gd name="T12" fmla="*/ 0 w 233"/>
                  <a:gd name="T13" fmla="*/ 1 h 202"/>
                  <a:gd name="T14" fmla="*/ 0 w 233"/>
                  <a:gd name="T15" fmla="*/ 1 h 202"/>
                  <a:gd name="T16" fmla="*/ 0 w 233"/>
                  <a:gd name="T17" fmla="*/ 1 h 202"/>
                  <a:gd name="T18" fmla="*/ 0 w 233"/>
                  <a:gd name="T19" fmla="*/ 1 h 202"/>
                  <a:gd name="T20" fmla="*/ 0 w 233"/>
                  <a:gd name="T21" fmla="*/ 1 h 202"/>
                  <a:gd name="T22" fmla="*/ 0 w 233"/>
                  <a:gd name="T23" fmla="*/ 1 h 202"/>
                  <a:gd name="T24" fmla="*/ 0 w 233"/>
                  <a:gd name="T25" fmla="*/ 1 h 202"/>
                  <a:gd name="T26" fmla="*/ 0 w 233"/>
                  <a:gd name="T27" fmla="*/ 1 h 202"/>
                  <a:gd name="T28" fmla="*/ 0 w 233"/>
                  <a:gd name="T29" fmla="*/ 1 h 202"/>
                  <a:gd name="T30" fmla="*/ 0 w 233"/>
                  <a:gd name="T31" fmla="*/ 1 h 202"/>
                  <a:gd name="T32" fmla="*/ 0 w 233"/>
                  <a:gd name="T33" fmla="*/ 1 h 202"/>
                  <a:gd name="T34" fmla="*/ 0 w 233"/>
                  <a:gd name="T35" fmla="*/ 0 h 202"/>
                  <a:gd name="T36" fmla="*/ 0 w 233"/>
                  <a:gd name="T37" fmla="*/ 1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2"/>
                  <a:gd name="T59" fmla="*/ 233 w 233"/>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2">
                    <a:moveTo>
                      <a:pt x="233" y="15"/>
                    </a:moveTo>
                    <a:lnTo>
                      <a:pt x="173" y="185"/>
                    </a:lnTo>
                    <a:lnTo>
                      <a:pt x="113" y="202"/>
                    </a:lnTo>
                    <a:lnTo>
                      <a:pt x="83" y="199"/>
                    </a:lnTo>
                    <a:lnTo>
                      <a:pt x="53" y="188"/>
                    </a:lnTo>
                    <a:lnTo>
                      <a:pt x="30" y="168"/>
                    </a:lnTo>
                    <a:lnTo>
                      <a:pt x="14" y="148"/>
                    </a:lnTo>
                    <a:lnTo>
                      <a:pt x="4" y="123"/>
                    </a:lnTo>
                    <a:lnTo>
                      <a:pt x="0" y="100"/>
                    </a:lnTo>
                    <a:lnTo>
                      <a:pt x="1" y="70"/>
                    </a:lnTo>
                    <a:lnTo>
                      <a:pt x="10" y="49"/>
                    </a:lnTo>
                    <a:lnTo>
                      <a:pt x="27" y="32"/>
                    </a:lnTo>
                    <a:lnTo>
                      <a:pt x="48" y="17"/>
                    </a:lnTo>
                    <a:lnTo>
                      <a:pt x="74" y="10"/>
                    </a:lnTo>
                    <a:lnTo>
                      <a:pt x="96" y="6"/>
                    </a:lnTo>
                    <a:lnTo>
                      <a:pt x="120" y="2"/>
                    </a:lnTo>
                    <a:lnTo>
                      <a:pt x="138" y="2"/>
                    </a:lnTo>
                    <a:lnTo>
                      <a:pt x="163" y="0"/>
                    </a:lnTo>
                    <a:lnTo>
                      <a:pt x="233" y="15"/>
                    </a:lnTo>
                    <a:close/>
                  </a:path>
                </a:pathLst>
              </a:custGeom>
              <a:blipFill dpi="0" rotWithShape="0">
                <a:blip r:embed="rId8"/>
                <a:srcRect/>
                <a:tile tx="0" ty="0" sx="100000" sy="100000" flip="none" algn="tl"/>
              </a:blipFill>
              <a:ln w="17526">
                <a:solidFill>
                  <a:srgbClr val="000000"/>
                </a:solidFill>
                <a:round/>
                <a:headEnd/>
                <a:tailEnd/>
              </a:ln>
            </p:spPr>
            <p:txBody>
              <a:bodyPr/>
              <a:lstStyle/>
              <a:p>
                <a:endParaRPr lang="tr-TR"/>
              </a:p>
            </p:txBody>
          </p:sp>
          <p:sp>
            <p:nvSpPr>
              <p:cNvPr id="24" name="Freeform 9" descr="Mavi dokulu kağıt"/>
              <p:cNvSpPr>
                <a:spLocks/>
              </p:cNvSpPr>
              <p:nvPr/>
            </p:nvSpPr>
            <p:spPr bwMode="auto">
              <a:xfrm>
                <a:off x="657" y="511"/>
                <a:ext cx="82" cy="82"/>
              </a:xfrm>
              <a:custGeom>
                <a:avLst/>
                <a:gdLst>
                  <a:gd name="T0" fmla="*/ 0 w 163"/>
                  <a:gd name="T1" fmla="*/ 0 h 165"/>
                  <a:gd name="T2" fmla="*/ 1 w 163"/>
                  <a:gd name="T3" fmla="*/ 0 h 165"/>
                  <a:gd name="T4" fmla="*/ 1 w 163"/>
                  <a:gd name="T5" fmla="*/ 0 h 165"/>
                  <a:gd name="T6" fmla="*/ 1 w 163"/>
                  <a:gd name="T7" fmla="*/ 0 h 165"/>
                  <a:gd name="T8" fmla="*/ 1 w 163"/>
                  <a:gd name="T9" fmla="*/ 0 h 165"/>
                  <a:gd name="T10" fmla="*/ 1 w 163"/>
                  <a:gd name="T11" fmla="*/ 0 h 165"/>
                  <a:gd name="T12" fmla="*/ 1 w 163"/>
                  <a:gd name="T13" fmla="*/ 0 h 165"/>
                  <a:gd name="T14" fmla="*/ 1 w 163"/>
                  <a:gd name="T15" fmla="*/ 0 h 165"/>
                  <a:gd name="T16" fmla="*/ 1 w 163"/>
                  <a:gd name="T17" fmla="*/ 0 h 165"/>
                  <a:gd name="T18" fmla="*/ 0 w 163"/>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165"/>
                  <a:gd name="T32" fmla="*/ 163 w 163"/>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165">
                    <a:moveTo>
                      <a:pt x="0" y="20"/>
                    </a:moveTo>
                    <a:lnTo>
                      <a:pt x="30" y="41"/>
                    </a:lnTo>
                    <a:lnTo>
                      <a:pt x="44" y="62"/>
                    </a:lnTo>
                    <a:lnTo>
                      <a:pt x="51" y="84"/>
                    </a:lnTo>
                    <a:lnTo>
                      <a:pt x="53" y="115"/>
                    </a:lnTo>
                    <a:lnTo>
                      <a:pt x="47" y="141"/>
                    </a:lnTo>
                    <a:lnTo>
                      <a:pt x="30" y="165"/>
                    </a:lnTo>
                    <a:lnTo>
                      <a:pt x="163" y="136"/>
                    </a:lnTo>
                    <a:lnTo>
                      <a:pt x="152" y="0"/>
                    </a:lnTo>
                    <a:lnTo>
                      <a:pt x="0" y="20"/>
                    </a:lnTo>
                    <a:close/>
                  </a:path>
                </a:pathLst>
              </a:custGeom>
              <a:blipFill dpi="0" rotWithShape="0">
                <a:blip r:embed="rId8"/>
                <a:srcRect/>
                <a:tile tx="0" ty="0" sx="100000" sy="100000" flip="none" algn="tl"/>
              </a:blipFill>
              <a:ln w="17526">
                <a:solidFill>
                  <a:srgbClr val="000000"/>
                </a:solidFill>
                <a:round/>
                <a:headEnd/>
                <a:tailEnd/>
              </a:ln>
            </p:spPr>
            <p:txBody>
              <a:bodyPr/>
              <a:lstStyle/>
              <a:p>
                <a:endParaRPr lang="tr-TR"/>
              </a:p>
            </p:txBody>
          </p:sp>
          <p:sp>
            <p:nvSpPr>
              <p:cNvPr id="25" name="Freeform 10" descr="Mavi dokulu kağıt"/>
              <p:cNvSpPr>
                <a:spLocks/>
              </p:cNvSpPr>
              <p:nvPr/>
            </p:nvSpPr>
            <p:spPr bwMode="auto">
              <a:xfrm>
                <a:off x="634" y="447"/>
                <a:ext cx="1186" cy="171"/>
              </a:xfrm>
              <a:custGeom>
                <a:avLst/>
                <a:gdLst>
                  <a:gd name="T0" fmla="*/ 0 w 2373"/>
                  <a:gd name="T1" fmla="*/ 1 h 341"/>
                  <a:gd name="T2" fmla="*/ 0 w 2373"/>
                  <a:gd name="T3" fmla="*/ 0 h 341"/>
                  <a:gd name="T4" fmla="*/ 0 w 2373"/>
                  <a:gd name="T5" fmla="*/ 1 h 341"/>
                  <a:gd name="T6" fmla="*/ 0 w 2373"/>
                  <a:gd name="T7" fmla="*/ 1 h 341"/>
                  <a:gd name="T8" fmla="*/ 0 w 2373"/>
                  <a:gd name="T9" fmla="*/ 1 h 341"/>
                  <a:gd name="T10" fmla="*/ 0 w 2373"/>
                  <a:gd name="T11" fmla="*/ 1 h 341"/>
                  <a:gd name="T12" fmla="*/ 0 w 2373"/>
                  <a:gd name="T13" fmla="*/ 1 h 341"/>
                  <a:gd name="T14" fmla="*/ 0 w 2373"/>
                  <a:gd name="T15" fmla="*/ 1 h 341"/>
                  <a:gd name="T16" fmla="*/ 0 w 2373"/>
                  <a:gd name="T17" fmla="*/ 1 h 341"/>
                  <a:gd name="T18" fmla="*/ 0 w 2373"/>
                  <a:gd name="T19" fmla="*/ 1 h 341"/>
                  <a:gd name="T20" fmla="*/ 0 w 2373"/>
                  <a:gd name="T21" fmla="*/ 1 h 341"/>
                  <a:gd name="T22" fmla="*/ 0 w 2373"/>
                  <a:gd name="T23" fmla="*/ 1 h 341"/>
                  <a:gd name="T24" fmla="*/ 0 w 2373"/>
                  <a:gd name="T25" fmla="*/ 1 h 341"/>
                  <a:gd name="T26" fmla="*/ 0 w 2373"/>
                  <a:gd name="T27" fmla="*/ 1 h 341"/>
                  <a:gd name="T28" fmla="*/ 0 w 2373"/>
                  <a:gd name="T29" fmla="*/ 1 h 341"/>
                  <a:gd name="T30" fmla="*/ 0 w 2373"/>
                  <a:gd name="T31" fmla="*/ 1 h 341"/>
                  <a:gd name="T32" fmla="*/ 0 w 2373"/>
                  <a:gd name="T33" fmla="*/ 1 h 341"/>
                  <a:gd name="T34" fmla="*/ 0 w 2373"/>
                  <a:gd name="T35" fmla="*/ 1 h 341"/>
                  <a:gd name="T36" fmla="*/ 0 w 2373"/>
                  <a:gd name="T37" fmla="*/ 1 h 341"/>
                  <a:gd name="T38" fmla="*/ 0 w 2373"/>
                  <a:gd name="T39" fmla="*/ 1 h 341"/>
                  <a:gd name="T40" fmla="*/ 0 w 2373"/>
                  <a:gd name="T41" fmla="*/ 1 h 341"/>
                  <a:gd name="T42" fmla="*/ 0 w 2373"/>
                  <a:gd name="T43" fmla="*/ 1 h 341"/>
                  <a:gd name="T44" fmla="*/ 0 w 2373"/>
                  <a:gd name="T45" fmla="*/ 1 h 341"/>
                  <a:gd name="T46" fmla="*/ 0 w 2373"/>
                  <a:gd name="T47" fmla="*/ 1 h 341"/>
                  <a:gd name="T48" fmla="*/ 0 w 2373"/>
                  <a:gd name="T49" fmla="*/ 1 h 341"/>
                  <a:gd name="T50" fmla="*/ 0 w 2373"/>
                  <a:gd name="T51" fmla="*/ 1 h 341"/>
                  <a:gd name="T52" fmla="*/ 0 w 2373"/>
                  <a:gd name="T53" fmla="*/ 1 h 341"/>
                  <a:gd name="T54" fmla="*/ 0 w 2373"/>
                  <a:gd name="T55" fmla="*/ 1 h 341"/>
                  <a:gd name="T56" fmla="*/ 0 w 2373"/>
                  <a:gd name="T57" fmla="*/ 1 h 341"/>
                  <a:gd name="T58" fmla="*/ 0 w 2373"/>
                  <a:gd name="T59" fmla="*/ 1 h 341"/>
                  <a:gd name="T60" fmla="*/ 0 w 2373"/>
                  <a:gd name="T61" fmla="*/ 1 h 341"/>
                  <a:gd name="T62" fmla="*/ 0 w 2373"/>
                  <a:gd name="T63" fmla="*/ 1 h 341"/>
                  <a:gd name="T64" fmla="*/ 0 w 2373"/>
                  <a:gd name="T65" fmla="*/ 1 h 341"/>
                  <a:gd name="T66" fmla="*/ 0 w 2373"/>
                  <a:gd name="T67" fmla="*/ 1 h 341"/>
                  <a:gd name="T68" fmla="*/ 0 w 2373"/>
                  <a:gd name="T69" fmla="*/ 1 h 341"/>
                  <a:gd name="T70" fmla="*/ 0 w 2373"/>
                  <a:gd name="T71" fmla="*/ 1 h 341"/>
                  <a:gd name="T72" fmla="*/ 0 w 2373"/>
                  <a:gd name="T73" fmla="*/ 1 h 341"/>
                  <a:gd name="T74" fmla="*/ 0 w 2373"/>
                  <a:gd name="T75" fmla="*/ 1 h 341"/>
                  <a:gd name="T76" fmla="*/ 0 w 2373"/>
                  <a:gd name="T77" fmla="*/ 1 h 341"/>
                  <a:gd name="T78" fmla="*/ 0 w 2373"/>
                  <a:gd name="T79" fmla="*/ 1 h 3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73"/>
                  <a:gd name="T121" fmla="*/ 0 h 341"/>
                  <a:gd name="T122" fmla="*/ 2373 w 2373"/>
                  <a:gd name="T123" fmla="*/ 341 h 3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73" h="341">
                    <a:moveTo>
                      <a:pt x="2246" y="25"/>
                    </a:moveTo>
                    <a:lnTo>
                      <a:pt x="0" y="0"/>
                    </a:lnTo>
                    <a:lnTo>
                      <a:pt x="63" y="10"/>
                    </a:lnTo>
                    <a:lnTo>
                      <a:pt x="86" y="17"/>
                    </a:lnTo>
                    <a:lnTo>
                      <a:pt x="110" y="27"/>
                    </a:lnTo>
                    <a:lnTo>
                      <a:pt x="126" y="43"/>
                    </a:lnTo>
                    <a:lnTo>
                      <a:pt x="145" y="65"/>
                    </a:lnTo>
                    <a:lnTo>
                      <a:pt x="153" y="92"/>
                    </a:lnTo>
                    <a:lnTo>
                      <a:pt x="159" y="121"/>
                    </a:lnTo>
                    <a:lnTo>
                      <a:pt x="162" y="149"/>
                    </a:lnTo>
                    <a:lnTo>
                      <a:pt x="163" y="173"/>
                    </a:lnTo>
                    <a:lnTo>
                      <a:pt x="159" y="209"/>
                    </a:lnTo>
                    <a:lnTo>
                      <a:pt x="153" y="243"/>
                    </a:lnTo>
                    <a:lnTo>
                      <a:pt x="137" y="273"/>
                    </a:lnTo>
                    <a:lnTo>
                      <a:pt x="113" y="303"/>
                    </a:lnTo>
                    <a:lnTo>
                      <a:pt x="83" y="323"/>
                    </a:lnTo>
                    <a:lnTo>
                      <a:pt x="59" y="341"/>
                    </a:lnTo>
                    <a:lnTo>
                      <a:pt x="206" y="324"/>
                    </a:lnTo>
                    <a:lnTo>
                      <a:pt x="369" y="299"/>
                    </a:lnTo>
                    <a:lnTo>
                      <a:pt x="629" y="282"/>
                    </a:lnTo>
                    <a:lnTo>
                      <a:pt x="843" y="264"/>
                    </a:lnTo>
                    <a:lnTo>
                      <a:pt x="1101" y="264"/>
                    </a:lnTo>
                    <a:lnTo>
                      <a:pt x="1385" y="273"/>
                    </a:lnTo>
                    <a:lnTo>
                      <a:pt x="1737" y="282"/>
                    </a:lnTo>
                    <a:lnTo>
                      <a:pt x="2074" y="307"/>
                    </a:lnTo>
                    <a:lnTo>
                      <a:pt x="2211" y="333"/>
                    </a:lnTo>
                    <a:lnTo>
                      <a:pt x="2250" y="338"/>
                    </a:lnTo>
                    <a:lnTo>
                      <a:pt x="2293" y="340"/>
                    </a:lnTo>
                    <a:lnTo>
                      <a:pt x="2323" y="333"/>
                    </a:lnTo>
                    <a:lnTo>
                      <a:pt x="2349" y="307"/>
                    </a:lnTo>
                    <a:lnTo>
                      <a:pt x="2363" y="276"/>
                    </a:lnTo>
                    <a:lnTo>
                      <a:pt x="2370" y="249"/>
                    </a:lnTo>
                    <a:lnTo>
                      <a:pt x="2373" y="219"/>
                    </a:lnTo>
                    <a:lnTo>
                      <a:pt x="2367" y="165"/>
                    </a:lnTo>
                    <a:lnTo>
                      <a:pt x="2356" y="131"/>
                    </a:lnTo>
                    <a:lnTo>
                      <a:pt x="2339" y="95"/>
                    </a:lnTo>
                    <a:lnTo>
                      <a:pt x="2323" y="72"/>
                    </a:lnTo>
                    <a:lnTo>
                      <a:pt x="2304" y="54"/>
                    </a:lnTo>
                    <a:lnTo>
                      <a:pt x="2277" y="35"/>
                    </a:lnTo>
                    <a:lnTo>
                      <a:pt x="2246" y="25"/>
                    </a:lnTo>
                    <a:close/>
                  </a:path>
                </a:pathLst>
              </a:custGeom>
              <a:blipFill dpi="0" rotWithShape="0">
                <a:blip r:embed="rId8"/>
                <a:srcRect/>
                <a:tile tx="0" ty="0" sx="100000" sy="100000" flip="none" algn="tl"/>
              </a:blipFill>
              <a:ln w="17526">
                <a:solidFill>
                  <a:srgbClr val="000000"/>
                </a:solidFill>
                <a:round/>
                <a:headEnd/>
                <a:tailEnd/>
              </a:ln>
            </p:spPr>
            <p:txBody>
              <a:bodyPr/>
              <a:lstStyle/>
              <a:p>
                <a:endParaRPr lang="tr-TR"/>
              </a:p>
            </p:txBody>
          </p:sp>
        </p:grpSp>
        <p:sp>
          <p:nvSpPr>
            <p:cNvPr id="20" name="Text Box 11"/>
            <p:cNvSpPr txBox="1">
              <a:spLocks noChangeArrowheads="1"/>
            </p:cNvSpPr>
            <p:nvPr/>
          </p:nvSpPr>
          <p:spPr bwMode="auto">
            <a:xfrm>
              <a:off x="897" y="1002"/>
              <a:ext cx="81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tr-TR" altLang="tr-TR" sz="1200" b="1">
                  <a:solidFill>
                    <a:srgbClr val="FF0000"/>
                  </a:solidFill>
                  <a:latin typeface="Times New Roman" panose="02020603050405020304" pitchFamily="18" charset="0"/>
                </a:rPr>
                <a:t>TS 5808</a:t>
              </a:r>
            </a:p>
            <a:p>
              <a:pPr algn="ctr">
                <a:lnSpc>
                  <a:spcPct val="100000"/>
                </a:lnSpc>
                <a:spcBef>
                  <a:spcPct val="0"/>
                </a:spcBef>
                <a:buFontTx/>
                <a:buNone/>
              </a:pPr>
              <a:r>
                <a:rPr lang="tr-TR" altLang="tr-TR" sz="1200" b="1">
                  <a:solidFill>
                    <a:srgbClr val="FF0000"/>
                  </a:solidFill>
                  <a:latin typeface="Times New Roman" panose="02020603050405020304" pitchFamily="18" charset="0"/>
                </a:rPr>
                <a:t>Boyalar ve Vernikler</a:t>
              </a:r>
            </a:p>
          </p:txBody>
        </p:sp>
      </p:grpSp>
      <p:sp>
        <p:nvSpPr>
          <p:cNvPr id="26" name="Oval 11"/>
          <p:cNvSpPr>
            <a:spLocks noChangeArrowheads="1"/>
          </p:cNvSpPr>
          <p:nvPr/>
        </p:nvSpPr>
        <p:spPr bwMode="auto">
          <a:xfrm>
            <a:off x="4171609" y="1180018"/>
            <a:ext cx="3143250" cy="90805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400">
                <a:solidFill>
                  <a:schemeClr val="bg1"/>
                </a:solidFill>
                <a:latin typeface="Comic Sans MS" panose="030F0702030302020204" pitchFamily="66" charset="0"/>
              </a:rPr>
              <a:t>Standartlar</a:t>
            </a:r>
            <a:endParaRPr lang="en-US" altLang="tr-TR" sz="2400">
              <a:solidFill>
                <a:schemeClr val="bg1"/>
              </a:solidFill>
              <a:latin typeface="Comic Sans MS" panose="030F0702030302020204" pitchFamily="66" charset="0"/>
            </a:endParaRPr>
          </a:p>
        </p:txBody>
      </p:sp>
      <p:sp>
        <p:nvSpPr>
          <p:cNvPr id="31" name="Rectangle 3"/>
          <p:cNvSpPr>
            <a:spLocks noChangeArrowheads="1"/>
          </p:cNvSpPr>
          <p:nvPr/>
        </p:nvSpPr>
        <p:spPr bwMode="auto">
          <a:xfrm>
            <a:off x="3228056" y="2205038"/>
            <a:ext cx="7777833" cy="4191000"/>
          </a:xfrm>
          <a:prstGeom prst="rect">
            <a:avLst/>
          </a:prstGeom>
          <a:noFill/>
          <a:ln w="9525">
            <a:noFill/>
            <a:miter lim="800000"/>
            <a:headEnd/>
            <a:tailEnd/>
          </a:ln>
        </p:spPr>
        <p:txBody>
          <a:bodyPr/>
          <a:lstStyle/>
          <a:p>
            <a:pPr algn="just" eaLnBrk="1" hangingPunct="1">
              <a:lnSpc>
                <a:spcPct val="130000"/>
              </a:lnSpc>
              <a:spcBef>
                <a:spcPts val="700"/>
              </a:spcBef>
              <a:buClr>
                <a:schemeClr val="accent6">
                  <a:lumMod val="75000"/>
                </a:schemeClr>
              </a:buClr>
              <a:buSzPct val="95000"/>
              <a:defRPr/>
            </a:pPr>
            <a:r>
              <a:rPr lang="tr-TR" sz="2800" b="1" dirty="0" smtClean="0">
                <a:cs typeface="Arial" charset="0"/>
              </a:rPr>
              <a:t>Ü</a:t>
            </a:r>
            <a:r>
              <a:rPr lang="en-US" sz="2800" b="1" dirty="0" err="1">
                <a:cs typeface="Arial" charset="0"/>
              </a:rPr>
              <a:t>rünün</a:t>
            </a:r>
            <a:r>
              <a:rPr lang="en-US" sz="2800" b="1" dirty="0">
                <a:cs typeface="Arial" charset="0"/>
              </a:rPr>
              <a:t> </a:t>
            </a:r>
            <a:r>
              <a:rPr lang="en-US" sz="2800" b="1" dirty="0" err="1">
                <a:cs typeface="Arial" charset="0"/>
              </a:rPr>
              <a:t>özellikleri</a:t>
            </a:r>
            <a:r>
              <a:rPr lang="en-US" sz="2800" b="1" dirty="0">
                <a:cs typeface="Arial" charset="0"/>
              </a:rPr>
              <a:t>, </a:t>
            </a:r>
            <a:r>
              <a:rPr lang="en-US" sz="2800" b="1" dirty="0" err="1">
                <a:cs typeface="Arial" charset="0"/>
              </a:rPr>
              <a:t>işleme</a:t>
            </a:r>
            <a:r>
              <a:rPr lang="en-US" sz="2800" b="1" dirty="0">
                <a:cs typeface="Arial" charset="0"/>
              </a:rPr>
              <a:t> </a:t>
            </a:r>
            <a:r>
              <a:rPr lang="en-US" sz="2800" b="1" dirty="0" err="1">
                <a:cs typeface="Arial" charset="0"/>
              </a:rPr>
              <a:t>ve</a:t>
            </a:r>
            <a:r>
              <a:rPr lang="en-US" sz="2800" b="1" dirty="0">
                <a:cs typeface="Arial" charset="0"/>
              </a:rPr>
              <a:t> </a:t>
            </a:r>
            <a:r>
              <a:rPr lang="en-US" sz="2800" b="1" dirty="0" err="1">
                <a:cs typeface="Arial" charset="0"/>
              </a:rPr>
              <a:t>üretim</a:t>
            </a:r>
            <a:r>
              <a:rPr lang="en-US" sz="2800" b="1" dirty="0">
                <a:cs typeface="Arial" charset="0"/>
              </a:rPr>
              <a:t> </a:t>
            </a:r>
            <a:r>
              <a:rPr lang="en-US" sz="2800" b="1" dirty="0" err="1">
                <a:cs typeface="Arial" charset="0"/>
              </a:rPr>
              <a:t>yöntemleri</a:t>
            </a:r>
            <a:r>
              <a:rPr lang="en-US" sz="2800" b="1" dirty="0">
                <a:cs typeface="Arial" charset="0"/>
              </a:rPr>
              <a:t>, </a:t>
            </a:r>
            <a:r>
              <a:rPr lang="en-US" sz="2800" b="1" dirty="0" err="1">
                <a:cs typeface="Arial" charset="0"/>
              </a:rPr>
              <a:t>bunlarla</a:t>
            </a:r>
            <a:r>
              <a:rPr lang="en-US" sz="2800" b="1" dirty="0">
                <a:cs typeface="Arial" charset="0"/>
              </a:rPr>
              <a:t> </a:t>
            </a:r>
            <a:r>
              <a:rPr lang="en-US" sz="2800" b="1" dirty="0" err="1">
                <a:cs typeface="Arial" charset="0"/>
              </a:rPr>
              <a:t>ilgili</a:t>
            </a:r>
            <a:r>
              <a:rPr lang="en-US" sz="2800" b="1" dirty="0">
                <a:cs typeface="Arial" charset="0"/>
              </a:rPr>
              <a:t> </a:t>
            </a:r>
            <a:r>
              <a:rPr lang="en-US" sz="2800" b="1" dirty="0" err="1">
                <a:cs typeface="Arial" charset="0"/>
              </a:rPr>
              <a:t>terminoloji</a:t>
            </a:r>
            <a:r>
              <a:rPr lang="en-US" sz="2800" b="1" dirty="0">
                <a:cs typeface="Arial" charset="0"/>
              </a:rPr>
              <a:t>, </a:t>
            </a:r>
            <a:r>
              <a:rPr lang="en-US" sz="2800" b="1" dirty="0" err="1">
                <a:cs typeface="Arial" charset="0"/>
              </a:rPr>
              <a:t>sembol</a:t>
            </a:r>
            <a:r>
              <a:rPr lang="en-US" sz="2800" b="1" dirty="0">
                <a:cs typeface="Arial" charset="0"/>
              </a:rPr>
              <a:t>, </a:t>
            </a:r>
            <a:r>
              <a:rPr lang="en-US" sz="2800" b="1" dirty="0" err="1">
                <a:cs typeface="Arial" charset="0"/>
              </a:rPr>
              <a:t>ambalajlama</a:t>
            </a:r>
            <a:r>
              <a:rPr lang="en-US" sz="2800" b="1" dirty="0">
                <a:cs typeface="Arial" charset="0"/>
              </a:rPr>
              <a:t>, </a:t>
            </a:r>
            <a:r>
              <a:rPr lang="en-US" sz="2800" b="1" dirty="0" err="1">
                <a:cs typeface="Arial" charset="0"/>
              </a:rPr>
              <a:t>işaretleme</a:t>
            </a:r>
            <a:r>
              <a:rPr lang="en-US" sz="2800" b="1" dirty="0">
                <a:cs typeface="Arial" charset="0"/>
              </a:rPr>
              <a:t>, </a:t>
            </a:r>
            <a:r>
              <a:rPr lang="en-US" sz="2800" b="1" dirty="0" err="1">
                <a:cs typeface="Arial" charset="0"/>
              </a:rPr>
              <a:t>etiketleme</a:t>
            </a:r>
            <a:r>
              <a:rPr lang="en-US" sz="2800" b="1" dirty="0">
                <a:cs typeface="Arial" charset="0"/>
              </a:rPr>
              <a:t> </a:t>
            </a:r>
            <a:r>
              <a:rPr lang="en-US" sz="2800" b="1" dirty="0" err="1">
                <a:cs typeface="Arial" charset="0"/>
              </a:rPr>
              <a:t>ve</a:t>
            </a:r>
            <a:r>
              <a:rPr lang="en-US" sz="2800" b="1" dirty="0">
                <a:cs typeface="Arial" charset="0"/>
              </a:rPr>
              <a:t> </a:t>
            </a:r>
            <a:r>
              <a:rPr lang="en-US" sz="2800" b="1" dirty="0" err="1">
                <a:cs typeface="Arial" charset="0"/>
              </a:rPr>
              <a:t>uygunluk</a:t>
            </a:r>
            <a:r>
              <a:rPr lang="en-US" sz="2800" b="1" dirty="0">
                <a:cs typeface="Arial" charset="0"/>
              </a:rPr>
              <a:t> </a:t>
            </a:r>
            <a:r>
              <a:rPr lang="en-US" sz="2800" b="1" dirty="0" err="1">
                <a:cs typeface="Arial" charset="0"/>
              </a:rPr>
              <a:t>değerlendirmesi</a:t>
            </a:r>
            <a:r>
              <a:rPr lang="en-US" sz="2800" b="1" dirty="0">
                <a:cs typeface="Arial" charset="0"/>
              </a:rPr>
              <a:t> </a:t>
            </a:r>
            <a:r>
              <a:rPr lang="en-US" sz="2800" b="1" dirty="0" err="1">
                <a:cs typeface="Arial" charset="0"/>
              </a:rPr>
              <a:t>işlemleri</a:t>
            </a:r>
            <a:r>
              <a:rPr lang="en-US" sz="2800" b="1" dirty="0">
                <a:cs typeface="Arial" charset="0"/>
              </a:rPr>
              <a:t> </a:t>
            </a:r>
            <a:r>
              <a:rPr lang="en-US" sz="2800" b="1" dirty="0" err="1">
                <a:cs typeface="Arial" charset="0"/>
              </a:rPr>
              <a:t>hususlarından</a:t>
            </a:r>
            <a:r>
              <a:rPr lang="en-US" sz="2800" b="1" dirty="0">
                <a:cs typeface="Arial" charset="0"/>
              </a:rPr>
              <a:t> </a:t>
            </a:r>
            <a:r>
              <a:rPr lang="en-US" sz="2800" b="1" dirty="0" err="1">
                <a:cs typeface="Arial" charset="0"/>
              </a:rPr>
              <a:t>biri</a:t>
            </a:r>
            <a:r>
              <a:rPr lang="en-US" sz="2800" b="1" dirty="0">
                <a:cs typeface="Arial" charset="0"/>
              </a:rPr>
              <a:t> </a:t>
            </a:r>
            <a:r>
              <a:rPr lang="en-US" sz="2800" b="1" dirty="0" err="1">
                <a:cs typeface="Arial" charset="0"/>
              </a:rPr>
              <a:t>veya</a:t>
            </a:r>
            <a:r>
              <a:rPr lang="en-US" sz="2800" b="1" dirty="0">
                <a:cs typeface="Arial" charset="0"/>
              </a:rPr>
              <a:t> </a:t>
            </a:r>
            <a:r>
              <a:rPr lang="en-US" sz="2800" b="1" dirty="0" err="1">
                <a:cs typeface="Arial" charset="0"/>
              </a:rPr>
              <a:t>birkaçını</a:t>
            </a:r>
            <a:r>
              <a:rPr lang="en-US" sz="2800" b="1" dirty="0">
                <a:cs typeface="Arial" charset="0"/>
              </a:rPr>
              <a:t> </a:t>
            </a:r>
            <a:r>
              <a:rPr lang="en-US" sz="2800" b="1" dirty="0" err="1">
                <a:cs typeface="Arial" charset="0"/>
              </a:rPr>
              <a:t>belirten</a:t>
            </a:r>
            <a:r>
              <a:rPr lang="en-US" sz="2800" b="1" dirty="0">
                <a:cs typeface="Arial" charset="0"/>
              </a:rPr>
              <a:t> </a:t>
            </a:r>
            <a:r>
              <a:rPr lang="en-US" sz="2800" b="1" dirty="0" err="1">
                <a:cs typeface="Arial" charset="0"/>
              </a:rPr>
              <a:t>ve</a:t>
            </a:r>
            <a:r>
              <a:rPr lang="en-US" sz="2800" b="1" dirty="0">
                <a:cs typeface="Arial" charset="0"/>
              </a:rPr>
              <a:t> </a:t>
            </a:r>
            <a:r>
              <a:rPr lang="en-US" sz="2800" b="1" dirty="0" err="1">
                <a:cs typeface="Arial" charset="0"/>
              </a:rPr>
              <a:t>uyulması</a:t>
            </a:r>
            <a:r>
              <a:rPr lang="en-US" sz="2800" b="1" dirty="0">
                <a:cs typeface="Arial" charset="0"/>
              </a:rPr>
              <a:t> </a:t>
            </a:r>
            <a:r>
              <a:rPr lang="en-US" sz="2800" b="1" dirty="0" err="1">
                <a:solidFill>
                  <a:srgbClr val="FF0000"/>
                </a:solidFill>
                <a:cs typeface="Arial" charset="0"/>
              </a:rPr>
              <a:t>ihtiyari</a:t>
            </a:r>
            <a:r>
              <a:rPr lang="en-US" sz="2800" b="1" dirty="0">
                <a:cs typeface="Arial" charset="0"/>
              </a:rPr>
              <a:t> </a:t>
            </a:r>
            <a:r>
              <a:rPr lang="en-US" sz="2800" b="1" dirty="0" err="1">
                <a:cs typeface="Arial" charset="0"/>
              </a:rPr>
              <a:t>olan</a:t>
            </a:r>
            <a:r>
              <a:rPr lang="en-US" sz="2800" b="1" dirty="0">
                <a:cs typeface="Arial" charset="0"/>
              </a:rPr>
              <a:t> </a:t>
            </a:r>
            <a:r>
              <a:rPr lang="en-US" sz="2800" b="1" dirty="0" err="1">
                <a:cs typeface="Arial" charset="0"/>
              </a:rPr>
              <a:t>düzenlemeyi</a:t>
            </a:r>
            <a:r>
              <a:rPr lang="tr-TR" sz="2800" b="1" dirty="0">
                <a:cs typeface="Arial" charset="0"/>
              </a:rPr>
              <a:t> belirtir.</a:t>
            </a:r>
            <a:r>
              <a:rPr lang="en-US" sz="2800" b="1" dirty="0">
                <a:cs typeface="Arial" charset="0"/>
              </a:rPr>
              <a:t> </a:t>
            </a:r>
          </a:p>
          <a:p>
            <a:pPr marL="457200" indent="-457200" eaLnBrk="1" hangingPunct="1">
              <a:lnSpc>
                <a:spcPct val="130000"/>
              </a:lnSpc>
              <a:spcBef>
                <a:spcPts val="700"/>
              </a:spcBef>
              <a:buClr>
                <a:schemeClr val="tx2"/>
              </a:buClr>
              <a:buSzPct val="95000"/>
              <a:buFont typeface="Wingdings" pitchFamily="2" charset="2"/>
              <a:buChar char=""/>
              <a:defRPr/>
            </a:pPr>
            <a:endParaRPr lang="tr-TR" sz="2400" b="1" dirty="0">
              <a:cs typeface="Arial" charset="0"/>
            </a:endParaRPr>
          </a:p>
        </p:txBody>
      </p:sp>
    </p:spTree>
    <p:extLst>
      <p:ext uri="{BB962C8B-B14F-4D97-AF65-F5344CB8AC3E}">
        <p14:creationId xmlns:p14="http://schemas.microsoft.com/office/powerpoint/2010/main" val="44453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5393</TotalTime>
  <Words>688</Words>
  <Application>Microsoft Office PowerPoint</Application>
  <PresentationFormat>Geniş ekran</PresentationFormat>
  <Paragraphs>105</Paragraphs>
  <Slides>41</Slides>
  <Notes>2</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41</vt:i4>
      </vt:variant>
    </vt:vector>
  </HeadingPairs>
  <TitlesOfParts>
    <vt:vector size="50" baseType="lpstr">
      <vt:lpstr>Arial</vt:lpstr>
      <vt:lpstr>Calibri</vt:lpstr>
      <vt:lpstr>Calibri Light</vt:lpstr>
      <vt:lpstr>Comic Sans MS</vt:lpstr>
      <vt:lpstr>Corbel</vt:lpstr>
      <vt:lpstr>Times New Roman</vt:lpstr>
      <vt:lpstr>Wingdings</vt:lpstr>
      <vt:lpstr>Office Teması</vt:lpstr>
      <vt:lpstr>Clip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Melek Yayla</dc:creator>
  <cp:lastModifiedBy>Melek Yayla</cp:lastModifiedBy>
  <cp:revision>395</cp:revision>
  <cp:lastPrinted>2023-12-28T12:15:36Z</cp:lastPrinted>
  <dcterms:created xsi:type="dcterms:W3CDTF">2023-08-08T05:37:27Z</dcterms:created>
  <dcterms:modified xsi:type="dcterms:W3CDTF">2024-01-17T08:09:38Z</dcterms:modified>
</cp:coreProperties>
</file>