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56"/>
  </p:notesMasterIdLst>
  <p:sldIdLst>
    <p:sldId id="256" r:id="rId2"/>
    <p:sldId id="257" r:id="rId3"/>
    <p:sldId id="287" r:id="rId4"/>
    <p:sldId id="288" r:id="rId5"/>
    <p:sldId id="289" r:id="rId6"/>
    <p:sldId id="306" r:id="rId7"/>
    <p:sldId id="290" r:id="rId8"/>
    <p:sldId id="291" r:id="rId9"/>
    <p:sldId id="292" r:id="rId10"/>
    <p:sldId id="293" r:id="rId11"/>
    <p:sldId id="308" r:id="rId12"/>
    <p:sldId id="307" r:id="rId13"/>
    <p:sldId id="294" r:id="rId14"/>
    <p:sldId id="295" r:id="rId15"/>
    <p:sldId id="296" r:id="rId16"/>
    <p:sldId id="297" r:id="rId17"/>
    <p:sldId id="298" r:id="rId18"/>
    <p:sldId id="299" r:id="rId19"/>
    <p:sldId id="300" r:id="rId20"/>
    <p:sldId id="301" r:id="rId21"/>
    <p:sldId id="302" r:id="rId22"/>
    <p:sldId id="303" r:id="rId23"/>
    <p:sldId id="304" r:id="rId24"/>
    <p:sldId id="258" r:id="rId25"/>
    <p:sldId id="259" r:id="rId26"/>
    <p:sldId id="268" r:id="rId27"/>
    <p:sldId id="309" r:id="rId28"/>
    <p:sldId id="263" r:id="rId29"/>
    <p:sldId id="260" r:id="rId30"/>
    <p:sldId id="281" r:id="rId31"/>
    <p:sldId id="310" r:id="rId32"/>
    <p:sldId id="261" r:id="rId33"/>
    <p:sldId id="262" r:id="rId34"/>
    <p:sldId id="264" r:id="rId35"/>
    <p:sldId id="265" r:id="rId36"/>
    <p:sldId id="266" r:id="rId37"/>
    <p:sldId id="267" r:id="rId38"/>
    <p:sldId id="280" r:id="rId39"/>
    <p:sldId id="277" r:id="rId40"/>
    <p:sldId id="274" r:id="rId41"/>
    <p:sldId id="269" r:id="rId42"/>
    <p:sldId id="270" r:id="rId43"/>
    <p:sldId id="271" r:id="rId44"/>
    <p:sldId id="272" r:id="rId45"/>
    <p:sldId id="279" r:id="rId46"/>
    <p:sldId id="276" r:id="rId47"/>
    <p:sldId id="273" r:id="rId48"/>
    <p:sldId id="278" r:id="rId49"/>
    <p:sldId id="275" r:id="rId50"/>
    <p:sldId id="283" r:id="rId51"/>
    <p:sldId id="311" r:id="rId52"/>
    <p:sldId id="284" r:id="rId53"/>
    <p:sldId id="285" r:id="rId54"/>
    <p:sldId id="28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4FB29B-4EEB-49AD-B6DD-5DDCDE2E7DB1}" type="doc">
      <dgm:prSet loTypeId="urn:microsoft.com/office/officeart/2005/8/layout/process2" loCatId="process" qsTypeId="urn:microsoft.com/office/officeart/2005/8/quickstyle/3d1" qsCatId="3D" csTypeId="urn:microsoft.com/office/officeart/2005/8/colors/accent1_2" csCatId="accent1" phldr="1"/>
      <dgm:spPr/>
    </dgm:pt>
    <dgm:pt modelId="{0F9FA09E-27E8-4D4C-8297-327F147878D6}">
      <dgm:prSet phldrT="[Metin]" custT="1"/>
      <dgm:spPr/>
      <dgm:t>
        <a:bodyPr/>
        <a:lstStyle/>
        <a:p>
          <a:r>
            <a:rPr lang="tr-TR" sz="2400" dirty="0" smtClean="0">
              <a:solidFill>
                <a:schemeClr val="tx1"/>
              </a:solidFill>
            </a:rPr>
            <a:t>Atık Yönetimi Yönetmeliği – Madde 9 (1) (ğ)</a:t>
          </a:r>
          <a:endParaRPr lang="tr-TR" sz="2400" dirty="0">
            <a:solidFill>
              <a:schemeClr val="tx1"/>
            </a:solidFill>
          </a:endParaRPr>
        </a:p>
      </dgm:t>
    </dgm:pt>
    <dgm:pt modelId="{E24CABE9-EC18-4EAD-8729-A3F83C894FFB}" type="parTrans" cxnId="{9D3D41F8-B2D3-43BA-9A2F-2519BAEF5156}">
      <dgm:prSet/>
      <dgm:spPr/>
      <dgm:t>
        <a:bodyPr/>
        <a:lstStyle/>
        <a:p>
          <a:endParaRPr lang="tr-TR"/>
        </a:p>
      </dgm:t>
    </dgm:pt>
    <dgm:pt modelId="{B0B10D41-8476-48ED-8E91-72F7606B5E6C}" type="sibTrans" cxnId="{9D3D41F8-B2D3-43BA-9A2F-2519BAEF5156}">
      <dgm:prSet/>
      <dgm:spPr/>
      <dgm:t>
        <a:bodyPr/>
        <a:lstStyle/>
        <a:p>
          <a:endParaRPr lang="tr-TR"/>
        </a:p>
      </dgm:t>
    </dgm:pt>
    <dgm:pt modelId="{207B1C54-C87D-49AA-A53B-19B27F922462}">
      <dgm:prSet custT="1"/>
      <dgm:spPr/>
      <dgm:t>
        <a:bodyPr/>
        <a:lstStyle/>
        <a:p>
          <a:pPr algn="just"/>
          <a:r>
            <a:rPr lang="tr-TR" sz="1800" b="0" i="0" dirty="0" smtClean="0">
              <a:solidFill>
                <a:schemeClr val="tx1"/>
              </a:solidFill>
            </a:rPr>
            <a:t>«Atık beyan formunu bir önceki yıla ait bilgileri içerecek şekilde her yıl Ocak ayı itibariyle başlamak üzere en geç Mart ayı sonuna kadar Bakanlıkça hazırlanan çevrimiçi uygulamalar kullanarak doldurmak, onaylamak, çıktısını almak ve beş yıl boyunca bir nüshasını saklamakla» yükümlüdür.</a:t>
          </a:r>
          <a:endParaRPr lang="tr-TR" sz="1800" dirty="0">
            <a:solidFill>
              <a:schemeClr val="tx1"/>
            </a:solidFill>
          </a:endParaRPr>
        </a:p>
      </dgm:t>
    </dgm:pt>
    <dgm:pt modelId="{1B873C12-045B-4A79-995C-A0F70F886D20}" type="parTrans" cxnId="{C63321AC-5454-4CE1-BBFD-0582A74DAB21}">
      <dgm:prSet/>
      <dgm:spPr/>
      <dgm:t>
        <a:bodyPr/>
        <a:lstStyle/>
        <a:p>
          <a:endParaRPr lang="tr-TR"/>
        </a:p>
      </dgm:t>
    </dgm:pt>
    <dgm:pt modelId="{C89385B5-D69B-4855-B62F-7E9531084564}" type="sibTrans" cxnId="{C63321AC-5454-4CE1-BBFD-0582A74DAB21}">
      <dgm:prSet/>
      <dgm:spPr/>
      <dgm:t>
        <a:bodyPr/>
        <a:lstStyle/>
        <a:p>
          <a:endParaRPr lang="tr-TR"/>
        </a:p>
      </dgm:t>
    </dgm:pt>
    <dgm:pt modelId="{7DEAB11B-24E6-4F56-A85F-E69C01AD90D1}" type="pres">
      <dgm:prSet presAssocID="{2D4FB29B-4EEB-49AD-B6DD-5DDCDE2E7DB1}" presName="linearFlow" presStyleCnt="0">
        <dgm:presLayoutVars>
          <dgm:resizeHandles val="exact"/>
        </dgm:presLayoutVars>
      </dgm:prSet>
      <dgm:spPr/>
    </dgm:pt>
    <dgm:pt modelId="{9A42DFE0-66EF-40E2-A2FE-BF729DA60E62}" type="pres">
      <dgm:prSet presAssocID="{0F9FA09E-27E8-4D4C-8297-327F147878D6}" presName="node" presStyleLbl="node1" presStyleIdx="0" presStyleCnt="2" custScaleX="158830">
        <dgm:presLayoutVars>
          <dgm:bulletEnabled val="1"/>
        </dgm:presLayoutVars>
      </dgm:prSet>
      <dgm:spPr/>
      <dgm:t>
        <a:bodyPr/>
        <a:lstStyle/>
        <a:p>
          <a:endParaRPr lang="tr-TR"/>
        </a:p>
      </dgm:t>
    </dgm:pt>
    <dgm:pt modelId="{F98CE415-74F7-4DD3-B9CD-49B18DBA3179}" type="pres">
      <dgm:prSet presAssocID="{B0B10D41-8476-48ED-8E91-72F7606B5E6C}" presName="sibTrans" presStyleLbl="sibTrans2D1" presStyleIdx="0" presStyleCnt="1"/>
      <dgm:spPr/>
      <dgm:t>
        <a:bodyPr/>
        <a:lstStyle/>
        <a:p>
          <a:endParaRPr lang="tr-TR"/>
        </a:p>
      </dgm:t>
    </dgm:pt>
    <dgm:pt modelId="{E2230135-4EEB-4A5A-9CB5-1AE55998BA44}" type="pres">
      <dgm:prSet presAssocID="{B0B10D41-8476-48ED-8E91-72F7606B5E6C}" presName="connectorText" presStyleLbl="sibTrans2D1" presStyleIdx="0" presStyleCnt="1"/>
      <dgm:spPr/>
      <dgm:t>
        <a:bodyPr/>
        <a:lstStyle/>
        <a:p>
          <a:endParaRPr lang="tr-TR"/>
        </a:p>
      </dgm:t>
    </dgm:pt>
    <dgm:pt modelId="{0DECB554-10A6-4F1B-AFB0-385F6B047056}" type="pres">
      <dgm:prSet presAssocID="{207B1C54-C87D-49AA-A53B-19B27F922462}" presName="node" presStyleLbl="node1" presStyleIdx="1" presStyleCnt="2" custScaleX="319105">
        <dgm:presLayoutVars>
          <dgm:bulletEnabled val="1"/>
        </dgm:presLayoutVars>
      </dgm:prSet>
      <dgm:spPr/>
      <dgm:t>
        <a:bodyPr/>
        <a:lstStyle/>
        <a:p>
          <a:endParaRPr lang="tr-TR"/>
        </a:p>
      </dgm:t>
    </dgm:pt>
  </dgm:ptLst>
  <dgm:cxnLst>
    <dgm:cxn modelId="{319485FB-A587-437B-A6CE-381072DC0633}" type="presOf" srcId="{B0B10D41-8476-48ED-8E91-72F7606B5E6C}" destId="{F98CE415-74F7-4DD3-B9CD-49B18DBA3179}" srcOrd="0" destOrd="0" presId="urn:microsoft.com/office/officeart/2005/8/layout/process2"/>
    <dgm:cxn modelId="{C63321AC-5454-4CE1-BBFD-0582A74DAB21}" srcId="{2D4FB29B-4EEB-49AD-B6DD-5DDCDE2E7DB1}" destId="{207B1C54-C87D-49AA-A53B-19B27F922462}" srcOrd="1" destOrd="0" parTransId="{1B873C12-045B-4A79-995C-A0F70F886D20}" sibTransId="{C89385B5-D69B-4855-B62F-7E9531084564}"/>
    <dgm:cxn modelId="{9D3D41F8-B2D3-43BA-9A2F-2519BAEF5156}" srcId="{2D4FB29B-4EEB-49AD-B6DD-5DDCDE2E7DB1}" destId="{0F9FA09E-27E8-4D4C-8297-327F147878D6}" srcOrd="0" destOrd="0" parTransId="{E24CABE9-EC18-4EAD-8729-A3F83C894FFB}" sibTransId="{B0B10D41-8476-48ED-8E91-72F7606B5E6C}"/>
    <dgm:cxn modelId="{C2481085-E3AC-415A-8754-0694B477A613}" type="presOf" srcId="{B0B10D41-8476-48ED-8E91-72F7606B5E6C}" destId="{E2230135-4EEB-4A5A-9CB5-1AE55998BA44}" srcOrd="1" destOrd="0" presId="urn:microsoft.com/office/officeart/2005/8/layout/process2"/>
    <dgm:cxn modelId="{6EFB61BA-D8BA-47F4-816C-14D524CF4567}" type="presOf" srcId="{0F9FA09E-27E8-4D4C-8297-327F147878D6}" destId="{9A42DFE0-66EF-40E2-A2FE-BF729DA60E62}" srcOrd="0" destOrd="0" presId="urn:microsoft.com/office/officeart/2005/8/layout/process2"/>
    <dgm:cxn modelId="{124FD918-8AC7-4DFE-9DED-3A4E389EDA0A}" type="presOf" srcId="{2D4FB29B-4EEB-49AD-B6DD-5DDCDE2E7DB1}" destId="{7DEAB11B-24E6-4F56-A85F-E69C01AD90D1}" srcOrd="0" destOrd="0" presId="urn:microsoft.com/office/officeart/2005/8/layout/process2"/>
    <dgm:cxn modelId="{BE7222AB-7154-480F-A0E0-4AE5858FCA78}" type="presOf" srcId="{207B1C54-C87D-49AA-A53B-19B27F922462}" destId="{0DECB554-10A6-4F1B-AFB0-385F6B047056}" srcOrd="0" destOrd="0" presId="urn:microsoft.com/office/officeart/2005/8/layout/process2"/>
    <dgm:cxn modelId="{9334E490-F209-4643-8F9B-A0FB99C3699C}" type="presParOf" srcId="{7DEAB11B-24E6-4F56-A85F-E69C01AD90D1}" destId="{9A42DFE0-66EF-40E2-A2FE-BF729DA60E62}" srcOrd="0" destOrd="0" presId="urn:microsoft.com/office/officeart/2005/8/layout/process2"/>
    <dgm:cxn modelId="{91242421-EA14-4F1C-876F-053F7955DA07}" type="presParOf" srcId="{7DEAB11B-24E6-4F56-A85F-E69C01AD90D1}" destId="{F98CE415-74F7-4DD3-B9CD-49B18DBA3179}" srcOrd="1" destOrd="0" presId="urn:microsoft.com/office/officeart/2005/8/layout/process2"/>
    <dgm:cxn modelId="{0C8A53B1-3519-42CF-A174-7274153E8D25}" type="presParOf" srcId="{F98CE415-74F7-4DD3-B9CD-49B18DBA3179}" destId="{E2230135-4EEB-4A5A-9CB5-1AE55998BA44}" srcOrd="0" destOrd="0" presId="urn:microsoft.com/office/officeart/2005/8/layout/process2"/>
    <dgm:cxn modelId="{974E62E5-4D5E-4A96-9155-C67155D0F9C5}" type="presParOf" srcId="{7DEAB11B-24E6-4F56-A85F-E69C01AD90D1}" destId="{0DECB554-10A6-4F1B-AFB0-385F6B047056}"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2DFE0-66EF-40E2-A2FE-BF729DA60E62}">
      <dsp:nvSpPr>
        <dsp:cNvPr id="0" name=""/>
        <dsp:cNvSpPr/>
      </dsp:nvSpPr>
      <dsp:spPr>
        <a:xfrm>
          <a:off x="2594096" y="1170"/>
          <a:ext cx="4870206" cy="76657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Atık Yönetimi Yönetmeliği – Madde 9 (1) (ğ)</a:t>
          </a:r>
          <a:endParaRPr lang="tr-TR" sz="2400" kern="1200" dirty="0">
            <a:solidFill>
              <a:schemeClr val="tx1"/>
            </a:solidFill>
          </a:endParaRPr>
        </a:p>
      </dsp:txBody>
      <dsp:txXfrm>
        <a:off x="2616548" y="23622"/>
        <a:ext cx="4825302" cy="721671"/>
      </dsp:txXfrm>
    </dsp:sp>
    <dsp:sp modelId="{F98CE415-74F7-4DD3-B9CD-49B18DBA3179}">
      <dsp:nvSpPr>
        <dsp:cNvPr id="0" name=""/>
        <dsp:cNvSpPr/>
      </dsp:nvSpPr>
      <dsp:spPr>
        <a:xfrm rot="5400000">
          <a:off x="4885467" y="786910"/>
          <a:ext cx="287465" cy="3449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tr-TR" sz="1400" kern="1200"/>
        </a:p>
      </dsp:txBody>
      <dsp:txXfrm rot="-5400000">
        <a:off x="4925713" y="815657"/>
        <a:ext cx="206974" cy="201226"/>
      </dsp:txXfrm>
    </dsp:sp>
    <dsp:sp modelId="{0DECB554-10A6-4F1B-AFB0-385F6B047056}">
      <dsp:nvSpPr>
        <dsp:cNvPr id="0" name=""/>
        <dsp:cNvSpPr/>
      </dsp:nvSpPr>
      <dsp:spPr>
        <a:xfrm>
          <a:off x="136839" y="1151033"/>
          <a:ext cx="9784720" cy="76657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tr-TR" sz="1800" b="0" i="0" kern="1200" dirty="0" smtClean="0">
              <a:solidFill>
                <a:schemeClr val="tx1"/>
              </a:solidFill>
            </a:rPr>
            <a:t>«Atık beyan formunu bir önceki yıla ait bilgileri içerecek şekilde her yıl Ocak ayı itibariyle başlamak üzere en geç Mart ayı sonuna kadar Bakanlıkça hazırlanan çevrimiçi uygulamalar kullanarak doldurmak, onaylamak, çıktısını almak ve beş yıl boyunca bir nüshasını saklamakla» yükümlüdür.</a:t>
          </a:r>
          <a:endParaRPr lang="tr-TR" sz="1800" kern="1200" dirty="0">
            <a:solidFill>
              <a:schemeClr val="tx1"/>
            </a:solidFill>
          </a:endParaRPr>
        </a:p>
      </dsp:txBody>
      <dsp:txXfrm>
        <a:off x="159291" y="1173485"/>
        <a:ext cx="9739816" cy="7216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3F67C-54B3-4C34-BBF1-B7E16C8E2725}" type="datetimeFigureOut">
              <a:rPr lang="tr-TR" smtClean="0"/>
              <a:t>3.12.2019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0EB4D-4C26-4A0F-89E7-C46ABB8925B0}" type="slidenum">
              <a:rPr lang="tr-TR" smtClean="0"/>
              <a:t>‹#›</a:t>
            </a:fld>
            <a:endParaRPr lang="tr-TR"/>
          </a:p>
        </p:txBody>
      </p:sp>
    </p:spTree>
    <p:extLst>
      <p:ext uri="{BB962C8B-B14F-4D97-AF65-F5344CB8AC3E}">
        <p14:creationId xmlns:p14="http://schemas.microsoft.com/office/powerpoint/2010/main" val="271341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29</a:t>
            </a:fld>
            <a:endParaRPr lang="tr-TR"/>
          </a:p>
        </p:txBody>
      </p:sp>
    </p:spTree>
    <p:extLst>
      <p:ext uri="{BB962C8B-B14F-4D97-AF65-F5344CB8AC3E}">
        <p14:creationId xmlns:p14="http://schemas.microsoft.com/office/powerpoint/2010/main" val="1957385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38</a:t>
            </a:fld>
            <a:endParaRPr lang="tr-TR"/>
          </a:p>
        </p:txBody>
      </p:sp>
    </p:spTree>
    <p:extLst>
      <p:ext uri="{BB962C8B-B14F-4D97-AF65-F5344CB8AC3E}">
        <p14:creationId xmlns:p14="http://schemas.microsoft.com/office/powerpoint/2010/main" val="4179348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39</a:t>
            </a:fld>
            <a:endParaRPr lang="tr-TR"/>
          </a:p>
        </p:txBody>
      </p:sp>
    </p:spTree>
    <p:extLst>
      <p:ext uri="{BB962C8B-B14F-4D97-AF65-F5344CB8AC3E}">
        <p14:creationId xmlns:p14="http://schemas.microsoft.com/office/powerpoint/2010/main" val="192222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40</a:t>
            </a:fld>
            <a:endParaRPr lang="tr-TR"/>
          </a:p>
        </p:txBody>
      </p:sp>
    </p:spTree>
    <p:extLst>
      <p:ext uri="{BB962C8B-B14F-4D97-AF65-F5344CB8AC3E}">
        <p14:creationId xmlns:p14="http://schemas.microsoft.com/office/powerpoint/2010/main" val="2214823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41</a:t>
            </a:fld>
            <a:endParaRPr lang="tr-TR"/>
          </a:p>
        </p:txBody>
      </p:sp>
    </p:spTree>
    <p:extLst>
      <p:ext uri="{BB962C8B-B14F-4D97-AF65-F5344CB8AC3E}">
        <p14:creationId xmlns:p14="http://schemas.microsoft.com/office/powerpoint/2010/main" val="2930943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42</a:t>
            </a:fld>
            <a:endParaRPr lang="tr-TR"/>
          </a:p>
        </p:txBody>
      </p:sp>
    </p:spTree>
    <p:extLst>
      <p:ext uri="{BB962C8B-B14F-4D97-AF65-F5344CB8AC3E}">
        <p14:creationId xmlns:p14="http://schemas.microsoft.com/office/powerpoint/2010/main" val="2674134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43</a:t>
            </a:fld>
            <a:endParaRPr lang="tr-TR"/>
          </a:p>
        </p:txBody>
      </p:sp>
    </p:spTree>
    <p:extLst>
      <p:ext uri="{BB962C8B-B14F-4D97-AF65-F5344CB8AC3E}">
        <p14:creationId xmlns:p14="http://schemas.microsoft.com/office/powerpoint/2010/main" val="2800782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44</a:t>
            </a:fld>
            <a:endParaRPr lang="tr-TR"/>
          </a:p>
        </p:txBody>
      </p:sp>
    </p:spTree>
    <p:extLst>
      <p:ext uri="{BB962C8B-B14F-4D97-AF65-F5344CB8AC3E}">
        <p14:creationId xmlns:p14="http://schemas.microsoft.com/office/powerpoint/2010/main" val="114771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45</a:t>
            </a:fld>
            <a:endParaRPr lang="tr-TR"/>
          </a:p>
        </p:txBody>
      </p:sp>
    </p:spTree>
    <p:extLst>
      <p:ext uri="{BB962C8B-B14F-4D97-AF65-F5344CB8AC3E}">
        <p14:creationId xmlns:p14="http://schemas.microsoft.com/office/powerpoint/2010/main" val="377197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46</a:t>
            </a:fld>
            <a:endParaRPr lang="tr-TR"/>
          </a:p>
        </p:txBody>
      </p:sp>
    </p:spTree>
    <p:extLst>
      <p:ext uri="{BB962C8B-B14F-4D97-AF65-F5344CB8AC3E}">
        <p14:creationId xmlns:p14="http://schemas.microsoft.com/office/powerpoint/2010/main" val="314761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47</a:t>
            </a:fld>
            <a:endParaRPr lang="tr-TR"/>
          </a:p>
        </p:txBody>
      </p:sp>
    </p:spTree>
    <p:extLst>
      <p:ext uri="{BB962C8B-B14F-4D97-AF65-F5344CB8AC3E}">
        <p14:creationId xmlns:p14="http://schemas.microsoft.com/office/powerpoint/2010/main" val="29601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30</a:t>
            </a:fld>
            <a:endParaRPr lang="tr-TR"/>
          </a:p>
        </p:txBody>
      </p:sp>
    </p:spTree>
    <p:extLst>
      <p:ext uri="{BB962C8B-B14F-4D97-AF65-F5344CB8AC3E}">
        <p14:creationId xmlns:p14="http://schemas.microsoft.com/office/powerpoint/2010/main" val="2560239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48</a:t>
            </a:fld>
            <a:endParaRPr lang="tr-TR"/>
          </a:p>
        </p:txBody>
      </p:sp>
    </p:spTree>
    <p:extLst>
      <p:ext uri="{BB962C8B-B14F-4D97-AF65-F5344CB8AC3E}">
        <p14:creationId xmlns:p14="http://schemas.microsoft.com/office/powerpoint/2010/main" val="380478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49</a:t>
            </a:fld>
            <a:endParaRPr lang="tr-TR"/>
          </a:p>
        </p:txBody>
      </p:sp>
    </p:spTree>
    <p:extLst>
      <p:ext uri="{BB962C8B-B14F-4D97-AF65-F5344CB8AC3E}">
        <p14:creationId xmlns:p14="http://schemas.microsoft.com/office/powerpoint/2010/main" val="12791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54</a:t>
            </a:fld>
            <a:endParaRPr lang="tr-TR"/>
          </a:p>
        </p:txBody>
      </p:sp>
    </p:spTree>
    <p:extLst>
      <p:ext uri="{BB962C8B-B14F-4D97-AF65-F5344CB8AC3E}">
        <p14:creationId xmlns:p14="http://schemas.microsoft.com/office/powerpoint/2010/main" val="148984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31</a:t>
            </a:fld>
            <a:endParaRPr lang="tr-TR"/>
          </a:p>
        </p:txBody>
      </p:sp>
    </p:spTree>
    <p:extLst>
      <p:ext uri="{BB962C8B-B14F-4D97-AF65-F5344CB8AC3E}">
        <p14:creationId xmlns:p14="http://schemas.microsoft.com/office/powerpoint/2010/main" val="88406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32</a:t>
            </a:fld>
            <a:endParaRPr lang="tr-TR"/>
          </a:p>
        </p:txBody>
      </p:sp>
    </p:spTree>
    <p:extLst>
      <p:ext uri="{BB962C8B-B14F-4D97-AF65-F5344CB8AC3E}">
        <p14:creationId xmlns:p14="http://schemas.microsoft.com/office/powerpoint/2010/main" val="796363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33</a:t>
            </a:fld>
            <a:endParaRPr lang="tr-TR"/>
          </a:p>
        </p:txBody>
      </p:sp>
    </p:spTree>
    <p:extLst>
      <p:ext uri="{BB962C8B-B14F-4D97-AF65-F5344CB8AC3E}">
        <p14:creationId xmlns:p14="http://schemas.microsoft.com/office/powerpoint/2010/main" val="193054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34</a:t>
            </a:fld>
            <a:endParaRPr lang="tr-TR"/>
          </a:p>
        </p:txBody>
      </p:sp>
    </p:spTree>
    <p:extLst>
      <p:ext uri="{BB962C8B-B14F-4D97-AF65-F5344CB8AC3E}">
        <p14:creationId xmlns:p14="http://schemas.microsoft.com/office/powerpoint/2010/main" val="280929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35</a:t>
            </a:fld>
            <a:endParaRPr lang="tr-TR"/>
          </a:p>
        </p:txBody>
      </p:sp>
    </p:spTree>
    <p:extLst>
      <p:ext uri="{BB962C8B-B14F-4D97-AF65-F5344CB8AC3E}">
        <p14:creationId xmlns:p14="http://schemas.microsoft.com/office/powerpoint/2010/main" val="388892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36</a:t>
            </a:fld>
            <a:endParaRPr lang="tr-TR"/>
          </a:p>
        </p:txBody>
      </p:sp>
    </p:spTree>
    <p:extLst>
      <p:ext uri="{BB962C8B-B14F-4D97-AF65-F5344CB8AC3E}">
        <p14:creationId xmlns:p14="http://schemas.microsoft.com/office/powerpoint/2010/main" val="273006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D70EB4D-4C26-4A0F-89E7-C46ABB8925B0}" type="slidenum">
              <a:rPr lang="tr-TR" smtClean="0"/>
              <a:t>37</a:t>
            </a:fld>
            <a:endParaRPr lang="tr-TR"/>
          </a:p>
        </p:txBody>
      </p:sp>
    </p:spTree>
    <p:extLst>
      <p:ext uri="{BB962C8B-B14F-4D97-AF65-F5344CB8AC3E}">
        <p14:creationId xmlns:p14="http://schemas.microsoft.com/office/powerpoint/2010/main" val="168981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C5D20435-715D-4DD1-9432-251F6B55D607}" type="datetimeFigureOut">
              <a:rPr lang="tr-TR" smtClean="0"/>
              <a:t>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5EB638D-C4DB-4514-A23A-FC83870918A9}" type="slidenum">
              <a:rPr lang="tr-TR" smtClean="0"/>
              <a:t>‹#›</a:t>
            </a:fld>
            <a:endParaRPr lang="tr-T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6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5D20435-715D-4DD1-9432-251F6B55D607}" type="datetimeFigureOut">
              <a:rPr lang="tr-TR" smtClean="0"/>
              <a:t>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145042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5D20435-715D-4DD1-9432-251F6B55D607}" type="datetimeFigureOut">
              <a:rPr lang="tr-TR" smtClean="0"/>
              <a:t>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227309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5D20435-715D-4DD1-9432-251F6B55D607}" type="datetimeFigureOut">
              <a:rPr lang="tr-TR" smtClean="0"/>
              <a:t>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16976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5D20435-715D-4DD1-9432-251F6B55D607}" type="datetimeFigureOut">
              <a:rPr lang="tr-TR" smtClean="0"/>
              <a:t>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5EB638D-C4DB-4514-A23A-FC83870918A9}" type="slidenum">
              <a:rPr lang="tr-TR" smtClean="0"/>
              <a:t>‹#›</a:t>
            </a:fld>
            <a:endParaRPr lang="tr-T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5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5D20435-715D-4DD1-9432-251F6B55D607}" type="datetimeFigureOut">
              <a:rPr lang="tr-TR" smtClean="0"/>
              <a:t>3.12.2019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330283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C5D20435-715D-4DD1-9432-251F6B55D607}" type="datetimeFigureOut">
              <a:rPr lang="tr-TR" smtClean="0"/>
              <a:t>3.12.2019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417511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C5D20435-715D-4DD1-9432-251F6B55D607}" type="datetimeFigureOut">
              <a:rPr lang="tr-TR" smtClean="0"/>
              <a:t>3.12.2019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2619799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20435-715D-4DD1-9432-251F6B55D607}" type="datetimeFigureOut">
              <a:rPr lang="tr-TR" smtClean="0"/>
              <a:t>3.12.2019</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6424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smtClean="0"/>
              <a:t>Asıl metin stillerini düzenle</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C5D20435-715D-4DD1-9432-251F6B55D607}" type="datetimeFigureOut">
              <a:rPr lang="tr-TR" smtClean="0"/>
              <a:t>3.12.2019</a:t>
            </a:fld>
            <a:endParaRPr lang="tr-TR"/>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EB638D-C4DB-4514-A23A-FC83870918A9}" type="slidenum">
              <a:rPr lang="tr-TR" smtClean="0"/>
              <a:t>‹#›</a:t>
            </a:fld>
            <a:endParaRPr lang="tr-TR"/>
          </a:p>
        </p:txBody>
      </p:sp>
    </p:spTree>
    <p:extLst>
      <p:ext uri="{BB962C8B-B14F-4D97-AF65-F5344CB8AC3E}">
        <p14:creationId xmlns:p14="http://schemas.microsoft.com/office/powerpoint/2010/main" val="125056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5D20435-715D-4DD1-9432-251F6B55D607}" type="datetimeFigureOut">
              <a:rPr lang="tr-TR" smtClean="0"/>
              <a:t>3.12.2019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5EB638D-C4DB-4514-A23A-FC83870918A9}" type="slidenum">
              <a:rPr lang="tr-TR" smtClean="0"/>
              <a:t>‹#›</a:t>
            </a:fld>
            <a:endParaRPr lang="tr-TR"/>
          </a:p>
        </p:txBody>
      </p:sp>
    </p:spTree>
    <p:extLst>
      <p:ext uri="{BB962C8B-B14F-4D97-AF65-F5344CB8AC3E}">
        <p14:creationId xmlns:p14="http://schemas.microsoft.com/office/powerpoint/2010/main" val="97956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C5D20435-715D-4DD1-9432-251F6B55D607}" type="datetimeFigureOut">
              <a:rPr lang="tr-TR" smtClean="0"/>
              <a:t>3.12.2019</a:t>
            </a:fld>
            <a:endParaRPr lang="tr-T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55EB638D-C4DB-4514-A23A-FC83870918A9}"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4847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1964" y="259520"/>
            <a:ext cx="1601756" cy="1598418"/>
          </a:xfrm>
          <a:prstGeom prst="rect">
            <a:avLst/>
          </a:prstGeom>
        </p:spPr>
      </p:pic>
      <p:sp>
        <p:nvSpPr>
          <p:cNvPr id="2" name="Unvan 1"/>
          <p:cNvSpPr>
            <a:spLocks noGrp="1"/>
          </p:cNvSpPr>
          <p:nvPr>
            <p:ph type="ctrTitle"/>
          </p:nvPr>
        </p:nvSpPr>
        <p:spPr/>
        <p:txBody>
          <a:bodyPr/>
          <a:lstStyle/>
          <a:p>
            <a:pPr algn="ctr"/>
            <a:r>
              <a:rPr lang="tr-TR" sz="6600" dirty="0" smtClean="0">
                <a:effectLst>
                  <a:outerShdw blurRad="38100" dist="38100" dir="2700000" algn="tl">
                    <a:srgbClr val="000000">
                      <a:alpha val="43137"/>
                    </a:srgbClr>
                  </a:outerShdw>
                </a:effectLst>
              </a:rPr>
              <a:t>Çevre Mevzuatı Eğitimleri</a:t>
            </a:r>
            <a:endParaRPr lang="tr-TR" dirty="0">
              <a:effectLst>
                <a:outerShdw blurRad="38100" dist="38100" dir="2700000" algn="tl">
                  <a:srgbClr val="000000">
                    <a:alpha val="43137"/>
                  </a:srgbClr>
                </a:outerShdw>
              </a:effectLst>
            </a:endParaRPr>
          </a:p>
        </p:txBody>
      </p:sp>
      <p:sp>
        <p:nvSpPr>
          <p:cNvPr id="3" name="Alt Başlık 2"/>
          <p:cNvSpPr>
            <a:spLocks noGrp="1"/>
          </p:cNvSpPr>
          <p:nvPr>
            <p:ph type="subTitle" idx="1"/>
          </p:nvPr>
        </p:nvSpPr>
        <p:spPr/>
        <p:txBody>
          <a:bodyPr/>
          <a:lstStyle/>
          <a:p>
            <a:pPr algn="ctr"/>
            <a:r>
              <a:rPr lang="tr-TR" b="1" dirty="0" smtClean="0">
                <a:solidFill>
                  <a:schemeClr val="tx1"/>
                </a:solidFill>
                <a:effectLst>
                  <a:outerShdw blurRad="38100" dist="38100" dir="2700000" algn="tl">
                    <a:srgbClr val="000000">
                      <a:alpha val="43137"/>
                    </a:srgbClr>
                  </a:outerShdw>
                </a:effectLst>
                <a:latin typeface="DIN" panose="02000503000000020004" pitchFamily="2" charset="-94"/>
              </a:rPr>
              <a:t>ATIK, su, TOPRAK, HAVA  VE KİMYASALLARIN yönetimi</a:t>
            </a:r>
          </a:p>
          <a:p>
            <a:pPr algn="ctr"/>
            <a:r>
              <a:rPr lang="tr-TR" b="1" dirty="0" smtClean="0">
                <a:solidFill>
                  <a:schemeClr val="tx1"/>
                </a:solidFill>
                <a:effectLst>
                  <a:outerShdw blurRad="38100" dist="38100" dir="2700000" algn="tl">
                    <a:srgbClr val="000000">
                      <a:alpha val="43137"/>
                    </a:srgbClr>
                  </a:outerShdw>
                </a:effectLst>
                <a:latin typeface="DIN" panose="02000503000000020004" pitchFamily="2" charset="-94"/>
              </a:rPr>
              <a:t>uygulamalar</a:t>
            </a:r>
            <a:endParaRPr lang="tr-TR" b="1" dirty="0">
              <a:solidFill>
                <a:schemeClr val="tx1"/>
              </a:solidFill>
              <a:effectLst>
                <a:outerShdw blurRad="38100" dist="38100" dir="2700000" algn="tl">
                  <a:srgbClr val="000000">
                    <a:alpha val="43137"/>
                  </a:srgbClr>
                </a:outerShdw>
              </a:effectLst>
              <a:latin typeface="DIN" panose="02000503000000020004" pitchFamily="2" charset="-94"/>
            </a:endParaRP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7" name="Metin kutusu 6"/>
          <p:cNvSpPr txBox="1"/>
          <p:nvPr/>
        </p:nvSpPr>
        <p:spPr>
          <a:xfrm>
            <a:off x="0" y="1856130"/>
            <a:ext cx="12192000" cy="830997"/>
          </a:xfrm>
          <a:prstGeom prst="rect">
            <a:avLst/>
          </a:prstGeom>
          <a:noFill/>
        </p:spPr>
        <p:txBody>
          <a:bodyPr wrap="square" rtlCol="0">
            <a:spAutoFit/>
          </a:bodyPr>
          <a:lstStyle/>
          <a:p>
            <a:pPr algn="ctr"/>
            <a:r>
              <a:rPr lang="tr-TR" sz="2400" b="1" dirty="0" smtClean="0">
                <a:solidFill>
                  <a:srgbClr val="EE1C25"/>
                </a:solidFill>
              </a:rPr>
              <a:t>ESKİŞEHİR ÇEVRE VE </a:t>
            </a:r>
          </a:p>
          <a:p>
            <a:pPr algn="ctr"/>
            <a:r>
              <a:rPr lang="tr-TR" sz="2400" b="1" dirty="0" smtClean="0">
                <a:solidFill>
                  <a:srgbClr val="EE1C25"/>
                </a:solidFill>
              </a:rPr>
              <a:t>ŞEHİRCİLİK İL MÜDÜRLÜĞÜ</a:t>
            </a:r>
            <a:endParaRPr lang="tr-TR" sz="2400" b="1" dirty="0">
              <a:solidFill>
                <a:srgbClr val="EE1C25"/>
              </a:solidFill>
            </a:endParaRPr>
          </a:p>
        </p:txBody>
      </p:sp>
    </p:spTree>
    <p:extLst>
      <p:ext uri="{BB962C8B-B14F-4D97-AF65-F5344CB8AC3E}">
        <p14:creationId xmlns:p14="http://schemas.microsoft.com/office/powerpoint/2010/main" val="52904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normAutofit/>
          </a:bodyPr>
          <a:lstStyle/>
          <a:p>
            <a:pPr algn="just"/>
            <a:r>
              <a:rPr lang="tr-TR" sz="2200" b="1" dirty="0" smtClean="0"/>
              <a:t>Atık Yönetim Planı</a:t>
            </a:r>
          </a:p>
          <a:p>
            <a:pPr algn="just"/>
            <a:r>
              <a:rPr lang="tr-TR" dirty="0"/>
              <a:t>Onaylanan Atık Yönetim </a:t>
            </a:r>
            <a:r>
              <a:rPr lang="tr-TR" dirty="0" smtClean="0"/>
              <a:t>Planı’nın </a:t>
            </a:r>
            <a:r>
              <a:rPr lang="tr-TR" b="1" dirty="0" smtClean="0">
                <a:solidFill>
                  <a:srgbClr val="FF0000"/>
                </a:solidFill>
              </a:rPr>
              <a:t>geçerlilik süresi 3 </a:t>
            </a:r>
            <a:r>
              <a:rPr lang="tr-TR" b="1" dirty="0">
                <a:solidFill>
                  <a:srgbClr val="FF0000"/>
                </a:solidFill>
              </a:rPr>
              <a:t>yıldır. </a:t>
            </a:r>
          </a:p>
          <a:p>
            <a:pPr algn="just"/>
            <a:r>
              <a:rPr lang="tr-TR" dirty="0"/>
              <a:t>Geçerlilik süresi içerisinde Atık Yönetim </a:t>
            </a:r>
            <a:r>
              <a:rPr lang="tr-TR" dirty="0" smtClean="0"/>
              <a:t>Planı’nda </a:t>
            </a:r>
            <a:r>
              <a:rPr lang="tr-TR" dirty="0"/>
              <a:t>değişiklik yapılmasını gerektirecek bir durumun oluşması </a:t>
            </a:r>
            <a:r>
              <a:rPr lang="tr-TR" dirty="0" smtClean="0"/>
              <a:t>halinde (ilave atık kodları, atık sahalarının durumu, atık miktarlarının değişmesi, üretim süreçlerinin değişmesi vb.) </a:t>
            </a:r>
            <a:r>
              <a:rPr lang="tr-TR" dirty="0"/>
              <a:t>yenilenen Atık Yönetim Planı </a:t>
            </a:r>
            <a:r>
              <a:rPr lang="tr-TR" b="1" dirty="0"/>
              <a:t>1 ay içerisinde </a:t>
            </a:r>
            <a:r>
              <a:rPr lang="tr-TR" dirty="0" smtClean="0"/>
              <a:t>İl Müdürlüğümüz </a:t>
            </a:r>
            <a:r>
              <a:rPr lang="tr-TR" dirty="0"/>
              <a:t>onayına sunulmalıdır.</a:t>
            </a:r>
          </a:p>
          <a:p>
            <a:pPr algn="just"/>
            <a:r>
              <a:rPr lang="tr-TR" dirty="0"/>
              <a:t>Atık Yönetim Planları geçerlilik tarihinin bitmesine </a:t>
            </a:r>
            <a:r>
              <a:rPr lang="tr-TR" b="1" dirty="0">
                <a:solidFill>
                  <a:srgbClr val="FF0000"/>
                </a:solidFill>
              </a:rPr>
              <a:t>3 ay kala </a:t>
            </a:r>
            <a:r>
              <a:rPr lang="tr-TR" dirty="0"/>
              <a:t>yenilenerek Müdürlüğümüz onayına sunulmalıdır.</a:t>
            </a:r>
          </a:p>
          <a:p>
            <a:pPr algn="just"/>
            <a:r>
              <a:rPr lang="tr-TR" dirty="0" smtClean="0"/>
              <a:t>Proses kaynaklı atığı olmayan ve sadece yönetim binası ve idari faaliyetleri sonucu flüoresan lamba, kartuş, toner gibi atık oluşturan tesisler için Atık Yönetim Planı hazırlanır; ancak hazırlanan yönetim planının İl Müdürlüğümüz onayı alınması zorunluluğu bulunmamaktadır.</a:t>
            </a:r>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988174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normAutofit/>
          </a:bodyPr>
          <a:lstStyle/>
          <a:p>
            <a:pPr algn="just"/>
            <a:r>
              <a:rPr lang="tr-TR" sz="2200" b="1" dirty="0" smtClean="0"/>
              <a:t>Atık Yönetim Planı</a:t>
            </a:r>
          </a:p>
          <a:p>
            <a:pPr algn="just"/>
            <a:r>
              <a:rPr lang="tr-TR" dirty="0" err="1" smtClean="0"/>
              <a:t>AYP’lerdeki</a:t>
            </a:r>
            <a:r>
              <a:rPr lang="tr-TR" dirty="0" smtClean="0"/>
              <a:t> zaman aralıklarına dikkat edilmelidir. Planlardaki üç yıllık tablolar, planın </a:t>
            </a:r>
            <a:r>
              <a:rPr lang="tr-TR" b="1" dirty="0" smtClean="0"/>
              <a:t>İl Müdürlüğümüze sunulduğu tarihten başlayarak</a:t>
            </a:r>
            <a:r>
              <a:rPr lang="tr-TR" dirty="0" smtClean="0"/>
              <a:t> üç yılı kapsamalıdır.</a:t>
            </a:r>
          </a:p>
          <a:p>
            <a:pPr algn="just"/>
            <a:r>
              <a:rPr lang="tr-TR" dirty="0" smtClean="0"/>
              <a:t>Plan içerisinde atık sahasını gösteren açık, anlaşılabilir, tereddüde yer bırakmayacak fotoğrafların yer alması gerekir.</a:t>
            </a:r>
          </a:p>
          <a:p>
            <a:pPr algn="just"/>
            <a:r>
              <a:rPr lang="tr-TR" dirty="0" smtClean="0"/>
              <a:t>Planın her sayfası «beyan» ve «taahhüt» niteliği taşıdığından, imzalı ve kaşeli olmalıdır.</a:t>
            </a:r>
          </a:p>
          <a:p>
            <a:pPr algn="just"/>
            <a:endParaRPr lang="tr-TR" dirty="0" smtClean="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360771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a:xfrm>
            <a:off x="1097280" y="1845734"/>
            <a:ext cx="7388352" cy="4023360"/>
          </a:xfrm>
        </p:spPr>
        <p:txBody>
          <a:bodyPr>
            <a:normAutofit lnSpcReduction="10000"/>
          </a:bodyPr>
          <a:lstStyle/>
          <a:p>
            <a:pPr marL="0" indent="0" algn="just">
              <a:buNone/>
            </a:pPr>
            <a:r>
              <a:rPr lang="tr-TR" sz="2400" b="1" dirty="0"/>
              <a:t>Geçici Depolama İzni</a:t>
            </a:r>
          </a:p>
          <a:p>
            <a:pPr marL="0" indent="0" algn="just">
              <a:buNone/>
            </a:pPr>
            <a:r>
              <a:rPr lang="tr-TR" dirty="0" smtClean="0"/>
              <a:t>Geçici </a:t>
            </a:r>
            <a:r>
              <a:rPr lang="tr-TR" dirty="0"/>
              <a:t>depolama alanında atıklar birbirleriyle karıştırılmadan, tehlikeli ve tehlikesiz atıklar birbirinden ayrı olarak depolanır. </a:t>
            </a:r>
          </a:p>
          <a:p>
            <a:pPr marL="0" indent="0" algn="just">
              <a:buNone/>
            </a:pPr>
            <a:r>
              <a:rPr lang="tr-TR" dirty="0"/>
              <a:t>Ayda </a:t>
            </a:r>
            <a:r>
              <a:rPr lang="tr-TR" b="1" u="sng" dirty="0"/>
              <a:t>bin kilogramdan daha az </a:t>
            </a:r>
            <a:r>
              <a:rPr lang="tr-TR" dirty="0"/>
              <a:t>tehlikeli atık üreten atık üreticileri, tehlikeli atıklarını geçici olarak depoladığı/depolayacağı alanları/konteynerleri için geçici depolama izninden muaftır. </a:t>
            </a:r>
          </a:p>
          <a:p>
            <a:pPr marL="0" indent="0" algn="just">
              <a:buNone/>
            </a:pPr>
            <a:r>
              <a:rPr lang="tr-TR" dirty="0"/>
              <a:t>Ayda </a:t>
            </a:r>
            <a:r>
              <a:rPr lang="tr-TR" b="1" u="sng" dirty="0"/>
              <a:t>bin kilogram veya daha fazla </a:t>
            </a:r>
            <a:r>
              <a:rPr lang="tr-TR" dirty="0"/>
              <a:t>tehlikeli atık üreten atık üreticileri tehlikeli atıklarını geçici depoladığı alanları/konteynerleri için il müdürlüğünden geçici depolama izni alır.</a:t>
            </a:r>
          </a:p>
          <a:p>
            <a:pPr marL="0" indent="0" algn="just">
              <a:buNone/>
            </a:pPr>
            <a:r>
              <a:rPr lang="tr-TR" dirty="0"/>
              <a:t>Geçici depolama izni İl Müdürlüğü tarafından süresiz olarak verilir. Geçici depolama alanında değişiklik olması halinde geçici depolama izni yenilenir</a:t>
            </a:r>
            <a:r>
              <a:rPr lang="tr-TR" dirty="0" smtClean="0"/>
              <a:t>.</a:t>
            </a:r>
          </a:p>
          <a:p>
            <a:pPr marL="0" indent="0" algn="just">
              <a:buNone/>
            </a:pPr>
            <a:endParaRPr lang="tr-TR" dirty="0" smtClean="0"/>
          </a:p>
          <a:p>
            <a:endParaRPr lang="tr-TR" dirty="0"/>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11334" b="14533"/>
          <a:stretch/>
        </p:blipFill>
        <p:spPr>
          <a:xfrm>
            <a:off x="8593399" y="2261786"/>
            <a:ext cx="3463521" cy="3423498"/>
          </a:xfrm>
          <a:prstGeom prst="rect">
            <a:avLst/>
          </a:prstGeom>
        </p:spPr>
      </p:pic>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981191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5" name="Metin kutusu 4"/>
          <p:cNvSpPr txBox="1"/>
          <p:nvPr/>
        </p:nvSpPr>
        <p:spPr>
          <a:xfrm>
            <a:off x="1097280" y="1813164"/>
            <a:ext cx="10865561" cy="1292662"/>
          </a:xfrm>
          <a:prstGeom prst="rect">
            <a:avLst/>
          </a:prstGeom>
          <a:noFill/>
        </p:spPr>
        <p:txBody>
          <a:bodyPr wrap="square" rtlCol="0">
            <a:spAutoFit/>
          </a:bodyPr>
          <a:lstStyle/>
          <a:p>
            <a:pPr algn="just"/>
            <a:r>
              <a:rPr lang="tr-TR" sz="2000" dirty="0"/>
              <a:t>Tehlikeli atıklar geçici depolama alanında en fazla </a:t>
            </a:r>
            <a:r>
              <a:rPr lang="tr-TR" sz="2000" b="1" dirty="0">
                <a:solidFill>
                  <a:srgbClr val="FF0000"/>
                </a:solidFill>
              </a:rPr>
              <a:t>180 gün </a:t>
            </a:r>
            <a:r>
              <a:rPr lang="tr-TR" sz="2000" dirty="0"/>
              <a:t>süreyle geçici olarak depolanır</a:t>
            </a:r>
            <a:r>
              <a:rPr lang="tr-TR" sz="2000" dirty="0" smtClean="0"/>
              <a:t>. Tehlikesiz </a:t>
            </a:r>
            <a:r>
              <a:rPr lang="tr-TR" sz="2000" dirty="0"/>
              <a:t>atıklar ise geçici depolama alanında en fazla </a:t>
            </a:r>
            <a:r>
              <a:rPr lang="tr-TR" sz="2000" b="1" dirty="0">
                <a:solidFill>
                  <a:srgbClr val="FF0000"/>
                </a:solidFill>
              </a:rPr>
              <a:t>1 yıl </a:t>
            </a:r>
            <a:r>
              <a:rPr lang="tr-TR" sz="2000" dirty="0"/>
              <a:t>süreyle geçici olarak depolanır. </a:t>
            </a:r>
            <a:r>
              <a:rPr lang="tr-TR" sz="2000" dirty="0" smtClean="0"/>
              <a:t>Belirtilen </a:t>
            </a:r>
            <a:r>
              <a:rPr lang="tr-TR" sz="2000" dirty="0"/>
              <a:t>süreler dolmadan atıklar lisanslı atık işleme tesislerine gönderilir.</a:t>
            </a:r>
          </a:p>
          <a:p>
            <a:pPr algn="just"/>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4143" y="2589116"/>
            <a:ext cx="2758698" cy="3678264"/>
          </a:xfrm>
          <a:prstGeom prst="rect">
            <a:avLst/>
          </a:prstGeom>
        </p:spPr>
      </p:pic>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19139"/>
          <a:stretch/>
        </p:blipFill>
        <p:spPr>
          <a:xfrm>
            <a:off x="1187325" y="2881242"/>
            <a:ext cx="4867656" cy="3386138"/>
          </a:xfrm>
          <a:prstGeom prst="rect">
            <a:avLst/>
          </a:prstGeom>
        </p:spPr>
      </p:pic>
      <p:sp>
        <p:nvSpPr>
          <p:cNvPr id="12" name="Çarpma 11"/>
          <p:cNvSpPr/>
          <p:nvPr/>
        </p:nvSpPr>
        <p:spPr>
          <a:xfrm>
            <a:off x="3832989" y="3777449"/>
            <a:ext cx="2221992" cy="2012164"/>
          </a:xfrm>
          <a:prstGeom prst="mathMultiply">
            <a:avLst/>
          </a:prstGeom>
          <a:solidFill>
            <a:srgbClr val="EE1C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ülen Yüz 12"/>
          <p:cNvSpPr/>
          <p:nvPr/>
        </p:nvSpPr>
        <p:spPr>
          <a:xfrm>
            <a:off x="10753344" y="2852193"/>
            <a:ext cx="1060704" cy="10295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442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a:xfrm>
            <a:off x="1097280" y="1845734"/>
            <a:ext cx="6583680" cy="4023360"/>
          </a:xfrm>
        </p:spPr>
        <p:txBody>
          <a:bodyPr>
            <a:normAutofit fontScale="92500" lnSpcReduction="10000"/>
          </a:bodyPr>
          <a:lstStyle/>
          <a:p>
            <a:pPr marL="0" indent="0">
              <a:buNone/>
            </a:pPr>
            <a:r>
              <a:rPr lang="tr-TR" b="1" dirty="0"/>
              <a:t>Tehlikeli ve Tehlikesiz Atık Geçici Depolama Alanları</a:t>
            </a:r>
          </a:p>
          <a:p>
            <a:pPr algn="just"/>
            <a:r>
              <a:rPr lang="tr-TR" dirty="0" smtClean="0"/>
              <a:t>Üstü </a:t>
            </a:r>
            <a:r>
              <a:rPr lang="tr-TR" dirty="0"/>
              <a:t>kapalı ve her türlü dış etkenden atıkları koruyacak şekilde oluşturulur.</a:t>
            </a:r>
          </a:p>
          <a:p>
            <a:pPr algn="just"/>
            <a:r>
              <a:rPr lang="tr-TR" dirty="0"/>
              <a:t>Zemini geçirimsiz malzemeden teşkil edilir. </a:t>
            </a:r>
          </a:p>
          <a:p>
            <a:pPr algn="just"/>
            <a:r>
              <a:rPr lang="tr-TR" dirty="0"/>
              <a:t>Sızma veya dökülmelere karşı absorban malzeme bulundurulur. </a:t>
            </a:r>
          </a:p>
          <a:p>
            <a:pPr algn="just"/>
            <a:r>
              <a:rPr lang="tr-TR" dirty="0"/>
              <a:t>Geçici depolama alanının sızma ve dökülmelere karşı etrafı ızgarayla çevrelenir. Izgarada biriken sıvılar toplanarak uygun yöntemle geri kazanım/</a:t>
            </a:r>
            <a:r>
              <a:rPr lang="tr-TR" dirty="0" err="1"/>
              <a:t>bertarafı</a:t>
            </a:r>
            <a:r>
              <a:rPr lang="tr-TR" dirty="0"/>
              <a:t> sağlanır, </a:t>
            </a:r>
            <a:r>
              <a:rPr lang="tr-TR" b="1" dirty="0"/>
              <a:t>alıcı ortama deşarj edilmez. </a:t>
            </a:r>
          </a:p>
          <a:p>
            <a:pPr algn="just"/>
            <a:r>
              <a:rPr lang="tr-TR" dirty="0"/>
              <a:t>Yangın gibi her türlü acil duruma karşı güvenlik tedbirleri alınır. </a:t>
            </a:r>
          </a:p>
          <a:p>
            <a:pPr algn="just"/>
            <a:r>
              <a:rPr lang="tr-TR" dirty="0"/>
              <a:t>Alan dışarıdan izinsiz şekilde girişe izin vermeyecek şekilde düzenlenir.</a:t>
            </a:r>
          </a:p>
          <a:p>
            <a:endParaRPr lang="tr-TR" dirty="0"/>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5250" r="7750"/>
          <a:stretch/>
        </p:blipFill>
        <p:spPr>
          <a:xfrm>
            <a:off x="7790688" y="1845734"/>
            <a:ext cx="4169664" cy="3529584"/>
          </a:xfrm>
          <a:prstGeom prst="rect">
            <a:avLst/>
          </a:prstGeom>
        </p:spPr>
      </p:pic>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189532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algn="just"/>
            <a:r>
              <a:rPr lang="tr-TR" dirty="0"/>
              <a:t>Atıkların tehlikelilik özelliğine göre uygun bölümlendirme yapılır. Atıklar atık kodlarına göre ayrı ayrı depolanır. </a:t>
            </a:r>
          </a:p>
          <a:p>
            <a:pPr algn="just"/>
            <a:r>
              <a:rPr lang="tr-TR" dirty="0"/>
              <a:t>Geçici depolama alanı olarak konteynır kullanılabilir. Konteynır kullanılması halinde konteynır geçirimsiz zemin üzerine yerleştirilir, konteynırın etrafı ızgara ile çevrelenir, sızma ve dökülmelere karşı absorban malzeme bulundurulur. </a:t>
            </a:r>
          </a:p>
          <a:p>
            <a:pPr algn="just"/>
            <a:r>
              <a:rPr lang="tr-TR" sz="1800" dirty="0"/>
              <a:t>Geçici depolama alanından </a:t>
            </a:r>
            <a:r>
              <a:rPr lang="tr-TR" sz="1800" b="1" dirty="0"/>
              <a:t>sorumlu bir çalışan </a:t>
            </a:r>
            <a:r>
              <a:rPr lang="tr-TR" sz="1800" dirty="0"/>
              <a:t>belirlenir. Sorumlu çalışan geçici depolama alanına giren ve çıkan tüm atıkların kayıtlarını tutar ve izinsiz giriş ve çıkışa engel olur. Sorumlu çalışanın iletişim bilgileri İl Müdürlüğüne bildirilir. </a:t>
            </a:r>
            <a:r>
              <a:rPr lang="tr-TR" sz="1800" u="sng" dirty="0" smtClean="0"/>
              <a:t>İl </a:t>
            </a:r>
            <a:r>
              <a:rPr lang="tr-TR" sz="1800" u="sng" dirty="0"/>
              <a:t>Müdürlüğünce gerek görülmesi halinde talep edilecek ilave tedbirler alınır. </a:t>
            </a:r>
          </a:p>
          <a:p>
            <a:endParaRPr lang="tr-TR" sz="18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37555"/>
            <a:ext cx="12192000" cy="1944957"/>
          </a:xfrm>
          <a:prstGeom prst="rect">
            <a:avLst/>
          </a:prstGeom>
        </p:spPr>
      </p:pic>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697296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normAutofit/>
          </a:bodyPr>
          <a:lstStyle/>
          <a:p>
            <a:pPr marL="0" indent="0">
              <a:buNone/>
            </a:pPr>
            <a:r>
              <a:rPr lang="tr-TR" b="1" dirty="0"/>
              <a:t>Zorunlu Mali Sorumluluk </a:t>
            </a:r>
            <a:r>
              <a:rPr lang="tr-TR" b="1" dirty="0" smtClean="0"/>
              <a:t>Sigortası</a:t>
            </a:r>
            <a:endParaRPr lang="tr-TR" dirty="0"/>
          </a:p>
          <a:p>
            <a:pPr marL="0" indent="0" algn="just">
              <a:buNone/>
            </a:pPr>
            <a:r>
              <a:rPr lang="tr-TR" dirty="0"/>
              <a:t>Atık Yönetimi Yönetmeliği’nin 16’ncı </a:t>
            </a:r>
            <a:r>
              <a:rPr lang="tr-TR" dirty="0" smtClean="0"/>
              <a:t>Maddesi </a:t>
            </a:r>
            <a:r>
              <a:rPr lang="tr-TR" dirty="0"/>
              <a:t>kapsamında sigorta yaptırma yükümlülüğü olan geçici depolama alanları için miktara bakılmaksızın </a:t>
            </a:r>
            <a:r>
              <a:rPr lang="tr-TR" dirty="0" smtClean="0"/>
              <a:t>Zorunlu Mali Sorumluluk Sigortası yaptırılır</a:t>
            </a:r>
            <a:r>
              <a:rPr lang="tr-TR" dirty="0"/>
              <a:t>. </a:t>
            </a:r>
          </a:p>
          <a:p>
            <a:pPr marL="0" indent="0" algn="just">
              <a:buNone/>
            </a:pPr>
            <a:r>
              <a:rPr lang="tr-TR" dirty="0"/>
              <a:t>Mali sorumluluk sigortası olmayan tesislere geçici depolama izni verilmez. Geçici depolama alanları/konteynırları için yaptırılan mali sorumluluk sigortaları her yıl poliçe üzerinde yazan sigorta bitiş tarihi baz alınarak yenilenir ve denetimlerde ibraz edilir.</a:t>
            </a:r>
          </a:p>
          <a:p>
            <a:pPr marL="0" indent="0" algn="just">
              <a:buNone/>
            </a:pPr>
            <a:r>
              <a:rPr lang="tr-TR" dirty="0"/>
              <a:t>Söz konusu sigortada «</a:t>
            </a:r>
            <a:r>
              <a:rPr lang="tr-TR" b="1" dirty="0"/>
              <a:t>Tehlikeli Atık</a:t>
            </a:r>
            <a:r>
              <a:rPr lang="tr-TR" dirty="0"/>
              <a:t>» ibaresi bulunmak zorundadır</a:t>
            </a:r>
            <a:r>
              <a:rPr lang="tr-TR" dirty="0" smtClean="0"/>
              <a:t>.</a:t>
            </a:r>
          </a:p>
          <a:p>
            <a:pPr marL="0" indent="0" algn="just">
              <a:buNone/>
            </a:pPr>
            <a:r>
              <a:rPr lang="tr-TR" dirty="0" smtClean="0"/>
              <a:t>Zorunlu </a:t>
            </a:r>
            <a:r>
              <a:rPr lang="tr-TR" dirty="0"/>
              <a:t>mali sorumluluk sigortasını yenilemeyen </a:t>
            </a:r>
            <a:r>
              <a:rPr lang="tr-TR" dirty="0" smtClean="0"/>
              <a:t>firmalar, sigorta </a:t>
            </a:r>
            <a:r>
              <a:rPr lang="tr-TR" dirty="0"/>
              <a:t>firmaları tarafından kurulan, GÜVENCE HESABI kuruluşu tarafından periyodik olarak Bakanlığımıza bildirilmektedir</a:t>
            </a:r>
            <a:r>
              <a:rPr lang="tr-TR" dirty="0" smtClean="0"/>
              <a:t>.</a:t>
            </a:r>
          </a:p>
          <a:p>
            <a:pPr marL="0" indent="0" algn="just">
              <a:buNone/>
            </a:pPr>
            <a:r>
              <a:rPr lang="tr-TR" dirty="0"/>
              <a:t>Sigorta yaptırmayan/yeniletmeyen işletmelere, </a:t>
            </a:r>
            <a:r>
              <a:rPr lang="tr-TR" dirty="0" smtClean="0"/>
              <a:t>Çevre Kanunu Madde-20/p uyarınca, 72.197,00 </a:t>
            </a:r>
            <a:r>
              <a:rPr lang="tr-TR" dirty="0"/>
              <a:t>Türk Lirası idarî para cezası verilir. </a:t>
            </a:r>
          </a:p>
          <a:p>
            <a:endParaRPr lang="tr-TR"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235240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pic>
        <p:nvPicPr>
          <p:cNvPr id="4" name="Picture 2" descr="D:\YEDEK\Görev Foto\20160223_1026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2019999"/>
            <a:ext cx="5358013"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YEDEK\Görev Foto\20151019_1039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64" y="2019998"/>
            <a:ext cx="5356758" cy="402272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472622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pic>
        <p:nvPicPr>
          <p:cNvPr id="4" name="Picture 2" descr="D:\Denetim Fotoları 2015-2016\SAM_06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0407" y="1846263"/>
            <a:ext cx="7151511" cy="402272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749027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pic>
        <p:nvPicPr>
          <p:cNvPr id="4" name="Picture 2" descr="D:\Denetim Fotoları 2015-2016\SAM_09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0407" y="1846263"/>
            <a:ext cx="7151511" cy="402272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787258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Sunum İçeriği</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lstStyle/>
          <a:p>
            <a:r>
              <a:rPr lang="tr-TR" sz="2400" dirty="0" smtClean="0"/>
              <a:t>Atık  Yönetimi Uygulamaları</a:t>
            </a:r>
          </a:p>
          <a:p>
            <a:r>
              <a:rPr lang="tr-TR" sz="2400" dirty="0" smtClean="0"/>
              <a:t>Su ve Toprak Yönetimi Uygulamaları</a:t>
            </a:r>
          </a:p>
          <a:p>
            <a:r>
              <a:rPr lang="tr-TR" sz="2400" dirty="0" smtClean="0"/>
              <a:t>Hava Kirliliği Kontrolü Uygulamaları</a:t>
            </a:r>
          </a:p>
          <a:p>
            <a:r>
              <a:rPr lang="tr-TR" sz="2400" dirty="0" smtClean="0"/>
              <a:t>Kimyasal Yönetimi Uygulamaları</a:t>
            </a:r>
          </a:p>
          <a:p>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12" name="Picture 4"/>
          <p:cNvPicPr>
            <a:picLocks noChangeAspect="1" noChangeArrowheads="1"/>
          </p:cNvPicPr>
          <p:nvPr/>
        </p:nvPicPr>
        <p:blipFill>
          <a:blip r:embed="rId4" cstate="print"/>
          <a:srcRect/>
          <a:stretch>
            <a:fillRect/>
          </a:stretch>
        </p:blipFill>
        <p:spPr bwMode="auto">
          <a:xfrm>
            <a:off x="8632095" y="2089779"/>
            <a:ext cx="3154362" cy="20855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D:\DENETİMLER\SERANİT ATIK SAHASI\DSCN714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8" t="8579" r="21428" b="13626"/>
          <a:stretch/>
        </p:blipFill>
        <p:spPr bwMode="auto">
          <a:xfrm>
            <a:off x="7102296" y="3833201"/>
            <a:ext cx="3106980" cy="23319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96070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a:xfrm>
            <a:off x="1097280" y="1845734"/>
            <a:ext cx="10058400" cy="4465236"/>
          </a:xfrm>
        </p:spPr>
        <p:txBody>
          <a:bodyPr/>
          <a:lstStyle/>
          <a:p>
            <a:pPr marL="0" indent="0" algn="ctr">
              <a:buNone/>
            </a:pPr>
            <a:r>
              <a:rPr lang="tr-TR" b="1" dirty="0" smtClean="0"/>
              <a:t>Tehlikeli </a:t>
            </a:r>
            <a:r>
              <a:rPr lang="tr-TR" b="1" dirty="0"/>
              <a:t>Atık Geçici Depolaması İçin Konteynerler</a:t>
            </a:r>
          </a:p>
          <a:p>
            <a:endParaRPr lang="tr-T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042" y="2590800"/>
            <a:ext cx="3194152" cy="372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9005"/>
          <a:stretch/>
        </p:blipFill>
        <p:spPr bwMode="auto">
          <a:xfrm>
            <a:off x="6714283" y="2521843"/>
            <a:ext cx="3866002" cy="378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2221338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a:xfrm>
            <a:off x="1097280" y="1845734"/>
            <a:ext cx="5897880" cy="4023360"/>
          </a:xfrm>
        </p:spPr>
        <p:txBody>
          <a:bodyPr/>
          <a:lstStyle/>
          <a:p>
            <a:pPr marL="0" indent="0">
              <a:buNone/>
            </a:pPr>
            <a:r>
              <a:rPr lang="tr-TR" b="1" dirty="0"/>
              <a:t>Denetimlerde Gözlemlenen Genel Eksiklikler</a:t>
            </a:r>
          </a:p>
          <a:p>
            <a:pPr marL="0" indent="0" algn="just">
              <a:buNone/>
            </a:pPr>
            <a:r>
              <a:rPr lang="tr-TR" b="1" dirty="0"/>
              <a:t>1-</a:t>
            </a:r>
            <a:r>
              <a:rPr lang="tr-TR" dirty="0"/>
              <a:t> Atık sahalarının doğru şekilde kullanılmaması, atık sahaları dışında tesis açık alanlarında atık geçici depolama işlemi </a:t>
            </a:r>
            <a:r>
              <a:rPr lang="tr-TR" dirty="0" smtClean="0"/>
              <a:t>yapılması, atıkların yanlış/uygun olmayan koşullarda depolanması</a:t>
            </a:r>
            <a:endParaRPr lang="tr-TR" dirty="0"/>
          </a:p>
          <a:p>
            <a:pPr marL="0" indent="0" algn="just">
              <a:buNone/>
            </a:pPr>
            <a:r>
              <a:rPr lang="tr-TR" b="1" dirty="0"/>
              <a:t>2-</a:t>
            </a:r>
            <a:r>
              <a:rPr lang="tr-TR" dirty="0"/>
              <a:t> Atık/tekrar kullanılabilir parça ayrımı yapılmaması, atıkların ve tekrar kullanılabilir vasıfta makine/ekipman parçalarının, kalıpların karışık vaziyette birlikte geçici depolanması</a:t>
            </a:r>
          </a:p>
          <a:p>
            <a:pPr marL="0" indent="0" algn="just">
              <a:buNone/>
            </a:pPr>
            <a:r>
              <a:rPr lang="tr-TR" b="1" dirty="0"/>
              <a:t>3-</a:t>
            </a:r>
            <a:r>
              <a:rPr lang="tr-TR" dirty="0"/>
              <a:t> </a:t>
            </a:r>
            <a:r>
              <a:rPr lang="tr-TR" dirty="0" err="1"/>
              <a:t>Kontamine</a:t>
            </a:r>
            <a:r>
              <a:rPr lang="tr-TR" dirty="0"/>
              <a:t> ambalajların su deposu, çöp kutusu, parça/ atık konteyneri vb. olarak kullanılması</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950213"/>
            <a:ext cx="4867612" cy="3540082"/>
          </a:xfrm>
          <a:prstGeom prst="rect">
            <a:avLst/>
          </a:prstGeom>
        </p:spPr>
      </p:pic>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387146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marL="0" indent="0" algn="just">
              <a:buNone/>
            </a:pPr>
            <a:r>
              <a:rPr lang="tr-TR" b="1" dirty="0"/>
              <a:t>4-</a:t>
            </a:r>
            <a:r>
              <a:rPr lang="tr-TR" dirty="0"/>
              <a:t> AYP onaylanmış atık geçici depolama sahaları dışında atık geçici depolama alanı/alanları </a:t>
            </a:r>
            <a:r>
              <a:rPr lang="tr-TR" dirty="0" smtClean="0"/>
              <a:t>oluşturulması, hazırlanan </a:t>
            </a:r>
            <a:r>
              <a:rPr lang="tr-TR" dirty="0" err="1" smtClean="0"/>
              <a:t>AYP’lerin</a:t>
            </a:r>
            <a:r>
              <a:rPr lang="tr-TR" dirty="0" smtClean="0"/>
              <a:t> yalnızca onay sayfalarının muhafaza edilmesi</a:t>
            </a:r>
            <a:endParaRPr lang="tr-TR" dirty="0"/>
          </a:p>
          <a:p>
            <a:pPr marL="0" indent="0" algn="just">
              <a:buNone/>
            </a:pPr>
            <a:r>
              <a:rPr lang="tr-TR" b="1" dirty="0"/>
              <a:t>5-</a:t>
            </a:r>
            <a:r>
              <a:rPr lang="tr-TR" dirty="0"/>
              <a:t> Geçici depolama izni verilmiş tehlikeli atık geçici depolama alanında değişiklik yapılması, yerinin değiştirilmesi, ihtiyacı karşılamaması sebebiyle ikinci bir yerin (kazan dairesi, depo vb.) kullanımı</a:t>
            </a:r>
          </a:p>
          <a:p>
            <a:pPr marL="0" indent="0" algn="just">
              <a:buNone/>
            </a:pPr>
            <a:r>
              <a:rPr lang="tr-TR" b="1" dirty="0"/>
              <a:t>6-</a:t>
            </a:r>
            <a:r>
              <a:rPr lang="tr-TR" dirty="0"/>
              <a:t> Dosyaların denetim yerinde bulundurulmaması</a:t>
            </a:r>
          </a:p>
          <a:p>
            <a:pPr marL="0" indent="0" algn="just">
              <a:buNone/>
            </a:pPr>
            <a:r>
              <a:rPr lang="tr-TR" b="1" dirty="0"/>
              <a:t>7-</a:t>
            </a:r>
            <a:r>
              <a:rPr lang="tr-TR" dirty="0"/>
              <a:t> Sık danışman değiştirilmesi sebebiyle danışmanın tesisin ve Çevre Dosyasının geçmişi ile ilgili bilgi sahibi </a:t>
            </a:r>
            <a:r>
              <a:rPr lang="tr-TR" dirty="0" smtClean="0"/>
              <a:t>olmaması, İç Tetkik Raporu hazırlanmaktan imtina edilmesi nedeniyle yeni danışmanın tesisi eski danışmandan «duyduğu kadarıyla» tanımaya çalışması</a:t>
            </a:r>
            <a:endParaRPr lang="tr-TR" dirty="0"/>
          </a:p>
          <a:p>
            <a:endParaRPr lang="tr-TR"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515247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marL="0" indent="0" algn="just">
              <a:buNone/>
            </a:pPr>
            <a:r>
              <a:rPr lang="tr-TR" b="1" dirty="0"/>
              <a:t>8-</a:t>
            </a:r>
            <a:r>
              <a:rPr lang="tr-TR" dirty="0"/>
              <a:t> Atık işleme tesislerine gelen/gönderilen atıkların içinden çıkan ve firmanın lisansına dahil olmayan atıkların (ambalaj tesislerindeki </a:t>
            </a:r>
            <a:r>
              <a:rPr lang="tr-TR" dirty="0" err="1"/>
              <a:t>AEEE’ler</a:t>
            </a:r>
            <a:r>
              <a:rPr lang="tr-TR" dirty="0"/>
              <a:t>, </a:t>
            </a:r>
            <a:r>
              <a:rPr lang="tr-TR" dirty="0" err="1"/>
              <a:t>kontamine</a:t>
            </a:r>
            <a:r>
              <a:rPr lang="tr-TR" dirty="0"/>
              <a:t> ambalajlar vb.) lisanslı tesislere sevk edilmemesi ve </a:t>
            </a:r>
            <a:r>
              <a:rPr lang="tr-TR" dirty="0" err="1"/>
              <a:t>KDS’ye</a:t>
            </a:r>
            <a:r>
              <a:rPr lang="tr-TR" dirty="0"/>
              <a:t> işlenmemesi</a:t>
            </a:r>
          </a:p>
          <a:p>
            <a:pPr marL="0" indent="0" algn="just">
              <a:buNone/>
            </a:pPr>
            <a:r>
              <a:rPr lang="tr-TR" b="1" dirty="0"/>
              <a:t>9-</a:t>
            </a:r>
            <a:r>
              <a:rPr lang="tr-TR" dirty="0"/>
              <a:t> İşletmede Ambalaj Bilgi Sisteminden yapılan bildirimlerin </a:t>
            </a:r>
            <a:r>
              <a:rPr lang="tr-TR" dirty="0" smtClean="0"/>
              <a:t>İl Müdürlüğümüze </a:t>
            </a:r>
            <a:r>
              <a:rPr lang="tr-TR" dirty="0"/>
              <a:t>yazılı olarak gönderilmeye devam edilmesi</a:t>
            </a:r>
          </a:p>
          <a:p>
            <a:pPr marL="0" indent="0" algn="just">
              <a:buNone/>
            </a:pPr>
            <a:r>
              <a:rPr lang="tr-TR" b="1" dirty="0"/>
              <a:t>10-</a:t>
            </a:r>
            <a:r>
              <a:rPr lang="tr-TR" dirty="0"/>
              <a:t> Ambalaj Bilgi Sisteminden yapılan revize işlemlerinin sistem üzerinden takip edilmemesi </a:t>
            </a:r>
          </a:p>
          <a:p>
            <a:pPr marL="0" indent="0" algn="just">
              <a:buNone/>
            </a:pPr>
            <a:r>
              <a:rPr lang="tr-TR" b="1" dirty="0"/>
              <a:t>11-</a:t>
            </a:r>
            <a:r>
              <a:rPr lang="tr-TR" dirty="0"/>
              <a:t> 4’er aylık periyotlarla </a:t>
            </a:r>
            <a:r>
              <a:rPr lang="tr-TR" dirty="0" smtClean="0"/>
              <a:t>İl Müdürlüğümüze </a:t>
            </a:r>
            <a:r>
              <a:rPr lang="tr-TR" dirty="0"/>
              <a:t>gönderilen Çevre Görevlisi Sigorta Bildirimlerinin gönderilmeye devam </a:t>
            </a:r>
            <a:r>
              <a:rPr lang="tr-TR" dirty="0" smtClean="0"/>
              <a:t>edilmesi</a:t>
            </a:r>
            <a:endParaRPr lang="tr-TR" dirty="0"/>
          </a:p>
          <a:p>
            <a:endParaRPr lang="tr-TR"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488000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671909" y="2898901"/>
            <a:ext cx="4943158" cy="2029968"/>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Su ve Toprak Mevzuatı</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9031224" cy="4463959"/>
          </a:xfrm>
        </p:spPr>
        <p:txBody>
          <a:bodyPr>
            <a:normAutofit fontScale="55000" lnSpcReduction="20000"/>
          </a:bodyPr>
          <a:lstStyle/>
          <a:p>
            <a:r>
              <a:rPr lang="tr-TR" sz="2500" b="1" dirty="0" smtClean="0"/>
              <a:t>Su Kirliliği Kontrolü Yönetmeliği </a:t>
            </a:r>
          </a:p>
          <a:p>
            <a:r>
              <a:rPr lang="tr-TR" sz="2500" b="1" dirty="0" smtClean="0"/>
              <a:t>Kentsel </a:t>
            </a:r>
            <a:r>
              <a:rPr lang="tr-TR" sz="2500" b="1" dirty="0" err="1" smtClean="0"/>
              <a:t>Atıksu</a:t>
            </a:r>
            <a:r>
              <a:rPr lang="tr-TR" sz="2500" b="1" dirty="0" smtClean="0"/>
              <a:t> Arıtımı Yönetmeliği</a:t>
            </a:r>
          </a:p>
          <a:p>
            <a:r>
              <a:rPr lang="tr-TR" sz="2500" b="1" dirty="0"/>
              <a:t>Toprak Kirliliğinin Kontrolü ve Noktasal Kaynaklı Kirlenmiş Sahalara Dair </a:t>
            </a:r>
            <a:r>
              <a:rPr lang="tr-TR" sz="2500" b="1" dirty="0" smtClean="0"/>
              <a:t>Yönetmelik</a:t>
            </a:r>
          </a:p>
          <a:p>
            <a:r>
              <a:rPr lang="tr-TR" sz="2500" b="1" dirty="0"/>
              <a:t>Çevre Kanununun 29. Maddesi Uyarınca </a:t>
            </a:r>
            <a:r>
              <a:rPr lang="tr-TR" sz="2500" b="1" dirty="0" err="1"/>
              <a:t>Atıksu</a:t>
            </a:r>
            <a:r>
              <a:rPr lang="tr-TR" sz="2500" b="1" dirty="0"/>
              <a:t> Arıtma Tesislerinin Teşvik Tedbirlerinden Faydalanmasında Uyulacak Usul Ve Esaslara Dair Yönetmelik</a:t>
            </a:r>
            <a:endParaRPr lang="tr-TR" sz="2500" b="1" dirty="0" smtClean="0"/>
          </a:p>
          <a:p>
            <a:r>
              <a:rPr lang="tr-TR" sz="2500" b="1" dirty="0" err="1"/>
              <a:t>Atıksu</a:t>
            </a:r>
            <a:r>
              <a:rPr lang="tr-TR" sz="2500" b="1" dirty="0"/>
              <a:t> Arıtma Tesislerinde Çalışan Teknik Personele İlişkin </a:t>
            </a:r>
            <a:r>
              <a:rPr lang="tr-TR" sz="2500" b="1" dirty="0" smtClean="0"/>
              <a:t>Tebliğ</a:t>
            </a:r>
          </a:p>
          <a:p>
            <a:r>
              <a:rPr lang="tr-TR" sz="2500" b="1" dirty="0" err="1"/>
              <a:t>Atıksu</a:t>
            </a:r>
            <a:r>
              <a:rPr lang="tr-TR" sz="2500" b="1" dirty="0"/>
              <a:t> Arıtma Tesisleri Teknik Usuller </a:t>
            </a:r>
            <a:r>
              <a:rPr lang="tr-TR" sz="2500" b="1" dirty="0" smtClean="0"/>
              <a:t>Tebliği</a:t>
            </a:r>
          </a:p>
          <a:p>
            <a:r>
              <a:rPr lang="tr-TR" sz="2500" b="1" dirty="0"/>
              <a:t>Su Kirliliği Kontrolü Yönetmeliği İdari Usuller </a:t>
            </a:r>
            <a:r>
              <a:rPr lang="tr-TR" sz="2500" b="1" dirty="0" smtClean="0"/>
              <a:t>Tebliği</a:t>
            </a:r>
          </a:p>
          <a:p>
            <a:r>
              <a:rPr lang="tr-TR" sz="2500" b="1" dirty="0"/>
              <a:t>Su Kirliliği Kontrolü Yönetmeliği Numune Alma ve Analiz </a:t>
            </a:r>
            <a:r>
              <a:rPr lang="tr-TR" sz="2500" b="1" dirty="0" err="1"/>
              <a:t>Metodları</a:t>
            </a:r>
            <a:r>
              <a:rPr lang="tr-TR" sz="2500" b="1" dirty="0"/>
              <a:t> </a:t>
            </a:r>
            <a:r>
              <a:rPr lang="tr-TR" sz="2500" b="1" dirty="0" smtClean="0"/>
              <a:t>Tebliği</a:t>
            </a:r>
          </a:p>
          <a:p>
            <a:r>
              <a:rPr lang="tr-TR" sz="2500" b="1" dirty="0"/>
              <a:t>Kentsel </a:t>
            </a:r>
            <a:r>
              <a:rPr lang="tr-TR" sz="2500" b="1" dirty="0" err="1"/>
              <a:t>Atıksu</a:t>
            </a:r>
            <a:r>
              <a:rPr lang="tr-TR" sz="2500" b="1" dirty="0"/>
              <a:t> Arıtımı Yönetmeliği Hassas Ve Az Hassas Su Alanları </a:t>
            </a:r>
            <a:r>
              <a:rPr lang="tr-TR" sz="2500" b="1" dirty="0" smtClean="0"/>
              <a:t>Tebliği</a:t>
            </a:r>
          </a:p>
          <a:p>
            <a:r>
              <a:rPr lang="tr-TR" sz="2500" b="1" dirty="0"/>
              <a:t>Tekstil Sektöründe Entegre Kirlilik Önleme ve Kontrol </a:t>
            </a:r>
            <a:r>
              <a:rPr lang="tr-TR" sz="2500" b="1" dirty="0" smtClean="0"/>
              <a:t>Tebliği</a:t>
            </a:r>
          </a:p>
          <a:p>
            <a:r>
              <a:rPr lang="tr-TR" sz="2500" b="1" dirty="0" err="1"/>
              <a:t>Atıksu</a:t>
            </a:r>
            <a:r>
              <a:rPr lang="tr-TR" sz="2500" b="1" dirty="0"/>
              <a:t> Arıtma / Derin Deniz Deşarjı Tesisi Proje Onayı </a:t>
            </a:r>
            <a:r>
              <a:rPr lang="tr-TR" sz="2500" b="1" dirty="0" smtClean="0"/>
              <a:t>Genelgesi 2018-14 Sayılı</a:t>
            </a:r>
          </a:p>
          <a:p>
            <a:r>
              <a:rPr lang="tr-TR" sz="2500" b="1" dirty="0" err="1"/>
              <a:t>Atıksu</a:t>
            </a:r>
            <a:r>
              <a:rPr lang="tr-TR" sz="2500" b="1" dirty="0"/>
              <a:t> Arıtma Tesisi Kimlik </a:t>
            </a:r>
            <a:r>
              <a:rPr lang="tr-TR" sz="2500" b="1" dirty="0" smtClean="0"/>
              <a:t>Belgesi Genelgesi</a:t>
            </a:r>
          </a:p>
          <a:p>
            <a:r>
              <a:rPr lang="tr-TR" sz="2500" b="1" dirty="0" smtClean="0"/>
              <a:t>Sürekli </a:t>
            </a:r>
            <a:r>
              <a:rPr lang="tr-TR" sz="2500" b="1" dirty="0" err="1"/>
              <a:t>Atıksu</a:t>
            </a:r>
            <a:r>
              <a:rPr lang="tr-TR" sz="2500" b="1" dirty="0"/>
              <a:t> İzleme Sistemleri Tebliği</a:t>
            </a:r>
            <a:endParaRPr lang="tr-TR" sz="2500" b="1" dirty="0" smtClean="0"/>
          </a:p>
          <a:p>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7" name="5-Nokta Yıldız 6"/>
          <p:cNvSpPr/>
          <p:nvPr/>
        </p:nvSpPr>
        <p:spPr>
          <a:xfrm>
            <a:off x="3557016" y="1845733"/>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Nokta Yıldız 7"/>
          <p:cNvSpPr/>
          <p:nvPr/>
        </p:nvSpPr>
        <p:spPr>
          <a:xfrm>
            <a:off x="7339584" y="2473621"/>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5-Nokta Yıldız 8"/>
          <p:cNvSpPr/>
          <p:nvPr/>
        </p:nvSpPr>
        <p:spPr>
          <a:xfrm>
            <a:off x="6937248" y="5253397"/>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5-Nokta Yıldız 9"/>
          <p:cNvSpPr/>
          <p:nvPr/>
        </p:nvSpPr>
        <p:spPr>
          <a:xfrm>
            <a:off x="6635496" y="4256701"/>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5-Nokta Yıldız 10"/>
          <p:cNvSpPr/>
          <p:nvPr/>
        </p:nvSpPr>
        <p:spPr>
          <a:xfrm>
            <a:off x="4477512" y="5573437"/>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40447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lnSpcReduction="10000"/>
          </a:bodyPr>
          <a:lstStyle/>
          <a:p>
            <a:pPr marL="357188" indent="-265113">
              <a:buFont typeface="Wingdings" panose="05000000000000000000" pitchFamily="2" charset="2"/>
              <a:buChar char="§"/>
            </a:pPr>
            <a:r>
              <a:rPr lang="tr-TR" dirty="0" smtClean="0"/>
              <a:t>Arıtılmamış </a:t>
            </a:r>
            <a:r>
              <a:rPr lang="tr-TR" dirty="0" err="1" smtClean="0"/>
              <a:t>atıksuların</a:t>
            </a:r>
            <a:r>
              <a:rPr lang="tr-TR" dirty="0" smtClean="0"/>
              <a:t> alıcı ortama herhangi bir suretle deşarjı yasaktır. </a:t>
            </a:r>
            <a:r>
              <a:rPr lang="tr-TR" dirty="0" err="1" smtClean="0"/>
              <a:t>Atıksuların</a:t>
            </a:r>
            <a:r>
              <a:rPr lang="tr-TR" dirty="0" smtClean="0"/>
              <a:t> yağmur sularıyla seyreltilmesi yasaktır.</a:t>
            </a:r>
          </a:p>
          <a:p>
            <a:pPr marL="357188" indent="-265113">
              <a:buFont typeface="Wingdings" panose="05000000000000000000" pitchFamily="2" charset="2"/>
              <a:buChar char="§"/>
            </a:pPr>
            <a:r>
              <a:rPr lang="tr-TR" dirty="0" smtClean="0"/>
              <a:t>Sektör tablosunun belirlenmesi</a:t>
            </a:r>
          </a:p>
          <a:p>
            <a:pPr marL="357188" indent="-265113">
              <a:buFont typeface="Wingdings" panose="05000000000000000000" pitchFamily="2" charset="2"/>
              <a:buChar char="§"/>
            </a:pPr>
            <a:r>
              <a:rPr lang="tr-TR" dirty="0" smtClean="0"/>
              <a:t>Çevre izni / muafiyet süreci</a:t>
            </a:r>
          </a:p>
          <a:p>
            <a:pPr marL="357188" indent="-265113">
              <a:buFont typeface="Wingdings" panose="05000000000000000000" pitchFamily="2" charset="2"/>
              <a:buChar char="§"/>
            </a:pPr>
            <a:r>
              <a:rPr lang="tr-TR" dirty="0" smtClean="0"/>
              <a:t>Yeniden kullanımın değerlendirilmesi</a:t>
            </a:r>
          </a:p>
          <a:p>
            <a:pPr marL="649788" lvl="1" indent="-265113" algn="just">
              <a:buFont typeface="Wingdings" panose="05000000000000000000" pitchFamily="2" charset="2"/>
              <a:buChar char="§"/>
            </a:pPr>
            <a:r>
              <a:rPr lang="tr-TR" dirty="0"/>
              <a:t>Evsel ve endüstriyel </a:t>
            </a:r>
            <a:r>
              <a:rPr lang="tr-TR" dirty="0" err="1"/>
              <a:t>atıksular</a:t>
            </a:r>
            <a:r>
              <a:rPr lang="tr-TR" dirty="0"/>
              <a:t> arıtıldıktan sonra yeniden kullanılabilir. Temassız soğutma suları hariç yeniden kullanılacak endüstriyel nitelikli arıtılmış </a:t>
            </a:r>
            <a:r>
              <a:rPr lang="tr-TR" dirty="0" err="1"/>
              <a:t>atıksuların</a:t>
            </a:r>
            <a:r>
              <a:rPr lang="tr-TR" dirty="0"/>
              <a:t> hiçbir şekilde alıcı ortama deşarj edilmemesi şartıyla proseste kullanılabilirliğine ilişkin, </a:t>
            </a:r>
            <a:r>
              <a:rPr lang="tr-TR" b="1" dirty="0"/>
              <a:t>üniversitelerin çevre mühendisliği bölümüne </a:t>
            </a:r>
            <a:r>
              <a:rPr lang="tr-TR" dirty="0"/>
              <a:t>veya hazırlayanlar arasında çevre mühendisliği bölümü öğretim üyesi yer alması koşuluyla </a:t>
            </a:r>
            <a:r>
              <a:rPr lang="tr-TR" b="1" dirty="0"/>
              <a:t>Çevre Araştırma ve/veya Uygulama Merkezleri</a:t>
            </a:r>
            <a:r>
              <a:rPr lang="tr-TR" dirty="0"/>
              <a:t>ne, </a:t>
            </a:r>
            <a:r>
              <a:rPr lang="tr-TR" b="1" dirty="0"/>
              <a:t>Çevre Enstitüleri</a:t>
            </a:r>
            <a:r>
              <a:rPr lang="tr-TR" dirty="0"/>
              <a:t>nce Teknik Raporun hazırlanması </a:t>
            </a:r>
            <a:r>
              <a:rPr lang="tr-TR" dirty="0" smtClean="0"/>
              <a:t>şartıyla.</a:t>
            </a:r>
          </a:p>
          <a:p>
            <a:pPr marL="649788" lvl="1" indent="-265113" algn="just">
              <a:buFont typeface="Wingdings" panose="05000000000000000000" pitchFamily="2" charset="2"/>
              <a:buChar char="§"/>
            </a:pPr>
            <a:r>
              <a:rPr lang="tr-TR" dirty="0" smtClean="0"/>
              <a:t>Hazırlatılan teknik rapor iki nüsha ve CD, Taahhütname</a:t>
            </a:r>
            <a:r>
              <a:rPr lang="tr-TR" dirty="0"/>
              <a:t>, AAT Teknik </a:t>
            </a:r>
            <a:r>
              <a:rPr lang="tr-TR" dirty="0" smtClean="0"/>
              <a:t>Rapor inceleme bedeli dekontuyla birlikte sunulmalıdır. Teknik </a:t>
            </a:r>
            <a:r>
              <a:rPr lang="tr-TR" dirty="0" err="1" smtClean="0"/>
              <a:t>Rapor’un</a:t>
            </a:r>
            <a:r>
              <a:rPr lang="tr-TR" dirty="0" smtClean="0"/>
              <a:t> sağlaması </a:t>
            </a:r>
            <a:r>
              <a:rPr lang="tr-TR" dirty="0"/>
              <a:t>gereken </a:t>
            </a:r>
            <a:r>
              <a:rPr lang="tr-TR" dirty="0" smtClean="0"/>
              <a:t>şartlar: Bakanlığımızın </a:t>
            </a:r>
            <a:r>
              <a:rPr lang="tr-TR" b="1" dirty="0" smtClean="0">
                <a:solidFill>
                  <a:srgbClr val="7030A0"/>
                </a:solidFill>
              </a:rPr>
              <a:t>Proje </a:t>
            </a:r>
            <a:r>
              <a:rPr lang="tr-TR" b="1" dirty="0">
                <a:solidFill>
                  <a:srgbClr val="7030A0"/>
                </a:solidFill>
              </a:rPr>
              <a:t>Onay ve Teknik Rapor Hazırlama </a:t>
            </a:r>
            <a:r>
              <a:rPr lang="tr-TR" b="1" dirty="0" smtClean="0">
                <a:solidFill>
                  <a:srgbClr val="7030A0"/>
                </a:solidFill>
              </a:rPr>
              <a:t>Kılavuzu. </a:t>
            </a: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9352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357188" indent="-355600">
              <a:buFont typeface="Wingdings" panose="05000000000000000000" pitchFamily="2" charset="2"/>
              <a:buChar char="§"/>
            </a:pPr>
            <a:r>
              <a:rPr lang="tr-TR" sz="2600" dirty="0" smtClean="0"/>
              <a:t>Teknik Raporların hazırlanması süreci</a:t>
            </a:r>
          </a:p>
          <a:p>
            <a:pPr lvl="1" algn="just">
              <a:lnSpc>
                <a:spcPct val="120000"/>
              </a:lnSpc>
              <a:spcBef>
                <a:spcPts val="0"/>
              </a:spcBef>
              <a:spcAft>
                <a:spcPts val="0"/>
              </a:spcAft>
              <a:buFont typeface="Wingdings" panose="05000000000000000000" pitchFamily="2" charset="2"/>
              <a:buChar char="§"/>
            </a:pPr>
            <a:r>
              <a:rPr lang="tr-TR" dirty="0" smtClean="0"/>
              <a:t>Teknik </a:t>
            </a:r>
            <a:r>
              <a:rPr lang="tr-TR" dirty="0"/>
              <a:t>Raporun tüm sayfalarının raporu hazırlayan uzmanlar tarafından </a:t>
            </a:r>
            <a:r>
              <a:rPr lang="tr-TR" b="1" dirty="0">
                <a:solidFill>
                  <a:srgbClr val="7030A0"/>
                </a:solidFill>
              </a:rPr>
              <a:t>paraflanması ve sonuç bölümünün imzalanması </a:t>
            </a:r>
            <a:r>
              <a:rPr lang="tr-TR" dirty="0"/>
              <a:t>gerekmektedir. </a:t>
            </a:r>
          </a:p>
          <a:p>
            <a:pPr lvl="1" algn="just">
              <a:lnSpc>
                <a:spcPct val="120000"/>
              </a:lnSpc>
              <a:spcBef>
                <a:spcPts val="0"/>
              </a:spcBef>
              <a:spcAft>
                <a:spcPts val="0"/>
              </a:spcAft>
              <a:buFont typeface="Wingdings" panose="05000000000000000000" pitchFamily="2" charset="2"/>
              <a:buChar char="§"/>
            </a:pPr>
            <a:r>
              <a:rPr lang="tr-TR" dirty="0" smtClean="0"/>
              <a:t>Tesiste </a:t>
            </a:r>
            <a:r>
              <a:rPr lang="tr-TR" dirty="0"/>
              <a:t>kullanılan ve </a:t>
            </a:r>
            <a:r>
              <a:rPr lang="tr-TR" dirty="0" err="1"/>
              <a:t>atıksu</a:t>
            </a:r>
            <a:r>
              <a:rPr lang="tr-TR" dirty="0"/>
              <a:t> oluşumuna yol açan tüm prosesler bir blok akım diyagramında gösterilmeli ve su kütle dengesi oluşturularak, su kullanım/</a:t>
            </a:r>
            <a:r>
              <a:rPr lang="tr-TR" dirty="0" err="1"/>
              <a:t>atıksu</a:t>
            </a:r>
            <a:r>
              <a:rPr lang="tr-TR" dirty="0"/>
              <a:t> oluşum miktarları tablo olarak özetlenmelidir. </a:t>
            </a:r>
          </a:p>
          <a:p>
            <a:pPr lvl="1" algn="just">
              <a:lnSpc>
                <a:spcPct val="120000"/>
              </a:lnSpc>
              <a:spcBef>
                <a:spcPts val="0"/>
              </a:spcBef>
              <a:spcAft>
                <a:spcPts val="0"/>
              </a:spcAft>
              <a:buFont typeface="Wingdings" panose="05000000000000000000" pitchFamily="2" charset="2"/>
              <a:buChar char="§"/>
            </a:pPr>
            <a:r>
              <a:rPr lang="tr-TR" dirty="0" smtClean="0"/>
              <a:t>Ham </a:t>
            </a:r>
            <a:r>
              <a:rPr lang="tr-TR" dirty="0" err="1"/>
              <a:t>atıksudan</a:t>
            </a:r>
            <a:r>
              <a:rPr lang="tr-TR" dirty="0"/>
              <a:t> ilgili onay merciince uygun görülecek sayı ve sıklıkta </a:t>
            </a:r>
            <a:r>
              <a:rPr lang="tr-TR" dirty="0" err="1"/>
              <a:t>kompozit</a:t>
            </a:r>
            <a:r>
              <a:rPr lang="tr-TR" dirty="0"/>
              <a:t> numuneler alınmalıdır. </a:t>
            </a:r>
            <a:endParaRPr lang="tr-TR" dirty="0" smtClean="0"/>
          </a:p>
          <a:p>
            <a:pPr lvl="1" algn="just">
              <a:lnSpc>
                <a:spcPct val="120000"/>
              </a:lnSpc>
              <a:spcBef>
                <a:spcPts val="0"/>
              </a:spcBef>
              <a:spcAft>
                <a:spcPts val="0"/>
              </a:spcAft>
              <a:buFont typeface="Wingdings" panose="05000000000000000000" pitchFamily="2" charset="2"/>
              <a:buChar char="§"/>
            </a:pPr>
            <a:r>
              <a:rPr lang="tr-TR" dirty="0" smtClean="0"/>
              <a:t>Tesiste </a:t>
            </a:r>
            <a:r>
              <a:rPr lang="tr-TR" dirty="0" err="1"/>
              <a:t>atıksu</a:t>
            </a:r>
            <a:r>
              <a:rPr lang="tr-TR" dirty="0"/>
              <a:t> oluşumu mevcut değilse literatür verileri ve aynı üretim prosesine göre çalışan benzer tesislerden yararlanılarak </a:t>
            </a:r>
            <a:r>
              <a:rPr lang="tr-TR" dirty="0" err="1"/>
              <a:t>atıksu</a:t>
            </a:r>
            <a:r>
              <a:rPr lang="tr-TR" dirty="0"/>
              <a:t> </a:t>
            </a:r>
            <a:r>
              <a:rPr lang="tr-TR" dirty="0" err="1"/>
              <a:t>karakterizasyon</a:t>
            </a:r>
            <a:r>
              <a:rPr lang="tr-TR" dirty="0"/>
              <a:t> çalışması yapılmalıdır. Analizler Çevre ve Şehircilik Bakanlığınca yetkilendirilmiş bir laboratuvarda yaptırılmalı ve </a:t>
            </a:r>
            <a:r>
              <a:rPr lang="tr-TR" b="1" dirty="0">
                <a:solidFill>
                  <a:srgbClr val="7030A0"/>
                </a:solidFill>
              </a:rPr>
              <a:t>analiz sonuçlarının orijinal nüshaları </a:t>
            </a:r>
            <a:r>
              <a:rPr lang="tr-TR" dirty="0"/>
              <a:t>rapora eklenmelidir. </a:t>
            </a:r>
          </a:p>
          <a:p>
            <a:pPr lvl="1" algn="just">
              <a:lnSpc>
                <a:spcPct val="120000"/>
              </a:lnSpc>
              <a:spcBef>
                <a:spcPts val="0"/>
              </a:spcBef>
              <a:spcAft>
                <a:spcPts val="0"/>
              </a:spcAft>
              <a:buFont typeface="Wingdings" panose="05000000000000000000" pitchFamily="2" charset="2"/>
              <a:buChar char="§"/>
            </a:pPr>
            <a:r>
              <a:rPr lang="tr-TR" dirty="0" smtClean="0"/>
              <a:t>Tesis </a:t>
            </a:r>
            <a:r>
              <a:rPr lang="tr-TR" dirty="0"/>
              <a:t>için </a:t>
            </a:r>
            <a:r>
              <a:rPr lang="tr-TR" dirty="0" err="1"/>
              <a:t>atıksu</a:t>
            </a:r>
            <a:r>
              <a:rPr lang="tr-TR" dirty="0"/>
              <a:t> </a:t>
            </a:r>
            <a:r>
              <a:rPr lang="tr-TR" dirty="0" err="1"/>
              <a:t>karakterizasyonu</a:t>
            </a:r>
            <a:r>
              <a:rPr lang="tr-TR" dirty="0"/>
              <a:t> çalışması sonucunda belirlenen parametreler ve bu parametreler için belirlenen standart değerler suyun yeniden kullanılabilirliğinin göstergesi olacak olup, tesisinin izlemesi de bu tabloya göre yapılacaktır. </a:t>
            </a:r>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7180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fontScale="92500" lnSpcReduction="10000"/>
          </a:bodyPr>
          <a:lstStyle/>
          <a:p>
            <a:pPr marL="357188" indent="-355600">
              <a:buFont typeface="Wingdings" panose="05000000000000000000" pitchFamily="2" charset="2"/>
              <a:buChar char="§"/>
            </a:pPr>
            <a:r>
              <a:rPr lang="tr-TR" sz="2600" dirty="0" smtClean="0"/>
              <a:t>Teknik Raporların hazırlanması süreci</a:t>
            </a:r>
          </a:p>
          <a:p>
            <a:pPr lvl="1" algn="just">
              <a:lnSpc>
                <a:spcPct val="120000"/>
              </a:lnSpc>
              <a:spcBef>
                <a:spcPts val="0"/>
              </a:spcBef>
              <a:spcAft>
                <a:spcPts val="0"/>
              </a:spcAft>
              <a:buFont typeface="Wingdings" panose="05000000000000000000" pitchFamily="2" charset="2"/>
              <a:buChar char="§"/>
            </a:pPr>
            <a:r>
              <a:rPr lang="tr-TR" dirty="0" smtClean="0"/>
              <a:t>Evsel </a:t>
            </a:r>
            <a:r>
              <a:rPr lang="tr-TR" dirty="0" err="1"/>
              <a:t>atıksular</a:t>
            </a:r>
            <a:r>
              <a:rPr lang="tr-TR" dirty="0"/>
              <a:t> ve prosesle temas etmeyen soğutma suları vs. var ise bertaraf yöntemi ile ilgili raporda bilgi verilmesi gerekmektedir. </a:t>
            </a:r>
          </a:p>
          <a:p>
            <a:pPr lvl="1" algn="just">
              <a:lnSpc>
                <a:spcPct val="120000"/>
              </a:lnSpc>
              <a:spcBef>
                <a:spcPts val="0"/>
              </a:spcBef>
              <a:spcAft>
                <a:spcPts val="0"/>
              </a:spcAft>
              <a:buFont typeface="Wingdings" panose="05000000000000000000" pitchFamily="2" charset="2"/>
              <a:buChar char="§"/>
            </a:pPr>
            <a:r>
              <a:rPr lang="tr-TR" dirty="0" smtClean="0"/>
              <a:t>Tesis </a:t>
            </a:r>
            <a:r>
              <a:rPr lang="tr-TR" dirty="0"/>
              <a:t>ve </a:t>
            </a:r>
            <a:r>
              <a:rPr lang="tr-TR" dirty="0" err="1"/>
              <a:t>Atıksu</a:t>
            </a:r>
            <a:r>
              <a:rPr lang="tr-TR" dirty="0"/>
              <a:t> Arıtma Tesisine ait </a:t>
            </a:r>
            <a:r>
              <a:rPr lang="tr-TR" b="1" dirty="0"/>
              <a:t>genel vaziyet planı </a:t>
            </a:r>
            <a:r>
              <a:rPr lang="tr-TR" dirty="0"/>
              <a:t>verilmelidir. </a:t>
            </a:r>
          </a:p>
          <a:p>
            <a:pPr lvl="1" algn="just">
              <a:lnSpc>
                <a:spcPct val="120000"/>
              </a:lnSpc>
              <a:spcBef>
                <a:spcPts val="0"/>
              </a:spcBef>
              <a:spcAft>
                <a:spcPts val="0"/>
              </a:spcAft>
              <a:buFont typeface="Wingdings" panose="05000000000000000000" pitchFamily="2" charset="2"/>
              <a:buChar char="§"/>
            </a:pPr>
            <a:r>
              <a:rPr lang="tr-TR" dirty="0" smtClean="0"/>
              <a:t>Genel </a:t>
            </a:r>
            <a:r>
              <a:rPr lang="tr-TR" dirty="0"/>
              <a:t>olarak Arıtma Tesisinde yer alan ünitelerin ve kullanılacak ekipmanların (pompa gibi) tip ve kapasiteleri, ünite ve ekipman sayıları vs. bilgilerin </a:t>
            </a:r>
            <a:r>
              <a:rPr lang="tr-TR" b="1" dirty="0"/>
              <a:t>tablo halinde </a:t>
            </a:r>
            <a:r>
              <a:rPr lang="tr-TR" dirty="0"/>
              <a:t>verilmesi gerekmektedir. </a:t>
            </a:r>
          </a:p>
          <a:p>
            <a:pPr lvl="1" algn="just">
              <a:lnSpc>
                <a:spcPct val="120000"/>
              </a:lnSpc>
              <a:spcBef>
                <a:spcPts val="0"/>
              </a:spcBef>
              <a:spcAft>
                <a:spcPts val="0"/>
              </a:spcAft>
              <a:buFont typeface="Wingdings" panose="05000000000000000000" pitchFamily="2" charset="2"/>
              <a:buChar char="§"/>
            </a:pPr>
            <a:r>
              <a:rPr lang="tr-TR" dirty="0" smtClean="0"/>
              <a:t>Raporda</a:t>
            </a:r>
            <a:r>
              <a:rPr lang="tr-TR" dirty="0"/>
              <a:t>, oluşacak </a:t>
            </a:r>
            <a:r>
              <a:rPr lang="tr-TR" b="1" dirty="0"/>
              <a:t>çamurun miktarı, depolanması ve </a:t>
            </a:r>
            <a:r>
              <a:rPr lang="tr-TR" b="1" dirty="0" err="1"/>
              <a:t>bertarafı</a:t>
            </a:r>
            <a:r>
              <a:rPr lang="tr-TR" b="1" dirty="0"/>
              <a:t> </a:t>
            </a:r>
            <a:r>
              <a:rPr lang="tr-TR" dirty="0"/>
              <a:t>hakkında bilgi verilmesi gerekmektedir. </a:t>
            </a:r>
          </a:p>
          <a:p>
            <a:pPr lvl="1" algn="just">
              <a:lnSpc>
                <a:spcPct val="120000"/>
              </a:lnSpc>
              <a:spcBef>
                <a:spcPts val="0"/>
              </a:spcBef>
              <a:spcAft>
                <a:spcPts val="0"/>
              </a:spcAft>
              <a:buFont typeface="Wingdings" panose="05000000000000000000" pitchFamily="2" charset="2"/>
              <a:buChar char="§"/>
            </a:pPr>
            <a:r>
              <a:rPr lang="tr-TR" dirty="0" smtClean="0"/>
              <a:t>Tesiste </a:t>
            </a:r>
            <a:r>
              <a:rPr lang="tr-TR" dirty="0"/>
              <a:t>kullanılan/kullanılacak olan arıtma yönteminin/teknolojisinin </a:t>
            </a:r>
            <a:r>
              <a:rPr lang="tr-TR" b="1" dirty="0"/>
              <a:t>amacına uygunluğu ve tesis kapasitesinin uygunluğu raporda tartışılmalıdır</a:t>
            </a:r>
            <a:r>
              <a:rPr lang="tr-TR" dirty="0"/>
              <a:t>. Suyun geri kullanımında karşılaşılabilecek </a:t>
            </a:r>
            <a:r>
              <a:rPr lang="tr-TR" b="1" dirty="0"/>
              <a:t>sorunlar </a:t>
            </a:r>
            <a:r>
              <a:rPr lang="tr-TR" dirty="0"/>
              <a:t>ve olası durumlarda ne tür önlemler alınacağı açıklanmalıdır. Raporda ve raporun sonuç bölümünde, geri kazanılan </a:t>
            </a:r>
            <a:r>
              <a:rPr lang="tr-TR" dirty="0" err="1"/>
              <a:t>atıksuyun</a:t>
            </a:r>
            <a:r>
              <a:rPr lang="tr-TR" dirty="0"/>
              <a:t>, ürün kalitesine ve uygulanan işlem üzerine etkisine ve proseste kullanılabilirliğine ilişkin değerlendirme yapılması gerekmekte olup, bu konudaki değerlendirmelerde </a:t>
            </a:r>
            <a:r>
              <a:rPr lang="tr-TR" b="1" dirty="0"/>
              <a:t>muğlak ifadelerden </a:t>
            </a:r>
            <a:r>
              <a:rPr lang="tr-TR" dirty="0"/>
              <a:t>kaçınılması gerekmektedir. </a:t>
            </a:r>
            <a:endParaRPr lang="tr-TR" dirty="0" smtClean="0"/>
          </a:p>
          <a:p>
            <a:pPr lvl="1" algn="just">
              <a:lnSpc>
                <a:spcPct val="120000"/>
              </a:lnSpc>
              <a:spcBef>
                <a:spcPts val="0"/>
              </a:spcBef>
              <a:spcAft>
                <a:spcPts val="0"/>
              </a:spcAft>
              <a:buFont typeface="Wingdings" panose="05000000000000000000" pitchFamily="2" charset="2"/>
              <a:buChar char="§"/>
            </a:pPr>
            <a:r>
              <a:rPr lang="tr-TR" b="1" dirty="0" smtClean="0"/>
              <a:t>Taahhütname</a:t>
            </a:r>
          </a:p>
          <a:p>
            <a:pPr lvl="1" algn="just">
              <a:lnSpc>
                <a:spcPct val="120000"/>
              </a:lnSpc>
              <a:spcBef>
                <a:spcPts val="0"/>
              </a:spcBef>
              <a:spcAft>
                <a:spcPts val="0"/>
              </a:spcAft>
              <a:buFont typeface="Wingdings" panose="05000000000000000000" pitchFamily="2" charset="2"/>
              <a:buChar char="§"/>
            </a:pPr>
            <a:r>
              <a:rPr lang="tr-TR" b="1" dirty="0" smtClean="0">
                <a:solidFill>
                  <a:srgbClr val="FF0000"/>
                </a:solidFill>
              </a:rPr>
              <a:t>Ciltlerken düzeltmeler yapılabileceğini göz önünde bulundurmalıyız.</a:t>
            </a:r>
            <a:endParaRPr lang="tr-TR" b="1" dirty="0">
              <a:solidFill>
                <a:srgbClr val="FF0000"/>
              </a:solidFill>
            </a:endParaRPr>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853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61167" y="2934335"/>
            <a:ext cx="4943158" cy="2029968"/>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10" name="İçerik Yer Tutucusu 9"/>
          <p:cNvSpPr>
            <a:spLocks noGrp="1"/>
          </p:cNvSpPr>
          <p:nvPr>
            <p:ph idx="1"/>
          </p:nvPr>
        </p:nvSpPr>
        <p:spPr/>
        <p:txBody>
          <a:bodyPr/>
          <a:lstStyle/>
          <a:p>
            <a:endParaRPr lang="tr-TR" dirty="0"/>
          </a:p>
        </p:txBody>
      </p:sp>
      <p:sp>
        <p:nvSpPr>
          <p:cNvPr id="11" name="Yuvarlatılmış Dikdörtgen 10"/>
          <p:cNvSpPr/>
          <p:nvPr/>
        </p:nvSpPr>
        <p:spPr>
          <a:xfrm>
            <a:off x="4983480" y="1845734"/>
            <a:ext cx="2048256"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smtClean="0"/>
              <a:t>Proje Onayı </a:t>
            </a:r>
          </a:p>
          <a:p>
            <a:pPr algn="ctr"/>
            <a:r>
              <a:rPr lang="tr-TR" dirty="0" smtClean="0"/>
              <a:t>(tesis kurulmadan önce)</a:t>
            </a:r>
            <a:endParaRPr lang="tr-TR" dirty="0"/>
          </a:p>
        </p:txBody>
      </p:sp>
      <p:sp>
        <p:nvSpPr>
          <p:cNvPr id="12" name="Yuvarlatılmış Dikdörtgen 11"/>
          <p:cNvSpPr/>
          <p:nvPr/>
        </p:nvSpPr>
        <p:spPr>
          <a:xfrm>
            <a:off x="4983480" y="3090690"/>
            <a:ext cx="2048256"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err="1" smtClean="0"/>
              <a:t>Atıksu</a:t>
            </a:r>
            <a:r>
              <a:rPr lang="tr-TR" dirty="0" smtClean="0"/>
              <a:t> Bilgi Sistemi’ne giriş</a:t>
            </a:r>
            <a:endParaRPr lang="tr-TR" dirty="0"/>
          </a:p>
        </p:txBody>
      </p:sp>
      <p:sp>
        <p:nvSpPr>
          <p:cNvPr id="13" name="Yuvarlatılmış Dikdörtgen 12"/>
          <p:cNvSpPr/>
          <p:nvPr/>
        </p:nvSpPr>
        <p:spPr>
          <a:xfrm>
            <a:off x="4983480" y="4327162"/>
            <a:ext cx="2048256" cy="845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smtClean="0"/>
              <a:t>AAT Kimlik Belgesi Başvurusu</a:t>
            </a:r>
            <a:endParaRPr lang="tr-TR" dirty="0"/>
          </a:p>
        </p:txBody>
      </p:sp>
      <p:sp>
        <p:nvSpPr>
          <p:cNvPr id="14" name="Yuvarlatılmış Dikdörtgen 13"/>
          <p:cNvSpPr/>
          <p:nvPr/>
        </p:nvSpPr>
        <p:spPr>
          <a:xfrm>
            <a:off x="4983480" y="5494233"/>
            <a:ext cx="2048256" cy="84500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smtClean="0"/>
              <a:t>Periyodik İç İzlemeler</a:t>
            </a:r>
            <a:endParaRPr lang="tr-TR" dirty="0"/>
          </a:p>
        </p:txBody>
      </p:sp>
      <p:cxnSp>
        <p:nvCxnSpPr>
          <p:cNvPr id="16" name="Düz Ok Bağlayıcısı 15"/>
          <p:cNvCxnSpPr/>
          <p:nvPr/>
        </p:nvCxnSpPr>
        <p:spPr>
          <a:xfrm>
            <a:off x="7051548" y="5882035"/>
            <a:ext cx="521208" cy="0"/>
          </a:xfrm>
          <a:prstGeom prst="straightConnector1">
            <a:avLst/>
          </a:prstGeom>
          <a:ln w="57150">
            <a:tailEnd type="triangle"/>
          </a:ln>
          <a:effectLst/>
        </p:spPr>
        <p:style>
          <a:lnRef idx="3">
            <a:schemeClr val="accent1"/>
          </a:lnRef>
          <a:fillRef idx="0">
            <a:schemeClr val="accent1"/>
          </a:fillRef>
          <a:effectRef idx="2">
            <a:schemeClr val="accent1"/>
          </a:effectRef>
          <a:fontRef idx="minor">
            <a:schemeClr val="tx1"/>
          </a:fontRef>
        </p:style>
      </p:cxnSp>
      <p:cxnSp>
        <p:nvCxnSpPr>
          <p:cNvPr id="17" name="Düz Ok Bağlayıcısı 16"/>
          <p:cNvCxnSpPr/>
          <p:nvPr/>
        </p:nvCxnSpPr>
        <p:spPr>
          <a:xfrm flipV="1">
            <a:off x="7572756" y="3547205"/>
            <a:ext cx="0" cy="2321890"/>
          </a:xfrm>
          <a:prstGeom prst="straightConnector1">
            <a:avLst/>
          </a:prstGeom>
          <a:ln w="57150">
            <a:tailEnd type="triangle"/>
          </a:ln>
          <a:effectLst/>
        </p:spPr>
        <p:style>
          <a:lnRef idx="3">
            <a:schemeClr val="accent1"/>
          </a:lnRef>
          <a:fillRef idx="0">
            <a:schemeClr val="accent1"/>
          </a:fillRef>
          <a:effectRef idx="2">
            <a:schemeClr val="accent1"/>
          </a:effectRef>
          <a:fontRef idx="minor">
            <a:schemeClr val="tx1"/>
          </a:fontRef>
        </p:style>
      </p:cxnSp>
      <p:cxnSp>
        <p:nvCxnSpPr>
          <p:cNvPr id="19" name="Düz Ok Bağlayıcısı 18"/>
          <p:cNvCxnSpPr/>
          <p:nvPr/>
        </p:nvCxnSpPr>
        <p:spPr>
          <a:xfrm flipH="1">
            <a:off x="7041642" y="3534264"/>
            <a:ext cx="541020" cy="0"/>
          </a:xfrm>
          <a:prstGeom prst="straightConnector1">
            <a:avLst/>
          </a:prstGeom>
          <a:ln w="57150">
            <a:tailEnd type="triangle"/>
          </a:ln>
          <a:effectLst/>
        </p:spPr>
        <p:style>
          <a:lnRef idx="3">
            <a:schemeClr val="accent1"/>
          </a:lnRef>
          <a:fillRef idx="0">
            <a:schemeClr val="accent1"/>
          </a:fillRef>
          <a:effectRef idx="2">
            <a:schemeClr val="accent1"/>
          </a:effectRef>
          <a:fontRef idx="minor">
            <a:schemeClr val="tx1"/>
          </a:fontRef>
        </p:style>
      </p:cxnSp>
      <p:cxnSp>
        <p:nvCxnSpPr>
          <p:cNvPr id="25" name="Düz Ok Bağlayıcısı 24"/>
          <p:cNvCxnSpPr>
            <a:endCxn id="12" idx="0"/>
          </p:cNvCxnSpPr>
          <p:nvPr/>
        </p:nvCxnSpPr>
        <p:spPr>
          <a:xfrm>
            <a:off x="6007608" y="2768618"/>
            <a:ext cx="0" cy="322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Düz Ok Bağlayıcısı 25"/>
          <p:cNvCxnSpPr/>
          <p:nvPr/>
        </p:nvCxnSpPr>
        <p:spPr>
          <a:xfrm>
            <a:off x="6007608" y="4005090"/>
            <a:ext cx="0" cy="322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p:cNvCxnSpPr/>
          <p:nvPr/>
        </p:nvCxnSpPr>
        <p:spPr>
          <a:xfrm>
            <a:off x="6007608" y="5172162"/>
            <a:ext cx="0" cy="322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Metin kutusu 27"/>
          <p:cNvSpPr txBox="1"/>
          <p:nvPr/>
        </p:nvSpPr>
        <p:spPr>
          <a:xfrm>
            <a:off x="7628818" y="4166126"/>
            <a:ext cx="3197678" cy="923330"/>
          </a:xfrm>
          <a:prstGeom prst="rect">
            <a:avLst/>
          </a:prstGeom>
          <a:noFill/>
        </p:spPr>
        <p:txBody>
          <a:bodyPr wrap="square" rtlCol="0">
            <a:spAutoFit/>
          </a:bodyPr>
          <a:lstStyle/>
          <a:p>
            <a:r>
              <a:rPr lang="tr-TR" dirty="0" err="1" smtClean="0"/>
              <a:t>Atıksu</a:t>
            </a:r>
            <a:r>
              <a:rPr lang="tr-TR" dirty="0" smtClean="0"/>
              <a:t> analizleri sonuçları</a:t>
            </a:r>
          </a:p>
          <a:p>
            <a:r>
              <a:rPr lang="tr-TR" dirty="0" smtClean="0"/>
              <a:t>Çamur miktarları</a:t>
            </a:r>
          </a:p>
          <a:p>
            <a:r>
              <a:rPr lang="tr-TR" dirty="0" smtClean="0"/>
              <a:t>Enerji teşvikleri</a:t>
            </a:r>
            <a:endParaRPr lang="tr-TR" dirty="0"/>
          </a:p>
        </p:txBody>
      </p:sp>
      <p:sp>
        <p:nvSpPr>
          <p:cNvPr id="29" name="Yuvarlatılmış Dikdörtgen 28"/>
          <p:cNvSpPr/>
          <p:nvPr/>
        </p:nvSpPr>
        <p:spPr>
          <a:xfrm>
            <a:off x="2167890" y="3034919"/>
            <a:ext cx="2048256"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tr-TR" dirty="0" smtClean="0"/>
              <a:t>Çevre İzni</a:t>
            </a:r>
            <a:endParaRPr lang="tr-TR" dirty="0"/>
          </a:p>
        </p:txBody>
      </p:sp>
      <p:cxnSp>
        <p:nvCxnSpPr>
          <p:cNvPr id="30" name="Düz Ok Bağlayıcısı 29"/>
          <p:cNvCxnSpPr/>
          <p:nvPr/>
        </p:nvCxnSpPr>
        <p:spPr>
          <a:xfrm flipH="1">
            <a:off x="4216146" y="2750750"/>
            <a:ext cx="771144" cy="3305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Metin kutusu 2"/>
          <p:cNvSpPr txBox="1"/>
          <p:nvPr/>
        </p:nvSpPr>
        <p:spPr>
          <a:xfrm>
            <a:off x="7051548" y="2136001"/>
            <a:ext cx="3914277" cy="307777"/>
          </a:xfrm>
          <a:prstGeom prst="rect">
            <a:avLst/>
          </a:prstGeom>
          <a:noFill/>
        </p:spPr>
        <p:txBody>
          <a:bodyPr wrap="none" rtlCol="0">
            <a:spAutoFit/>
          </a:bodyPr>
          <a:lstStyle/>
          <a:p>
            <a:r>
              <a:rPr lang="tr-TR" sz="1400" dirty="0" smtClean="0"/>
              <a:t>Elektrik sayacının ayrı olarak takılması tavsiye edilir.</a:t>
            </a:r>
            <a:endParaRPr lang="tr-TR" sz="1400" dirty="0"/>
          </a:p>
        </p:txBody>
      </p:sp>
    </p:spTree>
    <p:extLst>
      <p:ext uri="{BB962C8B-B14F-4D97-AF65-F5344CB8AC3E}">
        <p14:creationId xmlns:p14="http://schemas.microsoft.com/office/powerpoint/2010/main" val="2554099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lnSpcReduction="10000"/>
          </a:bodyPr>
          <a:lstStyle/>
          <a:p>
            <a:pPr marL="265113" lvl="1" indent="-265113">
              <a:buFont typeface="Wingdings" panose="05000000000000000000" pitchFamily="2" charset="2"/>
              <a:buChar char="§"/>
            </a:pPr>
            <a:r>
              <a:rPr lang="tr-TR" sz="3200" dirty="0" err="1" smtClean="0"/>
              <a:t>Atıksu</a:t>
            </a:r>
            <a:r>
              <a:rPr lang="tr-TR" sz="3200" dirty="0" smtClean="0"/>
              <a:t> Bilgi Sistemi’ne giriş yapacak tesisler:</a:t>
            </a:r>
          </a:p>
          <a:p>
            <a:pPr marL="832664" lvl="2" indent="-265113">
              <a:buFont typeface="Wingdings" panose="05000000000000000000" pitchFamily="2" charset="2"/>
              <a:buChar char="§"/>
            </a:pPr>
            <a:r>
              <a:rPr lang="tr-TR" sz="2800" dirty="0"/>
              <a:t>Evsel ve/veya endüstriyel </a:t>
            </a:r>
            <a:r>
              <a:rPr lang="tr-TR" sz="2800" dirty="0" err="1"/>
              <a:t>atıksuyu</a:t>
            </a:r>
            <a:r>
              <a:rPr lang="tr-TR" sz="2800" dirty="0"/>
              <a:t> oluşan, </a:t>
            </a:r>
            <a:endParaRPr lang="tr-TR" sz="2800" dirty="0" smtClean="0"/>
          </a:p>
          <a:p>
            <a:pPr marL="832664" lvl="2" indent="-265113">
              <a:buFont typeface="Wingdings" panose="05000000000000000000" pitchFamily="2" charset="2"/>
              <a:buChar char="§"/>
            </a:pPr>
            <a:r>
              <a:rPr lang="tr-TR" sz="2800" dirty="0" smtClean="0"/>
              <a:t>arıtma </a:t>
            </a:r>
            <a:r>
              <a:rPr lang="tr-TR" sz="2800" dirty="0"/>
              <a:t>tesisi </a:t>
            </a:r>
            <a:r>
              <a:rPr lang="tr-TR" sz="2800" dirty="0" smtClean="0"/>
              <a:t>olan, </a:t>
            </a:r>
          </a:p>
          <a:p>
            <a:pPr marL="832664" lvl="2" indent="-265113">
              <a:buFont typeface="Wingdings" panose="05000000000000000000" pitchFamily="2" charset="2"/>
              <a:buChar char="§"/>
            </a:pPr>
            <a:r>
              <a:rPr lang="tr-TR" sz="2800" dirty="0" smtClean="0"/>
              <a:t>alıcı </a:t>
            </a:r>
            <a:r>
              <a:rPr lang="tr-TR" sz="2800" dirty="0"/>
              <a:t>ortama deşarj eden, </a:t>
            </a:r>
            <a:endParaRPr lang="tr-TR" sz="2800" dirty="0" smtClean="0"/>
          </a:p>
          <a:p>
            <a:pPr marL="832664" lvl="2" indent="-265113">
              <a:buFont typeface="Wingdings" panose="05000000000000000000" pitchFamily="2" charset="2"/>
              <a:buChar char="§"/>
            </a:pPr>
            <a:r>
              <a:rPr lang="tr-TR" sz="2800" dirty="0" smtClean="0"/>
              <a:t>kanalizasyona </a:t>
            </a:r>
            <a:r>
              <a:rPr lang="tr-TR" sz="2800" dirty="0"/>
              <a:t>deşarj eden (OSB içerisinde yer alan tesisler dahil), </a:t>
            </a:r>
            <a:endParaRPr lang="tr-TR" sz="2800" dirty="0" smtClean="0"/>
          </a:p>
          <a:p>
            <a:pPr marL="832664" lvl="2" indent="-265113">
              <a:buFont typeface="Wingdings" panose="05000000000000000000" pitchFamily="2" charset="2"/>
              <a:buChar char="§"/>
            </a:pPr>
            <a:r>
              <a:rPr lang="tr-TR" sz="2800" dirty="0" smtClean="0"/>
              <a:t>geri </a:t>
            </a:r>
            <a:r>
              <a:rPr lang="tr-TR" sz="2800" dirty="0"/>
              <a:t>dönüşümlü kullanan, </a:t>
            </a:r>
            <a:endParaRPr lang="tr-TR" sz="2800" dirty="0" smtClean="0"/>
          </a:p>
          <a:p>
            <a:pPr marL="832664" lvl="2" indent="-265113">
              <a:buFont typeface="Wingdings" panose="05000000000000000000" pitchFamily="2" charset="2"/>
              <a:buChar char="§"/>
            </a:pPr>
            <a:r>
              <a:rPr lang="tr-TR" sz="2800" dirty="0" smtClean="0"/>
              <a:t>sulama </a:t>
            </a:r>
            <a:r>
              <a:rPr lang="tr-TR" sz="2800" dirty="0"/>
              <a:t>suyu olarak kullanan, </a:t>
            </a:r>
            <a:endParaRPr lang="tr-TR" sz="2800" dirty="0" smtClean="0"/>
          </a:p>
          <a:p>
            <a:pPr marL="832664" lvl="2" indent="-265113">
              <a:buFont typeface="Wingdings" panose="05000000000000000000" pitchFamily="2" charset="2"/>
              <a:buChar char="§"/>
            </a:pPr>
            <a:r>
              <a:rPr lang="tr-TR" sz="2800" dirty="0" smtClean="0"/>
              <a:t>fosseptikte </a:t>
            </a:r>
            <a:r>
              <a:rPr lang="tr-TR" sz="2800" dirty="0"/>
              <a:t>biriktiren bütün </a:t>
            </a:r>
            <a:r>
              <a:rPr lang="tr-TR" sz="2800" dirty="0" smtClean="0"/>
              <a:t>tesisler</a:t>
            </a:r>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158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effectLst>
                  <a:outerShdw blurRad="38100" dist="38100" dir="2700000" algn="tl">
                    <a:srgbClr val="000000">
                      <a:alpha val="43137"/>
                    </a:srgbClr>
                  </a:outerShdw>
                </a:effectLst>
              </a:rPr>
              <a:t>Atık Yönetimi Mevzuatı</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4"/>
            <a:ext cx="5084064" cy="4023360"/>
          </a:xfrm>
        </p:spPr>
        <p:txBody>
          <a:bodyPr>
            <a:normAutofit fontScale="92500" lnSpcReduction="20000"/>
          </a:bodyPr>
          <a:lstStyle/>
          <a:p>
            <a:r>
              <a:rPr lang="tr-TR" dirty="0" smtClean="0"/>
              <a:t>Ambalaj Atıklarının Kontrolü Yönetmeliği</a:t>
            </a:r>
          </a:p>
          <a:p>
            <a:r>
              <a:rPr lang="tr-TR" dirty="0" smtClean="0"/>
              <a:t>Atık Yönetimi Yönetmeliği</a:t>
            </a:r>
          </a:p>
          <a:p>
            <a:r>
              <a:rPr lang="tr-TR" dirty="0" smtClean="0"/>
              <a:t>Bitkisel Atık Yağların Kontrolü Yönetmeliği</a:t>
            </a:r>
          </a:p>
          <a:p>
            <a:r>
              <a:rPr lang="tr-TR" dirty="0" smtClean="0"/>
              <a:t>Atık Yağların Kontrolü Yönetmeliği</a:t>
            </a:r>
          </a:p>
          <a:p>
            <a:r>
              <a:rPr lang="tr-TR" dirty="0" smtClean="0"/>
              <a:t>Tıbbi Atıkların Kontrolü Yönetmeliği</a:t>
            </a:r>
          </a:p>
          <a:p>
            <a:r>
              <a:rPr lang="tr-TR" dirty="0" smtClean="0"/>
              <a:t>Hafriyat Toprağı, İnşaat ve Yıkıntı Atıklarının Kontrolü Yönetmeliği</a:t>
            </a:r>
          </a:p>
          <a:p>
            <a:r>
              <a:rPr lang="tr-TR" dirty="0" smtClean="0"/>
              <a:t>Ömrünü Tamamlamış Araçların Kontrolü Hakkında Yönetmelik</a:t>
            </a:r>
          </a:p>
          <a:p>
            <a:r>
              <a:rPr lang="tr-TR" dirty="0" smtClean="0"/>
              <a:t>Atık Elektrikli ve Elektronik Eşyaların Kontrolü Yönetmeliği</a:t>
            </a:r>
          </a:p>
          <a:p>
            <a:r>
              <a:rPr lang="tr-TR" dirty="0" smtClean="0"/>
              <a:t>Atıkların Düzenli Depolanmasına Dair Yönetmelik</a:t>
            </a:r>
          </a:p>
          <a:p>
            <a:endParaRPr lang="tr-TR" dirty="0" smtClean="0"/>
          </a:p>
          <a:p>
            <a:endParaRPr lang="tr-TR" dirty="0"/>
          </a:p>
        </p:txBody>
      </p:sp>
      <p:sp>
        <p:nvSpPr>
          <p:cNvPr id="5" name="İçerik Yer Tutucusu 2"/>
          <p:cNvSpPr txBox="1">
            <a:spLocks/>
          </p:cNvSpPr>
          <p:nvPr/>
        </p:nvSpPr>
        <p:spPr>
          <a:xfrm>
            <a:off x="6284577" y="1781728"/>
            <a:ext cx="5556903" cy="4023360"/>
          </a:xfrm>
          <a:prstGeom prst="rect">
            <a:avLst/>
          </a:prstGeom>
        </p:spPr>
        <p:txBody>
          <a:bodyPr vert="horz" lIns="0" tIns="45720" rIns="0" bIns="45720" rtlCol="0">
            <a:norm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1900" dirty="0" smtClean="0"/>
              <a:t>Atık Pil ve Akümülatörlerin Kontrolü Yönetmeliği</a:t>
            </a:r>
          </a:p>
          <a:p>
            <a:r>
              <a:rPr lang="tr-TR" sz="1900" dirty="0" smtClean="0"/>
              <a:t>Atıkların Yakılmasına İlişkin Yönetmelik</a:t>
            </a:r>
          </a:p>
          <a:p>
            <a:r>
              <a:rPr lang="tr-TR" sz="1900" dirty="0" smtClean="0"/>
              <a:t>Atık Ara Depolama Tesisleri Tebliği</a:t>
            </a:r>
          </a:p>
          <a:p>
            <a:r>
              <a:rPr lang="tr-TR" sz="1900" dirty="0" smtClean="0"/>
              <a:t>Bazı Tehlikesiz Atıkların Geri Kazanımı Tebliği</a:t>
            </a:r>
          </a:p>
          <a:p>
            <a:r>
              <a:rPr lang="tr-TR" sz="1900" dirty="0" smtClean="0"/>
              <a:t>Ömrünü Tamamlamış Araçların Depolanması, Arındırılması, Sökümü ve İşlenmesine İlişkin Tebliğ</a:t>
            </a:r>
          </a:p>
          <a:p>
            <a:r>
              <a:rPr lang="tr-TR" sz="1900" dirty="0" smtClean="0"/>
              <a:t>Tanker Temizleme Tebliği</a:t>
            </a:r>
          </a:p>
          <a:p>
            <a:r>
              <a:rPr lang="tr-TR" sz="1900" dirty="0" smtClean="0"/>
              <a:t>Atıktan Türetilmiş Yakıt, Ek Yakıt ve Alternatif Hammadde Tebliği</a:t>
            </a:r>
          </a:p>
          <a:p>
            <a:endParaRPr lang="tr-TR" dirty="0" smtClean="0"/>
          </a:p>
          <a:p>
            <a:endParaRPr lang="tr-TR" dirty="0"/>
          </a:p>
        </p:txBody>
      </p:sp>
      <p:sp>
        <p:nvSpPr>
          <p:cNvPr id="7" name="5-Nokta Yıldız 6"/>
          <p:cNvSpPr/>
          <p:nvPr/>
        </p:nvSpPr>
        <p:spPr>
          <a:xfrm>
            <a:off x="5209032" y="1873166"/>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Nokta Yıldız 7"/>
          <p:cNvSpPr/>
          <p:nvPr/>
        </p:nvSpPr>
        <p:spPr>
          <a:xfrm>
            <a:off x="3736848" y="2235877"/>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5-Nokta Yıldız 8"/>
          <p:cNvSpPr/>
          <p:nvPr/>
        </p:nvSpPr>
        <p:spPr>
          <a:xfrm>
            <a:off x="5998464" y="5518573"/>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5-Nokta Yıldız 9"/>
          <p:cNvSpPr/>
          <p:nvPr/>
        </p:nvSpPr>
        <p:spPr>
          <a:xfrm>
            <a:off x="4663441" y="3350092"/>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5-Nokta Yıldız 10"/>
          <p:cNvSpPr/>
          <p:nvPr/>
        </p:nvSpPr>
        <p:spPr>
          <a:xfrm>
            <a:off x="10786872" y="3164842"/>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5-Nokta Yıldız 11"/>
          <p:cNvSpPr/>
          <p:nvPr/>
        </p:nvSpPr>
        <p:spPr>
          <a:xfrm>
            <a:off x="8327136" y="5005324"/>
            <a:ext cx="182880" cy="18525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14" name="Resim 13"/>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970882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a:bodyPr>
          <a:lstStyle/>
          <a:p>
            <a:pPr marL="357188" indent="-265113">
              <a:buFont typeface="Wingdings" panose="05000000000000000000" pitchFamily="2" charset="2"/>
              <a:buChar char="§"/>
            </a:pPr>
            <a:r>
              <a:rPr lang="tr-TR" dirty="0" smtClean="0"/>
              <a:t>Altyapı </a:t>
            </a:r>
            <a:r>
              <a:rPr lang="tr-TR" dirty="0"/>
              <a:t>sistemine bağlanılıyorsa Bağlantı İzni / Bağlantı Kalite Kontrol </a:t>
            </a:r>
            <a:r>
              <a:rPr lang="tr-TR" dirty="0" smtClean="0"/>
              <a:t>Belgesi</a:t>
            </a:r>
          </a:p>
          <a:p>
            <a:pPr marL="649788" lvl="1" indent="-265113">
              <a:buFont typeface="Wingdings" panose="05000000000000000000" pitchFamily="2" charset="2"/>
              <a:buChar char="§"/>
            </a:pPr>
            <a:r>
              <a:rPr lang="tr-TR" dirty="0" smtClean="0"/>
              <a:t>OSB/</a:t>
            </a:r>
            <a:r>
              <a:rPr lang="tr-TR" dirty="0" err="1" smtClean="0"/>
              <a:t>Atıksu</a:t>
            </a:r>
            <a:r>
              <a:rPr lang="tr-TR" dirty="0" smtClean="0"/>
              <a:t> altyapı yönetimine başvurularak alınır</a:t>
            </a:r>
            <a:endParaRPr lang="tr-TR" dirty="0"/>
          </a:p>
          <a:p>
            <a:pPr marL="357188" indent="-265113">
              <a:buFont typeface="Wingdings" panose="05000000000000000000" pitchFamily="2" charset="2"/>
              <a:buChar char="§"/>
            </a:pPr>
            <a:r>
              <a:rPr lang="tr-TR" dirty="0"/>
              <a:t>Periyodik iç izlemelerin </a:t>
            </a:r>
            <a:r>
              <a:rPr lang="tr-TR" dirty="0" smtClean="0"/>
              <a:t>takibi</a:t>
            </a:r>
          </a:p>
          <a:p>
            <a:pPr marL="649788" lvl="1" indent="-265113">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graphicFrame>
        <p:nvGraphicFramePr>
          <p:cNvPr id="7" name="Tablo 6"/>
          <p:cNvGraphicFramePr>
            <a:graphicFrameLocks noGrp="1"/>
          </p:cNvGraphicFramePr>
          <p:nvPr>
            <p:extLst>
              <p:ext uri="{D42A27DB-BD31-4B8C-83A1-F6EECF244321}">
                <p14:modId xmlns:p14="http://schemas.microsoft.com/office/powerpoint/2010/main" val="1833155172"/>
              </p:ext>
            </p:extLst>
          </p:nvPr>
        </p:nvGraphicFramePr>
        <p:xfrm>
          <a:off x="1097280" y="3374301"/>
          <a:ext cx="8220202" cy="1665962"/>
        </p:xfrm>
        <a:graphic>
          <a:graphicData uri="http://schemas.openxmlformats.org/drawingml/2006/table">
            <a:tbl>
              <a:tblPr/>
              <a:tblGrid>
                <a:gridCol w="2348629">
                  <a:extLst>
                    <a:ext uri="{9D8B030D-6E8A-4147-A177-3AD203B41FA5}">
                      <a16:colId xmlns:a16="http://schemas.microsoft.com/office/drawing/2014/main" val="2890762455"/>
                    </a:ext>
                  </a:extLst>
                </a:gridCol>
                <a:gridCol w="2834553">
                  <a:extLst>
                    <a:ext uri="{9D8B030D-6E8A-4147-A177-3AD203B41FA5}">
                      <a16:colId xmlns:a16="http://schemas.microsoft.com/office/drawing/2014/main" val="2762620057"/>
                    </a:ext>
                  </a:extLst>
                </a:gridCol>
                <a:gridCol w="3037020">
                  <a:extLst>
                    <a:ext uri="{9D8B030D-6E8A-4147-A177-3AD203B41FA5}">
                      <a16:colId xmlns:a16="http://schemas.microsoft.com/office/drawing/2014/main" val="1154636211"/>
                    </a:ext>
                  </a:extLst>
                </a:gridCol>
              </a:tblGrid>
              <a:tr h="597763">
                <a:tc>
                  <a:txBody>
                    <a:bodyPr/>
                    <a:lstStyle/>
                    <a:p>
                      <a:pPr algn="ctr">
                        <a:lnSpc>
                          <a:spcPts val="1200"/>
                        </a:lnSpc>
                        <a:spcAft>
                          <a:spcPts val="0"/>
                        </a:spcAft>
                      </a:pPr>
                      <a:r>
                        <a:rPr lang="tr-TR" sz="1600" b="1" dirty="0">
                          <a:effectLst/>
                          <a:latin typeface="+mn-lt"/>
                        </a:rPr>
                        <a:t>Debi (m³/gün)</a:t>
                      </a:r>
                      <a:endParaRPr lang="tr-TR" sz="16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1200"/>
                        </a:lnSpc>
                        <a:spcAft>
                          <a:spcPts val="0"/>
                        </a:spcAft>
                      </a:pPr>
                      <a:r>
                        <a:rPr lang="tr-TR" sz="1600" b="1" dirty="0">
                          <a:effectLst/>
                          <a:latin typeface="+mn-lt"/>
                        </a:rPr>
                        <a:t>Endüstriyel atık sular için  iç izleme esas numune alma sıklığı**</a:t>
                      </a:r>
                      <a:endParaRPr lang="tr-TR" sz="16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1200"/>
                        </a:lnSpc>
                        <a:spcAft>
                          <a:spcPts val="0"/>
                        </a:spcAft>
                      </a:pPr>
                      <a:r>
                        <a:rPr lang="tr-TR" sz="1600" b="1" dirty="0" smtClean="0">
                          <a:effectLst/>
                          <a:latin typeface="+mn-lt"/>
                        </a:rPr>
                        <a:t>Çevre </a:t>
                      </a:r>
                      <a:r>
                        <a:rPr lang="tr-TR" sz="1600" b="1" dirty="0">
                          <a:effectLst/>
                          <a:latin typeface="+mn-lt"/>
                        </a:rPr>
                        <a:t>ve </a:t>
                      </a:r>
                      <a:r>
                        <a:rPr lang="tr-TR" sz="1600" b="1" dirty="0" smtClean="0">
                          <a:effectLst/>
                          <a:latin typeface="+mn-lt"/>
                        </a:rPr>
                        <a:t>Şehircilik İl </a:t>
                      </a:r>
                      <a:r>
                        <a:rPr lang="tr-TR" sz="1600" b="1" dirty="0">
                          <a:effectLst/>
                          <a:latin typeface="+mn-lt"/>
                        </a:rPr>
                        <a:t>Müdürlüğü tarafından denetime esas asgari numune alma sıklığı</a:t>
                      </a:r>
                      <a:endParaRPr lang="tr-TR" sz="16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58545472"/>
                  </a:ext>
                </a:extLst>
              </a:tr>
              <a:tr h="244195">
                <a:tc>
                  <a:txBody>
                    <a:bodyPr/>
                    <a:lstStyle/>
                    <a:p>
                      <a:pPr>
                        <a:lnSpc>
                          <a:spcPts val="1200"/>
                        </a:lnSpc>
                        <a:spcAft>
                          <a:spcPts val="0"/>
                        </a:spcAft>
                      </a:pPr>
                      <a:r>
                        <a:rPr lang="tr-TR" sz="1600" dirty="0">
                          <a:effectLst/>
                          <a:latin typeface="+mn-lt"/>
                        </a:rPr>
                        <a:t>≤ 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Dört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Yılda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790489"/>
                  </a:ext>
                </a:extLst>
              </a:tr>
              <a:tr h="219456">
                <a:tc>
                  <a:txBody>
                    <a:bodyPr/>
                    <a:lstStyle/>
                    <a:p>
                      <a:pPr>
                        <a:lnSpc>
                          <a:spcPts val="1200"/>
                        </a:lnSpc>
                        <a:spcAft>
                          <a:spcPts val="0"/>
                        </a:spcAft>
                      </a:pPr>
                      <a:r>
                        <a:rPr lang="tr-TR" sz="1600" dirty="0">
                          <a:effectLst/>
                          <a:latin typeface="+mn-lt"/>
                        </a:rPr>
                        <a:t>51-200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İki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Altı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005792"/>
                  </a:ext>
                </a:extLst>
              </a:tr>
              <a:tr h="209437">
                <a:tc>
                  <a:txBody>
                    <a:bodyPr/>
                    <a:lstStyle/>
                    <a:p>
                      <a:pPr>
                        <a:lnSpc>
                          <a:spcPts val="1200"/>
                        </a:lnSpc>
                        <a:spcAft>
                          <a:spcPts val="0"/>
                        </a:spcAft>
                      </a:pPr>
                      <a:r>
                        <a:rPr lang="tr-TR" sz="1600">
                          <a:effectLst/>
                          <a:latin typeface="+mn-lt"/>
                        </a:rPr>
                        <a:t>201-1000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Dört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207644"/>
                  </a:ext>
                </a:extLst>
              </a:tr>
              <a:tr h="242711">
                <a:tc>
                  <a:txBody>
                    <a:bodyPr/>
                    <a:lstStyle/>
                    <a:p>
                      <a:pPr>
                        <a:lnSpc>
                          <a:spcPts val="1200"/>
                        </a:lnSpc>
                        <a:spcAft>
                          <a:spcPts val="0"/>
                        </a:spcAft>
                      </a:pPr>
                      <a:r>
                        <a:rPr lang="tr-TR" sz="1600">
                          <a:effectLst/>
                          <a:latin typeface="+mn-lt"/>
                        </a:rPr>
                        <a:t>1001-10000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err="1">
                          <a:effectLst/>
                          <a:latin typeface="+mn-lt"/>
                        </a:rPr>
                        <a:t>Onbeş</a:t>
                      </a:r>
                      <a:r>
                        <a:rPr lang="tr-TR" sz="1600" dirty="0">
                          <a:effectLst/>
                          <a:latin typeface="+mn-lt"/>
                        </a:rPr>
                        <a:t> günde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Üç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594361"/>
                  </a:ext>
                </a:extLst>
              </a:tr>
              <a:tr h="0">
                <a:tc>
                  <a:txBody>
                    <a:bodyPr/>
                    <a:lstStyle/>
                    <a:p>
                      <a:pPr>
                        <a:lnSpc>
                          <a:spcPts val="1200"/>
                        </a:lnSpc>
                        <a:spcAft>
                          <a:spcPts val="0"/>
                        </a:spcAft>
                      </a:pPr>
                      <a:r>
                        <a:rPr lang="tr-TR" sz="1600" dirty="0">
                          <a:effectLst/>
                          <a:latin typeface="+mn-lt"/>
                        </a:rPr>
                        <a:t>&gt;10000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Haftada iki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600" dirty="0">
                          <a:effectLst/>
                          <a:latin typeface="+mn-lt"/>
                        </a:rPr>
                        <a:t>İki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81052"/>
                  </a:ext>
                </a:extLst>
              </a:tr>
            </a:tbl>
          </a:graphicData>
        </a:graphic>
      </p:graphicFrame>
      <p:sp>
        <p:nvSpPr>
          <p:cNvPr id="9" name="Rectangle 1"/>
          <p:cNvSpPr>
            <a:spLocks noChangeArrowheads="1"/>
          </p:cNvSpPr>
          <p:nvPr/>
        </p:nvSpPr>
        <p:spPr bwMode="auto">
          <a:xfrm>
            <a:off x="324612" y="4979656"/>
            <a:ext cx="11603736"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rgbClr val="000000"/>
                </a:solidFill>
                <a:effectLst/>
                <a:latin typeface="+mn-lt"/>
                <a:cs typeface="Times New Roman" panose="02020603050405020304" pitchFamily="18" charset="0"/>
              </a:rPr>
              <a:t>*- Evsel nitelikli </a:t>
            </a:r>
            <a:r>
              <a:rPr kumimoji="0" lang="tr-TR" altLang="tr-TR" sz="1600" b="0" i="0" u="none" strike="noStrike" cap="none" normalizeH="0" baseline="0" dirty="0" err="1" smtClean="0">
                <a:ln>
                  <a:noFill/>
                </a:ln>
                <a:solidFill>
                  <a:srgbClr val="000000"/>
                </a:solidFill>
                <a:effectLst/>
                <a:latin typeface="+mn-lt"/>
                <a:cs typeface="Times New Roman" panose="02020603050405020304" pitchFamily="18" charset="0"/>
              </a:rPr>
              <a:t>atıksuyu</a:t>
            </a:r>
            <a:r>
              <a:rPr kumimoji="0" lang="tr-TR" altLang="tr-TR" sz="1600" b="0" i="0" u="none" strike="noStrike" cap="none" normalizeH="0" baseline="0" dirty="0" smtClean="0">
                <a:ln>
                  <a:noFill/>
                </a:ln>
                <a:solidFill>
                  <a:srgbClr val="000000"/>
                </a:solidFill>
                <a:effectLst/>
                <a:latin typeface="+mn-lt"/>
                <a:cs typeface="Times New Roman" panose="02020603050405020304" pitchFamily="18" charset="0"/>
              </a:rPr>
              <a:t> olan endüstriyel tesislerde bu tablo kullanılacaktır.</a:t>
            </a:r>
            <a:endParaRPr kumimoji="0" lang="tr-TR" altLang="tr-TR"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rgbClr val="000000"/>
                </a:solidFill>
                <a:effectLst/>
                <a:latin typeface="+mn-lt"/>
                <a:cs typeface="Times New Roman" panose="02020603050405020304" pitchFamily="18" charset="0"/>
              </a:rPr>
              <a:t>**- </a:t>
            </a:r>
            <a:r>
              <a:rPr kumimoji="0" lang="tr-TR" altLang="tr-TR" sz="1600" b="1" i="0" u="none" strike="noStrike" cap="none" normalizeH="0" baseline="0" dirty="0" smtClean="0">
                <a:ln>
                  <a:noFill/>
                </a:ln>
                <a:solidFill>
                  <a:srgbClr val="7030A0"/>
                </a:solidFill>
                <a:effectLst/>
                <a:latin typeface="+mn-lt"/>
                <a:cs typeface="Times New Roman" panose="02020603050405020304" pitchFamily="18" charset="0"/>
              </a:rPr>
              <a:t>Eğer ilk yıl boyunca üç ardışık numune analiz sonuçlarının deşarj standartlarına uyulduğu gösterilebilirse, izleyen yıllarda ilgili sektör tablosunda yer alan </a:t>
            </a:r>
            <a:r>
              <a:rPr kumimoji="0" lang="tr-TR" altLang="tr-TR" sz="1600" b="1" i="0" u="none" strike="noStrike" cap="none" normalizeH="0" baseline="0" dirty="0" err="1" smtClean="0">
                <a:ln>
                  <a:noFill/>
                </a:ln>
                <a:solidFill>
                  <a:srgbClr val="7030A0"/>
                </a:solidFill>
                <a:effectLst/>
                <a:latin typeface="+mn-lt"/>
                <a:cs typeface="Times New Roman" panose="02020603050405020304" pitchFamily="18" charset="0"/>
              </a:rPr>
              <a:t>pH</a:t>
            </a:r>
            <a:r>
              <a:rPr kumimoji="0" lang="tr-TR" altLang="tr-TR" sz="1600" b="1" i="0" u="none" strike="noStrike" cap="none" normalizeH="0" baseline="0" dirty="0" smtClean="0">
                <a:ln>
                  <a:noFill/>
                </a:ln>
                <a:solidFill>
                  <a:srgbClr val="7030A0"/>
                </a:solidFill>
                <a:effectLst/>
                <a:latin typeface="+mn-lt"/>
                <a:cs typeface="Times New Roman" panose="02020603050405020304" pitchFamily="18" charset="0"/>
              </a:rPr>
              <a:t>, KOL, BOL, Yağ-Gres, AKM parametreleri dışındaki diğer parametrelere İl</a:t>
            </a:r>
            <a:r>
              <a:rPr kumimoji="0" lang="tr-TR" altLang="tr-TR" sz="1600" b="1" i="0" u="none" strike="noStrike" cap="none" normalizeH="0" dirty="0" smtClean="0">
                <a:ln>
                  <a:noFill/>
                </a:ln>
                <a:solidFill>
                  <a:srgbClr val="7030A0"/>
                </a:solidFill>
                <a:effectLst/>
                <a:latin typeface="+mn-lt"/>
                <a:cs typeface="Times New Roman" panose="02020603050405020304" pitchFamily="18" charset="0"/>
              </a:rPr>
              <a:t> </a:t>
            </a:r>
            <a:r>
              <a:rPr kumimoji="0" lang="tr-TR" altLang="tr-TR" sz="1600" b="1" i="0" u="none" strike="noStrike" cap="none" normalizeH="0" baseline="0" dirty="0" smtClean="0">
                <a:ln>
                  <a:noFill/>
                </a:ln>
                <a:solidFill>
                  <a:srgbClr val="7030A0"/>
                </a:solidFill>
                <a:effectLst/>
                <a:latin typeface="+mn-lt"/>
                <a:cs typeface="Times New Roman" panose="02020603050405020304" pitchFamily="18" charset="0"/>
              </a:rPr>
              <a:t>Müdürlüğünü yazıyla bilgilendirmek kaydıyla yılda bir kez bakılması yeterlidir. </a:t>
            </a:r>
            <a:r>
              <a:rPr kumimoji="0" lang="tr-TR" altLang="tr-TR" sz="1600" b="0" i="0" u="none" strike="noStrike" cap="none" normalizeH="0" baseline="0" dirty="0" smtClean="0">
                <a:ln>
                  <a:noFill/>
                </a:ln>
                <a:solidFill>
                  <a:srgbClr val="000000"/>
                </a:solidFill>
                <a:effectLst/>
                <a:latin typeface="+mn-lt"/>
                <a:cs typeface="Times New Roman" panose="02020603050405020304" pitchFamily="18" charset="0"/>
              </a:rPr>
              <a:t>Eğer parametrelerden biri deşarj standartlarına uymazsa takip eden yıl içerisinde tabloya göre numune alınmalıdır.</a:t>
            </a:r>
            <a:endParaRPr kumimoji="0" lang="tr-TR" altLang="tr-TR" sz="1600" b="0" i="0" u="none" strike="noStrike" cap="none" normalizeH="0" baseline="0" dirty="0" smtClean="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tr-TR" altLang="tr-TR" sz="105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tr-TR" altLang="tr-TR" sz="105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tr-TR" altLang="tr-TR" sz="2800" b="0" i="0" u="none" strike="noStrike" cap="none" normalizeH="0" baseline="0" dirty="0" smtClean="0">
              <a:ln>
                <a:noFill/>
              </a:ln>
              <a:solidFill>
                <a:schemeClr val="tx1"/>
              </a:solidFill>
              <a:effectLst/>
              <a:latin typeface="Arial" panose="020B0604020202020204" pitchFamily="34" charset="0"/>
            </a:endParaRPr>
          </a:p>
        </p:txBody>
      </p:sp>
      <p:sp>
        <p:nvSpPr>
          <p:cNvPr id="11" name="Metin kutusu 10"/>
          <p:cNvSpPr txBox="1"/>
          <p:nvPr/>
        </p:nvSpPr>
        <p:spPr>
          <a:xfrm>
            <a:off x="-758953" y="3029720"/>
            <a:ext cx="12192000" cy="338554"/>
          </a:xfrm>
          <a:prstGeom prst="rect">
            <a:avLst/>
          </a:prstGeom>
          <a:noFill/>
        </p:spPr>
        <p:txBody>
          <a:bodyPr wrap="square" rtlCol="0">
            <a:spAutoFit/>
          </a:bodyPr>
          <a:lstStyle/>
          <a:p>
            <a:pPr lvl="0" algn="ctr" defTabSz="914400" eaLnBrk="0" fontAlgn="base" hangingPunct="0">
              <a:spcBef>
                <a:spcPct val="0"/>
              </a:spcBef>
              <a:spcAft>
                <a:spcPct val="0"/>
              </a:spcAft>
            </a:pPr>
            <a:r>
              <a:rPr lang="tr-TR" altLang="tr-TR" sz="1600" b="1" dirty="0" smtClean="0">
                <a:solidFill>
                  <a:srgbClr val="000000"/>
                </a:solidFill>
                <a:cs typeface="Times New Roman" panose="02020603050405020304" pitchFamily="18" charset="0"/>
              </a:rPr>
              <a:t>ENDÜSTRİYEL NİTELİKLİ </a:t>
            </a:r>
            <a:r>
              <a:rPr lang="tr-TR" altLang="tr-TR" sz="1600" b="1" dirty="0">
                <a:solidFill>
                  <a:srgbClr val="000000"/>
                </a:solidFill>
                <a:cs typeface="Times New Roman" panose="02020603050405020304" pitchFamily="18" charset="0"/>
              </a:rPr>
              <a:t>ATIKSULAR İÇİN NUMUNE ALMA SIKLIĞI</a:t>
            </a:r>
            <a:endParaRPr lang="tr-TR" altLang="tr-TR" sz="1400" dirty="0"/>
          </a:p>
        </p:txBody>
      </p:sp>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482" y="1862899"/>
            <a:ext cx="2523998" cy="1681321"/>
          </a:xfrm>
          <a:prstGeom prst="rect">
            <a:avLst/>
          </a:prstGeom>
        </p:spPr>
      </p:pic>
    </p:spTree>
    <p:extLst>
      <p:ext uri="{BB962C8B-B14F-4D97-AF65-F5344CB8AC3E}">
        <p14:creationId xmlns:p14="http://schemas.microsoft.com/office/powerpoint/2010/main" val="1272402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a:bodyPr>
          <a:lstStyle/>
          <a:p>
            <a:pPr marL="357188" indent="-265113">
              <a:buFont typeface="Wingdings" panose="05000000000000000000" pitchFamily="2" charset="2"/>
              <a:buChar char="§"/>
            </a:pPr>
            <a:r>
              <a:rPr lang="tr-TR" dirty="0" smtClean="0"/>
              <a:t>Altyapı </a:t>
            </a:r>
            <a:r>
              <a:rPr lang="tr-TR" dirty="0"/>
              <a:t>sistemine bağlanılıyorsa Bağlantı İzni / Bağlantı Kalite Kontrol </a:t>
            </a:r>
            <a:r>
              <a:rPr lang="tr-TR" dirty="0" smtClean="0"/>
              <a:t>Belgesi</a:t>
            </a:r>
          </a:p>
          <a:p>
            <a:pPr marL="649788" lvl="1" indent="-265113">
              <a:buFont typeface="Wingdings" panose="05000000000000000000" pitchFamily="2" charset="2"/>
              <a:buChar char="§"/>
            </a:pPr>
            <a:r>
              <a:rPr lang="tr-TR" dirty="0" smtClean="0"/>
              <a:t>OSB/</a:t>
            </a:r>
            <a:r>
              <a:rPr lang="tr-TR" dirty="0" err="1" smtClean="0"/>
              <a:t>Atıksu</a:t>
            </a:r>
            <a:r>
              <a:rPr lang="tr-TR" dirty="0" smtClean="0"/>
              <a:t> altyapı yönetimine başvurularak alınır</a:t>
            </a:r>
            <a:endParaRPr lang="tr-TR" dirty="0"/>
          </a:p>
          <a:p>
            <a:pPr marL="357188" indent="-265113">
              <a:buFont typeface="Wingdings" panose="05000000000000000000" pitchFamily="2" charset="2"/>
              <a:buChar char="§"/>
            </a:pPr>
            <a:r>
              <a:rPr lang="tr-TR" dirty="0"/>
              <a:t>Periyodik iç izlemelerin </a:t>
            </a:r>
            <a:r>
              <a:rPr lang="tr-TR" dirty="0" smtClean="0"/>
              <a:t>takibi</a:t>
            </a:r>
          </a:p>
          <a:p>
            <a:pPr marL="649788" lvl="1" indent="-265113">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graphicFrame>
        <p:nvGraphicFramePr>
          <p:cNvPr id="8" name="Tablo 7"/>
          <p:cNvGraphicFramePr>
            <a:graphicFrameLocks noGrp="1"/>
          </p:cNvGraphicFramePr>
          <p:nvPr>
            <p:extLst>
              <p:ext uri="{D42A27DB-BD31-4B8C-83A1-F6EECF244321}">
                <p14:modId xmlns:p14="http://schemas.microsoft.com/office/powerpoint/2010/main" val="3376835781"/>
              </p:ext>
            </p:extLst>
          </p:nvPr>
        </p:nvGraphicFramePr>
        <p:xfrm>
          <a:off x="411480" y="3472660"/>
          <a:ext cx="8677656" cy="1418249"/>
        </p:xfrm>
        <a:graphic>
          <a:graphicData uri="http://schemas.openxmlformats.org/drawingml/2006/table">
            <a:tbl>
              <a:tblPr/>
              <a:tblGrid>
                <a:gridCol w="2479330">
                  <a:extLst>
                    <a:ext uri="{9D8B030D-6E8A-4147-A177-3AD203B41FA5}">
                      <a16:colId xmlns:a16="http://schemas.microsoft.com/office/drawing/2014/main" val="3819896416"/>
                    </a:ext>
                  </a:extLst>
                </a:gridCol>
                <a:gridCol w="2992296">
                  <a:extLst>
                    <a:ext uri="{9D8B030D-6E8A-4147-A177-3AD203B41FA5}">
                      <a16:colId xmlns:a16="http://schemas.microsoft.com/office/drawing/2014/main" val="1363524211"/>
                    </a:ext>
                  </a:extLst>
                </a:gridCol>
                <a:gridCol w="3206030">
                  <a:extLst>
                    <a:ext uri="{9D8B030D-6E8A-4147-A177-3AD203B41FA5}">
                      <a16:colId xmlns:a16="http://schemas.microsoft.com/office/drawing/2014/main" val="1612534465"/>
                    </a:ext>
                  </a:extLst>
                </a:gridCol>
              </a:tblGrid>
              <a:tr h="607821">
                <a:tc>
                  <a:txBody>
                    <a:bodyPr/>
                    <a:lstStyle/>
                    <a:p>
                      <a:pPr>
                        <a:lnSpc>
                          <a:spcPts val="1200"/>
                        </a:lnSpc>
                        <a:spcAft>
                          <a:spcPts val="0"/>
                        </a:spcAft>
                      </a:pPr>
                      <a:r>
                        <a:rPr lang="tr-TR" sz="1400" b="1" dirty="0">
                          <a:effectLst/>
                          <a:latin typeface="+mn-lt"/>
                        </a:rPr>
                        <a:t>Kentsel-Evsel debi</a:t>
                      </a:r>
                      <a:endParaRPr lang="tr-TR" sz="1400" dirty="0">
                        <a:effectLst/>
                        <a:latin typeface="+mn-lt"/>
                      </a:endParaRPr>
                    </a:p>
                    <a:p>
                      <a:pPr>
                        <a:lnSpc>
                          <a:spcPts val="1200"/>
                        </a:lnSpc>
                        <a:spcAft>
                          <a:spcPts val="0"/>
                        </a:spcAft>
                      </a:pPr>
                      <a:r>
                        <a:rPr lang="tr-TR" sz="1400" b="1" dirty="0">
                          <a:effectLst/>
                          <a:latin typeface="+mn-lt"/>
                        </a:rPr>
                        <a:t>E.N.</a:t>
                      </a:r>
                      <a:endParaRPr lang="tr-TR" sz="1400" dirty="0">
                        <a:effectLst/>
                        <a:latin typeface="+mn-lt"/>
                      </a:endParaRPr>
                    </a:p>
                    <a:p>
                      <a:pPr>
                        <a:lnSpc>
                          <a:spcPts val="1200"/>
                        </a:lnSpc>
                        <a:spcAft>
                          <a:spcPts val="0"/>
                        </a:spcAft>
                      </a:pPr>
                      <a:r>
                        <a:rPr lang="tr-TR" sz="1400" b="1" dirty="0">
                          <a:effectLst/>
                          <a:latin typeface="+mn-lt"/>
                        </a:rPr>
                        <a:t>(Eşdeğer Nüfus)</a:t>
                      </a:r>
                      <a:endParaRPr lang="tr-TR" sz="14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1200"/>
                        </a:lnSpc>
                        <a:spcAft>
                          <a:spcPts val="0"/>
                        </a:spcAft>
                      </a:pPr>
                      <a:r>
                        <a:rPr lang="tr-TR" sz="1400" b="1" dirty="0">
                          <a:effectLst/>
                          <a:latin typeface="+mn-lt"/>
                        </a:rPr>
                        <a:t>Kentsel – Evsel </a:t>
                      </a:r>
                      <a:r>
                        <a:rPr lang="tr-TR" sz="1400" b="1" dirty="0" err="1">
                          <a:effectLst/>
                          <a:latin typeface="+mn-lt"/>
                        </a:rPr>
                        <a:t>atıksular</a:t>
                      </a:r>
                      <a:r>
                        <a:rPr lang="tr-TR" sz="1400" b="1" dirty="0">
                          <a:effectLst/>
                          <a:latin typeface="+mn-lt"/>
                        </a:rPr>
                        <a:t> için iç izlemeye esas numune alma sıklığı</a:t>
                      </a:r>
                      <a:endParaRPr lang="tr-TR" sz="14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1200"/>
                        </a:lnSpc>
                        <a:spcAft>
                          <a:spcPts val="0"/>
                        </a:spcAft>
                      </a:pPr>
                      <a:r>
                        <a:rPr lang="tr-TR" sz="1400" b="1" dirty="0" smtClean="0">
                          <a:effectLst/>
                          <a:latin typeface="+mn-lt"/>
                        </a:rPr>
                        <a:t>Çevre </a:t>
                      </a:r>
                      <a:r>
                        <a:rPr lang="tr-TR" sz="1400" b="1" dirty="0">
                          <a:effectLst/>
                          <a:latin typeface="+mn-lt"/>
                        </a:rPr>
                        <a:t>ve </a:t>
                      </a:r>
                      <a:r>
                        <a:rPr lang="tr-TR" sz="1400" b="1" dirty="0" smtClean="0">
                          <a:effectLst/>
                          <a:latin typeface="+mn-lt"/>
                        </a:rPr>
                        <a:t>Şehircilik İl </a:t>
                      </a:r>
                      <a:r>
                        <a:rPr lang="tr-TR" sz="1400" b="1" dirty="0">
                          <a:effectLst/>
                          <a:latin typeface="+mn-lt"/>
                        </a:rPr>
                        <a:t>Müdürlüğü tarafından denetime esas asgari numune alma sıklığı</a:t>
                      </a:r>
                      <a:endParaRPr lang="tr-TR" sz="1400" dirty="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08530099"/>
                  </a:ext>
                </a:extLst>
              </a:tr>
              <a:tr h="202607">
                <a:tc>
                  <a:txBody>
                    <a:bodyPr/>
                    <a:lstStyle/>
                    <a:p>
                      <a:pPr>
                        <a:lnSpc>
                          <a:spcPts val="1200"/>
                        </a:lnSpc>
                        <a:spcAft>
                          <a:spcPts val="0"/>
                        </a:spcAft>
                      </a:pPr>
                      <a:r>
                        <a:rPr lang="tr-TR" sz="1400">
                          <a:effectLst/>
                          <a:latin typeface="+mn-lt"/>
                        </a:rPr>
                        <a:t>2000-9999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Ayda bir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a:effectLst/>
                          <a:latin typeface="+mn-lt"/>
                        </a:rPr>
                        <a:t>Yılda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393058"/>
                  </a:ext>
                </a:extLst>
              </a:tr>
              <a:tr h="202607">
                <a:tc>
                  <a:txBody>
                    <a:bodyPr/>
                    <a:lstStyle/>
                    <a:p>
                      <a:pPr>
                        <a:lnSpc>
                          <a:spcPts val="1200"/>
                        </a:lnSpc>
                        <a:spcAft>
                          <a:spcPts val="0"/>
                        </a:spcAft>
                      </a:pPr>
                      <a:r>
                        <a:rPr lang="tr-TR" sz="1400">
                          <a:effectLst/>
                          <a:latin typeface="+mn-lt"/>
                        </a:rPr>
                        <a:t>10000-49999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Üç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621260"/>
                  </a:ext>
                </a:extLst>
              </a:tr>
              <a:tr h="202607">
                <a:tc>
                  <a:txBody>
                    <a:bodyPr/>
                    <a:lstStyle/>
                    <a:p>
                      <a:pPr>
                        <a:lnSpc>
                          <a:spcPts val="1200"/>
                        </a:lnSpc>
                        <a:spcAft>
                          <a:spcPts val="0"/>
                        </a:spcAft>
                      </a:pPr>
                      <a:r>
                        <a:rPr lang="tr-TR" sz="1400">
                          <a:effectLst/>
                          <a:latin typeface="+mn-lt"/>
                        </a:rPr>
                        <a:t>50000-99999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a:effectLst/>
                          <a:latin typeface="+mn-lt"/>
                        </a:rPr>
                        <a:t>15 günde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İki 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1864424"/>
                  </a:ext>
                </a:extLst>
              </a:tr>
              <a:tr h="202607">
                <a:tc>
                  <a:txBody>
                    <a:bodyPr/>
                    <a:lstStyle/>
                    <a:p>
                      <a:pPr>
                        <a:lnSpc>
                          <a:spcPts val="1200"/>
                        </a:lnSpc>
                        <a:spcAft>
                          <a:spcPts val="0"/>
                        </a:spcAft>
                      </a:pPr>
                      <a:r>
                        <a:rPr lang="tr-TR" sz="1400" dirty="0">
                          <a:effectLst/>
                          <a:latin typeface="+mn-lt"/>
                        </a:rPr>
                        <a:t>≥100000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Haftada iki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tr-TR" sz="1400" dirty="0">
                          <a:effectLst/>
                          <a:latin typeface="+mn-lt"/>
                        </a:rPr>
                        <a:t>Ayda bir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653790"/>
                  </a:ext>
                </a:extLst>
              </a:tr>
            </a:tbl>
          </a:graphicData>
        </a:graphic>
      </p:graphicFrame>
      <p:sp>
        <p:nvSpPr>
          <p:cNvPr id="10" name="Metin kutusu 9"/>
          <p:cNvSpPr txBox="1"/>
          <p:nvPr/>
        </p:nvSpPr>
        <p:spPr>
          <a:xfrm>
            <a:off x="0" y="2969134"/>
            <a:ext cx="12192000" cy="338554"/>
          </a:xfrm>
          <a:prstGeom prst="rect">
            <a:avLst/>
          </a:prstGeom>
          <a:noFill/>
        </p:spPr>
        <p:txBody>
          <a:bodyPr wrap="square" rtlCol="0">
            <a:spAutoFit/>
          </a:bodyPr>
          <a:lstStyle/>
          <a:p>
            <a:pPr lvl="0" algn="ctr" defTabSz="914400" eaLnBrk="0" fontAlgn="base" hangingPunct="0">
              <a:spcBef>
                <a:spcPct val="0"/>
              </a:spcBef>
              <a:spcAft>
                <a:spcPct val="0"/>
              </a:spcAft>
            </a:pPr>
            <a:r>
              <a:rPr lang="tr-TR" altLang="tr-TR" sz="1600" b="1" dirty="0" smtClean="0">
                <a:solidFill>
                  <a:srgbClr val="000000"/>
                </a:solidFill>
                <a:cs typeface="Times New Roman" panose="02020603050405020304" pitchFamily="18" charset="0"/>
              </a:rPr>
              <a:t>KENTSEL </a:t>
            </a:r>
            <a:r>
              <a:rPr lang="tr-TR" altLang="tr-TR" sz="1600" b="1" dirty="0">
                <a:solidFill>
                  <a:srgbClr val="000000"/>
                </a:solidFill>
                <a:cs typeface="Times New Roman" panose="02020603050405020304" pitchFamily="18" charset="0"/>
              </a:rPr>
              <a:t>- EVSEL NİTELİKLİ ATIKSULAR İÇİN NUMUNE ALMA SIKLIĞI</a:t>
            </a:r>
            <a:endParaRPr lang="tr-TR" altLang="tr-TR" sz="1400" dirty="0"/>
          </a:p>
        </p:txBody>
      </p:sp>
      <p:sp>
        <p:nvSpPr>
          <p:cNvPr id="12" name="Metin kutusu 11"/>
          <p:cNvSpPr txBox="1"/>
          <p:nvPr/>
        </p:nvSpPr>
        <p:spPr>
          <a:xfrm>
            <a:off x="411480" y="5055881"/>
            <a:ext cx="8677656" cy="923330"/>
          </a:xfrm>
          <a:prstGeom prst="rect">
            <a:avLst/>
          </a:prstGeom>
          <a:noFill/>
        </p:spPr>
        <p:txBody>
          <a:bodyPr wrap="square" rtlCol="0">
            <a:spAutoFit/>
          </a:bodyPr>
          <a:lstStyle/>
          <a:p>
            <a:pPr lvl="0" algn="just" defTabSz="914400" eaLnBrk="0" fontAlgn="base" hangingPunct="0">
              <a:spcBef>
                <a:spcPct val="0"/>
              </a:spcBef>
              <a:spcAft>
                <a:spcPct val="0"/>
              </a:spcAft>
            </a:pPr>
            <a:r>
              <a:rPr lang="tr-TR" altLang="tr-TR" dirty="0" smtClean="0">
                <a:solidFill>
                  <a:srgbClr val="000000"/>
                </a:solidFill>
                <a:cs typeface="Times New Roman" panose="02020603050405020304" pitchFamily="18" charset="0"/>
              </a:rPr>
              <a:t>***-</a:t>
            </a:r>
            <a:r>
              <a:rPr lang="tr-TR" altLang="tr-TR" dirty="0">
                <a:solidFill>
                  <a:srgbClr val="000000"/>
                </a:solidFill>
                <a:cs typeface="Times New Roman" panose="02020603050405020304" pitchFamily="18" charset="0"/>
              </a:rPr>
              <a:t>Eğer ilk yıl boyunca deşarj standartlarına uyulduğu gösterilebilirse, izleyen yıllarda dört örnek; eğer dört örnekten birisi deşarj standartlarına uymazsa, takip eden yıl içinde 12 örnek alınmalıdır</a:t>
            </a:r>
            <a:r>
              <a:rPr lang="tr-TR" altLang="tr-TR" dirty="0" smtClean="0">
                <a:solidFill>
                  <a:srgbClr val="000000"/>
                </a:solidFill>
                <a:cs typeface="Times New Roman" panose="02020603050405020304" pitchFamily="18" charset="0"/>
              </a:rPr>
              <a:t>.</a:t>
            </a:r>
            <a:endParaRPr lang="tr-TR" altLang="tr-TR" dirty="0"/>
          </a:p>
        </p:txBody>
      </p:sp>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482" y="1862899"/>
            <a:ext cx="2523998" cy="1681321"/>
          </a:xfrm>
          <a:prstGeom prst="rect">
            <a:avLst/>
          </a:prstGeom>
        </p:spPr>
      </p:pic>
    </p:spTree>
    <p:extLst>
      <p:ext uri="{BB962C8B-B14F-4D97-AF65-F5344CB8AC3E}">
        <p14:creationId xmlns:p14="http://schemas.microsoft.com/office/powerpoint/2010/main" val="3116877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a:bodyPr>
          <a:lstStyle/>
          <a:p>
            <a:pPr marL="357188" indent="-265113">
              <a:buFont typeface="Wingdings" panose="05000000000000000000" pitchFamily="2" charset="2"/>
              <a:buChar char="§"/>
            </a:pPr>
            <a:r>
              <a:rPr lang="tr-TR" dirty="0" smtClean="0"/>
              <a:t>Periyodik iç izlemelerde, yetkili laboratuvar MELBES üzerinden belirlenir. </a:t>
            </a:r>
          </a:p>
          <a:p>
            <a:pPr marL="649788" lvl="1" indent="-265113">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13" name="Resim 12"/>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27574"/>
          <a:stretch/>
        </p:blipFill>
        <p:spPr>
          <a:xfrm>
            <a:off x="1353311" y="2235574"/>
            <a:ext cx="8763623" cy="4073786"/>
          </a:xfrm>
          <a:prstGeom prst="rect">
            <a:avLst/>
          </a:prstGeom>
        </p:spPr>
      </p:pic>
      <p:sp>
        <p:nvSpPr>
          <p:cNvPr id="14" name="Dikdörtgen 13"/>
          <p:cNvSpPr/>
          <p:nvPr/>
        </p:nvSpPr>
        <p:spPr>
          <a:xfrm>
            <a:off x="2761488" y="4718304"/>
            <a:ext cx="2286000" cy="3474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Sağ Ok 14"/>
          <p:cNvSpPr/>
          <p:nvPr/>
        </p:nvSpPr>
        <p:spPr>
          <a:xfrm>
            <a:off x="804672" y="4078224"/>
            <a:ext cx="548639" cy="1942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a:off x="8061960" y="5915677"/>
            <a:ext cx="548639" cy="1942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69718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rmAutofit/>
          </a:bodyPr>
          <a:lstStyle/>
          <a:p>
            <a:pPr marL="357188" indent="-265113" algn="just">
              <a:buFont typeface="Wingdings" panose="05000000000000000000" pitchFamily="2" charset="2"/>
              <a:buChar char="§"/>
            </a:pPr>
            <a:r>
              <a:rPr lang="tr-TR" dirty="0" smtClean="0"/>
              <a:t>Periyodik iç izlemelerde, numuneyi alacak olan laboratuvar ANLIK NUMUNE alamaz. Anlık numune yalnızca İl Müdürlüğü tarafından ya da İl Müdürlüğü refakatinde numune alan yetkili laboratuvar personeli tarafından alınır.</a:t>
            </a:r>
          </a:p>
          <a:p>
            <a:pPr marL="357188" indent="-265113" algn="just">
              <a:buFont typeface="Wingdings" panose="05000000000000000000" pitchFamily="2" charset="2"/>
              <a:buChar char="§"/>
            </a:pPr>
            <a:r>
              <a:rPr lang="tr-TR" dirty="0" smtClean="0"/>
              <a:t>Periyodik iç izlemelerde numune alan personelin de </a:t>
            </a:r>
            <a:r>
              <a:rPr lang="tr-TR" b="1" dirty="0" smtClean="0"/>
              <a:t>numune alma yeterliği </a:t>
            </a:r>
            <a:r>
              <a:rPr lang="tr-TR" dirty="0" smtClean="0"/>
              <a:t>bulunmalıdır. Lütfen laboratuvardan gelen görevliye kimliğini sorunuz. </a:t>
            </a:r>
          </a:p>
          <a:p>
            <a:pPr marL="357188" indent="-265113" algn="just">
              <a:buFont typeface="Wingdings" panose="05000000000000000000" pitchFamily="2" charset="2"/>
              <a:buChar char="§"/>
            </a:pPr>
            <a:r>
              <a:rPr lang="tr-TR" dirty="0" smtClean="0"/>
              <a:t>İl Müdürlüğümüzce denetime esas olarak alınan numuneler ani denetimlerle alınmaktadır. </a:t>
            </a:r>
            <a:r>
              <a:rPr lang="tr-TR" dirty="0" err="1" smtClean="0"/>
              <a:t>Atıksu</a:t>
            </a:r>
            <a:r>
              <a:rPr lang="tr-TR" dirty="0" smtClean="0"/>
              <a:t> arıtma tesisinde meydana gelen arızaların ya da bakım süreçlerinin derhal İl Müdürlüğümüze bildirilmesi gereklidir. Paket arıtmalarda yaşanan döngü saatleri problemi.</a:t>
            </a:r>
          </a:p>
          <a:p>
            <a:pPr marL="357188" indent="-265113" algn="just">
              <a:buFont typeface="Wingdings" panose="05000000000000000000" pitchFamily="2" charset="2"/>
              <a:buChar char="§"/>
            </a:pPr>
            <a:r>
              <a:rPr lang="tr-TR" dirty="0" smtClean="0"/>
              <a:t>Çevre mühendisleri hizmet verdikleri tesislerde bulunan </a:t>
            </a:r>
            <a:r>
              <a:rPr lang="tr-TR" dirty="0" err="1" smtClean="0"/>
              <a:t>atıksu</a:t>
            </a:r>
            <a:r>
              <a:rPr lang="tr-TR" dirty="0" smtClean="0"/>
              <a:t> arıtma tesislerinin çalışma periyotlarını, deşarj, bakım/onarım zamanlarını takip ederek gerekirse Aylık </a:t>
            </a:r>
            <a:r>
              <a:rPr lang="tr-TR" dirty="0" smtClean="0"/>
              <a:t>Faaliyet Raporu’nda </a:t>
            </a:r>
            <a:r>
              <a:rPr lang="tr-TR" dirty="0" smtClean="0"/>
              <a:t>belirtmelidirler. </a:t>
            </a:r>
          </a:p>
          <a:p>
            <a:pPr marL="649788" lvl="1" indent="-265113">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7931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lnSpcReduction="10000"/>
          </a:bodyPr>
          <a:lstStyle/>
          <a:p>
            <a:pPr marL="357188" indent="-265113" algn="just">
              <a:buFont typeface="Wingdings" panose="05000000000000000000" pitchFamily="2" charset="2"/>
              <a:buChar char="§"/>
            </a:pPr>
            <a:r>
              <a:rPr lang="tr-TR" dirty="0" err="1" smtClean="0"/>
              <a:t>Atıksu</a:t>
            </a:r>
            <a:r>
              <a:rPr lang="tr-TR" dirty="0" smtClean="0"/>
              <a:t> arıtma tesislerini işletenler (firmalar), tesisin verimli olarak çalıştığını izlemekle ve kayıt altına almakla yükümlüdür. </a:t>
            </a:r>
            <a:r>
              <a:rPr lang="tr-TR" dirty="0" err="1" smtClean="0"/>
              <a:t>Atıksu</a:t>
            </a:r>
            <a:r>
              <a:rPr lang="tr-TR" dirty="0" smtClean="0"/>
              <a:t> konulu Çevre İzin Belgesi’nin ekinde belirtilen şartlara </a:t>
            </a:r>
            <a:r>
              <a:rPr lang="tr-TR" dirty="0"/>
              <a:t>uyulmaması (numune almak, ölçüm ve analiz yapmak/yaptırmak suretiyle kontrol etmek, atık suların özellikleri ve miktarlarına ilişkin bilgileri belirlemek, belgelemek ve denetimlerde beyan </a:t>
            </a:r>
            <a:r>
              <a:rPr lang="tr-TR" dirty="0" smtClean="0"/>
              <a:t>etmek) durumunda idari yaptırımın yanı sıra, süreç Çevre </a:t>
            </a:r>
            <a:r>
              <a:rPr lang="tr-TR" dirty="0" err="1" smtClean="0"/>
              <a:t>İzni’nin</a:t>
            </a:r>
            <a:r>
              <a:rPr lang="tr-TR" dirty="0" smtClean="0"/>
              <a:t> iptal edilmesine dek uzayabilir. </a:t>
            </a:r>
          </a:p>
          <a:p>
            <a:pPr marL="357188" indent="-265113" algn="just">
              <a:buFont typeface="Wingdings" panose="05000000000000000000" pitchFamily="2" charset="2"/>
              <a:buChar char="§"/>
            </a:pPr>
            <a:r>
              <a:rPr lang="tr-TR" b="1" dirty="0" smtClean="0"/>
              <a:t>Periyodik iç izleme analizi sonucu uygun çıkmayan işletmeler neler yapmalıdır?</a:t>
            </a:r>
          </a:p>
          <a:p>
            <a:pPr marL="649788" lvl="1" indent="-265113" algn="just">
              <a:buFont typeface="Wingdings" panose="05000000000000000000" pitchFamily="2" charset="2"/>
              <a:buChar char="§"/>
            </a:pPr>
            <a:r>
              <a:rPr lang="tr-TR" dirty="0" smtClean="0"/>
              <a:t>Analiz sonuçları titizlikle takip edilmeli ve mümkün olan en kısa sürede hazırlanması sağlanmalıdır (Analiz ücretlerinin ödenmesi). </a:t>
            </a:r>
          </a:p>
          <a:p>
            <a:pPr marL="649788" lvl="1" indent="-265113" algn="just">
              <a:buFont typeface="Wingdings" panose="05000000000000000000" pitchFamily="2" charset="2"/>
              <a:buChar char="§"/>
            </a:pPr>
            <a:r>
              <a:rPr lang="tr-TR" dirty="0" smtClean="0"/>
              <a:t>Eğer izlenen parametrelerden biri ya da birkaçı yasal sınır değerlerin üzerinde ise ivedilikle İl Müdürlüğüne yazılı bilgi verilmelidir. </a:t>
            </a:r>
          </a:p>
          <a:p>
            <a:pPr marL="649788" lvl="1" indent="-265113" algn="just">
              <a:buFont typeface="Wingdings" panose="05000000000000000000" pitchFamily="2" charset="2"/>
              <a:buChar char="§"/>
            </a:pPr>
            <a:r>
              <a:rPr lang="tr-TR" dirty="0" smtClean="0"/>
              <a:t>10 gün içerisinde yeniden iki numune daha alınarak, üç numunenin ortalama değerlerinin sınır değerleri geçip geçmediğine bakılır. </a:t>
            </a:r>
          </a:p>
          <a:p>
            <a:pPr marL="649788" lvl="1" indent="-265113" algn="just">
              <a:buFont typeface="Wingdings" panose="05000000000000000000" pitchFamily="2" charset="2"/>
              <a:buChar char="§"/>
            </a:pPr>
            <a:r>
              <a:rPr lang="tr-TR" dirty="0" smtClean="0"/>
              <a:t>İl Müdürlüğüne bilgi verme işlemi arıtma tesisi sahiplerince yapılmalıdır. Laboratuvarların akreditasyon koşullarında ayrıca bilgi vermesi, işletmecilerin üzerindeki yükümlülüğü kaldırmamaktadır.</a:t>
            </a:r>
          </a:p>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983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4"/>
            <a:ext cx="10058400" cy="4390474"/>
          </a:xfrm>
        </p:spPr>
        <p:txBody>
          <a:bodyPr>
            <a:normAutofit/>
          </a:bodyPr>
          <a:lstStyle/>
          <a:p>
            <a:pPr marL="357188" indent="-265113" algn="just">
              <a:buFont typeface="Wingdings" panose="05000000000000000000" pitchFamily="2" charset="2"/>
              <a:buChar char="§"/>
            </a:pPr>
            <a:r>
              <a:rPr lang="tr-TR" dirty="0" smtClean="0"/>
              <a:t>Faaliyetini durduran ya da ara veren işletmeler, arıtma tesislerinde kapasite artırımına, teknoloji değişikliğine giden tesisler, arıza ya da bakım durumuna geçen ya da herhangi bir </a:t>
            </a:r>
            <a:r>
              <a:rPr lang="tr-TR" b="1" dirty="0" smtClean="0"/>
              <a:t>kaza meydana gelen </a:t>
            </a:r>
            <a:r>
              <a:rPr lang="tr-TR" dirty="0" smtClean="0"/>
              <a:t>işletmelerin İl Müdürlüğümüze muhakkak suretle bilgi vermeleri gerekmektedir. Yapılacak ani denetimlerde kurulu bulunan tesisle ilgili, bildirilmemiş bir durumun tespit edilmesi halinde sorumluluk ve yükümlülük işletmecilerde olmaktadır. </a:t>
            </a:r>
            <a:r>
              <a:rPr lang="tr-TR" b="1" dirty="0" smtClean="0"/>
              <a:t>Madde-52</a:t>
            </a:r>
          </a:p>
          <a:p>
            <a:pPr marL="357188" indent="-265113" algn="just">
              <a:buFont typeface="Wingdings" panose="05000000000000000000" pitchFamily="2" charset="2"/>
              <a:buChar char="§"/>
            </a:pPr>
            <a:r>
              <a:rPr lang="tr-TR" dirty="0" smtClean="0"/>
              <a:t>Nüfusu 84 kişinin altında olan münferit birimlerde oluşan evsel nitelikli </a:t>
            </a:r>
            <a:r>
              <a:rPr lang="tr-TR" dirty="0" err="1" smtClean="0"/>
              <a:t>atıksular</a:t>
            </a:r>
            <a:r>
              <a:rPr lang="tr-TR" dirty="0" smtClean="0"/>
              <a:t> sızdırmaz nitelikli fosseptik çukurlarında toplanabilir. Bu durumda, </a:t>
            </a:r>
            <a:r>
              <a:rPr lang="tr-TR" dirty="0" err="1" smtClean="0"/>
              <a:t>atıksular</a:t>
            </a:r>
            <a:r>
              <a:rPr lang="tr-TR" dirty="0" smtClean="0"/>
              <a:t> vidanjör ile çektirilerek </a:t>
            </a:r>
            <a:r>
              <a:rPr lang="tr-TR" dirty="0" err="1" smtClean="0"/>
              <a:t>bertarafa</a:t>
            </a:r>
            <a:r>
              <a:rPr lang="tr-TR" dirty="0" smtClean="0"/>
              <a:t> gönderilir. Yapılacak denetimlerde «</a:t>
            </a:r>
            <a:r>
              <a:rPr lang="tr-TR" dirty="0" err="1" smtClean="0"/>
              <a:t>atıksuyu</a:t>
            </a:r>
            <a:r>
              <a:rPr lang="tr-TR" dirty="0" smtClean="0"/>
              <a:t> kabul eden </a:t>
            </a:r>
            <a:r>
              <a:rPr lang="tr-TR" dirty="0" err="1" smtClean="0"/>
              <a:t>atıksu</a:t>
            </a:r>
            <a:r>
              <a:rPr lang="tr-TR" dirty="0" smtClean="0"/>
              <a:t> altyapı yönetimi» ile yapılan </a:t>
            </a:r>
            <a:r>
              <a:rPr lang="tr-TR" b="1" dirty="0" smtClean="0"/>
              <a:t>protokol</a:t>
            </a:r>
            <a:r>
              <a:rPr lang="tr-TR" dirty="0" smtClean="0"/>
              <a:t> ile </a:t>
            </a:r>
            <a:r>
              <a:rPr lang="tr-TR" b="1" dirty="0" smtClean="0"/>
              <a:t>vidanjör çekim makbuzları </a:t>
            </a:r>
            <a:r>
              <a:rPr lang="tr-TR" dirty="0" smtClean="0"/>
              <a:t>ibraz edilir. Vidanjörün teslim aldığı </a:t>
            </a:r>
            <a:r>
              <a:rPr lang="tr-TR" dirty="0" err="1" smtClean="0"/>
              <a:t>atıksuyu</a:t>
            </a:r>
            <a:r>
              <a:rPr lang="tr-TR" dirty="0" smtClean="0"/>
              <a:t> </a:t>
            </a:r>
            <a:r>
              <a:rPr lang="tr-TR" dirty="0" err="1" smtClean="0"/>
              <a:t>atıksu</a:t>
            </a:r>
            <a:r>
              <a:rPr lang="tr-TR" dirty="0" smtClean="0"/>
              <a:t> arıtma tesisine ulaştırması sürecinde </a:t>
            </a:r>
            <a:r>
              <a:rPr lang="tr-TR" dirty="0" err="1" smtClean="0"/>
              <a:t>atıksu</a:t>
            </a:r>
            <a:r>
              <a:rPr lang="tr-TR" dirty="0" smtClean="0"/>
              <a:t> sahibinin yükümlülüğü devam etmektedir. </a:t>
            </a:r>
          </a:p>
          <a:p>
            <a:pPr marL="357188" indent="-265113" algn="just">
              <a:buFont typeface="Wingdings" panose="05000000000000000000" pitchFamily="2" charset="2"/>
              <a:buChar char="§"/>
            </a:pPr>
            <a:endParaRPr lang="tr-TR" dirty="0" smtClean="0"/>
          </a:p>
          <a:p>
            <a:pPr marL="649788" lvl="1"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8714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357188" indent="-265113" algn="just">
              <a:buFont typeface="Wingdings" panose="05000000000000000000" pitchFamily="2" charset="2"/>
              <a:buChar char="§"/>
            </a:pPr>
            <a:r>
              <a:rPr lang="tr-TR" dirty="0"/>
              <a:t>Denetlemelerde  normal işletme şartlarına ait iki saatlik </a:t>
            </a:r>
            <a:r>
              <a:rPr lang="tr-TR" dirty="0" err="1"/>
              <a:t>kompozit</a:t>
            </a:r>
            <a:r>
              <a:rPr lang="tr-TR" dirty="0"/>
              <a:t> numuneler ve bunlara ait sınır değerler esas alınır. Ancak iki saatlik </a:t>
            </a:r>
            <a:r>
              <a:rPr lang="tr-TR" dirty="0" err="1"/>
              <a:t>kompozit</a:t>
            </a:r>
            <a:r>
              <a:rPr lang="tr-TR" dirty="0"/>
              <a:t> numune alınması mümkün olmayan, </a:t>
            </a:r>
            <a:r>
              <a:rPr lang="tr-TR" b="1" dirty="0"/>
              <a:t>arıtılmış atık sularını iki saatten daha kısa sürede alıcı ortama deşarj eden </a:t>
            </a:r>
            <a:r>
              <a:rPr lang="tr-TR" b="1" dirty="0" err="1"/>
              <a:t>atıksu</a:t>
            </a:r>
            <a:r>
              <a:rPr lang="tr-TR" b="1" dirty="0"/>
              <a:t> arıtma tesislerinde, arıtılmış atık su deşarjının devam ettiği süre içerisinde alınan </a:t>
            </a:r>
            <a:r>
              <a:rPr lang="tr-TR" b="1" dirty="0" err="1"/>
              <a:t>kompozit</a:t>
            </a:r>
            <a:r>
              <a:rPr lang="tr-TR" b="1" dirty="0"/>
              <a:t> numune değeri iki saatlik </a:t>
            </a:r>
            <a:r>
              <a:rPr lang="tr-TR" b="1" dirty="0" err="1"/>
              <a:t>kompozit</a:t>
            </a:r>
            <a:r>
              <a:rPr lang="tr-TR" b="1" dirty="0"/>
              <a:t> numune değeri ile kıyaslanarak denetleme yapılır.</a:t>
            </a:r>
          </a:p>
          <a:p>
            <a:pPr marL="357188" indent="-265113" algn="just">
              <a:buFont typeface="Wingdings" panose="05000000000000000000" pitchFamily="2" charset="2"/>
              <a:buChar char="§"/>
            </a:pPr>
            <a:r>
              <a:rPr lang="tr-TR" dirty="0" smtClean="0"/>
              <a:t>Alıcı </a:t>
            </a:r>
            <a:r>
              <a:rPr lang="tr-TR" dirty="0"/>
              <a:t>ortam deşarj standartlarının belirtildiği tablolarda anlık numune parametresi bulunmayan sektörlerle ilgili idare tarafından yapılacak denetlemelerde, alınacak anlık numuneler kontrol amacıyla kullanılabilir. Bu durumda alınan </a:t>
            </a:r>
            <a:r>
              <a:rPr lang="tr-TR" b="1" dirty="0">
                <a:solidFill>
                  <a:srgbClr val="7030A0"/>
                </a:solidFill>
              </a:rPr>
              <a:t>anlık numune değeri iki saatlik </a:t>
            </a:r>
            <a:r>
              <a:rPr lang="tr-TR" b="1" dirty="0" err="1">
                <a:solidFill>
                  <a:srgbClr val="7030A0"/>
                </a:solidFill>
              </a:rPr>
              <a:t>kompozit</a:t>
            </a:r>
            <a:r>
              <a:rPr lang="tr-TR" b="1" dirty="0">
                <a:solidFill>
                  <a:srgbClr val="7030A0"/>
                </a:solidFill>
              </a:rPr>
              <a:t> numune için verilen standart değerden %20 daha fazla çıkması </a:t>
            </a:r>
            <a:r>
              <a:rPr lang="tr-TR" dirty="0"/>
              <a:t>durumunda cezai işleme esas olmak üzere değerlendirme yapılır.</a:t>
            </a:r>
          </a:p>
          <a:p>
            <a:pPr marL="357188" indent="-265113" algn="just">
              <a:buFont typeface="Wingdings" panose="05000000000000000000" pitchFamily="2" charset="2"/>
              <a:buChar char="§"/>
            </a:pPr>
            <a:r>
              <a:rPr lang="tr-TR" dirty="0"/>
              <a:t>Denetlemelerde Balık </a:t>
            </a:r>
            <a:r>
              <a:rPr lang="tr-TR" dirty="0" err="1"/>
              <a:t>Biyodeneyi</a:t>
            </a:r>
            <a:r>
              <a:rPr lang="tr-TR" dirty="0"/>
              <a:t> (ZSF) parametresine </a:t>
            </a:r>
            <a:r>
              <a:rPr lang="tr-TR" b="1" dirty="0">
                <a:solidFill>
                  <a:srgbClr val="7030A0"/>
                </a:solidFill>
              </a:rPr>
              <a:t>ilgili idare tarafından gerekli görülmesi durumunda</a:t>
            </a:r>
            <a:r>
              <a:rPr lang="tr-TR" dirty="0"/>
              <a:t> bakılır.</a:t>
            </a:r>
          </a:p>
          <a:p>
            <a:pPr marL="357188" indent="-265113" algn="just">
              <a:buFont typeface="Wingdings" panose="05000000000000000000" pitchFamily="2" charset="2"/>
              <a:buChar char="§"/>
            </a:pPr>
            <a:r>
              <a:rPr lang="tr-TR" dirty="0" err="1"/>
              <a:t>Atıksu</a:t>
            </a:r>
            <a:r>
              <a:rPr lang="tr-TR" dirty="0"/>
              <a:t> arıtma tesislerinin tasarımında BOİ</a:t>
            </a:r>
            <a:r>
              <a:rPr lang="tr-TR" baseline="-25000" dirty="0"/>
              <a:t>5</a:t>
            </a:r>
            <a:r>
              <a:rPr lang="tr-TR" dirty="0"/>
              <a:t>  parametresi dikkate alınır.</a:t>
            </a:r>
          </a:p>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5428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866" b="20133"/>
          <a:stretch/>
        </p:blipFill>
        <p:spPr>
          <a:xfrm>
            <a:off x="8954177" y="1945302"/>
            <a:ext cx="2916473" cy="2953512"/>
          </a:xfrm>
          <a:prstGeom prst="rect">
            <a:avLst/>
          </a:prstGeom>
        </p:spPr>
      </p:pic>
      <p:pic>
        <p:nvPicPr>
          <p:cNvPr id="4" name="Resim 3"/>
          <p:cNvPicPr>
            <a:picLocks noChangeAspect="1"/>
          </p:cNvPicPr>
          <p:nvPr/>
        </p:nvPicPr>
        <p:blipFill rotWithShape="1">
          <a:blip r:embed="rId5"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7671816" cy="4463959"/>
          </a:xfrm>
        </p:spPr>
        <p:txBody>
          <a:bodyPr>
            <a:normAutofit/>
          </a:bodyPr>
          <a:lstStyle/>
          <a:p>
            <a:pPr marL="357188" indent="-265113" algn="just">
              <a:buFont typeface="Wingdings" panose="05000000000000000000" pitchFamily="2" charset="2"/>
              <a:buChar char="§"/>
            </a:pPr>
            <a:r>
              <a:rPr lang="tr-TR" dirty="0"/>
              <a:t>Atık su debisi 500 m</a:t>
            </a:r>
            <a:r>
              <a:rPr lang="tr-TR" baseline="30000" dirty="0"/>
              <a:t>3</a:t>
            </a:r>
            <a:r>
              <a:rPr lang="tr-TR" dirty="0"/>
              <a:t>/gün üzerinde olan işletmelerin </a:t>
            </a:r>
            <a:r>
              <a:rPr lang="tr-TR" dirty="0" err="1"/>
              <a:t>atıksu</a:t>
            </a:r>
            <a:r>
              <a:rPr lang="tr-TR" dirty="0"/>
              <a:t> arıtma tesisi çıkış noktasında </a:t>
            </a:r>
            <a:r>
              <a:rPr lang="tr-TR" b="1" dirty="0"/>
              <a:t>numune alma bacası</a:t>
            </a:r>
            <a:r>
              <a:rPr lang="tr-TR" dirty="0"/>
              <a:t>, </a:t>
            </a:r>
            <a:r>
              <a:rPr lang="tr-TR" b="1" dirty="0"/>
              <a:t>otomatik numune alma</a:t>
            </a:r>
            <a:r>
              <a:rPr lang="tr-TR" dirty="0"/>
              <a:t> ve </a:t>
            </a:r>
            <a:r>
              <a:rPr lang="tr-TR" b="1" dirty="0"/>
              <a:t>debi ölçme cihazı </a:t>
            </a:r>
            <a:r>
              <a:rPr lang="tr-TR" dirty="0"/>
              <a:t>bulundurması zorunludur. Atık su debisi 200-500 m</a:t>
            </a:r>
            <a:r>
              <a:rPr lang="tr-TR" baseline="30000" dirty="0"/>
              <a:t>3</a:t>
            </a:r>
            <a:r>
              <a:rPr lang="tr-TR" dirty="0"/>
              <a:t>/gün arasında olan işletmelerin </a:t>
            </a:r>
            <a:r>
              <a:rPr lang="tr-TR" dirty="0" err="1"/>
              <a:t>atıksu</a:t>
            </a:r>
            <a:r>
              <a:rPr lang="tr-TR" dirty="0"/>
              <a:t> arıtma tesisi çıkış noktasında </a:t>
            </a:r>
            <a:r>
              <a:rPr lang="tr-TR" b="1" dirty="0"/>
              <a:t>numune alma bacası ve otomatik numune alma cihazı </a:t>
            </a:r>
            <a:r>
              <a:rPr lang="tr-TR" dirty="0"/>
              <a:t>bulundurması zorunludur.</a:t>
            </a:r>
          </a:p>
          <a:p>
            <a:pPr marL="357188" indent="-265113" algn="just">
              <a:buFont typeface="Wingdings" panose="05000000000000000000" pitchFamily="2" charset="2"/>
              <a:buChar char="§"/>
            </a:pPr>
            <a:r>
              <a:rPr lang="tr-TR" dirty="0" smtClean="0"/>
              <a:t>Sürekli </a:t>
            </a:r>
            <a:r>
              <a:rPr lang="tr-TR" dirty="0" err="1" smtClean="0"/>
              <a:t>Atıksu</a:t>
            </a:r>
            <a:r>
              <a:rPr lang="tr-TR" dirty="0" smtClean="0"/>
              <a:t> İzleme Sistemleri (SAİS) Tebliği’nde güncelleme: Artık 10.000 m</a:t>
            </a:r>
            <a:r>
              <a:rPr lang="tr-TR" baseline="30000" dirty="0" smtClean="0"/>
              <a:t>3</a:t>
            </a:r>
            <a:r>
              <a:rPr lang="tr-TR" dirty="0" smtClean="0"/>
              <a:t>/gün değil, </a:t>
            </a:r>
            <a:r>
              <a:rPr lang="tr-TR" b="1" dirty="0" smtClean="0"/>
              <a:t>5.000 m</a:t>
            </a:r>
            <a:r>
              <a:rPr lang="tr-TR" b="1" baseline="30000" dirty="0" smtClean="0"/>
              <a:t>3</a:t>
            </a:r>
            <a:r>
              <a:rPr lang="tr-TR" b="1" dirty="0" smtClean="0"/>
              <a:t>/gün </a:t>
            </a:r>
            <a:r>
              <a:rPr lang="tr-TR" dirty="0" smtClean="0"/>
              <a:t>kapasiteli </a:t>
            </a:r>
            <a:r>
              <a:rPr lang="tr-TR" dirty="0" err="1" smtClean="0"/>
              <a:t>atıksu</a:t>
            </a:r>
            <a:r>
              <a:rPr lang="tr-TR" dirty="0" smtClean="0"/>
              <a:t> arıtma tesisleri çıkış noktalarına kurulacaktır.</a:t>
            </a:r>
          </a:p>
          <a:p>
            <a:pPr marL="357188" indent="-265113" algn="just">
              <a:buFont typeface="Wingdings" panose="05000000000000000000" pitchFamily="2" charset="2"/>
              <a:buChar char="§"/>
            </a:pPr>
            <a:r>
              <a:rPr lang="tr-TR" dirty="0" smtClean="0"/>
              <a:t>Bakanlığımız, </a:t>
            </a:r>
            <a:r>
              <a:rPr lang="tr-TR" dirty="0" err="1" smtClean="0"/>
              <a:t>atıksu</a:t>
            </a:r>
            <a:r>
              <a:rPr lang="tr-TR" dirty="0" smtClean="0"/>
              <a:t> arıtma tesislerinde kullanılan enerji tüketimi bedelinin (sarfiyat değeri) yarısını teşvik kapsamında her yıl geri ödemektedir. Bu sebeple, </a:t>
            </a:r>
            <a:r>
              <a:rPr lang="tr-TR" dirty="0" err="1" smtClean="0"/>
              <a:t>AAT’lerin</a:t>
            </a:r>
            <a:r>
              <a:rPr lang="tr-TR" dirty="0" smtClean="0"/>
              <a:t> kurulum sürecinde elektrik sayaçlarının bağlı olduğu fabrika ya da tesisten ayrı olarak takılması tavsiye edilir. </a:t>
            </a:r>
            <a:endParaRPr lang="tr-TR" dirty="0"/>
          </a:p>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8869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357188" indent="-265113" algn="just">
              <a:buFont typeface="Wingdings" panose="05000000000000000000" pitchFamily="2" charset="2"/>
              <a:buChar char="§"/>
            </a:pPr>
            <a:r>
              <a:rPr lang="tr-TR" dirty="0" err="1" smtClean="0"/>
              <a:t>Atıksu</a:t>
            </a:r>
            <a:r>
              <a:rPr lang="tr-TR" dirty="0" smtClean="0"/>
              <a:t> Arıtma Tesislerinde Çalışan Teknik Personele </a:t>
            </a:r>
            <a:r>
              <a:rPr lang="tr-TR" dirty="0"/>
              <a:t>İlişkin </a:t>
            </a:r>
            <a:r>
              <a:rPr lang="tr-TR" dirty="0" smtClean="0"/>
              <a:t>Tebliğ</a:t>
            </a:r>
          </a:p>
          <a:p>
            <a:pPr marL="357188" indent="-265113" algn="just">
              <a:buFont typeface="Wingdings" panose="05000000000000000000" pitchFamily="2" charset="2"/>
              <a:buChar char="§"/>
            </a:pPr>
            <a:r>
              <a:rPr lang="tr-TR" dirty="0" smtClean="0"/>
              <a:t>23 </a:t>
            </a:r>
            <a:r>
              <a:rPr lang="tr-TR" dirty="0"/>
              <a:t>Mayıs 2019 </a:t>
            </a:r>
            <a:r>
              <a:rPr lang="tr-TR" dirty="0" smtClean="0">
                <a:sym typeface="Wingdings" panose="05000000000000000000" pitchFamily="2" charset="2"/>
              </a:rPr>
              <a:t> 23 Mayıs 2022 (3 yıl içerisinde geçiş)</a:t>
            </a:r>
          </a:p>
          <a:p>
            <a:pPr marL="357188" indent="-265113" algn="just">
              <a:buFont typeface="Wingdings" panose="05000000000000000000" pitchFamily="2" charset="2"/>
              <a:buChar char="§"/>
            </a:pPr>
            <a:r>
              <a:rPr lang="tr-TR" dirty="0" smtClean="0"/>
              <a:t>Tesis sorumluları: Çevre Mühendisi olmak zorundadır.</a:t>
            </a:r>
          </a:p>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5"/>
          <a:stretch>
            <a:fillRect/>
          </a:stretch>
        </p:blipFill>
        <p:spPr>
          <a:xfrm>
            <a:off x="1097280" y="3083378"/>
            <a:ext cx="4636008" cy="3226313"/>
          </a:xfrm>
          <a:prstGeom prst="rect">
            <a:avLst/>
          </a:prstGeom>
        </p:spPr>
      </p:pic>
      <p:pic>
        <p:nvPicPr>
          <p:cNvPr id="9" name="Resim 8"/>
          <p:cNvPicPr>
            <a:picLocks noChangeAspect="1"/>
          </p:cNvPicPr>
          <p:nvPr/>
        </p:nvPicPr>
        <p:blipFill>
          <a:blip r:embed="rId6"/>
          <a:stretch>
            <a:fillRect/>
          </a:stretch>
        </p:blipFill>
        <p:spPr>
          <a:xfrm>
            <a:off x="5837682" y="3389759"/>
            <a:ext cx="6057900" cy="2295525"/>
          </a:xfrm>
          <a:prstGeom prst="rect">
            <a:avLst/>
          </a:prstGeom>
        </p:spPr>
      </p:pic>
    </p:spTree>
    <p:extLst>
      <p:ext uri="{BB962C8B-B14F-4D97-AF65-F5344CB8AC3E}">
        <p14:creationId xmlns:p14="http://schemas.microsoft.com/office/powerpoint/2010/main" val="3452162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22376" y="1845733"/>
            <a:ext cx="10652760" cy="4463959"/>
          </a:xfrm>
        </p:spPr>
        <p:txBody>
          <a:bodyPr>
            <a:normAutofit/>
          </a:bodyPr>
          <a:lstStyle/>
          <a:p>
            <a:pPr marL="357188" indent="-265113" algn="just">
              <a:buFont typeface="Wingdings" panose="05000000000000000000" pitchFamily="2" charset="2"/>
              <a:buChar char="§"/>
            </a:pPr>
            <a:r>
              <a:rPr lang="tr-TR" dirty="0" smtClean="0"/>
              <a:t>Kirlenmiş Sahalar Bilgi Sistemi: Faaliyet Ön Bilgi </a:t>
            </a:r>
            <a:r>
              <a:rPr lang="tr-TR" dirty="0" err="1" smtClean="0"/>
              <a:t>Formu’nun</a:t>
            </a:r>
            <a:r>
              <a:rPr lang="tr-TR" dirty="0" smtClean="0"/>
              <a:t>, hem sistem üzerinden doldurulması hem de fiziksel kopya olarak (ıslak imzalı, 2 nüsha) İl Müdürlüğümüze sunulması gerekmektedir. </a:t>
            </a:r>
          </a:p>
          <a:p>
            <a:pPr marL="649788" lvl="1" indent="-265113" algn="just">
              <a:buFont typeface="Wingdings" panose="05000000000000000000" pitchFamily="2" charset="2"/>
              <a:buChar char="§"/>
            </a:pPr>
            <a:r>
              <a:rPr lang="tr-TR" dirty="0" smtClean="0"/>
              <a:t>İlk olarak NACE kodu kontrol edilmelidir.</a:t>
            </a:r>
          </a:p>
          <a:p>
            <a:pPr marL="649788" lvl="1" indent="-265113" algn="just">
              <a:buFont typeface="Wingdings" panose="05000000000000000000" pitchFamily="2" charset="2"/>
              <a:buChar char="§"/>
            </a:pPr>
            <a:r>
              <a:rPr lang="tr-TR" dirty="0"/>
              <a:t>Ek-2, Tablo 2’de yer alan faaliyetleri yürüten mevcut faaliyet sahipleri ile yeni başlayacak faaliyet </a:t>
            </a:r>
            <a:r>
              <a:rPr lang="tr-TR" dirty="0" smtClean="0"/>
              <a:t>sahipleri.</a:t>
            </a:r>
          </a:p>
          <a:p>
            <a:pPr marL="649788" lvl="1" indent="-265113">
              <a:buFont typeface="Wingdings" panose="05000000000000000000" pitchFamily="2" charset="2"/>
              <a:buChar char="§"/>
            </a:pPr>
            <a:r>
              <a:rPr lang="tr-TR" dirty="0" smtClean="0"/>
              <a:t>Formda yer alan hususlardan herhangi biri</a:t>
            </a:r>
          </a:p>
          <a:p>
            <a:pPr marL="832664" lvl="2" indent="-265113">
              <a:buFont typeface="Wingdings" panose="05000000000000000000" pitchFamily="2" charset="2"/>
              <a:buChar char="§"/>
            </a:pPr>
            <a:r>
              <a:rPr lang="tr-TR" sz="1800" dirty="0" smtClean="0"/>
              <a:t>Faaliyet türü</a:t>
            </a:r>
          </a:p>
          <a:p>
            <a:pPr marL="832664" lvl="2" indent="-265113">
              <a:buFont typeface="Wingdings" panose="05000000000000000000" pitchFamily="2" charset="2"/>
              <a:buChar char="§"/>
            </a:pPr>
            <a:r>
              <a:rPr lang="tr-TR" sz="1800" dirty="0" smtClean="0"/>
              <a:t>Adresi</a:t>
            </a:r>
          </a:p>
          <a:p>
            <a:pPr marL="832664" lvl="2" indent="-265113">
              <a:buFont typeface="Wingdings" panose="05000000000000000000" pitchFamily="2" charset="2"/>
              <a:buChar char="§"/>
            </a:pPr>
            <a:r>
              <a:rPr lang="tr-TR" sz="1800" dirty="0" smtClean="0"/>
              <a:t>Kapsamı, kapasitesi</a:t>
            </a:r>
          </a:p>
          <a:p>
            <a:pPr marL="832664" lvl="2" indent="-265113">
              <a:buFont typeface="Wingdings" panose="05000000000000000000" pitchFamily="2" charset="2"/>
              <a:buChar char="§"/>
            </a:pPr>
            <a:r>
              <a:rPr lang="tr-TR" sz="1800" dirty="0" smtClean="0"/>
              <a:t>İlave kimyasallar</a:t>
            </a:r>
          </a:p>
          <a:p>
            <a:pPr marL="832664" lvl="2" indent="-265113">
              <a:buFont typeface="Wingdings" panose="05000000000000000000" pitchFamily="2" charset="2"/>
              <a:buChar char="§"/>
            </a:pPr>
            <a:r>
              <a:rPr lang="tr-TR" sz="1800" dirty="0" smtClean="0"/>
              <a:t>Etki alanı</a:t>
            </a:r>
          </a:p>
          <a:p>
            <a:pPr marL="832664" lvl="2" indent="-265113">
              <a:buFont typeface="Wingdings" panose="05000000000000000000" pitchFamily="2" charset="2"/>
              <a:buChar char="§"/>
            </a:pPr>
            <a:r>
              <a:rPr lang="tr-TR" sz="1800" dirty="0" smtClean="0"/>
              <a:t>Atıkların türü</a:t>
            </a:r>
          </a:p>
          <a:p>
            <a:pPr marL="832664" lvl="2" indent="-265113">
              <a:buFont typeface="Wingdings" panose="05000000000000000000" pitchFamily="2" charset="2"/>
              <a:buChar char="§"/>
            </a:pPr>
            <a:r>
              <a:rPr lang="tr-TR" sz="1800" dirty="0" err="1" smtClean="0"/>
              <a:t>vb</a:t>
            </a:r>
            <a:r>
              <a:rPr lang="tr-TR" sz="1800" dirty="0" smtClean="0"/>
              <a:t>…</a:t>
            </a:r>
          </a:p>
          <a:p>
            <a:pPr marL="567551" lvl="2" indent="0">
              <a:buNone/>
            </a:pPr>
            <a:r>
              <a:rPr lang="tr-TR" sz="1800" dirty="0" smtClean="0"/>
              <a:t>Değişmişse form güncellenir. </a:t>
            </a:r>
            <a:endParaRPr lang="tr-TR" sz="1800" dirty="0"/>
          </a:p>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b="19207"/>
          <a:stretch/>
        </p:blipFill>
        <p:spPr>
          <a:xfrm>
            <a:off x="6419279" y="3212410"/>
            <a:ext cx="4955857" cy="2923214"/>
          </a:xfrm>
          <a:prstGeom prst="rect">
            <a:avLst/>
          </a:prstGeom>
        </p:spPr>
      </p:pic>
    </p:spTree>
    <p:extLst>
      <p:ext uri="{BB962C8B-B14F-4D97-AF65-F5344CB8AC3E}">
        <p14:creationId xmlns:p14="http://schemas.microsoft.com/office/powerpoint/2010/main" val="1301501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marL="0" indent="0">
              <a:buNone/>
            </a:pPr>
            <a:r>
              <a:rPr lang="tr-TR" sz="2200" dirty="0" smtClean="0"/>
              <a:t> </a:t>
            </a:r>
            <a:r>
              <a:rPr lang="tr-TR" sz="2200" b="1" dirty="0" smtClean="0"/>
              <a:t>Ambalaj </a:t>
            </a:r>
            <a:r>
              <a:rPr lang="tr-TR" sz="2200" b="1" dirty="0"/>
              <a:t>Atıklarının Kontrolü </a:t>
            </a:r>
            <a:r>
              <a:rPr lang="tr-TR" sz="2200" b="1" dirty="0" smtClean="0"/>
              <a:t>Yönetmeliği - </a:t>
            </a:r>
            <a:r>
              <a:rPr lang="tr-TR" dirty="0"/>
              <a:t>27/12/2017 tarih ve 30283 sayılı Resmi Gazete</a:t>
            </a:r>
            <a:endParaRPr lang="tr-TR" b="1" dirty="0"/>
          </a:p>
          <a:p>
            <a:pPr algn="just"/>
            <a:r>
              <a:rPr lang="tr-TR" dirty="0" smtClean="0"/>
              <a:t>Hammaddeden </a:t>
            </a:r>
            <a:r>
              <a:rPr lang="tr-TR" dirty="0"/>
              <a:t>işlenmiş ürüne kadar, bir ürünün üreticiden kullanıcıya veya tüketiciye ulaştırılması aşamasında, taşınması, korunması, saklanması ve satışa sunulması için kullanılan herhangi bir malzemeden yapılmış iadesi olmayanlar da dâhil Ek-1’de yer alan kriterler çerçevesinde tüm ürünlere </a:t>
            </a:r>
            <a:r>
              <a:rPr lang="tr-TR" b="1" dirty="0"/>
              <a:t>AMBALAJ </a:t>
            </a:r>
            <a:r>
              <a:rPr lang="tr-TR" dirty="0"/>
              <a:t>denilmektedir.</a:t>
            </a:r>
          </a:p>
          <a:p>
            <a:pPr algn="just"/>
            <a:r>
              <a:rPr lang="tr-TR" b="1" u="sng" dirty="0"/>
              <a:t>Defolu ürünler, fireler, piyasaya sürülmemiş ambalajlar ve benzeri üretim artıkları</a:t>
            </a:r>
            <a:r>
              <a:rPr lang="tr-TR" dirty="0"/>
              <a:t> bu Yönetmelik kapsamı dışındadır.</a:t>
            </a:r>
          </a:p>
          <a:p>
            <a:endParaRPr lang="tr-TR"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063529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7671816" cy="4463959"/>
          </a:xfrm>
        </p:spPr>
        <p:txBody>
          <a:bodyPr>
            <a:normAutofit/>
          </a:bodyPr>
          <a:lstStyle/>
          <a:p>
            <a:pPr marL="649788" lvl="1" indent="-265113" algn="just">
              <a:buFont typeface="Wingdings" panose="05000000000000000000" pitchFamily="2" charset="2"/>
              <a:buChar char="§"/>
            </a:pPr>
            <a:endParaRPr lang="tr-TR" dirty="0" smtClean="0"/>
          </a:p>
          <a:p>
            <a:pPr marL="357188" indent="-265113" algn="just">
              <a:buFont typeface="Wingdings" panose="05000000000000000000" pitchFamily="2" charset="2"/>
              <a:buChar char="§"/>
            </a:pPr>
            <a:endParaRPr lang="tr-TR" dirty="0" smtClean="0"/>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20235" y="-2666999"/>
            <a:ext cx="2151529" cy="12191997"/>
          </a:xfrm>
          <a:prstGeom prst="rect">
            <a:avLst/>
          </a:prstGeom>
        </p:spPr>
      </p:pic>
      <p:sp>
        <p:nvSpPr>
          <p:cNvPr id="9" name="Dikdörtgen 8"/>
          <p:cNvSpPr/>
          <p:nvPr/>
        </p:nvSpPr>
        <p:spPr>
          <a:xfrm>
            <a:off x="2459736" y="2286000"/>
            <a:ext cx="1216152" cy="23134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3822192" y="2272284"/>
            <a:ext cx="1216152" cy="23134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487923" y="2272284"/>
            <a:ext cx="1216152" cy="231343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p:cNvSpPr/>
          <p:nvPr/>
        </p:nvSpPr>
        <p:spPr>
          <a:xfrm>
            <a:off x="6836664" y="2266099"/>
            <a:ext cx="1216152" cy="2313432"/>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35603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Arıtma tesisi ve civarı, her zaman temiz, denetime ve numune alımına engel olmayacak şekilde düzenli tutulmalıdır. Yetkili olmayan kişilerin buralara erişimi kısıtlanmalıdır. </a:t>
            </a:r>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861" y="2513246"/>
            <a:ext cx="6749238" cy="3796446"/>
          </a:xfrm>
          <a:prstGeom prst="rect">
            <a:avLst/>
          </a:prstGeom>
        </p:spPr>
      </p:pic>
    </p:spTree>
    <p:extLst>
      <p:ext uri="{BB962C8B-B14F-4D97-AF65-F5344CB8AC3E}">
        <p14:creationId xmlns:p14="http://schemas.microsoft.com/office/powerpoint/2010/main" val="3069193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Sudaki berraklık, suyun iyi arıtıldığının göstergesi değildir. </a:t>
            </a:r>
          </a:p>
          <a:p>
            <a:pPr>
              <a:buFont typeface="Wingdings" panose="05000000000000000000" pitchFamily="2" charset="2"/>
              <a:buChar char="§"/>
            </a:pP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l="13733" r="30666"/>
          <a:stretch/>
        </p:blipFill>
        <p:spPr>
          <a:xfrm rot="5400000">
            <a:off x="4219957" y="2309432"/>
            <a:ext cx="3813045" cy="3857625"/>
          </a:xfrm>
          <a:prstGeom prst="rect">
            <a:avLst/>
          </a:prstGeom>
        </p:spPr>
      </p:pic>
    </p:spTree>
    <p:extLst>
      <p:ext uri="{BB962C8B-B14F-4D97-AF65-F5344CB8AC3E}">
        <p14:creationId xmlns:p14="http://schemas.microsoft.com/office/powerpoint/2010/main" val="3371489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Suyun geri döngülü olarak kullanılmasının düşünülmesi halinde, oluşan </a:t>
            </a:r>
            <a:r>
              <a:rPr lang="tr-TR" dirty="0" err="1" smtClean="0"/>
              <a:t>atıksular</a:t>
            </a:r>
            <a:r>
              <a:rPr lang="tr-TR" dirty="0" smtClean="0"/>
              <a:t> için kademeli çöktürme havuzları yapılmalıdır. Toprak havuzlar, idari yaptırıma esastır.</a:t>
            </a: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560" y="2766120"/>
            <a:ext cx="7040880" cy="1465072"/>
          </a:xfrm>
          <a:prstGeom prst="rect">
            <a:avLst/>
          </a:prstGeom>
        </p:spPr>
      </p:pic>
      <p:pic>
        <p:nvPicPr>
          <p:cNvPr id="8" name="Resim 7"/>
          <p:cNvPicPr>
            <a:picLocks noChangeAspect="1"/>
          </p:cNvPicPr>
          <p:nvPr/>
        </p:nvPicPr>
        <p:blipFill rotWithShape="1">
          <a:blip r:embed="rId6" cstate="print">
            <a:extLst>
              <a:ext uri="{28A0092B-C50C-407E-A947-70E740481C1C}">
                <a14:useLocalDpi xmlns:a14="http://schemas.microsoft.com/office/drawing/2010/main" val="0"/>
              </a:ext>
            </a:extLst>
          </a:blip>
          <a:srcRect t="31009" b="38612"/>
          <a:stretch/>
        </p:blipFill>
        <p:spPr>
          <a:xfrm>
            <a:off x="370332" y="4367806"/>
            <a:ext cx="11451336" cy="1956816"/>
          </a:xfrm>
          <a:prstGeom prst="rect">
            <a:avLst/>
          </a:prstGeom>
        </p:spPr>
      </p:pic>
      <p:cxnSp>
        <p:nvCxnSpPr>
          <p:cNvPr id="10" name="Düz Ok Bağlayıcısı 9"/>
          <p:cNvCxnSpPr/>
          <p:nvPr/>
        </p:nvCxnSpPr>
        <p:spPr>
          <a:xfrm flipV="1">
            <a:off x="4059936" y="4919472"/>
            <a:ext cx="164592" cy="21945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a:off x="4270248" y="4965192"/>
            <a:ext cx="2734056" cy="18288"/>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a:off x="7223760" y="4983480"/>
            <a:ext cx="640080"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Düz Ok Bağlayıcısı 22"/>
          <p:cNvCxnSpPr/>
          <p:nvPr/>
        </p:nvCxnSpPr>
        <p:spPr>
          <a:xfrm flipH="1">
            <a:off x="7388352" y="5550408"/>
            <a:ext cx="704088" cy="54864"/>
          </a:xfrm>
          <a:prstGeom prst="straightConnector1">
            <a:avLst/>
          </a:prstGeom>
          <a:ln w="38100">
            <a:solidFill>
              <a:srgbClr val="EE1C2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Düz Ok Bağlayıcısı 24"/>
          <p:cNvCxnSpPr/>
          <p:nvPr/>
        </p:nvCxnSpPr>
        <p:spPr>
          <a:xfrm>
            <a:off x="7959090" y="4983480"/>
            <a:ext cx="237744" cy="49377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p:cNvCxnSpPr/>
          <p:nvPr/>
        </p:nvCxnSpPr>
        <p:spPr>
          <a:xfrm flipH="1">
            <a:off x="3675888" y="5550408"/>
            <a:ext cx="3410712"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p:nvPr/>
        </p:nvCxnSpPr>
        <p:spPr>
          <a:xfrm flipV="1">
            <a:off x="1874520" y="5394960"/>
            <a:ext cx="1636776" cy="21031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Düz Ok Bağlayıcısı 30"/>
          <p:cNvCxnSpPr/>
          <p:nvPr/>
        </p:nvCxnSpPr>
        <p:spPr>
          <a:xfrm flipH="1" flipV="1">
            <a:off x="2157984" y="5056632"/>
            <a:ext cx="1517904" cy="22860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p:nvPr/>
        </p:nvCxnSpPr>
        <p:spPr>
          <a:xfrm flipV="1">
            <a:off x="2322576" y="4828032"/>
            <a:ext cx="1581912" cy="13716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491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Tesis içerisinde bulunan ve/veya dışına çıkan yağmur suyu kanalları sık sık kontrol edilmeli, olası tıkanmalarda temizlik çalışmaları yapılmalıdır. </a:t>
            </a: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36876" y="2450592"/>
            <a:ext cx="7379208" cy="3859100"/>
          </a:xfrm>
          <a:prstGeom prst="rect">
            <a:avLst/>
          </a:prstGeom>
        </p:spPr>
      </p:pic>
    </p:spTree>
    <p:extLst>
      <p:ext uri="{BB962C8B-B14F-4D97-AF65-F5344CB8AC3E}">
        <p14:creationId xmlns:p14="http://schemas.microsoft.com/office/powerpoint/2010/main" val="155360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Yağmur suyu hatlarına herhangi bir şekilde </a:t>
            </a:r>
            <a:r>
              <a:rPr lang="tr-TR" dirty="0" err="1" smtClean="0"/>
              <a:t>atıksuların</a:t>
            </a:r>
            <a:r>
              <a:rPr lang="tr-TR" dirty="0" smtClean="0"/>
              <a:t> deşarjı ya da sızması yasaktır. </a:t>
            </a:r>
            <a:endParaRPr lang="tr-TR"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68" y="2215465"/>
            <a:ext cx="7278624" cy="4094227"/>
          </a:xfrm>
          <a:prstGeom prst="rect">
            <a:avLst/>
          </a:prstGeom>
        </p:spPr>
      </p:pic>
    </p:spTree>
    <p:extLst>
      <p:ext uri="{BB962C8B-B14F-4D97-AF65-F5344CB8AC3E}">
        <p14:creationId xmlns:p14="http://schemas.microsoft.com/office/powerpoint/2010/main" val="3795167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47675" indent="-355600" algn="just">
              <a:buFont typeface="Arial" panose="020B0604020202020204" pitchFamily="34" charset="0"/>
              <a:buChar char="•"/>
            </a:pPr>
            <a:r>
              <a:rPr lang="tr-TR" dirty="0">
                <a:cs typeface="Arial" panose="020B0604020202020204" pitchFamily="34" charset="0"/>
              </a:rPr>
              <a:t>Yeraltından çıkarılarak enerji üretme ve ısıtma gibi çeşitli amaçlarla kullanılan jeotermal kaynak sularının debisi 10 L/</a:t>
            </a:r>
            <a:r>
              <a:rPr lang="tr-TR" dirty="0" err="1">
                <a:cs typeface="Arial" panose="020B0604020202020204" pitchFamily="34" charset="0"/>
              </a:rPr>
              <a:t>sn</a:t>
            </a:r>
            <a:r>
              <a:rPr lang="tr-TR" dirty="0">
                <a:cs typeface="Arial" panose="020B0604020202020204" pitchFamily="34" charset="0"/>
              </a:rPr>
              <a:t> ve üzerinde ise suyun alındığı formasyona </a:t>
            </a:r>
            <a:r>
              <a:rPr lang="tr-TR" dirty="0" err="1">
                <a:cs typeface="Arial" panose="020B0604020202020204" pitchFamily="34" charset="0"/>
              </a:rPr>
              <a:t>reenjeksiyon</a:t>
            </a:r>
            <a:r>
              <a:rPr lang="tr-TR" dirty="0">
                <a:cs typeface="Arial" panose="020B0604020202020204" pitchFamily="34" charset="0"/>
              </a:rPr>
              <a:t> ile bertaraf edilmesi zorunludur. </a:t>
            </a: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5" cstate="print">
            <a:extLst>
              <a:ext uri="{28A0092B-C50C-407E-A947-70E740481C1C}">
                <a14:useLocalDpi xmlns:a14="http://schemas.microsoft.com/office/drawing/2010/main" val="0"/>
              </a:ext>
            </a:extLst>
          </a:blip>
          <a:srcRect r="19179"/>
          <a:stretch/>
        </p:blipFill>
        <p:spPr>
          <a:xfrm>
            <a:off x="6754367" y="2907793"/>
            <a:ext cx="4401312" cy="3063240"/>
          </a:xfrm>
          <a:prstGeom prst="rect">
            <a:avLst/>
          </a:prstGeom>
        </p:spPr>
      </p:pic>
      <p:pic>
        <p:nvPicPr>
          <p:cNvPr id="9" name="Resim 8"/>
          <p:cNvPicPr>
            <a:picLocks noChangeAspect="1"/>
          </p:cNvPicPr>
          <p:nvPr/>
        </p:nvPicPr>
        <p:blipFill rotWithShape="1">
          <a:blip r:embed="rId6" cstate="print">
            <a:extLst>
              <a:ext uri="{28A0092B-C50C-407E-A947-70E740481C1C}">
                <a14:useLocalDpi xmlns:a14="http://schemas.microsoft.com/office/drawing/2010/main" val="0"/>
              </a:ext>
            </a:extLst>
          </a:blip>
          <a:srcRect l="17862"/>
          <a:stretch/>
        </p:blipFill>
        <p:spPr>
          <a:xfrm>
            <a:off x="1236883" y="2907793"/>
            <a:ext cx="4473037" cy="3063240"/>
          </a:xfrm>
          <a:prstGeom prst="rect">
            <a:avLst/>
          </a:prstGeom>
        </p:spPr>
      </p:pic>
    </p:spTree>
    <p:extLst>
      <p:ext uri="{BB962C8B-B14F-4D97-AF65-F5344CB8AC3E}">
        <p14:creationId xmlns:p14="http://schemas.microsoft.com/office/powerpoint/2010/main" val="3646034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Arıtma tesisleri yetkisiz ve bilgisiz personellerle işletilmeye çalışılmamalıdır. Çevre mühendisi tarafından sadece Çevre İzni, ÇED Süreçleri, atık yönetimi gibi hususlar değil, </a:t>
            </a:r>
            <a:r>
              <a:rPr lang="tr-TR" dirty="0" err="1" smtClean="0"/>
              <a:t>AAT’nin</a:t>
            </a:r>
            <a:r>
              <a:rPr lang="tr-TR" dirty="0" smtClean="0"/>
              <a:t> de takibi</a:t>
            </a:r>
            <a:r>
              <a:rPr lang="tr-TR" dirty="0"/>
              <a:t> </a:t>
            </a:r>
            <a:r>
              <a:rPr lang="tr-TR" dirty="0" smtClean="0"/>
              <a:t>yapılmalıdır. Eğitimlerin verilmesi ve etkinliği </a:t>
            </a:r>
            <a:r>
              <a:rPr lang="tr-TR" smtClean="0"/>
              <a:t>kontrol edilmelidir. </a:t>
            </a:r>
            <a:endParaRPr lang="tr-TR" dirty="0" smtClean="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5" cstate="print">
            <a:extLst>
              <a:ext uri="{28A0092B-C50C-407E-A947-70E740481C1C}">
                <a14:useLocalDpi xmlns:a14="http://schemas.microsoft.com/office/drawing/2010/main" val="0"/>
              </a:ext>
            </a:extLst>
          </a:blip>
          <a:srcRect l="19800" r="6100" b="23600"/>
          <a:stretch/>
        </p:blipFill>
        <p:spPr>
          <a:xfrm>
            <a:off x="2993727" y="2675952"/>
            <a:ext cx="6265506" cy="3633740"/>
          </a:xfrm>
          <a:prstGeom prst="rect">
            <a:avLst/>
          </a:prstGeom>
        </p:spPr>
      </p:pic>
      <p:sp>
        <p:nvSpPr>
          <p:cNvPr id="9" name="Dikdörtgen 8"/>
          <p:cNvSpPr/>
          <p:nvPr/>
        </p:nvSpPr>
        <p:spPr>
          <a:xfrm>
            <a:off x="5184648" y="3118104"/>
            <a:ext cx="911352" cy="3474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8" name="Dikdörtgen 7"/>
          <p:cNvSpPr/>
          <p:nvPr/>
        </p:nvSpPr>
        <p:spPr>
          <a:xfrm>
            <a:off x="8714232" y="3432118"/>
            <a:ext cx="685800" cy="10607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1264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Arıtma çamurlarının </a:t>
            </a:r>
            <a:r>
              <a:rPr lang="tr-TR" dirty="0" err="1" smtClean="0"/>
              <a:t>bertarafı</a:t>
            </a:r>
            <a:r>
              <a:rPr lang="tr-TR" dirty="0" smtClean="0"/>
              <a:t> titizlikle takip edilmelidir. </a:t>
            </a:r>
            <a:r>
              <a:rPr lang="tr-TR" dirty="0" err="1" smtClean="0"/>
              <a:t>Atıksu</a:t>
            </a:r>
            <a:r>
              <a:rPr lang="tr-TR" dirty="0" smtClean="0"/>
              <a:t> bilgi sistemine oluşan çamur miktarları girilmelidir. «HİÇ ÇAMUR OLUŞTURMAYAN PROSES HENÜZ KEŞFEDİLMEMİŞTİR»</a:t>
            </a: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1850" r="9250"/>
          <a:stretch/>
        </p:blipFill>
        <p:spPr>
          <a:xfrm flipH="1">
            <a:off x="2354580" y="2711954"/>
            <a:ext cx="7543800" cy="3597738"/>
          </a:xfrm>
          <a:prstGeom prst="rect">
            <a:avLst/>
          </a:prstGeom>
        </p:spPr>
      </p:pic>
      <p:sp>
        <p:nvSpPr>
          <p:cNvPr id="10" name="Metin kutusu 9"/>
          <p:cNvSpPr txBox="1"/>
          <p:nvPr/>
        </p:nvSpPr>
        <p:spPr>
          <a:xfrm>
            <a:off x="9948822" y="5940360"/>
            <a:ext cx="2243178" cy="369332"/>
          </a:xfrm>
          <a:prstGeom prst="rect">
            <a:avLst/>
          </a:prstGeom>
          <a:noFill/>
        </p:spPr>
        <p:txBody>
          <a:bodyPr wrap="none" rtlCol="0">
            <a:spAutoFit/>
          </a:bodyPr>
          <a:lstStyle/>
          <a:p>
            <a:r>
              <a:rPr lang="tr-TR" dirty="0" smtClean="0"/>
              <a:t>Belki ANNAMOX </a:t>
            </a:r>
            <a:r>
              <a:rPr lang="tr-TR" dirty="0" err="1" smtClean="0"/>
              <a:t>proc</a:t>
            </a:r>
            <a:r>
              <a:rPr lang="tr-TR" dirty="0" smtClean="0"/>
              <a:t>.</a:t>
            </a:r>
            <a:endParaRPr lang="tr-TR" dirty="0"/>
          </a:p>
        </p:txBody>
      </p:sp>
    </p:spTree>
    <p:extLst>
      <p:ext uri="{BB962C8B-B14F-4D97-AF65-F5344CB8AC3E}">
        <p14:creationId xmlns:p14="http://schemas.microsoft.com/office/powerpoint/2010/main" val="2759183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Uygulamalar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434975" indent="-342900" algn="just">
              <a:buFont typeface="Arial" panose="020B0604020202020204" pitchFamily="34" charset="0"/>
              <a:buChar char="•"/>
            </a:pPr>
            <a:r>
              <a:rPr lang="tr-TR" dirty="0" smtClean="0"/>
              <a:t>Yağmur hasadı çalışmaları</a:t>
            </a: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t="14266" r="18368" b="19866"/>
          <a:stretch/>
        </p:blipFill>
        <p:spPr>
          <a:xfrm>
            <a:off x="6196583" y="2817809"/>
            <a:ext cx="5756960" cy="3483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p:cNvSpPr/>
          <p:nvPr/>
        </p:nvSpPr>
        <p:spPr>
          <a:xfrm>
            <a:off x="7598664" y="4613206"/>
            <a:ext cx="868680" cy="6405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9526168" y="4559742"/>
            <a:ext cx="1920240" cy="74752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18400" r="25600"/>
          <a:stretch/>
        </p:blipFill>
        <p:spPr>
          <a:xfrm rot="5400000">
            <a:off x="2832685" y="2972488"/>
            <a:ext cx="3160398" cy="3174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Resim 12"/>
          <p:cNvPicPr>
            <a:picLocks noChangeAspect="1"/>
          </p:cNvPicPr>
          <p:nvPr/>
        </p:nvPicPr>
        <p:blipFill rotWithShape="1">
          <a:blip r:embed="rId7" cstate="print">
            <a:extLst>
              <a:ext uri="{28A0092B-C50C-407E-A947-70E740481C1C}">
                <a14:useLocalDpi xmlns:a14="http://schemas.microsoft.com/office/drawing/2010/main" val="0"/>
              </a:ext>
            </a:extLst>
          </a:blip>
          <a:srcRect t="43626" b="9574"/>
          <a:stretch/>
        </p:blipFill>
        <p:spPr>
          <a:xfrm>
            <a:off x="150877" y="3418200"/>
            <a:ext cx="2478308" cy="206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1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marL="0" lvl="0" indent="0" algn="just">
              <a:buNone/>
            </a:pPr>
            <a:r>
              <a:rPr lang="tr-TR" sz="2200" b="1" dirty="0"/>
              <a:t>Ambalaj </a:t>
            </a:r>
            <a:r>
              <a:rPr lang="tr-TR" sz="2200" b="1" dirty="0" smtClean="0"/>
              <a:t>Bildirimleri ve Belgelendirme Yükümlülüğü</a:t>
            </a:r>
            <a:endParaRPr lang="tr-TR" sz="2200" dirty="0"/>
          </a:p>
          <a:p>
            <a:pPr marL="0" lvl="0" indent="0" algn="just">
              <a:buNone/>
            </a:pPr>
            <a:r>
              <a:rPr lang="tr-TR" dirty="0"/>
              <a:t>Tesisler faaliyeti sonucu oluşan ürünler için Ek-5 Piyasaya Süren Müracaat Formu ile Bakanlığımız Entegre Çevre Bilgi Sistemi içerisindeki ambalaj bilgi sistemi üzerinden bildirimler yapmaktadır</a:t>
            </a:r>
            <a:r>
              <a:rPr lang="tr-TR" dirty="0" smtClean="0"/>
              <a:t>.</a:t>
            </a:r>
          </a:p>
          <a:p>
            <a:pPr marL="0" lvl="0" indent="0" algn="just">
              <a:buNone/>
            </a:pPr>
            <a:endParaRPr lang="tr-TR" dirty="0" smtClean="0"/>
          </a:p>
          <a:p>
            <a:pPr marL="0" indent="0" algn="ctr">
              <a:buNone/>
            </a:pPr>
            <a:r>
              <a:rPr lang="tr-TR" sz="2800" b="1" dirty="0">
                <a:solidFill>
                  <a:srgbClr val="FF0000"/>
                </a:solidFill>
              </a:rPr>
              <a:t>LÜTFEN EK-4, EK-5, EK-6, EK-7 VE EK-8 BİLDİRİMLERİNİZİ SÜRESİNDE VE EKSİKSİZ OLARAK YAPINIZ.</a:t>
            </a:r>
          </a:p>
          <a:p>
            <a:pPr marL="0" lvl="0" indent="0" algn="just">
              <a:buNone/>
            </a:pPr>
            <a:endParaRPr lang="tr-TR"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210967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marL="357188" indent="-265113" algn="just">
              <a:buFont typeface="Arial" panose="020B0604020202020204" pitchFamily="34" charset="0"/>
              <a:buChar char="•"/>
            </a:pPr>
            <a:r>
              <a:rPr lang="tr-TR" dirty="0" smtClean="0"/>
              <a:t>Sanayi Kaynaklı Hava Kirliliğinin Kontrolü Yönetmeliği’nin 14. Maddesi uyarınca,</a:t>
            </a:r>
            <a:r>
              <a:rPr lang="tr-TR" dirty="0"/>
              <a:t> </a:t>
            </a:r>
            <a:r>
              <a:rPr lang="tr-TR" dirty="0" smtClean="0"/>
              <a:t> «Hava Emisyonu konulu Çevre İzni» bulunan işletmeler, </a:t>
            </a:r>
            <a:r>
              <a:rPr lang="tr-TR" b="1" u="sng" dirty="0" smtClean="0"/>
              <a:t>çevre </a:t>
            </a:r>
            <a:r>
              <a:rPr lang="tr-TR" b="1" u="sng" dirty="0"/>
              <a:t>iznine esas </a:t>
            </a:r>
            <a:r>
              <a:rPr lang="tr-TR" b="1" u="sng" dirty="0" smtClean="0">
                <a:solidFill>
                  <a:srgbClr val="FF0000"/>
                </a:solidFill>
              </a:rPr>
              <a:t>Ölçüm Raporu’nun tarihini</a:t>
            </a:r>
            <a:r>
              <a:rPr lang="tr-TR" b="1" u="sng" dirty="0" smtClean="0"/>
              <a:t> </a:t>
            </a:r>
            <a:r>
              <a:rPr lang="tr-TR" b="1" u="sng" dirty="0"/>
              <a:t>esas </a:t>
            </a:r>
            <a:r>
              <a:rPr lang="tr-TR" b="1" u="sng" dirty="0" smtClean="0"/>
              <a:t>alınarak</a:t>
            </a:r>
            <a:r>
              <a:rPr lang="tr-TR" dirty="0" smtClean="0"/>
              <a:t>, </a:t>
            </a:r>
            <a:r>
              <a:rPr lang="tr-TR" dirty="0"/>
              <a:t>iznin verildiği sırada öngörülen </a:t>
            </a:r>
            <a:r>
              <a:rPr lang="tr-TR" dirty="0" smtClean="0"/>
              <a:t>koşullardan ve sınır değerlerden </a:t>
            </a:r>
            <a:r>
              <a:rPr lang="tr-TR" dirty="0"/>
              <a:t>herhangi bir sapma olup olmadığını ve tesiste gerçekleştirilen iyileştirmeleri </a:t>
            </a:r>
            <a:r>
              <a:rPr lang="tr-TR" dirty="0" smtClean="0"/>
              <a:t>içeren Teyit Ölçüm Raporu’nu her </a:t>
            </a:r>
            <a:r>
              <a:rPr lang="tr-TR" dirty="0"/>
              <a:t>iki yılda </a:t>
            </a:r>
            <a:r>
              <a:rPr lang="tr-TR" dirty="0" smtClean="0"/>
              <a:t>bir hazırlatarak, denetimlerde ibraz etmek zorundadır.</a:t>
            </a:r>
          </a:p>
          <a:p>
            <a:pPr marL="357188" indent="-265113" algn="just">
              <a:buFont typeface="Arial" panose="020B0604020202020204" pitchFamily="34" charset="0"/>
              <a:buChar char="•"/>
            </a:pPr>
            <a:r>
              <a:rPr lang="tr-TR" dirty="0" smtClean="0"/>
              <a:t>İki yıllık sürenin geçirilmemesi adına, ölçümler için başvuru MELBES üzerinden yapılır. Ölçümü yapacak laboratuvarla birlikte, ölçüm noktalarını, ölçülecek parametreleri ve raporun hazırlanması sürecinin çok iyi planlanması gerekmektedir.</a:t>
            </a:r>
          </a:p>
          <a:p>
            <a:pPr marL="357188" indent="-265113" algn="just">
              <a:buFont typeface="Arial" panose="020B0604020202020204" pitchFamily="34" charset="0"/>
              <a:buChar char="•"/>
            </a:pPr>
            <a:r>
              <a:rPr lang="tr-TR" dirty="0" smtClean="0"/>
              <a:t>Tüm numuneler alınmış, analizler yapılmış ve rapor için hesaplamalar tamamlanmış olsa bile analiz ücretinin ödenmemesi durumunda Analiz Raporu’nun hazırlanmayacağı ve </a:t>
            </a:r>
            <a:r>
              <a:rPr lang="tr-TR" b="1" dirty="0" smtClean="0"/>
              <a:t>ancak ücretin ödendiği tarihte raporun tarih alacağı </a:t>
            </a:r>
            <a:r>
              <a:rPr lang="tr-TR" dirty="0" smtClean="0"/>
              <a:t>unutulmamalıdır. </a:t>
            </a:r>
            <a:endParaRPr lang="tr-TR" dirty="0"/>
          </a:p>
        </p:txBody>
      </p:sp>
      <p:pic>
        <p:nvPicPr>
          <p:cNvPr id="10" name="Resim 9"/>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12" name="Metin kutusu 11"/>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13" name="Unvan 1"/>
          <p:cNvSpPr>
            <a:spLocks noGrp="1"/>
          </p:cNvSpPr>
          <p:nvPr>
            <p:ph type="title"/>
          </p:nvPr>
        </p:nvSpPr>
        <p:spPr>
          <a:xfrm>
            <a:off x="1097280" y="286605"/>
            <a:ext cx="10058400" cy="1450757"/>
          </a:xfrm>
        </p:spPr>
        <p:txBody>
          <a:bodyPr/>
          <a:lstStyle/>
          <a:p>
            <a:r>
              <a:rPr lang="tr-TR" b="1" dirty="0" smtClean="0">
                <a:effectLst>
                  <a:outerShdw blurRad="38100" dist="38100" dir="2700000" algn="tl">
                    <a:srgbClr val="000000">
                      <a:alpha val="43137"/>
                    </a:srgbClr>
                  </a:outerShdw>
                </a:effectLst>
              </a:rPr>
              <a:t>Hava Kirliliği Kontrolü</a:t>
            </a:r>
            <a:endParaRPr lang="tr-T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412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lnSpcReduction="10000"/>
          </a:bodyPr>
          <a:lstStyle/>
          <a:p>
            <a:pPr algn="just"/>
            <a:r>
              <a:rPr lang="tr-TR" dirty="0"/>
              <a:t>Sanayi tesisleri kaynaklı emisyonların sürekli izlenmesine ilişkin kriterler </a:t>
            </a:r>
            <a:r>
              <a:rPr lang="tr-TR" dirty="0" smtClean="0"/>
              <a:t>Sanayi </a:t>
            </a:r>
            <a:r>
              <a:rPr lang="tr-TR" dirty="0"/>
              <a:t>Kaynaklı Hava Kirliliğinin Kontrolü </a:t>
            </a:r>
            <a:r>
              <a:rPr lang="tr-TR" dirty="0" smtClean="0"/>
              <a:t>Yönetmeliği’nde </a:t>
            </a:r>
            <a:r>
              <a:rPr lang="tr-TR" dirty="0"/>
              <a:t>belirtilmiş olup </a:t>
            </a:r>
            <a:r>
              <a:rPr lang="tr-TR" dirty="0" smtClean="0"/>
              <a:t>Sürekli </a:t>
            </a:r>
            <a:r>
              <a:rPr lang="tr-TR" dirty="0"/>
              <a:t>Emisyon Ölçüm Sistemleri Tebliği ve Bakanlığımız 2014/12 sayılı Sürekli Emisyon Ölçüm Sistemlerinin Çevrimiçi (Online) İzlenmesi Genelgesi ile SEÖS kurulumu zorunlu kılınan tesislerde SEÖS kurulumu ve işletimine ilişkin esaslar belirlenmiştir</a:t>
            </a:r>
            <a:r>
              <a:rPr lang="tr-TR" dirty="0" smtClean="0"/>
              <a:t>.</a:t>
            </a:r>
            <a:endParaRPr lang="tr-TR" dirty="0"/>
          </a:p>
          <a:p>
            <a:pPr algn="just"/>
            <a:r>
              <a:rPr lang="tr-TR" dirty="0" err="1"/>
              <a:t>SEÖS’ün</a:t>
            </a:r>
            <a:r>
              <a:rPr lang="tr-TR" dirty="0"/>
              <a:t> kurulumundan sonra Bakanlığımızca yetkilendirilmiş bir laboratuvarca </a:t>
            </a:r>
            <a:r>
              <a:rPr lang="tr-TR" b="1" dirty="0"/>
              <a:t>gerçekleştirilen İkinci Seviye Kalite Güvence Sistemi (KGS</a:t>
            </a:r>
            <a:r>
              <a:rPr lang="tr-TR" b="1" baseline="-25000" dirty="0"/>
              <a:t>2</a:t>
            </a:r>
            <a:r>
              <a:rPr lang="tr-TR" b="1" dirty="0"/>
              <a:t>) en az 5 yılda bir tekrarlanmalıdır</a:t>
            </a:r>
            <a:r>
              <a:rPr lang="tr-TR" dirty="0"/>
              <a:t>. </a:t>
            </a:r>
            <a:r>
              <a:rPr lang="tr-TR" dirty="0" err="1"/>
              <a:t>SEÖS’ün</a:t>
            </a:r>
            <a:r>
              <a:rPr lang="tr-TR" dirty="0"/>
              <a:t> kurulu olduğu tesisin yakıt ve/veya prosesinde, Çevre İzin ve Lisans Yönetmeliği hükümlerine göre alınmış olan izin ve lisansın yenilenmesini gerektirecek boyutta değişiklik olması durumunda </a:t>
            </a:r>
            <a:r>
              <a:rPr lang="tr-TR" b="1" dirty="0"/>
              <a:t>KGS</a:t>
            </a:r>
            <a:r>
              <a:rPr lang="tr-TR" b="1" baseline="-25000" dirty="0"/>
              <a:t>2</a:t>
            </a:r>
            <a:r>
              <a:rPr lang="tr-TR" b="1" dirty="0"/>
              <a:t> 5 yıllık süreç beklenmeden tekrarlanmalıdır. </a:t>
            </a:r>
            <a:endParaRPr lang="tr-TR" dirty="0"/>
          </a:p>
          <a:p>
            <a:pPr algn="just"/>
            <a:r>
              <a:rPr lang="tr-TR" dirty="0"/>
              <a:t>Yıllık Geçerlilik Testi (YGT) </a:t>
            </a:r>
            <a:r>
              <a:rPr lang="tr-TR" b="1" dirty="0"/>
              <a:t>yılda bir kere on iki ay ara ile</a:t>
            </a:r>
            <a:r>
              <a:rPr lang="tr-TR" dirty="0"/>
              <a:t> Bakanlığımızca yetkilendirilmiş bir laboratuvar tarafından yaptırılmalı ve raporu en geç 2 ay içerisinde İl Müdürlüğümüze sunulmalıdır.</a:t>
            </a:r>
            <a:endParaRPr lang="tr-TR" dirty="0"/>
          </a:p>
          <a:p>
            <a:pPr marL="357188" indent="-265113" algn="just">
              <a:buFont typeface="Arial" panose="020B0604020202020204" pitchFamily="34" charset="0"/>
              <a:buChar char="•"/>
            </a:pPr>
            <a:endParaRPr lang="tr-TR" dirty="0"/>
          </a:p>
        </p:txBody>
      </p:sp>
      <p:pic>
        <p:nvPicPr>
          <p:cNvPr id="10" name="Resim 9"/>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12" name="Metin kutusu 11"/>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13" name="Unvan 1"/>
          <p:cNvSpPr>
            <a:spLocks noGrp="1"/>
          </p:cNvSpPr>
          <p:nvPr>
            <p:ph type="title"/>
          </p:nvPr>
        </p:nvSpPr>
        <p:spPr>
          <a:xfrm>
            <a:off x="1097280" y="286605"/>
            <a:ext cx="10058400" cy="1450757"/>
          </a:xfrm>
        </p:spPr>
        <p:txBody>
          <a:bodyPr/>
          <a:lstStyle/>
          <a:p>
            <a:r>
              <a:rPr lang="tr-TR" b="1" dirty="0" smtClean="0">
                <a:effectLst>
                  <a:outerShdw blurRad="38100" dist="38100" dir="2700000" algn="tl">
                    <a:srgbClr val="000000">
                      <a:alpha val="43137"/>
                    </a:srgbClr>
                  </a:outerShdw>
                </a:effectLst>
              </a:rPr>
              <a:t>SEÖS</a:t>
            </a:r>
            <a:endParaRPr lang="tr-T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1342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Autofit/>
          </a:bodyPr>
          <a:lstStyle/>
          <a:p>
            <a:pPr marL="0" indent="0" algn="just" defTabSz="712788">
              <a:buNone/>
            </a:pPr>
            <a:r>
              <a:rPr lang="tr-TR" sz="1800" b="1" dirty="0">
                <a:solidFill>
                  <a:srgbClr val="0070C0"/>
                </a:solidFill>
              </a:rPr>
              <a:t>BÜYÜK ENDÜSTRİYEL KAZALARIN ÖNLENMESİ VE ETKİLERİNİN AZALTILMASI HAKKINDA </a:t>
            </a:r>
            <a:r>
              <a:rPr lang="tr-TR" sz="1800" b="1" dirty="0" smtClean="0">
                <a:solidFill>
                  <a:srgbClr val="0070C0"/>
                </a:solidFill>
              </a:rPr>
              <a:t>YÖNETMELİK</a:t>
            </a:r>
            <a:r>
              <a:rPr lang="tr-TR" sz="1800" b="1" dirty="0">
                <a:cs typeface="Times New Roman" pitchFamily="18" charset="0"/>
              </a:rPr>
              <a:t> </a:t>
            </a:r>
            <a:r>
              <a:rPr lang="tr-TR" sz="1800" dirty="0" smtClean="0">
                <a:cs typeface="Times New Roman" pitchFamily="18" charset="0"/>
              </a:rPr>
              <a:t>02/03/2019 </a:t>
            </a:r>
            <a:r>
              <a:rPr lang="tr-TR" sz="1800" dirty="0">
                <a:cs typeface="Times New Roman" pitchFamily="18" charset="0"/>
              </a:rPr>
              <a:t>tarih ve 30702 sayılı Resmi Gazete’ de yayımlanmıştır. </a:t>
            </a:r>
          </a:p>
          <a:p>
            <a:pPr marL="0" indent="0" algn="just">
              <a:buNone/>
            </a:pPr>
            <a:r>
              <a:rPr lang="tr-TR" sz="1800" dirty="0">
                <a:cs typeface="Times New Roman" pitchFamily="18" charset="0"/>
              </a:rPr>
              <a:t>Bakanlığımız Entegre Çevre Bilgi Sistemi üzerinden;</a:t>
            </a:r>
          </a:p>
          <a:p>
            <a:pPr marL="0" indent="0" algn="just">
              <a:buNone/>
            </a:pPr>
            <a:r>
              <a:rPr lang="tr-TR" sz="1800" dirty="0">
                <a:cs typeface="Times New Roman" pitchFamily="18" charset="0"/>
              </a:rPr>
              <a:t>BEKRA Bildirim Sistemi seçeneği işaretli olan firmalar,  daha önceden </a:t>
            </a:r>
            <a:r>
              <a:rPr lang="tr-TR" sz="1800" b="1" dirty="0" smtClean="0">
                <a:cs typeface="Times New Roman" pitchFamily="18" charset="0"/>
              </a:rPr>
              <a:t>SEVESSO I</a:t>
            </a:r>
            <a:r>
              <a:rPr lang="tr-TR" sz="1800" dirty="0" smtClean="0">
                <a:cs typeface="Times New Roman" pitchFamily="18" charset="0"/>
              </a:rPr>
              <a:t> ve  </a:t>
            </a:r>
            <a:r>
              <a:rPr lang="tr-TR" sz="1800" b="1" dirty="0" smtClean="0">
                <a:cs typeface="Times New Roman" pitchFamily="18" charset="0"/>
              </a:rPr>
              <a:t>SEVESSO II </a:t>
            </a:r>
            <a:r>
              <a:rPr lang="tr-TR" sz="1800" dirty="0" smtClean="0">
                <a:cs typeface="Times New Roman" pitchFamily="18" charset="0"/>
              </a:rPr>
              <a:t>sistemi </a:t>
            </a:r>
            <a:r>
              <a:rPr lang="tr-TR" sz="1800" dirty="0">
                <a:cs typeface="Times New Roman" pitchFamily="18" charset="0"/>
              </a:rPr>
              <a:t>üzerinden bildirim yapmış olan BEKRA Bildirim Sistemi üzerinden (Kapsam Dışı olsa bile) güncelleme yapması gerekmektedir.</a:t>
            </a:r>
          </a:p>
          <a:p>
            <a:pPr marL="0" indent="0" algn="just">
              <a:buNone/>
            </a:pPr>
            <a:r>
              <a:rPr lang="tr-TR" sz="1800" dirty="0">
                <a:cs typeface="Times New Roman" pitchFamily="18" charset="0"/>
              </a:rPr>
              <a:t>BEKRA Bildirim Sisteminde bildirim yapmayan Kapsam Dışı Olan firmalar ise; </a:t>
            </a:r>
            <a:r>
              <a:rPr lang="tr-TR" sz="1800" b="1" dirty="0">
                <a:cs typeface="Times New Roman" pitchFamily="18" charset="0"/>
              </a:rPr>
              <a:t>kapsam dışı olduğuna dair hesaplamalar</a:t>
            </a:r>
            <a:r>
              <a:rPr lang="tr-TR" sz="1800" dirty="0">
                <a:cs typeface="Times New Roman" pitchFamily="18" charset="0"/>
              </a:rPr>
              <a:t>, </a:t>
            </a:r>
            <a:r>
              <a:rPr lang="tr-TR" sz="1800" b="1" dirty="0">
                <a:cs typeface="Times New Roman" pitchFamily="18" charset="0"/>
              </a:rPr>
              <a:t>kullanılan malzemelerin </a:t>
            </a:r>
            <a:r>
              <a:rPr lang="tr-TR" sz="1800" b="1" dirty="0" err="1" smtClean="0">
                <a:cs typeface="Times New Roman" pitchFamily="18" charset="0"/>
              </a:rPr>
              <a:t>MSDS’leri</a:t>
            </a:r>
            <a:r>
              <a:rPr lang="tr-TR" sz="1800" b="1" dirty="0" smtClean="0">
                <a:cs typeface="Times New Roman" pitchFamily="18" charset="0"/>
              </a:rPr>
              <a:t> </a:t>
            </a:r>
            <a:r>
              <a:rPr lang="tr-TR" sz="1800" b="1" dirty="0">
                <a:cs typeface="Times New Roman" pitchFamily="18" charset="0"/>
              </a:rPr>
              <a:t>ile birlikte denetim sırasında yetkililere sunmakla yükümlüdür.</a:t>
            </a:r>
          </a:p>
          <a:p>
            <a:endParaRPr lang="tr-TR" sz="1400" dirty="0"/>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11" name="Metin kutusu 10"/>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12" name="Unvan 1"/>
          <p:cNvSpPr>
            <a:spLocks noGrp="1"/>
          </p:cNvSpPr>
          <p:nvPr>
            <p:ph type="title"/>
          </p:nvPr>
        </p:nvSpPr>
        <p:spPr>
          <a:xfrm>
            <a:off x="1097280" y="286605"/>
            <a:ext cx="10058400" cy="1450757"/>
          </a:xfrm>
        </p:spPr>
        <p:txBody>
          <a:bodyPr/>
          <a:lstStyle/>
          <a:p>
            <a:r>
              <a:rPr lang="tr-TR" b="1" dirty="0" smtClean="0">
                <a:effectLst>
                  <a:outerShdw blurRad="38100" dist="38100" dir="2700000" algn="tl">
                    <a:srgbClr val="000000">
                      <a:alpha val="43137"/>
                    </a:srgbClr>
                  </a:outerShdw>
                </a:effectLst>
              </a:rPr>
              <a:t>Kimyasal Yönetimi</a:t>
            </a:r>
            <a:endParaRPr lang="tr-T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45051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Autofit/>
          </a:bodyPr>
          <a:lstStyle/>
          <a:p>
            <a:pPr marL="357188" indent="-265113">
              <a:buFont typeface="Arial" panose="020B0604020202020204" pitchFamily="34" charset="0"/>
              <a:buChar char="•"/>
            </a:pPr>
            <a:r>
              <a:rPr lang="tr-TR" sz="1600" b="1" dirty="0">
                <a:solidFill>
                  <a:schemeClr val="tx1"/>
                </a:solidFill>
                <a:cs typeface="Times New Roman" pitchFamily="18" charset="0"/>
              </a:rPr>
              <a:t>ALT SEVİYELİ </a:t>
            </a:r>
            <a:r>
              <a:rPr lang="tr-TR" sz="1600" b="1" dirty="0" smtClean="0">
                <a:solidFill>
                  <a:schemeClr val="tx1"/>
                </a:solidFill>
                <a:cs typeface="Times New Roman" pitchFamily="18" charset="0"/>
              </a:rPr>
              <a:t>KURULUŞLAR</a:t>
            </a:r>
          </a:p>
          <a:p>
            <a:pPr marL="649788" lvl="1" indent="-265113">
              <a:buFont typeface="Arial" panose="020B0604020202020204" pitchFamily="34" charset="0"/>
              <a:buChar char="•"/>
            </a:pPr>
            <a:r>
              <a:rPr lang="tr-TR" sz="1400" dirty="0" smtClean="0">
                <a:solidFill>
                  <a:schemeClr val="tx1"/>
                </a:solidFill>
                <a:cs typeface="Times New Roman" pitchFamily="18" charset="0"/>
              </a:rPr>
              <a:t>BÜYÜK </a:t>
            </a:r>
            <a:r>
              <a:rPr lang="tr-TR" sz="1400" dirty="0">
                <a:solidFill>
                  <a:schemeClr val="tx1"/>
                </a:solidFill>
                <a:cs typeface="Times New Roman" pitchFamily="18" charset="0"/>
              </a:rPr>
              <a:t>KAZA SENARYO DOKÜMANI-(</a:t>
            </a:r>
            <a:r>
              <a:rPr lang="tr-TR" sz="1400" dirty="0" smtClean="0">
                <a:solidFill>
                  <a:schemeClr val="tx1"/>
                </a:solidFill>
                <a:cs typeface="Times New Roman" pitchFamily="18" charset="0"/>
              </a:rPr>
              <a:t>MADDE-8)</a:t>
            </a:r>
          </a:p>
          <a:p>
            <a:pPr marL="649788" lvl="1" indent="-265113">
              <a:buFont typeface="Arial" panose="020B0604020202020204" pitchFamily="34" charset="0"/>
              <a:buChar char="•"/>
            </a:pPr>
            <a:r>
              <a:rPr lang="tr-TR" sz="1400" dirty="0" smtClean="0">
                <a:solidFill>
                  <a:schemeClr val="tx1"/>
                </a:solidFill>
                <a:cs typeface="Times New Roman" pitchFamily="18" charset="0"/>
              </a:rPr>
              <a:t>BÜYÜK </a:t>
            </a:r>
            <a:r>
              <a:rPr lang="tr-TR" sz="1400" dirty="0">
                <a:solidFill>
                  <a:schemeClr val="tx1"/>
                </a:solidFill>
                <a:cs typeface="Times New Roman" pitchFamily="18" charset="0"/>
              </a:rPr>
              <a:t>KAZA ÖNLEME POLİTİKA (BKÖP) BELGESİ-(MADDE-10)</a:t>
            </a:r>
          </a:p>
          <a:p>
            <a:pPr marL="92075" indent="0">
              <a:buNone/>
            </a:pPr>
            <a:r>
              <a:rPr lang="tr-TR" sz="1200" i="1" dirty="0" smtClean="0">
                <a:solidFill>
                  <a:schemeClr val="tx1"/>
                </a:solidFill>
                <a:cs typeface="Times New Roman" pitchFamily="18" charset="0"/>
              </a:rPr>
              <a:t>(</a:t>
            </a:r>
            <a:r>
              <a:rPr lang="tr-TR" sz="1200" i="1" dirty="0">
                <a:solidFill>
                  <a:schemeClr val="tx1"/>
                </a:solidFill>
                <a:cs typeface="Times New Roman" pitchFamily="18" charset="0"/>
              </a:rPr>
              <a:t>RG:19/04/2019 tarih ve 30750 sayılı </a:t>
            </a:r>
            <a:r>
              <a:rPr lang="tr-TR" sz="1200" b="1" i="1" dirty="0">
                <a:solidFill>
                  <a:schemeClr val="tx1"/>
                </a:solidFill>
                <a:cs typeface="Times New Roman" pitchFamily="18" charset="0"/>
              </a:rPr>
              <a:t>BÜYÜK </a:t>
            </a:r>
            <a:r>
              <a:rPr lang="tr-TR" sz="1200" b="1" i="1" dirty="0" smtClean="0">
                <a:solidFill>
                  <a:schemeClr val="tx1"/>
                </a:solidFill>
                <a:cs typeface="Times New Roman" pitchFamily="18" charset="0"/>
              </a:rPr>
              <a:t>END. </a:t>
            </a:r>
            <a:r>
              <a:rPr lang="tr-TR" sz="1200" b="1" i="1" dirty="0">
                <a:solidFill>
                  <a:schemeClr val="tx1"/>
                </a:solidFill>
                <a:cs typeface="Times New Roman" pitchFamily="18" charset="0"/>
              </a:rPr>
              <a:t>KAZALARLA İLGİLİ HAZIRLANACAK BÜYÜK KAZA ÖNLEME POLİTİKA BELGESİ TEBLİĞİ-AÇSHB</a:t>
            </a:r>
            <a:r>
              <a:rPr lang="tr-TR" sz="1200" i="1" dirty="0">
                <a:solidFill>
                  <a:schemeClr val="tx1"/>
                </a:solidFill>
                <a:cs typeface="Times New Roman" pitchFamily="18" charset="0"/>
              </a:rPr>
              <a:t>)</a:t>
            </a:r>
          </a:p>
          <a:p>
            <a:pPr marL="357188" indent="-265113">
              <a:buFont typeface="Arial" panose="020B0604020202020204" pitchFamily="34" charset="0"/>
              <a:buChar char="•"/>
            </a:pPr>
            <a:r>
              <a:rPr lang="tr-TR" sz="1600" b="1" dirty="0">
                <a:solidFill>
                  <a:schemeClr val="tx1"/>
                </a:solidFill>
                <a:cs typeface="Times New Roman" pitchFamily="18" charset="0"/>
              </a:rPr>
              <a:t>ÜST SEVİYELİ </a:t>
            </a:r>
            <a:r>
              <a:rPr lang="tr-TR" sz="1600" b="1" dirty="0" smtClean="0">
                <a:solidFill>
                  <a:schemeClr val="tx1"/>
                </a:solidFill>
                <a:cs typeface="Times New Roman" pitchFamily="18" charset="0"/>
              </a:rPr>
              <a:t>KURULUŞLAR</a:t>
            </a:r>
          </a:p>
          <a:p>
            <a:pPr marL="649788" lvl="1" indent="-265113">
              <a:buFont typeface="Arial" panose="020B0604020202020204" pitchFamily="34" charset="0"/>
              <a:buChar char="•"/>
            </a:pPr>
            <a:r>
              <a:rPr lang="tr-TR" sz="1400" dirty="0" smtClean="0">
                <a:solidFill>
                  <a:schemeClr val="tx1"/>
                </a:solidFill>
                <a:cs typeface="Times New Roman" pitchFamily="18" charset="0"/>
              </a:rPr>
              <a:t>BÜYÜK </a:t>
            </a:r>
            <a:r>
              <a:rPr lang="tr-TR" sz="1400" dirty="0">
                <a:solidFill>
                  <a:schemeClr val="tx1"/>
                </a:solidFill>
                <a:cs typeface="Times New Roman" pitchFamily="18" charset="0"/>
              </a:rPr>
              <a:t>KAZA SENARYO DOKÜMANI-(</a:t>
            </a:r>
            <a:r>
              <a:rPr lang="tr-TR" sz="1400" dirty="0" smtClean="0">
                <a:solidFill>
                  <a:schemeClr val="tx1"/>
                </a:solidFill>
                <a:cs typeface="Times New Roman" pitchFamily="18" charset="0"/>
              </a:rPr>
              <a:t>MADDE-8)</a:t>
            </a:r>
          </a:p>
          <a:p>
            <a:pPr marL="649788" lvl="1" indent="-265113">
              <a:buFont typeface="Arial" panose="020B0604020202020204" pitchFamily="34" charset="0"/>
              <a:buChar char="•"/>
            </a:pPr>
            <a:r>
              <a:rPr lang="tr-TR" sz="1400" dirty="0" smtClean="0">
                <a:solidFill>
                  <a:schemeClr val="tx1"/>
                </a:solidFill>
                <a:cs typeface="Times New Roman" pitchFamily="18" charset="0"/>
              </a:rPr>
              <a:t>GÜVENLİK </a:t>
            </a:r>
            <a:r>
              <a:rPr lang="tr-TR" sz="1400" dirty="0">
                <a:solidFill>
                  <a:schemeClr val="tx1"/>
                </a:solidFill>
                <a:cs typeface="Times New Roman" pitchFamily="18" charset="0"/>
              </a:rPr>
              <a:t>RAPORU (GR)- (MADDE-11)</a:t>
            </a:r>
          </a:p>
          <a:p>
            <a:pPr marL="92075" indent="0">
              <a:buNone/>
            </a:pPr>
            <a:r>
              <a:rPr lang="tr-TR" sz="1200" i="1" dirty="0">
                <a:solidFill>
                  <a:schemeClr val="tx1"/>
                </a:solidFill>
                <a:cs typeface="Times New Roman" pitchFamily="18" charset="0"/>
              </a:rPr>
              <a:t>(</a:t>
            </a:r>
            <a:r>
              <a:rPr lang="it-IT" sz="1200" i="1" dirty="0">
                <a:solidFill>
                  <a:schemeClr val="tx1"/>
                </a:solidFill>
                <a:cs typeface="Times New Roman" pitchFamily="18" charset="0"/>
              </a:rPr>
              <a:t>RG</a:t>
            </a:r>
            <a:r>
              <a:rPr lang="tr-TR" sz="1200" i="1" dirty="0">
                <a:solidFill>
                  <a:schemeClr val="tx1"/>
                </a:solidFill>
                <a:cs typeface="Times New Roman" pitchFamily="18" charset="0"/>
              </a:rPr>
              <a:t>:</a:t>
            </a:r>
            <a:r>
              <a:rPr lang="it-IT" sz="1200" i="1" dirty="0">
                <a:solidFill>
                  <a:schemeClr val="tx1"/>
                </a:solidFill>
                <a:cs typeface="Times New Roman" pitchFamily="18" charset="0"/>
              </a:rPr>
              <a:t> </a:t>
            </a:r>
            <a:r>
              <a:rPr lang="tr-TR" sz="1200" i="1" dirty="0">
                <a:solidFill>
                  <a:schemeClr val="tx1"/>
                </a:solidFill>
                <a:cs typeface="Times New Roman" pitchFamily="18" charset="0"/>
              </a:rPr>
              <a:t>19/</a:t>
            </a:r>
            <a:r>
              <a:rPr lang="it-IT" sz="1200" i="1" dirty="0">
                <a:solidFill>
                  <a:schemeClr val="tx1"/>
                </a:solidFill>
                <a:cs typeface="Times New Roman" pitchFamily="18" charset="0"/>
              </a:rPr>
              <a:t>0</a:t>
            </a:r>
            <a:r>
              <a:rPr lang="tr-TR" sz="1200" i="1" dirty="0">
                <a:solidFill>
                  <a:schemeClr val="tx1"/>
                </a:solidFill>
                <a:cs typeface="Times New Roman" pitchFamily="18" charset="0"/>
              </a:rPr>
              <a:t>4/</a:t>
            </a:r>
            <a:r>
              <a:rPr lang="it-IT" sz="1200" i="1" dirty="0">
                <a:solidFill>
                  <a:schemeClr val="tx1"/>
                </a:solidFill>
                <a:cs typeface="Times New Roman" pitchFamily="18" charset="0"/>
              </a:rPr>
              <a:t>201</a:t>
            </a:r>
            <a:r>
              <a:rPr lang="tr-TR" sz="1200" i="1" dirty="0">
                <a:solidFill>
                  <a:schemeClr val="tx1"/>
                </a:solidFill>
                <a:cs typeface="Times New Roman" pitchFamily="18" charset="0"/>
              </a:rPr>
              <a:t>9 tarih ve 30750 sayı-BÜYÜK ENDÜSTRİYEL KAZALARLA İLGİLİ </a:t>
            </a:r>
            <a:r>
              <a:rPr lang="tr-TR" sz="1200" i="1" dirty="0" smtClean="0">
                <a:solidFill>
                  <a:schemeClr val="tx1"/>
                </a:solidFill>
                <a:cs typeface="Times New Roman" pitchFamily="18" charset="0"/>
              </a:rPr>
              <a:t>HAZIRLANACAK GÜVENLİK </a:t>
            </a:r>
            <a:r>
              <a:rPr lang="tr-TR" sz="1200" i="1" dirty="0">
                <a:solidFill>
                  <a:schemeClr val="tx1"/>
                </a:solidFill>
                <a:cs typeface="Times New Roman" pitchFamily="18" charset="0"/>
              </a:rPr>
              <a:t>RAPORU </a:t>
            </a:r>
            <a:r>
              <a:rPr lang="tr-TR" sz="1200" i="1" dirty="0" smtClean="0">
                <a:solidFill>
                  <a:schemeClr val="tx1"/>
                </a:solidFill>
                <a:cs typeface="Times New Roman" pitchFamily="18" charset="0"/>
              </a:rPr>
              <a:t>TEBLİĞİ-AÇSHB)</a:t>
            </a:r>
          </a:p>
          <a:p>
            <a:pPr marL="377825" indent="-285750">
              <a:buFont typeface="Arial" panose="020B0604020202020204" pitchFamily="34" charset="0"/>
              <a:buChar char="•"/>
            </a:pPr>
            <a:r>
              <a:rPr lang="tr-TR" sz="1600" b="1" dirty="0" smtClean="0">
                <a:solidFill>
                  <a:schemeClr val="tx1"/>
                </a:solidFill>
                <a:cs typeface="Times New Roman" pitchFamily="18" charset="0"/>
              </a:rPr>
              <a:t>DAHİLİ </a:t>
            </a:r>
            <a:r>
              <a:rPr lang="tr-TR" sz="1600" b="1" dirty="0">
                <a:solidFill>
                  <a:schemeClr val="tx1"/>
                </a:solidFill>
                <a:cs typeface="Times New Roman" pitchFamily="18" charset="0"/>
              </a:rPr>
              <a:t>ACİL DURUM PLANI</a:t>
            </a:r>
            <a:r>
              <a:rPr lang="tr-TR" sz="1600" dirty="0">
                <a:solidFill>
                  <a:schemeClr val="tx1"/>
                </a:solidFill>
                <a:cs typeface="Times New Roman" pitchFamily="18" charset="0"/>
              </a:rPr>
              <a:t>(DADP)-(MADDE-13)</a:t>
            </a:r>
          </a:p>
          <a:p>
            <a:pPr marL="92075" indent="0">
              <a:buNone/>
            </a:pPr>
            <a:r>
              <a:rPr lang="tr-TR" sz="1200" i="1" dirty="0">
                <a:solidFill>
                  <a:schemeClr val="tx1"/>
                </a:solidFill>
                <a:cs typeface="Times New Roman" pitchFamily="18" charset="0"/>
              </a:rPr>
              <a:t>(</a:t>
            </a:r>
            <a:r>
              <a:rPr lang="it-IT" sz="1200" i="1" dirty="0">
                <a:solidFill>
                  <a:schemeClr val="tx1"/>
                </a:solidFill>
                <a:cs typeface="Times New Roman" pitchFamily="18" charset="0"/>
              </a:rPr>
              <a:t>RG</a:t>
            </a:r>
            <a:r>
              <a:rPr lang="tr-TR" sz="1200" i="1" dirty="0">
                <a:solidFill>
                  <a:schemeClr val="tx1"/>
                </a:solidFill>
                <a:cs typeface="Times New Roman" pitchFamily="18" charset="0"/>
              </a:rPr>
              <a:t>:</a:t>
            </a:r>
            <a:r>
              <a:rPr lang="it-IT" sz="1200" i="1" dirty="0">
                <a:solidFill>
                  <a:schemeClr val="tx1"/>
                </a:solidFill>
                <a:cs typeface="Times New Roman" pitchFamily="18" charset="0"/>
              </a:rPr>
              <a:t> </a:t>
            </a:r>
            <a:r>
              <a:rPr lang="tr-TR" sz="1200" i="1" dirty="0">
                <a:solidFill>
                  <a:schemeClr val="tx1"/>
                </a:solidFill>
                <a:cs typeface="Times New Roman" pitchFamily="18" charset="0"/>
              </a:rPr>
              <a:t>31/</a:t>
            </a:r>
            <a:r>
              <a:rPr lang="it-IT" sz="1200" i="1" dirty="0">
                <a:solidFill>
                  <a:schemeClr val="tx1"/>
                </a:solidFill>
                <a:cs typeface="Times New Roman" pitchFamily="18" charset="0"/>
              </a:rPr>
              <a:t>0</a:t>
            </a:r>
            <a:r>
              <a:rPr lang="tr-TR" sz="1200" i="1" dirty="0">
                <a:solidFill>
                  <a:schemeClr val="tx1"/>
                </a:solidFill>
                <a:cs typeface="Times New Roman" pitchFamily="18" charset="0"/>
              </a:rPr>
              <a:t>3/</a:t>
            </a:r>
            <a:r>
              <a:rPr lang="it-IT" sz="1200" i="1" dirty="0">
                <a:solidFill>
                  <a:schemeClr val="tx1"/>
                </a:solidFill>
                <a:cs typeface="Times New Roman" pitchFamily="18" charset="0"/>
              </a:rPr>
              <a:t>201</a:t>
            </a:r>
            <a:r>
              <a:rPr lang="tr-TR" sz="1200" i="1" dirty="0">
                <a:solidFill>
                  <a:schemeClr val="tx1"/>
                </a:solidFill>
                <a:cs typeface="Times New Roman" pitchFamily="18" charset="0"/>
              </a:rPr>
              <a:t>6 tarih ve sayı </a:t>
            </a:r>
            <a:r>
              <a:rPr lang="it-IT" sz="1200" i="1" dirty="0">
                <a:solidFill>
                  <a:schemeClr val="tx1"/>
                </a:solidFill>
                <a:cs typeface="Times New Roman" pitchFamily="18" charset="0"/>
              </a:rPr>
              <a:t>29</a:t>
            </a:r>
            <a:r>
              <a:rPr lang="tr-TR" sz="1200" i="1" dirty="0">
                <a:solidFill>
                  <a:schemeClr val="tx1"/>
                </a:solidFill>
                <a:cs typeface="Times New Roman" pitchFamily="18" charset="0"/>
              </a:rPr>
              <a:t>670</a:t>
            </a:r>
            <a:r>
              <a:rPr lang="tr-TR" sz="1200" b="1" i="1" dirty="0">
                <a:solidFill>
                  <a:schemeClr val="tx1"/>
                </a:solidFill>
                <a:cs typeface="Times New Roman" pitchFamily="18" charset="0"/>
              </a:rPr>
              <a:t>-BÜYÜK </a:t>
            </a:r>
            <a:r>
              <a:rPr lang="tr-TR" sz="1200" b="1" i="1" dirty="0" smtClean="0">
                <a:solidFill>
                  <a:schemeClr val="tx1"/>
                </a:solidFill>
                <a:cs typeface="Times New Roman" pitchFamily="18" charset="0"/>
              </a:rPr>
              <a:t>END. </a:t>
            </a:r>
            <a:r>
              <a:rPr lang="tr-TR" sz="1200" b="1" i="1" dirty="0">
                <a:solidFill>
                  <a:schemeClr val="tx1"/>
                </a:solidFill>
                <a:cs typeface="Times New Roman" pitchFamily="18" charset="0"/>
              </a:rPr>
              <a:t>KAZA RİSKLERİNİN </a:t>
            </a:r>
            <a:r>
              <a:rPr lang="tr-TR" sz="1200" b="1" i="1" dirty="0" smtClean="0">
                <a:solidFill>
                  <a:schemeClr val="tx1"/>
                </a:solidFill>
                <a:cs typeface="Times New Roman" pitchFamily="18" charset="0"/>
              </a:rPr>
              <a:t>AZALTILMASINA YÖNELİK </a:t>
            </a:r>
            <a:r>
              <a:rPr lang="tr-TR" sz="1200" b="1" i="1" dirty="0">
                <a:solidFill>
                  <a:schemeClr val="tx1"/>
                </a:solidFill>
                <a:cs typeface="Times New Roman" pitchFamily="18" charset="0"/>
              </a:rPr>
              <a:t>DÂHİLİ ACİL DURUM PLANI TEBLİĞİ-ÇŞB)</a:t>
            </a:r>
            <a:endParaRPr lang="tr-TR" sz="1200" i="1" dirty="0">
              <a:solidFill>
                <a:schemeClr val="tx1"/>
              </a:solidFill>
              <a:cs typeface="Times New Roman" pitchFamily="18" charset="0"/>
            </a:endParaRPr>
          </a:p>
          <a:p>
            <a:endParaRPr lang="tr-TR" sz="1400" dirty="0"/>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11" name="Metin kutusu 10"/>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sp>
        <p:nvSpPr>
          <p:cNvPr id="12" name="Unvan 1"/>
          <p:cNvSpPr>
            <a:spLocks noGrp="1"/>
          </p:cNvSpPr>
          <p:nvPr>
            <p:ph type="title"/>
          </p:nvPr>
        </p:nvSpPr>
        <p:spPr>
          <a:xfrm>
            <a:off x="1097280" y="286605"/>
            <a:ext cx="10058400" cy="1450757"/>
          </a:xfrm>
        </p:spPr>
        <p:txBody>
          <a:bodyPr/>
          <a:lstStyle/>
          <a:p>
            <a:r>
              <a:rPr lang="tr-TR" b="1" dirty="0" smtClean="0">
                <a:effectLst>
                  <a:outerShdw blurRad="38100" dist="38100" dir="2700000" algn="tl">
                    <a:srgbClr val="000000">
                      <a:alpha val="43137"/>
                    </a:srgbClr>
                  </a:outerShdw>
                </a:effectLst>
              </a:rPr>
              <a:t>Kimyasal Yönetimi</a:t>
            </a:r>
            <a:endParaRPr lang="tr-T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8097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2" name="Unvan 1"/>
          <p:cNvSpPr>
            <a:spLocks noGrp="1"/>
          </p:cNvSpPr>
          <p:nvPr>
            <p:ph type="title"/>
          </p:nvPr>
        </p:nvSpPr>
        <p:spPr/>
        <p:txBody>
          <a:bodyPr/>
          <a:lstStyle/>
          <a:p>
            <a:r>
              <a:rPr lang="tr-TR" b="1" dirty="0" smtClean="0">
                <a:effectLst>
                  <a:outerShdw blurRad="38100" dist="38100" dir="2700000" algn="tl">
                    <a:srgbClr val="000000">
                      <a:alpha val="43137"/>
                    </a:srgbClr>
                  </a:outerShdw>
                </a:effectLst>
              </a:rPr>
              <a:t>Teşekkürler</a:t>
            </a:r>
            <a:endParaRPr lang="tr-TR"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97280" y="1845733"/>
            <a:ext cx="10058400" cy="4463959"/>
          </a:xfrm>
        </p:spPr>
        <p:txBody>
          <a:bodyPr>
            <a:normAutofit/>
          </a:bodyPr>
          <a:lstStyle/>
          <a:p>
            <a:pPr marL="92075" indent="0" algn="ctr">
              <a:buNone/>
            </a:pPr>
            <a:endParaRPr lang="tr-TR" dirty="0" smtClean="0"/>
          </a:p>
          <a:p>
            <a:pPr marL="92075" indent="0" algn="ctr">
              <a:buNone/>
            </a:pPr>
            <a:endParaRPr lang="tr-TR" dirty="0"/>
          </a:p>
          <a:p>
            <a:pPr marL="92075" indent="0" algn="ctr">
              <a:buNone/>
            </a:pPr>
            <a:r>
              <a:rPr lang="tr-TR" sz="3200" dirty="0" smtClean="0"/>
              <a:t>İlginiz ve katılımınız için teşekkür ederiz.</a:t>
            </a:r>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396" y="3573243"/>
            <a:ext cx="1601756" cy="1598418"/>
          </a:xfrm>
          <a:prstGeom prst="rect">
            <a:avLst/>
          </a:prstGeom>
        </p:spPr>
      </p:pic>
      <p:sp>
        <p:nvSpPr>
          <p:cNvPr id="15" name="Metin kutusu 14"/>
          <p:cNvSpPr txBox="1"/>
          <p:nvPr/>
        </p:nvSpPr>
        <p:spPr>
          <a:xfrm>
            <a:off x="0" y="5169853"/>
            <a:ext cx="12192000" cy="830997"/>
          </a:xfrm>
          <a:prstGeom prst="rect">
            <a:avLst/>
          </a:prstGeom>
          <a:noFill/>
        </p:spPr>
        <p:txBody>
          <a:bodyPr wrap="square" rtlCol="0">
            <a:spAutoFit/>
          </a:bodyPr>
          <a:lstStyle/>
          <a:p>
            <a:pPr algn="ctr"/>
            <a:r>
              <a:rPr lang="tr-TR" sz="2400" b="1" dirty="0" smtClean="0">
                <a:solidFill>
                  <a:srgbClr val="EE1C25"/>
                </a:solidFill>
              </a:rPr>
              <a:t>ESKİŞEHİR ÇEVRE VE </a:t>
            </a:r>
          </a:p>
          <a:p>
            <a:pPr algn="ctr"/>
            <a:r>
              <a:rPr lang="tr-TR" sz="2400" b="1" dirty="0" smtClean="0">
                <a:solidFill>
                  <a:srgbClr val="EE1C25"/>
                </a:solidFill>
              </a:rPr>
              <a:t>ŞEHİRCİLİK İL MÜDÜRLÜĞÜ</a:t>
            </a:r>
            <a:endParaRPr lang="tr-TR" sz="2400" b="1" dirty="0">
              <a:solidFill>
                <a:srgbClr val="EE1C25"/>
              </a:solidFill>
            </a:endParaRPr>
          </a:p>
        </p:txBody>
      </p:sp>
    </p:spTree>
    <p:extLst>
      <p:ext uri="{BB962C8B-B14F-4D97-AF65-F5344CB8AC3E}">
        <p14:creationId xmlns:p14="http://schemas.microsoft.com/office/powerpoint/2010/main" val="22912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a:xfrm>
            <a:off x="1097280" y="1845733"/>
            <a:ext cx="10058400" cy="4463959"/>
          </a:xfrm>
        </p:spPr>
        <p:txBody>
          <a:bodyPr>
            <a:normAutofit fontScale="77500" lnSpcReduction="20000"/>
          </a:bodyPr>
          <a:lstStyle/>
          <a:p>
            <a:pPr marL="0" lvl="0" indent="0" algn="just">
              <a:buNone/>
            </a:pPr>
            <a:r>
              <a:rPr lang="tr-TR" sz="2900" b="1" dirty="0"/>
              <a:t>Ambalaj </a:t>
            </a:r>
            <a:r>
              <a:rPr lang="tr-TR" sz="2900" b="1" dirty="0" smtClean="0"/>
              <a:t>Bildirimleri ve Belgelendirme Yükümlülüğü</a:t>
            </a:r>
            <a:endParaRPr lang="tr-TR" sz="2900" dirty="0"/>
          </a:p>
          <a:p>
            <a:pPr marL="0" lvl="0" indent="0" algn="just">
              <a:buNone/>
            </a:pPr>
            <a:r>
              <a:rPr lang="tr-TR" sz="2900" dirty="0" smtClean="0"/>
              <a:t>Piyasaya </a:t>
            </a:r>
            <a:r>
              <a:rPr lang="tr-TR" sz="2900" dirty="0"/>
              <a:t>ambalaj süren işletmelerin Ambalaj Atıklarının Kontrolü Yönetmeliği (AAKY) kapsamında </a:t>
            </a:r>
            <a:r>
              <a:rPr lang="tr-TR" sz="2900" b="1" dirty="0"/>
              <a:t>geri kazanım yükümlülüğü</a:t>
            </a:r>
            <a:r>
              <a:rPr lang="tr-TR" sz="2900" dirty="0"/>
              <a:t> bulunmaktadır. </a:t>
            </a:r>
          </a:p>
          <a:p>
            <a:pPr marL="0" lvl="0" indent="0" algn="just">
              <a:buNone/>
            </a:pPr>
            <a:r>
              <a:rPr lang="tr-TR" sz="2900" dirty="0"/>
              <a:t>Piyasaya sürenler geri dönüşüm/geri kazanım hedefini yerine getirmek amacıyla piyasaya sürdüğü ürünlerin ambalajlarına </a:t>
            </a:r>
            <a:r>
              <a:rPr lang="tr-TR" sz="2900" b="1" dirty="0"/>
              <a:t>depozito/iade sistemi uygulayabilir </a:t>
            </a:r>
            <a:r>
              <a:rPr lang="tr-TR" sz="2900" dirty="0"/>
              <a:t>veya </a:t>
            </a:r>
            <a:r>
              <a:rPr lang="tr-TR" sz="2900" b="1" dirty="0"/>
              <a:t>yetkilendirilmiş kuruluşa sorumluluklarını devredebilir</a:t>
            </a:r>
            <a:r>
              <a:rPr lang="tr-TR" sz="2900" b="1" dirty="0" smtClean="0"/>
              <a:t>.</a:t>
            </a:r>
          </a:p>
          <a:p>
            <a:pPr marL="0" lvl="0" indent="0" algn="just">
              <a:buNone/>
            </a:pPr>
            <a:r>
              <a:rPr lang="tr-TR" sz="2900" dirty="0"/>
              <a:t>Yetkilendirilmiş kuruluşla anlaşma yöntemini tercih </a:t>
            </a:r>
            <a:r>
              <a:rPr lang="tr-TR" sz="2900" dirty="0" smtClean="0"/>
              <a:t>edenler,  yükümlülüğün </a:t>
            </a:r>
            <a:r>
              <a:rPr lang="tr-TR" sz="2900" dirty="0"/>
              <a:t>yerine getirileceği yılın en geç Haziran ayı sonuna kadar yapılan anlaşmayı ambalaj bilgi sistemi üzerinden göndermekle yükümlüdür</a:t>
            </a:r>
            <a:r>
              <a:rPr lang="tr-TR" sz="2900" dirty="0" smtClean="0"/>
              <a:t>.</a:t>
            </a:r>
          </a:p>
          <a:p>
            <a:pPr marL="0" lvl="0" indent="0" algn="just">
              <a:buNone/>
            </a:pPr>
            <a:r>
              <a:rPr lang="tr-TR" sz="2900" dirty="0"/>
              <a:t>Depozitolu/iadeli olarak piyasaya sürdükleri ve geri topladıkları ambalaj ve ambalaj atıklarına ilişkin yıllık bildirimlerini sonraki yılın Mart ayı sonuna kadar ambalaj bilgi sistemi üzerinden </a:t>
            </a:r>
            <a:r>
              <a:rPr lang="tr-TR" sz="2900" dirty="0" smtClean="0"/>
              <a:t>sunmakla yükümlüdür.</a:t>
            </a:r>
            <a:endParaRPr lang="tr-TR" sz="2900" b="1" dirty="0"/>
          </a:p>
          <a:p>
            <a:pPr marL="0" indent="0" algn="ctr">
              <a:buNone/>
            </a:pPr>
            <a:r>
              <a:rPr lang="tr-TR" sz="3200" b="1" dirty="0">
                <a:solidFill>
                  <a:srgbClr val="FF0000"/>
                </a:solidFill>
              </a:rPr>
              <a:t>BELGELENDİRMELER EN ÇOK GÖZDEN KAÇAN HUSUSLARDIR. LÜTFEN </a:t>
            </a:r>
            <a:r>
              <a:rPr lang="tr-TR" sz="3200" b="1" dirty="0" smtClean="0">
                <a:solidFill>
                  <a:srgbClr val="FF0000"/>
                </a:solidFill>
              </a:rPr>
              <a:t>BELGELENDİRMELERİNİZİ </a:t>
            </a:r>
            <a:r>
              <a:rPr lang="tr-TR" sz="3200" b="1" dirty="0">
                <a:solidFill>
                  <a:srgbClr val="FF0000"/>
                </a:solidFill>
              </a:rPr>
              <a:t>SÜRESİ </a:t>
            </a:r>
            <a:r>
              <a:rPr lang="tr-TR" sz="3200" b="1" dirty="0" smtClean="0">
                <a:solidFill>
                  <a:srgbClr val="FF0000"/>
                </a:solidFill>
              </a:rPr>
              <a:t>İÇERİSİNDE YAPINIZ.</a:t>
            </a:r>
            <a:endParaRPr lang="tr-TR" sz="3200" b="1" dirty="0">
              <a:solidFill>
                <a:srgbClr val="FF0000"/>
              </a:solidFill>
            </a:endParaRPr>
          </a:p>
          <a:p>
            <a:pPr marL="0" lvl="0" indent="0" algn="just">
              <a:buNone/>
            </a:pPr>
            <a:endParaRPr lang="tr-TR" b="1" dirty="0"/>
          </a:p>
        </p:txBody>
      </p:sp>
      <p:sp>
        <p:nvSpPr>
          <p:cNvPr id="4" name="Metin kutusu 3"/>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1228008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sp>
        <p:nvSpPr>
          <p:cNvPr id="3" name="İçerik Yer Tutucusu 2"/>
          <p:cNvSpPr>
            <a:spLocks noGrp="1"/>
          </p:cNvSpPr>
          <p:nvPr>
            <p:ph idx="1"/>
          </p:nvPr>
        </p:nvSpPr>
        <p:spPr/>
        <p:txBody>
          <a:bodyPr/>
          <a:lstStyle/>
          <a:p>
            <a:pPr marL="0" lvl="0" indent="0" algn="just">
              <a:buNone/>
            </a:pPr>
            <a:r>
              <a:rPr lang="tr-TR" sz="2200" b="1" dirty="0"/>
              <a:t>Atık Yönetimi </a:t>
            </a:r>
            <a:r>
              <a:rPr lang="tr-TR" sz="2200" b="1" dirty="0" smtClean="0"/>
              <a:t>Yönetmeliği </a:t>
            </a:r>
            <a:r>
              <a:rPr lang="tr-TR" sz="1800" b="1" dirty="0" smtClean="0"/>
              <a:t>- </a:t>
            </a:r>
            <a:r>
              <a:rPr lang="tr-TR" sz="1800" dirty="0"/>
              <a:t>02/04/2015 tarih ve 29314 sayılı Resmi Gazete</a:t>
            </a:r>
            <a:endParaRPr lang="tr-TR" sz="1800" b="1" dirty="0" smtClean="0"/>
          </a:p>
          <a:p>
            <a:pPr marL="0" lvl="0" indent="0" algn="just">
              <a:buNone/>
            </a:pPr>
            <a:r>
              <a:rPr lang="tr-TR" sz="2200" b="1" dirty="0" smtClean="0"/>
              <a:t>Bazı </a:t>
            </a:r>
            <a:r>
              <a:rPr lang="tr-TR" sz="2200" b="1" dirty="0"/>
              <a:t>Tehlikesiz Atıkların Geri Kazanımı </a:t>
            </a:r>
            <a:r>
              <a:rPr lang="tr-TR" sz="2200" b="1" dirty="0" smtClean="0"/>
              <a:t>Tebliği </a:t>
            </a:r>
            <a:r>
              <a:rPr lang="tr-TR" sz="1800" b="1" dirty="0" smtClean="0"/>
              <a:t>- </a:t>
            </a:r>
            <a:r>
              <a:rPr lang="tr-TR" sz="1800" dirty="0"/>
              <a:t>17/06/2011 tarih ve 27967 sayılı Resmi </a:t>
            </a:r>
            <a:r>
              <a:rPr lang="tr-TR" sz="1800" dirty="0" smtClean="0"/>
              <a:t>Gazete</a:t>
            </a:r>
            <a:endParaRPr lang="tr-TR" sz="1800" dirty="0"/>
          </a:p>
        </p:txBody>
      </p:sp>
      <p:graphicFrame>
        <p:nvGraphicFramePr>
          <p:cNvPr id="4" name="İçerik Yer Tutucusu 3"/>
          <p:cNvGraphicFramePr>
            <a:graphicFrameLocks/>
          </p:cNvGraphicFramePr>
          <p:nvPr>
            <p:extLst>
              <p:ext uri="{D42A27DB-BD31-4B8C-83A1-F6EECF244321}">
                <p14:modId xmlns:p14="http://schemas.microsoft.com/office/powerpoint/2010/main" val="4082230043"/>
              </p:ext>
            </p:extLst>
          </p:nvPr>
        </p:nvGraphicFramePr>
        <p:xfrm>
          <a:off x="1097280" y="2898024"/>
          <a:ext cx="10058400" cy="1918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7"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
        <p:nvSpPr>
          <p:cNvPr id="8" name="Metin kutusu 7"/>
          <p:cNvSpPr txBox="1"/>
          <p:nvPr/>
        </p:nvSpPr>
        <p:spPr>
          <a:xfrm>
            <a:off x="1097280" y="5245893"/>
            <a:ext cx="10058400" cy="830997"/>
          </a:xfrm>
          <a:prstGeom prst="rect">
            <a:avLst/>
          </a:prstGeom>
          <a:noFill/>
        </p:spPr>
        <p:txBody>
          <a:bodyPr wrap="square" rtlCol="0">
            <a:spAutoFit/>
          </a:bodyPr>
          <a:lstStyle/>
          <a:p>
            <a:pPr algn="just"/>
            <a:r>
              <a:rPr lang="tr-TR" sz="2400" b="1" dirty="0" smtClean="0">
                <a:solidFill>
                  <a:srgbClr val="FF0000"/>
                </a:solidFill>
              </a:rPr>
              <a:t>Tehlikesiz ve tehlikeli atıklarınızın beyanlarının süresi içerisinde ve eksiksiz olarak yapılması gerekir. Lütfen yıllık beyanlarınızı yapmayı unutmayınız. </a:t>
            </a:r>
            <a:endParaRPr lang="tr-TR" sz="2400" b="1" dirty="0">
              <a:solidFill>
                <a:srgbClr val="FF0000"/>
              </a:solidFill>
            </a:endParaRPr>
          </a:p>
        </p:txBody>
      </p:sp>
    </p:spTree>
    <p:extLst>
      <p:ext uri="{BB962C8B-B14F-4D97-AF65-F5344CB8AC3E}">
        <p14:creationId xmlns:p14="http://schemas.microsoft.com/office/powerpoint/2010/main" val="3296987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pic>
        <p:nvPicPr>
          <p:cNvPr id="4" name="Picture 2" descr="C:\Users\sevkiye.biyik\Desktop\Adsız.png"/>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7069"/>
          <a:stretch/>
        </p:blipFill>
        <p:spPr bwMode="auto">
          <a:xfrm>
            <a:off x="1179576" y="2377439"/>
            <a:ext cx="7260336" cy="395809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179576" y="1796971"/>
            <a:ext cx="3219343" cy="430887"/>
          </a:xfrm>
          <a:prstGeom prst="rect">
            <a:avLst/>
          </a:prstGeom>
          <a:noFill/>
        </p:spPr>
        <p:txBody>
          <a:bodyPr wrap="none" rtlCol="0">
            <a:spAutoFit/>
          </a:bodyPr>
          <a:lstStyle/>
          <a:p>
            <a:r>
              <a:rPr lang="tr-TR" sz="2200" b="1" dirty="0" smtClean="0"/>
              <a:t>Kütle Denge Sistemi (KDS)</a:t>
            </a:r>
            <a:endParaRPr lang="tr-TR" sz="2200" b="1" dirty="0"/>
          </a:p>
        </p:txBody>
      </p:sp>
      <p:sp>
        <p:nvSpPr>
          <p:cNvPr id="5" name="Metin kutusu 4"/>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9418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effectLst>
                  <a:outerShdw blurRad="38100" dist="38100" dir="2700000" algn="tl">
                    <a:srgbClr val="000000">
                      <a:alpha val="43137"/>
                    </a:srgbClr>
                  </a:outerShdw>
                </a:effectLst>
              </a:rPr>
              <a:t>Uygulamalar</a:t>
            </a:r>
            <a:endParaRPr lang="tr-TR" dirty="0"/>
          </a:p>
        </p:txBody>
      </p:sp>
      <p:pic>
        <p:nvPicPr>
          <p:cNvPr id="4" name="Picture 2" descr="C:\Users\sevkiye.biyik\Desktop\Adsız.png"/>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15875"/>
          <a:stretch/>
        </p:blipFill>
        <p:spPr bwMode="auto">
          <a:xfrm>
            <a:off x="1097280" y="2227857"/>
            <a:ext cx="7232904" cy="407590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179576" y="1796971"/>
            <a:ext cx="5348324" cy="430887"/>
          </a:xfrm>
          <a:prstGeom prst="rect">
            <a:avLst/>
          </a:prstGeom>
          <a:noFill/>
        </p:spPr>
        <p:txBody>
          <a:bodyPr wrap="none" rtlCol="0">
            <a:spAutoFit/>
          </a:bodyPr>
          <a:lstStyle/>
          <a:p>
            <a:r>
              <a:rPr lang="tr-TR" sz="2200" b="1" dirty="0" smtClean="0"/>
              <a:t>Kütle Denge Sistemi (KDS) – Kimler kullanır?</a:t>
            </a:r>
            <a:endParaRPr lang="tr-TR" sz="2200" b="1" dirty="0"/>
          </a:p>
        </p:txBody>
      </p:sp>
      <p:sp>
        <p:nvSpPr>
          <p:cNvPr id="6" name="Metin kutusu 5"/>
          <p:cNvSpPr txBox="1"/>
          <p:nvPr/>
        </p:nvSpPr>
        <p:spPr>
          <a:xfrm>
            <a:off x="0" y="6461236"/>
            <a:ext cx="12192000" cy="369332"/>
          </a:xfrm>
          <a:prstGeom prst="rect">
            <a:avLst/>
          </a:prstGeom>
          <a:noFill/>
        </p:spPr>
        <p:txBody>
          <a:bodyPr wrap="square" rtlCol="0">
            <a:spAutoFit/>
          </a:bodyPr>
          <a:lstStyle/>
          <a:p>
            <a:pPr algn="ctr"/>
            <a:r>
              <a:rPr lang="tr-TR" dirty="0" smtClean="0">
                <a:solidFill>
                  <a:schemeClr val="bg1"/>
                </a:solidFill>
                <a:effectLst>
                  <a:outerShdw blurRad="38100" dist="38100" dir="2700000" algn="tl">
                    <a:srgbClr val="000000">
                      <a:alpha val="43137"/>
                    </a:srgbClr>
                  </a:outerShdw>
                </a:effectLst>
              </a:rPr>
              <a:t>Eskişehir Çevre ve Şehircilik İl Müdürlüğü - 2019</a:t>
            </a:r>
            <a:endParaRPr lang="tr-TR" dirty="0">
              <a:solidFill>
                <a:schemeClr val="bg1"/>
              </a:solidFill>
              <a:effectLst>
                <a:outerShdw blurRad="38100" dist="38100" dir="2700000" algn="tl">
                  <a:srgbClr val="000000">
                    <a:alpha val="43137"/>
                  </a:srgbClr>
                </a:outerShdw>
              </a:effectLst>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15625" t="13055" r="14687" b="29167"/>
          <a:stretch/>
        </p:blipFill>
        <p:spPr>
          <a:xfrm>
            <a:off x="10209276" y="78665"/>
            <a:ext cx="1892807" cy="88274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7" y="78665"/>
            <a:ext cx="1036448" cy="1034288"/>
          </a:xfrm>
          <a:prstGeom prst="rect">
            <a:avLst/>
          </a:prstGeom>
        </p:spPr>
      </p:pic>
    </p:spTree>
    <p:extLst>
      <p:ext uri="{BB962C8B-B14F-4D97-AF65-F5344CB8AC3E}">
        <p14:creationId xmlns:p14="http://schemas.microsoft.com/office/powerpoint/2010/main" val="3887471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632</TotalTime>
  <Words>3742</Words>
  <Application>Microsoft Office PowerPoint</Application>
  <PresentationFormat>Geniş ekran</PresentationFormat>
  <Paragraphs>395</Paragraphs>
  <Slides>54</Slides>
  <Notes>22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54</vt:i4>
      </vt:variant>
    </vt:vector>
  </HeadingPairs>
  <TitlesOfParts>
    <vt:vector size="61" baseType="lpstr">
      <vt:lpstr>Arial</vt:lpstr>
      <vt:lpstr>Calibri</vt:lpstr>
      <vt:lpstr>Calibri Light</vt:lpstr>
      <vt:lpstr>DIN</vt:lpstr>
      <vt:lpstr>Times New Roman</vt:lpstr>
      <vt:lpstr>Wingdings</vt:lpstr>
      <vt:lpstr>Geçmişe bakış</vt:lpstr>
      <vt:lpstr>Çevre Mevzuatı Eğitimleri</vt:lpstr>
      <vt:lpstr>Sunum İçeriği</vt:lpstr>
      <vt:lpstr>Atık Yönetimi Mevzuatı</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Su ve Toprak Mevzuatı</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Uygulamalar</vt:lpstr>
      <vt:lpstr>Hava Kirliliği Kontrolü</vt:lpstr>
      <vt:lpstr>SEÖS</vt:lpstr>
      <vt:lpstr>Kimyasal Yönetimi</vt:lpstr>
      <vt:lpstr>Kimyasal Yönetimi</vt:lpstr>
      <vt:lpstr>Teşekkürler</vt:lpstr>
    </vt:vector>
  </TitlesOfParts>
  <Company>Cevre ve Sehircilik Bakanligi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Çevre Mevzuatı </dc:title>
  <dc:creator>Mesut Çiftçi</dc:creator>
  <cp:lastModifiedBy>Mesut Çiftçi</cp:lastModifiedBy>
  <cp:revision>66</cp:revision>
  <dcterms:created xsi:type="dcterms:W3CDTF">2019-11-27T07:31:33Z</dcterms:created>
  <dcterms:modified xsi:type="dcterms:W3CDTF">2019-12-03T08:25:09Z</dcterms:modified>
</cp:coreProperties>
</file>