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612" r:id="rId2"/>
    <p:sldId id="707" r:id="rId3"/>
    <p:sldId id="673" r:id="rId4"/>
    <p:sldId id="674" r:id="rId5"/>
    <p:sldId id="675" r:id="rId6"/>
    <p:sldId id="676" r:id="rId7"/>
    <p:sldId id="677" r:id="rId8"/>
    <p:sldId id="678" r:id="rId9"/>
    <p:sldId id="679" r:id="rId10"/>
    <p:sldId id="711" r:id="rId11"/>
    <p:sldId id="712" r:id="rId12"/>
    <p:sldId id="681" r:id="rId13"/>
    <p:sldId id="705" r:id="rId14"/>
    <p:sldId id="689" r:id="rId15"/>
    <p:sldId id="713" r:id="rId16"/>
    <p:sldId id="706" r:id="rId17"/>
    <p:sldId id="708" r:id="rId18"/>
    <p:sldId id="687" r:id="rId19"/>
    <p:sldId id="685" r:id="rId20"/>
    <p:sldId id="684" r:id="rId21"/>
    <p:sldId id="709" r:id="rId22"/>
    <p:sldId id="695" r:id="rId23"/>
    <p:sldId id="694" r:id="rId24"/>
    <p:sldId id="693" r:id="rId25"/>
    <p:sldId id="692" r:id="rId26"/>
    <p:sldId id="691" r:id="rId27"/>
    <p:sldId id="700" r:id="rId28"/>
    <p:sldId id="699" r:id="rId29"/>
    <p:sldId id="698" r:id="rId30"/>
    <p:sldId id="282"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siN ." initial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CBBE"/>
    <a:srgbClr val="52C9BD"/>
    <a:srgbClr val="D1E2F1"/>
    <a:srgbClr val="F0EEF0"/>
    <a:srgbClr val="00B0F0"/>
    <a:srgbClr val="00A0A8"/>
    <a:srgbClr val="FF5969"/>
    <a:srgbClr val="5D7373"/>
    <a:srgbClr val="8A0000"/>
    <a:srgbClr val="FEC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115" d="100"/>
          <a:sy n="115" d="100"/>
        </p:scale>
        <p:origin x="37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01502-D185-48C4-A188-9AA0143DE69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7C528CB7-7824-4785-A515-E004178BCEB1}">
      <dgm:prSet phldrT="[Metin]" custT="1"/>
      <dgm:spPr/>
      <dgm:t>
        <a:bodyPr/>
        <a:lstStyle/>
        <a:p>
          <a:r>
            <a:rPr lang="tr-TR" sz="1600" b="1" dirty="0" smtClean="0"/>
            <a:t>İŞLETMEDE  İSTİHDAM EDİLEN</a:t>
          </a:r>
        </a:p>
      </dgm:t>
    </dgm:pt>
    <dgm:pt modelId="{4C9BABE7-CE31-4B57-863B-3939B41D3465}" type="parTrans" cxnId="{C077DB53-80DF-412D-839E-B8DEBA9DAEA3}">
      <dgm:prSet/>
      <dgm:spPr/>
      <dgm:t>
        <a:bodyPr/>
        <a:lstStyle/>
        <a:p>
          <a:endParaRPr lang="tr-TR"/>
        </a:p>
      </dgm:t>
    </dgm:pt>
    <dgm:pt modelId="{B0CEE5F2-1504-48F4-BA7B-4361FB46DCB0}" type="sibTrans" cxnId="{C077DB53-80DF-412D-839E-B8DEBA9DAEA3}">
      <dgm:prSet/>
      <dgm:spPr/>
      <dgm:t>
        <a:bodyPr/>
        <a:lstStyle/>
        <a:p>
          <a:endParaRPr lang="tr-TR"/>
        </a:p>
      </dgm:t>
    </dgm:pt>
    <dgm:pt modelId="{17C67A9D-23AF-4A57-B743-E8DA62E27EAE}">
      <dgm:prSet phldrT="[Metin]" custT="1"/>
      <dgm:spPr/>
      <dgm:t>
        <a:bodyPr/>
        <a:lstStyle/>
        <a:p>
          <a:r>
            <a:rPr lang="tr-TR" sz="1600" b="1" dirty="0" smtClean="0"/>
            <a:t>ÇEVRE YÖNETİM BİRİMİ</a:t>
          </a:r>
          <a:endParaRPr lang="tr-TR" sz="1600" b="1" dirty="0"/>
        </a:p>
      </dgm:t>
    </dgm:pt>
    <dgm:pt modelId="{9428AEF7-428B-4756-8D27-2D5AFDFED5BF}" type="parTrans" cxnId="{5F285A68-8256-4438-8509-259FE6A26201}">
      <dgm:prSet/>
      <dgm:spPr/>
      <dgm:t>
        <a:bodyPr/>
        <a:lstStyle/>
        <a:p>
          <a:endParaRPr lang="tr-TR"/>
        </a:p>
      </dgm:t>
    </dgm:pt>
    <dgm:pt modelId="{85EC0D53-A9E9-4196-A99C-6A6D345E7185}" type="sibTrans" cxnId="{5F285A68-8256-4438-8509-259FE6A26201}">
      <dgm:prSet/>
      <dgm:spPr/>
      <dgm:t>
        <a:bodyPr/>
        <a:lstStyle/>
        <a:p>
          <a:endParaRPr lang="tr-TR"/>
        </a:p>
      </dgm:t>
    </dgm:pt>
    <dgm:pt modelId="{AF0F667F-350F-46E6-8705-9B930CC3642A}">
      <dgm:prSet phldrT="[Metin]" custT="1"/>
      <dgm:spPr/>
      <dgm:t>
        <a:bodyPr/>
        <a:lstStyle/>
        <a:p>
          <a:r>
            <a:rPr lang="tr-TR" sz="1600" b="1" dirty="0" smtClean="0"/>
            <a:t>ÇEVRE DANIŞMANLIK FİRMALARI </a:t>
          </a:r>
          <a:endParaRPr lang="tr-TR" sz="1600" b="1" dirty="0"/>
        </a:p>
      </dgm:t>
    </dgm:pt>
    <dgm:pt modelId="{EC1CBD97-E95C-436B-B170-00AB03608625}" type="parTrans" cxnId="{E6BD6097-9F23-45F0-B8C0-C6C18A6F599E}">
      <dgm:prSet/>
      <dgm:spPr/>
      <dgm:t>
        <a:bodyPr/>
        <a:lstStyle/>
        <a:p>
          <a:endParaRPr lang="tr-TR"/>
        </a:p>
      </dgm:t>
    </dgm:pt>
    <dgm:pt modelId="{00908762-540B-46EE-A7FB-83AAEEAC7145}" type="sibTrans" cxnId="{E6BD6097-9F23-45F0-B8C0-C6C18A6F599E}">
      <dgm:prSet/>
      <dgm:spPr/>
      <dgm:t>
        <a:bodyPr/>
        <a:lstStyle/>
        <a:p>
          <a:endParaRPr lang="tr-TR"/>
        </a:p>
      </dgm:t>
    </dgm:pt>
    <dgm:pt modelId="{EF998837-B341-4CCD-A7B0-28B43891BF74}" type="pres">
      <dgm:prSet presAssocID="{BA801502-D185-48C4-A188-9AA0143DE692}" presName="Name0" presStyleCnt="0">
        <dgm:presLayoutVars>
          <dgm:dir/>
          <dgm:resizeHandles val="exact"/>
        </dgm:presLayoutVars>
      </dgm:prSet>
      <dgm:spPr/>
    </dgm:pt>
    <dgm:pt modelId="{9FC4A35C-4524-48DF-8D6D-FE2F6C9622F3}" type="pres">
      <dgm:prSet presAssocID="{7C528CB7-7824-4785-A515-E004178BCEB1}" presName="composite" presStyleCnt="0"/>
      <dgm:spPr/>
    </dgm:pt>
    <dgm:pt modelId="{EE2D4202-9B83-4503-B259-28D4B6FF9329}" type="pres">
      <dgm:prSet presAssocID="{7C528CB7-7824-4785-A515-E004178BCEB1}" presName="bgChev" presStyleLbl="node1" presStyleIdx="0" presStyleCnt="3"/>
      <dgm:spPr/>
    </dgm:pt>
    <dgm:pt modelId="{D3CBA122-996B-46BA-96E2-C12F7549A3AA}" type="pres">
      <dgm:prSet presAssocID="{7C528CB7-7824-4785-A515-E004178BCEB1}" presName="txNode" presStyleLbl="fgAcc1" presStyleIdx="0" presStyleCnt="3">
        <dgm:presLayoutVars>
          <dgm:bulletEnabled val="1"/>
        </dgm:presLayoutVars>
      </dgm:prSet>
      <dgm:spPr/>
      <dgm:t>
        <a:bodyPr/>
        <a:lstStyle/>
        <a:p>
          <a:endParaRPr lang="tr-TR"/>
        </a:p>
      </dgm:t>
    </dgm:pt>
    <dgm:pt modelId="{D6C27A80-73CE-409B-8367-C24235475FC9}" type="pres">
      <dgm:prSet presAssocID="{B0CEE5F2-1504-48F4-BA7B-4361FB46DCB0}" presName="compositeSpace" presStyleCnt="0"/>
      <dgm:spPr/>
    </dgm:pt>
    <dgm:pt modelId="{00A7B54B-FC82-48FE-8A35-DC0BE85B8CAD}" type="pres">
      <dgm:prSet presAssocID="{17C67A9D-23AF-4A57-B743-E8DA62E27EAE}" presName="composite" presStyleCnt="0"/>
      <dgm:spPr/>
    </dgm:pt>
    <dgm:pt modelId="{F2365536-ABEC-4ED6-8848-A1129B70549B}" type="pres">
      <dgm:prSet presAssocID="{17C67A9D-23AF-4A57-B743-E8DA62E27EAE}" presName="bgChev" presStyleLbl="node1" presStyleIdx="1" presStyleCnt="3"/>
      <dgm:spPr/>
    </dgm:pt>
    <dgm:pt modelId="{628A2B6E-0218-4496-81D6-3E832CC40E60}" type="pres">
      <dgm:prSet presAssocID="{17C67A9D-23AF-4A57-B743-E8DA62E27EAE}" presName="txNode" presStyleLbl="fgAcc1" presStyleIdx="1" presStyleCnt="3">
        <dgm:presLayoutVars>
          <dgm:bulletEnabled val="1"/>
        </dgm:presLayoutVars>
      </dgm:prSet>
      <dgm:spPr/>
      <dgm:t>
        <a:bodyPr/>
        <a:lstStyle/>
        <a:p>
          <a:endParaRPr lang="tr-TR"/>
        </a:p>
      </dgm:t>
    </dgm:pt>
    <dgm:pt modelId="{897D1ACF-AB35-46E9-9622-2DC579E22063}" type="pres">
      <dgm:prSet presAssocID="{85EC0D53-A9E9-4196-A99C-6A6D345E7185}" presName="compositeSpace" presStyleCnt="0"/>
      <dgm:spPr/>
    </dgm:pt>
    <dgm:pt modelId="{6F0BCD68-89FD-47E3-BC13-A1B4D100C8C3}" type="pres">
      <dgm:prSet presAssocID="{AF0F667F-350F-46E6-8705-9B930CC3642A}" presName="composite" presStyleCnt="0"/>
      <dgm:spPr/>
    </dgm:pt>
    <dgm:pt modelId="{16407277-9FC7-45E4-B9B8-AF7B4219DB16}" type="pres">
      <dgm:prSet presAssocID="{AF0F667F-350F-46E6-8705-9B930CC3642A}" presName="bgChev" presStyleLbl="node1" presStyleIdx="2" presStyleCnt="3"/>
      <dgm:spPr/>
    </dgm:pt>
    <dgm:pt modelId="{E1257A83-F3EC-437F-AFCB-4814745D703F}" type="pres">
      <dgm:prSet presAssocID="{AF0F667F-350F-46E6-8705-9B930CC3642A}" presName="txNode" presStyleLbl="fgAcc1" presStyleIdx="2" presStyleCnt="3" custLinFactNeighborX="-1700" custLinFactNeighborY="-3946">
        <dgm:presLayoutVars>
          <dgm:bulletEnabled val="1"/>
        </dgm:presLayoutVars>
      </dgm:prSet>
      <dgm:spPr/>
      <dgm:t>
        <a:bodyPr/>
        <a:lstStyle/>
        <a:p>
          <a:endParaRPr lang="tr-TR"/>
        </a:p>
      </dgm:t>
    </dgm:pt>
  </dgm:ptLst>
  <dgm:cxnLst>
    <dgm:cxn modelId="{5C3C4D77-ECAC-43B7-B8FA-389577661AAD}" type="presOf" srcId="{AF0F667F-350F-46E6-8705-9B930CC3642A}" destId="{E1257A83-F3EC-437F-AFCB-4814745D703F}" srcOrd="0" destOrd="0" presId="urn:microsoft.com/office/officeart/2005/8/layout/chevronAccent+Icon"/>
    <dgm:cxn modelId="{5F285A68-8256-4438-8509-259FE6A26201}" srcId="{BA801502-D185-48C4-A188-9AA0143DE692}" destId="{17C67A9D-23AF-4A57-B743-E8DA62E27EAE}" srcOrd="1" destOrd="0" parTransId="{9428AEF7-428B-4756-8D27-2D5AFDFED5BF}" sibTransId="{85EC0D53-A9E9-4196-A99C-6A6D345E7185}"/>
    <dgm:cxn modelId="{C077DB53-80DF-412D-839E-B8DEBA9DAEA3}" srcId="{BA801502-D185-48C4-A188-9AA0143DE692}" destId="{7C528CB7-7824-4785-A515-E004178BCEB1}" srcOrd="0" destOrd="0" parTransId="{4C9BABE7-CE31-4B57-863B-3939B41D3465}" sibTransId="{B0CEE5F2-1504-48F4-BA7B-4361FB46DCB0}"/>
    <dgm:cxn modelId="{E6BD6097-9F23-45F0-B8C0-C6C18A6F599E}" srcId="{BA801502-D185-48C4-A188-9AA0143DE692}" destId="{AF0F667F-350F-46E6-8705-9B930CC3642A}" srcOrd="2" destOrd="0" parTransId="{EC1CBD97-E95C-436B-B170-00AB03608625}" sibTransId="{00908762-540B-46EE-A7FB-83AAEEAC7145}"/>
    <dgm:cxn modelId="{2295DEFA-5136-4032-8A3A-8DEC98405171}" type="presOf" srcId="{7C528CB7-7824-4785-A515-E004178BCEB1}" destId="{D3CBA122-996B-46BA-96E2-C12F7549A3AA}" srcOrd="0" destOrd="0" presId="urn:microsoft.com/office/officeart/2005/8/layout/chevronAccent+Icon"/>
    <dgm:cxn modelId="{C1F7A054-75F0-4F6A-9503-53E00AD157A2}" type="presOf" srcId="{BA801502-D185-48C4-A188-9AA0143DE692}" destId="{EF998837-B341-4CCD-A7B0-28B43891BF74}" srcOrd="0" destOrd="0" presId="urn:microsoft.com/office/officeart/2005/8/layout/chevronAccent+Icon"/>
    <dgm:cxn modelId="{8234EF09-8858-4BAC-A8C8-CD77F9ADA472}" type="presOf" srcId="{17C67A9D-23AF-4A57-B743-E8DA62E27EAE}" destId="{628A2B6E-0218-4496-81D6-3E832CC40E60}" srcOrd="0" destOrd="0" presId="urn:microsoft.com/office/officeart/2005/8/layout/chevronAccent+Icon"/>
    <dgm:cxn modelId="{4C17D78D-6AE2-4E3F-BBEA-D3D8A3CC0A2E}" type="presParOf" srcId="{EF998837-B341-4CCD-A7B0-28B43891BF74}" destId="{9FC4A35C-4524-48DF-8D6D-FE2F6C9622F3}" srcOrd="0" destOrd="0" presId="urn:microsoft.com/office/officeart/2005/8/layout/chevronAccent+Icon"/>
    <dgm:cxn modelId="{0932E4E1-804A-41E9-9A07-C1431394B270}" type="presParOf" srcId="{9FC4A35C-4524-48DF-8D6D-FE2F6C9622F3}" destId="{EE2D4202-9B83-4503-B259-28D4B6FF9329}" srcOrd="0" destOrd="0" presId="urn:microsoft.com/office/officeart/2005/8/layout/chevronAccent+Icon"/>
    <dgm:cxn modelId="{3269F50B-0915-40AD-9C82-D809255B6A52}" type="presParOf" srcId="{9FC4A35C-4524-48DF-8D6D-FE2F6C9622F3}" destId="{D3CBA122-996B-46BA-96E2-C12F7549A3AA}" srcOrd="1" destOrd="0" presId="urn:microsoft.com/office/officeart/2005/8/layout/chevronAccent+Icon"/>
    <dgm:cxn modelId="{F74E6ECC-AF29-456C-AB71-39DCD1246DBA}" type="presParOf" srcId="{EF998837-B341-4CCD-A7B0-28B43891BF74}" destId="{D6C27A80-73CE-409B-8367-C24235475FC9}" srcOrd="1" destOrd="0" presId="urn:microsoft.com/office/officeart/2005/8/layout/chevronAccent+Icon"/>
    <dgm:cxn modelId="{F10E1E4C-A01C-4A46-8530-CBF7E501F75E}" type="presParOf" srcId="{EF998837-B341-4CCD-A7B0-28B43891BF74}" destId="{00A7B54B-FC82-48FE-8A35-DC0BE85B8CAD}" srcOrd="2" destOrd="0" presId="urn:microsoft.com/office/officeart/2005/8/layout/chevronAccent+Icon"/>
    <dgm:cxn modelId="{2324A943-B74B-4D52-961D-D29C7B176B15}" type="presParOf" srcId="{00A7B54B-FC82-48FE-8A35-DC0BE85B8CAD}" destId="{F2365536-ABEC-4ED6-8848-A1129B70549B}" srcOrd="0" destOrd="0" presId="urn:microsoft.com/office/officeart/2005/8/layout/chevronAccent+Icon"/>
    <dgm:cxn modelId="{00012142-94E9-4501-A47E-2053C8D261DB}" type="presParOf" srcId="{00A7B54B-FC82-48FE-8A35-DC0BE85B8CAD}" destId="{628A2B6E-0218-4496-81D6-3E832CC40E60}" srcOrd="1" destOrd="0" presId="urn:microsoft.com/office/officeart/2005/8/layout/chevronAccent+Icon"/>
    <dgm:cxn modelId="{13AADD60-7F96-4193-B78F-489E406FCABF}" type="presParOf" srcId="{EF998837-B341-4CCD-A7B0-28B43891BF74}" destId="{897D1ACF-AB35-46E9-9622-2DC579E22063}" srcOrd="3" destOrd="0" presId="urn:microsoft.com/office/officeart/2005/8/layout/chevronAccent+Icon"/>
    <dgm:cxn modelId="{4E83903F-DB82-48DE-BDD5-84B2E48B8346}" type="presParOf" srcId="{EF998837-B341-4CCD-A7B0-28B43891BF74}" destId="{6F0BCD68-89FD-47E3-BC13-A1B4D100C8C3}" srcOrd="4" destOrd="0" presId="urn:microsoft.com/office/officeart/2005/8/layout/chevronAccent+Icon"/>
    <dgm:cxn modelId="{B806788A-3075-40DA-AC04-C00EA63DC005}" type="presParOf" srcId="{6F0BCD68-89FD-47E3-BC13-A1B4D100C8C3}" destId="{16407277-9FC7-45E4-B9B8-AF7B4219DB16}" srcOrd="0" destOrd="0" presId="urn:microsoft.com/office/officeart/2005/8/layout/chevronAccent+Icon"/>
    <dgm:cxn modelId="{639760F6-1E30-4D94-B9B1-F8EDDBC03FC6}" type="presParOf" srcId="{6F0BCD68-89FD-47E3-BC13-A1B4D100C8C3}" destId="{E1257A83-F3EC-437F-AFCB-4814745D703F}"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01502-D185-48C4-A188-9AA0143DE69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7C67A9D-23AF-4A57-B743-E8DA62E27EAE}">
      <dgm:prSet phldrT="[Metin]" custT="1"/>
      <dgm:spPr/>
      <dgm:t>
        <a:bodyPr/>
        <a:lstStyle/>
        <a:p>
          <a:r>
            <a:rPr lang="tr-TR" sz="1800" b="1" dirty="0" smtClean="0"/>
            <a:t>ÇEVRE YÖNETİM BİRİMİ</a:t>
          </a:r>
          <a:endParaRPr lang="tr-TR" sz="1800" b="1" dirty="0"/>
        </a:p>
      </dgm:t>
    </dgm:pt>
    <dgm:pt modelId="{9428AEF7-428B-4756-8D27-2D5AFDFED5BF}" type="parTrans" cxnId="{5F285A68-8256-4438-8509-259FE6A26201}">
      <dgm:prSet/>
      <dgm:spPr/>
      <dgm:t>
        <a:bodyPr/>
        <a:lstStyle/>
        <a:p>
          <a:endParaRPr lang="tr-TR"/>
        </a:p>
      </dgm:t>
    </dgm:pt>
    <dgm:pt modelId="{85EC0D53-A9E9-4196-A99C-6A6D345E7185}" type="sibTrans" cxnId="{5F285A68-8256-4438-8509-259FE6A26201}">
      <dgm:prSet/>
      <dgm:spPr/>
      <dgm:t>
        <a:bodyPr/>
        <a:lstStyle/>
        <a:p>
          <a:endParaRPr lang="tr-TR"/>
        </a:p>
      </dgm:t>
    </dgm:pt>
    <dgm:pt modelId="{AF0F667F-350F-46E6-8705-9B930CC3642A}">
      <dgm:prSet phldrT="[Metin]" custT="1"/>
      <dgm:spPr/>
      <dgm:t>
        <a:bodyPr/>
        <a:lstStyle/>
        <a:p>
          <a:r>
            <a:rPr lang="tr-TR" sz="1800" b="1" dirty="0" smtClean="0"/>
            <a:t>ÇEVRE DANIŞMANLIK FİRMALARI </a:t>
          </a:r>
          <a:endParaRPr lang="tr-TR" sz="1800" b="1" dirty="0"/>
        </a:p>
      </dgm:t>
    </dgm:pt>
    <dgm:pt modelId="{EC1CBD97-E95C-436B-B170-00AB03608625}" type="parTrans" cxnId="{E6BD6097-9F23-45F0-B8C0-C6C18A6F599E}">
      <dgm:prSet/>
      <dgm:spPr/>
      <dgm:t>
        <a:bodyPr/>
        <a:lstStyle/>
        <a:p>
          <a:endParaRPr lang="tr-TR"/>
        </a:p>
      </dgm:t>
    </dgm:pt>
    <dgm:pt modelId="{00908762-540B-46EE-A7FB-83AAEEAC7145}" type="sibTrans" cxnId="{E6BD6097-9F23-45F0-B8C0-C6C18A6F599E}">
      <dgm:prSet/>
      <dgm:spPr/>
      <dgm:t>
        <a:bodyPr/>
        <a:lstStyle/>
        <a:p>
          <a:endParaRPr lang="tr-TR"/>
        </a:p>
      </dgm:t>
    </dgm:pt>
    <dgm:pt modelId="{EF998837-B341-4CCD-A7B0-28B43891BF74}" type="pres">
      <dgm:prSet presAssocID="{BA801502-D185-48C4-A188-9AA0143DE692}" presName="Name0" presStyleCnt="0">
        <dgm:presLayoutVars>
          <dgm:dir/>
          <dgm:resizeHandles val="exact"/>
        </dgm:presLayoutVars>
      </dgm:prSet>
      <dgm:spPr/>
    </dgm:pt>
    <dgm:pt modelId="{00A7B54B-FC82-48FE-8A35-DC0BE85B8CAD}" type="pres">
      <dgm:prSet presAssocID="{17C67A9D-23AF-4A57-B743-E8DA62E27EAE}" presName="composite" presStyleCnt="0"/>
      <dgm:spPr/>
    </dgm:pt>
    <dgm:pt modelId="{F2365536-ABEC-4ED6-8848-A1129B70549B}" type="pres">
      <dgm:prSet presAssocID="{17C67A9D-23AF-4A57-B743-E8DA62E27EAE}" presName="bgChev" presStyleLbl="node1" presStyleIdx="0" presStyleCnt="2"/>
      <dgm:spPr/>
    </dgm:pt>
    <dgm:pt modelId="{628A2B6E-0218-4496-81D6-3E832CC40E60}" type="pres">
      <dgm:prSet presAssocID="{17C67A9D-23AF-4A57-B743-E8DA62E27EAE}" presName="txNode" presStyleLbl="fgAcc1" presStyleIdx="0" presStyleCnt="2">
        <dgm:presLayoutVars>
          <dgm:bulletEnabled val="1"/>
        </dgm:presLayoutVars>
      </dgm:prSet>
      <dgm:spPr/>
      <dgm:t>
        <a:bodyPr/>
        <a:lstStyle/>
        <a:p>
          <a:endParaRPr lang="tr-TR"/>
        </a:p>
      </dgm:t>
    </dgm:pt>
    <dgm:pt modelId="{897D1ACF-AB35-46E9-9622-2DC579E22063}" type="pres">
      <dgm:prSet presAssocID="{85EC0D53-A9E9-4196-A99C-6A6D345E7185}" presName="compositeSpace" presStyleCnt="0"/>
      <dgm:spPr/>
    </dgm:pt>
    <dgm:pt modelId="{6F0BCD68-89FD-47E3-BC13-A1B4D100C8C3}" type="pres">
      <dgm:prSet presAssocID="{AF0F667F-350F-46E6-8705-9B930CC3642A}" presName="composite" presStyleCnt="0"/>
      <dgm:spPr/>
    </dgm:pt>
    <dgm:pt modelId="{16407277-9FC7-45E4-B9B8-AF7B4219DB16}" type="pres">
      <dgm:prSet presAssocID="{AF0F667F-350F-46E6-8705-9B930CC3642A}" presName="bgChev" presStyleLbl="node1" presStyleIdx="1" presStyleCnt="2"/>
      <dgm:spPr/>
    </dgm:pt>
    <dgm:pt modelId="{E1257A83-F3EC-437F-AFCB-4814745D703F}" type="pres">
      <dgm:prSet presAssocID="{AF0F667F-350F-46E6-8705-9B930CC3642A}" presName="txNode" presStyleLbl="fgAcc1" presStyleIdx="1" presStyleCnt="2">
        <dgm:presLayoutVars>
          <dgm:bulletEnabled val="1"/>
        </dgm:presLayoutVars>
      </dgm:prSet>
      <dgm:spPr/>
      <dgm:t>
        <a:bodyPr/>
        <a:lstStyle/>
        <a:p>
          <a:endParaRPr lang="tr-TR"/>
        </a:p>
      </dgm:t>
    </dgm:pt>
  </dgm:ptLst>
  <dgm:cxnLst>
    <dgm:cxn modelId="{06A2DDD6-F566-4024-9D5F-6697793C5F5D}" type="presOf" srcId="{17C67A9D-23AF-4A57-B743-E8DA62E27EAE}" destId="{628A2B6E-0218-4496-81D6-3E832CC40E60}" srcOrd="0" destOrd="0" presId="urn:microsoft.com/office/officeart/2005/8/layout/chevronAccent+Icon"/>
    <dgm:cxn modelId="{5F285A68-8256-4438-8509-259FE6A26201}" srcId="{BA801502-D185-48C4-A188-9AA0143DE692}" destId="{17C67A9D-23AF-4A57-B743-E8DA62E27EAE}" srcOrd="0" destOrd="0" parTransId="{9428AEF7-428B-4756-8D27-2D5AFDFED5BF}" sibTransId="{85EC0D53-A9E9-4196-A99C-6A6D345E7185}"/>
    <dgm:cxn modelId="{E6BD6097-9F23-45F0-B8C0-C6C18A6F599E}" srcId="{BA801502-D185-48C4-A188-9AA0143DE692}" destId="{AF0F667F-350F-46E6-8705-9B930CC3642A}" srcOrd="1" destOrd="0" parTransId="{EC1CBD97-E95C-436B-B170-00AB03608625}" sibTransId="{00908762-540B-46EE-A7FB-83AAEEAC7145}"/>
    <dgm:cxn modelId="{2A288DB7-64A5-4DD4-952F-35FC9A3A8FFB}" type="presOf" srcId="{AF0F667F-350F-46E6-8705-9B930CC3642A}" destId="{E1257A83-F3EC-437F-AFCB-4814745D703F}" srcOrd="0" destOrd="0" presId="urn:microsoft.com/office/officeart/2005/8/layout/chevronAccent+Icon"/>
    <dgm:cxn modelId="{3E5A5280-19B2-478D-B399-2878437580B2}" type="presOf" srcId="{BA801502-D185-48C4-A188-9AA0143DE692}" destId="{EF998837-B341-4CCD-A7B0-28B43891BF74}" srcOrd="0" destOrd="0" presId="urn:microsoft.com/office/officeart/2005/8/layout/chevronAccent+Icon"/>
    <dgm:cxn modelId="{031E72D6-25B4-427E-98D2-603DBF58D93F}" type="presParOf" srcId="{EF998837-B341-4CCD-A7B0-28B43891BF74}" destId="{00A7B54B-FC82-48FE-8A35-DC0BE85B8CAD}" srcOrd="0" destOrd="0" presId="urn:microsoft.com/office/officeart/2005/8/layout/chevronAccent+Icon"/>
    <dgm:cxn modelId="{D59134B0-19FB-4C72-8300-B89CE563CBAC}" type="presParOf" srcId="{00A7B54B-FC82-48FE-8A35-DC0BE85B8CAD}" destId="{F2365536-ABEC-4ED6-8848-A1129B70549B}" srcOrd="0" destOrd="0" presId="urn:microsoft.com/office/officeart/2005/8/layout/chevronAccent+Icon"/>
    <dgm:cxn modelId="{ACC26A9E-A644-4A01-A77B-2F29AB632DA0}" type="presParOf" srcId="{00A7B54B-FC82-48FE-8A35-DC0BE85B8CAD}" destId="{628A2B6E-0218-4496-81D6-3E832CC40E60}" srcOrd="1" destOrd="0" presId="urn:microsoft.com/office/officeart/2005/8/layout/chevronAccent+Icon"/>
    <dgm:cxn modelId="{3B0E73C5-7F35-471D-BA84-6CE2EC4F212A}" type="presParOf" srcId="{EF998837-B341-4CCD-A7B0-28B43891BF74}" destId="{897D1ACF-AB35-46E9-9622-2DC579E22063}" srcOrd="1" destOrd="0" presId="urn:microsoft.com/office/officeart/2005/8/layout/chevronAccent+Icon"/>
    <dgm:cxn modelId="{2F394CA9-DF6F-430F-A3EF-D05B08AFB2C0}" type="presParOf" srcId="{EF998837-B341-4CCD-A7B0-28B43891BF74}" destId="{6F0BCD68-89FD-47E3-BC13-A1B4D100C8C3}" srcOrd="2" destOrd="0" presId="urn:microsoft.com/office/officeart/2005/8/layout/chevronAccent+Icon"/>
    <dgm:cxn modelId="{A68807C8-2BDA-4904-A324-95F7AE7D9AD5}" type="presParOf" srcId="{6F0BCD68-89FD-47E3-BC13-A1B4D100C8C3}" destId="{16407277-9FC7-45E4-B9B8-AF7B4219DB16}" srcOrd="0" destOrd="0" presId="urn:microsoft.com/office/officeart/2005/8/layout/chevronAccent+Icon"/>
    <dgm:cxn modelId="{9E58A7C5-E853-43F5-8713-E2EE53FC7537}" type="presParOf" srcId="{6F0BCD68-89FD-47E3-BC13-A1B4D100C8C3}" destId="{E1257A83-F3EC-437F-AFCB-4814745D703F}"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D4202-9B83-4503-B259-28D4B6FF9329}">
      <dsp:nvSpPr>
        <dsp:cNvPr id="0" name=""/>
        <dsp:cNvSpPr/>
      </dsp:nvSpPr>
      <dsp:spPr>
        <a:xfrm>
          <a:off x="855" y="539229"/>
          <a:ext cx="2149123" cy="829561"/>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BA122-996B-46BA-96E2-C12F7549A3AA}">
      <dsp:nvSpPr>
        <dsp:cNvPr id="0" name=""/>
        <dsp:cNvSpPr/>
      </dsp:nvSpPr>
      <dsp:spPr>
        <a:xfrm>
          <a:off x="573954" y="746619"/>
          <a:ext cx="1814815" cy="829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t>İŞLETMEDE  İSTİHDAM EDİLEN</a:t>
          </a:r>
        </a:p>
      </dsp:txBody>
      <dsp:txXfrm>
        <a:off x="598251" y="770916"/>
        <a:ext cx="1766221" cy="780967"/>
      </dsp:txXfrm>
    </dsp:sp>
    <dsp:sp modelId="{F2365536-ABEC-4ED6-8848-A1129B70549B}">
      <dsp:nvSpPr>
        <dsp:cNvPr id="0" name=""/>
        <dsp:cNvSpPr/>
      </dsp:nvSpPr>
      <dsp:spPr>
        <a:xfrm>
          <a:off x="2455631" y="539229"/>
          <a:ext cx="2149123" cy="829561"/>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A2B6E-0218-4496-81D6-3E832CC40E60}">
      <dsp:nvSpPr>
        <dsp:cNvPr id="0" name=""/>
        <dsp:cNvSpPr/>
      </dsp:nvSpPr>
      <dsp:spPr>
        <a:xfrm>
          <a:off x="3028731" y="746619"/>
          <a:ext cx="1814815" cy="829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t>ÇEVRE YÖNETİM BİRİMİ</a:t>
          </a:r>
          <a:endParaRPr lang="tr-TR" sz="1600" b="1" kern="1200" dirty="0"/>
        </a:p>
      </dsp:txBody>
      <dsp:txXfrm>
        <a:off x="3053028" y="770916"/>
        <a:ext cx="1766221" cy="780967"/>
      </dsp:txXfrm>
    </dsp:sp>
    <dsp:sp modelId="{16407277-9FC7-45E4-B9B8-AF7B4219DB16}">
      <dsp:nvSpPr>
        <dsp:cNvPr id="0" name=""/>
        <dsp:cNvSpPr/>
      </dsp:nvSpPr>
      <dsp:spPr>
        <a:xfrm>
          <a:off x="4910407" y="539229"/>
          <a:ext cx="2149123" cy="829561"/>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57A83-F3EC-437F-AFCB-4814745D703F}">
      <dsp:nvSpPr>
        <dsp:cNvPr id="0" name=""/>
        <dsp:cNvSpPr/>
      </dsp:nvSpPr>
      <dsp:spPr>
        <a:xfrm>
          <a:off x="5452655" y="713884"/>
          <a:ext cx="1814815" cy="829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t>ÇEVRE DANIŞMANLIK FİRMALARI </a:t>
          </a:r>
          <a:endParaRPr lang="tr-TR" sz="1600" b="1" kern="1200" dirty="0"/>
        </a:p>
      </dsp:txBody>
      <dsp:txXfrm>
        <a:off x="5476952" y="738181"/>
        <a:ext cx="1766221" cy="780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65536-ABEC-4ED6-8848-A1129B70549B}">
      <dsp:nvSpPr>
        <dsp:cNvPr id="0" name=""/>
        <dsp:cNvSpPr/>
      </dsp:nvSpPr>
      <dsp:spPr>
        <a:xfrm>
          <a:off x="3114" y="319203"/>
          <a:ext cx="3236515" cy="124929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A2B6E-0218-4496-81D6-3E832CC40E60}">
      <dsp:nvSpPr>
        <dsp:cNvPr id="0" name=""/>
        <dsp:cNvSpPr/>
      </dsp:nvSpPr>
      <dsp:spPr>
        <a:xfrm>
          <a:off x="866185" y="631527"/>
          <a:ext cx="2733057" cy="1249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t>ÇEVRE YÖNETİM BİRİMİ</a:t>
          </a:r>
          <a:endParaRPr lang="tr-TR" sz="1800" b="1" kern="1200" dirty="0"/>
        </a:p>
      </dsp:txBody>
      <dsp:txXfrm>
        <a:off x="902776" y="668118"/>
        <a:ext cx="2659875" cy="1176112"/>
      </dsp:txXfrm>
    </dsp:sp>
    <dsp:sp modelId="{16407277-9FC7-45E4-B9B8-AF7B4219DB16}">
      <dsp:nvSpPr>
        <dsp:cNvPr id="0" name=""/>
        <dsp:cNvSpPr/>
      </dsp:nvSpPr>
      <dsp:spPr>
        <a:xfrm>
          <a:off x="3699934" y="319203"/>
          <a:ext cx="3236515" cy="124929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57A83-F3EC-437F-AFCB-4814745D703F}">
      <dsp:nvSpPr>
        <dsp:cNvPr id="0" name=""/>
        <dsp:cNvSpPr/>
      </dsp:nvSpPr>
      <dsp:spPr>
        <a:xfrm>
          <a:off x="4563005" y="631527"/>
          <a:ext cx="2733057" cy="1249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t>ÇEVRE DANIŞMANLIK FİRMALARI </a:t>
          </a:r>
          <a:endParaRPr lang="tr-TR" sz="1800" b="1" kern="1200" dirty="0"/>
        </a:p>
      </dsp:txBody>
      <dsp:txXfrm>
        <a:off x="4599596" y="668118"/>
        <a:ext cx="2659875" cy="11761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Köşeli Çift Ayraç İşlemi"/>
  <dgm:desc val="Görev, süreç veya iş akışındaki sıralı adımları göstermek ya da hareket veya yönü vurgulamak için kullanın. Kısa Düzey 1 ve Düzey 2 metinlerinde en iyi sonucu verir."/>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Köşeli Çift Ayraç İşlemi"/>
  <dgm:desc val="Görev, süreç veya iş akışındaki sıralı adımları göstermek ya da hareket veya yönü vurgulamak için kullanın. Kısa Düzey 1 ve Düzey 2 metinlerinde en iyi sonucu verir."/>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A43EB0-8412-42C8-9577-18C262494F38}" type="datetimeFigureOut">
              <a:rPr lang="tr-TR" smtClean="0"/>
              <a:t>4.12.2019</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F79748-A967-458F-AE52-B3007D1D736C}" type="slidenum">
              <a:rPr lang="tr-TR" smtClean="0"/>
              <a:t>‹#›</a:t>
            </a:fld>
            <a:endParaRPr lang="tr-TR"/>
          </a:p>
        </p:txBody>
      </p:sp>
    </p:spTree>
    <p:extLst>
      <p:ext uri="{BB962C8B-B14F-4D97-AF65-F5344CB8AC3E}">
        <p14:creationId xmlns:p14="http://schemas.microsoft.com/office/powerpoint/2010/main" val="37534840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E0676-7179-48E5-8AA8-0248251A4F5F}" type="datetimeFigureOut">
              <a:rPr lang="tr-TR" smtClean="0"/>
              <a:t>4.12.2019</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19821-53A4-4D14-BA4B-00AB8D0932B4}" type="slidenum">
              <a:rPr lang="tr-TR" smtClean="0"/>
              <a:t>‹#›</a:t>
            </a:fld>
            <a:endParaRPr lang="tr-TR" dirty="0"/>
          </a:p>
        </p:txBody>
      </p:sp>
    </p:spTree>
    <p:extLst>
      <p:ext uri="{BB962C8B-B14F-4D97-AF65-F5344CB8AC3E}">
        <p14:creationId xmlns:p14="http://schemas.microsoft.com/office/powerpoint/2010/main" val="14873427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755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32F5E94-C829-440C-904C-33EFC92823B7}" type="datetime1">
              <a:rPr lang="tr-TR" smtClean="0"/>
              <a:t>4.12.2019</a:t>
            </a:fld>
            <a:endParaRPr lang="de-DE" dirty="0"/>
          </a:p>
        </p:txBody>
      </p:sp>
      <p:sp>
        <p:nvSpPr>
          <p:cNvPr id="5" name="Altbilgi Yer Tutucusu 4"/>
          <p:cNvSpPr>
            <a:spLocks noGrp="1"/>
          </p:cNvSpPr>
          <p:nvPr>
            <p:ph type="ftr" sz="quarter" idx="11"/>
          </p:nvPr>
        </p:nvSpPr>
        <p:spPr/>
        <p:txBody>
          <a:bodyPr/>
          <a:lstStyle/>
          <a:p>
            <a:r>
              <a:rPr lang="de-DE" dirty="0"/>
              <a:t> ÇEVRE VE ŞEHİRCİLİK BAKANLIĞI </a:t>
            </a: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1923157452"/>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A13E44-2837-41F5-AB8C-867E85BDA547}" type="datetime1">
              <a:rPr lang="tr-TR" smtClean="0"/>
              <a:t>4.12.2019</a:t>
            </a:fld>
            <a:endParaRPr lang="de-DE" dirty="0"/>
          </a:p>
        </p:txBody>
      </p:sp>
      <p:sp>
        <p:nvSpPr>
          <p:cNvPr id="5" name="Altbilgi Yer Tutucusu 4"/>
          <p:cNvSpPr>
            <a:spLocks noGrp="1"/>
          </p:cNvSpPr>
          <p:nvPr>
            <p:ph type="ftr" sz="quarter" idx="11"/>
          </p:nvPr>
        </p:nvSpPr>
        <p:spPr/>
        <p:txBody>
          <a:bodyPr/>
          <a:lstStyle/>
          <a:p>
            <a:r>
              <a:rPr lang="de-DE" dirty="0"/>
              <a:t> ÇEVRE VE ŞEHİRCİLİK BAKANLIĞI </a:t>
            </a: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33119272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C366F6D-D5D6-4DFE-854A-EE584B2EB264}" type="datetime1">
              <a:rPr lang="tr-TR" smtClean="0"/>
              <a:t>4.12.2019</a:t>
            </a:fld>
            <a:endParaRPr lang="de-DE" dirty="0"/>
          </a:p>
        </p:txBody>
      </p:sp>
      <p:sp>
        <p:nvSpPr>
          <p:cNvPr id="5" name="Altbilgi Yer Tutucusu 4"/>
          <p:cNvSpPr>
            <a:spLocks noGrp="1"/>
          </p:cNvSpPr>
          <p:nvPr>
            <p:ph type="ftr" sz="quarter" idx="11"/>
          </p:nvPr>
        </p:nvSpPr>
        <p:spPr/>
        <p:txBody>
          <a:bodyPr/>
          <a:lstStyle/>
          <a:p>
            <a:r>
              <a:rPr lang="de-DE" dirty="0"/>
              <a:t> ÇEVRE VE ŞEHİRCİLİK BAKANLIĞI </a:t>
            </a: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229459742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181F8BE-C25E-496E-B3E8-4FDE5C05F0F8}" type="datetime1">
              <a:rPr lang="tr-TR" smtClean="0"/>
              <a:t>4.12.2019</a:t>
            </a:fld>
            <a:endParaRPr lang="de-DE" dirty="0"/>
          </a:p>
        </p:txBody>
      </p:sp>
      <p:sp>
        <p:nvSpPr>
          <p:cNvPr id="5" name="Altbilgi Yer Tutucusu 4"/>
          <p:cNvSpPr>
            <a:spLocks noGrp="1"/>
          </p:cNvSpPr>
          <p:nvPr>
            <p:ph type="ftr" sz="quarter" idx="11"/>
          </p:nvPr>
        </p:nvSpPr>
        <p:spPr/>
        <p:txBody>
          <a:bodyPr/>
          <a:lstStyle/>
          <a:p>
            <a:r>
              <a:rPr lang="de-DE" dirty="0"/>
              <a:t> ÇEVRE VE ŞEHİRCİLİK BAKANLIĞI </a:t>
            </a: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44164973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C596479-84C0-42CB-A6F2-AAEA786DB02E}" type="datetime1">
              <a:rPr lang="tr-TR" smtClean="0"/>
              <a:t>4.12.2019</a:t>
            </a:fld>
            <a:endParaRPr lang="de-DE" dirty="0"/>
          </a:p>
        </p:txBody>
      </p:sp>
      <p:sp>
        <p:nvSpPr>
          <p:cNvPr id="5" name="Altbilgi Yer Tutucusu 4"/>
          <p:cNvSpPr>
            <a:spLocks noGrp="1"/>
          </p:cNvSpPr>
          <p:nvPr>
            <p:ph type="ftr" sz="quarter" idx="11"/>
          </p:nvPr>
        </p:nvSpPr>
        <p:spPr/>
        <p:txBody>
          <a:bodyPr/>
          <a:lstStyle/>
          <a:p>
            <a:r>
              <a:rPr lang="de-DE" dirty="0"/>
              <a:t> ÇEVRE VE ŞEHİRCİLİK BAKANLIĞI </a:t>
            </a: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347595313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5D25A12-4B45-44A7-9B15-E8FB0B523D86}" type="datetime1">
              <a:rPr lang="tr-TR" smtClean="0"/>
              <a:t>4.12.2019</a:t>
            </a:fld>
            <a:endParaRPr lang="de-DE" dirty="0"/>
          </a:p>
        </p:txBody>
      </p:sp>
      <p:sp>
        <p:nvSpPr>
          <p:cNvPr id="6" name="Altbilgi Yer Tutucusu 5"/>
          <p:cNvSpPr>
            <a:spLocks noGrp="1"/>
          </p:cNvSpPr>
          <p:nvPr>
            <p:ph type="ftr" sz="quarter" idx="11"/>
          </p:nvPr>
        </p:nvSpPr>
        <p:spPr/>
        <p:txBody>
          <a:bodyPr/>
          <a:lstStyle/>
          <a:p>
            <a:r>
              <a:rPr lang="de-DE" dirty="0"/>
              <a:t> ÇEVRE VE ŞEHİRCİLİK BAKANLIĞI </a:t>
            </a: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190378156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73C9299-E241-4044-8C42-42E6E6AF0477}" type="datetime1">
              <a:rPr lang="tr-TR" smtClean="0"/>
              <a:t>4.12.2019</a:t>
            </a:fld>
            <a:endParaRPr lang="de-DE" dirty="0"/>
          </a:p>
        </p:txBody>
      </p:sp>
      <p:sp>
        <p:nvSpPr>
          <p:cNvPr id="8" name="Altbilgi Yer Tutucusu 7"/>
          <p:cNvSpPr>
            <a:spLocks noGrp="1"/>
          </p:cNvSpPr>
          <p:nvPr>
            <p:ph type="ftr" sz="quarter" idx="11"/>
          </p:nvPr>
        </p:nvSpPr>
        <p:spPr/>
        <p:txBody>
          <a:bodyPr/>
          <a:lstStyle/>
          <a:p>
            <a:r>
              <a:rPr lang="de-DE" dirty="0"/>
              <a:t> ÇEVRE VE ŞEHİRCİLİK BAKANLIĞI </a:t>
            </a:r>
          </a:p>
        </p:txBody>
      </p:sp>
      <p:sp>
        <p:nvSpPr>
          <p:cNvPr id="9" name="Slayt Numarası Yer Tutucusu 8"/>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375612302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804B701-6004-4819-9304-657502FCB69A}" type="datetime1">
              <a:rPr lang="tr-TR" smtClean="0"/>
              <a:t>4.12.2019</a:t>
            </a:fld>
            <a:endParaRPr lang="de-DE" dirty="0"/>
          </a:p>
        </p:txBody>
      </p:sp>
      <p:sp>
        <p:nvSpPr>
          <p:cNvPr id="4" name="Altbilgi Yer Tutucusu 3"/>
          <p:cNvSpPr>
            <a:spLocks noGrp="1"/>
          </p:cNvSpPr>
          <p:nvPr>
            <p:ph type="ftr" sz="quarter" idx="11"/>
          </p:nvPr>
        </p:nvSpPr>
        <p:spPr/>
        <p:txBody>
          <a:bodyPr/>
          <a:lstStyle/>
          <a:p>
            <a:r>
              <a:rPr lang="de-DE" dirty="0"/>
              <a:t> ÇEVRE VE ŞEHİRCİLİK BAKANLIĞI </a:t>
            </a:r>
          </a:p>
        </p:txBody>
      </p:sp>
      <p:sp>
        <p:nvSpPr>
          <p:cNvPr id="5" name="Slayt Numarası Yer Tutucusu 4"/>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78345271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C9E5A53-71A1-4AD9-8776-1F7CEA17FB4C}" type="datetime1">
              <a:rPr lang="tr-TR" smtClean="0"/>
              <a:t>4.12.2019</a:t>
            </a:fld>
            <a:endParaRPr lang="de-DE" dirty="0"/>
          </a:p>
        </p:txBody>
      </p:sp>
      <p:sp>
        <p:nvSpPr>
          <p:cNvPr id="3" name="Altbilgi Yer Tutucusu 2"/>
          <p:cNvSpPr>
            <a:spLocks noGrp="1"/>
          </p:cNvSpPr>
          <p:nvPr>
            <p:ph type="ftr" sz="quarter" idx="11"/>
          </p:nvPr>
        </p:nvSpPr>
        <p:spPr/>
        <p:txBody>
          <a:bodyPr/>
          <a:lstStyle/>
          <a:p>
            <a:r>
              <a:rPr lang="de-DE" dirty="0"/>
              <a:t> ÇEVRE VE ŞEHİRCİLİK BAKANLIĞI </a:t>
            </a:r>
          </a:p>
        </p:txBody>
      </p:sp>
      <p:sp>
        <p:nvSpPr>
          <p:cNvPr id="4" name="Slayt Numarası Yer Tutucusu 3"/>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252596613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C02DFF8-5F73-4424-8123-87B8A3EF8F25}" type="datetime1">
              <a:rPr lang="tr-TR" smtClean="0"/>
              <a:t>4.12.2019</a:t>
            </a:fld>
            <a:endParaRPr lang="de-DE" dirty="0"/>
          </a:p>
        </p:txBody>
      </p:sp>
      <p:sp>
        <p:nvSpPr>
          <p:cNvPr id="6" name="Altbilgi Yer Tutucusu 5"/>
          <p:cNvSpPr>
            <a:spLocks noGrp="1"/>
          </p:cNvSpPr>
          <p:nvPr>
            <p:ph type="ftr" sz="quarter" idx="11"/>
          </p:nvPr>
        </p:nvSpPr>
        <p:spPr/>
        <p:txBody>
          <a:bodyPr/>
          <a:lstStyle/>
          <a:p>
            <a:r>
              <a:rPr lang="de-DE" dirty="0"/>
              <a:t> ÇEVRE VE ŞEHİRCİLİK BAKANLIĞI </a:t>
            </a: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135266426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6D7B13-B677-4267-BE9E-844B3F7D7E17}" type="datetime1">
              <a:rPr lang="tr-TR" smtClean="0"/>
              <a:t>4.12.2019</a:t>
            </a:fld>
            <a:endParaRPr lang="de-DE" dirty="0"/>
          </a:p>
        </p:txBody>
      </p:sp>
      <p:sp>
        <p:nvSpPr>
          <p:cNvPr id="6" name="Altbilgi Yer Tutucusu 5"/>
          <p:cNvSpPr>
            <a:spLocks noGrp="1"/>
          </p:cNvSpPr>
          <p:nvPr>
            <p:ph type="ftr" sz="quarter" idx="11"/>
          </p:nvPr>
        </p:nvSpPr>
        <p:spPr/>
        <p:txBody>
          <a:bodyPr/>
          <a:lstStyle/>
          <a:p>
            <a:r>
              <a:rPr lang="de-DE" dirty="0"/>
              <a:t> ÇEVRE VE ŞEHİRCİLİK BAKANLIĞI </a:t>
            </a: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dirty="0"/>
          </a:p>
        </p:txBody>
      </p:sp>
    </p:spTree>
    <p:extLst>
      <p:ext uri="{BB962C8B-B14F-4D97-AF65-F5344CB8AC3E}">
        <p14:creationId xmlns:p14="http://schemas.microsoft.com/office/powerpoint/2010/main" val="22485764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0" y="654709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901E-1FB6-4003-9DFA-5428FE041F88}" type="datetime1">
              <a:rPr lang="tr-TR" smtClean="0"/>
              <a:t>4.12.2019</a:t>
            </a:fld>
            <a:endParaRPr lang="de-DE" dirty="0"/>
          </a:p>
        </p:txBody>
      </p:sp>
      <p:sp>
        <p:nvSpPr>
          <p:cNvPr id="5" name="Altbilgi Yer Tutucusu 4"/>
          <p:cNvSpPr>
            <a:spLocks noGrp="1"/>
          </p:cNvSpPr>
          <p:nvPr>
            <p:ph type="ftr" sz="quarter" idx="3"/>
          </p:nvPr>
        </p:nvSpPr>
        <p:spPr>
          <a:xfrm>
            <a:off x="4038600" y="654709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a:t> ÇEVRE VE ŞEHİRCİLİK BAKANLIĞI </a:t>
            </a:r>
            <a:endParaRPr lang="de-DE" dirty="0"/>
          </a:p>
        </p:txBody>
      </p:sp>
      <p:pic>
        <p:nvPicPr>
          <p:cNvPr id="8" name="Resim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88764" y="0"/>
            <a:ext cx="1103236" cy="733470"/>
          </a:xfrm>
          <a:prstGeom prst="rect">
            <a:avLst/>
          </a:prstGeom>
        </p:spPr>
      </p:pic>
      <p:sp>
        <p:nvSpPr>
          <p:cNvPr id="9" name="Metin kutusu 8"/>
          <p:cNvSpPr txBox="1"/>
          <p:nvPr userDrawn="1"/>
        </p:nvSpPr>
        <p:spPr>
          <a:xfrm>
            <a:off x="11501559" y="6542892"/>
            <a:ext cx="781050" cy="369332"/>
          </a:xfrm>
          <a:prstGeom prst="rect">
            <a:avLst/>
          </a:prstGeom>
          <a:noFill/>
        </p:spPr>
        <p:txBody>
          <a:bodyPr wrap="square" rtlCol="0">
            <a:spAutoFit/>
          </a:bodyPr>
          <a:lstStyle/>
          <a:p>
            <a:fld id="{5FF4D447-E4F5-44A0-87DD-29FDEEE33BCD}" type="slidenum">
              <a:rPr lang="tr-TR" sz="1800" smtClean="0"/>
              <a:t>‹#›</a:t>
            </a:fld>
            <a:r>
              <a:rPr lang="tr-TR" sz="1800" dirty="0" smtClean="0"/>
              <a:t>/41</a:t>
            </a:r>
            <a:endParaRPr lang="tr-TR" sz="1800" dirty="0"/>
          </a:p>
        </p:txBody>
      </p:sp>
    </p:spTree>
    <p:extLst>
      <p:ext uri="{BB962C8B-B14F-4D97-AF65-F5344CB8AC3E}">
        <p14:creationId xmlns:p14="http://schemas.microsoft.com/office/powerpoint/2010/main" val="191553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13955"/>
            <a:ext cx="12192000" cy="7371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Dikdörtgen 15"/>
          <p:cNvSpPr/>
          <p:nvPr/>
        </p:nvSpPr>
        <p:spPr>
          <a:xfrm>
            <a:off x="1680613" y="4563527"/>
            <a:ext cx="9058031" cy="11306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0225" algn="ctr">
              <a:tabLst>
                <a:tab pos="530225" algn="l"/>
              </a:tabLst>
            </a:pPr>
            <a:r>
              <a:rPr lang="tr-TR" sz="3200" b="1" dirty="0" smtClean="0">
                <a:solidFill>
                  <a:prstClr val="white"/>
                </a:solidFill>
                <a:latin typeface="Arial" panose="020B0604020202020204" pitchFamily="34" charset="0"/>
                <a:cs typeface="Arial" panose="020B0604020202020204" pitchFamily="34" charset="0"/>
              </a:rPr>
              <a:t>ÇEVRE İZİN VE LİSANS YÖNETMELİĞİ </a:t>
            </a:r>
          </a:p>
        </p:txBody>
      </p:sp>
      <p:sp>
        <p:nvSpPr>
          <p:cNvPr id="4" name="Metin kutusu 3"/>
          <p:cNvSpPr txBox="1"/>
          <p:nvPr/>
        </p:nvSpPr>
        <p:spPr>
          <a:xfrm>
            <a:off x="2018451" y="629888"/>
            <a:ext cx="8155097" cy="1107996"/>
          </a:xfrm>
          <a:prstGeom prst="rect">
            <a:avLst/>
          </a:prstGeom>
          <a:noFill/>
        </p:spPr>
        <p:txBody>
          <a:bodyPr wrap="square" rtlCol="0">
            <a:spAutoFit/>
          </a:bodyPr>
          <a:lstStyle/>
          <a:p>
            <a:pPr algn="ctr">
              <a:spcBef>
                <a:spcPts val="600"/>
              </a:spcBef>
              <a:spcAft>
                <a:spcPts val="600"/>
              </a:spcAft>
            </a:pPr>
            <a:r>
              <a:rPr lang="tr-TR" sz="2800" b="1" dirty="0" smtClean="0">
                <a:solidFill>
                  <a:srgbClr val="FF0000"/>
                </a:solidFill>
                <a:latin typeface="Baskerville Old Face" panose="02020602080505020303" pitchFamily="18" charset="0"/>
              </a:rPr>
              <a:t>ESKİŞEHİR ÇEVRE VE ŞEHİRCİLİK </a:t>
            </a:r>
          </a:p>
          <a:p>
            <a:pPr algn="ctr">
              <a:spcBef>
                <a:spcPts val="600"/>
              </a:spcBef>
              <a:spcAft>
                <a:spcPts val="600"/>
              </a:spcAft>
            </a:pPr>
            <a:r>
              <a:rPr lang="tr-TR" sz="2800" b="1" dirty="0" smtClean="0">
                <a:solidFill>
                  <a:srgbClr val="FF0000"/>
                </a:solidFill>
                <a:latin typeface="Baskerville Old Face" panose="02020602080505020303" pitchFamily="18" charset="0"/>
              </a:rPr>
              <a:t>İL MÜDÜRLÜĞÜ</a:t>
            </a:r>
            <a:endParaRPr lang="tr-TR" sz="1600" b="1" dirty="0">
              <a:solidFill>
                <a:schemeClr val="bg1"/>
              </a:solidFill>
              <a:latin typeface="Baskerville Old Face" panose="02020602080505020303" pitchFamily="18" charset="0"/>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11" y="403266"/>
            <a:ext cx="1181374" cy="1181374"/>
          </a:xfrm>
          <a:prstGeom prst="rect">
            <a:avLst/>
          </a:prstGeom>
        </p:spPr>
      </p:pic>
      <p:pic>
        <p:nvPicPr>
          <p:cNvPr id="7" name="Resim 6"/>
          <p:cNvPicPr>
            <a:picLocks noChangeAspect="1"/>
          </p:cNvPicPr>
          <p:nvPr/>
        </p:nvPicPr>
        <p:blipFill>
          <a:blip r:embed="rId4"/>
          <a:stretch>
            <a:fillRect/>
          </a:stretch>
        </p:blipFill>
        <p:spPr>
          <a:xfrm>
            <a:off x="3582638" y="2279518"/>
            <a:ext cx="4117256" cy="1742375"/>
          </a:xfrm>
          <a:prstGeom prst="rect">
            <a:avLst/>
          </a:prstGeom>
        </p:spPr>
      </p:pic>
      <p:pic>
        <p:nvPicPr>
          <p:cNvPr id="9" name="Resim 8"/>
          <p:cNvPicPr>
            <a:picLocks noChangeAspect="1"/>
          </p:cNvPicPr>
          <p:nvPr/>
        </p:nvPicPr>
        <p:blipFill>
          <a:blip r:embed="rId5"/>
          <a:stretch>
            <a:fillRect/>
          </a:stretch>
        </p:blipFill>
        <p:spPr>
          <a:xfrm>
            <a:off x="610639" y="2269293"/>
            <a:ext cx="2857500" cy="1752600"/>
          </a:xfrm>
          <a:prstGeom prst="rect">
            <a:avLst/>
          </a:prstGeom>
        </p:spPr>
      </p:pic>
      <p:pic>
        <p:nvPicPr>
          <p:cNvPr id="10" name="Resim 9"/>
          <p:cNvPicPr>
            <a:picLocks noChangeAspect="1"/>
          </p:cNvPicPr>
          <p:nvPr/>
        </p:nvPicPr>
        <p:blipFill>
          <a:blip r:embed="rId6"/>
          <a:stretch>
            <a:fillRect/>
          </a:stretch>
        </p:blipFill>
        <p:spPr>
          <a:xfrm>
            <a:off x="7906702" y="2235610"/>
            <a:ext cx="3542083" cy="1786283"/>
          </a:xfrm>
          <a:prstGeom prst="rect">
            <a:avLst/>
          </a:prstGeom>
        </p:spPr>
      </p:pic>
    </p:spTree>
    <p:extLst>
      <p:ext uri="{BB962C8B-B14F-4D97-AF65-F5344CB8AC3E}">
        <p14:creationId xmlns:p14="http://schemas.microsoft.com/office/powerpoint/2010/main" val="191035624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Başlık"/>
          <p:cNvSpPr txBox="1">
            <a:spLocks/>
          </p:cNvSpPr>
          <p:nvPr/>
        </p:nvSpPr>
        <p:spPr>
          <a:xfrm>
            <a:off x="427718" y="440306"/>
            <a:ext cx="2114999" cy="574770"/>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400" dirty="0" smtClean="0">
                <a:solidFill>
                  <a:srgbClr val="C00000"/>
                </a:solidFill>
              </a:rPr>
              <a:t>Ortak belgeler</a:t>
            </a:r>
            <a:endParaRPr lang="tr-TR" sz="2400" dirty="0">
              <a:solidFill>
                <a:srgbClr val="C00000"/>
              </a:solidFill>
            </a:endParaRPr>
          </a:p>
        </p:txBody>
      </p:sp>
      <p:pic>
        <p:nvPicPr>
          <p:cNvPr id="3" name="Resim 2"/>
          <p:cNvPicPr>
            <a:picLocks noChangeAspect="1"/>
          </p:cNvPicPr>
          <p:nvPr/>
        </p:nvPicPr>
        <p:blipFill rotWithShape="1">
          <a:blip r:embed="rId3"/>
          <a:srcRect t="18325" r="51228" b="44659"/>
          <a:stretch/>
        </p:blipFill>
        <p:spPr>
          <a:xfrm>
            <a:off x="427718" y="1433905"/>
            <a:ext cx="10282900" cy="4390045"/>
          </a:xfrm>
          <a:prstGeom prst="rect">
            <a:avLst/>
          </a:prstGeom>
        </p:spPr>
      </p:pic>
    </p:spTree>
    <p:extLst>
      <p:ext uri="{BB962C8B-B14F-4D97-AF65-F5344CB8AC3E}">
        <p14:creationId xmlns:p14="http://schemas.microsoft.com/office/powerpoint/2010/main" val="185820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Başlık"/>
          <p:cNvSpPr txBox="1">
            <a:spLocks/>
          </p:cNvSpPr>
          <p:nvPr/>
        </p:nvSpPr>
        <p:spPr>
          <a:xfrm>
            <a:off x="227953" y="592546"/>
            <a:ext cx="1984286" cy="574770"/>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400" dirty="0" smtClean="0">
                <a:solidFill>
                  <a:srgbClr val="C00000"/>
                </a:solidFill>
              </a:rPr>
              <a:t>Özel belgeler</a:t>
            </a:r>
            <a:endParaRPr lang="tr-TR" sz="2400" dirty="0">
              <a:solidFill>
                <a:srgbClr val="C00000"/>
              </a:solidFill>
            </a:endParaRPr>
          </a:p>
        </p:txBody>
      </p:sp>
      <p:pic>
        <p:nvPicPr>
          <p:cNvPr id="3" name="Resim 2"/>
          <p:cNvPicPr>
            <a:picLocks noChangeAspect="1"/>
          </p:cNvPicPr>
          <p:nvPr/>
        </p:nvPicPr>
        <p:blipFill rotWithShape="1">
          <a:blip r:embed="rId3"/>
          <a:srcRect l="7382" t="26069" r="57030" b="25034"/>
          <a:stretch/>
        </p:blipFill>
        <p:spPr>
          <a:xfrm>
            <a:off x="2075611" y="1448961"/>
            <a:ext cx="7742157" cy="5021179"/>
          </a:xfrm>
          <a:prstGeom prst="rect">
            <a:avLst/>
          </a:prstGeom>
        </p:spPr>
      </p:pic>
    </p:spTree>
    <p:extLst>
      <p:ext uri="{BB962C8B-B14F-4D97-AF65-F5344CB8AC3E}">
        <p14:creationId xmlns:p14="http://schemas.microsoft.com/office/powerpoint/2010/main" val="2348143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2766573" y="573578"/>
            <a:ext cx="6801375" cy="1447384"/>
          </a:xfrm>
          <a:prstGeom prst="rect">
            <a:avLst/>
          </a:prstGeom>
          <a:solidFill>
            <a:srgbClr val="BDD3FF"/>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a:lstStyle/>
          <a:p>
            <a:pPr algn="ctr">
              <a:spcBef>
                <a:spcPct val="20000"/>
              </a:spcBef>
              <a:buClr>
                <a:srgbClr val="0F6FC6"/>
              </a:buClr>
              <a:buSzPct val="65000"/>
              <a:defRPr/>
            </a:pPr>
            <a:r>
              <a:rPr lang="tr-TR" sz="3200" b="1" dirty="0">
                <a:solidFill>
                  <a:srgbClr val="C00000"/>
                </a:solidFill>
              </a:rPr>
              <a:t>İL MÜDÜRLÜĞÜ</a:t>
            </a:r>
          </a:p>
          <a:p>
            <a:pPr algn="ctr">
              <a:spcBef>
                <a:spcPct val="20000"/>
              </a:spcBef>
              <a:buClr>
                <a:srgbClr val="0F6FC6"/>
              </a:buClr>
              <a:buSzPct val="65000"/>
              <a:defRPr/>
            </a:pPr>
            <a:r>
              <a:rPr lang="tr-TR" sz="3200" b="1" dirty="0">
                <a:solidFill>
                  <a:srgbClr val="C00000"/>
                </a:solidFill>
              </a:rPr>
              <a:t>UYGUNLUK YAZILARI</a:t>
            </a:r>
          </a:p>
        </p:txBody>
      </p:sp>
      <p:sp>
        <p:nvSpPr>
          <p:cNvPr id="9" name="Dikdörtgen 8"/>
          <p:cNvSpPr/>
          <p:nvPr/>
        </p:nvSpPr>
        <p:spPr>
          <a:xfrm>
            <a:off x="1072342" y="2287855"/>
            <a:ext cx="9609513" cy="3539430"/>
          </a:xfrm>
          <a:prstGeom prst="rect">
            <a:avLst/>
          </a:prstGeom>
          <a:solidFill>
            <a:schemeClr val="accent3">
              <a:lumMod val="20000"/>
              <a:lumOff val="80000"/>
            </a:schemeClr>
          </a:solidFill>
          <a:ln>
            <a:solidFill>
              <a:schemeClr val="bg2">
                <a:lumMod val="75000"/>
              </a:schemeClr>
            </a:solidFill>
          </a:ln>
        </p:spPr>
        <p:txBody>
          <a:bodyPr wrap="square">
            <a:spAutoFit/>
          </a:bodyPr>
          <a:lstStyle/>
          <a:p>
            <a:pPr marL="457200" indent="-457200" algn="just">
              <a:buFont typeface="Wingdings" panose="05000000000000000000" pitchFamily="2" charset="2"/>
              <a:buChar char="Ø"/>
            </a:pPr>
            <a:r>
              <a:rPr lang="tr-TR" sz="3200" dirty="0" smtClean="0"/>
              <a:t>Başvurular e-izin sistemi üzerinden yapılmaktadır.</a:t>
            </a:r>
          </a:p>
          <a:p>
            <a:pPr algn="just"/>
            <a:endParaRPr lang="tr-TR" sz="3200" dirty="0" smtClean="0"/>
          </a:p>
          <a:p>
            <a:pPr marL="457200" indent="-457200" algn="just">
              <a:buFont typeface="Wingdings" panose="05000000000000000000" pitchFamily="2" charset="2"/>
              <a:buChar char="Ø"/>
            </a:pPr>
            <a:r>
              <a:rPr lang="tr-TR" sz="3200" dirty="0" smtClean="0"/>
              <a:t>Çevre </a:t>
            </a:r>
            <a:r>
              <a:rPr lang="tr-TR" sz="3200" dirty="0"/>
              <a:t>ve Şehircilik İl Müdürlükleri tarafından başvuru </a:t>
            </a:r>
            <a:r>
              <a:rPr lang="tr-TR" sz="3200" dirty="0" smtClean="0">
                <a:solidFill>
                  <a:srgbClr val="FF0000"/>
                </a:solidFill>
              </a:rPr>
              <a:t>2  </a:t>
            </a:r>
            <a:r>
              <a:rPr lang="tr-TR" sz="3200" dirty="0">
                <a:solidFill>
                  <a:srgbClr val="FF0000"/>
                </a:solidFill>
              </a:rPr>
              <a:t>ay </a:t>
            </a:r>
            <a:r>
              <a:rPr lang="tr-TR" sz="3200" dirty="0"/>
              <a:t>içerisinde </a:t>
            </a:r>
            <a:r>
              <a:rPr lang="tr-TR" sz="3200" dirty="0" smtClean="0"/>
              <a:t>sonuçlandırılır.</a:t>
            </a:r>
          </a:p>
          <a:p>
            <a:pPr marL="457200" indent="-457200" algn="just">
              <a:buFont typeface="Wingdings" panose="05000000000000000000" pitchFamily="2" charset="2"/>
              <a:buChar char="Ø"/>
            </a:pPr>
            <a:endParaRPr lang="tr-TR" sz="3200" dirty="0" smtClean="0"/>
          </a:p>
          <a:p>
            <a:pPr marL="457200" indent="-457200" algn="just">
              <a:buFont typeface="Wingdings" panose="05000000000000000000" pitchFamily="2" charset="2"/>
              <a:buChar char="Ø"/>
            </a:pPr>
            <a:r>
              <a:rPr lang="tr-TR" sz="3200" dirty="0" smtClean="0"/>
              <a:t>İl Müdürlüğü Uygunluk Yazısı </a:t>
            </a:r>
            <a:r>
              <a:rPr lang="tr-TR" sz="3200" dirty="0" smtClean="0">
                <a:solidFill>
                  <a:srgbClr val="FF0000"/>
                </a:solidFill>
              </a:rPr>
              <a:t>1  </a:t>
            </a:r>
            <a:r>
              <a:rPr lang="tr-TR" sz="3200" dirty="0">
                <a:solidFill>
                  <a:srgbClr val="FF0000"/>
                </a:solidFill>
              </a:rPr>
              <a:t>yıl süre </a:t>
            </a:r>
            <a:r>
              <a:rPr lang="tr-TR" sz="3200" dirty="0"/>
              <a:t>ile geçerlidir</a:t>
            </a:r>
            <a:r>
              <a:rPr lang="tr-TR" sz="3200" dirty="0" smtClean="0"/>
              <a:t>.</a:t>
            </a:r>
          </a:p>
          <a:p>
            <a:pPr algn="just"/>
            <a:endParaRPr lang="tr-TR" sz="3200" dirty="0"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370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13357"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2882782" y="212070"/>
            <a:ext cx="6248400" cy="527763"/>
          </a:xfrm>
          <a:prstGeom prst="rect">
            <a:avLst/>
          </a:prstGeom>
          <a:solidFill>
            <a:srgbClr val="BDD3FF"/>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a:lstStyle/>
          <a:p>
            <a:pPr algn="ctr">
              <a:spcBef>
                <a:spcPct val="20000"/>
              </a:spcBef>
              <a:buClr>
                <a:srgbClr val="0F6FC6"/>
              </a:buClr>
              <a:buSzPct val="65000"/>
              <a:defRPr/>
            </a:pPr>
            <a:r>
              <a:rPr lang="tr-TR" sz="2400" dirty="0" smtClean="0">
                <a:solidFill>
                  <a:srgbClr val="C00000"/>
                </a:solidFill>
              </a:rPr>
              <a:t>G</a:t>
            </a:r>
            <a:r>
              <a:rPr lang="tr-TR" sz="2400" dirty="0" smtClean="0">
                <a:solidFill>
                  <a:srgbClr val="000000"/>
                </a:solidFill>
              </a:rPr>
              <a:t>EÇİCİ </a:t>
            </a:r>
            <a:r>
              <a:rPr lang="tr-TR" sz="2400" dirty="0" smtClean="0">
                <a:solidFill>
                  <a:srgbClr val="C00000"/>
                </a:solidFill>
              </a:rPr>
              <a:t>F</a:t>
            </a:r>
            <a:r>
              <a:rPr lang="tr-TR" sz="2400" dirty="0" smtClean="0">
                <a:solidFill>
                  <a:srgbClr val="000000"/>
                </a:solidFill>
              </a:rPr>
              <a:t>AALİYET </a:t>
            </a:r>
            <a:r>
              <a:rPr lang="tr-TR" sz="2400" dirty="0" smtClean="0">
                <a:solidFill>
                  <a:srgbClr val="C00000"/>
                </a:solidFill>
              </a:rPr>
              <a:t>B</a:t>
            </a:r>
            <a:r>
              <a:rPr lang="tr-TR" sz="2400" dirty="0" smtClean="0">
                <a:solidFill>
                  <a:srgbClr val="000000"/>
                </a:solidFill>
              </a:rPr>
              <a:t>ELGESİ</a:t>
            </a:r>
            <a:endParaRPr lang="tr-TR" sz="2400" dirty="0">
              <a:solidFill>
                <a:srgbClr val="000000"/>
              </a:solidFill>
            </a:endParaRPr>
          </a:p>
        </p:txBody>
      </p:sp>
      <p:sp>
        <p:nvSpPr>
          <p:cNvPr id="9" name="Dikdörtgen 8"/>
          <p:cNvSpPr/>
          <p:nvPr/>
        </p:nvSpPr>
        <p:spPr>
          <a:xfrm>
            <a:off x="1248640" y="823882"/>
            <a:ext cx="9217426" cy="1200329"/>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b="1" dirty="0" smtClean="0">
                <a:solidFill>
                  <a:srgbClr val="C00000"/>
                </a:solidFill>
              </a:rPr>
              <a:t>E-İZİN </a:t>
            </a:r>
            <a:r>
              <a:rPr lang="tr-TR" b="1" dirty="0">
                <a:solidFill>
                  <a:srgbClr val="C00000"/>
                </a:solidFill>
              </a:rPr>
              <a:t>SİSTEMİ ÜZERİNDEN BAŞVURU </a:t>
            </a:r>
          </a:p>
          <a:p>
            <a:pPr algn="ctr"/>
            <a:r>
              <a:rPr lang="tr-TR" dirty="0" smtClean="0"/>
              <a:t>Ek-1 </a:t>
            </a:r>
            <a:r>
              <a:rPr lang="tr-TR" dirty="0"/>
              <a:t>Listesinde yer alan işletme/faaliyetlerin başvuruları Bakanlık tarafından  Bakanlık, Ek-2 </a:t>
            </a:r>
            <a:r>
              <a:rPr lang="tr-TR" dirty="0" smtClean="0"/>
              <a:t>Listesinde yer </a:t>
            </a:r>
            <a:r>
              <a:rPr lang="tr-TR" dirty="0"/>
              <a:t>alan işletme/faaliyetlerin başvuruları İl Müdürlükleri tarafından değerlendirilir</a:t>
            </a:r>
            <a:r>
              <a:rPr lang="tr-TR" dirty="0" smtClean="0"/>
              <a:t>.</a:t>
            </a:r>
          </a:p>
          <a:p>
            <a:pPr algn="ctr"/>
            <a:r>
              <a:rPr lang="tr-TR" dirty="0" smtClean="0"/>
              <a:t>Başvuru Yönetmeliğin Ek-3A </a:t>
            </a:r>
            <a:r>
              <a:rPr lang="tr-TR" dirty="0"/>
              <a:t>ve </a:t>
            </a:r>
            <a:r>
              <a:rPr lang="tr-TR" dirty="0" smtClean="0"/>
              <a:t>Ek-3B’de </a:t>
            </a:r>
            <a:r>
              <a:rPr lang="tr-TR" dirty="0"/>
              <a:t>belirtilen bilgi, belge ve raporlar ile </a:t>
            </a:r>
            <a:r>
              <a:rPr lang="tr-TR" dirty="0" smtClean="0"/>
              <a:t>birlikte yapılır.</a:t>
            </a:r>
            <a:endParaRPr lang="tr-TR"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kdörtgen 10"/>
          <p:cNvSpPr/>
          <p:nvPr/>
        </p:nvSpPr>
        <p:spPr>
          <a:xfrm>
            <a:off x="1248640" y="2251942"/>
            <a:ext cx="9217426" cy="1477328"/>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dirty="0">
                <a:solidFill>
                  <a:srgbClr val="C00000"/>
                </a:solidFill>
              </a:rPr>
              <a:t>YETKİLİ MERCİ BAŞVURUYU DEĞERLENDİRİR. (30 TAKVİM GÜNÜ)</a:t>
            </a:r>
          </a:p>
          <a:p>
            <a:pPr algn="ctr"/>
            <a:r>
              <a:rPr lang="tr-TR" dirty="0"/>
              <a:t>Çevre İzin ve Lisans Yönetmeliği Ek3-A ve Ek3-B de yer alan bilgi ve belgeler kapsamında yapılan değerlendirme sonucunda uygun bulunması durumunda sistem </a:t>
            </a:r>
            <a:r>
              <a:rPr lang="tr-TR" dirty="0" smtClean="0"/>
              <a:t>üzerinden onay süreci başlatılır. Belgenin </a:t>
            </a:r>
            <a:r>
              <a:rPr lang="tr-TR" dirty="0"/>
              <a:t>imzalanması durumunda 1 yıl süreli Geçici Faaliyet Belgesi düzenlenir. Başvuruda eksikliklerin bulunması durumunda eksiklik bildirimi yapılır. </a:t>
            </a:r>
          </a:p>
        </p:txBody>
      </p:sp>
      <p:sp>
        <p:nvSpPr>
          <p:cNvPr id="12" name="Dikdörtgen 11"/>
          <p:cNvSpPr/>
          <p:nvPr/>
        </p:nvSpPr>
        <p:spPr>
          <a:xfrm>
            <a:off x="1248640" y="3813319"/>
            <a:ext cx="9217426" cy="1200329"/>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dirty="0">
                <a:solidFill>
                  <a:srgbClr val="C00000"/>
                </a:solidFill>
              </a:rPr>
              <a:t>EKSİKLİKLERİN GİDERİLEREK YENİDEN BAŞVURUNUN </a:t>
            </a:r>
            <a:r>
              <a:rPr lang="tr-TR" dirty="0" smtClean="0">
                <a:solidFill>
                  <a:srgbClr val="C00000"/>
                </a:solidFill>
              </a:rPr>
              <a:t>YAPILMASI (</a:t>
            </a:r>
            <a:r>
              <a:rPr lang="tr-TR" dirty="0">
                <a:solidFill>
                  <a:srgbClr val="C00000"/>
                </a:solidFill>
              </a:rPr>
              <a:t>60 </a:t>
            </a:r>
            <a:r>
              <a:rPr lang="tr-TR" dirty="0" smtClean="0">
                <a:solidFill>
                  <a:srgbClr val="C00000"/>
                </a:solidFill>
              </a:rPr>
              <a:t>TAKVİM </a:t>
            </a:r>
            <a:r>
              <a:rPr lang="tr-TR" dirty="0">
                <a:solidFill>
                  <a:srgbClr val="C00000"/>
                </a:solidFill>
              </a:rPr>
              <a:t>GÜNÜ)</a:t>
            </a:r>
          </a:p>
          <a:p>
            <a:pPr algn="ctr"/>
            <a:r>
              <a:rPr lang="tr-TR" dirty="0"/>
              <a:t>Yetkili </a:t>
            </a:r>
            <a:r>
              <a:rPr lang="tr-TR" dirty="0" smtClean="0"/>
              <a:t>merci </a:t>
            </a:r>
            <a:r>
              <a:rPr lang="tr-TR" dirty="0"/>
              <a:t>tarafından bildirilen eksiklikler 60 takvim günü içerisinde tamamlanarak e-izin sisteminden yeniden başvuruda bulunulması gerekmektedir. </a:t>
            </a:r>
            <a:r>
              <a:rPr lang="tr-TR" dirty="0" smtClean="0"/>
              <a:t>Söz konusu </a:t>
            </a:r>
            <a:r>
              <a:rPr lang="tr-TR" dirty="0"/>
              <a:t>süre içerisinde eksiklik bildirimi sonrası başvuru yapılmaması durumunda başvuru reddedilir.</a:t>
            </a:r>
          </a:p>
        </p:txBody>
      </p:sp>
      <p:sp>
        <p:nvSpPr>
          <p:cNvPr id="13" name="Dikdörtgen 12"/>
          <p:cNvSpPr/>
          <p:nvPr/>
        </p:nvSpPr>
        <p:spPr>
          <a:xfrm>
            <a:off x="1248640" y="5211172"/>
            <a:ext cx="9217426" cy="1477328"/>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dirty="0">
                <a:solidFill>
                  <a:srgbClr val="C00000"/>
                </a:solidFill>
              </a:rPr>
              <a:t>EKSİKLİKLERİN GİDERİLEREK YENİDEN YAPILAN BAŞVURUNUN DEĞERLENDİRİLMESİ </a:t>
            </a:r>
            <a:endParaRPr lang="tr-TR" dirty="0" smtClean="0">
              <a:solidFill>
                <a:srgbClr val="C00000"/>
              </a:solidFill>
            </a:endParaRPr>
          </a:p>
          <a:p>
            <a:pPr algn="ctr"/>
            <a:r>
              <a:rPr lang="tr-TR" dirty="0" smtClean="0">
                <a:solidFill>
                  <a:srgbClr val="C00000"/>
                </a:solidFill>
              </a:rPr>
              <a:t>(</a:t>
            </a:r>
            <a:r>
              <a:rPr lang="tr-TR" dirty="0">
                <a:solidFill>
                  <a:srgbClr val="C00000"/>
                </a:solidFill>
              </a:rPr>
              <a:t>20 </a:t>
            </a:r>
            <a:r>
              <a:rPr lang="tr-TR" dirty="0" smtClean="0">
                <a:solidFill>
                  <a:srgbClr val="C00000"/>
                </a:solidFill>
              </a:rPr>
              <a:t>TAKVİM </a:t>
            </a:r>
            <a:r>
              <a:rPr lang="tr-TR" dirty="0">
                <a:solidFill>
                  <a:srgbClr val="C00000"/>
                </a:solidFill>
              </a:rPr>
              <a:t>GÜNÜ)</a:t>
            </a:r>
          </a:p>
          <a:p>
            <a:pPr algn="ctr"/>
            <a:r>
              <a:rPr lang="tr-TR" dirty="0"/>
              <a:t>Yetkili </a:t>
            </a:r>
            <a:r>
              <a:rPr lang="tr-TR" dirty="0" smtClean="0"/>
              <a:t>merci tarafından eksiklik </a:t>
            </a:r>
            <a:r>
              <a:rPr lang="tr-TR" dirty="0"/>
              <a:t>bildirimi yapılan hususlar 20 takvim günü içerisinde yeniden değerlendirilir. Uygun bulunması durumunda 1 yıl süreli Geçici Faaliyet Belgesi düzenlenir. Başvurunun uygun bulunmaması durumunda başvuru reddedilir.</a:t>
            </a:r>
          </a:p>
        </p:txBody>
      </p:sp>
    </p:spTree>
    <p:extLst>
      <p:ext uri="{BB962C8B-B14F-4D97-AF65-F5344CB8AC3E}">
        <p14:creationId xmlns:p14="http://schemas.microsoft.com/office/powerpoint/2010/main" val="23758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27042"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Text Box 2"/>
          <p:cNvSpPr txBox="1">
            <a:spLocks noChangeArrowheads="1"/>
          </p:cNvSpPr>
          <p:nvPr/>
        </p:nvSpPr>
        <p:spPr bwMode="auto">
          <a:xfrm>
            <a:off x="2146035" y="866433"/>
            <a:ext cx="7848872" cy="4222433"/>
          </a:xfrm>
          <a:prstGeom prst="roundRect">
            <a:avLst/>
          </a:prstGeom>
          <a:solidFill>
            <a:srgbClr val="F2850E"/>
          </a:solidFill>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tr-TR" sz="2200" dirty="0" smtClean="0"/>
          </a:p>
          <a:p>
            <a:pPr algn="ctr">
              <a:defRPr/>
            </a:pPr>
            <a:r>
              <a:rPr lang="tr-TR" sz="4000" dirty="0" smtClean="0"/>
              <a:t> II. AŞAMA</a:t>
            </a:r>
          </a:p>
          <a:p>
            <a:pPr algn="ctr">
              <a:defRPr/>
            </a:pPr>
            <a:endParaRPr lang="tr-TR" sz="4000" dirty="0" smtClean="0"/>
          </a:p>
          <a:p>
            <a:pPr algn="ctr">
              <a:defRPr/>
            </a:pPr>
            <a:r>
              <a:rPr lang="tr-TR" sz="4000" dirty="0" smtClean="0"/>
              <a:t>ÇEVRE İZİN/ ÇEVRE İZİN VE LİSANS BELGESİ BAŞVURU VE DEĞERLENDİRME SÜRECİ</a:t>
            </a:r>
          </a:p>
          <a:p>
            <a:pPr algn="ctr">
              <a:defRPr/>
            </a:pPr>
            <a:endParaRPr lang="tr-TR"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796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Başlık"/>
          <p:cNvSpPr txBox="1">
            <a:spLocks/>
          </p:cNvSpPr>
          <p:nvPr/>
        </p:nvSpPr>
        <p:spPr>
          <a:xfrm>
            <a:off x="361217" y="3297065"/>
            <a:ext cx="1377457" cy="574770"/>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400" dirty="0" smtClean="0">
                <a:solidFill>
                  <a:srgbClr val="C00000"/>
                </a:solidFill>
              </a:rPr>
              <a:t>Belgeler</a:t>
            </a:r>
            <a:endParaRPr lang="tr-TR" sz="2400" dirty="0">
              <a:solidFill>
                <a:srgbClr val="C00000"/>
              </a:solidFill>
            </a:endParaRPr>
          </a:p>
        </p:txBody>
      </p:sp>
      <p:pic>
        <p:nvPicPr>
          <p:cNvPr id="3" name="Resim 2"/>
          <p:cNvPicPr>
            <a:picLocks noChangeAspect="1"/>
          </p:cNvPicPr>
          <p:nvPr/>
        </p:nvPicPr>
        <p:blipFill rotWithShape="1">
          <a:blip r:embed="rId3"/>
          <a:srcRect l="30526" t="16043" r="31228" b="4581"/>
          <a:stretch/>
        </p:blipFill>
        <p:spPr>
          <a:xfrm>
            <a:off x="2935705" y="136146"/>
            <a:ext cx="5983706" cy="6721854"/>
          </a:xfrm>
          <a:prstGeom prst="rect">
            <a:avLst/>
          </a:prstGeom>
        </p:spPr>
      </p:pic>
    </p:spTree>
    <p:extLst>
      <p:ext uri="{BB962C8B-B14F-4D97-AF65-F5344CB8AC3E}">
        <p14:creationId xmlns:p14="http://schemas.microsoft.com/office/powerpoint/2010/main" val="2651923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0" y="327527"/>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1962841" y="368527"/>
            <a:ext cx="7789024" cy="527763"/>
          </a:xfrm>
          <a:prstGeom prst="rect">
            <a:avLst/>
          </a:prstGeom>
          <a:solidFill>
            <a:srgbClr val="BDD3FF"/>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a:lstStyle/>
          <a:p>
            <a:pPr algn="ctr">
              <a:spcBef>
                <a:spcPct val="20000"/>
              </a:spcBef>
              <a:buClr>
                <a:srgbClr val="0F6FC6"/>
              </a:buClr>
              <a:buSzPct val="65000"/>
              <a:defRPr/>
            </a:pPr>
            <a:r>
              <a:rPr lang="tr-TR" sz="2000" dirty="0">
                <a:latin typeface="Arial" panose="020B0604020202020204" pitchFamily="34" charset="0"/>
                <a:cs typeface="Arial" panose="020B0604020202020204" pitchFamily="34" charset="0"/>
              </a:rPr>
              <a:t>ÇEVRE İZİN/ ÇEVRE İZİN VE LİSANS BELGESİ </a:t>
            </a:r>
            <a:r>
              <a:rPr lang="tr-TR" sz="2000" dirty="0" smtClean="0">
                <a:latin typeface="Arial" panose="020B0604020202020204" pitchFamily="34" charset="0"/>
                <a:cs typeface="Arial" panose="020B0604020202020204" pitchFamily="34" charset="0"/>
              </a:rPr>
              <a:t>BAŞV</a:t>
            </a:r>
            <a:r>
              <a:rPr lang="tr-TR" sz="2400" dirty="0" smtClean="0"/>
              <a:t>URULARI </a:t>
            </a:r>
            <a:endParaRPr lang="tr-TR" sz="2400" dirty="0">
              <a:solidFill>
                <a:srgbClr val="000000"/>
              </a:solidFill>
            </a:endParaRPr>
          </a:p>
        </p:txBody>
      </p:sp>
      <p:sp>
        <p:nvSpPr>
          <p:cNvPr id="9" name="Dikdörtgen 8"/>
          <p:cNvSpPr/>
          <p:nvPr/>
        </p:nvSpPr>
        <p:spPr>
          <a:xfrm>
            <a:off x="1248640" y="1024989"/>
            <a:ext cx="9217426" cy="646331"/>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b="1" dirty="0" smtClean="0">
                <a:solidFill>
                  <a:srgbClr val="C00000"/>
                </a:solidFill>
              </a:rPr>
              <a:t>E-İZİN </a:t>
            </a:r>
            <a:r>
              <a:rPr lang="tr-TR" b="1" dirty="0">
                <a:solidFill>
                  <a:srgbClr val="C00000"/>
                </a:solidFill>
              </a:rPr>
              <a:t>SİSTEMİ ÜZERİNDEN BAŞVURU </a:t>
            </a:r>
          </a:p>
          <a:p>
            <a:pPr algn="ctr"/>
            <a:r>
              <a:rPr lang="tr-TR" dirty="0" smtClean="0"/>
              <a:t>Başvurular Yönetmeliğin Ek-3C’sinde yer alan </a:t>
            </a:r>
            <a:r>
              <a:rPr lang="tr-TR" dirty="0"/>
              <a:t>bilgi, </a:t>
            </a:r>
            <a:r>
              <a:rPr lang="tr-TR" dirty="0" smtClean="0"/>
              <a:t>belgeler </a:t>
            </a:r>
            <a:r>
              <a:rPr lang="tr-TR" dirty="0"/>
              <a:t>ile </a:t>
            </a:r>
            <a:r>
              <a:rPr lang="tr-TR" dirty="0" smtClean="0"/>
              <a:t>birlikte yapılır.</a:t>
            </a:r>
            <a:endParaRPr lang="tr-TR"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kdörtgen 10"/>
          <p:cNvSpPr/>
          <p:nvPr/>
        </p:nvSpPr>
        <p:spPr>
          <a:xfrm>
            <a:off x="1248640" y="1855643"/>
            <a:ext cx="9217426" cy="1200329"/>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dirty="0">
                <a:solidFill>
                  <a:srgbClr val="C00000"/>
                </a:solidFill>
              </a:rPr>
              <a:t>YETKİLİ MERCİ BAŞVURUYU DEĞERLENDİRİR. </a:t>
            </a:r>
            <a:r>
              <a:rPr lang="tr-TR" dirty="0" smtClean="0">
                <a:solidFill>
                  <a:srgbClr val="C00000"/>
                </a:solidFill>
              </a:rPr>
              <a:t>(60 </a:t>
            </a:r>
            <a:r>
              <a:rPr lang="tr-TR" dirty="0">
                <a:solidFill>
                  <a:srgbClr val="C00000"/>
                </a:solidFill>
              </a:rPr>
              <a:t>TAKVİM GÜNÜ)</a:t>
            </a:r>
          </a:p>
          <a:p>
            <a:pPr algn="ctr"/>
            <a:r>
              <a:rPr lang="tr-TR" dirty="0" smtClean="0"/>
              <a:t>Başvurunun yapılan </a:t>
            </a:r>
            <a:r>
              <a:rPr lang="tr-TR" dirty="0"/>
              <a:t>değerlendirme sonucunda uygun bulunması durumunda </a:t>
            </a:r>
            <a:r>
              <a:rPr lang="tr-TR" dirty="0" smtClean="0"/>
              <a:t>sistem </a:t>
            </a:r>
            <a:r>
              <a:rPr lang="tr-TR" dirty="0"/>
              <a:t>üzerinden onay süreci </a:t>
            </a:r>
            <a:r>
              <a:rPr lang="tr-TR" dirty="0" smtClean="0"/>
              <a:t>başlatılır. Uygun bulunan tesisler için 5 </a:t>
            </a:r>
            <a:r>
              <a:rPr lang="tr-TR" dirty="0"/>
              <a:t>yıl süreli Çevre İzin Belgesi/Çevre İzin ve Lisans Belgesi düzenlenir. </a:t>
            </a:r>
            <a:r>
              <a:rPr lang="tr-TR" dirty="0" smtClean="0"/>
              <a:t>Başvuruda </a:t>
            </a:r>
            <a:r>
              <a:rPr lang="tr-TR" dirty="0"/>
              <a:t>eksikliklerin bulunması durumunda eksiklik bildirimi yapılır. </a:t>
            </a:r>
          </a:p>
        </p:txBody>
      </p:sp>
      <p:sp>
        <p:nvSpPr>
          <p:cNvPr id="12" name="Dikdörtgen 11"/>
          <p:cNvSpPr/>
          <p:nvPr/>
        </p:nvSpPr>
        <p:spPr>
          <a:xfrm>
            <a:off x="1248640" y="3244264"/>
            <a:ext cx="9217426" cy="1200329"/>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dirty="0">
                <a:solidFill>
                  <a:srgbClr val="C00000"/>
                </a:solidFill>
              </a:rPr>
              <a:t>EKSİKLİKLERİN GİDERİLEREK YENİDEN BAŞVURUNUN </a:t>
            </a:r>
            <a:r>
              <a:rPr lang="tr-TR" dirty="0" smtClean="0">
                <a:solidFill>
                  <a:srgbClr val="C00000"/>
                </a:solidFill>
              </a:rPr>
              <a:t>YAPILMASI (</a:t>
            </a:r>
            <a:r>
              <a:rPr lang="tr-TR" dirty="0">
                <a:solidFill>
                  <a:srgbClr val="C00000"/>
                </a:solidFill>
              </a:rPr>
              <a:t>9</a:t>
            </a:r>
            <a:r>
              <a:rPr lang="tr-TR" dirty="0" smtClean="0">
                <a:solidFill>
                  <a:srgbClr val="C00000"/>
                </a:solidFill>
              </a:rPr>
              <a:t>0 TAKVİM </a:t>
            </a:r>
            <a:r>
              <a:rPr lang="tr-TR" dirty="0">
                <a:solidFill>
                  <a:srgbClr val="C00000"/>
                </a:solidFill>
              </a:rPr>
              <a:t>GÜNÜ)</a:t>
            </a:r>
          </a:p>
          <a:p>
            <a:pPr algn="ctr"/>
            <a:r>
              <a:rPr lang="tr-TR" dirty="0"/>
              <a:t>Yetkili </a:t>
            </a:r>
            <a:r>
              <a:rPr lang="tr-TR" dirty="0" smtClean="0"/>
              <a:t>merci </a:t>
            </a:r>
            <a:r>
              <a:rPr lang="tr-TR" dirty="0"/>
              <a:t>tarafından bildirilen eksiklikler </a:t>
            </a:r>
            <a:r>
              <a:rPr lang="tr-TR" dirty="0" smtClean="0"/>
              <a:t>90 </a:t>
            </a:r>
            <a:r>
              <a:rPr lang="tr-TR" dirty="0"/>
              <a:t>takvim günü içerisinde tamamlanarak e-izin sisteminden yeniden başvuruda bulunulması gerekmektedir. </a:t>
            </a:r>
            <a:r>
              <a:rPr lang="tr-TR" dirty="0" smtClean="0"/>
              <a:t>Söz konusu </a:t>
            </a:r>
            <a:r>
              <a:rPr lang="tr-TR" dirty="0"/>
              <a:t>süre içerisinde eksiklik bildirimi sonrası başvuru yapılmaması durumunda başvuru reddedilir.</a:t>
            </a:r>
          </a:p>
        </p:txBody>
      </p:sp>
      <p:sp>
        <p:nvSpPr>
          <p:cNvPr id="13" name="Dikdörtgen 12"/>
          <p:cNvSpPr/>
          <p:nvPr/>
        </p:nvSpPr>
        <p:spPr>
          <a:xfrm>
            <a:off x="1248640" y="4549676"/>
            <a:ext cx="9217426" cy="2308324"/>
          </a:xfrm>
          <a:prstGeom prst="rect">
            <a:avLst/>
          </a:prstGeom>
          <a:solidFill>
            <a:schemeClr val="accent3">
              <a:lumMod val="20000"/>
              <a:lumOff val="80000"/>
            </a:schemeClr>
          </a:solidFill>
          <a:ln>
            <a:solidFill>
              <a:schemeClr val="bg2">
                <a:lumMod val="75000"/>
              </a:schemeClr>
            </a:solidFill>
          </a:ln>
        </p:spPr>
        <p:txBody>
          <a:bodyPr wrap="square">
            <a:spAutoFit/>
          </a:bodyPr>
          <a:lstStyle/>
          <a:p>
            <a:pPr algn="ctr"/>
            <a:r>
              <a:rPr lang="tr-TR" dirty="0">
                <a:solidFill>
                  <a:srgbClr val="C00000"/>
                </a:solidFill>
              </a:rPr>
              <a:t>EKSİKLİKLERİN GİDERİLEREK YENİDEN YAPILAN BAŞVURUNUN DEĞERLENDİRİLMESİ </a:t>
            </a:r>
            <a:endParaRPr lang="tr-TR" dirty="0" smtClean="0">
              <a:solidFill>
                <a:srgbClr val="C00000"/>
              </a:solidFill>
            </a:endParaRPr>
          </a:p>
          <a:p>
            <a:pPr algn="ctr"/>
            <a:r>
              <a:rPr lang="tr-TR" dirty="0" smtClean="0">
                <a:solidFill>
                  <a:srgbClr val="C00000"/>
                </a:solidFill>
              </a:rPr>
              <a:t>(</a:t>
            </a:r>
            <a:r>
              <a:rPr lang="tr-TR" dirty="0">
                <a:solidFill>
                  <a:srgbClr val="C00000"/>
                </a:solidFill>
              </a:rPr>
              <a:t>3</a:t>
            </a:r>
            <a:r>
              <a:rPr lang="tr-TR" dirty="0" smtClean="0">
                <a:solidFill>
                  <a:srgbClr val="C00000"/>
                </a:solidFill>
              </a:rPr>
              <a:t>0 TAKVİM </a:t>
            </a:r>
            <a:r>
              <a:rPr lang="tr-TR" dirty="0">
                <a:solidFill>
                  <a:srgbClr val="C00000"/>
                </a:solidFill>
              </a:rPr>
              <a:t>GÜNÜ)</a:t>
            </a:r>
          </a:p>
          <a:p>
            <a:pPr algn="ctr"/>
            <a:r>
              <a:rPr lang="tr-TR" dirty="0"/>
              <a:t>Yetkili </a:t>
            </a:r>
            <a:r>
              <a:rPr lang="tr-TR" dirty="0" smtClean="0"/>
              <a:t>merci tarafından eksiklik </a:t>
            </a:r>
            <a:r>
              <a:rPr lang="tr-TR" dirty="0"/>
              <a:t>bildirimi yapılan hususlar 30 takvim günü içerisinde yeniden değerlendirilir. Uygun bulunması durumunda </a:t>
            </a:r>
            <a:r>
              <a:rPr lang="tr-TR" dirty="0" smtClean="0"/>
              <a:t>5 </a:t>
            </a:r>
            <a:r>
              <a:rPr lang="tr-TR" dirty="0"/>
              <a:t>yıl süreli Çevre İzin Belgesi/Çevre İzin ve Lisans Belgesi düzenlenir. Başvurunun uygun bulunmaması durumunda işletme/faaliyet adına düzenlenmiş olan Geçici Faaliyet Belgesi iptal edilir. Ayrıca, GFB verilme tarihi itibari ile sonrası 180 takvim günü içerisinde yeniden başvurunun yapılmaması durumunda da </a:t>
            </a:r>
            <a:endParaRPr lang="tr-TR" dirty="0" smtClean="0"/>
          </a:p>
          <a:p>
            <a:pPr algn="ctr"/>
            <a:r>
              <a:rPr lang="tr-TR" dirty="0" smtClean="0"/>
              <a:t>Geçici </a:t>
            </a:r>
            <a:r>
              <a:rPr lang="tr-TR" dirty="0"/>
              <a:t>Faaliyet Belgesi iptal edilir.</a:t>
            </a:r>
          </a:p>
        </p:txBody>
      </p:sp>
    </p:spTree>
    <p:extLst>
      <p:ext uri="{BB962C8B-B14F-4D97-AF65-F5344CB8AC3E}">
        <p14:creationId xmlns:p14="http://schemas.microsoft.com/office/powerpoint/2010/main" val="1404343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3026" y="283325"/>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396" y="283325"/>
            <a:ext cx="6415194" cy="60925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277788" y="847898"/>
            <a:ext cx="1950023" cy="4370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lnSpc>
                <a:spcPct val="80000"/>
              </a:lnSpc>
              <a:spcBef>
                <a:spcPct val="20000"/>
              </a:spcBef>
              <a:buClr>
                <a:schemeClr val="accent1"/>
              </a:buClr>
              <a:buSzPct val="65000"/>
              <a:buFont typeface="Wingdings" pitchFamily="2" charset="2"/>
              <a:buNone/>
              <a:defRPr/>
            </a:pPr>
            <a:r>
              <a:rPr lang="tr-TR" sz="2800" b="1" dirty="0" smtClean="0">
                <a:solidFill>
                  <a:srgbClr val="C00000"/>
                </a:solidFill>
                <a:effectLst>
                  <a:outerShdw blurRad="38100" dist="38100" dir="2700000" algn="tl">
                    <a:srgbClr val="FFFFFF"/>
                  </a:outerShdw>
                </a:effectLst>
                <a:latin typeface="Arial Narrow" pitchFamily="34" charset="0"/>
              </a:rPr>
              <a:t>SÜREÇ</a:t>
            </a:r>
          </a:p>
        </p:txBody>
      </p:sp>
      <p:sp>
        <p:nvSpPr>
          <p:cNvPr id="12" name="Yuvarlatılmış Dikdörtgen 22"/>
          <p:cNvSpPr/>
          <p:nvPr/>
        </p:nvSpPr>
        <p:spPr>
          <a:xfrm>
            <a:off x="3965171" y="934053"/>
            <a:ext cx="1155504" cy="479036"/>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t"/>
          <a:lstStyle/>
          <a:p>
            <a:pPr algn="ctr"/>
            <a:r>
              <a:rPr lang="tr-TR" sz="1200" dirty="0" smtClean="0"/>
              <a:t>2 ay içerisinde sonuçlandırılır</a:t>
            </a:r>
            <a:endParaRPr lang="tr-TR" sz="1200" dirty="0"/>
          </a:p>
        </p:txBody>
      </p:sp>
    </p:spTree>
    <p:extLst>
      <p:ext uri="{BB962C8B-B14F-4D97-AF65-F5344CB8AC3E}">
        <p14:creationId xmlns:p14="http://schemas.microsoft.com/office/powerpoint/2010/main" val="98451435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13181" y="319214"/>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9" name="Rectangle 3"/>
          <p:cNvSpPr txBox="1">
            <a:spLocks noChangeArrowheads="1"/>
          </p:cNvSpPr>
          <p:nvPr/>
        </p:nvSpPr>
        <p:spPr bwMode="auto">
          <a:xfrm>
            <a:off x="1338349" y="2235580"/>
            <a:ext cx="9152313" cy="4342295"/>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a:lstStyle/>
          <a:p>
            <a:pPr algn="just">
              <a:defRPr/>
            </a:pPr>
            <a:r>
              <a:rPr lang="tr-TR" sz="2400" dirty="0" smtClean="0">
                <a:solidFill>
                  <a:srgbClr val="000000"/>
                </a:solidFill>
              </a:rPr>
              <a:t>İşletmeler; </a:t>
            </a:r>
          </a:p>
          <a:p>
            <a:pPr algn="just">
              <a:defRPr/>
            </a:pPr>
            <a:r>
              <a:rPr lang="tr-TR" sz="2400" dirty="0" smtClean="0">
                <a:solidFill>
                  <a:srgbClr val="000000"/>
                </a:solidFill>
              </a:rPr>
              <a:t>Belge geçerlilik süresinin sona ereceği tarihten en az </a:t>
            </a:r>
            <a:r>
              <a:rPr lang="tr-TR" sz="2400" dirty="0" smtClean="0">
                <a:solidFill>
                  <a:srgbClr val="FF0000"/>
                </a:solidFill>
              </a:rPr>
              <a:t>180 gün </a:t>
            </a:r>
            <a:r>
              <a:rPr lang="tr-TR" sz="2400" dirty="0" smtClean="0">
                <a:solidFill>
                  <a:srgbClr val="000000"/>
                </a:solidFill>
              </a:rPr>
              <a:t>önce başvuru yapmak ve beş yıllık süre dolmadan yeniden Çevre İzin veya Çevre İzin ve Lisansı Belgesi almak zorundadır.</a:t>
            </a:r>
          </a:p>
          <a:p>
            <a:pPr marL="800100" lvl="1" indent="-342900" algn="just">
              <a:buFont typeface="Wingdings" pitchFamily="2" charset="2"/>
              <a:buChar char="Ø"/>
              <a:defRPr/>
            </a:pPr>
            <a:r>
              <a:rPr lang="tr-TR" sz="2400" dirty="0" smtClean="0">
                <a:solidFill>
                  <a:srgbClr val="000000"/>
                </a:solidFill>
              </a:rPr>
              <a:t>Bu süreç Çevre İzin Belgesi için her durumda,</a:t>
            </a:r>
          </a:p>
          <a:p>
            <a:pPr marL="800100" lvl="1" indent="-342900" algn="just">
              <a:buFont typeface="Wingdings" pitchFamily="2" charset="2"/>
              <a:buChar char="Ø"/>
              <a:defRPr/>
            </a:pPr>
            <a:r>
              <a:rPr lang="tr-TR" sz="2400" dirty="0" smtClean="0">
                <a:solidFill>
                  <a:srgbClr val="000000"/>
                </a:solidFill>
              </a:rPr>
              <a:t>Çevre İzin ve Lisansı Belgesi için </a:t>
            </a:r>
            <a:r>
              <a:rPr lang="tr-TR" sz="2400" dirty="0">
                <a:solidFill>
                  <a:srgbClr val="000000"/>
                </a:solidFill>
              </a:rPr>
              <a:t>ise mevcut lisans konuları ile ilgili prosesinde ve çalışma koşullarında herhangi bir değişiklik olmaması </a:t>
            </a:r>
            <a:r>
              <a:rPr lang="tr-TR" sz="2400" dirty="0" smtClean="0">
                <a:solidFill>
                  <a:srgbClr val="000000"/>
                </a:solidFill>
              </a:rPr>
              <a:t>durumunda,</a:t>
            </a:r>
          </a:p>
          <a:p>
            <a:pPr lvl="1" algn="just">
              <a:defRPr/>
            </a:pPr>
            <a:r>
              <a:rPr lang="tr-TR" sz="2400" dirty="0">
                <a:solidFill>
                  <a:srgbClr val="000000"/>
                </a:solidFill>
              </a:rPr>
              <a:t>GFB başvuru süreci </a:t>
            </a:r>
            <a:r>
              <a:rPr lang="tr-TR" sz="2400" dirty="0" smtClean="0">
                <a:solidFill>
                  <a:srgbClr val="000000"/>
                </a:solidFill>
              </a:rPr>
              <a:t>uygulanmaksızın </a:t>
            </a:r>
            <a:r>
              <a:rPr lang="tr-TR" sz="2400" dirty="0">
                <a:solidFill>
                  <a:srgbClr val="000000"/>
                </a:solidFill>
              </a:rPr>
              <a:t>Yönetmeliğin 9 uncu maddesi kapsamında yürütülür.</a:t>
            </a:r>
          </a:p>
        </p:txBody>
      </p:sp>
      <p:sp>
        <p:nvSpPr>
          <p:cNvPr id="11" name="1 Başlık"/>
          <p:cNvSpPr txBox="1">
            <a:spLocks/>
          </p:cNvSpPr>
          <p:nvPr/>
        </p:nvSpPr>
        <p:spPr>
          <a:xfrm>
            <a:off x="2836095" y="205598"/>
            <a:ext cx="6496474" cy="1150012"/>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marL="342900" indent="-342900" algn="ctr">
              <a:spcBef>
                <a:spcPct val="20000"/>
              </a:spcBef>
              <a:buClr>
                <a:srgbClr val="0F6FC6"/>
              </a:buClr>
              <a:buSzPct val="65000"/>
              <a:defRPr/>
            </a:pPr>
            <a:r>
              <a:rPr lang="tr-TR" sz="2800" b="1" dirty="0" smtClean="0">
                <a:solidFill>
                  <a:srgbClr val="0033CC"/>
                </a:solidFill>
              </a:rPr>
              <a:t>BELGENİN GEÇERLİLİĞİ </a:t>
            </a:r>
            <a:r>
              <a:rPr lang="tr-TR" sz="2800" b="1" dirty="0">
                <a:solidFill>
                  <a:srgbClr val="0033CC"/>
                </a:solidFill>
              </a:rPr>
              <a:t>VE </a:t>
            </a:r>
            <a:r>
              <a:rPr lang="tr-TR" sz="2800" b="1" dirty="0" smtClean="0">
                <a:solidFill>
                  <a:srgbClr val="0033CC"/>
                </a:solidFill>
              </a:rPr>
              <a:t>YENİLENMESİ</a:t>
            </a:r>
          </a:p>
          <a:p>
            <a:pPr marL="342900" indent="-342900" algn="ctr">
              <a:spcBef>
                <a:spcPct val="20000"/>
              </a:spcBef>
              <a:buClr>
                <a:srgbClr val="0F6FC6"/>
              </a:buClr>
              <a:buSzPct val="65000"/>
              <a:defRPr/>
            </a:pPr>
            <a:r>
              <a:rPr lang="tr-TR" sz="2800" b="1" dirty="0" smtClean="0">
                <a:solidFill>
                  <a:srgbClr val="FF0000"/>
                </a:solidFill>
              </a:rPr>
              <a:t>ÇİLY </a:t>
            </a:r>
            <a:r>
              <a:rPr lang="tr-TR" sz="2800" b="1" dirty="0">
                <a:solidFill>
                  <a:srgbClr val="FF0000"/>
                </a:solidFill>
              </a:rPr>
              <a:t>11.Madde</a:t>
            </a:r>
          </a:p>
          <a:p>
            <a:pPr marL="342900" indent="-342900" algn="ctr">
              <a:spcBef>
                <a:spcPct val="20000"/>
              </a:spcBef>
              <a:buClr>
                <a:srgbClr val="0F6FC6"/>
              </a:buClr>
              <a:buSzPct val="65000"/>
              <a:defRPr/>
            </a:pPr>
            <a:endParaRPr lang="tr-TR" sz="2800" b="1" dirty="0">
              <a:solidFill>
                <a:srgbClr val="0033CC"/>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Başlık"/>
          <p:cNvSpPr txBox="1">
            <a:spLocks/>
          </p:cNvSpPr>
          <p:nvPr/>
        </p:nvSpPr>
        <p:spPr>
          <a:xfrm>
            <a:off x="387132" y="1448805"/>
            <a:ext cx="3112526" cy="693579"/>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11-(1) Maddesi</a:t>
            </a:r>
            <a:endParaRPr lang="tr-TR" sz="2800" dirty="0">
              <a:solidFill>
                <a:srgbClr val="C00000"/>
              </a:solidFill>
            </a:endParaRPr>
          </a:p>
        </p:txBody>
      </p:sp>
    </p:spTree>
    <p:extLst>
      <p:ext uri="{BB962C8B-B14F-4D97-AF65-F5344CB8AC3E}">
        <p14:creationId xmlns:p14="http://schemas.microsoft.com/office/powerpoint/2010/main" val="945796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9"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ppt_x</p:attrName>
                                        </p:attrNameLst>
                                      </p:cBhvr>
                                      <p:tavLst>
                                        <p:tav tm="0">
                                          <p:val>
                                            <p:strVal val="#ppt_x-.2"/>
                                          </p:val>
                                        </p:tav>
                                        <p:tav tm="100000">
                                          <p:val>
                                            <p:strVal val="#ppt_x"/>
                                          </p:val>
                                        </p:tav>
                                      </p:tavLst>
                                    </p:anim>
                                    <p:anim calcmode="lin" valueType="num">
                                      <p:cBhvr>
                                        <p:cTn id="1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92"/>
          <p:cNvSpPr txBox="1">
            <a:spLocks noChangeArrowheads="1"/>
          </p:cNvSpPr>
          <p:nvPr/>
        </p:nvSpPr>
        <p:spPr bwMode="auto">
          <a:xfrm>
            <a:off x="1113377" y="576125"/>
            <a:ext cx="8784975" cy="764643"/>
          </a:xfrm>
          <a:prstGeom prst="rect">
            <a:avLst/>
          </a:prstGeom>
          <a:solidFill>
            <a:schemeClr val="accent6">
              <a:lumMod val="40000"/>
              <a:lumOff val="60000"/>
            </a:schemeClr>
          </a:solidFill>
          <a:ln>
            <a:headEnd/>
            <a:tailEnd/>
          </a:ln>
        </p:spPr>
        <p:style>
          <a:lnRef idx="0">
            <a:schemeClr val="accent6"/>
          </a:lnRef>
          <a:fillRef idx="3">
            <a:schemeClr val="accent6"/>
          </a:fillRef>
          <a:effectRef idx="3">
            <a:schemeClr val="accent6"/>
          </a:effectRef>
          <a:fontRef idx="minor">
            <a:schemeClr val="lt1"/>
          </a:fontRef>
        </p:style>
        <p:txBody>
          <a:bodyPr anchor="ctr">
            <a:noAutofit/>
          </a:bodyPr>
          <a:lstStyle/>
          <a:p>
            <a:pPr algn="ctr">
              <a:defRPr/>
            </a:pPr>
            <a:endParaRPr lang="tr-TR" sz="2000" dirty="0" smtClean="0">
              <a:solidFill>
                <a:srgbClr val="C00000"/>
              </a:solidFill>
            </a:endParaRPr>
          </a:p>
          <a:p>
            <a:pPr algn="ctr">
              <a:defRPr/>
            </a:pPr>
            <a:r>
              <a:rPr lang="tr-TR" sz="2400" dirty="0" smtClean="0">
                <a:solidFill>
                  <a:srgbClr val="C00000"/>
                </a:solidFill>
              </a:rPr>
              <a:t>Çevre İzin ve/veya Lisans alma sürecinin yeniden başlatılması</a:t>
            </a:r>
          </a:p>
          <a:p>
            <a:pPr algn="ctr">
              <a:defRPr/>
            </a:pPr>
            <a:r>
              <a:rPr lang="tr-TR" sz="2400" dirty="0" smtClean="0">
                <a:solidFill>
                  <a:srgbClr val="C00000"/>
                </a:solidFill>
              </a:rPr>
              <a:t>(İşletmede </a:t>
            </a:r>
            <a:r>
              <a:rPr lang="tr-TR" sz="2400" dirty="0">
                <a:solidFill>
                  <a:srgbClr val="C00000"/>
                </a:solidFill>
              </a:rPr>
              <a:t>aşağıda verilen değişikliklerin olması </a:t>
            </a:r>
            <a:r>
              <a:rPr lang="tr-TR" sz="2400" dirty="0" smtClean="0">
                <a:solidFill>
                  <a:srgbClr val="C00000"/>
                </a:solidFill>
              </a:rPr>
              <a:t>durumunda)</a:t>
            </a:r>
            <a:endParaRPr lang="tr-TR" sz="2400" dirty="0">
              <a:solidFill>
                <a:srgbClr val="C00000"/>
              </a:solidFill>
            </a:endParaRPr>
          </a:p>
          <a:p>
            <a:pPr algn="ctr">
              <a:defRPr/>
            </a:pPr>
            <a:endParaRPr lang="tr-TR" sz="2000" dirty="0">
              <a:solidFill>
                <a:prstClr val="white"/>
              </a:solidFill>
            </a:endParaRPr>
          </a:p>
        </p:txBody>
      </p:sp>
      <p:sp>
        <p:nvSpPr>
          <p:cNvPr id="9" name="Rectangle 3"/>
          <p:cNvSpPr txBox="1">
            <a:spLocks noChangeArrowheads="1"/>
          </p:cNvSpPr>
          <p:nvPr/>
        </p:nvSpPr>
        <p:spPr bwMode="auto">
          <a:xfrm>
            <a:off x="329403" y="2149748"/>
            <a:ext cx="10352452" cy="84622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indent="342900" eaLnBrk="0" hangingPunct="0">
              <a:defRPr/>
            </a:pPr>
            <a:r>
              <a:rPr lang="tr-TR" sz="2200" dirty="0" smtClean="0">
                <a:solidFill>
                  <a:srgbClr val="000000"/>
                </a:solidFill>
                <a:cs typeface="Times New Roman" pitchFamily="18" charset="0"/>
              </a:rPr>
              <a:t>a-</a:t>
            </a:r>
            <a:r>
              <a:rPr lang="tr-TR" sz="2200" dirty="0" smtClean="0">
                <a:solidFill>
                  <a:srgbClr val="000000"/>
                </a:solidFill>
              </a:rPr>
              <a:t> </a:t>
            </a:r>
            <a:r>
              <a:rPr lang="tr-TR" sz="2200" dirty="0">
                <a:solidFill>
                  <a:srgbClr val="000000"/>
                </a:solidFill>
              </a:rPr>
              <a:t>İşletmenin faaliyet yerinin </a:t>
            </a:r>
            <a:r>
              <a:rPr lang="tr-TR" sz="2200" dirty="0" smtClean="0">
                <a:solidFill>
                  <a:srgbClr val="000000"/>
                </a:solidFill>
              </a:rPr>
              <a:t>değişmesi </a:t>
            </a:r>
            <a:r>
              <a:rPr lang="tr-TR" sz="2200" dirty="0" smtClean="0">
                <a:solidFill>
                  <a:srgbClr val="C00000"/>
                </a:solidFill>
              </a:rPr>
              <a:t>(GFB iptal edilmeksizin, adres değişikliği nedeniyle GFB yenileme aşamasından süreç yeniden başlatılır.)</a:t>
            </a:r>
            <a:endParaRPr lang="tr-TR" sz="2200" dirty="0">
              <a:solidFill>
                <a:srgbClr val="C00000"/>
              </a:solidFill>
              <a:cs typeface="Times New Roman" pitchFamily="18" charset="0"/>
            </a:endParaRPr>
          </a:p>
        </p:txBody>
      </p:sp>
      <p:sp>
        <p:nvSpPr>
          <p:cNvPr id="10" name="Rectangle 3"/>
          <p:cNvSpPr txBox="1">
            <a:spLocks noChangeArrowheads="1"/>
          </p:cNvSpPr>
          <p:nvPr/>
        </p:nvSpPr>
        <p:spPr bwMode="auto">
          <a:xfrm>
            <a:off x="329403" y="4109504"/>
            <a:ext cx="7301681" cy="79265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indent="342900" eaLnBrk="0" hangingPunct="0">
              <a:defRPr/>
            </a:pPr>
            <a:r>
              <a:rPr lang="tr-TR" sz="2200" dirty="0" smtClean="0">
                <a:solidFill>
                  <a:srgbClr val="000000"/>
                </a:solidFill>
                <a:cs typeface="Times New Roman" pitchFamily="18" charset="0"/>
              </a:rPr>
              <a:t>c-</a:t>
            </a:r>
            <a:r>
              <a:rPr lang="tr-TR" sz="2200" dirty="0" smtClean="0">
                <a:solidFill>
                  <a:srgbClr val="000000"/>
                </a:solidFill>
              </a:rPr>
              <a:t> </a:t>
            </a:r>
            <a:r>
              <a:rPr lang="tr-TR" sz="2200" dirty="0">
                <a:solidFill>
                  <a:srgbClr val="000000"/>
                </a:solidFill>
              </a:rPr>
              <a:t>İşletmenin yakıtının ve/veya yakma </a:t>
            </a:r>
            <a:r>
              <a:rPr lang="tr-TR" sz="2200" dirty="0" smtClean="0">
                <a:solidFill>
                  <a:srgbClr val="000000"/>
                </a:solidFill>
              </a:rPr>
              <a:t>sisteminin</a:t>
            </a:r>
          </a:p>
          <a:p>
            <a:pPr indent="342900" eaLnBrk="0" hangingPunct="0">
              <a:defRPr/>
            </a:pPr>
            <a:r>
              <a:rPr lang="tr-TR" sz="2200" dirty="0">
                <a:solidFill>
                  <a:srgbClr val="000000"/>
                </a:solidFill>
              </a:rPr>
              <a:t> </a:t>
            </a:r>
            <a:r>
              <a:rPr lang="tr-TR" sz="2200" dirty="0" smtClean="0">
                <a:solidFill>
                  <a:srgbClr val="000000"/>
                </a:solidFill>
              </a:rPr>
              <a:t>    </a:t>
            </a:r>
            <a:r>
              <a:rPr lang="tr-TR" sz="2200" dirty="0">
                <a:solidFill>
                  <a:srgbClr val="000000"/>
                </a:solidFill>
              </a:rPr>
              <a:t>değişmesi,</a:t>
            </a:r>
          </a:p>
          <a:p>
            <a:pPr indent="342900" eaLnBrk="0" hangingPunct="0">
              <a:defRPr/>
            </a:pPr>
            <a:endParaRPr lang="tr-TR" sz="2000" dirty="0">
              <a:solidFill>
                <a:srgbClr val="000000"/>
              </a:solidFill>
              <a:cs typeface="Times New Roman" pitchFamily="18" charset="0"/>
            </a:endParaRPr>
          </a:p>
        </p:txBody>
      </p:sp>
      <p:sp>
        <p:nvSpPr>
          <p:cNvPr id="11" name="Rectangle 3"/>
          <p:cNvSpPr txBox="1">
            <a:spLocks noChangeArrowheads="1"/>
          </p:cNvSpPr>
          <p:nvPr/>
        </p:nvSpPr>
        <p:spPr bwMode="auto">
          <a:xfrm>
            <a:off x="329403" y="5053602"/>
            <a:ext cx="7301681" cy="142234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indent="342900">
              <a:defRPr/>
            </a:pPr>
            <a:r>
              <a:rPr lang="tr-TR" sz="2200" dirty="0" smtClean="0">
                <a:solidFill>
                  <a:srgbClr val="000000"/>
                </a:solidFill>
              </a:rPr>
              <a:t>ç- </a:t>
            </a:r>
            <a:r>
              <a:rPr lang="tr-TR" sz="2200" dirty="0">
                <a:solidFill>
                  <a:srgbClr val="000000"/>
                </a:solidFill>
              </a:rPr>
              <a:t>İşletmenin toplam üretim </a:t>
            </a:r>
            <a:r>
              <a:rPr lang="tr-TR" sz="2200" dirty="0" smtClean="0">
                <a:solidFill>
                  <a:srgbClr val="000000"/>
                </a:solidFill>
              </a:rPr>
              <a:t>kapasitesinin veya </a:t>
            </a:r>
            <a:r>
              <a:rPr lang="tr-TR" sz="2200" dirty="0">
                <a:solidFill>
                  <a:srgbClr val="000000"/>
                </a:solidFill>
                <a:cs typeface="Times New Roman" pitchFamily="18" charset="0"/>
              </a:rPr>
              <a:t>yakma/anma ısıl gücünün </a:t>
            </a:r>
            <a:r>
              <a:rPr lang="tr-TR" sz="2200" dirty="0" smtClean="0">
                <a:solidFill>
                  <a:srgbClr val="000000"/>
                </a:solidFill>
              </a:rPr>
              <a:t> </a:t>
            </a:r>
            <a:r>
              <a:rPr lang="tr-TR" sz="2200" dirty="0">
                <a:solidFill>
                  <a:srgbClr val="000000"/>
                </a:solidFill>
              </a:rPr>
              <a:t>en az </a:t>
            </a:r>
            <a:r>
              <a:rPr lang="tr-TR" sz="2200" dirty="0" smtClean="0">
                <a:solidFill>
                  <a:srgbClr val="000000"/>
                </a:solidFill>
              </a:rPr>
              <a:t>1/3 oranında artması</a:t>
            </a:r>
            <a:r>
              <a:rPr lang="tr-TR" sz="2200" dirty="0">
                <a:solidFill>
                  <a:srgbClr val="000000"/>
                </a:solidFill>
              </a:rPr>
              <a:t> </a:t>
            </a:r>
            <a:r>
              <a:rPr lang="tr-TR" sz="2200" dirty="0" smtClean="0">
                <a:solidFill>
                  <a:srgbClr val="000000"/>
                </a:solidFill>
              </a:rPr>
              <a:t>veya artış miktarının Yönetmeliğin Ek-1 listesi kapsamında yer alması.</a:t>
            </a:r>
            <a:endParaRPr lang="tr-TR" sz="2200" dirty="0">
              <a:solidFill>
                <a:srgbClr val="000000"/>
              </a:solidFill>
              <a:cs typeface="Times New Roman" pitchFamily="18" charset="0"/>
            </a:endParaRPr>
          </a:p>
        </p:txBody>
      </p:sp>
      <p:sp>
        <p:nvSpPr>
          <p:cNvPr id="12" name="Rectangle 3"/>
          <p:cNvSpPr txBox="1">
            <a:spLocks noChangeArrowheads="1"/>
          </p:cNvSpPr>
          <p:nvPr/>
        </p:nvSpPr>
        <p:spPr bwMode="auto">
          <a:xfrm>
            <a:off x="329403" y="3375396"/>
            <a:ext cx="7301681" cy="58200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tr-TR" sz="2400" dirty="0">
                <a:solidFill>
                  <a:srgbClr val="000000"/>
                </a:solidFill>
                <a:cs typeface="Times New Roman" pitchFamily="18" charset="0"/>
              </a:rPr>
              <a:t>   </a:t>
            </a:r>
            <a:r>
              <a:rPr lang="tr-TR" sz="2400" dirty="0" smtClean="0">
                <a:solidFill>
                  <a:srgbClr val="000000"/>
                </a:solidFill>
                <a:cs typeface="Times New Roman" pitchFamily="18" charset="0"/>
              </a:rPr>
              <a:t>  </a:t>
            </a:r>
            <a:r>
              <a:rPr lang="tr-TR" sz="2200" dirty="0" smtClean="0">
                <a:solidFill>
                  <a:srgbClr val="000000"/>
                </a:solidFill>
                <a:cs typeface="Times New Roman" pitchFamily="18" charset="0"/>
              </a:rPr>
              <a:t>b- </a:t>
            </a:r>
            <a:r>
              <a:rPr lang="tr-TR" sz="2200" dirty="0">
                <a:solidFill>
                  <a:srgbClr val="000000"/>
                </a:solidFill>
              </a:rPr>
              <a:t>İşletmenin faaliyet konusunun değişmesi,</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Yuvarlatılmış Dikdörtgen 14"/>
          <p:cNvSpPr/>
          <p:nvPr/>
        </p:nvSpPr>
        <p:spPr>
          <a:xfrm>
            <a:off x="7738881" y="3307544"/>
            <a:ext cx="3297846" cy="3115533"/>
          </a:xfrm>
          <a:prstGeom prst="roundRect">
            <a:avLst/>
          </a:prstGeom>
          <a:solidFill>
            <a:schemeClr val="bg2"/>
          </a:solidFill>
          <a:ln w="38100"/>
        </p:spPr>
        <p:style>
          <a:lnRef idx="1">
            <a:schemeClr val="dk1"/>
          </a:lnRef>
          <a:fillRef idx="2">
            <a:schemeClr val="dk1"/>
          </a:fillRef>
          <a:effectRef idx="1">
            <a:schemeClr val="dk1"/>
          </a:effectRef>
          <a:fontRef idx="minor">
            <a:schemeClr val="dk1"/>
          </a:fontRef>
        </p:style>
        <p:txBody>
          <a:bodyPr rtlCol="0" anchor="t"/>
          <a:lstStyle/>
          <a:p>
            <a:pPr algn="ctr"/>
            <a:r>
              <a:rPr lang="tr-TR" sz="1400" b="1" dirty="0" smtClean="0">
                <a:solidFill>
                  <a:srgbClr val="C00000"/>
                </a:solidFill>
              </a:rPr>
              <a:t>ÇEVRE İZİN BELGESİ İÇİN HER DURUMDA</a:t>
            </a:r>
          </a:p>
          <a:p>
            <a:endParaRPr lang="tr-TR" sz="1400" dirty="0"/>
          </a:p>
          <a:p>
            <a:pPr algn="ctr"/>
            <a:r>
              <a:rPr lang="tr-TR" sz="1400" b="1" dirty="0" smtClean="0">
                <a:solidFill>
                  <a:schemeClr val="accent1">
                    <a:lumMod val="75000"/>
                  </a:schemeClr>
                </a:solidFill>
              </a:rPr>
              <a:t>ÇEVRE İZİN VE LİSANS BELGESİ </a:t>
            </a:r>
            <a:r>
              <a:rPr lang="tr-TR" sz="1400" dirty="0" smtClean="0"/>
              <a:t>İÇİN MEVCUT LİSANS KONULARI İLE İLGİLİ PROSESİNDE VE ÇALIŞMA KOŞULLARINDA BİR DEĞİŞİKLİK OLMAMASI DURUMUNDA</a:t>
            </a:r>
          </a:p>
          <a:p>
            <a:pPr algn="ctr"/>
            <a:endParaRPr lang="tr-TR" sz="1400" dirty="0"/>
          </a:p>
          <a:p>
            <a:pPr algn="ctr"/>
            <a:r>
              <a:rPr lang="tr-TR" sz="1400" b="1" u="sng" dirty="0" smtClean="0"/>
              <a:t>GFB </a:t>
            </a:r>
            <a:r>
              <a:rPr lang="tr-TR" sz="1400" b="1" u="sng" dirty="0"/>
              <a:t>başvuru süreci uygulanmaksızın </a:t>
            </a:r>
            <a:r>
              <a:rPr lang="tr-TR" sz="1400" dirty="0"/>
              <a:t>bu Yönetmeliğin 9 uncu maddesi kapsamında </a:t>
            </a:r>
            <a:r>
              <a:rPr lang="tr-TR" sz="1400" b="1" dirty="0">
                <a:solidFill>
                  <a:srgbClr val="C00000"/>
                </a:solidFill>
              </a:rPr>
              <a:t>çevre izin ve lisans süreci yeniden başlatılır</a:t>
            </a:r>
            <a:r>
              <a:rPr lang="tr-TR" sz="1400" dirty="0"/>
              <a:t>.</a:t>
            </a:r>
          </a:p>
          <a:p>
            <a:pPr algn="ctr"/>
            <a:endParaRPr lang="tr-TR" sz="1400" dirty="0"/>
          </a:p>
        </p:txBody>
      </p:sp>
      <p:sp>
        <p:nvSpPr>
          <p:cNvPr id="16" name="1 Başlık"/>
          <p:cNvSpPr txBox="1">
            <a:spLocks/>
          </p:cNvSpPr>
          <p:nvPr/>
        </p:nvSpPr>
        <p:spPr>
          <a:xfrm>
            <a:off x="329403" y="1429789"/>
            <a:ext cx="3411324" cy="619916"/>
          </a:xfrm>
          <a:prstGeom prst="round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11-(2) Maddesi</a:t>
            </a:r>
            <a:endParaRPr lang="tr-TR" sz="2800" dirty="0">
              <a:solidFill>
                <a:srgbClr val="C00000"/>
              </a:solidFill>
            </a:endParaRPr>
          </a:p>
        </p:txBody>
      </p:sp>
    </p:spTree>
    <p:extLst>
      <p:ext uri="{BB962C8B-B14F-4D97-AF65-F5344CB8AC3E}">
        <p14:creationId xmlns:p14="http://schemas.microsoft.com/office/powerpoint/2010/main" val="945796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0"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İkizkenar Üçgen 19"/>
          <p:cNvSpPr/>
          <p:nvPr/>
        </p:nvSpPr>
        <p:spPr>
          <a:xfrm>
            <a:off x="1388226" y="343914"/>
            <a:ext cx="8719258" cy="326381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dirty="0">
                <a:solidFill>
                  <a:srgbClr val="FF0000"/>
                </a:solidFill>
              </a:rPr>
              <a:t>Çevre Kanunu</a:t>
            </a:r>
          </a:p>
          <a:p>
            <a:pPr algn="ctr">
              <a:defRPr/>
            </a:pPr>
            <a:r>
              <a:rPr lang="tr-TR" dirty="0">
                <a:solidFill>
                  <a:schemeClr val="tx1"/>
                </a:solidFill>
                <a:latin typeface="+mj-lt"/>
              </a:rPr>
              <a:t>olumsuz çevresel etkileri bulunan işletmelerin faaliyette bulunabilmeleri için </a:t>
            </a:r>
            <a:r>
              <a:rPr lang="tr-TR" u="sng" dirty="0">
                <a:solidFill>
                  <a:srgbClr val="C00000"/>
                </a:solidFill>
                <a:latin typeface="+mj-lt"/>
              </a:rPr>
              <a:t>izin</a:t>
            </a:r>
            <a:r>
              <a:rPr lang="tr-TR" dirty="0">
                <a:solidFill>
                  <a:schemeClr val="tx1"/>
                </a:solidFill>
                <a:latin typeface="+mj-lt"/>
              </a:rPr>
              <a:t>, atıkların geri kazanımı, geri dönüşümü ve </a:t>
            </a:r>
            <a:r>
              <a:rPr lang="tr-TR" dirty="0" err="1">
                <a:solidFill>
                  <a:schemeClr val="tx1"/>
                </a:solidFill>
                <a:latin typeface="+mj-lt"/>
              </a:rPr>
              <a:t>bertarafına</a:t>
            </a:r>
            <a:r>
              <a:rPr lang="tr-TR" dirty="0">
                <a:solidFill>
                  <a:schemeClr val="tx1"/>
                </a:solidFill>
                <a:latin typeface="+mj-lt"/>
              </a:rPr>
              <a:t> ilişkin iş ve işlemelerle iştigal eden tüm işletmelerin ise </a:t>
            </a:r>
            <a:r>
              <a:rPr lang="tr-TR" u="sng" dirty="0">
                <a:solidFill>
                  <a:srgbClr val="C00000"/>
                </a:solidFill>
                <a:latin typeface="+mj-lt"/>
              </a:rPr>
              <a:t>lisans</a:t>
            </a:r>
            <a:r>
              <a:rPr lang="tr-TR" dirty="0">
                <a:solidFill>
                  <a:schemeClr val="tx1"/>
                </a:solidFill>
                <a:latin typeface="+mj-lt"/>
              </a:rPr>
              <a:t> almaları gerekmektedir</a:t>
            </a:r>
            <a:r>
              <a:rPr lang="tr-TR" sz="1600" dirty="0">
                <a:solidFill>
                  <a:schemeClr val="tx1"/>
                </a:solidFill>
                <a:latin typeface="+mj-lt"/>
              </a:rPr>
              <a:t>. </a:t>
            </a:r>
            <a:endParaRPr lang="tr-TR" sz="2800" dirty="0">
              <a:solidFill>
                <a:schemeClr val="tx1"/>
              </a:solidFill>
            </a:endParaRPr>
          </a:p>
          <a:p>
            <a:pPr algn="ctr">
              <a:defRPr/>
            </a:pPr>
            <a:endParaRPr lang="tr-TR" sz="2800" dirty="0">
              <a:solidFill>
                <a:schemeClr val="tx1"/>
              </a:solidFill>
            </a:endParaRPr>
          </a:p>
        </p:txBody>
      </p:sp>
      <p:sp>
        <p:nvSpPr>
          <p:cNvPr id="22" name="Rectangle 3"/>
          <p:cNvSpPr>
            <a:spLocks noChangeArrowheads="1"/>
          </p:cNvSpPr>
          <p:nvPr/>
        </p:nvSpPr>
        <p:spPr bwMode="auto">
          <a:xfrm>
            <a:off x="1788247" y="454076"/>
            <a:ext cx="3598862"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pPr eaLnBrk="0" hangingPunct="0">
              <a:defRPr/>
            </a:pPr>
            <a:r>
              <a:rPr lang="tr-TR" altLang="tr-TR" sz="2800" b="1" dirty="0">
                <a:solidFill>
                  <a:srgbClr val="D9355C"/>
                </a:solidFill>
                <a:latin typeface="+mj-lt"/>
                <a:ea typeface="ＭＳ Ｐゴシック" pitchFamily="34" charset="-128"/>
                <a:cs typeface="ＭＳ Ｐゴシック" charset="0"/>
              </a:rPr>
              <a:t>Mevzuat</a:t>
            </a:r>
          </a:p>
          <a:p>
            <a:pPr eaLnBrk="0" hangingPunct="0">
              <a:defRPr/>
            </a:pPr>
            <a:r>
              <a:rPr lang="tr-TR" altLang="tr-TR" sz="2000" b="1" dirty="0">
                <a:solidFill>
                  <a:srgbClr val="D9355C"/>
                </a:solidFill>
                <a:latin typeface="+mj-lt"/>
                <a:ea typeface="ＭＳ Ｐゴシック" pitchFamily="34" charset="-128"/>
                <a:cs typeface="ＭＳ Ｐゴシック" charset="0"/>
              </a:rPr>
              <a:t>Çevre İzin ve Lisans </a:t>
            </a:r>
          </a:p>
          <a:p>
            <a:pPr eaLnBrk="0" hangingPunct="0">
              <a:defRPr/>
            </a:pPr>
            <a:r>
              <a:rPr lang="tr-TR" altLang="tr-TR" sz="2000" b="1" dirty="0">
                <a:solidFill>
                  <a:srgbClr val="D9355C"/>
                </a:solidFill>
                <a:latin typeface="+mj-lt"/>
                <a:ea typeface="ＭＳ Ｐゴシック" pitchFamily="34" charset="-128"/>
                <a:cs typeface="ＭＳ Ｐゴシック" charset="0"/>
              </a:rPr>
              <a:t>Yönetmeliği</a:t>
            </a:r>
          </a:p>
        </p:txBody>
      </p:sp>
      <p:sp>
        <p:nvSpPr>
          <p:cNvPr id="23" name="Dikdörtgen 22"/>
          <p:cNvSpPr/>
          <p:nvPr/>
        </p:nvSpPr>
        <p:spPr>
          <a:xfrm>
            <a:off x="2706027" y="3693118"/>
            <a:ext cx="8042329" cy="1477328"/>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tr-TR" dirty="0">
                <a:solidFill>
                  <a:schemeClr val="tx1"/>
                </a:solidFill>
                <a:latin typeface="+mj-lt"/>
              </a:rPr>
              <a:t>Bu kapsamda, Çevre Kanununca Alınması Gereken İzin ve Lisanslar Hakkında Yönetmelik 29.04.2009 tarihinde yayınlanmış olup gelişen süreç içerisinde izin/lisansa tabi tesislere ilişkin uygulamada karşılaşılan sorunların giderilmesi amacıyla Çevre İzin ve Lisans Yönetmeliği 10.09.2014 tarih ve 29115 sayılı Resmi Gazetede yayımlanarak 01.11.2015 tarihinde yürürlüğe girmiştir.</a:t>
            </a:r>
          </a:p>
        </p:txBody>
      </p:sp>
      <p:sp>
        <p:nvSpPr>
          <p:cNvPr id="24" name="Dikdörtgen 23"/>
          <p:cNvSpPr/>
          <p:nvPr/>
        </p:nvSpPr>
        <p:spPr>
          <a:xfrm>
            <a:off x="1388227" y="5239144"/>
            <a:ext cx="8719258" cy="1477328"/>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tr-TR" dirty="0">
                <a:solidFill>
                  <a:schemeClr val="tx1"/>
                </a:solidFill>
                <a:latin typeface="+mj-lt"/>
              </a:rPr>
              <a:t>Çevre iznine veya çevre izin ve lisansına tabi işletmeler; </a:t>
            </a:r>
            <a:r>
              <a:rPr lang="tr-TR" dirty="0">
                <a:latin typeface="+mj-lt"/>
              </a:rPr>
              <a:t>çevreye kirletici etkisi yüksek düzeyde olan işletmeler (Ek-1 Listesi) ve çevreye kirletici etkisi olan işletmeler (Ek-2 Listesi) olarak sınıflandırılmıştır.</a:t>
            </a:r>
          </a:p>
          <a:p>
            <a:pPr algn="just">
              <a:defRPr/>
            </a:pPr>
            <a:r>
              <a:rPr lang="tr-TR" dirty="0">
                <a:latin typeface="+mj-lt"/>
              </a:rPr>
              <a:t>Ek-1 ve Ek-2 listelerinde yer alan işletmelerin, çevre izni veya çevre izin ve lisansı alması zorunludur.</a:t>
            </a:r>
          </a:p>
        </p:txBody>
      </p:sp>
      <p:pic>
        <p:nvPicPr>
          <p:cNvPr id="2050" name="Picture 2" descr="Ä°ZÄ°N LÄ°SANS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60" y="3693118"/>
            <a:ext cx="2413732" cy="145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93257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3026"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701304" y="1089113"/>
            <a:ext cx="9573227" cy="1731487"/>
          </a:xfrm>
          <a:prstGeom prst="rect">
            <a:avLst/>
          </a:prstGeom>
          <a:solidFill>
            <a:schemeClr val="accent1">
              <a:lumMod val="20000"/>
              <a:lumOff val="80000"/>
            </a:schemeClr>
          </a:solidFill>
          <a:ln>
            <a:headEnd/>
            <a:tailEnd/>
          </a:ln>
          <a:effectLst>
            <a:glow rad="63500">
              <a:schemeClr val="accent6">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just">
              <a:defRPr/>
            </a:pPr>
            <a:r>
              <a:rPr lang="tr-TR" sz="2000" dirty="0" smtClean="0"/>
              <a:t>İşletmede </a:t>
            </a:r>
            <a:r>
              <a:rPr lang="tr-TR" sz="2000" dirty="0"/>
              <a:t>insan sağlığı ve çevresel etkiler açısından iyileştirme yönünde değişiklik yapılması durumunda veya ikinci fıkra kapsamı dışında kalan durumlarda yapılan değişikliğe ilişkin bilgi, belge ve raporlarla birlikte başvurulur. Çevre izni veya çevre izin ve lisans alma sürecinin yeniden başlatılıp başlatılmayacağı, izni veren yetkili merci tarafından değerlendirilerek karara bağlanır</a:t>
            </a:r>
            <a:r>
              <a:rPr lang="tr-TR" sz="2000" dirty="0" smtClean="0"/>
              <a:t>.</a:t>
            </a:r>
            <a:endParaRPr lang="tr-TR" sz="2000" dirty="0"/>
          </a:p>
        </p:txBody>
      </p:sp>
      <p:sp>
        <p:nvSpPr>
          <p:cNvPr id="9" name="Rectangle 3"/>
          <p:cNvSpPr txBox="1">
            <a:spLocks noChangeArrowheads="1"/>
          </p:cNvSpPr>
          <p:nvPr/>
        </p:nvSpPr>
        <p:spPr bwMode="auto">
          <a:xfrm>
            <a:off x="701305" y="3945413"/>
            <a:ext cx="9573226" cy="2143346"/>
          </a:xfrm>
          <a:prstGeom prst="rect">
            <a:avLst/>
          </a:prstGeom>
          <a:solidFill>
            <a:schemeClr val="accent1">
              <a:lumMod val="20000"/>
              <a:lumOff val="80000"/>
            </a:schemeClr>
          </a:solidFill>
          <a:ln>
            <a:headEnd/>
            <a:tailEnd/>
          </a:ln>
          <a:effectLst>
            <a:glow rad="63500">
              <a:schemeClr val="accent6">
                <a:satMod val="175000"/>
                <a:alpha val="40000"/>
              </a:schemeClr>
            </a:glow>
          </a:effectLst>
        </p:spPr>
        <p:style>
          <a:lnRef idx="1">
            <a:schemeClr val="accent1"/>
          </a:lnRef>
          <a:fillRef idx="2">
            <a:schemeClr val="accent1"/>
          </a:fillRef>
          <a:effectRef idx="1">
            <a:schemeClr val="accent1"/>
          </a:effectRef>
          <a:fontRef idx="minor">
            <a:schemeClr val="dk1"/>
          </a:fontRef>
        </p:style>
        <p:txBody>
          <a:bodyPr/>
          <a:lstStyle/>
          <a:p>
            <a:pPr algn="just">
              <a:defRPr/>
            </a:pPr>
            <a:r>
              <a:rPr lang="tr-TR" sz="2000" dirty="0" smtClean="0"/>
              <a:t>Çevre </a:t>
            </a:r>
            <a:r>
              <a:rPr lang="tr-TR" sz="2000" dirty="0"/>
              <a:t>izin ve lisansı belgesi bulunan ve Ek-3C’de yer alan lisans konuları kapsamında faaliyet gösteren işletmelerin, çevre lisansına tabi tesisler veya üniteler eklemek istemesi halinde eklenecek tesisler veya üniteler için </a:t>
            </a:r>
            <a:r>
              <a:rPr lang="tr-TR" sz="2000" u="sng" dirty="0">
                <a:solidFill>
                  <a:srgbClr val="FF0000"/>
                </a:solidFill>
              </a:rPr>
              <a:t>geçici faaliyet belgesi ile çevre izni ve lisans belgesi başvurusu münferit olarak yapılır. </a:t>
            </a:r>
            <a:r>
              <a:rPr lang="tr-TR" sz="2000" dirty="0"/>
              <a:t>Çevre izni konusu işletmede bulunan tüm tesisler dikkate alınarak değerlendirilir ve uygun bulunması durumunda mevcut çevre izin ve lisansı belgesi geçerlilik süresi değişmemek kaydıyla belge yeniden düzenlenir.</a:t>
            </a:r>
          </a:p>
          <a:p>
            <a:pPr marL="342900" indent="-342900" algn="just">
              <a:buFont typeface="Wingdings" pitchFamily="2" charset="2"/>
              <a:buChar char="Ø"/>
              <a:defRPr/>
            </a:pPr>
            <a:endParaRPr lang="tr-TR" sz="20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Başlık"/>
          <p:cNvSpPr txBox="1">
            <a:spLocks/>
          </p:cNvSpPr>
          <p:nvPr/>
        </p:nvSpPr>
        <p:spPr>
          <a:xfrm>
            <a:off x="669765" y="376159"/>
            <a:ext cx="3145777" cy="693579"/>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11-(3) Maddesi</a:t>
            </a:r>
            <a:endParaRPr lang="tr-TR" sz="2800" dirty="0">
              <a:solidFill>
                <a:srgbClr val="C00000"/>
              </a:solidFill>
            </a:endParaRPr>
          </a:p>
        </p:txBody>
      </p:sp>
      <p:sp>
        <p:nvSpPr>
          <p:cNvPr id="14" name="1 Başlık"/>
          <p:cNvSpPr txBox="1">
            <a:spLocks/>
          </p:cNvSpPr>
          <p:nvPr/>
        </p:nvSpPr>
        <p:spPr>
          <a:xfrm>
            <a:off x="669765" y="3232459"/>
            <a:ext cx="3145777" cy="693579"/>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11-(4) Maddesi</a:t>
            </a:r>
            <a:endParaRPr lang="tr-TR" sz="2800" dirty="0">
              <a:solidFill>
                <a:srgbClr val="C00000"/>
              </a:solidFill>
            </a:endParaRPr>
          </a:p>
        </p:txBody>
      </p:sp>
    </p:spTree>
    <p:extLst>
      <p:ext uri="{BB962C8B-B14F-4D97-AF65-F5344CB8AC3E}">
        <p14:creationId xmlns:p14="http://schemas.microsoft.com/office/powerpoint/2010/main" val="945796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9557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10" name="Rectangle 3"/>
          <p:cNvSpPr txBox="1">
            <a:spLocks noChangeArrowheads="1"/>
          </p:cNvSpPr>
          <p:nvPr/>
        </p:nvSpPr>
        <p:spPr bwMode="auto">
          <a:xfrm>
            <a:off x="551410" y="1211133"/>
            <a:ext cx="9814561" cy="1454666"/>
          </a:xfrm>
          <a:prstGeom prst="rect">
            <a:avLst/>
          </a:prstGeom>
          <a:solidFill>
            <a:schemeClr val="accent1">
              <a:lumMod val="20000"/>
              <a:lumOff val="80000"/>
            </a:schemeClr>
          </a:solidFill>
          <a:ln>
            <a:headEnd/>
            <a:tailEnd/>
          </a:ln>
          <a:effectLst>
            <a:glow rad="63500">
              <a:schemeClr val="accent6">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r>
              <a:rPr lang="tr-TR" sz="2000" dirty="0" smtClean="0"/>
              <a:t>Çevre </a:t>
            </a:r>
            <a:r>
              <a:rPr lang="tr-TR" sz="2000" dirty="0"/>
              <a:t>izin ve lisansı belgesi bulunan bir işletme, belgesi ekinde belirtilen ve tesisine kabul etmesi uygun bulunan atıklara ilave olarak çevre izin ve lisansı belgesi geçerlilik süresi içerisinde yılda bir defaya mahsus olmak üzere mevcut prosesinde bir değişiklik yapmasını gerektirmeyecek nitelikte olan </a:t>
            </a:r>
            <a:r>
              <a:rPr lang="tr-TR" sz="2000" b="1" dirty="0">
                <a:solidFill>
                  <a:srgbClr val="C00000"/>
                </a:solidFill>
              </a:rPr>
              <a:t>atıkların eklenmesi talebinde bulunabilir</a:t>
            </a:r>
            <a:r>
              <a:rPr lang="tr-TR" sz="2000" dirty="0"/>
              <a:t>. </a:t>
            </a:r>
            <a:endParaRPr lang="tr-TR" sz="2000" dirty="0" smtClean="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Başlık"/>
          <p:cNvSpPr txBox="1">
            <a:spLocks/>
          </p:cNvSpPr>
          <p:nvPr/>
        </p:nvSpPr>
        <p:spPr>
          <a:xfrm>
            <a:off x="551409" y="479992"/>
            <a:ext cx="3164379" cy="693579"/>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11-(5) Maddesi</a:t>
            </a:r>
            <a:endParaRPr lang="tr-TR" sz="2800" dirty="0">
              <a:solidFill>
                <a:srgbClr val="C00000"/>
              </a:solidFill>
            </a:endParaRPr>
          </a:p>
        </p:txBody>
      </p:sp>
      <p:sp>
        <p:nvSpPr>
          <p:cNvPr id="14" name="Rectangle 3"/>
          <p:cNvSpPr txBox="1">
            <a:spLocks noChangeArrowheads="1"/>
          </p:cNvSpPr>
          <p:nvPr/>
        </p:nvSpPr>
        <p:spPr bwMode="auto">
          <a:xfrm>
            <a:off x="551410" y="3718826"/>
            <a:ext cx="9814561" cy="2028124"/>
          </a:xfrm>
          <a:prstGeom prst="rect">
            <a:avLst/>
          </a:prstGeom>
          <a:solidFill>
            <a:schemeClr val="accent1">
              <a:lumMod val="20000"/>
              <a:lumOff val="80000"/>
            </a:schemeClr>
          </a:solidFill>
          <a:ln>
            <a:headEnd/>
            <a:tailEnd/>
          </a:ln>
          <a:effectLst>
            <a:glow rad="63500">
              <a:schemeClr val="accent6">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r>
              <a:rPr lang="tr-TR" sz="2000" dirty="0" smtClean="0"/>
              <a:t>İşletmenin </a:t>
            </a:r>
            <a:r>
              <a:rPr lang="tr-TR" sz="2000" dirty="0"/>
              <a:t>çevre izin ve lisans belgesinde belirtilen lisans konularından herhangi biri ile ilgili olarak faaliyet göstermemek üzere konu ile ilgili </a:t>
            </a:r>
            <a:r>
              <a:rPr lang="tr-TR" sz="2000" b="1" dirty="0">
                <a:solidFill>
                  <a:srgbClr val="C00000"/>
                </a:solidFill>
              </a:rPr>
              <a:t>prosesini işletmeden tamamen kaldırılması</a:t>
            </a:r>
            <a:r>
              <a:rPr lang="tr-TR" sz="2000" dirty="0"/>
              <a:t>, </a:t>
            </a:r>
            <a:r>
              <a:rPr lang="tr-TR" sz="2000" b="1" dirty="0">
                <a:solidFill>
                  <a:srgbClr val="FF0000"/>
                </a:solidFill>
              </a:rPr>
              <a:t>çevre izin veya çevre izin ve lisans belgesinde belirtilen izin konularından herhangi birisinin muaf olunan izin durumuna dönüşmesi</a:t>
            </a:r>
            <a:r>
              <a:rPr lang="tr-TR" sz="2000" dirty="0"/>
              <a:t> halinde ilgili bilgi ve belgelerle başvuru yapılır. Yapılacak değerlendirme sonucunda mevcut çevre izin veya çevre izin ve lisansı belgesi geçerlilik süresi değişmemek kaydıyla belge yeniden düzenlenir.</a:t>
            </a:r>
          </a:p>
        </p:txBody>
      </p:sp>
      <p:sp>
        <p:nvSpPr>
          <p:cNvPr id="15" name="1 Başlık"/>
          <p:cNvSpPr txBox="1">
            <a:spLocks/>
          </p:cNvSpPr>
          <p:nvPr/>
        </p:nvSpPr>
        <p:spPr>
          <a:xfrm>
            <a:off x="550453" y="3012586"/>
            <a:ext cx="3165335" cy="693579"/>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11-(6) Maddesi</a:t>
            </a:r>
            <a:endParaRPr lang="tr-TR" sz="2800" dirty="0">
              <a:solidFill>
                <a:srgbClr val="C00000"/>
              </a:solidFill>
            </a:endParaRPr>
          </a:p>
        </p:txBody>
      </p:sp>
      <p:sp>
        <p:nvSpPr>
          <p:cNvPr id="12" name="Rectangle 3"/>
          <p:cNvSpPr txBox="1">
            <a:spLocks noChangeArrowheads="1"/>
          </p:cNvSpPr>
          <p:nvPr/>
        </p:nvSpPr>
        <p:spPr bwMode="auto">
          <a:xfrm>
            <a:off x="6213270" y="5746950"/>
            <a:ext cx="5100203" cy="996335"/>
          </a:xfrm>
          <a:prstGeom prst="rect">
            <a:avLst/>
          </a:prstGeom>
          <a:solidFill>
            <a:schemeClr val="accent2">
              <a:lumMod val="40000"/>
              <a:lumOff val="60000"/>
            </a:schemeClr>
          </a:solidFill>
          <a:ln>
            <a:headEnd/>
            <a:tailEnd/>
          </a:ln>
          <a:effectLst>
            <a:glow rad="228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ctr">
              <a:defRPr/>
            </a:pPr>
            <a:r>
              <a:rPr lang="tr-TR" dirty="0" err="1" smtClean="0"/>
              <a:t>atıksu</a:t>
            </a:r>
            <a:r>
              <a:rPr lang="tr-TR" dirty="0" smtClean="0"/>
              <a:t> </a:t>
            </a:r>
            <a:r>
              <a:rPr lang="tr-TR" dirty="0"/>
              <a:t>alıcı ortama verilmekte iken OSB merkezi arıtma sistemine veya belediye kanalizasyon sistemine bağlantısının yapılması </a:t>
            </a:r>
          </a:p>
        </p:txBody>
      </p:sp>
    </p:spTree>
    <p:extLst>
      <p:ext uri="{BB962C8B-B14F-4D97-AF65-F5344CB8AC3E}">
        <p14:creationId xmlns:p14="http://schemas.microsoft.com/office/powerpoint/2010/main" val="119424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0" y="6592392"/>
            <a:ext cx="2743200" cy="365125"/>
          </a:xfrm>
        </p:spPr>
        <p:txBody>
          <a:bodyPr/>
          <a:lstStyle/>
          <a:p>
            <a:fld id="{A100FB40-E644-4E61-AA34-F57CFE88E426}" type="datetime1">
              <a:rPr lang="tr-TR" smtClean="0"/>
              <a:t>4.12.2019</a:t>
            </a:fld>
            <a:endParaRPr lang="de-DE" dirty="0"/>
          </a:p>
        </p:txBody>
      </p:sp>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a:effectLst/>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914401" y="2191567"/>
            <a:ext cx="9534697" cy="3336397"/>
          </a:xfrm>
          <a:prstGeom prst="rect">
            <a:avLst/>
          </a:prstGeom>
          <a:ln>
            <a:headEnd/>
            <a:tailEnd/>
          </a:ln>
          <a:effectLst>
            <a:glow rad="1397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just">
              <a:defRPr/>
            </a:pPr>
            <a:endParaRPr lang="tr-TR" sz="2000" dirty="0" smtClean="0"/>
          </a:p>
          <a:p>
            <a:pPr algn="just">
              <a:defRPr/>
            </a:pPr>
            <a:r>
              <a:rPr lang="tr-TR" sz="2000" dirty="0" smtClean="0"/>
              <a:t>İşletmenin sahibi veya unvanının değişmesi durumunda değişikliğe ilişkin</a:t>
            </a:r>
          </a:p>
          <a:p>
            <a:pPr marL="800100" lvl="1" indent="-342900" algn="just">
              <a:buFont typeface="Arial" pitchFamily="34" charset="0"/>
              <a:buChar char="•"/>
              <a:defRPr/>
            </a:pPr>
            <a:r>
              <a:rPr lang="tr-TR" sz="2000" dirty="0" smtClean="0"/>
              <a:t>sicil gazetesi, </a:t>
            </a:r>
          </a:p>
          <a:p>
            <a:pPr marL="800100" lvl="1" indent="-342900" algn="just">
              <a:buFont typeface="Arial" pitchFamily="34" charset="0"/>
              <a:buChar char="•"/>
              <a:defRPr/>
            </a:pPr>
            <a:r>
              <a:rPr lang="tr-TR" sz="2000" dirty="0" smtClean="0"/>
              <a:t>kapasite raporu </a:t>
            </a:r>
          </a:p>
          <a:p>
            <a:pPr marL="800100" lvl="1" indent="-342900" algn="just">
              <a:buFont typeface="Arial" pitchFamily="34" charset="0"/>
              <a:buChar char="•"/>
              <a:defRPr/>
            </a:pPr>
            <a:r>
              <a:rPr lang="tr-TR" sz="2000" dirty="0" smtClean="0"/>
              <a:t>mevcut çevre izni veya çevre izin ve lisans koşullarına uyacağına dair taahhütname</a:t>
            </a:r>
          </a:p>
          <a:p>
            <a:pPr algn="just">
              <a:defRPr/>
            </a:pPr>
            <a:r>
              <a:rPr lang="tr-TR" sz="2000" dirty="0" smtClean="0"/>
              <a:t> ile başvuru yapılır. </a:t>
            </a:r>
          </a:p>
          <a:p>
            <a:pPr algn="just"/>
            <a:endParaRPr lang="tr-TR" sz="2000" dirty="0" smtClean="0"/>
          </a:p>
          <a:p>
            <a:pPr algn="just"/>
            <a:r>
              <a:rPr lang="tr-TR" sz="2000" dirty="0" smtClean="0"/>
              <a:t>Yetkili merci tarafından yapılan değerlendirme sonucunda uygun bulunması durumunda önceki </a:t>
            </a:r>
            <a:r>
              <a:rPr lang="tr-TR" sz="2000" b="1" dirty="0" smtClean="0">
                <a:solidFill>
                  <a:srgbClr val="C00000"/>
                </a:solidFill>
              </a:rPr>
              <a:t>geçerlilik süresi değişmemek kaydıyla </a:t>
            </a:r>
            <a:r>
              <a:rPr lang="tr-TR" sz="2000" dirty="0" smtClean="0"/>
              <a:t>belge yeniden düzenlenir.</a:t>
            </a:r>
          </a:p>
          <a:p>
            <a:endParaRPr lang="tr-TR" sz="2000" dirty="0" smtClean="0"/>
          </a:p>
        </p:txBody>
      </p:sp>
      <p:sp>
        <p:nvSpPr>
          <p:cNvPr id="9" name="1 Başlık"/>
          <p:cNvSpPr txBox="1">
            <a:spLocks/>
          </p:cNvSpPr>
          <p:nvPr/>
        </p:nvSpPr>
        <p:spPr>
          <a:xfrm>
            <a:off x="2532151" y="592546"/>
            <a:ext cx="6209608" cy="1035734"/>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000" b="1" dirty="0">
                <a:solidFill>
                  <a:srgbClr val="C00000"/>
                </a:solidFill>
              </a:rPr>
              <a:t>Çevre izni veya çevre izin ve lisans belgesi bulunan işletmenin sahibi veya unvanının </a:t>
            </a:r>
            <a:r>
              <a:rPr lang="tr-TR" sz="2000" b="1" dirty="0" smtClean="0">
                <a:solidFill>
                  <a:srgbClr val="C00000"/>
                </a:solidFill>
              </a:rPr>
              <a:t>değişmesi</a:t>
            </a:r>
          </a:p>
          <a:p>
            <a:pPr algn="ctr"/>
            <a:r>
              <a:rPr lang="tr-TR" sz="2000" b="1" dirty="0" smtClean="0">
                <a:solidFill>
                  <a:srgbClr val="FF0000"/>
                </a:solidFill>
              </a:rPr>
              <a:t>(ÇİLY 12. madde)</a:t>
            </a:r>
            <a:endParaRPr lang="tr-TR" sz="2000" b="1" dirty="0">
              <a:solidFill>
                <a:srgbClr val="FF000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815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9"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ppt_x</p:attrName>
                                        </p:attrNameLst>
                                      </p:cBhvr>
                                      <p:tavLst>
                                        <p:tav tm="0">
                                          <p:val>
                                            <p:strVal val="#ppt_x-.2"/>
                                          </p:val>
                                        </p:tav>
                                        <p:tav tm="100000">
                                          <p:val>
                                            <p:strVal val="#ppt_x"/>
                                          </p:val>
                                        </p:tav>
                                      </p:tavLst>
                                    </p:anim>
                                    <p:anim calcmode="lin" valueType="num">
                                      <p:cBhvr>
                                        <p:cTn id="1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1273">
            <a:off x="757734" y="1755150"/>
            <a:ext cx="6961928" cy="4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23">
            <a:extLst>
              <a:ext uri="{FF2B5EF4-FFF2-40B4-BE49-F238E27FC236}">
                <a16:creationId xmlns:a16="http://schemas.microsoft.com/office/drawing/2014/main" id="{6061DDB9-3669-422E-9AC5-0F7916F76EE9}"/>
              </a:ext>
            </a:extLst>
          </p:cNvPr>
          <p:cNvGrpSpPr/>
          <p:nvPr/>
        </p:nvGrpSpPr>
        <p:grpSpPr>
          <a:xfrm>
            <a:off x="-9107" y="284373"/>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1961716" y="2665692"/>
            <a:ext cx="7848600" cy="3129830"/>
          </a:xfrm>
          <a:prstGeom prst="rect">
            <a:avLst/>
          </a:prstGeom>
          <a:ln>
            <a:headEnd/>
            <a:tailEnd/>
          </a:ln>
          <a:effectLst>
            <a:glow rad="228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just">
              <a:defRPr/>
            </a:pPr>
            <a:r>
              <a:rPr lang="tr-TR" sz="2400" dirty="0" smtClean="0"/>
              <a:t>Yönetmelikte  belirlenen </a:t>
            </a:r>
            <a:r>
              <a:rPr lang="tr-TR" sz="2400" dirty="0"/>
              <a:t>süreler </a:t>
            </a:r>
            <a:r>
              <a:rPr lang="tr-TR" sz="2400" dirty="0" smtClean="0"/>
              <a:t>içinde; </a:t>
            </a:r>
          </a:p>
          <a:p>
            <a:pPr marL="800100" lvl="1" indent="-342900">
              <a:buFont typeface="Wingdings" pitchFamily="2" charset="2"/>
              <a:buChar char="Ø"/>
            </a:pPr>
            <a:r>
              <a:rPr lang="tr-TR" sz="2400" dirty="0" smtClean="0">
                <a:solidFill>
                  <a:srgbClr val="FF0000"/>
                </a:solidFill>
              </a:rPr>
              <a:t>başvuru </a:t>
            </a:r>
            <a:r>
              <a:rPr lang="tr-TR" sz="2400" dirty="0">
                <a:solidFill>
                  <a:srgbClr val="FF0000"/>
                </a:solidFill>
              </a:rPr>
              <a:t>yapılmaması, </a:t>
            </a:r>
            <a:endParaRPr lang="tr-TR" sz="2400" dirty="0" smtClean="0">
              <a:solidFill>
                <a:srgbClr val="FF0000"/>
              </a:solidFill>
            </a:endParaRPr>
          </a:p>
          <a:p>
            <a:pPr marL="800100" lvl="1" indent="-342900">
              <a:buFont typeface="Wingdings" pitchFamily="2" charset="2"/>
              <a:buChar char="Ø"/>
            </a:pPr>
            <a:r>
              <a:rPr lang="tr-TR" sz="2400" dirty="0" smtClean="0">
                <a:solidFill>
                  <a:srgbClr val="FF0000"/>
                </a:solidFill>
              </a:rPr>
              <a:t>eksikliklerin </a:t>
            </a:r>
            <a:r>
              <a:rPr lang="tr-TR" sz="2400" dirty="0">
                <a:solidFill>
                  <a:srgbClr val="FF0000"/>
                </a:solidFill>
              </a:rPr>
              <a:t>tamamlanarak gönderilmemesi </a:t>
            </a:r>
            <a:endParaRPr lang="tr-TR" sz="2400" dirty="0" smtClean="0">
              <a:solidFill>
                <a:srgbClr val="FF0000"/>
              </a:solidFill>
            </a:endParaRPr>
          </a:p>
          <a:p>
            <a:pPr lvl="1"/>
            <a:r>
              <a:rPr lang="tr-TR" sz="2400" dirty="0" smtClean="0">
                <a:solidFill>
                  <a:schemeClr val="tx1"/>
                </a:solidFill>
              </a:rPr>
              <a:t>veya</a:t>
            </a:r>
          </a:p>
          <a:p>
            <a:pPr marL="800100" lvl="1" indent="-342900">
              <a:buFont typeface="Wingdings" pitchFamily="2" charset="2"/>
              <a:buChar char="Ø"/>
            </a:pPr>
            <a:r>
              <a:rPr lang="tr-TR" sz="2400" dirty="0" smtClean="0">
                <a:solidFill>
                  <a:srgbClr val="FF0000"/>
                </a:solidFill>
              </a:rPr>
              <a:t> Çevre İzin/Çevre İzin ve Lisans başvurusunun </a:t>
            </a:r>
            <a:r>
              <a:rPr lang="tr-TR" sz="2400" dirty="0">
                <a:solidFill>
                  <a:srgbClr val="FF0000"/>
                </a:solidFill>
              </a:rPr>
              <a:t>uygun </a:t>
            </a:r>
            <a:r>
              <a:rPr lang="tr-TR" sz="2400" dirty="0" smtClean="0">
                <a:solidFill>
                  <a:srgbClr val="FF0000"/>
                </a:solidFill>
              </a:rPr>
              <a:t>bulunmaması, </a:t>
            </a:r>
            <a:endParaRPr lang="tr-TR" sz="2400" dirty="0">
              <a:solidFill>
                <a:srgbClr val="FF0000"/>
              </a:solidFill>
            </a:endParaRPr>
          </a:p>
          <a:p>
            <a:r>
              <a:rPr lang="tr-TR" sz="2400" dirty="0" smtClean="0"/>
              <a:t>durumlarında </a:t>
            </a:r>
            <a:r>
              <a:rPr lang="tr-TR" sz="2400" dirty="0"/>
              <a:t>geçici faaliyet belgesi iptal edilir.</a:t>
            </a:r>
          </a:p>
        </p:txBody>
      </p:sp>
      <p:sp>
        <p:nvSpPr>
          <p:cNvPr id="10" name="1 Başlık"/>
          <p:cNvSpPr txBox="1">
            <a:spLocks/>
          </p:cNvSpPr>
          <p:nvPr/>
        </p:nvSpPr>
        <p:spPr>
          <a:xfrm>
            <a:off x="3127111" y="777670"/>
            <a:ext cx="5922590" cy="627181"/>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400" b="1" dirty="0">
                <a:solidFill>
                  <a:srgbClr val="C00000"/>
                </a:solidFill>
              </a:rPr>
              <a:t>GEÇİCİ FAALİYET BELGESİNİN İPTALİ</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Başlık"/>
          <p:cNvSpPr txBox="1">
            <a:spLocks/>
          </p:cNvSpPr>
          <p:nvPr/>
        </p:nvSpPr>
        <p:spPr>
          <a:xfrm>
            <a:off x="777831" y="1688482"/>
            <a:ext cx="2588824" cy="693579"/>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13.maddesi</a:t>
            </a:r>
            <a:endParaRPr lang="tr-TR" sz="2800" dirty="0">
              <a:solidFill>
                <a:srgbClr val="C00000"/>
              </a:solidFill>
            </a:endParaRPr>
          </a:p>
        </p:txBody>
      </p:sp>
    </p:spTree>
    <p:extLst>
      <p:ext uri="{BB962C8B-B14F-4D97-AF65-F5344CB8AC3E}">
        <p14:creationId xmlns:p14="http://schemas.microsoft.com/office/powerpoint/2010/main" val="2762815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1273">
            <a:off x="637907" y="2107573"/>
            <a:ext cx="6961928" cy="4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23">
            <a:extLst>
              <a:ext uri="{FF2B5EF4-FFF2-40B4-BE49-F238E27FC236}">
                <a16:creationId xmlns:a16="http://schemas.microsoft.com/office/drawing/2014/main" id="{6061DDB9-3669-422E-9AC5-0F7916F76EE9}"/>
              </a:ext>
            </a:extLst>
          </p:cNvPr>
          <p:cNvGrpSpPr/>
          <p:nvPr/>
        </p:nvGrpSpPr>
        <p:grpSpPr>
          <a:xfrm>
            <a:off x="0" y="340524"/>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515391" y="950645"/>
            <a:ext cx="10346944" cy="3084453"/>
          </a:xfrm>
          <a:prstGeom prst="rect">
            <a:avLst/>
          </a:prstGeom>
          <a:solidFill>
            <a:schemeClr val="accent1">
              <a:lumMod val="20000"/>
              <a:lumOff val="80000"/>
            </a:schemeClr>
          </a:solidFill>
          <a:ln>
            <a:headEnd/>
            <a:tailEnd/>
          </a:ln>
          <a:effectLst>
            <a:glow rad="228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lIns="91440" tIns="45720" rIns="91440" bIns="45720" anchor="t"/>
          <a:lstStyle/>
          <a:p>
            <a:pPr algn="ctr">
              <a:lnSpc>
                <a:spcPct val="102000"/>
              </a:lnSpc>
            </a:pPr>
            <a:r>
              <a:rPr lang="tr-TR" altLang="ko-KR" sz="2200" dirty="0" smtClean="0">
                <a:solidFill>
                  <a:srgbClr val="FF0000"/>
                </a:solidFill>
              </a:rPr>
              <a:t>-</a:t>
            </a:r>
            <a:r>
              <a:rPr lang="en-US" altLang="ko-KR" sz="2200" dirty="0" err="1" smtClean="0">
                <a:solidFill>
                  <a:srgbClr val="FF0000"/>
                </a:solidFill>
              </a:rPr>
              <a:t>Geçici</a:t>
            </a:r>
            <a:r>
              <a:rPr lang="en-US" altLang="ko-KR" sz="2200" dirty="0" smtClean="0">
                <a:solidFill>
                  <a:srgbClr val="FF0000"/>
                </a:solidFill>
              </a:rPr>
              <a:t> </a:t>
            </a:r>
            <a:r>
              <a:rPr lang="en-US" altLang="ko-KR" sz="2200" dirty="0">
                <a:solidFill>
                  <a:srgbClr val="FF0000"/>
                </a:solidFill>
              </a:rPr>
              <a:t>faaliyet </a:t>
            </a:r>
            <a:r>
              <a:rPr lang="en-US" altLang="ko-KR" sz="2200" dirty="0" err="1">
                <a:solidFill>
                  <a:srgbClr val="FF0000"/>
                </a:solidFill>
              </a:rPr>
              <a:t>belgesi</a:t>
            </a:r>
            <a:r>
              <a:rPr lang="en-US" altLang="ko-KR" sz="2200" dirty="0">
                <a:solidFill>
                  <a:srgbClr val="FF0000"/>
                </a:solidFill>
              </a:rPr>
              <a:t> </a:t>
            </a:r>
            <a:r>
              <a:rPr lang="en-US" altLang="ko-KR" sz="2200" dirty="0" err="1">
                <a:solidFill>
                  <a:srgbClr val="FF0000"/>
                </a:solidFill>
              </a:rPr>
              <a:t>başvuru</a:t>
            </a:r>
            <a:r>
              <a:rPr lang="en-US" altLang="ko-KR" sz="2200" dirty="0">
                <a:solidFill>
                  <a:srgbClr val="FF0000"/>
                </a:solidFill>
              </a:rPr>
              <a:t> aşamasında sunmuş olduğu bilgi ve belgelere aykırı çalıştığının </a:t>
            </a:r>
            <a:r>
              <a:rPr lang="en-US" altLang="ko-KR" sz="2200" dirty="0" err="1">
                <a:solidFill>
                  <a:srgbClr val="FF0000"/>
                </a:solidFill>
              </a:rPr>
              <a:t>tespit</a:t>
            </a:r>
            <a:r>
              <a:rPr lang="en-US" altLang="ko-KR" sz="2200" dirty="0">
                <a:solidFill>
                  <a:srgbClr val="FF0000"/>
                </a:solidFill>
              </a:rPr>
              <a:t> </a:t>
            </a:r>
            <a:r>
              <a:rPr lang="en-US" altLang="ko-KR" sz="2200" dirty="0" err="1" smtClean="0">
                <a:solidFill>
                  <a:srgbClr val="FF0000"/>
                </a:solidFill>
              </a:rPr>
              <a:t>edilmesi</a:t>
            </a:r>
            <a:r>
              <a:rPr lang="tr-TR" altLang="ko-KR" sz="2200" dirty="0" smtClean="0">
                <a:solidFill>
                  <a:srgbClr val="FF0000"/>
                </a:solidFill>
              </a:rPr>
              <a:t> durumunda;</a:t>
            </a:r>
          </a:p>
          <a:p>
            <a:pPr algn="ctr">
              <a:lnSpc>
                <a:spcPct val="102000"/>
              </a:lnSpc>
            </a:pPr>
            <a:r>
              <a:rPr lang="tr-TR" sz="2200" dirty="0" smtClean="0"/>
              <a:t> </a:t>
            </a:r>
            <a:r>
              <a:rPr lang="tr-TR" sz="2200" dirty="0" smtClean="0">
                <a:solidFill>
                  <a:srgbClr val="FF0000"/>
                </a:solidFill>
              </a:rPr>
              <a:t>-Geçici </a:t>
            </a:r>
            <a:r>
              <a:rPr lang="tr-TR" sz="2200" dirty="0">
                <a:solidFill>
                  <a:srgbClr val="FF0000"/>
                </a:solidFill>
              </a:rPr>
              <a:t>faaliyet belgesi ile faaliyet gösteren işletmelerin geçici faaliyet belgesi başvuru aşamasında sunmuş olduğu bilgi ve belgelere aykırı çalıştığının tespit edilmesi durumunda</a:t>
            </a:r>
            <a:endParaRPr lang="tr-TR" altLang="ko-KR" sz="2200" dirty="0">
              <a:solidFill>
                <a:srgbClr val="FF0000"/>
              </a:solidFill>
            </a:endParaRPr>
          </a:p>
          <a:p>
            <a:pPr algn="just">
              <a:lnSpc>
                <a:spcPct val="102000"/>
              </a:lnSpc>
            </a:pPr>
            <a:r>
              <a:rPr lang="tr-TR" sz="2000" dirty="0" smtClean="0"/>
              <a:t>(</a:t>
            </a:r>
            <a:r>
              <a:rPr lang="tr-TR" sz="2000" dirty="0"/>
              <a:t>yetkili merci tarafından Çevre Kanunu’nun ilgili maddeleri uyarınca idari yaptırım uygulanarak geçici faaliyet belgesi iptal </a:t>
            </a:r>
            <a:r>
              <a:rPr lang="tr-TR" sz="2000" dirty="0" smtClean="0"/>
              <a:t>edilir. Geçici </a:t>
            </a:r>
            <a:r>
              <a:rPr lang="tr-TR" sz="2000" dirty="0"/>
              <a:t>faaliyet belgesi başvurusu reddedilen veya geçici faaliyet belgesi iptal edilen işletmeler; bir defaya mahsus olmak üzere, reddedilen veya iptal edilen başvuruya ait her bir çevre izni veya çevre izin ve lisans konusu için 19 uncu madde uyarınca belirlenen belge bedeli kadar ödeme yaparak tekrar müracaatta </a:t>
            </a:r>
            <a:r>
              <a:rPr lang="tr-TR" sz="2000" dirty="0" smtClean="0"/>
              <a:t>bulunur…)</a:t>
            </a:r>
            <a:endParaRPr lang="tr-TR" altLang="ko-KR" sz="2000" dirty="0" smtClean="0">
              <a:solidFill>
                <a:srgbClr val="000000"/>
              </a:solidFill>
              <a:latin typeface="Arial" charset="0"/>
            </a:endParaRPr>
          </a:p>
          <a:p>
            <a:pPr marL="0" indent="0" algn="just" defTabSz="914400">
              <a:lnSpc>
                <a:spcPct val="102000"/>
              </a:lnSpc>
              <a:spcBef>
                <a:spcPts val="0"/>
              </a:spcBef>
              <a:spcAft>
                <a:spcPts val="0"/>
              </a:spcAft>
              <a:buFontTx/>
              <a:buNone/>
            </a:pPr>
            <a:endParaRPr lang="tr-TR" altLang="ko-KR" sz="2400" dirty="0">
              <a:solidFill>
                <a:srgbClr val="000000"/>
              </a:solidFill>
              <a:latin typeface="Arial" charset="0"/>
            </a:endParaRPr>
          </a:p>
        </p:txBody>
      </p:sp>
      <p:sp>
        <p:nvSpPr>
          <p:cNvPr id="9" name="1 Başlık"/>
          <p:cNvSpPr txBox="1">
            <a:spLocks/>
          </p:cNvSpPr>
          <p:nvPr/>
        </p:nvSpPr>
        <p:spPr>
          <a:xfrm>
            <a:off x="3059299" y="359521"/>
            <a:ext cx="5922590" cy="532257"/>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400" b="1" dirty="0">
                <a:solidFill>
                  <a:srgbClr val="C00000"/>
                </a:solidFill>
              </a:rPr>
              <a:t>GEÇİCİ FAALİYET BELGESİNİN İPTALİ</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txBox="1">
            <a:spLocks noChangeArrowheads="1"/>
          </p:cNvSpPr>
          <p:nvPr/>
        </p:nvSpPr>
        <p:spPr bwMode="auto">
          <a:xfrm>
            <a:off x="515391" y="4093965"/>
            <a:ext cx="10346944" cy="2406192"/>
          </a:xfrm>
          <a:prstGeom prst="rect">
            <a:avLst/>
          </a:prstGeom>
          <a:solidFill>
            <a:schemeClr val="accent1">
              <a:lumMod val="20000"/>
              <a:lumOff val="80000"/>
            </a:schemeClr>
          </a:solidFill>
          <a:ln>
            <a:headEnd/>
            <a:tailEnd/>
          </a:ln>
          <a:effectLst>
            <a:glow rad="228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lIns="91440" tIns="45720" rIns="91440" bIns="45720" anchor="t"/>
          <a:lstStyle/>
          <a:p>
            <a:pPr algn="ctr" defTabSz="914400">
              <a:lnSpc>
                <a:spcPct val="102000"/>
              </a:lnSpc>
              <a:spcBef>
                <a:spcPts val="0"/>
              </a:spcBef>
              <a:spcAft>
                <a:spcPts val="0"/>
              </a:spcAft>
            </a:pPr>
            <a:r>
              <a:rPr lang="tr-TR" sz="2200" dirty="0">
                <a:solidFill>
                  <a:srgbClr val="FF0000"/>
                </a:solidFill>
              </a:rPr>
              <a:t>Yükümlülükleri doğrultusunda yapılacak belgelendirmelerde ve beyanlarında usulsüz ve gerçeğe aykırı bilgi ve belge tespit edilmesi durumunda;</a:t>
            </a:r>
          </a:p>
          <a:p>
            <a:pPr algn="just">
              <a:lnSpc>
                <a:spcPct val="102000"/>
              </a:lnSpc>
            </a:pPr>
            <a:r>
              <a:rPr lang="tr-TR" sz="2000" dirty="0" smtClean="0"/>
              <a:t>(2872 </a:t>
            </a:r>
            <a:r>
              <a:rPr lang="tr-TR" sz="2000" dirty="0"/>
              <a:t>sayılı Çevre Kanununun ilgili maddeleri uyarınca idari yaptırım uygulanır ve geçici faaliyet belgeleri iptal edilir. Bu işletmelerin doksan takvim günü süresince faaliyeti durdurulur. İptal edilen başvuruya ait her bir çevre izni veya çevre izin ve lisans konusu için 19 uncu madde uyarınca belirlenen belge bedellerinin iki katı, tekrarında dört katı uygulanır, müteakip tekrarında ise faaliyet 1 yıl süresince </a:t>
            </a:r>
            <a:r>
              <a:rPr lang="tr-TR" sz="2000" dirty="0" smtClean="0"/>
              <a:t>durdurulur)</a:t>
            </a:r>
            <a:endParaRPr lang="tr-TR" altLang="ko-KR" sz="2000" dirty="0">
              <a:solidFill>
                <a:srgbClr val="000000"/>
              </a:solidFill>
              <a:latin typeface="Arial" charset="0"/>
            </a:endParaRPr>
          </a:p>
          <a:p>
            <a:pPr marL="0" indent="0" algn="just" defTabSz="914400">
              <a:lnSpc>
                <a:spcPct val="102000"/>
              </a:lnSpc>
              <a:spcBef>
                <a:spcPts val="0"/>
              </a:spcBef>
              <a:spcAft>
                <a:spcPts val="0"/>
              </a:spcAft>
              <a:buFontTx/>
              <a:buNone/>
            </a:pPr>
            <a:endParaRPr lang="tr-TR" altLang="ko-KR" sz="2400" dirty="0">
              <a:solidFill>
                <a:srgbClr val="000000"/>
              </a:solidFill>
              <a:latin typeface="Arial" charset="0"/>
            </a:endParaRPr>
          </a:p>
        </p:txBody>
      </p:sp>
    </p:spTree>
    <p:extLst>
      <p:ext uri="{BB962C8B-B14F-4D97-AF65-F5344CB8AC3E}">
        <p14:creationId xmlns:p14="http://schemas.microsoft.com/office/powerpoint/2010/main" val="276281519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1273">
            <a:off x="637907" y="2107573"/>
            <a:ext cx="6961928" cy="4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23">
            <a:extLst>
              <a:ext uri="{FF2B5EF4-FFF2-40B4-BE49-F238E27FC236}">
                <a16:creationId xmlns:a16="http://schemas.microsoft.com/office/drawing/2014/main" id="{6061DDB9-3669-422E-9AC5-0F7916F76EE9}"/>
              </a:ext>
            </a:extLst>
          </p:cNvPr>
          <p:cNvGrpSpPr/>
          <p:nvPr/>
        </p:nvGrpSpPr>
        <p:grpSpPr>
          <a:xfrm>
            <a:off x="0"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Rectangle 3"/>
          <p:cNvSpPr txBox="1">
            <a:spLocks noChangeArrowheads="1"/>
          </p:cNvSpPr>
          <p:nvPr/>
        </p:nvSpPr>
        <p:spPr bwMode="auto">
          <a:xfrm>
            <a:off x="909527" y="2716622"/>
            <a:ext cx="9614386" cy="2379080"/>
          </a:xfrm>
          <a:prstGeom prst="rect">
            <a:avLst/>
          </a:prstGeom>
          <a:ln>
            <a:headEnd/>
            <a:tailEnd/>
          </a:ln>
          <a:effectLst>
            <a:glow rad="228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342900" indent="-342900" algn="just">
              <a:buFont typeface="Wingdings" pitchFamily="2" charset="2"/>
              <a:buChar char="Ø"/>
              <a:defRPr/>
            </a:pPr>
            <a:r>
              <a:rPr lang="tr-TR" sz="2400" dirty="0" smtClean="0"/>
              <a:t>İşletmenin çevre izni veya çevre izin ve lisans koşullarına aykırı iş ve işlemlerinin tespit edilmesi durumunda yetkili merci tarafından Çevre Kanununun ilgili maddeleri uyarınca idari yaptırımlar uygulanır.</a:t>
            </a:r>
          </a:p>
          <a:p>
            <a:pPr algn="just">
              <a:defRPr/>
            </a:pPr>
            <a:endParaRPr lang="tr-TR" sz="2400" dirty="0" smtClean="0"/>
          </a:p>
          <a:p>
            <a:pPr marL="342900" indent="-342900" algn="just">
              <a:buFont typeface="Wingdings" pitchFamily="2" charset="2"/>
              <a:buChar char="Ø"/>
            </a:pPr>
            <a:r>
              <a:rPr lang="tr-TR" sz="2400" dirty="0" smtClean="0"/>
              <a:t>Uygunsuzluğun düzeltilmesi için, işletmeye yetkili merci tarafından en fazla bir yıla kadar süre verilebilir.</a:t>
            </a:r>
          </a:p>
        </p:txBody>
      </p:sp>
      <p:sp>
        <p:nvSpPr>
          <p:cNvPr id="10" name="1 Başlık"/>
          <p:cNvSpPr txBox="1">
            <a:spLocks/>
          </p:cNvSpPr>
          <p:nvPr/>
        </p:nvSpPr>
        <p:spPr>
          <a:xfrm>
            <a:off x="1587731" y="898141"/>
            <a:ext cx="8654332" cy="531648"/>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400" b="1" dirty="0" smtClean="0">
                <a:solidFill>
                  <a:srgbClr val="C00000"/>
                </a:solidFill>
              </a:rPr>
              <a:t>ÇEVRE İZİN VEYA ÇEVRE İZİN VE LİSANS BELGESİNİN İPTALİ</a:t>
            </a:r>
          </a:p>
          <a:p>
            <a:pPr algn="ctr"/>
            <a:endParaRPr lang="tr-TR" sz="2400" b="1" dirty="0">
              <a:solidFill>
                <a:srgbClr val="C00000"/>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Başlık"/>
          <p:cNvSpPr txBox="1">
            <a:spLocks/>
          </p:cNvSpPr>
          <p:nvPr/>
        </p:nvSpPr>
        <p:spPr>
          <a:xfrm>
            <a:off x="794457" y="1660183"/>
            <a:ext cx="2647012" cy="693579"/>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14.maddesi</a:t>
            </a:r>
            <a:endParaRPr lang="tr-TR" sz="2800" dirty="0">
              <a:solidFill>
                <a:srgbClr val="C00000"/>
              </a:solidFill>
            </a:endParaRPr>
          </a:p>
        </p:txBody>
      </p:sp>
    </p:spTree>
    <p:extLst>
      <p:ext uri="{BB962C8B-B14F-4D97-AF65-F5344CB8AC3E}">
        <p14:creationId xmlns:p14="http://schemas.microsoft.com/office/powerpoint/2010/main" val="2762815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1273">
            <a:off x="437417" y="2107573"/>
            <a:ext cx="6961928" cy="4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23">
            <a:extLst>
              <a:ext uri="{FF2B5EF4-FFF2-40B4-BE49-F238E27FC236}">
                <a16:creationId xmlns:a16="http://schemas.microsoft.com/office/drawing/2014/main" id="{6061DDB9-3669-422E-9AC5-0F7916F76EE9}"/>
              </a:ext>
            </a:extLst>
          </p:cNvPr>
          <p:cNvGrpSpPr/>
          <p:nvPr/>
        </p:nvGrpSpPr>
        <p:grpSpPr>
          <a:xfrm>
            <a:off x="0" y="290998"/>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1 Başlık"/>
          <p:cNvSpPr txBox="1">
            <a:spLocks/>
          </p:cNvSpPr>
          <p:nvPr/>
        </p:nvSpPr>
        <p:spPr>
          <a:xfrm>
            <a:off x="1936865" y="392225"/>
            <a:ext cx="7797339" cy="605302"/>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400" b="1" dirty="0" smtClean="0">
                <a:solidFill>
                  <a:srgbClr val="C00000"/>
                </a:solidFill>
              </a:rPr>
              <a:t>ÇEVRE İZİN VEYA ÇEVRE İZİN VE LİSANS BELGESİNİN </a:t>
            </a:r>
            <a:r>
              <a:rPr lang="tr-TR" sz="2400" b="1" dirty="0">
                <a:solidFill>
                  <a:srgbClr val="C00000"/>
                </a:solidFill>
              </a:rPr>
              <a:t>İPTALİ</a:t>
            </a:r>
          </a:p>
        </p:txBody>
      </p:sp>
      <p:sp>
        <p:nvSpPr>
          <p:cNvPr id="9" name="Rectangle 3"/>
          <p:cNvSpPr txBox="1">
            <a:spLocks noChangeArrowheads="1"/>
          </p:cNvSpPr>
          <p:nvPr/>
        </p:nvSpPr>
        <p:spPr bwMode="auto">
          <a:xfrm>
            <a:off x="566472" y="1324247"/>
            <a:ext cx="10172239" cy="4896544"/>
          </a:xfrm>
          <a:prstGeom prst="rect">
            <a:avLst/>
          </a:prstGeom>
          <a:solidFill>
            <a:srgbClr val="BDD3FF"/>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p>
            <a:pPr marL="342900" indent="-342900" algn="just">
              <a:buFont typeface="Wingdings" pitchFamily="2" charset="2"/>
              <a:buChar char="Ø"/>
              <a:defRPr/>
            </a:pPr>
            <a:r>
              <a:rPr lang="tr-TR" sz="2400" dirty="0" smtClean="0"/>
              <a:t>İşletmeye </a:t>
            </a:r>
            <a:r>
              <a:rPr lang="tr-TR" sz="2400" dirty="0"/>
              <a:t>süre verilmemesi veya işletmeye verilen sürenin bitiminde uygunsuzluğun giderilmemesi halinde, yetkili merci tarafından çevre izin veya çevre </a:t>
            </a:r>
            <a:r>
              <a:rPr lang="tr-TR" sz="2400" dirty="0">
                <a:solidFill>
                  <a:srgbClr val="FF0000"/>
                </a:solidFill>
              </a:rPr>
              <a:t>izin ve lisans belgesi iptal edilir</a:t>
            </a:r>
            <a:r>
              <a:rPr lang="tr-TR" sz="2400" dirty="0"/>
              <a:t>. </a:t>
            </a:r>
            <a:endParaRPr lang="tr-TR" sz="2400" dirty="0" smtClean="0"/>
          </a:p>
          <a:p>
            <a:pPr marL="342900" indent="-342900">
              <a:buFont typeface="Wingdings" pitchFamily="2" charset="2"/>
              <a:buChar char="Ø"/>
            </a:pPr>
            <a:endParaRPr lang="tr-TR" sz="2400" dirty="0"/>
          </a:p>
          <a:p>
            <a:pPr marL="342900" indent="-342900">
              <a:buFont typeface="Wingdings" pitchFamily="2" charset="2"/>
              <a:buChar char="Ø"/>
            </a:pPr>
            <a:r>
              <a:rPr lang="tr-TR" sz="2400" dirty="0" smtClean="0"/>
              <a:t>Çevre </a:t>
            </a:r>
            <a:r>
              <a:rPr lang="tr-TR" sz="2400" dirty="0"/>
              <a:t>ve insan sağlığı yönünden tehlike yaratan faaliyetler nedeniyle işletmeye süre verilmeksizin çevre izin veya çevre izin ve lisans belgesi iptal edilir. </a:t>
            </a:r>
            <a:endParaRPr lang="tr-TR" sz="2400" dirty="0" smtClean="0"/>
          </a:p>
          <a:p>
            <a:pPr marL="342900" indent="-342900">
              <a:buFont typeface="Wingdings" pitchFamily="2" charset="2"/>
              <a:buChar char="Ø"/>
            </a:pPr>
            <a:endParaRPr lang="tr-TR" sz="2400" dirty="0"/>
          </a:p>
          <a:p>
            <a:pPr marL="342900" indent="-342900">
              <a:buFont typeface="Wingdings" pitchFamily="2" charset="2"/>
              <a:buChar char="Ø"/>
            </a:pPr>
            <a:r>
              <a:rPr lang="tr-TR" sz="2400" dirty="0" smtClean="0"/>
              <a:t>Bu </a:t>
            </a:r>
            <a:r>
              <a:rPr lang="tr-TR" sz="2400" dirty="0"/>
              <a:t>işletmeler için izin süreci yeniden başlatılır ve işletme kendi adına yeni geçici faaliyet belgesi düzenlenene kadar faaliyette bulunamaz. </a:t>
            </a:r>
            <a:endParaRPr lang="tr-TR" sz="2400" dirty="0" smtClean="0"/>
          </a:p>
          <a:p>
            <a:pPr marL="342900" indent="-342900">
              <a:buFont typeface="Wingdings" pitchFamily="2" charset="2"/>
              <a:buChar char="Ø"/>
            </a:pPr>
            <a:endParaRPr lang="tr-TR" sz="2400" dirty="0"/>
          </a:p>
          <a:p>
            <a:pPr marL="342900" indent="-342900">
              <a:buFont typeface="Wingdings" pitchFamily="2" charset="2"/>
              <a:buChar char="Ø"/>
            </a:pPr>
            <a:r>
              <a:rPr lang="tr-TR" sz="2400" dirty="0" smtClean="0"/>
              <a:t>Geçici </a:t>
            </a:r>
            <a:r>
              <a:rPr lang="tr-TR" sz="2400" dirty="0"/>
              <a:t>faaliyet belgesi olmaksızın faaliyette bulunan işletmeler hakkında 2872 sayılı Çevre Kanununun ilgili maddeleri uyarınca idari yaptırımlar uygulanır</a:t>
            </a:r>
            <a:r>
              <a:rPr lang="tr-TR" sz="2400" dirty="0" smtClean="0"/>
              <a: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822" y="38286"/>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81519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1273">
            <a:off x="637907" y="2107573"/>
            <a:ext cx="6961928" cy="4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1 Başlık"/>
          <p:cNvSpPr txBox="1">
            <a:spLocks/>
          </p:cNvSpPr>
          <p:nvPr/>
        </p:nvSpPr>
        <p:spPr>
          <a:xfrm>
            <a:off x="1562793" y="669515"/>
            <a:ext cx="7938653" cy="586814"/>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400" b="1" dirty="0" smtClean="0">
                <a:solidFill>
                  <a:srgbClr val="C00000"/>
                </a:solidFill>
              </a:rPr>
              <a:t>ÇEVRE İZİN VEYA ÇEVRE İZİN VE LİSANS BELGESİNİN </a:t>
            </a:r>
            <a:r>
              <a:rPr lang="tr-TR" sz="2400" b="1" dirty="0">
                <a:solidFill>
                  <a:srgbClr val="C00000"/>
                </a:solidFill>
              </a:rPr>
              <a:t>İPTALİ</a:t>
            </a:r>
          </a:p>
        </p:txBody>
      </p:sp>
      <p:sp>
        <p:nvSpPr>
          <p:cNvPr id="9" name="Rectangle 3"/>
          <p:cNvSpPr txBox="1">
            <a:spLocks noChangeArrowheads="1"/>
          </p:cNvSpPr>
          <p:nvPr/>
        </p:nvSpPr>
        <p:spPr bwMode="auto">
          <a:xfrm>
            <a:off x="550544" y="1620981"/>
            <a:ext cx="9963149" cy="4430683"/>
          </a:xfrm>
          <a:prstGeom prst="rect">
            <a:avLst/>
          </a:prstGeom>
          <a:solidFill>
            <a:srgbClr val="BDD3FF"/>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p>
            <a:pPr marL="342900" indent="-342900">
              <a:buFont typeface="Wingdings" pitchFamily="2" charset="2"/>
              <a:buChar char="Ø"/>
            </a:pPr>
            <a:endParaRPr lang="tr-TR" sz="2400" dirty="0" smtClean="0">
              <a:solidFill>
                <a:srgbClr val="FF0000"/>
              </a:solidFill>
            </a:endParaRPr>
          </a:p>
          <a:p>
            <a:pPr marL="342900" indent="-342900" algn="just">
              <a:buFont typeface="Wingdings" pitchFamily="2" charset="2"/>
              <a:buChar char="Ø"/>
            </a:pPr>
            <a:r>
              <a:rPr lang="tr-TR" sz="2400" dirty="0" smtClean="0">
                <a:latin typeface="+mj-lt"/>
              </a:rPr>
              <a:t>Yükümlülükleri </a:t>
            </a:r>
            <a:r>
              <a:rPr lang="tr-TR" sz="2400" dirty="0">
                <a:latin typeface="+mj-lt"/>
              </a:rPr>
              <a:t>doğrultusunda yapılacak belgelendirmelerde ve beyanlarında usulsüz ve gerçeğe aykırı bilgi ve belge düzenlendiği tespit edilen tesislere 2872 sayılı Çevre Kanununun ilgili maddeleri uyarınca idari yaptırımlar uygulanır ve </a:t>
            </a:r>
            <a:r>
              <a:rPr lang="tr-TR" sz="2400" dirty="0" smtClean="0">
                <a:latin typeface="+mj-lt"/>
              </a:rPr>
              <a:t>belgeleri </a:t>
            </a:r>
            <a:r>
              <a:rPr lang="tr-TR" sz="2400" dirty="0">
                <a:latin typeface="+mj-lt"/>
              </a:rPr>
              <a:t>iptal edilir. </a:t>
            </a:r>
            <a:endParaRPr lang="tr-TR" sz="2400" dirty="0" smtClean="0">
              <a:latin typeface="+mj-lt"/>
            </a:endParaRPr>
          </a:p>
          <a:p>
            <a:pPr marL="342900" indent="-342900" algn="just">
              <a:buFont typeface="Wingdings" pitchFamily="2" charset="2"/>
              <a:buChar char="Ø"/>
            </a:pPr>
            <a:endParaRPr lang="tr-TR" sz="2400" dirty="0">
              <a:latin typeface="+mj-lt"/>
            </a:endParaRPr>
          </a:p>
          <a:p>
            <a:pPr marL="342900" indent="-342900" algn="just">
              <a:buFont typeface="Wingdings" pitchFamily="2" charset="2"/>
              <a:buChar char="Ø"/>
            </a:pPr>
            <a:r>
              <a:rPr lang="tr-TR" sz="2400" dirty="0" smtClean="0">
                <a:latin typeface="+mj-lt"/>
              </a:rPr>
              <a:t>Bu </a:t>
            </a:r>
            <a:r>
              <a:rPr lang="tr-TR" sz="2400" dirty="0">
                <a:latin typeface="+mj-lt"/>
              </a:rPr>
              <a:t>işletmelerin doksan takvim günü süresince faaliyeti durdurulur. İptal edilen başvuruya ait her bir çevre izni veya çevre izin ve lisans konusu için </a:t>
            </a:r>
            <a:r>
              <a:rPr lang="tr-TR" sz="2400" dirty="0" smtClean="0">
                <a:latin typeface="+mj-lt"/>
              </a:rPr>
              <a:t>belirlenen </a:t>
            </a:r>
            <a:r>
              <a:rPr lang="tr-TR" sz="2400" dirty="0">
                <a:latin typeface="+mj-lt"/>
              </a:rPr>
              <a:t>belge bedellerinin iki katı, tekrarında dört katı uygulanır, müteakip tekrarında ise faaliyet 1 yıl süresince durdurulur</a:t>
            </a:r>
            <a:r>
              <a:rPr lang="tr-TR" sz="2400" dirty="0" smtClean="0">
                <a:latin typeface="+mj-lt"/>
              </a:rPr>
              <a:t>.</a:t>
            </a:r>
            <a:endParaRPr lang="tr-TR" sz="2400" dirty="0">
              <a:latin typeface="+mj-lt"/>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377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9"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ppt_x</p:attrName>
                                        </p:attrNameLst>
                                      </p:cBhvr>
                                      <p:tavLst>
                                        <p:tav tm="0">
                                          <p:val>
                                            <p:strVal val="#ppt_x-.2"/>
                                          </p:val>
                                        </p:tav>
                                        <p:tav tm="100000">
                                          <p:val>
                                            <p:strVal val="#ppt_x"/>
                                          </p:val>
                                        </p:tav>
                                      </p:tavLst>
                                    </p:anim>
                                    <p:anim calcmode="lin" valueType="num">
                                      <p:cBhvr>
                                        <p:cTn id="1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0"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1 Başlık"/>
          <p:cNvSpPr txBox="1">
            <a:spLocks/>
          </p:cNvSpPr>
          <p:nvPr/>
        </p:nvSpPr>
        <p:spPr>
          <a:xfrm>
            <a:off x="1986741" y="924717"/>
            <a:ext cx="7257011" cy="646388"/>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400" b="1" dirty="0" smtClean="0">
                <a:solidFill>
                  <a:srgbClr val="C00000"/>
                </a:solidFill>
              </a:rPr>
              <a:t>GEÇİCİ FAALİYET BELGESİ OLMAYAN İŞLETMELER</a:t>
            </a:r>
            <a:endParaRPr lang="tr-TR" sz="2400" b="1" dirty="0">
              <a:solidFill>
                <a:srgbClr val="C00000"/>
              </a:solidFill>
            </a:endParaRPr>
          </a:p>
        </p:txBody>
      </p:sp>
      <p:sp>
        <p:nvSpPr>
          <p:cNvPr id="9" name="Rectangle 3"/>
          <p:cNvSpPr txBox="1">
            <a:spLocks noChangeArrowheads="1"/>
          </p:cNvSpPr>
          <p:nvPr/>
        </p:nvSpPr>
        <p:spPr bwMode="auto">
          <a:xfrm>
            <a:off x="1113905" y="2714618"/>
            <a:ext cx="9509760" cy="2514087"/>
          </a:xfrm>
          <a:prstGeom prst="rect">
            <a:avLst/>
          </a:prstGeom>
          <a:solidFill>
            <a:srgbClr val="BDD3FF"/>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p>
            <a:pPr marL="342900" indent="-342900" algn="just">
              <a:buFont typeface="Wingdings" pitchFamily="2" charset="2"/>
              <a:buChar char="Ø"/>
            </a:pPr>
            <a:endParaRPr lang="tr-TR" sz="2400" dirty="0" smtClean="0">
              <a:latin typeface="+mj-lt"/>
            </a:endParaRPr>
          </a:p>
          <a:p>
            <a:pPr algn="ctr"/>
            <a:r>
              <a:rPr lang="tr-TR" sz="2400" dirty="0" smtClean="0">
                <a:latin typeface="+mj-lt"/>
              </a:rPr>
              <a:t>Yönetmeliğin Ek-1 ve Ek-2 kapsamında yer alıp, geçici faaliyet belgesi olmadan faaliyete başladığı tespit edilen işletmelere, 2872 sayılı Çevre Kanununun ilgili hükümlerine göre idari yaptırımlar uygulanır. Söz konusu işletmeler geçici faaliyet belgesi düzenlenene kadar faaliyette bulunamaz.</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Başlık"/>
          <p:cNvSpPr txBox="1">
            <a:spLocks/>
          </p:cNvSpPr>
          <p:nvPr/>
        </p:nvSpPr>
        <p:spPr>
          <a:xfrm>
            <a:off x="1113905" y="1871349"/>
            <a:ext cx="2734888" cy="693579"/>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15. Maddesi</a:t>
            </a:r>
            <a:endParaRPr lang="tr-TR" sz="2800" dirty="0">
              <a:solidFill>
                <a:srgbClr val="C00000"/>
              </a:solidFill>
            </a:endParaRPr>
          </a:p>
        </p:txBody>
      </p:sp>
    </p:spTree>
    <p:extLst>
      <p:ext uri="{BB962C8B-B14F-4D97-AF65-F5344CB8AC3E}">
        <p14:creationId xmlns:p14="http://schemas.microsoft.com/office/powerpoint/2010/main" val="1606377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9"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ppt_x</p:attrName>
                                        </p:attrNameLst>
                                      </p:cBhvr>
                                      <p:tavLst>
                                        <p:tav tm="0">
                                          <p:val>
                                            <p:strVal val="#ppt_x-.2"/>
                                          </p:val>
                                        </p:tav>
                                        <p:tav tm="100000">
                                          <p:val>
                                            <p:strVal val="#ppt_x"/>
                                          </p:val>
                                        </p:tav>
                                      </p:tavLst>
                                    </p:anim>
                                    <p:anim calcmode="lin" valueType="num">
                                      <p:cBhvr>
                                        <p:cTn id="1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3026"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1 Başlık"/>
          <p:cNvSpPr txBox="1">
            <a:spLocks/>
          </p:cNvSpPr>
          <p:nvPr/>
        </p:nvSpPr>
        <p:spPr>
          <a:xfrm>
            <a:off x="2553336" y="677318"/>
            <a:ext cx="6474286" cy="495300"/>
          </a:xfrm>
          <a:prstGeom prst="roundRect">
            <a:avLst/>
          </a:prstGeom>
          <a:solidFill>
            <a:srgbClr val="BDD3FF"/>
          </a:solidFill>
        </p:spPr>
        <p:style>
          <a:lnRef idx="2">
            <a:schemeClr val="accent2"/>
          </a:lnRef>
          <a:fillRef idx="1">
            <a:schemeClr val="lt1"/>
          </a:fillRef>
          <a:effectRef idx="0">
            <a:schemeClr val="accent2"/>
          </a:effectRef>
          <a:fontRef idx="minor">
            <a:schemeClr val="dk1"/>
          </a:fontRef>
        </p:style>
        <p:txBody>
          <a:bodyPr/>
          <a:lstStyle/>
          <a:p>
            <a:pPr algn="ctr"/>
            <a:r>
              <a:rPr lang="tr-TR" sz="2400" b="1" dirty="0" smtClean="0">
                <a:solidFill>
                  <a:srgbClr val="C00000"/>
                </a:solidFill>
              </a:rPr>
              <a:t>ÇEVRE İZNİNE TABİ OLMAYAN İŞLETMELER</a:t>
            </a:r>
            <a:endParaRPr lang="tr-TR" sz="2400" b="1" dirty="0">
              <a:solidFill>
                <a:srgbClr val="C00000"/>
              </a:solidFill>
            </a:endParaRPr>
          </a:p>
        </p:txBody>
      </p:sp>
      <p:sp>
        <p:nvSpPr>
          <p:cNvPr id="9" name="Rectangle 3"/>
          <p:cNvSpPr txBox="1">
            <a:spLocks noChangeArrowheads="1"/>
          </p:cNvSpPr>
          <p:nvPr/>
        </p:nvSpPr>
        <p:spPr bwMode="auto">
          <a:xfrm>
            <a:off x="1080921" y="2451833"/>
            <a:ext cx="9681327" cy="3658021"/>
          </a:xfrm>
          <a:prstGeom prst="rect">
            <a:avLst/>
          </a:prstGeom>
          <a:solidFill>
            <a:srgbClr val="BDD3FF"/>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p>
            <a:pPr marL="342900" indent="-342900">
              <a:buFont typeface="Wingdings" pitchFamily="2" charset="2"/>
              <a:buChar char="Ø"/>
            </a:pPr>
            <a:r>
              <a:rPr lang="tr-TR" sz="2000" dirty="0" smtClean="0"/>
              <a:t> </a:t>
            </a:r>
            <a:r>
              <a:rPr lang="tr-TR" sz="2000" dirty="0"/>
              <a:t>Yönetmeliğin EK-1 ve EK-2 listelerinde yer aldığı halde alıcı ortama herhangi bir hava emisyonu ve atıksu deşarjı olmayan işletmeler yetkili mercie müracaat etmek zorundadır. Çevre izin muafiyetine ilişkin değerlendirme yetkili merci tarafından yapılır.</a:t>
            </a:r>
          </a:p>
          <a:p>
            <a:pPr marL="342900" indent="-342900">
              <a:buFont typeface="Wingdings" pitchFamily="2" charset="2"/>
              <a:buChar char="Ø"/>
            </a:pPr>
            <a:endParaRPr lang="tr-TR" sz="2000" dirty="0" smtClean="0"/>
          </a:p>
          <a:p>
            <a:pPr marL="342900" indent="-342900">
              <a:buFont typeface="Wingdings" pitchFamily="2" charset="2"/>
              <a:buChar char="Ø"/>
            </a:pPr>
            <a:r>
              <a:rPr lang="tr-TR" sz="2000" dirty="0" smtClean="0"/>
              <a:t>Kuruldukları </a:t>
            </a:r>
            <a:r>
              <a:rPr lang="tr-TR" sz="2000" dirty="0"/>
              <a:t>yerde </a:t>
            </a:r>
            <a:r>
              <a:rPr lang="tr-TR" sz="2000" dirty="0">
                <a:solidFill>
                  <a:srgbClr val="FF0000"/>
                </a:solidFill>
              </a:rPr>
              <a:t>bir yıldan az faaliyet gösterecek geçici işletmeler</a:t>
            </a:r>
            <a:r>
              <a:rPr lang="tr-TR" sz="2000" dirty="0"/>
              <a:t>, bulundukları İlin Çevre ve Şehircilik İl Müdürlüğüne çalışma süreleri ile ilgili bildirimde bulunmaları halinde, çevre izni kapsamı dışında değerlendirilir.</a:t>
            </a:r>
          </a:p>
          <a:p>
            <a:pPr marL="342900" indent="-342900">
              <a:buFont typeface="Wingdings" pitchFamily="2" charset="2"/>
              <a:buChar char="Ø"/>
            </a:pPr>
            <a:endParaRPr lang="tr-TR" sz="2000" dirty="0" smtClean="0"/>
          </a:p>
          <a:p>
            <a:pPr marL="342900" indent="-342900">
              <a:buFont typeface="Wingdings" pitchFamily="2" charset="2"/>
              <a:buChar char="Ø"/>
            </a:pPr>
            <a:r>
              <a:rPr lang="tr-TR" sz="2000" dirty="0" smtClean="0"/>
              <a:t>EK-1 </a:t>
            </a:r>
            <a:r>
              <a:rPr lang="tr-TR" sz="2000" dirty="0"/>
              <a:t>ve EK-2 listelerinde yer almayan işletmeler </a:t>
            </a:r>
            <a:r>
              <a:rPr lang="tr-TR" sz="2000" dirty="0" smtClean="0">
                <a:solidFill>
                  <a:srgbClr val="FF0000"/>
                </a:solidFill>
              </a:rPr>
              <a:t>ilgili </a:t>
            </a:r>
            <a:r>
              <a:rPr lang="tr-TR" sz="2000" dirty="0">
                <a:solidFill>
                  <a:srgbClr val="FF0000"/>
                </a:solidFill>
              </a:rPr>
              <a:t>mevzuatta belirlenen esas, hüküm ve sınır değerlere uymak zorundadır.</a:t>
            </a:r>
          </a:p>
          <a:p>
            <a:pPr marL="342900" indent="-342900">
              <a:buFont typeface="Wingdings" pitchFamily="2" charset="2"/>
              <a:buChar char="Ø"/>
            </a:pPr>
            <a:endParaRPr lang="tr-TR" sz="2000" dirty="0" smtClean="0">
              <a:solidFill>
                <a:srgbClr val="FF000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275" y="10568"/>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Başlık"/>
          <p:cNvSpPr txBox="1">
            <a:spLocks/>
          </p:cNvSpPr>
          <p:nvPr/>
        </p:nvSpPr>
        <p:spPr>
          <a:xfrm>
            <a:off x="1080921" y="1543171"/>
            <a:ext cx="2701370" cy="645492"/>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algn="just">
              <a:defRPr/>
            </a:pPr>
            <a:r>
              <a:rPr lang="tr-TR" sz="2800" dirty="0" smtClean="0">
                <a:solidFill>
                  <a:srgbClr val="C00000"/>
                </a:solidFill>
              </a:rPr>
              <a:t>ÇİLY 17. Maddesi</a:t>
            </a:r>
            <a:endParaRPr lang="tr-TR" sz="2800" dirty="0">
              <a:solidFill>
                <a:srgbClr val="C00000"/>
              </a:solidFill>
            </a:endParaRPr>
          </a:p>
        </p:txBody>
      </p:sp>
    </p:spTree>
    <p:extLst>
      <p:ext uri="{BB962C8B-B14F-4D97-AF65-F5344CB8AC3E}">
        <p14:creationId xmlns:p14="http://schemas.microsoft.com/office/powerpoint/2010/main" val="1606377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9"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ppt_x</p:attrName>
                                        </p:attrNameLst>
                                      </p:cBhvr>
                                      <p:tavLst>
                                        <p:tav tm="0">
                                          <p:val>
                                            <p:strVal val="#ppt_x-.2"/>
                                          </p:val>
                                        </p:tav>
                                        <p:tav tm="100000">
                                          <p:val>
                                            <p:strVal val="#ppt_x"/>
                                          </p:val>
                                        </p:tav>
                                      </p:tavLst>
                                    </p:anim>
                                    <p:anim calcmode="lin" valueType="num">
                                      <p:cBhvr>
                                        <p:cTn id="1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134672" y="-273056"/>
            <a:ext cx="12194069" cy="7447648"/>
            <a:chOff x="217025" y="239750"/>
            <a:chExt cx="11447501"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up 25"/>
          <p:cNvGrpSpPr/>
          <p:nvPr/>
        </p:nvGrpSpPr>
        <p:grpSpPr>
          <a:xfrm>
            <a:off x="1083089" y="697102"/>
            <a:ext cx="9061204" cy="3051811"/>
            <a:chOff x="642963" y="1698625"/>
            <a:chExt cx="7572375" cy="2739594"/>
          </a:xfrm>
        </p:grpSpPr>
        <p:sp>
          <p:nvSpPr>
            <p:cNvPr id="27" name="Text Box 2"/>
            <p:cNvSpPr txBox="1">
              <a:spLocks noChangeArrowheads="1"/>
            </p:cNvSpPr>
            <p:nvPr/>
          </p:nvSpPr>
          <p:spPr bwMode="auto">
            <a:xfrm>
              <a:off x="728739" y="3857625"/>
              <a:ext cx="1285875" cy="57943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pitchFamily="34" charset="0"/>
                  <a:cs typeface="Arial" pitchFamily="34" charset="0"/>
                </a:rPr>
                <a:t>HAVA EMİSYONU</a:t>
              </a:r>
              <a:endParaRPr lang="de-DE" sz="1400" dirty="0">
                <a:solidFill>
                  <a:schemeClr val="tx1"/>
                </a:solidFill>
                <a:latin typeface="Arial" pitchFamily="34" charset="0"/>
                <a:cs typeface="Arial" pitchFamily="34" charset="0"/>
              </a:endParaRPr>
            </a:p>
          </p:txBody>
        </p:sp>
        <p:sp>
          <p:nvSpPr>
            <p:cNvPr id="41" name="Text Box 2"/>
            <p:cNvSpPr txBox="1">
              <a:spLocks noChangeArrowheads="1"/>
            </p:cNvSpPr>
            <p:nvPr/>
          </p:nvSpPr>
          <p:spPr bwMode="auto">
            <a:xfrm>
              <a:off x="2611514" y="3857625"/>
              <a:ext cx="1285875" cy="57943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pitchFamily="34" charset="0"/>
                  <a:cs typeface="Arial" pitchFamily="34" charset="0"/>
                </a:rPr>
                <a:t>ÇEVRESEL GÜRÜLTÜ</a:t>
              </a:r>
              <a:endParaRPr lang="de-DE" sz="1400" dirty="0">
                <a:solidFill>
                  <a:schemeClr val="tx1"/>
                </a:solidFill>
                <a:latin typeface="Arial" pitchFamily="34" charset="0"/>
                <a:cs typeface="Arial" pitchFamily="34" charset="0"/>
              </a:endParaRPr>
            </a:p>
          </p:txBody>
        </p:sp>
        <p:sp>
          <p:nvSpPr>
            <p:cNvPr id="42" name="Text Box 2"/>
            <p:cNvSpPr txBox="1">
              <a:spLocks noChangeArrowheads="1"/>
            </p:cNvSpPr>
            <p:nvPr/>
          </p:nvSpPr>
          <p:spPr bwMode="auto">
            <a:xfrm>
              <a:off x="4653661" y="3858781"/>
              <a:ext cx="1417637" cy="57943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pitchFamily="34" charset="0"/>
                  <a:cs typeface="Arial" pitchFamily="34" charset="0"/>
                </a:rPr>
                <a:t>ATIK SU </a:t>
              </a:r>
              <a:r>
                <a:rPr lang="tr-TR" sz="1400" dirty="0" smtClean="0">
                  <a:solidFill>
                    <a:schemeClr val="tx1"/>
                  </a:solidFill>
                  <a:latin typeface="Arial" pitchFamily="34" charset="0"/>
                  <a:cs typeface="Arial" pitchFamily="34" charset="0"/>
                </a:rPr>
                <a:t>DEŞARJI</a:t>
              </a:r>
              <a:endParaRPr lang="de-DE" sz="1400" dirty="0">
                <a:solidFill>
                  <a:schemeClr val="tx1"/>
                </a:solidFill>
                <a:latin typeface="Arial" pitchFamily="34" charset="0"/>
                <a:cs typeface="Arial" pitchFamily="34" charset="0"/>
              </a:endParaRPr>
            </a:p>
          </p:txBody>
        </p:sp>
        <p:sp>
          <p:nvSpPr>
            <p:cNvPr id="43" name="Text Box 2"/>
            <p:cNvSpPr txBox="1">
              <a:spLocks noChangeArrowheads="1"/>
            </p:cNvSpPr>
            <p:nvPr/>
          </p:nvSpPr>
          <p:spPr bwMode="auto">
            <a:xfrm>
              <a:off x="6225229" y="3857625"/>
              <a:ext cx="1417638" cy="57943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dirty="0">
                  <a:solidFill>
                    <a:schemeClr val="tx1"/>
                  </a:solidFill>
                  <a:latin typeface="Arial" pitchFamily="34" charset="0"/>
                  <a:cs typeface="Arial" pitchFamily="34" charset="0"/>
                </a:rPr>
                <a:t>DERİN DENİZ </a:t>
              </a:r>
              <a:r>
                <a:rPr lang="tr-TR" sz="1400" dirty="0" smtClean="0">
                  <a:solidFill>
                    <a:schemeClr val="tx1"/>
                  </a:solidFill>
                  <a:latin typeface="Arial" pitchFamily="34" charset="0"/>
                  <a:cs typeface="Arial" pitchFamily="34" charset="0"/>
                </a:rPr>
                <a:t>DEŞARJI</a:t>
              </a:r>
              <a:endParaRPr lang="de-DE" sz="1400" dirty="0">
                <a:solidFill>
                  <a:schemeClr val="tx1"/>
                </a:solidFill>
                <a:latin typeface="Arial" pitchFamily="34" charset="0"/>
                <a:cs typeface="Arial" pitchFamily="34" charset="0"/>
              </a:endParaRPr>
            </a:p>
          </p:txBody>
        </p:sp>
        <p:sp>
          <p:nvSpPr>
            <p:cNvPr id="44" name="Text Box 2"/>
            <p:cNvSpPr txBox="1">
              <a:spLocks noChangeArrowheads="1"/>
            </p:cNvSpPr>
            <p:nvPr/>
          </p:nvSpPr>
          <p:spPr bwMode="auto">
            <a:xfrm>
              <a:off x="642963" y="1698625"/>
              <a:ext cx="7572375" cy="1008063"/>
            </a:xfrm>
            <a:prstGeom prst="roundRect">
              <a:avLst/>
            </a:prstGeom>
            <a:solidFill>
              <a:srgbClr val="92D050"/>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endParaRPr lang="tr-TR" sz="1000" dirty="0">
                <a:solidFill>
                  <a:schemeClr val="tx1"/>
                </a:solidFill>
                <a:latin typeface="Arial" pitchFamily="34" charset="0"/>
                <a:cs typeface="Arial" pitchFamily="34" charset="0"/>
              </a:endParaRPr>
            </a:p>
            <a:p>
              <a:pPr algn="ctr" eaLnBrk="0" hangingPunct="0">
                <a:spcBef>
                  <a:spcPct val="20000"/>
                </a:spcBef>
                <a:buClr>
                  <a:schemeClr val="accent1"/>
                </a:buClr>
                <a:buSzPct val="65000"/>
                <a:buFont typeface="Wingdings" pitchFamily="2" charset="2"/>
                <a:buNone/>
                <a:defRPr/>
              </a:pPr>
              <a:r>
                <a:rPr lang="tr-TR" sz="2600" dirty="0">
                  <a:solidFill>
                    <a:schemeClr val="tx1"/>
                  </a:solidFill>
                  <a:latin typeface="Arial" pitchFamily="34" charset="0"/>
                  <a:cs typeface="Arial" pitchFamily="34" charset="0"/>
                </a:rPr>
                <a:t>ÇEVRE </a:t>
              </a:r>
              <a:r>
                <a:rPr lang="tr-TR" sz="2600" dirty="0" smtClean="0">
                  <a:solidFill>
                    <a:schemeClr val="tx1"/>
                  </a:solidFill>
                  <a:latin typeface="Arial" pitchFamily="34" charset="0"/>
                  <a:cs typeface="Arial" pitchFamily="34" charset="0"/>
                </a:rPr>
                <a:t>İZİNLERİ </a:t>
              </a:r>
              <a:endParaRPr lang="tr-TR" sz="2600" dirty="0">
                <a:solidFill>
                  <a:schemeClr val="tx1"/>
                </a:solidFill>
                <a:latin typeface="Arial" pitchFamily="34" charset="0"/>
                <a:cs typeface="Arial" pitchFamily="34" charset="0"/>
              </a:endParaRPr>
            </a:p>
            <a:p>
              <a:pPr algn="ctr" eaLnBrk="0" hangingPunct="0">
                <a:spcBef>
                  <a:spcPct val="20000"/>
                </a:spcBef>
                <a:buClr>
                  <a:schemeClr val="accent1"/>
                </a:buClr>
                <a:buSzPct val="65000"/>
                <a:buFont typeface="Wingdings" pitchFamily="2" charset="2"/>
                <a:buNone/>
                <a:defRPr/>
              </a:pPr>
              <a:endParaRPr lang="de-DE" sz="1000" dirty="0">
                <a:solidFill>
                  <a:schemeClr val="tx1"/>
                </a:solidFill>
                <a:latin typeface="Arial" pitchFamily="34" charset="0"/>
                <a:cs typeface="Arial" pitchFamily="34" charset="0"/>
              </a:endParaRPr>
            </a:p>
          </p:txBody>
        </p:sp>
        <p:grpSp>
          <p:nvGrpSpPr>
            <p:cNvPr id="45" name="9 Grup"/>
            <p:cNvGrpSpPr/>
            <p:nvPr/>
          </p:nvGrpSpPr>
          <p:grpSpPr>
            <a:xfrm>
              <a:off x="1048525" y="2792712"/>
              <a:ext cx="500066" cy="906442"/>
              <a:chOff x="863364" y="685703"/>
              <a:chExt cx="289496" cy="241247"/>
            </a:xfrm>
            <a:solidFill>
              <a:srgbClr val="92D050"/>
            </a:solidFill>
          </p:grpSpPr>
          <p:sp>
            <p:nvSpPr>
              <p:cNvPr id="63" name="10 Sağ Ok"/>
              <p:cNvSpPr/>
              <p:nvPr/>
            </p:nvSpPr>
            <p:spPr>
              <a:xfrm rot="5400000">
                <a:off x="887488" y="661579"/>
                <a:ext cx="241247" cy="28949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Sağ Ok 4"/>
              <p:cNvSpPr/>
              <p:nvPr/>
            </p:nvSpPr>
            <p:spPr>
              <a:xfrm>
                <a:off x="921263" y="685703"/>
                <a:ext cx="173698" cy="16887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grpSp>
        <p:grpSp>
          <p:nvGrpSpPr>
            <p:cNvPr id="46" name="12 Grup"/>
            <p:cNvGrpSpPr/>
            <p:nvPr/>
          </p:nvGrpSpPr>
          <p:grpSpPr>
            <a:xfrm>
              <a:off x="5042588" y="2754499"/>
              <a:ext cx="500066" cy="906442"/>
              <a:chOff x="1049575" y="679419"/>
              <a:chExt cx="289496" cy="241247"/>
            </a:xfrm>
            <a:solidFill>
              <a:srgbClr val="92D050"/>
            </a:solidFill>
          </p:grpSpPr>
          <p:sp>
            <p:nvSpPr>
              <p:cNvPr id="61" name="13 Sağ Ok"/>
              <p:cNvSpPr/>
              <p:nvPr/>
            </p:nvSpPr>
            <p:spPr>
              <a:xfrm rot="5400000">
                <a:off x="1073699" y="655295"/>
                <a:ext cx="241247" cy="28949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2" name="Sağ Ok 4"/>
              <p:cNvSpPr/>
              <p:nvPr/>
            </p:nvSpPr>
            <p:spPr>
              <a:xfrm>
                <a:off x="1107474" y="683696"/>
                <a:ext cx="173698" cy="16887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grpSp>
        <p:grpSp>
          <p:nvGrpSpPr>
            <p:cNvPr id="47" name="15 Grup"/>
            <p:cNvGrpSpPr/>
            <p:nvPr/>
          </p:nvGrpSpPr>
          <p:grpSpPr>
            <a:xfrm>
              <a:off x="6576035" y="2754499"/>
              <a:ext cx="500066" cy="906442"/>
              <a:chOff x="792086" y="679419"/>
              <a:chExt cx="289496" cy="241247"/>
            </a:xfrm>
            <a:solidFill>
              <a:srgbClr val="92D050"/>
            </a:solidFill>
          </p:grpSpPr>
          <p:sp>
            <p:nvSpPr>
              <p:cNvPr id="58" name="16 Sağ Ok"/>
              <p:cNvSpPr/>
              <p:nvPr/>
            </p:nvSpPr>
            <p:spPr>
              <a:xfrm rot="5400000">
                <a:off x="816210" y="655295"/>
                <a:ext cx="241247" cy="28949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0" name="Sağ Ok 4"/>
              <p:cNvSpPr/>
              <p:nvPr/>
            </p:nvSpPr>
            <p:spPr>
              <a:xfrm>
                <a:off x="852781" y="687582"/>
                <a:ext cx="173698" cy="170880"/>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grpSp>
        <p:grpSp>
          <p:nvGrpSpPr>
            <p:cNvPr id="48" name="18 Grup"/>
            <p:cNvGrpSpPr/>
            <p:nvPr/>
          </p:nvGrpSpPr>
          <p:grpSpPr>
            <a:xfrm>
              <a:off x="2917084" y="2778112"/>
              <a:ext cx="500066" cy="906442"/>
              <a:chOff x="863364" y="685703"/>
              <a:chExt cx="289496" cy="241247"/>
            </a:xfrm>
            <a:solidFill>
              <a:srgbClr val="92D050"/>
            </a:solidFill>
          </p:grpSpPr>
          <p:sp>
            <p:nvSpPr>
              <p:cNvPr id="54" name="19 Sağ Ok"/>
              <p:cNvSpPr/>
              <p:nvPr/>
            </p:nvSpPr>
            <p:spPr>
              <a:xfrm rot="5400000">
                <a:off x="887488" y="661579"/>
                <a:ext cx="241247" cy="28949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7" name="Sağ Ok 4"/>
              <p:cNvSpPr/>
              <p:nvPr/>
            </p:nvSpPr>
            <p:spPr>
              <a:xfrm>
                <a:off x="921263" y="685703"/>
                <a:ext cx="173698" cy="16887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grpSp>
      </p:gr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ÃEVRESEL GÃRÃLTÃ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812" y="3986852"/>
            <a:ext cx="2297810" cy="1692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IKSU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841" y="3899785"/>
            <a:ext cx="3539632" cy="1785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VA EMÄ°SYONU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48" y="3953106"/>
            <a:ext cx="2465182" cy="177259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6">
            <a:extLst>
              <a:ext uri="{FF2B5EF4-FFF2-40B4-BE49-F238E27FC236}">
                <a16:creationId xmlns:a16="http://schemas.microsoft.com/office/drawing/2014/main" id="{24195C1B-F408-402F-B499-3FA2999F772B}"/>
              </a:ext>
            </a:extLst>
          </p:cNvPr>
          <p:cNvSpPr txBox="1"/>
          <p:nvPr/>
        </p:nvSpPr>
        <p:spPr>
          <a:xfrm rot="16200000">
            <a:off x="10451437" y="3108979"/>
            <a:ext cx="2338757" cy="877163"/>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68880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2091844" y="912449"/>
            <a:ext cx="7967896" cy="17811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450"/>
              </a:spcBef>
              <a:spcAft>
                <a:spcPts val="1200"/>
              </a:spcAft>
            </a:pPr>
            <a:endParaRPr lang="tr-TR" sz="4000" u="sng" dirty="0">
              <a:solidFill>
                <a:srgbClr val="5B9BD5">
                  <a:lumMod val="50000"/>
                </a:srgbClr>
              </a:solidFill>
              <a:latin typeface="Arial" panose="020B0604020202020204" pitchFamily="34" charset="0"/>
              <a:cs typeface="Arial" panose="020B0604020202020204" pitchFamily="34" charset="0"/>
            </a:endParaRPr>
          </a:p>
          <a:p>
            <a:pPr algn="ctr">
              <a:spcBef>
                <a:spcPts val="450"/>
              </a:spcBef>
              <a:spcAft>
                <a:spcPts val="1200"/>
              </a:spcAft>
            </a:pPr>
            <a:endParaRPr lang="tr-TR" sz="4000" dirty="0">
              <a:solidFill>
                <a:srgbClr val="5B9BD5">
                  <a:lumMod val="50000"/>
                </a:srgbClr>
              </a:solidFill>
              <a:latin typeface="Arial" panose="020B0604020202020204" pitchFamily="34" charset="0"/>
              <a:cs typeface="Arial" panose="020B0604020202020204" pitchFamily="34" charset="0"/>
            </a:endParaRPr>
          </a:p>
        </p:txBody>
      </p:sp>
      <p:sp>
        <p:nvSpPr>
          <p:cNvPr id="15" name="Dikdörtgen 14"/>
          <p:cNvSpPr/>
          <p:nvPr/>
        </p:nvSpPr>
        <p:spPr>
          <a:xfrm>
            <a:off x="2580774" y="2426116"/>
            <a:ext cx="7042484" cy="769441"/>
          </a:xfrm>
          <a:prstGeom prst="rect">
            <a:avLst/>
          </a:prstGeom>
        </p:spPr>
        <p:txBody>
          <a:bodyPr wrap="square">
            <a:spAutoFit/>
          </a:bodyPr>
          <a:lstStyle/>
          <a:p>
            <a:pPr algn="ctr">
              <a:spcBef>
                <a:spcPts val="450"/>
              </a:spcBef>
            </a:pPr>
            <a:r>
              <a:rPr lang="tr-TR" sz="4400" b="1" dirty="0" smtClean="0">
                <a:solidFill>
                  <a:srgbClr val="8A0000"/>
                </a:solidFill>
                <a:latin typeface="Arial" panose="020B0604020202020204" pitchFamily="34" charset="0"/>
                <a:cs typeface="Arial" panose="020B0604020202020204" pitchFamily="34" charset="0"/>
              </a:rPr>
              <a:t>TEŞEKKÜR EDERİM</a:t>
            </a:r>
            <a:endParaRPr lang="tr-TR" sz="4400" b="1" dirty="0">
              <a:solidFill>
                <a:srgbClr val="8A0000"/>
              </a:solidFill>
              <a:latin typeface="Arial" panose="020B0604020202020204" pitchFamily="34" charset="0"/>
              <a:cs typeface="Arial" panose="020B0604020202020204" pitchFamily="34" charset="0"/>
            </a:endParaRPr>
          </a:p>
        </p:txBody>
      </p:sp>
      <p:pic>
        <p:nvPicPr>
          <p:cNvPr id="11" name="Resim 10"/>
          <p:cNvPicPr>
            <a:picLocks noChangeAspect="1"/>
          </p:cNvPicPr>
          <p:nvPr/>
        </p:nvPicPr>
        <p:blipFill rotWithShape="1">
          <a:blip r:embed="rId2">
            <a:extLst>
              <a:ext uri="{28A0092B-C50C-407E-A947-70E740481C1C}">
                <a14:useLocalDpi xmlns:a14="http://schemas.microsoft.com/office/drawing/2010/main" val="0"/>
              </a:ext>
            </a:extLst>
          </a:blip>
          <a:srcRect l="122" t="-5644" r="8140" b="28789"/>
          <a:stretch/>
        </p:blipFill>
        <p:spPr>
          <a:xfrm>
            <a:off x="0" y="3992882"/>
            <a:ext cx="12204032" cy="2762249"/>
          </a:xfrm>
          <a:prstGeom prst="rect">
            <a:avLst/>
          </a:prstGeom>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626" y="0"/>
            <a:ext cx="1181374" cy="1181374"/>
          </a:xfrm>
          <a:prstGeom prst="rect">
            <a:avLst/>
          </a:prstGeom>
        </p:spPr>
      </p:pic>
      <p:sp>
        <p:nvSpPr>
          <p:cNvPr id="14" name="Dikdörtgen 13"/>
          <p:cNvSpPr/>
          <p:nvPr/>
        </p:nvSpPr>
        <p:spPr>
          <a:xfrm>
            <a:off x="11601313" y="6520687"/>
            <a:ext cx="728750" cy="468888"/>
          </a:xfrm>
          <a:prstGeom prst="rect">
            <a:avLst/>
          </a:prstGeom>
          <a:solidFill>
            <a:schemeClr val="bg2"/>
          </a:solidFill>
        </p:spPr>
        <p:txBody>
          <a:bodyPr wrap="square">
            <a:spAutoFit/>
          </a:bodyPr>
          <a:lstStyle/>
          <a:p>
            <a:pPr algn="ctr">
              <a:spcBef>
                <a:spcPts val="450"/>
              </a:spcBef>
            </a:pPr>
            <a:endParaRPr lang="tr-TR" sz="4400" b="1" dirty="0">
              <a:solidFill>
                <a:srgbClr val="8A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257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000"/>
                                        <p:tgtEl>
                                          <p:spTgt spid="15">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
                                            <p:bg/>
                                          </p:spTgt>
                                        </p:tgtEl>
                                        <p:attrNameLst>
                                          <p:attrName>style.visibility</p:attrName>
                                        </p:attrNameLst>
                                      </p:cBhvr>
                                      <p:to>
                                        <p:strVal val="visible"/>
                                      </p:to>
                                    </p:set>
                                    <p:animEffect transition="in" filter="wipe(left)">
                                      <p:cBhvr>
                                        <p:cTn id="11" dur="2000"/>
                                        <p:tgtEl>
                                          <p:spTgt spid="14">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wipe(left)">
                                      <p:cBhvr>
                                        <p:cTn id="1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0" y="310901"/>
            <a:ext cx="12194069" cy="6547099"/>
            <a:chOff x="221145" y="239750"/>
            <a:chExt cx="11447501"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2114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grpSp>
        <p:nvGrpSpPr>
          <p:cNvPr id="23" name="Grup 22"/>
          <p:cNvGrpSpPr/>
          <p:nvPr/>
        </p:nvGrpSpPr>
        <p:grpSpPr>
          <a:xfrm>
            <a:off x="874836" y="155592"/>
            <a:ext cx="9793163" cy="6403482"/>
            <a:chOff x="179512" y="71414"/>
            <a:chExt cx="8584780" cy="6541618"/>
          </a:xfrm>
        </p:grpSpPr>
        <p:sp>
          <p:nvSpPr>
            <p:cNvPr id="25" name="Text Box 2"/>
            <p:cNvSpPr txBox="1">
              <a:spLocks noChangeArrowheads="1"/>
            </p:cNvSpPr>
            <p:nvPr/>
          </p:nvSpPr>
          <p:spPr bwMode="auto">
            <a:xfrm>
              <a:off x="278931" y="1689280"/>
              <a:ext cx="1285875" cy="57785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b="1" dirty="0">
                  <a:solidFill>
                    <a:schemeClr val="tx1"/>
                  </a:solidFill>
                  <a:latin typeface="Arial" pitchFamily="34" charset="0"/>
                  <a:cs typeface="Arial" pitchFamily="34" charset="0"/>
                </a:rPr>
                <a:t>GERİ KAZANIM</a:t>
              </a:r>
              <a:endParaRPr lang="de-DE" sz="1400" b="1" dirty="0">
                <a:solidFill>
                  <a:schemeClr val="tx1"/>
                </a:solidFill>
                <a:latin typeface="Arial" pitchFamily="34" charset="0"/>
                <a:cs typeface="Arial" pitchFamily="34" charset="0"/>
              </a:endParaRPr>
            </a:p>
          </p:txBody>
        </p:sp>
        <p:sp>
          <p:nvSpPr>
            <p:cNvPr id="26" name="Text Box 2"/>
            <p:cNvSpPr txBox="1">
              <a:spLocks noChangeArrowheads="1"/>
            </p:cNvSpPr>
            <p:nvPr/>
          </p:nvSpPr>
          <p:spPr bwMode="auto">
            <a:xfrm>
              <a:off x="2223098" y="1643050"/>
              <a:ext cx="1285875" cy="640071"/>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0" hangingPunct="0">
                <a:spcBef>
                  <a:spcPct val="20000"/>
                </a:spcBef>
                <a:buClr>
                  <a:schemeClr val="accent1"/>
                </a:buClr>
                <a:buSzPct val="65000"/>
                <a:buFont typeface="Wingdings" pitchFamily="2" charset="2"/>
                <a:buNone/>
                <a:defRPr/>
              </a:pPr>
              <a:endParaRPr lang="tr-TR" sz="200" dirty="0">
                <a:solidFill>
                  <a:schemeClr val="tx1"/>
                </a:solidFill>
                <a:latin typeface="Arial" pitchFamily="34" charset="0"/>
                <a:cs typeface="Arial" pitchFamily="34" charset="0"/>
              </a:endParaRPr>
            </a:p>
            <a:p>
              <a:pPr algn="ctr" eaLnBrk="0" hangingPunct="0">
                <a:spcBef>
                  <a:spcPct val="20000"/>
                </a:spcBef>
                <a:buClr>
                  <a:schemeClr val="accent1"/>
                </a:buClr>
                <a:buSzPct val="65000"/>
                <a:buFont typeface="Wingdings" pitchFamily="2" charset="2"/>
                <a:buNone/>
                <a:defRPr/>
              </a:pPr>
              <a:r>
                <a:rPr lang="tr-TR" sz="1400" b="1" dirty="0" smtClean="0">
                  <a:solidFill>
                    <a:schemeClr val="tx1"/>
                  </a:solidFill>
                  <a:latin typeface="Arial" pitchFamily="34" charset="0"/>
                  <a:cs typeface="Arial" pitchFamily="34" charset="0"/>
                </a:rPr>
                <a:t>BERTARAF</a:t>
              </a:r>
              <a:endParaRPr lang="tr-TR" sz="1400" b="1" dirty="0">
                <a:solidFill>
                  <a:schemeClr val="tx1"/>
                </a:solidFill>
                <a:latin typeface="Arial" pitchFamily="34" charset="0"/>
                <a:cs typeface="Arial" pitchFamily="34" charset="0"/>
              </a:endParaRPr>
            </a:p>
            <a:p>
              <a:pPr eaLnBrk="0" hangingPunct="0">
                <a:spcBef>
                  <a:spcPct val="20000"/>
                </a:spcBef>
                <a:buClr>
                  <a:schemeClr val="accent1"/>
                </a:buClr>
                <a:buSzPct val="65000"/>
                <a:buFont typeface="Wingdings" pitchFamily="2" charset="2"/>
                <a:buNone/>
                <a:defRPr/>
              </a:pPr>
              <a:endParaRPr lang="de-DE" sz="1000" dirty="0">
                <a:solidFill>
                  <a:schemeClr val="tx1"/>
                </a:solidFill>
                <a:latin typeface="Arial" pitchFamily="34" charset="0"/>
                <a:cs typeface="Arial" pitchFamily="34" charset="0"/>
              </a:endParaRPr>
            </a:p>
          </p:txBody>
        </p:sp>
        <p:sp>
          <p:nvSpPr>
            <p:cNvPr id="27" name="Text Box 2"/>
            <p:cNvSpPr txBox="1">
              <a:spLocks noChangeArrowheads="1"/>
            </p:cNvSpPr>
            <p:nvPr/>
          </p:nvSpPr>
          <p:spPr bwMode="auto">
            <a:xfrm>
              <a:off x="4237883" y="1620804"/>
              <a:ext cx="1417637" cy="57943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400" b="1" dirty="0">
                  <a:solidFill>
                    <a:schemeClr val="tx1"/>
                  </a:solidFill>
                  <a:latin typeface="Arial" pitchFamily="34" charset="0"/>
                  <a:cs typeface="Arial" pitchFamily="34" charset="0"/>
                </a:rPr>
                <a:t>ARA DEPOLAMA</a:t>
              </a:r>
              <a:endParaRPr lang="de-DE" sz="1400" b="1" dirty="0">
                <a:solidFill>
                  <a:schemeClr val="tx1"/>
                </a:solidFill>
                <a:latin typeface="Arial" pitchFamily="34" charset="0"/>
                <a:cs typeface="Arial" pitchFamily="34" charset="0"/>
              </a:endParaRPr>
            </a:p>
          </p:txBody>
        </p:sp>
        <p:sp>
          <p:nvSpPr>
            <p:cNvPr id="28" name="Text Box 2"/>
            <p:cNvSpPr txBox="1">
              <a:spLocks noChangeArrowheads="1"/>
            </p:cNvSpPr>
            <p:nvPr/>
          </p:nvSpPr>
          <p:spPr bwMode="auto">
            <a:xfrm>
              <a:off x="467544" y="71414"/>
              <a:ext cx="7747794" cy="578882"/>
            </a:xfrm>
            <a:prstGeom prst="roundRect">
              <a:avLst/>
            </a:prstGeom>
            <a:solidFill>
              <a:srgbClr val="92D050"/>
            </a:soli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spcBef>
                  <a:spcPct val="20000"/>
                </a:spcBef>
                <a:buClr>
                  <a:schemeClr val="accent1"/>
                </a:buClr>
                <a:buSzPct val="65000"/>
                <a:buFont typeface="Wingdings" pitchFamily="2" charset="2"/>
                <a:buNone/>
                <a:defRPr/>
              </a:pPr>
              <a:r>
                <a:rPr lang="tr-TR" sz="2800" b="1" dirty="0">
                  <a:solidFill>
                    <a:schemeClr val="tx1"/>
                  </a:solidFill>
                  <a:latin typeface="Arial" pitchFamily="34" charset="0"/>
                  <a:cs typeface="Arial" pitchFamily="34" charset="0"/>
                </a:rPr>
                <a:t>ÇEVRE </a:t>
              </a:r>
              <a:r>
                <a:rPr lang="tr-TR" sz="2800" b="1" dirty="0" smtClean="0">
                  <a:solidFill>
                    <a:schemeClr val="tx1"/>
                  </a:solidFill>
                  <a:latin typeface="Arial" pitchFamily="34" charset="0"/>
                  <a:cs typeface="Arial" pitchFamily="34" charset="0"/>
                </a:rPr>
                <a:t>LİSANSLARI</a:t>
              </a:r>
              <a:endParaRPr lang="de-DE" sz="2800" b="1" dirty="0">
                <a:solidFill>
                  <a:schemeClr val="tx1"/>
                </a:solidFill>
                <a:latin typeface="Arial" pitchFamily="34" charset="0"/>
                <a:cs typeface="Arial" pitchFamily="34" charset="0"/>
              </a:endParaRPr>
            </a:p>
          </p:txBody>
        </p:sp>
        <p:grpSp>
          <p:nvGrpSpPr>
            <p:cNvPr id="42" name="17 Grup"/>
            <p:cNvGrpSpPr/>
            <p:nvPr/>
          </p:nvGrpSpPr>
          <p:grpSpPr>
            <a:xfrm>
              <a:off x="2616006" y="797008"/>
              <a:ext cx="500066" cy="823792"/>
              <a:chOff x="863365" y="722173"/>
              <a:chExt cx="289496" cy="204778"/>
            </a:xfrm>
            <a:solidFill>
              <a:srgbClr val="92D050"/>
            </a:solidFill>
          </p:grpSpPr>
          <p:sp>
            <p:nvSpPr>
              <p:cNvPr id="50" name="18 Sağ Ok"/>
              <p:cNvSpPr/>
              <p:nvPr/>
            </p:nvSpPr>
            <p:spPr>
              <a:xfrm rot="5400000">
                <a:off x="945784" y="719875"/>
                <a:ext cx="124657" cy="28949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1" name="Sağ Ok 4"/>
              <p:cNvSpPr/>
              <p:nvPr/>
            </p:nvSpPr>
            <p:spPr>
              <a:xfrm>
                <a:off x="921263" y="722173"/>
                <a:ext cx="173698" cy="13240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grpSp>
        <p:sp>
          <p:nvSpPr>
            <p:cNvPr id="43" name="Text Box 2"/>
            <p:cNvSpPr txBox="1">
              <a:spLocks noChangeArrowheads="1"/>
            </p:cNvSpPr>
            <p:nvPr/>
          </p:nvSpPr>
          <p:spPr bwMode="auto">
            <a:xfrm>
              <a:off x="179512" y="2420888"/>
              <a:ext cx="1728192" cy="2505301"/>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SzPct val="77000"/>
                <a:buFont typeface="+mj-lt"/>
                <a:buAutoNum type="arabicPeriod"/>
                <a:defRPr/>
              </a:pPr>
              <a:r>
                <a:rPr lang="tr-TR" sz="1400" b="1" dirty="0">
                  <a:solidFill>
                    <a:schemeClr val="tx1"/>
                  </a:solidFill>
                </a:rPr>
                <a:t>Tehlikeli Atık</a:t>
              </a:r>
            </a:p>
            <a:p>
              <a:pPr marL="342900" indent="-342900">
                <a:spcBef>
                  <a:spcPct val="20000"/>
                </a:spcBef>
                <a:buSzPct val="77000"/>
                <a:buFont typeface="+mj-lt"/>
                <a:buAutoNum type="arabicPeriod"/>
                <a:defRPr/>
              </a:pPr>
              <a:r>
                <a:rPr lang="tr-TR" sz="1400" b="1" dirty="0">
                  <a:solidFill>
                    <a:schemeClr val="tx1"/>
                  </a:solidFill>
                </a:rPr>
                <a:t>Tehlikesiz Atık</a:t>
              </a:r>
            </a:p>
            <a:p>
              <a:pPr marL="342900" indent="-342900">
                <a:spcBef>
                  <a:spcPct val="20000"/>
                </a:spcBef>
                <a:buSzPct val="80000"/>
                <a:buFont typeface="+mj-lt"/>
                <a:buAutoNum type="arabicPeriod"/>
                <a:defRPr/>
              </a:pPr>
              <a:r>
                <a:rPr lang="tr-TR" sz="1400" b="1" dirty="0">
                  <a:solidFill>
                    <a:schemeClr val="tx1"/>
                  </a:solidFill>
                </a:rPr>
                <a:t>Atık Yağ</a:t>
              </a:r>
            </a:p>
            <a:p>
              <a:pPr marL="342900" indent="-342900">
                <a:spcBef>
                  <a:spcPct val="20000"/>
                </a:spcBef>
                <a:buSzPct val="77000"/>
                <a:buFont typeface="+mj-lt"/>
                <a:buAutoNum type="arabicPeriod"/>
                <a:defRPr/>
              </a:pPr>
              <a:r>
                <a:rPr lang="tr-TR" sz="1400" b="1" dirty="0">
                  <a:solidFill>
                    <a:schemeClr val="tx1"/>
                  </a:solidFill>
                </a:rPr>
                <a:t>Bitkisel Atık Yağ</a:t>
              </a:r>
            </a:p>
            <a:p>
              <a:pPr marL="342900" indent="-342900">
                <a:spcBef>
                  <a:spcPct val="20000"/>
                </a:spcBef>
                <a:buSzPct val="77000"/>
                <a:buFont typeface="+mj-lt"/>
                <a:buAutoNum type="arabicPeriod"/>
                <a:defRPr/>
              </a:pPr>
              <a:r>
                <a:rPr lang="tr-TR" sz="1400" b="1" dirty="0">
                  <a:solidFill>
                    <a:schemeClr val="tx1"/>
                  </a:solidFill>
                </a:rPr>
                <a:t>Atık  Pil ve Akümülatör</a:t>
              </a:r>
            </a:p>
            <a:p>
              <a:pPr marL="342900" indent="-342900">
                <a:spcBef>
                  <a:spcPct val="20000"/>
                </a:spcBef>
                <a:buSzPct val="77000"/>
                <a:buFont typeface="+mj-lt"/>
                <a:buAutoNum type="arabicPeriod"/>
                <a:defRPr/>
              </a:pPr>
              <a:r>
                <a:rPr lang="tr-TR" sz="1400" b="1" dirty="0">
                  <a:solidFill>
                    <a:schemeClr val="tx1"/>
                  </a:solidFill>
                </a:rPr>
                <a:t>Ömrünü Tamamlamış Lastik</a:t>
              </a:r>
            </a:p>
            <a:p>
              <a:pPr marL="342900" indent="-342900">
                <a:spcBef>
                  <a:spcPct val="20000"/>
                </a:spcBef>
                <a:buSzPct val="77000"/>
                <a:buFont typeface="+mj-lt"/>
                <a:buAutoNum type="arabicPeriod"/>
                <a:defRPr/>
              </a:pPr>
              <a:r>
                <a:rPr lang="tr-TR" sz="1400" b="1" dirty="0">
                  <a:solidFill>
                    <a:schemeClr val="tx1"/>
                  </a:solidFill>
                </a:rPr>
                <a:t>Ambalaj Atığı</a:t>
              </a:r>
            </a:p>
          </p:txBody>
        </p:sp>
        <p:sp>
          <p:nvSpPr>
            <p:cNvPr id="44" name="Text Box 2"/>
            <p:cNvSpPr txBox="1">
              <a:spLocks noChangeArrowheads="1"/>
            </p:cNvSpPr>
            <p:nvPr/>
          </p:nvSpPr>
          <p:spPr bwMode="auto">
            <a:xfrm>
              <a:off x="2079953" y="2391421"/>
              <a:ext cx="1872207" cy="2936188"/>
            </a:xfrm>
            <a:prstGeom prst="rect">
              <a:avLst/>
            </a:prstGeom>
            <a:solidFill>
              <a:schemeClr val="accent4">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spcBef>
                  <a:spcPct val="20000"/>
                </a:spcBef>
                <a:buSzPct val="80000"/>
                <a:buFont typeface="+mj-lt"/>
                <a:buAutoNum type="arabicPeriod"/>
                <a:defRPr/>
              </a:pPr>
              <a:r>
                <a:rPr lang="tr-TR" sz="1400" b="1" dirty="0" smtClean="0">
                  <a:solidFill>
                    <a:schemeClr val="tx1"/>
                  </a:solidFill>
                </a:rPr>
                <a:t>Atık </a:t>
              </a:r>
              <a:r>
                <a:rPr lang="tr-TR" sz="1400" b="1" dirty="0">
                  <a:solidFill>
                    <a:schemeClr val="tx1"/>
                  </a:solidFill>
                </a:rPr>
                <a:t>Yakma ve </a:t>
              </a:r>
              <a:r>
                <a:rPr lang="tr-TR" sz="1400" b="1" dirty="0" smtClean="0">
                  <a:solidFill>
                    <a:schemeClr val="tx1"/>
                  </a:solidFill>
                </a:rPr>
                <a:t>Beraber Yakma</a:t>
              </a:r>
            </a:p>
            <a:p>
              <a:pPr marL="342900" indent="-342900">
                <a:spcBef>
                  <a:spcPct val="20000"/>
                </a:spcBef>
                <a:buSzPct val="80000"/>
                <a:buFont typeface="+mj-lt"/>
                <a:buAutoNum type="arabicPeriod"/>
                <a:defRPr/>
              </a:pPr>
              <a:r>
                <a:rPr lang="tr-TR" sz="1400" b="1" dirty="0" smtClean="0">
                  <a:solidFill>
                    <a:schemeClr val="tx1"/>
                  </a:solidFill>
                </a:rPr>
                <a:t>Düzenli Depolama</a:t>
              </a:r>
            </a:p>
            <a:p>
              <a:pPr marL="342900" indent="-342900">
                <a:spcBef>
                  <a:spcPct val="20000"/>
                </a:spcBef>
                <a:buSzPct val="80000"/>
                <a:buFont typeface="+mj-lt"/>
                <a:buAutoNum type="arabicPeriod"/>
                <a:defRPr/>
              </a:pPr>
              <a:r>
                <a:rPr lang="tr-TR" sz="1400" b="1" u="sng" dirty="0" smtClean="0">
                  <a:solidFill>
                    <a:schemeClr val="tx1"/>
                  </a:solidFill>
                </a:rPr>
                <a:t>Maden Atığı Bertaraf</a:t>
              </a:r>
            </a:p>
            <a:p>
              <a:pPr marL="800100" lvl="1" indent="-342900">
                <a:spcBef>
                  <a:spcPct val="20000"/>
                </a:spcBef>
                <a:buSzPct val="80000"/>
                <a:buFont typeface="+mj-lt"/>
                <a:buAutoNum type="arabicPeriod"/>
                <a:defRPr/>
              </a:pPr>
              <a:r>
                <a:rPr lang="tr-TR" sz="1400" b="1" u="sng" dirty="0" smtClean="0">
                  <a:solidFill>
                    <a:schemeClr val="tx1"/>
                  </a:solidFill>
                </a:rPr>
                <a:t>Depolama </a:t>
              </a:r>
            </a:p>
            <a:p>
              <a:pPr marL="800100" lvl="1" indent="-342900">
                <a:spcBef>
                  <a:spcPct val="20000"/>
                </a:spcBef>
                <a:buSzPct val="80000"/>
                <a:buFont typeface="+mj-lt"/>
                <a:buAutoNum type="arabicPeriod"/>
                <a:defRPr/>
              </a:pPr>
              <a:r>
                <a:rPr lang="tr-TR" sz="1400" b="1" u="sng" dirty="0" smtClean="0">
                  <a:solidFill>
                    <a:schemeClr val="tx1"/>
                  </a:solidFill>
                </a:rPr>
                <a:t>Derine Enjeksiyon</a:t>
              </a:r>
            </a:p>
            <a:p>
              <a:pPr marL="800100" lvl="1" indent="-342900">
                <a:spcBef>
                  <a:spcPct val="20000"/>
                </a:spcBef>
                <a:buSzPct val="80000"/>
                <a:buFont typeface="+mj-lt"/>
                <a:buAutoNum type="arabicPeriod"/>
                <a:defRPr/>
              </a:pPr>
              <a:r>
                <a:rPr lang="tr-TR" sz="1400" b="1" u="sng" dirty="0" smtClean="0">
                  <a:solidFill>
                    <a:schemeClr val="tx1"/>
                  </a:solidFill>
                </a:rPr>
                <a:t>Alıcı Ortamda Bertaraf</a:t>
              </a:r>
            </a:p>
            <a:p>
              <a:pPr marL="342900" indent="-342900">
                <a:spcBef>
                  <a:spcPct val="20000"/>
                </a:spcBef>
                <a:buClr>
                  <a:schemeClr val="accent1"/>
                </a:buClr>
                <a:buSzPct val="65000"/>
                <a:buFont typeface="Arial" panose="020B0604020202020204" pitchFamily="34" charset="0"/>
                <a:buChar char="•"/>
                <a:defRPr/>
              </a:pPr>
              <a:endParaRPr lang="tr-TR" sz="1400" b="1" u="sng" dirty="0">
                <a:solidFill>
                  <a:schemeClr val="tx1"/>
                </a:solidFill>
              </a:endParaRPr>
            </a:p>
          </p:txBody>
        </p:sp>
        <p:sp>
          <p:nvSpPr>
            <p:cNvPr id="45" name="Text Box 2"/>
            <p:cNvSpPr txBox="1">
              <a:spLocks noChangeArrowheads="1"/>
            </p:cNvSpPr>
            <p:nvPr/>
          </p:nvSpPr>
          <p:spPr bwMode="auto">
            <a:xfrm>
              <a:off x="4205266" y="2371007"/>
              <a:ext cx="1728192" cy="1877437"/>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spcBef>
                  <a:spcPct val="20000"/>
                </a:spcBef>
                <a:buSzPct val="80000"/>
                <a:buFont typeface="+mj-lt"/>
                <a:buAutoNum type="arabicPeriod"/>
                <a:defRPr/>
              </a:pPr>
              <a:r>
                <a:rPr lang="tr-TR" sz="1400" b="1" dirty="0" smtClean="0">
                  <a:solidFill>
                    <a:schemeClr val="tx1"/>
                  </a:solidFill>
                </a:rPr>
                <a:t>Atık </a:t>
              </a:r>
              <a:r>
                <a:rPr lang="tr-TR" sz="1400" b="1" dirty="0">
                  <a:solidFill>
                    <a:schemeClr val="tx1"/>
                  </a:solidFill>
                </a:rPr>
                <a:t>Ara Depolama Tesisi</a:t>
              </a:r>
            </a:p>
            <a:p>
              <a:pPr marL="342900" lvl="0" indent="-342900">
                <a:spcBef>
                  <a:spcPct val="20000"/>
                </a:spcBef>
                <a:buSzPct val="80000"/>
                <a:buFont typeface="+mj-lt"/>
                <a:buAutoNum type="arabicPeriod"/>
                <a:defRPr/>
              </a:pPr>
              <a:r>
                <a:rPr lang="tr-TR" sz="1400" b="1" dirty="0">
                  <a:solidFill>
                    <a:schemeClr val="tx1"/>
                  </a:solidFill>
                </a:rPr>
                <a:t>Bitkisel Atık Yağ Ara Depolama Tesisi</a:t>
              </a:r>
            </a:p>
            <a:p>
              <a:pPr marL="342900" indent="-342900">
                <a:spcBef>
                  <a:spcPct val="20000"/>
                </a:spcBef>
                <a:buSzPct val="80000"/>
                <a:buFont typeface="+mj-lt"/>
                <a:buAutoNum type="arabicPeriod"/>
                <a:defRPr/>
              </a:pPr>
              <a:endParaRPr lang="tr-TR" sz="1400" b="1" dirty="0">
                <a:solidFill>
                  <a:schemeClr val="tx1"/>
                </a:solidFill>
              </a:endParaRPr>
            </a:p>
            <a:p>
              <a:pPr marL="342900" indent="-342900">
                <a:spcBef>
                  <a:spcPct val="20000"/>
                </a:spcBef>
                <a:buClr>
                  <a:schemeClr val="accent1"/>
                </a:buClr>
                <a:buSzPct val="65000"/>
                <a:buFont typeface="+mj-lt"/>
                <a:buAutoNum type="arabicPeriod"/>
                <a:defRPr/>
              </a:pPr>
              <a:endParaRPr lang="tr-TR" sz="1400" dirty="0">
                <a:solidFill>
                  <a:schemeClr val="tx1"/>
                </a:solidFill>
              </a:endParaRPr>
            </a:p>
            <a:p>
              <a:pPr marL="342900" indent="-342900">
                <a:spcBef>
                  <a:spcPct val="20000"/>
                </a:spcBef>
                <a:buClr>
                  <a:schemeClr val="accent1"/>
                </a:buClr>
                <a:buSzPct val="65000"/>
                <a:buFont typeface="+mj-lt"/>
                <a:buAutoNum type="arabicPeriod"/>
                <a:defRPr/>
              </a:pPr>
              <a:endParaRPr lang="tr-TR" sz="800" dirty="0">
                <a:solidFill>
                  <a:schemeClr val="tx1"/>
                </a:solidFill>
              </a:endParaRPr>
            </a:p>
          </p:txBody>
        </p:sp>
        <p:sp>
          <p:nvSpPr>
            <p:cNvPr id="46" name="Text Box 2"/>
            <p:cNvSpPr txBox="1">
              <a:spLocks noChangeArrowheads="1"/>
            </p:cNvSpPr>
            <p:nvPr/>
          </p:nvSpPr>
          <p:spPr bwMode="auto">
            <a:xfrm>
              <a:off x="6218159" y="2298005"/>
              <a:ext cx="2546133" cy="4315027"/>
            </a:xfrm>
            <a:prstGeom prst="rect">
              <a:avLst/>
            </a:prstGeom>
            <a:solidFill>
              <a:schemeClr val="accent4">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spcBef>
                  <a:spcPct val="20000"/>
                </a:spcBef>
                <a:buSzPct val="83000"/>
                <a:buFont typeface="+mj-lt"/>
                <a:buAutoNum type="arabicPeriod"/>
                <a:defRPr/>
              </a:pPr>
              <a:r>
                <a:rPr lang="tr-TR" sz="1400" b="1" dirty="0">
                  <a:solidFill>
                    <a:schemeClr val="tx1"/>
                  </a:solidFill>
                </a:rPr>
                <a:t>Tıbbı Atık Sterilizasyon</a:t>
              </a:r>
            </a:p>
            <a:p>
              <a:pPr marL="342900" indent="-342900">
                <a:spcBef>
                  <a:spcPct val="20000"/>
                </a:spcBef>
                <a:buSzPct val="83000"/>
                <a:buFont typeface="+mj-lt"/>
                <a:buAutoNum type="arabicPeriod"/>
                <a:defRPr/>
              </a:pPr>
              <a:r>
                <a:rPr lang="tr-TR" sz="1400" b="1" dirty="0">
                  <a:solidFill>
                    <a:schemeClr val="tx1"/>
                  </a:solidFill>
                </a:rPr>
                <a:t>Ambalaj Atığı </a:t>
              </a:r>
              <a:r>
                <a:rPr lang="tr-TR" sz="1400" b="1" dirty="0" smtClean="0">
                  <a:solidFill>
                    <a:schemeClr val="tx1"/>
                  </a:solidFill>
                </a:rPr>
                <a:t>Toplama/Ayırma</a:t>
              </a:r>
              <a:endParaRPr lang="tr-TR" sz="1400" b="1" dirty="0">
                <a:solidFill>
                  <a:schemeClr val="tx1"/>
                </a:solidFill>
              </a:endParaRPr>
            </a:p>
            <a:p>
              <a:pPr marL="342900" indent="-342900">
                <a:spcBef>
                  <a:spcPct val="20000"/>
                </a:spcBef>
                <a:buSzPct val="83000"/>
                <a:buFont typeface="+mj-lt"/>
                <a:buAutoNum type="arabicPeriod"/>
                <a:defRPr/>
              </a:pPr>
              <a:r>
                <a:rPr lang="tr-TR" sz="1400" b="1" dirty="0" smtClean="0">
                  <a:solidFill>
                    <a:schemeClr val="tx1"/>
                  </a:solidFill>
                </a:rPr>
                <a:t>Atıktan Türetilmiş Yakıt (ATY) Hazırlama</a:t>
              </a:r>
            </a:p>
            <a:p>
              <a:pPr marL="342900" indent="-342900">
                <a:spcBef>
                  <a:spcPct val="20000"/>
                </a:spcBef>
                <a:buSzPct val="83000"/>
                <a:buFont typeface="+mj-lt"/>
                <a:buAutoNum type="arabicPeriod"/>
                <a:defRPr/>
              </a:pPr>
              <a:r>
                <a:rPr lang="tr-TR" sz="1400" b="1" dirty="0">
                  <a:solidFill>
                    <a:schemeClr val="tx1"/>
                  </a:solidFill>
                </a:rPr>
                <a:t>Tanker Temizleme</a:t>
              </a:r>
            </a:p>
            <a:p>
              <a:pPr marL="342900" indent="-342900">
                <a:spcBef>
                  <a:spcPct val="20000"/>
                </a:spcBef>
                <a:buSzPct val="83000"/>
                <a:buFont typeface="+mj-lt"/>
                <a:buAutoNum type="arabicPeriod"/>
                <a:defRPr/>
              </a:pPr>
              <a:r>
                <a:rPr lang="tr-TR" sz="1400" b="1" dirty="0">
                  <a:solidFill>
                    <a:schemeClr val="tx1"/>
                  </a:solidFill>
                </a:rPr>
                <a:t>Hurda </a:t>
              </a:r>
              <a:r>
                <a:rPr lang="tr-TR" sz="1400" b="1" dirty="0" smtClean="0">
                  <a:solidFill>
                    <a:schemeClr val="tx1"/>
                  </a:solidFill>
                </a:rPr>
                <a:t>Metal/ÖTA İşleme</a:t>
              </a:r>
            </a:p>
            <a:p>
              <a:pPr marL="342900" indent="-342900">
                <a:spcBef>
                  <a:spcPct val="20000"/>
                </a:spcBef>
                <a:buSzPct val="83000"/>
                <a:buFont typeface="+mj-lt"/>
                <a:buAutoNum type="arabicPeriod"/>
                <a:defRPr/>
              </a:pPr>
              <a:r>
                <a:rPr lang="tr-TR" sz="1400" b="1" dirty="0" smtClean="0">
                  <a:solidFill>
                    <a:schemeClr val="tx1"/>
                  </a:solidFill>
                </a:rPr>
                <a:t>ÖTA Geçici Depolama</a:t>
              </a:r>
            </a:p>
            <a:p>
              <a:pPr marL="342900" indent="-342900">
                <a:spcBef>
                  <a:spcPct val="20000"/>
                </a:spcBef>
                <a:buSzPct val="83000"/>
                <a:buFont typeface="+mj-lt"/>
                <a:buAutoNum type="arabicPeriod"/>
                <a:defRPr/>
              </a:pPr>
              <a:r>
                <a:rPr lang="tr-TR" sz="1400" b="1" dirty="0" smtClean="0">
                  <a:solidFill>
                    <a:schemeClr val="tx1"/>
                  </a:solidFill>
                </a:rPr>
                <a:t>Atık  Elektrikli ve Elektronik Eşya işleme</a:t>
              </a:r>
              <a:endParaRPr lang="tr-TR" sz="1400" b="1" dirty="0">
                <a:solidFill>
                  <a:schemeClr val="tx1"/>
                </a:solidFill>
              </a:endParaRPr>
            </a:p>
            <a:p>
              <a:pPr marL="342900" indent="-342900">
                <a:spcBef>
                  <a:spcPct val="20000"/>
                </a:spcBef>
                <a:buSzPct val="83000"/>
                <a:buFont typeface="+mj-lt"/>
                <a:buAutoNum type="arabicPeriod"/>
                <a:defRPr/>
              </a:pPr>
              <a:r>
                <a:rPr lang="tr-TR" sz="1400" b="1" dirty="0">
                  <a:solidFill>
                    <a:schemeClr val="tx1"/>
                  </a:solidFill>
                </a:rPr>
                <a:t>Atık Kabul </a:t>
              </a:r>
              <a:r>
                <a:rPr lang="tr-TR" sz="1400" b="1" dirty="0" smtClean="0">
                  <a:solidFill>
                    <a:schemeClr val="tx1"/>
                  </a:solidFill>
                </a:rPr>
                <a:t>Tesisi</a:t>
              </a:r>
            </a:p>
            <a:p>
              <a:pPr marL="342900" indent="-342900">
                <a:spcBef>
                  <a:spcPct val="20000"/>
                </a:spcBef>
                <a:buSzPct val="83000"/>
                <a:buFont typeface="+mj-lt"/>
                <a:buAutoNum type="arabicPeriod"/>
                <a:defRPr/>
              </a:pPr>
              <a:r>
                <a:rPr lang="tr-TR" sz="1400" b="1" dirty="0">
                  <a:solidFill>
                    <a:schemeClr val="tx1"/>
                  </a:solidFill>
                </a:rPr>
                <a:t>PCB Arındırma</a:t>
              </a:r>
            </a:p>
            <a:p>
              <a:pPr marL="342900" indent="-342900">
                <a:spcBef>
                  <a:spcPct val="20000"/>
                </a:spcBef>
                <a:buSzPct val="83000"/>
                <a:buFont typeface="+mj-lt"/>
                <a:buAutoNum type="arabicPeriod"/>
                <a:defRPr/>
              </a:pPr>
              <a:r>
                <a:rPr lang="tr-TR" sz="1400" b="1" dirty="0" smtClean="0">
                  <a:solidFill>
                    <a:schemeClr val="tx1"/>
                  </a:solidFill>
                </a:rPr>
                <a:t>Biyobozunur Atık İşleme</a:t>
              </a:r>
            </a:p>
            <a:p>
              <a:pPr marL="800100" lvl="1" indent="-342900">
                <a:spcBef>
                  <a:spcPct val="20000"/>
                </a:spcBef>
                <a:buSzPct val="83000"/>
                <a:buFont typeface="+mj-lt"/>
                <a:buAutoNum type="arabicPeriod"/>
                <a:defRPr/>
              </a:pPr>
              <a:r>
                <a:rPr lang="tr-TR" sz="1400" b="1" dirty="0" smtClean="0">
                  <a:solidFill>
                    <a:schemeClr val="tx1"/>
                  </a:solidFill>
                </a:rPr>
                <a:t>Mekanik Ayırma</a:t>
              </a:r>
            </a:p>
            <a:p>
              <a:pPr marL="800100" lvl="1" indent="-342900">
                <a:spcBef>
                  <a:spcPct val="20000"/>
                </a:spcBef>
                <a:buSzPct val="83000"/>
                <a:buFont typeface="+mj-lt"/>
                <a:buAutoNum type="arabicPeriod"/>
                <a:defRPr/>
              </a:pPr>
              <a:r>
                <a:rPr lang="tr-TR" sz="1400" b="1" dirty="0" err="1" smtClean="0">
                  <a:solidFill>
                    <a:schemeClr val="tx1"/>
                  </a:solidFill>
                </a:rPr>
                <a:t>Biyokurutma</a:t>
              </a:r>
              <a:endParaRPr lang="tr-TR" sz="1400" b="1" dirty="0" smtClean="0">
                <a:solidFill>
                  <a:schemeClr val="tx1"/>
                </a:solidFill>
              </a:endParaRPr>
            </a:p>
            <a:p>
              <a:pPr marL="800100" lvl="1" indent="-342900">
                <a:spcBef>
                  <a:spcPct val="20000"/>
                </a:spcBef>
                <a:buSzPct val="83000"/>
                <a:buFont typeface="+mj-lt"/>
                <a:buAutoNum type="arabicPeriod"/>
                <a:defRPr/>
              </a:pPr>
              <a:r>
                <a:rPr lang="tr-TR" sz="1400" b="1" dirty="0" err="1" smtClean="0">
                  <a:solidFill>
                    <a:schemeClr val="tx1"/>
                  </a:solidFill>
                </a:rPr>
                <a:t>Biyometanizasyon</a:t>
              </a:r>
              <a:endParaRPr lang="tr-TR" sz="1400" b="1" dirty="0" smtClean="0">
                <a:solidFill>
                  <a:schemeClr val="tx1"/>
                </a:solidFill>
              </a:endParaRPr>
            </a:p>
            <a:p>
              <a:pPr marL="800100" lvl="1" indent="-342900">
                <a:spcBef>
                  <a:spcPct val="20000"/>
                </a:spcBef>
                <a:buSzPct val="83000"/>
                <a:buFont typeface="+mj-lt"/>
                <a:buAutoNum type="arabicPeriod"/>
                <a:defRPr/>
              </a:pPr>
              <a:r>
                <a:rPr lang="tr-TR" sz="1400" b="1" dirty="0" smtClean="0">
                  <a:solidFill>
                    <a:schemeClr val="tx1"/>
                  </a:solidFill>
                </a:rPr>
                <a:t>Kompost</a:t>
              </a:r>
              <a:endParaRPr lang="tr-TR" sz="1400" b="1" dirty="0">
                <a:solidFill>
                  <a:schemeClr val="tx1"/>
                </a:solidFill>
              </a:endParaRPr>
            </a:p>
          </p:txBody>
        </p:sp>
        <p:sp>
          <p:nvSpPr>
            <p:cNvPr id="48" name="Text Box 2"/>
            <p:cNvSpPr txBox="1">
              <a:spLocks noChangeArrowheads="1"/>
            </p:cNvSpPr>
            <p:nvPr/>
          </p:nvSpPr>
          <p:spPr bwMode="auto">
            <a:xfrm>
              <a:off x="6886160" y="1643050"/>
              <a:ext cx="1222048" cy="567019"/>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spcBef>
                  <a:spcPct val="20000"/>
                </a:spcBef>
                <a:buClr>
                  <a:schemeClr val="accent1"/>
                </a:buClr>
                <a:buSzPct val="65000"/>
                <a:buFont typeface="Wingdings" pitchFamily="2" charset="2"/>
                <a:buNone/>
                <a:defRPr/>
              </a:pPr>
              <a:r>
                <a:rPr lang="tr-TR" sz="1400" b="1" dirty="0" smtClean="0">
                  <a:solidFill>
                    <a:schemeClr val="tx1"/>
                  </a:solidFill>
                  <a:latin typeface="Arial" pitchFamily="34" charset="0"/>
                  <a:cs typeface="Arial" pitchFamily="34" charset="0"/>
                </a:rPr>
                <a:t>ÖN İŞLEM</a:t>
              </a:r>
            </a:p>
            <a:p>
              <a:pPr algn="ctr" eaLnBrk="0" hangingPunct="0">
                <a:spcBef>
                  <a:spcPct val="20000"/>
                </a:spcBef>
                <a:buClr>
                  <a:schemeClr val="accent1"/>
                </a:buClr>
                <a:buSzPct val="65000"/>
                <a:buFont typeface="Wingdings" pitchFamily="2" charset="2"/>
                <a:buNone/>
                <a:defRPr/>
              </a:pPr>
              <a:endParaRPr lang="de-DE" sz="1000" b="1" dirty="0">
                <a:solidFill>
                  <a:schemeClr val="tx1"/>
                </a:solidFill>
                <a:latin typeface="Arial" pitchFamily="34" charset="0"/>
                <a:cs typeface="Arial" pitchFamily="34" charset="0"/>
              </a:endParaRPr>
            </a:p>
          </p:txBody>
        </p:sp>
      </p:grpSp>
      <p:sp>
        <p:nvSpPr>
          <p:cNvPr id="61" name="18 Sağ Ok"/>
          <p:cNvSpPr/>
          <p:nvPr/>
        </p:nvSpPr>
        <p:spPr>
          <a:xfrm rot="5400000">
            <a:off x="5975075" y="1137007"/>
            <a:ext cx="490887" cy="570455"/>
          </a:xfrm>
          <a:prstGeom prst="rightArrow">
            <a:avLst>
              <a:gd name="adj1" fmla="val 60000"/>
              <a:gd name="adj2" fmla="val 50000"/>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2" name="Sağ Ok 4"/>
          <p:cNvSpPr/>
          <p:nvPr/>
        </p:nvSpPr>
        <p:spPr>
          <a:xfrm>
            <a:off x="6049381" y="840785"/>
            <a:ext cx="342274" cy="521390"/>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sp>
        <p:nvSpPr>
          <p:cNvPr id="63" name="18 Sağ Ok"/>
          <p:cNvSpPr/>
          <p:nvPr/>
        </p:nvSpPr>
        <p:spPr>
          <a:xfrm rot="5400000">
            <a:off x="8977092" y="1116076"/>
            <a:ext cx="490887" cy="570455"/>
          </a:xfrm>
          <a:prstGeom prst="rightArrow">
            <a:avLst>
              <a:gd name="adj1" fmla="val 60000"/>
              <a:gd name="adj2" fmla="val 50000"/>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Sağ Ok 4"/>
          <p:cNvSpPr/>
          <p:nvPr/>
        </p:nvSpPr>
        <p:spPr>
          <a:xfrm>
            <a:off x="9051398" y="819854"/>
            <a:ext cx="342274" cy="521390"/>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sp>
        <p:nvSpPr>
          <p:cNvPr id="69" name="18 Sağ Ok"/>
          <p:cNvSpPr/>
          <p:nvPr/>
        </p:nvSpPr>
        <p:spPr>
          <a:xfrm rot="5400000">
            <a:off x="1511374" y="1137007"/>
            <a:ext cx="490887" cy="570455"/>
          </a:xfrm>
          <a:prstGeom prst="rightArrow">
            <a:avLst>
              <a:gd name="adj1" fmla="val 60000"/>
              <a:gd name="adj2" fmla="val 50000"/>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0" name="Sağ Ok 4"/>
          <p:cNvSpPr/>
          <p:nvPr/>
        </p:nvSpPr>
        <p:spPr>
          <a:xfrm>
            <a:off x="1585680" y="840785"/>
            <a:ext cx="342274" cy="521390"/>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73951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grpSp>
        <p:nvGrpSpPr>
          <p:cNvPr id="23" name="Grup 22"/>
          <p:cNvGrpSpPr/>
          <p:nvPr/>
        </p:nvGrpSpPr>
        <p:grpSpPr>
          <a:xfrm>
            <a:off x="895350" y="814262"/>
            <a:ext cx="9334500" cy="5567488"/>
            <a:chOff x="642938" y="1268760"/>
            <a:chExt cx="7758134" cy="4439409"/>
          </a:xfrm>
        </p:grpSpPr>
        <p:sp>
          <p:nvSpPr>
            <p:cNvPr id="25" name="Rectangle 92"/>
            <p:cNvSpPr txBox="1">
              <a:spLocks noChangeArrowheads="1"/>
            </p:cNvSpPr>
            <p:nvPr/>
          </p:nvSpPr>
          <p:spPr bwMode="auto">
            <a:xfrm>
              <a:off x="1043608" y="1268760"/>
              <a:ext cx="6665366" cy="71059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defRPr/>
              </a:pPr>
              <a:r>
                <a:rPr lang="tr-TR" sz="2000" dirty="0" smtClean="0">
                  <a:solidFill>
                    <a:schemeClr val="tx1"/>
                  </a:solidFill>
                </a:rPr>
                <a:t>Çevre İzin/Çevre Lisansına Tabi </a:t>
              </a:r>
              <a:r>
                <a:rPr lang="tr-TR" sz="2000" dirty="0">
                  <a:solidFill>
                    <a:schemeClr val="tx1"/>
                  </a:solidFill>
                </a:rPr>
                <a:t>İşletme ve Faaliyetler</a:t>
              </a:r>
            </a:p>
          </p:txBody>
        </p:sp>
        <p:sp>
          <p:nvSpPr>
            <p:cNvPr id="26" name="2 Dikdörtgen"/>
            <p:cNvSpPr>
              <a:spLocks noChangeArrowheads="1"/>
            </p:cNvSpPr>
            <p:nvPr/>
          </p:nvSpPr>
          <p:spPr bwMode="auto">
            <a:xfrm>
              <a:off x="879475" y="2126615"/>
              <a:ext cx="7500620" cy="693420"/>
            </a:xfrm>
            <a:prstGeom prst="rect">
              <a:avLst/>
            </a:prstGeom>
            <a:solidFill>
              <a:schemeClr val="tx2">
                <a:lumMod val="20000"/>
                <a:lumOff val="8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t">
              <a:spAutoFit/>
            </a:bodyPr>
            <a:lstStyle/>
            <a:p>
              <a:pPr marL="0" indent="0" algn="ctr" defTabSz="914400">
                <a:lnSpc>
                  <a:spcPct val="102000"/>
                </a:lnSpc>
                <a:spcBef>
                  <a:spcPts val="0"/>
                </a:spcBef>
                <a:spcAft>
                  <a:spcPts val="0"/>
                </a:spcAft>
                <a:buFontTx/>
                <a:buNone/>
              </a:pPr>
              <a:r>
                <a:rPr lang="en-US" altLang="ko-KR" sz="2000" dirty="0" smtClean="0">
                  <a:solidFill>
                    <a:srgbClr val="000000"/>
                  </a:solidFill>
                  <a:latin typeface="Arial" charset="0"/>
                </a:rPr>
                <a:t>Tesisler ve faaliyetler, </a:t>
              </a:r>
              <a:r>
                <a:rPr lang="en-US" altLang="ko-KR" sz="2000" dirty="0" smtClean="0">
                  <a:solidFill>
                    <a:srgbClr val="C00000"/>
                  </a:solidFill>
                  <a:latin typeface="Arial" charset="0"/>
                </a:rPr>
                <a:t>Kirletici Vasıfları </a:t>
              </a:r>
              <a:r>
                <a:rPr lang="en-US" altLang="ko-KR" sz="2000" dirty="0" smtClean="0">
                  <a:solidFill>
                    <a:srgbClr val="000000"/>
                  </a:solidFill>
                  <a:latin typeface="Arial" charset="0"/>
                </a:rPr>
                <a:t>dikkate alınarak iki liste altında 10 ana başlıkta toplanmıştır.</a:t>
              </a:r>
              <a:endParaRPr lang="ko-KR" altLang="en-US" sz="2000" dirty="0" smtClean="0">
                <a:latin typeface="Arial" charset="0"/>
              </a:endParaRPr>
            </a:p>
          </p:txBody>
        </p:sp>
        <p:sp>
          <p:nvSpPr>
            <p:cNvPr id="27" name="Text Box 2"/>
            <p:cNvSpPr txBox="1">
              <a:spLocks noChangeArrowheads="1"/>
            </p:cNvSpPr>
            <p:nvPr/>
          </p:nvSpPr>
          <p:spPr bwMode="auto">
            <a:xfrm>
              <a:off x="642938" y="285432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1-Enerji endüstrisi</a:t>
              </a:r>
            </a:p>
          </p:txBody>
        </p:sp>
        <p:sp>
          <p:nvSpPr>
            <p:cNvPr id="28" name="Text Box 2"/>
            <p:cNvSpPr txBox="1">
              <a:spLocks noChangeArrowheads="1"/>
            </p:cNvSpPr>
            <p:nvPr/>
          </p:nvSpPr>
          <p:spPr bwMode="auto">
            <a:xfrm>
              <a:off x="642938" y="314007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2-Madencilik ve Yapı Malzemeleri Endüstrisi</a:t>
              </a:r>
            </a:p>
          </p:txBody>
        </p:sp>
        <p:sp>
          <p:nvSpPr>
            <p:cNvPr id="29" name="Text Box 2"/>
            <p:cNvSpPr txBox="1">
              <a:spLocks noChangeArrowheads="1"/>
            </p:cNvSpPr>
            <p:nvPr/>
          </p:nvSpPr>
          <p:spPr bwMode="auto">
            <a:xfrm>
              <a:off x="642938" y="342582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3-Metal Endüstrisi</a:t>
              </a:r>
            </a:p>
          </p:txBody>
        </p:sp>
        <p:sp>
          <p:nvSpPr>
            <p:cNvPr id="41" name="Text Box 2"/>
            <p:cNvSpPr txBox="1">
              <a:spLocks noChangeArrowheads="1"/>
            </p:cNvSpPr>
            <p:nvPr/>
          </p:nvSpPr>
          <p:spPr bwMode="auto">
            <a:xfrm>
              <a:off x="642938" y="371157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4-Kimya ve Petrokimya Endüstrisi</a:t>
              </a:r>
            </a:p>
          </p:txBody>
        </p:sp>
        <p:sp>
          <p:nvSpPr>
            <p:cNvPr id="42" name="Text Box 2"/>
            <p:cNvSpPr txBox="1">
              <a:spLocks noChangeArrowheads="1"/>
            </p:cNvSpPr>
            <p:nvPr/>
          </p:nvSpPr>
          <p:spPr bwMode="auto">
            <a:xfrm>
              <a:off x="642938" y="399732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5-Yüzey Kaplama Endüstrisi</a:t>
              </a:r>
            </a:p>
          </p:txBody>
        </p:sp>
        <p:sp>
          <p:nvSpPr>
            <p:cNvPr id="43" name="Text Box 2"/>
            <p:cNvSpPr txBox="1">
              <a:spLocks noChangeArrowheads="1"/>
            </p:cNvSpPr>
            <p:nvPr/>
          </p:nvSpPr>
          <p:spPr bwMode="auto">
            <a:xfrm>
              <a:off x="642938" y="428307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smtClean="0"/>
                <a:t>Orman Ürünleri ve Selüloz Tesisleri</a:t>
              </a:r>
              <a:endParaRPr lang="tr-TR" sz="1400" dirty="0"/>
            </a:p>
          </p:txBody>
        </p:sp>
        <p:sp>
          <p:nvSpPr>
            <p:cNvPr id="44" name="Text Box 2"/>
            <p:cNvSpPr txBox="1">
              <a:spLocks noChangeArrowheads="1"/>
            </p:cNvSpPr>
            <p:nvPr/>
          </p:nvSpPr>
          <p:spPr bwMode="auto">
            <a:xfrm>
              <a:off x="642938" y="456882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7-Gıda Endüstrisi, Tarım ve Hayvancılık</a:t>
              </a:r>
            </a:p>
          </p:txBody>
        </p:sp>
        <p:sp>
          <p:nvSpPr>
            <p:cNvPr id="45" name="Text Box 2"/>
            <p:cNvSpPr txBox="1">
              <a:spLocks noChangeArrowheads="1"/>
            </p:cNvSpPr>
            <p:nvPr/>
          </p:nvSpPr>
          <p:spPr bwMode="auto">
            <a:xfrm>
              <a:off x="642938" y="4854575"/>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8-Atık Yönetimi</a:t>
              </a:r>
            </a:p>
          </p:txBody>
        </p:sp>
        <p:sp>
          <p:nvSpPr>
            <p:cNvPr id="46" name="Text Box 2"/>
            <p:cNvSpPr txBox="1">
              <a:spLocks noChangeArrowheads="1"/>
            </p:cNvSpPr>
            <p:nvPr/>
          </p:nvSpPr>
          <p:spPr bwMode="auto">
            <a:xfrm>
              <a:off x="642938" y="5140325"/>
              <a:ext cx="4000500" cy="261665"/>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9-Maddelerin Depolanması Doldurma </a:t>
              </a:r>
              <a:r>
                <a:rPr lang="tr-TR" sz="1400" dirty="0" smtClean="0"/>
                <a:t>ve Boşaltılması</a:t>
              </a:r>
              <a:endParaRPr lang="tr-TR" sz="1400" dirty="0"/>
            </a:p>
          </p:txBody>
        </p:sp>
        <p:sp>
          <p:nvSpPr>
            <p:cNvPr id="47" name="Text Box 2"/>
            <p:cNvSpPr txBox="1">
              <a:spLocks noChangeArrowheads="1"/>
            </p:cNvSpPr>
            <p:nvPr/>
          </p:nvSpPr>
          <p:spPr bwMode="auto">
            <a:xfrm>
              <a:off x="642938" y="5401781"/>
              <a:ext cx="4000500" cy="306388"/>
            </a:xfrm>
            <a:prstGeom prst="rect">
              <a:avLst/>
            </a:prstGeom>
            <a:gradFill>
              <a:gsLst>
                <a:gs pos="99000">
                  <a:schemeClr val="bg1">
                    <a:alpha val="91000"/>
                  </a:schemeClr>
                </a:gs>
                <a:gs pos="50000">
                  <a:srgbClr val="9CB86E"/>
                </a:gs>
                <a:gs pos="100000">
                  <a:srgbClr val="156B13"/>
                </a:gs>
              </a:gsLst>
              <a:lin ang="16200000" scaled="0"/>
            </a:gra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Bef>
                  <a:spcPct val="20000"/>
                </a:spcBef>
                <a:buClr>
                  <a:schemeClr val="accent1"/>
                </a:buClr>
                <a:buSzPct val="65000"/>
                <a:defRPr/>
              </a:pPr>
              <a:r>
                <a:rPr lang="tr-TR" sz="1400" dirty="0"/>
                <a:t>10-Diğer Tesisler</a:t>
              </a:r>
            </a:p>
          </p:txBody>
        </p:sp>
        <p:sp>
          <p:nvSpPr>
            <p:cNvPr id="48" name="Text Box 2"/>
            <p:cNvSpPr txBox="1">
              <a:spLocks noChangeArrowheads="1"/>
            </p:cNvSpPr>
            <p:nvPr/>
          </p:nvSpPr>
          <p:spPr bwMode="auto">
            <a:xfrm>
              <a:off x="4857752" y="2915046"/>
              <a:ext cx="2714644" cy="86793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1800" dirty="0">
                  <a:latin typeface="Arial Narrow" pitchFamily="34" charset="0"/>
                </a:rPr>
                <a:t>Çevreye Kirletici Etkisi </a:t>
              </a:r>
            </a:p>
            <a:p>
              <a:pPr algn="ctr" eaLnBrk="0" hangingPunct="0">
                <a:lnSpc>
                  <a:spcPct val="80000"/>
                </a:lnSpc>
                <a:spcBef>
                  <a:spcPct val="20000"/>
                </a:spcBef>
                <a:buClr>
                  <a:schemeClr val="accent1"/>
                </a:buClr>
                <a:buSzPct val="65000"/>
                <a:buFont typeface="Wingdings" pitchFamily="2" charset="2"/>
                <a:buNone/>
                <a:defRPr/>
              </a:pPr>
              <a:r>
                <a:rPr lang="tr-TR" sz="1800" dirty="0">
                  <a:solidFill>
                    <a:srgbClr val="002060"/>
                  </a:solidFill>
                  <a:latin typeface="Arial Narrow" pitchFamily="34" charset="0"/>
                </a:rPr>
                <a:t>      </a:t>
              </a:r>
              <a:r>
                <a:rPr lang="tr-TR" sz="1800" dirty="0">
                  <a:solidFill>
                    <a:srgbClr val="C00000"/>
                  </a:solidFill>
                  <a:latin typeface="Arial Narrow" pitchFamily="34" charset="0"/>
                </a:rPr>
                <a:t>Yüksek Olan </a:t>
              </a:r>
            </a:p>
            <a:p>
              <a:pPr algn="ctr" eaLnBrk="0" hangingPunct="0">
                <a:lnSpc>
                  <a:spcPct val="80000"/>
                </a:lnSpc>
                <a:spcBef>
                  <a:spcPct val="20000"/>
                </a:spcBef>
                <a:buClr>
                  <a:schemeClr val="accent1"/>
                </a:buClr>
                <a:buSzPct val="65000"/>
                <a:buFont typeface="Wingdings" pitchFamily="2" charset="2"/>
                <a:buNone/>
                <a:defRPr/>
              </a:pPr>
              <a:r>
                <a:rPr lang="tr-TR" sz="1800" dirty="0" smtClean="0">
                  <a:effectLst>
                    <a:outerShdw blurRad="38100" dist="38100" dir="2700000" algn="tl">
                      <a:srgbClr val="FFFFFF"/>
                    </a:outerShdw>
                  </a:effectLst>
                  <a:latin typeface="Arial Narrow" pitchFamily="34" charset="0"/>
                </a:rPr>
                <a:t>58 faaliyet </a:t>
              </a:r>
              <a:endParaRPr lang="tr-TR" sz="1800" dirty="0">
                <a:solidFill>
                  <a:srgbClr val="C00000"/>
                </a:solidFill>
                <a:latin typeface="Arial Narrow" pitchFamily="34" charset="0"/>
              </a:endParaRPr>
            </a:p>
          </p:txBody>
        </p:sp>
        <p:sp>
          <p:nvSpPr>
            <p:cNvPr id="50" name="Text Box 2"/>
            <p:cNvSpPr txBox="1">
              <a:spLocks noChangeArrowheads="1"/>
            </p:cNvSpPr>
            <p:nvPr/>
          </p:nvSpPr>
          <p:spPr bwMode="auto">
            <a:xfrm>
              <a:off x="4857752" y="4791088"/>
              <a:ext cx="2714644" cy="86793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1800" dirty="0">
                  <a:latin typeface="Arial Narrow" pitchFamily="34" charset="0"/>
                </a:rPr>
                <a:t>Çevreye Kirletici Etkisi </a:t>
              </a:r>
            </a:p>
            <a:p>
              <a:pPr algn="ctr" eaLnBrk="0" hangingPunct="0">
                <a:lnSpc>
                  <a:spcPct val="80000"/>
                </a:lnSpc>
                <a:spcBef>
                  <a:spcPct val="20000"/>
                </a:spcBef>
                <a:buClr>
                  <a:schemeClr val="accent1"/>
                </a:buClr>
                <a:buSzPct val="65000"/>
                <a:buFont typeface="Wingdings" pitchFamily="2" charset="2"/>
                <a:buNone/>
                <a:defRPr/>
              </a:pPr>
              <a:r>
                <a:rPr lang="tr-TR" sz="1800" dirty="0">
                  <a:solidFill>
                    <a:srgbClr val="C00000"/>
                  </a:solidFill>
                  <a:latin typeface="Arial Narrow" pitchFamily="34" charset="0"/>
                </a:rPr>
                <a:t>Olan </a:t>
              </a:r>
            </a:p>
            <a:p>
              <a:pPr algn="ctr" eaLnBrk="0" hangingPunct="0">
                <a:lnSpc>
                  <a:spcPct val="80000"/>
                </a:lnSpc>
                <a:spcBef>
                  <a:spcPct val="20000"/>
                </a:spcBef>
                <a:buClr>
                  <a:schemeClr val="accent1"/>
                </a:buClr>
                <a:buSzPct val="65000"/>
                <a:buFont typeface="Wingdings" pitchFamily="2" charset="2"/>
                <a:buNone/>
                <a:defRPr/>
              </a:pPr>
              <a:r>
                <a:rPr lang="tr-TR" sz="1800" dirty="0" smtClean="0">
                  <a:effectLst>
                    <a:outerShdw blurRad="38100" dist="38100" dir="2700000" algn="tl">
                      <a:srgbClr val="FFFFFF"/>
                    </a:outerShdw>
                  </a:effectLst>
                  <a:latin typeface="Arial Narrow" pitchFamily="34" charset="0"/>
                </a:rPr>
                <a:t>145  faaliyet </a:t>
              </a:r>
              <a:endParaRPr lang="tr-TR" sz="1800" dirty="0">
                <a:solidFill>
                  <a:srgbClr val="C00000"/>
                </a:solidFill>
                <a:latin typeface="Arial Narrow" pitchFamily="34" charset="0"/>
              </a:endParaRPr>
            </a:p>
          </p:txBody>
        </p:sp>
        <p:sp>
          <p:nvSpPr>
            <p:cNvPr id="51" name="Text Box 2"/>
            <p:cNvSpPr txBox="1">
              <a:spLocks noChangeArrowheads="1"/>
            </p:cNvSpPr>
            <p:nvPr/>
          </p:nvSpPr>
          <p:spPr bwMode="auto">
            <a:xfrm>
              <a:off x="7715272" y="3209917"/>
              <a:ext cx="685800" cy="369332"/>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EK-1</a:t>
              </a:r>
            </a:p>
          </p:txBody>
        </p:sp>
        <p:sp>
          <p:nvSpPr>
            <p:cNvPr id="52" name="Text Box 2"/>
            <p:cNvSpPr txBox="1">
              <a:spLocks noChangeArrowheads="1"/>
            </p:cNvSpPr>
            <p:nvPr/>
          </p:nvSpPr>
          <p:spPr bwMode="auto">
            <a:xfrm>
              <a:off x="7715272" y="5001654"/>
              <a:ext cx="685800" cy="369332"/>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EK-2</a:t>
              </a:r>
            </a:p>
          </p:txBody>
        </p:sp>
      </p:gr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82658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35025"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grpSp>
        <p:nvGrpSpPr>
          <p:cNvPr id="30" name="Grup 29"/>
          <p:cNvGrpSpPr/>
          <p:nvPr/>
        </p:nvGrpSpPr>
        <p:grpSpPr>
          <a:xfrm>
            <a:off x="1315143" y="813844"/>
            <a:ext cx="8130019" cy="4826283"/>
            <a:chOff x="1000126" y="2071745"/>
            <a:chExt cx="7174813" cy="3004290"/>
          </a:xfrm>
        </p:grpSpPr>
        <p:sp>
          <p:nvSpPr>
            <p:cNvPr id="31" name="Text Box 2"/>
            <p:cNvSpPr txBox="1">
              <a:spLocks noChangeArrowheads="1"/>
            </p:cNvSpPr>
            <p:nvPr/>
          </p:nvSpPr>
          <p:spPr bwMode="auto">
            <a:xfrm>
              <a:off x="1000126" y="4143376"/>
              <a:ext cx="3055925" cy="932659"/>
            </a:xfrm>
            <a:prstGeom prst="roundRect">
              <a:avLst/>
            </a:prstGeom>
            <a:solidFill>
              <a:schemeClr val="tx2">
                <a:lumMod val="20000"/>
                <a:lumOff val="80000"/>
              </a:schemeClr>
            </a:solidFill>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tr-TR" sz="2200" dirty="0"/>
                <a:t> I. Aşama</a:t>
              </a:r>
            </a:p>
            <a:p>
              <a:pPr algn="ctr">
                <a:defRPr/>
              </a:pPr>
              <a:r>
                <a:rPr lang="tr-TR" sz="2000" dirty="0"/>
                <a:t>Geçici Faaliyet </a:t>
              </a:r>
              <a:r>
                <a:rPr lang="tr-TR" sz="2000" dirty="0" smtClean="0"/>
                <a:t>Belgesi Başvuru ve Değerlendirme Süreci</a:t>
              </a:r>
              <a:endParaRPr lang="tr-TR" sz="2000" dirty="0"/>
            </a:p>
          </p:txBody>
        </p:sp>
        <p:sp>
          <p:nvSpPr>
            <p:cNvPr id="32" name="Text Box 2"/>
            <p:cNvSpPr txBox="1">
              <a:spLocks noChangeArrowheads="1"/>
            </p:cNvSpPr>
            <p:nvPr/>
          </p:nvSpPr>
          <p:spPr bwMode="auto">
            <a:xfrm>
              <a:off x="5039541" y="4143375"/>
              <a:ext cx="3135398" cy="911462"/>
            </a:xfrm>
            <a:prstGeom prst="roundRect">
              <a:avLst/>
            </a:prstGeom>
            <a:solidFill>
              <a:schemeClr val="tx2">
                <a:lumMod val="20000"/>
                <a:lumOff val="80000"/>
              </a:schemeClr>
            </a:solidFill>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tr-TR" sz="2000" dirty="0"/>
                <a:t>II. Aşama</a:t>
              </a:r>
            </a:p>
            <a:p>
              <a:pPr algn="ctr">
                <a:defRPr/>
              </a:pPr>
              <a:r>
                <a:rPr lang="tr-TR" sz="2000" dirty="0"/>
                <a:t>Çevre </a:t>
              </a:r>
              <a:r>
                <a:rPr lang="tr-TR" sz="2000" dirty="0" smtClean="0"/>
                <a:t>İzin/ Çevre İzin ve </a:t>
              </a:r>
              <a:r>
                <a:rPr lang="tr-TR" sz="2000" dirty="0"/>
                <a:t>Lisans Belgesi Başvuru ve Değerlendirme </a:t>
              </a:r>
              <a:r>
                <a:rPr lang="tr-TR" sz="2000" dirty="0" smtClean="0"/>
                <a:t>Süreci</a:t>
              </a:r>
              <a:endParaRPr lang="tr-TR" sz="2000" dirty="0"/>
            </a:p>
          </p:txBody>
        </p:sp>
        <p:sp>
          <p:nvSpPr>
            <p:cNvPr id="33" name="Rectangle 92"/>
            <p:cNvSpPr txBox="1">
              <a:spLocks noChangeArrowheads="1"/>
            </p:cNvSpPr>
            <p:nvPr/>
          </p:nvSpPr>
          <p:spPr bwMode="auto">
            <a:xfrm>
              <a:off x="1428753" y="2071745"/>
              <a:ext cx="6286544" cy="1214443"/>
            </a:xfrm>
            <a:prstGeom prst="roundRect">
              <a:avLst/>
            </a:prstGeom>
            <a:solidFill>
              <a:srgbClr val="92D050"/>
            </a:solidFill>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tr-TR" sz="2400" dirty="0" smtClean="0">
                  <a:solidFill>
                    <a:schemeClr val="tx1"/>
                  </a:solidFill>
                </a:rPr>
                <a:t>ÇEVRE İZİN / ÇEVRE İZİN VE LİSANSI SÜRECİ</a:t>
              </a:r>
              <a:endParaRPr lang="tr-TR" sz="2400" dirty="0">
                <a:solidFill>
                  <a:schemeClr val="tx1"/>
                </a:solidFill>
              </a:endParaRPr>
            </a:p>
          </p:txBody>
        </p:sp>
        <p:sp>
          <p:nvSpPr>
            <p:cNvPr id="34" name="AutoShape 32"/>
            <p:cNvSpPr>
              <a:spLocks noChangeArrowheads="1"/>
            </p:cNvSpPr>
            <p:nvPr/>
          </p:nvSpPr>
          <p:spPr bwMode="auto">
            <a:xfrm>
              <a:off x="2286009" y="3357626"/>
              <a:ext cx="500066" cy="571504"/>
            </a:xfrm>
            <a:prstGeom prst="downArrow">
              <a:avLst>
                <a:gd name="adj1" fmla="val 50000"/>
                <a:gd name="adj2" fmla="val 56354"/>
              </a:avLst>
            </a:prstGeom>
            <a:solidFill>
              <a:srgbClr val="92D050"/>
            </a:solidFill>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sp>
          <p:nvSpPr>
            <p:cNvPr id="35" name="AutoShape 32"/>
            <p:cNvSpPr>
              <a:spLocks noChangeArrowheads="1"/>
            </p:cNvSpPr>
            <p:nvPr/>
          </p:nvSpPr>
          <p:spPr bwMode="auto">
            <a:xfrm>
              <a:off x="6356586" y="3357626"/>
              <a:ext cx="500066" cy="571504"/>
            </a:xfrm>
            <a:prstGeom prst="downArrow">
              <a:avLst>
                <a:gd name="adj1" fmla="val 50000"/>
                <a:gd name="adj2" fmla="val 56354"/>
              </a:avLst>
            </a:prstGeom>
            <a:solidFill>
              <a:srgbClr val="92D050"/>
            </a:solidFill>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accent1"/>
                </a:buClr>
                <a:buSzPct val="65000"/>
                <a:buFont typeface="Wingdings" pitchFamily="2" charset="2"/>
                <a:buChar char="n"/>
                <a:defRPr/>
              </a:pPr>
              <a:endParaRPr lang="tr-TR" dirty="0"/>
            </a:p>
          </p:txBody>
        </p:sp>
      </p:gr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33063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0"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grpSp>
        <p:nvGrpSpPr>
          <p:cNvPr id="8" name="Grup 7"/>
          <p:cNvGrpSpPr/>
          <p:nvPr/>
        </p:nvGrpSpPr>
        <p:grpSpPr>
          <a:xfrm>
            <a:off x="1067940" y="672810"/>
            <a:ext cx="8666263" cy="4670717"/>
            <a:chOff x="106982" y="2292137"/>
            <a:chExt cx="7822604" cy="3683961"/>
          </a:xfrm>
        </p:grpSpPr>
        <p:sp>
          <p:nvSpPr>
            <p:cNvPr id="9" name="Text Box 2"/>
            <p:cNvSpPr txBox="1">
              <a:spLocks noChangeArrowheads="1"/>
            </p:cNvSpPr>
            <p:nvPr/>
          </p:nvSpPr>
          <p:spPr bwMode="auto">
            <a:xfrm>
              <a:off x="5405886" y="3902190"/>
              <a:ext cx="2523700" cy="606886"/>
            </a:xfrm>
            <a:prstGeom prst="rect">
              <a:avLst/>
            </a:prstGeom>
            <a:ln>
              <a:headEnd/>
              <a:tailEnd/>
            </a:ln>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0" hangingPunct="0">
                <a:spcBef>
                  <a:spcPct val="20000"/>
                </a:spcBef>
                <a:buClr>
                  <a:schemeClr val="accent1"/>
                </a:buClr>
                <a:buSzPct val="65000"/>
                <a:buFont typeface="Wingdings" pitchFamily="2" charset="2"/>
                <a:buNone/>
                <a:defRPr/>
              </a:pPr>
              <a:r>
                <a:rPr lang="tr-TR" sz="2000" dirty="0">
                  <a:solidFill>
                    <a:schemeClr val="tx1"/>
                  </a:solidFill>
                </a:rPr>
                <a:t>EK-1</a:t>
              </a:r>
            </a:p>
            <a:p>
              <a:pPr algn="ctr" eaLnBrk="0" hangingPunct="0">
                <a:spcBef>
                  <a:spcPct val="20000"/>
                </a:spcBef>
                <a:buClr>
                  <a:schemeClr val="accent1"/>
                </a:buClr>
                <a:buSzPct val="65000"/>
                <a:buFont typeface="Wingdings" pitchFamily="2" charset="2"/>
                <a:buNone/>
                <a:defRPr/>
              </a:pPr>
              <a:r>
                <a:rPr lang="tr-TR" sz="2000" dirty="0">
                  <a:solidFill>
                    <a:srgbClr val="C00000"/>
                  </a:solidFill>
                  <a:latin typeface="Arial Narrow" pitchFamily="34" charset="0"/>
                </a:rPr>
                <a:t>İşletme ve Faaliyetler</a:t>
              </a:r>
              <a:endParaRPr lang="de-DE" sz="2000" dirty="0">
                <a:solidFill>
                  <a:srgbClr val="C00000"/>
                </a:solidFill>
                <a:latin typeface="Arial Narrow" pitchFamily="34" charset="0"/>
              </a:endParaRPr>
            </a:p>
          </p:txBody>
        </p:sp>
        <p:sp>
          <p:nvSpPr>
            <p:cNvPr id="10" name="Text Box 2"/>
            <p:cNvSpPr txBox="1">
              <a:spLocks noChangeArrowheads="1"/>
            </p:cNvSpPr>
            <p:nvPr/>
          </p:nvSpPr>
          <p:spPr bwMode="auto">
            <a:xfrm>
              <a:off x="5405886" y="5340915"/>
              <a:ext cx="2523700" cy="606886"/>
            </a:xfrm>
            <a:prstGeom prst="rect">
              <a:avLst/>
            </a:prstGeom>
            <a:ln>
              <a:headEnd/>
              <a:tailEnd/>
            </a:ln>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0" hangingPunct="0">
                <a:spcBef>
                  <a:spcPct val="20000"/>
                </a:spcBef>
                <a:buClr>
                  <a:schemeClr val="accent1"/>
                </a:buClr>
                <a:buSzPct val="65000"/>
                <a:buFont typeface="Wingdings" pitchFamily="2" charset="2"/>
                <a:buNone/>
                <a:defRPr/>
              </a:pPr>
              <a:r>
                <a:rPr lang="tr-TR" sz="2000" dirty="0">
                  <a:solidFill>
                    <a:schemeClr val="tx1"/>
                  </a:solidFill>
                </a:rPr>
                <a:t>Ek-2</a:t>
              </a:r>
            </a:p>
            <a:p>
              <a:pPr algn="ctr" eaLnBrk="0" hangingPunct="0">
                <a:spcBef>
                  <a:spcPct val="20000"/>
                </a:spcBef>
                <a:buClr>
                  <a:schemeClr val="accent1"/>
                </a:buClr>
                <a:buSzPct val="65000"/>
                <a:buFont typeface="Wingdings" pitchFamily="2" charset="2"/>
                <a:buNone/>
                <a:defRPr/>
              </a:pPr>
              <a:r>
                <a:rPr lang="tr-TR" sz="2000" dirty="0">
                  <a:solidFill>
                    <a:srgbClr val="C00000"/>
                  </a:solidFill>
                  <a:latin typeface="Arial Narrow" pitchFamily="34" charset="0"/>
                </a:rPr>
                <a:t>İşletme ve Faaliyetler</a:t>
              </a:r>
              <a:endParaRPr lang="de-DE" sz="2000" dirty="0">
                <a:solidFill>
                  <a:srgbClr val="C00000"/>
                </a:solidFill>
                <a:latin typeface="Arial Narrow" pitchFamily="34" charset="0"/>
              </a:endParaRPr>
            </a:p>
          </p:txBody>
        </p:sp>
        <p:sp>
          <p:nvSpPr>
            <p:cNvPr id="11" name="Text Box 2"/>
            <p:cNvSpPr txBox="1">
              <a:spLocks noChangeArrowheads="1"/>
            </p:cNvSpPr>
            <p:nvPr/>
          </p:nvSpPr>
          <p:spPr bwMode="auto">
            <a:xfrm>
              <a:off x="2430731" y="5301414"/>
              <a:ext cx="2214578" cy="67468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smtClean="0">
                  <a:solidFill>
                    <a:schemeClr val="tx1"/>
                  </a:solidFill>
                </a:rPr>
                <a:t>ÇEVRE VE  ŞEHİRCİLİK İL MÜDÜRLÜKLERİ </a:t>
              </a:r>
            </a:p>
            <a:p>
              <a:pPr>
                <a:spcBef>
                  <a:spcPts val="1250"/>
                </a:spcBef>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2000" dirty="0">
                <a:solidFill>
                  <a:schemeClr val="bg1"/>
                </a:solidFill>
              </a:endParaRPr>
            </a:p>
          </p:txBody>
        </p:sp>
        <p:sp>
          <p:nvSpPr>
            <p:cNvPr id="12" name="Text Box 2"/>
            <p:cNvSpPr txBox="1">
              <a:spLocks noChangeArrowheads="1"/>
            </p:cNvSpPr>
            <p:nvPr/>
          </p:nvSpPr>
          <p:spPr bwMode="auto">
            <a:xfrm>
              <a:off x="2431181" y="3903379"/>
              <a:ext cx="2214129" cy="62287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spcBef>
                  <a:spcPts val="1250"/>
                </a:spcBef>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smtClean="0">
                  <a:solidFill>
                    <a:schemeClr val="tx1"/>
                  </a:solidFill>
                </a:rPr>
                <a:t>BAKANLIK</a:t>
              </a:r>
              <a:r>
                <a:rPr lang="tr-TR" sz="2800" dirty="0" smtClean="0">
                  <a:solidFill>
                    <a:schemeClr val="tx1"/>
                  </a:solidFill>
                </a:rPr>
                <a:t>        </a:t>
              </a:r>
              <a:endParaRPr lang="tr-TR" sz="2800" dirty="0">
                <a:solidFill>
                  <a:schemeClr val="tx1"/>
                </a:solidFill>
              </a:endParaRPr>
            </a:p>
          </p:txBody>
        </p:sp>
        <p:cxnSp>
          <p:nvCxnSpPr>
            <p:cNvPr id="13" name="22 Düz Ok Bağlayıcısı"/>
            <p:cNvCxnSpPr/>
            <p:nvPr/>
          </p:nvCxnSpPr>
          <p:spPr bwMode="auto">
            <a:xfrm>
              <a:off x="1619125" y="4214815"/>
              <a:ext cx="785813" cy="1587"/>
            </a:xfrm>
            <a:prstGeom prst="straightConnector1">
              <a:avLst/>
            </a:prstGeom>
            <a:ln w="31750">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4" name="24 Düz Ok Bağlayıcısı"/>
            <p:cNvCxnSpPr/>
            <p:nvPr/>
          </p:nvCxnSpPr>
          <p:spPr bwMode="auto">
            <a:xfrm>
              <a:off x="1619125" y="5643565"/>
              <a:ext cx="785813" cy="1587"/>
            </a:xfrm>
            <a:prstGeom prst="straightConnector1">
              <a:avLst/>
            </a:prstGeom>
            <a:ln w="31750">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5" name="28 Düz Bağlayıcı"/>
            <p:cNvCxnSpPr/>
            <p:nvPr/>
          </p:nvCxnSpPr>
          <p:spPr bwMode="auto">
            <a:xfrm>
              <a:off x="1592882" y="2634632"/>
              <a:ext cx="13121" cy="3036476"/>
            </a:xfrm>
            <a:prstGeom prst="line">
              <a:avLst/>
            </a:prstGeom>
            <a:ln w="50800">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6" name="Text Box 2"/>
            <p:cNvSpPr txBox="1">
              <a:spLocks noChangeArrowheads="1"/>
            </p:cNvSpPr>
            <p:nvPr/>
          </p:nvSpPr>
          <p:spPr bwMode="auto">
            <a:xfrm>
              <a:off x="106982" y="2292137"/>
              <a:ext cx="2971800" cy="5097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endParaRPr lang="tr-TR" sz="2000" dirty="0" smtClean="0">
                <a:solidFill>
                  <a:schemeClr val="tx1"/>
                </a:solidFill>
                <a:effectLst>
                  <a:outerShdw blurRad="38100" dist="38100" dir="2700000" algn="tl">
                    <a:srgbClr val="FFFFFF"/>
                  </a:outerShdw>
                </a:effectLst>
                <a:latin typeface="Arial Narrow" pitchFamily="34" charset="0"/>
              </a:endParaRPr>
            </a:p>
            <a:p>
              <a:pPr algn="ctr" eaLnBrk="0" hangingPunct="0">
                <a:lnSpc>
                  <a:spcPct val="80000"/>
                </a:lnSpc>
                <a:spcBef>
                  <a:spcPct val="20000"/>
                </a:spcBef>
                <a:buClr>
                  <a:schemeClr val="accent1"/>
                </a:buClr>
                <a:buSzPct val="65000"/>
                <a:buFont typeface="Wingdings" pitchFamily="2" charset="2"/>
                <a:buNone/>
                <a:defRPr/>
              </a:pPr>
              <a:r>
                <a:rPr lang="tr-TR" sz="2000" b="1" dirty="0" smtClean="0">
                  <a:solidFill>
                    <a:srgbClr val="C00000"/>
                  </a:solidFill>
                  <a:effectLst>
                    <a:outerShdw blurRad="38100" dist="38100" dir="2700000" algn="tl">
                      <a:srgbClr val="FFFFFF"/>
                    </a:outerShdw>
                  </a:effectLst>
                  <a:latin typeface="Arial" panose="020B0604020202020204" pitchFamily="34" charset="0"/>
                  <a:cs typeface="Arial" panose="020B0604020202020204" pitchFamily="34" charset="0"/>
                </a:rPr>
                <a:t>YETKİLİ MERCİ</a:t>
              </a:r>
              <a:endParaRPr lang="tr-TR" sz="2000" dirty="0">
                <a:solidFill>
                  <a:srgbClr val="C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gr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37070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4389"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grpSp>
        <p:nvGrpSpPr>
          <p:cNvPr id="8" name="Grup 7"/>
          <p:cNvGrpSpPr/>
          <p:nvPr/>
        </p:nvGrpSpPr>
        <p:grpSpPr>
          <a:xfrm>
            <a:off x="324956" y="839585"/>
            <a:ext cx="10285437" cy="5461422"/>
            <a:chOff x="277788" y="1661686"/>
            <a:chExt cx="8590012" cy="4647634"/>
          </a:xfrm>
        </p:grpSpPr>
        <p:graphicFrame>
          <p:nvGraphicFramePr>
            <p:cNvPr id="9" name="Diyagram 8"/>
            <p:cNvGraphicFramePr/>
            <p:nvPr>
              <p:extLst>
                <p:ext uri="{D42A27DB-BD31-4B8C-83A1-F6EECF244321}">
                  <p14:modId xmlns:p14="http://schemas.microsoft.com/office/powerpoint/2010/main" val="2511153390"/>
                </p:ext>
              </p:extLst>
            </p:nvPr>
          </p:nvGraphicFramePr>
          <p:xfrm>
            <a:off x="2771800" y="4509120"/>
            <a:ext cx="6096000"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yagram 9"/>
            <p:cNvGraphicFramePr/>
            <p:nvPr>
              <p:extLst>
                <p:ext uri="{D42A27DB-BD31-4B8C-83A1-F6EECF244321}">
                  <p14:modId xmlns:p14="http://schemas.microsoft.com/office/powerpoint/2010/main" val="2242523145"/>
                </p:ext>
              </p:extLst>
            </p:nvPr>
          </p:nvGraphicFramePr>
          <p:xfrm>
            <a:off x="2699792" y="2348880"/>
            <a:ext cx="6096000"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 Box 2"/>
            <p:cNvSpPr txBox="1">
              <a:spLocks noChangeArrowheads="1"/>
            </p:cNvSpPr>
            <p:nvPr/>
          </p:nvSpPr>
          <p:spPr bwMode="auto">
            <a:xfrm>
              <a:off x="277788" y="1661686"/>
              <a:ext cx="2971800" cy="288107"/>
            </a:xfrm>
            <a:prstGeom prst="rect">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2000" b="1" dirty="0" smtClean="0">
                  <a:solidFill>
                    <a:srgbClr val="002060"/>
                  </a:solidFill>
                  <a:effectLst>
                    <a:outerShdw blurRad="38100" dist="38100" dir="2700000" algn="tl">
                      <a:srgbClr val="FFFFFF"/>
                    </a:outerShdw>
                  </a:effectLst>
                  <a:latin typeface="Arial Narrow" pitchFamily="34" charset="0"/>
                </a:rPr>
                <a:t>BAŞVURULAR</a:t>
              </a:r>
            </a:p>
          </p:txBody>
        </p:sp>
        <p:sp>
          <p:nvSpPr>
            <p:cNvPr id="12" name="Text Box 2"/>
            <p:cNvSpPr txBox="1">
              <a:spLocks noChangeArrowheads="1"/>
            </p:cNvSpPr>
            <p:nvPr/>
          </p:nvSpPr>
          <p:spPr bwMode="auto">
            <a:xfrm>
              <a:off x="683568" y="3014059"/>
              <a:ext cx="1659604" cy="400110"/>
            </a:xfrm>
            <a:prstGeom prst="rect">
              <a:avLst/>
            </a:prstGeom>
            <a:solidFill>
              <a:schemeClr val="accent1">
                <a:lumMod val="40000"/>
                <a:lumOff val="6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spcBef>
                  <a:spcPct val="20000"/>
                </a:spcBef>
                <a:buClr>
                  <a:schemeClr val="accent1"/>
                </a:buClr>
                <a:buSzPct val="65000"/>
                <a:buFont typeface="Wingdings" pitchFamily="2" charset="2"/>
                <a:buNone/>
                <a:defRPr/>
              </a:pPr>
              <a:r>
                <a:rPr lang="tr-TR" sz="2000" dirty="0" smtClean="0">
                  <a:solidFill>
                    <a:schemeClr val="tx1"/>
                  </a:solidFill>
                </a:rPr>
                <a:t>EK-1</a:t>
              </a:r>
              <a:endParaRPr lang="tr-TR" sz="2000" dirty="0">
                <a:solidFill>
                  <a:schemeClr val="tx1"/>
                </a:solidFill>
              </a:endParaRPr>
            </a:p>
          </p:txBody>
        </p:sp>
        <p:sp>
          <p:nvSpPr>
            <p:cNvPr id="13" name="Text Box 2"/>
            <p:cNvSpPr txBox="1">
              <a:spLocks noChangeArrowheads="1"/>
            </p:cNvSpPr>
            <p:nvPr/>
          </p:nvSpPr>
          <p:spPr bwMode="auto">
            <a:xfrm>
              <a:off x="683568" y="5209165"/>
              <a:ext cx="1659604" cy="400110"/>
            </a:xfrm>
            <a:prstGeom prst="rect">
              <a:avLst/>
            </a:prstGeom>
            <a:solidFill>
              <a:schemeClr val="accent1">
                <a:lumMod val="40000"/>
                <a:lumOff val="6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spcBef>
                  <a:spcPct val="20000"/>
                </a:spcBef>
                <a:buClr>
                  <a:schemeClr val="accent1"/>
                </a:buClr>
                <a:buSzPct val="65000"/>
                <a:buFont typeface="Wingdings" pitchFamily="2" charset="2"/>
                <a:buNone/>
                <a:defRPr/>
              </a:pPr>
              <a:r>
                <a:rPr lang="tr-TR" sz="2000" dirty="0" smtClean="0">
                  <a:solidFill>
                    <a:schemeClr val="tx1"/>
                  </a:solidFill>
                </a:rPr>
                <a:t>EK-2</a:t>
              </a:r>
              <a:endParaRPr lang="tr-TR" sz="2000" dirty="0">
                <a:solidFill>
                  <a:schemeClr val="tx1"/>
                </a:solidFill>
              </a:endParaRPr>
            </a:p>
          </p:txBody>
        </p:sp>
        <p:sp>
          <p:nvSpPr>
            <p:cNvPr id="14" name="Dikdörtgen 13"/>
            <p:cNvSpPr/>
            <p:nvPr/>
          </p:nvSpPr>
          <p:spPr>
            <a:xfrm>
              <a:off x="4317246" y="4367322"/>
              <a:ext cx="3766245" cy="550023"/>
            </a:xfrm>
            <a:prstGeom prst="rect">
              <a:avLst/>
            </a:prstGeom>
          </p:spPr>
          <p:txBody>
            <a:bodyPr wrap="square">
              <a:spAutoFit/>
            </a:bodyPr>
            <a:lstStyle/>
            <a:p>
              <a:pPr lvl="0"/>
              <a:r>
                <a:rPr lang="tr-TR" sz="3600" b="1" dirty="0" smtClean="0">
                  <a:solidFill>
                    <a:srgbClr val="C00000"/>
                  </a:solidFill>
                </a:rPr>
                <a:t>ÇEVRE GÖREVLİSİ</a:t>
              </a:r>
              <a:endParaRPr lang="tr-TR" sz="3600" b="1" dirty="0"/>
            </a:p>
          </p:txBody>
        </p:sp>
      </p:grpSp>
      <p:pic>
        <p:nvPicPr>
          <p:cNvPr id="1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37070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a:extLst>
              <a:ext uri="{FF2B5EF4-FFF2-40B4-BE49-F238E27FC236}">
                <a16:creationId xmlns:a16="http://schemas.microsoft.com/office/drawing/2014/main" id="{6061DDB9-3669-422E-9AC5-0F7916F76EE9}"/>
              </a:ext>
            </a:extLst>
          </p:cNvPr>
          <p:cNvGrpSpPr/>
          <p:nvPr/>
        </p:nvGrpSpPr>
        <p:grpSpPr>
          <a:xfrm>
            <a:off x="0" y="310901"/>
            <a:ext cx="12195026" cy="6547099"/>
            <a:chOff x="217025" y="239750"/>
            <a:chExt cx="11448399" cy="6858000"/>
          </a:xfrm>
          <a:gradFill>
            <a:gsLst>
              <a:gs pos="97000">
                <a:schemeClr val="accent1">
                  <a:lumMod val="30000"/>
                  <a:lumOff val="70000"/>
                </a:schemeClr>
              </a:gs>
              <a:gs pos="87000">
                <a:schemeClr val="bg1">
                  <a:alpha val="30000"/>
                </a:schemeClr>
              </a:gs>
            </a:gsLst>
            <a:lin ang="3000000" scaled="0"/>
          </a:gradFill>
        </p:grpSpPr>
        <p:sp>
          <p:nvSpPr>
            <p:cNvPr id="56" name="Rectangle 24">
              <a:extLst>
                <a:ext uri="{FF2B5EF4-FFF2-40B4-BE49-F238E27FC236}">
                  <a16:creationId xmlns:a16="http://schemas.microsoft.com/office/drawing/2014/main" id="{8923AF32-6764-44B0-8B0E-04FE378C794B}"/>
                </a:ext>
              </a:extLst>
            </p:cNvPr>
            <p:cNvSpPr/>
            <p:nvPr/>
          </p:nvSpPr>
          <p:spPr>
            <a:xfrm>
              <a:off x="217025" y="23975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5">
              <a:extLst>
                <a:ext uri="{FF2B5EF4-FFF2-40B4-BE49-F238E27FC236}">
                  <a16:creationId xmlns:a16="http://schemas.microsoft.com/office/drawing/2014/main" id="{631DF83B-73A3-4074-BB5E-3C1637DD56C7}"/>
                </a:ext>
              </a:extLst>
            </p:cNvPr>
            <p:cNvSpPr/>
            <p:nvPr/>
          </p:nvSpPr>
          <p:spPr>
            <a:xfrm>
              <a:off x="10496126" y="248829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26">
              <a:extLst>
                <a:ext uri="{FF2B5EF4-FFF2-40B4-BE49-F238E27FC236}">
                  <a16:creationId xmlns:a16="http://schemas.microsoft.com/office/drawing/2014/main" id="{24195C1B-F408-402F-B499-3FA2999F772B}"/>
                </a:ext>
              </a:extLst>
            </p:cNvPr>
            <p:cNvSpPr txBox="1"/>
            <p:nvPr/>
          </p:nvSpPr>
          <p:spPr>
            <a:xfrm rot="16200000">
              <a:off x="10028785" y="3303610"/>
              <a:ext cx="2449817" cy="823460"/>
            </a:xfrm>
            <a:prstGeom prst="rect">
              <a:avLst/>
            </a:prstGeom>
            <a:noFill/>
          </p:spPr>
          <p:txBody>
            <a:bodyPr wrap="square" rtlCol="0">
              <a:spAutoFit/>
            </a:bodyPr>
            <a:lstStyle/>
            <a:p>
              <a:pPr algn="ctr"/>
              <a:r>
                <a:rPr lang="tr-TR" sz="1700" b="1" dirty="0" smtClean="0">
                  <a:solidFill>
                    <a:srgbClr val="F0EEF0"/>
                  </a:solidFill>
                  <a:latin typeface="Arial" panose="020B0604020202020204" pitchFamily="34" charset="0"/>
                  <a:cs typeface="Arial" panose="020B0604020202020204" pitchFamily="34" charset="0"/>
                </a:rPr>
                <a:t>ÇEVRE İZİN VE LİSANS YÖNETMELİĞİ</a:t>
              </a:r>
              <a:endParaRPr lang="en-US" sz="1700" b="1" dirty="0">
                <a:solidFill>
                  <a:srgbClr val="F0EEF0"/>
                </a:solidFill>
                <a:latin typeface="Arial" panose="020B0604020202020204" pitchFamily="34" charset="0"/>
                <a:cs typeface="Arial" panose="020B0604020202020204" pitchFamily="34" charset="0"/>
              </a:endParaRPr>
            </a:p>
          </p:txBody>
        </p:sp>
      </p:grpSp>
      <p:sp>
        <p:nvSpPr>
          <p:cNvPr id="8" name="Text Box 2"/>
          <p:cNvSpPr txBox="1">
            <a:spLocks noChangeArrowheads="1"/>
          </p:cNvSpPr>
          <p:nvPr/>
        </p:nvSpPr>
        <p:spPr bwMode="auto">
          <a:xfrm>
            <a:off x="1725466" y="1592529"/>
            <a:ext cx="7848872" cy="3541395"/>
          </a:xfrm>
          <a:prstGeom prst="roundRect">
            <a:avLst/>
          </a:prstGeom>
          <a:solidFill>
            <a:srgbClr val="F2850E"/>
          </a:solidFill>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tr-TR" sz="2200" dirty="0" smtClean="0"/>
          </a:p>
          <a:p>
            <a:pPr algn="ctr">
              <a:defRPr/>
            </a:pPr>
            <a:r>
              <a:rPr lang="tr-TR" sz="4000" dirty="0" smtClean="0"/>
              <a:t> I. AŞAMA</a:t>
            </a:r>
          </a:p>
          <a:p>
            <a:pPr algn="ctr">
              <a:defRPr/>
            </a:pPr>
            <a:endParaRPr lang="tr-TR" sz="4000" dirty="0" smtClean="0"/>
          </a:p>
          <a:p>
            <a:pPr algn="ctr">
              <a:defRPr/>
            </a:pPr>
            <a:r>
              <a:rPr lang="tr-TR" sz="4000" dirty="0" smtClean="0"/>
              <a:t>GEÇİCİ FAALİYET BELGESİ BAŞVURU VE DEĞERLENDİRME SÜRECİ</a:t>
            </a:r>
          </a:p>
          <a:p>
            <a:pPr algn="ctr">
              <a:defRPr/>
            </a:pPr>
            <a:endParaRPr lang="tr-TR"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912" y="11521"/>
            <a:ext cx="12287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370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5982</TotalTime>
  <Words>2155</Words>
  <Application>Microsoft Office PowerPoint</Application>
  <PresentationFormat>Geniş ekran</PresentationFormat>
  <Paragraphs>251</Paragraphs>
  <Slides>30</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30</vt:i4>
      </vt:variant>
    </vt:vector>
  </HeadingPairs>
  <TitlesOfParts>
    <vt:vector size="40" baseType="lpstr">
      <vt:lpstr>맑은 고딕</vt:lpstr>
      <vt:lpstr>ＭＳ Ｐゴシック</vt:lpstr>
      <vt:lpstr>Arial</vt:lpstr>
      <vt:lpstr>Arial Narrow</vt:lpstr>
      <vt:lpstr>Baskerville Old Face</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PowerPoint-by İEG</dc:title>
  <dc:creator>ErsiN;ersin.gurtepe@csb.gov.tr</dc:creator>
  <cp:lastModifiedBy>Melike AYDIN</cp:lastModifiedBy>
  <cp:revision>358</cp:revision>
  <dcterms:created xsi:type="dcterms:W3CDTF">2017-01-05T13:17:27Z</dcterms:created>
  <dcterms:modified xsi:type="dcterms:W3CDTF">2019-12-04T05:35:25Z</dcterms:modified>
</cp:coreProperties>
</file>