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7" r:id="rId2"/>
    <p:sldId id="259" r:id="rId3"/>
    <p:sldId id="260" r:id="rId4"/>
    <p:sldId id="261" r:id="rId5"/>
    <p:sldId id="258" r:id="rId6"/>
    <p:sldId id="262" r:id="rId7"/>
    <p:sldId id="263" r:id="rId8"/>
    <p:sldId id="264" r:id="rId9"/>
    <p:sldId id="265" r:id="rId10"/>
    <p:sldId id="266" r:id="rId11"/>
    <p:sldId id="267" r:id="rId12"/>
    <p:sldId id="268" r:id="rId13"/>
    <p:sldId id="269" r:id="rId14"/>
    <p:sldId id="270" r:id="rId15"/>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p:scale>
          <a:sx n="75" d="100"/>
          <a:sy n="75" d="100"/>
        </p:scale>
        <p:origin x="1914" y="82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Unvan 1"/>
          <p:cNvSpPr>
            <a:spLocks noGrp="1"/>
          </p:cNvSpPr>
          <p:nvPr>
            <p:ph type="ctrTitle"/>
          </p:nvPr>
        </p:nvSpPr>
        <p:spPr>
          <a:xfrm>
            <a:off x="1524000" y="1122363"/>
            <a:ext cx="9144000" cy="2387600"/>
          </a:xfrm>
        </p:spPr>
        <p:txBody>
          <a:bodyPr anchor="b"/>
          <a:lstStyle>
            <a:lvl1pPr algn="ctr">
              <a:defRPr sz="6000"/>
            </a:lvl1pPr>
          </a:lstStyle>
          <a:p>
            <a:r>
              <a:rPr lang="tr-TR" smtClean="0"/>
              <a:t>Asıl başlık stili için tıklatın</a:t>
            </a:r>
            <a:endParaRPr lang="tr-TR"/>
          </a:p>
        </p:txBody>
      </p:sp>
      <p:sp>
        <p:nvSpPr>
          <p:cNvPr id="3" name="Alt Başlık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tr-TR" smtClean="0"/>
              <a:t>Asıl alt başlık stilini düzenlemek için tıklayın</a:t>
            </a:r>
            <a:endParaRPr lang="tr-TR"/>
          </a:p>
        </p:txBody>
      </p:sp>
      <p:sp>
        <p:nvSpPr>
          <p:cNvPr id="4" name="Veri Yer Tutucusu 3"/>
          <p:cNvSpPr>
            <a:spLocks noGrp="1"/>
          </p:cNvSpPr>
          <p:nvPr>
            <p:ph type="dt" sz="half" idx="10"/>
          </p:nvPr>
        </p:nvSpPr>
        <p:spPr/>
        <p:txBody>
          <a:bodyPr/>
          <a:lstStyle/>
          <a:p>
            <a:fld id="{2186183E-83DC-480C-9EAA-883DD8A3A02E}" type="datetimeFigureOut">
              <a:rPr lang="tr-TR" smtClean="0"/>
              <a:t>20.12.2022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C383A2A-53A2-42E9-9C2D-F43F6393C5A0}" type="slidenum">
              <a:rPr lang="tr-TR" smtClean="0"/>
              <a:t>‹#›</a:t>
            </a:fld>
            <a:endParaRPr lang="tr-TR"/>
          </a:p>
        </p:txBody>
      </p:sp>
    </p:spTree>
    <p:extLst>
      <p:ext uri="{BB962C8B-B14F-4D97-AF65-F5344CB8AC3E}">
        <p14:creationId xmlns:p14="http://schemas.microsoft.com/office/powerpoint/2010/main" val="81472351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Dikey Metin Yer Tutucusu 2"/>
          <p:cNvSpPr>
            <a:spLocks noGrp="1"/>
          </p:cNvSpPr>
          <p:nvPr>
            <p:ph type="body" orient="vert" idx="1"/>
          </p:nvPr>
        </p:nvSpPr>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186183E-83DC-480C-9EAA-883DD8A3A02E}" type="datetimeFigureOut">
              <a:rPr lang="tr-TR" smtClean="0"/>
              <a:t>20.12.2022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C383A2A-53A2-42E9-9C2D-F43F6393C5A0}" type="slidenum">
              <a:rPr lang="tr-TR" smtClean="0"/>
              <a:t>‹#›</a:t>
            </a:fld>
            <a:endParaRPr lang="tr-TR"/>
          </a:p>
        </p:txBody>
      </p:sp>
    </p:spTree>
    <p:extLst>
      <p:ext uri="{BB962C8B-B14F-4D97-AF65-F5344CB8AC3E}">
        <p14:creationId xmlns:p14="http://schemas.microsoft.com/office/powerpoint/2010/main" val="41543708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Dikey Başlık 1"/>
          <p:cNvSpPr>
            <a:spLocks noGrp="1"/>
          </p:cNvSpPr>
          <p:nvPr>
            <p:ph type="title" orient="vert"/>
          </p:nvPr>
        </p:nvSpPr>
        <p:spPr>
          <a:xfrm>
            <a:off x="8724900" y="365125"/>
            <a:ext cx="2628900" cy="5811838"/>
          </a:xfrm>
        </p:spPr>
        <p:txBody>
          <a:bodyPr vert="eaVert"/>
          <a:lstStyle/>
          <a:p>
            <a:r>
              <a:rPr lang="tr-TR" smtClean="0"/>
              <a:t>Asıl başlık stili için tıklatın</a:t>
            </a:r>
            <a:endParaRPr lang="tr-TR"/>
          </a:p>
        </p:txBody>
      </p:sp>
      <p:sp>
        <p:nvSpPr>
          <p:cNvPr id="3" name="Dikey Metin Yer Tutucusu 2"/>
          <p:cNvSpPr>
            <a:spLocks noGrp="1"/>
          </p:cNvSpPr>
          <p:nvPr>
            <p:ph type="body" orient="vert" idx="1"/>
          </p:nvPr>
        </p:nvSpPr>
        <p:spPr>
          <a:xfrm>
            <a:off x="838200" y="365125"/>
            <a:ext cx="7734300" cy="5811838"/>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186183E-83DC-480C-9EAA-883DD8A3A02E}" type="datetimeFigureOut">
              <a:rPr lang="tr-TR" smtClean="0"/>
              <a:t>20.12.2022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C383A2A-53A2-42E9-9C2D-F43F6393C5A0}" type="slidenum">
              <a:rPr lang="tr-TR" smtClean="0"/>
              <a:t>‹#›</a:t>
            </a:fld>
            <a:endParaRPr lang="tr-TR"/>
          </a:p>
        </p:txBody>
      </p:sp>
    </p:spTree>
    <p:extLst>
      <p:ext uri="{BB962C8B-B14F-4D97-AF65-F5344CB8AC3E}">
        <p14:creationId xmlns:p14="http://schemas.microsoft.com/office/powerpoint/2010/main" val="22902582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idx="1"/>
          </p:nvPr>
        </p:nvSpPr>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10"/>
          </p:nvPr>
        </p:nvSpPr>
        <p:spPr/>
        <p:txBody>
          <a:bodyPr/>
          <a:lstStyle/>
          <a:p>
            <a:fld id="{2186183E-83DC-480C-9EAA-883DD8A3A02E}" type="datetimeFigureOut">
              <a:rPr lang="tr-TR" smtClean="0"/>
              <a:t>20.12.2022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C383A2A-53A2-42E9-9C2D-F43F6393C5A0}" type="slidenum">
              <a:rPr lang="tr-TR" smtClean="0"/>
              <a:t>‹#›</a:t>
            </a:fld>
            <a:endParaRPr lang="tr-TR"/>
          </a:p>
        </p:txBody>
      </p:sp>
    </p:spTree>
    <p:extLst>
      <p:ext uri="{BB962C8B-B14F-4D97-AF65-F5344CB8AC3E}">
        <p14:creationId xmlns:p14="http://schemas.microsoft.com/office/powerpoint/2010/main" val="94861511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Unvan 1"/>
          <p:cNvSpPr>
            <a:spLocks noGrp="1"/>
          </p:cNvSpPr>
          <p:nvPr>
            <p:ph type="title"/>
          </p:nvPr>
        </p:nvSpPr>
        <p:spPr>
          <a:xfrm>
            <a:off x="831850" y="1709738"/>
            <a:ext cx="10515600" cy="2852737"/>
          </a:xfrm>
        </p:spPr>
        <p:txBody>
          <a:bodyPr anchor="b"/>
          <a:lstStyle>
            <a:lvl1pPr>
              <a:defRPr sz="6000"/>
            </a:lvl1pPr>
          </a:lstStyle>
          <a:p>
            <a:r>
              <a:rPr lang="tr-TR" smtClean="0"/>
              <a:t>Asıl başlık stili için tıklatın</a:t>
            </a:r>
            <a:endParaRPr lang="tr-TR"/>
          </a:p>
        </p:txBody>
      </p:sp>
      <p:sp>
        <p:nvSpPr>
          <p:cNvPr id="3" name="Metin Yer Tutucusu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tr-TR" smtClean="0"/>
              <a:t>Asıl metin stillerini düzenle</a:t>
            </a:r>
          </a:p>
        </p:txBody>
      </p:sp>
      <p:sp>
        <p:nvSpPr>
          <p:cNvPr id="4" name="Veri Yer Tutucusu 3"/>
          <p:cNvSpPr>
            <a:spLocks noGrp="1"/>
          </p:cNvSpPr>
          <p:nvPr>
            <p:ph type="dt" sz="half" idx="10"/>
          </p:nvPr>
        </p:nvSpPr>
        <p:spPr/>
        <p:txBody>
          <a:bodyPr/>
          <a:lstStyle/>
          <a:p>
            <a:fld id="{2186183E-83DC-480C-9EAA-883DD8A3A02E}" type="datetimeFigureOut">
              <a:rPr lang="tr-TR" smtClean="0"/>
              <a:t>20.12.2022</a:t>
            </a:fld>
            <a:endParaRPr lang="tr-TR"/>
          </a:p>
        </p:txBody>
      </p:sp>
      <p:sp>
        <p:nvSpPr>
          <p:cNvPr id="5" name="Altbilgi Yer Tutucusu 4"/>
          <p:cNvSpPr>
            <a:spLocks noGrp="1"/>
          </p:cNvSpPr>
          <p:nvPr>
            <p:ph type="ftr" sz="quarter" idx="11"/>
          </p:nvPr>
        </p:nvSpPr>
        <p:spPr/>
        <p:txBody>
          <a:bodyPr/>
          <a:lstStyle/>
          <a:p>
            <a:endParaRPr lang="tr-TR"/>
          </a:p>
        </p:txBody>
      </p:sp>
      <p:sp>
        <p:nvSpPr>
          <p:cNvPr id="6" name="Slayt Numarası Yer Tutucusu 5"/>
          <p:cNvSpPr>
            <a:spLocks noGrp="1"/>
          </p:cNvSpPr>
          <p:nvPr>
            <p:ph type="sldNum" sz="quarter" idx="12"/>
          </p:nvPr>
        </p:nvSpPr>
        <p:spPr/>
        <p:txBody>
          <a:bodyPr/>
          <a:lstStyle/>
          <a:p>
            <a:fld id="{BC383A2A-53A2-42E9-9C2D-F43F6393C5A0}" type="slidenum">
              <a:rPr lang="tr-TR" smtClean="0"/>
              <a:t>‹#›</a:t>
            </a:fld>
            <a:endParaRPr lang="tr-TR"/>
          </a:p>
        </p:txBody>
      </p:sp>
    </p:spTree>
    <p:extLst>
      <p:ext uri="{BB962C8B-B14F-4D97-AF65-F5344CB8AC3E}">
        <p14:creationId xmlns:p14="http://schemas.microsoft.com/office/powerpoint/2010/main" val="116381998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İçerik Yer Tutucusu 2"/>
          <p:cNvSpPr>
            <a:spLocks noGrp="1"/>
          </p:cNvSpPr>
          <p:nvPr>
            <p:ph sz="half" idx="1"/>
          </p:nvPr>
        </p:nvSpPr>
        <p:spPr>
          <a:xfrm>
            <a:off x="838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İçerik Yer Tutucusu 3"/>
          <p:cNvSpPr>
            <a:spLocks noGrp="1"/>
          </p:cNvSpPr>
          <p:nvPr>
            <p:ph sz="half" idx="2"/>
          </p:nvPr>
        </p:nvSpPr>
        <p:spPr>
          <a:xfrm>
            <a:off x="6172200" y="1825625"/>
            <a:ext cx="5181600" cy="435133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Veri Yer Tutucusu 4"/>
          <p:cNvSpPr>
            <a:spLocks noGrp="1"/>
          </p:cNvSpPr>
          <p:nvPr>
            <p:ph type="dt" sz="half" idx="10"/>
          </p:nvPr>
        </p:nvSpPr>
        <p:spPr/>
        <p:txBody>
          <a:bodyPr/>
          <a:lstStyle/>
          <a:p>
            <a:fld id="{2186183E-83DC-480C-9EAA-883DD8A3A02E}" type="datetimeFigureOut">
              <a:rPr lang="tr-TR" smtClean="0"/>
              <a:t>20.12.2022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C383A2A-53A2-42E9-9C2D-F43F6393C5A0}" type="slidenum">
              <a:rPr lang="tr-TR" smtClean="0"/>
              <a:t>‹#›</a:t>
            </a:fld>
            <a:endParaRPr lang="tr-TR"/>
          </a:p>
        </p:txBody>
      </p:sp>
    </p:spTree>
    <p:extLst>
      <p:ext uri="{BB962C8B-B14F-4D97-AF65-F5344CB8AC3E}">
        <p14:creationId xmlns:p14="http://schemas.microsoft.com/office/powerpoint/2010/main" val="13464823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Unvan 1"/>
          <p:cNvSpPr>
            <a:spLocks noGrp="1"/>
          </p:cNvSpPr>
          <p:nvPr>
            <p:ph type="title"/>
          </p:nvPr>
        </p:nvSpPr>
        <p:spPr>
          <a:xfrm>
            <a:off x="839788" y="365125"/>
            <a:ext cx="10515600" cy="1325563"/>
          </a:xfrm>
        </p:spPr>
        <p:txBody>
          <a:bodyPr/>
          <a:lstStyle/>
          <a:p>
            <a:r>
              <a:rPr lang="tr-TR" smtClean="0"/>
              <a:t>Asıl başlık stili için tıklatın</a:t>
            </a:r>
            <a:endParaRPr lang="tr-TR"/>
          </a:p>
        </p:txBody>
      </p:sp>
      <p:sp>
        <p:nvSpPr>
          <p:cNvPr id="3" name="Metin Yer Tutucusu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İçerik Yer Tutucusu 3"/>
          <p:cNvSpPr>
            <a:spLocks noGrp="1"/>
          </p:cNvSpPr>
          <p:nvPr>
            <p:ph sz="half" idx="2"/>
          </p:nvPr>
        </p:nvSpPr>
        <p:spPr>
          <a:xfrm>
            <a:off x="839788" y="2505075"/>
            <a:ext cx="5157787"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5" name="Metin Yer Tutucusu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İçerik Yer Tutucusu 5"/>
          <p:cNvSpPr>
            <a:spLocks noGrp="1"/>
          </p:cNvSpPr>
          <p:nvPr>
            <p:ph sz="quarter" idx="4"/>
          </p:nvPr>
        </p:nvSpPr>
        <p:spPr>
          <a:xfrm>
            <a:off x="6172200" y="2505075"/>
            <a:ext cx="5183188" cy="3684588"/>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7" name="Veri Yer Tutucusu 6"/>
          <p:cNvSpPr>
            <a:spLocks noGrp="1"/>
          </p:cNvSpPr>
          <p:nvPr>
            <p:ph type="dt" sz="half" idx="10"/>
          </p:nvPr>
        </p:nvSpPr>
        <p:spPr/>
        <p:txBody>
          <a:bodyPr/>
          <a:lstStyle/>
          <a:p>
            <a:fld id="{2186183E-83DC-480C-9EAA-883DD8A3A02E}" type="datetimeFigureOut">
              <a:rPr lang="tr-TR" smtClean="0"/>
              <a:t>20.12.2022</a:t>
            </a:fld>
            <a:endParaRPr lang="tr-TR"/>
          </a:p>
        </p:txBody>
      </p:sp>
      <p:sp>
        <p:nvSpPr>
          <p:cNvPr id="8" name="Altbilgi Yer Tutucusu 7"/>
          <p:cNvSpPr>
            <a:spLocks noGrp="1"/>
          </p:cNvSpPr>
          <p:nvPr>
            <p:ph type="ftr" sz="quarter" idx="11"/>
          </p:nvPr>
        </p:nvSpPr>
        <p:spPr/>
        <p:txBody>
          <a:bodyPr/>
          <a:lstStyle/>
          <a:p>
            <a:endParaRPr lang="tr-TR"/>
          </a:p>
        </p:txBody>
      </p:sp>
      <p:sp>
        <p:nvSpPr>
          <p:cNvPr id="9" name="Slayt Numarası Yer Tutucusu 8"/>
          <p:cNvSpPr>
            <a:spLocks noGrp="1"/>
          </p:cNvSpPr>
          <p:nvPr>
            <p:ph type="sldNum" sz="quarter" idx="12"/>
          </p:nvPr>
        </p:nvSpPr>
        <p:spPr/>
        <p:txBody>
          <a:bodyPr/>
          <a:lstStyle/>
          <a:p>
            <a:fld id="{BC383A2A-53A2-42E9-9C2D-F43F6393C5A0}" type="slidenum">
              <a:rPr lang="tr-TR" smtClean="0"/>
              <a:t>‹#›</a:t>
            </a:fld>
            <a:endParaRPr lang="tr-TR"/>
          </a:p>
        </p:txBody>
      </p:sp>
    </p:spTree>
    <p:extLst>
      <p:ext uri="{BB962C8B-B14F-4D97-AF65-F5344CB8AC3E}">
        <p14:creationId xmlns:p14="http://schemas.microsoft.com/office/powerpoint/2010/main" val="2581092962"/>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smtClean="0"/>
              <a:t>Asıl başlık stili için tıklatın</a:t>
            </a:r>
            <a:endParaRPr lang="tr-TR"/>
          </a:p>
        </p:txBody>
      </p:sp>
      <p:sp>
        <p:nvSpPr>
          <p:cNvPr id="3" name="Veri Yer Tutucusu 2"/>
          <p:cNvSpPr>
            <a:spLocks noGrp="1"/>
          </p:cNvSpPr>
          <p:nvPr>
            <p:ph type="dt" sz="half" idx="10"/>
          </p:nvPr>
        </p:nvSpPr>
        <p:spPr/>
        <p:txBody>
          <a:bodyPr/>
          <a:lstStyle/>
          <a:p>
            <a:fld id="{2186183E-83DC-480C-9EAA-883DD8A3A02E}" type="datetimeFigureOut">
              <a:rPr lang="tr-TR" smtClean="0"/>
              <a:t>20.12.2022</a:t>
            </a:fld>
            <a:endParaRPr lang="tr-TR"/>
          </a:p>
        </p:txBody>
      </p:sp>
      <p:sp>
        <p:nvSpPr>
          <p:cNvPr id="4" name="Altbilgi Yer Tutucusu 3"/>
          <p:cNvSpPr>
            <a:spLocks noGrp="1"/>
          </p:cNvSpPr>
          <p:nvPr>
            <p:ph type="ftr" sz="quarter" idx="11"/>
          </p:nvPr>
        </p:nvSpPr>
        <p:spPr/>
        <p:txBody>
          <a:bodyPr/>
          <a:lstStyle/>
          <a:p>
            <a:endParaRPr lang="tr-TR"/>
          </a:p>
        </p:txBody>
      </p:sp>
      <p:sp>
        <p:nvSpPr>
          <p:cNvPr id="5" name="Slayt Numarası Yer Tutucusu 4"/>
          <p:cNvSpPr>
            <a:spLocks noGrp="1"/>
          </p:cNvSpPr>
          <p:nvPr>
            <p:ph type="sldNum" sz="quarter" idx="12"/>
          </p:nvPr>
        </p:nvSpPr>
        <p:spPr/>
        <p:txBody>
          <a:bodyPr/>
          <a:lstStyle/>
          <a:p>
            <a:fld id="{BC383A2A-53A2-42E9-9C2D-F43F6393C5A0}" type="slidenum">
              <a:rPr lang="tr-TR" smtClean="0"/>
              <a:t>‹#›</a:t>
            </a:fld>
            <a:endParaRPr lang="tr-TR"/>
          </a:p>
        </p:txBody>
      </p:sp>
    </p:spTree>
    <p:extLst>
      <p:ext uri="{BB962C8B-B14F-4D97-AF65-F5344CB8AC3E}">
        <p14:creationId xmlns:p14="http://schemas.microsoft.com/office/powerpoint/2010/main" val="299719278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Veri Yer Tutucusu 1"/>
          <p:cNvSpPr>
            <a:spLocks noGrp="1"/>
          </p:cNvSpPr>
          <p:nvPr>
            <p:ph type="dt" sz="half" idx="10"/>
          </p:nvPr>
        </p:nvSpPr>
        <p:spPr/>
        <p:txBody>
          <a:bodyPr/>
          <a:lstStyle/>
          <a:p>
            <a:fld id="{2186183E-83DC-480C-9EAA-883DD8A3A02E}" type="datetimeFigureOut">
              <a:rPr lang="tr-TR" smtClean="0"/>
              <a:t>20.12.2022</a:t>
            </a:fld>
            <a:endParaRPr lang="tr-TR"/>
          </a:p>
        </p:txBody>
      </p:sp>
      <p:sp>
        <p:nvSpPr>
          <p:cNvPr id="3" name="Altbilgi Yer Tutucusu 2"/>
          <p:cNvSpPr>
            <a:spLocks noGrp="1"/>
          </p:cNvSpPr>
          <p:nvPr>
            <p:ph type="ftr" sz="quarter" idx="11"/>
          </p:nvPr>
        </p:nvSpPr>
        <p:spPr/>
        <p:txBody>
          <a:bodyPr/>
          <a:lstStyle/>
          <a:p>
            <a:endParaRPr lang="tr-TR"/>
          </a:p>
        </p:txBody>
      </p:sp>
      <p:sp>
        <p:nvSpPr>
          <p:cNvPr id="4" name="Slayt Numarası Yer Tutucusu 3"/>
          <p:cNvSpPr>
            <a:spLocks noGrp="1"/>
          </p:cNvSpPr>
          <p:nvPr>
            <p:ph type="sldNum" sz="quarter" idx="12"/>
          </p:nvPr>
        </p:nvSpPr>
        <p:spPr/>
        <p:txBody>
          <a:bodyPr/>
          <a:lstStyle/>
          <a:p>
            <a:fld id="{BC383A2A-53A2-42E9-9C2D-F43F6393C5A0}" type="slidenum">
              <a:rPr lang="tr-TR" smtClean="0"/>
              <a:t>‹#›</a:t>
            </a:fld>
            <a:endParaRPr lang="tr-TR"/>
          </a:p>
        </p:txBody>
      </p:sp>
    </p:spTree>
    <p:extLst>
      <p:ext uri="{BB962C8B-B14F-4D97-AF65-F5344CB8AC3E}">
        <p14:creationId xmlns:p14="http://schemas.microsoft.com/office/powerpoint/2010/main" val="248968780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İçerik Yer Tutucusu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186183E-83DC-480C-9EAA-883DD8A3A02E}" type="datetimeFigureOut">
              <a:rPr lang="tr-TR" smtClean="0"/>
              <a:t>20.12.2022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C383A2A-53A2-42E9-9C2D-F43F6393C5A0}" type="slidenum">
              <a:rPr lang="tr-TR" smtClean="0"/>
              <a:t>‹#›</a:t>
            </a:fld>
            <a:endParaRPr lang="tr-TR"/>
          </a:p>
        </p:txBody>
      </p:sp>
    </p:spTree>
    <p:extLst>
      <p:ext uri="{BB962C8B-B14F-4D97-AF65-F5344CB8AC3E}">
        <p14:creationId xmlns:p14="http://schemas.microsoft.com/office/powerpoint/2010/main" val="9155750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Unvan 1"/>
          <p:cNvSpPr>
            <a:spLocks noGrp="1"/>
          </p:cNvSpPr>
          <p:nvPr>
            <p:ph type="title"/>
          </p:nvPr>
        </p:nvSpPr>
        <p:spPr>
          <a:xfrm>
            <a:off x="839788" y="457200"/>
            <a:ext cx="3932237" cy="1600200"/>
          </a:xfrm>
        </p:spPr>
        <p:txBody>
          <a:bodyPr anchor="b"/>
          <a:lstStyle>
            <a:lvl1pPr>
              <a:defRPr sz="3200"/>
            </a:lvl1pPr>
          </a:lstStyle>
          <a:p>
            <a:r>
              <a:rPr lang="tr-TR" smtClean="0"/>
              <a:t>Asıl başlık stili için tıklatın</a:t>
            </a:r>
            <a:endParaRPr lang="tr-TR"/>
          </a:p>
        </p:txBody>
      </p:sp>
      <p:sp>
        <p:nvSpPr>
          <p:cNvPr id="3" name="Resim Yer Tutucusu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Metin Yer Tutucusu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tr-TR" smtClean="0"/>
              <a:t>Asıl metin stillerini düzenle</a:t>
            </a:r>
          </a:p>
        </p:txBody>
      </p:sp>
      <p:sp>
        <p:nvSpPr>
          <p:cNvPr id="5" name="Veri Yer Tutucusu 4"/>
          <p:cNvSpPr>
            <a:spLocks noGrp="1"/>
          </p:cNvSpPr>
          <p:nvPr>
            <p:ph type="dt" sz="half" idx="10"/>
          </p:nvPr>
        </p:nvSpPr>
        <p:spPr/>
        <p:txBody>
          <a:bodyPr/>
          <a:lstStyle/>
          <a:p>
            <a:fld id="{2186183E-83DC-480C-9EAA-883DD8A3A02E}" type="datetimeFigureOut">
              <a:rPr lang="tr-TR" smtClean="0"/>
              <a:t>20.12.2022</a:t>
            </a:fld>
            <a:endParaRPr lang="tr-TR"/>
          </a:p>
        </p:txBody>
      </p:sp>
      <p:sp>
        <p:nvSpPr>
          <p:cNvPr id="6" name="Altbilgi Yer Tutucusu 5"/>
          <p:cNvSpPr>
            <a:spLocks noGrp="1"/>
          </p:cNvSpPr>
          <p:nvPr>
            <p:ph type="ftr" sz="quarter" idx="11"/>
          </p:nvPr>
        </p:nvSpPr>
        <p:spPr/>
        <p:txBody>
          <a:bodyPr/>
          <a:lstStyle/>
          <a:p>
            <a:endParaRPr lang="tr-TR"/>
          </a:p>
        </p:txBody>
      </p:sp>
      <p:sp>
        <p:nvSpPr>
          <p:cNvPr id="7" name="Slayt Numarası Yer Tutucusu 6"/>
          <p:cNvSpPr>
            <a:spLocks noGrp="1"/>
          </p:cNvSpPr>
          <p:nvPr>
            <p:ph type="sldNum" sz="quarter" idx="12"/>
          </p:nvPr>
        </p:nvSpPr>
        <p:spPr/>
        <p:txBody>
          <a:bodyPr/>
          <a:lstStyle/>
          <a:p>
            <a:fld id="{BC383A2A-53A2-42E9-9C2D-F43F6393C5A0}" type="slidenum">
              <a:rPr lang="tr-TR" smtClean="0"/>
              <a:t>‹#›</a:t>
            </a:fld>
            <a:endParaRPr lang="tr-TR"/>
          </a:p>
        </p:txBody>
      </p:sp>
    </p:spTree>
    <p:extLst>
      <p:ext uri="{BB962C8B-B14F-4D97-AF65-F5344CB8AC3E}">
        <p14:creationId xmlns:p14="http://schemas.microsoft.com/office/powerpoint/2010/main" val="110493131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Başlık Yer Tutucusu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tr-TR" smtClean="0"/>
              <a:t>Asıl başlık stili için tıklatın</a:t>
            </a:r>
            <a:endParaRPr lang="tr-TR"/>
          </a:p>
        </p:txBody>
      </p:sp>
      <p:sp>
        <p:nvSpPr>
          <p:cNvPr id="3" name="Metin Yer Tutucusu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4" name="Veri Yer Tutucusu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186183E-83DC-480C-9EAA-883DD8A3A02E}" type="datetimeFigureOut">
              <a:rPr lang="tr-TR" smtClean="0"/>
              <a:t>20.12.2022</a:t>
            </a:fld>
            <a:endParaRPr lang="tr-TR"/>
          </a:p>
        </p:txBody>
      </p:sp>
      <p:sp>
        <p:nvSpPr>
          <p:cNvPr id="5" name="Altbilgi Yer Tutucusu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Slayt Numarası Yer Tutucusu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C383A2A-53A2-42E9-9C2D-F43F6393C5A0}" type="slidenum">
              <a:rPr lang="tr-TR" smtClean="0"/>
              <a:t>‹#›</a:t>
            </a:fld>
            <a:endParaRPr lang="tr-TR"/>
          </a:p>
        </p:txBody>
      </p:sp>
    </p:spTree>
    <p:extLst>
      <p:ext uri="{BB962C8B-B14F-4D97-AF65-F5344CB8AC3E}">
        <p14:creationId xmlns:p14="http://schemas.microsoft.com/office/powerpoint/2010/main" val="71157349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BİNALARIN YANGINDAN KORUNMASI HAKKINDA YÖNETMELİK</a:t>
            </a:r>
            <a:r>
              <a:rPr lang="tr-TR" dirty="0" smtClean="0"/>
              <a:t> </a:t>
            </a:r>
            <a:endParaRPr lang="tr-TR" dirty="0"/>
          </a:p>
        </p:txBody>
      </p:sp>
      <p:sp>
        <p:nvSpPr>
          <p:cNvPr id="3" name="İçerik Yer Tutucusu 2"/>
          <p:cNvSpPr>
            <a:spLocks noGrp="1"/>
          </p:cNvSpPr>
          <p:nvPr>
            <p:ph idx="1"/>
          </p:nvPr>
        </p:nvSpPr>
        <p:spPr/>
        <p:txBody>
          <a:bodyPr>
            <a:normAutofit fontScale="92500" lnSpcReduction="20000"/>
          </a:bodyPr>
          <a:lstStyle/>
          <a:p>
            <a:r>
              <a:rPr lang="tr-TR" dirty="0"/>
              <a:t>Kaçış merdivenleri</a:t>
            </a:r>
          </a:p>
          <a:p>
            <a:r>
              <a:rPr lang="tr-TR" dirty="0"/>
              <a:t>MADDE 38- (1) Yapının ortak merdivenlerinin yangın ve diğer acil hâllerde kullanılabilecek özellikte olanları, kaçış merdiveni olarak kabul edilir</a:t>
            </a:r>
            <a:r>
              <a:rPr lang="tr-TR" dirty="0" smtClean="0"/>
              <a:t>.</a:t>
            </a:r>
            <a:endParaRPr lang="tr-TR" dirty="0"/>
          </a:p>
          <a:p>
            <a:r>
              <a:rPr lang="tr-TR" dirty="0"/>
              <a:t>(2) Kaçış merdivenleri, yangın ve diğer acil hâl tahliyelerinde kullanılan kaçış yolları bütününün bir parçasıdır ve diğer kaçış yolları öğelerinden bağımsız tasarlanamazlar.               </a:t>
            </a:r>
          </a:p>
          <a:p>
            <a:r>
              <a:rPr lang="tr-TR" dirty="0"/>
              <a:t>(3) Kaçış merdivenlerinin duvar, tavan ve tabanında hiçbir yanıcı malzeme kullanılamaz ve bu merdivenler, yangına en az 120 dakika dayanıklı duvar ve en az 90 dakika dayanıklı duman sızdırmaz kapı ile diğer bölümlerden ayrılır</a:t>
            </a:r>
            <a:r>
              <a:rPr lang="tr-TR" dirty="0" smtClean="0"/>
              <a:t>.</a:t>
            </a:r>
            <a:endParaRPr lang="tr-TR" dirty="0"/>
          </a:p>
          <a:p>
            <a:r>
              <a:rPr lang="tr-TR" dirty="0"/>
              <a:t>(4) Kaçış merdivenlerinin kullanıma uygun şekilde boş bulundurulmasından, bina veya işyeri sahibi ve yöneticileri sorumludur.</a:t>
            </a:r>
            <a:endParaRPr lang="tr-TR" dirty="0"/>
          </a:p>
        </p:txBody>
      </p:sp>
    </p:spTree>
    <p:extLst>
      <p:ext uri="{BB962C8B-B14F-4D97-AF65-F5344CB8AC3E}">
        <p14:creationId xmlns:p14="http://schemas.microsoft.com/office/powerpoint/2010/main" val="290759590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BİNALARIN YANGINDAN KORUNMASI HAKKINDA YÖNETMELİK</a:t>
            </a:r>
            <a:endParaRPr lang="tr-TR" dirty="0"/>
          </a:p>
        </p:txBody>
      </p:sp>
      <p:sp>
        <p:nvSpPr>
          <p:cNvPr id="3" name="İçerik Yer Tutucusu 2"/>
          <p:cNvSpPr>
            <a:spLocks noGrp="1"/>
          </p:cNvSpPr>
          <p:nvPr>
            <p:ph idx="1"/>
          </p:nvPr>
        </p:nvSpPr>
        <p:spPr/>
        <p:txBody>
          <a:bodyPr>
            <a:normAutofit fontScale="85000" lnSpcReduction="20000"/>
          </a:bodyPr>
          <a:lstStyle/>
          <a:p>
            <a:pPr marL="0" indent="0">
              <a:buNone/>
            </a:pPr>
            <a:r>
              <a:rPr lang="tr-TR" dirty="0"/>
              <a:t>Bodrum kat kaçış </a:t>
            </a:r>
            <a:r>
              <a:rPr lang="tr-TR" dirty="0" smtClean="0"/>
              <a:t>merdivenleri</a:t>
            </a:r>
            <a:endParaRPr lang="tr-TR" dirty="0"/>
          </a:p>
          <a:p>
            <a:pPr marL="0" indent="0">
              <a:buNone/>
            </a:pPr>
            <a:r>
              <a:rPr lang="tr-TR" dirty="0"/>
              <a:t>MADDE 46- (1) Bir yapının bodrum katına hizmet veren herhangi bir kaçış merdiveninin, kaçış merdivenlerinde uyulması gereken bütün şartlara uygun olması gerekir</a:t>
            </a:r>
            <a:r>
              <a:rPr lang="tr-TR" dirty="0" smtClean="0"/>
              <a:t>.</a:t>
            </a:r>
            <a:endParaRPr lang="tr-TR" dirty="0"/>
          </a:p>
          <a:p>
            <a:pPr marL="0" indent="0">
              <a:buNone/>
            </a:pPr>
            <a:r>
              <a:rPr lang="tr-TR" dirty="0"/>
              <a:t>(2) Normal kat merdiveninin devam ederek bodrum kata hizmet vermesi hâlinde, aşağıda belirtilen esaslara uyulur</a:t>
            </a:r>
            <a:r>
              <a:rPr lang="tr-TR" dirty="0" smtClean="0"/>
              <a:t>:</a:t>
            </a:r>
            <a:endParaRPr lang="tr-TR" dirty="0"/>
          </a:p>
          <a:p>
            <a:pPr marL="0" indent="0">
              <a:buNone/>
            </a:pPr>
            <a:r>
              <a:rPr lang="tr-TR" dirty="0"/>
              <a:t>a) Merdiven, bodrum katlar dâhil 4 kattan çok kata hizmet veriyor ise, konutlar için özel durumlar hariç olmak üzere, bodrum katlarda merdivene giriş için yangın güvenlik holü düzenlenir</a:t>
            </a:r>
            <a:r>
              <a:rPr lang="tr-TR" dirty="0" smtClean="0"/>
              <a:t>.</a:t>
            </a:r>
            <a:endParaRPr lang="tr-TR" dirty="0"/>
          </a:p>
          <a:p>
            <a:pPr marL="0" indent="0">
              <a:buNone/>
            </a:pPr>
            <a:r>
              <a:rPr lang="tr-TR" dirty="0"/>
              <a:t>b) Herhangi bir acil durumda üst katları terk eden kullanıcıların bodrum kata inmelerini önlemek için, merdivenin zemin düzeyindeki sahanlığının bodrum merdiveninden kapı veya benzeri bir fiziki engel ile ayrılması veya görülebilir uygun yönlendirme yapılması gerekir.</a:t>
            </a:r>
            <a:endParaRPr lang="tr-TR" dirty="0"/>
          </a:p>
        </p:txBody>
      </p:sp>
    </p:spTree>
    <p:extLst>
      <p:ext uri="{BB962C8B-B14F-4D97-AF65-F5344CB8AC3E}">
        <p14:creationId xmlns:p14="http://schemas.microsoft.com/office/powerpoint/2010/main" val="275725635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BİNALARIN YANGINDAN KORUNMASI HAKKINDA YÖNETMELİK</a:t>
            </a:r>
            <a:endParaRPr lang="tr-TR" dirty="0"/>
          </a:p>
        </p:txBody>
      </p:sp>
      <p:sp>
        <p:nvSpPr>
          <p:cNvPr id="3" name="İçerik Yer Tutucusu 2"/>
          <p:cNvSpPr>
            <a:spLocks noGrp="1"/>
          </p:cNvSpPr>
          <p:nvPr>
            <p:ph idx="1"/>
          </p:nvPr>
        </p:nvSpPr>
        <p:spPr/>
        <p:txBody>
          <a:bodyPr>
            <a:normAutofit fontScale="62500" lnSpcReduction="20000"/>
          </a:bodyPr>
          <a:lstStyle/>
          <a:p>
            <a:pPr marL="0" indent="0">
              <a:buNone/>
            </a:pPr>
            <a:r>
              <a:rPr lang="tr-TR" dirty="0"/>
              <a:t>Kaçış yolu </a:t>
            </a:r>
            <a:r>
              <a:rPr lang="tr-TR" dirty="0" smtClean="0"/>
              <a:t>kapıları</a:t>
            </a:r>
            <a:endParaRPr lang="tr-TR" dirty="0"/>
          </a:p>
          <a:p>
            <a:pPr marL="0" indent="0">
              <a:buNone/>
            </a:pPr>
            <a:r>
              <a:rPr lang="tr-TR" dirty="0"/>
              <a:t>MADDE 47- (1) Kaçış yolu kapılarının en az temiz genişliği 80 cm’den ve yüksekliği 200 cm’den az olamaz. Kaçış yolu kapılarında eşik olmaması gerekir. Dönel kapılar ile turnikeler, çıkış kapısı olarak kullanılamaz</a:t>
            </a:r>
            <a:r>
              <a:rPr lang="tr-TR" dirty="0" smtClean="0"/>
              <a:t>.</a:t>
            </a:r>
            <a:endParaRPr lang="tr-TR" dirty="0"/>
          </a:p>
          <a:p>
            <a:pPr marL="0" indent="0">
              <a:buNone/>
            </a:pPr>
            <a:r>
              <a:rPr lang="tr-TR" dirty="0"/>
              <a:t>(2) Kaçış yolu kapıları kanatlarının, kullanıcıların hareketini engellememesi gerekir. Kullanıcı yükü 50 kişiyi aşan mekânlardaki çıkış kapılarının kaçış yönüne doğru açılması şarttır. Kaçış yolu kapılarının el ile açılması ve kilitli tutulmaması gerekir</a:t>
            </a:r>
            <a:r>
              <a:rPr lang="tr-TR" dirty="0" smtClean="0"/>
              <a:t>.</a:t>
            </a:r>
            <a:endParaRPr lang="tr-TR" dirty="0"/>
          </a:p>
          <a:p>
            <a:pPr marL="0" indent="0">
              <a:buNone/>
            </a:pPr>
            <a:r>
              <a:rPr lang="tr-TR" dirty="0"/>
              <a:t>(3) Kaçış merdiveni ve yangın güvenlik holü kapılarının; duman sızdırmaz ve 4 kattan daha az kata hizmet veriyor ise en az 60 dakika, bodrum katlara ve 4 kattan daha fazla kata hizmet veriyor ise en az 90 dakika yangına karşı dayanıklı olması şarttır. Kapıların, kendiliğinden kapatan düzenekler ile donatılması ve itfaiyecilerin veya görevlilerin gerektiğinde dışarıdan içeriye girmelerine imkân sağlayacak şekilde olması gerekir</a:t>
            </a:r>
            <a:r>
              <a:rPr lang="tr-TR" dirty="0" smtClean="0"/>
              <a:t>.</a:t>
            </a:r>
            <a:endParaRPr lang="tr-TR" dirty="0"/>
          </a:p>
          <a:p>
            <a:pPr marL="0" indent="0">
              <a:buNone/>
            </a:pPr>
            <a:r>
              <a:rPr lang="tr-TR" dirty="0"/>
              <a:t>(4) Kaçış kapısında, tek kanatlı kapıda temiz genişlik, kapı kasası veya lamba çıkıntısı ile 90 derece açılmış kanat yüzeyi arasındaki ölçüdür. Tek kanatlı bir çıkış kapısının temiz genişliği 80 cm’den az ve 120 cm’den çok olamaz. İki kanatlı kapıda temiz genişlik, her iki kanat 90 derece açık durumda iken, kanat yüzeyleri arasındaki ölçüdür</a:t>
            </a:r>
            <a:r>
              <a:rPr lang="tr-TR" dirty="0" smtClean="0"/>
              <a:t>.</a:t>
            </a:r>
            <a:endParaRPr lang="tr-TR" dirty="0"/>
          </a:p>
          <a:p>
            <a:pPr marL="0" indent="0">
              <a:buNone/>
            </a:pPr>
            <a:r>
              <a:rPr lang="tr-TR" dirty="0"/>
              <a:t>(5) Merdivenden tabii zemin seviyesinde güvenlikli bir alana açılan bütün kaçış yolu kapıları ile bir kattaki kişi sayısının 100’ü geçmesi hâlinde, kaçış merdiveni, kaçış koridoru ve yangın güvenlik holü kapıları, kaçış yönünde kapı kolu kullanılmadan açılabilecek şekilde düzenlenir</a:t>
            </a:r>
            <a:r>
              <a:rPr lang="tr-TR" dirty="0" smtClean="0"/>
              <a:t>.</a:t>
            </a:r>
            <a:endParaRPr lang="tr-TR" dirty="0"/>
          </a:p>
          <a:p>
            <a:pPr marL="0" indent="0">
              <a:buNone/>
            </a:pPr>
            <a:r>
              <a:rPr lang="tr-TR" dirty="0"/>
              <a:t>(6) Kapıların en çok 110 N kuvvetle açılabilecek şekilde tasarlanması gerekir.</a:t>
            </a:r>
            <a:endParaRPr lang="tr-TR" dirty="0"/>
          </a:p>
        </p:txBody>
      </p:sp>
    </p:spTree>
    <p:extLst>
      <p:ext uri="{BB962C8B-B14F-4D97-AF65-F5344CB8AC3E}">
        <p14:creationId xmlns:p14="http://schemas.microsoft.com/office/powerpoint/2010/main" val="25479471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BİNALARIN YANGINDAN KORUNMASI HAKKINDA YÖNETMELİK</a:t>
            </a:r>
            <a:endParaRPr lang="tr-TR" dirty="0"/>
          </a:p>
        </p:txBody>
      </p:sp>
      <p:sp>
        <p:nvSpPr>
          <p:cNvPr id="3" name="İçerik Yer Tutucusu 2"/>
          <p:cNvSpPr>
            <a:spLocks noGrp="1"/>
          </p:cNvSpPr>
          <p:nvPr>
            <p:ph idx="1"/>
          </p:nvPr>
        </p:nvSpPr>
        <p:spPr/>
        <p:txBody>
          <a:bodyPr>
            <a:normAutofit fontScale="47500" lnSpcReduction="20000"/>
          </a:bodyPr>
          <a:lstStyle/>
          <a:p>
            <a:pPr marL="0" indent="0">
              <a:buNone/>
            </a:pPr>
            <a:r>
              <a:rPr lang="tr-TR" dirty="0" smtClean="0"/>
              <a:t>Konutlar</a:t>
            </a:r>
            <a:endParaRPr lang="tr-TR" dirty="0"/>
          </a:p>
          <a:p>
            <a:pPr marL="0" indent="0">
              <a:buNone/>
            </a:pPr>
            <a:r>
              <a:rPr lang="tr-TR" dirty="0"/>
              <a:t>MADDE 48- (1) Bodrum katlar dâhil 4 katı geçmeyen konutlar ile, tek evler, ikiz evler ve sıra evler gibi konutlar ve tek bir kullanıma hizmet veren bir yapıda veya yapının ayrılmış bir bölümünde kaçışlar; kaçış mesafesi aranmaksızın normal merdivenlerle sağlanabilir. Bu merdivenlerde başka herhangi bir özellik aranmaz</a:t>
            </a:r>
            <a:r>
              <a:rPr lang="tr-TR" dirty="0" smtClean="0"/>
              <a:t>.</a:t>
            </a:r>
            <a:endParaRPr lang="tr-TR" dirty="0"/>
          </a:p>
          <a:p>
            <a:pPr marL="0" indent="0">
              <a:buNone/>
            </a:pPr>
            <a:r>
              <a:rPr lang="tr-TR" dirty="0"/>
              <a:t>(2) Birinci fıkrada belirtilenler dışındaki konutlarda, konut içindeki herhangi bir noktadan çıkış kapısına kadar olan uzaklığın 20 m’yi geçmemesi gerekir. İkiden çok ara kat bulunmayan apartman dairelerinde tek kapı bulunması hâlinde, bu kapı üst katta düzenlenemez. Üstteki katın döşeme alanı, bu kat için ayrı bir çıkış sağlanmadıkça 70 m2’yi aşamaz</a:t>
            </a:r>
            <a:r>
              <a:rPr lang="tr-TR" dirty="0" smtClean="0"/>
              <a:t>.</a:t>
            </a:r>
            <a:endParaRPr lang="tr-TR" dirty="0"/>
          </a:p>
          <a:p>
            <a:pPr marL="0" indent="0">
              <a:buNone/>
            </a:pPr>
            <a:r>
              <a:rPr lang="tr-TR" dirty="0"/>
              <a:t>(3) Konut birimlerinden bütün çıkışların, kaçış merdivenlerine veya güvenli bir açık alana doğrudan erişim imkânı sağlayacak şekilde olması gerekir</a:t>
            </a:r>
            <a:r>
              <a:rPr lang="tr-TR" dirty="0" smtClean="0"/>
              <a:t>.</a:t>
            </a:r>
            <a:endParaRPr lang="tr-TR" dirty="0"/>
          </a:p>
          <a:p>
            <a:pPr marL="0" indent="0">
              <a:buNone/>
            </a:pPr>
            <a:r>
              <a:rPr lang="tr-TR" dirty="0"/>
              <a:t>(4) Kaçış uzaklığı, apartman dairelerinin kapısından başlanarak ölçülür. Bir apartman dairesi için aynı kat düzeyinde iki kapı gerektiğinde, yalnızca tek doğrultuda kaçış veya tek bir kaçış merdiveni sağlanıyor ise, kaçış uzaklığı en uzaktaki kapıdan başlanarak ve iki ayrı doğrultuda kaçış imkânı sağlanabiliyor ise, kaçış uzaklığı her bir kapıdan başlanarak ölçülür</a:t>
            </a:r>
            <a:r>
              <a:rPr lang="tr-TR" dirty="0" smtClean="0"/>
              <a:t>.</a:t>
            </a:r>
            <a:endParaRPr lang="tr-TR" dirty="0"/>
          </a:p>
          <a:p>
            <a:pPr marL="0" indent="0">
              <a:buNone/>
            </a:pPr>
            <a:r>
              <a:rPr lang="tr-TR" dirty="0"/>
              <a:t>(5) Kaçış mesafeleri uygun olmak şartıyla, sadece konut olarak kullanılan binalarda kaçış merdivenleri aşağıdaki şekilde düzenlenir</a:t>
            </a:r>
            <a:r>
              <a:rPr lang="tr-TR" dirty="0" smtClean="0"/>
              <a:t>:</a:t>
            </a:r>
            <a:endParaRPr lang="tr-TR" dirty="0"/>
          </a:p>
          <a:p>
            <a:pPr marL="0" indent="0">
              <a:buNone/>
            </a:pPr>
            <a:r>
              <a:rPr lang="tr-TR" dirty="0"/>
              <a:t>a) Yapı yüksekliği 21.50 m’nin altındaki konutlarda </a:t>
            </a:r>
            <a:r>
              <a:rPr lang="tr-TR" dirty="0" err="1"/>
              <a:t>korunumsuz</a:t>
            </a:r>
            <a:r>
              <a:rPr lang="tr-TR" dirty="0"/>
              <a:t> normal merdiven kaçış yolu olarak kabul edilir ve ikinci çıkış aranmaz</a:t>
            </a:r>
            <a:r>
              <a:rPr lang="tr-TR" dirty="0" smtClean="0"/>
              <a:t>.</a:t>
            </a:r>
            <a:endParaRPr lang="tr-TR" dirty="0"/>
          </a:p>
          <a:p>
            <a:pPr marL="0" indent="0">
              <a:buNone/>
            </a:pPr>
            <a:r>
              <a:rPr lang="tr-TR" dirty="0"/>
              <a:t>b) Yapı yüksekliği 21.50 m’den fazla ve 30.50 m’den az olan konutlarda, en az 2 merdiven düzenlenmesi, merdivenlerden en az birisinin </a:t>
            </a:r>
            <a:r>
              <a:rPr lang="tr-TR" dirty="0" err="1"/>
              <a:t>korunumlu</a:t>
            </a:r>
            <a:r>
              <a:rPr lang="tr-TR" dirty="0"/>
              <a:t> olması ve her daireden </a:t>
            </a:r>
            <a:r>
              <a:rPr lang="tr-TR" dirty="0" err="1"/>
              <a:t>korunumlu</a:t>
            </a:r>
            <a:r>
              <a:rPr lang="tr-TR" dirty="0"/>
              <a:t> merdivene ulaşılması gerekir</a:t>
            </a:r>
            <a:r>
              <a:rPr lang="tr-TR" dirty="0" smtClean="0"/>
              <a:t>.</a:t>
            </a:r>
            <a:endParaRPr lang="tr-TR" dirty="0"/>
          </a:p>
          <a:p>
            <a:pPr marL="0" indent="0">
              <a:buNone/>
            </a:pPr>
            <a:r>
              <a:rPr lang="tr-TR" dirty="0"/>
              <a:t>c) Yapı yüksekliği 30.50 m’den fazla ve 51.50 m’den az olan konutlarda, birbirlerine alternatif, her ikisi de </a:t>
            </a:r>
            <a:r>
              <a:rPr lang="tr-TR" dirty="0" err="1"/>
              <a:t>korunumlu</a:t>
            </a:r>
            <a:r>
              <a:rPr lang="tr-TR" dirty="0"/>
              <a:t> ve en az birinde yangın güvenlik holü düzenlenmiş veya basınçlandırma uygulanmış 2 kaçış merdiveni yapılması mecburidir</a:t>
            </a:r>
            <a:r>
              <a:rPr lang="tr-TR" dirty="0" smtClean="0"/>
              <a:t>.</a:t>
            </a:r>
            <a:endParaRPr lang="tr-TR" dirty="0"/>
          </a:p>
          <a:p>
            <a:pPr marL="0" indent="0">
              <a:buNone/>
            </a:pPr>
            <a:r>
              <a:rPr lang="tr-TR" dirty="0"/>
              <a:t>ç) Yapı yüksekliği 51.50 m’den yüksek olan konutlarda, birbirlerine alternatif ve yangın güvenlik holü olan ve basınçlandırılan en az 2 adet kaçış merdiveni yapılması şarttır</a:t>
            </a:r>
            <a:r>
              <a:rPr lang="tr-TR" dirty="0" smtClean="0"/>
              <a:t>.</a:t>
            </a:r>
            <a:endParaRPr lang="tr-TR" dirty="0"/>
          </a:p>
          <a:p>
            <a:pPr marL="0" indent="0">
              <a:buNone/>
            </a:pPr>
            <a:r>
              <a:rPr lang="tr-TR" dirty="0"/>
              <a:t>(6) Konut yapılarının, farklı amaçla kullanılan bodrum katlarında ortak merdivenlerin ve kaçış merdivenlerinin önüne yangın güvenlik hacmi düzenlenmesi gerekir.</a:t>
            </a:r>
            <a:endParaRPr lang="tr-TR" dirty="0"/>
          </a:p>
        </p:txBody>
      </p:sp>
    </p:spTree>
    <p:extLst>
      <p:ext uri="{BB962C8B-B14F-4D97-AF65-F5344CB8AC3E}">
        <p14:creationId xmlns:p14="http://schemas.microsoft.com/office/powerpoint/2010/main" val="182212402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BİNALARIN YANGINDAN KORUNMASI HAKKINDA YÖNETMELİK</a:t>
            </a:r>
            <a:endParaRPr lang="tr-TR" dirty="0"/>
          </a:p>
        </p:txBody>
      </p:sp>
      <p:sp>
        <p:nvSpPr>
          <p:cNvPr id="3" name="İçerik Yer Tutucusu 2"/>
          <p:cNvSpPr>
            <a:spLocks noGrp="1"/>
          </p:cNvSpPr>
          <p:nvPr>
            <p:ph idx="1"/>
          </p:nvPr>
        </p:nvSpPr>
        <p:spPr/>
        <p:txBody>
          <a:bodyPr>
            <a:normAutofit fontScale="92500" lnSpcReduction="10000"/>
          </a:bodyPr>
          <a:lstStyle/>
          <a:p>
            <a:pPr marL="0" indent="0">
              <a:buNone/>
            </a:pPr>
            <a:r>
              <a:rPr lang="tr-TR" dirty="0"/>
              <a:t>Kazan </a:t>
            </a:r>
            <a:r>
              <a:rPr lang="tr-TR" dirty="0" smtClean="0"/>
              <a:t>daireleri</a:t>
            </a:r>
            <a:endParaRPr lang="tr-TR" dirty="0"/>
          </a:p>
          <a:p>
            <a:pPr marL="0" indent="0">
              <a:buNone/>
            </a:pPr>
            <a:r>
              <a:rPr lang="tr-TR" dirty="0"/>
              <a:t>MADDE 54- (1) Kazan dairelerinin ilgili Türk Standartlarına uygun olması şarttır</a:t>
            </a:r>
            <a:r>
              <a:rPr lang="tr-TR" dirty="0" smtClean="0"/>
              <a:t>.</a:t>
            </a:r>
            <a:endParaRPr lang="tr-TR" dirty="0"/>
          </a:p>
          <a:p>
            <a:pPr marL="0" indent="0">
              <a:buNone/>
            </a:pPr>
            <a:r>
              <a:rPr lang="tr-TR" dirty="0"/>
              <a:t>(2) Kazan dairesi, binanın diğer kısımlarından, yangına en az 120 dakika dayanıklı bölmelerle ayrılmış olarak merkezi bir yerde ve bütün hâlinde bulunur. Bina </a:t>
            </a:r>
            <a:r>
              <a:rPr lang="tr-TR" dirty="0" err="1"/>
              <a:t>dilatasyonu</a:t>
            </a:r>
            <a:r>
              <a:rPr lang="tr-TR" dirty="0"/>
              <a:t>, kazan dairesinden geçemez</a:t>
            </a:r>
            <a:r>
              <a:rPr lang="tr-TR" dirty="0" smtClean="0"/>
              <a:t>.</a:t>
            </a:r>
            <a:endParaRPr lang="tr-TR" dirty="0"/>
          </a:p>
          <a:p>
            <a:pPr marL="0" indent="0">
              <a:buNone/>
            </a:pPr>
            <a:r>
              <a:rPr lang="tr-TR" dirty="0"/>
              <a:t>(3) Kazan dairelerinde duman bacalarına ilave olarak temiz ve kirli hava bacaları yaptırılması şarttır</a:t>
            </a:r>
            <a:r>
              <a:rPr lang="tr-TR" dirty="0" smtClean="0"/>
              <a:t>.</a:t>
            </a:r>
            <a:endParaRPr lang="tr-TR" dirty="0"/>
          </a:p>
          <a:p>
            <a:pPr marL="0" indent="0">
              <a:buNone/>
            </a:pPr>
            <a:r>
              <a:rPr lang="tr-TR" dirty="0"/>
              <a:t>(4) Kazan dairesi kapısının, kaçış merdivenine veya genel kullanım merdivenlerine direkt olarak açılmaması ve mutlaka bir güvenlik holüne açılması gerekir.</a:t>
            </a:r>
            <a:endParaRPr lang="tr-TR" dirty="0"/>
          </a:p>
        </p:txBody>
      </p:sp>
    </p:spTree>
    <p:extLst>
      <p:ext uri="{BB962C8B-B14F-4D97-AF65-F5344CB8AC3E}">
        <p14:creationId xmlns:p14="http://schemas.microsoft.com/office/powerpoint/2010/main" val="339443580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BİNALARIN YANGINDAN KORUNMASI HAKKINDA YÖNETMELİK</a:t>
            </a:r>
            <a:endParaRPr lang="tr-TR" dirty="0"/>
          </a:p>
        </p:txBody>
      </p:sp>
      <p:sp>
        <p:nvSpPr>
          <p:cNvPr id="3" name="İçerik Yer Tutucusu 2"/>
          <p:cNvSpPr>
            <a:spLocks noGrp="1"/>
          </p:cNvSpPr>
          <p:nvPr>
            <p:ph idx="1"/>
          </p:nvPr>
        </p:nvSpPr>
        <p:spPr/>
        <p:txBody>
          <a:bodyPr>
            <a:normAutofit fontScale="85000" lnSpcReduction="20000"/>
          </a:bodyPr>
          <a:lstStyle/>
          <a:p>
            <a:pPr marL="0" indent="0">
              <a:buNone/>
            </a:pPr>
            <a:r>
              <a:rPr lang="tr-TR" dirty="0"/>
              <a:t>Basınçlandırma </a:t>
            </a:r>
            <a:r>
              <a:rPr lang="tr-TR" dirty="0" smtClean="0"/>
              <a:t>sistemi</a:t>
            </a:r>
            <a:endParaRPr lang="tr-TR" dirty="0"/>
          </a:p>
          <a:p>
            <a:pPr marL="0" indent="0">
              <a:buNone/>
            </a:pPr>
            <a:r>
              <a:rPr lang="tr-TR" dirty="0"/>
              <a:t>MADDE 89- (1) Konutlar hariç olmak üzere, bütün binalarda, merdiven kovasının yüksekliği 30.50 m’den fazla ise, kaçış merdivenlerinin basınçlandırılması gerekir. Bodrum kata ve üst katlara hizmet veren kaçış merdiveni aynı yuvada olsa bile, zemin seviyesinde, yangına 120 dakika dayanıklı ve duman sızdırmaz bir duvar ile ayrılmış ve ayrı çıkış düzenlenmiş ise, merdiven yuvası için üst katların yüksekliği esas alınır</a:t>
            </a:r>
            <a:r>
              <a:rPr lang="tr-TR" dirty="0" smtClean="0"/>
              <a:t>.</a:t>
            </a:r>
            <a:endParaRPr lang="tr-TR" dirty="0"/>
          </a:p>
          <a:p>
            <a:pPr marL="0" indent="0">
              <a:buNone/>
            </a:pPr>
            <a:r>
              <a:rPr lang="tr-TR" dirty="0"/>
              <a:t>(2) Bodrum kat sayısı 4’den fazla olan binalarda bodrum kata hizmet veren kaçış merdivenleri basınçlandırılır</a:t>
            </a:r>
            <a:r>
              <a:rPr lang="tr-TR" dirty="0" smtClean="0"/>
              <a:t>.</a:t>
            </a:r>
            <a:endParaRPr lang="tr-TR" dirty="0"/>
          </a:p>
          <a:p>
            <a:pPr marL="0" indent="0">
              <a:buNone/>
            </a:pPr>
            <a:r>
              <a:rPr lang="tr-TR" dirty="0"/>
              <a:t>(3) Yapı yüksekliği 51.50 m’den yüksek olan konutların kaçış merdivenlerinin basınçlandırılması şarttır</a:t>
            </a:r>
            <a:r>
              <a:rPr lang="tr-TR" dirty="0" smtClean="0"/>
              <a:t>.</a:t>
            </a:r>
            <a:endParaRPr lang="tr-TR" dirty="0"/>
          </a:p>
          <a:p>
            <a:pPr marL="0" indent="0">
              <a:buNone/>
            </a:pPr>
            <a:r>
              <a:rPr lang="tr-TR" dirty="0"/>
              <a:t>(4) Yangın anında acil durum asansör kuyularının yangın etkisi altında kalmaması için acil durum asansörü kuyularının basınçlandırılması gerekir.</a:t>
            </a:r>
            <a:endParaRPr lang="tr-TR" dirty="0"/>
          </a:p>
        </p:txBody>
      </p:sp>
    </p:spTree>
    <p:extLst>
      <p:ext uri="{BB962C8B-B14F-4D97-AF65-F5344CB8AC3E}">
        <p14:creationId xmlns:p14="http://schemas.microsoft.com/office/powerpoint/2010/main" val="11768406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BİNALARIN YANGINDAN KORUNMASI HAKKINDA YÖNETMELİK</a:t>
            </a:r>
            <a:r>
              <a:rPr lang="tr-TR" dirty="0" smtClean="0"/>
              <a:t> </a:t>
            </a:r>
            <a:endParaRPr lang="tr-TR" dirty="0"/>
          </a:p>
        </p:txBody>
      </p:sp>
      <p:sp>
        <p:nvSpPr>
          <p:cNvPr id="3" name="İçerik Yer Tutucusu 2"/>
          <p:cNvSpPr>
            <a:spLocks noGrp="1"/>
          </p:cNvSpPr>
          <p:nvPr>
            <p:ph idx="1"/>
          </p:nvPr>
        </p:nvSpPr>
        <p:spPr/>
        <p:txBody>
          <a:bodyPr>
            <a:normAutofit fontScale="77500" lnSpcReduction="20000"/>
          </a:bodyPr>
          <a:lstStyle/>
          <a:p>
            <a:r>
              <a:rPr lang="tr-TR" dirty="0" smtClean="0"/>
              <a:t>YANGIN GÜVENLİK HOLÜ</a:t>
            </a:r>
          </a:p>
          <a:p>
            <a:r>
              <a:rPr lang="tr-TR" dirty="0"/>
              <a:t>MADDE 34-(3) Yangın güvenlik hollerinin taban alanı, 3 m²’den az, 6 m2’den fazla ve kaçış yönündeki boyutu ise 1.8 m’den az olamaz</a:t>
            </a:r>
            <a:r>
              <a:rPr lang="tr-TR" dirty="0" smtClean="0"/>
              <a:t>.</a:t>
            </a:r>
            <a:endParaRPr lang="tr-TR" dirty="0"/>
          </a:p>
          <a:p>
            <a:r>
              <a:rPr lang="tr-TR" dirty="0"/>
              <a:t>(4) Acil durum asansörü önünde yapılacak yangın güvenlik holü alanı, 6 m2’den az, 10 m2’den çok ve herhangi bir boyutu 2 m’den daha az olamaz</a:t>
            </a:r>
            <a:r>
              <a:rPr lang="tr-TR" dirty="0" smtClean="0"/>
              <a:t>.</a:t>
            </a:r>
            <a:endParaRPr lang="tr-TR" dirty="0"/>
          </a:p>
          <a:p>
            <a:r>
              <a:rPr lang="tr-TR" dirty="0"/>
              <a:t>(5) Döşemeye, asansör holünde çıkış kapısına doğru 1/200’ü aşmayacak bir eğim verilir</a:t>
            </a:r>
            <a:r>
              <a:rPr lang="tr-TR" dirty="0" smtClean="0"/>
              <a:t>.</a:t>
            </a:r>
            <a:endParaRPr lang="tr-TR" dirty="0"/>
          </a:p>
          <a:p>
            <a:r>
              <a:rPr lang="tr-TR" dirty="0"/>
              <a:t>(6) Konutlar için özel durumlar hariç olmak üzere, bodrum katlarda merdiven yuvaları ile asansör kapıları önünde, yüksek binalarda kaçış merdiven yuvaları ile acil durum asansörü önünde yangın güvenlik holü yapılır</a:t>
            </a:r>
            <a:r>
              <a:rPr lang="tr-TR" dirty="0" smtClean="0"/>
              <a:t>.</a:t>
            </a:r>
            <a:endParaRPr lang="tr-TR" dirty="0"/>
          </a:p>
          <a:p>
            <a:r>
              <a:rPr lang="tr-TR" dirty="0"/>
              <a:t>(7) Yapı yüksekliği 51.50 m’den az olan binalarda parlayıcı madde ihtiva etmeyen ve kullanım alanlarından kapı ile ayrılan koridor ve hollerden kaçış merdivenine ulaşılıyor ise, yangın güvenlik holü gerekli değildir</a:t>
            </a:r>
            <a:r>
              <a:rPr lang="tr-TR" dirty="0" smtClean="0"/>
              <a:t>.</a:t>
            </a:r>
            <a:endParaRPr lang="tr-TR" dirty="0"/>
          </a:p>
          <a:p>
            <a:r>
              <a:rPr lang="tr-TR" dirty="0"/>
              <a:t>(8) Yangın güvenlik hollerinin kullanmaya uygun şekilde boş bulundurulmasından, bina veya işyeri sahibi ve yöneticileri sorumludur.</a:t>
            </a:r>
            <a:endParaRPr lang="tr-TR" dirty="0"/>
          </a:p>
        </p:txBody>
      </p:sp>
    </p:spTree>
    <p:extLst>
      <p:ext uri="{BB962C8B-B14F-4D97-AF65-F5344CB8AC3E}">
        <p14:creationId xmlns:p14="http://schemas.microsoft.com/office/powerpoint/2010/main" val="12747676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BİNALARIN YANGINDAN KORUNMASI HAKKINDA YÖNETMELİK</a:t>
            </a:r>
            <a:r>
              <a:rPr lang="tr-TR" dirty="0" smtClean="0"/>
              <a:t> </a:t>
            </a:r>
            <a:endParaRPr lang="tr-TR" dirty="0"/>
          </a:p>
        </p:txBody>
      </p:sp>
      <p:sp>
        <p:nvSpPr>
          <p:cNvPr id="3" name="İçerik Yer Tutucusu 2"/>
          <p:cNvSpPr>
            <a:spLocks noGrp="1"/>
          </p:cNvSpPr>
          <p:nvPr>
            <p:ph idx="1"/>
          </p:nvPr>
        </p:nvSpPr>
        <p:spPr/>
        <p:txBody>
          <a:bodyPr>
            <a:normAutofit fontScale="92500" lnSpcReduction="20000"/>
          </a:bodyPr>
          <a:lstStyle/>
          <a:p>
            <a:r>
              <a:rPr lang="tr-TR" dirty="0"/>
              <a:t>Kaçış merdivenleri</a:t>
            </a:r>
          </a:p>
          <a:p>
            <a:r>
              <a:rPr lang="tr-TR" dirty="0"/>
              <a:t>MADDE 38- (1) Yapının ortak merdivenlerinin yangın ve diğer acil hâllerde kullanılabilecek özellikte olanları, kaçış merdiveni olarak kabul edilir</a:t>
            </a:r>
            <a:r>
              <a:rPr lang="tr-TR" dirty="0" smtClean="0"/>
              <a:t>.</a:t>
            </a:r>
            <a:endParaRPr lang="tr-TR" dirty="0"/>
          </a:p>
          <a:p>
            <a:r>
              <a:rPr lang="tr-TR" dirty="0"/>
              <a:t>(2) Kaçış merdivenleri, yangın ve diğer acil hâl tahliyelerinde kullanılan kaçış yolları bütününün bir parçasıdır ve diğer kaçış yolları öğelerinden bağımsız tasarlanamazlar.               </a:t>
            </a:r>
          </a:p>
          <a:p>
            <a:r>
              <a:rPr lang="tr-TR" dirty="0"/>
              <a:t>(3) Kaçış merdivenlerinin duvar, tavan ve tabanında hiçbir yanıcı malzeme kullanılamaz ve bu merdivenler, yangına en az 120 dakika dayanıklı duvar ve en az 90 dakika dayanıklı duman sızdırmaz kapı ile diğer bölümlerden ayrılır</a:t>
            </a:r>
            <a:r>
              <a:rPr lang="tr-TR" dirty="0" smtClean="0"/>
              <a:t>.</a:t>
            </a:r>
            <a:endParaRPr lang="tr-TR" dirty="0"/>
          </a:p>
          <a:p>
            <a:r>
              <a:rPr lang="tr-TR" dirty="0"/>
              <a:t>(4) Kaçış merdivenlerinin kullanıma uygun şekilde boş bulundurulmasından, bina veya işyeri sahibi ve yöneticileri sorumludur.</a:t>
            </a:r>
            <a:endParaRPr lang="tr-TR" dirty="0"/>
          </a:p>
        </p:txBody>
      </p:sp>
    </p:spTree>
    <p:extLst>
      <p:ext uri="{BB962C8B-B14F-4D97-AF65-F5344CB8AC3E}">
        <p14:creationId xmlns:p14="http://schemas.microsoft.com/office/powerpoint/2010/main" val="168778992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BİNALARIN YANGINDAN KORUNMASI HAKKINDA YÖNETMELİK</a:t>
            </a:r>
            <a:r>
              <a:rPr lang="tr-TR" dirty="0" smtClean="0"/>
              <a:t> </a:t>
            </a:r>
            <a:endParaRPr lang="tr-TR" dirty="0"/>
          </a:p>
        </p:txBody>
      </p:sp>
      <p:sp>
        <p:nvSpPr>
          <p:cNvPr id="3" name="İçerik Yer Tutucusu 2"/>
          <p:cNvSpPr>
            <a:spLocks noGrp="1"/>
          </p:cNvSpPr>
          <p:nvPr>
            <p:ph idx="1"/>
          </p:nvPr>
        </p:nvSpPr>
        <p:spPr/>
        <p:txBody>
          <a:bodyPr>
            <a:normAutofit fontScale="92500" lnSpcReduction="20000"/>
          </a:bodyPr>
          <a:lstStyle/>
          <a:p>
            <a:pPr marL="0" indent="0">
              <a:buNone/>
            </a:pPr>
            <a:r>
              <a:rPr lang="tr-TR" dirty="0"/>
              <a:t>Kaçış merdiveni yuvalarının yeri ve </a:t>
            </a:r>
            <a:r>
              <a:rPr lang="tr-TR" dirty="0" smtClean="0"/>
              <a:t>düzenlenmesi</a:t>
            </a:r>
            <a:endParaRPr lang="tr-TR" dirty="0"/>
          </a:p>
          <a:p>
            <a:pPr marL="0" indent="0">
              <a:buNone/>
            </a:pPr>
            <a:r>
              <a:rPr lang="tr-TR" dirty="0"/>
              <a:t>MADDE 40- (1) Yangın hangi noktada çıkarsa çıksın, o kotta bütün insanların çıkışlarının sağlanması için kaçış yollarının ve kaçış merdivenlerinin birbirlerinin alternatifi olacak şekilde konumlandırılması gerekir. Kaçış yolları ve kaçış merdivenleri, yan yana yapılamaz. Kaçış merdivenine giriş ile kat sahanlığının aynı kotta olması gerekir. Genel merdivenlerden geçilerek kaçış merdivenine ulaşılamaz. Kaçış merdiveni yuvalarının yerinin belirlenmesinde, en uzak kaçış mesafesi ve kullanıcı yükü esas alınır</a:t>
            </a:r>
            <a:r>
              <a:rPr lang="tr-TR" dirty="0" smtClean="0"/>
              <a:t>.</a:t>
            </a:r>
            <a:endParaRPr lang="tr-TR" dirty="0"/>
          </a:p>
          <a:p>
            <a:pPr marL="0" indent="0">
              <a:buNone/>
            </a:pPr>
            <a:r>
              <a:rPr lang="tr-TR" dirty="0"/>
              <a:t>(2) Merdiven yuvalarının yeri, binadaki insanların güvenlikle bina dışına kaçışlarını kolaylaştıracak şekilde seçilir. Kaçış merdivenlerinin, başladıkları kottan çıkış kotuna kadar süreklilik göstermesi gerekir</a:t>
            </a:r>
            <a:r>
              <a:rPr lang="tr-TR" dirty="0" smtClean="0"/>
              <a:t>.</a:t>
            </a:r>
            <a:endParaRPr lang="tr-TR" dirty="0"/>
          </a:p>
          <a:p>
            <a:pPr marL="0" indent="0">
              <a:buNone/>
            </a:pPr>
            <a:r>
              <a:rPr lang="tr-TR" dirty="0"/>
              <a:t>(3) Bodrum katlarda ve yüksek binalarda kaçış merdivenlerine bir yangın güvenlik holünden veya </a:t>
            </a:r>
            <a:r>
              <a:rPr lang="tr-TR" dirty="0" err="1"/>
              <a:t>korunumlu</a:t>
            </a:r>
            <a:r>
              <a:rPr lang="tr-TR" dirty="0"/>
              <a:t> bir holden geçilerek girilmesi zorunludur.</a:t>
            </a:r>
            <a:endParaRPr lang="tr-TR" dirty="0"/>
          </a:p>
        </p:txBody>
      </p:sp>
    </p:spTree>
    <p:extLst>
      <p:ext uri="{BB962C8B-B14F-4D97-AF65-F5344CB8AC3E}">
        <p14:creationId xmlns:p14="http://schemas.microsoft.com/office/powerpoint/2010/main" val="40660023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BİNALARIN YANGINDAN KORUNMASI HAKKINDA YÖNETMELİK</a:t>
            </a:r>
            <a:endParaRPr lang="tr-TR" dirty="0"/>
          </a:p>
        </p:txBody>
      </p:sp>
      <p:sp>
        <p:nvSpPr>
          <p:cNvPr id="3" name="İçerik Yer Tutucusu 2"/>
          <p:cNvSpPr>
            <a:spLocks noGrp="1"/>
          </p:cNvSpPr>
          <p:nvPr>
            <p:ph idx="1"/>
          </p:nvPr>
        </p:nvSpPr>
        <p:spPr/>
        <p:txBody>
          <a:bodyPr>
            <a:normAutofit fontScale="55000" lnSpcReduction="20000"/>
          </a:bodyPr>
          <a:lstStyle/>
          <a:p>
            <a:pPr marL="0" indent="0">
              <a:buNone/>
            </a:pPr>
            <a:r>
              <a:rPr lang="tr-TR" dirty="0"/>
              <a:t>Kaçış merdiveni </a:t>
            </a:r>
            <a:r>
              <a:rPr lang="tr-TR" dirty="0" smtClean="0"/>
              <a:t>özellikleri</a:t>
            </a:r>
            <a:endParaRPr lang="tr-TR" dirty="0"/>
          </a:p>
          <a:p>
            <a:pPr marL="0" indent="0">
              <a:buNone/>
            </a:pPr>
            <a:r>
              <a:rPr lang="tr-TR" dirty="0"/>
              <a:t>MADDE 41- (1) Kaçış merdivenlerinin kapasite ve sayı bakımından en az yarısının doğrudan bina dışına açılması gerekir</a:t>
            </a:r>
            <a:r>
              <a:rPr lang="tr-TR" dirty="0" smtClean="0"/>
              <a:t>.</a:t>
            </a:r>
            <a:endParaRPr lang="tr-TR" dirty="0"/>
          </a:p>
          <a:p>
            <a:pPr marL="0" indent="0">
              <a:buNone/>
            </a:pPr>
            <a:r>
              <a:rPr lang="tr-TR" dirty="0"/>
              <a:t> (2) Kaçış merdiveninin, zemin düzeyindeki dışarı çıkışın görülebildiği ve engellenmediği hol, koridor, fuaye, lobi gibi bir dolaşım alanına inmesi hâlinde, kaçış merdiveninin indiği nokta ile dış açık alan arasındaki uzaklık, kaçış merdiveni bir kattan daha fazla kata hizmet veriyor ise 10 m’yi aşamaz. Yağmurlama sistemi olan yapılarda bu uzaklık en fazla 15 m olabilir. Dışa açık alanın, kaçış merdiveninin indiği noktadan açıkça görülmesi ve güvenlikli bir şekilde doğrudan erişilebilir olması gerekir. İç kaçış merdivenlerinden boşalan kullanıcı yükünü karşılayacak yeterli genişlikte dışa açık kapı bulunması şarttır</a:t>
            </a:r>
            <a:r>
              <a:rPr lang="tr-TR" dirty="0" smtClean="0"/>
              <a:t>.</a:t>
            </a:r>
            <a:endParaRPr lang="tr-TR" dirty="0"/>
          </a:p>
          <a:p>
            <a:pPr marL="0" indent="0">
              <a:buNone/>
            </a:pPr>
            <a:r>
              <a:rPr lang="tr-TR" dirty="0"/>
              <a:t> (3) Kaçış merdivenlerinde her döşeme düzeyinde 17 basamaktan çok olmayan ve 4 basamaktan az olmayan aralıkla sahanlıklar düzenlenir</a:t>
            </a:r>
            <a:r>
              <a:rPr lang="tr-TR" dirty="0" smtClean="0"/>
              <a:t>.</a:t>
            </a:r>
            <a:endParaRPr lang="tr-TR" dirty="0"/>
          </a:p>
          <a:p>
            <a:pPr marL="0" indent="0">
              <a:buNone/>
            </a:pPr>
            <a:r>
              <a:rPr lang="tr-TR" dirty="0"/>
              <a:t>(4) Sahanlığın en az genişliği ve uzunluğu, merdivenin genişliğinden az olamaz. Basamakların kaymayı önleyen malzemeden olması şarttır</a:t>
            </a:r>
            <a:r>
              <a:rPr lang="tr-TR" dirty="0" smtClean="0"/>
              <a:t>.</a:t>
            </a:r>
            <a:endParaRPr lang="tr-TR" dirty="0"/>
          </a:p>
          <a:p>
            <a:pPr marL="0" indent="0">
              <a:buNone/>
            </a:pPr>
            <a:r>
              <a:rPr lang="tr-TR" dirty="0"/>
              <a:t>(5) Kaçış merdiveni sahanlığına açılan kapılar  hiçbir zaman kaçış yolunun 1/3’ </a:t>
            </a:r>
            <a:r>
              <a:rPr lang="tr-TR" dirty="0" err="1"/>
              <a:t>nden</a:t>
            </a:r>
            <a:r>
              <a:rPr lang="tr-TR" dirty="0"/>
              <a:t> fazlasını daraltacak şekilde konumlandırılamaz</a:t>
            </a:r>
            <a:r>
              <a:rPr lang="tr-TR" dirty="0" smtClean="0"/>
              <a:t>.</a:t>
            </a:r>
            <a:endParaRPr lang="tr-TR" dirty="0"/>
          </a:p>
          <a:p>
            <a:pPr marL="0" indent="0">
              <a:buNone/>
            </a:pPr>
            <a:r>
              <a:rPr lang="tr-TR" dirty="0"/>
              <a:t>(6) Merdivenlerde baş kurtarma yüksekliğinin, basamak üzerinden en az 210 cm ve sahanlıklar arası kot farkının en çok 300 cm olması gerekir</a:t>
            </a:r>
            <a:r>
              <a:rPr lang="tr-TR" dirty="0" smtClean="0"/>
              <a:t>.</a:t>
            </a:r>
            <a:endParaRPr lang="tr-TR" dirty="0"/>
          </a:p>
          <a:p>
            <a:pPr marL="0" indent="0">
              <a:buNone/>
            </a:pPr>
            <a:r>
              <a:rPr lang="tr-TR" dirty="0"/>
              <a:t>(7) Herhangi bir kaçış merdiveninde basamak yüksekliği 175 mm’den çok ve basamak genişliği 250 mm’den az olamaz</a:t>
            </a:r>
            <a:r>
              <a:rPr lang="tr-TR" dirty="0" smtClean="0"/>
              <a:t>.</a:t>
            </a:r>
            <a:endParaRPr lang="tr-TR" dirty="0"/>
          </a:p>
          <a:p>
            <a:pPr marL="0" indent="0">
              <a:buNone/>
            </a:pPr>
            <a:r>
              <a:rPr lang="tr-TR" dirty="0"/>
              <a:t>(8) Kaçış için kullanılmasına izin verilen merdivenlerde, basamağın kova hattındaki en dar basamak genişliği, konutlarda 100 mm’den ve diğer yapılarda 125 mm' den az olamaz. Her kaçış merdiveninin her iki yanında duvar, korkuluk veya küpeşte bulunması gerekir</a:t>
            </a:r>
            <a:r>
              <a:rPr lang="tr-TR" dirty="0" smtClean="0"/>
              <a:t>.</a:t>
            </a:r>
            <a:endParaRPr lang="tr-TR" dirty="0"/>
          </a:p>
          <a:p>
            <a:pPr marL="0" indent="0">
              <a:buNone/>
            </a:pPr>
            <a:r>
              <a:rPr lang="tr-TR" dirty="0"/>
              <a:t>(9) Kaçış merdiveni yuvasına ve yangın güvenlik holüne elektrik ve mekanik tesisat şaftı kapakları açılamaz.</a:t>
            </a:r>
            <a:endParaRPr lang="tr-TR" dirty="0"/>
          </a:p>
        </p:txBody>
      </p:sp>
    </p:spTree>
    <p:extLst>
      <p:ext uri="{BB962C8B-B14F-4D97-AF65-F5344CB8AC3E}">
        <p14:creationId xmlns:p14="http://schemas.microsoft.com/office/powerpoint/2010/main" val="466707744"/>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BİNALARIN YANGINDAN KORUNMASI HAKKINDA YÖNETMELİK</a:t>
            </a:r>
            <a:endParaRPr lang="tr-TR" dirty="0"/>
          </a:p>
        </p:txBody>
      </p:sp>
      <p:sp>
        <p:nvSpPr>
          <p:cNvPr id="3" name="İçerik Yer Tutucusu 2"/>
          <p:cNvSpPr>
            <a:spLocks noGrp="1"/>
          </p:cNvSpPr>
          <p:nvPr>
            <p:ph idx="1"/>
          </p:nvPr>
        </p:nvSpPr>
        <p:spPr/>
        <p:txBody>
          <a:bodyPr>
            <a:normAutofit/>
          </a:bodyPr>
          <a:lstStyle/>
          <a:p>
            <a:pPr marL="0" indent="0">
              <a:buNone/>
            </a:pPr>
            <a:r>
              <a:rPr lang="tr-TR" dirty="0"/>
              <a:t>Dış kaçış </a:t>
            </a:r>
            <a:r>
              <a:rPr lang="tr-TR" dirty="0" smtClean="0"/>
              <a:t>merdivenleri</a:t>
            </a:r>
            <a:endParaRPr lang="tr-TR" dirty="0"/>
          </a:p>
          <a:p>
            <a:pPr marL="0" indent="0">
              <a:buNone/>
            </a:pPr>
            <a:r>
              <a:rPr lang="tr-TR" dirty="0"/>
              <a:t>MADDE 42- (1) Dışarıda yapılan açık kaçış merdiveni, ilgili gereklere uyulması şartıyla iç kaçış merdivenleri yerine kullanılabilir. Dış kaçış merdiveninin </a:t>
            </a:r>
            <a:r>
              <a:rPr lang="tr-TR" dirty="0" err="1"/>
              <a:t>korunumlu</a:t>
            </a:r>
            <a:r>
              <a:rPr lang="tr-TR" dirty="0"/>
              <a:t> yuva içinde bulunması şart değildir</a:t>
            </a:r>
            <a:r>
              <a:rPr lang="tr-TR" dirty="0" smtClean="0"/>
              <a:t>.</a:t>
            </a:r>
            <a:endParaRPr lang="tr-TR" dirty="0"/>
          </a:p>
          <a:p>
            <a:pPr marL="0" indent="0">
              <a:buNone/>
            </a:pPr>
            <a:r>
              <a:rPr lang="tr-TR" dirty="0"/>
              <a:t>(2) Açık dış kaçış merdiveninin herhangi bir bölümüne, yanlardan yatay ve alttan düşey uzaklık olarak 3 m içerisinde merdivenin özelliklerinden daha az </a:t>
            </a:r>
            <a:r>
              <a:rPr lang="tr-TR" dirty="0" err="1"/>
              <a:t>korunumlu</a:t>
            </a:r>
            <a:r>
              <a:rPr lang="tr-TR" dirty="0"/>
              <a:t> kapı ve pencere gibi duvar boşluğu bulunamaz</a:t>
            </a:r>
            <a:r>
              <a:rPr lang="tr-TR" dirty="0" smtClean="0"/>
              <a:t>.</a:t>
            </a:r>
            <a:endParaRPr lang="tr-TR" dirty="0"/>
          </a:p>
          <a:p>
            <a:pPr marL="0" indent="0">
              <a:buNone/>
            </a:pPr>
            <a:r>
              <a:rPr lang="tr-TR" dirty="0"/>
              <a:t>(3) Bina yüksekliği 21.50 m’den fazla olan binalarda, bina dışında açık merdivenlere  izin verilmez.</a:t>
            </a:r>
            <a:endParaRPr lang="tr-TR" dirty="0"/>
          </a:p>
        </p:txBody>
      </p:sp>
    </p:spTree>
    <p:extLst>
      <p:ext uri="{BB962C8B-B14F-4D97-AF65-F5344CB8AC3E}">
        <p14:creationId xmlns:p14="http://schemas.microsoft.com/office/powerpoint/2010/main" val="67158912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BİNALARIN YANGINDAN KORUNMASI HAKKINDA YÖNETMELİK</a:t>
            </a:r>
            <a:endParaRPr lang="tr-TR" dirty="0"/>
          </a:p>
        </p:txBody>
      </p:sp>
      <p:sp>
        <p:nvSpPr>
          <p:cNvPr id="3" name="İçerik Yer Tutucusu 2"/>
          <p:cNvSpPr>
            <a:spLocks noGrp="1"/>
          </p:cNvSpPr>
          <p:nvPr>
            <p:ph idx="1"/>
          </p:nvPr>
        </p:nvSpPr>
        <p:spPr/>
        <p:txBody>
          <a:bodyPr>
            <a:normAutofit fontScale="92500" lnSpcReduction="10000"/>
          </a:bodyPr>
          <a:lstStyle/>
          <a:p>
            <a:pPr marL="0" indent="0">
              <a:buNone/>
            </a:pPr>
            <a:r>
              <a:rPr lang="tr-TR" dirty="0"/>
              <a:t>Dairesel </a:t>
            </a:r>
            <a:r>
              <a:rPr lang="tr-TR" dirty="0" smtClean="0"/>
              <a:t>merdiven</a:t>
            </a:r>
            <a:endParaRPr lang="tr-TR" dirty="0"/>
          </a:p>
          <a:p>
            <a:pPr marL="0" indent="0">
              <a:buNone/>
            </a:pPr>
            <a:r>
              <a:rPr lang="tr-TR" dirty="0"/>
              <a:t>MADDE 43- (1) Dairesel merdivenler; yanmaz malzemeden yapılmaları ve en az 100 cm genişlikte olmaları hâlinde, kullanıcı yükü 25 kişiyi aşmayan herhangi bir kattan, ara kattan, veya balkonlardan zorunlu çıkış olarak hizmet verebilir. Belirtilen şartları sağlamayan dairesel merdivenler, zorunlu çıkış olarak kullanılamaz</a:t>
            </a:r>
            <a:r>
              <a:rPr lang="tr-TR" dirty="0" smtClean="0"/>
              <a:t>.</a:t>
            </a:r>
            <a:endParaRPr lang="tr-TR" dirty="0"/>
          </a:p>
          <a:p>
            <a:pPr marL="0" indent="0">
              <a:buNone/>
            </a:pPr>
            <a:r>
              <a:rPr lang="tr-TR" dirty="0"/>
              <a:t>(2) Dairesel merdivenler 9.50 m'den daha yüksek olamaz</a:t>
            </a:r>
            <a:r>
              <a:rPr lang="tr-TR" dirty="0" smtClean="0"/>
              <a:t>.</a:t>
            </a:r>
            <a:endParaRPr lang="tr-TR" dirty="0"/>
          </a:p>
          <a:p>
            <a:pPr marL="0" indent="0">
              <a:buNone/>
            </a:pPr>
            <a:r>
              <a:rPr lang="tr-TR" dirty="0"/>
              <a:t>(3) Basamağın kova merkezinden en fazla 50 cm uzaklıktaki basış genişliği 250 mm’den az olamaz</a:t>
            </a:r>
            <a:r>
              <a:rPr lang="tr-TR" dirty="0" smtClean="0"/>
              <a:t>.</a:t>
            </a:r>
            <a:endParaRPr lang="tr-TR" dirty="0"/>
          </a:p>
          <a:p>
            <a:pPr marL="0" indent="0">
              <a:buNone/>
            </a:pPr>
            <a:r>
              <a:rPr lang="tr-TR" dirty="0"/>
              <a:t>(4) Basamak yüksekliği 175 mm'den çok olamaz</a:t>
            </a:r>
            <a:r>
              <a:rPr lang="tr-TR" dirty="0" smtClean="0"/>
              <a:t>.</a:t>
            </a:r>
            <a:endParaRPr lang="tr-TR" dirty="0"/>
          </a:p>
          <a:p>
            <a:pPr marL="0" indent="0">
              <a:buNone/>
            </a:pPr>
            <a:r>
              <a:rPr lang="tr-TR" dirty="0"/>
              <a:t>(5) Baş kurtarma yüksekliği 2.50 m'den az olamaz.</a:t>
            </a:r>
            <a:endParaRPr lang="tr-TR" dirty="0"/>
          </a:p>
        </p:txBody>
      </p:sp>
    </p:spTree>
    <p:extLst>
      <p:ext uri="{BB962C8B-B14F-4D97-AF65-F5344CB8AC3E}">
        <p14:creationId xmlns:p14="http://schemas.microsoft.com/office/powerpoint/2010/main" val="244510728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BİNALARIN YANGINDAN KORUNMASI HAKKINDA YÖNETMELİK</a:t>
            </a:r>
            <a:endParaRPr lang="tr-TR" dirty="0"/>
          </a:p>
        </p:txBody>
      </p:sp>
      <p:sp>
        <p:nvSpPr>
          <p:cNvPr id="3" name="İçerik Yer Tutucusu 2"/>
          <p:cNvSpPr>
            <a:spLocks noGrp="1"/>
          </p:cNvSpPr>
          <p:nvPr>
            <p:ph idx="1"/>
          </p:nvPr>
        </p:nvSpPr>
        <p:spPr/>
        <p:txBody>
          <a:bodyPr>
            <a:normAutofit fontScale="55000" lnSpcReduction="20000"/>
          </a:bodyPr>
          <a:lstStyle/>
          <a:p>
            <a:pPr marL="0" indent="0">
              <a:buNone/>
            </a:pPr>
            <a:r>
              <a:rPr lang="tr-TR" dirty="0"/>
              <a:t>Kaçış </a:t>
            </a:r>
            <a:r>
              <a:rPr lang="tr-TR" dirty="0" smtClean="0"/>
              <a:t>rampaları</a:t>
            </a:r>
            <a:endParaRPr lang="tr-TR" dirty="0"/>
          </a:p>
          <a:p>
            <a:pPr marL="0" indent="0">
              <a:buNone/>
            </a:pPr>
            <a:r>
              <a:rPr lang="tr-TR" dirty="0"/>
              <a:t>MADDE 44- (1) İç ve dış kaçış rampaları, aşağıda belirtilen esaslara uygun olmak şartıyla, kaçış merdivenleri yerine kullanılabilir</a:t>
            </a:r>
            <a:r>
              <a:rPr lang="tr-TR" dirty="0" smtClean="0"/>
              <a:t>:</a:t>
            </a:r>
            <a:endParaRPr lang="tr-TR" dirty="0"/>
          </a:p>
          <a:p>
            <a:pPr marL="0" indent="0">
              <a:buNone/>
            </a:pPr>
            <a:r>
              <a:rPr lang="tr-TR" dirty="0"/>
              <a:t>a) Kaçış rampalarının eğimi % 10'dan daha dik olamaz. Kaçış rampaları düz kollu olur ve doğrultu değişiklikleri sadece sahanlıklarda yapılır. Ancak, herhangi bir yerindeki eğimi 1/12'den daha fazla olmayan kaçış rampaları kavisli yapılabilir</a:t>
            </a:r>
            <a:r>
              <a:rPr lang="tr-TR" dirty="0" smtClean="0"/>
              <a:t>.</a:t>
            </a:r>
            <a:endParaRPr lang="tr-TR" dirty="0"/>
          </a:p>
          <a:p>
            <a:pPr marL="0" indent="0">
              <a:buNone/>
            </a:pPr>
            <a:r>
              <a:rPr lang="tr-TR" dirty="0"/>
              <a:t>b) Bütün kaçış rampalarının başlangıç ve bitiş düzeylerinde ve gerektiğinde ara düzeylerde yatay düzlüklerin, yani sahanlıkların bulunması gerekir. Kaçış rampalarına giriş ve rampalardan çıkış için kullanılan her kapıda, yatay sahanlıklar düzenlenir. Sahanlığın en az genişliği ve uzunluğu, rampa genişliğinden az olamaz. Ancak, düz kollu bir rampada sahanlık uzunluğunun 1 m’den daha büyük olması gerekmez</a:t>
            </a:r>
            <a:r>
              <a:rPr lang="tr-TR" dirty="0" smtClean="0"/>
              <a:t>.</a:t>
            </a:r>
            <a:endParaRPr lang="tr-TR" dirty="0"/>
          </a:p>
          <a:p>
            <a:pPr marL="0" indent="0">
              <a:buNone/>
            </a:pPr>
            <a:r>
              <a:rPr lang="tr-TR" dirty="0"/>
              <a:t>c) Kaçış rampalarına, merdivenlere ilişkin gereklere uygun biçimde duvar, korkuluk veya küpeştelerin yapılması mecburidir</a:t>
            </a:r>
            <a:r>
              <a:rPr lang="tr-TR" dirty="0" smtClean="0"/>
              <a:t>.</a:t>
            </a:r>
            <a:endParaRPr lang="tr-TR" dirty="0"/>
          </a:p>
          <a:p>
            <a:pPr marL="0" indent="0">
              <a:buNone/>
            </a:pPr>
            <a:r>
              <a:rPr lang="tr-TR" dirty="0"/>
              <a:t>ç) Bütün kaçış rampalarında kaymayı önleyen yüzey kaplamalarının kullanılması şarttır</a:t>
            </a:r>
            <a:r>
              <a:rPr lang="tr-TR" dirty="0" smtClean="0"/>
              <a:t>.</a:t>
            </a:r>
            <a:endParaRPr lang="tr-TR" dirty="0"/>
          </a:p>
          <a:p>
            <a:pPr marL="0" indent="0">
              <a:buNone/>
            </a:pPr>
            <a:r>
              <a:rPr lang="tr-TR" dirty="0" smtClean="0"/>
              <a:t>d) </a:t>
            </a:r>
            <a:r>
              <a:rPr lang="tr-TR" dirty="0"/>
              <a:t>Kaçış rampaları, kaçış merdivenlerine ilişkin gereklere uygun şekilde havalandırılır</a:t>
            </a:r>
            <a:r>
              <a:rPr lang="tr-TR" dirty="0" smtClean="0"/>
              <a:t>.</a:t>
            </a:r>
            <a:endParaRPr lang="tr-TR" dirty="0"/>
          </a:p>
          <a:p>
            <a:pPr marL="0" indent="0">
              <a:buNone/>
            </a:pPr>
            <a:r>
              <a:rPr lang="tr-TR" dirty="0"/>
              <a:t>e) Kaçış yolu olarak yalnızca tek bir bodrum kata hizmet veren kaçış rampalarının </a:t>
            </a:r>
            <a:r>
              <a:rPr lang="tr-TR" dirty="0" err="1"/>
              <a:t>korunumlu</a:t>
            </a:r>
            <a:r>
              <a:rPr lang="tr-TR" dirty="0"/>
              <a:t> yuva içinde bulunması gerekmez</a:t>
            </a:r>
            <a:r>
              <a:rPr lang="tr-TR" dirty="0" smtClean="0"/>
              <a:t>.</a:t>
            </a:r>
            <a:endParaRPr lang="tr-TR" dirty="0"/>
          </a:p>
          <a:p>
            <a:pPr marL="0" indent="0">
              <a:buNone/>
            </a:pPr>
            <a:r>
              <a:rPr lang="tr-TR" dirty="0"/>
              <a:t>(2) Araç rampaları, kaçış rampası olarak kabul edilmez.</a:t>
            </a:r>
            <a:endParaRPr lang="tr-TR" dirty="0"/>
          </a:p>
        </p:txBody>
      </p:sp>
    </p:spTree>
    <p:extLst>
      <p:ext uri="{BB962C8B-B14F-4D97-AF65-F5344CB8AC3E}">
        <p14:creationId xmlns:p14="http://schemas.microsoft.com/office/powerpoint/2010/main" val="67680419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BİNALARIN YANGINDAN KORUNMASI HAKKINDA YÖNETMELİK</a:t>
            </a:r>
            <a:endParaRPr lang="tr-TR" dirty="0"/>
          </a:p>
        </p:txBody>
      </p:sp>
      <p:sp>
        <p:nvSpPr>
          <p:cNvPr id="3" name="İçerik Yer Tutucusu 2"/>
          <p:cNvSpPr>
            <a:spLocks noGrp="1"/>
          </p:cNvSpPr>
          <p:nvPr>
            <p:ph idx="1"/>
          </p:nvPr>
        </p:nvSpPr>
        <p:spPr/>
        <p:txBody>
          <a:bodyPr>
            <a:normAutofit/>
          </a:bodyPr>
          <a:lstStyle/>
          <a:p>
            <a:pPr marL="0" indent="0">
              <a:buNone/>
            </a:pPr>
            <a:r>
              <a:rPr lang="tr-TR" dirty="0"/>
              <a:t>Kaçış merdiveni </a:t>
            </a:r>
            <a:r>
              <a:rPr lang="tr-TR" dirty="0" smtClean="0"/>
              <a:t>havalandırması</a:t>
            </a:r>
            <a:endParaRPr lang="tr-TR" dirty="0"/>
          </a:p>
          <a:p>
            <a:pPr marL="0" indent="0">
              <a:buNone/>
            </a:pPr>
            <a:r>
              <a:rPr lang="tr-TR" dirty="0"/>
              <a:t>MADDE 45- (1) Bütün kaçış merdivenlerinin, doğal yolla veya Altıncı Kısımdaki gereklere uygun olarak mekanik yolla havalandırılması veya basınçlandırılması gerekir. Kaçış merdiveni ve kullanım alanları, aydınlatma ve havalandırma amacı ile aynı aydınlığı veya baca boşluğunu paylaşamaz.</a:t>
            </a:r>
            <a:endParaRPr lang="tr-TR" dirty="0"/>
          </a:p>
        </p:txBody>
      </p:sp>
    </p:spTree>
    <p:extLst>
      <p:ext uri="{BB962C8B-B14F-4D97-AF65-F5344CB8AC3E}">
        <p14:creationId xmlns:p14="http://schemas.microsoft.com/office/powerpoint/2010/main" val="1798514565"/>
      </p:ext>
    </p:extLst>
  </p:cSld>
  <p:clrMapOvr>
    <a:masterClrMapping/>
  </p:clrMapOvr>
</p:sld>
</file>

<file path=ppt/theme/theme1.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244</TotalTime>
  <Words>2277</Words>
  <Application>Microsoft Office PowerPoint</Application>
  <PresentationFormat>Geniş ekran</PresentationFormat>
  <Paragraphs>99</Paragraphs>
  <Slides>14</Slides>
  <Notes>0</Notes>
  <HiddenSlides>0</HiddenSlides>
  <MMClips>0</MMClips>
  <ScaleCrop>false</ScaleCrop>
  <HeadingPairs>
    <vt:vector size="6" baseType="variant">
      <vt:variant>
        <vt:lpstr>Kullanılan Yazı Tipleri</vt:lpstr>
      </vt:variant>
      <vt:variant>
        <vt:i4>3</vt:i4>
      </vt:variant>
      <vt:variant>
        <vt:lpstr>Tema</vt:lpstr>
      </vt:variant>
      <vt:variant>
        <vt:i4>1</vt:i4>
      </vt:variant>
      <vt:variant>
        <vt:lpstr>Slayt Başlıkları</vt:lpstr>
      </vt:variant>
      <vt:variant>
        <vt:i4>14</vt:i4>
      </vt:variant>
    </vt:vector>
  </HeadingPairs>
  <TitlesOfParts>
    <vt:vector size="18" baseType="lpstr">
      <vt:lpstr>Arial</vt:lpstr>
      <vt:lpstr>Calibri</vt:lpstr>
      <vt:lpstr>Calibri Light</vt:lpstr>
      <vt:lpstr>Office Teması</vt:lpstr>
      <vt:lpstr>BİNALARIN YANGINDAN KORUNMASI HAKKINDA YÖNETMELİK </vt:lpstr>
      <vt:lpstr>BİNALARIN YANGINDAN KORUNMASI HAKKINDA YÖNETMELİK </vt:lpstr>
      <vt:lpstr>BİNALARIN YANGINDAN KORUNMASI HAKKINDA YÖNETMELİK </vt:lpstr>
      <vt:lpstr>BİNALARIN YANGINDAN KORUNMASI HAKKINDA YÖNETMELİK </vt:lpstr>
      <vt:lpstr>BİNALARIN YANGINDAN KORUNMASI HAKKINDA YÖNETMELİK</vt:lpstr>
      <vt:lpstr>BİNALARIN YANGINDAN KORUNMASI HAKKINDA YÖNETMELİK</vt:lpstr>
      <vt:lpstr>BİNALARIN YANGINDAN KORUNMASI HAKKINDA YÖNETMELİK</vt:lpstr>
      <vt:lpstr>BİNALARIN YANGINDAN KORUNMASI HAKKINDA YÖNETMELİK</vt:lpstr>
      <vt:lpstr>BİNALARIN YANGINDAN KORUNMASI HAKKINDA YÖNETMELİK</vt:lpstr>
      <vt:lpstr>BİNALARIN YANGINDAN KORUNMASI HAKKINDA YÖNETMELİK</vt:lpstr>
      <vt:lpstr>BİNALARIN YANGINDAN KORUNMASI HAKKINDA YÖNETMELİK</vt:lpstr>
      <vt:lpstr>BİNALARIN YANGINDAN KORUNMASI HAKKINDA YÖNETMELİK</vt:lpstr>
      <vt:lpstr>BİNALARIN YANGINDAN KORUNMASI HAKKINDA YÖNETMELİK</vt:lpstr>
      <vt:lpstr>BİNALARIN YANGINDAN KORUNMASI HAKKINDA YÖNETMELİK</vt:lpstr>
    </vt:vector>
  </TitlesOfParts>
  <Company>Cevre ve Sehircilik Bakanligi</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Tanımlar PAİY + EBBY</dc:title>
  <dc:creator>Sahın BALLI</dc:creator>
  <cp:lastModifiedBy>Sahın BALLI</cp:lastModifiedBy>
  <cp:revision>12</cp:revision>
  <dcterms:created xsi:type="dcterms:W3CDTF">2022-12-19T06:54:58Z</dcterms:created>
  <dcterms:modified xsi:type="dcterms:W3CDTF">2022-12-20T07:19:17Z</dcterms:modified>
</cp:coreProperties>
</file>