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404" r:id="rId4"/>
    <p:sldId id="261" r:id="rId5"/>
    <p:sldId id="262" r:id="rId6"/>
    <p:sldId id="264" r:id="rId7"/>
    <p:sldId id="263" r:id="rId8"/>
    <p:sldId id="265" r:id="rId9"/>
    <p:sldId id="268" r:id="rId10"/>
    <p:sldId id="270" r:id="rId11"/>
    <p:sldId id="271" r:id="rId12"/>
    <p:sldId id="272" r:id="rId13"/>
    <p:sldId id="273" r:id="rId14"/>
    <p:sldId id="274" r:id="rId15"/>
    <p:sldId id="275" r:id="rId16"/>
    <p:sldId id="276" r:id="rId17"/>
    <p:sldId id="277" r:id="rId18"/>
    <p:sldId id="278" r:id="rId19"/>
    <p:sldId id="279" r:id="rId20"/>
    <p:sldId id="280" r:id="rId21"/>
    <p:sldId id="282" r:id="rId22"/>
    <p:sldId id="283" r:id="rId23"/>
    <p:sldId id="290" r:id="rId24"/>
    <p:sldId id="408" r:id="rId25"/>
    <p:sldId id="409" r:id="rId26"/>
    <p:sldId id="410" r:id="rId27"/>
    <p:sldId id="411" r:id="rId28"/>
    <p:sldId id="412" r:id="rId29"/>
    <p:sldId id="413" r:id="rId30"/>
    <p:sldId id="424" r:id="rId31"/>
    <p:sldId id="405" r:id="rId32"/>
    <p:sldId id="406" r:id="rId33"/>
    <p:sldId id="407" r:id="rId34"/>
    <p:sldId id="296" r:id="rId35"/>
    <p:sldId id="419" r:id="rId36"/>
    <p:sldId id="421" r:id="rId37"/>
    <p:sldId id="299" r:id="rId38"/>
    <p:sldId id="300" r:id="rId39"/>
    <p:sldId id="301" r:id="rId40"/>
    <p:sldId id="302" r:id="rId41"/>
    <p:sldId id="303" r:id="rId42"/>
    <p:sldId id="304" r:id="rId43"/>
    <p:sldId id="305" r:id="rId44"/>
    <p:sldId id="306" r:id="rId45"/>
    <p:sldId id="307" r:id="rId46"/>
    <p:sldId id="308" r:id="rId47"/>
    <p:sldId id="309" r:id="rId48"/>
    <p:sldId id="310" r:id="rId49"/>
    <p:sldId id="312" r:id="rId50"/>
    <p:sldId id="313" r:id="rId51"/>
    <p:sldId id="314" r:id="rId52"/>
    <p:sldId id="315" r:id="rId53"/>
    <p:sldId id="316" r:id="rId54"/>
    <p:sldId id="317" r:id="rId55"/>
    <p:sldId id="319" r:id="rId56"/>
    <p:sldId id="321" r:id="rId57"/>
    <p:sldId id="324" r:id="rId58"/>
    <p:sldId id="329" r:id="rId59"/>
    <p:sldId id="331" r:id="rId60"/>
    <p:sldId id="332" r:id="rId61"/>
    <p:sldId id="333" r:id="rId62"/>
    <p:sldId id="335" r:id="rId63"/>
    <p:sldId id="340" r:id="rId64"/>
    <p:sldId id="342" r:id="rId65"/>
    <p:sldId id="417" r:id="rId66"/>
    <p:sldId id="344" r:id="rId67"/>
    <p:sldId id="347" r:id="rId68"/>
    <p:sldId id="348" r:id="rId69"/>
    <p:sldId id="349" r:id="rId70"/>
    <p:sldId id="350" r:id="rId71"/>
    <p:sldId id="351" r:id="rId72"/>
    <p:sldId id="352" r:id="rId73"/>
    <p:sldId id="362" r:id="rId74"/>
    <p:sldId id="363" r:id="rId75"/>
    <p:sldId id="365" r:id="rId76"/>
    <p:sldId id="366" r:id="rId77"/>
    <p:sldId id="367" r:id="rId78"/>
    <p:sldId id="369" r:id="rId79"/>
    <p:sldId id="370" r:id="rId80"/>
    <p:sldId id="371" r:id="rId81"/>
    <p:sldId id="372" r:id="rId82"/>
    <p:sldId id="416" r:id="rId83"/>
    <p:sldId id="418" r:id="rId84"/>
    <p:sldId id="381" r:id="rId85"/>
    <p:sldId id="382" r:id="rId86"/>
    <p:sldId id="383" r:id="rId87"/>
    <p:sldId id="384" r:id="rId88"/>
    <p:sldId id="386" r:id="rId89"/>
    <p:sldId id="391" r:id="rId9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CC0066"/>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pPr/>
              <a:t>8/2/2022</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8/2/2022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8/2/2022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8/2/2022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6DFF08F-DC6B-4601-B491-B0F83F6DD2DA}" type="datetimeFigureOut">
              <a:rPr lang="en-US" dirty="0"/>
              <a:pPr/>
              <a:t>8/2/2022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pPr/>
              <a:t>8/2/2022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pPr/>
              <a:t>8/2/2022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pPr/>
              <a:t>8/2/2022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pPr/>
              <a:t>8/2/2022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tr-TR" smtClean="0"/>
              <a:t>Asıl başlık stili için tıklatın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6DFF08F-DC6B-4601-B491-B0F83F6DD2DA}" type="datetimeFigureOut">
              <a:rPr lang="en-US" dirty="0"/>
              <a:pPr/>
              <a:t>8/2/2022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6DFF08F-DC6B-4601-B491-B0F83F6DD2DA}" type="datetimeFigureOut">
              <a:rPr lang="en-US" dirty="0"/>
              <a:pPr/>
              <a:t>8/2/2022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8/2/2022</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09980" y="1371601"/>
            <a:ext cx="9966960" cy="1045028"/>
          </a:xfrm>
        </p:spPr>
        <p:txBody>
          <a:bodyPr>
            <a:normAutofit fontScale="90000"/>
          </a:bodyPr>
          <a:lstStyle/>
          <a:p>
            <a:r>
              <a:rPr lang="tr-TR" sz="4000" dirty="0" smtClean="0">
                <a:latin typeface="Times New Roman" panose="02020603050405020304" pitchFamily="18" charset="0"/>
                <a:cs typeface="Times New Roman" panose="02020603050405020304" pitchFamily="18" charset="0"/>
              </a:rPr>
              <a:t>4708 sayılı Yapı denetimi hakkında kanun</a:t>
            </a:r>
            <a:endParaRPr lang="tr-T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4209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391886"/>
            <a:ext cx="9875520" cy="1254034"/>
          </a:xfrm>
        </p:spPr>
        <p:txBody>
          <a:bodyPr>
            <a:normAutofit/>
          </a:bodyPr>
          <a:lstStyle/>
          <a:p>
            <a:pPr algn="just"/>
            <a:r>
              <a:rPr lang="tr-TR" sz="2600" dirty="0" smtClean="0">
                <a:solidFill>
                  <a:srgbClr val="FF0000"/>
                </a:solidFill>
              </a:rPr>
              <a:t>YAPI DENETİM KURULUŞU İLE MİMAR VE MÜHENDİSLERİNİN YAPI İLE İLİŞKİSİNİN KESİLMESİ </a:t>
            </a:r>
            <a:r>
              <a:rPr lang="tr-TR" sz="2800" dirty="0" smtClean="0">
                <a:solidFill>
                  <a:schemeClr val="tx1"/>
                </a:solidFill>
                <a:latin typeface="Times New Roman" panose="02020603050405020304" pitchFamily="18" charset="0"/>
                <a:cs typeface="Times New Roman" panose="02020603050405020304" pitchFamily="18" charset="0"/>
              </a:rPr>
              <a:t>(MADDE 6)</a:t>
            </a:r>
            <a:endParaRPr lang="tr-TR" sz="2600" dirty="0">
              <a:solidFill>
                <a:srgbClr val="FF0000"/>
              </a:solidFill>
            </a:endParaRPr>
          </a:p>
        </p:txBody>
      </p:sp>
      <p:sp>
        <p:nvSpPr>
          <p:cNvPr id="3" name="İçerik Yer Tutucusu 2"/>
          <p:cNvSpPr>
            <a:spLocks noGrp="1"/>
          </p:cNvSpPr>
          <p:nvPr>
            <p:ph idx="1"/>
          </p:nvPr>
        </p:nvSpPr>
        <p:spPr>
          <a:xfrm>
            <a:off x="1143000" y="1645920"/>
            <a:ext cx="9872871" cy="4558938"/>
          </a:xfrm>
        </p:spPr>
        <p:txBody>
          <a:bodyPr>
            <a:normAutofit/>
          </a:bodyPr>
          <a:lstStyle/>
          <a:p>
            <a:pPr algn="just"/>
            <a:r>
              <a:rPr lang="tr-TR" sz="2800" dirty="0">
                <a:solidFill>
                  <a:srgbClr val="002060"/>
                </a:solidFill>
              </a:rPr>
              <a:t>Yapı denetim kuruluşunun görevden ayrılması veya mimar ve/veya mühendislerinden birinin, herhangi bir sebeple yapı ile ilişkisinin kesilmesi halinde </a:t>
            </a:r>
            <a:r>
              <a:rPr lang="tr-TR" sz="2800" dirty="0"/>
              <a:t>yapı denetim kuruluşu durumu; </a:t>
            </a:r>
            <a:r>
              <a:rPr lang="tr-TR" sz="2800" dirty="0">
                <a:solidFill>
                  <a:srgbClr val="0070C0"/>
                </a:solidFill>
              </a:rPr>
              <a:t>gerekçeleri ile birlikte </a:t>
            </a:r>
            <a:r>
              <a:rPr lang="tr-TR" sz="2800" dirty="0">
                <a:solidFill>
                  <a:srgbClr val="FF3300"/>
                </a:solidFill>
              </a:rPr>
              <a:t>en geç altı  iş günü </a:t>
            </a:r>
            <a:r>
              <a:rPr lang="tr-TR" sz="2800" dirty="0" smtClean="0">
                <a:solidFill>
                  <a:srgbClr val="FF3300"/>
                </a:solidFill>
              </a:rPr>
              <a:t>içinde - </a:t>
            </a:r>
            <a:r>
              <a:rPr lang="tr-TR" sz="2800" dirty="0">
                <a:solidFill>
                  <a:schemeClr val="tx2"/>
                </a:solidFill>
              </a:rPr>
              <a:t>yazılı olarak </a:t>
            </a:r>
            <a:r>
              <a:rPr lang="tr-TR" sz="2800" dirty="0">
                <a:solidFill>
                  <a:srgbClr val="0070C0"/>
                </a:solidFill>
              </a:rPr>
              <a:t>Bakanlığa ve ilgili idareye </a:t>
            </a:r>
            <a:r>
              <a:rPr lang="tr-TR" sz="2800" dirty="0"/>
              <a:t>bildirir. </a:t>
            </a:r>
            <a:r>
              <a:rPr lang="tr-TR" sz="2800" dirty="0">
                <a:solidFill>
                  <a:srgbClr val="FF0000"/>
                </a:solidFill>
              </a:rPr>
              <a:t>Aksi takdirde kanunî sorumluluktan kurtulamaz</a:t>
            </a:r>
            <a:r>
              <a:rPr lang="tr-TR" sz="2800" dirty="0" smtClean="0">
                <a:solidFill>
                  <a:srgbClr val="FF0000"/>
                </a:solidFill>
              </a:rPr>
              <a:t>.</a:t>
            </a:r>
          </a:p>
          <a:p>
            <a:pPr algn="just"/>
            <a:r>
              <a:rPr lang="tr-TR" sz="2800" dirty="0">
                <a:solidFill>
                  <a:srgbClr val="002060"/>
                </a:solidFill>
              </a:rPr>
              <a:t>Bu durumda</a:t>
            </a:r>
            <a:r>
              <a:rPr lang="tr-TR" sz="2800" dirty="0">
                <a:solidFill>
                  <a:srgbClr val="7030A0"/>
                </a:solidFill>
              </a:rPr>
              <a:t>; </a:t>
            </a:r>
            <a:r>
              <a:rPr lang="tr-TR" sz="2800" dirty="0" smtClean="0">
                <a:solidFill>
                  <a:schemeClr val="accent5">
                    <a:lumMod val="75000"/>
                  </a:schemeClr>
                </a:solidFill>
              </a:rPr>
              <a:t>yapı sahibince, yeniden </a:t>
            </a:r>
            <a:r>
              <a:rPr lang="tr-TR" sz="2800" dirty="0">
                <a:solidFill>
                  <a:schemeClr val="accent5">
                    <a:lumMod val="75000"/>
                  </a:schemeClr>
                </a:solidFill>
              </a:rPr>
              <a:t>yapı denetim kuruluşu görevlendirilmedikçe </a:t>
            </a:r>
            <a:r>
              <a:rPr lang="tr-TR" sz="2800" dirty="0"/>
              <a:t>veya </a:t>
            </a:r>
            <a:r>
              <a:rPr lang="tr-TR" sz="2800" dirty="0" smtClean="0">
                <a:solidFill>
                  <a:schemeClr val="accent5">
                    <a:lumMod val="75000"/>
                  </a:schemeClr>
                </a:solidFill>
              </a:rPr>
              <a:t>yapı </a:t>
            </a:r>
            <a:r>
              <a:rPr lang="tr-TR" sz="2800" dirty="0">
                <a:solidFill>
                  <a:schemeClr val="accent5">
                    <a:lumMod val="75000"/>
                  </a:schemeClr>
                </a:solidFill>
              </a:rPr>
              <a:t>denetim kuruluşunca, ayrılan mimar ve/veya mühendislerin yerine yenisi işe başlatılmadıkça </a:t>
            </a:r>
            <a:r>
              <a:rPr lang="tr-TR" sz="2800" dirty="0">
                <a:solidFill>
                  <a:srgbClr val="FF0000"/>
                </a:solidFill>
              </a:rPr>
              <a:t>ilgili idarece yapının devamına izin verilmez</a:t>
            </a:r>
            <a:r>
              <a:rPr lang="tr-TR" sz="2800" dirty="0">
                <a:solidFill>
                  <a:srgbClr val="7030A0"/>
                </a:solidFill>
              </a:rPr>
              <a:t>.</a:t>
            </a:r>
          </a:p>
        </p:txBody>
      </p:sp>
    </p:spTree>
    <p:extLst>
      <p:ext uri="{BB962C8B-B14F-4D97-AF65-F5344CB8AC3E}">
        <p14:creationId xmlns:p14="http://schemas.microsoft.com/office/powerpoint/2010/main" val="29340507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04193"/>
          </a:xfrm>
        </p:spPr>
        <p:txBody>
          <a:bodyPr>
            <a:normAutofit/>
          </a:bodyPr>
          <a:lstStyle/>
          <a:p>
            <a:r>
              <a:rPr lang="tr-TR" sz="3200" dirty="0" smtClean="0">
                <a:solidFill>
                  <a:srgbClr val="FF0000"/>
                </a:solidFill>
              </a:rPr>
              <a:t>İDARİ MÜEYYİDELER VE TEMİNAT </a:t>
            </a:r>
            <a:r>
              <a:rPr lang="tr-TR" sz="3200" dirty="0" smtClean="0">
                <a:solidFill>
                  <a:schemeClr val="tx1"/>
                </a:solidFill>
                <a:latin typeface="Times New Roman" panose="02020603050405020304" pitchFamily="18" charset="0"/>
                <a:cs typeface="Times New Roman" panose="02020603050405020304" pitchFamily="18" charset="0"/>
              </a:rPr>
              <a:t>(MADDE 8)</a:t>
            </a:r>
            <a:endParaRPr lang="tr-TR" sz="3200" dirty="0">
              <a:solidFill>
                <a:srgbClr val="FF0000"/>
              </a:solidFill>
            </a:endParaRPr>
          </a:p>
        </p:txBody>
      </p:sp>
      <p:sp>
        <p:nvSpPr>
          <p:cNvPr id="3" name="İçerik Yer Tutucusu 2"/>
          <p:cNvSpPr>
            <a:spLocks noGrp="1"/>
          </p:cNvSpPr>
          <p:nvPr>
            <p:ph idx="1"/>
          </p:nvPr>
        </p:nvSpPr>
        <p:spPr>
          <a:xfrm>
            <a:off x="1143000" y="1658983"/>
            <a:ext cx="9872871" cy="4437017"/>
          </a:xfrm>
        </p:spPr>
        <p:txBody>
          <a:bodyPr>
            <a:normAutofit/>
          </a:bodyPr>
          <a:lstStyle/>
          <a:p>
            <a:pPr algn="just"/>
            <a:r>
              <a:rPr lang="tr-TR" sz="2800" dirty="0">
                <a:solidFill>
                  <a:srgbClr val="C00000"/>
                </a:solidFill>
              </a:rPr>
              <a:t>a)</a:t>
            </a:r>
            <a:r>
              <a:rPr lang="tr-TR" sz="2800" dirty="0"/>
              <a:t> </a:t>
            </a:r>
            <a:r>
              <a:rPr lang="tr-TR" sz="2800" dirty="0">
                <a:solidFill>
                  <a:srgbClr val="002060"/>
                </a:solidFill>
              </a:rPr>
              <a:t>Denetim personelinin görevi başında bulunmaması </a:t>
            </a:r>
            <a:r>
              <a:rPr lang="tr-TR" sz="2800" dirty="0">
                <a:solidFill>
                  <a:srgbClr val="C00000"/>
                </a:solidFill>
              </a:rPr>
              <a:t>veya</a:t>
            </a:r>
            <a:r>
              <a:rPr lang="tr-TR" sz="2800" dirty="0"/>
              <a:t> </a:t>
            </a:r>
            <a:r>
              <a:rPr lang="tr-TR" sz="2800" dirty="0">
                <a:solidFill>
                  <a:schemeClr val="accent5">
                    <a:lumMod val="75000"/>
                  </a:schemeClr>
                </a:solidFill>
              </a:rPr>
              <a:t>yapı denetim kuruluşunun</a:t>
            </a:r>
            <a:r>
              <a:rPr lang="tr-TR" sz="2800" dirty="0">
                <a:solidFill>
                  <a:srgbClr val="0070C0"/>
                </a:solidFill>
              </a:rPr>
              <a:t> </a:t>
            </a:r>
            <a:r>
              <a:rPr lang="tr-TR" sz="2800" dirty="0">
                <a:solidFill>
                  <a:srgbClr val="002060"/>
                </a:solidFill>
              </a:rPr>
              <a:t>denetim personeline görevi ile ilgili yazılı olarak bilgi vermediğinin anlaşılması</a:t>
            </a:r>
            <a:r>
              <a:rPr lang="tr-TR" sz="2800" dirty="0" smtClean="0">
                <a:solidFill>
                  <a:srgbClr val="0070C0"/>
                </a:solidFill>
              </a:rPr>
              <a:t>,</a:t>
            </a:r>
          </a:p>
          <a:p>
            <a:pPr algn="just"/>
            <a:r>
              <a:rPr lang="tr-TR" sz="2800" dirty="0">
                <a:solidFill>
                  <a:srgbClr val="C00000"/>
                </a:solidFill>
              </a:rPr>
              <a:t>b)</a:t>
            </a:r>
            <a:r>
              <a:rPr lang="tr-TR" sz="2800" dirty="0"/>
              <a:t> </a:t>
            </a:r>
            <a:r>
              <a:rPr lang="tr-TR" sz="2800" dirty="0" smtClean="0"/>
              <a:t>Mevzuatın </a:t>
            </a:r>
            <a:r>
              <a:rPr lang="tr-TR" sz="2800" dirty="0"/>
              <a:t>öngördüğü evrakın tanziminde </a:t>
            </a:r>
            <a:r>
              <a:rPr lang="tr-TR" sz="2800" dirty="0">
                <a:solidFill>
                  <a:srgbClr val="002060"/>
                </a:solidFill>
              </a:rPr>
              <a:t>eksiklik veya kusur bulunması</a:t>
            </a:r>
            <a:r>
              <a:rPr lang="tr-TR" sz="2800" dirty="0" smtClean="0">
                <a:solidFill>
                  <a:srgbClr val="002060"/>
                </a:solidFill>
              </a:rPr>
              <a:t>,</a:t>
            </a:r>
          </a:p>
          <a:p>
            <a:pPr algn="just"/>
            <a:r>
              <a:rPr lang="tr-TR" sz="2800" dirty="0">
                <a:solidFill>
                  <a:srgbClr val="C00000"/>
                </a:solidFill>
              </a:rPr>
              <a:t>c)</a:t>
            </a:r>
            <a:r>
              <a:rPr lang="tr-TR" sz="2800" dirty="0"/>
              <a:t> </a:t>
            </a:r>
            <a:r>
              <a:rPr lang="tr-TR" sz="2800" dirty="0">
                <a:solidFill>
                  <a:schemeClr val="accent5">
                    <a:lumMod val="75000"/>
                  </a:schemeClr>
                </a:solidFill>
              </a:rPr>
              <a:t>2 </a:t>
            </a:r>
            <a:r>
              <a:rPr lang="tr-TR" sz="2800" dirty="0" err="1">
                <a:solidFill>
                  <a:schemeClr val="accent5">
                    <a:lumMod val="75000"/>
                  </a:schemeClr>
                </a:solidFill>
              </a:rPr>
              <a:t>nci</a:t>
            </a:r>
            <a:r>
              <a:rPr lang="tr-TR" sz="2800" dirty="0">
                <a:solidFill>
                  <a:schemeClr val="accent5">
                    <a:lumMod val="75000"/>
                  </a:schemeClr>
                </a:solidFill>
              </a:rPr>
              <a:t> maddenin dördüncü fıkrasının (b) veya (f) bendinde </a:t>
            </a:r>
            <a:r>
              <a:rPr lang="tr-TR" sz="2800" dirty="0">
                <a:solidFill>
                  <a:srgbClr val="002060"/>
                </a:solidFill>
              </a:rPr>
              <a:t>belirtilen görevlerin yerine getirilmemesi</a:t>
            </a:r>
            <a:r>
              <a:rPr lang="tr-TR" sz="2800" dirty="0" smtClean="0"/>
              <a:t>,</a:t>
            </a:r>
          </a:p>
          <a:p>
            <a:pPr algn="just"/>
            <a:r>
              <a:rPr lang="tr-TR" sz="2800" dirty="0"/>
              <a:t>hâllerinde, </a:t>
            </a:r>
            <a:r>
              <a:rPr lang="tr-TR" sz="2800" dirty="0">
                <a:solidFill>
                  <a:srgbClr val="002060"/>
                </a:solidFill>
              </a:rPr>
              <a:t>tespite konu yapının </a:t>
            </a:r>
            <a:r>
              <a:rPr lang="tr-TR" sz="2800" dirty="0"/>
              <a:t>yapı denetimi hizmet sözleşmesi bedelinin</a:t>
            </a:r>
            <a:r>
              <a:rPr lang="tr-TR" sz="2800" dirty="0">
                <a:solidFill>
                  <a:srgbClr val="FF3300"/>
                </a:solidFill>
              </a:rPr>
              <a:t> </a:t>
            </a:r>
            <a:r>
              <a:rPr lang="tr-TR" sz="2800" dirty="0" smtClean="0">
                <a:solidFill>
                  <a:srgbClr val="FF3300"/>
                </a:solidFill>
              </a:rPr>
              <a:t>% 10’u </a:t>
            </a:r>
            <a:r>
              <a:rPr lang="tr-TR" sz="2800" dirty="0">
                <a:solidFill>
                  <a:srgbClr val="FF3300"/>
                </a:solidFill>
              </a:rPr>
              <a:t>kadar idari para cezası</a:t>
            </a:r>
            <a:r>
              <a:rPr lang="tr-TR" sz="2800" dirty="0"/>
              <a:t>,</a:t>
            </a:r>
          </a:p>
        </p:txBody>
      </p:sp>
    </p:spTree>
    <p:extLst>
      <p:ext uri="{BB962C8B-B14F-4D97-AF65-F5344CB8AC3E}">
        <p14:creationId xmlns:p14="http://schemas.microsoft.com/office/powerpoint/2010/main" val="3100785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1469" y="578069"/>
            <a:ext cx="9875520" cy="998483"/>
          </a:xfrm>
        </p:spPr>
        <p:txBody>
          <a:bodyPr>
            <a:normAutofit/>
          </a:bodyPr>
          <a:lstStyle/>
          <a:p>
            <a:r>
              <a:rPr lang="tr-TR" sz="3200" dirty="0" smtClean="0">
                <a:solidFill>
                  <a:srgbClr val="FF0000"/>
                </a:solidFill>
              </a:rPr>
              <a:t>İDARİ MÜEYYİDELER VE TEMİNAT</a:t>
            </a:r>
            <a:endParaRPr lang="tr-TR" sz="3200" dirty="0"/>
          </a:p>
        </p:txBody>
      </p:sp>
      <p:sp>
        <p:nvSpPr>
          <p:cNvPr id="3" name="İçerik Yer Tutucusu 2"/>
          <p:cNvSpPr>
            <a:spLocks noGrp="1"/>
          </p:cNvSpPr>
          <p:nvPr>
            <p:ph idx="1"/>
          </p:nvPr>
        </p:nvSpPr>
        <p:spPr>
          <a:xfrm>
            <a:off x="1143000" y="1702676"/>
            <a:ext cx="9872871" cy="4393324"/>
          </a:xfrm>
        </p:spPr>
        <p:txBody>
          <a:bodyPr>
            <a:normAutofit/>
          </a:bodyPr>
          <a:lstStyle/>
          <a:p>
            <a:pPr algn="just"/>
            <a:r>
              <a:rPr lang="tr-TR" sz="2400" dirty="0">
                <a:solidFill>
                  <a:srgbClr val="FF0000"/>
                </a:solidFill>
              </a:rPr>
              <a:t>ç) </a:t>
            </a:r>
            <a:r>
              <a:rPr lang="tr-TR" sz="2400" dirty="0"/>
              <a:t> Aşağıda belirtilen</a:t>
            </a:r>
            <a:r>
              <a:rPr lang="tr-TR" sz="2400" dirty="0" smtClean="0"/>
              <a:t>;</a:t>
            </a:r>
          </a:p>
          <a:p>
            <a:pPr algn="just"/>
            <a:r>
              <a:rPr lang="tr-TR" sz="2400" dirty="0">
                <a:solidFill>
                  <a:schemeClr val="accent5">
                    <a:lumMod val="75000"/>
                  </a:schemeClr>
                </a:solidFill>
              </a:rPr>
              <a:t>2 </a:t>
            </a:r>
            <a:r>
              <a:rPr lang="tr-TR" sz="2400" dirty="0" err="1">
                <a:solidFill>
                  <a:schemeClr val="accent5">
                    <a:lumMod val="75000"/>
                  </a:schemeClr>
                </a:solidFill>
              </a:rPr>
              <a:t>nci</a:t>
            </a:r>
            <a:r>
              <a:rPr lang="tr-TR" sz="2400" dirty="0">
                <a:solidFill>
                  <a:schemeClr val="accent5">
                    <a:lumMod val="75000"/>
                  </a:schemeClr>
                </a:solidFill>
              </a:rPr>
              <a:t> maddenin dördüncü fıkrasının (a) bendinde </a:t>
            </a:r>
            <a:r>
              <a:rPr lang="tr-TR" sz="2400" dirty="0"/>
              <a:t>belirtilen görevlerin yerine getirilmediğinin tespiti hâlinde, </a:t>
            </a:r>
            <a:r>
              <a:rPr lang="tr-TR" sz="2400" dirty="0">
                <a:solidFill>
                  <a:srgbClr val="FF0000"/>
                </a:solidFill>
              </a:rPr>
              <a:t>bu hataların yapının ruhsat eki onaylı statik projesinin ve hesaplarının</a:t>
            </a:r>
            <a:r>
              <a:rPr lang="tr-TR" sz="2400" dirty="0"/>
              <a:t>, zemin </a:t>
            </a:r>
            <a:r>
              <a:rPr lang="tr-TR" sz="2400" dirty="0" err="1"/>
              <a:t>etüd</a:t>
            </a:r>
            <a:r>
              <a:rPr lang="tr-TR" sz="2400" dirty="0"/>
              <a:t> raporuna veya standartlara veya ilgili mevzuata </a:t>
            </a:r>
            <a:r>
              <a:rPr lang="tr-TR" sz="2400" dirty="0">
                <a:solidFill>
                  <a:schemeClr val="tx2">
                    <a:lumMod val="50000"/>
                  </a:schemeClr>
                </a:solidFill>
              </a:rPr>
              <a:t>aykırı olmaması</a:t>
            </a:r>
            <a:r>
              <a:rPr lang="tr-TR" sz="2400" dirty="0" smtClean="0">
                <a:solidFill>
                  <a:schemeClr val="tx2">
                    <a:lumMod val="50000"/>
                  </a:schemeClr>
                </a:solidFill>
              </a:rPr>
              <a:t>,</a:t>
            </a:r>
          </a:p>
          <a:p>
            <a:pPr algn="just"/>
            <a:r>
              <a:rPr lang="tr-TR" sz="2400" dirty="0">
                <a:solidFill>
                  <a:schemeClr val="accent5">
                    <a:lumMod val="75000"/>
                  </a:schemeClr>
                </a:solidFill>
              </a:rPr>
              <a:t>2 </a:t>
            </a:r>
            <a:r>
              <a:rPr lang="tr-TR" sz="2400" dirty="0" err="1">
                <a:solidFill>
                  <a:schemeClr val="accent5">
                    <a:lumMod val="75000"/>
                  </a:schemeClr>
                </a:solidFill>
              </a:rPr>
              <a:t>nci</a:t>
            </a:r>
            <a:r>
              <a:rPr lang="tr-TR" sz="2400" dirty="0">
                <a:solidFill>
                  <a:schemeClr val="accent5">
                    <a:lumMod val="75000"/>
                  </a:schemeClr>
                </a:solidFill>
              </a:rPr>
              <a:t> maddenin dördüncü fıkrasının (c) ve (g) bentlerinde </a:t>
            </a:r>
            <a:r>
              <a:rPr lang="tr-TR" sz="2400" dirty="0"/>
              <a:t>belirtilen görevlerin yerine getirilmediğinin tespiti hâlinde, </a:t>
            </a:r>
            <a:r>
              <a:rPr lang="tr-TR" sz="2400" dirty="0">
                <a:solidFill>
                  <a:srgbClr val="FF0000"/>
                </a:solidFill>
              </a:rPr>
              <a:t>bu hataların yapım aşamasında ruhsat eki onaylı statik projesine </a:t>
            </a:r>
            <a:r>
              <a:rPr lang="tr-TR" sz="2400" dirty="0">
                <a:solidFill>
                  <a:schemeClr val="tx2">
                    <a:lumMod val="50000"/>
                  </a:schemeClr>
                </a:solidFill>
              </a:rPr>
              <a:t>aykırı olmaması</a:t>
            </a:r>
            <a:r>
              <a:rPr lang="tr-TR" sz="2400" dirty="0" smtClean="0">
                <a:solidFill>
                  <a:schemeClr val="tx2">
                    <a:lumMod val="50000"/>
                  </a:schemeClr>
                </a:solidFill>
              </a:rPr>
              <a:t>,</a:t>
            </a:r>
          </a:p>
          <a:p>
            <a:pPr algn="just"/>
            <a:r>
              <a:rPr lang="tr-TR" sz="2400" dirty="0"/>
              <a:t>hallerinde </a:t>
            </a:r>
            <a:r>
              <a:rPr lang="tr-TR" sz="2400" dirty="0">
                <a:solidFill>
                  <a:srgbClr val="002060"/>
                </a:solidFill>
              </a:rPr>
              <a:t>tespite konu olan yapı denetimi hizmet sözleşmesi bedelinin </a:t>
            </a:r>
            <a:r>
              <a:rPr lang="tr-TR" sz="2400" dirty="0">
                <a:solidFill>
                  <a:srgbClr val="FF0000"/>
                </a:solidFill>
              </a:rPr>
              <a:t>%20’si kadar idari para cezası verilir.</a:t>
            </a:r>
          </a:p>
        </p:txBody>
      </p:sp>
    </p:spTree>
    <p:extLst>
      <p:ext uri="{BB962C8B-B14F-4D97-AF65-F5344CB8AC3E}">
        <p14:creationId xmlns:p14="http://schemas.microsoft.com/office/powerpoint/2010/main" val="2245053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872359"/>
          </a:xfrm>
        </p:spPr>
        <p:txBody>
          <a:bodyPr>
            <a:normAutofit/>
          </a:bodyPr>
          <a:lstStyle/>
          <a:p>
            <a:r>
              <a:rPr lang="tr-TR" sz="3200" dirty="0" smtClean="0">
                <a:solidFill>
                  <a:srgbClr val="FF0000"/>
                </a:solidFill>
              </a:rPr>
              <a:t>İDARİ MÜEYYİDELER VE TEMİNAT</a:t>
            </a:r>
            <a:endParaRPr lang="tr-TR" sz="3200" dirty="0"/>
          </a:p>
        </p:txBody>
      </p:sp>
      <p:sp>
        <p:nvSpPr>
          <p:cNvPr id="3" name="İçerik Yer Tutucusu 2"/>
          <p:cNvSpPr>
            <a:spLocks noGrp="1"/>
          </p:cNvSpPr>
          <p:nvPr>
            <p:ph idx="1"/>
          </p:nvPr>
        </p:nvSpPr>
        <p:spPr>
          <a:xfrm>
            <a:off x="1143000" y="1587062"/>
            <a:ext cx="9872871" cy="4508938"/>
          </a:xfrm>
        </p:spPr>
        <p:txBody>
          <a:bodyPr>
            <a:noAutofit/>
          </a:bodyPr>
          <a:lstStyle/>
          <a:p>
            <a:pPr marL="45720" indent="0" algn="just">
              <a:buNone/>
            </a:pPr>
            <a:r>
              <a:rPr lang="tr-TR" sz="3000" dirty="0">
                <a:solidFill>
                  <a:srgbClr val="CC0066"/>
                </a:solidFill>
              </a:rPr>
              <a:t>d) </a:t>
            </a:r>
            <a:r>
              <a:rPr lang="tr-TR" sz="3000" dirty="0">
                <a:solidFill>
                  <a:schemeClr val="accent5">
                    <a:lumMod val="75000"/>
                  </a:schemeClr>
                </a:solidFill>
              </a:rPr>
              <a:t>2 </a:t>
            </a:r>
            <a:r>
              <a:rPr lang="tr-TR" sz="3000" dirty="0" err="1">
                <a:solidFill>
                  <a:schemeClr val="accent5">
                    <a:lumMod val="75000"/>
                  </a:schemeClr>
                </a:solidFill>
              </a:rPr>
              <a:t>nci</a:t>
            </a:r>
            <a:r>
              <a:rPr lang="tr-TR" sz="3000" dirty="0">
                <a:solidFill>
                  <a:schemeClr val="accent5">
                    <a:lumMod val="75000"/>
                  </a:schemeClr>
                </a:solidFill>
              </a:rPr>
              <a:t> maddenin dördüncü fıkrasının (d) veya (e) veya (h) veya (ı) bentlerinde </a:t>
            </a:r>
            <a:r>
              <a:rPr lang="tr-TR" sz="3000" dirty="0"/>
              <a:t>belirtilen görevlerin yerine getirilmediğinin tespiti hâlinde, </a:t>
            </a:r>
            <a:r>
              <a:rPr lang="tr-TR" sz="3000" dirty="0">
                <a:solidFill>
                  <a:srgbClr val="002060"/>
                </a:solidFill>
              </a:rPr>
              <a:t>tespite konu yapının </a:t>
            </a:r>
            <a:r>
              <a:rPr lang="tr-TR" sz="3000" dirty="0"/>
              <a:t>yapı denetimi hizmet sözleşmesi bedelinin </a:t>
            </a:r>
            <a:r>
              <a:rPr lang="tr-TR" sz="3000" dirty="0">
                <a:solidFill>
                  <a:srgbClr val="FF3300"/>
                </a:solidFill>
              </a:rPr>
              <a:t>%30’u kadar idari para cezası verilir</a:t>
            </a:r>
            <a:r>
              <a:rPr lang="tr-TR" sz="3000" dirty="0" smtClean="0">
                <a:solidFill>
                  <a:srgbClr val="FF3300"/>
                </a:solidFill>
              </a:rPr>
              <a:t>.</a:t>
            </a:r>
          </a:p>
          <a:p>
            <a:pPr marL="45720" indent="0" algn="just">
              <a:buNone/>
            </a:pPr>
            <a:r>
              <a:rPr lang="tr-TR" sz="3000" dirty="0"/>
              <a:t>Yapı denetim kuruluşlarına denetim sorumluluğunu üstlendiği bir işe yönelik yapılacak tespitler doğrultusunda yukarıdaki bentlerde belirtilen </a:t>
            </a:r>
            <a:r>
              <a:rPr lang="tr-TR" sz="3000" dirty="0">
                <a:solidFill>
                  <a:schemeClr val="accent5">
                    <a:lumMod val="75000"/>
                  </a:schemeClr>
                </a:solidFill>
              </a:rPr>
              <a:t>idari müeyyidelerden birden fazla cezanın verilmesinin gerekmesi hâlinde</a:t>
            </a:r>
            <a:r>
              <a:rPr lang="tr-TR" sz="3000" dirty="0"/>
              <a:t> </a:t>
            </a:r>
            <a:r>
              <a:rPr lang="tr-TR" sz="3000" dirty="0">
                <a:solidFill>
                  <a:srgbClr val="CC0066"/>
                </a:solidFill>
              </a:rPr>
              <a:t>o işe ait yapı denetim hizmet sözleşmesinin </a:t>
            </a:r>
            <a:r>
              <a:rPr lang="tr-TR" sz="3000" dirty="0">
                <a:solidFill>
                  <a:srgbClr val="FF3300"/>
                </a:solidFill>
              </a:rPr>
              <a:t>en fazla %50’si kadar idari para cezası verilir.</a:t>
            </a:r>
          </a:p>
        </p:txBody>
      </p:sp>
    </p:spTree>
    <p:extLst>
      <p:ext uri="{BB962C8B-B14F-4D97-AF65-F5344CB8AC3E}">
        <p14:creationId xmlns:p14="http://schemas.microsoft.com/office/powerpoint/2010/main" val="36186029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987972"/>
          </a:xfrm>
        </p:spPr>
        <p:txBody>
          <a:bodyPr>
            <a:normAutofit/>
          </a:bodyPr>
          <a:lstStyle/>
          <a:p>
            <a:r>
              <a:rPr lang="tr-TR" sz="3200" dirty="0" smtClean="0">
                <a:solidFill>
                  <a:srgbClr val="FF0000"/>
                </a:solidFill>
              </a:rPr>
              <a:t>İDARİ MÜEYYİDELER VE TEMİNAT</a:t>
            </a:r>
            <a:endParaRPr lang="tr-TR" sz="3200" dirty="0"/>
          </a:p>
        </p:txBody>
      </p:sp>
      <p:sp>
        <p:nvSpPr>
          <p:cNvPr id="3" name="İçerik Yer Tutucusu 2"/>
          <p:cNvSpPr>
            <a:spLocks noGrp="1"/>
          </p:cNvSpPr>
          <p:nvPr>
            <p:ph idx="1"/>
          </p:nvPr>
        </p:nvSpPr>
        <p:spPr>
          <a:xfrm>
            <a:off x="1143000" y="1566041"/>
            <a:ext cx="9872871" cy="4529959"/>
          </a:xfrm>
        </p:spPr>
        <p:txBody>
          <a:bodyPr>
            <a:normAutofit lnSpcReduction="10000"/>
          </a:bodyPr>
          <a:lstStyle/>
          <a:p>
            <a:pPr algn="just"/>
            <a:r>
              <a:rPr lang="tr-TR" sz="3200" dirty="0">
                <a:solidFill>
                  <a:srgbClr val="FF3300"/>
                </a:solidFill>
              </a:rPr>
              <a:t>e) </a:t>
            </a:r>
            <a:r>
              <a:rPr lang="tr-TR" sz="3200" dirty="0"/>
              <a:t>Aşağıda belirtilen;</a:t>
            </a:r>
          </a:p>
          <a:p>
            <a:pPr algn="just"/>
            <a:r>
              <a:rPr lang="tr-TR" sz="3200" dirty="0" smtClean="0">
                <a:solidFill>
                  <a:schemeClr val="tx1"/>
                </a:solidFill>
              </a:rPr>
              <a:t>1)</a:t>
            </a:r>
            <a:r>
              <a:rPr lang="tr-TR" sz="3200" dirty="0">
                <a:solidFill>
                  <a:schemeClr val="tx1"/>
                </a:solidFill>
              </a:rPr>
              <a:t> </a:t>
            </a:r>
            <a:r>
              <a:rPr lang="tr-TR" sz="3200" dirty="0" smtClean="0">
                <a:solidFill>
                  <a:schemeClr val="accent2">
                    <a:lumMod val="50000"/>
                  </a:schemeClr>
                </a:solidFill>
              </a:rPr>
              <a:t>Denetim </a:t>
            </a:r>
            <a:r>
              <a:rPr lang="tr-TR" sz="3200" dirty="0">
                <a:solidFill>
                  <a:schemeClr val="accent2">
                    <a:lumMod val="50000"/>
                  </a:schemeClr>
                </a:solidFill>
              </a:rPr>
              <a:t>hizmetinin </a:t>
            </a:r>
            <a:r>
              <a:rPr lang="tr-TR" sz="3200" dirty="0"/>
              <a:t>bu Kanunda yazılı hizmet bedelinden </a:t>
            </a:r>
            <a:r>
              <a:rPr lang="tr-TR" sz="3200" dirty="0">
                <a:solidFill>
                  <a:schemeClr val="accent2">
                    <a:lumMod val="50000"/>
                  </a:schemeClr>
                </a:solidFill>
              </a:rPr>
              <a:t>farklı bir hizmet bedeli </a:t>
            </a:r>
            <a:r>
              <a:rPr lang="tr-TR" sz="3200" dirty="0">
                <a:solidFill>
                  <a:srgbClr val="FF0000"/>
                </a:solidFill>
              </a:rPr>
              <a:t>ile üstlenildiğinin tespit edilmesi,</a:t>
            </a:r>
          </a:p>
          <a:p>
            <a:pPr algn="just"/>
            <a:r>
              <a:rPr lang="tr-TR" sz="3200" dirty="0">
                <a:solidFill>
                  <a:schemeClr val="tx1"/>
                </a:solidFill>
              </a:rPr>
              <a:t>2) </a:t>
            </a:r>
            <a:r>
              <a:rPr lang="tr-TR" sz="3200" dirty="0"/>
              <a:t>Yapı sahibinden veya vekilinden, </a:t>
            </a:r>
            <a:r>
              <a:rPr lang="tr-TR" sz="3200" dirty="0">
                <a:solidFill>
                  <a:schemeClr val="tx2">
                    <a:lumMod val="50000"/>
                  </a:schemeClr>
                </a:solidFill>
              </a:rPr>
              <a:t>yapı denetim hesabına yatırılmaksızın </a:t>
            </a:r>
            <a:r>
              <a:rPr lang="tr-TR" sz="3200" dirty="0">
                <a:solidFill>
                  <a:srgbClr val="FF0000"/>
                </a:solidFill>
              </a:rPr>
              <a:t>yapı denetimi hizmet bedeli alındığının tespit edilmesi</a:t>
            </a:r>
            <a:r>
              <a:rPr lang="tr-TR" sz="3200" dirty="0" smtClean="0">
                <a:solidFill>
                  <a:srgbClr val="FF0000"/>
                </a:solidFill>
              </a:rPr>
              <a:t>,</a:t>
            </a:r>
          </a:p>
          <a:p>
            <a:pPr algn="just"/>
            <a:r>
              <a:rPr lang="tr-TR" sz="3200" dirty="0"/>
              <a:t>hâllerinde, </a:t>
            </a:r>
            <a:r>
              <a:rPr lang="tr-TR" sz="3200" dirty="0">
                <a:solidFill>
                  <a:srgbClr val="CC0066"/>
                </a:solidFill>
              </a:rPr>
              <a:t>üstlenilen denetim işlerinin tamamına ait </a:t>
            </a:r>
            <a:r>
              <a:rPr lang="tr-TR" sz="3200" dirty="0">
                <a:solidFill>
                  <a:schemeClr val="accent5">
                    <a:lumMod val="75000"/>
                  </a:schemeClr>
                </a:solidFill>
              </a:rPr>
              <a:t>yapı denetimi hizmet sözleşmesi bedelleri toplamının</a:t>
            </a:r>
            <a:r>
              <a:rPr lang="tr-TR" sz="3200" dirty="0">
                <a:solidFill>
                  <a:srgbClr val="FF0000"/>
                </a:solidFill>
              </a:rPr>
              <a:t> %3’ü kadar idari para cezası verilir</a:t>
            </a:r>
            <a:r>
              <a:rPr lang="tr-TR" sz="3200" dirty="0" smtClean="0">
                <a:solidFill>
                  <a:srgbClr val="FF0000"/>
                </a:solidFill>
              </a:rPr>
              <a:t>.</a:t>
            </a:r>
          </a:p>
          <a:p>
            <a:endParaRPr lang="tr-TR" dirty="0"/>
          </a:p>
        </p:txBody>
      </p:sp>
    </p:spTree>
    <p:extLst>
      <p:ext uri="{BB962C8B-B14F-4D97-AF65-F5344CB8AC3E}">
        <p14:creationId xmlns:p14="http://schemas.microsoft.com/office/powerpoint/2010/main" val="4025537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35724"/>
          </a:xfrm>
        </p:spPr>
        <p:txBody>
          <a:bodyPr>
            <a:normAutofit/>
          </a:bodyPr>
          <a:lstStyle/>
          <a:p>
            <a:r>
              <a:rPr lang="tr-TR" sz="3200" dirty="0" smtClean="0">
                <a:solidFill>
                  <a:srgbClr val="FF0000"/>
                </a:solidFill>
              </a:rPr>
              <a:t>İDARİ MÜEYYİDELER VE TEMİNAT</a:t>
            </a:r>
            <a:endParaRPr lang="tr-TR" sz="3200" dirty="0"/>
          </a:p>
        </p:txBody>
      </p:sp>
      <p:sp>
        <p:nvSpPr>
          <p:cNvPr id="3" name="İçerik Yer Tutucusu 2"/>
          <p:cNvSpPr>
            <a:spLocks noGrp="1"/>
          </p:cNvSpPr>
          <p:nvPr>
            <p:ph idx="1"/>
          </p:nvPr>
        </p:nvSpPr>
        <p:spPr/>
        <p:txBody>
          <a:bodyPr>
            <a:normAutofit/>
          </a:bodyPr>
          <a:lstStyle/>
          <a:p>
            <a:pPr algn="just"/>
            <a:r>
              <a:rPr lang="tr-TR" sz="3200" dirty="0">
                <a:solidFill>
                  <a:srgbClr val="FF0000"/>
                </a:solidFill>
              </a:rPr>
              <a:t>f)</a:t>
            </a:r>
            <a:r>
              <a:rPr lang="tr-TR" sz="3200" dirty="0"/>
              <a:t> </a:t>
            </a:r>
            <a:r>
              <a:rPr lang="tr-TR" sz="3800" dirty="0"/>
              <a:t> </a:t>
            </a:r>
            <a:r>
              <a:rPr lang="tr-TR" sz="3800" dirty="0">
                <a:solidFill>
                  <a:srgbClr val="00B0F0"/>
                </a:solidFill>
              </a:rPr>
              <a:t>6 </a:t>
            </a:r>
            <a:r>
              <a:rPr lang="tr-TR" sz="3800" dirty="0" err="1">
                <a:solidFill>
                  <a:srgbClr val="00B0F0"/>
                </a:solidFill>
              </a:rPr>
              <a:t>ncı</a:t>
            </a:r>
            <a:r>
              <a:rPr lang="tr-TR" sz="3800" dirty="0">
                <a:solidFill>
                  <a:srgbClr val="00B0F0"/>
                </a:solidFill>
              </a:rPr>
              <a:t> maddenin birinci fıkrası </a:t>
            </a:r>
            <a:r>
              <a:rPr lang="tr-TR" sz="3800" dirty="0">
                <a:solidFill>
                  <a:schemeClr val="tx2">
                    <a:lumMod val="75000"/>
                  </a:schemeClr>
                </a:solidFill>
              </a:rPr>
              <a:t>hükmüne</a:t>
            </a:r>
            <a:r>
              <a:rPr lang="tr-TR" sz="3800" dirty="0">
                <a:solidFill>
                  <a:srgbClr val="7030A0"/>
                </a:solidFill>
              </a:rPr>
              <a:t> </a:t>
            </a:r>
            <a:r>
              <a:rPr lang="tr-TR" sz="3800" dirty="0">
                <a:solidFill>
                  <a:schemeClr val="accent5">
                    <a:lumMod val="75000"/>
                  </a:schemeClr>
                </a:solidFill>
              </a:rPr>
              <a:t>aykırı hareket edilmesi hâlinde </a:t>
            </a:r>
            <a:r>
              <a:rPr lang="tr-TR" sz="3800" dirty="0">
                <a:solidFill>
                  <a:srgbClr val="FF3300"/>
                </a:solidFill>
              </a:rPr>
              <a:t>idari müeyyideye konu yapıların </a:t>
            </a:r>
            <a:r>
              <a:rPr lang="tr-TR" sz="3800" dirty="0"/>
              <a:t>yapı denetimi hizmet sözleşmesi bedellerinin </a:t>
            </a:r>
            <a:r>
              <a:rPr lang="tr-TR" sz="3800" dirty="0">
                <a:solidFill>
                  <a:srgbClr val="FF3300"/>
                </a:solidFill>
              </a:rPr>
              <a:t>%10’u kadar idari para cezası verilir.</a:t>
            </a:r>
          </a:p>
        </p:txBody>
      </p:sp>
    </p:spTree>
    <p:extLst>
      <p:ext uri="{BB962C8B-B14F-4D97-AF65-F5344CB8AC3E}">
        <p14:creationId xmlns:p14="http://schemas.microsoft.com/office/powerpoint/2010/main" val="23283294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945931"/>
          </a:xfrm>
        </p:spPr>
        <p:txBody>
          <a:bodyPr>
            <a:normAutofit/>
          </a:bodyPr>
          <a:lstStyle/>
          <a:p>
            <a:r>
              <a:rPr lang="tr-TR" sz="3200" dirty="0" smtClean="0">
                <a:solidFill>
                  <a:srgbClr val="FF0000"/>
                </a:solidFill>
              </a:rPr>
              <a:t>İDARİ MÜEYYİDELER VE TEMİNAT</a:t>
            </a:r>
            <a:endParaRPr lang="tr-TR" sz="3200" dirty="0"/>
          </a:p>
        </p:txBody>
      </p:sp>
      <p:sp>
        <p:nvSpPr>
          <p:cNvPr id="3" name="İçerik Yer Tutucusu 2"/>
          <p:cNvSpPr>
            <a:spLocks noGrp="1"/>
          </p:cNvSpPr>
          <p:nvPr>
            <p:ph idx="1"/>
          </p:nvPr>
        </p:nvSpPr>
        <p:spPr>
          <a:xfrm>
            <a:off x="1143000" y="1439917"/>
            <a:ext cx="9872871" cy="4656083"/>
          </a:xfrm>
        </p:spPr>
        <p:txBody>
          <a:bodyPr>
            <a:noAutofit/>
          </a:bodyPr>
          <a:lstStyle/>
          <a:p>
            <a:pPr algn="just"/>
            <a:r>
              <a:rPr lang="tr-TR" sz="2800" dirty="0">
                <a:solidFill>
                  <a:srgbClr val="FF3300"/>
                </a:solidFill>
              </a:rPr>
              <a:t>g)</a:t>
            </a:r>
            <a:r>
              <a:rPr lang="tr-TR" sz="2800" dirty="0"/>
              <a:t> </a:t>
            </a:r>
            <a:r>
              <a:rPr lang="tr-TR" sz="2800" dirty="0" smtClean="0"/>
              <a:t>Aşağıda </a:t>
            </a:r>
            <a:r>
              <a:rPr lang="tr-TR" sz="2800" dirty="0"/>
              <a:t>belirtilen;</a:t>
            </a:r>
          </a:p>
          <a:p>
            <a:pPr algn="just"/>
            <a:r>
              <a:rPr lang="tr-TR" sz="2800" dirty="0">
                <a:solidFill>
                  <a:schemeClr val="tx1"/>
                </a:solidFill>
              </a:rPr>
              <a:t>1) </a:t>
            </a:r>
            <a:r>
              <a:rPr lang="tr-TR" sz="2800" dirty="0">
                <a:solidFill>
                  <a:schemeClr val="tx2">
                    <a:lumMod val="75000"/>
                  </a:schemeClr>
                </a:solidFill>
              </a:rPr>
              <a:t>2 </a:t>
            </a:r>
            <a:r>
              <a:rPr lang="tr-TR" sz="2800" dirty="0" err="1">
                <a:solidFill>
                  <a:schemeClr val="tx2">
                    <a:lumMod val="75000"/>
                  </a:schemeClr>
                </a:solidFill>
              </a:rPr>
              <a:t>nci</a:t>
            </a:r>
            <a:r>
              <a:rPr lang="tr-TR" sz="2800" dirty="0">
                <a:solidFill>
                  <a:schemeClr val="tx2">
                    <a:lumMod val="75000"/>
                  </a:schemeClr>
                </a:solidFill>
              </a:rPr>
              <a:t> maddenin dördüncü fıkrasının (a) bendinde </a:t>
            </a:r>
            <a:r>
              <a:rPr lang="tr-TR" sz="2800" dirty="0"/>
              <a:t>belirtilen görevlerin yerine getirilmediğinin tespiti hâlinde, </a:t>
            </a:r>
            <a:r>
              <a:rPr lang="tr-TR" sz="2800" dirty="0">
                <a:solidFill>
                  <a:srgbClr val="FF0000"/>
                </a:solidFill>
              </a:rPr>
              <a:t>bu hataların </a:t>
            </a:r>
            <a:r>
              <a:rPr lang="tr-TR" sz="2800" dirty="0">
                <a:solidFill>
                  <a:schemeClr val="accent5">
                    <a:lumMod val="75000"/>
                  </a:schemeClr>
                </a:solidFill>
              </a:rPr>
              <a:t>yapının ruhsat eki onaylı statik projesinin ve hesaplarının,</a:t>
            </a:r>
            <a:r>
              <a:rPr lang="tr-TR" sz="2800" dirty="0"/>
              <a:t> zemin </a:t>
            </a:r>
            <a:r>
              <a:rPr lang="tr-TR" sz="2800" dirty="0" err="1"/>
              <a:t>etüd</a:t>
            </a:r>
            <a:r>
              <a:rPr lang="tr-TR" sz="2800" dirty="0"/>
              <a:t> raporuna veya standartlara veya ilgili mevzuata </a:t>
            </a:r>
            <a:r>
              <a:rPr lang="tr-TR" sz="2800" dirty="0">
                <a:solidFill>
                  <a:srgbClr val="FF0000"/>
                </a:solidFill>
              </a:rPr>
              <a:t>aykırı olması,</a:t>
            </a:r>
          </a:p>
          <a:p>
            <a:pPr algn="just"/>
            <a:r>
              <a:rPr lang="tr-TR" sz="2800" dirty="0">
                <a:solidFill>
                  <a:schemeClr val="tx1"/>
                </a:solidFill>
              </a:rPr>
              <a:t>2) </a:t>
            </a:r>
            <a:r>
              <a:rPr lang="tr-TR" sz="2800" dirty="0">
                <a:solidFill>
                  <a:schemeClr val="tx2">
                    <a:lumMod val="75000"/>
                  </a:schemeClr>
                </a:solidFill>
              </a:rPr>
              <a:t>2 </a:t>
            </a:r>
            <a:r>
              <a:rPr lang="tr-TR" sz="2800" dirty="0" err="1">
                <a:solidFill>
                  <a:schemeClr val="tx2">
                    <a:lumMod val="75000"/>
                  </a:schemeClr>
                </a:solidFill>
              </a:rPr>
              <a:t>nci</a:t>
            </a:r>
            <a:r>
              <a:rPr lang="tr-TR" sz="2800" dirty="0">
                <a:solidFill>
                  <a:schemeClr val="tx2">
                    <a:lumMod val="75000"/>
                  </a:schemeClr>
                </a:solidFill>
              </a:rPr>
              <a:t> maddenin dördüncü fıkrasının (c) ve (g) bentlerinde </a:t>
            </a:r>
            <a:r>
              <a:rPr lang="tr-TR" sz="2800" dirty="0"/>
              <a:t>belirtilen görevlerin yerine getirilmediğinin tespiti hâlinde, </a:t>
            </a:r>
            <a:r>
              <a:rPr lang="tr-TR" sz="2800" dirty="0">
                <a:solidFill>
                  <a:srgbClr val="FF0000"/>
                </a:solidFill>
              </a:rPr>
              <a:t>bu hataların </a:t>
            </a:r>
            <a:r>
              <a:rPr lang="tr-TR" sz="2800" dirty="0">
                <a:solidFill>
                  <a:srgbClr val="7030A0"/>
                </a:solidFill>
              </a:rPr>
              <a:t>yapım aşamasında </a:t>
            </a:r>
            <a:r>
              <a:rPr lang="tr-TR" sz="2800" dirty="0"/>
              <a:t>yapının ruhsat eki onaylı statik projesine </a:t>
            </a:r>
            <a:r>
              <a:rPr lang="tr-TR" sz="2800" dirty="0">
                <a:solidFill>
                  <a:srgbClr val="FF0000"/>
                </a:solidFill>
              </a:rPr>
              <a:t>aykırı olması</a:t>
            </a:r>
            <a:r>
              <a:rPr lang="tr-TR" sz="2800" dirty="0" smtClean="0"/>
              <a:t>,</a:t>
            </a:r>
          </a:p>
        </p:txBody>
      </p:sp>
    </p:spTree>
    <p:extLst>
      <p:ext uri="{BB962C8B-B14F-4D97-AF65-F5344CB8AC3E}">
        <p14:creationId xmlns:p14="http://schemas.microsoft.com/office/powerpoint/2010/main" val="23652202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56745"/>
          </a:xfrm>
        </p:spPr>
        <p:txBody>
          <a:bodyPr>
            <a:normAutofit/>
          </a:bodyPr>
          <a:lstStyle/>
          <a:p>
            <a:r>
              <a:rPr lang="tr-TR" sz="3200" dirty="0" smtClean="0">
                <a:solidFill>
                  <a:srgbClr val="FF0000"/>
                </a:solidFill>
              </a:rPr>
              <a:t>İDARİ MÜEYYİDELER VE TEMİNAT</a:t>
            </a:r>
            <a:endParaRPr lang="tr-TR" sz="3200" dirty="0"/>
          </a:p>
        </p:txBody>
      </p:sp>
      <p:sp>
        <p:nvSpPr>
          <p:cNvPr id="3" name="İçerik Yer Tutucusu 2"/>
          <p:cNvSpPr>
            <a:spLocks noGrp="1"/>
          </p:cNvSpPr>
          <p:nvPr>
            <p:ph idx="1"/>
          </p:nvPr>
        </p:nvSpPr>
        <p:spPr>
          <a:xfrm>
            <a:off x="1143000" y="1429407"/>
            <a:ext cx="9872871" cy="4666593"/>
          </a:xfrm>
        </p:spPr>
        <p:txBody>
          <a:bodyPr>
            <a:normAutofit/>
          </a:bodyPr>
          <a:lstStyle/>
          <a:p>
            <a:pPr algn="just"/>
            <a:r>
              <a:rPr lang="tr-TR" sz="3200" dirty="0">
                <a:solidFill>
                  <a:schemeClr val="tx2">
                    <a:lumMod val="50000"/>
                  </a:schemeClr>
                </a:solidFill>
              </a:rPr>
              <a:t>3) </a:t>
            </a:r>
            <a:r>
              <a:rPr lang="tr-TR" sz="3200" dirty="0">
                <a:solidFill>
                  <a:srgbClr val="FF0000"/>
                </a:solidFill>
              </a:rPr>
              <a:t>3 üncü maddenin beşinci fıkrasının birinci </a:t>
            </a:r>
            <a:r>
              <a:rPr lang="tr-TR" sz="3200" dirty="0" smtClean="0">
                <a:solidFill>
                  <a:srgbClr val="FF0000"/>
                </a:solidFill>
              </a:rPr>
              <a:t>cümlesi - </a:t>
            </a:r>
            <a:r>
              <a:rPr lang="tr-TR" sz="3200" dirty="0">
                <a:solidFill>
                  <a:schemeClr val="accent5">
                    <a:lumMod val="50000"/>
                  </a:schemeClr>
                </a:solidFill>
              </a:rPr>
              <a:t>hükmüne aykırı hareket edilmesi,</a:t>
            </a:r>
          </a:p>
          <a:p>
            <a:pPr algn="just"/>
            <a:r>
              <a:rPr lang="tr-TR" sz="3200" dirty="0">
                <a:solidFill>
                  <a:schemeClr val="accent5">
                    <a:lumMod val="75000"/>
                  </a:schemeClr>
                </a:solidFill>
              </a:rPr>
              <a:t>hallerinde</a:t>
            </a:r>
            <a:r>
              <a:rPr lang="tr-TR" sz="3200" dirty="0"/>
              <a:t>, cezayı gerektiren fiil ve hâlin, yetkililer tarafından yapılan inceleme ve denetimlerle tespit edilip öğrenilmesinden itibaren İl Yapı Denetim Komisyonunun teklifi üzerine Bakanlıkça </a:t>
            </a:r>
            <a:r>
              <a:rPr lang="tr-TR" sz="3200" dirty="0">
                <a:solidFill>
                  <a:srgbClr val="FF3300"/>
                </a:solidFill>
              </a:rPr>
              <a:t>bir yıl yeni iş almaktan men cezası verilir</a:t>
            </a:r>
            <a:r>
              <a:rPr lang="tr-TR" sz="3200" dirty="0" smtClean="0">
                <a:solidFill>
                  <a:srgbClr val="FF3300"/>
                </a:solidFill>
              </a:rPr>
              <a:t>.</a:t>
            </a:r>
            <a:endParaRPr lang="tr-TR" sz="3200" dirty="0">
              <a:solidFill>
                <a:srgbClr val="FF3300"/>
              </a:solidFill>
            </a:endParaRPr>
          </a:p>
        </p:txBody>
      </p:sp>
    </p:spTree>
    <p:extLst>
      <p:ext uri="{BB962C8B-B14F-4D97-AF65-F5344CB8AC3E}">
        <p14:creationId xmlns:p14="http://schemas.microsoft.com/office/powerpoint/2010/main" val="14919895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945931"/>
          </a:xfrm>
        </p:spPr>
        <p:txBody>
          <a:bodyPr>
            <a:normAutofit/>
          </a:bodyPr>
          <a:lstStyle/>
          <a:p>
            <a:r>
              <a:rPr lang="tr-TR" sz="3200" dirty="0" smtClean="0">
                <a:solidFill>
                  <a:srgbClr val="FF0000"/>
                </a:solidFill>
              </a:rPr>
              <a:t>İDARİ MÜEYYİDELER VE TEMİNAT</a:t>
            </a:r>
            <a:endParaRPr lang="tr-TR" sz="3200" dirty="0"/>
          </a:p>
        </p:txBody>
      </p:sp>
      <p:sp>
        <p:nvSpPr>
          <p:cNvPr id="3" name="İçerik Yer Tutucusu 2"/>
          <p:cNvSpPr>
            <a:spLocks noGrp="1"/>
          </p:cNvSpPr>
          <p:nvPr>
            <p:ph idx="1"/>
          </p:nvPr>
        </p:nvSpPr>
        <p:spPr>
          <a:xfrm>
            <a:off x="1143000" y="1555531"/>
            <a:ext cx="9872871" cy="4540469"/>
          </a:xfrm>
        </p:spPr>
        <p:txBody>
          <a:bodyPr>
            <a:normAutofit/>
          </a:bodyPr>
          <a:lstStyle/>
          <a:p>
            <a:pPr algn="just"/>
            <a:r>
              <a:rPr lang="tr-TR" sz="3200" dirty="0">
                <a:solidFill>
                  <a:srgbClr val="FF3300"/>
                </a:solidFill>
              </a:rPr>
              <a:t>h) </a:t>
            </a:r>
            <a:r>
              <a:rPr lang="tr-TR" sz="3200" dirty="0"/>
              <a:t>Yeni iş almaktan men yönünde verilen </a:t>
            </a:r>
            <a:r>
              <a:rPr lang="tr-TR" sz="3200" dirty="0">
                <a:solidFill>
                  <a:schemeClr val="tx2">
                    <a:lumMod val="75000"/>
                  </a:schemeClr>
                </a:solidFill>
              </a:rPr>
              <a:t>ilk cezanın ilan edilmesinden </a:t>
            </a:r>
            <a:r>
              <a:rPr lang="tr-TR" sz="3200" dirty="0">
                <a:solidFill>
                  <a:srgbClr val="FF0000"/>
                </a:solidFill>
              </a:rPr>
              <a:t>sonra,</a:t>
            </a:r>
            <a:r>
              <a:rPr lang="tr-TR" sz="3200" dirty="0">
                <a:solidFill>
                  <a:schemeClr val="tx2">
                    <a:lumMod val="75000"/>
                  </a:schemeClr>
                </a:solidFill>
              </a:rPr>
              <a:t> </a:t>
            </a:r>
            <a:r>
              <a:rPr lang="tr-TR" sz="3200" dirty="0"/>
              <a:t>yeni iş almaktan men yönünde cezayı gerektiren </a:t>
            </a:r>
            <a:r>
              <a:rPr lang="tr-TR" sz="3200" dirty="0">
                <a:solidFill>
                  <a:schemeClr val="accent5"/>
                </a:solidFill>
              </a:rPr>
              <a:t>ikinci bir fiilin işlenmesi </a:t>
            </a:r>
            <a:r>
              <a:rPr lang="tr-TR" sz="3200" dirty="0"/>
              <a:t>ve </a:t>
            </a:r>
            <a:r>
              <a:rPr lang="tr-TR" sz="3200" dirty="0">
                <a:solidFill>
                  <a:schemeClr val="tx2">
                    <a:lumMod val="75000"/>
                  </a:schemeClr>
                </a:solidFill>
              </a:rPr>
              <a:t>bundan dolayı ceza verilip ilan edilmesinden </a:t>
            </a:r>
            <a:r>
              <a:rPr lang="tr-TR" sz="3200" dirty="0">
                <a:solidFill>
                  <a:srgbClr val="FF0000"/>
                </a:solidFill>
              </a:rPr>
              <a:t>sonra</a:t>
            </a:r>
            <a:r>
              <a:rPr lang="tr-TR" sz="3200" dirty="0">
                <a:solidFill>
                  <a:schemeClr val="tx2">
                    <a:lumMod val="75000"/>
                  </a:schemeClr>
                </a:solidFill>
              </a:rPr>
              <a:t> </a:t>
            </a:r>
            <a:r>
              <a:rPr lang="tr-TR" sz="3200" dirty="0"/>
              <a:t>üçüncü defa yeni iş almaktan men yönünde ceza vermeyi gerektiren </a:t>
            </a:r>
            <a:r>
              <a:rPr lang="tr-TR" sz="3200" dirty="0">
                <a:solidFill>
                  <a:schemeClr val="accent5"/>
                </a:solidFill>
              </a:rPr>
              <a:t>bir fiilin işlenmesi </a:t>
            </a:r>
            <a:r>
              <a:rPr lang="tr-TR" sz="3200" dirty="0"/>
              <a:t>ve </a:t>
            </a:r>
            <a:r>
              <a:rPr lang="tr-TR" sz="3200" dirty="0">
                <a:solidFill>
                  <a:schemeClr val="tx2">
                    <a:lumMod val="75000"/>
                  </a:schemeClr>
                </a:solidFill>
              </a:rPr>
              <a:t>bundan dolayı da ceza verilip ilan edilmesi hâlinde</a:t>
            </a:r>
            <a:r>
              <a:rPr lang="tr-TR" sz="3200" dirty="0"/>
              <a:t>, son ilan tarihinden itibaren Merkez Yapı Denetim Komisyonunun teklifi üzerine Bakanlıkça </a:t>
            </a:r>
            <a:r>
              <a:rPr lang="tr-TR" sz="3200" dirty="0">
                <a:solidFill>
                  <a:srgbClr val="FF3300"/>
                </a:solidFill>
              </a:rPr>
              <a:t>yapı denetim kuruluşunun izin belgesi iptal edilerek faaliyetine son verilir </a:t>
            </a:r>
            <a:r>
              <a:rPr lang="tr-TR" sz="3200" dirty="0"/>
              <a:t>ve </a:t>
            </a:r>
            <a:r>
              <a:rPr lang="tr-TR" sz="3200" dirty="0">
                <a:solidFill>
                  <a:srgbClr val="FF3300"/>
                </a:solidFill>
              </a:rPr>
              <a:t>teminatı </a:t>
            </a:r>
            <a:r>
              <a:rPr lang="tr-TR" sz="3200" u="sng" dirty="0">
                <a:solidFill>
                  <a:srgbClr val="FF3300"/>
                </a:solidFill>
              </a:rPr>
              <a:t>irat </a:t>
            </a:r>
            <a:r>
              <a:rPr lang="tr-TR" sz="3200" u="sng" dirty="0" err="1">
                <a:solidFill>
                  <a:srgbClr val="FF3300"/>
                </a:solidFill>
              </a:rPr>
              <a:t>kaydolunur</a:t>
            </a:r>
            <a:r>
              <a:rPr lang="tr-TR" sz="3200" u="sng" dirty="0">
                <a:solidFill>
                  <a:srgbClr val="FF3300"/>
                </a:solidFill>
              </a:rPr>
              <a:t>.</a:t>
            </a:r>
          </a:p>
          <a:p>
            <a:endParaRPr lang="tr-TR" dirty="0"/>
          </a:p>
        </p:txBody>
      </p:sp>
    </p:spTree>
    <p:extLst>
      <p:ext uri="{BB962C8B-B14F-4D97-AF65-F5344CB8AC3E}">
        <p14:creationId xmlns:p14="http://schemas.microsoft.com/office/powerpoint/2010/main" val="4178154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88276"/>
          </a:xfrm>
        </p:spPr>
        <p:txBody>
          <a:bodyPr>
            <a:normAutofit/>
          </a:bodyPr>
          <a:lstStyle/>
          <a:p>
            <a:r>
              <a:rPr lang="tr-TR" sz="3200" dirty="0" smtClean="0">
                <a:solidFill>
                  <a:srgbClr val="FF0000"/>
                </a:solidFill>
              </a:rPr>
              <a:t>İDARİ MÜEYYİDELER VE TEMİNAT</a:t>
            </a:r>
            <a:endParaRPr lang="tr-TR" sz="3200" dirty="0"/>
          </a:p>
        </p:txBody>
      </p:sp>
      <p:sp>
        <p:nvSpPr>
          <p:cNvPr id="3" name="İçerik Yer Tutucusu 2"/>
          <p:cNvSpPr>
            <a:spLocks noGrp="1"/>
          </p:cNvSpPr>
          <p:nvPr>
            <p:ph idx="1"/>
          </p:nvPr>
        </p:nvSpPr>
        <p:spPr>
          <a:xfrm>
            <a:off x="1143000" y="1376855"/>
            <a:ext cx="9872871" cy="4719145"/>
          </a:xfrm>
        </p:spPr>
        <p:txBody>
          <a:bodyPr>
            <a:noAutofit/>
          </a:bodyPr>
          <a:lstStyle/>
          <a:p>
            <a:pPr algn="just"/>
            <a:r>
              <a:rPr lang="tr-TR" sz="3000" dirty="0">
                <a:solidFill>
                  <a:schemeClr val="tx2"/>
                </a:solidFill>
              </a:rPr>
              <a:t>Yapı denetim kuruluşunda ortak veya görevli iken </a:t>
            </a:r>
            <a:r>
              <a:rPr lang="tr-TR" sz="3000" dirty="0">
                <a:solidFill>
                  <a:srgbClr val="FF0000"/>
                </a:solidFill>
              </a:rPr>
              <a:t>başkaca mesleki ve inşaat işleri ile ilgili ticari faaliyette bulunan </a:t>
            </a:r>
            <a:r>
              <a:rPr lang="tr-TR" sz="3000" dirty="0">
                <a:solidFill>
                  <a:schemeClr val="tx1"/>
                </a:solidFill>
              </a:rPr>
              <a:t>veya</a:t>
            </a:r>
            <a:r>
              <a:rPr lang="tr-TR" sz="3000" dirty="0">
                <a:solidFill>
                  <a:srgbClr val="FF0000"/>
                </a:solidFill>
              </a:rPr>
              <a:t> laboratuvarlarda ortak olan veya görev alan</a:t>
            </a:r>
            <a:r>
              <a:rPr lang="tr-TR" sz="3000" dirty="0"/>
              <a:t> </a:t>
            </a:r>
            <a:r>
              <a:rPr lang="tr-TR" sz="3000" dirty="0">
                <a:solidFill>
                  <a:schemeClr val="tx2"/>
                </a:solidFill>
              </a:rPr>
              <a:t>yapı denetimi kuruluşunun ortakları, denetçi mimar ve mühendisleri ile diğer teknik elemanlarına </a:t>
            </a:r>
            <a:r>
              <a:rPr lang="tr-TR" sz="3000" dirty="0"/>
              <a:t>İl Yapı Denetim Komisyonunun teklifi üzerine Çevre ve Şehircilik İl Müdürlüğünce </a:t>
            </a:r>
            <a:r>
              <a:rPr lang="tr-TR" sz="3000" dirty="0">
                <a:solidFill>
                  <a:srgbClr val="FF0000"/>
                </a:solidFill>
              </a:rPr>
              <a:t>10.000 Türk lirası idari para cezası verilir</a:t>
            </a:r>
            <a:r>
              <a:rPr lang="tr-TR" sz="3000" dirty="0" smtClean="0">
                <a:solidFill>
                  <a:srgbClr val="FF0000"/>
                </a:solidFill>
              </a:rPr>
              <a:t>.</a:t>
            </a:r>
          </a:p>
          <a:p>
            <a:pPr algn="just"/>
            <a:r>
              <a:rPr lang="tr-TR" sz="3000" dirty="0">
                <a:solidFill>
                  <a:schemeClr val="tx2"/>
                </a:solidFill>
              </a:rPr>
              <a:t>İdari müeyyide</a:t>
            </a:r>
            <a:r>
              <a:rPr lang="tr-TR" sz="3000" dirty="0"/>
              <a:t>, cezayı gerektiren fiil ve hâlin, yetkililer tarafından yapılan inceleme ve denetimlerle tespit edilmesini müteakip </a:t>
            </a:r>
            <a:r>
              <a:rPr lang="tr-TR" sz="3000" dirty="0">
                <a:solidFill>
                  <a:srgbClr val="FF0000"/>
                </a:solidFill>
              </a:rPr>
              <a:t>yapı denetim kuruluşunun ve ilgililerin savunmaları alınarak verilir ve yazılı olarak tebliğ edilir.</a:t>
            </a:r>
          </a:p>
        </p:txBody>
      </p:sp>
    </p:spTree>
    <p:extLst>
      <p:ext uri="{BB962C8B-B14F-4D97-AF65-F5344CB8AC3E}">
        <p14:creationId xmlns:p14="http://schemas.microsoft.com/office/powerpoint/2010/main" val="2293631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solidFill>
                  <a:srgbClr val="FF0000"/>
                </a:solidFill>
                <a:latin typeface="Times New Roman" panose="02020603050405020304" pitchFamily="18" charset="0"/>
                <a:cs typeface="Times New Roman" panose="02020603050405020304" pitchFamily="18" charset="0"/>
              </a:rPr>
              <a:t>AMAÇ </a:t>
            </a:r>
            <a:r>
              <a:rPr lang="tr-TR" sz="4000" dirty="0" smtClean="0">
                <a:solidFill>
                  <a:schemeClr val="tx1"/>
                </a:solidFill>
                <a:latin typeface="Times New Roman" panose="02020603050405020304" pitchFamily="18" charset="0"/>
                <a:cs typeface="Times New Roman" panose="02020603050405020304" pitchFamily="18" charset="0"/>
              </a:rPr>
              <a:t>(MADDE 1)</a:t>
            </a:r>
            <a:br>
              <a:rPr lang="tr-TR" sz="4000" dirty="0" smtClean="0">
                <a:solidFill>
                  <a:schemeClr val="tx1"/>
                </a:solidFill>
                <a:latin typeface="Times New Roman" panose="02020603050405020304" pitchFamily="18" charset="0"/>
                <a:cs typeface="Times New Roman" panose="02020603050405020304" pitchFamily="18" charset="0"/>
              </a:rPr>
            </a:br>
            <a:endParaRPr lang="tr-TR" sz="4000" dirty="0">
              <a:solidFill>
                <a:srgbClr val="FF0000"/>
              </a:solidFill>
            </a:endParaRPr>
          </a:p>
        </p:txBody>
      </p:sp>
      <p:sp>
        <p:nvSpPr>
          <p:cNvPr id="3" name="İçerik Yer Tutucusu 2"/>
          <p:cNvSpPr>
            <a:spLocks noGrp="1"/>
          </p:cNvSpPr>
          <p:nvPr>
            <p:ph idx="1"/>
          </p:nvPr>
        </p:nvSpPr>
        <p:spPr/>
        <p:txBody>
          <a:bodyPr/>
          <a:lstStyle/>
          <a:p>
            <a:pPr algn="just"/>
            <a:r>
              <a:rPr lang="tr-TR" sz="3200" dirty="0" smtClean="0">
                <a:solidFill>
                  <a:srgbClr val="92D050"/>
                </a:solidFill>
                <a:latin typeface="Times New Roman" panose="02020603050405020304" pitchFamily="18" charset="0"/>
                <a:cs typeface="Times New Roman" panose="02020603050405020304" pitchFamily="18" charset="0"/>
              </a:rPr>
              <a:t>Bu Kanunun amacı</a:t>
            </a:r>
            <a:r>
              <a:rPr lang="tr-TR" sz="3200" dirty="0" smtClean="0">
                <a:solidFill>
                  <a:schemeClr val="accent5">
                    <a:lumMod val="75000"/>
                  </a:schemeClr>
                </a:solidFill>
                <a:latin typeface="Times New Roman" panose="02020603050405020304" pitchFamily="18" charset="0"/>
                <a:cs typeface="Times New Roman" panose="02020603050405020304" pitchFamily="18" charset="0"/>
              </a:rPr>
              <a:t>; </a:t>
            </a:r>
            <a:r>
              <a:rPr lang="tr-TR" sz="3200" dirty="0" smtClean="0">
                <a:solidFill>
                  <a:srgbClr val="FF0000"/>
                </a:solidFill>
                <a:latin typeface="Times New Roman" panose="02020603050405020304" pitchFamily="18" charset="0"/>
                <a:cs typeface="Times New Roman" panose="02020603050405020304" pitchFamily="18" charset="0"/>
              </a:rPr>
              <a:t>can ve mal güvenliğini - </a:t>
            </a:r>
            <a:r>
              <a:rPr lang="tr-TR" sz="3200" dirty="0" err="1" smtClean="0">
                <a:solidFill>
                  <a:schemeClr val="accent5">
                    <a:lumMod val="75000"/>
                  </a:schemeClr>
                </a:solidFill>
                <a:latin typeface="Times New Roman" panose="02020603050405020304" pitchFamily="18" charset="0"/>
                <a:cs typeface="Times New Roman" panose="02020603050405020304" pitchFamily="18" charset="0"/>
              </a:rPr>
              <a:t>teminen</a:t>
            </a:r>
            <a:r>
              <a:rPr lang="tr-TR" sz="3200" dirty="0" smtClean="0">
                <a:solidFill>
                  <a:schemeClr val="accent5">
                    <a:lumMod val="75000"/>
                  </a:schemeClr>
                </a:solidFill>
                <a:latin typeface="Times New Roman" panose="02020603050405020304" pitchFamily="18" charset="0"/>
                <a:cs typeface="Times New Roman" panose="02020603050405020304" pitchFamily="18" charset="0"/>
              </a:rPr>
              <a:t>, imar planına, fen, sanat ve sağlık kurallarına, standartlara uygun kaliteli yapı yapılması için </a:t>
            </a:r>
            <a:r>
              <a:rPr lang="tr-TR" sz="3200" dirty="0" smtClean="0">
                <a:solidFill>
                  <a:srgbClr val="FF0000"/>
                </a:solidFill>
                <a:latin typeface="Times New Roman" panose="02020603050405020304" pitchFamily="18" charset="0"/>
                <a:cs typeface="Times New Roman" panose="02020603050405020304" pitchFamily="18" charset="0"/>
              </a:rPr>
              <a:t>proje ve yapı denetimini sağlamak </a:t>
            </a:r>
            <a:r>
              <a:rPr lang="tr-TR" sz="3200" dirty="0" smtClean="0">
                <a:solidFill>
                  <a:schemeClr val="accent5">
                    <a:lumMod val="75000"/>
                  </a:schemeClr>
                </a:solidFill>
                <a:latin typeface="Times New Roman" panose="02020603050405020304" pitchFamily="18" charset="0"/>
                <a:cs typeface="Times New Roman" panose="02020603050405020304" pitchFamily="18" charset="0"/>
              </a:rPr>
              <a:t>ve yapı denetimine ilişkin usul ve esasları düzenlemektir</a:t>
            </a:r>
            <a:r>
              <a:rPr lang="tr-TR" dirty="0" smtClean="0">
                <a:solidFill>
                  <a:schemeClr val="accent5">
                    <a:lumMod val="75000"/>
                  </a:schemeClr>
                </a:solidFill>
              </a:rPr>
              <a:t>.</a:t>
            </a:r>
          </a:p>
        </p:txBody>
      </p:sp>
    </p:spTree>
    <p:extLst>
      <p:ext uri="{BB962C8B-B14F-4D97-AF65-F5344CB8AC3E}">
        <p14:creationId xmlns:p14="http://schemas.microsoft.com/office/powerpoint/2010/main" val="18996330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872359"/>
          </a:xfrm>
        </p:spPr>
        <p:txBody>
          <a:bodyPr>
            <a:normAutofit/>
          </a:bodyPr>
          <a:lstStyle/>
          <a:p>
            <a:r>
              <a:rPr lang="tr-TR" sz="3200" dirty="0" smtClean="0">
                <a:solidFill>
                  <a:srgbClr val="FF0000"/>
                </a:solidFill>
              </a:rPr>
              <a:t>İDARİ MÜEYYİDELER VE TEMİNAT</a:t>
            </a:r>
            <a:endParaRPr lang="tr-TR" sz="3200" dirty="0"/>
          </a:p>
        </p:txBody>
      </p:sp>
      <p:sp>
        <p:nvSpPr>
          <p:cNvPr id="3" name="İçerik Yer Tutucusu 2"/>
          <p:cNvSpPr>
            <a:spLocks noGrp="1"/>
          </p:cNvSpPr>
          <p:nvPr>
            <p:ph idx="1"/>
          </p:nvPr>
        </p:nvSpPr>
        <p:spPr>
          <a:xfrm>
            <a:off x="1143000" y="1492469"/>
            <a:ext cx="9872871" cy="4603531"/>
          </a:xfrm>
        </p:spPr>
        <p:txBody>
          <a:bodyPr>
            <a:normAutofit/>
          </a:bodyPr>
          <a:lstStyle/>
          <a:p>
            <a:pPr algn="just"/>
            <a:r>
              <a:rPr lang="tr-TR" sz="3200" dirty="0"/>
              <a:t>İdari para cezasına karşı </a:t>
            </a:r>
            <a:r>
              <a:rPr lang="tr-TR" sz="3200" dirty="0">
                <a:solidFill>
                  <a:srgbClr val="FF0000"/>
                </a:solidFill>
              </a:rPr>
              <a:t>on beş gün içinde yetkili idare mahkemesine itiraz </a:t>
            </a:r>
            <a:r>
              <a:rPr lang="tr-TR" sz="3200" dirty="0"/>
              <a:t>edilebilir. Bu süre içinde itiraz yoluna başvurulmaması hâlinde idari para cezası kesinleşir. İtirazlar, zaruret olmayan hâllerde evrak üzerinde incelenerek en kısa süre içinde karara bağlanır</a:t>
            </a:r>
            <a:r>
              <a:rPr lang="tr-TR" sz="3200" dirty="0" smtClean="0"/>
              <a:t>.</a:t>
            </a:r>
          </a:p>
          <a:p>
            <a:pPr algn="just"/>
            <a:r>
              <a:rPr lang="tr-TR" sz="3200" dirty="0"/>
              <a:t>Yeni iş almaktan men ve faaliyetine son verme cezalarına dair işlemler ile dokuzuncu fıkra kapsamında yapılan işlemler </a:t>
            </a:r>
            <a:r>
              <a:rPr lang="tr-TR" sz="3200" dirty="0">
                <a:solidFill>
                  <a:srgbClr val="FF0000"/>
                </a:solidFill>
              </a:rPr>
              <a:t>Resmî </a:t>
            </a:r>
            <a:r>
              <a:rPr lang="tr-TR" sz="3200" dirty="0" err="1">
                <a:solidFill>
                  <a:srgbClr val="FF0000"/>
                </a:solidFill>
              </a:rPr>
              <a:t>Gazete’de</a:t>
            </a:r>
            <a:r>
              <a:rPr lang="tr-TR" sz="3200" dirty="0">
                <a:solidFill>
                  <a:srgbClr val="FF0000"/>
                </a:solidFill>
              </a:rPr>
              <a:t> </a:t>
            </a:r>
            <a:r>
              <a:rPr lang="tr-TR" sz="3200" dirty="0">
                <a:solidFill>
                  <a:schemeClr val="tx2"/>
                </a:solidFill>
              </a:rPr>
              <a:t>ilan edilir.</a:t>
            </a:r>
          </a:p>
        </p:txBody>
      </p:sp>
    </p:spTree>
    <p:extLst>
      <p:ext uri="{BB962C8B-B14F-4D97-AF65-F5344CB8AC3E}">
        <p14:creationId xmlns:p14="http://schemas.microsoft.com/office/powerpoint/2010/main" val="38534463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651641"/>
          </a:xfrm>
        </p:spPr>
        <p:txBody>
          <a:bodyPr>
            <a:normAutofit/>
          </a:bodyPr>
          <a:lstStyle/>
          <a:p>
            <a:r>
              <a:rPr lang="tr-TR" sz="3200" dirty="0" smtClean="0">
                <a:solidFill>
                  <a:srgbClr val="FF0000"/>
                </a:solidFill>
              </a:rPr>
              <a:t>İDARİ MÜEYYİDELER VE TEMİNAT</a:t>
            </a:r>
            <a:endParaRPr lang="tr-TR" sz="3200" dirty="0"/>
          </a:p>
        </p:txBody>
      </p:sp>
      <p:sp>
        <p:nvSpPr>
          <p:cNvPr id="3" name="İçerik Yer Tutucusu 2"/>
          <p:cNvSpPr>
            <a:spLocks noGrp="1"/>
          </p:cNvSpPr>
          <p:nvPr>
            <p:ph idx="1"/>
          </p:nvPr>
        </p:nvSpPr>
        <p:spPr>
          <a:xfrm>
            <a:off x="1143000" y="1292772"/>
            <a:ext cx="9872871" cy="4803228"/>
          </a:xfrm>
        </p:spPr>
        <p:txBody>
          <a:bodyPr>
            <a:noAutofit/>
          </a:bodyPr>
          <a:lstStyle/>
          <a:p>
            <a:pPr algn="just"/>
            <a:r>
              <a:rPr lang="tr-TR" sz="2600" dirty="0" smtClean="0">
                <a:solidFill>
                  <a:schemeClr val="tx2"/>
                </a:solidFill>
              </a:rPr>
              <a:t>Yeni </a:t>
            </a:r>
            <a:r>
              <a:rPr lang="tr-TR" sz="2600" dirty="0">
                <a:solidFill>
                  <a:schemeClr val="tx2"/>
                </a:solidFill>
              </a:rPr>
              <a:t>iş almaktan men cezası alan </a:t>
            </a:r>
            <a:r>
              <a:rPr lang="tr-TR" sz="2600" dirty="0">
                <a:solidFill>
                  <a:srgbClr val="00B050"/>
                </a:solidFill>
              </a:rPr>
              <a:t>yapı denetim kuruluşunun ortakları </a:t>
            </a:r>
            <a:r>
              <a:rPr lang="tr-TR" sz="2600" dirty="0">
                <a:solidFill>
                  <a:srgbClr val="FF0000"/>
                </a:solidFill>
              </a:rPr>
              <a:t>ceza süresince, </a:t>
            </a:r>
            <a:r>
              <a:rPr lang="tr-TR" sz="2600" dirty="0">
                <a:solidFill>
                  <a:schemeClr val="tx2"/>
                </a:solidFill>
              </a:rPr>
              <a:t>faaliyete son verme cezası </a:t>
            </a:r>
            <a:r>
              <a:rPr lang="tr-TR" sz="2600" dirty="0"/>
              <a:t>alan yapı denetim kuruluşunun ortakları ise </a:t>
            </a:r>
            <a:r>
              <a:rPr lang="tr-TR" sz="2600" dirty="0">
                <a:solidFill>
                  <a:srgbClr val="FF0000"/>
                </a:solidFill>
              </a:rPr>
              <a:t>üç yıl süreyle </a:t>
            </a:r>
            <a:r>
              <a:rPr lang="tr-TR" sz="2600" dirty="0">
                <a:solidFill>
                  <a:schemeClr val="accent5"/>
                </a:solidFill>
              </a:rPr>
              <a:t>herhangi bir yapı denetim veya laboratuvar kuruluşunda </a:t>
            </a:r>
            <a:r>
              <a:rPr lang="tr-TR" sz="2600" dirty="0">
                <a:solidFill>
                  <a:schemeClr val="tx2"/>
                </a:solidFill>
              </a:rPr>
              <a:t>teknik bir görev alamaz </a:t>
            </a:r>
            <a:r>
              <a:rPr lang="tr-TR" sz="2600" dirty="0">
                <a:solidFill>
                  <a:schemeClr val="accent5"/>
                </a:solidFill>
              </a:rPr>
              <a:t>ve başka bir yapı denetim veya laboratuvar kuruluşunun </a:t>
            </a:r>
            <a:r>
              <a:rPr lang="tr-TR" sz="2600" dirty="0">
                <a:solidFill>
                  <a:schemeClr val="tx2"/>
                </a:solidFill>
              </a:rPr>
              <a:t>ortağı olamaz</a:t>
            </a:r>
            <a:r>
              <a:rPr lang="tr-TR" sz="2600" dirty="0" smtClean="0">
                <a:solidFill>
                  <a:schemeClr val="tx2"/>
                </a:solidFill>
              </a:rPr>
              <a:t>.</a:t>
            </a:r>
          </a:p>
          <a:p>
            <a:pPr algn="just"/>
            <a:r>
              <a:rPr lang="tr-TR" sz="2600" dirty="0"/>
              <a:t>Yapı denetim kuruluşlarına üç ayrı teknik inceleme raporu kapsamında </a:t>
            </a:r>
            <a:r>
              <a:rPr lang="tr-TR" sz="2600" dirty="0">
                <a:solidFill>
                  <a:srgbClr val="FF0000"/>
                </a:solidFill>
              </a:rPr>
              <a:t>üç adet idari müeyyide </a:t>
            </a:r>
            <a:r>
              <a:rPr lang="tr-TR" sz="2600" dirty="0">
                <a:solidFill>
                  <a:schemeClr val="accent5"/>
                </a:solidFill>
              </a:rPr>
              <a:t>uygulanmasına sebebiyet vererek kayıtları tutulan denetçi mimar ve denetçi mühendisler ile diğer teknik personel, </a:t>
            </a:r>
            <a:r>
              <a:rPr lang="tr-TR" sz="2600" dirty="0"/>
              <a:t>Merkez Yapı Denetim Komisyonunun kararı ve Bakanlığın onayı ile </a:t>
            </a:r>
            <a:r>
              <a:rPr lang="tr-TR" sz="2600" dirty="0">
                <a:solidFill>
                  <a:srgbClr val="FF0000"/>
                </a:solidFill>
              </a:rPr>
              <a:t>üç yıl süre </a:t>
            </a:r>
            <a:r>
              <a:rPr lang="tr-TR" sz="2600" dirty="0">
                <a:solidFill>
                  <a:schemeClr val="accent5"/>
                </a:solidFill>
              </a:rPr>
              <a:t>ile </a:t>
            </a:r>
            <a:r>
              <a:rPr lang="tr-TR" sz="2600" dirty="0"/>
              <a:t>herhangi bir yapı denetim veya laboratuvar kuruluşunda </a:t>
            </a:r>
            <a:r>
              <a:rPr lang="tr-TR" sz="2600" dirty="0">
                <a:solidFill>
                  <a:schemeClr val="tx2"/>
                </a:solidFill>
              </a:rPr>
              <a:t>teknik bir görev alamaz </a:t>
            </a:r>
            <a:r>
              <a:rPr lang="tr-TR" sz="2600" dirty="0"/>
              <a:t>ve başka bir yapı denetim veya laboratuvar kuruluşunun </a:t>
            </a:r>
            <a:r>
              <a:rPr lang="tr-TR" sz="2600" dirty="0">
                <a:solidFill>
                  <a:schemeClr val="tx2"/>
                </a:solidFill>
              </a:rPr>
              <a:t>ortağı olamaz.</a:t>
            </a:r>
          </a:p>
        </p:txBody>
      </p:sp>
    </p:spTree>
    <p:extLst>
      <p:ext uri="{BB962C8B-B14F-4D97-AF65-F5344CB8AC3E}">
        <p14:creationId xmlns:p14="http://schemas.microsoft.com/office/powerpoint/2010/main" val="35187611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861848"/>
          </a:xfrm>
        </p:spPr>
        <p:txBody>
          <a:bodyPr>
            <a:normAutofit/>
          </a:bodyPr>
          <a:lstStyle/>
          <a:p>
            <a:r>
              <a:rPr lang="tr-TR" sz="3200" dirty="0" smtClean="0">
                <a:solidFill>
                  <a:srgbClr val="FF0000"/>
                </a:solidFill>
              </a:rPr>
              <a:t>İDARİ MÜEYYİDELER VE TEMİNAT</a:t>
            </a:r>
            <a:endParaRPr lang="tr-TR" sz="3200" dirty="0"/>
          </a:p>
        </p:txBody>
      </p:sp>
      <p:sp>
        <p:nvSpPr>
          <p:cNvPr id="3" name="İçerik Yer Tutucusu 2"/>
          <p:cNvSpPr>
            <a:spLocks noGrp="1"/>
          </p:cNvSpPr>
          <p:nvPr>
            <p:ph idx="1"/>
          </p:nvPr>
        </p:nvSpPr>
        <p:spPr>
          <a:xfrm>
            <a:off x="1143000" y="1587062"/>
            <a:ext cx="9872871" cy="4508938"/>
          </a:xfrm>
        </p:spPr>
        <p:txBody>
          <a:bodyPr>
            <a:normAutofit/>
          </a:bodyPr>
          <a:lstStyle/>
          <a:p>
            <a:pPr algn="just"/>
            <a:r>
              <a:rPr lang="tr-TR" sz="3600" dirty="0"/>
              <a:t>Bakanlıkça, </a:t>
            </a:r>
            <a:r>
              <a:rPr lang="tr-TR" sz="3600" dirty="0">
                <a:solidFill>
                  <a:srgbClr val="FF0000"/>
                </a:solidFill>
              </a:rPr>
              <a:t>yapı denetim izin belgesi geçici olarak geri alınan</a:t>
            </a:r>
            <a:r>
              <a:rPr lang="tr-TR" sz="3600" dirty="0"/>
              <a:t> yapı denetim kuruluşunun, verilen süre içerisinde </a:t>
            </a:r>
            <a:r>
              <a:rPr lang="tr-TR" sz="3600" dirty="0">
                <a:solidFill>
                  <a:srgbClr val="FF0000"/>
                </a:solidFill>
              </a:rPr>
              <a:t>eksikliklerini tamamlamaması </a:t>
            </a:r>
            <a:r>
              <a:rPr lang="tr-TR" sz="3600" dirty="0"/>
              <a:t>halinde </a:t>
            </a:r>
            <a:r>
              <a:rPr lang="tr-TR" sz="3600" dirty="0">
                <a:solidFill>
                  <a:schemeClr val="tx2"/>
                </a:solidFill>
              </a:rPr>
              <a:t>izin belgesi iptal edilerek faaliyetine son verilir </a:t>
            </a:r>
            <a:r>
              <a:rPr lang="tr-TR" sz="3600" dirty="0"/>
              <a:t>ve birinci fıkranın (h) bendindeki durumlar hariç </a:t>
            </a:r>
            <a:r>
              <a:rPr lang="tr-TR" sz="3600" dirty="0">
                <a:solidFill>
                  <a:schemeClr val="tx2"/>
                </a:solidFill>
              </a:rPr>
              <a:t>teminatı iade edilir.</a:t>
            </a:r>
          </a:p>
        </p:txBody>
      </p:sp>
    </p:spTree>
    <p:extLst>
      <p:ext uri="{BB962C8B-B14F-4D97-AF65-F5344CB8AC3E}">
        <p14:creationId xmlns:p14="http://schemas.microsoft.com/office/powerpoint/2010/main" val="11883531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893379"/>
          </a:xfrm>
        </p:spPr>
        <p:txBody>
          <a:bodyPr>
            <a:normAutofit/>
          </a:bodyPr>
          <a:lstStyle/>
          <a:p>
            <a:r>
              <a:rPr lang="tr-TR" sz="3200" dirty="0" smtClean="0">
                <a:solidFill>
                  <a:srgbClr val="FF0000"/>
                </a:solidFill>
              </a:rPr>
              <a:t>İDARİ MÜEYYİDELER VE TEMİNAT</a:t>
            </a:r>
            <a:endParaRPr lang="tr-TR" sz="3200" dirty="0"/>
          </a:p>
        </p:txBody>
      </p:sp>
      <p:sp>
        <p:nvSpPr>
          <p:cNvPr id="3" name="İçerik Yer Tutucusu 2"/>
          <p:cNvSpPr>
            <a:spLocks noGrp="1"/>
          </p:cNvSpPr>
          <p:nvPr>
            <p:ph idx="1"/>
          </p:nvPr>
        </p:nvSpPr>
        <p:spPr>
          <a:xfrm>
            <a:off x="1143000" y="1534510"/>
            <a:ext cx="9872871" cy="4561490"/>
          </a:xfrm>
        </p:spPr>
        <p:txBody>
          <a:bodyPr>
            <a:noAutofit/>
          </a:bodyPr>
          <a:lstStyle/>
          <a:p>
            <a:pPr algn="just"/>
            <a:r>
              <a:rPr lang="tr-TR" sz="3200" dirty="0" smtClean="0"/>
              <a:t>Yapı </a:t>
            </a:r>
            <a:r>
              <a:rPr lang="tr-TR" sz="3200" dirty="0"/>
              <a:t>denetim kuruluşlarına denetim sorumluluğunu üstlendiği bir işte </a:t>
            </a:r>
            <a:r>
              <a:rPr lang="tr-TR" sz="3200" dirty="0">
                <a:solidFill>
                  <a:schemeClr val="tx2"/>
                </a:solidFill>
              </a:rPr>
              <a:t>yeni bir iş almaktan men cezası almasını gerektiren 2 </a:t>
            </a:r>
            <a:r>
              <a:rPr lang="tr-TR" sz="3200" dirty="0" err="1">
                <a:solidFill>
                  <a:schemeClr val="tx2"/>
                </a:solidFill>
              </a:rPr>
              <a:t>nci</a:t>
            </a:r>
            <a:r>
              <a:rPr lang="tr-TR" sz="3200" dirty="0">
                <a:solidFill>
                  <a:schemeClr val="tx2"/>
                </a:solidFill>
              </a:rPr>
              <a:t> maddenin dördüncü fıkrasının (a) ve (c) ile (g) bendine</a:t>
            </a:r>
            <a:r>
              <a:rPr lang="tr-TR" sz="3200" dirty="0"/>
              <a:t> </a:t>
            </a:r>
            <a:r>
              <a:rPr lang="tr-TR" sz="3200" dirty="0">
                <a:solidFill>
                  <a:srgbClr val="FF0000"/>
                </a:solidFill>
              </a:rPr>
              <a:t>aykırı hareket ettiğinin </a:t>
            </a:r>
            <a:r>
              <a:rPr lang="tr-TR" sz="3200" dirty="0">
                <a:solidFill>
                  <a:schemeClr val="tx1"/>
                </a:solidFill>
              </a:rPr>
              <a:t>aynı anda </a:t>
            </a:r>
            <a:r>
              <a:rPr lang="tr-TR" sz="3200" dirty="0"/>
              <a:t>tespit edilmesi hâlinde </a:t>
            </a:r>
            <a:r>
              <a:rPr lang="tr-TR" sz="3200" dirty="0">
                <a:solidFill>
                  <a:srgbClr val="FF0000"/>
                </a:solidFill>
              </a:rPr>
              <a:t>bir kez yeni iş almaktan men cezası verilir</a:t>
            </a:r>
            <a:r>
              <a:rPr lang="tr-TR" sz="3200" dirty="0" smtClean="0">
                <a:solidFill>
                  <a:srgbClr val="FF0000"/>
                </a:solidFill>
              </a:rPr>
              <a:t>.</a:t>
            </a:r>
          </a:p>
          <a:p>
            <a:pPr algn="just"/>
            <a:r>
              <a:rPr lang="tr-TR" sz="3200" dirty="0" smtClean="0"/>
              <a:t>Bu Kanun kapsamında verilecek idari para cezaları İl Yapı Denetim Komisyonunun teklifi üzerine Çevre ve Şehircilik İl Müdürlüğünce verilir ve verilen </a:t>
            </a:r>
            <a:r>
              <a:rPr lang="tr-TR" sz="3200" dirty="0" smtClean="0">
                <a:solidFill>
                  <a:schemeClr val="tx2">
                    <a:lumMod val="75000"/>
                  </a:schemeClr>
                </a:solidFill>
              </a:rPr>
              <a:t>idari para cezaları tebliğinden itibaren </a:t>
            </a:r>
            <a:r>
              <a:rPr lang="tr-TR" sz="3200" dirty="0" smtClean="0">
                <a:solidFill>
                  <a:srgbClr val="FF0000"/>
                </a:solidFill>
              </a:rPr>
              <a:t>bir ay içinde </a:t>
            </a:r>
            <a:r>
              <a:rPr lang="tr-TR" sz="3200" dirty="0" smtClean="0">
                <a:solidFill>
                  <a:schemeClr val="tx2">
                    <a:lumMod val="75000"/>
                  </a:schemeClr>
                </a:solidFill>
              </a:rPr>
              <a:t>ödenir.</a:t>
            </a:r>
          </a:p>
          <a:p>
            <a:pPr algn="just"/>
            <a:endParaRPr lang="tr-TR" sz="3200" dirty="0">
              <a:solidFill>
                <a:srgbClr val="FF0000"/>
              </a:solidFill>
            </a:endParaRPr>
          </a:p>
        </p:txBody>
      </p:sp>
    </p:spTree>
    <p:extLst>
      <p:ext uri="{BB962C8B-B14F-4D97-AF65-F5344CB8AC3E}">
        <p14:creationId xmlns:p14="http://schemas.microsoft.com/office/powerpoint/2010/main" val="39855818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3000" y="609600"/>
            <a:ext cx="9875520" cy="914400"/>
          </a:xfrm>
        </p:spPr>
        <p:txBody>
          <a:bodyPr>
            <a:normAutofit/>
          </a:bodyPr>
          <a:lstStyle/>
          <a:p>
            <a:r>
              <a:rPr lang="tr-TR" sz="3200" dirty="0" smtClean="0">
                <a:solidFill>
                  <a:srgbClr val="FF0000"/>
                </a:solidFill>
              </a:rPr>
              <a:t>İDARİ MÜEYYİDELER VE TEMİNAT</a:t>
            </a:r>
            <a:endParaRPr lang="tr-TR" sz="3200" dirty="0"/>
          </a:p>
        </p:txBody>
      </p:sp>
      <p:sp>
        <p:nvSpPr>
          <p:cNvPr id="3" name="2 İçerik Yer Tutucusu"/>
          <p:cNvSpPr>
            <a:spLocks noGrp="1"/>
          </p:cNvSpPr>
          <p:nvPr>
            <p:ph idx="1"/>
          </p:nvPr>
        </p:nvSpPr>
        <p:spPr>
          <a:xfrm>
            <a:off x="1143000" y="1450427"/>
            <a:ext cx="9872871" cy="4824249"/>
          </a:xfrm>
        </p:spPr>
        <p:txBody>
          <a:bodyPr>
            <a:noAutofit/>
          </a:bodyPr>
          <a:lstStyle/>
          <a:p>
            <a:pPr algn="just"/>
            <a:r>
              <a:rPr lang="tr-TR" sz="3200" b="1" dirty="0" smtClean="0">
                <a:solidFill>
                  <a:srgbClr val="FF0000"/>
                </a:solidFill>
              </a:rPr>
              <a:t>(Ek fıkra:10/6/2022-7410/17 md.)</a:t>
            </a:r>
            <a:r>
              <a:rPr lang="tr-TR" sz="3200" dirty="0" smtClean="0"/>
              <a:t> Bakanlıkça 5 inci madde uyarınca </a:t>
            </a:r>
            <a:r>
              <a:rPr lang="tr-TR" sz="3200" dirty="0" smtClean="0">
                <a:solidFill>
                  <a:srgbClr val="7030A0"/>
                </a:solidFill>
              </a:rPr>
              <a:t>elektronik ortamda görevlendirildiği bir yapıda;</a:t>
            </a:r>
          </a:p>
          <a:p>
            <a:pPr algn="just"/>
            <a:r>
              <a:rPr lang="tr-TR" sz="3200" dirty="0" smtClean="0">
                <a:solidFill>
                  <a:srgbClr val="7030A0"/>
                </a:solidFill>
              </a:rPr>
              <a:t>a) </a:t>
            </a:r>
            <a:r>
              <a:rPr lang="tr-TR" sz="3200" dirty="0" smtClean="0"/>
              <a:t>Yapı denetim kuruluşunca </a:t>
            </a:r>
            <a:r>
              <a:rPr lang="tr-TR" sz="3200" dirty="0" smtClean="0">
                <a:solidFill>
                  <a:srgbClr val="FF0000"/>
                </a:solidFill>
              </a:rPr>
              <a:t>ilgili denetim personeli Bakanlıkça belirlenen sürede görevlendirilerek </a:t>
            </a:r>
            <a:r>
              <a:rPr lang="tr-TR" sz="3200" dirty="0" smtClean="0">
                <a:solidFill>
                  <a:schemeClr val="tx2">
                    <a:lumMod val="50000"/>
                  </a:schemeClr>
                </a:solidFill>
              </a:rPr>
              <a:t>yapının denetim sorumluluğunun üstlenilmemesi,</a:t>
            </a:r>
          </a:p>
          <a:p>
            <a:pPr algn="just"/>
            <a:r>
              <a:rPr lang="tr-TR" sz="3200" dirty="0" smtClean="0">
                <a:solidFill>
                  <a:srgbClr val="7030A0"/>
                </a:solidFill>
              </a:rPr>
              <a:t>b) </a:t>
            </a:r>
            <a:r>
              <a:rPr lang="tr-TR" sz="3200" dirty="0" smtClean="0"/>
              <a:t>Denetim sorumluluğu üstlenilen </a:t>
            </a:r>
            <a:r>
              <a:rPr lang="tr-TR" sz="3200" dirty="0" smtClean="0">
                <a:solidFill>
                  <a:srgbClr val="FF0000"/>
                </a:solidFill>
              </a:rPr>
              <a:t>ancak yapı denetim kuruluşundan kaynaklanan nedenlerle </a:t>
            </a:r>
            <a:r>
              <a:rPr lang="tr-TR" sz="3200" dirty="0" smtClean="0">
                <a:solidFill>
                  <a:schemeClr val="tx2">
                    <a:lumMod val="50000"/>
                  </a:schemeClr>
                </a:solidFill>
              </a:rPr>
              <a:t>Bakanlıkça belirlenen sürede yapı denetim hizmet sözleşmesinin imzalanmaması,</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solidFill>
                  <a:srgbClr val="FF0000"/>
                </a:solidFill>
              </a:rPr>
              <a:t>İDARİ MÜEYYİDELER VE TEMİNAT</a:t>
            </a:r>
            <a:endParaRPr lang="tr-TR" sz="3200" dirty="0"/>
          </a:p>
        </p:txBody>
      </p:sp>
      <p:sp>
        <p:nvSpPr>
          <p:cNvPr id="3" name="2 İçerik Yer Tutucusu"/>
          <p:cNvSpPr>
            <a:spLocks noGrp="1"/>
          </p:cNvSpPr>
          <p:nvPr>
            <p:ph idx="1"/>
          </p:nvPr>
        </p:nvSpPr>
        <p:spPr>
          <a:xfrm>
            <a:off x="1143000" y="1786759"/>
            <a:ext cx="9872871" cy="4309241"/>
          </a:xfrm>
        </p:spPr>
        <p:txBody>
          <a:bodyPr/>
          <a:lstStyle/>
          <a:p>
            <a:pPr algn="just"/>
            <a:r>
              <a:rPr lang="tr-TR" sz="2800" dirty="0" smtClean="0">
                <a:solidFill>
                  <a:schemeClr val="tx2">
                    <a:lumMod val="50000"/>
                  </a:schemeClr>
                </a:solidFill>
              </a:rPr>
              <a:t>c) </a:t>
            </a:r>
            <a:r>
              <a:rPr lang="tr-TR" sz="2800" dirty="0" smtClean="0"/>
              <a:t>Yapı denetim kuruluşunun; </a:t>
            </a:r>
            <a:r>
              <a:rPr lang="tr-TR" sz="2800" dirty="0" smtClean="0">
                <a:solidFill>
                  <a:schemeClr val="accent5">
                    <a:lumMod val="50000"/>
                  </a:schemeClr>
                </a:solidFill>
              </a:rPr>
              <a:t>izin belgesinin geçici olarak geri alınması, iptal edilmesi, birinci fıkranın (g) bendi uyarınca yeni iş almaktan men cezası alması veya o yapı için Bakanlıkça elektronik ortamda yapılan görevlendirilmesinin kaldırılması durumları </a:t>
            </a:r>
            <a:r>
              <a:rPr lang="tr-TR" sz="2800" dirty="0" smtClean="0">
                <a:solidFill>
                  <a:srgbClr val="00B0F0"/>
                </a:solidFill>
              </a:rPr>
              <a:t>hariç olmak üzere </a:t>
            </a:r>
            <a:r>
              <a:rPr lang="tr-TR" sz="2800" dirty="0" smtClean="0">
                <a:solidFill>
                  <a:srgbClr val="FF0000"/>
                </a:solidFill>
              </a:rPr>
              <a:t>yapı denetim hizmet sözleşmesinin yapı denetim kuruluşundan kaynaklı sebeple feshi,</a:t>
            </a:r>
          </a:p>
          <a:p>
            <a:pPr algn="just"/>
            <a:r>
              <a:rPr lang="tr-TR" sz="2800" dirty="0" smtClean="0">
                <a:solidFill>
                  <a:schemeClr val="tx2">
                    <a:lumMod val="50000"/>
                  </a:schemeClr>
                </a:solidFill>
              </a:rPr>
              <a:t>ç) </a:t>
            </a:r>
            <a:r>
              <a:rPr lang="tr-TR" sz="2800" dirty="0" smtClean="0">
                <a:solidFill>
                  <a:schemeClr val="accent5">
                    <a:lumMod val="50000"/>
                  </a:schemeClr>
                </a:solidFill>
              </a:rPr>
              <a:t>Yapı ruhsatı verildikten sonra, </a:t>
            </a:r>
            <a:r>
              <a:rPr lang="tr-TR" sz="2800" dirty="0" smtClean="0">
                <a:solidFill>
                  <a:srgbClr val="FF0000"/>
                </a:solidFill>
              </a:rPr>
              <a:t>yapı denetim kuruluşunun gerçeğe aykırı beyan veya bilgi/belge vermesi sebebiyle </a:t>
            </a:r>
            <a:r>
              <a:rPr lang="tr-TR" sz="2800" dirty="0" smtClean="0">
                <a:solidFill>
                  <a:schemeClr val="bg2">
                    <a:lumMod val="25000"/>
                  </a:schemeClr>
                </a:solidFill>
              </a:rPr>
              <a:t>o yapı için hatalı görevlendirme yapıldığının anlaşılması,</a:t>
            </a:r>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solidFill>
                  <a:srgbClr val="FF0000"/>
                </a:solidFill>
              </a:rPr>
              <a:t>İDARİ MÜEYYİDELER VE TEMİNAT</a:t>
            </a:r>
            <a:endParaRPr lang="tr-TR" sz="3200" dirty="0"/>
          </a:p>
        </p:txBody>
      </p:sp>
      <p:sp>
        <p:nvSpPr>
          <p:cNvPr id="3" name="2 İçerik Yer Tutucusu"/>
          <p:cNvSpPr>
            <a:spLocks noGrp="1"/>
          </p:cNvSpPr>
          <p:nvPr>
            <p:ph idx="1"/>
          </p:nvPr>
        </p:nvSpPr>
        <p:spPr>
          <a:xfrm>
            <a:off x="1143000" y="1650124"/>
            <a:ext cx="9872871" cy="4445876"/>
          </a:xfrm>
        </p:spPr>
        <p:txBody>
          <a:bodyPr>
            <a:normAutofit fontScale="92500"/>
          </a:bodyPr>
          <a:lstStyle/>
          <a:p>
            <a:pPr algn="just"/>
            <a:r>
              <a:rPr lang="tr-TR" sz="2800" dirty="0" smtClean="0">
                <a:solidFill>
                  <a:schemeClr val="bg2">
                    <a:lumMod val="25000"/>
                  </a:schemeClr>
                </a:solidFill>
              </a:rPr>
              <a:t>hallerinde </a:t>
            </a:r>
            <a:r>
              <a:rPr lang="tr-TR" sz="2800" dirty="0" smtClean="0"/>
              <a:t>yapı denetim kuruluşu, </a:t>
            </a:r>
            <a:r>
              <a:rPr lang="tr-TR" sz="2800" dirty="0" smtClean="0">
                <a:solidFill>
                  <a:schemeClr val="bg2">
                    <a:lumMod val="25000"/>
                  </a:schemeClr>
                </a:solidFill>
              </a:rPr>
              <a:t>Bakanlıkça elektronik ortamda yapılan sıralamadan </a:t>
            </a:r>
            <a:r>
              <a:rPr lang="tr-TR" sz="2800" dirty="0" smtClean="0">
                <a:solidFill>
                  <a:srgbClr val="FF3300"/>
                </a:solidFill>
              </a:rPr>
              <a:t>her bir fiili için 120 güne kadar çıkarılarak </a:t>
            </a:r>
            <a:r>
              <a:rPr lang="tr-TR" sz="2800" dirty="0" smtClean="0">
                <a:solidFill>
                  <a:srgbClr val="CC0066"/>
                </a:solidFill>
              </a:rPr>
              <a:t>yapı denetim kuruluşunun yeni bir işte denetim görevi üstlenmesine izin verilmez. </a:t>
            </a:r>
            <a:r>
              <a:rPr lang="tr-TR" sz="2800" dirty="0" smtClean="0"/>
              <a:t>Bu fıkra uyarınca, </a:t>
            </a:r>
            <a:r>
              <a:rPr lang="tr-TR" sz="2800" dirty="0" smtClean="0">
                <a:solidFill>
                  <a:srgbClr val="7030A0"/>
                </a:solidFill>
              </a:rPr>
              <a:t>elektronik ortamda sıralamadan çıkarılan yapı denetim kuruluşunun yeniden sıralamaya girmesi halinde</a:t>
            </a:r>
            <a:r>
              <a:rPr lang="tr-TR" sz="2800" dirty="0" smtClean="0"/>
              <a:t>, </a:t>
            </a:r>
            <a:r>
              <a:rPr lang="tr-TR" sz="2800" dirty="0" smtClean="0">
                <a:solidFill>
                  <a:schemeClr val="accent5">
                    <a:lumMod val="50000"/>
                  </a:schemeClr>
                </a:solidFill>
              </a:rPr>
              <a:t>sıralamadan çıkarılmasına sebebiyet veren yapıda </a:t>
            </a:r>
            <a:r>
              <a:rPr lang="tr-TR" sz="2800" dirty="0" smtClean="0">
                <a:solidFill>
                  <a:srgbClr val="C00000"/>
                </a:solidFill>
              </a:rPr>
              <a:t>tekrar Bakanlıkça görevlendirilmesi mümkündür. </a:t>
            </a:r>
            <a:r>
              <a:rPr lang="tr-TR" sz="2800" dirty="0" smtClean="0"/>
              <a:t>Bu fıkra uyarınca yürütülecek işlemler için birinci fıkranın (h) bendi, üçüncü fıkra, beşinci fıkra, yedinci fıkra, </a:t>
            </a:r>
            <a:r>
              <a:rPr lang="tr-TR" sz="2800" dirty="0" err="1" smtClean="0"/>
              <a:t>onbeşinci</a:t>
            </a:r>
            <a:r>
              <a:rPr lang="tr-TR" sz="2800" dirty="0" smtClean="0"/>
              <a:t> fıkra ve 9 uncu maddenin birinci fıkra hükümleri uygulanmaz. Bu fıkra uyarınca uygulanan yeni bir işte denetim görevi üstlenilememesine dair işlem yapı denetim kuruluşuna </a:t>
            </a:r>
            <a:r>
              <a:rPr lang="tr-TR" sz="2800" dirty="0" smtClean="0">
                <a:solidFill>
                  <a:srgbClr val="7030A0"/>
                </a:solidFill>
              </a:rPr>
              <a:t>elektronik sistem üzerinden bildirilir. </a:t>
            </a:r>
          </a:p>
          <a:p>
            <a:endParaRPr lang="tr-TR" dirty="0" smtClean="0"/>
          </a:p>
          <a:p>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solidFill>
                  <a:srgbClr val="FF0000"/>
                </a:solidFill>
              </a:rPr>
              <a:t>İDARİ MÜEYYİDELER VE TEMİNAT</a:t>
            </a:r>
            <a:endParaRPr lang="tr-TR" sz="3200" dirty="0"/>
          </a:p>
        </p:txBody>
      </p:sp>
      <p:sp>
        <p:nvSpPr>
          <p:cNvPr id="3" name="2 İçerik Yer Tutucusu"/>
          <p:cNvSpPr>
            <a:spLocks noGrp="1"/>
          </p:cNvSpPr>
          <p:nvPr>
            <p:ph idx="1"/>
          </p:nvPr>
        </p:nvSpPr>
        <p:spPr/>
        <p:txBody>
          <a:bodyPr>
            <a:noAutofit/>
          </a:bodyPr>
          <a:lstStyle/>
          <a:p>
            <a:pPr algn="just"/>
            <a:r>
              <a:rPr lang="tr-TR" sz="3000" b="1" dirty="0" smtClean="0">
                <a:solidFill>
                  <a:srgbClr val="FF0000"/>
                </a:solidFill>
              </a:rPr>
              <a:t>Ek fıkra:10/6/2022-7410/17 md.)</a:t>
            </a:r>
            <a:r>
              <a:rPr lang="tr-TR" sz="3000" dirty="0" smtClean="0"/>
              <a:t> Yapı denetim kuruluşunun </a:t>
            </a:r>
            <a:r>
              <a:rPr lang="tr-TR" sz="3000" dirty="0" smtClean="0">
                <a:solidFill>
                  <a:srgbClr val="FF0000"/>
                </a:solidFill>
              </a:rPr>
              <a:t>ek 1 inci madde </a:t>
            </a:r>
            <a:r>
              <a:rPr lang="tr-TR" sz="3000" dirty="0" smtClean="0"/>
              <a:t>kapsamında Bakanlıkça belirlenen esaslar çerçevesinde yürüttüğü denetimde, </a:t>
            </a:r>
            <a:r>
              <a:rPr lang="tr-TR" sz="3000" dirty="0" smtClean="0">
                <a:solidFill>
                  <a:srgbClr val="C00000"/>
                </a:solidFill>
              </a:rPr>
              <a:t>ruhsat eki onaylı statik projesine uygun olan ancak ruhsat eki diğer projelere uygun olmayan aykırılıkları tespit etmemesi halinde, </a:t>
            </a:r>
            <a:r>
              <a:rPr lang="tr-TR" sz="3000" dirty="0" smtClean="0"/>
              <a:t>yapı denetim kuruluşuna İl Yapı Denetim Komisyonunun teklifi üzerine Çevre, Şehircilik ve İklim Değişikliği İl Müdürlüğünce </a:t>
            </a:r>
            <a:r>
              <a:rPr lang="tr-TR" sz="3000" dirty="0" smtClean="0">
                <a:solidFill>
                  <a:srgbClr val="FF0000"/>
                </a:solidFill>
              </a:rPr>
              <a:t>o işe ilişkin aldığı hizmet bedelinin %20’si oranında idari para cezası uygulanır.</a:t>
            </a:r>
            <a:endParaRPr lang="tr-TR" sz="3000"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solidFill>
                  <a:srgbClr val="FF0000"/>
                </a:solidFill>
              </a:rPr>
              <a:t>İDARİ MÜEYYİDELER VE TEMİNAT</a:t>
            </a:r>
            <a:endParaRPr lang="tr-TR" sz="3200" dirty="0"/>
          </a:p>
        </p:txBody>
      </p:sp>
      <p:sp>
        <p:nvSpPr>
          <p:cNvPr id="3" name="2 İçerik Yer Tutucusu"/>
          <p:cNvSpPr>
            <a:spLocks noGrp="1"/>
          </p:cNvSpPr>
          <p:nvPr>
            <p:ph idx="1"/>
          </p:nvPr>
        </p:nvSpPr>
        <p:spPr>
          <a:xfrm>
            <a:off x="1143000" y="1566041"/>
            <a:ext cx="9872871" cy="4529959"/>
          </a:xfrm>
        </p:spPr>
        <p:txBody>
          <a:bodyPr>
            <a:noAutofit/>
          </a:bodyPr>
          <a:lstStyle/>
          <a:p>
            <a:pPr algn="just"/>
            <a:r>
              <a:rPr lang="tr-TR" sz="2800" b="1" dirty="0" smtClean="0">
                <a:solidFill>
                  <a:srgbClr val="FF0000"/>
                </a:solidFill>
              </a:rPr>
              <a:t>Ek fıkra:10/6/2022-7410/17 md.)</a:t>
            </a:r>
            <a:r>
              <a:rPr lang="tr-TR" sz="2800" dirty="0" smtClean="0"/>
              <a:t> Yapı denetim kuruluşunun, </a:t>
            </a:r>
            <a:r>
              <a:rPr lang="tr-TR" sz="2800" dirty="0" smtClean="0">
                <a:solidFill>
                  <a:srgbClr val="FF0000"/>
                </a:solidFill>
              </a:rPr>
              <a:t>ek 1 inci maddeye </a:t>
            </a:r>
            <a:r>
              <a:rPr lang="tr-TR" sz="2800" dirty="0" smtClean="0"/>
              <a:t>göre Bakanlıkça belirlenen esaslar çerçevesinde yürüttüğü denetim görevinde;</a:t>
            </a:r>
          </a:p>
          <a:p>
            <a:pPr algn="just"/>
            <a:r>
              <a:rPr lang="tr-TR" sz="2800" dirty="0" smtClean="0">
                <a:solidFill>
                  <a:schemeClr val="tx1"/>
                </a:solidFill>
              </a:rPr>
              <a:t>a) </a:t>
            </a:r>
            <a:r>
              <a:rPr lang="tr-TR" sz="2800" dirty="0" smtClean="0"/>
              <a:t>Ruhsat eki </a:t>
            </a:r>
            <a:r>
              <a:rPr lang="tr-TR" sz="2800" dirty="0" smtClean="0">
                <a:solidFill>
                  <a:srgbClr val="FF0000"/>
                </a:solidFill>
              </a:rPr>
              <a:t>onaylı</a:t>
            </a:r>
            <a:r>
              <a:rPr lang="tr-TR" sz="2800" dirty="0" smtClean="0"/>
              <a:t> </a:t>
            </a:r>
            <a:r>
              <a:rPr lang="tr-TR" sz="2800" dirty="0" smtClean="0">
                <a:solidFill>
                  <a:srgbClr val="FF0000"/>
                </a:solidFill>
              </a:rPr>
              <a:t>statik projesine uygunsuzluğu </a:t>
            </a:r>
            <a:r>
              <a:rPr lang="tr-TR" sz="2800" dirty="0" smtClean="0"/>
              <a:t>tespit etmemesi,</a:t>
            </a:r>
          </a:p>
          <a:p>
            <a:pPr algn="just"/>
            <a:r>
              <a:rPr lang="tr-TR" sz="2800" dirty="0" smtClean="0">
                <a:solidFill>
                  <a:schemeClr val="tx1"/>
                </a:solidFill>
              </a:rPr>
              <a:t>b) </a:t>
            </a:r>
            <a:r>
              <a:rPr lang="tr-TR" sz="2800" dirty="0" smtClean="0">
                <a:solidFill>
                  <a:srgbClr val="FF0000"/>
                </a:solidFill>
              </a:rPr>
              <a:t>Yapısal hasar olduğu halde </a:t>
            </a:r>
            <a:r>
              <a:rPr lang="tr-TR" sz="2800" dirty="0" smtClean="0"/>
              <a:t>bu durumu tespit etmemesi,</a:t>
            </a:r>
          </a:p>
          <a:p>
            <a:pPr algn="just"/>
            <a:r>
              <a:rPr lang="tr-TR" sz="2800" dirty="0" smtClean="0">
                <a:solidFill>
                  <a:schemeClr val="tx1"/>
                </a:solidFill>
              </a:rPr>
              <a:t>c) </a:t>
            </a:r>
            <a:r>
              <a:rPr lang="tr-TR" sz="2800" dirty="0" smtClean="0"/>
              <a:t>Tespite konu </a:t>
            </a:r>
            <a:r>
              <a:rPr lang="tr-TR" sz="2800" dirty="0" smtClean="0">
                <a:solidFill>
                  <a:srgbClr val="FF0000"/>
                </a:solidFill>
              </a:rPr>
              <a:t>statik projesine uygunsuzluğun ya da hasarın mahallinde olmadığı halde</a:t>
            </a:r>
            <a:r>
              <a:rPr lang="tr-TR" sz="2800" dirty="0" smtClean="0"/>
              <a:t> bu yönde tespitte bulunması,</a:t>
            </a:r>
          </a:p>
          <a:p>
            <a:pPr algn="just"/>
            <a:r>
              <a:rPr lang="tr-TR" sz="2800" dirty="0" smtClean="0">
                <a:solidFill>
                  <a:schemeClr val="tx1"/>
                </a:solidFill>
              </a:rPr>
              <a:t>ç) </a:t>
            </a:r>
            <a:r>
              <a:rPr lang="tr-TR" sz="2800" dirty="0" smtClean="0">
                <a:solidFill>
                  <a:srgbClr val="FF0000"/>
                </a:solidFill>
              </a:rPr>
              <a:t>Bakanlıkça belirlenen sürede </a:t>
            </a:r>
            <a:r>
              <a:rPr lang="tr-TR" sz="2800" dirty="0" smtClean="0"/>
              <a:t>denetimi yerine getirmemesi,</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solidFill>
                  <a:srgbClr val="FF0000"/>
                </a:solidFill>
              </a:rPr>
              <a:t>İDARİ MÜEYYİDELER VE TEMİNAT</a:t>
            </a:r>
            <a:endParaRPr lang="tr-TR" sz="3200" dirty="0"/>
          </a:p>
        </p:txBody>
      </p:sp>
      <p:sp>
        <p:nvSpPr>
          <p:cNvPr id="3" name="2 İçerik Yer Tutucusu"/>
          <p:cNvSpPr>
            <a:spLocks noGrp="1"/>
          </p:cNvSpPr>
          <p:nvPr>
            <p:ph idx="1"/>
          </p:nvPr>
        </p:nvSpPr>
        <p:spPr>
          <a:xfrm>
            <a:off x="1111469" y="1587062"/>
            <a:ext cx="9872871" cy="4519449"/>
          </a:xfrm>
        </p:spPr>
        <p:txBody>
          <a:bodyPr>
            <a:normAutofit/>
          </a:bodyPr>
          <a:lstStyle/>
          <a:p>
            <a:pPr algn="just"/>
            <a:r>
              <a:rPr lang="tr-TR" sz="3000" dirty="0" smtClean="0">
                <a:solidFill>
                  <a:srgbClr val="9900CC"/>
                </a:solidFill>
              </a:rPr>
              <a:t>hallerinde</a:t>
            </a:r>
            <a:r>
              <a:rPr lang="tr-TR" sz="3000" dirty="0" smtClean="0"/>
              <a:t> Merkez Yapı Denetim Komisyonunun teklifi üzerine Bakanlıkça yapı denetim kuruluşunun </a:t>
            </a:r>
            <a:r>
              <a:rPr lang="tr-TR" sz="3000" dirty="0" smtClean="0">
                <a:solidFill>
                  <a:srgbClr val="FF0000"/>
                </a:solidFill>
              </a:rPr>
              <a:t>bir yıl süre ile ek 1 inci madde kapsamında yeni bir denetim görevi üstlenmesinin engellenmesine yönelik idari müeyyide </a:t>
            </a:r>
            <a:r>
              <a:rPr lang="tr-TR" sz="3000" dirty="0" smtClean="0"/>
              <a:t>uygulanır. Bu fıkra kapsamındaki idari müeyyideler </a:t>
            </a:r>
            <a:r>
              <a:rPr lang="tr-TR" sz="3000" dirty="0" smtClean="0">
                <a:solidFill>
                  <a:srgbClr val="FF0000"/>
                </a:solidFill>
              </a:rPr>
              <a:t>Resmî Gazete’de ilan edilir. </a:t>
            </a:r>
            <a:r>
              <a:rPr lang="tr-TR" sz="3000" dirty="0" smtClean="0"/>
              <a:t>Bu fıkra uyarınca yürütülecek işlemler için </a:t>
            </a:r>
            <a:r>
              <a:rPr lang="tr-TR" sz="3000" dirty="0" smtClean="0">
                <a:solidFill>
                  <a:srgbClr val="FF0000"/>
                </a:solidFill>
              </a:rPr>
              <a:t>birinci fıkranın (h) bendi, yedinci fıkra ve 9 uncu maddenin birinci fıkra hükümleri uygulanmaz.</a:t>
            </a:r>
          </a:p>
          <a:p>
            <a:endParaRPr lang="tr-TR" dirty="0" smtClean="0"/>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3000" y="609601"/>
            <a:ext cx="9875520" cy="662152"/>
          </a:xfrm>
        </p:spPr>
        <p:txBody>
          <a:bodyPr>
            <a:normAutofit fontScale="90000"/>
          </a:bodyPr>
          <a:lstStyle/>
          <a:p>
            <a:r>
              <a:rPr lang="tr-TR" dirty="0" smtClean="0">
                <a:solidFill>
                  <a:srgbClr val="FF0000"/>
                </a:solidFill>
              </a:rPr>
              <a:t>TANIMLAR </a:t>
            </a:r>
            <a:r>
              <a:rPr lang="tr-TR" dirty="0" smtClean="0">
                <a:solidFill>
                  <a:schemeClr val="tx1"/>
                </a:solidFill>
                <a:latin typeface="Times New Roman" panose="02020603050405020304" pitchFamily="18" charset="0"/>
                <a:cs typeface="Times New Roman" panose="02020603050405020304" pitchFamily="18" charset="0"/>
              </a:rPr>
              <a:t>(MADDE 1)</a:t>
            </a:r>
            <a:r>
              <a:rPr lang="tr-TR" dirty="0" smtClean="0">
                <a:solidFill>
                  <a:schemeClr val="tx1"/>
                </a:solidFill>
              </a:rPr>
              <a:t/>
            </a:r>
            <a:br>
              <a:rPr lang="tr-TR" dirty="0" smtClean="0">
                <a:solidFill>
                  <a:schemeClr val="tx1"/>
                </a:solidFill>
              </a:rPr>
            </a:br>
            <a:endParaRPr lang="tr-TR" dirty="0">
              <a:solidFill>
                <a:srgbClr val="FF0000"/>
              </a:solidFill>
            </a:endParaRPr>
          </a:p>
        </p:txBody>
      </p:sp>
      <p:sp>
        <p:nvSpPr>
          <p:cNvPr id="3" name="2 İçerik Yer Tutucusu"/>
          <p:cNvSpPr>
            <a:spLocks noGrp="1"/>
          </p:cNvSpPr>
          <p:nvPr>
            <p:ph idx="1"/>
          </p:nvPr>
        </p:nvSpPr>
        <p:spPr>
          <a:xfrm>
            <a:off x="1143000" y="1618594"/>
            <a:ext cx="9872871" cy="4256690"/>
          </a:xfrm>
        </p:spPr>
        <p:txBody>
          <a:bodyPr>
            <a:normAutofit/>
          </a:bodyPr>
          <a:lstStyle/>
          <a:p>
            <a:pPr algn="just"/>
            <a:r>
              <a:rPr lang="tr-TR" sz="3200" dirty="0" smtClean="0">
                <a:solidFill>
                  <a:schemeClr val="tx1"/>
                </a:solidFill>
              </a:rPr>
              <a:t>h) </a:t>
            </a:r>
            <a:r>
              <a:rPr lang="tr-TR" sz="3200" dirty="0" smtClean="0">
                <a:solidFill>
                  <a:srgbClr val="FF0000"/>
                </a:solidFill>
              </a:rPr>
              <a:t>Yapı hasarı </a:t>
            </a:r>
            <a:r>
              <a:rPr lang="tr-TR" sz="3200" dirty="0" smtClean="0"/>
              <a:t>: </a:t>
            </a:r>
            <a:r>
              <a:rPr lang="tr-TR" sz="3200" dirty="0" smtClean="0">
                <a:solidFill>
                  <a:srgbClr val="9900CC"/>
                </a:solidFill>
              </a:rPr>
              <a:t>Kullanımdan doğan hasarlar hariç</a:t>
            </a:r>
            <a:r>
              <a:rPr lang="tr-TR" sz="3200" dirty="0" smtClean="0"/>
              <a:t>, yapının fen ve sanat kurallarına aykırı, eksik, hatalı ve kusurlu yapılması nedeniyle </a:t>
            </a:r>
            <a:r>
              <a:rPr lang="tr-TR" sz="3200" dirty="0" smtClean="0">
                <a:solidFill>
                  <a:schemeClr val="accent5"/>
                </a:solidFill>
              </a:rPr>
              <a:t>yapıda meydana gelen ve yapının kullanımını engelleyen veya </a:t>
            </a:r>
            <a:r>
              <a:rPr lang="tr-TR" sz="3200" dirty="0" smtClean="0">
                <a:solidFill>
                  <a:srgbClr val="FF0000"/>
                </a:solidFill>
              </a:rPr>
              <a:t>yapıda değer kaybı - </a:t>
            </a:r>
            <a:r>
              <a:rPr lang="tr-TR" sz="3200" dirty="0" smtClean="0">
                <a:solidFill>
                  <a:schemeClr val="accent5"/>
                </a:solidFill>
              </a:rPr>
              <a:t>oluşturan her türlü hasarı</a:t>
            </a:r>
            <a:r>
              <a:rPr lang="tr-TR" sz="3200" dirty="0" smtClean="0"/>
              <a:t>,</a:t>
            </a:r>
          </a:p>
          <a:p>
            <a:pPr algn="just">
              <a:buNone/>
            </a:pPr>
            <a:r>
              <a:rPr lang="tr-TR" sz="3200" dirty="0" smtClean="0"/>
              <a:t>   İfade eder.</a:t>
            </a:r>
            <a:endParaRPr lang="tr-TR" sz="3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567559"/>
          </a:xfrm>
        </p:spPr>
        <p:txBody>
          <a:bodyPr>
            <a:normAutofit fontScale="90000"/>
          </a:bodyPr>
          <a:lstStyle/>
          <a:p>
            <a:r>
              <a:rPr lang="tr-TR" i="1" dirty="0">
                <a:solidFill>
                  <a:srgbClr val="FF0000"/>
                </a:solidFill>
              </a:rPr>
              <a:t>Ceza hükümleri</a:t>
            </a:r>
            <a:endParaRPr lang="tr-TR" dirty="0">
              <a:solidFill>
                <a:srgbClr val="FF0000"/>
              </a:solidFill>
            </a:endParaRPr>
          </a:p>
        </p:txBody>
      </p:sp>
      <p:sp>
        <p:nvSpPr>
          <p:cNvPr id="3" name="İçerik Yer Tutucusu 2"/>
          <p:cNvSpPr>
            <a:spLocks noGrp="1"/>
          </p:cNvSpPr>
          <p:nvPr>
            <p:ph idx="1"/>
          </p:nvPr>
        </p:nvSpPr>
        <p:spPr>
          <a:xfrm>
            <a:off x="1143000" y="1397876"/>
            <a:ext cx="9872871" cy="4698124"/>
          </a:xfrm>
        </p:spPr>
        <p:txBody>
          <a:bodyPr>
            <a:normAutofit/>
          </a:bodyPr>
          <a:lstStyle/>
          <a:p>
            <a:pPr algn="just"/>
            <a:r>
              <a:rPr lang="tr-TR" dirty="0">
                <a:solidFill>
                  <a:srgbClr val="0070C0"/>
                </a:solidFill>
              </a:rPr>
              <a:t>Bu Kanun hükümlerinin uygulanması sırasında, yapı denetim kuruluşunun </a:t>
            </a:r>
            <a:r>
              <a:rPr lang="tr-TR" dirty="0" err="1">
                <a:solidFill>
                  <a:srgbClr val="0070C0"/>
                </a:solidFill>
              </a:rPr>
              <a:t>icraî</a:t>
            </a:r>
            <a:r>
              <a:rPr lang="tr-TR" dirty="0">
                <a:solidFill>
                  <a:srgbClr val="0070C0"/>
                </a:solidFill>
              </a:rPr>
              <a:t> veya </a:t>
            </a:r>
            <a:r>
              <a:rPr lang="tr-TR" dirty="0" err="1">
                <a:solidFill>
                  <a:srgbClr val="0070C0"/>
                </a:solidFill>
              </a:rPr>
              <a:t>ihmalî</a:t>
            </a:r>
            <a:r>
              <a:rPr lang="tr-TR" dirty="0">
                <a:solidFill>
                  <a:srgbClr val="0070C0"/>
                </a:solidFill>
              </a:rPr>
              <a:t> davranışla yeni iş almaktan men cezası uygulanmasını gerektiren fiiller nedeniyle görevini kötüye kullanan ortakları, yöneticileri, mimar ve mühendisleri, yapı müteahhidi, şantiye şefi, proje müellifi gerçek kişiler ile laboratuvar görevlileri</a:t>
            </a:r>
            <a:r>
              <a:rPr lang="tr-TR" dirty="0"/>
              <a:t>, </a:t>
            </a:r>
            <a:r>
              <a:rPr lang="tr-TR" dirty="0">
                <a:solidFill>
                  <a:srgbClr val="002060"/>
                </a:solidFill>
              </a:rPr>
              <a:t>altı aydan üç yıla kadar hapis cezası ile cezalandırılır</a:t>
            </a:r>
            <a:r>
              <a:rPr lang="tr-TR" dirty="0" smtClean="0">
                <a:solidFill>
                  <a:srgbClr val="002060"/>
                </a:solidFill>
              </a:rPr>
              <a:t>.</a:t>
            </a:r>
          </a:p>
          <a:p>
            <a:pPr algn="just"/>
            <a:r>
              <a:rPr lang="tr-TR" dirty="0">
                <a:solidFill>
                  <a:srgbClr val="0070C0"/>
                </a:solidFill>
              </a:rPr>
              <a:t>Yapı denetim kuruluşunun ortak ve yöneticileri, mimar ve mühendisleri ile laboratuvar görevlileri bu Kanun hükümleri çerçevesinde yapmaları gereken denetimi yapmadıkları hâlde yapmış gibi veya yapmalarına rağmen gerçeğe aykırı olarak belge düzenlemeleri hâlinde </a:t>
            </a:r>
            <a:r>
              <a:rPr lang="tr-TR" dirty="0">
                <a:solidFill>
                  <a:srgbClr val="002060"/>
                </a:solidFill>
              </a:rPr>
              <a:t>Türk Ceza Kanununun resmi belgede sahtecilik suçuna ilişkin hükümlerine göre cezalandırılır</a:t>
            </a:r>
            <a:r>
              <a:rPr lang="tr-TR" dirty="0" smtClean="0">
                <a:solidFill>
                  <a:srgbClr val="002060"/>
                </a:solidFill>
              </a:rPr>
              <a:t>.</a:t>
            </a:r>
            <a:r>
              <a:rPr lang="tr-TR" dirty="0" smtClean="0">
                <a:solidFill>
                  <a:srgbClr val="0070C0"/>
                </a:solidFill>
              </a:rPr>
              <a:t> </a:t>
            </a:r>
          </a:p>
          <a:p>
            <a:pPr algn="just"/>
            <a:r>
              <a:rPr lang="tr-TR" dirty="0" smtClean="0">
                <a:solidFill>
                  <a:srgbClr val="0070C0"/>
                </a:solidFill>
              </a:rPr>
              <a:t>Yapı denetim kuruluşunun izin belgesi alma aşamasında gerçeğe aykırı belge düzenlendiğinin izin belgesi verildikten sonra anlaşılması hâlinde, </a:t>
            </a:r>
            <a:r>
              <a:rPr lang="tr-TR" dirty="0" smtClean="0">
                <a:solidFill>
                  <a:srgbClr val="002060"/>
                </a:solidFill>
              </a:rPr>
              <a:t>izin belgesi derhal iptal edilir.</a:t>
            </a:r>
          </a:p>
          <a:p>
            <a:endParaRPr lang="tr-TR" dirty="0"/>
          </a:p>
        </p:txBody>
      </p:sp>
    </p:spTree>
    <p:extLst>
      <p:ext uri="{BB962C8B-B14F-4D97-AF65-F5344CB8AC3E}">
        <p14:creationId xmlns:p14="http://schemas.microsoft.com/office/powerpoint/2010/main" val="18351739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solidFill>
                  <a:srgbClr val="FF0000"/>
                </a:solidFill>
              </a:rPr>
              <a:t>BİTMİŞ YAPILARIN PERİYODİK OLARAK DENETİMİ VE HİZMET BEDELİ </a:t>
            </a:r>
            <a:r>
              <a:rPr lang="nn-NO" sz="3200" dirty="0" smtClean="0">
                <a:solidFill>
                  <a:schemeClr val="tx1"/>
                </a:solidFill>
              </a:rPr>
              <a:t>EK</a:t>
            </a:r>
            <a:r>
              <a:rPr lang="nn-NO" sz="3200" dirty="0" smtClean="0">
                <a:solidFill>
                  <a:srgbClr val="FF3300"/>
                </a:solidFill>
              </a:rPr>
              <a:t> </a:t>
            </a:r>
            <a:r>
              <a:rPr lang="nn-NO" sz="3200" dirty="0" smtClean="0">
                <a:solidFill>
                  <a:schemeClr val="tx1"/>
                </a:solidFill>
              </a:rPr>
              <a:t>MADDE 1</a:t>
            </a:r>
            <a:endParaRPr lang="tr-TR" sz="3200" dirty="0">
              <a:solidFill>
                <a:schemeClr val="tx1"/>
              </a:solidFill>
            </a:endParaRPr>
          </a:p>
        </p:txBody>
      </p:sp>
      <p:sp>
        <p:nvSpPr>
          <p:cNvPr id="3" name="2 İçerik Yer Tutucusu"/>
          <p:cNvSpPr>
            <a:spLocks noGrp="1"/>
          </p:cNvSpPr>
          <p:nvPr>
            <p:ph idx="1"/>
          </p:nvPr>
        </p:nvSpPr>
        <p:spPr/>
        <p:txBody>
          <a:bodyPr/>
          <a:lstStyle/>
          <a:p>
            <a:pPr algn="just"/>
            <a:r>
              <a:rPr lang="tr-TR" sz="3200" dirty="0" smtClean="0"/>
              <a:t>Bu Kanun kapsamında denetlenerek </a:t>
            </a:r>
            <a:r>
              <a:rPr lang="tr-TR" sz="3200" dirty="0" smtClean="0">
                <a:solidFill>
                  <a:srgbClr val="FF0000"/>
                </a:solidFill>
              </a:rPr>
              <a:t>bina kimlik sertifikası alan yapılar,</a:t>
            </a:r>
            <a:r>
              <a:rPr lang="tr-TR" sz="3200" dirty="0" smtClean="0"/>
              <a:t> </a:t>
            </a:r>
            <a:r>
              <a:rPr lang="tr-TR" sz="3200" dirty="0" smtClean="0">
                <a:solidFill>
                  <a:srgbClr val="0070C0"/>
                </a:solidFill>
              </a:rPr>
              <a:t>sertifikanın asılmasını müteakip </a:t>
            </a:r>
            <a:r>
              <a:rPr lang="tr-TR" sz="3200" dirty="0" smtClean="0">
                <a:solidFill>
                  <a:srgbClr val="FF0000"/>
                </a:solidFill>
              </a:rPr>
              <a:t>beşer yıllık periyotlarla </a:t>
            </a:r>
            <a:r>
              <a:rPr lang="tr-TR" sz="3200" dirty="0" smtClean="0">
                <a:solidFill>
                  <a:srgbClr val="0070C0"/>
                </a:solidFill>
              </a:rPr>
              <a:t>yapı denetim kuruluşlarınca denetlenir. </a:t>
            </a:r>
            <a:r>
              <a:rPr lang="tr-TR" sz="3200" dirty="0" smtClean="0"/>
              <a:t>Bu denetimler Bakanlıkça </a:t>
            </a:r>
            <a:r>
              <a:rPr lang="tr-TR" sz="3200" dirty="0" smtClean="0">
                <a:solidFill>
                  <a:schemeClr val="accent5">
                    <a:lumMod val="75000"/>
                  </a:schemeClr>
                </a:solidFill>
              </a:rPr>
              <a:t>elektronik ortamda belirlenen yapı denetim kuruluşları </a:t>
            </a:r>
            <a:r>
              <a:rPr lang="tr-TR" sz="3200" dirty="0" smtClean="0"/>
              <a:t>tarafından yürütülür.</a:t>
            </a:r>
          </a:p>
          <a:p>
            <a:pPr algn="just"/>
            <a:r>
              <a:rPr lang="tr-TR" sz="3200" dirty="0" smtClean="0"/>
              <a:t>Yapı denetim kuruluşlarına bu madde kapsamında yaptıkları denetimlere dair verdikleri hizmet için </a:t>
            </a:r>
            <a:r>
              <a:rPr lang="tr-TR" sz="3200" dirty="0" smtClean="0">
                <a:solidFill>
                  <a:srgbClr val="FF0000"/>
                </a:solidFill>
              </a:rPr>
              <a:t>ödenecek bedel Bakanlıkça belirlenir.</a:t>
            </a:r>
          </a:p>
          <a:p>
            <a:endParaRPr lang="tr-TR" dirty="0" smtClean="0"/>
          </a:p>
          <a:p>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solidFill>
                  <a:srgbClr val="FF0000"/>
                </a:solidFill>
              </a:rPr>
              <a:t>BİTMİŞ YAPILARIN PERİYODİK OLARAK DENETİMİ VE HİZMET BEDELİ </a:t>
            </a:r>
            <a:r>
              <a:rPr lang="nn-NO" sz="3200" dirty="0" smtClean="0">
                <a:solidFill>
                  <a:schemeClr val="tx1"/>
                </a:solidFill>
              </a:rPr>
              <a:t>EK</a:t>
            </a:r>
            <a:r>
              <a:rPr lang="nn-NO" sz="3200" dirty="0" smtClean="0">
                <a:solidFill>
                  <a:srgbClr val="FF3300"/>
                </a:solidFill>
              </a:rPr>
              <a:t> </a:t>
            </a:r>
            <a:r>
              <a:rPr lang="nn-NO" sz="3200" dirty="0" smtClean="0">
                <a:solidFill>
                  <a:schemeClr val="tx1"/>
                </a:solidFill>
              </a:rPr>
              <a:t>MADDE 1</a:t>
            </a:r>
            <a:endParaRPr lang="tr-TR" sz="3200" dirty="0"/>
          </a:p>
        </p:txBody>
      </p:sp>
      <p:sp>
        <p:nvSpPr>
          <p:cNvPr id="3" name="2 İçerik Yer Tutucusu"/>
          <p:cNvSpPr>
            <a:spLocks noGrp="1"/>
          </p:cNvSpPr>
          <p:nvPr>
            <p:ph idx="1"/>
          </p:nvPr>
        </p:nvSpPr>
        <p:spPr>
          <a:xfrm>
            <a:off x="1143000" y="1786759"/>
            <a:ext cx="9872871" cy="4677103"/>
          </a:xfrm>
        </p:spPr>
        <p:txBody>
          <a:bodyPr/>
          <a:lstStyle/>
          <a:p>
            <a:pPr algn="just"/>
            <a:r>
              <a:rPr lang="tr-TR" sz="3000" dirty="0" smtClean="0"/>
              <a:t>Yapı denetim kuruluşlarınca bu madde kapsamında periyodik olarak yapılacak denetime ilişkin </a:t>
            </a:r>
            <a:r>
              <a:rPr lang="tr-TR" sz="3000" dirty="0" smtClean="0">
                <a:solidFill>
                  <a:schemeClr val="accent5">
                    <a:lumMod val="75000"/>
                  </a:schemeClr>
                </a:solidFill>
              </a:rPr>
              <a:t>verilen hizmetin bedeli, </a:t>
            </a:r>
            <a:r>
              <a:rPr lang="tr-TR" sz="3000" dirty="0" smtClean="0">
                <a:solidFill>
                  <a:srgbClr val="002060"/>
                </a:solidFill>
              </a:rPr>
              <a:t>5 inci maddenin altıncı fıkrası uyarınca yapı denetim hizmet bedelinden Bakanlık Döner Sermaye İşletme Hesabına aktarılan </a:t>
            </a:r>
            <a:r>
              <a:rPr lang="tr-TR" sz="3000" dirty="0" smtClean="0">
                <a:solidFill>
                  <a:srgbClr val="FF0000"/>
                </a:solidFill>
              </a:rPr>
              <a:t>Bakanlık payları </a:t>
            </a:r>
            <a:r>
              <a:rPr lang="tr-TR" sz="3000" dirty="0" smtClean="0">
                <a:solidFill>
                  <a:srgbClr val="002060"/>
                </a:solidFill>
              </a:rPr>
              <a:t>kullanılarak karşılanır.</a:t>
            </a:r>
          </a:p>
          <a:p>
            <a:pPr algn="just"/>
            <a:r>
              <a:rPr lang="tr-TR" sz="3000" dirty="0" smtClean="0"/>
              <a:t>Bu madde kapsamında </a:t>
            </a:r>
            <a:r>
              <a:rPr lang="tr-TR" sz="3000" dirty="0" smtClean="0">
                <a:solidFill>
                  <a:srgbClr val="002060"/>
                </a:solidFill>
              </a:rPr>
              <a:t>denetim görevini mevzuata uygun şekilde yerine getirmeyen yapı denetim kuruluşları</a:t>
            </a:r>
            <a:r>
              <a:rPr lang="tr-TR" sz="3000" dirty="0" smtClean="0">
                <a:solidFill>
                  <a:srgbClr val="9900CC"/>
                </a:solidFill>
              </a:rPr>
              <a:t>, </a:t>
            </a:r>
            <a:r>
              <a:rPr lang="tr-TR" sz="3000" dirty="0" smtClean="0"/>
              <a:t>bu nedenle ortaya çıkacak yapı hasarlarından dolayı </a:t>
            </a:r>
            <a:r>
              <a:rPr lang="tr-TR" sz="3000" dirty="0" smtClean="0">
                <a:solidFill>
                  <a:schemeClr val="tx2">
                    <a:lumMod val="75000"/>
                  </a:schemeClr>
                </a:solidFill>
              </a:rPr>
              <a:t>denetimi yaptığı tarihten itibaren </a:t>
            </a:r>
            <a:r>
              <a:rPr lang="tr-TR" sz="3000" dirty="0" smtClean="0">
                <a:solidFill>
                  <a:srgbClr val="FF0000"/>
                </a:solidFill>
              </a:rPr>
              <a:t>beş yıl süreyle </a:t>
            </a:r>
            <a:r>
              <a:rPr lang="tr-TR" sz="3000" dirty="0" smtClean="0">
                <a:solidFill>
                  <a:schemeClr val="tx2">
                    <a:lumMod val="75000"/>
                  </a:schemeClr>
                </a:solidFill>
              </a:rPr>
              <a:t>yapı sahibine karşı sorumludur.</a:t>
            </a:r>
          </a:p>
          <a:p>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3000" y="609600"/>
            <a:ext cx="9875520" cy="924910"/>
          </a:xfrm>
        </p:spPr>
        <p:txBody>
          <a:bodyPr>
            <a:normAutofit fontScale="90000"/>
          </a:bodyPr>
          <a:lstStyle/>
          <a:p>
            <a:r>
              <a:rPr lang="tr-TR" sz="3200" dirty="0" smtClean="0">
                <a:solidFill>
                  <a:srgbClr val="FF0000"/>
                </a:solidFill>
              </a:rPr>
              <a:t>BİTMİŞ YAPILARIN PERİYODİK OLARAK DENETİMİ VE HİZMET BEDELİ </a:t>
            </a:r>
            <a:r>
              <a:rPr lang="nn-NO" sz="3200" dirty="0" smtClean="0">
                <a:solidFill>
                  <a:schemeClr val="tx1"/>
                </a:solidFill>
              </a:rPr>
              <a:t>EK</a:t>
            </a:r>
            <a:r>
              <a:rPr lang="nn-NO" sz="3200" dirty="0" smtClean="0">
                <a:solidFill>
                  <a:srgbClr val="FF3300"/>
                </a:solidFill>
              </a:rPr>
              <a:t> </a:t>
            </a:r>
            <a:r>
              <a:rPr lang="nn-NO" sz="3200" dirty="0" smtClean="0">
                <a:solidFill>
                  <a:schemeClr val="tx1"/>
                </a:solidFill>
              </a:rPr>
              <a:t>MADDE 1</a:t>
            </a:r>
            <a:endParaRPr lang="tr-TR" sz="3200" dirty="0"/>
          </a:p>
        </p:txBody>
      </p:sp>
      <p:sp>
        <p:nvSpPr>
          <p:cNvPr id="3" name="2 İçerik Yer Tutucusu"/>
          <p:cNvSpPr>
            <a:spLocks noGrp="1"/>
          </p:cNvSpPr>
          <p:nvPr>
            <p:ph idx="1"/>
          </p:nvPr>
        </p:nvSpPr>
        <p:spPr>
          <a:xfrm>
            <a:off x="1143000" y="1534510"/>
            <a:ext cx="9872871" cy="4561490"/>
          </a:xfrm>
        </p:spPr>
        <p:txBody>
          <a:bodyPr>
            <a:noAutofit/>
          </a:bodyPr>
          <a:lstStyle/>
          <a:p>
            <a:pPr algn="just"/>
            <a:r>
              <a:rPr lang="tr-TR" sz="2700" dirty="0" smtClean="0"/>
              <a:t>Bu maddeye göre yapılacak denetimle ilgili iş ve işlemler için </a:t>
            </a:r>
            <a:r>
              <a:rPr lang="tr-TR" sz="2700" dirty="0" smtClean="0">
                <a:solidFill>
                  <a:srgbClr val="7030A0"/>
                </a:solidFill>
              </a:rPr>
              <a:t>binaya ve/veya bağımsız bölüme girilmesinin engellenmesi halinde; </a:t>
            </a:r>
            <a:r>
              <a:rPr lang="tr-TR" sz="2700" dirty="0" smtClean="0"/>
              <a:t>denetim mahalline </a:t>
            </a:r>
            <a:r>
              <a:rPr lang="tr-TR" sz="2700" dirty="0" smtClean="0">
                <a:solidFill>
                  <a:srgbClr val="FF0000"/>
                </a:solidFill>
              </a:rPr>
              <a:t>ilk gidişte </a:t>
            </a:r>
            <a:r>
              <a:rPr lang="tr-TR" sz="2700" dirty="0" smtClean="0">
                <a:solidFill>
                  <a:schemeClr val="accent5">
                    <a:lumMod val="75000"/>
                  </a:schemeClr>
                </a:solidFill>
              </a:rPr>
              <a:t>buna dair tutanak tutularak, </a:t>
            </a:r>
            <a:r>
              <a:rPr lang="tr-TR" sz="2700" dirty="0" smtClean="0">
                <a:solidFill>
                  <a:srgbClr val="FF0000"/>
                </a:solidFill>
              </a:rPr>
              <a:t>ikinci gidişte </a:t>
            </a:r>
            <a:r>
              <a:rPr lang="tr-TR" sz="2700" dirty="0" smtClean="0">
                <a:solidFill>
                  <a:schemeClr val="tx2">
                    <a:lumMod val="75000"/>
                  </a:schemeClr>
                </a:solidFill>
              </a:rPr>
              <a:t>girişi engelleyenlere idari para cezası verileceği </a:t>
            </a:r>
            <a:r>
              <a:rPr lang="tr-TR" sz="2700" dirty="0" smtClean="0"/>
              <a:t>ve </a:t>
            </a:r>
            <a:r>
              <a:rPr lang="tr-TR" sz="2700" dirty="0" smtClean="0">
                <a:solidFill>
                  <a:schemeClr val="tx2">
                    <a:lumMod val="75000"/>
                  </a:schemeClr>
                </a:solidFill>
              </a:rPr>
              <a:t>sonrasında binaya ve/veya bağımsız bölüme kolluk kuvvetleri yardımıyla girileceği </a:t>
            </a:r>
            <a:r>
              <a:rPr lang="tr-TR" sz="2700" dirty="0" smtClean="0"/>
              <a:t>hususunda uyarıda bulunulur. </a:t>
            </a:r>
            <a:r>
              <a:rPr lang="tr-TR" sz="2700" dirty="0" smtClean="0">
                <a:solidFill>
                  <a:srgbClr val="FF0000"/>
                </a:solidFill>
              </a:rPr>
              <a:t>İkinci gidişte girişi engelleyenlere</a:t>
            </a:r>
            <a:r>
              <a:rPr lang="tr-TR" sz="2700" dirty="0" smtClean="0"/>
              <a:t> Çevre, Şehircilik ve İklim Değişikliği İl Müdürlüğünce </a:t>
            </a:r>
            <a:r>
              <a:rPr lang="tr-TR" sz="2700" dirty="0" smtClean="0">
                <a:solidFill>
                  <a:srgbClr val="FF3300"/>
                </a:solidFill>
              </a:rPr>
              <a:t>1.500 Türk lirası idari para cezası verilir. </a:t>
            </a:r>
            <a:r>
              <a:rPr lang="tr-TR" sz="2700" dirty="0" smtClean="0">
                <a:solidFill>
                  <a:schemeClr val="tx1"/>
                </a:solidFill>
              </a:rPr>
              <a:t>Buna rağmen girişin engellenmesi halinde </a:t>
            </a:r>
            <a:r>
              <a:rPr lang="tr-TR" sz="2700" dirty="0" smtClean="0"/>
              <a:t>mülki idare amirinin veya varsa bu konuda yetki devredeceği yardımcısının onayı alınır ve </a:t>
            </a:r>
            <a:r>
              <a:rPr lang="tr-TR" sz="2700" dirty="0" smtClean="0">
                <a:solidFill>
                  <a:srgbClr val="FF0000"/>
                </a:solidFill>
              </a:rPr>
              <a:t>kolluk kuvvetleri yardımıyla binaya ve/veya bağımsız bölüme girilerek </a:t>
            </a:r>
            <a:r>
              <a:rPr lang="tr-TR" sz="2700" dirty="0" smtClean="0">
                <a:solidFill>
                  <a:schemeClr val="accent5">
                    <a:lumMod val="75000"/>
                  </a:schemeClr>
                </a:solidFill>
              </a:rPr>
              <a:t>denetimle ilgili iş ve işlemler tamamlanır.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599"/>
            <a:ext cx="9875520" cy="5696607"/>
          </a:xfrm>
        </p:spPr>
        <p:txBody>
          <a:bodyPr>
            <a:normAutofit/>
          </a:bodyPr>
          <a:lstStyle/>
          <a:p>
            <a:r>
              <a:rPr lang="tr-TR" b="1" dirty="0" smtClean="0">
                <a:latin typeface="Times New Roman" panose="02020603050405020304" pitchFamily="18" charset="0"/>
                <a:cs typeface="Times New Roman" panose="02020603050405020304" pitchFamily="18" charset="0"/>
              </a:rPr>
              <a:t>YAPI DENETİMİ UYGULAMA YÖNETMELİĞİ</a:t>
            </a:r>
            <a:br>
              <a:rPr lang="tr-TR" b="1" dirty="0" smtClean="0">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a:xfrm>
            <a:off x="1143000" y="588580"/>
            <a:ext cx="9872871" cy="5759668"/>
          </a:xfrm>
        </p:spPr>
        <p:txBody>
          <a:bodyPr>
            <a:normAutofit/>
          </a:bodyPr>
          <a:lstStyle/>
          <a:p>
            <a:endParaRPr lang="tr-T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7199603"/>
      </p:ext>
    </p:extLst>
  </p:cSld>
  <p:clrMapOvr>
    <a:masterClrMapping/>
  </p:clrMapOvr>
  <p:transition>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3000" y="609600"/>
            <a:ext cx="9875520" cy="725214"/>
          </a:xfrm>
        </p:spPr>
        <p:txBody>
          <a:bodyPr/>
          <a:lstStyle/>
          <a:p>
            <a:r>
              <a:rPr lang="tr-TR" dirty="0" smtClean="0">
                <a:solidFill>
                  <a:srgbClr val="FF0000"/>
                </a:solidFill>
              </a:rPr>
              <a:t>TANIMLAR </a:t>
            </a:r>
            <a:r>
              <a:rPr lang="tr-TR" dirty="0" smtClean="0">
                <a:solidFill>
                  <a:schemeClr val="tx1"/>
                </a:solidFill>
              </a:rPr>
              <a:t>(MADDE 3)</a:t>
            </a:r>
            <a:endParaRPr lang="tr-TR" dirty="0">
              <a:solidFill>
                <a:schemeClr val="tx1"/>
              </a:solidFill>
            </a:endParaRPr>
          </a:p>
        </p:txBody>
      </p:sp>
      <p:sp>
        <p:nvSpPr>
          <p:cNvPr id="3" name="2 İçerik Yer Tutucusu"/>
          <p:cNvSpPr>
            <a:spLocks noGrp="1"/>
          </p:cNvSpPr>
          <p:nvPr>
            <p:ph idx="1"/>
          </p:nvPr>
        </p:nvSpPr>
        <p:spPr>
          <a:xfrm>
            <a:off x="1143000" y="1324303"/>
            <a:ext cx="9872871" cy="4771697"/>
          </a:xfrm>
        </p:spPr>
        <p:txBody>
          <a:bodyPr>
            <a:normAutofit lnSpcReduction="10000"/>
          </a:bodyPr>
          <a:lstStyle/>
          <a:p>
            <a:pPr algn="just"/>
            <a:r>
              <a:rPr lang="tr-TR" sz="2800" dirty="0" smtClean="0">
                <a:solidFill>
                  <a:schemeClr val="tx1"/>
                </a:solidFill>
              </a:rPr>
              <a:t>e) </a:t>
            </a:r>
            <a:r>
              <a:rPr lang="tr-TR" sz="2800" dirty="0" smtClean="0">
                <a:solidFill>
                  <a:srgbClr val="9900CC"/>
                </a:solidFill>
              </a:rPr>
              <a:t>İşyeri teslim tutanağı: </a:t>
            </a:r>
            <a:r>
              <a:rPr lang="tr-TR" sz="2800" dirty="0" smtClean="0"/>
              <a:t>İnşaatın fiilen başladığını belgelemek üzere, </a:t>
            </a:r>
            <a:r>
              <a:rPr lang="tr-TR" sz="2800" dirty="0" smtClean="0">
                <a:solidFill>
                  <a:srgbClr val="FF0000"/>
                </a:solidFill>
              </a:rPr>
              <a:t>yapı ruhsatının alınmasını takiben </a:t>
            </a:r>
            <a:r>
              <a:rPr lang="tr-TR" sz="2800" dirty="0" smtClean="0"/>
              <a:t>yapı sahibi, yapı denetim kuruluşu, yapı müteahhidi veya yapı müteahhidi adına şantiye şefi tarafından imza altına alınıp ilgili idareye sunulan tutanağı, </a:t>
            </a:r>
            <a:r>
              <a:rPr lang="tr-TR" sz="2800" dirty="0" smtClean="0">
                <a:solidFill>
                  <a:srgbClr val="FF0000"/>
                </a:solidFill>
              </a:rPr>
              <a:t>(3 iş günü)</a:t>
            </a:r>
          </a:p>
          <a:p>
            <a:pPr algn="just"/>
            <a:r>
              <a:rPr lang="tr-TR" sz="2400" dirty="0" smtClean="0">
                <a:solidFill>
                  <a:schemeClr val="tx1"/>
                </a:solidFill>
              </a:rPr>
              <a:t>n) </a:t>
            </a:r>
            <a:r>
              <a:rPr lang="tr-TR" sz="2400" dirty="0" smtClean="0">
                <a:solidFill>
                  <a:srgbClr val="9900CC"/>
                </a:solidFill>
              </a:rPr>
              <a:t>Yapı denetleme defteri: </a:t>
            </a:r>
            <a:r>
              <a:rPr lang="tr-TR" sz="2400" dirty="0" smtClean="0"/>
              <a:t>Yapı denetim kuruluşunca, şantiyede yapılan denetim sonuçları işlenen ve </a:t>
            </a:r>
            <a:r>
              <a:rPr lang="tr-TR" sz="2400" dirty="0" smtClean="0">
                <a:solidFill>
                  <a:srgbClr val="FF0000"/>
                </a:solidFill>
              </a:rPr>
              <a:t>şantiye şefince şantiyede muhafaza edilen </a:t>
            </a:r>
            <a:r>
              <a:rPr lang="tr-TR" sz="2400" dirty="0" smtClean="0"/>
              <a:t>defteri</a:t>
            </a:r>
            <a:r>
              <a:rPr lang="tr-TR" sz="2400" b="1" baseline="30000" dirty="0" smtClean="0"/>
              <a:t>2</a:t>
            </a:r>
            <a:r>
              <a:rPr lang="tr-TR" sz="2400" dirty="0" smtClean="0"/>
              <a:t>,</a:t>
            </a:r>
          </a:p>
          <a:p>
            <a:pPr algn="just"/>
            <a:r>
              <a:rPr lang="tr-TR" sz="2400" dirty="0" smtClean="0">
                <a:solidFill>
                  <a:schemeClr val="tx1"/>
                </a:solidFill>
              </a:rPr>
              <a:t>o) </a:t>
            </a:r>
            <a:r>
              <a:rPr lang="tr-TR" sz="2400" dirty="0" smtClean="0">
                <a:solidFill>
                  <a:srgbClr val="9900CC"/>
                </a:solidFill>
              </a:rPr>
              <a:t>Yapı hasarı: </a:t>
            </a:r>
            <a:r>
              <a:rPr lang="tr-TR" sz="2400" dirty="0" smtClean="0">
                <a:solidFill>
                  <a:schemeClr val="accent5">
                    <a:lumMod val="75000"/>
                  </a:schemeClr>
                </a:solidFill>
              </a:rPr>
              <a:t>Kullanımdan doğan hasarlar hariç, </a:t>
            </a:r>
            <a:r>
              <a:rPr lang="tr-TR" sz="2400" dirty="0" smtClean="0"/>
              <a:t>yapının fen ve sanat kurallarına </a:t>
            </a:r>
            <a:r>
              <a:rPr lang="tr-TR" sz="2400" dirty="0" smtClean="0">
                <a:solidFill>
                  <a:srgbClr val="FF0000"/>
                </a:solidFill>
              </a:rPr>
              <a:t>aykırı, eksik, hatalı ve kusurlu yapılması nedeniyle </a:t>
            </a:r>
            <a:r>
              <a:rPr lang="tr-TR" sz="2400" dirty="0" smtClean="0"/>
              <a:t>yapıda meydana gelen ve yapının kullanımını engelleyen veya </a:t>
            </a:r>
            <a:r>
              <a:rPr lang="tr-TR" sz="2400" dirty="0" smtClean="0">
                <a:solidFill>
                  <a:srgbClr val="FF0000"/>
                </a:solidFill>
              </a:rPr>
              <a:t>yapıda değer kaybı oluşturan </a:t>
            </a:r>
            <a:r>
              <a:rPr lang="tr-TR" sz="2400" dirty="0" smtClean="0"/>
              <a:t>her türlü hasarı</a:t>
            </a:r>
            <a:r>
              <a:rPr lang="tr-TR" sz="2400" b="1" baseline="30000" dirty="0" smtClean="0"/>
              <a:t>2</a:t>
            </a:r>
            <a:r>
              <a:rPr lang="tr-TR" sz="2400" dirty="0" smtClean="0"/>
              <a:t>,</a:t>
            </a:r>
          </a:p>
          <a:p>
            <a:pPr algn="just"/>
            <a:r>
              <a:rPr lang="tr-TR" sz="2400" dirty="0" smtClean="0"/>
              <a:t>İfade eder.</a:t>
            </a:r>
          </a:p>
          <a:p>
            <a:endParaRPr lang="tr-TR" dirty="0" smtClean="0"/>
          </a:p>
          <a:p>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3000" y="609600"/>
            <a:ext cx="9875520" cy="536028"/>
          </a:xfrm>
        </p:spPr>
        <p:txBody>
          <a:bodyPr>
            <a:normAutofit/>
          </a:bodyPr>
          <a:lstStyle/>
          <a:p>
            <a:r>
              <a:rPr lang="tr-TR" sz="2900" b="1" dirty="0" smtClean="0">
                <a:solidFill>
                  <a:srgbClr val="FF0000"/>
                </a:solidFill>
              </a:rPr>
              <a:t>İLGİLİ İDARENİN GÖREV VE SORUMLULUKLARI</a:t>
            </a:r>
            <a:r>
              <a:rPr lang="tr-TR" sz="2900" dirty="0" smtClean="0">
                <a:solidFill>
                  <a:schemeClr val="tx1"/>
                </a:solidFill>
              </a:rPr>
              <a:t> (MADDE 4)</a:t>
            </a:r>
            <a:endParaRPr lang="tr-TR" sz="2900" dirty="0">
              <a:solidFill>
                <a:srgbClr val="FF0000"/>
              </a:solidFill>
            </a:endParaRPr>
          </a:p>
        </p:txBody>
      </p:sp>
      <p:sp>
        <p:nvSpPr>
          <p:cNvPr id="3" name="2 İçerik Yer Tutucusu"/>
          <p:cNvSpPr>
            <a:spLocks noGrp="1"/>
          </p:cNvSpPr>
          <p:nvPr>
            <p:ph idx="1"/>
          </p:nvPr>
        </p:nvSpPr>
        <p:spPr>
          <a:xfrm>
            <a:off x="1143000" y="1334814"/>
            <a:ext cx="9872871" cy="4761186"/>
          </a:xfrm>
        </p:spPr>
        <p:txBody>
          <a:bodyPr>
            <a:normAutofit/>
          </a:bodyPr>
          <a:lstStyle/>
          <a:p>
            <a:pPr algn="just"/>
            <a:r>
              <a:rPr lang="tr-TR" sz="2800" dirty="0" smtClean="0">
                <a:solidFill>
                  <a:schemeClr val="tx1"/>
                </a:solidFill>
              </a:rPr>
              <a:t>(4) </a:t>
            </a:r>
            <a:r>
              <a:rPr lang="tr-TR" sz="2800" b="1" dirty="0" smtClean="0"/>
              <a:t> </a:t>
            </a:r>
            <a:r>
              <a:rPr lang="tr-TR" sz="2800" dirty="0" smtClean="0">
                <a:solidFill>
                  <a:srgbClr val="FF0000"/>
                </a:solidFill>
              </a:rPr>
              <a:t>Yapı ruhsatının vizeler bölümüne </a:t>
            </a:r>
            <a:r>
              <a:rPr lang="tr-TR" sz="2800" dirty="0" smtClean="0"/>
              <a:t>yapı denetim kuruluşunun </a:t>
            </a:r>
            <a:r>
              <a:rPr lang="tr-TR" sz="2800" dirty="0" smtClean="0">
                <a:solidFill>
                  <a:srgbClr val="FF0000"/>
                </a:solidFill>
              </a:rPr>
              <a:t>denetçilerinin imzaları alındıktan sonra </a:t>
            </a:r>
            <a:r>
              <a:rPr lang="tr-TR" sz="2800" dirty="0" smtClean="0"/>
              <a:t>ilgili bölüm idarece incelenir. </a:t>
            </a:r>
          </a:p>
          <a:p>
            <a:pPr algn="just"/>
            <a:r>
              <a:rPr lang="tr-TR" sz="2800" dirty="0" smtClean="0">
                <a:solidFill>
                  <a:schemeClr val="tx1"/>
                </a:solidFill>
              </a:rPr>
              <a:t>(5) </a:t>
            </a:r>
            <a:r>
              <a:rPr lang="tr-TR" sz="2800" dirty="0" smtClean="0">
                <a:solidFill>
                  <a:srgbClr val="FF0000"/>
                </a:solidFill>
              </a:rPr>
              <a:t>Yapıda tespit edilen eksiklikler </a:t>
            </a:r>
            <a:r>
              <a:rPr lang="tr-TR" sz="2800" dirty="0" smtClean="0"/>
              <a:t>veya o yapıdan sorumlu bulunan </a:t>
            </a:r>
            <a:r>
              <a:rPr lang="tr-TR" sz="2800" u="sng" dirty="0" smtClean="0"/>
              <a:t>denetçi mimar ve mühendisler ile yardımcı kontrol elemanlarının</a:t>
            </a:r>
            <a:r>
              <a:rPr lang="tr-TR" sz="2800" dirty="0" smtClean="0"/>
              <a:t> </a:t>
            </a:r>
            <a:r>
              <a:rPr lang="tr-TR" sz="2800" dirty="0" smtClean="0">
                <a:solidFill>
                  <a:srgbClr val="FF0000"/>
                </a:solidFill>
              </a:rPr>
              <a:t>görevinden ayrılması gibi nedenlerle, </a:t>
            </a:r>
            <a:r>
              <a:rPr lang="tr-TR" sz="2800" dirty="0" smtClean="0">
                <a:solidFill>
                  <a:schemeClr val="accent5">
                    <a:lumMod val="75000"/>
                  </a:schemeClr>
                </a:solidFill>
              </a:rPr>
              <a:t>yapı denetim kuruluşunun talebi üzerine</a:t>
            </a:r>
            <a:r>
              <a:rPr lang="tr-TR" sz="2800" dirty="0" smtClean="0"/>
              <a:t> </a:t>
            </a:r>
            <a:r>
              <a:rPr lang="tr-TR" sz="2800" dirty="0" smtClean="0">
                <a:solidFill>
                  <a:srgbClr val="FF0000"/>
                </a:solidFill>
              </a:rPr>
              <a:t>ilgili idarece inşaat durdurulur. </a:t>
            </a:r>
            <a:r>
              <a:rPr lang="tr-TR" sz="2800" dirty="0" smtClean="0"/>
              <a:t>Faaliyeti durdurulmuş </a:t>
            </a:r>
            <a:r>
              <a:rPr lang="tr-TR" sz="2800" dirty="0" smtClean="0">
                <a:solidFill>
                  <a:schemeClr val="accent5">
                    <a:lumMod val="75000"/>
                  </a:schemeClr>
                </a:solidFill>
              </a:rPr>
              <a:t>inşaatta eksikliklerin giderilmesi durumunda, </a:t>
            </a:r>
            <a:r>
              <a:rPr lang="tr-TR" sz="2800" dirty="0" smtClean="0"/>
              <a:t>inşaatın devamına izin verilir.</a:t>
            </a:r>
          </a:p>
          <a:p>
            <a:endParaRPr lang="tr-T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1469" y="725213"/>
            <a:ext cx="9875520" cy="599090"/>
          </a:xfrm>
        </p:spPr>
        <p:txBody>
          <a:bodyPr>
            <a:normAutofit/>
          </a:bodyPr>
          <a:lstStyle/>
          <a:p>
            <a:r>
              <a:rPr lang="tr-TR" sz="2900" b="1" dirty="0" smtClean="0">
                <a:solidFill>
                  <a:srgbClr val="FF0000"/>
                </a:solidFill>
              </a:rPr>
              <a:t>İLGİLİ İDARENİN GÖREV VE SORUMLULUKLARI </a:t>
            </a:r>
            <a:r>
              <a:rPr lang="tr-TR" sz="2900" dirty="0" smtClean="0">
                <a:solidFill>
                  <a:schemeClr val="tx1"/>
                </a:solidFill>
              </a:rPr>
              <a:t>(MADDE 4)</a:t>
            </a:r>
            <a:endParaRPr lang="tr-TR" sz="2900" dirty="0"/>
          </a:p>
        </p:txBody>
      </p:sp>
      <p:sp>
        <p:nvSpPr>
          <p:cNvPr id="3" name="İçerik Yer Tutucusu 2"/>
          <p:cNvSpPr>
            <a:spLocks noGrp="1"/>
          </p:cNvSpPr>
          <p:nvPr>
            <p:ph idx="1"/>
          </p:nvPr>
        </p:nvSpPr>
        <p:spPr>
          <a:xfrm>
            <a:off x="1143000" y="1376855"/>
            <a:ext cx="9872871" cy="4719145"/>
          </a:xfrm>
        </p:spPr>
        <p:txBody>
          <a:bodyPr>
            <a:normAutofit/>
          </a:bodyPr>
          <a:lstStyle/>
          <a:p>
            <a:pPr algn="just"/>
            <a:r>
              <a:rPr lang="tr-TR" sz="3200" dirty="0" smtClean="0">
                <a:solidFill>
                  <a:schemeClr val="tx1"/>
                </a:solidFill>
              </a:rPr>
              <a:t>(</a:t>
            </a:r>
            <a:r>
              <a:rPr lang="tr-TR" sz="3200" dirty="0">
                <a:solidFill>
                  <a:schemeClr val="tx1"/>
                </a:solidFill>
              </a:rPr>
              <a:t>6)</a:t>
            </a:r>
            <a:r>
              <a:rPr lang="tr-TR" sz="3200" dirty="0"/>
              <a:t> </a:t>
            </a:r>
            <a:r>
              <a:rPr lang="tr-TR" sz="3200" dirty="0" smtClean="0"/>
              <a:t>İnşaatın </a:t>
            </a:r>
            <a:r>
              <a:rPr lang="tr-TR" sz="3200" dirty="0"/>
              <a:t>tamamlanmasını müteakiben </a:t>
            </a:r>
            <a:r>
              <a:rPr lang="tr-TR" sz="3200" dirty="0">
                <a:solidFill>
                  <a:srgbClr val="CC0066"/>
                </a:solidFill>
              </a:rPr>
              <a:t>tanzim edilen iş bitirme tutanağı </a:t>
            </a:r>
            <a:r>
              <a:rPr lang="tr-TR" sz="3200" dirty="0"/>
              <a:t>ilgili idarece incelenerek, </a:t>
            </a:r>
            <a:r>
              <a:rPr lang="tr-TR" sz="3200" dirty="0">
                <a:solidFill>
                  <a:srgbClr val="FF3300"/>
                </a:solidFill>
              </a:rPr>
              <a:t>on beş iş günü </a:t>
            </a:r>
            <a:r>
              <a:rPr lang="tr-TR" sz="3200" dirty="0">
                <a:solidFill>
                  <a:schemeClr val="accent5">
                    <a:lumMod val="75000"/>
                  </a:schemeClr>
                </a:solidFill>
              </a:rPr>
              <a:t>içinde onaylanır </a:t>
            </a:r>
            <a:r>
              <a:rPr lang="tr-TR" sz="3200" dirty="0"/>
              <a:t>veya var ise eksikliklerinin neler olduğu belirtilerek, giderilmesinin gerektiği yazılı olarak bildirilir. </a:t>
            </a:r>
            <a:r>
              <a:rPr lang="tr-TR" sz="3200" dirty="0">
                <a:solidFill>
                  <a:schemeClr val="accent5">
                    <a:lumMod val="75000"/>
                  </a:schemeClr>
                </a:solidFill>
              </a:rPr>
              <a:t>Eksikliklerin giderilmesinden sonra verilen iş bitirme tutanağı </a:t>
            </a:r>
            <a:r>
              <a:rPr lang="tr-TR" sz="3200" dirty="0">
                <a:solidFill>
                  <a:srgbClr val="FF3300"/>
                </a:solidFill>
              </a:rPr>
              <a:t>iki iş günü</a:t>
            </a:r>
            <a:r>
              <a:rPr lang="tr-TR" sz="3200" dirty="0">
                <a:solidFill>
                  <a:schemeClr val="accent5">
                    <a:lumMod val="75000"/>
                  </a:schemeClr>
                </a:solidFill>
              </a:rPr>
              <a:t> içinde </a:t>
            </a:r>
            <a:r>
              <a:rPr lang="tr-TR" sz="3200" dirty="0"/>
              <a:t>onaylanır.</a:t>
            </a:r>
          </a:p>
        </p:txBody>
      </p:sp>
    </p:spTree>
    <p:extLst>
      <p:ext uri="{BB962C8B-B14F-4D97-AF65-F5344CB8AC3E}">
        <p14:creationId xmlns:p14="http://schemas.microsoft.com/office/powerpoint/2010/main" val="19005399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546538"/>
          </a:xfrm>
        </p:spPr>
        <p:txBody>
          <a:bodyPr>
            <a:normAutofit/>
          </a:bodyPr>
          <a:lstStyle/>
          <a:p>
            <a:r>
              <a:rPr lang="tr-TR" sz="2300" b="1" dirty="0" smtClean="0">
                <a:solidFill>
                  <a:srgbClr val="FF0000"/>
                </a:solidFill>
              </a:rPr>
              <a:t>YAPI DENETİM KURULUŞUNUN GÖREV VE SORUMLULUKLARI </a:t>
            </a:r>
            <a:r>
              <a:rPr lang="tr-TR" sz="2300" dirty="0" smtClean="0">
                <a:solidFill>
                  <a:schemeClr val="tx1"/>
                </a:solidFill>
              </a:rPr>
              <a:t>(MADDE 5)</a:t>
            </a:r>
            <a:endParaRPr lang="tr-TR" sz="2300" dirty="0">
              <a:solidFill>
                <a:srgbClr val="FF0000"/>
              </a:solidFill>
            </a:endParaRPr>
          </a:p>
        </p:txBody>
      </p:sp>
      <p:sp>
        <p:nvSpPr>
          <p:cNvPr id="3" name="İçerik Yer Tutucusu 2"/>
          <p:cNvSpPr>
            <a:spLocks noGrp="1"/>
          </p:cNvSpPr>
          <p:nvPr>
            <p:ph idx="1"/>
          </p:nvPr>
        </p:nvSpPr>
        <p:spPr>
          <a:xfrm>
            <a:off x="1143000" y="1313793"/>
            <a:ext cx="9872871" cy="4782207"/>
          </a:xfrm>
        </p:spPr>
        <p:txBody>
          <a:bodyPr>
            <a:normAutofit/>
          </a:bodyPr>
          <a:lstStyle/>
          <a:p>
            <a:pPr algn="just"/>
            <a:r>
              <a:rPr lang="tr-TR" sz="3200" dirty="0" smtClean="0">
                <a:solidFill>
                  <a:schemeClr val="tx1"/>
                </a:solidFill>
              </a:rPr>
              <a:t>(</a:t>
            </a:r>
            <a:r>
              <a:rPr lang="tr-TR" sz="3200" dirty="0">
                <a:solidFill>
                  <a:schemeClr val="tx1"/>
                </a:solidFill>
              </a:rPr>
              <a:t>2) </a:t>
            </a:r>
            <a:r>
              <a:rPr lang="tr-TR" sz="3200" dirty="0">
                <a:solidFill>
                  <a:srgbClr val="C00000"/>
                </a:solidFill>
              </a:rPr>
              <a:t>Yapı denetim kuruluşu </a:t>
            </a:r>
            <a:r>
              <a:rPr lang="tr-TR" sz="3200" u="sng" dirty="0">
                <a:solidFill>
                  <a:srgbClr val="FF3300"/>
                </a:solidFill>
              </a:rPr>
              <a:t>proje denetimi </a:t>
            </a:r>
            <a:r>
              <a:rPr lang="tr-TR" sz="3200" dirty="0" smtClean="0">
                <a:solidFill>
                  <a:srgbClr val="C00000"/>
                </a:solidFill>
              </a:rPr>
              <a:t>safhasında;</a:t>
            </a:r>
          </a:p>
          <a:p>
            <a:pPr algn="just">
              <a:buNone/>
            </a:pPr>
            <a:r>
              <a:rPr lang="tr-TR" sz="3200" dirty="0" smtClean="0"/>
              <a:t/>
            </a:r>
            <a:br>
              <a:rPr lang="tr-TR" sz="3200" dirty="0" smtClean="0"/>
            </a:br>
            <a:r>
              <a:rPr lang="tr-TR" sz="3200" dirty="0" smtClean="0">
                <a:solidFill>
                  <a:srgbClr val="7030A0"/>
                </a:solidFill>
              </a:rPr>
              <a:t>a) </a:t>
            </a:r>
            <a:r>
              <a:rPr lang="tr-TR" sz="3200" dirty="0" smtClean="0"/>
              <a:t>Yapının inşa edileceği parseli ilgilendiren </a:t>
            </a:r>
            <a:r>
              <a:rPr lang="tr-TR" sz="3200" dirty="0" smtClean="0">
                <a:solidFill>
                  <a:srgbClr val="FF0000"/>
                </a:solidFill>
              </a:rPr>
              <a:t>imar durumu belgesi, aplikasyon krokisi, tapu kaydı örneği, zemin etüdü raporu ile gerekli diğer belgelerin mevzuata uygun olup olmadığını </a:t>
            </a:r>
            <a:r>
              <a:rPr lang="tr-TR" sz="3200" dirty="0" smtClean="0"/>
              <a:t>kontrol ederek kopyalarını dosyasında muhafaza eder.</a:t>
            </a:r>
          </a:p>
          <a:p>
            <a:endParaRPr lang="tr-TR" dirty="0"/>
          </a:p>
        </p:txBody>
      </p:sp>
    </p:spTree>
    <p:extLst>
      <p:ext uri="{BB962C8B-B14F-4D97-AF65-F5344CB8AC3E}">
        <p14:creationId xmlns:p14="http://schemas.microsoft.com/office/powerpoint/2010/main" val="29273070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546538"/>
          </a:xfrm>
        </p:spPr>
        <p:txBody>
          <a:bodyPr>
            <a:normAutofit/>
          </a:bodyPr>
          <a:lstStyle/>
          <a:p>
            <a:r>
              <a:rPr lang="tr-TR" sz="2300" b="1" dirty="0" smtClean="0">
                <a:solidFill>
                  <a:srgbClr val="FF0000"/>
                </a:solidFill>
              </a:rPr>
              <a:t>YAPI DENETİM KURULUŞUNUN GÖREV VE SORUMLULUKLARI </a:t>
            </a:r>
            <a:r>
              <a:rPr lang="tr-TR" sz="2300" dirty="0" smtClean="0">
                <a:solidFill>
                  <a:schemeClr val="tx1"/>
                </a:solidFill>
              </a:rPr>
              <a:t>(MADDE 5)</a:t>
            </a:r>
            <a:endParaRPr lang="tr-TR" sz="2300" dirty="0"/>
          </a:p>
        </p:txBody>
      </p:sp>
      <p:sp>
        <p:nvSpPr>
          <p:cNvPr id="3" name="İçerik Yer Tutucusu 2"/>
          <p:cNvSpPr>
            <a:spLocks noGrp="1"/>
          </p:cNvSpPr>
          <p:nvPr>
            <p:ph idx="1"/>
          </p:nvPr>
        </p:nvSpPr>
        <p:spPr>
          <a:xfrm>
            <a:off x="1143000" y="1240221"/>
            <a:ext cx="9872871" cy="4803228"/>
          </a:xfrm>
        </p:spPr>
        <p:txBody>
          <a:bodyPr>
            <a:normAutofit/>
          </a:bodyPr>
          <a:lstStyle/>
          <a:p>
            <a:pPr algn="just"/>
            <a:r>
              <a:rPr lang="tr-TR" sz="2700" dirty="0">
                <a:solidFill>
                  <a:srgbClr val="9900CC"/>
                </a:solidFill>
              </a:rPr>
              <a:t>b) </a:t>
            </a:r>
            <a:r>
              <a:rPr lang="tr-TR" sz="2700" dirty="0" smtClean="0"/>
              <a:t>Proje </a:t>
            </a:r>
            <a:r>
              <a:rPr lang="tr-TR" sz="2700" dirty="0"/>
              <a:t>ve uygulama denetçisi mimar ve mühendisler aracılığıyla, </a:t>
            </a:r>
            <a:r>
              <a:rPr lang="tr-TR" sz="2700" dirty="0">
                <a:solidFill>
                  <a:srgbClr val="0070C0"/>
                </a:solidFill>
              </a:rPr>
              <a:t>proje müelliflerince hazırlanan </a:t>
            </a:r>
            <a:r>
              <a:rPr lang="tr-TR" sz="2700" dirty="0">
                <a:solidFill>
                  <a:srgbClr val="CC0066"/>
                </a:solidFill>
              </a:rPr>
              <a:t>uygulama</a:t>
            </a:r>
            <a:r>
              <a:rPr lang="tr-TR" sz="2700" dirty="0">
                <a:solidFill>
                  <a:srgbClr val="0070C0"/>
                </a:solidFill>
              </a:rPr>
              <a:t> </a:t>
            </a:r>
            <a:r>
              <a:rPr lang="tr-TR" sz="2700" dirty="0">
                <a:solidFill>
                  <a:srgbClr val="CC0066"/>
                </a:solidFill>
              </a:rPr>
              <a:t>projelerinin ve hesaplarının, </a:t>
            </a:r>
            <a:r>
              <a:rPr lang="tr-TR" sz="2700" dirty="0">
                <a:solidFill>
                  <a:srgbClr val="002060"/>
                </a:solidFill>
              </a:rPr>
              <a:t>mühendislik ve mimarlık proje düzenleme esaslarına, imar planına, imar yönetmeliklerine ve diğer mevzuata, şartname ve standartlara uygunluğunu kontrol eder, </a:t>
            </a:r>
            <a:r>
              <a:rPr lang="tr-TR" sz="2700" dirty="0"/>
              <a:t>proje müelliflerinin </a:t>
            </a:r>
            <a:r>
              <a:rPr lang="tr-TR" sz="2700" dirty="0">
                <a:solidFill>
                  <a:schemeClr val="accent5"/>
                </a:solidFill>
              </a:rPr>
              <a:t>ilgili meslek odasına üyeliğinin devam ettiğine dair </a:t>
            </a:r>
            <a:r>
              <a:rPr lang="tr-TR" sz="2700" dirty="0">
                <a:solidFill>
                  <a:srgbClr val="CC0066"/>
                </a:solidFill>
              </a:rPr>
              <a:t>taahhütnamesi</a:t>
            </a:r>
            <a:r>
              <a:rPr lang="tr-TR" sz="2700" dirty="0">
                <a:solidFill>
                  <a:schemeClr val="accent5"/>
                </a:solidFill>
              </a:rPr>
              <a:t> ile mesleki kısıtlılığının olmadığına dair </a:t>
            </a:r>
            <a:r>
              <a:rPr lang="tr-TR" sz="2700" dirty="0">
                <a:solidFill>
                  <a:srgbClr val="CC0066"/>
                </a:solidFill>
              </a:rPr>
              <a:t>taahhütnamesinin</a:t>
            </a:r>
            <a:r>
              <a:rPr lang="tr-TR" sz="2700" dirty="0">
                <a:solidFill>
                  <a:schemeClr val="accent5"/>
                </a:solidFill>
              </a:rPr>
              <a:t> olup olmadığını kontrol eder. </a:t>
            </a:r>
            <a:endParaRPr lang="tr-TR" sz="2700" dirty="0" smtClean="0"/>
          </a:p>
          <a:p>
            <a:pPr algn="just"/>
            <a:r>
              <a:rPr lang="tr-TR" sz="2700" dirty="0">
                <a:solidFill>
                  <a:srgbClr val="9900CC"/>
                </a:solidFill>
              </a:rPr>
              <a:t>c) </a:t>
            </a:r>
            <a:r>
              <a:rPr lang="tr-TR" sz="2700" dirty="0" smtClean="0"/>
              <a:t>Yapı </a:t>
            </a:r>
            <a:r>
              <a:rPr lang="tr-TR" sz="2700" dirty="0"/>
              <a:t>ruhsatı vermeye yetkili idarelerin dışındaki kurumlar tarafından onaylanması gereken </a:t>
            </a:r>
            <a:r>
              <a:rPr lang="tr-TR" sz="2700" dirty="0">
                <a:solidFill>
                  <a:srgbClr val="CC0066"/>
                </a:solidFill>
              </a:rPr>
              <a:t>elektrik, telefon ve doğalgaz tesisat projelerini </a:t>
            </a:r>
            <a:r>
              <a:rPr lang="tr-TR" sz="2700" dirty="0"/>
              <a:t>ilgili mevzuata göre inceler, </a:t>
            </a:r>
            <a:r>
              <a:rPr lang="tr-TR" sz="2700" dirty="0">
                <a:solidFill>
                  <a:srgbClr val="FF0000"/>
                </a:solidFill>
              </a:rPr>
              <a:t>zamanında ve usulüne uygun olarak </a:t>
            </a:r>
            <a:r>
              <a:rPr lang="tr-TR" sz="2700" dirty="0">
                <a:solidFill>
                  <a:srgbClr val="002060"/>
                </a:solidFill>
              </a:rPr>
              <a:t>onaylanmasını temin eder.</a:t>
            </a:r>
          </a:p>
        </p:txBody>
      </p:sp>
    </p:spTree>
    <p:extLst>
      <p:ext uri="{BB962C8B-B14F-4D97-AF65-F5344CB8AC3E}">
        <p14:creationId xmlns:p14="http://schemas.microsoft.com/office/powerpoint/2010/main" val="1448799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599089"/>
            <a:ext cx="9875520" cy="474617"/>
          </a:xfrm>
        </p:spPr>
        <p:txBody>
          <a:bodyPr>
            <a:noAutofit/>
          </a:bodyPr>
          <a:lstStyle/>
          <a:p>
            <a:r>
              <a:rPr lang="tr-TR" sz="3000" dirty="0">
                <a:solidFill>
                  <a:srgbClr val="FF0000"/>
                </a:solidFill>
              </a:rPr>
              <a:t>YAPI DENETİM KURULUŞLARI VE </a:t>
            </a:r>
            <a:r>
              <a:rPr lang="tr-TR" sz="3000" dirty="0" smtClean="0">
                <a:solidFill>
                  <a:srgbClr val="FF0000"/>
                </a:solidFill>
              </a:rPr>
              <a:t>GÖREVLERİ </a:t>
            </a:r>
            <a:r>
              <a:rPr lang="tr-TR" sz="3000" dirty="0" smtClean="0">
                <a:solidFill>
                  <a:schemeClr val="tx1"/>
                </a:solidFill>
                <a:latin typeface="Times New Roman" panose="02020603050405020304" pitchFamily="18" charset="0"/>
                <a:cs typeface="Times New Roman" panose="02020603050405020304" pitchFamily="18" charset="0"/>
              </a:rPr>
              <a:t>(MADDE 2)</a:t>
            </a:r>
            <a:endParaRPr lang="tr-TR" sz="3000" dirty="0" smtClean="0">
              <a:solidFill>
                <a:schemeClr val="tx1"/>
              </a:solidFill>
            </a:endParaRPr>
          </a:p>
        </p:txBody>
      </p:sp>
      <p:sp>
        <p:nvSpPr>
          <p:cNvPr id="3" name="İçerik Yer Tutucusu 2"/>
          <p:cNvSpPr>
            <a:spLocks noGrp="1"/>
          </p:cNvSpPr>
          <p:nvPr>
            <p:ph idx="1"/>
          </p:nvPr>
        </p:nvSpPr>
        <p:spPr>
          <a:xfrm>
            <a:off x="1143000" y="1084216"/>
            <a:ext cx="9872871" cy="5342709"/>
          </a:xfrm>
        </p:spPr>
        <p:txBody>
          <a:bodyPr>
            <a:noAutofit/>
          </a:bodyPr>
          <a:lstStyle/>
          <a:p>
            <a:pPr marL="45720" indent="0" algn="just">
              <a:buNone/>
            </a:pPr>
            <a:r>
              <a:rPr lang="tr-TR" sz="3100" dirty="0" smtClean="0">
                <a:solidFill>
                  <a:srgbClr val="FF0000"/>
                </a:solidFill>
                <a:latin typeface="Times New Roman" panose="02020603050405020304" pitchFamily="18" charset="0"/>
                <a:cs typeface="Times New Roman" panose="02020603050405020304" pitchFamily="18" charset="0"/>
              </a:rPr>
              <a:t>a)</a:t>
            </a:r>
            <a:r>
              <a:rPr lang="tr-TR" sz="3100" dirty="0" smtClean="0">
                <a:latin typeface="Times New Roman" panose="02020603050405020304" pitchFamily="18" charset="0"/>
                <a:cs typeface="Times New Roman" panose="02020603050405020304" pitchFamily="18" charset="0"/>
              </a:rPr>
              <a:t> </a:t>
            </a:r>
            <a:r>
              <a:rPr lang="tr-TR" sz="3100" dirty="0" smtClean="0">
                <a:solidFill>
                  <a:schemeClr val="accent2"/>
                </a:solidFill>
                <a:latin typeface="Times New Roman" panose="02020603050405020304" pitchFamily="18" charset="0"/>
                <a:cs typeface="Times New Roman" panose="02020603050405020304" pitchFamily="18" charset="0"/>
              </a:rPr>
              <a:t>Proje müelliflerince hazırlanan, </a:t>
            </a:r>
            <a:r>
              <a:rPr lang="tr-TR" sz="3100" dirty="0" smtClean="0">
                <a:solidFill>
                  <a:srgbClr val="0070C0"/>
                </a:solidFill>
                <a:latin typeface="Times New Roman" panose="02020603050405020304" pitchFamily="18" charset="0"/>
                <a:cs typeface="Times New Roman" panose="02020603050405020304" pitchFamily="18" charset="0"/>
              </a:rPr>
              <a:t>yapının inşa edileceği arsa veya           arazinin </a:t>
            </a:r>
            <a:r>
              <a:rPr lang="tr-TR" sz="3100" dirty="0" smtClean="0">
                <a:solidFill>
                  <a:srgbClr val="FF0000"/>
                </a:solidFill>
                <a:latin typeface="Times New Roman" panose="02020603050405020304" pitchFamily="18" charset="0"/>
                <a:cs typeface="Times New Roman" panose="02020603050405020304" pitchFamily="18" charset="0"/>
              </a:rPr>
              <a:t>zemin ve temel raporları ile uygulama projelerini ilgili mevzuata göre incelemek,</a:t>
            </a:r>
            <a:r>
              <a:rPr lang="tr-TR" sz="3100" dirty="0" smtClean="0">
                <a:solidFill>
                  <a:srgbClr val="0070C0"/>
                </a:solidFill>
                <a:latin typeface="Times New Roman" panose="02020603050405020304" pitchFamily="18" charset="0"/>
                <a:cs typeface="Times New Roman" panose="02020603050405020304" pitchFamily="18" charset="0"/>
              </a:rPr>
              <a:t> </a:t>
            </a:r>
            <a:r>
              <a:rPr lang="tr-TR" sz="3100" dirty="0" smtClean="0">
                <a:solidFill>
                  <a:schemeClr val="accent5"/>
                </a:solidFill>
                <a:latin typeface="Times New Roman" panose="02020603050405020304" pitchFamily="18" charset="0"/>
                <a:cs typeface="Times New Roman" panose="02020603050405020304" pitchFamily="18" charset="0"/>
              </a:rPr>
              <a:t>proje müelliflerince hazırlanarak doğrudan kendilerine teslim edilen </a:t>
            </a:r>
            <a:r>
              <a:rPr lang="tr-TR" sz="3100" dirty="0" smtClean="0">
                <a:solidFill>
                  <a:srgbClr val="FF0000"/>
                </a:solidFill>
                <a:latin typeface="Times New Roman" panose="02020603050405020304" pitchFamily="18" charset="0"/>
                <a:cs typeface="Times New Roman" panose="02020603050405020304" pitchFamily="18" charset="0"/>
              </a:rPr>
              <a:t>uygulama projesi ve hesaplarını kontrol ederek</a:t>
            </a:r>
            <a:r>
              <a:rPr lang="tr-TR" sz="3100" dirty="0" smtClean="0">
                <a:solidFill>
                  <a:srgbClr val="0070C0"/>
                </a:solidFill>
                <a:latin typeface="Times New Roman" panose="02020603050405020304" pitchFamily="18" charset="0"/>
                <a:cs typeface="Times New Roman" panose="02020603050405020304" pitchFamily="18" charset="0"/>
              </a:rPr>
              <a:t>, ilgili idareler dışında başka bir kurum ve kuruluşun vize ve onayına tabi tutulmadan, </a:t>
            </a:r>
            <a:r>
              <a:rPr lang="tr-TR" sz="3100" dirty="0" smtClean="0">
                <a:solidFill>
                  <a:srgbClr val="FF0000"/>
                </a:solidFill>
                <a:latin typeface="Times New Roman" panose="02020603050405020304" pitchFamily="18" charset="0"/>
                <a:cs typeface="Times New Roman" panose="02020603050405020304" pitchFamily="18" charset="0"/>
              </a:rPr>
              <a:t>ilgili idareye uygunluk görüşü bildirmek.</a:t>
            </a:r>
          </a:p>
          <a:p>
            <a:pPr marL="45720" indent="0" algn="just">
              <a:buNone/>
            </a:pPr>
            <a:r>
              <a:rPr lang="tr-TR" sz="3100" dirty="0" smtClean="0">
                <a:solidFill>
                  <a:srgbClr val="FF0000"/>
                </a:solidFill>
                <a:latin typeface="Times New Roman" panose="02020603050405020304" pitchFamily="18" charset="0"/>
                <a:cs typeface="Times New Roman" panose="02020603050405020304" pitchFamily="18" charset="0"/>
              </a:rPr>
              <a:t>b)</a:t>
            </a:r>
            <a:r>
              <a:rPr lang="tr-TR" sz="3100" dirty="0" smtClean="0">
                <a:latin typeface="Times New Roman" panose="02020603050405020304" pitchFamily="18" charset="0"/>
                <a:cs typeface="Times New Roman" panose="02020603050405020304" pitchFamily="18" charset="0"/>
              </a:rPr>
              <a:t> </a:t>
            </a:r>
            <a:r>
              <a:rPr lang="tr-TR" sz="3100" dirty="0" smtClean="0">
                <a:solidFill>
                  <a:srgbClr val="0070C0"/>
                </a:solidFill>
                <a:latin typeface="Times New Roman" panose="02020603050405020304" pitchFamily="18" charset="0"/>
                <a:cs typeface="Times New Roman" panose="02020603050405020304" pitchFamily="18" charset="0"/>
              </a:rPr>
              <a:t>Yapı denetimini üstlendiğine dair </a:t>
            </a:r>
            <a:r>
              <a:rPr lang="tr-TR" sz="3100" dirty="0" smtClean="0">
                <a:solidFill>
                  <a:schemeClr val="accent2"/>
                </a:solidFill>
                <a:latin typeface="Times New Roman" panose="02020603050405020304" pitchFamily="18" charset="0"/>
                <a:cs typeface="Times New Roman" panose="02020603050405020304" pitchFamily="18" charset="0"/>
              </a:rPr>
              <a:t>ilgili idareye </a:t>
            </a:r>
            <a:r>
              <a:rPr lang="tr-TR" sz="3100" dirty="0" smtClean="0">
                <a:solidFill>
                  <a:srgbClr val="00B050"/>
                </a:solidFill>
                <a:latin typeface="Times New Roman" panose="02020603050405020304" pitchFamily="18" charset="0"/>
                <a:cs typeface="Times New Roman" panose="02020603050405020304" pitchFamily="18" charset="0"/>
              </a:rPr>
              <a:t>taahhütname </a:t>
            </a:r>
            <a:r>
              <a:rPr lang="tr-TR" sz="3100" dirty="0" smtClean="0">
                <a:solidFill>
                  <a:schemeClr val="accent5"/>
                </a:solidFill>
                <a:latin typeface="Times New Roman" panose="02020603050405020304" pitchFamily="18" charset="0"/>
                <a:cs typeface="Times New Roman" panose="02020603050405020304" pitchFamily="18" charset="0"/>
              </a:rPr>
              <a:t>vermek</a:t>
            </a:r>
            <a:r>
              <a:rPr lang="tr-TR" sz="3100" dirty="0" smtClean="0">
                <a:solidFill>
                  <a:srgbClr val="0070C0"/>
                </a:solidFill>
                <a:latin typeface="Times New Roman" panose="02020603050405020304" pitchFamily="18" charset="0"/>
                <a:cs typeface="Times New Roman" panose="02020603050405020304" pitchFamily="18" charset="0"/>
              </a:rPr>
              <a:t>, bu yapıya ilişkin bilgileri yapı ruhsatı düzenleme tarihten itibaren </a:t>
            </a:r>
            <a:r>
              <a:rPr lang="tr-TR" sz="3100" dirty="0" smtClean="0">
                <a:solidFill>
                  <a:srgbClr val="FF0000"/>
                </a:solidFill>
                <a:latin typeface="Times New Roman" panose="02020603050405020304" pitchFamily="18" charset="0"/>
                <a:cs typeface="Times New Roman" panose="02020603050405020304" pitchFamily="18" charset="0"/>
              </a:rPr>
              <a:t>7 gün içinde </a:t>
            </a:r>
            <a:r>
              <a:rPr lang="tr-TR" sz="3100" dirty="0" smtClean="0">
                <a:solidFill>
                  <a:schemeClr val="accent5"/>
                </a:solidFill>
                <a:latin typeface="Times New Roman" panose="02020603050405020304" pitchFamily="18" charset="0"/>
                <a:cs typeface="Times New Roman" panose="02020603050405020304" pitchFamily="18" charset="0"/>
              </a:rPr>
              <a:t>Bakanlığa bildirmek.</a:t>
            </a:r>
          </a:p>
        </p:txBody>
      </p:sp>
    </p:spTree>
    <p:extLst>
      <p:ext uri="{BB962C8B-B14F-4D97-AF65-F5344CB8AC3E}">
        <p14:creationId xmlns:p14="http://schemas.microsoft.com/office/powerpoint/2010/main" val="40816724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472966"/>
          </a:xfrm>
        </p:spPr>
        <p:txBody>
          <a:bodyPr>
            <a:normAutofit/>
          </a:bodyPr>
          <a:lstStyle/>
          <a:p>
            <a:r>
              <a:rPr lang="tr-TR" sz="2300" b="1" dirty="0" smtClean="0">
                <a:solidFill>
                  <a:srgbClr val="FF0000"/>
                </a:solidFill>
              </a:rPr>
              <a:t>YAPI DENETİM KURULUŞUNUN GÖREV VE SORUMLULUKLARI </a:t>
            </a:r>
            <a:r>
              <a:rPr lang="tr-TR" sz="2300" dirty="0" smtClean="0">
                <a:solidFill>
                  <a:schemeClr val="tx1"/>
                </a:solidFill>
              </a:rPr>
              <a:t>(MADDE 5)</a:t>
            </a:r>
            <a:endParaRPr lang="tr-TR" sz="2300" dirty="0"/>
          </a:p>
        </p:txBody>
      </p:sp>
      <p:sp>
        <p:nvSpPr>
          <p:cNvPr id="3" name="İçerik Yer Tutucusu 2"/>
          <p:cNvSpPr>
            <a:spLocks noGrp="1"/>
          </p:cNvSpPr>
          <p:nvPr>
            <p:ph idx="1"/>
          </p:nvPr>
        </p:nvSpPr>
        <p:spPr>
          <a:xfrm>
            <a:off x="1143000" y="1124607"/>
            <a:ext cx="9872871" cy="4971393"/>
          </a:xfrm>
        </p:spPr>
        <p:txBody>
          <a:bodyPr>
            <a:noAutofit/>
          </a:bodyPr>
          <a:lstStyle/>
          <a:p>
            <a:pPr algn="just"/>
            <a:r>
              <a:rPr lang="tr-TR" sz="2500" dirty="0">
                <a:solidFill>
                  <a:srgbClr val="9900CC"/>
                </a:solidFill>
              </a:rPr>
              <a:t>ç) </a:t>
            </a:r>
            <a:r>
              <a:rPr lang="tr-TR" sz="2500" dirty="0"/>
              <a:t>Ek-3’te gösterilen </a:t>
            </a:r>
            <a:r>
              <a:rPr lang="tr-TR" sz="2500" dirty="0">
                <a:solidFill>
                  <a:srgbClr val="FF0000"/>
                </a:solidFill>
              </a:rPr>
              <a:t>form-1’e uygun proje kontrol formunu </a:t>
            </a:r>
            <a:r>
              <a:rPr lang="tr-TR" sz="2500" dirty="0">
                <a:solidFill>
                  <a:srgbClr val="002060"/>
                </a:solidFill>
              </a:rPr>
              <a:t>esas alarak </a:t>
            </a:r>
            <a:r>
              <a:rPr lang="tr-TR" sz="2500" dirty="0"/>
              <a:t>incelediği projelerde </a:t>
            </a:r>
            <a:r>
              <a:rPr lang="tr-TR" sz="2500" dirty="0" smtClean="0"/>
              <a:t>tespit </a:t>
            </a:r>
            <a:r>
              <a:rPr lang="tr-TR" sz="2500" dirty="0"/>
              <a:t>edilen </a:t>
            </a:r>
            <a:r>
              <a:rPr lang="tr-TR" sz="2500" dirty="0">
                <a:solidFill>
                  <a:srgbClr val="FF0000"/>
                </a:solidFill>
              </a:rPr>
              <a:t>hata, eksiklik ve yetersizliklerin giderilmesini sağlar</a:t>
            </a:r>
            <a:r>
              <a:rPr lang="tr-TR" sz="2500" dirty="0" smtClean="0">
                <a:solidFill>
                  <a:srgbClr val="FF0000"/>
                </a:solidFill>
              </a:rPr>
              <a:t>.</a:t>
            </a:r>
          </a:p>
          <a:p>
            <a:pPr algn="just"/>
            <a:r>
              <a:rPr lang="tr-TR" sz="2500" dirty="0">
                <a:solidFill>
                  <a:srgbClr val="9900CC"/>
                </a:solidFill>
              </a:rPr>
              <a:t>d) </a:t>
            </a:r>
            <a:r>
              <a:rPr lang="tr-TR" sz="2500" dirty="0">
                <a:solidFill>
                  <a:srgbClr val="002060"/>
                </a:solidFill>
              </a:rPr>
              <a:t>İncelenen projeler, </a:t>
            </a:r>
            <a:r>
              <a:rPr lang="tr-TR" sz="2500" dirty="0"/>
              <a:t>uygun görülmesi hâlinde, yapı denetim kuruluşu adına </a:t>
            </a:r>
            <a:r>
              <a:rPr lang="tr-TR" sz="2500" dirty="0">
                <a:solidFill>
                  <a:srgbClr val="FF0000"/>
                </a:solidFill>
              </a:rPr>
              <a:t>ilgili denetçi mimar ve denetçi mühendisler </a:t>
            </a:r>
            <a:r>
              <a:rPr lang="tr-TR" sz="2500" dirty="0">
                <a:solidFill>
                  <a:srgbClr val="002060"/>
                </a:solidFill>
              </a:rPr>
              <a:t>tarafından imzalanır ve kuruluş tarafından tasdik</a:t>
            </a:r>
            <a:r>
              <a:rPr lang="tr-TR" sz="2500" dirty="0">
                <a:solidFill>
                  <a:srgbClr val="0070C0"/>
                </a:solidFill>
              </a:rPr>
              <a:t> edilir.</a:t>
            </a:r>
          </a:p>
          <a:p>
            <a:pPr algn="just">
              <a:buNone/>
            </a:pPr>
            <a:r>
              <a:rPr lang="tr-TR" sz="2500" dirty="0"/>
              <a:t/>
            </a:r>
            <a:br>
              <a:rPr lang="tr-TR" sz="2500" dirty="0"/>
            </a:br>
            <a:r>
              <a:rPr lang="tr-TR" sz="2500" dirty="0">
                <a:solidFill>
                  <a:srgbClr val="9900CC"/>
                </a:solidFill>
              </a:rPr>
              <a:t>(e)</a:t>
            </a:r>
            <a:r>
              <a:rPr lang="tr-TR" sz="2500" dirty="0"/>
              <a:t> </a:t>
            </a:r>
            <a:r>
              <a:rPr lang="tr-TR" sz="2500" b="1" dirty="0"/>
              <a:t> </a:t>
            </a:r>
            <a:r>
              <a:rPr lang="tr-TR" sz="2500" dirty="0">
                <a:solidFill>
                  <a:srgbClr val="0070C0"/>
                </a:solidFill>
              </a:rPr>
              <a:t>Zemin ve temel etüdü raporunun hazırlanmasına ilişkin esaslara uygun olarak </a:t>
            </a:r>
            <a:r>
              <a:rPr lang="tr-TR" sz="2500" dirty="0">
                <a:solidFill>
                  <a:srgbClr val="002060"/>
                </a:solidFill>
              </a:rPr>
              <a:t>bir zemin etüdü raporunun olup olmadığını tespit ederek uygunluk görüşü verir. </a:t>
            </a:r>
            <a:r>
              <a:rPr lang="tr-TR" sz="2500" dirty="0"/>
              <a:t>Raporun uygunluğunu tespit için, bünyesinde konu ile ilgili </a:t>
            </a:r>
            <a:r>
              <a:rPr lang="tr-TR" sz="2500" dirty="0">
                <a:solidFill>
                  <a:srgbClr val="002060"/>
                </a:solidFill>
              </a:rPr>
              <a:t>yeterli teknik eleman bulunmadığı </a:t>
            </a:r>
            <a:r>
              <a:rPr lang="tr-TR" sz="2500" dirty="0"/>
              <a:t>hâllerde </a:t>
            </a:r>
            <a:r>
              <a:rPr lang="tr-TR" sz="2500" dirty="0">
                <a:solidFill>
                  <a:srgbClr val="FF0000"/>
                </a:solidFill>
              </a:rPr>
              <a:t>hizmet satın alabilir.</a:t>
            </a:r>
          </a:p>
        </p:txBody>
      </p:sp>
    </p:spTree>
    <p:extLst>
      <p:ext uri="{BB962C8B-B14F-4D97-AF65-F5344CB8AC3E}">
        <p14:creationId xmlns:p14="http://schemas.microsoft.com/office/powerpoint/2010/main" val="13871053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25214"/>
          </a:xfrm>
        </p:spPr>
        <p:txBody>
          <a:bodyPr>
            <a:normAutofit/>
          </a:bodyPr>
          <a:lstStyle/>
          <a:p>
            <a:r>
              <a:rPr lang="tr-TR" sz="2300" b="1" dirty="0" smtClean="0">
                <a:solidFill>
                  <a:srgbClr val="FF0000"/>
                </a:solidFill>
              </a:rPr>
              <a:t>YAPI DENETİM KURULUŞUNUN GÖREV VE SORUMLULUKLARI </a:t>
            </a:r>
            <a:r>
              <a:rPr lang="tr-TR" sz="2300" dirty="0" smtClean="0">
                <a:solidFill>
                  <a:schemeClr val="tx1"/>
                </a:solidFill>
              </a:rPr>
              <a:t>(MADDE 5)</a:t>
            </a:r>
            <a:endParaRPr lang="tr-TR" sz="2300" dirty="0"/>
          </a:p>
        </p:txBody>
      </p:sp>
      <p:sp>
        <p:nvSpPr>
          <p:cNvPr id="3" name="İçerik Yer Tutucusu 2"/>
          <p:cNvSpPr>
            <a:spLocks noGrp="1"/>
          </p:cNvSpPr>
          <p:nvPr>
            <p:ph idx="1"/>
          </p:nvPr>
        </p:nvSpPr>
        <p:spPr>
          <a:xfrm>
            <a:off x="1143000" y="1313793"/>
            <a:ext cx="9872871" cy="4782207"/>
          </a:xfrm>
        </p:spPr>
        <p:txBody>
          <a:bodyPr>
            <a:normAutofit lnSpcReduction="10000"/>
          </a:bodyPr>
          <a:lstStyle/>
          <a:p>
            <a:pPr algn="just"/>
            <a:r>
              <a:rPr lang="tr-TR" sz="3000" dirty="0">
                <a:solidFill>
                  <a:schemeClr val="tx1"/>
                </a:solidFill>
              </a:rPr>
              <a:t>(3) </a:t>
            </a:r>
            <a:r>
              <a:rPr lang="tr-TR" sz="3000" dirty="0">
                <a:solidFill>
                  <a:srgbClr val="CC0066"/>
                </a:solidFill>
              </a:rPr>
              <a:t>Yapı denetim kuruluşu </a:t>
            </a:r>
            <a:r>
              <a:rPr lang="tr-TR" sz="3000" u="sng" dirty="0">
                <a:solidFill>
                  <a:srgbClr val="FF0000"/>
                </a:solidFill>
              </a:rPr>
              <a:t>yapı ruhsatı alınması </a:t>
            </a:r>
            <a:r>
              <a:rPr lang="tr-TR" sz="3000" dirty="0">
                <a:solidFill>
                  <a:srgbClr val="CC0066"/>
                </a:solidFill>
              </a:rPr>
              <a:t>safhasında</a:t>
            </a:r>
            <a:r>
              <a:rPr lang="tr-TR" sz="3000" dirty="0" smtClean="0">
                <a:solidFill>
                  <a:srgbClr val="CC0066"/>
                </a:solidFill>
              </a:rPr>
              <a:t>;</a:t>
            </a:r>
          </a:p>
          <a:p>
            <a:pPr algn="just"/>
            <a:r>
              <a:rPr lang="tr-TR" sz="3000" dirty="0">
                <a:solidFill>
                  <a:srgbClr val="7030A0"/>
                </a:solidFill>
              </a:rPr>
              <a:t>a) </a:t>
            </a:r>
            <a:r>
              <a:rPr lang="tr-TR" sz="3000" dirty="0"/>
              <a:t>Denetimini üstleneceği </a:t>
            </a:r>
            <a:r>
              <a:rPr lang="tr-TR" sz="3000" dirty="0">
                <a:solidFill>
                  <a:srgbClr val="002060"/>
                </a:solidFill>
              </a:rPr>
              <a:t>yapı ile alâkalı bilgileri </a:t>
            </a:r>
            <a:r>
              <a:rPr lang="tr-TR" sz="3000" dirty="0"/>
              <a:t>ek-4’te gösterilen </a:t>
            </a:r>
            <a:r>
              <a:rPr lang="tr-TR" sz="3000" dirty="0">
                <a:solidFill>
                  <a:srgbClr val="FF0000"/>
                </a:solidFill>
              </a:rPr>
              <a:t>form-2’ye uygun </a:t>
            </a:r>
            <a:r>
              <a:rPr lang="tr-TR" sz="3000" dirty="0"/>
              <a:t>şekilde düzenleyip </a:t>
            </a:r>
            <a:r>
              <a:rPr lang="tr-TR" sz="3000" dirty="0">
                <a:solidFill>
                  <a:srgbClr val="002060"/>
                </a:solidFill>
              </a:rPr>
              <a:t>Bakanlığa</a:t>
            </a:r>
            <a:r>
              <a:rPr lang="tr-TR" sz="3000" dirty="0"/>
              <a:t> bildirir</a:t>
            </a:r>
            <a:r>
              <a:rPr lang="tr-TR" sz="3000" dirty="0" smtClean="0"/>
              <a:t>.</a:t>
            </a:r>
          </a:p>
          <a:p>
            <a:pPr algn="just"/>
            <a:r>
              <a:rPr lang="tr-TR" sz="3000" dirty="0">
                <a:solidFill>
                  <a:srgbClr val="9900CC"/>
                </a:solidFill>
              </a:rPr>
              <a:t>b)</a:t>
            </a:r>
            <a:r>
              <a:rPr lang="tr-TR" sz="3000" dirty="0"/>
              <a:t> </a:t>
            </a:r>
            <a:r>
              <a:rPr lang="tr-TR" sz="3000" dirty="0" smtClean="0">
                <a:solidFill>
                  <a:srgbClr val="002060"/>
                </a:solidFill>
              </a:rPr>
              <a:t>Yapıya </a:t>
            </a:r>
            <a:r>
              <a:rPr lang="tr-TR" sz="3000" dirty="0">
                <a:solidFill>
                  <a:srgbClr val="002060"/>
                </a:solidFill>
              </a:rPr>
              <a:t>ilişkin bilgi formunu</a:t>
            </a:r>
            <a:r>
              <a:rPr lang="tr-TR" sz="3000" dirty="0"/>
              <a:t>, yapının denetimini üstlendiği konusunda ek-5’te gösterilen </a:t>
            </a:r>
            <a:r>
              <a:rPr lang="tr-TR" sz="3000" dirty="0">
                <a:solidFill>
                  <a:srgbClr val="002060"/>
                </a:solidFill>
              </a:rPr>
              <a:t>form-3’e uygun taahhütnameyi</a:t>
            </a:r>
            <a:r>
              <a:rPr lang="tr-TR" sz="3000" dirty="0"/>
              <a:t>, yapı denetim kuruluşunun yapı sahibi ile imzaladığı ek-6’da gösterilen </a:t>
            </a:r>
            <a:r>
              <a:rPr lang="tr-TR" sz="3000" dirty="0">
                <a:solidFill>
                  <a:srgbClr val="002060"/>
                </a:solidFill>
              </a:rPr>
              <a:t>form-4’e uygun sözleşmeyi </a:t>
            </a:r>
            <a:r>
              <a:rPr lang="tr-TR" sz="3000" dirty="0"/>
              <a:t>ve projelerdeki eksikliklerin giderildiğini gösterir </a:t>
            </a:r>
            <a:r>
              <a:rPr lang="tr-TR" sz="3000" dirty="0">
                <a:solidFill>
                  <a:srgbClr val="002060"/>
                </a:solidFill>
              </a:rPr>
              <a:t>proje kontrol formunu</a:t>
            </a:r>
            <a:r>
              <a:rPr lang="tr-TR" sz="3000" dirty="0"/>
              <a:t> </a:t>
            </a:r>
            <a:r>
              <a:rPr lang="tr-TR" sz="3000" dirty="0">
                <a:solidFill>
                  <a:srgbClr val="FF3300"/>
                </a:solidFill>
              </a:rPr>
              <a:t>ilgili idareye </a:t>
            </a:r>
            <a:r>
              <a:rPr lang="tr-TR" sz="3000" dirty="0"/>
              <a:t>verir. Bu belgelerde noter tasdiki aranmaz</a:t>
            </a:r>
            <a:r>
              <a:rPr lang="tr-TR" sz="3000" dirty="0" smtClean="0"/>
              <a:t>.</a:t>
            </a:r>
          </a:p>
          <a:p>
            <a:endParaRPr lang="tr-TR" dirty="0"/>
          </a:p>
        </p:txBody>
      </p:sp>
    </p:spTree>
    <p:extLst>
      <p:ext uri="{BB962C8B-B14F-4D97-AF65-F5344CB8AC3E}">
        <p14:creationId xmlns:p14="http://schemas.microsoft.com/office/powerpoint/2010/main" val="6163806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14703"/>
          </a:xfrm>
        </p:spPr>
        <p:txBody>
          <a:bodyPr>
            <a:noAutofit/>
          </a:bodyPr>
          <a:lstStyle/>
          <a:p>
            <a:r>
              <a:rPr lang="tr-TR" sz="2300" b="1" dirty="0" smtClean="0">
                <a:solidFill>
                  <a:srgbClr val="FF0000"/>
                </a:solidFill>
              </a:rPr>
              <a:t>YAPI DENETİM KURULUŞUNUN GÖREV VE SORUMLULUKLARI </a:t>
            </a:r>
            <a:r>
              <a:rPr lang="tr-TR" sz="2300" dirty="0" smtClean="0">
                <a:solidFill>
                  <a:schemeClr val="tx1"/>
                </a:solidFill>
              </a:rPr>
              <a:t>(MADDE 5)</a:t>
            </a:r>
            <a:endParaRPr lang="tr-TR" sz="2300" dirty="0"/>
          </a:p>
        </p:txBody>
      </p:sp>
      <p:sp>
        <p:nvSpPr>
          <p:cNvPr id="3" name="İçerik Yer Tutucusu 2"/>
          <p:cNvSpPr>
            <a:spLocks noGrp="1"/>
          </p:cNvSpPr>
          <p:nvPr>
            <p:ph idx="1"/>
          </p:nvPr>
        </p:nvSpPr>
        <p:spPr>
          <a:xfrm>
            <a:off x="1143000" y="1355834"/>
            <a:ext cx="9872871" cy="4740166"/>
          </a:xfrm>
        </p:spPr>
        <p:txBody>
          <a:bodyPr>
            <a:normAutofit/>
          </a:bodyPr>
          <a:lstStyle/>
          <a:p>
            <a:pPr algn="just"/>
            <a:r>
              <a:rPr lang="tr-TR" sz="3200" i="1" dirty="0">
                <a:solidFill>
                  <a:srgbClr val="9900CC"/>
                </a:solidFill>
              </a:rPr>
              <a:t>ç</a:t>
            </a:r>
            <a:r>
              <a:rPr lang="tr-TR" sz="3200" i="1" dirty="0" smtClean="0">
                <a:solidFill>
                  <a:srgbClr val="9900CC"/>
                </a:solidFill>
              </a:rPr>
              <a:t>)</a:t>
            </a:r>
            <a:r>
              <a:rPr lang="tr-TR" sz="3200" i="1" dirty="0">
                <a:solidFill>
                  <a:srgbClr val="9900CC"/>
                </a:solidFill>
              </a:rPr>
              <a:t> </a:t>
            </a:r>
            <a:r>
              <a:rPr lang="tr-TR" sz="3200" dirty="0" smtClean="0">
                <a:solidFill>
                  <a:srgbClr val="CC0066"/>
                </a:solidFill>
              </a:rPr>
              <a:t>Elektrik</a:t>
            </a:r>
            <a:r>
              <a:rPr lang="tr-TR" sz="3200" dirty="0">
                <a:solidFill>
                  <a:srgbClr val="CC0066"/>
                </a:solidFill>
              </a:rPr>
              <a:t>, telefon ve doğalgaz </a:t>
            </a:r>
            <a:r>
              <a:rPr lang="tr-TR" sz="3200" dirty="0"/>
              <a:t>tesisat projelerinin </a:t>
            </a:r>
            <a:r>
              <a:rPr lang="tr-TR" sz="3200" dirty="0">
                <a:solidFill>
                  <a:srgbClr val="002060"/>
                </a:solidFill>
              </a:rPr>
              <a:t>inşaat ruhsatının alındığı tarihi izleyen </a:t>
            </a:r>
            <a:r>
              <a:rPr lang="tr-TR" sz="3200" dirty="0">
                <a:solidFill>
                  <a:srgbClr val="FF3300"/>
                </a:solidFill>
              </a:rPr>
              <a:t>otuz gün içinde </a:t>
            </a:r>
            <a:r>
              <a:rPr lang="tr-TR" sz="3200" dirty="0">
                <a:solidFill>
                  <a:srgbClr val="002060"/>
                </a:solidFill>
              </a:rPr>
              <a:t>ilgili idare</a:t>
            </a:r>
            <a:r>
              <a:rPr lang="tr-TR" sz="3200" dirty="0"/>
              <a:t> tarafından </a:t>
            </a:r>
            <a:r>
              <a:rPr lang="tr-TR" sz="3200" dirty="0">
                <a:solidFill>
                  <a:srgbClr val="0070C0"/>
                </a:solidFill>
              </a:rPr>
              <a:t>onaylanmasını temin eder </a:t>
            </a:r>
            <a:r>
              <a:rPr lang="tr-TR" sz="3200" dirty="0"/>
              <a:t>ve onaya ilişkin belgeyi </a:t>
            </a:r>
            <a:r>
              <a:rPr lang="tr-TR" sz="3200" dirty="0">
                <a:solidFill>
                  <a:srgbClr val="0070C0"/>
                </a:solidFill>
              </a:rPr>
              <a:t>inşaat ruhsatı vermeye yetkili idareye sunar.</a:t>
            </a:r>
            <a:r>
              <a:rPr lang="tr-TR" sz="3200" dirty="0"/>
              <a:t> </a:t>
            </a:r>
            <a:r>
              <a:rPr lang="tr-TR" sz="3200" dirty="0">
                <a:solidFill>
                  <a:srgbClr val="FF0000"/>
                </a:solidFill>
              </a:rPr>
              <a:t>Bu süre içinde</a:t>
            </a:r>
            <a:r>
              <a:rPr lang="tr-TR" sz="3200" dirty="0">
                <a:solidFill>
                  <a:srgbClr val="0070C0"/>
                </a:solidFill>
              </a:rPr>
              <a:t> </a:t>
            </a:r>
            <a:r>
              <a:rPr lang="tr-TR" sz="3200" dirty="0"/>
              <a:t>söz konusu projelere ilişkin onaylar idareye sunulamadığı takdirde </a:t>
            </a:r>
            <a:r>
              <a:rPr lang="tr-TR" sz="3200" dirty="0">
                <a:solidFill>
                  <a:srgbClr val="FF0000"/>
                </a:solidFill>
              </a:rPr>
              <a:t>inşaat idarece durdurulur.</a:t>
            </a:r>
          </a:p>
        </p:txBody>
      </p:sp>
    </p:spTree>
    <p:extLst>
      <p:ext uri="{BB962C8B-B14F-4D97-AF65-F5344CB8AC3E}">
        <p14:creationId xmlns:p14="http://schemas.microsoft.com/office/powerpoint/2010/main" val="2970420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1"/>
            <a:ext cx="9875520" cy="735724"/>
          </a:xfrm>
        </p:spPr>
        <p:txBody>
          <a:bodyPr>
            <a:normAutofit/>
          </a:bodyPr>
          <a:lstStyle/>
          <a:p>
            <a:r>
              <a:rPr lang="tr-TR" sz="2300" b="1" dirty="0" smtClean="0">
                <a:solidFill>
                  <a:srgbClr val="FF0000"/>
                </a:solidFill>
              </a:rPr>
              <a:t>YAPI DENETİM KURULUŞUNUN GÖREV VE SORUMLULUKLARI </a:t>
            </a:r>
            <a:r>
              <a:rPr lang="tr-TR" sz="2300" dirty="0" smtClean="0">
                <a:solidFill>
                  <a:schemeClr val="tx1"/>
                </a:solidFill>
              </a:rPr>
              <a:t>(MADDE 5)</a:t>
            </a:r>
            <a:endParaRPr lang="tr-TR" sz="2300" dirty="0"/>
          </a:p>
        </p:txBody>
      </p:sp>
      <p:sp>
        <p:nvSpPr>
          <p:cNvPr id="3" name="İçerik Yer Tutucusu 2"/>
          <p:cNvSpPr>
            <a:spLocks noGrp="1"/>
          </p:cNvSpPr>
          <p:nvPr>
            <p:ph idx="1"/>
          </p:nvPr>
        </p:nvSpPr>
        <p:spPr>
          <a:xfrm>
            <a:off x="1143000" y="1345324"/>
            <a:ext cx="9872871" cy="4750676"/>
          </a:xfrm>
        </p:spPr>
        <p:txBody>
          <a:bodyPr>
            <a:normAutofit/>
          </a:bodyPr>
          <a:lstStyle/>
          <a:p>
            <a:pPr algn="just"/>
            <a:r>
              <a:rPr lang="tr-TR" sz="2800" dirty="0">
                <a:solidFill>
                  <a:schemeClr val="tx1"/>
                </a:solidFill>
              </a:rPr>
              <a:t>(4) </a:t>
            </a:r>
            <a:r>
              <a:rPr lang="tr-TR" sz="2800" dirty="0">
                <a:solidFill>
                  <a:srgbClr val="CC0066"/>
                </a:solidFill>
              </a:rPr>
              <a:t>Yapı denetim kuruluşu </a:t>
            </a:r>
            <a:r>
              <a:rPr lang="tr-TR" sz="2800" u="sng" dirty="0">
                <a:solidFill>
                  <a:srgbClr val="FF0000"/>
                </a:solidFill>
              </a:rPr>
              <a:t>yapım</a:t>
            </a:r>
            <a:r>
              <a:rPr lang="tr-TR" sz="2800" dirty="0">
                <a:solidFill>
                  <a:srgbClr val="CC0066"/>
                </a:solidFill>
              </a:rPr>
              <a:t> safhasında</a:t>
            </a:r>
            <a:r>
              <a:rPr lang="tr-TR" sz="2800" dirty="0" smtClean="0">
                <a:solidFill>
                  <a:srgbClr val="CC0066"/>
                </a:solidFill>
              </a:rPr>
              <a:t>;</a:t>
            </a:r>
          </a:p>
          <a:p>
            <a:pPr algn="just"/>
            <a:r>
              <a:rPr lang="tr-TR" sz="2800" dirty="0">
                <a:solidFill>
                  <a:srgbClr val="9900CC"/>
                </a:solidFill>
              </a:rPr>
              <a:t>a) </a:t>
            </a:r>
            <a:r>
              <a:rPr lang="tr-TR" sz="2800" dirty="0"/>
              <a:t>Ek-7’de gösterilen </a:t>
            </a:r>
            <a:r>
              <a:rPr lang="tr-TR" sz="2800" dirty="0">
                <a:solidFill>
                  <a:srgbClr val="FF0000"/>
                </a:solidFill>
              </a:rPr>
              <a:t>form-5’e uygun işyeri teslim tutanağını</a:t>
            </a:r>
            <a:r>
              <a:rPr lang="tr-TR" sz="2800" dirty="0"/>
              <a:t>, yapı sahibi ve yapı müteahhidi veya yapı müteahhidi adına şantiye şefi ile birlikte imzalayarak </a:t>
            </a:r>
            <a:r>
              <a:rPr lang="tr-TR" sz="2800" dirty="0">
                <a:solidFill>
                  <a:srgbClr val="FF0000"/>
                </a:solidFill>
              </a:rPr>
              <a:t>üç iş günü </a:t>
            </a:r>
            <a:r>
              <a:rPr lang="tr-TR" sz="2800" dirty="0"/>
              <a:t>içerisinde </a:t>
            </a:r>
            <a:r>
              <a:rPr lang="tr-TR" sz="2800" dirty="0">
                <a:solidFill>
                  <a:srgbClr val="002060"/>
                </a:solidFill>
              </a:rPr>
              <a:t>ilgili idarenin onayına sunar.</a:t>
            </a:r>
          </a:p>
          <a:p>
            <a:pPr algn="just">
              <a:buNone/>
            </a:pPr>
            <a:r>
              <a:rPr lang="tr-TR" sz="2800" dirty="0"/>
              <a:t/>
            </a:r>
            <a:br>
              <a:rPr lang="tr-TR" sz="2800" dirty="0"/>
            </a:br>
            <a:r>
              <a:rPr lang="tr-TR" sz="2800" dirty="0">
                <a:solidFill>
                  <a:srgbClr val="9900CC"/>
                </a:solidFill>
              </a:rPr>
              <a:t>b) </a:t>
            </a:r>
            <a:r>
              <a:rPr lang="tr-TR" sz="2800" dirty="0">
                <a:solidFill>
                  <a:srgbClr val="002060"/>
                </a:solidFill>
              </a:rPr>
              <a:t>Bünyesinde konu ile ilgili teknik eleman bulunmayan hâllerde, </a:t>
            </a:r>
            <a:r>
              <a:rPr lang="tr-TR" sz="2800" dirty="0">
                <a:solidFill>
                  <a:srgbClr val="CC0066"/>
                </a:solidFill>
              </a:rPr>
              <a:t>hizmet satın almak suretiyle </a:t>
            </a:r>
            <a:r>
              <a:rPr lang="tr-TR" sz="2800" dirty="0">
                <a:solidFill>
                  <a:srgbClr val="0070C0"/>
                </a:solidFill>
              </a:rPr>
              <a:t>teknik eleman görevlendirerek, </a:t>
            </a:r>
            <a:r>
              <a:rPr lang="tr-TR" sz="2800" dirty="0"/>
              <a:t>arsanın köşe noktalarının ilgili idare nezaretinde tespit ettirilmesini ve </a:t>
            </a:r>
            <a:r>
              <a:rPr lang="tr-TR" sz="2800" dirty="0">
                <a:solidFill>
                  <a:srgbClr val="0070C0"/>
                </a:solidFill>
              </a:rPr>
              <a:t>yapının, vaziyet planına uygun biçimde arsaya aplike edilmesini sağlar.</a:t>
            </a:r>
          </a:p>
        </p:txBody>
      </p:sp>
    </p:spTree>
    <p:extLst>
      <p:ext uri="{BB962C8B-B14F-4D97-AF65-F5344CB8AC3E}">
        <p14:creationId xmlns:p14="http://schemas.microsoft.com/office/powerpoint/2010/main" val="26717297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641131"/>
          </a:xfrm>
        </p:spPr>
        <p:txBody>
          <a:bodyPr>
            <a:normAutofit/>
          </a:bodyPr>
          <a:lstStyle/>
          <a:p>
            <a:r>
              <a:rPr lang="tr-TR" sz="2300" b="1" dirty="0" smtClean="0">
                <a:solidFill>
                  <a:srgbClr val="FF0000"/>
                </a:solidFill>
              </a:rPr>
              <a:t>YAPI DENETİM KURULUŞUNUN GÖREV VE SORUMLULUKLARI </a:t>
            </a:r>
            <a:r>
              <a:rPr lang="tr-TR" sz="2300" dirty="0" smtClean="0">
                <a:solidFill>
                  <a:schemeClr val="tx1"/>
                </a:solidFill>
              </a:rPr>
              <a:t>(MADDE 5)</a:t>
            </a:r>
            <a:endParaRPr lang="tr-TR" sz="2300" dirty="0"/>
          </a:p>
        </p:txBody>
      </p:sp>
      <p:sp>
        <p:nvSpPr>
          <p:cNvPr id="3" name="İçerik Yer Tutucusu 2"/>
          <p:cNvSpPr>
            <a:spLocks noGrp="1"/>
          </p:cNvSpPr>
          <p:nvPr>
            <p:ph idx="1"/>
          </p:nvPr>
        </p:nvSpPr>
        <p:spPr>
          <a:xfrm>
            <a:off x="1143000" y="1345324"/>
            <a:ext cx="9872871" cy="4750676"/>
          </a:xfrm>
        </p:spPr>
        <p:txBody>
          <a:bodyPr>
            <a:noAutofit/>
          </a:bodyPr>
          <a:lstStyle/>
          <a:p>
            <a:pPr algn="just"/>
            <a:r>
              <a:rPr lang="tr-TR" dirty="0">
                <a:solidFill>
                  <a:srgbClr val="9900CC"/>
                </a:solidFill>
              </a:rPr>
              <a:t>c) </a:t>
            </a:r>
            <a:r>
              <a:rPr lang="tr-TR" dirty="0"/>
              <a:t>Denetimini üstlendiği işin projesine göre gerekli olan yapım tekniklerini göz önüne alarak, </a:t>
            </a:r>
            <a:r>
              <a:rPr lang="tr-TR" dirty="0">
                <a:solidFill>
                  <a:srgbClr val="002060"/>
                </a:solidFill>
              </a:rPr>
              <a:t>işin gerektirdiği malzeme ve bu malzeme ile ilgili imalatın, </a:t>
            </a:r>
            <a:r>
              <a:rPr lang="tr-TR" dirty="0">
                <a:solidFill>
                  <a:srgbClr val="C00000"/>
                </a:solidFill>
              </a:rPr>
              <a:t>Bakanlıkça izin belgesi verilen </a:t>
            </a:r>
            <a:r>
              <a:rPr lang="tr-TR" dirty="0">
                <a:solidFill>
                  <a:srgbClr val="0070C0"/>
                </a:solidFill>
              </a:rPr>
              <a:t>özel veya kamu kuruluşlarına ait </a:t>
            </a:r>
            <a:r>
              <a:rPr lang="tr-TR" dirty="0">
                <a:solidFill>
                  <a:srgbClr val="002060"/>
                </a:solidFill>
              </a:rPr>
              <a:t>laboratuvarlarda muayene ve deneylerini yaptırarak</a:t>
            </a:r>
            <a:r>
              <a:rPr lang="tr-TR" dirty="0"/>
              <a:t>, </a:t>
            </a:r>
            <a:r>
              <a:rPr lang="tr-TR" dirty="0">
                <a:solidFill>
                  <a:srgbClr val="CC0066"/>
                </a:solidFill>
              </a:rPr>
              <a:t>sonuçların</a:t>
            </a:r>
            <a:r>
              <a:rPr lang="tr-TR" dirty="0"/>
              <a:t> </a:t>
            </a:r>
            <a:r>
              <a:rPr lang="tr-TR" dirty="0">
                <a:solidFill>
                  <a:srgbClr val="002060"/>
                </a:solidFill>
              </a:rPr>
              <a:t>standart ve şartnamelere uygun olup olmadığını kontrol eder</a:t>
            </a:r>
            <a:r>
              <a:rPr lang="tr-TR" dirty="0" smtClean="0">
                <a:solidFill>
                  <a:srgbClr val="002060"/>
                </a:solidFill>
              </a:rPr>
              <a:t>.</a:t>
            </a:r>
          </a:p>
          <a:p>
            <a:pPr algn="just"/>
            <a:r>
              <a:rPr lang="tr-TR" dirty="0">
                <a:solidFill>
                  <a:srgbClr val="9900CC"/>
                </a:solidFill>
              </a:rPr>
              <a:t>ç) </a:t>
            </a:r>
            <a:r>
              <a:rPr lang="tr-TR" dirty="0"/>
              <a:t>Beton kalıbı, demir teçhizatı ve gerekli diğer tesisatı kontrol ederek ek-8’de gösterilen </a:t>
            </a:r>
            <a:r>
              <a:rPr lang="tr-TR" dirty="0">
                <a:solidFill>
                  <a:srgbClr val="C00000"/>
                </a:solidFill>
              </a:rPr>
              <a:t>form-6’ya uygun tutanak tanzim edilmeden beton dökümüne izin vermez. </a:t>
            </a:r>
            <a:r>
              <a:rPr lang="tr-TR" dirty="0">
                <a:solidFill>
                  <a:srgbClr val="FF3300"/>
                </a:solidFill>
              </a:rPr>
              <a:t>Beton, uygulama denetçisi inşaat mühendisi </a:t>
            </a:r>
            <a:r>
              <a:rPr lang="tr-TR" dirty="0" smtClean="0">
                <a:solidFill>
                  <a:srgbClr val="FF3300"/>
                </a:solidFill>
              </a:rPr>
              <a:t>veya</a:t>
            </a:r>
            <a:r>
              <a:rPr lang="tr-TR" baseline="30000" dirty="0">
                <a:solidFill>
                  <a:srgbClr val="FF3300"/>
                </a:solidFill>
              </a:rPr>
              <a:t> </a:t>
            </a:r>
            <a:r>
              <a:rPr lang="tr-TR" u="sng" dirty="0">
                <a:solidFill>
                  <a:srgbClr val="FF3300"/>
                </a:solidFill>
              </a:rPr>
              <a:t>ilgili yardımcı kontrol </a:t>
            </a:r>
            <a:r>
              <a:rPr lang="tr-TR" u="sng" dirty="0" smtClean="0">
                <a:solidFill>
                  <a:srgbClr val="FF3300"/>
                </a:solidFill>
              </a:rPr>
              <a:t>elemanı -</a:t>
            </a:r>
            <a:r>
              <a:rPr lang="tr-TR" dirty="0">
                <a:solidFill>
                  <a:srgbClr val="FF3300"/>
                </a:solidFill>
              </a:rPr>
              <a:t> nezaretinde dökülür</a:t>
            </a:r>
            <a:r>
              <a:rPr lang="tr-TR" dirty="0"/>
              <a:t>. Beton numuneleri, döküm yerinde yapı denetim elemanlarının huzurunda, deneyi yapacak laboratuvarın teknik elemanlarınca ilgili standartlara uygun olarak alınır. </a:t>
            </a:r>
            <a:r>
              <a:rPr lang="tr-TR" dirty="0">
                <a:solidFill>
                  <a:srgbClr val="CC0066"/>
                </a:solidFill>
              </a:rPr>
              <a:t>Alınan numuneler üzerinde şantiyede yapılacak deneylerin sonucunun olumlu olması hâlinde beton dökümüne izin verir. </a:t>
            </a:r>
            <a:r>
              <a:rPr lang="tr-TR" dirty="0"/>
              <a:t>Alınan diğer numuneler deneyi yapacak laboratuvara, bu laboratuvarın teknik elemanı marifetiyle iletilir. </a:t>
            </a:r>
            <a:r>
              <a:rPr lang="tr-TR" dirty="0">
                <a:solidFill>
                  <a:srgbClr val="CC0066"/>
                </a:solidFill>
              </a:rPr>
              <a:t>Beton dökümünü müteakiben ek-9’da gösterilen form-7’ye uygun tutanak tanzim edilir.</a:t>
            </a:r>
          </a:p>
        </p:txBody>
      </p:sp>
    </p:spTree>
    <p:extLst>
      <p:ext uri="{BB962C8B-B14F-4D97-AF65-F5344CB8AC3E}">
        <p14:creationId xmlns:p14="http://schemas.microsoft.com/office/powerpoint/2010/main" val="400050878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651641"/>
          </a:xfrm>
        </p:spPr>
        <p:txBody>
          <a:bodyPr>
            <a:normAutofit/>
          </a:bodyPr>
          <a:lstStyle/>
          <a:p>
            <a:r>
              <a:rPr lang="tr-TR" sz="2300" b="1" dirty="0" smtClean="0">
                <a:solidFill>
                  <a:srgbClr val="FF0000"/>
                </a:solidFill>
              </a:rPr>
              <a:t>YAPI DENETİM KURULUŞUNUN GÖREV VE SORUMLULUKLARI </a:t>
            </a:r>
            <a:r>
              <a:rPr lang="tr-TR" sz="2300" dirty="0" smtClean="0">
                <a:solidFill>
                  <a:schemeClr val="tx1"/>
                </a:solidFill>
              </a:rPr>
              <a:t>(MADDE 5)</a:t>
            </a:r>
            <a:endParaRPr lang="tr-TR" sz="2300" dirty="0"/>
          </a:p>
        </p:txBody>
      </p:sp>
      <p:sp>
        <p:nvSpPr>
          <p:cNvPr id="3" name="İçerik Yer Tutucusu 2"/>
          <p:cNvSpPr>
            <a:spLocks noGrp="1"/>
          </p:cNvSpPr>
          <p:nvPr>
            <p:ph idx="1"/>
          </p:nvPr>
        </p:nvSpPr>
        <p:spPr>
          <a:xfrm>
            <a:off x="1143000" y="1597572"/>
            <a:ext cx="9872871" cy="4498428"/>
          </a:xfrm>
        </p:spPr>
        <p:txBody>
          <a:bodyPr>
            <a:normAutofit fontScale="85000" lnSpcReduction="10000"/>
          </a:bodyPr>
          <a:lstStyle/>
          <a:p>
            <a:pPr algn="just"/>
            <a:r>
              <a:rPr lang="tr-TR" sz="3000" dirty="0">
                <a:solidFill>
                  <a:srgbClr val="9900CC"/>
                </a:solidFill>
              </a:rPr>
              <a:t>d) </a:t>
            </a:r>
            <a:r>
              <a:rPr lang="tr-TR" sz="3000" dirty="0">
                <a:solidFill>
                  <a:srgbClr val="FF0000"/>
                </a:solidFill>
              </a:rPr>
              <a:t>(c) ve (ç) bentlerinde sayılan muayene ve deney sonuçları, ilgili standartların ve şartnamelerin öngördüğü değerlerde ise bu sonuçlara ilişkin raporları, o imalatı içeren </a:t>
            </a:r>
            <a:r>
              <a:rPr lang="tr-TR" sz="3000" dirty="0" err="1">
                <a:solidFill>
                  <a:srgbClr val="FF0000"/>
                </a:solidFill>
              </a:rPr>
              <a:t>hakediş</a:t>
            </a:r>
            <a:r>
              <a:rPr lang="tr-TR" sz="3000" dirty="0">
                <a:solidFill>
                  <a:srgbClr val="FF0000"/>
                </a:solidFill>
              </a:rPr>
              <a:t> ekinde ilgili idareye verir. Aksi hâlde, bu raporları </a:t>
            </a:r>
            <a:r>
              <a:rPr lang="tr-TR" sz="3000" dirty="0" err="1" smtClean="0">
                <a:solidFill>
                  <a:srgbClr val="FF0000"/>
                </a:solidFill>
              </a:rPr>
              <a:t>laboratuvarda</a:t>
            </a:r>
            <a:r>
              <a:rPr lang="tr-TR" sz="3000" dirty="0" smtClean="0">
                <a:solidFill>
                  <a:srgbClr val="FF0000"/>
                </a:solidFill>
              </a:rPr>
              <a:t> </a:t>
            </a:r>
            <a:r>
              <a:rPr lang="tr-TR" sz="3000" dirty="0">
                <a:solidFill>
                  <a:srgbClr val="FF0000"/>
                </a:solidFill>
              </a:rPr>
              <a:t>düzenlenme tarihinden </a:t>
            </a:r>
            <a:r>
              <a:rPr lang="tr-TR" sz="3000" dirty="0" smtClean="0">
                <a:solidFill>
                  <a:srgbClr val="FF0000"/>
                </a:solidFill>
              </a:rPr>
              <a:t>itibaren üç iş günü içinde ilgili idareye vererek, hatalı imalatlar uygun </a:t>
            </a:r>
            <a:r>
              <a:rPr lang="tr-TR" sz="3000" dirty="0">
                <a:solidFill>
                  <a:srgbClr val="FF0000"/>
                </a:solidFill>
              </a:rPr>
              <a:t>hale getirilinceye kadar yapıdaki imalatın durdurulmasını sağlar</a:t>
            </a:r>
            <a:r>
              <a:rPr lang="tr-TR" sz="3000" dirty="0" smtClean="0">
                <a:solidFill>
                  <a:srgbClr val="FF0000"/>
                </a:solidFill>
              </a:rPr>
              <a:t>.</a:t>
            </a:r>
          </a:p>
          <a:p>
            <a:pPr algn="just"/>
            <a:r>
              <a:rPr lang="tr-TR" sz="3000" dirty="0">
                <a:solidFill>
                  <a:srgbClr val="9900CC"/>
                </a:solidFill>
              </a:rPr>
              <a:t>f) </a:t>
            </a:r>
            <a:r>
              <a:rPr lang="tr-TR" sz="3000" dirty="0">
                <a:solidFill>
                  <a:srgbClr val="FF0000"/>
                </a:solidFill>
              </a:rPr>
              <a:t>Yazılı ihtarına rağmen ruhsata ve eklerine aykırı iş yapan işçi ve ustanın durumunu tespit eder </a:t>
            </a:r>
            <a:r>
              <a:rPr lang="tr-TR" sz="3000" dirty="0">
                <a:solidFill>
                  <a:srgbClr val="002060"/>
                </a:solidFill>
              </a:rPr>
              <a:t>ve yapı müteahhidine bildirir. </a:t>
            </a:r>
            <a:r>
              <a:rPr lang="tr-TR" sz="3000" dirty="0"/>
              <a:t>Bu durum devam ettiği takdirde, </a:t>
            </a:r>
            <a:r>
              <a:rPr lang="tr-TR" sz="3000" dirty="0">
                <a:solidFill>
                  <a:srgbClr val="FF0000"/>
                </a:solidFill>
              </a:rPr>
              <a:t>ilgili idareye yazılı olarak </a:t>
            </a:r>
            <a:r>
              <a:rPr lang="tr-TR" sz="3000" dirty="0">
                <a:solidFill>
                  <a:srgbClr val="0070C0"/>
                </a:solidFill>
              </a:rPr>
              <a:t>bildirimde bulunur.</a:t>
            </a:r>
          </a:p>
          <a:p>
            <a:pPr algn="just">
              <a:buNone/>
            </a:pPr>
            <a:r>
              <a:rPr lang="tr-TR" sz="3000" dirty="0"/>
              <a:t/>
            </a:r>
            <a:br>
              <a:rPr lang="tr-TR" sz="3000" dirty="0"/>
            </a:br>
            <a:r>
              <a:rPr lang="tr-TR" sz="3000" dirty="0">
                <a:solidFill>
                  <a:srgbClr val="9900CC"/>
                </a:solidFill>
              </a:rPr>
              <a:t>g) </a:t>
            </a:r>
            <a:r>
              <a:rPr lang="tr-TR" sz="3000" dirty="0"/>
              <a:t>Yapının </a:t>
            </a:r>
            <a:r>
              <a:rPr lang="tr-TR" sz="3000" dirty="0">
                <a:solidFill>
                  <a:srgbClr val="0070C0"/>
                </a:solidFill>
              </a:rPr>
              <a:t>elektrik aboneliği sırasında </a:t>
            </a:r>
            <a:r>
              <a:rPr lang="tr-TR" sz="3000" dirty="0"/>
              <a:t>düzenlenecek belgeleri, </a:t>
            </a:r>
            <a:r>
              <a:rPr lang="tr-TR" sz="3000" dirty="0">
                <a:solidFill>
                  <a:srgbClr val="FF0000"/>
                </a:solidFill>
              </a:rPr>
              <a:t>denetçi elektrik mühendislerine kontrol ettirir</a:t>
            </a:r>
            <a:r>
              <a:rPr lang="tr-TR" sz="3000" dirty="0" smtClean="0">
                <a:solidFill>
                  <a:srgbClr val="0070C0"/>
                </a:solidFill>
              </a:rPr>
              <a:t>.</a:t>
            </a:r>
            <a:r>
              <a:rPr lang="tr-TR" dirty="0"/>
              <a:t/>
            </a:r>
            <a:br>
              <a:rPr lang="tr-TR" dirty="0"/>
            </a:br>
            <a:endParaRPr lang="tr-TR" dirty="0"/>
          </a:p>
        </p:txBody>
      </p:sp>
    </p:spTree>
    <p:extLst>
      <p:ext uri="{BB962C8B-B14F-4D97-AF65-F5344CB8AC3E}">
        <p14:creationId xmlns:p14="http://schemas.microsoft.com/office/powerpoint/2010/main" val="39701985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515007"/>
          </a:xfrm>
        </p:spPr>
        <p:txBody>
          <a:bodyPr>
            <a:normAutofit/>
          </a:bodyPr>
          <a:lstStyle/>
          <a:p>
            <a:r>
              <a:rPr lang="tr-TR" sz="2300" b="1" dirty="0" smtClean="0">
                <a:solidFill>
                  <a:srgbClr val="FF0000"/>
                </a:solidFill>
              </a:rPr>
              <a:t>YAPI DENETİM KURULUŞUNUN GÖREV VE SORUMLULUKLARI </a:t>
            </a:r>
            <a:r>
              <a:rPr lang="tr-TR" sz="2300" dirty="0" smtClean="0">
                <a:solidFill>
                  <a:schemeClr val="tx1"/>
                </a:solidFill>
              </a:rPr>
              <a:t>(MADDE 5)</a:t>
            </a:r>
            <a:endParaRPr lang="tr-TR" sz="2300" dirty="0"/>
          </a:p>
        </p:txBody>
      </p:sp>
      <p:sp>
        <p:nvSpPr>
          <p:cNvPr id="3" name="İçerik Yer Tutucusu 2"/>
          <p:cNvSpPr>
            <a:spLocks noGrp="1"/>
          </p:cNvSpPr>
          <p:nvPr>
            <p:ph idx="1"/>
          </p:nvPr>
        </p:nvSpPr>
        <p:spPr>
          <a:xfrm>
            <a:off x="1143000" y="1198179"/>
            <a:ext cx="9872871" cy="4897821"/>
          </a:xfrm>
        </p:spPr>
        <p:txBody>
          <a:bodyPr>
            <a:noAutofit/>
          </a:bodyPr>
          <a:lstStyle/>
          <a:p>
            <a:pPr algn="just"/>
            <a:r>
              <a:rPr lang="tr-TR" sz="2600" dirty="0">
                <a:solidFill>
                  <a:srgbClr val="9900CC"/>
                </a:solidFill>
              </a:rPr>
              <a:t>ğ) </a:t>
            </a:r>
            <a:r>
              <a:rPr lang="tr-TR" sz="2600" dirty="0"/>
              <a:t>Şantiyede yapılan denetim sonuçlarının işlendiği ve </a:t>
            </a:r>
            <a:r>
              <a:rPr lang="tr-TR" sz="2600" dirty="0">
                <a:solidFill>
                  <a:srgbClr val="0070C0"/>
                </a:solidFill>
              </a:rPr>
              <a:t>şantiye şefi tarafından şantiyede muhafaza edilen</a:t>
            </a:r>
            <a:r>
              <a:rPr lang="tr-TR" sz="2600" dirty="0"/>
              <a:t>, ek-10’da gösterilen </a:t>
            </a:r>
            <a:r>
              <a:rPr lang="tr-TR" sz="2600" dirty="0">
                <a:solidFill>
                  <a:srgbClr val="FF0000"/>
                </a:solidFill>
              </a:rPr>
              <a:t>form-8’e uygun yapı denetleme defterini takip </a:t>
            </a:r>
            <a:r>
              <a:rPr lang="tr-TR" sz="2600" dirty="0" smtClean="0">
                <a:solidFill>
                  <a:srgbClr val="FF0000"/>
                </a:solidFill>
              </a:rPr>
              <a:t>eder.</a:t>
            </a:r>
          </a:p>
          <a:p>
            <a:pPr algn="just">
              <a:buNone/>
            </a:pPr>
            <a:r>
              <a:rPr lang="tr-TR" sz="2600" dirty="0" smtClean="0"/>
              <a:t/>
            </a:r>
            <a:br>
              <a:rPr lang="tr-TR" sz="2600" dirty="0" smtClean="0"/>
            </a:br>
            <a:r>
              <a:rPr lang="tr-TR" sz="2600" dirty="0" smtClean="0">
                <a:solidFill>
                  <a:srgbClr val="9900CC"/>
                </a:solidFill>
              </a:rPr>
              <a:t>h) </a:t>
            </a:r>
            <a:r>
              <a:rPr lang="tr-TR" sz="2600" dirty="0" smtClean="0">
                <a:solidFill>
                  <a:srgbClr val="FF0000"/>
                </a:solidFill>
              </a:rPr>
              <a:t>Yapım işlerinde kullanılacak malzemelerin ilgili teknik şartnamelere ve standartlara aykırı oldukları belirlendiğinde, bunların imalatta kullanılmasına izin vermez ve bu durumu bir rapor ile ilgili idareye ve malzeme denetimi ile ilgili kuruluşlara</a:t>
            </a:r>
            <a:r>
              <a:rPr lang="tr-TR" sz="2600" dirty="0" smtClean="0"/>
              <a:t> bildirir.</a:t>
            </a:r>
          </a:p>
          <a:p>
            <a:pPr algn="just">
              <a:buNone/>
            </a:pPr>
            <a:r>
              <a:rPr lang="tr-TR" sz="2600" dirty="0"/>
              <a:t/>
            </a:r>
            <a:br>
              <a:rPr lang="tr-TR" sz="2600" dirty="0"/>
            </a:br>
            <a:r>
              <a:rPr lang="tr-TR" sz="2600" dirty="0">
                <a:solidFill>
                  <a:srgbClr val="9900CC"/>
                </a:solidFill>
              </a:rPr>
              <a:t>ı) </a:t>
            </a:r>
            <a:r>
              <a:rPr lang="tr-TR" sz="2600" dirty="0">
                <a:solidFill>
                  <a:srgbClr val="002060"/>
                </a:solidFill>
              </a:rPr>
              <a:t>İnşaat alanında </a:t>
            </a:r>
            <a:r>
              <a:rPr lang="tr-TR" sz="2600" dirty="0">
                <a:solidFill>
                  <a:srgbClr val="FF0000"/>
                </a:solidFill>
              </a:rPr>
              <a:t>işçi sağlığı ve iş güvenliği ile çevre sağlığı ve güvenliğinin korunması için </a:t>
            </a:r>
            <a:r>
              <a:rPr lang="tr-TR" sz="2600" dirty="0">
                <a:solidFill>
                  <a:srgbClr val="002060"/>
                </a:solidFill>
              </a:rPr>
              <a:t>gereken tedbirlerin alınıp </a:t>
            </a:r>
            <a:r>
              <a:rPr lang="tr-TR" sz="2600" dirty="0" smtClean="0">
                <a:solidFill>
                  <a:srgbClr val="002060"/>
                </a:solidFill>
              </a:rPr>
              <a:t>alınmadığını kontrol eder</a:t>
            </a:r>
            <a:r>
              <a:rPr lang="tr-TR" sz="2600" dirty="0" smtClean="0"/>
              <a:t>.</a:t>
            </a:r>
            <a:br>
              <a:rPr lang="tr-TR" sz="2600" dirty="0" smtClean="0"/>
            </a:br>
            <a:endParaRPr lang="tr-TR" sz="2600" dirty="0"/>
          </a:p>
        </p:txBody>
      </p:sp>
    </p:spTree>
    <p:extLst>
      <p:ext uri="{BB962C8B-B14F-4D97-AF65-F5344CB8AC3E}">
        <p14:creationId xmlns:p14="http://schemas.microsoft.com/office/powerpoint/2010/main" val="1596276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620110"/>
          </a:xfrm>
        </p:spPr>
        <p:txBody>
          <a:bodyPr>
            <a:normAutofit/>
          </a:bodyPr>
          <a:lstStyle/>
          <a:p>
            <a:r>
              <a:rPr lang="tr-TR" sz="2300" b="1" dirty="0" smtClean="0">
                <a:solidFill>
                  <a:srgbClr val="FF0000"/>
                </a:solidFill>
              </a:rPr>
              <a:t>YAPI DENETİM KURULUŞUNUN GÖREV VE SORUMLULUKLARI</a:t>
            </a:r>
            <a:r>
              <a:rPr lang="tr-TR" sz="2300" dirty="0" smtClean="0">
                <a:solidFill>
                  <a:schemeClr val="tx1"/>
                </a:solidFill>
              </a:rPr>
              <a:t> (MADDE 5) </a:t>
            </a:r>
            <a:endParaRPr lang="tr-TR" sz="2300" dirty="0"/>
          </a:p>
        </p:txBody>
      </p:sp>
      <p:sp>
        <p:nvSpPr>
          <p:cNvPr id="3" name="İçerik Yer Tutucusu 2"/>
          <p:cNvSpPr>
            <a:spLocks noGrp="1"/>
          </p:cNvSpPr>
          <p:nvPr>
            <p:ph idx="1"/>
          </p:nvPr>
        </p:nvSpPr>
        <p:spPr>
          <a:xfrm>
            <a:off x="1143000" y="1587062"/>
            <a:ext cx="9872871" cy="4508938"/>
          </a:xfrm>
        </p:spPr>
        <p:txBody>
          <a:bodyPr>
            <a:normAutofit fontScale="62500" lnSpcReduction="20000"/>
          </a:bodyPr>
          <a:lstStyle/>
          <a:p>
            <a:pPr algn="just"/>
            <a:r>
              <a:rPr lang="tr-TR" sz="4300" dirty="0">
                <a:solidFill>
                  <a:srgbClr val="9900CC"/>
                </a:solidFill>
              </a:rPr>
              <a:t>i) </a:t>
            </a:r>
            <a:r>
              <a:rPr lang="tr-TR" sz="4300" dirty="0"/>
              <a:t>Bünyesinde görevli denetçi mimar ve mühendisler ile </a:t>
            </a:r>
            <a:r>
              <a:rPr lang="tr-TR" sz="4300" dirty="0" smtClean="0"/>
              <a:t>yardımcı </a:t>
            </a:r>
            <a:r>
              <a:rPr lang="tr-TR" sz="4300" dirty="0"/>
              <a:t>kontrol elemanlarının </a:t>
            </a:r>
            <a:r>
              <a:rPr lang="tr-TR" sz="4300" dirty="0">
                <a:solidFill>
                  <a:srgbClr val="FF0000"/>
                </a:solidFill>
              </a:rPr>
              <a:t>Bakanlıkça düzenlenen meslek içi eğitime katılmalarını sağlar.</a:t>
            </a:r>
          </a:p>
          <a:p>
            <a:pPr algn="just"/>
            <a:r>
              <a:rPr lang="tr-TR" sz="4300" dirty="0"/>
              <a:t/>
            </a:r>
            <a:br>
              <a:rPr lang="tr-TR" sz="4300" dirty="0"/>
            </a:br>
            <a:r>
              <a:rPr lang="tr-TR" sz="4300" dirty="0">
                <a:solidFill>
                  <a:srgbClr val="9900CC"/>
                </a:solidFill>
              </a:rPr>
              <a:t>j) </a:t>
            </a:r>
            <a:r>
              <a:rPr lang="tr-TR" sz="4300" dirty="0">
                <a:solidFill>
                  <a:srgbClr val="FF0000"/>
                </a:solidFill>
              </a:rPr>
              <a:t>Her yılın sonu itibarı ile </a:t>
            </a:r>
            <a:r>
              <a:rPr lang="tr-TR" sz="4300" dirty="0"/>
              <a:t>yapı sahibi ve yapı müteahhidi veya yapı müteahhidi adına şantiye şefi ile birlikte </a:t>
            </a:r>
            <a:r>
              <a:rPr lang="tr-TR" sz="4300" dirty="0">
                <a:solidFill>
                  <a:srgbClr val="FF0000"/>
                </a:solidFill>
              </a:rPr>
              <a:t>yapının fiziki durumunu belirleyen seviye tespit tutanağını tanzim ederek bir suretini ilgili idareye verir. </a:t>
            </a:r>
            <a:r>
              <a:rPr lang="tr-TR" sz="4300" dirty="0"/>
              <a:t>Yıl sonu seviye tespitinde ihtilaf olduğu takdirde ilgili idareden seviye tespitinin yapılmasını ister.</a:t>
            </a:r>
          </a:p>
          <a:p>
            <a:pPr algn="just"/>
            <a:r>
              <a:rPr lang="tr-TR" sz="4300" dirty="0"/>
              <a:t/>
            </a:r>
            <a:br>
              <a:rPr lang="tr-TR" sz="4300" dirty="0"/>
            </a:br>
            <a:r>
              <a:rPr lang="tr-TR" sz="4300" dirty="0">
                <a:solidFill>
                  <a:srgbClr val="9900CC"/>
                </a:solidFill>
              </a:rPr>
              <a:t>k) </a:t>
            </a:r>
            <a:r>
              <a:rPr lang="tr-TR" sz="4300" dirty="0">
                <a:solidFill>
                  <a:srgbClr val="002060"/>
                </a:solidFill>
              </a:rPr>
              <a:t>Ruhsata bağlanmış olmak kaydı ile,</a:t>
            </a:r>
            <a:r>
              <a:rPr lang="tr-TR" sz="4300" dirty="0"/>
              <a:t> yapı sahibinin isteğine bağlı ilave işlerin projelerini ve yapımını denetler.</a:t>
            </a:r>
          </a:p>
          <a:p>
            <a:r>
              <a:rPr lang="tr-TR" dirty="0"/>
              <a:t/>
            </a:r>
            <a:br>
              <a:rPr lang="tr-TR" dirty="0"/>
            </a:br>
            <a:endParaRPr lang="tr-TR" dirty="0"/>
          </a:p>
        </p:txBody>
      </p:sp>
    </p:spTree>
    <p:extLst>
      <p:ext uri="{BB962C8B-B14F-4D97-AF65-F5344CB8AC3E}">
        <p14:creationId xmlns:p14="http://schemas.microsoft.com/office/powerpoint/2010/main" val="34266421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46234"/>
          </a:xfrm>
        </p:spPr>
        <p:txBody>
          <a:bodyPr>
            <a:normAutofit/>
          </a:bodyPr>
          <a:lstStyle/>
          <a:p>
            <a:r>
              <a:rPr lang="tr-TR" sz="2300" b="1" dirty="0" smtClean="0">
                <a:solidFill>
                  <a:srgbClr val="FF0000"/>
                </a:solidFill>
              </a:rPr>
              <a:t>YAPI DENETİM KURULUŞUNUN GÖREV VE SORUMLULUKLARI</a:t>
            </a:r>
            <a:r>
              <a:rPr lang="tr-TR" sz="2300" dirty="0" smtClean="0">
                <a:solidFill>
                  <a:schemeClr val="tx1"/>
                </a:solidFill>
              </a:rPr>
              <a:t> (MADDE 5)</a:t>
            </a:r>
            <a:endParaRPr lang="tr-TR" sz="2300" dirty="0"/>
          </a:p>
        </p:txBody>
      </p:sp>
      <p:sp>
        <p:nvSpPr>
          <p:cNvPr id="3" name="İçerik Yer Tutucusu 2"/>
          <p:cNvSpPr>
            <a:spLocks noGrp="1"/>
          </p:cNvSpPr>
          <p:nvPr>
            <p:ph idx="1"/>
          </p:nvPr>
        </p:nvSpPr>
        <p:spPr>
          <a:xfrm>
            <a:off x="1143000" y="1439917"/>
            <a:ext cx="9872871" cy="4656083"/>
          </a:xfrm>
        </p:spPr>
        <p:txBody>
          <a:bodyPr>
            <a:normAutofit fontScale="25000" lnSpcReduction="20000"/>
          </a:bodyPr>
          <a:lstStyle/>
          <a:p>
            <a:pPr algn="just"/>
            <a:r>
              <a:rPr lang="tr-TR" sz="12000" dirty="0">
                <a:solidFill>
                  <a:srgbClr val="9900CC"/>
                </a:solidFill>
              </a:rPr>
              <a:t>l) </a:t>
            </a:r>
            <a:r>
              <a:rPr lang="tr-TR" sz="12000" dirty="0">
                <a:solidFill>
                  <a:srgbClr val="FF0000"/>
                </a:solidFill>
              </a:rPr>
              <a:t>Yukarıda açıklanan görevlerin yapılması sırasında </a:t>
            </a:r>
            <a:r>
              <a:rPr lang="tr-TR" sz="12000" dirty="0" smtClean="0">
                <a:solidFill>
                  <a:srgbClr val="FF0000"/>
                </a:solidFill>
              </a:rPr>
              <a:t>ruhsata ve eklerine aykırı imalat belirlendiğinde</a:t>
            </a:r>
            <a:r>
              <a:rPr lang="tr-TR" sz="12000" dirty="0">
                <a:solidFill>
                  <a:srgbClr val="FF0000"/>
                </a:solidFill>
              </a:rPr>
              <a:t>, yapının o anki durumunu fotoğrafla tespit eder, ilgili idareye de dağıtımı yapılan bir yazı ile yapının müteahhidini iadeli taahhütlü posta yoluyla yazılı olarak uyarır ve aykırılığın giderilmesi için süre verir. Bu süre zarfında yapı müteahhidine bildirilen eksikliklerin giderilmemesi </a:t>
            </a:r>
            <a:r>
              <a:rPr lang="tr-TR" sz="12000" dirty="0" smtClean="0">
                <a:solidFill>
                  <a:srgbClr val="FF0000"/>
                </a:solidFill>
              </a:rPr>
              <a:t>durumunda, süre bitimini takip eden </a:t>
            </a:r>
            <a:r>
              <a:rPr lang="tr-TR" sz="12000" dirty="0" smtClean="0">
                <a:solidFill>
                  <a:schemeClr val="bg2">
                    <a:lumMod val="10000"/>
                  </a:schemeClr>
                </a:solidFill>
              </a:rPr>
              <a:t>üç iş günü </a:t>
            </a:r>
            <a:r>
              <a:rPr lang="tr-TR" sz="12000" dirty="0" smtClean="0">
                <a:solidFill>
                  <a:srgbClr val="FF0000"/>
                </a:solidFill>
              </a:rPr>
              <a:t>içinde iadeli taahhütlü posta yoluyla ilgili </a:t>
            </a:r>
            <a:r>
              <a:rPr lang="tr-TR" sz="12000" dirty="0">
                <a:solidFill>
                  <a:srgbClr val="FF0000"/>
                </a:solidFill>
              </a:rPr>
              <a:t>idareye bildirimde bulunur</a:t>
            </a:r>
            <a:r>
              <a:rPr lang="tr-TR" sz="12000" dirty="0" smtClean="0">
                <a:solidFill>
                  <a:srgbClr val="FF0000"/>
                </a:solidFill>
              </a:rPr>
              <a:t>.</a:t>
            </a:r>
          </a:p>
          <a:p>
            <a:pPr algn="just"/>
            <a:r>
              <a:rPr lang="tr-TR" sz="12000" dirty="0" smtClean="0">
                <a:solidFill>
                  <a:srgbClr val="9900CC"/>
                </a:solidFill>
              </a:rPr>
              <a:t>o) </a:t>
            </a:r>
            <a:r>
              <a:rPr lang="tr-TR" sz="12000" dirty="0" smtClean="0"/>
              <a:t>Tanzim edilen tutanakları, </a:t>
            </a:r>
            <a:r>
              <a:rPr lang="tr-TR" sz="12000" dirty="0" smtClean="0">
                <a:solidFill>
                  <a:srgbClr val="002060"/>
                </a:solidFill>
              </a:rPr>
              <a:t>imalat veya malzemede herhangi bir eksiklik veya kusur bulunmadığı takdirde,</a:t>
            </a:r>
            <a:r>
              <a:rPr lang="tr-TR" sz="12000" dirty="0" smtClean="0"/>
              <a:t> </a:t>
            </a:r>
            <a:r>
              <a:rPr lang="tr-TR" sz="12000" dirty="0" err="1" smtClean="0">
                <a:solidFill>
                  <a:srgbClr val="FF0000"/>
                </a:solidFill>
              </a:rPr>
              <a:t>hakediş</a:t>
            </a:r>
            <a:r>
              <a:rPr lang="tr-TR" sz="12000" dirty="0" smtClean="0">
                <a:solidFill>
                  <a:srgbClr val="FF0000"/>
                </a:solidFill>
              </a:rPr>
              <a:t> ekinde ilgili idareye sunar. </a:t>
            </a:r>
            <a:r>
              <a:rPr lang="tr-TR" sz="12000" dirty="0" smtClean="0"/>
              <a:t>Aksi hâlde, maddenin (l) bendi hükümleri uygulanır.</a:t>
            </a:r>
          </a:p>
          <a:p>
            <a:pPr algn="just"/>
            <a:endParaRPr lang="tr-TR" sz="10400" dirty="0" smtClean="0">
              <a:solidFill>
                <a:srgbClr val="FF0000"/>
              </a:solidFill>
            </a:endParaRPr>
          </a:p>
          <a:p>
            <a:pPr algn="just">
              <a:buNone/>
            </a:pPr>
            <a:r>
              <a:rPr lang="tr-TR" sz="10400" dirty="0" smtClean="0"/>
              <a:t/>
            </a:r>
            <a:br>
              <a:rPr lang="tr-TR" sz="10400" dirty="0" smtClean="0"/>
            </a:br>
            <a:r>
              <a:rPr lang="tr-TR" sz="3700" dirty="0" smtClean="0"/>
              <a:t/>
            </a:r>
            <a:br>
              <a:rPr lang="tr-TR" sz="3700" dirty="0" smtClean="0"/>
            </a:br>
            <a:r>
              <a:rPr lang="tr-TR" dirty="0" smtClean="0"/>
              <a:t/>
            </a:r>
            <a:br>
              <a:rPr lang="tr-TR" dirty="0" smtClean="0"/>
            </a:br>
            <a:endParaRPr lang="tr-TR" dirty="0"/>
          </a:p>
        </p:txBody>
      </p:sp>
    </p:spTree>
    <p:extLst>
      <p:ext uri="{BB962C8B-B14F-4D97-AF65-F5344CB8AC3E}">
        <p14:creationId xmlns:p14="http://schemas.microsoft.com/office/powerpoint/2010/main" val="2205326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651641"/>
          </a:xfrm>
        </p:spPr>
        <p:txBody>
          <a:bodyPr>
            <a:normAutofit/>
          </a:bodyPr>
          <a:lstStyle/>
          <a:p>
            <a:r>
              <a:rPr lang="tr-TR" sz="2300" b="1" dirty="0" smtClean="0">
                <a:solidFill>
                  <a:srgbClr val="FF0000"/>
                </a:solidFill>
              </a:rPr>
              <a:t>YAPI DENETİM KURULUŞUNUN GÖREV VE SORUMLULUKLARI </a:t>
            </a:r>
            <a:r>
              <a:rPr lang="tr-TR" sz="2300" dirty="0" smtClean="0">
                <a:solidFill>
                  <a:schemeClr val="tx1"/>
                </a:solidFill>
              </a:rPr>
              <a:t>(MADDE 5)</a:t>
            </a:r>
            <a:endParaRPr lang="tr-TR" sz="2300" dirty="0"/>
          </a:p>
        </p:txBody>
      </p:sp>
      <p:sp>
        <p:nvSpPr>
          <p:cNvPr id="3" name="İçerik Yer Tutucusu 2"/>
          <p:cNvSpPr>
            <a:spLocks noGrp="1"/>
          </p:cNvSpPr>
          <p:nvPr>
            <p:ph idx="1"/>
          </p:nvPr>
        </p:nvSpPr>
        <p:spPr>
          <a:xfrm>
            <a:off x="1143000" y="1418897"/>
            <a:ext cx="9872871" cy="4677103"/>
          </a:xfrm>
        </p:spPr>
        <p:txBody>
          <a:bodyPr>
            <a:normAutofit lnSpcReduction="10000"/>
          </a:bodyPr>
          <a:lstStyle/>
          <a:p>
            <a:pPr algn="just">
              <a:buNone/>
            </a:pPr>
            <a:r>
              <a:rPr lang="tr-TR" sz="2800" dirty="0">
                <a:solidFill>
                  <a:srgbClr val="9900CC"/>
                </a:solidFill>
              </a:rPr>
              <a:t>r)</a:t>
            </a:r>
            <a:r>
              <a:rPr lang="tr-TR" sz="2800" dirty="0"/>
              <a:t> </a:t>
            </a:r>
            <a:r>
              <a:rPr lang="tr-TR" sz="2800" b="1" dirty="0"/>
              <a:t> </a:t>
            </a:r>
            <a:r>
              <a:rPr lang="tr-TR" sz="3100" dirty="0" smtClean="0">
                <a:solidFill>
                  <a:srgbClr val="002060"/>
                </a:solidFill>
              </a:rPr>
              <a:t>Yapı </a:t>
            </a:r>
            <a:r>
              <a:rPr lang="tr-TR" sz="3100" dirty="0">
                <a:solidFill>
                  <a:srgbClr val="002060"/>
                </a:solidFill>
              </a:rPr>
              <a:t>ile ilgili olarak </a:t>
            </a:r>
            <a:r>
              <a:rPr lang="tr-TR" sz="3100" dirty="0">
                <a:solidFill>
                  <a:srgbClr val="FF3300"/>
                </a:solidFill>
              </a:rPr>
              <a:t>ısı ihtiyacı kimlik belgesinin, kanal bağlantısının yapıldığına ilişkin tutanağın, binanın yapı aplikasyon projesine uygun şekilde aplike edildiğini gösteren vaziyet planı ve bağımsız bölüm planını içeren belgenin, elektrik, telefon ve doğalgaz tesisatlarının, yangın algılama, tahliye ve söndürme </a:t>
            </a:r>
            <a:r>
              <a:rPr lang="tr-TR" sz="3100" dirty="0" smtClean="0">
                <a:solidFill>
                  <a:srgbClr val="FF3300"/>
                </a:solidFill>
              </a:rPr>
              <a:t>sisteminin projelerine </a:t>
            </a:r>
            <a:r>
              <a:rPr lang="tr-TR" sz="3100" dirty="0">
                <a:solidFill>
                  <a:srgbClr val="FF3300"/>
                </a:solidFill>
              </a:rPr>
              <a:t>uygun şekilde yapılmasını </a:t>
            </a:r>
            <a:r>
              <a:rPr lang="tr-TR" sz="3100" dirty="0" smtClean="0">
                <a:solidFill>
                  <a:srgbClr val="FF3300"/>
                </a:solidFill>
              </a:rPr>
              <a:t>denetleyerek </a:t>
            </a:r>
            <a:r>
              <a:rPr lang="tr-TR" sz="3100" dirty="0">
                <a:solidFill>
                  <a:srgbClr val="FF3300"/>
                </a:solidFill>
              </a:rPr>
              <a:t>bunlara ilişkin uygunluk belgelerini ve asansörün ilgili idarece tescilini </a:t>
            </a:r>
            <a:r>
              <a:rPr lang="tr-TR" sz="3100" dirty="0">
                <a:solidFill>
                  <a:srgbClr val="002060"/>
                </a:solidFill>
              </a:rPr>
              <a:t>temin eder. </a:t>
            </a:r>
            <a:r>
              <a:rPr lang="tr-TR" sz="3100" dirty="0"/>
              <a:t>Bu işlemlerin usulüne uygun yapıldığına dair </a:t>
            </a:r>
            <a:r>
              <a:rPr lang="tr-TR" sz="3100" dirty="0">
                <a:solidFill>
                  <a:srgbClr val="FF0000"/>
                </a:solidFill>
              </a:rPr>
              <a:t>raporu ve yapının cephe fotoğraflarını </a:t>
            </a:r>
            <a:r>
              <a:rPr lang="tr-TR" sz="3100" dirty="0">
                <a:solidFill>
                  <a:srgbClr val="002060"/>
                </a:solidFill>
              </a:rPr>
              <a:t>iş bitirme tutanağına </a:t>
            </a:r>
            <a:r>
              <a:rPr lang="tr-TR" sz="3100" dirty="0"/>
              <a:t>ekler</a:t>
            </a:r>
            <a:r>
              <a:rPr lang="tr-TR" sz="3100" dirty="0" smtClean="0"/>
              <a:t>.</a:t>
            </a:r>
            <a:r>
              <a:rPr lang="tr-TR" dirty="0"/>
              <a:t/>
            </a:r>
            <a:br>
              <a:rPr lang="tr-TR" dirty="0"/>
            </a:br>
            <a:endParaRPr lang="tr-TR" dirty="0"/>
          </a:p>
        </p:txBody>
      </p:sp>
    </p:spTree>
    <p:extLst>
      <p:ext uri="{BB962C8B-B14F-4D97-AF65-F5344CB8AC3E}">
        <p14:creationId xmlns:p14="http://schemas.microsoft.com/office/powerpoint/2010/main" val="489174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383177"/>
          </a:xfrm>
        </p:spPr>
        <p:txBody>
          <a:bodyPr>
            <a:noAutofit/>
          </a:bodyPr>
          <a:lstStyle/>
          <a:p>
            <a:r>
              <a:rPr lang="tr-TR" sz="3000" dirty="0">
                <a:solidFill>
                  <a:srgbClr val="FF0000"/>
                </a:solidFill>
              </a:rPr>
              <a:t>YAPI DENETİM KURULUŞLARI VE </a:t>
            </a:r>
            <a:r>
              <a:rPr lang="tr-TR" sz="3000" dirty="0" smtClean="0">
                <a:solidFill>
                  <a:srgbClr val="FF0000"/>
                </a:solidFill>
              </a:rPr>
              <a:t>GÖREVLERİ </a:t>
            </a:r>
            <a:r>
              <a:rPr lang="tr-TR" sz="3000" dirty="0" smtClean="0">
                <a:solidFill>
                  <a:schemeClr val="tx1"/>
                </a:solidFill>
                <a:latin typeface="Times New Roman" panose="02020603050405020304" pitchFamily="18" charset="0"/>
                <a:cs typeface="Times New Roman" panose="02020603050405020304" pitchFamily="18" charset="0"/>
              </a:rPr>
              <a:t>(MADDE 2)</a:t>
            </a:r>
            <a:r>
              <a:rPr lang="tr-TR" sz="3000" dirty="0" smtClean="0">
                <a:solidFill>
                  <a:schemeClr val="tx1"/>
                </a:solidFill>
              </a:rPr>
              <a:t/>
            </a:r>
            <a:br>
              <a:rPr lang="tr-TR" sz="3000" dirty="0" smtClean="0">
                <a:solidFill>
                  <a:schemeClr val="tx1"/>
                </a:solidFill>
              </a:rPr>
            </a:br>
            <a:endParaRPr lang="tr-TR" sz="3000" dirty="0">
              <a:solidFill>
                <a:srgbClr val="FF0000"/>
              </a:solidFill>
            </a:endParaRPr>
          </a:p>
        </p:txBody>
      </p:sp>
      <p:sp>
        <p:nvSpPr>
          <p:cNvPr id="3" name="İçerik Yer Tutucusu 2"/>
          <p:cNvSpPr>
            <a:spLocks noGrp="1"/>
          </p:cNvSpPr>
          <p:nvPr>
            <p:ph idx="1"/>
          </p:nvPr>
        </p:nvSpPr>
        <p:spPr>
          <a:xfrm>
            <a:off x="1143000" y="992777"/>
            <a:ext cx="9872871" cy="5103223"/>
          </a:xfrm>
        </p:spPr>
        <p:txBody>
          <a:bodyPr>
            <a:normAutofit/>
          </a:bodyPr>
          <a:lstStyle/>
          <a:p>
            <a:pPr marL="45720" indent="0" algn="just">
              <a:buNone/>
            </a:pPr>
            <a:r>
              <a:rPr lang="tr-TR" sz="2800" dirty="0">
                <a:solidFill>
                  <a:srgbClr val="FF0000"/>
                </a:solidFill>
                <a:latin typeface="Times New Roman" panose="02020603050405020304" pitchFamily="18" charset="0"/>
                <a:cs typeface="Times New Roman" panose="02020603050405020304" pitchFamily="18" charset="0"/>
              </a:rPr>
              <a:t>c)</a:t>
            </a:r>
            <a:r>
              <a:rPr lang="tr-TR" sz="2800" dirty="0">
                <a:solidFill>
                  <a:srgbClr val="0070C0"/>
                </a:solidFill>
                <a:latin typeface="Times New Roman" panose="02020603050405020304" pitchFamily="18" charset="0"/>
                <a:cs typeface="Times New Roman" panose="02020603050405020304" pitchFamily="18" charset="0"/>
              </a:rPr>
              <a:t> Yapının, </a:t>
            </a:r>
            <a:r>
              <a:rPr lang="tr-TR" sz="2800" dirty="0">
                <a:solidFill>
                  <a:srgbClr val="FF0000"/>
                </a:solidFill>
                <a:latin typeface="Times New Roman" panose="02020603050405020304" pitchFamily="18" charset="0"/>
                <a:cs typeface="Times New Roman" panose="02020603050405020304" pitchFamily="18" charset="0"/>
              </a:rPr>
              <a:t>ruhsat ve ekleri ile</a:t>
            </a:r>
            <a:r>
              <a:rPr lang="tr-TR" sz="2800" dirty="0">
                <a:solidFill>
                  <a:srgbClr val="00B050"/>
                </a:solidFill>
                <a:latin typeface="Times New Roman" panose="02020603050405020304" pitchFamily="18" charset="0"/>
                <a:cs typeface="Times New Roman" panose="02020603050405020304" pitchFamily="18" charset="0"/>
              </a:rPr>
              <a:t> </a:t>
            </a:r>
            <a:r>
              <a:rPr lang="tr-TR" sz="2800" dirty="0" smtClean="0">
                <a:solidFill>
                  <a:srgbClr val="002060"/>
                </a:solidFill>
                <a:latin typeface="Times New Roman" panose="02020603050405020304" pitchFamily="18" charset="0"/>
                <a:cs typeface="Times New Roman" panose="02020603050405020304" pitchFamily="18" charset="0"/>
              </a:rPr>
              <a:t>mevzuata uygun olarak </a:t>
            </a:r>
            <a:r>
              <a:rPr lang="tr-TR" sz="2800" dirty="0">
                <a:solidFill>
                  <a:schemeClr val="accent2"/>
                </a:solidFill>
                <a:latin typeface="Times New Roman" panose="02020603050405020304" pitchFamily="18" charset="0"/>
                <a:cs typeface="Times New Roman" panose="02020603050405020304" pitchFamily="18" charset="0"/>
              </a:rPr>
              <a:t>yapılmasını denetlemek.</a:t>
            </a:r>
          </a:p>
          <a:p>
            <a:pPr marL="45720" indent="0" algn="just">
              <a:buNone/>
            </a:pPr>
            <a:r>
              <a:rPr lang="tr-TR" sz="2800" dirty="0" smtClean="0">
                <a:solidFill>
                  <a:srgbClr val="FF0000"/>
                </a:solidFill>
                <a:latin typeface="Times New Roman" panose="02020603050405020304" pitchFamily="18" charset="0"/>
                <a:cs typeface="Times New Roman" panose="02020603050405020304" pitchFamily="18" charset="0"/>
              </a:rPr>
              <a:t>d</a:t>
            </a:r>
            <a:r>
              <a:rPr lang="tr-TR" sz="2800" dirty="0">
                <a:solidFill>
                  <a:srgbClr val="FF0000"/>
                </a:solidFill>
                <a:latin typeface="Times New Roman" panose="02020603050405020304" pitchFamily="18" charset="0"/>
                <a:cs typeface="Times New Roman" panose="02020603050405020304" pitchFamily="18" charset="0"/>
              </a:rPr>
              <a:t>)</a:t>
            </a:r>
            <a:r>
              <a:rPr lang="tr-TR" sz="2800" dirty="0">
                <a:latin typeface="Times New Roman" panose="02020603050405020304" pitchFamily="18" charset="0"/>
                <a:cs typeface="Times New Roman" panose="02020603050405020304" pitchFamily="18" charset="0"/>
              </a:rPr>
              <a:t> </a:t>
            </a:r>
            <a:r>
              <a:rPr lang="tr-TR" sz="2800" dirty="0">
                <a:solidFill>
                  <a:srgbClr val="00B050"/>
                </a:solidFill>
                <a:latin typeface="Times New Roman" panose="02020603050405020304" pitchFamily="18" charset="0"/>
                <a:cs typeface="Times New Roman" panose="02020603050405020304" pitchFamily="18" charset="0"/>
              </a:rPr>
              <a:t>Yapım işlerinde kullanılan </a:t>
            </a:r>
            <a:r>
              <a:rPr lang="tr-TR" sz="2800" dirty="0">
                <a:solidFill>
                  <a:srgbClr val="FF0000"/>
                </a:solidFill>
                <a:latin typeface="Times New Roman" panose="02020603050405020304" pitchFamily="18" charset="0"/>
                <a:cs typeface="Times New Roman" panose="02020603050405020304" pitchFamily="18" charset="0"/>
              </a:rPr>
              <a:t>malzemelerle imalatın </a:t>
            </a:r>
            <a:r>
              <a:rPr lang="tr-TR" sz="2800" dirty="0" smtClean="0">
                <a:solidFill>
                  <a:srgbClr val="FF0000"/>
                </a:solidFill>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proje</a:t>
            </a:r>
            <a:r>
              <a:rPr lang="tr-TR" sz="2800" dirty="0">
                <a:latin typeface="Times New Roman" panose="02020603050405020304" pitchFamily="18" charset="0"/>
                <a:cs typeface="Times New Roman" panose="02020603050405020304" pitchFamily="18" charset="0"/>
              </a:rPr>
              <a:t>, teknik şartname ve standartlara uygunluğunu kontrol etmek ve sonuçlarını belgelendirmek</a:t>
            </a:r>
            <a:r>
              <a:rPr lang="tr-TR" sz="2800" dirty="0">
                <a:solidFill>
                  <a:srgbClr val="002060"/>
                </a:solidFill>
                <a:latin typeface="Times New Roman" panose="02020603050405020304" pitchFamily="18" charset="0"/>
                <a:cs typeface="Times New Roman" panose="02020603050405020304" pitchFamily="18" charset="0"/>
              </a:rPr>
              <a:t>, </a:t>
            </a:r>
            <a:r>
              <a:rPr lang="tr-TR" sz="2800" dirty="0">
                <a:solidFill>
                  <a:srgbClr val="FF0000"/>
                </a:solidFill>
                <a:latin typeface="Times New Roman" panose="02020603050405020304" pitchFamily="18" charset="0"/>
                <a:cs typeface="Times New Roman" panose="02020603050405020304" pitchFamily="18" charset="0"/>
              </a:rPr>
              <a:t>malzemeler ve imalatlarla </a:t>
            </a:r>
            <a:r>
              <a:rPr lang="tr-TR" sz="2800" dirty="0">
                <a:solidFill>
                  <a:srgbClr val="002060"/>
                </a:solidFill>
                <a:latin typeface="Times New Roman" panose="02020603050405020304" pitchFamily="18" charset="0"/>
                <a:cs typeface="Times New Roman" panose="02020603050405020304" pitchFamily="18" charset="0"/>
              </a:rPr>
              <a:t>ilgili deneyleri yaptırmak</a:t>
            </a:r>
            <a:r>
              <a:rPr lang="tr-TR" sz="2800" dirty="0" smtClean="0">
                <a:solidFill>
                  <a:srgbClr val="002060"/>
                </a:solidFill>
                <a:latin typeface="Times New Roman" panose="02020603050405020304" pitchFamily="18" charset="0"/>
                <a:cs typeface="Times New Roman" panose="02020603050405020304" pitchFamily="18" charset="0"/>
              </a:rPr>
              <a:t>.</a:t>
            </a:r>
          </a:p>
          <a:p>
            <a:pPr marL="45720" indent="0" algn="just">
              <a:buNone/>
            </a:pPr>
            <a:r>
              <a:rPr lang="tr-TR" sz="2800" dirty="0" smtClean="0">
                <a:solidFill>
                  <a:srgbClr val="FF0000"/>
                </a:solidFill>
                <a:latin typeface="Times New Roman" panose="02020603050405020304" pitchFamily="18" charset="0"/>
                <a:cs typeface="Times New Roman" panose="02020603050405020304" pitchFamily="18" charset="0"/>
              </a:rPr>
              <a:t>e)</a:t>
            </a:r>
            <a:r>
              <a:rPr lang="tr-TR" sz="2800" dirty="0" smtClean="0">
                <a:latin typeface="Times New Roman" panose="02020603050405020304" pitchFamily="18" charset="0"/>
                <a:cs typeface="Times New Roman" panose="02020603050405020304" pitchFamily="18" charset="0"/>
              </a:rPr>
              <a:t> </a:t>
            </a:r>
            <a:r>
              <a:rPr lang="tr-TR" sz="2800" dirty="0" smtClean="0">
                <a:solidFill>
                  <a:srgbClr val="00B050"/>
                </a:solidFill>
                <a:latin typeface="Times New Roman" panose="02020603050405020304" pitchFamily="18" charset="0"/>
                <a:cs typeface="Times New Roman" panose="02020603050405020304" pitchFamily="18" charset="0"/>
              </a:rPr>
              <a:t>Yapılan tüm denetim hizmetlerine ilişkin belgelerin bir nüshasını </a:t>
            </a:r>
            <a:r>
              <a:rPr lang="tr-TR" sz="2800" dirty="0" smtClean="0">
                <a:solidFill>
                  <a:srgbClr val="FF0000"/>
                </a:solidFill>
                <a:latin typeface="Times New Roman" panose="02020603050405020304" pitchFamily="18" charset="0"/>
                <a:cs typeface="Times New Roman" panose="02020603050405020304" pitchFamily="18" charset="0"/>
              </a:rPr>
              <a:t>ilgili idareye vermek, </a:t>
            </a:r>
            <a:r>
              <a:rPr lang="tr-TR" sz="2800" dirty="0" smtClean="0">
                <a:latin typeface="Times New Roman" panose="02020603050405020304" pitchFamily="18" charset="0"/>
                <a:cs typeface="Times New Roman" panose="02020603050405020304" pitchFamily="18" charset="0"/>
              </a:rPr>
              <a:t>denetimleri sırasında yapıda kullanılan </a:t>
            </a:r>
            <a:r>
              <a:rPr lang="tr-TR" sz="2800" dirty="0" smtClean="0">
                <a:solidFill>
                  <a:srgbClr val="FF0000"/>
                </a:solidFill>
                <a:latin typeface="Times New Roman" panose="02020603050405020304" pitchFamily="18" charset="0"/>
                <a:cs typeface="Times New Roman" panose="02020603050405020304" pitchFamily="18" charset="0"/>
              </a:rPr>
              <a:t>malzeme ve imalatın </a:t>
            </a:r>
            <a:r>
              <a:rPr lang="tr-TR" sz="2800" dirty="0" smtClean="0">
                <a:solidFill>
                  <a:srgbClr val="002060"/>
                </a:solidFill>
                <a:latin typeface="Times New Roman" panose="02020603050405020304" pitchFamily="18" charset="0"/>
                <a:cs typeface="Times New Roman" panose="02020603050405020304" pitchFamily="18" charset="0"/>
              </a:rPr>
              <a:t>teknik şartname ve standartlara aykırı olduklarını belirledikleri takdirde</a:t>
            </a:r>
            <a:r>
              <a:rPr lang="tr-TR" sz="2800" dirty="0" smtClean="0">
                <a:latin typeface="Times New Roman" panose="02020603050405020304" pitchFamily="18" charset="0"/>
                <a:cs typeface="Times New Roman" panose="02020603050405020304" pitchFamily="18" charset="0"/>
              </a:rPr>
              <a:t>, </a:t>
            </a:r>
            <a:r>
              <a:rPr lang="tr-TR" sz="2800" dirty="0" smtClean="0">
                <a:solidFill>
                  <a:schemeClr val="accent5">
                    <a:lumMod val="75000"/>
                  </a:schemeClr>
                </a:solidFill>
                <a:latin typeface="Times New Roman" panose="02020603050405020304" pitchFamily="18" charset="0"/>
                <a:cs typeface="Times New Roman" panose="02020603050405020304" pitchFamily="18" charset="0"/>
              </a:rPr>
              <a:t>durumu bir rapor ile </a:t>
            </a:r>
            <a:r>
              <a:rPr lang="tr-TR" sz="2800" dirty="0" smtClean="0">
                <a:solidFill>
                  <a:srgbClr val="FF0000"/>
                </a:solidFill>
                <a:latin typeface="Times New Roman" panose="02020603050405020304" pitchFamily="18" charset="0"/>
                <a:cs typeface="Times New Roman" panose="02020603050405020304" pitchFamily="18" charset="0"/>
              </a:rPr>
              <a:t>ilgili idareye </a:t>
            </a:r>
            <a:r>
              <a:rPr lang="tr-TR" sz="2800" dirty="0" smtClean="0">
                <a:solidFill>
                  <a:srgbClr val="002060"/>
                </a:solidFill>
                <a:latin typeface="Times New Roman" panose="02020603050405020304" pitchFamily="18" charset="0"/>
                <a:cs typeface="Times New Roman" panose="02020603050405020304" pitchFamily="18" charset="0"/>
              </a:rPr>
              <a:t>ve</a:t>
            </a:r>
            <a:r>
              <a:rPr lang="tr-TR" sz="2800" dirty="0" smtClean="0">
                <a:solidFill>
                  <a:srgbClr val="FF0000"/>
                </a:solidFill>
                <a:latin typeface="Times New Roman" panose="02020603050405020304" pitchFamily="18" charset="0"/>
                <a:cs typeface="Times New Roman" panose="02020603050405020304" pitchFamily="18" charset="0"/>
              </a:rPr>
              <a:t> il sanayi ve/veya ticaret müdürlüklerine - </a:t>
            </a:r>
            <a:r>
              <a:rPr lang="tr-TR" sz="2800" dirty="0" smtClean="0">
                <a:solidFill>
                  <a:srgbClr val="002060"/>
                </a:solidFill>
                <a:latin typeface="Times New Roman" panose="02020603050405020304" pitchFamily="18" charset="0"/>
                <a:cs typeface="Times New Roman" panose="02020603050405020304" pitchFamily="18" charset="0"/>
              </a:rPr>
              <a:t>bildirmek.</a:t>
            </a:r>
          </a:p>
          <a:p>
            <a:endParaRPr lang="tr-TR" sz="2800" dirty="0"/>
          </a:p>
        </p:txBody>
      </p:sp>
    </p:spTree>
    <p:extLst>
      <p:ext uri="{BB962C8B-B14F-4D97-AF65-F5344CB8AC3E}">
        <p14:creationId xmlns:p14="http://schemas.microsoft.com/office/powerpoint/2010/main" val="86759541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88276"/>
          </a:xfrm>
        </p:spPr>
        <p:txBody>
          <a:bodyPr>
            <a:noAutofit/>
          </a:bodyPr>
          <a:lstStyle/>
          <a:p>
            <a:r>
              <a:rPr lang="tr-TR" sz="2000" dirty="0" smtClean="0">
                <a:solidFill>
                  <a:srgbClr val="FF0000"/>
                </a:solidFill>
              </a:rPr>
              <a:t>DENETÇİ VE YARDIMCI KONTROL ELEMANININ GÖREV VE SORUMLULUKLARI </a:t>
            </a:r>
            <a:r>
              <a:rPr lang="tr-TR" sz="2000" dirty="0" smtClean="0">
                <a:solidFill>
                  <a:schemeClr val="tx1"/>
                </a:solidFill>
              </a:rPr>
              <a:t>MADDE6</a:t>
            </a:r>
            <a:endParaRPr lang="tr-TR" sz="2000" dirty="0">
              <a:solidFill>
                <a:schemeClr val="tx1"/>
              </a:solidFill>
            </a:endParaRPr>
          </a:p>
        </p:txBody>
      </p:sp>
      <p:sp>
        <p:nvSpPr>
          <p:cNvPr id="3" name="İçerik Yer Tutucusu 2"/>
          <p:cNvSpPr>
            <a:spLocks noGrp="1"/>
          </p:cNvSpPr>
          <p:nvPr>
            <p:ph idx="1"/>
          </p:nvPr>
        </p:nvSpPr>
        <p:spPr>
          <a:xfrm>
            <a:off x="1143000" y="1608083"/>
            <a:ext cx="9872871" cy="4487917"/>
          </a:xfrm>
        </p:spPr>
        <p:txBody>
          <a:bodyPr>
            <a:normAutofit lnSpcReduction="10000"/>
          </a:bodyPr>
          <a:lstStyle/>
          <a:p>
            <a:pPr algn="just"/>
            <a:r>
              <a:rPr lang="tr-TR" sz="3300" b="1" dirty="0"/>
              <a:t> </a:t>
            </a:r>
            <a:r>
              <a:rPr lang="tr-TR" sz="3300" dirty="0">
                <a:solidFill>
                  <a:schemeClr val="tx1"/>
                </a:solidFill>
              </a:rPr>
              <a:t>(1</a:t>
            </a:r>
            <a:r>
              <a:rPr lang="tr-TR" sz="3300" dirty="0" smtClean="0">
                <a:solidFill>
                  <a:schemeClr val="tx1"/>
                </a:solidFill>
              </a:rPr>
              <a:t>)</a:t>
            </a:r>
            <a:r>
              <a:rPr lang="tr-TR" sz="3300" b="1" dirty="0"/>
              <a:t> </a:t>
            </a:r>
            <a:r>
              <a:rPr lang="tr-TR" sz="3300" dirty="0">
                <a:solidFill>
                  <a:srgbClr val="FF0000"/>
                </a:solidFill>
              </a:rPr>
              <a:t>Proje ve uygulama denetçisi mimar ve mühendisler tarafından</a:t>
            </a:r>
            <a:r>
              <a:rPr lang="tr-TR" sz="3300" dirty="0"/>
              <a:t>, proje müelliflerince hazırlanan projelerin </a:t>
            </a:r>
            <a:r>
              <a:rPr lang="tr-TR" sz="3300" dirty="0">
                <a:solidFill>
                  <a:srgbClr val="FF0000"/>
                </a:solidFill>
              </a:rPr>
              <a:t>mevzuata, Ek-3’te gösterilen Form-1 ile belirlenmiş asgari kriterlere uygunluğu ve detay ve hesapların doğruluğu, kontrol edilir.</a:t>
            </a:r>
            <a:r>
              <a:rPr lang="tr-TR" sz="3300" dirty="0">
                <a:solidFill>
                  <a:srgbClr val="002060"/>
                </a:solidFill>
              </a:rPr>
              <a:t> </a:t>
            </a:r>
            <a:r>
              <a:rPr lang="tr-TR" sz="3300" dirty="0"/>
              <a:t>Var ise, eksiklik ve hataların giderilmesi sağlanır. </a:t>
            </a:r>
            <a:r>
              <a:rPr lang="tr-TR" sz="3300" dirty="0">
                <a:solidFill>
                  <a:srgbClr val="002060"/>
                </a:solidFill>
              </a:rPr>
              <a:t>Eksikliği ve hatası bulunmayan projeler</a:t>
            </a:r>
            <a:r>
              <a:rPr lang="tr-TR" sz="3300" dirty="0"/>
              <a:t>, ilgili denetçi mimar ve denetçi mühendis tarafından </a:t>
            </a:r>
            <a:r>
              <a:rPr lang="tr-TR" sz="3300" dirty="0">
                <a:solidFill>
                  <a:srgbClr val="002060"/>
                </a:solidFill>
              </a:rPr>
              <a:t>onaylanır</a:t>
            </a:r>
            <a:r>
              <a:rPr lang="tr-TR" sz="3300" dirty="0" smtClean="0">
                <a:solidFill>
                  <a:srgbClr val="002060"/>
                </a:solidFill>
              </a:rPr>
              <a:t>.</a:t>
            </a:r>
          </a:p>
          <a:p>
            <a:pPr algn="just"/>
            <a:r>
              <a:rPr lang="tr-TR" dirty="0">
                <a:solidFill>
                  <a:srgbClr val="0070C0"/>
                </a:solidFill>
              </a:rPr>
              <a:t/>
            </a:r>
            <a:br>
              <a:rPr lang="tr-TR" dirty="0">
                <a:solidFill>
                  <a:srgbClr val="0070C0"/>
                </a:solidFill>
              </a:rPr>
            </a:br>
            <a:endParaRPr lang="tr-TR" dirty="0">
              <a:solidFill>
                <a:srgbClr val="0070C0"/>
              </a:solidFill>
            </a:endParaRPr>
          </a:p>
        </p:txBody>
      </p:sp>
    </p:spTree>
    <p:extLst>
      <p:ext uri="{BB962C8B-B14F-4D97-AF65-F5344CB8AC3E}">
        <p14:creationId xmlns:p14="http://schemas.microsoft.com/office/powerpoint/2010/main" val="20801859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662152"/>
          </a:xfrm>
        </p:spPr>
        <p:txBody>
          <a:bodyPr>
            <a:normAutofit/>
          </a:bodyPr>
          <a:lstStyle/>
          <a:p>
            <a:r>
              <a:rPr lang="tr-TR" sz="1900" b="1" dirty="0">
                <a:solidFill>
                  <a:srgbClr val="FF0000"/>
                </a:solidFill>
              </a:rPr>
              <a:t>DENETÇİ VE YARDIMCI KONTROL ELEMANININ GÖREV VE SORUMLULUKLARI </a:t>
            </a:r>
            <a:r>
              <a:rPr lang="tr-TR" sz="1900" b="1" dirty="0">
                <a:solidFill>
                  <a:schemeClr val="tx1"/>
                </a:solidFill>
              </a:rPr>
              <a:t>MADDE6</a:t>
            </a:r>
            <a:endParaRPr lang="tr-TR" sz="1900" dirty="0"/>
          </a:p>
        </p:txBody>
      </p:sp>
      <p:sp>
        <p:nvSpPr>
          <p:cNvPr id="3" name="İçerik Yer Tutucusu 2"/>
          <p:cNvSpPr>
            <a:spLocks noGrp="1"/>
          </p:cNvSpPr>
          <p:nvPr>
            <p:ph idx="1"/>
          </p:nvPr>
        </p:nvSpPr>
        <p:spPr>
          <a:xfrm>
            <a:off x="1143000" y="1429407"/>
            <a:ext cx="9872871" cy="4666593"/>
          </a:xfrm>
        </p:spPr>
        <p:txBody>
          <a:bodyPr>
            <a:normAutofit/>
          </a:bodyPr>
          <a:lstStyle/>
          <a:p>
            <a:pPr algn="just"/>
            <a:r>
              <a:rPr lang="tr-TR" dirty="0">
                <a:solidFill>
                  <a:schemeClr val="tx1"/>
                </a:solidFill>
              </a:rPr>
              <a:t>(3) </a:t>
            </a:r>
            <a:r>
              <a:rPr lang="tr-TR" dirty="0"/>
              <a:t>İşyeri teslimi yapıldıktan sonra, ihtisas alanlarına göre </a:t>
            </a:r>
            <a:r>
              <a:rPr lang="tr-TR" dirty="0">
                <a:solidFill>
                  <a:srgbClr val="FF0000"/>
                </a:solidFill>
              </a:rPr>
              <a:t>ilgili denetçiler, </a:t>
            </a:r>
            <a:r>
              <a:rPr lang="tr-TR" baseline="30000" dirty="0">
                <a:solidFill>
                  <a:srgbClr val="FF0000"/>
                </a:solidFill>
              </a:rPr>
              <a:t> </a:t>
            </a:r>
            <a:r>
              <a:rPr lang="tr-TR" u="sng" dirty="0">
                <a:solidFill>
                  <a:srgbClr val="FF0000"/>
                </a:solidFill>
              </a:rPr>
              <a:t>denetçiler ve yardımcı kontrol elemanları</a:t>
            </a:r>
            <a:r>
              <a:rPr lang="tr-TR" dirty="0">
                <a:solidFill>
                  <a:srgbClr val="FF0000"/>
                </a:solidFill>
              </a:rPr>
              <a:t> tarafından</a:t>
            </a:r>
            <a:r>
              <a:rPr lang="tr-TR" dirty="0"/>
              <a:t>, temel bölümünün inşası sırasında gerekli denetim ve gözetimler yapılır; </a:t>
            </a:r>
            <a:r>
              <a:rPr lang="tr-TR" dirty="0">
                <a:solidFill>
                  <a:srgbClr val="FF0000"/>
                </a:solidFill>
              </a:rPr>
              <a:t>temel kalıp ve donatı imalatı kontrol tutanağı, temel topraklaması kontrol tutanağı ve temel beton döküm tutanağı tanzim edilerek</a:t>
            </a:r>
            <a:r>
              <a:rPr lang="tr-TR" dirty="0"/>
              <a:t>, yapılan işlemlerin uygunluğu onaylanır.</a:t>
            </a:r>
          </a:p>
          <a:p>
            <a:pPr algn="just"/>
            <a:r>
              <a:rPr lang="tr-TR" dirty="0"/>
              <a:t/>
            </a:r>
            <a:br>
              <a:rPr lang="tr-TR" dirty="0"/>
            </a:br>
            <a:r>
              <a:rPr lang="tr-TR" dirty="0">
                <a:solidFill>
                  <a:schemeClr val="tx1"/>
                </a:solidFill>
              </a:rPr>
              <a:t>(4) </a:t>
            </a:r>
            <a:r>
              <a:rPr lang="tr-TR" dirty="0"/>
              <a:t>Yapının taşıyıcı sistem bölümünün imalatı sırasında, </a:t>
            </a:r>
            <a:r>
              <a:rPr lang="tr-TR" dirty="0">
                <a:solidFill>
                  <a:srgbClr val="0070C0"/>
                </a:solidFill>
              </a:rPr>
              <a:t>beton kalıbı, demir teçhizatı ve gerekli diğer tesisat kontrol edildikten sonra </a:t>
            </a:r>
            <a:r>
              <a:rPr lang="tr-TR" dirty="0"/>
              <a:t>ek-8’de gösterilen </a:t>
            </a:r>
            <a:r>
              <a:rPr lang="tr-TR" dirty="0">
                <a:solidFill>
                  <a:srgbClr val="FF0000"/>
                </a:solidFill>
              </a:rPr>
              <a:t>form-6’ya uygun tutanak tanzim edilir</a:t>
            </a:r>
            <a:r>
              <a:rPr lang="tr-TR" dirty="0"/>
              <a:t>. </a:t>
            </a:r>
            <a:r>
              <a:rPr lang="tr-TR" dirty="0">
                <a:solidFill>
                  <a:srgbClr val="002060"/>
                </a:solidFill>
              </a:rPr>
              <a:t>Uygulama denetçisi inşaat mühendisi veya </a:t>
            </a:r>
            <a:r>
              <a:rPr lang="tr-TR" baseline="30000" dirty="0">
                <a:solidFill>
                  <a:srgbClr val="002060"/>
                </a:solidFill>
              </a:rPr>
              <a:t> </a:t>
            </a:r>
            <a:r>
              <a:rPr lang="tr-TR" u="sng" dirty="0">
                <a:solidFill>
                  <a:srgbClr val="002060"/>
                </a:solidFill>
              </a:rPr>
              <a:t>ilgili yardımcı kontrol elemanı</a:t>
            </a:r>
            <a:r>
              <a:rPr lang="tr-TR" dirty="0">
                <a:solidFill>
                  <a:srgbClr val="002060"/>
                </a:solidFill>
              </a:rPr>
              <a:t> gözetiminde beton dökümüne izin verilir. </a:t>
            </a:r>
            <a:r>
              <a:rPr lang="tr-TR" dirty="0"/>
              <a:t>Beton dökümünü müteakiben, ek-9’da gösterilen </a:t>
            </a:r>
            <a:r>
              <a:rPr lang="tr-TR" dirty="0">
                <a:solidFill>
                  <a:srgbClr val="FF0000"/>
                </a:solidFill>
              </a:rPr>
              <a:t>form-7’ye uygun tutanak tanzim edilir. </a:t>
            </a:r>
            <a:r>
              <a:rPr lang="tr-TR" dirty="0"/>
              <a:t>Yapıda gerçekleştirilecek her bir beton döküm işi için bu tutanaklar ayrı ayrı hazırlanır.</a:t>
            </a:r>
          </a:p>
          <a:p>
            <a:endParaRPr lang="tr-TR" dirty="0"/>
          </a:p>
        </p:txBody>
      </p:sp>
    </p:spTree>
    <p:extLst>
      <p:ext uri="{BB962C8B-B14F-4D97-AF65-F5344CB8AC3E}">
        <p14:creationId xmlns:p14="http://schemas.microsoft.com/office/powerpoint/2010/main" val="234912115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620110"/>
          </a:xfrm>
        </p:spPr>
        <p:txBody>
          <a:bodyPr>
            <a:normAutofit/>
          </a:bodyPr>
          <a:lstStyle/>
          <a:p>
            <a:r>
              <a:rPr lang="tr-TR" sz="1900" b="1" dirty="0">
                <a:solidFill>
                  <a:srgbClr val="FF0000"/>
                </a:solidFill>
              </a:rPr>
              <a:t>DENETÇİ VE YARDIMCI KONTROL ELEMANININ GÖREV VE SORUMLULUKLARI </a:t>
            </a:r>
            <a:r>
              <a:rPr lang="tr-TR" sz="1900" b="1" dirty="0">
                <a:solidFill>
                  <a:schemeClr val="tx1"/>
                </a:solidFill>
              </a:rPr>
              <a:t>MADDE6</a:t>
            </a:r>
            <a:endParaRPr lang="tr-TR" sz="1900" dirty="0"/>
          </a:p>
        </p:txBody>
      </p:sp>
      <p:sp>
        <p:nvSpPr>
          <p:cNvPr id="3" name="İçerik Yer Tutucusu 2"/>
          <p:cNvSpPr>
            <a:spLocks noGrp="1"/>
          </p:cNvSpPr>
          <p:nvPr>
            <p:ph idx="1"/>
          </p:nvPr>
        </p:nvSpPr>
        <p:spPr>
          <a:xfrm>
            <a:off x="1079938" y="1355834"/>
            <a:ext cx="9872871" cy="4740166"/>
          </a:xfrm>
        </p:spPr>
        <p:txBody>
          <a:bodyPr>
            <a:normAutofit lnSpcReduction="10000"/>
          </a:bodyPr>
          <a:lstStyle/>
          <a:p>
            <a:pPr algn="just"/>
            <a:r>
              <a:rPr lang="tr-TR" sz="2400" dirty="0">
                <a:solidFill>
                  <a:schemeClr val="accent5">
                    <a:lumMod val="50000"/>
                  </a:schemeClr>
                </a:solidFill>
              </a:rPr>
              <a:t>(5) </a:t>
            </a:r>
            <a:r>
              <a:rPr lang="tr-TR" sz="2900" dirty="0">
                <a:solidFill>
                  <a:srgbClr val="FF0000"/>
                </a:solidFill>
              </a:rPr>
              <a:t>Yapının çatı örtüsü, dolgu duvarları, kapı ve pencere kasaları ile </a:t>
            </a:r>
            <a:r>
              <a:rPr lang="tr-TR" sz="2900" dirty="0" err="1">
                <a:solidFill>
                  <a:srgbClr val="FF0000"/>
                </a:solidFill>
              </a:rPr>
              <a:t>tesisatlara</a:t>
            </a:r>
            <a:r>
              <a:rPr lang="tr-TR" sz="2900" dirty="0">
                <a:solidFill>
                  <a:srgbClr val="FF0000"/>
                </a:solidFill>
              </a:rPr>
              <a:t> ait imalatların tamamlanıp sıvaya hazır hâle gelmesi ve iş bitimine kadar olan son bölümünde ise bodrum, zemin, asma, normal kat ve çatı katlarının dış duvarları ve iç duvarları kontrol tutanakları, </a:t>
            </a:r>
            <a:r>
              <a:rPr lang="tr-TR" sz="2900" dirty="0" smtClean="0">
                <a:solidFill>
                  <a:srgbClr val="FF0000"/>
                </a:solidFill>
              </a:rPr>
              <a:t>elektrik </a:t>
            </a:r>
            <a:r>
              <a:rPr lang="tr-TR" sz="2900" dirty="0">
                <a:solidFill>
                  <a:srgbClr val="FF0000"/>
                </a:solidFill>
              </a:rPr>
              <a:t>tesisatı duvar boruları kontrol tutanağı, elektrik kablo çekimi ve tali pano kontrol tutanağı, çatı konstrüksiyonu, ısı yalıtımı, su yalıtımı ve çatı örtüsü kontrol tutanağı, temiz su boru tesisatı hidrolik basınç testi kontrol tutanağı, pis su boru tesisatı sızdırmazlık testi kontrol tutanağı, yapının sıvaya hazır duruma geldiğini belirten tutanak, elektrik ana pano kontrol tutanağı ve mekanik tesisat montaj tutanağı</a:t>
            </a:r>
            <a:r>
              <a:rPr lang="tr-TR" sz="2900" dirty="0">
                <a:solidFill>
                  <a:srgbClr val="002060"/>
                </a:solidFill>
              </a:rPr>
              <a:t> </a:t>
            </a:r>
            <a:r>
              <a:rPr lang="tr-TR" sz="2900" dirty="0">
                <a:solidFill>
                  <a:schemeClr val="accent1">
                    <a:lumMod val="75000"/>
                  </a:schemeClr>
                </a:solidFill>
              </a:rPr>
              <a:t>tanzim edilir</a:t>
            </a:r>
            <a:r>
              <a:rPr lang="tr-TR" sz="2400" dirty="0" smtClean="0">
                <a:solidFill>
                  <a:schemeClr val="accent1">
                    <a:lumMod val="75000"/>
                  </a:schemeClr>
                </a:solidFill>
              </a:rPr>
              <a:t>.</a:t>
            </a:r>
            <a:r>
              <a:rPr lang="tr-TR" dirty="0">
                <a:solidFill>
                  <a:schemeClr val="accent1">
                    <a:lumMod val="75000"/>
                  </a:schemeClr>
                </a:solidFill>
              </a:rPr>
              <a:t/>
            </a:r>
            <a:br>
              <a:rPr lang="tr-TR" dirty="0">
                <a:solidFill>
                  <a:schemeClr val="accent1">
                    <a:lumMod val="75000"/>
                  </a:schemeClr>
                </a:solidFill>
              </a:rPr>
            </a:br>
            <a:endParaRPr lang="tr-TR" dirty="0">
              <a:solidFill>
                <a:schemeClr val="accent1">
                  <a:lumMod val="75000"/>
                </a:schemeClr>
              </a:solidFill>
            </a:endParaRPr>
          </a:p>
        </p:txBody>
      </p:sp>
    </p:spTree>
    <p:extLst>
      <p:ext uri="{BB962C8B-B14F-4D97-AF65-F5344CB8AC3E}">
        <p14:creationId xmlns:p14="http://schemas.microsoft.com/office/powerpoint/2010/main" val="99086667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552994"/>
          </a:xfrm>
        </p:spPr>
        <p:txBody>
          <a:bodyPr>
            <a:normAutofit/>
          </a:bodyPr>
          <a:lstStyle/>
          <a:p>
            <a:r>
              <a:rPr lang="tr-TR" sz="2800" dirty="0" smtClean="0">
                <a:solidFill>
                  <a:srgbClr val="FF0000"/>
                </a:solidFill>
              </a:rPr>
              <a:t>PROJE MÜELLİFİNİN GÖREV VE SORUMLULUKLARI </a:t>
            </a:r>
            <a:r>
              <a:rPr lang="tr-TR" sz="2800" dirty="0" smtClean="0">
                <a:solidFill>
                  <a:schemeClr val="tx1"/>
                </a:solidFill>
              </a:rPr>
              <a:t>(MADDE 7)</a:t>
            </a:r>
            <a:endParaRPr lang="tr-TR" sz="2800" dirty="0">
              <a:solidFill>
                <a:schemeClr val="tx1"/>
              </a:solidFill>
            </a:endParaRPr>
          </a:p>
        </p:txBody>
      </p:sp>
      <p:sp>
        <p:nvSpPr>
          <p:cNvPr id="3" name="İçerik Yer Tutucusu 2"/>
          <p:cNvSpPr>
            <a:spLocks noGrp="1"/>
          </p:cNvSpPr>
          <p:nvPr>
            <p:ph idx="1"/>
          </p:nvPr>
        </p:nvSpPr>
        <p:spPr>
          <a:xfrm>
            <a:off x="1143000" y="1162594"/>
            <a:ext cx="9872871" cy="4933406"/>
          </a:xfrm>
        </p:spPr>
        <p:txBody>
          <a:bodyPr>
            <a:normAutofit/>
          </a:bodyPr>
          <a:lstStyle/>
          <a:p>
            <a:pPr algn="just"/>
            <a:r>
              <a:rPr lang="tr-TR" sz="3000" dirty="0" smtClean="0">
                <a:solidFill>
                  <a:schemeClr val="tx1"/>
                </a:solidFill>
              </a:rPr>
              <a:t>(1</a:t>
            </a:r>
            <a:r>
              <a:rPr lang="tr-TR" sz="3000" dirty="0">
                <a:solidFill>
                  <a:schemeClr val="tx1"/>
                </a:solidFill>
              </a:rPr>
              <a:t>)</a:t>
            </a:r>
            <a:r>
              <a:rPr lang="tr-TR" sz="3000" dirty="0"/>
              <a:t> </a:t>
            </a:r>
            <a:r>
              <a:rPr lang="tr-TR" sz="3000" dirty="0" smtClean="0">
                <a:solidFill>
                  <a:srgbClr val="7030A0"/>
                </a:solidFill>
              </a:rPr>
              <a:t>Proje </a:t>
            </a:r>
            <a:r>
              <a:rPr lang="tr-TR" sz="3000" dirty="0">
                <a:solidFill>
                  <a:srgbClr val="7030A0"/>
                </a:solidFill>
              </a:rPr>
              <a:t>müellifi, </a:t>
            </a:r>
            <a:r>
              <a:rPr lang="tr-TR" sz="3000" dirty="0"/>
              <a:t>yapı ruhsatına esas olan uygulama projelerini ve zemin etüdü raporları da dâhil olmak üzere her türlü etüde dayalı çalışmaları mevzuata uygun olarak yapmak ya da yaptırmak, ilgili meslek odasına üyeliğinin devam ettiğine dair taahhütnamesi ile mesleki kısıtlılığı olmadığına dair taahhütnamesi ile birlikte, incelenerek uygunluk görüşünü bildirmek üzere </a:t>
            </a:r>
            <a:r>
              <a:rPr lang="tr-TR" sz="3000" dirty="0">
                <a:solidFill>
                  <a:srgbClr val="FF3300"/>
                </a:solidFill>
              </a:rPr>
              <a:t>yapı denetim kuruluşuna vermek ile görevlidir</a:t>
            </a:r>
            <a:r>
              <a:rPr lang="tr-TR" sz="3000" dirty="0">
                <a:solidFill>
                  <a:srgbClr val="7030A0"/>
                </a:solidFill>
              </a:rPr>
              <a:t>.</a:t>
            </a:r>
          </a:p>
          <a:p>
            <a:pPr marL="45720" indent="0">
              <a:buNone/>
            </a:pPr>
            <a:endParaRPr lang="tr-TR" dirty="0"/>
          </a:p>
        </p:txBody>
      </p:sp>
    </p:spTree>
    <p:extLst>
      <p:ext uri="{BB962C8B-B14F-4D97-AF65-F5344CB8AC3E}">
        <p14:creationId xmlns:p14="http://schemas.microsoft.com/office/powerpoint/2010/main" val="16950644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592183"/>
          </a:xfrm>
        </p:spPr>
        <p:txBody>
          <a:bodyPr>
            <a:normAutofit/>
          </a:bodyPr>
          <a:lstStyle/>
          <a:p>
            <a:r>
              <a:rPr lang="tr-TR" sz="2800" dirty="0">
                <a:solidFill>
                  <a:srgbClr val="FF0000"/>
                </a:solidFill>
              </a:rPr>
              <a:t>PROJE MÜELLİFİNİN GÖREV VE SORUMLULUKLARI </a:t>
            </a:r>
            <a:r>
              <a:rPr lang="tr-TR" sz="2800" dirty="0">
                <a:solidFill>
                  <a:schemeClr val="tx1"/>
                </a:solidFill>
              </a:rPr>
              <a:t>(MADDE 7)</a:t>
            </a:r>
            <a:endParaRPr lang="tr-TR" sz="2800" dirty="0"/>
          </a:p>
        </p:txBody>
      </p:sp>
      <p:sp>
        <p:nvSpPr>
          <p:cNvPr id="3" name="İçerik Yer Tutucusu 2"/>
          <p:cNvSpPr>
            <a:spLocks noGrp="1"/>
          </p:cNvSpPr>
          <p:nvPr>
            <p:ph idx="1"/>
          </p:nvPr>
        </p:nvSpPr>
        <p:spPr>
          <a:xfrm>
            <a:off x="1143000" y="1201783"/>
            <a:ext cx="9872871" cy="4894217"/>
          </a:xfrm>
        </p:spPr>
        <p:txBody>
          <a:bodyPr>
            <a:normAutofit/>
          </a:bodyPr>
          <a:lstStyle/>
          <a:p>
            <a:pPr algn="just"/>
            <a:r>
              <a:rPr lang="tr-TR" sz="2800" dirty="0"/>
              <a:t/>
            </a:r>
            <a:br>
              <a:rPr lang="tr-TR" sz="2800" dirty="0"/>
            </a:br>
            <a:r>
              <a:rPr lang="tr-TR" sz="2800" dirty="0">
                <a:solidFill>
                  <a:schemeClr val="tx1"/>
                </a:solidFill>
              </a:rPr>
              <a:t>(2) </a:t>
            </a:r>
            <a:r>
              <a:rPr lang="tr-TR" sz="2800" dirty="0">
                <a:solidFill>
                  <a:srgbClr val="FF0000"/>
                </a:solidFill>
              </a:rPr>
              <a:t>Ruhsat eki projelerin birbiri ile uyumlu olması şarttır. Birbiri ile uyumlu olmayan projelerden doğan sorumluluk, öncelikle proje müelliflerine ait olmak üzere, sırası ile yapı denetim kuruluşuna, proje ve uygulama denetçisi mimar ve mühendislere ve ilgili idareye aittir.</a:t>
            </a:r>
          </a:p>
          <a:p>
            <a:pPr algn="just"/>
            <a:r>
              <a:rPr lang="tr-TR" sz="2800" dirty="0" smtClean="0">
                <a:solidFill>
                  <a:schemeClr val="tx1"/>
                </a:solidFill>
              </a:rPr>
              <a:t>(</a:t>
            </a:r>
            <a:r>
              <a:rPr lang="tr-TR" sz="2800" dirty="0">
                <a:solidFill>
                  <a:schemeClr val="tx1"/>
                </a:solidFill>
              </a:rPr>
              <a:t>3) </a:t>
            </a:r>
            <a:r>
              <a:rPr lang="tr-TR" sz="2800" b="1" dirty="0"/>
              <a:t> </a:t>
            </a:r>
            <a:r>
              <a:rPr lang="tr-TR" sz="2800" dirty="0"/>
              <a:t>İlgili meslek odasına üyeliğinin devam ettiğine dair taahhütnamesi ve mesleki kısıtlılığı olmadığına dair taahhütnamesi bulunmayan </a:t>
            </a:r>
            <a:r>
              <a:rPr lang="tr-TR" sz="2800" dirty="0">
                <a:solidFill>
                  <a:srgbClr val="002060"/>
                </a:solidFill>
              </a:rPr>
              <a:t>proje müellifinin projesi, </a:t>
            </a:r>
            <a:r>
              <a:rPr lang="tr-TR" sz="2800" dirty="0">
                <a:solidFill>
                  <a:srgbClr val="FF3300"/>
                </a:solidFill>
              </a:rPr>
              <a:t>yapı denetim kuruluşunca incelenmez</a:t>
            </a:r>
          </a:p>
        </p:txBody>
      </p:sp>
    </p:spTree>
    <p:extLst>
      <p:ext uri="{BB962C8B-B14F-4D97-AF65-F5344CB8AC3E}">
        <p14:creationId xmlns:p14="http://schemas.microsoft.com/office/powerpoint/2010/main" val="127214078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461554"/>
          </a:xfrm>
        </p:spPr>
        <p:txBody>
          <a:bodyPr>
            <a:normAutofit fontScale="90000"/>
          </a:bodyPr>
          <a:lstStyle/>
          <a:p>
            <a:r>
              <a:rPr lang="tr-TR" sz="3200" dirty="0">
                <a:solidFill>
                  <a:srgbClr val="FF0000"/>
                </a:solidFill>
              </a:rPr>
              <a:t>YAPI SAHİBİNİN GÖREV VE SORUMLULUKLARI </a:t>
            </a:r>
            <a:r>
              <a:rPr lang="tr-TR" sz="3200" dirty="0">
                <a:solidFill>
                  <a:srgbClr val="002060"/>
                </a:solidFill>
              </a:rPr>
              <a:t>(MADDE 8)</a:t>
            </a:r>
            <a:endParaRPr lang="tr-TR" sz="3200" dirty="0"/>
          </a:p>
        </p:txBody>
      </p:sp>
      <p:sp>
        <p:nvSpPr>
          <p:cNvPr id="3" name="İçerik Yer Tutucusu 2"/>
          <p:cNvSpPr>
            <a:spLocks noGrp="1"/>
          </p:cNvSpPr>
          <p:nvPr>
            <p:ph idx="1"/>
          </p:nvPr>
        </p:nvSpPr>
        <p:spPr>
          <a:xfrm>
            <a:off x="1143000" y="1214846"/>
            <a:ext cx="9872871" cy="4881154"/>
          </a:xfrm>
        </p:spPr>
        <p:txBody>
          <a:bodyPr>
            <a:normAutofit/>
          </a:bodyPr>
          <a:lstStyle/>
          <a:p>
            <a:pPr algn="just"/>
            <a:r>
              <a:rPr lang="tr-TR" sz="2400" dirty="0">
                <a:solidFill>
                  <a:srgbClr val="C00000"/>
                </a:solidFill>
              </a:rPr>
              <a:t>(4) </a:t>
            </a:r>
            <a:r>
              <a:rPr lang="tr-TR" sz="2400" dirty="0">
                <a:solidFill>
                  <a:srgbClr val="002060"/>
                </a:solidFill>
              </a:rPr>
              <a:t>Yapı sahibi </a:t>
            </a:r>
            <a:r>
              <a:rPr lang="tr-TR" sz="2400" dirty="0"/>
              <a:t>projede, mahal listesinde, metrajda ve yapı yaklaşık maliyetinde bulunmayan herhangi bir imalatı, ruhsata bağlanmadığı müddetçe </a:t>
            </a:r>
            <a:r>
              <a:rPr lang="tr-TR" sz="2400" dirty="0">
                <a:solidFill>
                  <a:srgbClr val="002060"/>
                </a:solidFill>
              </a:rPr>
              <a:t>yapı müteahhidinden ve yapı denetim kuruluşundan isteyemez </a:t>
            </a:r>
            <a:r>
              <a:rPr lang="tr-TR" sz="2400" dirty="0"/>
              <a:t>ve bu gibi istekler yerine getirilemez.</a:t>
            </a:r>
          </a:p>
          <a:p>
            <a:pPr algn="just"/>
            <a:r>
              <a:rPr lang="tr-TR" sz="2400" dirty="0"/>
              <a:t/>
            </a:r>
            <a:br>
              <a:rPr lang="tr-TR" sz="2400" dirty="0"/>
            </a:br>
            <a:r>
              <a:rPr lang="tr-TR" sz="2400" dirty="0">
                <a:solidFill>
                  <a:srgbClr val="C00000"/>
                </a:solidFill>
              </a:rPr>
              <a:t>(5) </a:t>
            </a:r>
            <a:r>
              <a:rPr lang="tr-TR" sz="2400" dirty="0">
                <a:solidFill>
                  <a:srgbClr val="FF0000"/>
                </a:solidFill>
              </a:rPr>
              <a:t>Tamamlanan yapı, yapı kullanma izni belgesi düzenlenmeksizin kullanıma açılamaz.</a:t>
            </a:r>
          </a:p>
          <a:p>
            <a:pPr algn="just"/>
            <a:r>
              <a:rPr lang="tr-TR" sz="2400" dirty="0"/>
              <a:t/>
            </a:r>
            <a:br>
              <a:rPr lang="tr-TR" sz="2400" dirty="0"/>
            </a:br>
            <a:endParaRPr lang="tr-TR" sz="2400" dirty="0"/>
          </a:p>
          <a:p>
            <a:endParaRPr lang="tr-TR" dirty="0"/>
          </a:p>
        </p:txBody>
      </p:sp>
    </p:spTree>
    <p:extLst>
      <p:ext uri="{BB962C8B-B14F-4D97-AF65-F5344CB8AC3E}">
        <p14:creationId xmlns:p14="http://schemas.microsoft.com/office/powerpoint/2010/main" val="155085472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317863"/>
          </a:xfrm>
        </p:spPr>
        <p:txBody>
          <a:bodyPr>
            <a:normAutofit fontScale="90000"/>
          </a:bodyPr>
          <a:lstStyle/>
          <a:p>
            <a:r>
              <a:rPr lang="tr-TR" b="1" dirty="0">
                <a:solidFill>
                  <a:srgbClr val="FF0000"/>
                </a:solidFill>
              </a:rPr>
              <a:t/>
            </a:r>
            <a:br>
              <a:rPr lang="tr-TR" b="1" dirty="0">
                <a:solidFill>
                  <a:srgbClr val="FF0000"/>
                </a:solidFill>
              </a:rPr>
            </a:br>
            <a:r>
              <a:rPr lang="tr-TR" b="1" dirty="0">
                <a:solidFill>
                  <a:srgbClr val="FF0000"/>
                </a:solidFill>
              </a:rPr>
              <a:t/>
            </a:r>
            <a:br>
              <a:rPr lang="tr-TR" b="1" dirty="0">
                <a:solidFill>
                  <a:srgbClr val="FF0000"/>
                </a:solidFill>
              </a:rPr>
            </a:br>
            <a:r>
              <a:rPr lang="tr-TR" sz="2300" b="1" dirty="0">
                <a:solidFill>
                  <a:srgbClr val="FF0000"/>
                </a:solidFill>
              </a:rPr>
              <a:t>YAPI MÜTEAHHİDİ İLE ŞANTİYE ŞEFİNİN GÖREV VE SORUMLULUKLARI </a:t>
            </a:r>
            <a:r>
              <a:rPr lang="tr-TR" sz="2300" dirty="0">
                <a:solidFill>
                  <a:schemeClr val="tx1"/>
                </a:solidFill>
              </a:rPr>
              <a:t>MADDE9</a:t>
            </a:r>
            <a:r>
              <a:rPr lang="tr-TR" dirty="0"/>
              <a:t/>
            </a:r>
            <a:br>
              <a:rPr lang="tr-TR" dirty="0"/>
            </a:br>
            <a:r>
              <a:rPr lang="tr-TR" dirty="0"/>
              <a:t/>
            </a:r>
            <a:br>
              <a:rPr lang="tr-TR" dirty="0"/>
            </a:br>
            <a:endParaRPr lang="tr-TR" dirty="0"/>
          </a:p>
        </p:txBody>
      </p:sp>
      <p:sp>
        <p:nvSpPr>
          <p:cNvPr id="3" name="İçerik Yer Tutucusu 2"/>
          <p:cNvSpPr>
            <a:spLocks noGrp="1"/>
          </p:cNvSpPr>
          <p:nvPr>
            <p:ph idx="1"/>
          </p:nvPr>
        </p:nvSpPr>
        <p:spPr>
          <a:xfrm>
            <a:off x="1143000" y="1058091"/>
            <a:ext cx="9872871" cy="5037909"/>
          </a:xfrm>
        </p:spPr>
        <p:txBody>
          <a:bodyPr>
            <a:normAutofit/>
          </a:bodyPr>
          <a:lstStyle/>
          <a:p>
            <a:pPr algn="just"/>
            <a:r>
              <a:rPr lang="tr-TR" sz="2000" dirty="0" smtClean="0">
                <a:solidFill>
                  <a:srgbClr val="002060"/>
                </a:solidFill>
              </a:rPr>
              <a:t>(</a:t>
            </a:r>
            <a:r>
              <a:rPr lang="tr-TR" sz="2400" dirty="0">
                <a:solidFill>
                  <a:srgbClr val="002060"/>
                </a:solidFill>
              </a:rPr>
              <a:t>4) </a:t>
            </a:r>
            <a:r>
              <a:rPr lang="tr-TR" sz="2400" dirty="0">
                <a:solidFill>
                  <a:srgbClr val="7030A0"/>
                </a:solidFill>
              </a:rPr>
              <a:t>Şantiye şefinin herhangi bir sebepten dolayı yapı ile ilişiğinin kesilmesi hâlinde</a:t>
            </a:r>
            <a:r>
              <a:rPr lang="tr-TR" sz="2400" dirty="0"/>
              <a:t>, bu durum yapı müteahhidi tarafından, </a:t>
            </a:r>
            <a:r>
              <a:rPr lang="tr-TR" sz="2400" dirty="0">
                <a:solidFill>
                  <a:srgbClr val="FF0000"/>
                </a:solidFill>
              </a:rPr>
              <a:t>en geç üç iş günü içinde yapı denetim kuruluşuna bildirilir</a:t>
            </a:r>
            <a:r>
              <a:rPr lang="tr-TR" sz="2400" dirty="0"/>
              <a:t>. Bunun üzerine yapı denetim kuruluşu ve yapı müteahhidi tarafından seviye tespit tutanağı düzenlenerek </a:t>
            </a:r>
            <a:r>
              <a:rPr lang="tr-TR" sz="2400" dirty="0">
                <a:solidFill>
                  <a:srgbClr val="FF0000"/>
                </a:solidFill>
              </a:rPr>
              <a:t>ilgili idareye ibraz edilir</a:t>
            </a:r>
            <a:r>
              <a:rPr lang="tr-TR" sz="2400" dirty="0"/>
              <a:t>. Yeni bir şantiye şefi görevlendirilinceye kadar, yapı müteahhidi tarafından </a:t>
            </a:r>
            <a:r>
              <a:rPr lang="tr-TR" sz="2400" dirty="0" err="1">
                <a:solidFill>
                  <a:srgbClr val="FF0000"/>
                </a:solidFill>
              </a:rPr>
              <a:t>inşai</a:t>
            </a:r>
            <a:r>
              <a:rPr lang="tr-TR" sz="2400" dirty="0">
                <a:solidFill>
                  <a:srgbClr val="FF0000"/>
                </a:solidFill>
              </a:rPr>
              <a:t> faaliyet durdurulur</a:t>
            </a:r>
            <a:r>
              <a:rPr lang="tr-TR" sz="2400" dirty="0" smtClean="0">
                <a:solidFill>
                  <a:srgbClr val="FF0000"/>
                </a:solidFill>
              </a:rPr>
              <a:t>.</a:t>
            </a:r>
          </a:p>
          <a:p>
            <a:pPr algn="just"/>
            <a:r>
              <a:rPr lang="tr-TR" sz="2400" dirty="0" smtClean="0">
                <a:solidFill>
                  <a:schemeClr val="tx1"/>
                </a:solidFill>
              </a:rPr>
              <a:t>(6)</a:t>
            </a:r>
            <a:r>
              <a:rPr lang="tr-TR" sz="2400" dirty="0" smtClean="0"/>
              <a:t> </a:t>
            </a:r>
            <a:r>
              <a:rPr lang="tr-TR" sz="2400" dirty="0" smtClean="0">
                <a:solidFill>
                  <a:srgbClr val="002060"/>
                </a:solidFill>
              </a:rPr>
              <a:t>Yapı müteahhidi veya onu temsilen görevlendirilen şantiye şefi, </a:t>
            </a:r>
            <a:r>
              <a:rPr lang="tr-TR" sz="2400" dirty="0" smtClean="0"/>
              <a:t>inşaatta herhangi bir imalata başlamadan </a:t>
            </a:r>
            <a:r>
              <a:rPr lang="tr-TR" sz="2400" dirty="0" smtClean="0">
                <a:solidFill>
                  <a:srgbClr val="FF0000"/>
                </a:solidFill>
              </a:rPr>
              <a:t>en az bir gün önce</a:t>
            </a:r>
            <a:r>
              <a:rPr lang="tr-TR" sz="2400" dirty="0" smtClean="0"/>
              <a:t>, yapılacak imalatı </a:t>
            </a:r>
            <a:r>
              <a:rPr lang="tr-TR" sz="2400" dirty="0" smtClean="0">
                <a:solidFill>
                  <a:srgbClr val="FF0000"/>
                </a:solidFill>
              </a:rPr>
              <a:t>yapı denetim kuruluşuna haber vermek zorundadır. </a:t>
            </a:r>
            <a:r>
              <a:rPr lang="tr-TR" sz="2400" dirty="0" smtClean="0"/>
              <a:t>Ancak bu durum yapı denetim kuruluşunun işin denetimsiz ilerlemesinden doğabilecek sorumluluğunu ortadan kaldırmaz.</a:t>
            </a:r>
            <a:r>
              <a:rPr lang="tr-TR" sz="2400" b="1" dirty="0" smtClean="0"/>
              <a:t> </a:t>
            </a:r>
            <a:endParaRPr lang="tr-TR" sz="2400" dirty="0" smtClean="0"/>
          </a:p>
          <a:p>
            <a:pPr algn="just"/>
            <a:endParaRPr lang="tr-TR" sz="2400" dirty="0">
              <a:solidFill>
                <a:srgbClr val="FF0000"/>
              </a:solidFill>
            </a:endParaRPr>
          </a:p>
          <a:p>
            <a:pPr algn="just"/>
            <a:endParaRPr lang="tr-TR" sz="2400" dirty="0"/>
          </a:p>
        </p:txBody>
      </p:sp>
    </p:spTree>
    <p:extLst>
      <p:ext uri="{BB962C8B-B14F-4D97-AF65-F5344CB8AC3E}">
        <p14:creationId xmlns:p14="http://schemas.microsoft.com/office/powerpoint/2010/main" val="95735758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539931"/>
          </a:xfrm>
        </p:spPr>
        <p:txBody>
          <a:bodyPr>
            <a:normAutofit/>
          </a:bodyPr>
          <a:lstStyle/>
          <a:p>
            <a:r>
              <a:rPr lang="tr-TR" sz="2800" dirty="0" smtClean="0">
                <a:solidFill>
                  <a:srgbClr val="FF0000"/>
                </a:solidFill>
              </a:rPr>
              <a:t>YAPI DENETİM KURULUŞUNDA ORTAKLIK DURUMU </a:t>
            </a:r>
            <a:r>
              <a:rPr lang="tr-TR" sz="2800" dirty="0" smtClean="0">
                <a:solidFill>
                  <a:schemeClr val="tx1"/>
                </a:solidFill>
              </a:rPr>
              <a:t>MADDE 10 </a:t>
            </a:r>
            <a:endParaRPr lang="tr-TR" sz="2800" dirty="0">
              <a:solidFill>
                <a:schemeClr val="tx1"/>
              </a:solidFill>
            </a:endParaRPr>
          </a:p>
        </p:txBody>
      </p:sp>
      <p:sp>
        <p:nvSpPr>
          <p:cNvPr id="3" name="İçerik Yer Tutucusu 2"/>
          <p:cNvSpPr>
            <a:spLocks noGrp="1"/>
          </p:cNvSpPr>
          <p:nvPr>
            <p:ph idx="1"/>
          </p:nvPr>
        </p:nvSpPr>
        <p:spPr>
          <a:xfrm>
            <a:off x="1143000" y="1345474"/>
            <a:ext cx="9872871" cy="4750526"/>
          </a:xfrm>
        </p:spPr>
        <p:txBody>
          <a:bodyPr>
            <a:normAutofit fontScale="92500"/>
          </a:bodyPr>
          <a:lstStyle/>
          <a:p>
            <a:pPr algn="just"/>
            <a:r>
              <a:rPr lang="tr-TR" sz="3000" dirty="0" smtClean="0">
                <a:solidFill>
                  <a:schemeClr val="tx1"/>
                </a:solidFill>
              </a:rPr>
              <a:t>(</a:t>
            </a:r>
            <a:r>
              <a:rPr lang="tr-TR" sz="3000" dirty="0">
                <a:solidFill>
                  <a:schemeClr val="tx1"/>
                </a:solidFill>
              </a:rPr>
              <a:t>2)</a:t>
            </a:r>
            <a:r>
              <a:rPr lang="tr-TR" sz="3000" b="1" dirty="0"/>
              <a:t> </a:t>
            </a:r>
            <a:r>
              <a:rPr lang="tr-TR" sz="3000" dirty="0"/>
              <a:t> Yapı denetim kuruluşu, </a:t>
            </a:r>
            <a:r>
              <a:rPr lang="tr-TR" sz="3000" dirty="0">
                <a:solidFill>
                  <a:srgbClr val="FF0000"/>
                </a:solidFill>
              </a:rPr>
              <a:t>kuruluşun hisselerinin devri ile yetkilisi, tebligat adresi ve benzeri bilgilerin değişmesi hâlinde, </a:t>
            </a:r>
            <a:r>
              <a:rPr lang="tr-TR" sz="3000" dirty="0"/>
              <a:t>bu değişikliklere dair bilgileri </a:t>
            </a:r>
            <a:r>
              <a:rPr lang="tr-TR" sz="3000" dirty="0">
                <a:solidFill>
                  <a:srgbClr val="FF0000"/>
                </a:solidFill>
              </a:rPr>
              <a:t>en geç bir ay içerisinde yazılı olarak </a:t>
            </a:r>
            <a:r>
              <a:rPr lang="tr-TR" sz="3000" dirty="0"/>
              <a:t>Merkez Yapı Denetim Komisyonuna bildirmek zorundadır.</a:t>
            </a:r>
            <a:r>
              <a:rPr lang="tr-TR" sz="3000" b="1" dirty="0">
                <a:solidFill>
                  <a:srgbClr val="FF0000"/>
                </a:solidFill>
              </a:rPr>
              <a:t> </a:t>
            </a:r>
            <a:r>
              <a:rPr lang="tr-TR" sz="3000" b="1" dirty="0"/>
              <a:t>(Ek cümle:RG-21/3/2020-31075) </a:t>
            </a:r>
            <a:r>
              <a:rPr lang="tr-TR" sz="3000" dirty="0"/>
              <a:t>Aksi durumun tespit edilmesi halinde, değişikliğe ilişkin bilgi ve belgeler sunuluncaya kadar, yapı denetim kuruluşunun denetim sorumluluğu altında bulunan </a:t>
            </a:r>
            <a:r>
              <a:rPr lang="tr-TR" sz="3000" dirty="0">
                <a:solidFill>
                  <a:srgbClr val="FF0000"/>
                </a:solidFill>
              </a:rPr>
              <a:t>mevcut yapılara ilişkin bilgi formları üzerinde işlem yapması </a:t>
            </a:r>
            <a:r>
              <a:rPr lang="tr-TR" sz="3000" dirty="0" smtClean="0">
                <a:solidFill>
                  <a:srgbClr val="FF0000"/>
                </a:solidFill>
              </a:rPr>
              <a:t>engellenir </a:t>
            </a:r>
            <a:r>
              <a:rPr lang="tr-TR" sz="3000" dirty="0" smtClean="0"/>
              <a:t>ve </a:t>
            </a:r>
            <a:r>
              <a:rPr lang="tr-TR" sz="3000" dirty="0">
                <a:solidFill>
                  <a:srgbClr val="FF0000"/>
                </a:solidFill>
              </a:rPr>
              <a:t>uhdesindeki denetim işlerinin devamına ve yeni denetim işi üstlenmesine </a:t>
            </a:r>
            <a:r>
              <a:rPr lang="tr-TR" sz="3000" dirty="0" smtClean="0">
                <a:solidFill>
                  <a:srgbClr val="FF0000"/>
                </a:solidFill>
              </a:rPr>
              <a:t>izin </a:t>
            </a:r>
            <a:r>
              <a:rPr lang="tr-TR" sz="3000" dirty="0">
                <a:solidFill>
                  <a:srgbClr val="FF0000"/>
                </a:solidFill>
              </a:rPr>
              <a:t>verilmez</a:t>
            </a:r>
            <a:r>
              <a:rPr lang="tr-TR" sz="3000" dirty="0" smtClean="0">
                <a:solidFill>
                  <a:srgbClr val="FF0000"/>
                </a:solidFill>
              </a:rPr>
              <a:t>.</a:t>
            </a:r>
          </a:p>
          <a:p>
            <a:pPr marL="45720" indent="0">
              <a:buNone/>
            </a:pPr>
            <a:r>
              <a:rPr lang="tr-TR" dirty="0" smtClean="0"/>
              <a:t/>
            </a:r>
            <a:br>
              <a:rPr lang="tr-TR" dirty="0" smtClean="0"/>
            </a:br>
            <a:endParaRPr lang="tr-TR" dirty="0"/>
          </a:p>
        </p:txBody>
      </p:sp>
    </p:spTree>
    <p:extLst>
      <p:ext uri="{BB962C8B-B14F-4D97-AF65-F5344CB8AC3E}">
        <p14:creationId xmlns:p14="http://schemas.microsoft.com/office/powerpoint/2010/main" val="88023768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75063"/>
          </a:xfrm>
        </p:spPr>
        <p:txBody>
          <a:bodyPr>
            <a:normAutofit fontScale="90000"/>
          </a:bodyPr>
          <a:lstStyle/>
          <a:p>
            <a:r>
              <a:rPr lang="tr-TR" b="1" dirty="0" smtClean="0">
                <a:solidFill>
                  <a:srgbClr val="FF0000"/>
                </a:solidFill>
              </a:rPr>
              <a:t/>
            </a:r>
            <a:br>
              <a:rPr lang="tr-TR" b="1" dirty="0" smtClean="0">
                <a:solidFill>
                  <a:srgbClr val="FF0000"/>
                </a:solidFill>
              </a:rPr>
            </a:br>
            <a:r>
              <a:rPr lang="it-IT" sz="2700" b="1" dirty="0" smtClean="0">
                <a:solidFill>
                  <a:srgbClr val="FF0000"/>
                </a:solidFill>
              </a:rPr>
              <a:t>YAPI DENETİM KURULUŞUNA İZİN BELGESİ VERİLMESİ</a:t>
            </a:r>
            <a:r>
              <a:rPr lang="tr-TR" sz="2700" b="1" dirty="0" smtClean="0">
                <a:solidFill>
                  <a:srgbClr val="FF0000"/>
                </a:solidFill>
              </a:rPr>
              <a:t> </a:t>
            </a:r>
            <a:r>
              <a:rPr lang="it-IT" sz="2700" b="1" dirty="0" smtClean="0">
                <a:solidFill>
                  <a:schemeClr val="tx1"/>
                </a:solidFill>
              </a:rPr>
              <a:t>MADDE 12</a:t>
            </a:r>
            <a:r>
              <a:rPr lang="it-IT" dirty="0" smtClean="0">
                <a:solidFill>
                  <a:srgbClr val="FF0000"/>
                </a:solidFill>
              </a:rPr>
              <a:t/>
            </a:r>
            <a:br>
              <a:rPr lang="it-IT" dirty="0" smtClean="0">
                <a:solidFill>
                  <a:srgbClr val="FF0000"/>
                </a:solidFill>
              </a:rPr>
            </a:br>
            <a:endParaRPr lang="tr-TR" dirty="0"/>
          </a:p>
        </p:txBody>
      </p:sp>
      <p:sp>
        <p:nvSpPr>
          <p:cNvPr id="3" name="İçerik Yer Tutucusu 2"/>
          <p:cNvSpPr>
            <a:spLocks noGrp="1"/>
          </p:cNvSpPr>
          <p:nvPr>
            <p:ph idx="1"/>
          </p:nvPr>
        </p:nvSpPr>
        <p:spPr>
          <a:xfrm>
            <a:off x="1143000" y="1384663"/>
            <a:ext cx="9872871" cy="4711337"/>
          </a:xfrm>
        </p:spPr>
        <p:txBody>
          <a:bodyPr>
            <a:normAutofit/>
          </a:bodyPr>
          <a:lstStyle/>
          <a:p>
            <a:pPr algn="just"/>
            <a:r>
              <a:rPr lang="tr-TR" sz="2800" dirty="0">
                <a:solidFill>
                  <a:schemeClr val="tx1"/>
                </a:solidFill>
              </a:rPr>
              <a:t>(2)</a:t>
            </a:r>
            <a:r>
              <a:rPr lang="tr-TR" sz="2800" dirty="0"/>
              <a:t> </a:t>
            </a:r>
            <a:r>
              <a:rPr lang="tr-TR" sz="2800" dirty="0" smtClean="0"/>
              <a:t>İzin </a:t>
            </a:r>
            <a:r>
              <a:rPr lang="tr-TR" sz="2800" dirty="0"/>
              <a:t>belgesi almaya hak kazanan kuruluşlar 16 </a:t>
            </a:r>
            <a:r>
              <a:rPr lang="tr-TR" sz="2800" dirty="0" err="1"/>
              <a:t>ncı</a:t>
            </a:r>
            <a:r>
              <a:rPr lang="tr-TR" sz="2800" dirty="0"/>
              <a:t> maddenin birinci fıkrasında belirtilen denetçileri, izin belgesinin verildiği Merkez Yapı Denetim Komisyonu karar tarihinden itibaren </a:t>
            </a:r>
            <a:r>
              <a:rPr lang="tr-TR" sz="2800" dirty="0">
                <a:solidFill>
                  <a:srgbClr val="FF0000"/>
                </a:solidFill>
              </a:rPr>
              <a:t>90 takvim günü içinde istihdam eder. </a:t>
            </a:r>
            <a:r>
              <a:rPr lang="tr-TR" sz="2800" dirty="0"/>
              <a:t>Verilen izin belgesi </a:t>
            </a:r>
            <a:r>
              <a:rPr lang="tr-TR" sz="2800" dirty="0">
                <a:solidFill>
                  <a:srgbClr val="FF0000"/>
                </a:solidFill>
              </a:rPr>
              <a:t>üç yıl için geçerlidir.</a:t>
            </a:r>
            <a:r>
              <a:rPr lang="tr-TR" sz="2800" dirty="0"/>
              <a:t>  İzin belgesini vize ettirmek isteyenlerden Kanunun 8 inci maddesinin yirmi birinci fıkrasında belirtilen şartlar da aranır. Bu sürenin sonunda vize edilmeyen izin belgesinin kullanımına izin verilmez. Vize süresinin sona ermesini müteakip </a:t>
            </a:r>
            <a:r>
              <a:rPr lang="tr-TR" sz="2800" dirty="0">
                <a:solidFill>
                  <a:srgbClr val="FF0000"/>
                </a:solidFill>
              </a:rPr>
              <a:t>90 takvim günü içerisinde belgesini vize ettirmeyen yapı denetim kuruluşunun belgesi Resmî Gazete ilan tarihi itibariyle Bakanlıkça geçici olarak geri alınır</a:t>
            </a:r>
            <a:r>
              <a:rPr lang="tr-TR" sz="2800" dirty="0" smtClean="0">
                <a:solidFill>
                  <a:srgbClr val="FF0000"/>
                </a:solidFill>
              </a:rPr>
              <a:t>.</a:t>
            </a:r>
            <a:r>
              <a:rPr lang="tr-TR" dirty="0">
                <a:solidFill>
                  <a:srgbClr val="FF0000"/>
                </a:solidFill>
              </a:rPr>
              <a:t/>
            </a:r>
            <a:br>
              <a:rPr lang="tr-TR" dirty="0">
                <a:solidFill>
                  <a:srgbClr val="FF0000"/>
                </a:solidFill>
              </a:rPr>
            </a:br>
            <a:endParaRPr lang="tr-TR" dirty="0">
              <a:solidFill>
                <a:srgbClr val="FF0000"/>
              </a:solidFill>
            </a:endParaRPr>
          </a:p>
        </p:txBody>
      </p:sp>
    </p:spTree>
    <p:extLst>
      <p:ext uri="{BB962C8B-B14F-4D97-AF65-F5344CB8AC3E}">
        <p14:creationId xmlns:p14="http://schemas.microsoft.com/office/powerpoint/2010/main" val="122804627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435429"/>
          </a:xfrm>
        </p:spPr>
        <p:txBody>
          <a:bodyPr>
            <a:normAutofit fontScale="90000"/>
          </a:bodyPr>
          <a:lstStyle/>
          <a:p>
            <a:r>
              <a:rPr lang="tr-TR" sz="2400" b="1" dirty="0" smtClean="0">
                <a:solidFill>
                  <a:srgbClr val="FF0000"/>
                </a:solidFill>
              </a:rPr>
              <a:t/>
            </a:r>
            <a:br>
              <a:rPr lang="tr-TR" sz="2400" b="1" dirty="0" smtClean="0">
                <a:solidFill>
                  <a:srgbClr val="FF0000"/>
                </a:solidFill>
              </a:rPr>
            </a:br>
            <a:r>
              <a:rPr lang="it-IT" sz="2400" b="1" dirty="0" smtClean="0">
                <a:solidFill>
                  <a:srgbClr val="FF0000"/>
                </a:solidFill>
              </a:rPr>
              <a:t>YAPI DENETİM KURULUŞUNA İZİN BELGESİ VERİLMESİ</a:t>
            </a:r>
            <a:r>
              <a:rPr lang="tr-TR" sz="2400" b="1" dirty="0" smtClean="0">
                <a:solidFill>
                  <a:srgbClr val="FF0000"/>
                </a:solidFill>
              </a:rPr>
              <a:t> </a:t>
            </a:r>
            <a:r>
              <a:rPr lang="it-IT" sz="2400" b="1" dirty="0" smtClean="0">
                <a:solidFill>
                  <a:srgbClr val="FF0000"/>
                </a:solidFill>
              </a:rPr>
              <a:t>MADDE 12</a:t>
            </a:r>
            <a:r>
              <a:rPr lang="it-IT" sz="2400" dirty="0" smtClean="0">
                <a:solidFill>
                  <a:srgbClr val="FF0000"/>
                </a:solidFill>
              </a:rPr>
              <a:t/>
            </a:r>
            <a:br>
              <a:rPr lang="it-IT" sz="2400" dirty="0" smtClean="0">
                <a:solidFill>
                  <a:srgbClr val="FF0000"/>
                </a:solidFill>
              </a:rPr>
            </a:br>
            <a:endParaRPr lang="tr-TR" sz="2400" dirty="0"/>
          </a:p>
        </p:txBody>
      </p:sp>
      <p:sp>
        <p:nvSpPr>
          <p:cNvPr id="3" name="İçerik Yer Tutucusu 2"/>
          <p:cNvSpPr>
            <a:spLocks noGrp="1"/>
          </p:cNvSpPr>
          <p:nvPr>
            <p:ph idx="1"/>
          </p:nvPr>
        </p:nvSpPr>
        <p:spPr>
          <a:xfrm>
            <a:off x="1143000" y="1149531"/>
            <a:ext cx="9872871" cy="4946469"/>
          </a:xfrm>
        </p:spPr>
        <p:txBody>
          <a:bodyPr>
            <a:normAutofit/>
          </a:bodyPr>
          <a:lstStyle/>
          <a:p>
            <a:pPr algn="just"/>
            <a:r>
              <a:rPr lang="tr-TR" sz="2600" dirty="0"/>
              <a:t/>
            </a:r>
            <a:br>
              <a:rPr lang="tr-TR" sz="2600" dirty="0"/>
            </a:br>
            <a:r>
              <a:rPr lang="tr-TR" sz="2600" dirty="0">
                <a:solidFill>
                  <a:schemeClr val="tx1"/>
                </a:solidFill>
              </a:rPr>
              <a:t>(5) </a:t>
            </a:r>
            <a:r>
              <a:rPr lang="tr-TR" sz="2600" dirty="0">
                <a:solidFill>
                  <a:srgbClr val="FF0000"/>
                </a:solidFill>
              </a:rPr>
              <a:t>Yapı denetim kuruluşunun faaliyet göstereceği ilde en az 100 m2 alana sahip tam donanımlı bir ofisinin bulunması zorunludur. Merkez ofiste en az beş adet bilgisayar, iki adet yazıcı, bir adet fotokopi makinesi ve denetim hizmetinde kullanılmak üzere kuruluş adına üç adet otomobil bulundurmak şarttır.</a:t>
            </a:r>
            <a:r>
              <a:rPr lang="tr-TR" sz="2600" dirty="0"/>
              <a:t> </a:t>
            </a:r>
          </a:p>
          <a:p>
            <a:pPr marL="45720" indent="0">
              <a:buNone/>
            </a:pPr>
            <a:endParaRPr lang="tr-TR" dirty="0"/>
          </a:p>
        </p:txBody>
      </p:sp>
    </p:spTree>
    <p:extLst>
      <p:ext uri="{BB962C8B-B14F-4D97-AF65-F5344CB8AC3E}">
        <p14:creationId xmlns:p14="http://schemas.microsoft.com/office/powerpoint/2010/main" val="40921374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383177"/>
          </a:xfrm>
        </p:spPr>
        <p:txBody>
          <a:bodyPr>
            <a:noAutofit/>
          </a:bodyPr>
          <a:lstStyle/>
          <a:p>
            <a:r>
              <a:rPr lang="tr-TR" sz="3000" dirty="0">
                <a:solidFill>
                  <a:srgbClr val="FF0000"/>
                </a:solidFill>
              </a:rPr>
              <a:t>YAPI DENETİM KURULUŞLARI VE </a:t>
            </a:r>
            <a:r>
              <a:rPr lang="tr-TR" sz="3000" dirty="0" smtClean="0">
                <a:solidFill>
                  <a:srgbClr val="FF0000"/>
                </a:solidFill>
              </a:rPr>
              <a:t>GÖREVLERİ </a:t>
            </a:r>
            <a:r>
              <a:rPr lang="tr-TR" sz="3000" dirty="0" smtClean="0">
                <a:solidFill>
                  <a:schemeClr val="tx1"/>
                </a:solidFill>
                <a:latin typeface="Times New Roman" panose="02020603050405020304" pitchFamily="18" charset="0"/>
                <a:cs typeface="Times New Roman" panose="02020603050405020304" pitchFamily="18" charset="0"/>
              </a:rPr>
              <a:t>(MADDE 2)</a:t>
            </a:r>
            <a:endParaRPr lang="tr-TR" sz="3000" dirty="0">
              <a:solidFill>
                <a:srgbClr val="FF0000"/>
              </a:solidFill>
            </a:endParaRPr>
          </a:p>
        </p:txBody>
      </p:sp>
      <p:sp>
        <p:nvSpPr>
          <p:cNvPr id="3" name="İçerik Yer Tutucusu 2"/>
          <p:cNvSpPr>
            <a:spLocks noGrp="1"/>
          </p:cNvSpPr>
          <p:nvPr>
            <p:ph idx="1"/>
          </p:nvPr>
        </p:nvSpPr>
        <p:spPr>
          <a:xfrm>
            <a:off x="1143000" y="1123405"/>
            <a:ext cx="9872871" cy="5103223"/>
          </a:xfrm>
        </p:spPr>
        <p:txBody>
          <a:bodyPr>
            <a:normAutofit/>
          </a:bodyPr>
          <a:lstStyle/>
          <a:p>
            <a:pPr marL="45720" indent="0" algn="just">
              <a:buNone/>
            </a:pPr>
            <a:r>
              <a:rPr lang="tr-TR" sz="2800" dirty="0">
                <a:solidFill>
                  <a:srgbClr val="FF0000"/>
                </a:solidFill>
                <a:latin typeface="Times New Roman" panose="02020603050405020304" pitchFamily="18" charset="0"/>
                <a:cs typeface="Times New Roman" panose="02020603050405020304" pitchFamily="18" charset="0"/>
              </a:rPr>
              <a:t>f) </a:t>
            </a:r>
            <a:r>
              <a:rPr lang="tr-TR" sz="2800" dirty="0">
                <a:solidFill>
                  <a:schemeClr val="accent5"/>
                </a:solidFill>
                <a:latin typeface="Times New Roman" panose="02020603050405020304" pitchFamily="18" charset="0"/>
                <a:cs typeface="Times New Roman" panose="02020603050405020304" pitchFamily="18" charset="0"/>
              </a:rPr>
              <a:t>İşyerinde, çalışmaların, </a:t>
            </a:r>
            <a:r>
              <a:rPr lang="tr-TR" sz="2800" dirty="0" smtClean="0">
                <a:solidFill>
                  <a:srgbClr val="FF0000"/>
                </a:solidFill>
                <a:latin typeface="Times New Roman" panose="02020603050405020304" pitchFamily="18" charset="0"/>
                <a:cs typeface="Times New Roman" panose="02020603050405020304" pitchFamily="18" charset="0"/>
              </a:rPr>
              <a:t>iş sağlığı ve güvenlik mevzuatına </a:t>
            </a:r>
            <a:r>
              <a:rPr lang="tr-TR" sz="2800" dirty="0" smtClean="0">
                <a:solidFill>
                  <a:schemeClr val="accent5"/>
                </a:solidFill>
                <a:latin typeface="Times New Roman" panose="02020603050405020304" pitchFamily="18" charset="0"/>
                <a:cs typeface="Times New Roman" panose="02020603050405020304" pitchFamily="18" charset="0"/>
              </a:rPr>
              <a:t>göre düzenlenmesi </a:t>
            </a:r>
            <a:r>
              <a:rPr lang="tr-TR" sz="2800" dirty="0">
                <a:solidFill>
                  <a:schemeClr val="accent5"/>
                </a:solidFill>
                <a:latin typeface="Times New Roman" panose="02020603050405020304" pitchFamily="18" charset="0"/>
                <a:cs typeface="Times New Roman" panose="02020603050405020304" pitchFamily="18" charset="0"/>
              </a:rPr>
              <a:t>gereken </a:t>
            </a:r>
            <a:r>
              <a:rPr lang="tr-TR" sz="2800" dirty="0" smtClean="0">
                <a:solidFill>
                  <a:srgbClr val="FF0000"/>
                </a:solidFill>
                <a:latin typeface="Times New Roman" panose="02020603050405020304" pitchFamily="18" charset="0"/>
                <a:cs typeface="Times New Roman" panose="02020603050405020304" pitchFamily="18" charset="0"/>
              </a:rPr>
              <a:t>sağlık </a:t>
            </a:r>
            <a:r>
              <a:rPr lang="tr-TR" sz="2800" dirty="0">
                <a:solidFill>
                  <a:srgbClr val="FF0000"/>
                </a:solidFill>
                <a:latin typeface="Times New Roman" panose="02020603050405020304" pitchFamily="18" charset="0"/>
                <a:cs typeface="Times New Roman" panose="02020603050405020304" pitchFamily="18" charset="0"/>
              </a:rPr>
              <a:t>güvenlik planına </a:t>
            </a:r>
            <a:r>
              <a:rPr lang="tr-TR" sz="2800" dirty="0" smtClean="0">
                <a:solidFill>
                  <a:srgbClr val="FF0000"/>
                </a:solidFill>
                <a:latin typeface="Times New Roman" panose="02020603050405020304" pitchFamily="18" charset="0"/>
                <a:cs typeface="Times New Roman" panose="02020603050405020304" pitchFamily="18" charset="0"/>
              </a:rPr>
              <a:t>uygun - </a:t>
            </a:r>
            <a:r>
              <a:rPr lang="tr-TR" sz="2800" dirty="0">
                <a:solidFill>
                  <a:schemeClr val="accent5"/>
                </a:solidFill>
                <a:latin typeface="Times New Roman" panose="02020603050405020304" pitchFamily="18" charset="0"/>
                <a:cs typeface="Times New Roman" panose="02020603050405020304" pitchFamily="18" charset="0"/>
              </a:rPr>
              <a:t>olarak yapıldığını kontrol etmek ve gerekli tedbirlerin alınması için </a:t>
            </a:r>
            <a:r>
              <a:rPr lang="tr-TR" sz="2800" dirty="0">
                <a:latin typeface="Times New Roman" panose="02020603050405020304" pitchFamily="18" charset="0"/>
                <a:cs typeface="Times New Roman" panose="02020603050405020304" pitchFamily="18" charset="0"/>
              </a:rPr>
              <a:t>yapı müteahhidini yazılı olarak uyarmak, </a:t>
            </a:r>
            <a:r>
              <a:rPr lang="tr-TR" sz="2800" dirty="0">
                <a:solidFill>
                  <a:srgbClr val="002060"/>
                </a:solidFill>
                <a:latin typeface="Times New Roman" panose="02020603050405020304" pitchFamily="18" charset="0"/>
                <a:cs typeface="Times New Roman" panose="02020603050405020304" pitchFamily="18" charset="0"/>
              </a:rPr>
              <a:t>uyarıya uyulmadığı takdirde durumu </a:t>
            </a:r>
            <a:r>
              <a:rPr lang="tr-TR" sz="2800" dirty="0">
                <a:solidFill>
                  <a:srgbClr val="FF0000"/>
                </a:solidFill>
                <a:latin typeface="Times New Roman" panose="02020603050405020304" pitchFamily="18" charset="0"/>
                <a:cs typeface="Times New Roman" panose="02020603050405020304" pitchFamily="18" charset="0"/>
              </a:rPr>
              <a:t>ilgili Çalışma ve İş Kurumu il </a:t>
            </a:r>
            <a:r>
              <a:rPr lang="tr-TR" sz="2800" dirty="0" smtClean="0">
                <a:solidFill>
                  <a:srgbClr val="FF0000"/>
                </a:solidFill>
                <a:latin typeface="Times New Roman" panose="02020603050405020304" pitchFamily="18" charset="0"/>
                <a:cs typeface="Times New Roman" panose="02020603050405020304" pitchFamily="18" charset="0"/>
              </a:rPr>
              <a:t>müdürlüğüne  - </a:t>
            </a:r>
            <a:r>
              <a:rPr lang="tr-TR" sz="2800" dirty="0">
                <a:solidFill>
                  <a:srgbClr val="002060"/>
                </a:solidFill>
                <a:latin typeface="Times New Roman" panose="02020603050405020304" pitchFamily="18" charset="0"/>
                <a:cs typeface="Times New Roman" panose="02020603050405020304" pitchFamily="18" charset="0"/>
              </a:rPr>
              <a:t>bildirmek.</a:t>
            </a:r>
          </a:p>
          <a:p>
            <a:pPr marL="45720" indent="0" algn="just">
              <a:buNone/>
            </a:pPr>
            <a:r>
              <a:rPr lang="tr-TR" sz="2800" dirty="0" smtClean="0">
                <a:solidFill>
                  <a:srgbClr val="FF0000"/>
                </a:solidFill>
                <a:latin typeface="Times New Roman" panose="02020603050405020304" pitchFamily="18" charset="0"/>
                <a:cs typeface="Times New Roman" panose="02020603050405020304" pitchFamily="18" charset="0"/>
              </a:rPr>
              <a:t>g)</a:t>
            </a:r>
            <a:r>
              <a:rPr lang="tr-TR" sz="2800" dirty="0" smtClean="0">
                <a:latin typeface="Times New Roman" panose="02020603050405020304" pitchFamily="18" charset="0"/>
                <a:cs typeface="Times New Roman" panose="02020603050405020304" pitchFamily="18" charset="0"/>
              </a:rPr>
              <a:t> </a:t>
            </a:r>
            <a:r>
              <a:rPr lang="tr-TR" sz="2800" dirty="0" smtClean="0">
                <a:solidFill>
                  <a:srgbClr val="FF0000"/>
                </a:solidFill>
                <a:latin typeface="Times New Roman" panose="02020603050405020304" pitchFamily="18" charset="0"/>
                <a:cs typeface="Times New Roman" panose="02020603050405020304" pitchFamily="18" charset="0"/>
              </a:rPr>
              <a:t>Ruhsat ve eklerine aykırı uygulama - yapılması </a:t>
            </a:r>
            <a:r>
              <a:rPr lang="tr-TR" sz="2800" dirty="0" smtClean="0">
                <a:solidFill>
                  <a:schemeClr val="accent5"/>
                </a:solidFill>
                <a:latin typeface="Times New Roman" panose="02020603050405020304" pitchFamily="18" charset="0"/>
                <a:cs typeface="Times New Roman" panose="02020603050405020304" pitchFamily="18" charset="0"/>
              </a:rPr>
              <a:t>halinde </a:t>
            </a:r>
            <a:r>
              <a:rPr lang="tr-TR" sz="2800" dirty="0" smtClean="0">
                <a:latin typeface="Times New Roman" panose="02020603050405020304" pitchFamily="18" charset="0"/>
                <a:cs typeface="Times New Roman" panose="02020603050405020304" pitchFamily="18" charset="0"/>
              </a:rPr>
              <a:t>durumu </a:t>
            </a:r>
            <a:r>
              <a:rPr lang="tr-TR" sz="2800" dirty="0" smtClean="0">
                <a:solidFill>
                  <a:srgbClr val="FF0000"/>
                </a:solidFill>
                <a:latin typeface="Times New Roman" panose="02020603050405020304" pitchFamily="18" charset="0"/>
                <a:cs typeface="Times New Roman" panose="02020603050405020304" pitchFamily="18" charset="0"/>
              </a:rPr>
              <a:t>3 iş günü içinde</a:t>
            </a:r>
            <a:r>
              <a:rPr lang="tr-TR" sz="2800" dirty="0" smtClean="0">
                <a:solidFill>
                  <a:srgbClr val="C00000"/>
                </a:solidFill>
                <a:latin typeface="Times New Roman" panose="02020603050405020304" pitchFamily="18" charset="0"/>
                <a:cs typeface="Times New Roman" panose="02020603050405020304" pitchFamily="18" charset="0"/>
              </a:rPr>
              <a:t> </a:t>
            </a:r>
            <a:r>
              <a:rPr lang="tr-TR" sz="2800" dirty="0" smtClean="0">
                <a:solidFill>
                  <a:srgbClr val="002060"/>
                </a:solidFill>
                <a:latin typeface="Times New Roman" panose="02020603050405020304" pitchFamily="18" charset="0"/>
                <a:cs typeface="Times New Roman" panose="02020603050405020304" pitchFamily="18" charset="0"/>
              </a:rPr>
              <a:t>ilgili idareye bildirmek</a:t>
            </a:r>
            <a:r>
              <a:rPr lang="tr-TR" sz="2800" dirty="0" smtClean="0">
                <a:latin typeface="Times New Roman" panose="02020603050405020304" pitchFamily="18" charset="0"/>
                <a:cs typeface="Times New Roman" panose="02020603050405020304" pitchFamily="18" charset="0"/>
              </a:rPr>
              <a:t>.</a:t>
            </a:r>
          </a:p>
          <a:p>
            <a:pPr marL="45720" indent="0" algn="just">
              <a:buNone/>
            </a:pPr>
            <a:r>
              <a:rPr lang="tr-TR" sz="2800" dirty="0" smtClean="0">
                <a:solidFill>
                  <a:srgbClr val="FF0000"/>
                </a:solidFill>
                <a:latin typeface="Times New Roman" panose="02020603050405020304" pitchFamily="18" charset="0"/>
                <a:cs typeface="Times New Roman" panose="02020603050405020304" pitchFamily="18" charset="0"/>
              </a:rPr>
              <a:t>h)</a:t>
            </a:r>
            <a:r>
              <a:rPr lang="tr-TR" sz="2800" dirty="0" smtClean="0">
                <a:latin typeface="Times New Roman" panose="02020603050405020304" pitchFamily="18" charset="0"/>
                <a:cs typeface="Times New Roman" panose="02020603050405020304" pitchFamily="18" charset="0"/>
              </a:rPr>
              <a:t> </a:t>
            </a:r>
            <a:r>
              <a:rPr lang="tr-TR" sz="2800" dirty="0" smtClean="0">
                <a:solidFill>
                  <a:schemeClr val="accent5"/>
                </a:solidFill>
                <a:latin typeface="Times New Roman" panose="02020603050405020304" pitchFamily="18" charset="0"/>
                <a:cs typeface="Times New Roman" panose="02020603050405020304" pitchFamily="18" charset="0"/>
              </a:rPr>
              <a:t>Yapının </a:t>
            </a:r>
            <a:r>
              <a:rPr lang="tr-TR" sz="2800" dirty="0" smtClean="0">
                <a:solidFill>
                  <a:srgbClr val="FF0000"/>
                </a:solidFill>
                <a:latin typeface="Times New Roman" panose="02020603050405020304" pitchFamily="18" charset="0"/>
                <a:cs typeface="Times New Roman" panose="02020603050405020304" pitchFamily="18" charset="0"/>
              </a:rPr>
              <a:t>ruhsat eki projelerine uygun olarak </a:t>
            </a:r>
            <a:r>
              <a:rPr lang="tr-TR" sz="2800" dirty="0" smtClean="0">
                <a:latin typeface="Times New Roman" panose="02020603050405020304" pitchFamily="18" charset="0"/>
                <a:cs typeface="Times New Roman" panose="02020603050405020304" pitchFamily="18" charset="0"/>
              </a:rPr>
              <a:t>kısmen ya da tamamen bitirildiğine dair </a:t>
            </a:r>
            <a:r>
              <a:rPr lang="tr-TR" sz="2800" dirty="0" smtClean="0">
                <a:solidFill>
                  <a:srgbClr val="002060"/>
                </a:solidFill>
                <a:latin typeface="Times New Roman" panose="02020603050405020304" pitchFamily="18" charset="0"/>
                <a:cs typeface="Times New Roman" panose="02020603050405020304" pitchFamily="18" charset="0"/>
              </a:rPr>
              <a:t>ilgili idareye rapor vermek.</a:t>
            </a:r>
          </a:p>
          <a:p>
            <a:pPr marL="45720" indent="0" algn="just">
              <a:buNone/>
            </a:pPr>
            <a:r>
              <a:rPr lang="tr-TR" sz="2800" dirty="0">
                <a:solidFill>
                  <a:srgbClr val="FF0000"/>
                </a:solidFill>
                <a:latin typeface="Times New Roman" panose="02020603050405020304" pitchFamily="18" charset="0"/>
                <a:cs typeface="Times New Roman" panose="02020603050405020304" pitchFamily="18" charset="0"/>
              </a:rPr>
              <a:t>ı</a:t>
            </a:r>
            <a:r>
              <a:rPr lang="tr-TR" sz="2800" dirty="0" smtClean="0">
                <a:solidFill>
                  <a:srgbClr val="FF0000"/>
                </a:solidFill>
                <a:latin typeface="Times New Roman" panose="02020603050405020304" pitchFamily="18" charset="0"/>
                <a:cs typeface="Times New Roman" panose="02020603050405020304" pitchFamily="18" charset="0"/>
              </a:rPr>
              <a:t>)</a:t>
            </a:r>
            <a:r>
              <a:rPr lang="tr-TR" sz="2800" dirty="0" smtClean="0">
                <a:latin typeface="Times New Roman" panose="02020603050405020304" pitchFamily="18" charset="0"/>
                <a:cs typeface="Times New Roman" panose="02020603050405020304" pitchFamily="18" charset="0"/>
              </a:rPr>
              <a:t> </a:t>
            </a:r>
            <a:r>
              <a:rPr lang="tr-TR" sz="2800" dirty="0" smtClean="0">
                <a:solidFill>
                  <a:srgbClr val="FF0000"/>
                </a:solidFill>
                <a:latin typeface="Times New Roman" panose="02020603050405020304" pitchFamily="18" charset="0"/>
                <a:cs typeface="Times New Roman" panose="02020603050405020304" pitchFamily="18" charset="0"/>
              </a:rPr>
              <a:t>Zemin, malzeme ve imalata ilişkin deneyleri -</a:t>
            </a:r>
            <a:r>
              <a:rPr lang="tr-TR" sz="2800" dirty="0" smtClean="0">
                <a:latin typeface="Times New Roman" panose="02020603050405020304" pitchFamily="18" charset="0"/>
                <a:cs typeface="Times New Roman" panose="02020603050405020304" pitchFamily="18" charset="0"/>
              </a:rPr>
              <a:t>, şartname ve standartlara uygun olarak </a:t>
            </a:r>
            <a:r>
              <a:rPr lang="tr-TR" sz="2800" dirty="0" smtClean="0">
                <a:solidFill>
                  <a:srgbClr val="002060"/>
                </a:solidFill>
                <a:latin typeface="Times New Roman" panose="02020603050405020304" pitchFamily="18" charset="0"/>
                <a:cs typeface="Times New Roman" panose="02020603050405020304" pitchFamily="18" charset="0"/>
              </a:rPr>
              <a:t>laboratuvarlarda yaptırmak.</a:t>
            </a:r>
            <a:endParaRPr lang="tr-TR" sz="2800" dirty="0">
              <a:solidFill>
                <a:srgbClr val="002060"/>
              </a:solidFill>
              <a:latin typeface="Times New Roman" panose="02020603050405020304" pitchFamily="18" charset="0"/>
              <a:cs typeface="Times New Roman" panose="02020603050405020304" pitchFamily="18" charset="0"/>
            </a:endParaRPr>
          </a:p>
          <a:p>
            <a:endParaRPr lang="tr-TR" sz="2800" dirty="0"/>
          </a:p>
        </p:txBody>
      </p:sp>
    </p:spTree>
    <p:extLst>
      <p:ext uri="{BB962C8B-B14F-4D97-AF65-F5344CB8AC3E}">
        <p14:creationId xmlns:p14="http://schemas.microsoft.com/office/powerpoint/2010/main" val="262268743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62000"/>
          </a:xfrm>
        </p:spPr>
        <p:txBody>
          <a:bodyPr>
            <a:normAutofit fontScale="90000"/>
          </a:bodyPr>
          <a:lstStyle/>
          <a:p>
            <a:r>
              <a:rPr lang="tr-TR" sz="2400" b="1" dirty="0" smtClean="0">
                <a:solidFill>
                  <a:srgbClr val="FF0000"/>
                </a:solidFill>
              </a:rPr>
              <a:t/>
            </a:r>
            <a:br>
              <a:rPr lang="tr-TR" sz="2400" b="1" dirty="0" smtClean="0">
                <a:solidFill>
                  <a:srgbClr val="FF0000"/>
                </a:solidFill>
              </a:rPr>
            </a:br>
            <a:r>
              <a:rPr lang="it-IT" sz="2400" b="1" dirty="0" smtClean="0">
                <a:solidFill>
                  <a:srgbClr val="FF0000"/>
                </a:solidFill>
              </a:rPr>
              <a:t>YAPI DENETİM KURULUŞUNA İZİN BELGESİ VERİLMESİ</a:t>
            </a:r>
            <a:r>
              <a:rPr lang="tr-TR" sz="2400" b="1" dirty="0" smtClean="0">
                <a:solidFill>
                  <a:srgbClr val="FF0000"/>
                </a:solidFill>
              </a:rPr>
              <a:t> </a:t>
            </a:r>
            <a:r>
              <a:rPr lang="it-IT" sz="2400" b="1" dirty="0" smtClean="0">
                <a:solidFill>
                  <a:schemeClr val="tx1"/>
                </a:solidFill>
              </a:rPr>
              <a:t>MADDE 12</a:t>
            </a:r>
            <a:r>
              <a:rPr lang="it-IT" sz="2400" dirty="0" smtClean="0">
                <a:solidFill>
                  <a:srgbClr val="FF0000"/>
                </a:solidFill>
              </a:rPr>
              <a:t/>
            </a:r>
            <a:br>
              <a:rPr lang="it-IT" sz="2400" dirty="0" smtClean="0">
                <a:solidFill>
                  <a:srgbClr val="FF0000"/>
                </a:solidFill>
              </a:rPr>
            </a:br>
            <a:endParaRPr lang="tr-TR" sz="2400" dirty="0"/>
          </a:p>
        </p:txBody>
      </p:sp>
      <p:sp>
        <p:nvSpPr>
          <p:cNvPr id="3" name="İçerik Yer Tutucusu 2"/>
          <p:cNvSpPr>
            <a:spLocks noGrp="1"/>
          </p:cNvSpPr>
          <p:nvPr>
            <p:ph idx="1"/>
          </p:nvPr>
        </p:nvSpPr>
        <p:spPr>
          <a:xfrm>
            <a:off x="1143000" y="1476103"/>
            <a:ext cx="9872871" cy="4619897"/>
          </a:xfrm>
        </p:spPr>
        <p:txBody>
          <a:bodyPr>
            <a:normAutofit/>
          </a:bodyPr>
          <a:lstStyle/>
          <a:p>
            <a:pPr algn="just"/>
            <a:r>
              <a:rPr lang="tr-TR" sz="3000" dirty="0">
                <a:solidFill>
                  <a:schemeClr val="tx1"/>
                </a:solidFill>
              </a:rPr>
              <a:t>(6)</a:t>
            </a:r>
            <a:r>
              <a:rPr lang="tr-TR" sz="3000" dirty="0"/>
              <a:t> </a:t>
            </a:r>
            <a:r>
              <a:rPr lang="tr-TR" sz="3000" b="1" dirty="0"/>
              <a:t> </a:t>
            </a:r>
            <a:r>
              <a:rPr lang="tr-TR" sz="3000" dirty="0"/>
              <a:t>Yapı denetim kuruluşunca izin belgesi başvurusunda bulunulmasını müteakiben, görevlendirilecek bir heyet tarafından kuruluşun faaliyet göstereceği ofisin asgari şartları haiz olup olmadığına ilişkin rapor tanzim edilir. Bu rapor, izin belgesi verilmesi safhasında dikkate alınır. </a:t>
            </a:r>
            <a:r>
              <a:rPr lang="tr-TR" sz="3000" dirty="0">
                <a:solidFill>
                  <a:schemeClr val="accent5">
                    <a:lumMod val="50000"/>
                  </a:schemeClr>
                </a:solidFill>
              </a:rPr>
              <a:t>Rapor hazırlanırken, </a:t>
            </a:r>
            <a:r>
              <a:rPr lang="tr-TR" sz="3000" dirty="0">
                <a:solidFill>
                  <a:srgbClr val="FF0000"/>
                </a:solidFill>
              </a:rPr>
              <a:t>aynı ofiste yapı denetimi haricinde bir başka ticari faaliyetin yürütülmemesi, denetçiler için uygun çalışma ortamlarının, düzenli arşiv bölümünün ve proje incelemesine uygun ortamın</a:t>
            </a:r>
            <a:r>
              <a:rPr lang="tr-TR" sz="3000" dirty="0"/>
              <a:t> mevcut olması hususları göz önünde bulundurulur. </a:t>
            </a:r>
            <a:r>
              <a:rPr lang="tr-TR" sz="3000" dirty="0">
                <a:solidFill>
                  <a:srgbClr val="FF0000"/>
                </a:solidFill>
              </a:rPr>
              <a:t>Bir bağımsız bölümde sadece bir yapı denetim kuruluşu faaliyet gösterebilir.</a:t>
            </a:r>
          </a:p>
          <a:p>
            <a:endParaRPr lang="tr-TR" dirty="0"/>
          </a:p>
        </p:txBody>
      </p:sp>
    </p:spTree>
    <p:extLst>
      <p:ext uri="{BB962C8B-B14F-4D97-AF65-F5344CB8AC3E}">
        <p14:creationId xmlns:p14="http://schemas.microsoft.com/office/powerpoint/2010/main" val="371471311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14703"/>
          </a:xfrm>
        </p:spPr>
        <p:txBody>
          <a:bodyPr>
            <a:noAutofit/>
          </a:bodyPr>
          <a:lstStyle/>
          <a:p>
            <a:r>
              <a:rPr lang="tr-TR" sz="2400" b="1" dirty="0" smtClean="0">
                <a:solidFill>
                  <a:srgbClr val="FF0000"/>
                </a:solidFill>
              </a:rPr>
              <a:t/>
            </a:r>
            <a:br>
              <a:rPr lang="tr-TR" sz="2400" b="1" dirty="0" smtClean="0">
                <a:solidFill>
                  <a:srgbClr val="FF0000"/>
                </a:solidFill>
              </a:rPr>
            </a:br>
            <a:r>
              <a:rPr lang="it-IT" sz="2400" b="1" dirty="0" smtClean="0">
                <a:solidFill>
                  <a:srgbClr val="FF0000"/>
                </a:solidFill>
              </a:rPr>
              <a:t>YAPI DENETİM KURULUŞUNA İZİN BELGESİ VERİLMESİ</a:t>
            </a:r>
            <a:r>
              <a:rPr lang="tr-TR" sz="2400" b="1" dirty="0" smtClean="0">
                <a:solidFill>
                  <a:srgbClr val="FF0000"/>
                </a:solidFill>
              </a:rPr>
              <a:t> </a:t>
            </a:r>
            <a:r>
              <a:rPr lang="it-IT" sz="2400" b="1" dirty="0" smtClean="0">
                <a:solidFill>
                  <a:schemeClr val="tx1"/>
                </a:solidFill>
              </a:rPr>
              <a:t>MADDE 12</a:t>
            </a:r>
            <a:r>
              <a:rPr lang="it-IT" sz="2400" dirty="0" smtClean="0">
                <a:solidFill>
                  <a:srgbClr val="FF0000"/>
                </a:solidFill>
              </a:rPr>
              <a:t/>
            </a:r>
            <a:br>
              <a:rPr lang="it-IT" sz="2400" dirty="0" smtClean="0">
                <a:solidFill>
                  <a:srgbClr val="FF0000"/>
                </a:solidFill>
              </a:rPr>
            </a:br>
            <a:endParaRPr lang="tr-TR" sz="2400" dirty="0"/>
          </a:p>
        </p:txBody>
      </p:sp>
      <p:sp>
        <p:nvSpPr>
          <p:cNvPr id="3" name="İçerik Yer Tutucusu 2"/>
          <p:cNvSpPr>
            <a:spLocks noGrp="1"/>
          </p:cNvSpPr>
          <p:nvPr>
            <p:ph idx="1"/>
          </p:nvPr>
        </p:nvSpPr>
        <p:spPr>
          <a:xfrm>
            <a:off x="1143000" y="1324303"/>
            <a:ext cx="9872871" cy="4771697"/>
          </a:xfrm>
        </p:spPr>
        <p:txBody>
          <a:bodyPr>
            <a:normAutofit fontScale="92500" lnSpcReduction="10000"/>
          </a:bodyPr>
          <a:lstStyle/>
          <a:p>
            <a:pPr algn="just"/>
            <a:r>
              <a:rPr lang="tr-TR" sz="2800" dirty="0">
                <a:solidFill>
                  <a:schemeClr val="tx1"/>
                </a:solidFill>
              </a:rPr>
              <a:t>(7) </a:t>
            </a:r>
            <a:r>
              <a:rPr lang="tr-TR" sz="2800" dirty="0"/>
              <a:t> Kuruluşun durumu ile ilgili olarak </a:t>
            </a:r>
            <a:r>
              <a:rPr lang="tr-TR" sz="2800" dirty="0">
                <a:solidFill>
                  <a:srgbClr val="002060"/>
                </a:solidFill>
              </a:rPr>
              <a:t>yukarıda sayılan bilgi ve belgelerden herhangi birinde değişiklik olması hâlinde</a:t>
            </a:r>
            <a:r>
              <a:rPr lang="tr-TR" sz="2800" dirty="0"/>
              <a:t>, kuruluş değişiklikleri </a:t>
            </a:r>
            <a:r>
              <a:rPr lang="tr-TR" sz="2800" dirty="0">
                <a:solidFill>
                  <a:srgbClr val="FF0000"/>
                </a:solidFill>
              </a:rPr>
              <a:t>en geç on beş gün içinde </a:t>
            </a:r>
            <a:r>
              <a:rPr lang="tr-TR" sz="2800" dirty="0"/>
              <a:t>Merkez Yapı Denetim Komisyonuna bildirir.</a:t>
            </a:r>
          </a:p>
          <a:p>
            <a:pPr algn="just"/>
            <a:r>
              <a:rPr lang="tr-TR" sz="2800" dirty="0"/>
              <a:t/>
            </a:r>
            <a:br>
              <a:rPr lang="tr-TR" sz="2800" dirty="0"/>
            </a:br>
            <a:r>
              <a:rPr lang="tr-TR" sz="2800" dirty="0">
                <a:solidFill>
                  <a:schemeClr val="tx1"/>
                </a:solidFill>
              </a:rPr>
              <a:t>(8)</a:t>
            </a:r>
            <a:r>
              <a:rPr lang="tr-TR" sz="2800" dirty="0"/>
              <a:t> </a:t>
            </a:r>
            <a:r>
              <a:rPr lang="tr-TR" sz="2800" dirty="0" smtClean="0"/>
              <a:t> </a:t>
            </a:r>
            <a:r>
              <a:rPr lang="tr-TR" sz="2800" baseline="30000" dirty="0"/>
              <a:t> </a:t>
            </a:r>
            <a:r>
              <a:rPr lang="tr-TR" sz="2800" dirty="0">
                <a:solidFill>
                  <a:srgbClr val="FF0000"/>
                </a:solidFill>
              </a:rPr>
              <a:t>Denetim izin belgesi geçici olarak geri alınan kuruluş</a:t>
            </a:r>
            <a:r>
              <a:rPr lang="tr-TR" sz="2800" dirty="0"/>
              <a:t>, belgesinin </a:t>
            </a:r>
            <a:r>
              <a:rPr lang="tr-TR" sz="2800" dirty="0">
                <a:solidFill>
                  <a:srgbClr val="FF0000"/>
                </a:solidFill>
              </a:rPr>
              <a:t>geri alındığı tarihten itibaren </a:t>
            </a:r>
            <a:r>
              <a:rPr lang="tr-TR" sz="2800" dirty="0">
                <a:solidFill>
                  <a:srgbClr val="C00000"/>
                </a:solidFill>
              </a:rPr>
              <a:t>180 takvim günü </a:t>
            </a:r>
            <a:r>
              <a:rPr lang="tr-TR" sz="2800" dirty="0">
                <a:solidFill>
                  <a:srgbClr val="FF0000"/>
                </a:solidFill>
              </a:rPr>
              <a:t>içerisinde eksikliklerini tamamlayarak yapı denetim izin belgesini talep etmezse Bakanlıkça o il için belge almak üzere başvuruda bulunan kuruluşlara dair yapılan sıralamanın sonuna yerleştirilmeksizin kuruluşun yapı denetim izin belgesi iptal edilir</a:t>
            </a:r>
            <a:r>
              <a:rPr lang="tr-TR" sz="2800" dirty="0" smtClean="0">
                <a:solidFill>
                  <a:srgbClr val="FF0000"/>
                </a:solidFill>
              </a:rPr>
              <a:t>.</a:t>
            </a:r>
          </a:p>
          <a:p>
            <a:pPr marL="45720" indent="0">
              <a:buNone/>
            </a:pPr>
            <a:r>
              <a:rPr lang="tr-TR" dirty="0" smtClean="0"/>
              <a:t/>
            </a:r>
            <a:br>
              <a:rPr lang="tr-TR" dirty="0" smtClean="0"/>
            </a:br>
            <a:endParaRPr lang="tr-TR" dirty="0"/>
          </a:p>
        </p:txBody>
      </p:sp>
    </p:spTree>
    <p:extLst>
      <p:ext uri="{BB962C8B-B14F-4D97-AF65-F5344CB8AC3E}">
        <p14:creationId xmlns:p14="http://schemas.microsoft.com/office/powerpoint/2010/main" val="163343844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35724"/>
          </a:xfrm>
        </p:spPr>
        <p:txBody>
          <a:bodyPr>
            <a:normAutofit fontScale="90000"/>
          </a:bodyPr>
          <a:lstStyle/>
          <a:p>
            <a:r>
              <a:rPr lang="tr-TR" sz="1600" b="1" dirty="0" smtClean="0"/>
              <a:t/>
            </a:r>
            <a:br>
              <a:rPr lang="tr-TR" sz="1600" b="1" dirty="0" smtClean="0"/>
            </a:br>
            <a:r>
              <a:rPr lang="tr-TR" sz="1900" dirty="0" smtClean="0">
                <a:solidFill>
                  <a:srgbClr val="FF0000"/>
                </a:solidFill>
              </a:rPr>
              <a:t>YAPI DENETİM KURULUŞUNDA GÖREV ALACAK TEKNİK PERSONELİN DENEYİM VE NİTELİKLERİ </a:t>
            </a:r>
            <a:r>
              <a:rPr lang="tr-TR" sz="1900" dirty="0" smtClean="0">
                <a:solidFill>
                  <a:schemeClr val="tx1"/>
                </a:solidFill>
              </a:rPr>
              <a:t>MADDE 14</a:t>
            </a:r>
            <a:endParaRPr lang="tr-TR" sz="1900" dirty="0">
              <a:solidFill>
                <a:schemeClr val="tx1"/>
              </a:solidFill>
            </a:endParaRPr>
          </a:p>
        </p:txBody>
      </p:sp>
      <p:sp>
        <p:nvSpPr>
          <p:cNvPr id="3" name="İçerik Yer Tutucusu 2"/>
          <p:cNvSpPr>
            <a:spLocks noGrp="1"/>
          </p:cNvSpPr>
          <p:nvPr>
            <p:ph idx="1"/>
          </p:nvPr>
        </p:nvSpPr>
        <p:spPr/>
        <p:txBody>
          <a:bodyPr/>
          <a:lstStyle/>
          <a:p>
            <a:pPr algn="just"/>
            <a:r>
              <a:rPr lang="tr-TR" sz="2800" dirty="0"/>
              <a:t>a) Proje inceleyecek ve inşaat denetimi yapacak olan mimar için "proje ve uygulama denetçisi",</a:t>
            </a:r>
          </a:p>
          <a:p>
            <a:pPr algn="just"/>
            <a:r>
              <a:rPr lang="tr-TR" sz="2800" dirty="0">
                <a:solidFill>
                  <a:schemeClr val="tx1"/>
                </a:solidFill>
              </a:rPr>
              <a:t>b) </a:t>
            </a:r>
            <a:r>
              <a:rPr lang="tr-TR" sz="2800" dirty="0">
                <a:solidFill>
                  <a:srgbClr val="FF0000"/>
                </a:solidFill>
              </a:rPr>
              <a:t>Proje inceleyecek ve inşaat denetimi </a:t>
            </a:r>
            <a:r>
              <a:rPr lang="tr-TR" sz="2800" dirty="0" smtClean="0">
                <a:solidFill>
                  <a:srgbClr val="FF0000"/>
                </a:solidFill>
              </a:rPr>
              <a:t>- yapacak </a:t>
            </a:r>
            <a:r>
              <a:rPr lang="tr-TR" sz="2800" dirty="0">
                <a:solidFill>
                  <a:srgbClr val="FF0000"/>
                </a:solidFill>
              </a:rPr>
              <a:t>olan </a:t>
            </a:r>
            <a:r>
              <a:rPr lang="tr-TR" sz="2800" dirty="0">
                <a:solidFill>
                  <a:srgbClr val="002060"/>
                </a:solidFill>
              </a:rPr>
              <a:t>inşaat mühendisi için "proje ve uygulama denetçisi",</a:t>
            </a:r>
          </a:p>
          <a:p>
            <a:pPr algn="just"/>
            <a:r>
              <a:rPr lang="tr-TR" sz="2800" dirty="0"/>
              <a:t>c) İnşaat denetimi yapacak inşaat mühendisi için "uygulama denetçisi",</a:t>
            </a:r>
          </a:p>
          <a:p>
            <a:pPr algn="just"/>
            <a:r>
              <a:rPr lang="tr-TR" sz="2800" dirty="0"/>
              <a:t>ç) Proje inceleyecek ve inşaat denetimi yapacak olan makine ve elektrik mühendisleri için "proje ve uygulama denetçisi",</a:t>
            </a:r>
          </a:p>
          <a:p>
            <a:endParaRPr lang="tr-TR" dirty="0"/>
          </a:p>
        </p:txBody>
      </p:sp>
    </p:spTree>
    <p:extLst>
      <p:ext uri="{BB962C8B-B14F-4D97-AF65-F5344CB8AC3E}">
        <p14:creationId xmlns:p14="http://schemas.microsoft.com/office/powerpoint/2010/main" val="122406670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914400"/>
          </a:xfrm>
        </p:spPr>
        <p:txBody>
          <a:bodyPr>
            <a:normAutofit/>
          </a:bodyPr>
          <a:lstStyle/>
          <a:p>
            <a:r>
              <a:rPr lang="tr-TR" sz="3000" b="1" dirty="0" smtClean="0">
                <a:solidFill>
                  <a:srgbClr val="FF0000"/>
                </a:solidFill>
              </a:rPr>
              <a:t>TEKNİK PERSONELİN DENETİM YETKİSİ </a:t>
            </a:r>
            <a:r>
              <a:rPr lang="tr-TR" sz="3000" b="1" dirty="0" smtClean="0">
                <a:solidFill>
                  <a:schemeClr val="tx1"/>
                </a:solidFill>
              </a:rPr>
              <a:t>MADDE 15</a:t>
            </a:r>
            <a:r>
              <a:rPr lang="tr-TR" sz="3000" dirty="0">
                <a:solidFill>
                  <a:srgbClr val="FF0000"/>
                </a:solidFill>
              </a:rPr>
              <a:t/>
            </a:r>
            <a:br>
              <a:rPr lang="tr-TR" sz="3000" dirty="0">
                <a:solidFill>
                  <a:srgbClr val="FF0000"/>
                </a:solidFill>
              </a:rPr>
            </a:br>
            <a:endParaRPr lang="tr-TR" sz="3000" dirty="0">
              <a:solidFill>
                <a:srgbClr val="FF0000"/>
              </a:solidFill>
            </a:endParaRPr>
          </a:p>
        </p:txBody>
      </p:sp>
      <p:sp>
        <p:nvSpPr>
          <p:cNvPr id="3" name="İçerik Yer Tutucusu 2"/>
          <p:cNvSpPr>
            <a:spLocks noGrp="1"/>
          </p:cNvSpPr>
          <p:nvPr>
            <p:ph idx="1"/>
          </p:nvPr>
        </p:nvSpPr>
        <p:spPr>
          <a:xfrm>
            <a:off x="1143000" y="1384663"/>
            <a:ext cx="9872871" cy="4711337"/>
          </a:xfrm>
        </p:spPr>
        <p:txBody>
          <a:bodyPr>
            <a:normAutofit fontScale="92500" lnSpcReduction="10000"/>
          </a:bodyPr>
          <a:lstStyle/>
          <a:p>
            <a:pPr algn="just"/>
            <a:r>
              <a:rPr lang="tr-TR" sz="3000" dirty="0"/>
              <a:t/>
            </a:r>
            <a:br>
              <a:rPr lang="tr-TR" sz="3000" dirty="0"/>
            </a:br>
            <a:r>
              <a:rPr lang="tr-TR" sz="3000" dirty="0">
                <a:solidFill>
                  <a:schemeClr val="tx1"/>
                </a:solidFill>
              </a:rPr>
              <a:t>b) </a:t>
            </a:r>
            <a:r>
              <a:rPr lang="tr-TR" sz="3000" dirty="0">
                <a:solidFill>
                  <a:srgbClr val="FF0000"/>
                </a:solidFill>
              </a:rPr>
              <a:t>Proje ve uygulama denetçisi inşaat mühendisi</a:t>
            </a:r>
            <a:r>
              <a:rPr lang="tr-TR" sz="3000" dirty="0"/>
              <a:t>, zemin etüdü raporuyla birlikte yapı statiği, betonarme-çelik-ahşap-yığma yapı hesabı, </a:t>
            </a:r>
            <a:r>
              <a:rPr lang="tr-TR" sz="3000" dirty="0">
                <a:solidFill>
                  <a:srgbClr val="FF0000"/>
                </a:solidFill>
              </a:rPr>
              <a:t>projelerin ve yapının denetimi ile görevlidir</a:t>
            </a:r>
            <a:r>
              <a:rPr lang="tr-TR" sz="3000" dirty="0"/>
              <a:t>. Denetim yetkisi sınırı 360.000 m2 toplam inşaat alanıdır</a:t>
            </a:r>
            <a:r>
              <a:rPr lang="tr-TR" sz="3000" dirty="0" smtClean="0"/>
              <a:t>.</a:t>
            </a:r>
          </a:p>
          <a:p>
            <a:pPr algn="just"/>
            <a:r>
              <a:rPr lang="tr-TR" sz="2800" dirty="0" smtClean="0"/>
              <a:t>(2) Yapı denetim kuruluşunda görev alan yukarıda yetki sınırları verilmiş </a:t>
            </a:r>
            <a:r>
              <a:rPr lang="tr-TR" sz="2800" dirty="0" smtClean="0">
                <a:solidFill>
                  <a:srgbClr val="FF0000"/>
                </a:solidFill>
              </a:rPr>
              <a:t>proje ve uygulama denetçisi inşaat mühendisi, </a:t>
            </a:r>
            <a:r>
              <a:rPr lang="tr-TR" sz="2800" dirty="0" smtClean="0"/>
              <a:t>söz konusu denetim yetkisini kullanırken, denetimi üstlenilen yapıda aynı zamanda uygulama denetçisi olarak görevlendirilebilir.</a:t>
            </a:r>
            <a:br>
              <a:rPr lang="tr-TR" sz="2800" dirty="0" smtClean="0"/>
            </a:br>
            <a:endParaRPr lang="tr-TR" sz="3000" dirty="0" smtClean="0"/>
          </a:p>
          <a:p>
            <a:pPr marL="45720" indent="0">
              <a:buNone/>
            </a:pPr>
            <a:r>
              <a:rPr lang="tr-TR" dirty="0" smtClean="0"/>
              <a:t/>
            </a:r>
            <a:br>
              <a:rPr lang="tr-TR" dirty="0" smtClean="0"/>
            </a:br>
            <a:endParaRPr lang="tr-TR" dirty="0"/>
          </a:p>
        </p:txBody>
      </p:sp>
    </p:spTree>
    <p:extLst>
      <p:ext uri="{BB962C8B-B14F-4D97-AF65-F5344CB8AC3E}">
        <p14:creationId xmlns:p14="http://schemas.microsoft.com/office/powerpoint/2010/main" val="73529172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1"/>
            <a:ext cx="9875520" cy="579120"/>
          </a:xfrm>
        </p:spPr>
        <p:txBody>
          <a:bodyPr>
            <a:normAutofit fontScale="90000"/>
          </a:bodyPr>
          <a:lstStyle/>
          <a:p>
            <a:r>
              <a:rPr lang="tr-TR" sz="3600" b="1" dirty="0" smtClean="0">
                <a:solidFill>
                  <a:srgbClr val="FF0000"/>
                </a:solidFill>
              </a:rPr>
              <a:t/>
            </a:r>
            <a:br>
              <a:rPr lang="tr-TR" sz="3600" b="1" dirty="0" smtClean="0">
                <a:solidFill>
                  <a:srgbClr val="FF0000"/>
                </a:solidFill>
              </a:rPr>
            </a:br>
            <a:r>
              <a:rPr lang="tr-TR" sz="3600" b="1" dirty="0" smtClean="0">
                <a:solidFill>
                  <a:srgbClr val="FF0000"/>
                </a:solidFill>
              </a:rPr>
              <a:t>TEKNİK PERSONELİN DENETİM YETKİSİ </a:t>
            </a:r>
            <a:r>
              <a:rPr lang="tr-TR" sz="3600" b="1" dirty="0" smtClean="0">
                <a:solidFill>
                  <a:schemeClr val="tx1"/>
                </a:solidFill>
              </a:rPr>
              <a:t>MADDE 15</a:t>
            </a:r>
            <a:r>
              <a:rPr lang="tr-TR" sz="3200" dirty="0" smtClean="0">
                <a:solidFill>
                  <a:srgbClr val="FF0000"/>
                </a:solidFill>
              </a:rPr>
              <a:t/>
            </a:r>
            <a:br>
              <a:rPr lang="tr-TR" sz="3200" dirty="0" smtClean="0">
                <a:solidFill>
                  <a:srgbClr val="FF0000"/>
                </a:solidFill>
              </a:rPr>
            </a:br>
            <a:endParaRPr lang="tr-TR" sz="3200" dirty="0"/>
          </a:p>
        </p:txBody>
      </p:sp>
      <p:sp>
        <p:nvSpPr>
          <p:cNvPr id="3" name="İçerik Yer Tutucusu 2"/>
          <p:cNvSpPr>
            <a:spLocks noGrp="1"/>
          </p:cNvSpPr>
          <p:nvPr>
            <p:ph idx="1"/>
          </p:nvPr>
        </p:nvSpPr>
        <p:spPr>
          <a:xfrm>
            <a:off x="1143000" y="1332411"/>
            <a:ext cx="9872871" cy="4763589"/>
          </a:xfrm>
        </p:spPr>
        <p:txBody>
          <a:bodyPr>
            <a:normAutofit/>
          </a:bodyPr>
          <a:lstStyle/>
          <a:p>
            <a:pPr algn="just"/>
            <a:r>
              <a:rPr lang="tr-TR" dirty="0"/>
              <a:t>(4) </a:t>
            </a:r>
            <a:r>
              <a:rPr lang="tr-TR" baseline="30000" dirty="0"/>
              <a:t> </a:t>
            </a:r>
            <a:r>
              <a:rPr lang="tr-TR" dirty="0">
                <a:solidFill>
                  <a:srgbClr val="FF0000"/>
                </a:solidFill>
              </a:rPr>
              <a:t>Yardımcı kontrol elemanı: </a:t>
            </a:r>
            <a:r>
              <a:rPr lang="tr-TR" dirty="0"/>
              <a:t>Yapı denetim kuruluşunda görev alan yardımcı kontrol elemanı, </a:t>
            </a:r>
            <a:r>
              <a:rPr lang="tr-TR" dirty="0">
                <a:solidFill>
                  <a:srgbClr val="FF0000"/>
                </a:solidFill>
              </a:rPr>
              <a:t>denetçi mimar ve denetçi mühendisin sevk ve idaresi altında görev yapar.</a:t>
            </a:r>
            <a:r>
              <a:rPr lang="tr-TR" dirty="0"/>
              <a:t> Görevlendirildikleri yapılarda denetçi mimar ve mühendislerin vereceği görevi yerine getirir ve sorumluluğu altında bulunan işlerden dolayı denetçi mimar ve mühendisler ile birlikte </a:t>
            </a:r>
            <a:r>
              <a:rPr lang="tr-TR" dirty="0" err="1">
                <a:solidFill>
                  <a:srgbClr val="FF0000"/>
                </a:solidFill>
              </a:rPr>
              <a:t>müteselsilen</a:t>
            </a:r>
            <a:r>
              <a:rPr lang="tr-TR" dirty="0">
                <a:solidFill>
                  <a:srgbClr val="FF0000"/>
                </a:solidFill>
              </a:rPr>
              <a:t> sorumludur</a:t>
            </a:r>
            <a:r>
              <a:rPr lang="tr-TR" dirty="0"/>
              <a:t>. Teknik öğretmen, yüksek tekniker, tekniker ve teknisyenler her yıl Bakanlık tarafından yayımlanan Mimarlık ve Mühendislik Hizmet Bedellerinin Hesabında Kullanılacak Yapı Yaklaşık Birim Maliyetleri Hakkında Tebliğe göre </a:t>
            </a:r>
            <a:r>
              <a:rPr lang="tr-TR" dirty="0">
                <a:solidFill>
                  <a:srgbClr val="FF0000"/>
                </a:solidFill>
              </a:rPr>
              <a:t>III. Sınıf B Grubuna (dâhil) kadar olan ve inşaat alanı 13.500 m</a:t>
            </a:r>
            <a:r>
              <a:rPr lang="tr-TR" baseline="30000" dirty="0">
                <a:solidFill>
                  <a:srgbClr val="FF0000"/>
                </a:solidFill>
              </a:rPr>
              <a:t>2</a:t>
            </a:r>
            <a:r>
              <a:rPr lang="tr-TR" dirty="0">
                <a:solidFill>
                  <a:srgbClr val="FF0000"/>
                </a:solidFill>
              </a:rPr>
              <a:t>’yi geçmeyen bir yapının denetimi üstlenildiğinde</a:t>
            </a:r>
            <a:r>
              <a:rPr lang="tr-TR" dirty="0"/>
              <a:t>, yapı denetim kuruluşunda yardımcı kontrol elemanı olarak görevlendirilebilir. Denetim yetkisi sınırları, inşaat alanı itibarı ile aşağıdaki tabloda belirtilmiştir:</a:t>
            </a:r>
          </a:p>
          <a:p>
            <a:r>
              <a:rPr lang="tr-TR" dirty="0"/>
              <a:t/>
            </a:r>
            <a:br>
              <a:rPr lang="tr-TR" dirty="0"/>
            </a:br>
            <a:endParaRPr lang="tr-TR" dirty="0"/>
          </a:p>
        </p:txBody>
      </p:sp>
    </p:spTree>
    <p:extLst>
      <p:ext uri="{BB962C8B-B14F-4D97-AF65-F5344CB8AC3E}">
        <p14:creationId xmlns:p14="http://schemas.microsoft.com/office/powerpoint/2010/main" val="343585174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3000" y="609600"/>
            <a:ext cx="9875520" cy="851338"/>
          </a:xfrm>
        </p:spPr>
        <p:txBody>
          <a:bodyPr>
            <a:noAutofit/>
          </a:bodyPr>
          <a:lstStyle/>
          <a:p>
            <a:r>
              <a:rPr lang="tr-TR" sz="3200" b="1" dirty="0" smtClean="0">
                <a:solidFill>
                  <a:srgbClr val="FF0000"/>
                </a:solidFill>
              </a:rPr>
              <a:t>TEKNİK PERSONELİN DENETİM YETKİSİ </a:t>
            </a:r>
            <a:r>
              <a:rPr lang="tr-TR" sz="3200" b="1" dirty="0" smtClean="0">
                <a:solidFill>
                  <a:schemeClr val="tx1"/>
                </a:solidFill>
              </a:rPr>
              <a:t>MADDE 15</a:t>
            </a:r>
            <a:r>
              <a:rPr lang="tr-TR" sz="3200" dirty="0" smtClean="0">
                <a:solidFill>
                  <a:schemeClr val="tx1"/>
                </a:solidFill>
              </a:rPr>
              <a:t/>
            </a:r>
            <a:br>
              <a:rPr lang="tr-TR" sz="3200" dirty="0" smtClean="0">
                <a:solidFill>
                  <a:schemeClr val="tx1"/>
                </a:solidFill>
              </a:rPr>
            </a:br>
            <a:endParaRPr lang="tr-TR" sz="3200" dirty="0">
              <a:solidFill>
                <a:schemeClr val="tx1"/>
              </a:solidFill>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390225969"/>
              </p:ext>
            </p:extLst>
          </p:nvPr>
        </p:nvGraphicFramePr>
        <p:xfrm>
          <a:off x="935421" y="1332411"/>
          <a:ext cx="10080243" cy="5047368"/>
        </p:xfrm>
        <a:graphic>
          <a:graphicData uri="http://schemas.openxmlformats.org/drawingml/2006/table">
            <a:tbl>
              <a:tblPr firstRow="1" bandRow="1">
                <a:tableStyleId>{5C22544A-7EE6-4342-B048-85BDC9FD1C3A}</a:tableStyleId>
              </a:tblPr>
              <a:tblGrid>
                <a:gridCol w="5700510">
                  <a:extLst>
                    <a:ext uri="{9D8B030D-6E8A-4147-A177-3AD203B41FA5}">
                      <a16:colId xmlns:a16="http://schemas.microsoft.com/office/drawing/2014/main" val="20000"/>
                    </a:ext>
                  </a:extLst>
                </a:gridCol>
                <a:gridCol w="4379733">
                  <a:extLst>
                    <a:ext uri="{9D8B030D-6E8A-4147-A177-3AD203B41FA5}">
                      <a16:colId xmlns:a16="http://schemas.microsoft.com/office/drawing/2014/main" val="20001"/>
                    </a:ext>
                  </a:extLst>
                </a:gridCol>
              </a:tblGrid>
              <a:tr h="1097233">
                <a:tc>
                  <a:txBody>
                    <a:bodyPr/>
                    <a:lstStyle/>
                    <a:p>
                      <a:pPr marL="30480" algn="just">
                        <a:spcAft>
                          <a:spcPts val="0"/>
                        </a:spcAft>
                      </a:pPr>
                      <a:r>
                        <a:rPr lang="tr-TR" sz="2000" dirty="0">
                          <a:latin typeface="Calibri"/>
                        </a:rPr>
                        <a:t>İnşaat mühendisi ve mimar</a:t>
                      </a:r>
                      <a:endParaRPr lang="tr-TR" sz="2000" dirty="0">
                        <a:latin typeface="Times New Roman"/>
                      </a:endParaRPr>
                    </a:p>
                  </a:txBody>
                  <a:tcPr marL="0" marR="0" marT="0" marB="0"/>
                </a:tc>
                <a:tc>
                  <a:txBody>
                    <a:bodyPr/>
                    <a:lstStyle/>
                    <a:p>
                      <a:pPr marL="30480" algn="just">
                        <a:spcAft>
                          <a:spcPts val="0"/>
                        </a:spcAft>
                      </a:pPr>
                      <a:r>
                        <a:rPr lang="tr-TR" sz="2000" dirty="0">
                          <a:latin typeface="Calibri"/>
                        </a:rPr>
                        <a:t>30.000 m²</a:t>
                      </a:r>
                      <a:endParaRPr lang="tr-TR" sz="2000" dirty="0">
                        <a:latin typeface="Times New Roman"/>
                      </a:endParaRPr>
                    </a:p>
                  </a:txBody>
                  <a:tcPr marL="0" marR="0" marT="0" marB="0"/>
                </a:tc>
                <a:extLst>
                  <a:ext uri="{0D108BD9-81ED-4DB2-BD59-A6C34878D82A}">
                    <a16:rowId xmlns:a16="http://schemas.microsoft.com/office/drawing/2014/main" val="10000"/>
                  </a:ext>
                </a:extLst>
              </a:tr>
              <a:tr h="790027">
                <a:tc>
                  <a:txBody>
                    <a:bodyPr/>
                    <a:lstStyle/>
                    <a:p>
                      <a:pPr marL="30480" algn="just">
                        <a:spcAft>
                          <a:spcPts val="0"/>
                        </a:spcAft>
                      </a:pPr>
                      <a:r>
                        <a:rPr lang="tr-TR" sz="2000" dirty="0">
                          <a:latin typeface="Calibri"/>
                        </a:rPr>
                        <a:t>Makine mühendisi</a:t>
                      </a:r>
                      <a:endParaRPr lang="tr-TR" sz="2000" dirty="0">
                        <a:latin typeface="Times New Roman"/>
                      </a:endParaRPr>
                    </a:p>
                  </a:txBody>
                  <a:tcPr marL="0" marR="0" marT="0" marB="0"/>
                </a:tc>
                <a:tc>
                  <a:txBody>
                    <a:bodyPr/>
                    <a:lstStyle/>
                    <a:p>
                      <a:pPr marL="30480" algn="just">
                        <a:spcAft>
                          <a:spcPts val="0"/>
                        </a:spcAft>
                      </a:pPr>
                      <a:r>
                        <a:rPr lang="tr-TR" sz="2000" dirty="0">
                          <a:latin typeface="Calibri"/>
                        </a:rPr>
                        <a:t>60.000 m²</a:t>
                      </a:r>
                      <a:endParaRPr lang="tr-TR" sz="2000" dirty="0">
                        <a:latin typeface="Times New Roman"/>
                      </a:endParaRPr>
                    </a:p>
                  </a:txBody>
                  <a:tcPr marL="0" marR="0" marT="0" marB="0"/>
                </a:tc>
                <a:extLst>
                  <a:ext uri="{0D108BD9-81ED-4DB2-BD59-A6C34878D82A}">
                    <a16:rowId xmlns:a16="http://schemas.microsoft.com/office/drawing/2014/main" val="10001"/>
                  </a:ext>
                </a:extLst>
              </a:tr>
              <a:tr h="790027">
                <a:tc>
                  <a:txBody>
                    <a:bodyPr/>
                    <a:lstStyle/>
                    <a:p>
                      <a:pPr marL="30480" algn="just">
                        <a:spcAft>
                          <a:spcPts val="0"/>
                        </a:spcAft>
                      </a:pPr>
                      <a:r>
                        <a:rPr lang="tr-TR" sz="2000">
                          <a:latin typeface="Calibri"/>
                        </a:rPr>
                        <a:t>Elektrik mühendisi</a:t>
                      </a:r>
                      <a:endParaRPr lang="tr-TR" sz="2000">
                        <a:latin typeface="Times New Roman"/>
                      </a:endParaRPr>
                    </a:p>
                  </a:txBody>
                  <a:tcPr marL="0" marR="0" marT="0" marB="0"/>
                </a:tc>
                <a:tc>
                  <a:txBody>
                    <a:bodyPr/>
                    <a:lstStyle/>
                    <a:p>
                      <a:pPr marL="30480" algn="just">
                        <a:spcAft>
                          <a:spcPts val="0"/>
                        </a:spcAft>
                      </a:pPr>
                      <a:r>
                        <a:rPr lang="tr-TR" sz="2000" dirty="0">
                          <a:latin typeface="Calibri"/>
                        </a:rPr>
                        <a:t>120.000 m²</a:t>
                      </a:r>
                      <a:endParaRPr lang="tr-TR" sz="2000" dirty="0">
                        <a:latin typeface="Times New Roman"/>
                      </a:endParaRPr>
                    </a:p>
                  </a:txBody>
                  <a:tcPr marL="0" marR="0" marT="0" marB="0"/>
                </a:tc>
                <a:extLst>
                  <a:ext uri="{0D108BD9-81ED-4DB2-BD59-A6C34878D82A}">
                    <a16:rowId xmlns:a16="http://schemas.microsoft.com/office/drawing/2014/main" val="10002"/>
                  </a:ext>
                </a:extLst>
              </a:tr>
              <a:tr h="790027">
                <a:tc>
                  <a:txBody>
                    <a:bodyPr/>
                    <a:lstStyle/>
                    <a:p>
                      <a:pPr marL="30480" algn="just">
                        <a:spcAft>
                          <a:spcPts val="0"/>
                        </a:spcAft>
                      </a:pPr>
                      <a:r>
                        <a:rPr lang="tr-TR" sz="2000">
                          <a:latin typeface="Calibri"/>
                        </a:rPr>
                        <a:t>Teknik Öğretmen </a:t>
                      </a:r>
                      <a:r>
                        <a:rPr lang="tr-TR" sz="2000">
                          <a:solidFill>
                            <a:srgbClr val="000000"/>
                          </a:solidFill>
                          <a:latin typeface="inherit"/>
                        </a:rPr>
                        <a:t>(İnşaat, Makine, Elektrik)</a:t>
                      </a:r>
                      <a:endParaRPr lang="tr-TR" sz="2000">
                        <a:latin typeface="Times New Roman"/>
                      </a:endParaRPr>
                    </a:p>
                  </a:txBody>
                  <a:tcPr marL="0" marR="0" marT="0" marB="0"/>
                </a:tc>
                <a:tc>
                  <a:txBody>
                    <a:bodyPr/>
                    <a:lstStyle/>
                    <a:p>
                      <a:pPr marL="30480" algn="just">
                        <a:spcAft>
                          <a:spcPts val="0"/>
                        </a:spcAft>
                      </a:pPr>
                      <a:r>
                        <a:rPr lang="tr-TR" sz="2000">
                          <a:latin typeface="Calibri"/>
                        </a:rPr>
                        <a:t>13.500 m</a:t>
                      </a:r>
                      <a:r>
                        <a:rPr lang="tr-TR" sz="2000" baseline="30000">
                          <a:latin typeface="inherit"/>
                        </a:rPr>
                        <a:t>2</a:t>
                      </a:r>
                      <a:endParaRPr lang="tr-TR" sz="2000">
                        <a:latin typeface="Times New Roman"/>
                      </a:endParaRPr>
                    </a:p>
                  </a:txBody>
                  <a:tcPr marL="0" marR="0" marT="0" marB="0"/>
                </a:tc>
                <a:extLst>
                  <a:ext uri="{0D108BD9-81ED-4DB2-BD59-A6C34878D82A}">
                    <a16:rowId xmlns:a16="http://schemas.microsoft.com/office/drawing/2014/main" val="10003"/>
                  </a:ext>
                </a:extLst>
              </a:tr>
              <a:tr h="790027">
                <a:tc>
                  <a:txBody>
                    <a:bodyPr/>
                    <a:lstStyle/>
                    <a:p>
                      <a:pPr marL="30480" algn="just">
                        <a:spcAft>
                          <a:spcPts val="0"/>
                        </a:spcAft>
                      </a:pPr>
                      <a:r>
                        <a:rPr lang="tr-TR" sz="2000">
                          <a:solidFill>
                            <a:srgbClr val="000000"/>
                          </a:solidFill>
                          <a:latin typeface="Calibri"/>
                        </a:rPr>
                        <a:t>Tekniker (İnşaat, Makine, Elektrik, Yapı Denetimi)</a:t>
                      </a:r>
                      <a:endParaRPr lang="tr-TR" sz="2000">
                        <a:latin typeface="Times New Roman"/>
                      </a:endParaRPr>
                    </a:p>
                  </a:txBody>
                  <a:tcPr marL="0" marR="0" marT="0" marB="0"/>
                </a:tc>
                <a:tc>
                  <a:txBody>
                    <a:bodyPr/>
                    <a:lstStyle/>
                    <a:p>
                      <a:pPr marL="30480" algn="just">
                        <a:spcAft>
                          <a:spcPts val="0"/>
                        </a:spcAft>
                      </a:pPr>
                      <a:r>
                        <a:rPr lang="tr-TR" sz="2000">
                          <a:latin typeface="Calibri"/>
                        </a:rPr>
                        <a:t>8.500 m</a:t>
                      </a:r>
                      <a:r>
                        <a:rPr lang="tr-TR" sz="2000" baseline="30000">
                          <a:latin typeface="inherit"/>
                        </a:rPr>
                        <a:t>2</a:t>
                      </a:r>
                      <a:endParaRPr lang="tr-TR" sz="2000">
                        <a:latin typeface="Times New Roman"/>
                      </a:endParaRPr>
                    </a:p>
                  </a:txBody>
                  <a:tcPr marL="0" marR="0" marT="0" marB="0"/>
                </a:tc>
                <a:extLst>
                  <a:ext uri="{0D108BD9-81ED-4DB2-BD59-A6C34878D82A}">
                    <a16:rowId xmlns:a16="http://schemas.microsoft.com/office/drawing/2014/main" val="10004"/>
                  </a:ext>
                </a:extLst>
              </a:tr>
              <a:tr h="790027">
                <a:tc>
                  <a:txBody>
                    <a:bodyPr/>
                    <a:lstStyle/>
                    <a:p>
                      <a:pPr marL="30480" algn="just">
                        <a:spcAft>
                          <a:spcPts val="0"/>
                        </a:spcAft>
                      </a:pPr>
                      <a:r>
                        <a:rPr lang="tr-TR" sz="2000">
                          <a:solidFill>
                            <a:srgbClr val="000000"/>
                          </a:solidFill>
                          <a:latin typeface="Calibri"/>
                        </a:rPr>
                        <a:t>Teknisyen </a:t>
                      </a:r>
                      <a:r>
                        <a:rPr lang="tr-TR" sz="2000">
                          <a:solidFill>
                            <a:srgbClr val="000000"/>
                          </a:solidFill>
                          <a:latin typeface="inherit"/>
                        </a:rPr>
                        <a:t>(İnşaat, Makine, Elektrik)</a:t>
                      </a:r>
                      <a:endParaRPr lang="tr-TR" sz="2000">
                        <a:latin typeface="Times New Roman"/>
                      </a:endParaRPr>
                    </a:p>
                  </a:txBody>
                  <a:tcPr marL="0" marR="0" marT="0" marB="0"/>
                </a:tc>
                <a:tc>
                  <a:txBody>
                    <a:bodyPr/>
                    <a:lstStyle/>
                    <a:p>
                      <a:pPr marL="30480" algn="just">
                        <a:spcAft>
                          <a:spcPts val="0"/>
                        </a:spcAft>
                      </a:pPr>
                      <a:r>
                        <a:rPr lang="tr-TR" sz="2000" dirty="0">
                          <a:latin typeface="Calibri"/>
                        </a:rPr>
                        <a:t>3.500 m</a:t>
                      </a:r>
                      <a:r>
                        <a:rPr lang="tr-TR" sz="2000" baseline="30000" dirty="0">
                          <a:latin typeface="inherit"/>
                        </a:rPr>
                        <a:t>2</a:t>
                      </a:r>
                      <a:endParaRPr lang="tr-TR" sz="2000" dirty="0">
                        <a:latin typeface="Times New Roman"/>
                      </a:endParaRPr>
                    </a:p>
                  </a:txBody>
                  <a:tcPr marL="0" marR="0" marT="0" marB="0"/>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872359"/>
          </a:xfrm>
        </p:spPr>
        <p:txBody>
          <a:bodyPr>
            <a:normAutofit fontScale="90000"/>
          </a:bodyPr>
          <a:lstStyle/>
          <a:p>
            <a:r>
              <a:rPr lang="tr-TR" sz="3200" b="1" dirty="0" smtClean="0">
                <a:solidFill>
                  <a:srgbClr val="FF0000"/>
                </a:solidFill>
              </a:rPr>
              <a:t>TEKNİK PERSONELİN DENETİM YETKİSİ </a:t>
            </a:r>
            <a:r>
              <a:rPr lang="tr-TR" sz="3200" b="1" dirty="0" smtClean="0">
                <a:solidFill>
                  <a:schemeClr val="tx1"/>
                </a:solidFill>
              </a:rPr>
              <a:t>MADDE 15</a:t>
            </a:r>
            <a:r>
              <a:rPr lang="tr-TR" sz="3200" dirty="0" smtClean="0">
                <a:solidFill>
                  <a:srgbClr val="FF0000"/>
                </a:solidFill>
              </a:rPr>
              <a:t/>
            </a:r>
            <a:br>
              <a:rPr lang="tr-TR" sz="3200" dirty="0" smtClean="0">
                <a:solidFill>
                  <a:srgbClr val="FF0000"/>
                </a:solidFill>
              </a:rPr>
            </a:br>
            <a:endParaRPr lang="tr-TR" sz="3200" dirty="0"/>
          </a:p>
        </p:txBody>
      </p:sp>
      <p:sp>
        <p:nvSpPr>
          <p:cNvPr id="3" name="İçerik Yer Tutucusu 2"/>
          <p:cNvSpPr>
            <a:spLocks noGrp="1"/>
          </p:cNvSpPr>
          <p:nvPr>
            <p:ph idx="1"/>
          </p:nvPr>
        </p:nvSpPr>
        <p:spPr/>
        <p:txBody>
          <a:bodyPr>
            <a:normAutofit/>
          </a:bodyPr>
          <a:lstStyle/>
          <a:p>
            <a:pPr algn="just"/>
            <a:r>
              <a:rPr lang="tr-TR" sz="3200" dirty="0">
                <a:solidFill>
                  <a:schemeClr val="tx1"/>
                </a:solidFill>
              </a:rPr>
              <a:t>(5) </a:t>
            </a:r>
            <a:r>
              <a:rPr lang="tr-TR" sz="3200" b="1" dirty="0">
                <a:solidFill>
                  <a:schemeClr val="tx1"/>
                </a:solidFill>
              </a:rPr>
              <a:t> </a:t>
            </a:r>
            <a:r>
              <a:rPr lang="tr-TR" sz="3200" dirty="0"/>
              <a:t> </a:t>
            </a:r>
            <a:r>
              <a:rPr lang="tr-TR" sz="3200" dirty="0">
                <a:solidFill>
                  <a:srgbClr val="002060"/>
                </a:solidFill>
              </a:rPr>
              <a:t>Aynı alanda ve aynı proje dahilinde olmak üzere </a:t>
            </a:r>
            <a:r>
              <a:rPr lang="tr-TR" sz="3200" dirty="0"/>
              <a:t>denetçi mimarlar ve mühendisler ile </a:t>
            </a:r>
            <a:r>
              <a:rPr lang="tr-TR" sz="3200" u="sng" dirty="0" smtClean="0"/>
              <a:t>yardımcı </a:t>
            </a:r>
            <a:r>
              <a:rPr lang="tr-TR" sz="3200" u="sng" dirty="0"/>
              <a:t>kontrol elemanı mimar ve mühendisler</a:t>
            </a:r>
            <a:r>
              <a:rPr lang="tr-TR" sz="3200" dirty="0"/>
              <a:t> üzerlerinde </a:t>
            </a:r>
            <a:r>
              <a:rPr lang="tr-TR" sz="3200" dirty="0">
                <a:solidFill>
                  <a:srgbClr val="FF0000"/>
                </a:solidFill>
              </a:rPr>
              <a:t>başka bir iş olmamak koşuluyla denetleme yetkisine sahip oldukları inşaat alanı sınırını aşabilir </a:t>
            </a:r>
            <a:r>
              <a:rPr lang="tr-TR" sz="3200" dirty="0"/>
              <a:t>ancak kendileri için belirlenen yetki sınırının altına düşene kadar başkaca bir yapının denetim işini üstlenemezler.</a:t>
            </a:r>
          </a:p>
          <a:p>
            <a:pPr marL="45720" indent="0">
              <a:buNone/>
            </a:pPr>
            <a:r>
              <a:rPr lang="tr-TR" dirty="0"/>
              <a:t/>
            </a:r>
            <a:br>
              <a:rPr lang="tr-TR" dirty="0"/>
            </a:br>
            <a:endParaRPr lang="tr-TR" dirty="0"/>
          </a:p>
        </p:txBody>
      </p:sp>
    </p:spTree>
    <p:extLst>
      <p:ext uri="{BB962C8B-B14F-4D97-AF65-F5344CB8AC3E}">
        <p14:creationId xmlns:p14="http://schemas.microsoft.com/office/powerpoint/2010/main" val="13587224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861848"/>
          </a:xfrm>
        </p:spPr>
        <p:txBody>
          <a:bodyPr>
            <a:normAutofit/>
          </a:bodyPr>
          <a:lstStyle/>
          <a:p>
            <a:r>
              <a:rPr lang="tr-TR" sz="2000" b="1" dirty="0" smtClean="0">
                <a:solidFill>
                  <a:srgbClr val="FF0000"/>
                </a:solidFill>
              </a:rPr>
              <a:t>TEKNİK PERSONELİN YAPI DENETİM KURULUŞUNDA İSTİHDAM ESASLARI </a:t>
            </a:r>
            <a:r>
              <a:rPr lang="tr-TR" sz="2000" b="1" dirty="0" smtClean="0">
                <a:solidFill>
                  <a:schemeClr val="tx1"/>
                </a:solidFill>
              </a:rPr>
              <a:t>MADDE 16</a:t>
            </a:r>
            <a:r>
              <a:rPr lang="tr-TR" sz="2000" dirty="0" smtClean="0">
                <a:solidFill>
                  <a:schemeClr val="tx1"/>
                </a:solidFill>
              </a:rPr>
              <a:t/>
            </a:r>
            <a:br>
              <a:rPr lang="tr-TR" sz="2000" dirty="0" smtClean="0">
                <a:solidFill>
                  <a:schemeClr val="tx1"/>
                </a:solidFill>
              </a:rPr>
            </a:br>
            <a:endParaRPr lang="tr-TR" sz="2000" dirty="0">
              <a:solidFill>
                <a:schemeClr val="tx1"/>
              </a:solidFill>
            </a:endParaRPr>
          </a:p>
        </p:txBody>
      </p:sp>
      <p:sp>
        <p:nvSpPr>
          <p:cNvPr id="3" name="İçerik Yer Tutucusu 2"/>
          <p:cNvSpPr>
            <a:spLocks noGrp="1"/>
          </p:cNvSpPr>
          <p:nvPr>
            <p:ph idx="1"/>
          </p:nvPr>
        </p:nvSpPr>
        <p:spPr>
          <a:xfrm>
            <a:off x="1143000" y="1280160"/>
            <a:ext cx="9872871" cy="4815840"/>
          </a:xfrm>
        </p:spPr>
        <p:txBody>
          <a:bodyPr>
            <a:noAutofit/>
          </a:bodyPr>
          <a:lstStyle/>
          <a:p>
            <a:pPr algn="just"/>
            <a:r>
              <a:rPr lang="tr-TR" sz="2600" dirty="0">
                <a:solidFill>
                  <a:schemeClr val="tx1"/>
                </a:solidFill>
              </a:rPr>
              <a:t>(3) </a:t>
            </a:r>
            <a:r>
              <a:rPr lang="tr-TR" sz="2600" dirty="0" smtClean="0"/>
              <a:t>Denetçi </a:t>
            </a:r>
            <a:r>
              <a:rPr lang="tr-TR" sz="2600" dirty="0"/>
              <a:t>mimarlar, denetçi mühendisler ve yardımcı kontrol elemanları 17 </a:t>
            </a:r>
            <a:r>
              <a:rPr lang="tr-TR" sz="2600" dirty="0" err="1"/>
              <a:t>nci</a:t>
            </a:r>
            <a:r>
              <a:rPr lang="tr-TR" sz="2600" dirty="0"/>
              <a:t> maddede yer alan istisnalar hariç </a:t>
            </a:r>
            <a:r>
              <a:rPr lang="tr-TR" sz="2600" dirty="0">
                <a:solidFill>
                  <a:srgbClr val="FF0000"/>
                </a:solidFill>
              </a:rPr>
              <a:t>sadece yerleşim adreslerinin bulunduğu ilin sınırları içerisinde görev yapabilirler. </a:t>
            </a:r>
            <a:r>
              <a:rPr lang="tr-TR" sz="2600" dirty="0"/>
              <a:t>Yapı denetim kuruluşu; denetçi mimarlar, denetçi mühendisler ve yardımcı kontrol elemanlarının denetleme yetkisine sahip oldukları yapı inşaat alanı aşıldığı takdirde, ilave denetçi mimar, denetçi mühendis ve yardımcı kontrol elemanı görevlendirmek ve bununla ilgili belgeleri İl Yapı Denetim Komisyonuna vermek zorundadır.</a:t>
            </a:r>
          </a:p>
          <a:p>
            <a:pPr algn="just"/>
            <a:r>
              <a:rPr lang="tr-TR" sz="2600" dirty="0"/>
              <a:t/>
            </a:r>
            <a:br>
              <a:rPr lang="tr-TR" sz="2600" dirty="0"/>
            </a:br>
            <a:r>
              <a:rPr lang="tr-TR" sz="2600" dirty="0">
                <a:solidFill>
                  <a:schemeClr val="tx1"/>
                </a:solidFill>
              </a:rPr>
              <a:t>(4) </a:t>
            </a:r>
            <a:r>
              <a:rPr lang="tr-TR" sz="2600" dirty="0"/>
              <a:t>Denetçi mimar ve denetçi mühendislerin </a:t>
            </a:r>
            <a:r>
              <a:rPr lang="tr-TR" sz="2600" dirty="0">
                <a:solidFill>
                  <a:srgbClr val="FF0000"/>
                </a:solidFill>
              </a:rPr>
              <a:t>sorumlulukları altındaki işlerden bilgi sahibi olmaları konusunda, </a:t>
            </a:r>
            <a:r>
              <a:rPr lang="tr-TR" sz="2600" dirty="0"/>
              <a:t>yapı denetim kuruluşu gereken tedbirleri alır. Bu maksatla </a:t>
            </a:r>
            <a:r>
              <a:rPr lang="tr-TR" sz="2600" dirty="0">
                <a:solidFill>
                  <a:srgbClr val="FF0000"/>
                </a:solidFill>
              </a:rPr>
              <a:t>aylık bilgilendirme çizelgeleri hazırlanarak ilgili personele imza karşılığında tebliğ edilir.</a:t>
            </a:r>
          </a:p>
        </p:txBody>
      </p:sp>
    </p:spTree>
    <p:extLst>
      <p:ext uri="{BB962C8B-B14F-4D97-AF65-F5344CB8AC3E}">
        <p14:creationId xmlns:p14="http://schemas.microsoft.com/office/powerpoint/2010/main" val="314510488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599"/>
            <a:ext cx="9875520" cy="631371"/>
          </a:xfrm>
        </p:spPr>
        <p:txBody>
          <a:bodyPr>
            <a:normAutofit fontScale="90000"/>
          </a:bodyPr>
          <a:lstStyle/>
          <a:p>
            <a:r>
              <a:rPr lang="tr-TR" sz="2000" b="1" dirty="0" smtClean="0">
                <a:solidFill>
                  <a:srgbClr val="FF0000"/>
                </a:solidFill>
              </a:rPr>
              <a:t>TEKNİK PERSONELİN YAPI DENETİM KURULUŞUNDA İSTİHDAM ESASLARI </a:t>
            </a:r>
            <a:r>
              <a:rPr lang="tr-TR" sz="2000" b="1" dirty="0" smtClean="0">
                <a:solidFill>
                  <a:schemeClr val="tx1"/>
                </a:solidFill>
              </a:rPr>
              <a:t>MADDE 16</a:t>
            </a:r>
            <a:r>
              <a:rPr lang="tr-TR" sz="2000" dirty="0" smtClean="0"/>
              <a:t/>
            </a:r>
            <a:br>
              <a:rPr lang="tr-TR" sz="2000" dirty="0" smtClean="0"/>
            </a:br>
            <a:endParaRPr lang="tr-TR" sz="2000" dirty="0"/>
          </a:p>
        </p:txBody>
      </p:sp>
      <p:sp>
        <p:nvSpPr>
          <p:cNvPr id="3" name="İçerik Yer Tutucusu 2"/>
          <p:cNvSpPr>
            <a:spLocks noGrp="1"/>
          </p:cNvSpPr>
          <p:nvPr>
            <p:ph idx="1"/>
          </p:nvPr>
        </p:nvSpPr>
        <p:spPr>
          <a:xfrm>
            <a:off x="1143000" y="1240970"/>
            <a:ext cx="9872871" cy="4855030"/>
          </a:xfrm>
        </p:spPr>
        <p:txBody>
          <a:bodyPr>
            <a:normAutofit lnSpcReduction="10000"/>
          </a:bodyPr>
          <a:lstStyle/>
          <a:p>
            <a:pPr algn="just"/>
            <a:r>
              <a:rPr lang="tr-TR" sz="3600" dirty="0">
                <a:solidFill>
                  <a:schemeClr val="tx1"/>
                </a:solidFill>
              </a:rPr>
              <a:t>(5)</a:t>
            </a:r>
            <a:r>
              <a:rPr lang="tr-TR" sz="3600" dirty="0"/>
              <a:t> </a:t>
            </a:r>
            <a:r>
              <a:rPr lang="tr-TR" sz="3600" b="1" dirty="0"/>
              <a:t> </a:t>
            </a:r>
            <a:r>
              <a:rPr lang="tr-TR" sz="3600" dirty="0" smtClean="0"/>
              <a:t>Denetçi </a:t>
            </a:r>
            <a:r>
              <a:rPr lang="tr-TR" sz="3600" dirty="0"/>
              <a:t>mimar ve denetçi mühendisler, sorumlulukları altında bulunan işler için aynı işte görevli olan yardımcı kontrol elemanlarını uygun şekilde görevlendirmek ve sevk ve idare etmekle yükümlüdür. </a:t>
            </a:r>
            <a:r>
              <a:rPr lang="tr-TR" sz="3600" dirty="0">
                <a:solidFill>
                  <a:srgbClr val="FF0000"/>
                </a:solidFill>
              </a:rPr>
              <a:t>Denetçi mimar ve denetçi mühendisler, sevk ve idaresi altında bulunan yardımcı kontrol elemanlarına sorumlulukları altındaki işler ile</a:t>
            </a:r>
            <a:r>
              <a:rPr lang="tr-TR" sz="3600" dirty="0">
                <a:solidFill>
                  <a:srgbClr val="FF3300"/>
                </a:solidFill>
              </a:rPr>
              <a:t> ilgili </a:t>
            </a:r>
            <a:r>
              <a:rPr lang="tr-TR" sz="3600" dirty="0">
                <a:solidFill>
                  <a:srgbClr val="CC0066"/>
                </a:solidFill>
              </a:rPr>
              <a:t>düzenli olarak aylık </a:t>
            </a:r>
            <a:r>
              <a:rPr lang="tr-TR" sz="3600" dirty="0" smtClean="0">
                <a:solidFill>
                  <a:srgbClr val="CC0066"/>
                </a:solidFill>
              </a:rPr>
              <a:t>raporlar </a:t>
            </a:r>
            <a:r>
              <a:rPr lang="tr-TR" sz="3600" dirty="0">
                <a:solidFill>
                  <a:srgbClr val="CC0066"/>
                </a:solidFill>
              </a:rPr>
              <a:t>hazırlatarak </a:t>
            </a:r>
            <a:r>
              <a:rPr lang="tr-TR" sz="3600" dirty="0">
                <a:solidFill>
                  <a:srgbClr val="FF0000"/>
                </a:solidFill>
              </a:rPr>
              <a:t>yapı denetim kuruluşuna sunarlar</a:t>
            </a:r>
            <a:r>
              <a:rPr lang="tr-TR" sz="3600" dirty="0" smtClean="0">
                <a:solidFill>
                  <a:srgbClr val="FF0000"/>
                </a:solidFill>
              </a:rPr>
              <a:t>.</a:t>
            </a:r>
          </a:p>
          <a:p>
            <a:r>
              <a:rPr lang="tr-TR" dirty="0">
                <a:solidFill>
                  <a:srgbClr val="FF0000"/>
                </a:solidFill>
              </a:rPr>
              <a:t/>
            </a:r>
            <a:br>
              <a:rPr lang="tr-TR" dirty="0">
                <a:solidFill>
                  <a:srgbClr val="FF0000"/>
                </a:solidFill>
              </a:rPr>
            </a:br>
            <a:endParaRPr lang="tr-TR" dirty="0">
              <a:solidFill>
                <a:srgbClr val="FF0000"/>
              </a:solidFill>
            </a:endParaRPr>
          </a:p>
        </p:txBody>
      </p:sp>
    </p:spTree>
    <p:extLst>
      <p:ext uri="{BB962C8B-B14F-4D97-AF65-F5344CB8AC3E}">
        <p14:creationId xmlns:p14="http://schemas.microsoft.com/office/powerpoint/2010/main" val="161526204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819807"/>
          </a:xfrm>
        </p:spPr>
        <p:txBody>
          <a:bodyPr>
            <a:normAutofit/>
          </a:bodyPr>
          <a:lstStyle/>
          <a:p>
            <a:r>
              <a:rPr lang="tr-TR" sz="2000" b="1" dirty="0" smtClean="0">
                <a:solidFill>
                  <a:srgbClr val="FF0000"/>
                </a:solidFill>
              </a:rPr>
              <a:t>TEKNİK PERSONELİN YAPI DENETİM KURULUŞUNDA İSTİHDAM ESASLARI </a:t>
            </a:r>
            <a:r>
              <a:rPr lang="tr-TR" sz="2000" b="1" dirty="0" smtClean="0">
                <a:solidFill>
                  <a:schemeClr val="tx1"/>
                </a:solidFill>
              </a:rPr>
              <a:t>MADDE 16</a:t>
            </a:r>
            <a:r>
              <a:rPr lang="tr-TR" sz="2000" dirty="0" smtClean="0">
                <a:solidFill>
                  <a:schemeClr val="tx1"/>
                </a:solidFill>
              </a:rPr>
              <a:t/>
            </a:r>
            <a:br>
              <a:rPr lang="tr-TR" sz="2000" dirty="0" smtClean="0">
                <a:solidFill>
                  <a:schemeClr val="tx1"/>
                </a:solidFill>
              </a:rPr>
            </a:br>
            <a:endParaRPr lang="tr-TR" sz="2000" dirty="0">
              <a:solidFill>
                <a:schemeClr val="tx1"/>
              </a:solidFill>
            </a:endParaRPr>
          </a:p>
        </p:txBody>
      </p:sp>
      <p:sp>
        <p:nvSpPr>
          <p:cNvPr id="3" name="İçerik Yer Tutucusu 2"/>
          <p:cNvSpPr>
            <a:spLocks noGrp="1"/>
          </p:cNvSpPr>
          <p:nvPr>
            <p:ph idx="1"/>
          </p:nvPr>
        </p:nvSpPr>
        <p:spPr>
          <a:xfrm>
            <a:off x="1143000" y="1332411"/>
            <a:ext cx="9872871" cy="4763589"/>
          </a:xfrm>
        </p:spPr>
        <p:txBody>
          <a:bodyPr>
            <a:normAutofit/>
          </a:bodyPr>
          <a:lstStyle/>
          <a:p>
            <a:pPr algn="just"/>
            <a:r>
              <a:rPr lang="tr-TR" dirty="0">
                <a:solidFill>
                  <a:schemeClr val="tx1"/>
                </a:solidFill>
              </a:rPr>
              <a:t>(6)</a:t>
            </a:r>
            <a:r>
              <a:rPr lang="tr-TR" dirty="0"/>
              <a:t> </a:t>
            </a:r>
            <a:r>
              <a:rPr lang="tr-TR" b="1" dirty="0">
                <a:solidFill>
                  <a:srgbClr val="FF3300"/>
                </a:solidFill>
              </a:rPr>
              <a:t> </a:t>
            </a:r>
            <a:r>
              <a:rPr lang="tr-TR" dirty="0">
                <a:solidFill>
                  <a:srgbClr val="0070C0"/>
                </a:solidFill>
              </a:rPr>
              <a:t>Vefat, hastalık, izin, istifa ve benzeri nedenlerle denetçi mimar, denetçi mühendis ve yardımcı kontrol elemanlarından birinin yapı ile ilişkisinin kesilmesi hâlinde, yapı denetim kuruluşunca yapının ilişik kesme anındaki durumunu belirleyen ek-20’de gösterilen </a:t>
            </a:r>
            <a:r>
              <a:rPr lang="tr-TR" dirty="0">
                <a:solidFill>
                  <a:srgbClr val="FF0000"/>
                </a:solidFill>
              </a:rPr>
              <a:t>form-18’e uygun seviye tespit tutanağı tanzim edilir; </a:t>
            </a:r>
            <a:r>
              <a:rPr lang="tr-TR" dirty="0">
                <a:solidFill>
                  <a:srgbClr val="0070C0"/>
                </a:solidFill>
              </a:rPr>
              <a:t>ayrılan denetçi mimar, denetçi mühendis ve yardımcı kontrol elemanının yerine görev yapacak, kuruluş bünyesinde bulunan </a:t>
            </a:r>
            <a:r>
              <a:rPr lang="tr-TR" dirty="0">
                <a:solidFill>
                  <a:srgbClr val="FF0000"/>
                </a:solidFill>
              </a:rPr>
              <a:t>aynı statüdeki personel altı işgünü içinde geçici olarak görevlendirilir. </a:t>
            </a:r>
            <a:r>
              <a:rPr lang="tr-TR" dirty="0">
                <a:solidFill>
                  <a:srgbClr val="0070C0"/>
                </a:solidFill>
              </a:rPr>
              <a:t>Seviye tespit tutanağı geçici personel görevlendirmeye ilişkin dilekçe ekinde </a:t>
            </a:r>
            <a:r>
              <a:rPr lang="tr-TR" dirty="0">
                <a:solidFill>
                  <a:srgbClr val="FF0000"/>
                </a:solidFill>
              </a:rPr>
              <a:t>ilgili idaresine gönderilir. </a:t>
            </a:r>
            <a:r>
              <a:rPr lang="tr-TR" dirty="0">
                <a:solidFill>
                  <a:srgbClr val="0070C0"/>
                </a:solidFill>
              </a:rPr>
              <a:t>Bu tarihten itibaren yeni görevlendirme yapılıncaya kadar geçen süre içinde yapı ile ilgili her türlü sorumluluk geçici olarak görevlendirilen personele aittir. Yapı denetim kuruluşunca </a:t>
            </a:r>
            <a:r>
              <a:rPr lang="tr-TR" dirty="0">
                <a:solidFill>
                  <a:srgbClr val="FF0000"/>
                </a:solidFill>
              </a:rPr>
              <a:t>ilgili personelin görevinden ayrılmasını takip </a:t>
            </a:r>
            <a:r>
              <a:rPr lang="tr-TR" dirty="0" smtClean="0">
                <a:solidFill>
                  <a:srgbClr val="FF0000"/>
                </a:solidFill>
              </a:rPr>
              <a:t>eden</a:t>
            </a:r>
            <a:r>
              <a:rPr lang="tr-TR" b="1" dirty="0">
                <a:solidFill>
                  <a:srgbClr val="FF0000"/>
                </a:solidFill>
              </a:rPr>
              <a:t> </a:t>
            </a:r>
            <a:r>
              <a:rPr lang="tr-TR" u="sng" dirty="0">
                <a:solidFill>
                  <a:srgbClr val="FF0000"/>
                </a:solidFill>
              </a:rPr>
              <a:t>otuz gün</a:t>
            </a:r>
            <a:r>
              <a:rPr lang="tr-TR" dirty="0">
                <a:solidFill>
                  <a:srgbClr val="FF0000"/>
                </a:solidFill>
              </a:rPr>
              <a:t> içinde görevlendirilen aynı statüdeki yeni personel için </a:t>
            </a:r>
            <a:r>
              <a:rPr lang="tr-TR" dirty="0">
                <a:solidFill>
                  <a:srgbClr val="0070C0"/>
                </a:solidFill>
              </a:rPr>
              <a:t>yapının göreve başlama anındaki durumunu gösteren ek-20’de gösterilen </a:t>
            </a:r>
            <a:r>
              <a:rPr lang="tr-TR" dirty="0">
                <a:solidFill>
                  <a:srgbClr val="FF0000"/>
                </a:solidFill>
              </a:rPr>
              <a:t>form-18’e uygun seviye tespit tutanağı düzenlenerek </a:t>
            </a:r>
            <a:r>
              <a:rPr lang="tr-TR" dirty="0">
                <a:solidFill>
                  <a:srgbClr val="0070C0"/>
                </a:solidFill>
              </a:rPr>
              <a:t>durum </a:t>
            </a:r>
            <a:r>
              <a:rPr lang="tr-TR" dirty="0">
                <a:solidFill>
                  <a:srgbClr val="FF0000"/>
                </a:solidFill>
              </a:rPr>
              <a:t>ilgili idareye </a:t>
            </a:r>
            <a:r>
              <a:rPr lang="tr-TR" dirty="0">
                <a:solidFill>
                  <a:srgbClr val="0070C0"/>
                </a:solidFill>
              </a:rPr>
              <a:t>ve görev yaptıkları ilde bulunan </a:t>
            </a:r>
            <a:r>
              <a:rPr lang="tr-TR" dirty="0">
                <a:solidFill>
                  <a:srgbClr val="FF0000"/>
                </a:solidFill>
              </a:rPr>
              <a:t>İl Yapı Denetim Komisyonuna</a:t>
            </a:r>
            <a:r>
              <a:rPr lang="tr-TR" dirty="0">
                <a:solidFill>
                  <a:srgbClr val="0070C0"/>
                </a:solidFill>
              </a:rPr>
              <a:t> bildirilir.</a:t>
            </a:r>
          </a:p>
          <a:p>
            <a:endParaRPr lang="tr-TR" dirty="0"/>
          </a:p>
        </p:txBody>
      </p:sp>
    </p:spTree>
    <p:extLst>
      <p:ext uri="{BB962C8B-B14F-4D97-AF65-F5344CB8AC3E}">
        <p14:creationId xmlns:p14="http://schemas.microsoft.com/office/powerpoint/2010/main" val="42743546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22811"/>
          </a:xfrm>
        </p:spPr>
        <p:txBody>
          <a:bodyPr>
            <a:normAutofit/>
          </a:bodyPr>
          <a:lstStyle/>
          <a:p>
            <a:r>
              <a:rPr lang="tr-TR" sz="3000" dirty="0" smtClean="0">
                <a:solidFill>
                  <a:srgbClr val="FF0000"/>
                </a:solidFill>
              </a:rPr>
              <a:t>SORUMLULUKLAR VE YAPILAMAYACAK İŞLER</a:t>
            </a:r>
            <a:r>
              <a:rPr lang="tr-TR" sz="3000" dirty="0" smtClean="0">
                <a:solidFill>
                  <a:schemeClr val="tx1"/>
                </a:solidFill>
                <a:latin typeface="Times New Roman" panose="02020603050405020304" pitchFamily="18" charset="0"/>
                <a:cs typeface="Times New Roman" panose="02020603050405020304" pitchFamily="18" charset="0"/>
              </a:rPr>
              <a:t> (MADDE 3)</a:t>
            </a:r>
            <a:endParaRPr lang="tr-TR" sz="3000" dirty="0">
              <a:solidFill>
                <a:srgbClr val="FF0000"/>
              </a:solidFill>
            </a:endParaRPr>
          </a:p>
        </p:txBody>
      </p:sp>
      <p:sp>
        <p:nvSpPr>
          <p:cNvPr id="3" name="İçerik Yer Tutucusu 2"/>
          <p:cNvSpPr>
            <a:spLocks noGrp="1"/>
          </p:cNvSpPr>
          <p:nvPr>
            <p:ph idx="1"/>
          </p:nvPr>
        </p:nvSpPr>
        <p:spPr>
          <a:xfrm>
            <a:off x="1143000" y="1240971"/>
            <a:ext cx="9872871" cy="4937760"/>
          </a:xfrm>
        </p:spPr>
        <p:txBody>
          <a:bodyPr>
            <a:normAutofit/>
          </a:bodyPr>
          <a:lstStyle/>
          <a:p>
            <a:pPr algn="just">
              <a:buNone/>
            </a:pPr>
            <a:r>
              <a:rPr lang="tr-TR" sz="2800" dirty="0" smtClean="0">
                <a:solidFill>
                  <a:schemeClr val="accent5"/>
                </a:solidFill>
              </a:rPr>
              <a:t>	</a:t>
            </a:r>
            <a:r>
              <a:rPr lang="en-US" sz="3200" dirty="0" err="1" smtClean="0">
                <a:solidFill>
                  <a:schemeClr val="accent2"/>
                </a:solidFill>
              </a:rPr>
              <a:t>Yapı</a:t>
            </a:r>
            <a:r>
              <a:rPr lang="en-US" sz="3200" dirty="0" smtClean="0">
                <a:solidFill>
                  <a:schemeClr val="accent2"/>
                </a:solidFill>
              </a:rPr>
              <a:t> </a:t>
            </a:r>
            <a:r>
              <a:rPr lang="en-US" sz="3200" dirty="0" err="1">
                <a:solidFill>
                  <a:schemeClr val="accent2"/>
                </a:solidFill>
              </a:rPr>
              <a:t>denetim</a:t>
            </a:r>
            <a:r>
              <a:rPr lang="en-US" sz="3200" dirty="0">
                <a:solidFill>
                  <a:schemeClr val="accent2"/>
                </a:solidFill>
              </a:rPr>
              <a:t> </a:t>
            </a:r>
            <a:r>
              <a:rPr lang="en-US" sz="3200" dirty="0" err="1">
                <a:solidFill>
                  <a:schemeClr val="accent2"/>
                </a:solidFill>
              </a:rPr>
              <a:t>kuruluşları</a:t>
            </a:r>
            <a:r>
              <a:rPr lang="en-US" sz="3200" dirty="0">
                <a:solidFill>
                  <a:schemeClr val="accent2"/>
                </a:solidFill>
              </a:rPr>
              <a:t>, </a:t>
            </a:r>
            <a:r>
              <a:rPr lang="en-US" sz="3200" dirty="0" err="1">
                <a:solidFill>
                  <a:schemeClr val="accent2"/>
                </a:solidFill>
              </a:rPr>
              <a:t>denetçi</a:t>
            </a:r>
            <a:r>
              <a:rPr lang="en-US" sz="3200" dirty="0">
                <a:solidFill>
                  <a:schemeClr val="accent2"/>
                </a:solidFill>
              </a:rPr>
              <a:t> </a:t>
            </a:r>
            <a:r>
              <a:rPr lang="en-US" sz="3200" dirty="0" err="1">
                <a:solidFill>
                  <a:schemeClr val="accent2"/>
                </a:solidFill>
              </a:rPr>
              <a:t>mimar</a:t>
            </a:r>
            <a:r>
              <a:rPr lang="en-US" sz="3200" dirty="0">
                <a:solidFill>
                  <a:schemeClr val="accent2"/>
                </a:solidFill>
              </a:rPr>
              <a:t> </a:t>
            </a:r>
            <a:r>
              <a:rPr lang="en-US" sz="3200" dirty="0" err="1">
                <a:solidFill>
                  <a:schemeClr val="accent2"/>
                </a:solidFill>
              </a:rPr>
              <a:t>ve</a:t>
            </a:r>
            <a:r>
              <a:rPr lang="en-US" sz="3200" dirty="0">
                <a:solidFill>
                  <a:schemeClr val="accent2"/>
                </a:solidFill>
              </a:rPr>
              <a:t> </a:t>
            </a:r>
            <a:r>
              <a:rPr lang="en-US" sz="3200" dirty="0" err="1">
                <a:solidFill>
                  <a:schemeClr val="accent2"/>
                </a:solidFill>
              </a:rPr>
              <a:t>mühendisler</a:t>
            </a:r>
            <a:r>
              <a:rPr lang="en-US" sz="3200" dirty="0">
                <a:solidFill>
                  <a:schemeClr val="accent2"/>
                </a:solidFill>
              </a:rPr>
              <a:t>, </a:t>
            </a:r>
            <a:r>
              <a:rPr lang="en-US" sz="3200" dirty="0" err="1">
                <a:solidFill>
                  <a:schemeClr val="accent2"/>
                </a:solidFill>
              </a:rPr>
              <a:t>proje</a:t>
            </a:r>
            <a:r>
              <a:rPr lang="en-US" sz="3200" dirty="0">
                <a:solidFill>
                  <a:schemeClr val="accent2"/>
                </a:solidFill>
              </a:rPr>
              <a:t> </a:t>
            </a:r>
            <a:r>
              <a:rPr lang="en-US" sz="3200" dirty="0" err="1">
                <a:solidFill>
                  <a:schemeClr val="accent2"/>
                </a:solidFill>
              </a:rPr>
              <a:t>müellifleri</a:t>
            </a:r>
            <a:r>
              <a:rPr lang="en-US" sz="3200" dirty="0">
                <a:solidFill>
                  <a:schemeClr val="accent2"/>
                </a:solidFill>
              </a:rPr>
              <a:t>, </a:t>
            </a:r>
            <a:r>
              <a:rPr lang="en-US" sz="3200" dirty="0" err="1">
                <a:solidFill>
                  <a:schemeClr val="accent2"/>
                </a:solidFill>
              </a:rPr>
              <a:t>laboratuvar</a:t>
            </a:r>
            <a:r>
              <a:rPr lang="en-US" sz="3200" dirty="0">
                <a:solidFill>
                  <a:schemeClr val="accent2"/>
                </a:solidFill>
              </a:rPr>
              <a:t> </a:t>
            </a:r>
            <a:r>
              <a:rPr lang="en-US" sz="3200" dirty="0" err="1">
                <a:solidFill>
                  <a:schemeClr val="accent2"/>
                </a:solidFill>
              </a:rPr>
              <a:t>görevlileri</a:t>
            </a:r>
            <a:r>
              <a:rPr lang="en-US" sz="3200" dirty="0">
                <a:solidFill>
                  <a:schemeClr val="accent2"/>
                </a:solidFill>
              </a:rPr>
              <a:t> </a:t>
            </a:r>
            <a:r>
              <a:rPr lang="en-US" sz="3200" dirty="0" err="1">
                <a:solidFill>
                  <a:schemeClr val="accent2"/>
                </a:solidFill>
              </a:rPr>
              <a:t>ve</a:t>
            </a:r>
            <a:r>
              <a:rPr lang="en-US" sz="3200" dirty="0">
                <a:solidFill>
                  <a:schemeClr val="accent2"/>
                </a:solidFill>
              </a:rPr>
              <a:t> </a:t>
            </a:r>
            <a:r>
              <a:rPr lang="en-US" sz="3200" dirty="0" err="1">
                <a:solidFill>
                  <a:schemeClr val="accent2"/>
                </a:solidFill>
              </a:rPr>
              <a:t>yapı</a:t>
            </a:r>
            <a:r>
              <a:rPr lang="en-US" sz="3200" dirty="0">
                <a:solidFill>
                  <a:schemeClr val="accent2"/>
                </a:solidFill>
              </a:rPr>
              <a:t> </a:t>
            </a:r>
            <a:r>
              <a:rPr lang="en-US" sz="3200" dirty="0" err="1">
                <a:solidFill>
                  <a:schemeClr val="accent2"/>
                </a:solidFill>
              </a:rPr>
              <a:t>müteahhidi</a:t>
            </a:r>
            <a:r>
              <a:rPr lang="en-US" sz="3200" dirty="0">
                <a:solidFill>
                  <a:schemeClr val="accent2"/>
                </a:solidFill>
              </a:rPr>
              <a:t> </a:t>
            </a:r>
            <a:r>
              <a:rPr lang="en-US" sz="3200" dirty="0" err="1">
                <a:solidFill>
                  <a:schemeClr val="accent2"/>
                </a:solidFill>
              </a:rPr>
              <a:t>ile</a:t>
            </a:r>
            <a:r>
              <a:rPr lang="en-US" sz="3200" dirty="0">
                <a:solidFill>
                  <a:schemeClr val="accent2"/>
                </a:solidFill>
              </a:rPr>
              <a:t> </a:t>
            </a:r>
            <a:r>
              <a:rPr lang="en-US" sz="3200" dirty="0" err="1">
                <a:solidFill>
                  <a:schemeClr val="accent2"/>
                </a:solidFill>
              </a:rPr>
              <a:t>birlikte</a:t>
            </a:r>
            <a:r>
              <a:rPr lang="en-US" sz="3200" dirty="0">
                <a:solidFill>
                  <a:schemeClr val="accent2"/>
                </a:solidFill>
              </a:rPr>
              <a:t> </a:t>
            </a:r>
            <a:r>
              <a:rPr lang="en-US" sz="3200" dirty="0" err="1">
                <a:solidFill>
                  <a:srgbClr val="002060"/>
                </a:solidFill>
              </a:rPr>
              <a:t>yapının</a:t>
            </a:r>
            <a:r>
              <a:rPr lang="en-US" sz="3200" dirty="0">
                <a:solidFill>
                  <a:srgbClr val="002060"/>
                </a:solidFill>
              </a:rPr>
              <a:t> </a:t>
            </a:r>
            <a:r>
              <a:rPr lang="en-US" sz="3200" dirty="0" err="1">
                <a:solidFill>
                  <a:srgbClr val="002060"/>
                </a:solidFill>
              </a:rPr>
              <a:t>ruhsat</a:t>
            </a:r>
            <a:r>
              <a:rPr lang="en-US" sz="3200" dirty="0">
                <a:solidFill>
                  <a:srgbClr val="002060"/>
                </a:solidFill>
              </a:rPr>
              <a:t> </a:t>
            </a:r>
            <a:r>
              <a:rPr lang="en-US" sz="3200" dirty="0" err="1">
                <a:solidFill>
                  <a:srgbClr val="002060"/>
                </a:solidFill>
              </a:rPr>
              <a:t>ve</a:t>
            </a:r>
            <a:r>
              <a:rPr lang="en-US" sz="3200" dirty="0">
                <a:solidFill>
                  <a:srgbClr val="002060"/>
                </a:solidFill>
              </a:rPr>
              <a:t> </a:t>
            </a:r>
            <a:r>
              <a:rPr lang="en-US" sz="3200" dirty="0" err="1">
                <a:solidFill>
                  <a:srgbClr val="002060"/>
                </a:solidFill>
              </a:rPr>
              <a:t>eklerine</a:t>
            </a:r>
            <a:r>
              <a:rPr lang="en-US" sz="3200" dirty="0">
                <a:solidFill>
                  <a:srgbClr val="002060"/>
                </a:solidFill>
              </a:rPr>
              <a:t>, fen, </a:t>
            </a:r>
            <a:r>
              <a:rPr lang="en-US" sz="3200" dirty="0" err="1">
                <a:solidFill>
                  <a:srgbClr val="002060"/>
                </a:solidFill>
              </a:rPr>
              <a:t>sanat</a:t>
            </a:r>
            <a:r>
              <a:rPr lang="en-US" sz="3200" dirty="0">
                <a:solidFill>
                  <a:srgbClr val="002060"/>
                </a:solidFill>
              </a:rPr>
              <a:t> </a:t>
            </a:r>
            <a:r>
              <a:rPr lang="en-US" sz="3200" dirty="0" err="1">
                <a:solidFill>
                  <a:srgbClr val="002060"/>
                </a:solidFill>
              </a:rPr>
              <a:t>ve</a:t>
            </a:r>
            <a:r>
              <a:rPr lang="en-US" sz="3200" dirty="0">
                <a:solidFill>
                  <a:srgbClr val="002060"/>
                </a:solidFill>
              </a:rPr>
              <a:t> </a:t>
            </a:r>
            <a:r>
              <a:rPr lang="en-US" sz="3200" dirty="0" err="1">
                <a:solidFill>
                  <a:srgbClr val="002060"/>
                </a:solidFill>
              </a:rPr>
              <a:t>sağlık</a:t>
            </a:r>
            <a:r>
              <a:rPr lang="en-US" sz="3200" dirty="0">
                <a:solidFill>
                  <a:srgbClr val="002060"/>
                </a:solidFill>
              </a:rPr>
              <a:t> </a:t>
            </a:r>
            <a:r>
              <a:rPr lang="en-US" sz="3200" dirty="0" err="1">
                <a:solidFill>
                  <a:srgbClr val="002060"/>
                </a:solidFill>
              </a:rPr>
              <a:t>kurallarına</a:t>
            </a:r>
            <a:r>
              <a:rPr lang="en-US" sz="3200" dirty="0">
                <a:solidFill>
                  <a:srgbClr val="002060"/>
                </a:solidFill>
              </a:rPr>
              <a:t> </a:t>
            </a:r>
            <a:r>
              <a:rPr lang="en-US" sz="3200" dirty="0" err="1">
                <a:solidFill>
                  <a:srgbClr val="FF0000"/>
                </a:solidFill>
              </a:rPr>
              <a:t>aykırı</a:t>
            </a:r>
            <a:r>
              <a:rPr lang="en-US" sz="3200" dirty="0">
                <a:solidFill>
                  <a:srgbClr val="FF0000"/>
                </a:solidFill>
              </a:rPr>
              <a:t>, </a:t>
            </a:r>
            <a:r>
              <a:rPr lang="en-US" sz="3200" dirty="0" err="1">
                <a:solidFill>
                  <a:srgbClr val="FF0000"/>
                </a:solidFill>
              </a:rPr>
              <a:t>eksik</a:t>
            </a:r>
            <a:r>
              <a:rPr lang="en-US" sz="3200" dirty="0">
                <a:solidFill>
                  <a:srgbClr val="FF0000"/>
                </a:solidFill>
              </a:rPr>
              <a:t>, </a:t>
            </a:r>
            <a:r>
              <a:rPr lang="en-US" sz="3200" dirty="0" err="1">
                <a:solidFill>
                  <a:srgbClr val="FF0000"/>
                </a:solidFill>
              </a:rPr>
              <a:t>hatalı</a:t>
            </a:r>
            <a:r>
              <a:rPr lang="en-US" sz="3200" dirty="0">
                <a:solidFill>
                  <a:srgbClr val="FF0000"/>
                </a:solidFill>
              </a:rPr>
              <a:t> </a:t>
            </a:r>
            <a:r>
              <a:rPr lang="en-US" sz="3200" dirty="0" err="1">
                <a:solidFill>
                  <a:srgbClr val="FF0000"/>
                </a:solidFill>
              </a:rPr>
              <a:t>ve</a:t>
            </a:r>
            <a:r>
              <a:rPr lang="en-US" sz="3200" dirty="0">
                <a:solidFill>
                  <a:srgbClr val="FF0000"/>
                </a:solidFill>
              </a:rPr>
              <a:t> </a:t>
            </a:r>
            <a:r>
              <a:rPr lang="en-US" sz="3200" dirty="0" err="1">
                <a:solidFill>
                  <a:srgbClr val="FF0000"/>
                </a:solidFill>
              </a:rPr>
              <a:t>kusurlu</a:t>
            </a:r>
            <a:r>
              <a:rPr lang="en-US" sz="3200" dirty="0">
                <a:solidFill>
                  <a:srgbClr val="FF0000"/>
                </a:solidFill>
              </a:rPr>
              <a:t> </a:t>
            </a:r>
            <a:r>
              <a:rPr lang="en-US" sz="3200" dirty="0" err="1">
                <a:solidFill>
                  <a:srgbClr val="FF0000"/>
                </a:solidFill>
              </a:rPr>
              <a:t>yapılmış</a:t>
            </a:r>
            <a:r>
              <a:rPr lang="en-US" sz="3200" dirty="0">
                <a:solidFill>
                  <a:srgbClr val="FF0000"/>
                </a:solidFill>
              </a:rPr>
              <a:t> </a:t>
            </a:r>
            <a:r>
              <a:rPr lang="en-US" sz="3200" dirty="0" err="1">
                <a:solidFill>
                  <a:srgbClr val="FF0000"/>
                </a:solidFill>
              </a:rPr>
              <a:t>olması</a:t>
            </a:r>
            <a:r>
              <a:rPr lang="en-US" sz="3200" dirty="0">
                <a:solidFill>
                  <a:srgbClr val="FF0000"/>
                </a:solidFill>
              </a:rPr>
              <a:t> </a:t>
            </a:r>
            <a:r>
              <a:rPr lang="en-US" sz="3200" dirty="0" err="1">
                <a:solidFill>
                  <a:srgbClr val="FF0000"/>
                </a:solidFill>
              </a:rPr>
              <a:t>nedeniyle</a:t>
            </a:r>
            <a:r>
              <a:rPr lang="en-US" sz="3200" dirty="0">
                <a:solidFill>
                  <a:srgbClr val="FF0000"/>
                </a:solidFill>
              </a:rPr>
              <a:t> </a:t>
            </a:r>
            <a:r>
              <a:rPr lang="en-US" sz="3200" dirty="0" err="1"/>
              <a:t>ortaya</a:t>
            </a:r>
            <a:r>
              <a:rPr lang="en-US" sz="3200" dirty="0"/>
              <a:t> </a:t>
            </a:r>
            <a:r>
              <a:rPr lang="en-US" sz="3200" dirty="0" err="1"/>
              <a:t>çıkan</a:t>
            </a:r>
            <a:r>
              <a:rPr lang="en-US" sz="3200" dirty="0"/>
              <a:t> </a:t>
            </a:r>
            <a:r>
              <a:rPr lang="en-US" sz="3200" dirty="0" err="1">
                <a:solidFill>
                  <a:srgbClr val="FF0000"/>
                </a:solidFill>
              </a:rPr>
              <a:t>yapı</a:t>
            </a:r>
            <a:r>
              <a:rPr lang="en-US" sz="3200" dirty="0">
                <a:solidFill>
                  <a:srgbClr val="FF0000"/>
                </a:solidFill>
              </a:rPr>
              <a:t> </a:t>
            </a:r>
            <a:r>
              <a:rPr lang="en-US" sz="3200" dirty="0" err="1" smtClean="0">
                <a:solidFill>
                  <a:srgbClr val="FF0000"/>
                </a:solidFill>
              </a:rPr>
              <a:t>hasarından</a:t>
            </a:r>
            <a:r>
              <a:rPr lang="tr-TR" sz="3200" dirty="0" smtClean="0">
                <a:solidFill>
                  <a:srgbClr val="FF0000"/>
                </a:solidFill>
              </a:rPr>
              <a:t>- </a:t>
            </a:r>
            <a:r>
              <a:rPr lang="en-US" sz="3200" dirty="0" smtClean="0">
                <a:solidFill>
                  <a:srgbClr val="FF0000"/>
                </a:solidFill>
              </a:rPr>
              <a:t> </a:t>
            </a:r>
            <a:r>
              <a:rPr lang="en-US" sz="3200" dirty="0" err="1">
                <a:solidFill>
                  <a:srgbClr val="FF0000"/>
                </a:solidFill>
              </a:rPr>
              <a:t>dolayı</a:t>
            </a:r>
            <a:r>
              <a:rPr lang="en-US" sz="3200" dirty="0">
                <a:solidFill>
                  <a:srgbClr val="FF0000"/>
                </a:solidFill>
              </a:rPr>
              <a:t> </a:t>
            </a:r>
            <a:r>
              <a:rPr lang="en-US" sz="3200" dirty="0" err="1">
                <a:solidFill>
                  <a:schemeClr val="accent2"/>
                </a:solidFill>
              </a:rPr>
              <a:t>yapı</a:t>
            </a:r>
            <a:r>
              <a:rPr lang="en-US" sz="3200" dirty="0">
                <a:solidFill>
                  <a:schemeClr val="accent2"/>
                </a:solidFill>
              </a:rPr>
              <a:t> </a:t>
            </a:r>
            <a:r>
              <a:rPr lang="en-US" sz="3200" dirty="0" err="1">
                <a:solidFill>
                  <a:schemeClr val="accent2"/>
                </a:solidFill>
              </a:rPr>
              <a:t>sahibi</a:t>
            </a:r>
            <a:r>
              <a:rPr lang="en-US" sz="3200" dirty="0">
                <a:solidFill>
                  <a:schemeClr val="accent2"/>
                </a:solidFill>
              </a:rPr>
              <a:t> </a:t>
            </a:r>
            <a:r>
              <a:rPr lang="en-US" sz="3200" dirty="0" err="1">
                <a:solidFill>
                  <a:schemeClr val="accent2"/>
                </a:solidFill>
              </a:rPr>
              <a:t>ve</a:t>
            </a:r>
            <a:r>
              <a:rPr lang="en-US" sz="3200" dirty="0">
                <a:solidFill>
                  <a:schemeClr val="accent2"/>
                </a:solidFill>
              </a:rPr>
              <a:t> </a:t>
            </a:r>
            <a:r>
              <a:rPr lang="en-US" sz="3200" dirty="0" err="1">
                <a:solidFill>
                  <a:schemeClr val="accent2"/>
                </a:solidFill>
              </a:rPr>
              <a:t>ilgili</a:t>
            </a:r>
            <a:r>
              <a:rPr lang="en-US" sz="3200" dirty="0">
                <a:solidFill>
                  <a:schemeClr val="accent2"/>
                </a:solidFill>
              </a:rPr>
              <a:t> </a:t>
            </a:r>
            <a:r>
              <a:rPr lang="en-US" sz="3200" dirty="0" err="1">
                <a:solidFill>
                  <a:schemeClr val="accent2"/>
                </a:solidFill>
              </a:rPr>
              <a:t>idareye</a:t>
            </a:r>
            <a:r>
              <a:rPr lang="en-US" sz="3200" dirty="0">
                <a:solidFill>
                  <a:schemeClr val="accent2"/>
                </a:solidFill>
              </a:rPr>
              <a:t> </a:t>
            </a:r>
            <a:r>
              <a:rPr lang="en-US" sz="3200" dirty="0" err="1">
                <a:solidFill>
                  <a:schemeClr val="accent2"/>
                </a:solidFill>
              </a:rPr>
              <a:t>karşı</a:t>
            </a:r>
            <a:r>
              <a:rPr lang="en-US" sz="3200" dirty="0"/>
              <a:t>, </a:t>
            </a:r>
            <a:r>
              <a:rPr lang="en-US" sz="3200" dirty="0" err="1"/>
              <a:t>kusurları</a:t>
            </a:r>
            <a:r>
              <a:rPr lang="en-US" sz="3200" dirty="0"/>
              <a:t> </a:t>
            </a:r>
            <a:r>
              <a:rPr lang="en-US" sz="3200" dirty="0" err="1"/>
              <a:t>oranında</a:t>
            </a:r>
            <a:r>
              <a:rPr lang="en-US" sz="3200" dirty="0"/>
              <a:t> </a:t>
            </a:r>
            <a:r>
              <a:rPr lang="en-US" sz="3200" dirty="0" err="1"/>
              <a:t>sorumludurlar</a:t>
            </a:r>
            <a:r>
              <a:rPr lang="en-US" sz="3200" dirty="0"/>
              <a:t>. </a:t>
            </a:r>
            <a:r>
              <a:rPr lang="en-US" sz="3200" dirty="0">
                <a:solidFill>
                  <a:srgbClr val="C00000"/>
                </a:solidFill>
              </a:rPr>
              <a:t>Bu </a:t>
            </a:r>
            <a:r>
              <a:rPr lang="en-US" sz="3200" dirty="0" err="1">
                <a:solidFill>
                  <a:srgbClr val="C00000"/>
                </a:solidFill>
              </a:rPr>
              <a:t>sorumluluğun</a:t>
            </a:r>
            <a:r>
              <a:rPr lang="en-US" sz="3200" dirty="0">
                <a:solidFill>
                  <a:srgbClr val="C00000"/>
                </a:solidFill>
              </a:rPr>
              <a:t> </a:t>
            </a:r>
            <a:r>
              <a:rPr lang="en-US" sz="3200" dirty="0" err="1">
                <a:solidFill>
                  <a:srgbClr val="C00000"/>
                </a:solidFill>
              </a:rPr>
              <a:t>süresi</a:t>
            </a:r>
            <a:r>
              <a:rPr lang="en-US" sz="3200" dirty="0">
                <a:solidFill>
                  <a:srgbClr val="C00000"/>
                </a:solidFill>
              </a:rPr>
              <a:t>; </a:t>
            </a:r>
            <a:r>
              <a:rPr lang="en-US" sz="3200" dirty="0" err="1"/>
              <a:t>yapı</a:t>
            </a:r>
            <a:r>
              <a:rPr lang="en-US" sz="3200" dirty="0"/>
              <a:t> </a:t>
            </a:r>
            <a:r>
              <a:rPr lang="en-US" sz="3200" dirty="0" err="1"/>
              <a:t>kullanma</a:t>
            </a:r>
            <a:r>
              <a:rPr lang="en-US" sz="3200" dirty="0"/>
              <a:t> </a:t>
            </a:r>
            <a:r>
              <a:rPr lang="en-US" sz="3200" dirty="0" err="1"/>
              <a:t>izninin</a:t>
            </a:r>
            <a:r>
              <a:rPr lang="en-US" sz="3200" dirty="0"/>
              <a:t> </a:t>
            </a:r>
            <a:r>
              <a:rPr lang="en-US" sz="3200" dirty="0" err="1"/>
              <a:t>alındığı</a:t>
            </a:r>
            <a:r>
              <a:rPr lang="en-US" sz="3200" dirty="0"/>
              <a:t> </a:t>
            </a:r>
            <a:r>
              <a:rPr lang="en-US" sz="3200" dirty="0" err="1"/>
              <a:t>tarihten</a:t>
            </a:r>
            <a:r>
              <a:rPr lang="en-US" sz="3200" dirty="0"/>
              <a:t> </a:t>
            </a:r>
            <a:r>
              <a:rPr lang="en-US" sz="3200" dirty="0" err="1"/>
              <a:t>itibaren</a:t>
            </a:r>
            <a:r>
              <a:rPr lang="en-US" sz="3200" dirty="0"/>
              <a:t>, </a:t>
            </a:r>
            <a:r>
              <a:rPr lang="en-US" sz="3200" dirty="0" err="1">
                <a:solidFill>
                  <a:schemeClr val="accent5">
                    <a:lumMod val="75000"/>
                  </a:schemeClr>
                </a:solidFill>
              </a:rPr>
              <a:t>yapının</a:t>
            </a:r>
            <a:r>
              <a:rPr lang="en-US" sz="3200" dirty="0">
                <a:solidFill>
                  <a:schemeClr val="accent5">
                    <a:lumMod val="75000"/>
                  </a:schemeClr>
                </a:solidFill>
              </a:rPr>
              <a:t> </a:t>
            </a:r>
            <a:r>
              <a:rPr lang="en-US" sz="3200" dirty="0" err="1">
                <a:solidFill>
                  <a:schemeClr val="accent5">
                    <a:lumMod val="75000"/>
                  </a:schemeClr>
                </a:solidFill>
              </a:rPr>
              <a:t>taşıyıcı</a:t>
            </a:r>
            <a:r>
              <a:rPr lang="en-US" sz="3200" dirty="0">
                <a:solidFill>
                  <a:schemeClr val="accent5">
                    <a:lumMod val="75000"/>
                  </a:schemeClr>
                </a:solidFill>
              </a:rPr>
              <a:t> </a:t>
            </a:r>
            <a:r>
              <a:rPr lang="en-US" sz="3200" dirty="0" err="1">
                <a:solidFill>
                  <a:schemeClr val="accent5">
                    <a:lumMod val="75000"/>
                  </a:schemeClr>
                </a:solidFill>
              </a:rPr>
              <a:t>sisteminden</a:t>
            </a:r>
            <a:r>
              <a:rPr lang="en-US" sz="3200" dirty="0">
                <a:solidFill>
                  <a:schemeClr val="accent5">
                    <a:lumMod val="75000"/>
                  </a:schemeClr>
                </a:solidFill>
              </a:rPr>
              <a:t> </a:t>
            </a:r>
            <a:r>
              <a:rPr lang="en-US" sz="3200" dirty="0" err="1">
                <a:solidFill>
                  <a:schemeClr val="accent5">
                    <a:lumMod val="75000"/>
                  </a:schemeClr>
                </a:solidFill>
              </a:rPr>
              <a:t>dolayı</a:t>
            </a:r>
            <a:r>
              <a:rPr lang="en-US" sz="3200" dirty="0">
                <a:solidFill>
                  <a:schemeClr val="accent5">
                    <a:lumMod val="75000"/>
                  </a:schemeClr>
                </a:solidFill>
              </a:rPr>
              <a:t> </a:t>
            </a:r>
            <a:r>
              <a:rPr lang="en-US" sz="3200" dirty="0">
                <a:solidFill>
                  <a:srgbClr val="FF3300"/>
                </a:solidFill>
              </a:rPr>
              <a:t>on </a:t>
            </a:r>
            <a:r>
              <a:rPr lang="en-US" sz="3200" dirty="0" err="1">
                <a:solidFill>
                  <a:srgbClr val="FF3300"/>
                </a:solidFill>
              </a:rPr>
              <a:t>beş</a:t>
            </a:r>
            <a:r>
              <a:rPr lang="en-US" sz="3200" dirty="0">
                <a:solidFill>
                  <a:srgbClr val="FF3300"/>
                </a:solidFill>
              </a:rPr>
              <a:t> </a:t>
            </a:r>
            <a:r>
              <a:rPr lang="en-US" sz="3200" dirty="0" err="1">
                <a:solidFill>
                  <a:srgbClr val="FF3300"/>
                </a:solidFill>
              </a:rPr>
              <a:t>yıl</a:t>
            </a:r>
            <a:r>
              <a:rPr lang="en-US" sz="3200" dirty="0">
                <a:solidFill>
                  <a:srgbClr val="FF3300"/>
                </a:solidFill>
              </a:rPr>
              <a:t>, </a:t>
            </a:r>
            <a:r>
              <a:rPr lang="en-US" sz="3200" dirty="0" err="1">
                <a:solidFill>
                  <a:schemeClr val="accent5">
                    <a:lumMod val="75000"/>
                  </a:schemeClr>
                </a:solidFill>
              </a:rPr>
              <a:t>taşıyıcı</a:t>
            </a:r>
            <a:r>
              <a:rPr lang="en-US" sz="3200" dirty="0">
                <a:solidFill>
                  <a:schemeClr val="accent5">
                    <a:lumMod val="75000"/>
                  </a:schemeClr>
                </a:solidFill>
              </a:rPr>
              <a:t> </a:t>
            </a:r>
            <a:r>
              <a:rPr lang="en-US" sz="3200" dirty="0" err="1">
                <a:solidFill>
                  <a:schemeClr val="accent5">
                    <a:lumMod val="75000"/>
                  </a:schemeClr>
                </a:solidFill>
              </a:rPr>
              <a:t>olmayan</a:t>
            </a:r>
            <a:r>
              <a:rPr lang="en-US" sz="3200" dirty="0">
                <a:solidFill>
                  <a:schemeClr val="accent5">
                    <a:lumMod val="75000"/>
                  </a:schemeClr>
                </a:solidFill>
              </a:rPr>
              <a:t> </a:t>
            </a:r>
            <a:r>
              <a:rPr lang="en-US" sz="3200" dirty="0" err="1">
                <a:solidFill>
                  <a:schemeClr val="accent5">
                    <a:lumMod val="75000"/>
                  </a:schemeClr>
                </a:solidFill>
              </a:rPr>
              <a:t>diğer</a:t>
            </a:r>
            <a:r>
              <a:rPr lang="en-US" sz="3200" dirty="0">
                <a:solidFill>
                  <a:schemeClr val="accent5">
                    <a:lumMod val="75000"/>
                  </a:schemeClr>
                </a:solidFill>
              </a:rPr>
              <a:t> </a:t>
            </a:r>
            <a:r>
              <a:rPr lang="en-US" sz="3200" dirty="0" err="1">
                <a:solidFill>
                  <a:schemeClr val="accent5">
                    <a:lumMod val="75000"/>
                  </a:schemeClr>
                </a:solidFill>
              </a:rPr>
              <a:t>kısımlarda</a:t>
            </a:r>
            <a:r>
              <a:rPr lang="en-US" sz="3200" dirty="0">
                <a:solidFill>
                  <a:schemeClr val="accent5">
                    <a:lumMod val="75000"/>
                  </a:schemeClr>
                </a:solidFill>
              </a:rPr>
              <a:t> </a:t>
            </a:r>
            <a:r>
              <a:rPr lang="en-US" sz="3200" dirty="0" err="1">
                <a:solidFill>
                  <a:schemeClr val="accent5">
                    <a:lumMod val="75000"/>
                  </a:schemeClr>
                </a:solidFill>
              </a:rPr>
              <a:t>ise</a:t>
            </a:r>
            <a:r>
              <a:rPr lang="en-US" sz="3200" dirty="0">
                <a:solidFill>
                  <a:schemeClr val="accent5">
                    <a:lumMod val="75000"/>
                  </a:schemeClr>
                </a:solidFill>
              </a:rPr>
              <a:t> </a:t>
            </a:r>
            <a:r>
              <a:rPr lang="en-US" sz="3200" dirty="0" err="1">
                <a:solidFill>
                  <a:srgbClr val="FF3300"/>
                </a:solidFill>
              </a:rPr>
              <a:t>iki</a:t>
            </a:r>
            <a:r>
              <a:rPr lang="en-US" sz="3200" dirty="0">
                <a:solidFill>
                  <a:srgbClr val="FF3300"/>
                </a:solidFill>
              </a:rPr>
              <a:t> </a:t>
            </a:r>
            <a:r>
              <a:rPr lang="en-US" sz="3200" dirty="0" err="1">
                <a:solidFill>
                  <a:srgbClr val="FF3300"/>
                </a:solidFill>
              </a:rPr>
              <a:t>yıldır</a:t>
            </a:r>
            <a:r>
              <a:rPr lang="en-US" sz="3200" dirty="0" smtClean="0">
                <a:solidFill>
                  <a:srgbClr val="FF3300"/>
                </a:solidFill>
              </a:rPr>
              <a:t>.</a:t>
            </a:r>
            <a:endParaRPr lang="tr-TR" sz="3200" dirty="0" smtClean="0">
              <a:solidFill>
                <a:srgbClr val="FF3300"/>
              </a:solidFill>
            </a:endParaRPr>
          </a:p>
        </p:txBody>
      </p:sp>
    </p:spTree>
    <p:extLst>
      <p:ext uri="{BB962C8B-B14F-4D97-AF65-F5344CB8AC3E}">
        <p14:creationId xmlns:p14="http://schemas.microsoft.com/office/powerpoint/2010/main" val="29422697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662152"/>
          </a:xfrm>
        </p:spPr>
        <p:txBody>
          <a:bodyPr>
            <a:normAutofit/>
          </a:bodyPr>
          <a:lstStyle/>
          <a:p>
            <a:r>
              <a:rPr lang="tr-TR" sz="2000" b="1" dirty="0" smtClean="0">
                <a:solidFill>
                  <a:srgbClr val="FF0000"/>
                </a:solidFill>
              </a:rPr>
              <a:t>TEKNİK PERSONELİN YAPI DENETİM KURULUŞUNDA İSTİHDAM ESASLARI </a:t>
            </a:r>
            <a:r>
              <a:rPr lang="tr-TR" sz="2000" b="1" dirty="0" smtClean="0">
                <a:solidFill>
                  <a:schemeClr val="tx1"/>
                </a:solidFill>
              </a:rPr>
              <a:t>MADDE 16</a:t>
            </a:r>
            <a:r>
              <a:rPr lang="tr-TR" sz="2000" dirty="0" smtClean="0"/>
              <a:t/>
            </a:r>
            <a:br>
              <a:rPr lang="tr-TR" sz="2000" dirty="0" smtClean="0"/>
            </a:br>
            <a:endParaRPr lang="tr-TR" sz="2000" dirty="0"/>
          </a:p>
        </p:txBody>
      </p:sp>
      <p:sp>
        <p:nvSpPr>
          <p:cNvPr id="3" name="İçerik Yer Tutucusu 2"/>
          <p:cNvSpPr>
            <a:spLocks noGrp="1"/>
          </p:cNvSpPr>
          <p:nvPr>
            <p:ph idx="1"/>
          </p:nvPr>
        </p:nvSpPr>
        <p:spPr>
          <a:xfrm>
            <a:off x="1143000" y="1384663"/>
            <a:ext cx="9872871" cy="4711337"/>
          </a:xfrm>
        </p:spPr>
        <p:txBody>
          <a:bodyPr>
            <a:noAutofit/>
          </a:bodyPr>
          <a:lstStyle/>
          <a:p>
            <a:pPr algn="just"/>
            <a:r>
              <a:rPr lang="tr-TR" sz="2500" dirty="0">
                <a:solidFill>
                  <a:schemeClr val="tx1"/>
                </a:solidFill>
              </a:rPr>
              <a:t>(7)</a:t>
            </a:r>
            <a:r>
              <a:rPr lang="tr-TR" sz="2500" dirty="0"/>
              <a:t> </a:t>
            </a:r>
            <a:r>
              <a:rPr lang="tr-TR" sz="2500" dirty="0" smtClean="0"/>
              <a:t>Personelin </a:t>
            </a:r>
            <a:r>
              <a:rPr lang="tr-TR" sz="2500" dirty="0"/>
              <a:t>görevinden ayrılmasını takip eden </a:t>
            </a:r>
            <a:r>
              <a:rPr lang="tr-TR" sz="2500" b="1" dirty="0"/>
              <a:t> </a:t>
            </a:r>
            <a:r>
              <a:rPr lang="tr-TR" sz="2500" u="sng" dirty="0">
                <a:solidFill>
                  <a:srgbClr val="FF0000"/>
                </a:solidFill>
              </a:rPr>
              <a:t>otuz gün</a:t>
            </a:r>
            <a:r>
              <a:rPr lang="tr-TR" sz="2500" dirty="0">
                <a:solidFill>
                  <a:srgbClr val="FF0000"/>
                </a:solidFill>
              </a:rPr>
              <a:t> içinde yeni denetçi mimar, denetçi mühendis, yardımcı kontrol elemanı görevlendirilmediği takdirde, ilgili idarece yapı tatil tutanağı tanzim edilerek yapının devamına izin verilmez</a:t>
            </a:r>
            <a:r>
              <a:rPr lang="tr-TR" sz="2500" dirty="0"/>
              <a:t>. Eksiklik giderilinceye kadar, bu durumdaki yapı denetim kuruluşunun, </a:t>
            </a:r>
            <a:r>
              <a:rPr lang="tr-TR" sz="2500" dirty="0">
                <a:solidFill>
                  <a:srgbClr val="FF0000"/>
                </a:solidFill>
              </a:rPr>
              <a:t>yeni iş almasına ve eleman eksiği olan işler için </a:t>
            </a:r>
            <a:r>
              <a:rPr lang="tr-TR" sz="2500" dirty="0" err="1">
                <a:solidFill>
                  <a:srgbClr val="FF0000"/>
                </a:solidFill>
              </a:rPr>
              <a:t>hakediş</a:t>
            </a:r>
            <a:r>
              <a:rPr lang="tr-TR" sz="2500" dirty="0">
                <a:solidFill>
                  <a:srgbClr val="FF0000"/>
                </a:solidFill>
              </a:rPr>
              <a:t> yapmasına izin verilmez</a:t>
            </a:r>
            <a:r>
              <a:rPr lang="tr-TR" sz="2500" dirty="0" smtClean="0">
                <a:solidFill>
                  <a:srgbClr val="FF0000"/>
                </a:solidFill>
              </a:rPr>
              <a:t>.</a:t>
            </a:r>
          </a:p>
          <a:p>
            <a:pPr algn="just"/>
            <a:r>
              <a:rPr lang="tr-TR" sz="2500" dirty="0">
                <a:solidFill>
                  <a:schemeClr val="tx1"/>
                </a:solidFill>
              </a:rPr>
              <a:t>(8)</a:t>
            </a:r>
            <a:r>
              <a:rPr lang="tr-TR" sz="2500" dirty="0"/>
              <a:t> </a:t>
            </a:r>
            <a:r>
              <a:rPr lang="tr-TR" sz="2500" dirty="0" smtClean="0">
                <a:solidFill>
                  <a:srgbClr val="FF0000"/>
                </a:solidFill>
              </a:rPr>
              <a:t>Yapı </a:t>
            </a:r>
            <a:r>
              <a:rPr lang="tr-TR" sz="2500" dirty="0">
                <a:solidFill>
                  <a:srgbClr val="FF0000"/>
                </a:solidFill>
              </a:rPr>
              <a:t>denetim kuruluşundan ayrılmak isteyen denetçi mimar, denetçi mühendis ve yardımcı kontrol elemanları</a:t>
            </a:r>
            <a:r>
              <a:rPr lang="tr-TR" sz="2500" dirty="0"/>
              <a:t>, bu isteklerini </a:t>
            </a:r>
            <a:r>
              <a:rPr lang="tr-TR" sz="2500" dirty="0">
                <a:solidFill>
                  <a:srgbClr val="FF0000"/>
                </a:solidFill>
              </a:rPr>
              <a:t>noterlikçe keşide </a:t>
            </a:r>
            <a:r>
              <a:rPr lang="tr-TR" sz="2500" dirty="0"/>
              <a:t>edilecek bir istifaname ile </a:t>
            </a:r>
            <a:r>
              <a:rPr lang="tr-TR" sz="2500" dirty="0">
                <a:solidFill>
                  <a:srgbClr val="FF0000"/>
                </a:solidFill>
              </a:rPr>
              <a:t>yapı denetim kuruluşuna ve İl Yapı Denetim Komisyonuna bildirirler</a:t>
            </a:r>
            <a:r>
              <a:rPr lang="tr-TR" sz="2500" dirty="0"/>
              <a:t>. Bu durumlarda bildirimle ilgili kanuni süreler, istifanamenin tebliğ tarihinden itibaren başlar.</a:t>
            </a:r>
          </a:p>
        </p:txBody>
      </p:sp>
    </p:spTree>
    <p:extLst>
      <p:ext uri="{BB962C8B-B14F-4D97-AF65-F5344CB8AC3E}">
        <p14:creationId xmlns:p14="http://schemas.microsoft.com/office/powerpoint/2010/main" val="326613928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77766"/>
          </a:xfrm>
        </p:spPr>
        <p:txBody>
          <a:bodyPr>
            <a:normAutofit/>
          </a:bodyPr>
          <a:lstStyle/>
          <a:p>
            <a:r>
              <a:rPr lang="tr-TR" sz="2000" b="1" dirty="0" smtClean="0">
                <a:solidFill>
                  <a:srgbClr val="FF0000"/>
                </a:solidFill>
              </a:rPr>
              <a:t>TEKNİK PERSONELİN YAPI DENETİM KURULUŞUNDA İSTİHDAM ESASLARI </a:t>
            </a:r>
            <a:r>
              <a:rPr lang="tr-TR" sz="2000" b="1" dirty="0" smtClean="0">
                <a:solidFill>
                  <a:schemeClr val="tx1"/>
                </a:solidFill>
              </a:rPr>
              <a:t>MADDE 16</a:t>
            </a:r>
            <a:r>
              <a:rPr lang="tr-TR" sz="2000" dirty="0" smtClean="0"/>
              <a:t/>
            </a:r>
            <a:br>
              <a:rPr lang="tr-TR" sz="2000" dirty="0" smtClean="0"/>
            </a:br>
            <a:endParaRPr lang="tr-TR" sz="2000" dirty="0"/>
          </a:p>
        </p:txBody>
      </p:sp>
      <p:sp>
        <p:nvSpPr>
          <p:cNvPr id="3" name="İçerik Yer Tutucusu 2"/>
          <p:cNvSpPr>
            <a:spLocks noGrp="1"/>
          </p:cNvSpPr>
          <p:nvPr>
            <p:ph idx="1"/>
          </p:nvPr>
        </p:nvSpPr>
        <p:spPr/>
        <p:txBody>
          <a:bodyPr>
            <a:normAutofit/>
          </a:bodyPr>
          <a:lstStyle/>
          <a:p>
            <a:pPr algn="just"/>
            <a:r>
              <a:rPr lang="tr-TR" sz="3200" dirty="0">
                <a:solidFill>
                  <a:schemeClr val="tx1"/>
                </a:solidFill>
              </a:rPr>
              <a:t>(9) </a:t>
            </a:r>
            <a:r>
              <a:rPr lang="tr-TR" sz="3200" b="1" baseline="30000" dirty="0"/>
              <a:t> </a:t>
            </a:r>
            <a:r>
              <a:rPr lang="tr-TR" sz="3200" dirty="0"/>
              <a:t>Yapı denetim kuruluşunda çalışan </a:t>
            </a:r>
            <a:r>
              <a:rPr lang="tr-TR" sz="3200" dirty="0">
                <a:solidFill>
                  <a:srgbClr val="FF0000"/>
                </a:solidFill>
              </a:rPr>
              <a:t>yardımcı kontrol elemanları,</a:t>
            </a:r>
            <a:r>
              <a:rPr lang="tr-TR" sz="3200" dirty="0"/>
              <a:t> </a:t>
            </a:r>
            <a:r>
              <a:rPr lang="tr-TR" sz="3200" dirty="0">
                <a:solidFill>
                  <a:srgbClr val="FF0000"/>
                </a:solidFill>
              </a:rPr>
              <a:t>bu görevi sürdürdükleri süre içinde, başkaca mesleki ve inşaat işleriyle ilgili ticari faaliyette bulunamazlar. </a:t>
            </a:r>
            <a:r>
              <a:rPr lang="tr-TR" sz="3200" dirty="0">
                <a:solidFill>
                  <a:srgbClr val="002060"/>
                </a:solidFill>
              </a:rPr>
              <a:t>Denetçi mimar ve denetçi mühendisler için Kanunda öngörülen hüküm ve yükümlülükler, yardımcı kontrol elemanları için de geçerlidir</a:t>
            </a:r>
            <a:r>
              <a:rPr lang="tr-TR" sz="3200" dirty="0" smtClean="0">
                <a:solidFill>
                  <a:srgbClr val="002060"/>
                </a:solidFill>
              </a:rPr>
              <a:t>.</a:t>
            </a:r>
          </a:p>
          <a:p>
            <a:r>
              <a:rPr lang="tr-TR" dirty="0">
                <a:solidFill>
                  <a:srgbClr val="002060"/>
                </a:solidFill>
              </a:rPr>
              <a:t/>
            </a:r>
            <a:br>
              <a:rPr lang="tr-TR" dirty="0">
                <a:solidFill>
                  <a:srgbClr val="002060"/>
                </a:solidFill>
              </a:rPr>
            </a:br>
            <a:endParaRPr lang="tr-TR" dirty="0">
              <a:solidFill>
                <a:srgbClr val="002060"/>
              </a:solidFill>
            </a:endParaRPr>
          </a:p>
        </p:txBody>
      </p:sp>
    </p:spTree>
    <p:extLst>
      <p:ext uri="{BB962C8B-B14F-4D97-AF65-F5344CB8AC3E}">
        <p14:creationId xmlns:p14="http://schemas.microsoft.com/office/powerpoint/2010/main" val="159792280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77766"/>
          </a:xfrm>
        </p:spPr>
        <p:txBody>
          <a:bodyPr>
            <a:normAutofit/>
          </a:bodyPr>
          <a:lstStyle/>
          <a:p>
            <a:r>
              <a:rPr lang="tr-TR" sz="2000" b="1" dirty="0" smtClean="0">
                <a:solidFill>
                  <a:srgbClr val="FF0000"/>
                </a:solidFill>
              </a:rPr>
              <a:t>TEKNİK PERSONELİN YAPI DENETİM KURULUŞUNDA İSTİHDAM ESASLARI </a:t>
            </a:r>
            <a:r>
              <a:rPr lang="tr-TR" sz="2000" b="1" dirty="0" smtClean="0">
                <a:solidFill>
                  <a:schemeClr val="tx1"/>
                </a:solidFill>
              </a:rPr>
              <a:t>MADDE 16</a:t>
            </a:r>
            <a:r>
              <a:rPr lang="tr-TR" sz="2000" dirty="0" smtClean="0">
                <a:solidFill>
                  <a:schemeClr val="tx1"/>
                </a:solidFill>
              </a:rPr>
              <a:t/>
            </a:r>
            <a:br>
              <a:rPr lang="tr-TR" sz="2000" dirty="0" smtClean="0">
                <a:solidFill>
                  <a:schemeClr val="tx1"/>
                </a:solidFill>
              </a:rPr>
            </a:br>
            <a:endParaRPr lang="tr-TR" sz="2000" dirty="0">
              <a:solidFill>
                <a:schemeClr val="tx1"/>
              </a:solidFill>
            </a:endParaRPr>
          </a:p>
        </p:txBody>
      </p:sp>
      <p:sp>
        <p:nvSpPr>
          <p:cNvPr id="3" name="İçerik Yer Tutucusu 2"/>
          <p:cNvSpPr>
            <a:spLocks noGrp="1"/>
          </p:cNvSpPr>
          <p:nvPr>
            <p:ph idx="1"/>
          </p:nvPr>
        </p:nvSpPr>
        <p:spPr>
          <a:xfrm>
            <a:off x="1143000" y="1254034"/>
            <a:ext cx="9872871" cy="4841966"/>
          </a:xfrm>
        </p:spPr>
        <p:txBody>
          <a:bodyPr>
            <a:normAutofit fontScale="92500" lnSpcReduction="10000"/>
          </a:bodyPr>
          <a:lstStyle/>
          <a:p>
            <a:pPr algn="just"/>
            <a:r>
              <a:rPr lang="tr-TR" sz="3200" dirty="0">
                <a:solidFill>
                  <a:schemeClr val="tx1"/>
                </a:solidFill>
              </a:rPr>
              <a:t>(10)</a:t>
            </a:r>
            <a:r>
              <a:rPr lang="tr-TR" sz="3200" dirty="0"/>
              <a:t> </a:t>
            </a:r>
            <a:r>
              <a:rPr lang="tr-TR" sz="3200" b="1" baseline="30000" dirty="0"/>
              <a:t> </a:t>
            </a:r>
            <a:r>
              <a:rPr lang="tr-TR" sz="3200" dirty="0"/>
              <a:t>Yapı denetim kuruluşunun ortağı olan mühendis ve mimarlar, kuruluşta görevli denetçi mimar ve denetçi mühendisler ile yardımcı kontrol elemanlarının görevlerini Kanun ve bu Yönetmelik çerçevesinde yerine getirmeleri için gereken her türlü tedbiri alır. Denetim hizmetini yürüten personelin etkin biçimde görev yapmalarını sağlayacak tedbirlerin alınmaması durumunda, ortaya çıkan kusurlardan kuruluşun ortakları ve yöneticileri, ilgili denetim personeli ile birlikte </a:t>
            </a:r>
            <a:r>
              <a:rPr lang="tr-TR" sz="3200" dirty="0" err="1"/>
              <a:t>müteselsilen</a:t>
            </a:r>
            <a:r>
              <a:rPr lang="tr-TR" sz="3200" dirty="0"/>
              <a:t> sorumludurlar.</a:t>
            </a:r>
          </a:p>
          <a:p>
            <a:pPr algn="just"/>
            <a:r>
              <a:rPr lang="tr-TR" sz="3200" dirty="0">
                <a:solidFill>
                  <a:schemeClr val="tx1"/>
                </a:solidFill>
              </a:rPr>
              <a:t>(11) </a:t>
            </a:r>
            <a:r>
              <a:rPr lang="tr-TR" sz="3200" dirty="0">
                <a:solidFill>
                  <a:srgbClr val="FF0000"/>
                </a:solidFill>
              </a:rPr>
              <a:t>Yapı denetim kuruluşunda çalışan her türlü personelin sigorta primleri ilgili mevzuatta öngörülen şekilde eksiksiz olarak yatırılır.</a:t>
            </a:r>
          </a:p>
          <a:p>
            <a:pPr marL="45720" indent="0">
              <a:buNone/>
            </a:pPr>
            <a:endParaRPr lang="tr-TR" dirty="0"/>
          </a:p>
        </p:txBody>
      </p:sp>
    </p:spTree>
    <p:extLst>
      <p:ext uri="{BB962C8B-B14F-4D97-AF65-F5344CB8AC3E}">
        <p14:creationId xmlns:p14="http://schemas.microsoft.com/office/powerpoint/2010/main" val="14051530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409303"/>
          </a:xfrm>
        </p:spPr>
        <p:txBody>
          <a:bodyPr>
            <a:normAutofit fontScale="90000"/>
          </a:bodyPr>
          <a:lstStyle/>
          <a:p>
            <a:r>
              <a:rPr lang="tr-TR" sz="2400" b="1" dirty="0" smtClean="0">
                <a:solidFill>
                  <a:srgbClr val="FF0000"/>
                </a:solidFill>
              </a:rPr>
              <a:t>YAPI DENETİMİ HİZMET SÖZLEŞMESİ VE FESİH ESASLARI </a:t>
            </a:r>
            <a:r>
              <a:rPr lang="tr-TR" sz="2400" b="1" dirty="0" smtClean="0">
                <a:solidFill>
                  <a:schemeClr val="tx1"/>
                </a:solidFill>
              </a:rPr>
              <a:t>MADDE 21</a:t>
            </a:r>
            <a:r>
              <a:rPr lang="tr-TR" b="1" dirty="0" smtClean="0">
                <a:solidFill>
                  <a:srgbClr val="FF0000"/>
                </a:solidFill>
              </a:rPr>
              <a:t> </a:t>
            </a:r>
            <a:endParaRPr lang="tr-TR" dirty="0"/>
          </a:p>
        </p:txBody>
      </p:sp>
      <p:sp>
        <p:nvSpPr>
          <p:cNvPr id="3" name="İçerik Yer Tutucusu 2"/>
          <p:cNvSpPr>
            <a:spLocks noGrp="1"/>
          </p:cNvSpPr>
          <p:nvPr>
            <p:ph idx="1"/>
          </p:nvPr>
        </p:nvSpPr>
        <p:spPr>
          <a:xfrm>
            <a:off x="1143000" y="1397726"/>
            <a:ext cx="9872871" cy="4698274"/>
          </a:xfrm>
        </p:spPr>
        <p:txBody>
          <a:bodyPr>
            <a:normAutofit fontScale="85000" lnSpcReduction="20000"/>
          </a:bodyPr>
          <a:lstStyle/>
          <a:p>
            <a:pPr algn="just"/>
            <a:r>
              <a:rPr lang="tr-TR" sz="2300" dirty="0">
                <a:solidFill>
                  <a:schemeClr val="tx1"/>
                </a:solidFill>
              </a:rPr>
              <a:t>(3)</a:t>
            </a:r>
            <a:r>
              <a:rPr lang="tr-TR" sz="2300" dirty="0"/>
              <a:t> </a:t>
            </a:r>
            <a:r>
              <a:rPr lang="tr-TR" sz="2300" b="1" dirty="0"/>
              <a:t>(Ek:RG-29/12/2018-30640)</a:t>
            </a:r>
            <a:r>
              <a:rPr lang="tr-TR" sz="2300" b="1" baseline="30000" dirty="0"/>
              <a:t>(4) </a:t>
            </a:r>
            <a:r>
              <a:rPr lang="tr-TR" sz="2300" dirty="0"/>
              <a:t>Yapı denetimi hizmet sözleşmeleri ancak aşağıdaki hallerde feshedilebilir:</a:t>
            </a:r>
          </a:p>
          <a:p>
            <a:pPr algn="just"/>
            <a:r>
              <a:rPr lang="tr-TR" sz="2300" dirty="0">
                <a:solidFill>
                  <a:srgbClr val="7030A0"/>
                </a:solidFill>
              </a:rPr>
              <a:t>a) </a:t>
            </a:r>
            <a:r>
              <a:rPr lang="tr-TR" sz="2300" dirty="0"/>
              <a:t>Sözleşmenin </a:t>
            </a:r>
            <a:r>
              <a:rPr lang="tr-TR" sz="2300" dirty="0">
                <a:solidFill>
                  <a:srgbClr val="FF0000"/>
                </a:solidFill>
              </a:rPr>
              <a:t>taraflarının sözleşme hükümlerine uymaması.</a:t>
            </a:r>
          </a:p>
          <a:p>
            <a:pPr algn="just"/>
            <a:r>
              <a:rPr lang="tr-TR" sz="2300" dirty="0">
                <a:solidFill>
                  <a:srgbClr val="7030A0"/>
                </a:solidFill>
              </a:rPr>
              <a:t>b) </a:t>
            </a:r>
            <a:r>
              <a:rPr lang="tr-TR" sz="2300" dirty="0"/>
              <a:t>Yapının </a:t>
            </a:r>
            <a:r>
              <a:rPr lang="tr-TR" sz="2300" dirty="0">
                <a:solidFill>
                  <a:srgbClr val="FF0000"/>
                </a:solidFill>
              </a:rPr>
              <a:t>mülkiyetinin değişmesi.</a:t>
            </a:r>
          </a:p>
          <a:p>
            <a:pPr algn="just"/>
            <a:r>
              <a:rPr lang="tr-TR" sz="2300" dirty="0">
                <a:solidFill>
                  <a:srgbClr val="7030A0"/>
                </a:solidFill>
              </a:rPr>
              <a:t>c) </a:t>
            </a:r>
            <a:r>
              <a:rPr lang="tr-TR" sz="2300" dirty="0">
                <a:solidFill>
                  <a:srgbClr val="FF0000"/>
                </a:solidFill>
              </a:rPr>
              <a:t>Yapı denetim hizmet sözleşmesi imzalandıktan sonra </a:t>
            </a:r>
            <a:r>
              <a:rPr lang="tr-TR" sz="2300" dirty="0"/>
              <a:t>yapı sahibinin, </a:t>
            </a:r>
            <a:r>
              <a:rPr lang="tr-TR" sz="2300" dirty="0">
                <a:solidFill>
                  <a:srgbClr val="FF0000"/>
                </a:solidFill>
              </a:rPr>
              <a:t>en az iki ay süreyle yapı ruhsatı almaması </a:t>
            </a:r>
            <a:r>
              <a:rPr lang="tr-TR" sz="2300" dirty="0"/>
              <a:t>ve bunu müteakip </a:t>
            </a:r>
            <a:r>
              <a:rPr lang="tr-TR" sz="2300" dirty="0">
                <a:solidFill>
                  <a:srgbClr val="FF0000"/>
                </a:solidFill>
              </a:rPr>
              <a:t>yapı ruhsatı almaktan vazgeçtiğini ilgili idaresine bildirmesi.</a:t>
            </a:r>
          </a:p>
          <a:p>
            <a:pPr algn="just"/>
            <a:r>
              <a:rPr lang="tr-TR" sz="2300" dirty="0">
                <a:solidFill>
                  <a:srgbClr val="7030A0"/>
                </a:solidFill>
              </a:rPr>
              <a:t>ç) </a:t>
            </a:r>
            <a:r>
              <a:rPr lang="tr-TR" sz="2300" dirty="0"/>
              <a:t>Yapı denetim kuruluşunun </a:t>
            </a:r>
            <a:r>
              <a:rPr lang="tr-TR" sz="2300" dirty="0">
                <a:solidFill>
                  <a:srgbClr val="FF0000"/>
                </a:solidFill>
              </a:rPr>
              <a:t>yazılı uyarısına rağmen yapı müteahhidinin ruhsat ve ekleri ile mevzuata aykırılığa devam etmesi.</a:t>
            </a:r>
          </a:p>
          <a:p>
            <a:pPr algn="just"/>
            <a:r>
              <a:rPr lang="tr-TR" sz="2300" dirty="0">
                <a:solidFill>
                  <a:srgbClr val="7030A0"/>
                </a:solidFill>
              </a:rPr>
              <a:t>d) </a:t>
            </a:r>
            <a:r>
              <a:rPr lang="tr-TR" sz="2300" dirty="0">
                <a:solidFill>
                  <a:srgbClr val="FF0000"/>
                </a:solidFill>
              </a:rPr>
              <a:t>Yapının inşasının </a:t>
            </a:r>
            <a:r>
              <a:rPr lang="tr-TR" sz="2300" dirty="0"/>
              <a:t>herhangi bir nedenle en az </a:t>
            </a:r>
            <a:r>
              <a:rPr lang="tr-TR" sz="2300" dirty="0">
                <a:solidFill>
                  <a:srgbClr val="FF0000"/>
                </a:solidFill>
              </a:rPr>
              <a:t>6 ay süreyle </a:t>
            </a:r>
            <a:r>
              <a:rPr lang="tr-TR" sz="2300" dirty="0"/>
              <a:t>devam etmemesi.</a:t>
            </a:r>
          </a:p>
          <a:p>
            <a:pPr algn="just"/>
            <a:r>
              <a:rPr lang="tr-TR" sz="2300" dirty="0">
                <a:solidFill>
                  <a:srgbClr val="7030A0"/>
                </a:solidFill>
              </a:rPr>
              <a:t>e) </a:t>
            </a:r>
            <a:r>
              <a:rPr lang="tr-TR" sz="2300" dirty="0"/>
              <a:t>Yapı denetim kuruluşunun o yapı için istihdam etmesi gereken </a:t>
            </a:r>
            <a:r>
              <a:rPr lang="tr-TR" sz="2300" dirty="0">
                <a:solidFill>
                  <a:srgbClr val="FF0000"/>
                </a:solidFill>
              </a:rPr>
              <a:t>denetim personelini en az bir ay süreyle eksik tutması.</a:t>
            </a:r>
          </a:p>
          <a:p>
            <a:pPr algn="just"/>
            <a:r>
              <a:rPr lang="tr-TR" sz="2300" dirty="0">
                <a:solidFill>
                  <a:srgbClr val="7030A0"/>
                </a:solidFill>
              </a:rPr>
              <a:t>f) </a:t>
            </a:r>
            <a:r>
              <a:rPr lang="tr-TR" sz="2300" dirty="0"/>
              <a:t>Yapı ruhsatının iptal edilmesi.</a:t>
            </a:r>
          </a:p>
          <a:p>
            <a:pPr algn="just"/>
            <a:r>
              <a:rPr lang="tr-TR" sz="2300" dirty="0">
                <a:solidFill>
                  <a:srgbClr val="7030A0"/>
                </a:solidFill>
              </a:rPr>
              <a:t>g) </a:t>
            </a:r>
            <a:r>
              <a:rPr lang="tr-TR" sz="2300" dirty="0"/>
              <a:t>Yapı denetim kuruluşunun o yapı nedeniyle </a:t>
            </a:r>
            <a:r>
              <a:rPr lang="tr-TR" sz="2300" dirty="0">
                <a:solidFill>
                  <a:srgbClr val="FF0000"/>
                </a:solidFill>
              </a:rPr>
              <a:t>yeni iş almaktan men cezası alması.</a:t>
            </a:r>
          </a:p>
          <a:p>
            <a:endParaRPr lang="tr-TR" dirty="0"/>
          </a:p>
        </p:txBody>
      </p:sp>
    </p:spTree>
    <p:extLst>
      <p:ext uri="{BB962C8B-B14F-4D97-AF65-F5344CB8AC3E}">
        <p14:creationId xmlns:p14="http://schemas.microsoft.com/office/powerpoint/2010/main" val="299592350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b="1" dirty="0" smtClean="0">
                <a:solidFill>
                  <a:srgbClr val="FF0000"/>
                </a:solidFill>
              </a:rPr>
              <a:t>YAPI DENETİMİ HİZMET SÖZLEŞMESİ VE FESİH ESASLARI MADDE 21 </a:t>
            </a:r>
            <a:endParaRPr lang="tr-TR" sz="2400" dirty="0"/>
          </a:p>
        </p:txBody>
      </p:sp>
      <p:sp>
        <p:nvSpPr>
          <p:cNvPr id="3" name="İçerik Yer Tutucusu 2"/>
          <p:cNvSpPr>
            <a:spLocks noGrp="1"/>
          </p:cNvSpPr>
          <p:nvPr>
            <p:ph idx="1"/>
          </p:nvPr>
        </p:nvSpPr>
        <p:spPr>
          <a:xfrm>
            <a:off x="1143000" y="1476103"/>
            <a:ext cx="9872871" cy="4619897"/>
          </a:xfrm>
        </p:spPr>
        <p:txBody>
          <a:bodyPr>
            <a:noAutofit/>
          </a:bodyPr>
          <a:lstStyle/>
          <a:p>
            <a:pPr algn="just"/>
            <a:r>
              <a:rPr lang="tr-TR" sz="2300" dirty="0">
                <a:solidFill>
                  <a:srgbClr val="7030A0"/>
                </a:solidFill>
              </a:rPr>
              <a:t>ğ) </a:t>
            </a:r>
            <a:r>
              <a:rPr lang="tr-TR" sz="2300" dirty="0"/>
              <a:t>Yapı denetim kuruluşunun izin belgesinin </a:t>
            </a:r>
            <a:r>
              <a:rPr lang="tr-TR" sz="2300" dirty="0">
                <a:solidFill>
                  <a:srgbClr val="FF0000"/>
                </a:solidFill>
              </a:rPr>
              <a:t>vize süresi dolduktan sonraki 30 takvim günü içinde vizesini yaptırmaması.</a:t>
            </a:r>
          </a:p>
          <a:p>
            <a:pPr algn="just"/>
            <a:r>
              <a:rPr lang="tr-TR" sz="2300" dirty="0">
                <a:solidFill>
                  <a:srgbClr val="7030A0"/>
                </a:solidFill>
              </a:rPr>
              <a:t>h) </a:t>
            </a:r>
            <a:r>
              <a:rPr lang="tr-TR" sz="2300" dirty="0"/>
              <a:t>Yapı denetim kuruluşunun izin belgesinin </a:t>
            </a:r>
            <a:r>
              <a:rPr lang="tr-TR" sz="2300" dirty="0">
                <a:solidFill>
                  <a:srgbClr val="FF0000"/>
                </a:solidFill>
              </a:rPr>
              <a:t>Bakanlıkça geçici olarak geri alınması veya iptal edilmesi.</a:t>
            </a:r>
          </a:p>
          <a:p>
            <a:pPr algn="just"/>
            <a:r>
              <a:rPr lang="tr-TR" sz="2300" dirty="0">
                <a:solidFill>
                  <a:srgbClr val="7030A0"/>
                </a:solidFill>
              </a:rPr>
              <a:t>ı) </a:t>
            </a:r>
            <a:r>
              <a:rPr lang="tr-TR" sz="2300" dirty="0"/>
              <a:t>Bakanlıkça yapı denetim </a:t>
            </a:r>
            <a:r>
              <a:rPr lang="tr-TR" sz="2300" dirty="0">
                <a:solidFill>
                  <a:srgbClr val="FF0000"/>
                </a:solidFill>
              </a:rPr>
              <a:t>kuruluşunun o yapı için görevlendirilmesinin kaldırılması.</a:t>
            </a:r>
          </a:p>
          <a:p>
            <a:pPr algn="just"/>
            <a:r>
              <a:rPr lang="tr-TR" sz="2300" dirty="0">
                <a:solidFill>
                  <a:schemeClr val="tx1"/>
                </a:solidFill>
              </a:rPr>
              <a:t>(4)</a:t>
            </a:r>
            <a:r>
              <a:rPr lang="tr-TR" sz="2300" dirty="0"/>
              <a:t> </a:t>
            </a:r>
            <a:r>
              <a:rPr lang="tr-TR" sz="2300" b="1" dirty="0"/>
              <a:t>(Ek:RG-29/12/2018-30640)</a:t>
            </a:r>
            <a:r>
              <a:rPr lang="tr-TR" sz="2300" b="1" baseline="30000" dirty="0"/>
              <a:t>(4) </a:t>
            </a:r>
            <a:r>
              <a:rPr lang="tr-TR" sz="2300" dirty="0"/>
              <a:t>23 üncü maddede yer alan esaslar dahilinde düzenlenecek fesih ihbarnamelerinde </a:t>
            </a:r>
            <a:r>
              <a:rPr lang="tr-TR" sz="2300" dirty="0">
                <a:solidFill>
                  <a:srgbClr val="FF0000"/>
                </a:solidFill>
              </a:rPr>
              <a:t>fesih gerekçesine yer verilmesi zorunlu olup, </a:t>
            </a:r>
            <a:r>
              <a:rPr lang="tr-TR" sz="2300" dirty="0"/>
              <a:t>bu maddenin üçüncü fıkrasının (a), (b), (c), (ç), (d), (e) ve (f) bentlerindeki gerekçeleri içeren </a:t>
            </a:r>
            <a:r>
              <a:rPr lang="tr-TR" sz="2300" dirty="0">
                <a:solidFill>
                  <a:srgbClr val="FF0000"/>
                </a:solidFill>
              </a:rPr>
              <a:t>ihbarnameler gerekçenin ilgili idare</a:t>
            </a:r>
            <a:r>
              <a:rPr lang="tr-TR" sz="2300" dirty="0"/>
              <a:t>, diğer bentlerinde yer alan gerekçeleri içeren </a:t>
            </a:r>
            <a:r>
              <a:rPr lang="tr-TR" sz="2300" dirty="0">
                <a:solidFill>
                  <a:srgbClr val="FF0000"/>
                </a:solidFill>
              </a:rPr>
              <a:t>ihbarnameler ise gerekçenin Çevre ve Şehircilik İl Müdürlükleri tarafından uygun bulunması </a:t>
            </a:r>
            <a:r>
              <a:rPr lang="tr-TR" sz="2300" dirty="0"/>
              <a:t>halinde geçerli olur.</a:t>
            </a:r>
          </a:p>
        </p:txBody>
      </p:sp>
    </p:spTree>
    <p:extLst>
      <p:ext uri="{BB962C8B-B14F-4D97-AF65-F5344CB8AC3E}">
        <p14:creationId xmlns:p14="http://schemas.microsoft.com/office/powerpoint/2010/main" val="259999531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662152"/>
          </a:xfrm>
        </p:spPr>
        <p:txBody>
          <a:bodyPr>
            <a:normAutofit/>
          </a:bodyPr>
          <a:lstStyle/>
          <a:p>
            <a:r>
              <a:rPr lang="tr-TR" sz="2400" b="1" dirty="0" smtClean="0">
                <a:solidFill>
                  <a:srgbClr val="FF0000"/>
                </a:solidFill>
              </a:rPr>
              <a:t>SÖZLEŞMENİN SONA ERMESİNE İLİŞKİN ESASLAR </a:t>
            </a:r>
            <a:r>
              <a:rPr lang="tr-TR" sz="2400" b="1" dirty="0" smtClean="0">
                <a:solidFill>
                  <a:schemeClr val="tx1"/>
                </a:solidFill>
              </a:rPr>
              <a:t>MADDE 23</a:t>
            </a:r>
            <a:endParaRPr lang="tr-TR" sz="2400" dirty="0">
              <a:solidFill>
                <a:schemeClr val="tx1"/>
              </a:solidFill>
            </a:endParaRPr>
          </a:p>
        </p:txBody>
      </p:sp>
      <p:sp>
        <p:nvSpPr>
          <p:cNvPr id="3" name="İçerik Yer Tutucusu 2"/>
          <p:cNvSpPr>
            <a:spLocks noGrp="1"/>
          </p:cNvSpPr>
          <p:nvPr>
            <p:ph idx="1"/>
          </p:nvPr>
        </p:nvSpPr>
        <p:spPr>
          <a:xfrm>
            <a:off x="1143000" y="1271752"/>
            <a:ext cx="9872871" cy="4824248"/>
          </a:xfrm>
        </p:spPr>
        <p:txBody>
          <a:bodyPr>
            <a:noAutofit/>
          </a:bodyPr>
          <a:lstStyle/>
          <a:p>
            <a:pPr algn="just"/>
            <a:r>
              <a:rPr lang="tr-TR" sz="2700" dirty="0">
                <a:solidFill>
                  <a:schemeClr val="tx1"/>
                </a:solidFill>
              </a:rPr>
              <a:t>(1)</a:t>
            </a:r>
            <a:r>
              <a:rPr lang="tr-TR" sz="2700" dirty="0"/>
              <a:t> </a:t>
            </a:r>
            <a:r>
              <a:rPr lang="tr-TR" sz="2700" baseline="30000" dirty="0"/>
              <a:t> </a:t>
            </a:r>
            <a:r>
              <a:rPr lang="tr-TR" sz="2700" dirty="0">
                <a:solidFill>
                  <a:srgbClr val="FF0000"/>
                </a:solidFill>
              </a:rPr>
              <a:t>Yapı ruhsatı alındıktan sonra </a:t>
            </a:r>
            <a:r>
              <a:rPr lang="tr-TR" sz="2700" dirty="0">
                <a:solidFill>
                  <a:schemeClr val="accent5">
                    <a:lumMod val="75000"/>
                  </a:schemeClr>
                </a:solidFill>
              </a:rPr>
              <a:t>iki yıl içinde </a:t>
            </a:r>
            <a:r>
              <a:rPr lang="tr-TR" sz="2700" dirty="0">
                <a:solidFill>
                  <a:srgbClr val="FF0000"/>
                </a:solidFill>
              </a:rPr>
              <a:t>inşaata başlanmadığı veya başlandığı halde, başlama müddeti ile birlikte </a:t>
            </a:r>
            <a:r>
              <a:rPr lang="tr-TR" sz="2700" dirty="0">
                <a:solidFill>
                  <a:schemeClr val="accent5">
                    <a:lumMod val="75000"/>
                  </a:schemeClr>
                </a:solidFill>
              </a:rPr>
              <a:t>beş yıl içinde </a:t>
            </a:r>
            <a:r>
              <a:rPr lang="tr-TR" sz="2700" dirty="0">
                <a:solidFill>
                  <a:srgbClr val="FF0000"/>
                </a:solidFill>
              </a:rPr>
              <a:t>yapı bitirilemediği ve bu süre içerisinde ruhsat yenilenmediği takdirde,</a:t>
            </a:r>
            <a:r>
              <a:rPr lang="tr-TR" sz="2700" dirty="0"/>
              <a:t> yapı sahibi ile yapı denetim kuruluşu arasında akdedilen </a:t>
            </a:r>
            <a:r>
              <a:rPr lang="tr-TR" sz="2700" dirty="0">
                <a:solidFill>
                  <a:srgbClr val="FF0000"/>
                </a:solidFill>
              </a:rPr>
              <a:t>sözleşme </a:t>
            </a:r>
            <a:r>
              <a:rPr lang="tr-TR" sz="2700" dirty="0"/>
              <a:t>başkaca bir bildirime gerek kalmaksızın kendiliğinden </a:t>
            </a:r>
            <a:r>
              <a:rPr lang="tr-TR" sz="2700" dirty="0">
                <a:solidFill>
                  <a:srgbClr val="FF0000"/>
                </a:solidFill>
              </a:rPr>
              <a:t>sona erer. </a:t>
            </a:r>
            <a:r>
              <a:rPr lang="tr-TR" sz="2700" dirty="0"/>
              <a:t>Bu durumdaki işler için </a:t>
            </a:r>
            <a:r>
              <a:rPr lang="tr-TR" sz="2700" dirty="0">
                <a:solidFill>
                  <a:srgbClr val="FF0000"/>
                </a:solidFill>
              </a:rPr>
              <a:t>ilgili idare tarafından onaylanmış seviye tespiti İl Yapı Denetim Komisyonuna gönderilir</a:t>
            </a:r>
            <a:r>
              <a:rPr lang="tr-TR" sz="2700" dirty="0"/>
              <a:t>. Söz konusu işin inşaat alanı, yapı denetim kuruluşu ile birlikte, denetçi mimar ve mühendisleri ile yardımcı kontrol elemanlarının sorumluluğu altında bulunan inşaat alanından minha edilir. </a:t>
            </a:r>
            <a:r>
              <a:rPr lang="tr-TR" sz="2700" dirty="0">
                <a:solidFill>
                  <a:srgbClr val="FF0000"/>
                </a:solidFill>
              </a:rPr>
              <a:t>Yapı sahibi, yeni bir yapı denetim hizmet sözleşmesi imzalayarak işe devam edebilir</a:t>
            </a:r>
            <a:r>
              <a:rPr lang="tr-TR" sz="2700" dirty="0"/>
              <a:t>.</a:t>
            </a:r>
          </a:p>
        </p:txBody>
      </p:sp>
    </p:spTree>
    <p:extLst>
      <p:ext uri="{BB962C8B-B14F-4D97-AF65-F5344CB8AC3E}">
        <p14:creationId xmlns:p14="http://schemas.microsoft.com/office/powerpoint/2010/main" val="399854529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25214"/>
          </a:xfrm>
        </p:spPr>
        <p:txBody>
          <a:bodyPr>
            <a:normAutofit/>
          </a:bodyPr>
          <a:lstStyle/>
          <a:p>
            <a:r>
              <a:rPr lang="tr-TR" sz="2400" b="1" dirty="0" smtClean="0">
                <a:solidFill>
                  <a:srgbClr val="FF0000"/>
                </a:solidFill>
              </a:rPr>
              <a:t>SÖZLEŞMENİN SONA ERMESİNE İLİŞKİN ESASLAR </a:t>
            </a:r>
            <a:r>
              <a:rPr lang="tr-TR" sz="2400" b="1" dirty="0" smtClean="0">
                <a:solidFill>
                  <a:schemeClr val="tx1"/>
                </a:solidFill>
              </a:rPr>
              <a:t>MADDE 23</a:t>
            </a:r>
            <a:endParaRPr lang="tr-TR" sz="2400" dirty="0">
              <a:solidFill>
                <a:schemeClr val="tx1"/>
              </a:solidFill>
            </a:endParaRPr>
          </a:p>
        </p:txBody>
      </p:sp>
      <p:sp>
        <p:nvSpPr>
          <p:cNvPr id="3" name="İçerik Yer Tutucusu 2"/>
          <p:cNvSpPr>
            <a:spLocks noGrp="1"/>
          </p:cNvSpPr>
          <p:nvPr>
            <p:ph idx="1"/>
          </p:nvPr>
        </p:nvSpPr>
        <p:spPr>
          <a:xfrm>
            <a:off x="1143000" y="1528354"/>
            <a:ext cx="9872871" cy="4567646"/>
          </a:xfrm>
        </p:spPr>
        <p:txBody>
          <a:bodyPr>
            <a:normAutofit/>
          </a:bodyPr>
          <a:lstStyle/>
          <a:p>
            <a:pPr algn="just"/>
            <a:r>
              <a:rPr lang="tr-TR" sz="2600" dirty="0">
                <a:solidFill>
                  <a:schemeClr val="tx1"/>
                </a:solidFill>
              </a:rPr>
              <a:t>(2) </a:t>
            </a:r>
            <a:r>
              <a:rPr lang="tr-TR" sz="2600" dirty="0"/>
              <a:t>Yapı denetim kuruluşunca, iş bitirme tutanağının ilgili idareye verilmesini müteakiben, </a:t>
            </a:r>
            <a:r>
              <a:rPr lang="tr-TR" sz="2600" dirty="0">
                <a:solidFill>
                  <a:schemeClr val="accent2">
                    <a:lumMod val="75000"/>
                  </a:schemeClr>
                </a:solidFill>
              </a:rPr>
              <a:t>ilgili idare tarafından yapı</a:t>
            </a:r>
            <a:r>
              <a:rPr lang="tr-TR" sz="2600" dirty="0"/>
              <a:t>, </a:t>
            </a:r>
            <a:r>
              <a:rPr lang="tr-TR" sz="2600" dirty="0">
                <a:solidFill>
                  <a:srgbClr val="FF0000"/>
                </a:solidFill>
              </a:rPr>
              <a:t>ruhsat ve ekleri açısından kontrol edilerek en geç on beş iş günü içinde iş bitirme tutanağı onaylanır. </a:t>
            </a:r>
            <a:r>
              <a:rPr lang="tr-TR" sz="2600" dirty="0"/>
              <a:t>Aksi takdirde, durum, ilgili idarece gerekçeli ve yazılı olarak yapı denetim kuruluşuna bildirilir</a:t>
            </a:r>
            <a:r>
              <a:rPr lang="tr-TR" sz="2600" dirty="0" smtClean="0"/>
              <a:t>.</a:t>
            </a:r>
          </a:p>
          <a:p>
            <a:pPr algn="just"/>
            <a:r>
              <a:rPr lang="tr-TR" sz="2800" dirty="0">
                <a:solidFill>
                  <a:schemeClr val="tx1"/>
                </a:solidFill>
              </a:rPr>
              <a:t>(5)</a:t>
            </a:r>
            <a:r>
              <a:rPr lang="tr-TR" sz="2800" dirty="0"/>
              <a:t> </a:t>
            </a:r>
            <a:r>
              <a:rPr lang="tr-TR" sz="2800" baseline="30000" dirty="0"/>
              <a:t> </a:t>
            </a:r>
            <a:r>
              <a:rPr lang="tr-TR" sz="2800" dirty="0"/>
              <a:t>Yapı denetim hizmet sözleşmesinin </a:t>
            </a:r>
            <a:r>
              <a:rPr lang="tr-TR" sz="2800" dirty="0">
                <a:solidFill>
                  <a:srgbClr val="9900CC"/>
                </a:solidFill>
              </a:rPr>
              <a:t>fesih işlemi noter ihbarnamesi ile</a:t>
            </a:r>
            <a:r>
              <a:rPr lang="tr-TR" sz="2800" dirty="0"/>
              <a:t> </a:t>
            </a:r>
            <a:r>
              <a:rPr lang="tr-TR" sz="2800" dirty="0">
                <a:solidFill>
                  <a:srgbClr val="FF0000"/>
                </a:solidFill>
              </a:rPr>
              <a:t>karşı tarafa, ilgili idareye, ilgili Çevre ve Şehircilik İl Müdürlüğüne dağıtımlı</a:t>
            </a:r>
            <a:r>
              <a:rPr lang="tr-TR" sz="2800" dirty="0"/>
              <a:t> olarak bildirilmek suretiyle yapılır.</a:t>
            </a:r>
          </a:p>
          <a:p>
            <a:pPr algn="just"/>
            <a:endParaRPr lang="tr-TR" sz="2600" dirty="0"/>
          </a:p>
          <a:p>
            <a:endParaRPr lang="tr-TR" dirty="0"/>
          </a:p>
        </p:txBody>
      </p:sp>
    </p:spTree>
    <p:extLst>
      <p:ext uri="{BB962C8B-B14F-4D97-AF65-F5344CB8AC3E}">
        <p14:creationId xmlns:p14="http://schemas.microsoft.com/office/powerpoint/2010/main" val="66814240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56745"/>
          </a:xfrm>
        </p:spPr>
        <p:txBody>
          <a:bodyPr>
            <a:normAutofit/>
          </a:bodyPr>
          <a:lstStyle/>
          <a:p>
            <a:r>
              <a:rPr lang="tr-TR" sz="2400" b="1" dirty="0" smtClean="0">
                <a:solidFill>
                  <a:srgbClr val="FF0000"/>
                </a:solidFill>
              </a:rPr>
              <a:t>SÖZLEŞMENİN SONA ERMESİNE İLİŞKİN ESASLAR </a:t>
            </a:r>
            <a:r>
              <a:rPr lang="tr-TR" sz="2400" b="1" dirty="0" smtClean="0">
                <a:solidFill>
                  <a:schemeClr val="tx1"/>
                </a:solidFill>
              </a:rPr>
              <a:t>MADDE 23</a:t>
            </a:r>
            <a:endParaRPr lang="tr-TR" sz="2400" dirty="0">
              <a:solidFill>
                <a:schemeClr val="tx1"/>
              </a:solidFill>
            </a:endParaRPr>
          </a:p>
        </p:txBody>
      </p:sp>
      <p:sp>
        <p:nvSpPr>
          <p:cNvPr id="3" name="İçerik Yer Tutucusu 2"/>
          <p:cNvSpPr>
            <a:spLocks noGrp="1"/>
          </p:cNvSpPr>
          <p:nvPr>
            <p:ph idx="1"/>
          </p:nvPr>
        </p:nvSpPr>
        <p:spPr>
          <a:xfrm>
            <a:off x="1143000" y="1366345"/>
            <a:ext cx="9872871" cy="4729655"/>
          </a:xfrm>
        </p:spPr>
        <p:txBody>
          <a:bodyPr>
            <a:normAutofit/>
          </a:bodyPr>
          <a:lstStyle/>
          <a:p>
            <a:pPr algn="just"/>
            <a:r>
              <a:rPr lang="tr-TR" sz="2800" dirty="0" smtClean="0">
                <a:solidFill>
                  <a:schemeClr val="tx1"/>
                </a:solidFill>
              </a:rPr>
              <a:t>(</a:t>
            </a:r>
            <a:r>
              <a:rPr lang="tr-TR" sz="2800" dirty="0">
                <a:solidFill>
                  <a:schemeClr val="tx1"/>
                </a:solidFill>
              </a:rPr>
              <a:t>6) </a:t>
            </a:r>
            <a:r>
              <a:rPr lang="tr-TR" sz="2800" dirty="0">
                <a:solidFill>
                  <a:srgbClr val="FF0000"/>
                </a:solidFill>
              </a:rPr>
              <a:t>Fesih işlemi sonrasında </a:t>
            </a:r>
            <a:r>
              <a:rPr lang="tr-TR" sz="2800" dirty="0">
                <a:solidFill>
                  <a:srgbClr val="002060"/>
                </a:solidFill>
              </a:rPr>
              <a:t>yapı sahibi, yapı denetim kuruluşu ve yapı müteahhidi </a:t>
            </a:r>
            <a:r>
              <a:rPr lang="tr-TR" sz="2800" dirty="0"/>
              <a:t>tarafından ek-22’de gösterilen </a:t>
            </a:r>
            <a:r>
              <a:rPr lang="tr-TR" sz="2800" dirty="0">
                <a:solidFill>
                  <a:srgbClr val="FF0000"/>
                </a:solidFill>
              </a:rPr>
              <a:t>form-20’ye uygun seviye tespit tutanağı tanzim edilir ve ilgili idarenin onayına sunulur.</a:t>
            </a:r>
          </a:p>
          <a:p>
            <a:pPr algn="just"/>
            <a:r>
              <a:rPr lang="tr-TR" sz="2800" dirty="0">
                <a:solidFill>
                  <a:schemeClr val="tx1"/>
                </a:solidFill>
              </a:rPr>
              <a:t>(7)</a:t>
            </a:r>
            <a:r>
              <a:rPr lang="tr-TR" sz="2800" dirty="0"/>
              <a:t> </a:t>
            </a:r>
            <a:r>
              <a:rPr lang="tr-TR" sz="2800" baseline="30000" dirty="0"/>
              <a:t> </a:t>
            </a:r>
            <a:r>
              <a:rPr lang="tr-TR" sz="2800" dirty="0">
                <a:solidFill>
                  <a:srgbClr val="00B0F0"/>
                </a:solidFill>
              </a:rPr>
              <a:t>Fesih sonrasında, ilgili idarece yapı tatil tutanağı tanzim edilerek, </a:t>
            </a:r>
            <a:r>
              <a:rPr lang="tr-TR" sz="2800" dirty="0"/>
              <a:t>yapı ile ilgili her türlü belge (yapıya ilişkin bilgi formu, ruhsat, </a:t>
            </a:r>
            <a:r>
              <a:rPr lang="tr-TR" sz="2800" dirty="0" err="1"/>
              <a:t>hakediş</a:t>
            </a:r>
            <a:r>
              <a:rPr lang="tr-TR" sz="2800" dirty="0"/>
              <a:t> raporu, fesihle ilgili yazışmalar, seviye tespit tutanağı ve yapı tatil tutanağının tasdikli suretleri) bir görüş yazısı ekinde Çevre ve Şehircilik İl Müdürlüğüne gönderilir.</a:t>
            </a:r>
          </a:p>
          <a:p>
            <a:endParaRPr lang="tr-TR" dirty="0"/>
          </a:p>
        </p:txBody>
      </p:sp>
    </p:spTree>
    <p:extLst>
      <p:ext uri="{BB962C8B-B14F-4D97-AF65-F5344CB8AC3E}">
        <p14:creationId xmlns:p14="http://schemas.microsoft.com/office/powerpoint/2010/main" val="54722531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552994"/>
          </a:xfrm>
        </p:spPr>
        <p:txBody>
          <a:bodyPr>
            <a:normAutofit/>
          </a:bodyPr>
          <a:lstStyle/>
          <a:p>
            <a:r>
              <a:rPr lang="tr-TR" sz="2400" b="1" dirty="0" smtClean="0">
                <a:solidFill>
                  <a:srgbClr val="FF0000"/>
                </a:solidFill>
              </a:rPr>
              <a:t>SÖZLEŞMENİN SONA ERMESİNE İLİŞKİN ESASLAR </a:t>
            </a:r>
            <a:r>
              <a:rPr lang="tr-TR" sz="2400" b="1" dirty="0" smtClean="0">
                <a:solidFill>
                  <a:schemeClr val="tx1"/>
                </a:solidFill>
              </a:rPr>
              <a:t>MADDE 23</a:t>
            </a:r>
            <a:endParaRPr lang="tr-TR" sz="2400" dirty="0">
              <a:solidFill>
                <a:schemeClr val="tx1"/>
              </a:solidFill>
            </a:endParaRPr>
          </a:p>
        </p:txBody>
      </p:sp>
      <p:sp>
        <p:nvSpPr>
          <p:cNvPr id="3" name="İçerik Yer Tutucusu 2"/>
          <p:cNvSpPr>
            <a:spLocks noGrp="1"/>
          </p:cNvSpPr>
          <p:nvPr>
            <p:ph idx="1"/>
          </p:nvPr>
        </p:nvSpPr>
        <p:spPr>
          <a:xfrm>
            <a:off x="1143000" y="1632857"/>
            <a:ext cx="9872871" cy="4463143"/>
          </a:xfrm>
        </p:spPr>
        <p:txBody>
          <a:bodyPr>
            <a:noAutofit/>
          </a:bodyPr>
          <a:lstStyle/>
          <a:p>
            <a:pPr algn="just"/>
            <a:r>
              <a:rPr lang="tr-TR" sz="2800" dirty="0">
                <a:solidFill>
                  <a:schemeClr val="tx1"/>
                </a:solidFill>
              </a:rPr>
              <a:t>(9)</a:t>
            </a:r>
            <a:r>
              <a:rPr lang="tr-TR" sz="2800" dirty="0"/>
              <a:t> </a:t>
            </a:r>
            <a:r>
              <a:rPr lang="tr-TR" sz="2800" b="1" dirty="0">
                <a:solidFill>
                  <a:srgbClr val="002060"/>
                </a:solidFill>
              </a:rPr>
              <a:t> </a:t>
            </a:r>
            <a:r>
              <a:rPr lang="tr-TR" sz="2800" dirty="0">
                <a:solidFill>
                  <a:srgbClr val="FF0000"/>
                </a:solidFill>
              </a:rPr>
              <a:t>izin belgesi iptal edilen yapı denetim kuruluşunun </a:t>
            </a:r>
            <a:r>
              <a:rPr lang="tr-TR" sz="2800" dirty="0"/>
              <a:t>denetim sorumluluğu altında olan </a:t>
            </a:r>
            <a:r>
              <a:rPr lang="tr-TR" sz="2800" dirty="0">
                <a:solidFill>
                  <a:srgbClr val="002060"/>
                </a:solidFill>
              </a:rPr>
              <a:t>yapım işleri tamamlanmış yapılar için </a:t>
            </a:r>
            <a:r>
              <a:rPr lang="tr-TR" sz="2800" dirty="0">
                <a:solidFill>
                  <a:srgbClr val="FF0000"/>
                </a:solidFill>
              </a:rPr>
              <a:t>ilgili idarelerce yapı tatil tutanağı tanzim edilmez</a:t>
            </a:r>
            <a:r>
              <a:rPr lang="tr-TR" sz="2800" dirty="0"/>
              <a:t>. Yapılacak herhangi bir </a:t>
            </a:r>
            <a:r>
              <a:rPr lang="tr-TR" sz="2800" dirty="0" err="1"/>
              <a:t>inşai</a:t>
            </a:r>
            <a:r>
              <a:rPr lang="tr-TR" sz="2800" dirty="0"/>
              <a:t> faaliyeti kalmayan ve yapı kullanma izni belgesi için müracaatta bulunan yapı sahiplerinin </a:t>
            </a:r>
            <a:r>
              <a:rPr lang="tr-TR" sz="2800" dirty="0">
                <a:solidFill>
                  <a:srgbClr val="FF0000"/>
                </a:solidFill>
              </a:rPr>
              <a:t>yeni bir yapı denetim kuruluşu ile sözleşme akdetmesine gerek olmaksızın</a:t>
            </a:r>
            <a:r>
              <a:rPr lang="tr-TR" sz="2800" dirty="0"/>
              <a:t>, bu durumdaki yapı denetim kuruluşunca, yapının </a:t>
            </a:r>
            <a:r>
              <a:rPr lang="tr-TR" sz="2800" dirty="0">
                <a:solidFill>
                  <a:srgbClr val="FF0000"/>
                </a:solidFill>
              </a:rPr>
              <a:t>ruhsata ve eki projesine uygun olarak tamamen bitirilmiş olduğuna dair rapor tanzim edilerek, ilgili idareye verilir. </a:t>
            </a:r>
            <a:r>
              <a:rPr lang="tr-TR" sz="2800" dirty="0">
                <a:solidFill>
                  <a:srgbClr val="002060"/>
                </a:solidFill>
              </a:rPr>
              <a:t>İş bitirme tutanağı veya yapı kullanma izni belgesi bu kuruluşça imzalanır.</a:t>
            </a:r>
          </a:p>
        </p:txBody>
      </p:sp>
    </p:spTree>
    <p:extLst>
      <p:ext uri="{BB962C8B-B14F-4D97-AF65-F5344CB8AC3E}">
        <p14:creationId xmlns:p14="http://schemas.microsoft.com/office/powerpoint/2010/main" val="218050993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62000"/>
          </a:xfrm>
        </p:spPr>
        <p:txBody>
          <a:bodyPr>
            <a:normAutofit/>
          </a:bodyPr>
          <a:lstStyle/>
          <a:p>
            <a:r>
              <a:rPr lang="tr-TR" sz="2400" b="1" dirty="0" smtClean="0">
                <a:solidFill>
                  <a:srgbClr val="FF0000"/>
                </a:solidFill>
              </a:rPr>
              <a:t>SÖZLEŞMENİN SONA ERMESİNE İLİŞKİN ESASLAR </a:t>
            </a:r>
            <a:r>
              <a:rPr lang="tr-TR" sz="2400" b="1" dirty="0" smtClean="0">
                <a:solidFill>
                  <a:schemeClr val="tx1"/>
                </a:solidFill>
              </a:rPr>
              <a:t>MADDE 23</a:t>
            </a:r>
            <a:endParaRPr lang="tr-TR" sz="2400" dirty="0">
              <a:solidFill>
                <a:schemeClr val="tx1"/>
              </a:solidFill>
            </a:endParaRPr>
          </a:p>
        </p:txBody>
      </p:sp>
      <p:sp>
        <p:nvSpPr>
          <p:cNvPr id="3" name="İçerik Yer Tutucusu 2"/>
          <p:cNvSpPr>
            <a:spLocks noGrp="1"/>
          </p:cNvSpPr>
          <p:nvPr>
            <p:ph idx="1"/>
          </p:nvPr>
        </p:nvSpPr>
        <p:spPr>
          <a:xfrm>
            <a:off x="1143000" y="1593669"/>
            <a:ext cx="9872871" cy="4502331"/>
          </a:xfrm>
        </p:spPr>
        <p:txBody>
          <a:bodyPr/>
          <a:lstStyle/>
          <a:p>
            <a:pPr algn="just"/>
            <a:r>
              <a:rPr lang="tr-TR" sz="2400" dirty="0">
                <a:solidFill>
                  <a:schemeClr val="tx1"/>
                </a:solidFill>
              </a:rPr>
              <a:t>(10)</a:t>
            </a:r>
            <a:r>
              <a:rPr lang="tr-TR" sz="2400" dirty="0"/>
              <a:t> </a:t>
            </a:r>
            <a:r>
              <a:rPr lang="tr-TR" sz="2400" dirty="0">
                <a:solidFill>
                  <a:srgbClr val="002060"/>
                </a:solidFill>
              </a:rPr>
              <a:t> </a:t>
            </a:r>
            <a:r>
              <a:rPr lang="tr-TR" sz="2400" dirty="0">
                <a:solidFill>
                  <a:srgbClr val="FF0000"/>
                </a:solidFill>
              </a:rPr>
              <a:t>İzin belgesi iptal edilen yapı denetim kuruluşunun </a:t>
            </a:r>
            <a:r>
              <a:rPr lang="tr-TR" sz="2400" dirty="0"/>
              <a:t>denetim sorumluluğu altında </a:t>
            </a:r>
            <a:r>
              <a:rPr lang="tr-TR" sz="2400" dirty="0">
                <a:solidFill>
                  <a:srgbClr val="FF3300"/>
                </a:solidFill>
              </a:rPr>
              <a:t>olup </a:t>
            </a:r>
            <a:r>
              <a:rPr lang="tr-TR" sz="2400" dirty="0" err="1">
                <a:solidFill>
                  <a:srgbClr val="FF3300"/>
                </a:solidFill>
              </a:rPr>
              <a:t>inşai</a:t>
            </a:r>
            <a:r>
              <a:rPr lang="tr-TR" sz="2400" dirty="0">
                <a:solidFill>
                  <a:srgbClr val="FF3300"/>
                </a:solidFill>
              </a:rPr>
              <a:t> faaliyeti devam eden </a:t>
            </a:r>
            <a:r>
              <a:rPr lang="tr-TR" sz="2400" dirty="0"/>
              <a:t>veya </a:t>
            </a:r>
            <a:r>
              <a:rPr lang="tr-TR" sz="2400" dirty="0">
                <a:solidFill>
                  <a:srgbClr val="002060"/>
                </a:solidFill>
              </a:rPr>
              <a:t>yapı denetimi hizmet sözleşmesi </a:t>
            </a:r>
            <a:r>
              <a:rPr lang="tr-TR" sz="2400" dirty="0">
                <a:solidFill>
                  <a:srgbClr val="FF3300"/>
                </a:solidFill>
              </a:rPr>
              <a:t>fesih edilen işler için </a:t>
            </a:r>
            <a:r>
              <a:rPr lang="tr-TR" sz="2400" dirty="0">
                <a:solidFill>
                  <a:srgbClr val="002060"/>
                </a:solidFill>
              </a:rPr>
              <a:t>yapı sahibi tarafından yeni bir yapı denetim kuruluşu ile sözleşme akdedilir. </a:t>
            </a:r>
            <a:r>
              <a:rPr lang="tr-TR" sz="2400" dirty="0"/>
              <a:t>Yeni bir yapı denetim kuruluşu görevlendirilmeksizin </a:t>
            </a:r>
            <a:r>
              <a:rPr lang="tr-TR" sz="2400" dirty="0">
                <a:solidFill>
                  <a:srgbClr val="FF3300"/>
                </a:solidFill>
              </a:rPr>
              <a:t>yapının devamına hiçbir surette izin verilmez</a:t>
            </a:r>
            <a:r>
              <a:rPr lang="tr-TR" sz="2400" dirty="0"/>
              <a:t>. İlgili idarece</a:t>
            </a:r>
            <a:r>
              <a:rPr lang="tr-TR" sz="2400" dirty="0">
                <a:solidFill>
                  <a:srgbClr val="FF3300"/>
                </a:solidFill>
              </a:rPr>
              <a:t>, ilk ruhsat numarası yazılmak kaydıyla yeni bir yapı ruhsatı tanzim edilir. </a:t>
            </a:r>
            <a:r>
              <a:rPr lang="tr-TR" sz="2400" dirty="0"/>
              <a:t>Yeni ruhsatın ekine ek-22’de gösterilen form-20’ye uygun seviye tespit tutanağı tanzim edilerek konulur.</a:t>
            </a:r>
          </a:p>
          <a:p>
            <a:pPr algn="just"/>
            <a:r>
              <a:rPr lang="tr-TR" sz="2400" dirty="0">
                <a:solidFill>
                  <a:schemeClr val="tx1"/>
                </a:solidFill>
              </a:rPr>
              <a:t>(11</a:t>
            </a:r>
            <a:r>
              <a:rPr lang="tr-TR" sz="2400" dirty="0" smtClean="0">
                <a:solidFill>
                  <a:schemeClr val="tx1"/>
                </a:solidFill>
              </a:rPr>
              <a:t>)</a:t>
            </a:r>
            <a:r>
              <a:rPr lang="tr-TR" sz="2400" dirty="0"/>
              <a:t> </a:t>
            </a:r>
            <a:r>
              <a:rPr lang="tr-TR" sz="2400" dirty="0">
                <a:solidFill>
                  <a:srgbClr val="FF3300"/>
                </a:solidFill>
              </a:rPr>
              <a:t>Yeni iş almaktan men cezasına sebep olan işler için</a:t>
            </a:r>
            <a:r>
              <a:rPr lang="tr-TR" sz="2400" dirty="0"/>
              <a:t>, herhangi </a:t>
            </a:r>
            <a:r>
              <a:rPr lang="tr-TR" sz="2400" dirty="0">
                <a:solidFill>
                  <a:srgbClr val="FF3300"/>
                </a:solidFill>
              </a:rPr>
              <a:t>bir </a:t>
            </a:r>
            <a:r>
              <a:rPr lang="tr-TR" sz="2400" dirty="0" err="1">
                <a:solidFill>
                  <a:srgbClr val="FF3300"/>
                </a:solidFill>
              </a:rPr>
              <a:t>inşai</a:t>
            </a:r>
            <a:r>
              <a:rPr lang="tr-TR" sz="2400" dirty="0">
                <a:solidFill>
                  <a:srgbClr val="FF3300"/>
                </a:solidFill>
              </a:rPr>
              <a:t> faaliyet kalmamış olsa dahi</a:t>
            </a:r>
            <a:r>
              <a:rPr lang="tr-TR" sz="2400" dirty="0"/>
              <a:t>, geri kalan iş ve işlemler tamamlanmak üzere </a:t>
            </a:r>
            <a:r>
              <a:rPr lang="tr-TR" sz="2400" dirty="0">
                <a:solidFill>
                  <a:srgbClr val="002060"/>
                </a:solidFill>
              </a:rPr>
              <a:t>yapı sahibinin bir başka yapı denetim kuruluşu ile hizmet sözleşmesi imzalaması şarttır</a:t>
            </a:r>
            <a:r>
              <a:rPr lang="tr-TR" sz="2400" dirty="0"/>
              <a:t>.</a:t>
            </a:r>
          </a:p>
          <a:p>
            <a:endParaRPr lang="tr-TR" dirty="0"/>
          </a:p>
        </p:txBody>
      </p:sp>
    </p:spTree>
    <p:extLst>
      <p:ext uri="{BB962C8B-B14F-4D97-AF65-F5344CB8AC3E}">
        <p14:creationId xmlns:p14="http://schemas.microsoft.com/office/powerpoint/2010/main" val="28551108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552994"/>
          </a:xfrm>
        </p:spPr>
        <p:txBody>
          <a:bodyPr>
            <a:normAutofit fontScale="90000"/>
          </a:bodyPr>
          <a:lstStyle/>
          <a:p>
            <a:r>
              <a:rPr lang="tr-TR" sz="3200" dirty="0" smtClean="0">
                <a:solidFill>
                  <a:srgbClr val="FF0000"/>
                </a:solidFill>
              </a:rPr>
              <a:t>SORUMLULUKLAR VE YAPILAMAYACAK İŞLER </a:t>
            </a:r>
            <a:r>
              <a:rPr lang="tr-TR" sz="3200" dirty="0" smtClean="0">
                <a:solidFill>
                  <a:schemeClr val="tx1"/>
                </a:solidFill>
                <a:latin typeface="Times New Roman" panose="02020603050405020304" pitchFamily="18" charset="0"/>
                <a:cs typeface="Times New Roman" panose="02020603050405020304" pitchFamily="18" charset="0"/>
              </a:rPr>
              <a:t>(MADDE 3)</a:t>
            </a:r>
            <a:endParaRPr lang="tr-TR" sz="3200" dirty="0">
              <a:solidFill>
                <a:srgbClr val="FF0000"/>
              </a:solidFill>
            </a:endParaRPr>
          </a:p>
        </p:txBody>
      </p:sp>
      <p:sp>
        <p:nvSpPr>
          <p:cNvPr id="3" name="İçerik Yer Tutucusu 2"/>
          <p:cNvSpPr>
            <a:spLocks noGrp="1"/>
          </p:cNvSpPr>
          <p:nvPr>
            <p:ph idx="1"/>
          </p:nvPr>
        </p:nvSpPr>
        <p:spPr>
          <a:xfrm>
            <a:off x="1143000" y="1162593"/>
            <a:ext cx="9872871" cy="5277395"/>
          </a:xfrm>
        </p:spPr>
        <p:txBody>
          <a:bodyPr>
            <a:noAutofit/>
          </a:bodyPr>
          <a:lstStyle/>
          <a:p>
            <a:pPr algn="just"/>
            <a:r>
              <a:rPr lang="tr-TR" sz="3600" dirty="0" smtClean="0">
                <a:solidFill>
                  <a:srgbClr val="002060"/>
                </a:solidFill>
              </a:rPr>
              <a:t>Yapı </a:t>
            </a:r>
            <a:r>
              <a:rPr lang="tr-TR" sz="3600" dirty="0">
                <a:solidFill>
                  <a:srgbClr val="002060"/>
                </a:solidFill>
              </a:rPr>
              <a:t>denetim kuruluşu</a:t>
            </a:r>
            <a:r>
              <a:rPr lang="tr-TR" sz="3600" dirty="0"/>
              <a:t> </a:t>
            </a:r>
            <a:r>
              <a:rPr lang="tr-TR" sz="3600" dirty="0">
                <a:solidFill>
                  <a:srgbClr val="7030A0"/>
                </a:solidFill>
              </a:rPr>
              <a:t>denetim faaliyeti dışında </a:t>
            </a:r>
            <a:r>
              <a:rPr lang="tr-TR" sz="3600" dirty="0">
                <a:solidFill>
                  <a:srgbClr val="FF0000"/>
                </a:solidFill>
              </a:rPr>
              <a:t>başka ticarî faaliyette bulunamaz. </a:t>
            </a:r>
            <a:r>
              <a:rPr lang="tr-TR" sz="3600" dirty="0"/>
              <a:t>Bu kuruluşun denetçi mimar ve mühendislerinin, </a:t>
            </a:r>
            <a:r>
              <a:rPr lang="tr-TR" sz="3600" dirty="0">
                <a:solidFill>
                  <a:srgbClr val="002060"/>
                </a:solidFill>
              </a:rPr>
              <a:t>denetim faaliyeti süresince </a:t>
            </a:r>
            <a:r>
              <a:rPr lang="tr-TR" sz="3600" dirty="0">
                <a:solidFill>
                  <a:schemeClr val="accent5">
                    <a:lumMod val="50000"/>
                  </a:schemeClr>
                </a:solidFill>
              </a:rPr>
              <a:t>başkaca meslekî ve inşaat işleri ile ilgili </a:t>
            </a:r>
            <a:r>
              <a:rPr lang="tr-TR" sz="3600" dirty="0">
                <a:solidFill>
                  <a:srgbClr val="FF3300"/>
                </a:solidFill>
              </a:rPr>
              <a:t>ticarî faaliyette bulunmaları yasaktır.</a:t>
            </a:r>
          </a:p>
        </p:txBody>
      </p:sp>
    </p:spTree>
    <p:extLst>
      <p:ext uri="{BB962C8B-B14F-4D97-AF65-F5344CB8AC3E}">
        <p14:creationId xmlns:p14="http://schemas.microsoft.com/office/powerpoint/2010/main" val="256802499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1"/>
            <a:ext cx="9875520" cy="605246"/>
          </a:xfrm>
        </p:spPr>
        <p:txBody>
          <a:bodyPr>
            <a:normAutofit/>
          </a:bodyPr>
          <a:lstStyle/>
          <a:p>
            <a:r>
              <a:rPr lang="tr-TR" sz="2400" b="1" dirty="0" smtClean="0">
                <a:solidFill>
                  <a:srgbClr val="FF0000"/>
                </a:solidFill>
              </a:rPr>
              <a:t>SÖZLEŞMENİN SONA ERMESİNE İLİŞKİN ESASLAR </a:t>
            </a:r>
            <a:r>
              <a:rPr lang="tr-TR" sz="2400" b="1" dirty="0" smtClean="0">
                <a:solidFill>
                  <a:schemeClr val="tx1"/>
                </a:solidFill>
              </a:rPr>
              <a:t>MADDE 23</a:t>
            </a:r>
            <a:endParaRPr lang="tr-TR" sz="2400" dirty="0">
              <a:solidFill>
                <a:schemeClr val="tx1"/>
              </a:solidFill>
            </a:endParaRPr>
          </a:p>
        </p:txBody>
      </p:sp>
      <p:sp>
        <p:nvSpPr>
          <p:cNvPr id="3" name="İçerik Yer Tutucusu 2"/>
          <p:cNvSpPr>
            <a:spLocks noGrp="1"/>
          </p:cNvSpPr>
          <p:nvPr>
            <p:ph idx="1"/>
          </p:nvPr>
        </p:nvSpPr>
        <p:spPr>
          <a:xfrm>
            <a:off x="1143000" y="1384663"/>
            <a:ext cx="9872871" cy="4711337"/>
          </a:xfrm>
        </p:spPr>
        <p:txBody>
          <a:bodyPr/>
          <a:lstStyle/>
          <a:p>
            <a:pPr algn="just"/>
            <a:r>
              <a:rPr lang="tr-TR" sz="2800" dirty="0" smtClean="0">
                <a:solidFill>
                  <a:schemeClr val="tx1"/>
                </a:solidFill>
              </a:rPr>
              <a:t>(12) </a:t>
            </a:r>
            <a:r>
              <a:rPr lang="tr-TR" sz="2800" dirty="0" smtClean="0"/>
              <a:t>Yapının denetim sorumluluğunu üstlenen yeni yapı denetim kuruluşu, görevi üstlendiği tarihten önce yapılan bütün iş ve işlemlerin denetiminin </a:t>
            </a:r>
            <a:r>
              <a:rPr lang="tr-TR" sz="2800" dirty="0" smtClean="0">
                <a:solidFill>
                  <a:srgbClr val="FF0000"/>
                </a:solidFill>
              </a:rPr>
              <a:t>Kanuna ve Yönetmeliğe uygun şekilde tamamlanmasından dolayı görevi bırakan yapı denetim kuruluşu ile birlikte </a:t>
            </a:r>
            <a:r>
              <a:rPr lang="tr-TR" sz="2800" dirty="0" err="1" smtClean="0">
                <a:solidFill>
                  <a:srgbClr val="FF0000"/>
                </a:solidFill>
              </a:rPr>
              <a:t>müteselsilen</a:t>
            </a:r>
            <a:r>
              <a:rPr lang="tr-TR" sz="2800" dirty="0" smtClean="0">
                <a:solidFill>
                  <a:srgbClr val="FF0000"/>
                </a:solidFill>
              </a:rPr>
              <a:t> sorumludur</a:t>
            </a:r>
            <a:r>
              <a:rPr lang="tr-TR" sz="2800" dirty="0" smtClean="0"/>
              <a:t>.</a:t>
            </a:r>
          </a:p>
          <a:p>
            <a:pPr algn="just"/>
            <a:r>
              <a:rPr lang="tr-TR" sz="2800" dirty="0" smtClean="0">
                <a:solidFill>
                  <a:schemeClr val="tx1"/>
                </a:solidFill>
              </a:rPr>
              <a:t>(</a:t>
            </a:r>
            <a:r>
              <a:rPr lang="tr-TR" sz="2800" dirty="0">
                <a:solidFill>
                  <a:schemeClr val="tx1"/>
                </a:solidFill>
              </a:rPr>
              <a:t>13) </a:t>
            </a:r>
            <a:r>
              <a:rPr lang="tr-TR" sz="2800" dirty="0">
                <a:solidFill>
                  <a:srgbClr val="FF0000"/>
                </a:solidFill>
              </a:rPr>
              <a:t>Yeni görevlendirilen yapı denetim kuruluşu</a:t>
            </a:r>
            <a:r>
              <a:rPr lang="tr-TR" sz="2800" dirty="0"/>
              <a:t>, </a:t>
            </a:r>
            <a:r>
              <a:rPr lang="tr-TR" sz="2800" dirty="0">
                <a:solidFill>
                  <a:srgbClr val="FF0000"/>
                </a:solidFill>
              </a:rPr>
              <a:t>denetimi üstlenilen yapının imar planına, mevzuata, ruhsata ve eklerine, standartlara, teknik şartnamelere uygun olarak yapılıp yapılmadığına ilişkin</a:t>
            </a:r>
            <a:r>
              <a:rPr lang="tr-TR" sz="2800" dirty="0"/>
              <a:t> </a:t>
            </a:r>
            <a:r>
              <a:rPr lang="tr-TR" sz="2800" dirty="0">
                <a:solidFill>
                  <a:srgbClr val="FF0000"/>
                </a:solidFill>
              </a:rPr>
              <a:t>yapı güvenliği raporu tanzim </a:t>
            </a:r>
            <a:r>
              <a:rPr lang="tr-TR" sz="2800" dirty="0"/>
              <a:t>eder. Bu rapor, ilgili idaresince incelenerek onaylanır.</a:t>
            </a:r>
          </a:p>
          <a:p>
            <a:endParaRPr lang="tr-TR" dirty="0"/>
          </a:p>
        </p:txBody>
      </p:sp>
    </p:spTree>
    <p:extLst>
      <p:ext uri="{BB962C8B-B14F-4D97-AF65-F5344CB8AC3E}">
        <p14:creationId xmlns:p14="http://schemas.microsoft.com/office/powerpoint/2010/main" val="76570695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578069"/>
          </a:xfrm>
        </p:spPr>
        <p:txBody>
          <a:bodyPr>
            <a:normAutofit fontScale="90000"/>
          </a:bodyPr>
          <a:lstStyle/>
          <a:p>
            <a:r>
              <a:rPr lang="tr-TR" sz="3300" b="1" dirty="0" smtClean="0">
                <a:solidFill>
                  <a:srgbClr val="FF0000"/>
                </a:solidFill>
              </a:rPr>
              <a:t/>
            </a:r>
            <a:br>
              <a:rPr lang="tr-TR" sz="3300" b="1" dirty="0" smtClean="0">
                <a:solidFill>
                  <a:srgbClr val="FF0000"/>
                </a:solidFill>
              </a:rPr>
            </a:br>
            <a:r>
              <a:rPr lang="tr-TR" sz="3300" b="1" dirty="0" smtClean="0">
                <a:solidFill>
                  <a:srgbClr val="FF0000"/>
                </a:solidFill>
              </a:rPr>
              <a:t>İNŞAATIN DEVRİ VEYA SATILMASI </a:t>
            </a:r>
            <a:r>
              <a:rPr lang="tr-TR" sz="3300" b="1" dirty="0" smtClean="0">
                <a:solidFill>
                  <a:schemeClr val="tx1"/>
                </a:solidFill>
              </a:rPr>
              <a:t>MADDE 24</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143000" y="1229711"/>
            <a:ext cx="9872871" cy="4866290"/>
          </a:xfrm>
        </p:spPr>
        <p:txBody>
          <a:bodyPr>
            <a:normAutofit/>
          </a:bodyPr>
          <a:lstStyle/>
          <a:p>
            <a:pPr algn="just"/>
            <a:r>
              <a:rPr lang="tr-TR" sz="3200" dirty="0">
                <a:solidFill>
                  <a:schemeClr val="tx1"/>
                </a:solidFill>
              </a:rPr>
              <a:t>(1) </a:t>
            </a:r>
            <a:r>
              <a:rPr lang="tr-TR" sz="3200" dirty="0">
                <a:solidFill>
                  <a:srgbClr val="FF0000"/>
                </a:solidFill>
              </a:rPr>
              <a:t>Yapının tamamlanmadan önce başkasına devri suretiyle yapı sahibinin değişmesi hâlinde</a:t>
            </a:r>
            <a:r>
              <a:rPr lang="tr-TR" sz="3200" dirty="0"/>
              <a:t>, </a:t>
            </a:r>
            <a:r>
              <a:rPr lang="tr-TR" sz="3200" dirty="0">
                <a:solidFill>
                  <a:srgbClr val="C00000"/>
                </a:solidFill>
              </a:rPr>
              <a:t>yapı denetim kuruluşunca</a:t>
            </a:r>
            <a:r>
              <a:rPr lang="tr-TR" sz="3200" dirty="0"/>
              <a:t> ek-20’de gösterilen </a:t>
            </a:r>
            <a:r>
              <a:rPr lang="tr-TR" sz="3200" dirty="0">
                <a:solidFill>
                  <a:srgbClr val="FF0000"/>
                </a:solidFill>
              </a:rPr>
              <a:t>form-18’e uygun seviye tespit tutanağı tanzim edilerek, durum </a:t>
            </a:r>
            <a:r>
              <a:rPr lang="tr-TR" sz="3200" dirty="0">
                <a:solidFill>
                  <a:schemeClr val="tx1"/>
                </a:solidFill>
              </a:rPr>
              <a:t>en geç üç iş günü </a:t>
            </a:r>
            <a:r>
              <a:rPr lang="tr-TR" sz="3200" dirty="0">
                <a:solidFill>
                  <a:srgbClr val="FF0000"/>
                </a:solidFill>
              </a:rPr>
              <a:t>içinde</a:t>
            </a:r>
            <a:r>
              <a:rPr lang="tr-TR" sz="3200" dirty="0"/>
              <a:t> </a:t>
            </a:r>
            <a:r>
              <a:rPr lang="tr-TR" sz="3200" dirty="0">
                <a:solidFill>
                  <a:srgbClr val="0070C0"/>
                </a:solidFill>
              </a:rPr>
              <a:t>ilgili idareye ve ilgili </a:t>
            </a:r>
            <a:r>
              <a:rPr lang="tr-TR" sz="3200" baseline="30000" dirty="0">
                <a:solidFill>
                  <a:srgbClr val="0070C0"/>
                </a:solidFill>
              </a:rPr>
              <a:t> </a:t>
            </a:r>
            <a:r>
              <a:rPr lang="tr-TR" sz="3200" u="sng" dirty="0">
                <a:solidFill>
                  <a:srgbClr val="0070C0"/>
                </a:solidFill>
              </a:rPr>
              <a:t>Çevre ve Şehircilik İl Müdürlüğüne</a:t>
            </a:r>
            <a:r>
              <a:rPr lang="tr-TR" sz="3200" dirty="0">
                <a:solidFill>
                  <a:srgbClr val="0070C0"/>
                </a:solidFill>
              </a:rPr>
              <a:t> bildirilir </a:t>
            </a:r>
            <a:r>
              <a:rPr lang="tr-TR" sz="3200" dirty="0"/>
              <a:t>ve </a:t>
            </a:r>
            <a:r>
              <a:rPr lang="tr-TR" sz="3200" dirty="0">
                <a:solidFill>
                  <a:srgbClr val="0070C0"/>
                </a:solidFill>
              </a:rPr>
              <a:t>ilgili idarece yapı tatil tutanağı düzenlenerek yapım faaliyeti durdurulur</a:t>
            </a:r>
            <a:r>
              <a:rPr lang="tr-TR" sz="3200" dirty="0"/>
              <a:t>. Yapının yeni sahibi tarafından Yönetmeliğe uygun olarak bir yapı denetim kuruluşu ile hizmet sözleşmesi akdedilmedikçe </a:t>
            </a:r>
            <a:r>
              <a:rPr lang="tr-TR" sz="3200" dirty="0">
                <a:solidFill>
                  <a:srgbClr val="FF0000"/>
                </a:solidFill>
              </a:rPr>
              <a:t>inşaatın devamına izin verilmez</a:t>
            </a:r>
            <a:r>
              <a:rPr lang="tr-TR" dirty="0">
                <a:solidFill>
                  <a:srgbClr val="FF0000"/>
                </a:solidFill>
              </a:rPr>
              <a:t>.</a:t>
            </a:r>
          </a:p>
        </p:txBody>
      </p:sp>
    </p:spTree>
    <p:extLst>
      <p:ext uri="{BB962C8B-B14F-4D97-AF65-F5344CB8AC3E}">
        <p14:creationId xmlns:p14="http://schemas.microsoft.com/office/powerpoint/2010/main" val="125936531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3000" y="609600"/>
            <a:ext cx="9875520" cy="861848"/>
          </a:xfrm>
        </p:spPr>
        <p:txBody>
          <a:bodyPr>
            <a:normAutofit fontScale="90000"/>
          </a:bodyPr>
          <a:lstStyle/>
          <a:p>
            <a:r>
              <a:rPr lang="tr-TR" sz="2400" b="1" dirty="0" smtClean="0">
                <a:solidFill>
                  <a:srgbClr val="FF0000"/>
                </a:solidFill>
              </a:rPr>
              <a:t/>
            </a:r>
            <a:br>
              <a:rPr lang="tr-TR" sz="2400" b="1" dirty="0" smtClean="0">
                <a:solidFill>
                  <a:srgbClr val="FF0000"/>
                </a:solidFill>
              </a:rPr>
            </a:br>
            <a:r>
              <a:rPr lang="tr-TR" sz="2400" b="1" dirty="0" smtClean="0">
                <a:solidFill>
                  <a:srgbClr val="FF0000"/>
                </a:solidFill>
              </a:rPr>
              <a:t>HİZMET BEDELİNİN TESPİTİ VE BU BEDELE ESAS BİRİM MALİYETLERİN BELİRLENMESİ MADDE 26 </a:t>
            </a:r>
            <a:r>
              <a:rPr lang="tr-TR" dirty="0" smtClean="0">
                <a:solidFill>
                  <a:srgbClr val="FF0000"/>
                </a:solidFill>
              </a:rPr>
              <a:t/>
            </a:r>
            <a:br>
              <a:rPr lang="tr-TR" dirty="0" smtClean="0">
                <a:solidFill>
                  <a:srgbClr val="FF0000"/>
                </a:solidFill>
              </a:rPr>
            </a:br>
            <a:endParaRPr lang="tr-TR"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467085695"/>
              </p:ext>
            </p:extLst>
          </p:nvPr>
        </p:nvGraphicFramePr>
        <p:xfrm>
          <a:off x="1143000" y="1471448"/>
          <a:ext cx="9967371" cy="4672909"/>
        </p:xfrm>
        <a:graphic>
          <a:graphicData uri="http://schemas.openxmlformats.org/drawingml/2006/table">
            <a:tbl>
              <a:tblPr firstRow="1" bandRow="1">
                <a:tableStyleId>{5C22544A-7EE6-4342-B048-85BDC9FD1C3A}</a:tableStyleId>
              </a:tblPr>
              <a:tblGrid>
                <a:gridCol w="3322457">
                  <a:extLst>
                    <a:ext uri="{9D8B030D-6E8A-4147-A177-3AD203B41FA5}">
                      <a16:colId xmlns:a16="http://schemas.microsoft.com/office/drawing/2014/main" val="20000"/>
                    </a:ext>
                  </a:extLst>
                </a:gridCol>
                <a:gridCol w="3322457">
                  <a:extLst>
                    <a:ext uri="{9D8B030D-6E8A-4147-A177-3AD203B41FA5}">
                      <a16:colId xmlns:a16="http://schemas.microsoft.com/office/drawing/2014/main" val="20001"/>
                    </a:ext>
                  </a:extLst>
                </a:gridCol>
                <a:gridCol w="3322457">
                  <a:extLst>
                    <a:ext uri="{9D8B030D-6E8A-4147-A177-3AD203B41FA5}">
                      <a16:colId xmlns:a16="http://schemas.microsoft.com/office/drawing/2014/main" val="20002"/>
                    </a:ext>
                  </a:extLst>
                </a:gridCol>
              </a:tblGrid>
              <a:tr h="681787">
                <a:tc>
                  <a:txBody>
                    <a:bodyPr/>
                    <a:lstStyle/>
                    <a:p>
                      <a:pPr algn="ctr">
                        <a:spcAft>
                          <a:spcPts val="0"/>
                        </a:spcAft>
                      </a:pPr>
                      <a:r>
                        <a:rPr lang="tr-TR" sz="1600" dirty="0" smtClean="0">
                          <a:solidFill>
                            <a:srgbClr val="000000"/>
                          </a:solidFill>
                          <a:latin typeface="Calibri"/>
                        </a:rPr>
                        <a:t>Gruplar</a:t>
                      </a:r>
                      <a:endParaRPr lang="tr-TR" sz="1600" dirty="0">
                        <a:latin typeface="Times New Roman"/>
                      </a:endParaRPr>
                    </a:p>
                  </a:txBody>
                  <a:tcPr marL="68580" marR="68580" marT="0" marB="0"/>
                </a:tc>
                <a:tc>
                  <a:txBody>
                    <a:bodyPr/>
                    <a:lstStyle/>
                    <a:p>
                      <a:pPr algn="ctr">
                        <a:spcAft>
                          <a:spcPts val="0"/>
                        </a:spcAft>
                      </a:pPr>
                      <a:r>
                        <a:rPr lang="tr-TR" sz="1600">
                          <a:solidFill>
                            <a:srgbClr val="000000"/>
                          </a:solidFill>
                          <a:latin typeface="Calibri"/>
                        </a:rPr>
                        <a:t>Kapsamı</a:t>
                      </a:r>
                      <a:endParaRPr lang="tr-TR" sz="1600">
                        <a:latin typeface="Times New Roman"/>
                      </a:endParaRPr>
                    </a:p>
                  </a:txBody>
                  <a:tcPr marL="68580" marR="68580" marT="0" marB="0"/>
                </a:tc>
                <a:tc>
                  <a:txBody>
                    <a:bodyPr/>
                    <a:lstStyle/>
                    <a:p>
                      <a:pPr algn="ctr">
                        <a:spcAft>
                          <a:spcPts val="0"/>
                        </a:spcAft>
                      </a:pPr>
                      <a:r>
                        <a:rPr lang="tr-TR" sz="1600">
                          <a:solidFill>
                            <a:srgbClr val="000000"/>
                          </a:solidFill>
                          <a:latin typeface="Calibri"/>
                        </a:rPr>
                        <a:t>Birim maliyet</a:t>
                      </a:r>
                      <a:endParaRPr lang="tr-TR" sz="1600">
                        <a:latin typeface="Times New Roman"/>
                      </a:endParaRPr>
                    </a:p>
                  </a:txBody>
                  <a:tcPr marL="68580" marR="68580" marT="0" marB="0"/>
                </a:tc>
                <a:extLst>
                  <a:ext uri="{0D108BD9-81ED-4DB2-BD59-A6C34878D82A}">
                    <a16:rowId xmlns:a16="http://schemas.microsoft.com/office/drawing/2014/main" val="10000"/>
                  </a:ext>
                </a:extLst>
              </a:tr>
              <a:tr h="1552722">
                <a:tc>
                  <a:txBody>
                    <a:bodyPr/>
                    <a:lstStyle/>
                    <a:p>
                      <a:pPr algn="ctr">
                        <a:spcAft>
                          <a:spcPts val="0"/>
                        </a:spcAft>
                      </a:pPr>
                      <a:r>
                        <a:rPr lang="tr-TR" sz="1600" dirty="0">
                          <a:solidFill>
                            <a:srgbClr val="000000"/>
                          </a:solidFill>
                          <a:latin typeface="Calibri"/>
                        </a:rPr>
                        <a:t>I.</a:t>
                      </a:r>
                      <a:endParaRPr lang="tr-TR" sz="1600" dirty="0">
                        <a:latin typeface="Times New Roman"/>
                      </a:endParaRPr>
                    </a:p>
                  </a:txBody>
                  <a:tcPr marL="68580" marR="68580" marT="0" marB="0"/>
                </a:tc>
                <a:tc>
                  <a:txBody>
                    <a:bodyPr/>
                    <a:lstStyle/>
                    <a:p>
                      <a:pPr algn="just">
                        <a:spcAft>
                          <a:spcPts val="0"/>
                        </a:spcAft>
                      </a:pPr>
                      <a:r>
                        <a:rPr lang="tr-TR" sz="1600" dirty="0">
                          <a:solidFill>
                            <a:srgbClr val="000000"/>
                          </a:solidFill>
                          <a:latin typeface="Calibri"/>
                        </a:rPr>
                        <a:t>Bakanlık tarafından her yıl yayımlanan “Mimarlık ve Mühendislik Hizmet Bedellerinin Hesabında Kullanılacak Yapı Yaklaşık Birim Maliyetleri Hakkında </a:t>
                      </a:r>
                      <a:r>
                        <a:rPr lang="tr-TR" sz="1600" dirty="0" err="1">
                          <a:solidFill>
                            <a:srgbClr val="FF0000"/>
                          </a:solidFill>
                          <a:latin typeface="Calibri"/>
                        </a:rPr>
                        <a:t>Tebliğ”in</a:t>
                      </a:r>
                      <a:r>
                        <a:rPr lang="tr-TR" sz="1600" dirty="0">
                          <a:solidFill>
                            <a:srgbClr val="FF0000"/>
                          </a:solidFill>
                          <a:latin typeface="Calibri"/>
                        </a:rPr>
                        <a:t> I ve II. sınıflarında </a:t>
                      </a:r>
                      <a:r>
                        <a:rPr lang="tr-TR" sz="1600" dirty="0">
                          <a:solidFill>
                            <a:srgbClr val="000000"/>
                          </a:solidFill>
                          <a:latin typeface="Calibri"/>
                        </a:rPr>
                        <a:t>yer alan yapılar.</a:t>
                      </a:r>
                      <a:endParaRPr lang="tr-TR" sz="1600" dirty="0">
                        <a:latin typeface="Times New Roman"/>
                      </a:endParaRPr>
                    </a:p>
                  </a:txBody>
                  <a:tcPr marL="68580" marR="68580" marT="0" marB="0"/>
                </a:tc>
                <a:tc>
                  <a:txBody>
                    <a:bodyPr/>
                    <a:lstStyle/>
                    <a:p>
                      <a:pPr algn="ctr">
                        <a:spcAft>
                          <a:spcPts val="0"/>
                        </a:spcAft>
                      </a:pPr>
                      <a:r>
                        <a:rPr lang="tr-TR" sz="1600">
                          <a:solidFill>
                            <a:srgbClr val="000000"/>
                          </a:solidFill>
                          <a:latin typeface="Calibri"/>
                        </a:rPr>
                        <a:t>500 TL/m</a:t>
                      </a:r>
                      <a:r>
                        <a:rPr lang="tr-TR" sz="1600" baseline="30000">
                          <a:solidFill>
                            <a:srgbClr val="000000"/>
                          </a:solidFill>
                          <a:latin typeface="inherit"/>
                        </a:rPr>
                        <a:t>2</a:t>
                      </a:r>
                      <a:endParaRPr lang="tr-TR" sz="1600">
                        <a:latin typeface="Times New Roman"/>
                      </a:endParaRPr>
                    </a:p>
                  </a:txBody>
                  <a:tcPr marL="68580" marR="68580" marT="0" marB="0" anchor="ctr"/>
                </a:tc>
                <a:extLst>
                  <a:ext uri="{0D108BD9-81ED-4DB2-BD59-A6C34878D82A}">
                    <a16:rowId xmlns:a16="http://schemas.microsoft.com/office/drawing/2014/main" val="10001"/>
                  </a:ext>
                </a:extLst>
              </a:tr>
              <a:tr h="1164541">
                <a:tc>
                  <a:txBody>
                    <a:bodyPr/>
                    <a:lstStyle/>
                    <a:p>
                      <a:pPr algn="ctr">
                        <a:spcAft>
                          <a:spcPts val="0"/>
                        </a:spcAft>
                      </a:pPr>
                      <a:r>
                        <a:rPr lang="tr-TR" sz="1600" dirty="0">
                          <a:solidFill>
                            <a:srgbClr val="000000"/>
                          </a:solidFill>
                          <a:latin typeface="Calibri"/>
                        </a:rPr>
                        <a:t>II.</a:t>
                      </a:r>
                      <a:endParaRPr lang="tr-TR" sz="1600" dirty="0">
                        <a:latin typeface="Times New Roman"/>
                      </a:endParaRPr>
                    </a:p>
                  </a:txBody>
                  <a:tcPr marL="68580" marR="68580" marT="0" marB="0"/>
                </a:tc>
                <a:tc>
                  <a:txBody>
                    <a:bodyPr/>
                    <a:lstStyle/>
                    <a:p>
                      <a:pPr algn="just">
                        <a:spcAft>
                          <a:spcPts val="0"/>
                        </a:spcAft>
                      </a:pPr>
                      <a:r>
                        <a:rPr lang="tr-TR" sz="1600" dirty="0">
                          <a:solidFill>
                            <a:srgbClr val="000000"/>
                          </a:solidFill>
                          <a:latin typeface="Calibri"/>
                        </a:rPr>
                        <a:t>“Mimarlık ve Mühendislik Hizmet Bedellerinin Hesabında Kullanılacak Yapı Yaklaşık Birim Maliyetleri Hakkında </a:t>
                      </a:r>
                      <a:r>
                        <a:rPr lang="tr-TR" sz="1600" dirty="0" err="1">
                          <a:solidFill>
                            <a:srgbClr val="FF0000"/>
                          </a:solidFill>
                          <a:latin typeface="Calibri"/>
                        </a:rPr>
                        <a:t>Tebliğ”in</a:t>
                      </a:r>
                      <a:r>
                        <a:rPr lang="tr-TR" sz="1600" dirty="0">
                          <a:solidFill>
                            <a:srgbClr val="FF0000"/>
                          </a:solidFill>
                          <a:latin typeface="Calibri"/>
                        </a:rPr>
                        <a:t> III. sınıfında </a:t>
                      </a:r>
                      <a:r>
                        <a:rPr lang="tr-TR" sz="1600" dirty="0">
                          <a:solidFill>
                            <a:srgbClr val="000000"/>
                          </a:solidFill>
                          <a:latin typeface="Calibri"/>
                        </a:rPr>
                        <a:t>yer alan yapılar.</a:t>
                      </a:r>
                      <a:endParaRPr lang="tr-TR" sz="1600" dirty="0">
                        <a:latin typeface="Times New Roman"/>
                      </a:endParaRPr>
                    </a:p>
                  </a:txBody>
                  <a:tcPr marL="68580" marR="68580" marT="0" marB="0"/>
                </a:tc>
                <a:tc>
                  <a:txBody>
                    <a:bodyPr/>
                    <a:lstStyle/>
                    <a:p>
                      <a:pPr algn="ctr">
                        <a:spcAft>
                          <a:spcPts val="0"/>
                        </a:spcAft>
                      </a:pPr>
                      <a:r>
                        <a:rPr lang="tr-TR" sz="1600" dirty="0">
                          <a:solidFill>
                            <a:srgbClr val="000000"/>
                          </a:solidFill>
                          <a:latin typeface="Calibri"/>
                        </a:rPr>
                        <a:t>1.215 TL/m</a:t>
                      </a:r>
                      <a:r>
                        <a:rPr lang="tr-TR" sz="1600" baseline="30000" dirty="0">
                          <a:solidFill>
                            <a:srgbClr val="000000"/>
                          </a:solidFill>
                          <a:latin typeface="inherit"/>
                        </a:rPr>
                        <a:t>2</a:t>
                      </a:r>
                      <a:endParaRPr lang="tr-TR" sz="1600" dirty="0">
                        <a:latin typeface="Times New Roman"/>
                      </a:endParaRPr>
                    </a:p>
                  </a:txBody>
                  <a:tcPr marL="68580" marR="68580" marT="0" marB="0" anchor="ctr"/>
                </a:tc>
                <a:extLst>
                  <a:ext uri="{0D108BD9-81ED-4DB2-BD59-A6C34878D82A}">
                    <a16:rowId xmlns:a16="http://schemas.microsoft.com/office/drawing/2014/main" val="10002"/>
                  </a:ext>
                </a:extLst>
              </a:tr>
              <a:tr h="1164541">
                <a:tc>
                  <a:txBody>
                    <a:bodyPr/>
                    <a:lstStyle/>
                    <a:p>
                      <a:pPr algn="ctr">
                        <a:spcAft>
                          <a:spcPts val="0"/>
                        </a:spcAft>
                      </a:pPr>
                      <a:r>
                        <a:rPr lang="tr-TR" sz="1600" dirty="0">
                          <a:solidFill>
                            <a:srgbClr val="000000"/>
                          </a:solidFill>
                          <a:latin typeface="Calibri"/>
                        </a:rPr>
                        <a:t>III.</a:t>
                      </a:r>
                      <a:endParaRPr lang="tr-TR" sz="1600" dirty="0">
                        <a:latin typeface="Times New Roman"/>
                      </a:endParaRPr>
                    </a:p>
                  </a:txBody>
                  <a:tcPr marL="68580" marR="68580" marT="0" marB="0"/>
                </a:tc>
                <a:tc>
                  <a:txBody>
                    <a:bodyPr/>
                    <a:lstStyle/>
                    <a:p>
                      <a:pPr algn="just">
                        <a:spcAft>
                          <a:spcPts val="0"/>
                        </a:spcAft>
                      </a:pPr>
                      <a:r>
                        <a:rPr lang="tr-TR" sz="1600" dirty="0">
                          <a:solidFill>
                            <a:srgbClr val="000000"/>
                          </a:solidFill>
                          <a:latin typeface="Calibri"/>
                        </a:rPr>
                        <a:t>“Mimarlık ve Mühendislik Hizmet Bedellerinin Hesabında Kullanılacak Yapı Yaklaşık Birim Maliyetleri Hakkında </a:t>
                      </a:r>
                      <a:r>
                        <a:rPr lang="tr-TR" sz="1600" dirty="0" err="1">
                          <a:solidFill>
                            <a:srgbClr val="FF0000"/>
                          </a:solidFill>
                          <a:latin typeface="Calibri"/>
                        </a:rPr>
                        <a:t>Tebliğ”in</a:t>
                      </a:r>
                      <a:r>
                        <a:rPr lang="tr-TR" sz="1600" dirty="0">
                          <a:solidFill>
                            <a:srgbClr val="FF0000"/>
                          </a:solidFill>
                          <a:latin typeface="Calibri"/>
                        </a:rPr>
                        <a:t> IV ve V. </a:t>
                      </a:r>
                      <a:r>
                        <a:rPr lang="tr-TR" sz="1600" dirty="0">
                          <a:solidFill>
                            <a:srgbClr val="000000"/>
                          </a:solidFill>
                          <a:latin typeface="Calibri"/>
                        </a:rPr>
                        <a:t>sınıflarında yer alan yapılar.</a:t>
                      </a:r>
                      <a:endParaRPr lang="tr-TR" sz="1600" dirty="0">
                        <a:latin typeface="Times New Roman"/>
                      </a:endParaRPr>
                    </a:p>
                  </a:txBody>
                  <a:tcPr marL="68580" marR="68580" marT="0" marB="0"/>
                </a:tc>
                <a:tc>
                  <a:txBody>
                    <a:bodyPr/>
                    <a:lstStyle/>
                    <a:p>
                      <a:pPr algn="ctr">
                        <a:spcAft>
                          <a:spcPts val="0"/>
                        </a:spcAft>
                      </a:pPr>
                      <a:r>
                        <a:rPr lang="tr-TR" sz="1600" dirty="0">
                          <a:solidFill>
                            <a:srgbClr val="000000"/>
                          </a:solidFill>
                          <a:latin typeface="Calibri"/>
                        </a:rPr>
                        <a:t>2.410 TL/m</a:t>
                      </a:r>
                      <a:r>
                        <a:rPr lang="tr-TR" sz="1600" baseline="30000" dirty="0">
                          <a:solidFill>
                            <a:srgbClr val="000000"/>
                          </a:solidFill>
                          <a:latin typeface="inherit"/>
                        </a:rPr>
                        <a:t>2</a:t>
                      </a:r>
                      <a:endParaRPr lang="tr-TR" sz="1600" dirty="0">
                        <a:latin typeface="Times New Roman"/>
                      </a:endParaRPr>
                    </a:p>
                  </a:txBody>
                  <a:tcPr marL="68580" marR="68580" marT="0" marB="0" anchor="ct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3000" y="609600"/>
            <a:ext cx="9875520" cy="1008993"/>
          </a:xfrm>
        </p:spPr>
        <p:txBody>
          <a:bodyPr>
            <a:normAutofit/>
          </a:bodyPr>
          <a:lstStyle/>
          <a:p>
            <a:r>
              <a:rPr lang="tr-TR" sz="2200" b="1" dirty="0" smtClean="0">
                <a:solidFill>
                  <a:srgbClr val="FF0000"/>
                </a:solidFill>
              </a:rPr>
              <a:t>HİZMET BEDELİNİN TESPİTİ VE BU BEDELE ESAS BİRİM MALİYETLERİN BELİRLENMESİ MADDE 26 </a:t>
            </a:r>
            <a:r>
              <a:rPr lang="tr-TR" sz="2200" dirty="0" smtClean="0">
                <a:solidFill>
                  <a:srgbClr val="FF0000"/>
                </a:solidFill>
              </a:rPr>
              <a:t/>
            </a:r>
            <a:br>
              <a:rPr lang="tr-TR" sz="2200" dirty="0" smtClean="0">
                <a:solidFill>
                  <a:srgbClr val="FF0000"/>
                </a:solidFill>
              </a:rPr>
            </a:br>
            <a:endParaRPr lang="tr-TR" sz="2200"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1094302324"/>
              </p:ext>
            </p:extLst>
          </p:nvPr>
        </p:nvGraphicFramePr>
        <p:xfrm>
          <a:off x="1143000" y="1618596"/>
          <a:ext cx="9872664" cy="4782206"/>
        </p:xfrm>
        <a:graphic>
          <a:graphicData uri="http://schemas.openxmlformats.org/drawingml/2006/table">
            <a:tbl>
              <a:tblPr firstRow="1" bandRow="1">
                <a:tableStyleId>{5C22544A-7EE6-4342-B048-85BDC9FD1C3A}</a:tableStyleId>
              </a:tblPr>
              <a:tblGrid>
                <a:gridCol w="4936332">
                  <a:extLst>
                    <a:ext uri="{9D8B030D-6E8A-4147-A177-3AD203B41FA5}">
                      <a16:colId xmlns:a16="http://schemas.microsoft.com/office/drawing/2014/main" val="20000"/>
                    </a:ext>
                  </a:extLst>
                </a:gridCol>
                <a:gridCol w="4936332">
                  <a:extLst>
                    <a:ext uri="{9D8B030D-6E8A-4147-A177-3AD203B41FA5}">
                      <a16:colId xmlns:a16="http://schemas.microsoft.com/office/drawing/2014/main" val="20001"/>
                    </a:ext>
                  </a:extLst>
                </a:gridCol>
              </a:tblGrid>
              <a:tr h="713762">
                <a:tc gridSpan="2">
                  <a:txBody>
                    <a:bodyPr/>
                    <a:lstStyle/>
                    <a:p>
                      <a:pPr algn="ctr"/>
                      <a:r>
                        <a:rPr lang="tr-TR" sz="1600" b="1" i="0" kern="1200" dirty="0" smtClean="0">
                          <a:solidFill>
                            <a:schemeClr val="lt1"/>
                          </a:solidFill>
                          <a:latin typeface="+mn-lt"/>
                          <a:ea typeface="+mn-ea"/>
                          <a:cs typeface="+mn-cs"/>
                        </a:rPr>
                        <a:t>Yapı Denetimi Hizmet Bedeline Esas Oranlar Cetveli</a:t>
                      </a:r>
                      <a:endParaRPr lang="tr-TR" sz="1600" dirty="0"/>
                    </a:p>
                  </a:txBody>
                  <a:tcPr/>
                </a:tc>
                <a:tc hMerge="1">
                  <a:txBody>
                    <a:bodyPr/>
                    <a:lstStyle/>
                    <a:p>
                      <a:endParaRPr lang="tr-TR" dirty="0"/>
                    </a:p>
                  </a:txBody>
                  <a:tcPr/>
                </a:tc>
                <a:extLst>
                  <a:ext uri="{0D108BD9-81ED-4DB2-BD59-A6C34878D82A}">
                    <a16:rowId xmlns:a16="http://schemas.microsoft.com/office/drawing/2014/main" val="10000"/>
                  </a:ext>
                </a:extLst>
              </a:tr>
              <a:tr h="678074">
                <a:tc>
                  <a:txBody>
                    <a:bodyPr/>
                    <a:lstStyle/>
                    <a:p>
                      <a:pPr algn="ctr">
                        <a:spcAft>
                          <a:spcPts val="0"/>
                        </a:spcAft>
                      </a:pPr>
                      <a:r>
                        <a:rPr lang="tr-TR" sz="1600" dirty="0">
                          <a:latin typeface="Calibri"/>
                        </a:rPr>
                        <a:t>Yapının Bitirilmesi İçin</a:t>
                      </a:r>
                      <a:endParaRPr lang="tr-TR" sz="1600" dirty="0">
                        <a:latin typeface="Times New Roman"/>
                      </a:endParaRPr>
                    </a:p>
                    <a:p>
                      <a:pPr algn="ctr">
                        <a:spcAft>
                          <a:spcPts val="0"/>
                        </a:spcAft>
                      </a:pPr>
                      <a:r>
                        <a:rPr lang="tr-TR" sz="1600" dirty="0">
                          <a:latin typeface="Calibri"/>
                        </a:rPr>
                        <a:t>Öngörülen Süre</a:t>
                      </a:r>
                      <a:endParaRPr lang="tr-TR" sz="1600" dirty="0">
                        <a:latin typeface="Times New Roman"/>
                      </a:endParaRPr>
                    </a:p>
                  </a:txBody>
                  <a:tcPr marL="44450" marR="44450" marT="0" marB="0" anchor="ctr"/>
                </a:tc>
                <a:tc>
                  <a:txBody>
                    <a:bodyPr/>
                    <a:lstStyle/>
                    <a:p>
                      <a:pPr algn="ctr">
                        <a:spcAft>
                          <a:spcPts val="0"/>
                        </a:spcAft>
                      </a:pPr>
                      <a:r>
                        <a:rPr lang="tr-TR" sz="1600">
                          <a:latin typeface="Calibri"/>
                        </a:rPr>
                        <a:t>Hizmet Bedeli Oranı (%)</a:t>
                      </a:r>
                      <a:endParaRPr lang="tr-TR" sz="1600">
                        <a:latin typeface="Times New Roman"/>
                      </a:endParaRPr>
                    </a:p>
                  </a:txBody>
                  <a:tcPr marL="44450" marR="44450" marT="0" marB="0" anchor="ctr"/>
                </a:tc>
                <a:extLst>
                  <a:ext uri="{0D108BD9-81ED-4DB2-BD59-A6C34878D82A}">
                    <a16:rowId xmlns:a16="http://schemas.microsoft.com/office/drawing/2014/main" val="10001"/>
                  </a:ext>
                </a:extLst>
              </a:tr>
              <a:tr h="678074">
                <a:tc>
                  <a:txBody>
                    <a:bodyPr/>
                    <a:lstStyle/>
                    <a:p>
                      <a:pPr algn="ctr">
                        <a:spcAft>
                          <a:spcPts val="0"/>
                        </a:spcAft>
                      </a:pPr>
                      <a:r>
                        <a:rPr lang="tr-TR" sz="1600" i="1" dirty="0">
                          <a:latin typeface="Calibri"/>
                        </a:rPr>
                        <a:t>1 yıl</a:t>
                      </a:r>
                      <a:endParaRPr lang="tr-TR" sz="1600" dirty="0">
                        <a:latin typeface="Times New Roman"/>
                      </a:endParaRPr>
                    </a:p>
                  </a:txBody>
                  <a:tcPr marL="44450" marR="44450" marT="0" marB="0" anchor="ctr"/>
                </a:tc>
                <a:tc>
                  <a:txBody>
                    <a:bodyPr/>
                    <a:lstStyle/>
                    <a:p>
                      <a:pPr algn="ctr">
                        <a:spcAft>
                          <a:spcPts val="0"/>
                        </a:spcAft>
                      </a:pPr>
                      <a:r>
                        <a:rPr lang="tr-TR" sz="1600" i="1">
                          <a:latin typeface="Calibri"/>
                        </a:rPr>
                        <a:t>1.43</a:t>
                      </a:r>
                      <a:endParaRPr lang="tr-TR" sz="1600">
                        <a:latin typeface="Times New Roman"/>
                      </a:endParaRPr>
                    </a:p>
                  </a:txBody>
                  <a:tcPr marL="44450" marR="44450" marT="0" marB="0" anchor="ctr"/>
                </a:tc>
                <a:extLst>
                  <a:ext uri="{0D108BD9-81ED-4DB2-BD59-A6C34878D82A}">
                    <a16:rowId xmlns:a16="http://schemas.microsoft.com/office/drawing/2014/main" val="10002"/>
                  </a:ext>
                </a:extLst>
              </a:tr>
              <a:tr h="678074">
                <a:tc>
                  <a:txBody>
                    <a:bodyPr/>
                    <a:lstStyle/>
                    <a:p>
                      <a:pPr algn="ctr">
                        <a:spcAft>
                          <a:spcPts val="0"/>
                        </a:spcAft>
                      </a:pPr>
                      <a:r>
                        <a:rPr lang="tr-TR" sz="1600" i="1" dirty="0">
                          <a:latin typeface="Calibri"/>
                        </a:rPr>
                        <a:t>2 yıl</a:t>
                      </a:r>
                      <a:endParaRPr lang="tr-TR" sz="1600" dirty="0">
                        <a:latin typeface="Times New Roman"/>
                      </a:endParaRPr>
                    </a:p>
                  </a:txBody>
                  <a:tcPr marL="44450" marR="44450" marT="0" marB="0" anchor="ctr"/>
                </a:tc>
                <a:tc>
                  <a:txBody>
                    <a:bodyPr/>
                    <a:lstStyle/>
                    <a:p>
                      <a:pPr algn="ctr">
                        <a:spcAft>
                          <a:spcPts val="0"/>
                        </a:spcAft>
                      </a:pPr>
                      <a:r>
                        <a:rPr lang="tr-TR" sz="1600" i="1">
                          <a:latin typeface="Calibri"/>
                        </a:rPr>
                        <a:t>1.50</a:t>
                      </a:r>
                      <a:endParaRPr lang="tr-TR" sz="1600">
                        <a:latin typeface="Times New Roman"/>
                      </a:endParaRPr>
                    </a:p>
                  </a:txBody>
                  <a:tcPr marL="44450" marR="44450" marT="0" marB="0" anchor="ctr"/>
                </a:tc>
                <a:extLst>
                  <a:ext uri="{0D108BD9-81ED-4DB2-BD59-A6C34878D82A}">
                    <a16:rowId xmlns:a16="http://schemas.microsoft.com/office/drawing/2014/main" val="10003"/>
                  </a:ext>
                </a:extLst>
              </a:tr>
              <a:tr h="678074">
                <a:tc>
                  <a:txBody>
                    <a:bodyPr/>
                    <a:lstStyle/>
                    <a:p>
                      <a:pPr algn="ctr">
                        <a:spcAft>
                          <a:spcPts val="0"/>
                        </a:spcAft>
                      </a:pPr>
                      <a:r>
                        <a:rPr lang="tr-TR" sz="1600" i="1" dirty="0">
                          <a:latin typeface="Calibri"/>
                        </a:rPr>
                        <a:t>3 yıl</a:t>
                      </a:r>
                      <a:endParaRPr lang="tr-TR" sz="1600" dirty="0">
                        <a:latin typeface="Times New Roman"/>
                      </a:endParaRPr>
                    </a:p>
                  </a:txBody>
                  <a:tcPr marL="44450" marR="44450" marT="0" marB="0" anchor="ctr"/>
                </a:tc>
                <a:tc>
                  <a:txBody>
                    <a:bodyPr/>
                    <a:lstStyle/>
                    <a:p>
                      <a:pPr algn="ctr">
                        <a:spcAft>
                          <a:spcPts val="0"/>
                        </a:spcAft>
                      </a:pPr>
                      <a:r>
                        <a:rPr lang="tr-TR" sz="1600" i="1">
                          <a:latin typeface="Calibri"/>
                        </a:rPr>
                        <a:t>1,58</a:t>
                      </a:r>
                      <a:endParaRPr lang="tr-TR" sz="1600">
                        <a:latin typeface="Times New Roman"/>
                      </a:endParaRPr>
                    </a:p>
                  </a:txBody>
                  <a:tcPr marL="44450" marR="44450" marT="0" marB="0" anchor="ctr"/>
                </a:tc>
                <a:extLst>
                  <a:ext uri="{0D108BD9-81ED-4DB2-BD59-A6C34878D82A}">
                    <a16:rowId xmlns:a16="http://schemas.microsoft.com/office/drawing/2014/main" val="10004"/>
                  </a:ext>
                </a:extLst>
              </a:tr>
              <a:tr h="678074">
                <a:tc>
                  <a:txBody>
                    <a:bodyPr/>
                    <a:lstStyle/>
                    <a:p>
                      <a:pPr algn="ctr">
                        <a:spcAft>
                          <a:spcPts val="0"/>
                        </a:spcAft>
                      </a:pPr>
                      <a:r>
                        <a:rPr lang="tr-TR" sz="1600" i="1" dirty="0">
                          <a:latin typeface="Calibri"/>
                        </a:rPr>
                        <a:t>4 yıl</a:t>
                      </a:r>
                      <a:endParaRPr lang="tr-TR" sz="1600" dirty="0">
                        <a:latin typeface="Times New Roman"/>
                      </a:endParaRPr>
                    </a:p>
                  </a:txBody>
                  <a:tcPr marL="44450" marR="44450" marT="0" marB="0" anchor="ctr"/>
                </a:tc>
                <a:tc>
                  <a:txBody>
                    <a:bodyPr/>
                    <a:lstStyle/>
                    <a:p>
                      <a:pPr algn="ctr">
                        <a:spcAft>
                          <a:spcPts val="0"/>
                        </a:spcAft>
                      </a:pPr>
                      <a:r>
                        <a:rPr lang="tr-TR" sz="1600" i="1" dirty="0">
                          <a:latin typeface="Calibri"/>
                        </a:rPr>
                        <a:t>1.65</a:t>
                      </a:r>
                      <a:endParaRPr lang="tr-TR" sz="1600" dirty="0">
                        <a:latin typeface="Times New Roman"/>
                      </a:endParaRPr>
                    </a:p>
                  </a:txBody>
                  <a:tcPr marL="44450" marR="44450" marT="0" marB="0" anchor="ctr"/>
                </a:tc>
                <a:extLst>
                  <a:ext uri="{0D108BD9-81ED-4DB2-BD59-A6C34878D82A}">
                    <a16:rowId xmlns:a16="http://schemas.microsoft.com/office/drawing/2014/main" val="10005"/>
                  </a:ext>
                </a:extLst>
              </a:tr>
              <a:tr h="678074">
                <a:tc>
                  <a:txBody>
                    <a:bodyPr/>
                    <a:lstStyle/>
                    <a:p>
                      <a:pPr algn="ctr">
                        <a:spcAft>
                          <a:spcPts val="0"/>
                        </a:spcAft>
                      </a:pPr>
                      <a:r>
                        <a:rPr lang="tr-TR" sz="1600" i="1">
                          <a:latin typeface="Calibri"/>
                        </a:rPr>
                        <a:t>5 yıl</a:t>
                      </a:r>
                      <a:endParaRPr lang="tr-TR" sz="1600">
                        <a:latin typeface="Times New Roman"/>
                      </a:endParaRPr>
                    </a:p>
                  </a:txBody>
                  <a:tcPr marL="44450" marR="44450" marT="0" marB="0" anchor="ctr"/>
                </a:tc>
                <a:tc>
                  <a:txBody>
                    <a:bodyPr/>
                    <a:lstStyle/>
                    <a:p>
                      <a:pPr algn="ctr">
                        <a:spcAft>
                          <a:spcPts val="0"/>
                        </a:spcAft>
                      </a:pPr>
                      <a:r>
                        <a:rPr lang="tr-TR" sz="1600" i="1" dirty="0">
                          <a:latin typeface="Calibri"/>
                        </a:rPr>
                        <a:t>1.74</a:t>
                      </a:r>
                      <a:endParaRPr lang="tr-TR" sz="1600" dirty="0">
                        <a:latin typeface="Times New Roman"/>
                      </a:endParaRPr>
                    </a:p>
                  </a:txBody>
                  <a:tcPr marL="44450" marR="44450" marT="0" marB="0" anchor="ct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788276"/>
          </a:xfrm>
        </p:spPr>
        <p:txBody>
          <a:bodyPr>
            <a:normAutofit fontScale="90000"/>
          </a:bodyPr>
          <a:lstStyle/>
          <a:p>
            <a:r>
              <a:rPr lang="tr-TR" sz="3600" b="1" dirty="0" smtClean="0">
                <a:solidFill>
                  <a:srgbClr val="FF0000"/>
                </a:solidFill>
              </a:rPr>
              <a:t/>
            </a:r>
            <a:br>
              <a:rPr lang="tr-TR" sz="3600" b="1" dirty="0" smtClean="0">
                <a:solidFill>
                  <a:srgbClr val="FF0000"/>
                </a:solidFill>
              </a:rPr>
            </a:br>
            <a:r>
              <a:rPr lang="tr-TR" sz="3600" b="1" dirty="0" smtClean="0">
                <a:solidFill>
                  <a:srgbClr val="FF0000"/>
                </a:solidFill>
              </a:rPr>
              <a:t>HİZMET BEDELİ TAKSİTLERİ </a:t>
            </a:r>
            <a:r>
              <a:rPr lang="tr-TR" sz="3600" b="1" dirty="0" smtClean="0">
                <a:solidFill>
                  <a:schemeClr val="tx1"/>
                </a:solidFill>
              </a:rPr>
              <a:t>MADDE 27</a:t>
            </a:r>
            <a:r>
              <a:rPr lang="tr-TR" dirty="0"/>
              <a:t/>
            </a:r>
            <a:br>
              <a:rPr lang="tr-TR" dirty="0"/>
            </a:br>
            <a:endParaRPr lang="tr-TR" dirty="0"/>
          </a:p>
        </p:txBody>
      </p:sp>
      <p:sp>
        <p:nvSpPr>
          <p:cNvPr id="3" name="İçerik Yer Tutucusu 2"/>
          <p:cNvSpPr>
            <a:spLocks noGrp="1"/>
          </p:cNvSpPr>
          <p:nvPr>
            <p:ph idx="1"/>
          </p:nvPr>
        </p:nvSpPr>
        <p:spPr>
          <a:xfrm>
            <a:off x="1143000" y="1593669"/>
            <a:ext cx="9872871" cy="4502331"/>
          </a:xfrm>
        </p:spPr>
        <p:txBody>
          <a:bodyPr>
            <a:normAutofit/>
          </a:bodyPr>
          <a:lstStyle/>
          <a:p>
            <a:pPr algn="just"/>
            <a:r>
              <a:rPr lang="tr-TR" sz="2600" b="1" dirty="0"/>
              <a:t> </a:t>
            </a:r>
            <a:r>
              <a:rPr lang="tr-TR" sz="2600" dirty="0"/>
              <a:t>(1) </a:t>
            </a:r>
            <a:r>
              <a:rPr lang="tr-TR" sz="2600" dirty="0">
                <a:solidFill>
                  <a:srgbClr val="FF0000"/>
                </a:solidFill>
              </a:rPr>
              <a:t>Toplam inşaat alanı </a:t>
            </a:r>
            <a:r>
              <a:rPr lang="tr-TR" sz="2600" baseline="30000" dirty="0">
                <a:solidFill>
                  <a:srgbClr val="FF0000"/>
                </a:solidFill>
              </a:rPr>
              <a:t> </a:t>
            </a:r>
            <a:r>
              <a:rPr lang="tr-TR" sz="2600" u="sng" dirty="0">
                <a:solidFill>
                  <a:srgbClr val="FF0000"/>
                </a:solidFill>
              </a:rPr>
              <a:t>üç bin</a:t>
            </a:r>
            <a:r>
              <a:rPr lang="tr-TR" sz="2600" dirty="0">
                <a:solidFill>
                  <a:srgbClr val="FF0000"/>
                </a:solidFill>
              </a:rPr>
              <a:t> m2’yi (dâhil) geçmeyen yapıların denetim hizmeti bedelinin, yapı sahibi tarafından yapı denetim hesabına defaten yatırılması esastır</a:t>
            </a:r>
            <a:r>
              <a:rPr lang="tr-TR" sz="2600" dirty="0"/>
              <a:t>. Ödeme makbuzunun bir sureti yapı sahibi tarafından ilgili idareye ve yapı denetim kuruluşuna verilir</a:t>
            </a:r>
            <a:r>
              <a:rPr lang="tr-TR" sz="2600" dirty="0" smtClean="0"/>
              <a:t>.</a:t>
            </a:r>
            <a:endParaRPr lang="tr-TR" sz="2600" dirty="0"/>
          </a:p>
          <a:p>
            <a:pPr algn="just"/>
            <a:r>
              <a:rPr lang="tr-TR" sz="2600" dirty="0"/>
              <a:t>(2) </a:t>
            </a:r>
            <a:r>
              <a:rPr lang="tr-TR" sz="2600" dirty="0">
                <a:solidFill>
                  <a:srgbClr val="FF0000"/>
                </a:solidFill>
              </a:rPr>
              <a:t>Toplam inşaat alanı </a:t>
            </a:r>
            <a:r>
              <a:rPr lang="tr-TR" sz="2600" baseline="30000" dirty="0">
                <a:solidFill>
                  <a:srgbClr val="FF0000"/>
                </a:solidFill>
              </a:rPr>
              <a:t> </a:t>
            </a:r>
            <a:r>
              <a:rPr lang="tr-TR" sz="2600" u="sng" dirty="0">
                <a:solidFill>
                  <a:srgbClr val="FF0000"/>
                </a:solidFill>
              </a:rPr>
              <a:t>üç bin</a:t>
            </a:r>
            <a:r>
              <a:rPr lang="tr-TR" sz="2600" dirty="0">
                <a:solidFill>
                  <a:srgbClr val="FF0000"/>
                </a:solidFill>
              </a:rPr>
              <a:t> m2’nin üzerindeki yapıların yapı denetimi hizmet bedelleri, yapı sahibinin tercihine göre, defaten veya aşağıdaki tabloda gösterilen taksitler halinde veya kısmi taksitler halinde hesaba yatırılır. </a:t>
            </a:r>
            <a:r>
              <a:rPr lang="tr-TR" sz="2600" dirty="0"/>
              <a:t>Ödeme makbuzunun bir sureti yapı sahibi tarafından ilgili idareye ve yapı denetim kuruluşuna verilir.</a:t>
            </a:r>
          </a:p>
          <a:p>
            <a:endParaRPr lang="tr-TR" dirty="0"/>
          </a:p>
        </p:txBody>
      </p:sp>
    </p:spTree>
    <p:extLst>
      <p:ext uri="{BB962C8B-B14F-4D97-AF65-F5344CB8AC3E}">
        <p14:creationId xmlns:p14="http://schemas.microsoft.com/office/powerpoint/2010/main" val="8453721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893379"/>
          </a:xfrm>
        </p:spPr>
        <p:txBody>
          <a:bodyPr/>
          <a:lstStyle/>
          <a:p>
            <a:r>
              <a:rPr lang="tr-TR" b="1" dirty="0" smtClean="0">
                <a:solidFill>
                  <a:srgbClr val="FF0000"/>
                </a:solidFill>
              </a:rPr>
              <a:t>HİZMET BEDELİ TAKSİTLERİ </a:t>
            </a:r>
            <a:r>
              <a:rPr lang="tr-TR" b="1" dirty="0" smtClean="0">
                <a:solidFill>
                  <a:schemeClr val="tx1"/>
                </a:solidFill>
              </a:rPr>
              <a:t>MADDE 27</a:t>
            </a:r>
            <a:endParaRPr lang="tr-TR" dirty="0">
              <a:solidFill>
                <a:schemeClr val="tx1"/>
              </a:solidFill>
            </a:endParaRPr>
          </a:p>
        </p:txBody>
      </p:sp>
      <p:sp>
        <p:nvSpPr>
          <p:cNvPr id="5" name="Rectangle 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
            </a:r>
            <a:br>
              <a:rPr kumimoji="0" lang="tr-TR" altLang="tr-TR" sz="12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br>
            <a:endParaRPr kumimoji="0" lang="tr-TR" altLang="tr-TR" sz="1100" b="0" i="0" u="none" strike="noStrike" cap="none" normalizeH="0" baseline="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smtClean="0">
                <a:ln>
                  <a:noFill/>
                </a:ln>
                <a:solidFill>
                  <a:srgbClr val="000000"/>
                </a:solidFill>
                <a:effectLst/>
                <a:latin typeface="Calibri" panose="020F0502020204030204" pitchFamily="34" charset="0"/>
                <a:cs typeface="Calibri" panose="020F0502020204030204" pitchFamily="34" charset="0"/>
              </a:rPr>
              <a:t> </a:t>
            </a: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7" name="6 İçerik Yer Tutucusu"/>
          <p:cNvGraphicFramePr>
            <a:graphicFrameLocks noGrp="1"/>
          </p:cNvGraphicFramePr>
          <p:nvPr>
            <p:ph idx="1"/>
            <p:extLst>
              <p:ext uri="{D42A27DB-BD31-4B8C-83A1-F6EECF244321}">
                <p14:modId xmlns:p14="http://schemas.microsoft.com/office/powerpoint/2010/main" val="899439127"/>
              </p:ext>
            </p:extLst>
          </p:nvPr>
        </p:nvGraphicFramePr>
        <p:xfrm>
          <a:off x="1051035" y="2057400"/>
          <a:ext cx="9964629" cy="4319904"/>
        </p:xfrm>
        <a:graphic>
          <a:graphicData uri="http://schemas.openxmlformats.org/drawingml/2006/table">
            <a:tbl>
              <a:tblPr firstRow="1" bandRow="1">
                <a:tableStyleId>{5C22544A-7EE6-4342-B048-85BDC9FD1C3A}</a:tableStyleId>
              </a:tblPr>
              <a:tblGrid>
                <a:gridCol w="3321543">
                  <a:extLst>
                    <a:ext uri="{9D8B030D-6E8A-4147-A177-3AD203B41FA5}">
                      <a16:colId xmlns:a16="http://schemas.microsoft.com/office/drawing/2014/main" val="20000"/>
                    </a:ext>
                  </a:extLst>
                </a:gridCol>
                <a:gridCol w="3321543">
                  <a:extLst>
                    <a:ext uri="{9D8B030D-6E8A-4147-A177-3AD203B41FA5}">
                      <a16:colId xmlns:a16="http://schemas.microsoft.com/office/drawing/2014/main" val="20001"/>
                    </a:ext>
                  </a:extLst>
                </a:gridCol>
                <a:gridCol w="3321543">
                  <a:extLst>
                    <a:ext uri="{9D8B030D-6E8A-4147-A177-3AD203B41FA5}">
                      <a16:colId xmlns:a16="http://schemas.microsoft.com/office/drawing/2014/main" val="20002"/>
                    </a:ext>
                  </a:extLst>
                </a:gridCol>
              </a:tblGrid>
              <a:tr h="557424">
                <a:tc>
                  <a:txBody>
                    <a:bodyPr/>
                    <a:lstStyle/>
                    <a:p>
                      <a:pPr algn="just">
                        <a:spcAft>
                          <a:spcPts val="0"/>
                        </a:spcAft>
                      </a:pPr>
                      <a:r>
                        <a:rPr lang="tr-TR" sz="1600" b="1" dirty="0">
                          <a:latin typeface="Calibri"/>
                        </a:rPr>
                        <a:t>Taksit</a:t>
                      </a:r>
                      <a:endParaRPr lang="tr-TR" sz="1600" dirty="0">
                        <a:latin typeface="Times New Roman"/>
                      </a:endParaRPr>
                    </a:p>
                  </a:txBody>
                  <a:tcPr marL="68580" marR="68580" marT="0" marB="0"/>
                </a:tc>
                <a:tc>
                  <a:txBody>
                    <a:bodyPr/>
                    <a:lstStyle/>
                    <a:p>
                      <a:pPr algn="just">
                        <a:spcAft>
                          <a:spcPts val="0"/>
                        </a:spcAft>
                      </a:pPr>
                      <a:r>
                        <a:rPr lang="tr-TR" sz="1600" b="1">
                          <a:latin typeface="Calibri"/>
                        </a:rPr>
                        <a:t>Kapsam</a:t>
                      </a:r>
                      <a:endParaRPr lang="tr-TR" sz="1600">
                        <a:latin typeface="Times New Roman"/>
                      </a:endParaRPr>
                    </a:p>
                  </a:txBody>
                  <a:tcPr marL="68580" marR="68580" marT="0" marB="0"/>
                </a:tc>
                <a:tc>
                  <a:txBody>
                    <a:bodyPr/>
                    <a:lstStyle/>
                    <a:p>
                      <a:pPr algn="just">
                        <a:spcAft>
                          <a:spcPts val="0"/>
                        </a:spcAft>
                      </a:pPr>
                      <a:r>
                        <a:rPr lang="tr-TR" sz="1600" b="1">
                          <a:latin typeface="Calibri"/>
                        </a:rPr>
                        <a:t>Miktar (%)</a:t>
                      </a:r>
                      <a:endParaRPr lang="tr-TR" sz="1600">
                        <a:latin typeface="Times New Roman"/>
                      </a:endParaRPr>
                    </a:p>
                  </a:txBody>
                  <a:tcPr marL="68580" marR="68580" marT="0" marB="0"/>
                </a:tc>
                <a:extLst>
                  <a:ext uri="{0D108BD9-81ED-4DB2-BD59-A6C34878D82A}">
                    <a16:rowId xmlns:a16="http://schemas.microsoft.com/office/drawing/2014/main" val="10000"/>
                  </a:ext>
                </a:extLst>
              </a:tr>
              <a:tr h="557424">
                <a:tc>
                  <a:txBody>
                    <a:bodyPr/>
                    <a:lstStyle/>
                    <a:p>
                      <a:pPr algn="just">
                        <a:spcAft>
                          <a:spcPts val="0"/>
                        </a:spcAft>
                      </a:pPr>
                      <a:r>
                        <a:rPr lang="tr-TR" sz="1600">
                          <a:latin typeface="Calibri"/>
                        </a:rPr>
                        <a:t>1</a:t>
                      </a:r>
                      <a:endParaRPr lang="tr-TR" sz="1600">
                        <a:latin typeface="Times New Roman"/>
                      </a:endParaRPr>
                    </a:p>
                  </a:txBody>
                  <a:tcPr marL="68580" marR="68580" marT="0" marB="0" anchor="ctr"/>
                </a:tc>
                <a:tc>
                  <a:txBody>
                    <a:bodyPr/>
                    <a:lstStyle/>
                    <a:p>
                      <a:pPr algn="just">
                        <a:spcAft>
                          <a:spcPts val="0"/>
                        </a:spcAft>
                      </a:pPr>
                      <a:r>
                        <a:rPr lang="tr-TR" sz="1600" dirty="0">
                          <a:latin typeface="Calibri"/>
                        </a:rPr>
                        <a:t>Ruhsat alınması aşamasında ödenecek olan proje inceleme bedeli</a:t>
                      </a:r>
                      <a:endParaRPr lang="tr-TR" sz="1600" dirty="0">
                        <a:latin typeface="Times New Roman"/>
                      </a:endParaRPr>
                    </a:p>
                  </a:txBody>
                  <a:tcPr marL="68580" marR="68580" marT="0" marB="0" anchor="ctr"/>
                </a:tc>
                <a:tc>
                  <a:txBody>
                    <a:bodyPr/>
                    <a:lstStyle/>
                    <a:p>
                      <a:pPr algn="just">
                        <a:spcAft>
                          <a:spcPts val="0"/>
                        </a:spcAft>
                      </a:pPr>
                      <a:r>
                        <a:rPr lang="tr-TR" sz="1600">
                          <a:latin typeface="Calibri"/>
                        </a:rPr>
                        <a:t>10</a:t>
                      </a:r>
                      <a:endParaRPr lang="tr-TR" sz="1600">
                        <a:latin typeface="Times New Roman"/>
                      </a:endParaRPr>
                    </a:p>
                  </a:txBody>
                  <a:tcPr marL="68580" marR="68580" marT="0" marB="0" anchor="ctr"/>
                </a:tc>
                <a:extLst>
                  <a:ext uri="{0D108BD9-81ED-4DB2-BD59-A6C34878D82A}">
                    <a16:rowId xmlns:a16="http://schemas.microsoft.com/office/drawing/2014/main" val="10001"/>
                  </a:ext>
                </a:extLst>
              </a:tr>
              <a:tr h="557424">
                <a:tc>
                  <a:txBody>
                    <a:bodyPr/>
                    <a:lstStyle/>
                    <a:p>
                      <a:pPr algn="just">
                        <a:spcAft>
                          <a:spcPts val="0"/>
                        </a:spcAft>
                      </a:pPr>
                      <a:r>
                        <a:rPr lang="tr-TR" sz="1600">
                          <a:latin typeface="Calibri"/>
                        </a:rPr>
                        <a:t>2</a:t>
                      </a:r>
                      <a:endParaRPr lang="tr-TR" sz="1600">
                        <a:latin typeface="Times New Roman"/>
                      </a:endParaRPr>
                    </a:p>
                  </a:txBody>
                  <a:tcPr marL="68580" marR="68580" marT="0" marB="0" anchor="ctr"/>
                </a:tc>
                <a:tc>
                  <a:txBody>
                    <a:bodyPr/>
                    <a:lstStyle/>
                    <a:p>
                      <a:pPr algn="just">
                        <a:spcAft>
                          <a:spcPts val="0"/>
                        </a:spcAft>
                      </a:pPr>
                      <a:r>
                        <a:rPr lang="tr-TR" sz="1600">
                          <a:latin typeface="Calibri"/>
                        </a:rPr>
                        <a:t>Kazı ve temel üst kotuna kadar olan kısım</a:t>
                      </a:r>
                      <a:endParaRPr lang="tr-TR" sz="1600">
                        <a:latin typeface="Times New Roman"/>
                      </a:endParaRPr>
                    </a:p>
                  </a:txBody>
                  <a:tcPr marL="68580" marR="68580" marT="0" marB="0" anchor="ctr"/>
                </a:tc>
                <a:tc>
                  <a:txBody>
                    <a:bodyPr/>
                    <a:lstStyle/>
                    <a:p>
                      <a:pPr algn="just">
                        <a:spcAft>
                          <a:spcPts val="0"/>
                        </a:spcAft>
                      </a:pPr>
                      <a:r>
                        <a:rPr lang="tr-TR" sz="1600">
                          <a:latin typeface="Calibri"/>
                        </a:rPr>
                        <a:t>10</a:t>
                      </a:r>
                      <a:endParaRPr lang="tr-TR" sz="1600">
                        <a:latin typeface="Times New Roman"/>
                      </a:endParaRPr>
                    </a:p>
                  </a:txBody>
                  <a:tcPr marL="68580" marR="68580" marT="0" marB="0" anchor="ctr"/>
                </a:tc>
                <a:extLst>
                  <a:ext uri="{0D108BD9-81ED-4DB2-BD59-A6C34878D82A}">
                    <a16:rowId xmlns:a16="http://schemas.microsoft.com/office/drawing/2014/main" val="10002"/>
                  </a:ext>
                </a:extLst>
              </a:tr>
              <a:tr h="557424">
                <a:tc>
                  <a:txBody>
                    <a:bodyPr/>
                    <a:lstStyle/>
                    <a:p>
                      <a:pPr algn="just">
                        <a:spcAft>
                          <a:spcPts val="0"/>
                        </a:spcAft>
                      </a:pPr>
                      <a:r>
                        <a:rPr lang="tr-TR" sz="1600">
                          <a:latin typeface="Calibri"/>
                        </a:rPr>
                        <a:t>3</a:t>
                      </a:r>
                      <a:endParaRPr lang="tr-TR" sz="1600">
                        <a:latin typeface="Times New Roman"/>
                      </a:endParaRPr>
                    </a:p>
                  </a:txBody>
                  <a:tcPr marL="68580" marR="68580" marT="0" marB="0" anchor="ctr"/>
                </a:tc>
                <a:tc>
                  <a:txBody>
                    <a:bodyPr/>
                    <a:lstStyle/>
                    <a:p>
                      <a:pPr algn="just">
                        <a:spcAft>
                          <a:spcPts val="0"/>
                        </a:spcAft>
                      </a:pPr>
                      <a:r>
                        <a:rPr lang="tr-TR" sz="1600">
                          <a:latin typeface="Calibri"/>
                        </a:rPr>
                        <a:t>Taşıyıcı sistem bölümü</a:t>
                      </a:r>
                      <a:endParaRPr lang="tr-TR" sz="1600">
                        <a:latin typeface="Times New Roman"/>
                      </a:endParaRPr>
                    </a:p>
                  </a:txBody>
                  <a:tcPr marL="68580" marR="68580" marT="0" marB="0" anchor="ctr"/>
                </a:tc>
                <a:tc>
                  <a:txBody>
                    <a:bodyPr/>
                    <a:lstStyle/>
                    <a:p>
                      <a:pPr algn="just">
                        <a:spcAft>
                          <a:spcPts val="0"/>
                        </a:spcAft>
                      </a:pPr>
                      <a:r>
                        <a:rPr lang="tr-TR" sz="1600">
                          <a:latin typeface="Calibri"/>
                        </a:rPr>
                        <a:t>40</a:t>
                      </a:r>
                      <a:endParaRPr lang="tr-TR" sz="1600">
                        <a:latin typeface="Times New Roman"/>
                      </a:endParaRPr>
                    </a:p>
                  </a:txBody>
                  <a:tcPr marL="68580" marR="68580" marT="0" marB="0" anchor="ctr"/>
                </a:tc>
                <a:extLst>
                  <a:ext uri="{0D108BD9-81ED-4DB2-BD59-A6C34878D82A}">
                    <a16:rowId xmlns:a16="http://schemas.microsoft.com/office/drawing/2014/main" val="10003"/>
                  </a:ext>
                </a:extLst>
              </a:tr>
              <a:tr h="557424">
                <a:tc>
                  <a:txBody>
                    <a:bodyPr/>
                    <a:lstStyle/>
                    <a:p>
                      <a:pPr algn="just">
                        <a:spcAft>
                          <a:spcPts val="0"/>
                        </a:spcAft>
                      </a:pPr>
                      <a:r>
                        <a:rPr lang="tr-TR" sz="1600">
                          <a:latin typeface="Calibri"/>
                        </a:rPr>
                        <a:t>4</a:t>
                      </a:r>
                      <a:endParaRPr lang="tr-TR" sz="1600">
                        <a:latin typeface="Times New Roman"/>
                      </a:endParaRPr>
                    </a:p>
                  </a:txBody>
                  <a:tcPr marL="68580" marR="68580" marT="0" marB="0" anchor="ctr"/>
                </a:tc>
                <a:tc>
                  <a:txBody>
                    <a:bodyPr/>
                    <a:lstStyle/>
                    <a:p>
                      <a:pPr algn="just">
                        <a:spcAft>
                          <a:spcPts val="0"/>
                        </a:spcAft>
                      </a:pPr>
                      <a:r>
                        <a:rPr lang="tr-TR" sz="1600">
                          <a:latin typeface="Calibri"/>
                        </a:rPr>
                        <a:t>Çatı örtüsü, dolgu duvarları, kapı ve pencere kasaları, tesisat alt yapısı dâhil yapının sıvaya kadar hazır duruma getirilmiş bölümü</a:t>
                      </a:r>
                      <a:endParaRPr lang="tr-TR" sz="1600">
                        <a:latin typeface="Times New Roman"/>
                      </a:endParaRPr>
                    </a:p>
                  </a:txBody>
                  <a:tcPr marL="68580" marR="68580" marT="0" marB="0" anchor="ctr"/>
                </a:tc>
                <a:tc>
                  <a:txBody>
                    <a:bodyPr/>
                    <a:lstStyle/>
                    <a:p>
                      <a:pPr algn="just">
                        <a:spcAft>
                          <a:spcPts val="0"/>
                        </a:spcAft>
                      </a:pPr>
                      <a:r>
                        <a:rPr lang="tr-TR" sz="1600">
                          <a:latin typeface="Calibri"/>
                        </a:rPr>
                        <a:t>20</a:t>
                      </a:r>
                      <a:endParaRPr lang="tr-TR" sz="1600">
                        <a:latin typeface="Times New Roman"/>
                      </a:endParaRPr>
                    </a:p>
                  </a:txBody>
                  <a:tcPr marL="68580" marR="68580" marT="0" marB="0" anchor="ctr"/>
                </a:tc>
                <a:extLst>
                  <a:ext uri="{0D108BD9-81ED-4DB2-BD59-A6C34878D82A}">
                    <a16:rowId xmlns:a16="http://schemas.microsoft.com/office/drawing/2014/main" val="10004"/>
                  </a:ext>
                </a:extLst>
              </a:tr>
              <a:tr h="557424">
                <a:tc>
                  <a:txBody>
                    <a:bodyPr/>
                    <a:lstStyle/>
                    <a:p>
                      <a:pPr algn="just">
                        <a:spcAft>
                          <a:spcPts val="0"/>
                        </a:spcAft>
                      </a:pPr>
                      <a:r>
                        <a:rPr lang="tr-TR" sz="1600">
                          <a:latin typeface="Calibri"/>
                        </a:rPr>
                        <a:t>5</a:t>
                      </a:r>
                      <a:endParaRPr lang="tr-TR" sz="1600">
                        <a:latin typeface="Times New Roman"/>
                      </a:endParaRPr>
                    </a:p>
                  </a:txBody>
                  <a:tcPr marL="68580" marR="68580" marT="0" marB="0" anchor="ctr"/>
                </a:tc>
                <a:tc>
                  <a:txBody>
                    <a:bodyPr/>
                    <a:lstStyle/>
                    <a:p>
                      <a:pPr algn="just">
                        <a:spcAft>
                          <a:spcPts val="0"/>
                        </a:spcAft>
                      </a:pPr>
                      <a:r>
                        <a:rPr lang="tr-TR" sz="1600">
                          <a:latin typeface="Calibri"/>
                        </a:rPr>
                        <a:t>Mekanik ve elektrik tesisatı ile kalan yapı bölümü</a:t>
                      </a:r>
                      <a:endParaRPr lang="tr-TR" sz="1600">
                        <a:latin typeface="Times New Roman"/>
                      </a:endParaRPr>
                    </a:p>
                  </a:txBody>
                  <a:tcPr marL="68580" marR="68580" marT="0" marB="0" anchor="ctr"/>
                </a:tc>
                <a:tc>
                  <a:txBody>
                    <a:bodyPr/>
                    <a:lstStyle/>
                    <a:p>
                      <a:pPr algn="just">
                        <a:spcAft>
                          <a:spcPts val="0"/>
                        </a:spcAft>
                      </a:pPr>
                      <a:r>
                        <a:rPr lang="tr-TR" sz="1600">
                          <a:latin typeface="Calibri"/>
                        </a:rPr>
                        <a:t>15</a:t>
                      </a:r>
                      <a:endParaRPr lang="tr-TR" sz="1600">
                        <a:latin typeface="Times New Roman"/>
                      </a:endParaRPr>
                    </a:p>
                  </a:txBody>
                  <a:tcPr marL="68580" marR="68580" marT="0" marB="0" anchor="ctr"/>
                </a:tc>
                <a:extLst>
                  <a:ext uri="{0D108BD9-81ED-4DB2-BD59-A6C34878D82A}">
                    <a16:rowId xmlns:a16="http://schemas.microsoft.com/office/drawing/2014/main" val="10005"/>
                  </a:ext>
                </a:extLst>
              </a:tr>
              <a:tr h="557424">
                <a:tc>
                  <a:txBody>
                    <a:bodyPr/>
                    <a:lstStyle/>
                    <a:p>
                      <a:pPr algn="just">
                        <a:spcAft>
                          <a:spcPts val="0"/>
                        </a:spcAft>
                      </a:pPr>
                      <a:r>
                        <a:rPr lang="tr-TR" sz="1600">
                          <a:latin typeface="Calibri"/>
                        </a:rPr>
                        <a:t>6</a:t>
                      </a:r>
                      <a:endParaRPr lang="tr-TR" sz="1600">
                        <a:latin typeface="Times New Roman"/>
                      </a:endParaRPr>
                    </a:p>
                  </a:txBody>
                  <a:tcPr marL="68580" marR="68580" marT="0" marB="0" anchor="ctr"/>
                </a:tc>
                <a:tc>
                  <a:txBody>
                    <a:bodyPr/>
                    <a:lstStyle/>
                    <a:p>
                      <a:pPr algn="just">
                        <a:spcAft>
                          <a:spcPts val="0"/>
                        </a:spcAft>
                      </a:pPr>
                      <a:r>
                        <a:rPr lang="tr-TR" sz="1600">
                          <a:latin typeface="Calibri"/>
                        </a:rPr>
                        <a:t>İş bitirme tutanağının ilgili idare tarafından onaylanması</a:t>
                      </a:r>
                      <a:endParaRPr lang="tr-TR" sz="1600">
                        <a:latin typeface="Times New Roman"/>
                      </a:endParaRPr>
                    </a:p>
                  </a:txBody>
                  <a:tcPr marL="68580" marR="68580" marT="0" marB="0" anchor="ctr"/>
                </a:tc>
                <a:tc>
                  <a:txBody>
                    <a:bodyPr/>
                    <a:lstStyle/>
                    <a:p>
                      <a:pPr algn="just">
                        <a:spcAft>
                          <a:spcPts val="0"/>
                        </a:spcAft>
                      </a:pPr>
                      <a:r>
                        <a:rPr lang="tr-TR" sz="1600" dirty="0">
                          <a:latin typeface="Calibri"/>
                        </a:rPr>
                        <a:t>5</a:t>
                      </a:r>
                      <a:endParaRPr lang="tr-TR" sz="1600" dirty="0">
                        <a:latin typeface="Times New Roman"/>
                      </a:endParaRPr>
                    </a:p>
                  </a:txBody>
                  <a:tcPr marL="68580" marR="68580"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99495421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819807"/>
          </a:xfrm>
        </p:spPr>
        <p:txBody>
          <a:bodyPr/>
          <a:lstStyle/>
          <a:p>
            <a:r>
              <a:rPr lang="tr-TR" b="1" dirty="0" smtClean="0">
                <a:solidFill>
                  <a:srgbClr val="FF0000"/>
                </a:solidFill>
              </a:rPr>
              <a:t>HİZMET BEDELİ TAKSİTLERİ </a:t>
            </a:r>
            <a:r>
              <a:rPr lang="tr-TR" b="1" dirty="0" smtClean="0">
                <a:solidFill>
                  <a:schemeClr val="tx1"/>
                </a:solidFill>
              </a:rPr>
              <a:t>MADDE 27</a:t>
            </a:r>
            <a:endParaRPr lang="tr-TR" dirty="0">
              <a:solidFill>
                <a:schemeClr val="tx1"/>
              </a:solidFill>
            </a:endParaRPr>
          </a:p>
        </p:txBody>
      </p:sp>
      <p:sp>
        <p:nvSpPr>
          <p:cNvPr id="3" name="İçerik Yer Tutucusu 2"/>
          <p:cNvSpPr>
            <a:spLocks noGrp="1"/>
          </p:cNvSpPr>
          <p:nvPr>
            <p:ph idx="1"/>
          </p:nvPr>
        </p:nvSpPr>
        <p:spPr>
          <a:xfrm>
            <a:off x="1143000" y="1702676"/>
            <a:ext cx="9872871" cy="4393324"/>
          </a:xfrm>
        </p:spPr>
        <p:txBody>
          <a:bodyPr>
            <a:normAutofit/>
          </a:bodyPr>
          <a:lstStyle/>
          <a:p>
            <a:pPr algn="just"/>
            <a:r>
              <a:rPr lang="tr-TR" sz="3400" dirty="0"/>
              <a:t> </a:t>
            </a:r>
            <a:r>
              <a:rPr lang="tr-TR" sz="3400" dirty="0">
                <a:solidFill>
                  <a:schemeClr val="tx1"/>
                </a:solidFill>
              </a:rPr>
              <a:t>(3) </a:t>
            </a:r>
            <a:r>
              <a:rPr lang="tr-TR" sz="3400" dirty="0">
                <a:solidFill>
                  <a:srgbClr val="FF0000"/>
                </a:solidFill>
              </a:rPr>
              <a:t>Müteakip bölümün hizmet bedeli yatırılmadığı takdirde, yapı denetim kuruluşunca yapı faaliyet durdurma tutanağı ile seviye tespit tutanağı tanzim edilerek, tanzim tarihinden itibaren </a:t>
            </a:r>
            <a:r>
              <a:rPr lang="tr-TR" sz="3400" dirty="0">
                <a:solidFill>
                  <a:schemeClr val="tx1"/>
                </a:solidFill>
              </a:rPr>
              <a:t>üç iş günü içinde </a:t>
            </a:r>
            <a:r>
              <a:rPr lang="tr-TR" sz="3400" dirty="0">
                <a:solidFill>
                  <a:srgbClr val="FF0000"/>
                </a:solidFill>
              </a:rPr>
              <a:t>ilgili idareye bildirimde bulunulur.</a:t>
            </a:r>
            <a:r>
              <a:rPr lang="tr-TR" sz="3400" dirty="0"/>
              <a:t> </a:t>
            </a:r>
            <a:r>
              <a:rPr lang="tr-TR" sz="3400" dirty="0">
                <a:solidFill>
                  <a:srgbClr val="FF0000"/>
                </a:solidFill>
              </a:rPr>
              <a:t>İlgili idarece yapı tatil tutanağı tanzim edilir ve yapının devamına izin verilmez</a:t>
            </a:r>
            <a:r>
              <a:rPr lang="tr-TR" sz="3400" dirty="0"/>
              <a:t>. </a:t>
            </a:r>
            <a:r>
              <a:rPr lang="tr-TR" sz="3400" dirty="0">
                <a:solidFill>
                  <a:srgbClr val="FF0000"/>
                </a:solidFill>
              </a:rPr>
              <a:t>Bu hükümlere aykırı hareket eden ilgililer hakkında, Kanunun cezai hükümleri uygulanır.</a:t>
            </a:r>
          </a:p>
          <a:p>
            <a:endParaRPr lang="tr-TR" dirty="0"/>
          </a:p>
        </p:txBody>
      </p:sp>
    </p:spTree>
    <p:extLst>
      <p:ext uri="{BB962C8B-B14F-4D97-AF65-F5344CB8AC3E}">
        <p14:creationId xmlns:p14="http://schemas.microsoft.com/office/powerpoint/2010/main" val="317430465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539931"/>
          </a:xfrm>
        </p:spPr>
        <p:txBody>
          <a:bodyPr>
            <a:normAutofit fontScale="90000"/>
          </a:bodyPr>
          <a:lstStyle/>
          <a:p>
            <a:r>
              <a:rPr lang="tr-TR" sz="3200" b="1" dirty="0" smtClean="0">
                <a:solidFill>
                  <a:srgbClr val="FF0000"/>
                </a:solidFill>
              </a:rPr>
              <a:t/>
            </a:r>
            <a:br>
              <a:rPr lang="tr-TR" sz="3200" b="1" dirty="0" smtClean="0">
                <a:solidFill>
                  <a:srgbClr val="FF0000"/>
                </a:solidFill>
              </a:rPr>
            </a:br>
            <a:r>
              <a:rPr lang="tr-TR" sz="3200" b="1" dirty="0" smtClean="0">
                <a:solidFill>
                  <a:srgbClr val="FF0000"/>
                </a:solidFill>
              </a:rPr>
              <a:t>HİZMET BEDELİNİN ÖDENMESİ </a:t>
            </a:r>
            <a:r>
              <a:rPr lang="tr-TR" sz="3200" b="1" dirty="0" smtClean="0">
                <a:solidFill>
                  <a:schemeClr val="tx1"/>
                </a:solidFill>
              </a:rPr>
              <a:t>MADDE 28</a:t>
            </a:r>
            <a:r>
              <a:rPr lang="tr-TR" sz="3200" dirty="0"/>
              <a:t/>
            </a:r>
            <a:br>
              <a:rPr lang="tr-TR" sz="3200" dirty="0"/>
            </a:br>
            <a:endParaRPr lang="tr-TR" sz="3200" dirty="0"/>
          </a:p>
        </p:txBody>
      </p:sp>
      <p:sp>
        <p:nvSpPr>
          <p:cNvPr id="3" name="İçerik Yer Tutucusu 2"/>
          <p:cNvSpPr>
            <a:spLocks noGrp="1"/>
          </p:cNvSpPr>
          <p:nvPr>
            <p:ph idx="1"/>
          </p:nvPr>
        </p:nvSpPr>
        <p:spPr>
          <a:xfrm>
            <a:off x="1143000" y="1384663"/>
            <a:ext cx="9872871" cy="4711337"/>
          </a:xfrm>
        </p:spPr>
        <p:txBody>
          <a:bodyPr>
            <a:normAutofit/>
          </a:bodyPr>
          <a:lstStyle/>
          <a:p>
            <a:pPr algn="just"/>
            <a:r>
              <a:rPr lang="tr-TR" dirty="0"/>
              <a:t>(1) </a:t>
            </a:r>
            <a:r>
              <a:rPr lang="tr-TR" b="1" dirty="0"/>
              <a:t>(Değişik:RG-5/2/2013-28550) </a:t>
            </a:r>
            <a:r>
              <a:rPr lang="tr-TR" dirty="0"/>
              <a:t>Yapı denetim kuruluşu, 27 </a:t>
            </a:r>
            <a:r>
              <a:rPr lang="tr-TR" dirty="0" err="1"/>
              <a:t>nci</a:t>
            </a:r>
            <a:r>
              <a:rPr lang="tr-TR" dirty="0"/>
              <a:t> maddede belirtilen oranlara göre her yapı bölümü veya kısmi yapı bölümü için, bu bölümlerin tamamlanmasını müteakiben, ek-24’de gösterilen form-22’ye uygun </a:t>
            </a:r>
            <a:r>
              <a:rPr lang="tr-TR" dirty="0" err="1"/>
              <a:t>hakediş</a:t>
            </a:r>
            <a:r>
              <a:rPr lang="tr-TR" dirty="0"/>
              <a:t> raporunu tanzim eder. </a:t>
            </a:r>
            <a:r>
              <a:rPr lang="tr-TR" dirty="0">
                <a:solidFill>
                  <a:srgbClr val="002060"/>
                </a:solidFill>
              </a:rPr>
              <a:t>27 </a:t>
            </a:r>
            <a:r>
              <a:rPr lang="tr-TR" dirty="0" err="1">
                <a:solidFill>
                  <a:srgbClr val="002060"/>
                </a:solidFill>
              </a:rPr>
              <a:t>nci</a:t>
            </a:r>
            <a:r>
              <a:rPr lang="tr-TR" dirty="0">
                <a:solidFill>
                  <a:srgbClr val="002060"/>
                </a:solidFill>
              </a:rPr>
              <a:t> maddede belirtilen gerçekleşme seviyelerinin geçildiği tarih itibariyle geride bırakılan seviyeye dair </a:t>
            </a:r>
            <a:r>
              <a:rPr lang="tr-TR" dirty="0" err="1">
                <a:solidFill>
                  <a:srgbClr val="002060"/>
                </a:solidFill>
              </a:rPr>
              <a:t>hakedişin</a:t>
            </a:r>
            <a:r>
              <a:rPr lang="tr-TR" dirty="0">
                <a:solidFill>
                  <a:srgbClr val="002060"/>
                </a:solidFill>
              </a:rPr>
              <a:t> </a:t>
            </a:r>
            <a:r>
              <a:rPr lang="tr-TR" dirty="0">
                <a:solidFill>
                  <a:srgbClr val="FF0000"/>
                </a:solidFill>
              </a:rPr>
              <a:t>bir ay içinde </a:t>
            </a:r>
            <a:r>
              <a:rPr lang="tr-TR" dirty="0">
                <a:solidFill>
                  <a:srgbClr val="002060"/>
                </a:solidFill>
              </a:rPr>
              <a:t>hazırlanması ve ilgili idareye sunulması gereklidir.</a:t>
            </a:r>
          </a:p>
          <a:p>
            <a:pPr algn="just"/>
            <a:r>
              <a:rPr lang="tr-TR" dirty="0" smtClean="0"/>
              <a:t>(</a:t>
            </a:r>
            <a:r>
              <a:rPr lang="tr-TR" dirty="0"/>
              <a:t>4) </a:t>
            </a:r>
            <a:r>
              <a:rPr lang="tr-TR" dirty="0">
                <a:solidFill>
                  <a:srgbClr val="FF0000"/>
                </a:solidFill>
              </a:rPr>
              <a:t>Yapı denetim kuruluşu, </a:t>
            </a:r>
            <a:r>
              <a:rPr lang="tr-TR" dirty="0" err="1">
                <a:solidFill>
                  <a:srgbClr val="FF0000"/>
                </a:solidFill>
              </a:rPr>
              <a:t>hakediş</a:t>
            </a:r>
            <a:r>
              <a:rPr lang="tr-TR" dirty="0">
                <a:solidFill>
                  <a:srgbClr val="FF0000"/>
                </a:solidFill>
              </a:rPr>
              <a:t> raporuna yapının bu bölümünde çalıştırdığı teknik elemanların ek-25’de gösterilen form-23’e uygun </a:t>
            </a:r>
            <a:r>
              <a:rPr lang="tr-TR" dirty="0">
                <a:solidFill>
                  <a:schemeClr val="tx1"/>
                </a:solidFill>
              </a:rPr>
              <a:t>personel bildirgesini eklemek zorundadır</a:t>
            </a:r>
            <a:r>
              <a:rPr lang="tr-TR" dirty="0" smtClean="0">
                <a:solidFill>
                  <a:schemeClr val="tx1"/>
                </a:solidFill>
              </a:rPr>
              <a:t>.</a:t>
            </a:r>
          </a:p>
          <a:p>
            <a:endParaRPr lang="tr-TR" dirty="0"/>
          </a:p>
        </p:txBody>
      </p:sp>
    </p:spTree>
    <p:extLst>
      <p:ext uri="{BB962C8B-B14F-4D97-AF65-F5344CB8AC3E}">
        <p14:creationId xmlns:p14="http://schemas.microsoft.com/office/powerpoint/2010/main" val="226544222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840828"/>
          </a:xfrm>
        </p:spPr>
        <p:txBody>
          <a:bodyPr>
            <a:normAutofit fontScale="90000"/>
          </a:bodyPr>
          <a:lstStyle/>
          <a:p>
            <a:r>
              <a:rPr lang="tr-TR" sz="2100" b="1" dirty="0" smtClean="0">
                <a:solidFill>
                  <a:srgbClr val="FF0000"/>
                </a:solidFill>
              </a:rPr>
              <a:t/>
            </a:r>
            <a:br>
              <a:rPr lang="tr-TR" sz="2100" b="1" dirty="0" smtClean="0">
                <a:solidFill>
                  <a:srgbClr val="FF0000"/>
                </a:solidFill>
              </a:rPr>
            </a:br>
            <a:r>
              <a:rPr lang="tr-TR" sz="2100" b="1" dirty="0" smtClean="0">
                <a:solidFill>
                  <a:srgbClr val="FF0000"/>
                </a:solidFill>
              </a:rPr>
              <a:t>YENİ İŞ ALMAKTAN MEN CEZASI VERİLMESİ, YAPI DENETİM İZİN BELGESİNİN İPTALİ VEYA SÖZLEŞMENİN FESHİ SONRASINDA HİZMET BEDELLERİNİN ÖDENMESİ </a:t>
            </a:r>
            <a:r>
              <a:rPr lang="tr-TR" sz="2100" b="1" dirty="0" smtClean="0">
                <a:solidFill>
                  <a:schemeClr val="tx1"/>
                </a:solidFill>
              </a:rPr>
              <a:t>MADDE 29</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143000" y="1450428"/>
            <a:ext cx="9872871" cy="4645572"/>
          </a:xfrm>
        </p:spPr>
        <p:txBody>
          <a:bodyPr>
            <a:normAutofit/>
          </a:bodyPr>
          <a:lstStyle/>
          <a:p>
            <a:pPr algn="just"/>
            <a:r>
              <a:rPr lang="tr-TR" dirty="0"/>
              <a:t>(</a:t>
            </a:r>
            <a:r>
              <a:rPr lang="tr-TR" dirty="0" smtClean="0"/>
              <a:t>1)</a:t>
            </a:r>
            <a:r>
              <a:rPr lang="tr-TR" b="1" dirty="0" smtClean="0"/>
              <a:t> </a:t>
            </a:r>
            <a:r>
              <a:rPr lang="tr-TR" dirty="0" smtClean="0"/>
              <a:t>Yeni </a:t>
            </a:r>
            <a:r>
              <a:rPr lang="tr-TR" dirty="0"/>
              <a:t>iş almaktan men cezasına yol açan denetim işlerinde, ilgili idaresince bu işe ilişkin denetimsizliğin başladığı seviye tespit edilir ve bu seviyeden sonraki </a:t>
            </a:r>
            <a:r>
              <a:rPr lang="tr-TR" dirty="0">
                <a:solidFill>
                  <a:srgbClr val="FF0000"/>
                </a:solidFill>
              </a:rPr>
              <a:t>yapı denetim hizmet bedeli ödenmez</a:t>
            </a:r>
            <a:r>
              <a:rPr lang="tr-TR" dirty="0"/>
              <a:t>.</a:t>
            </a:r>
          </a:p>
          <a:p>
            <a:pPr algn="just"/>
            <a:r>
              <a:rPr lang="tr-TR" dirty="0"/>
              <a:t>(2</a:t>
            </a:r>
            <a:r>
              <a:rPr lang="tr-TR" dirty="0" smtClean="0"/>
              <a:t>)</a:t>
            </a:r>
            <a:r>
              <a:rPr lang="tr-TR" dirty="0"/>
              <a:t> </a:t>
            </a:r>
            <a:r>
              <a:rPr lang="tr-TR" dirty="0">
                <a:solidFill>
                  <a:srgbClr val="FF0000"/>
                </a:solidFill>
              </a:rPr>
              <a:t>Yapı denetim izin belgesi iptal edilmesi veya sözleşme feshi veya yeni iş almaktan men cezası sebebiyle yapı denetim kuruluşunun ilişiği kesilen işler için, en geç on beş iş günü içinde</a:t>
            </a:r>
            <a:r>
              <a:rPr lang="tr-TR" dirty="0"/>
              <a:t>, yapı denetim kuruluşu, yapı sahibi ve yapı müteahhidi tarafından ek-22’de gösterilen </a:t>
            </a:r>
            <a:r>
              <a:rPr lang="tr-TR" dirty="0">
                <a:solidFill>
                  <a:srgbClr val="FF0000"/>
                </a:solidFill>
              </a:rPr>
              <a:t>form-20’ye uygun bir seviye tespit tutanağı tanzim edilir ve ilgili idarenin onayına sunulur. </a:t>
            </a:r>
            <a:r>
              <a:rPr lang="tr-TR" dirty="0"/>
              <a:t>Seviye tespit tutanağı esas alınarak, yapı denetim kuruluşunun mevzuata uygun şekilde yapmış olduğu denetim hizmetlerinin karşılığı olarak, süresi içinde müracaat edip daha önce almamış olduğu </a:t>
            </a:r>
            <a:r>
              <a:rPr lang="tr-TR" dirty="0" err="1"/>
              <a:t>hakedişleri</a:t>
            </a:r>
            <a:r>
              <a:rPr lang="tr-TR" dirty="0"/>
              <a:t> ödenir.</a:t>
            </a:r>
          </a:p>
          <a:p>
            <a:endParaRPr lang="tr-TR" dirty="0"/>
          </a:p>
        </p:txBody>
      </p:sp>
    </p:spTree>
    <p:extLst>
      <p:ext uri="{BB962C8B-B14F-4D97-AF65-F5344CB8AC3E}">
        <p14:creationId xmlns:p14="http://schemas.microsoft.com/office/powerpoint/2010/main" val="261527882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74531" y="714703"/>
            <a:ext cx="9875520" cy="893379"/>
          </a:xfrm>
        </p:spPr>
        <p:txBody>
          <a:bodyPr>
            <a:noAutofit/>
          </a:bodyPr>
          <a:lstStyle/>
          <a:p>
            <a:r>
              <a:rPr lang="it-IT" sz="3000" b="1" dirty="0" smtClean="0">
                <a:solidFill>
                  <a:srgbClr val="FF0000"/>
                </a:solidFill>
              </a:rPr>
              <a:t>TEMİNATIN İADESİ VE İRAT KAYDEDİLMESİ</a:t>
            </a:r>
            <a:r>
              <a:rPr lang="tr-TR" sz="3000" b="1" baseline="30000" dirty="0" smtClean="0">
                <a:solidFill>
                  <a:srgbClr val="FF0000"/>
                </a:solidFill>
              </a:rPr>
              <a:t> </a:t>
            </a:r>
            <a:r>
              <a:rPr lang="it-IT" sz="3000" b="1" dirty="0" smtClean="0">
                <a:solidFill>
                  <a:schemeClr val="tx1"/>
                </a:solidFill>
              </a:rPr>
              <a:t>MADDE 33</a:t>
            </a:r>
            <a:r>
              <a:rPr lang="it-IT" sz="3000" dirty="0" smtClean="0">
                <a:solidFill>
                  <a:srgbClr val="FF0000"/>
                </a:solidFill>
              </a:rPr>
              <a:t/>
            </a:r>
            <a:br>
              <a:rPr lang="it-IT" sz="3000" dirty="0" smtClean="0">
                <a:solidFill>
                  <a:srgbClr val="FF0000"/>
                </a:solidFill>
              </a:rPr>
            </a:br>
            <a:endParaRPr lang="tr-TR" sz="3000" dirty="0">
              <a:solidFill>
                <a:srgbClr val="FF0000"/>
              </a:solidFill>
            </a:endParaRPr>
          </a:p>
        </p:txBody>
      </p:sp>
      <p:sp>
        <p:nvSpPr>
          <p:cNvPr id="3" name="İçerik Yer Tutucusu 2"/>
          <p:cNvSpPr>
            <a:spLocks noGrp="1"/>
          </p:cNvSpPr>
          <p:nvPr>
            <p:ph idx="1"/>
          </p:nvPr>
        </p:nvSpPr>
        <p:spPr/>
        <p:txBody>
          <a:bodyPr/>
          <a:lstStyle/>
          <a:p>
            <a:pPr algn="just"/>
            <a:r>
              <a:rPr lang="tr-TR" dirty="0"/>
              <a:t>(1) </a:t>
            </a:r>
            <a:r>
              <a:rPr lang="tr-TR" dirty="0">
                <a:solidFill>
                  <a:srgbClr val="FF0000"/>
                </a:solidFill>
              </a:rPr>
              <a:t>İzin belgesi alma aşamasında gerçeğe aykırı beyanda bulunması </a:t>
            </a:r>
            <a:r>
              <a:rPr lang="tr-TR" dirty="0"/>
              <a:t>ve/veya bu Kanun uyarınca uygulanan </a:t>
            </a:r>
            <a:r>
              <a:rPr lang="tr-TR" dirty="0">
                <a:solidFill>
                  <a:srgbClr val="FF0000"/>
                </a:solidFill>
              </a:rPr>
              <a:t>idari yaptırımlar sonucunda Bakanlıktan aldığı izin belgesi iptal edilen </a:t>
            </a:r>
            <a:r>
              <a:rPr lang="tr-TR" dirty="0"/>
              <a:t>yapı denetim kuruluşlarının verdikleri </a:t>
            </a:r>
            <a:r>
              <a:rPr lang="tr-TR" dirty="0">
                <a:solidFill>
                  <a:srgbClr val="FF0000"/>
                </a:solidFill>
              </a:rPr>
              <a:t>teminatlar 32 </a:t>
            </a:r>
            <a:r>
              <a:rPr lang="tr-TR" dirty="0" err="1">
                <a:solidFill>
                  <a:srgbClr val="FF0000"/>
                </a:solidFill>
              </a:rPr>
              <a:t>nci</a:t>
            </a:r>
            <a:r>
              <a:rPr lang="tr-TR" dirty="0">
                <a:solidFill>
                  <a:srgbClr val="FF0000"/>
                </a:solidFill>
              </a:rPr>
              <a:t> maddenin sekizinci fıkrasına göre güncellenerek irat kaydedilir.</a:t>
            </a:r>
          </a:p>
          <a:p>
            <a:endParaRPr lang="tr-TR" dirty="0"/>
          </a:p>
        </p:txBody>
      </p:sp>
    </p:spTree>
    <p:extLst>
      <p:ext uri="{BB962C8B-B14F-4D97-AF65-F5344CB8AC3E}">
        <p14:creationId xmlns:p14="http://schemas.microsoft.com/office/powerpoint/2010/main" val="37999687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0" y="609600"/>
            <a:ext cx="9875520" cy="957943"/>
          </a:xfrm>
        </p:spPr>
        <p:txBody>
          <a:bodyPr>
            <a:noAutofit/>
          </a:bodyPr>
          <a:lstStyle/>
          <a:p>
            <a:r>
              <a:rPr lang="tr-TR" sz="3200" dirty="0" smtClean="0">
                <a:solidFill>
                  <a:srgbClr val="FF0000"/>
                </a:solidFill>
              </a:rPr>
              <a:t>YAPI DENETİMİ HİZMET SÖZLEŞMELERİ </a:t>
            </a:r>
            <a:r>
              <a:rPr lang="tr-TR" sz="3200" dirty="0" smtClean="0">
                <a:solidFill>
                  <a:schemeClr val="tx1"/>
                </a:solidFill>
                <a:latin typeface="Times New Roman" panose="02020603050405020304" pitchFamily="18" charset="0"/>
                <a:cs typeface="Times New Roman" panose="02020603050405020304" pitchFamily="18" charset="0"/>
              </a:rPr>
              <a:t>(MADDE 5)</a:t>
            </a:r>
            <a:endParaRPr lang="tr-TR" sz="3200" dirty="0">
              <a:solidFill>
                <a:srgbClr val="FF0000"/>
              </a:solidFill>
            </a:endParaRPr>
          </a:p>
        </p:txBody>
      </p:sp>
      <p:sp>
        <p:nvSpPr>
          <p:cNvPr id="3" name="İçerik Yer Tutucusu 2"/>
          <p:cNvSpPr>
            <a:spLocks noGrp="1"/>
          </p:cNvSpPr>
          <p:nvPr>
            <p:ph idx="1"/>
          </p:nvPr>
        </p:nvSpPr>
        <p:spPr>
          <a:xfrm>
            <a:off x="1143000" y="1567543"/>
            <a:ext cx="9872871" cy="4741817"/>
          </a:xfrm>
        </p:spPr>
        <p:txBody>
          <a:bodyPr>
            <a:noAutofit/>
          </a:bodyPr>
          <a:lstStyle/>
          <a:p>
            <a:pPr algn="just"/>
            <a:r>
              <a:rPr lang="tr-TR" sz="2800" dirty="0" smtClean="0">
                <a:solidFill>
                  <a:srgbClr val="0070C0"/>
                </a:solidFill>
              </a:rPr>
              <a:t>Yapı denetim kuruluşu, </a:t>
            </a:r>
            <a:r>
              <a:rPr lang="tr-TR" sz="2800" dirty="0" smtClean="0">
                <a:solidFill>
                  <a:srgbClr val="002060"/>
                </a:solidFill>
              </a:rPr>
              <a:t>yapı sahibinden </a:t>
            </a:r>
            <a:r>
              <a:rPr lang="tr-TR" sz="2800" dirty="0" smtClean="0">
                <a:solidFill>
                  <a:srgbClr val="FF0000"/>
                </a:solidFill>
              </a:rPr>
              <a:t>başka bir ad altında, ayrıca hiçbir bedel talebinde bulunamaz.</a:t>
            </a:r>
          </a:p>
          <a:p>
            <a:pPr algn="just"/>
            <a:endParaRPr lang="tr-TR" sz="2800" dirty="0"/>
          </a:p>
        </p:txBody>
      </p:sp>
    </p:spTree>
    <p:extLst>
      <p:ext uri="{BB962C8B-B14F-4D97-AF65-F5344CB8AC3E}">
        <p14:creationId xmlns:p14="http://schemas.microsoft.com/office/powerpoint/2010/main" val="3417880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el">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
  <TotalTime>4613</TotalTime>
  <Words>7910</Words>
  <Application>Microsoft Office PowerPoint</Application>
  <PresentationFormat>Geniş ekran</PresentationFormat>
  <Paragraphs>331</Paragraphs>
  <Slides>89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89</vt:i4>
      </vt:variant>
    </vt:vector>
  </HeadingPairs>
  <TitlesOfParts>
    <vt:vector size="95" baseType="lpstr">
      <vt:lpstr>Arial</vt:lpstr>
      <vt:lpstr>Calibri</vt:lpstr>
      <vt:lpstr>Corbel</vt:lpstr>
      <vt:lpstr>inherit</vt:lpstr>
      <vt:lpstr>Times New Roman</vt:lpstr>
      <vt:lpstr>Temel</vt:lpstr>
      <vt:lpstr>4708 sayılı Yapı denetimi hakkında kanun</vt:lpstr>
      <vt:lpstr>AMAÇ (MADDE 1) </vt:lpstr>
      <vt:lpstr>TANIMLAR (MADDE 1) </vt:lpstr>
      <vt:lpstr>YAPI DENETİM KURULUŞLARI VE GÖREVLERİ (MADDE 2)</vt:lpstr>
      <vt:lpstr>YAPI DENETİM KURULUŞLARI VE GÖREVLERİ (MADDE 2) </vt:lpstr>
      <vt:lpstr>YAPI DENETİM KURULUŞLARI VE GÖREVLERİ (MADDE 2)</vt:lpstr>
      <vt:lpstr>SORUMLULUKLAR VE YAPILAMAYACAK İŞLER (MADDE 3)</vt:lpstr>
      <vt:lpstr>SORUMLULUKLAR VE YAPILAMAYACAK İŞLER (MADDE 3)</vt:lpstr>
      <vt:lpstr>YAPI DENETİMİ HİZMET SÖZLEŞMELERİ (MADDE 5)</vt:lpstr>
      <vt:lpstr>YAPI DENETİM KURULUŞU İLE MİMAR VE MÜHENDİSLERİNİN YAPI İLE İLİŞKİSİNİN KESİLMESİ (MADDE 6)</vt:lpstr>
      <vt:lpstr>İDARİ MÜEYYİDELER VE TEMİNAT (MADDE 8)</vt:lpstr>
      <vt:lpstr>İDARİ MÜEYYİDELER VE TEMİNAT</vt:lpstr>
      <vt:lpstr>İDARİ MÜEYYİDELER VE TEMİNAT</vt:lpstr>
      <vt:lpstr>İDARİ MÜEYYİDELER VE TEMİNAT</vt:lpstr>
      <vt:lpstr>İDARİ MÜEYYİDELER VE TEMİNAT</vt:lpstr>
      <vt:lpstr>İDARİ MÜEYYİDELER VE TEMİNAT</vt:lpstr>
      <vt:lpstr>İDARİ MÜEYYİDELER VE TEMİNAT</vt:lpstr>
      <vt:lpstr>İDARİ MÜEYYİDELER VE TEMİNAT</vt:lpstr>
      <vt:lpstr>İDARİ MÜEYYİDELER VE TEMİNAT</vt:lpstr>
      <vt:lpstr>İDARİ MÜEYYİDELER VE TEMİNAT</vt:lpstr>
      <vt:lpstr>İDARİ MÜEYYİDELER VE TEMİNAT</vt:lpstr>
      <vt:lpstr>İDARİ MÜEYYİDELER VE TEMİNAT</vt:lpstr>
      <vt:lpstr>İDARİ MÜEYYİDELER VE TEMİNAT</vt:lpstr>
      <vt:lpstr>İDARİ MÜEYYİDELER VE TEMİNAT</vt:lpstr>
      <vt:lpstr>İDARİ MÜEYYİDELER VE TEMİNAT</vt:lpstr>
      <vt:lpstr>İDARİ MÜEYYİDELER VE TEMİNAT</vt:lpstr>
      <vt:lpstr>İDARİ MÜEYYİDELER VE TEMİNAT</vt:lpstr>
      <vt:lpstr>İDARİ MÜEYYİDELER VE TEMİNAT</vt:lpstr>
      <vt:lpstr>İDARİ MÜEYYİDELER VE TEMİNAT</vt:lpstr>
      <vt:lpstr>Ceza hükümleri</vt:lpstr>
      <vt:lpstr>BİTMİŞ YAPILARIN PERİYODİK OLARAK DENETİMİ VE HİZMET BEDELİ EK MADDE 1</vt:lpstr>
      <vt:lpstr>BİTMİŞ YAPILARIN PERİYODİK OLARAK DENETİMİ VE HİZMET BEDELİ EK MADDE 1</vt:lpstr>
      <vt:lpstr>BİTMİŞ YAPILARIN PERİYODİK OLARAK DENETİMİ VE HİZMET BEDELİ EK MADDE 1</vt:lpstr>
      <vt:lpstr>YAPI DENETİMİ UYGULAMA YÖNETMELİĞİ </vt:lpstr>
      <vt:lpstr>TANIMLAR (MADDE 3)</vt:lpstr>
      <vt:lpstr>İLGİLİ İDARENİN GÖREV VE SORUMLULUKLARI (MADDE 4)</vt:lpstr>
      <vt:lpstr>İLGİLİ İDARENİN GÖREV VE SORUMLULUKLARI (MADDE 4)</vt:lpstr>
      <vt:lpstr>YAPI DENETİM KURULUŞUNUN GÖREV VE SORUMLULUKLARI (MADDE 5)</vt:lpstr>
      <vt:lpstr>YAPI DENETİM KURULUŞUNUN GÖREV VE SORUMLULUKLARI (MADDE 5)</vt:lpstr>
      <vt:lpstr>YAPI DENETİM KURULUŞUNUN GÖREV VE SORUMLULUKLARI (MADDE 5)</vt:lpstr>
      <vt:lpstr>YAPI DENETİM KURULUŞUNUN GÖREV VE SORUMLULUKLARI (MADDE 5)</vt:lpstr>
      <vt:lpstr>YAPI DENETİM KURULUŞUNUN GÖREV VE SORUMLULUKLARI (MADDE 5)</vt:lpstr>
      <vt:lpstr>YAPI DENETİM KURULUŞUNUN GÖREV VE SORUMLULUKLARI (MADDE 5)</vt:lpstr>
      <vt:lpstr>YAPI DENETİM KURULUŞUNUN GÖREV VE SORUMLULUKLARI (MADDE 5)</vt:lpstr>
      <vt:lpstr>YAPI DENETİM KURULUŞUNUN GÖREV VE SORUMLULUKLARI (MADDE 5)</vt:lpstr>
      <vt:lpstr>YAPI DENETİM KURULUŞUNUN GÖREV VE SORUMLULUKLARI (MADDE 5)</vt:lpstr>
      <vt:lpstr>YAPI DENETİM KURULUŞUNUN GÖREV VE SORUMLULUKLARI (MADDE 5) </vt:lpstr>
      <vt:lpstr>YAPI DENETİM KURULUŞUNUN GÖREV VE SORUMLULUKLARI (MADDE 5)</vt:lpstr>
      <vt:lpstr>YAPI DENETİM KURULUŞUNUN GÖREV VE SORUMLULUKLARI (MADDE 5)</vt:lpstr>
      <vt:lpstr>DENETÇİ VE YARDIMCI KONTROL ELEMANININ GÖREV VE SORUMLULUKLARI MADDE6</vt:lpstr>
      <vt:lpstr>DENETÇİ VE YARDIMCI KONTROL ELEMANININ GÖREV VE SORUMLULUKLARI MADDE6</vt:lpstr>
      <vt:lpstr>DENETÇİ VE YARDIMCI KONTROL ELEMANININ GÖREV VE SORUMLULUKLARI MADDE6</vt:lpstr>
      <vt:lpstr>PROJE MÜELLİFİNİN GÖREV VE SORUMLULUKLARI (MADDE 7)</vt:lpstr>
      <vt:lpstr>PROJE MÜELLİFİNİN GÖREV VE SORUMLULUKLARI (MADDE 7)</vt:lpstr>
      <vt:lpstr>YAPI SAHİBİNİN GÖREV VE SORUMLULUKLARI (MADDE 8)</vt:lpstr>
      <vt:lpstr>  YAPI MÜTEAHHİDİ İLE ŞANTİYE ŞEFİNİN GÖREV VE SORUMLULUKLARI MADDE9  </vt:lpstr>
      <vt:lpstr>YAPI DENETİM KURULUŞUNDA ORTAKLIK DURUMU MADDE 10 </vt:lpstr>
      <vt:lpstr> YAPI DENETİM KURULUŞUNA İZİN BELGESİ VERİLMESİ MADDE 12 </vt:lpstr>
      <vt:lpstr> YAPI DENETİM KURULUŞUNA İZİN BELGESİ VERİLMESİ MADDE 12 </vt:lpstr>
      <vt:lpstr> YAPI DENETİM KURULUŞUNA İZİN BELGESİ VERİLMESİ MADDE 12 </vt:lpstr>
      <vt:lpstr> YAPI DENETİM KURULUŞUNA İZİN BELGESİ VERİLMESİ MADDE 12 </vt:lpstr>
      <vt:lpstr> YAPI DENETİM KURULUŞUNDA GÖREV ALACAK TEKNİK PERSONELİN DENEYİM VE NİTELİKLERİ MADDE 14</vt:lpstr>
      <vt:lpstr>TEKNİK PERSONELİN DENETİM YETKİSİ MADDE 15 </vt:lpstr>
      <vt:lpstr> TEKNİK PERSONELİN DENETİM YETKİSİ MADDE 15 </vt:lpstr>
      <vt:lpstr>TEKNİK PERSONELİN DENETİM YETKİSİ MADDE 15 </vt:lpstr>
      <vt:lpstr>TEKNİK PERSONELİN DENETİM YETKİSİ MADDE 15 </vt:lpstr>
      <vt:lpstr>TEKNİK PERSONELİN YAPI DENETİM KURULUŞUNDA İSTİHDAM ESASLARI MADDE 16 </vt:lpstr>
      <vt:lpstr>TEKNİK PERSONELİN YAPI DENETİM KURULUŞUNDA İSTİHDAM ESASLARI MADDE 16 </vt:lpstr>
      <vt:lpstr>TEKNİK PERSONELİN YAPI DENETİM KURULUŞUNDA İSTİHDAM ESASLARI MADDE 16 </vt:lpstr>
      <vt:lpstr>TEKNİK PERSONELİN YAPI DENETİM KURULUŞUNDA İSTİHDAM ESASLARI MADDE 16 </vt:lpstr>
      <vt:lpstr>TEKNİK PERSONELİN YAPI DENETİM KURULUŞUNDA İSTİHDAM ESASLARI MADDE 16 </vt:lpstr>
      <vt:lpstr>TEKNİK PERSONELİN YAPI DENETİM KURULUŞUNDA İSTİHDAM ESASLARI MADDE 16 </vt:lpstr>
      <vt:lpstr>YAPI DENETİMİ HİZMET SÖZLEŞMESİ VE FESİH ESASLARI MADDE 21 </vt:lpstr>
      <vt:lpstr>YAPI DENETİMİ HİZMET SÖZLEŞMESİ VE FESİH ESASLARI MADDE 21 </vt:lpstr>
      <vt:lpstr>SÖZLEŞMENİN SONA ERMESİNE İLİŞKİN ESASLAR MADDE 23</vt:lpstr>
      <vt:lpstr>SÖZLEŞMENİN SONA ERMESİNE İLİŞKİN ESASLAR MADDE 23</vt:lpstr>
      <vt:lpstr>SÖZLEŞMENİN SONA ERMESİNE İLİŞKİN ESASLAR MADDE 23</vt:lpstr>
      <vt:lpstr>SÖZLEŞMENİN SONA ERMESİNE İLİŞKİN ESASLAR MADDE 23</vt:lpstr>
      <vt:lpstr>SÖZLEŞMENİN SONA ERMESİNE İLİŞKİN ESASLAR MADDE 23</vt:lpstr>
      <vt:lpstr>SÖZLEŞMENİN SONA ERMESİNE İLİŞKİN ESASLAR MADDE 23</vt:lpstr>
      <vt:lpstr> İNŞAATIN DEVRİ VEYA SATILMASI MADDE 24 </vt:lpstr>
      <vt:lpstr> HİZMET BEDELİNİN TESPİTİ VE BU BEDELE ESAS BİRİM MALİYETLERİN BELİRLENMESİ MADDE 26  </vt:lpstr>
      <vt:lpstr>HİZMET BEDELİNİN TESPİTİ VE BU BEDELE ESAS BİRİM MALİYETLERİN BELİRLENMESİ MADDE 26  </vt:lpstr>
      <vt:lpstr> HİZMET BEDELİ TAKSİTLERİ MADDE 27 </vt:lpstr>
      <vt:lpstr>HİZMET BEDELİ TAKSİTLERİ MADDE 27</vt:lpstr>
      <vt:lpstr>HİZMET BEDELİ TAKSİTLERİ MADDE 27</vt:lpstr>
      <vt:lpstr> HİZMET BEDELİNİN ÖDENMESİ MADDE 28 </vt:lpstr>
      <vt:lpstr> YENİ İŞ ALMAKTAN MEN CEZASI VERİLMESİ, YAPI DENETİM İZİN BELGESİNİN İPTALİ VEYA SÖZLEŞMENİN FESHİ SONRASINDA HİZMET BEDELLERİNİN ÖDENMESİ MADDE 29 </vt:lpstr>
      <vt:lpstr>TEMİNATIN İADESİ VE İRAT KAYDEDİLMESİ MADDE 33 </vt:lpstr>
    </vt:vector>
  </TitlesOfParts>
  <Company>Cevre ve Sehircilik Bakanligi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Abdurrahman Baygul</dc:creator>
  <cp:lastModifiedBy>Abdurrahman Baygul</cp:lastModifiedBy>
  <cp:revision>252</cp:revision>
  <dcterms:created xsi:type="dcterms:W3CDTF">2022-02-10T05:45:41Z</dcterms:created>
  <dcterms:modified xsi:type="dcterms:W3CDTF">2022-08-02T09:36:20Z</dcterms:modified>
</cp:coreProperties>
</file>