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Lst>
  <p:notesMasterIdLst>
    <p:notesMasterId r:id="rId41"/>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82" r:id="rId27"/>
    <p:sldId id="283" r:id="rId28"/>
    <p:sldId id="284" r:id="rId29"/>
    <p:sldId id="285" r:id="rId30"/>
    <p:sldId id="290" r:id="rId31"/>
    <p:sldId id="291" r:id="rId32"/>
    <p:sldId id="292" r:id="rId33"/>
    <p:sldId id="293" r:id="rId34"/>
    <p:sldId id="294" r:id="rId35"/>
    <p:sldId id="295" r:id="rId36"/>
    <p:sldId id="296" r:id="rId37"/>
    <p:sldId id="302" r:id="rId38"/>
    <p:sldId id="303" r:id="rId39"/>
    <p:sldId id="306" r:id="rId40"/>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6364" autoAdjust="0"/>
  </p:normalViewPr>
  <p:slideViewPr>
    <p:cSldViewPr snapToGrid="0">
      <p:cViewPr varScale="1">
        <p:scale>
          <a:sx n="41" d="100"/>
          <a:sy n="41" d="100"/>
        </p:scale>
        <p:origin x="1836"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0" name="PlaceHolder 1"/>
          <p:cNvSpPr>
            <a:spLocks noGrp="1" noRot="1" noChangeAspect="1"/>
          </p:cNvSpPr>
          <p:nvPr>
            <p:ph type="sldImg"/>
          </p:nvPr>
        </p:nvSpPr>
        <p:spPr>
          <a:xfrm>
            <a:off x="216000" y="812520"/>
            <a:ext cx="7127280" cy="4008960"/>
          </a:xfrm>
          <a:prstGeom prst="rect">
            <a:avLst/>
          </a:prstGeom>
        </p:spPr>
        <p:txBody>
          <a:bodyPr lIns="0" tIns="0" rIns="0" bIns="0" anchor="ctr">
            <a:noAutofit/>
          </a:bodyPr>
          <a:lstStyle/>
          <a:p>
            <a:pPr algn="ctr"/>
            <a:r>
              <a:rPr lang="en-US" sz="4400" b="0" strike="noStrike" spc="-1">
                <a:latin typeface="Arial"/>
              </a:rPr>
              <a:t>Slaytı taşımak için tıklayın</a:t>
            </a:r>
          </a:p>
        </p:txBody>
      </p:sp>
      <p:sp>
        <p:nvSpPr>
          <p:cNvPr id="131" name="PlaceHolder 2"/>
          <p:cNvSpPr>
            <a:spLocks noGrp="1"/>
          </p:cNvSpPr>
          <p:nvPr>
            <p:ph type="body"/>
          </p:nvPr>
        </p:nvSpPr>
        <p:spPr>
          <a:xfrm>
            <a:off x="756000" y="5078520"/>
            <a:ext cx="6047640" cy="4811040"/>
          </a:xfrm>
          <a:prstGeom prst="rect">
            <a:avLst/>
          </a:prstGeom>
        </p:spPr>
        <p:txBody>
          <a:bodyPr lIns="0" tIns="0" rIns="0" bIns="0">
            <a:noAutofit/>
          </a:bodyPr>
          <a:lstStyle/>
          <a:p>
            <a:r>
              <a:rPr lang="en-US" sz="2000" b="0" strike="noStrike" spc="-1">
                <a:latin typeface="Arial"/>
              </a:rPr>
              <a:t>Notların biçimini düzenlemek için tıklayın</a:t>
            </a:r>
          </a:p>
        </p:txBody>
      </p:sp>
      <p:sp>
        <p:nvSpPr>
          <p:cNvPr id="132" name="PlaceHolder 3"/>
          <p:cNvSpPr>
            <a:spLocks noGrp="1"/>
          </p:cNvSpPr>
          <p:nvPr>
            <p:ph type="hdr"/>
          </p:nvPr>
        </p:nvSpPr>
        <p:spPr>
          <a:xfrm>
            <a:off x="0" y="0"/>
            <a:ext cx="3280680" cy="534240"/>
          </a:xfrm>
          <a:prstGeom prst="rect">
            <a:avLst/>
          </a:prstGeom>
        </p:spPr>
        <p:txBody>
          <a:bodyPr lIns="0" tIns="0" rIns="0" bIns="0">
            <a:noAutofit/>
          </a:bodyPr>
          <a:lstStyle/>
          <a:p>
            <a:r>
              <a:rPr lang="en-US" sz="1400" b="0" strike="noStrike" spc="-1">
                <a:latin typeface="Times New Roman"/>
              </a:rPr>
              <a:t>&lt;header&gt;</a:t>
            </a:r>
          </a:p>
        </p:txBody>
      </p:sp>
      <p:sp>
        <p:nvSpPr>
          <p:cNvPr id="133" name="PlaceHolder 4"/>
          <p:cNvSpPr>
            <a:spLocks noGrp="1"/>
          </p:cNvSpPr>
          <p:nvPr>
            <p:ph type="dt"/>
          </p:nvPr>
        </p:nvSpPr>
        <p:spPr>
          <a:xfrm>
            <a:off x="4278960" y="0"/>
            <a:ext cx="3280680" cy="534240"/>
          </a:xfrm>
          <a:prstGeom prst="rect">
            <a:avLst/>
          </a:prstGeom>
        </p:spPr>
        <p:txBody>
          <a:bodyPr lIns="0" tIns="0" rIns="0" bIns="0">
            <a:noAutofit/>
          </a:bodyPr>
          <a:lstStyle/>
          <a:p>
            <a:pPr algn="r"/>
            <a:r>
              <a:rPr lang="en-US" sz="1400" b="0" strike="noStrike" spc="-1">
                <a:latin typeface="Times New Roman"/>
              </a:rPr>
              <a:t>&lt;date/time&gt;</a:t>
            </a:r>
          </a:p>
        </p:txBody>
      </p:sp>
      <p:sp>
        <p:nvSpPr>
          <p:cNvPr id="134" name="PlaceHolder 5"/>
          <p:cNvSpPr>
            <a:spLocks noGrp="1"/>
          </p:cNvSpPr>
          <p:nvPr>
            <p:ph type="ftr"/>
          </p:nvPr>
        </p:nvSpPr>
        <p:spPr>
          <a:xfrm>
            <a:off x="0" y="10157400"/>
            <a:ext cx="3280680" cy="534240"/>
          </a:xfrm>
          <a:prstGeom prst="rect">
            <a:avLst/>
          </a:prstGeom>
        </p:spPr>
        <p:txBody>
          <a:bodyPr lIns="0" tIns="0" rIns="0" bIns="0" anchor="b">
            <a:noAutofit/>
          </a:bodyPr>
          <a:lstStyle/>
          <a:p>
            <a:r>
              <a:rPr lang="en-US" sz="1400" b="0" strike="noStrike" spc="-1">
                <a:latin typeface="Times New Roman"/>
              </a:rPr>
              <a:t>&lt;footer&gt;</a:t>
            </a:r>
          </a:p>
        </p:txBody>
      </p:sp>
      <p:sp>
        <p:nvSpPr>
          <p:cNvPr id="135" name="PlaceHolder 6"/>
          <p:cNvSpPr>
            <a:spLocks noGrp="1"/>
          </p:cNvSpPr>
          <p:nvPr>
            <p:ph type="sldNum"/>
          </p:nvPr>
        </p:nvSpPr>
        <p:spPr>
          <a:xfrm>
            <a:off x="4278960" y="10157400"/>
            <a:ext cx="3280680" cy="534240"/>
          </a:xfrm>
          <a:prstGeom prst="rect">
            <a:avLst/>
          </a:prstGeom>
        </p:spPr>
        <p:txBody>
          <a:bodyPr lIns="0" tIns="0" rIns="0" bIns="0" anchor="b">
            <a:noAutofit/>
          </a:bodyPr>
          <a:lstStyle/>
          <a:p>
            <a:pPr algn="r"/>
            <a:fld id="{5C8E680B-A54F-4383-9A40-E1D8DE811971}" type="slidenum">
              <a:rPr lang="en-US" sz="1400" b="0" strike="noStrike" spc="-1">
                <a:latin typeface="Times New Roman"/>
              </a:rPr>
              <a:t>‹#›</a:t>
            </a:fld>
            <a:endParaRPr lang="en-US"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deprem.gov.tr/sarbis/DDK/DDK_WEB.htm"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altyapi.csb.gov.tr/riskli-yapi-tespiti-ile-ilgili-kuruluslar/arama"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tdth.afad.gov.tr/"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 name="PlaceHolder 1"/>
          <p:cNvSpPr>
            <a:spLocks noGrp="1" noRot="1" noChangeAspect="1"/>
          </p:cNvSpPr>
          <p:nvPr>
            <p:ph type="sldImg"/>
          </p:nvPr>
        </p:nvSpPr>
        <p:spPr>
          <a:xfrm>
            <a:off x="690480" y="1143000"/>
            <a:ext cx="5485680" cy="3085560"/>
          </a:xfrm>
          <a:prstGeom prst="rect">
            <a:avLst/>
          </a:prstGeom>
        </p:spPr>
      </p:sp>
      <p:sp>
        <p:nvSpPr>
          <p:cNvPr id="597" name="PlaceHolder 2"/>
          <p:cNvSpPr>
            <a:spLocks noGrp="1"/>
          </p:cNvSpPr>
          <p:nvPr>
            <p:ph type="body"/>
          </p:nvPr>
        </p:nvSpPr>
        <p:spPr>
          <a:xfrm>
            <a:off x="685800" y="4400640"/>
            <a:ext cx="5485680" cy="3599640"/>
          </a:xfrm>
          <a:prstGeom prst="rect">
            <a:avLst/>
          </a:prstGeom>
        </p:spPr>
        <p:txBody>
          <a:bodyPr lIns="0" tIns="0" rIns="0" bIns="0">
            <a:noAutofit/>
          </a:bodyPr>
          <a:lstStyle/>
          <a:p>
            <a:pPr marL="216000" indent="-215640">
              <a:lnSpc>
                <a:spcPct val="100000"/>
              </a:lnSpc>
              <a:spcAft>
                <a:spcPts val="601"/>
              </a:spcAft>
              <a:tabLst>
                <a:tab pos="0" algn="l"/>
              </a:tabLst>
            </a:pPr>
            <a:r>
              <a:rPr lang="tr-TR" sz="1000" b="1" strike="noStrike" spc="-1">
                <a:latin typeface="Roboto"/>
                <a:ea typeface="Roboto"/>
              </a:rPr>
              <a:t>Önerilen Süre: 30 sn.</a:t>
            </a:r>
            <a:endParaRPr lang="en-US" sz="1000" b="0" strike="noStrike" spc="-1">
              <a:latin typeface="Arial"/>
            </a:endParaRPr>
          </a:p>
          <a:p>
            <a:pPr marL="216000" indent="-215640">
              <a:lnSpc>
                <a:spcPct val="100000"/>
              </a:lnSpc>
              <a:tabLst>
                <a:tab pos="0" algn="l"/>
              </a:tabLst>
            </a:pPr>
            <a:endParaRPr lang="en-US" sz="1000" b="0" strike="noStrike" spc="-1">
              <a:latin typeface="Arial"/>
            </a:endParaRPr>
          </a:p>
          <a:p>
            <a:pPr marL="216000" indent="-215640" algn="just">
              <a:lnSpc>
                <a:spcPct val="100000"/>
              </a:lnSpc>
              <a:spcAft>
                <a:spcPts val="601"/>
              </a:spcAft>
              <a:tabLst>
                <a:tab pos="0" algn="l"/>
              </a:tabLst>
            </a:pPr>
            <a:r>
              <a:rPr lang="tr-TR" sz="1000" b="0" strike="noStrike" spc="-1">
                <a:latin typeface="Roboto"/>
                <a:ea typeface="Roboto"/>
              </a:rPr>
              <a:t>Merhaba, Hoş geldiniz. Ben ............................</a:t>
            </a:r>
            <a:endParaRPr lang="en-US" sz="1000" b="0" strike="noStrike" spc="-1">
              <a:latin typeface="Arial"/>
            </a:endParaRPr>
          </a:p>
          <a:p>
            <a:pPr marL="216000" indent="-215640" algn="just">
              <a:lnSpc>
                <a:spcPct val="100000"/>
              </a:lnSpc>
              <a:spcAft>
                <a:spcPts val="601"/>
              </a:spcAft>
              <a:tabLst>
                <a:tab pos="0" algn="l"/>
              </a:tabLst>
            </a:pPr>
            <a:r>
              <a:rPr lang="tr-TR" sz="1000" b="0" strike="noStrike" spc="-1">
                <a:latin typeface="Roboto"/>
                <a:ea typeface="Roboto"/>
              </a:rPr>
              <a:t>Afet ve Acil Durum Yönetimi Başkanlığı ve  İl Afet ve Acil Durum Müdürlüğü’nü temsilen buradayım.</a:t>
            </a:r>
            <a:endParaRPr lang="en-US" sz="1000" b="0" strike="noStrike" spc="-1">
              <a:latin typeface="Arial"/>
            </a:endParaRPr>
          </a:p>
          <a:p>
            <a:pPr marL="216000" indent="-215640" algn="just">
              <a:lnSpc>
                <a:spcPct val="100000"/>
              </a:lnSpc>
              <a:spcAft>
                <a:spcPts val="601"/>
              </a:spcAft>
              <a:tabLst>
                <a:tab pos="0" algn="l"/>
              </a:tabLst>
            </a:pPr>
            <a:r>
              <a:rPr lang="tr-TR" sz="1000" b="0" strike="noStrike" spc="-1">
                <a:solidFill>
                  <a:srgbClr val="000000"/>
                </a:solidFill>
                <a:latin typeface="Roboto"/>
                <a:ea typeface="Roboto"/>
              </a:rPr>
              <a:t>Bugün …………………. İl AFAD’ın düzenlemiş olduğu «Birey ve Aileler için Afet Bilinci Eğitimi» için sizlerle birlikteyim. Eğitimimiz yaklaşık 1 saat sürecektir. </a:t>
            </a:r>
            <a:endParaRPr lang="en-US" sz="1000" b="0" strike="noStrike" spc="-1">
              <a:latin typeface="Arial"/>
            </a:endParaRPr>
          </a:p>
          <a:p>
            <a:pPr marL="216000" indent="-215640" algn="just">
              <a:lnSpc>
                <a:spcPct val="100000"/>
              </a:lnSpc>
              <a:tabLst>
                <a:tab pos="0" algn="l"/>
              </a:tabLst>
            </a:pPr>
            <a:endParaRPr lang="en-US" sz="1000" b="0" strike="noStrike" spc="-1">
              <a:latin typeface="Arial"/>
            </a:endParaRPr>
          </a:p>
          <a:p>
            <a:pPr marL="216000" indent="-215640" algn="just">
              <a:lnSpc>
                <a:spcPct val="100000"/>
              </a:lnSpc>
              <a:tabLst>
                <a:tab pos="0" algn="l"/>
              </a:tabLst>
            </a:pPr>
            <a:r>
              <a:rPr lang="tr-TR" sz="1000" b="1" i="1" strike="noStrike" spc="-1">
                <a:solidFill>
                  <a:srgbClr val="000000"/>
                </a:solidFill>
                <a:latin typeface="Roboto"/>
                <a:ea typeface="Roboto"/>
              </a:rPr>
              <a:t>Eğitmen Notu: </a:t>
            </a:r>
            <a:r>
              <a:rPr lang="tr-TR" sz="1000" b="0" i="1" strike="noStrike" spc="-1">
                <a:solidFill>
                  <a:srgbClr val="FF0000"/>
                </a:solidFill>
                <a:latin typeface="Roboto"/>
                <a:ea typeface="Roboto"/>
              </a:rPr>
              <a:t>Katılımcı sayısı yüksekse ve konferans şeklinde eğitim yapılıyorsa soruların eğitim sonunda yöneltilmesi talebinde bulunulabilir, küçük gruplarda eğitim soru-cevap şeklinde interaktif olarak yürütülebilir. </a:t>
            </a:r>
            <a:r>
              <a:rPr lang="tr-TR" sz="1000" b="0" i="1" strike="noStrike" spc="-1">
                <a:solidFill>
                  <a:srgbClr val="000000"/>
                </a:solidFill>
                <a:latin typeface="Roboto"/>
                <a:ea typeface="Roboto"/>
              </a:rPr>
              <a:t>Lütfen katılımcıların formu doldurmaya başladığından emin olup sonra eğitime devam ediniz. </a:t>
            </a:r>
            <a:endParaRPr lang="en-US" sz="1000" b="0" strike="noStrike" spc="-1">
              <a:latin typeface="Arial"/>
            </a:endParaRPr>
          </a:p>
          <a:p>
            <a:pPr marL="216000" indent="-215640">
              <a:lnSpc>
                <a:spcPct val="100000"/>
              </a:lnSpc>
              <a:tabLst>
                <a:tab pos="0" algn="l"/>
              </a:tabLst>
            </a:pPr>
            <a:endParaRPr lang="en-US" sz="1000" b="0" strike="noStrike" spc="-1">
              <a:latin typeface="Arial"/>
            </a:endParaRPr>
          </a:p>
          <a:p>
            <a:pPr marL="216000" indent="-215640">
              <a:lnSpc>
                <a:spcPct val="100000"/>
              </a:lnSpc>
              <a:tabLst>
                <a:tab pos="0" algn="l"/>
              </a:tabLst>
            </a:pPr>
            <a:endParaRPr lang="en-US" sz="1000" b="0" strike="noStrike" spc="-1">
              <a:latin typeface="Arial"/>
            </a:endParaRPr>
          </a:p>
        </p:txBody>
      </p:sp>
      <p:sp>
        <p:nvSpPr>
          <p:cNvPr id="598" name="Slayt Numarası Yer Tutucusu 3"/>
          <p:cNvSpPr/>
          <p:nvPr/>
        </p:nvSpPr>
        <p:spPr>
          <a:xfrm>
            <a:off x="3884760" y="8685360"/>
            <a:ext cx="2971080" cy="457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77E683A8-7D86-4727-BB2B-E146568F4D3F}" type="slidenum">
              <a:rPr lang="tr-TR" sz="1200" b="0" strike="noStrike" spc="-1">
                <a:latin typeface="Times New Roman"/>
              </a:rPr>
              <a:t>1</a:t>
            </a:fld>
            <a:endParaRPr lang="en-US" sz="1200" b="0" strike="noStrike" spc="-1">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 name="PlaceHolder 1"/>
          <p:cNvSpPr>
            <a:spLocks noGrp="1" noRot="1" noChangeAspect="1"/>
          </p:cNvSpPr>
          <p:nvPr>
            <p:ph type="sldImg"/>
          </p:nvPr>
        </p:nvSpPr>
        <p:spPr>
          <a:xfrm>
            <a:off x="685800" y="1143000"/>
            <a:ext cx="5485680" cy="3085560"/>
          </a:xfrm>
          <a:prstGeom prst="rect">
            <a:avLst/>
          </a:prstGeom>
        </p:spPr>
      </p:sp>
      <p:sp>
        <p:nvSpPr>
          <p:cNvPr id="624" name="PlaceHolder 2"/>
          <p:cNvSpPr>
            <a:spLocks noGrp="1"/>
          </p:cNvSpPr>
          <p:nvPr>
            <p:ph type="body"/>
          </p:nvPr>
        </p:nvSpPr>
        <p:spPr>
          <a:xfrm>
            <a:off x="685800" y="4400640"/>
            <a:ext cx="5485680" cy="3599640"/>
          </a:xfrm>
          <a:prstGeom prst="rect">
            <a:avLst/>
          </a:prstGeom>
        </p:spPr>
        <p:txBody>
          <a:bodyPr lIns="0" tIns="0" rIns="0" bIns="0">
            <a:noAutofit/>
          </a:bodyPr>
          <a:lstStyle/>
          <a:p>
            <a:pPr marL="216000" indent="-216000" algn="just">
              <a:lnSpc>
                <a:spcPct val="100000"/>
              </a:lnSpc>
              <a:tabLst>
                <a:tab pos="0" algn="l"/>
              </a:tabLst>
            </a:pPr>
            <a:r>
              <a:rPr lang="tr-TR" sz="1000" b="1" strike="noStrike" spc="-1">
                <a:solidFill>
                  <a:srgbClr val="000000"/>
                </a:solidFill>
                <a:latin typeface="Roboto"/>
                <a:ea typeface="Roboto"/>
              </a:rPr>
              <a:t>Önerilen Süre: 1 dk. 15 sn. </a:t>
            </a:r>
            <a:endParaRPr lang="en-US" sz="1000" b="0" strike="noStrike" spc="-1">
              <a:latin typeface="Arial"/>
            </a:endParaRPr>
          </a:p>
          <a:p>
            <a:pPr marL="216000" indent="-216000" algn="just">
              <a:lnSpc>
                <a:spcPct val="100000"/>
              </a:lnSpc>
              <a:spcAft>
                <a:spcPts val="601"/>
              </a:spcAft>
              <a:tabLst>
                <a:tab pos="0" algn="l"/>
              </a:tabLst>
            </a:pPr>
            <a:r>
              <a:rPr lang="tr-TR" sz="1000" b="1" i="1" strike="noStrike" spc="-1">
                <a:solidFill>
                  <a:srgbClr val="000000"/>
                </a:solidFill>
                <a:latin typeface="Roboto"/>
                <a:ea typeface="Roboto"/>
              </a:rPr>
              <a:t>Slayt animasyonu tıklayınca başlar, sessizdir.</a:t>
            </a:r>
            <a:endParaRPr lang="en-US" sz="1000" b="0" strike="noStrike" spc="-1">
              <a:latin typeface="Arial"/>
            </a:endParaRPr>
          </a:p>
          <a:p>
            <a:pPr marL="216000" indent="-216000" algn="just">
              <a:lnSpc>
                <a:spcPct val="100000"/>
              </a:lnSpc>
              <a:tabLst>
                <a:tab pos="0" algn="l"/>
              </a:tabLst>
            </a:pPr>
            <a:endParaRPr lang="en-US" sz="1000" b="0" strike="noStrike" spc="-1">
              <a:latin typeface="Arial"/>
            </a:endParaRPr>
          </a:p>
          <a:p>
            <a:pPr marL="216000" indent="-216000" algn="just">
              <a:lnSpc>
                <a:spcPct val="100000"/>
              </a:lnSpc>
              <a:spcAft>
                <a:spcPts val="601"/>
              </a:spcAft>
              <a:tabLst>
                <a:tab pos="0" algn="l"/>
              </a:tabLst>
            </a:pPr>
            <a:r>
              <a:rPr lang="tr-TR" sz="1000" b="0" strike="noStrike" spc="-1">
                <a:solidFill>
                  <a:srgbClr val="000000"/>
                </a:solidFill>
                <a:latin typeface="Roboto"/>
                <a:ea typeface="Roboto"/>
              </a:rPr>
              <a:t>Afet ve acil durumlara karşı hazırlıklı olmak için önceden plan yapmak, ailemizde kimlerin, ne zaman, nerede, nasıl davranacağını belirlemek çok önemlidir. Özetle, en az 3 günlük süreyi kapsayan Afet ve Acil Durum Aile Planı yapmanız gerekir. </a:t>
            </a:r>
            <a:endParaRPr lang="en-US" sz="1000" b="0" strike="noStrike" spc="-1">
              <a:latin typeface="Arial"/>
            </a:endParaRPr>
          </a:p>
          <a:p>
            <a:pPr marL="216000" indent="-216000" algn="just">
              <a:lnSpc>
                <a:spcPct val="100000"/>
              </a:lnSpc>
              <a:spcAft>
                <a:spcPts val="601"/>
              </a:spcAft>
              <a:tabLst>
                <a:tab pos="0" algn="l"/>
              </a:tabLst>
            </a:pPr>
            <a:r>
              <a:rPr lang="tr-TR" sz="1000" b="1" u="sng" strike="noStrike" spc="-1">
                <a:solidFill>
                  <a:srgbClr val="000000"/>
                </a:solidFill>
                <a:uFillTx/>
                <a:latin typeface="Roboto"/>
                <a:ea typeface="Roboto"/>
              </a:rPr>
              <a:t>Tıklayın;</a:t>
            </a:r>
            <a:endParaRPr lang="en-US" sz="1000" b="0" strike="noStrike" spc="-1">
              <a:latin typeface="Arial"/>
            </a:endParaRPr>
          </a:p>
          <a:p>
            <a:pPr marL="216000" indent="-216000" algn="just">
              <a:lnSpc>
                <a:spcPct val="100000"/>
              </a:lnSpc>
              <a:spcAft>
                <a:spcPts val="601"/>
              </a:spcAft>
              <a:tabLst>
                <a:tab pos="0" algn="l"/>
              </a:tabLst>
            </a:pPr>
            <a:r>
              <a:rPr lang="tr-TR" sz="1000" b="0" strike="noStrike" spc="-1">
                <a:solidFill>
                  <a:srgbClr val="000000"/>
                </a:solidFill>
                <a:latin typeface="Roboto"/>
                <a:ea typeface="Roboto"/>
              </a:rPr>
              <a:t>Afet ve Acil Durum Aile Planı hazırlarken ilk olarak okul çağındaki çocuklar da dahil olmak üzere, tüm aile üyelerinin katılımı ile bir aile toplantısı yapılır.  Buradaki amaç; Afet ve Acil Durum Aile Planı’nın tüm aile üyeleri tarafından kararlaştırılıp bilinmesini ve plana uygun hareket edilmesini sağlamaktır.</a:t>
            </a:r>
            <a:endParaRPr lang="en-US" sz="1000" b="0" strike="noStrike" spc="-1">
              <a:latin typeface="Arial"/>
            </a:endParaRPr>
          </a:p>
          <a:p>
            <a:pPr marL="216000" indent="-216000" algn="just">
              <a:lnSpc>
                <a:spcPct val="100000"/>
              </a:lnSpc>
              <a:spcAft>
                <a:spcPts val="601"/>
              </a:spcAft>
              <a:tabLst>
                <a:tab pos="0" algn="l"/>
              </a:tabLst>
            </a:pPr>
            <a:endParaRPr lang="en-US" sz="1000" b="0" strike="noStrike" spc="-1">
              <a:latin typeface="Arial"/>
            </a:endParaRPr>
          </a:p>
          <a:p>
            <a:pPr marL="216000" indent="-216000" algn="just">
              <a:lnSpc>
                <a:spcPct val="100000"/>
              </a:lnSpc>
              <a:spcAft>
                <a:spcPts val="601"/>
              </a:spcAft>
              <a:tabLst>
                <a:tab pos="0" algn="l"/>
              </a:tabLst>
            </a:pPr>
            <a:r>
              <a:rPr lang="tr-TR" sz="1000" b="1" strike="noStrike" spc="-1">
                <a:solidFill>
                  <a:srgbClr val="000000"/>
                </a:solidFill>
                <a:latin typeface="Roboto"/>
                <a:ea typeface="Roboto"/>
              </a:rPr>
              <a:t>Eğitmen Notu: </a:t>
            </a:r>
            <a:r>
              <a:rPr lang="tr-TR" sz="1000" b="0" strike="noStrike" spc="-1">
                <a:solidFill>
                  <a:srgbClr val="000000"/>
                </a:solidFill>
                <a:latin typeface="Roboto"/>
                <a:ea typeface="Roboto"/>
              </a:rPr>
              <a:t>Katılımcılara, dağıtılan Afet ve Acil Durum Aile Planı kitapçığını hatırlatınız. </a:t>
            </a:r>
            <a:endParaRPr lang="en-US" sz="1000" b="0" strike="noStrike" spc="-1">
              <a:latin typeface="Arial"/>
            </a:endParaRPr>
          </a:p>
          <a:p>
            <a:pPr marL="216000" indent="-216000" algn="just">
              <a:lnSpc>
                <a:spcPct val="100000"/>
              </a:lnSpc>
              <a:spcAft>
                <a:spcPts val="601"/>
              </a:spcAft>
              <a:tabLst>
                <a:tab pos="0" algn="l"/>
              </a:tabLst>
            </a:pPr>
            <a:endParaRPr lang="en-US" sz="1000" b="0" strike="noStrike" spc="-1">
              <a:latin typeface="Arial"/>
            </a:endParaRPr>
          </a:p>
          <a:p>
            <a:pPr marL="216000" indent="-216000" algn="just">
              <a:lnSpc>
                <a:spcPct val="100000"/>
              </a:lnSpc>
              <a:spcAft>
                <a:spcPts val="601"/>
              </a:spcAft>
              <a:tabLst>
                <a:tab pos="0" algn="l"/>
              </a:tabLst>
            </a:pPr>
            <a:r>
              <a:rPr lang="tr-TR" sz="1000" b="0" strike="noStrike" spc="-1">
                <a:solidFill>
                  <a:srgbClr val="000000"/>
                </a:solidFill>
                <a:latin typeface="Roboto"/>
                <a:ea typeface="Roboto"/>
              </a:rPr>
              <a:t>Kitapçık içinde belirtilen işleri ailenizle birlikte tamamladığınızda her işle ilgili "Yapıldı mı?" kutusuna bir çarpı işareti koyun. Aynı zamanda önemli aile bilgilerini de doldurmayı unutmayın.</a:t>
            </a:r>
            <a:endParaRPr lang="en-US" sz="1000" b="0" strike="noStrike" spc="-1">
              <a:latin typeface="Arial"/>
            </a:endParaRPr>
          </a:p>
          <a:p>
            <a:pPr marL="216000" indent="-216000" algn="just">
              <a:lnSpc>
                <a:spcPct val="100000"/>
              </a:lnSpc>
              <a:tabLst>
                <a:tab pos="0" algn="l"/>
              </a:tabLst>
            </a:pPr>
            <a:endParaRPr lang="en-US" sz="1000" b="0" strike="noStrike" spc="-1">
              <a:latin typeface="Arial"/>
            </a:endParaRPr>
          </a:p>
          <a:p>
            <a:pPr marL="216000" indent="-216000" algn="just">
              <a:lnSpc>
                <a:spcPct val="100000"/>
              </a:lnSpc>
              <a:spcAft>
                <a:spcPts val="300"/>
              </a:spcAft>
              <a:tabLst>
                <a:tab pos="0" algn="l"/>
              </a:tabLst>
            </a:pPr>
            <a:r>
              <a:rPr lang="tr-TR" sz="900" b="1" i="1" u="sng" strike="noStrike" spc="-1">
                <a:solidFill>
                  <a:srgbClr val="000000"/>
                </a:solidFill>
                <a:uFillTx/>
                <a:latin typeface="Roboto"/>
                <a:ea typeface="Roboto"/>
              </a:rPr>
              <a:t>Bilgi Notu: </a:t>
            </a:r>
            <a:endParaRPr lang="en-US" sz="900" b="0" strike="noStrike" spc="-1">
              <a:latin typeface="Arial"/>
            </a:endParaRPr>
          </a:p>
          <a:p>
            <a:pPr marL="216000" indent="-216000" algn="just">
              <a:lnSpc>
                <a:spcPct val="100000"/>
              </a:lnSpc>
              <a:spcAft>
                <a:spcPts val="300"/>
              </a:spcAft>
              <a:tabLst>
                <a:tab pos="0" algn="l"/>
              </a:tabLst>
            </a:pPr>
            <a:r>
              <a:rPr lang="pt-BR" sz="900" b="1" i="1" strike="noStrike" spc="-1">
                <a:solidFill>
                  <a:srgbClr val="000000"/>
                </a:solidFill>
                <a:latin typeface="Roboto"/>
                <a:ea typeface="Roboto"/>
              </a:rPr>
              <a:t>Afet ve Acil Durum Aile Planı </a:t>
            </a:r>
            <a:r>
              <a:rPr lang="tr-TR" sz="900" b="1" i="1" strike="noStrike" spc="-1">
                <a:solidFill>
                  <a:srgbClr val="000000"/>
                </a:solidFill>
                <a:latin typeface="Roboto"/>
                <a:ea typeface="Roboto"/>
              </a:rPr>
              <a:t>Kontrol Listesi</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Çevremizde afet ve acil duruma yol açabilecek hususları öğrendik.</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Mahalle ve yapı ölçeğinde ailemize risk yaratabilecek durumları öğrendik.</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Evimiz içerisinde bize risk yaratabilecek eşyalarımızı “Tehlike Avı” yaparak belirledik ve yapısal olmayan riskleri önlemek için plan yaptık.</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Afet anında bir arada değilsek evimizin içinde; evimiz ve mahallemizin dışında isek ailemizle buluşabileceğimiz buluşma yerlerini belirledik. </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Afetlerde ihtiyaç duyabileceğimiz ve hayatımızı sürdürebileceğimiz ihtiyaçlar için gerekli malzemeleri toparlayıp, Afet ve Acil Durum Çantalarımızı hazırladık.</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Önemli evraklarımızın, adreslerin ve telefon numaralarının birer kopyasını hazırladık. Bu kopyanın bir nüshasını bölge dışı bağlantı kişisine gönderdik. Bir nüshasını da afet ve acil durum çantamızda bulunduruyoruz.</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Şehir içi ve dışından iki yakınımızı belirleyip, bu kişilerin telefonlarını ve adreslerini öğrendik ve afet sırasında tüm ev halkı o kişilerle iletişim kuracağını biliyor.</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Afet ve acil durum sırasında yapmamız gereken doğru davranış şekillerini öğrendik ve her ay tatbik ederek bu davranışları tekrar ediyoruz.</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Acil telefon numaralarını ne zaman ve nasıl arayacağımızı öğrendik.</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Afet öncesi veya sonrasında çıkabilecek yangınlara karşı gerekli önlemleri aldık.</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Aile üyeleri olarak yangın sırasında neler yapmamız gerektiğini öğrendik.</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Afet öncesinde, sırasında ve sonrasında neler yapmamız gerektiğini öğrendik.</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Tahliye konusunda yeterli bilgiye sahibiz/öğrendik.</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Tahliye öncesi dikkat etmemiz gereken konuları öğrendik/biliyoruz.</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Tahliye sırasında ne yapmamız gerektiğini biliyoruz.</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İlk yardım konusunda basit bilgilere sahibiz ayrıca tüm aile üyelerinin en kısa zamanda sertifikalı ilk yardım eğitimi alması konusunda bir plan yaptık. </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Hem evimizde hem de afet ve acil durum çantamızda bulundurmak üzere ilk yardım çantalarımızı hazırladık.</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Afet sonrasındaki üç gün (ilk 72 saat) için su, barınma ve tuvalet ihtiyacımızı nasıl karşılayacağımızı planladık.</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Komşularımızla ve muhtarımızla afetlerde nasıl yardımlaşabileceğimizi konuştuk. Bebeklere, yaşlı ve engellilere nasıl yardım edebileceğimizi öğrendik.</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Yaşadığımız bölgede meydana gelebilecek deprem, sel, heyelan/kaya düşmesi, çığ vb. afetler öncesinde, sırasında ve sonrasında yapmamız gerekenleri göz önüne alarak </a:t>
            </a:r>
            <a:r>
              <a:rPr lang="tr-TR" sz="900" b="0" strike="noStrike" spc="-1">
                <a:solidFill>
                  <a:srgbClr val="000000"/>
                </a:solidFill>
                <a:latin typeface="Roboto"/>
                <a:ea typeface="Roboto"/>
              </a:rPr>
              <a:t>Afet ve Acil Durum Aile Planı’mızı </a:t>
            </a:r>
            <a:r>
              <a:rPr lang="tr-TR" sz="900" b="0" i="1" strike="noStrike" spc="-1">
                <a:solidFill>
                  <a:srgbClr val="000000"/>
                </a:solidFill>
                <a:latin typeface="Roboto"/>
                <a:ea typeface="Roboto"/>
              </a:rPr>
              <a:t>yaptık.</a:t>
            </a:r>
            <a:endParaRPr lang="en-US" sz="900" b="0" strike="noStrike" spc="-1">
              <a:latin typeface="Arial"/>
            </a:endParaRPr>
          </a:p>
          <a:p>
            <a:pPr algn="just">
              <a:lnSpc>
                <a:spcPct val="100000"/>
              </a:lnSpc>
              <a:tabLst>
                <a:tab pos="0" algn="l"/>
              </a:tabLst>
            </a:pPr>
            <a:endParaRPr lang="en-US" sz="900" b="0" strike="noStrike" spc="-1">
              <a:latin typeface="Arial"/>
            </a:endParaRPr>
          </a:p>
          <a:p>
            <a:pPr algn="just">
              <a:lnSpc>
                <a:spcPct val="100000"/>
              </a:lnSpc>
              <a:tabLst>
                <a:tab pos="0" algn="l"/>
              </a:tabLst>
            </a:pPr>
            <a:endParaRPr lang="en-US" sz="900" b="0" strike="noStrike" spc="-1">
              <a:latin typeface="Arial"/>
            </a:endParaRPr>
          </a:p>
          <a:p>
            <a:pPr algn="just">
              <a:lnSpc>
                <a:spcPct val="100000"/>
              </a:lnSpc>
              <a:tabLst>
                <a:tab pos="0" algn="l"/>
              </a:tabLst>
            </a:pPr>
            <a:endParaRPr lang="en-US" sz="900" b="0" strike="noStrike" spc="-1">
              <a:latin typeface="Arial"/>
            </a:endParaRPr>
          </a:p>
        </p:txBody>
      </p:sp>
      <p:sp>
        <p:nvSpPr>
          <p:cNvPr id="625" name="Slayt Numarası Yer Tutucusu 3"/>
          <p:cNvSpPr/>
          <p:nvPr/>
        </p:nvSpPr>
        <p:spPr>
          <a:xfrm>
            <a:off x="3884760" y="8685360"/>
            <a:ext cx="2971080" cy="457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2F0D657E-C907-4FE1-8467-20482FF43563}" type="slidenum">
              <a:rPr lang="tr-TR" sz="1200" b="0" strike="noStrike" spc="-1">
                <a:latin typeface="Times New Roman"/>
              </a:rPr>
              <a:t>10</a:t>
            </a:fld>
            <a:endParaRPr lang="en-US" sz="1200" b="0" strike="noStrike" spc="-1">
              <a:latin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 name="PlaceHolder 1"/>
          <p:cNvSpPr>
            <a:spLocks noGrp="1" noRot="1" noChangeAspect="1"/>
          </p:cNvSpPr>
          <p:nvPr>
            <p:ph type="sldImg"/>
          </p:nvPr>
        </p:nvSpPr>
        <p:spPr>
          <a:xfrm>
            <a:off x="685800" y="1143000"/>
            <a:ext cx="5485680" cy="3085560"/>
          </a:xfrm>
          <a:prstGeom prst="rect">
            <a:avLst/>
          </a:prstGeom>
        </p:spPr>
      </p:sp>
      <p:sp>
        <p:nvSpPr>
          <p:cNvPr id="627" name="PlaceHolder 2"/>
          <p:cNvSpPr>
            <a:spLocks noGrp="1"/>
          </p:cNvSpPr>
          <p:nvPr>
            <p:ph type="body"/>
          </p:nvPr>
        </p:nvSpPr>
        <p:spPr>
          <a:xfrm>
            <a:off x="685800" y="4400640"/>
            <a:ext cx="5485680" cy="3599640"/>
          </a:xfrm>
          <a:prstGeom prst="rect">
            <a:avLst/>
          </a:prstGeom>
        </p:spPr>
        <p:txBody>
          <a:bodyPr lIns="0" tIns="0" rIns="0" bIns="0">
            <a:noAutofit/>
          </a:bodyPr>
          <a:lstStyle/>
          <a:p>
            <a:pPr marL="216000" indent="-216000" algn="just">
              <a:lnSpc>
                <a:spcPct val="100000"/>
              </a:lnSpc>
              <a:tabLst>
                <a:tab pos="0" algn="l"/>
              </a:tabLst>
            </a:pPr>
            <a:r>
              <a:rPr lang="tr-TR" sz="1000" b="1" strike="noStrike" spc="-1">
                <a:solidFill>
                  <a:srgbClr val="000000"/>
                </a:solidFill>
                <a:latin typeface="Roboto"/>
                <a:ea typeface="Roboto"/>
              </a:rPr>
              <a:t>Önerilen Süre: 1 dk. </a:t>
            </a:r>
            <a:endParaRPr lang="en-US" sz="1000" b="0" strike="noStrike" spc="-1">
              <a:latin typeface="Arial"/>
            </a:endParaRPr>
          </a:p>
          <a:p>
            <a:pPr marL="216000" indent="-216000" algn="just">
              <a:lnSpc>
                <a:spcPct val="100000"/>
              </a:lnSpc>
              <a:spcAft>
                <a:spcPts val="601"/>
              </a:spcAft>
              <a:tabLst>
                <a:tab pos="0" algn="l"/>
              </a:tabLst>
            </a:pPr>
            <a:r>
              <a:rPr lang="tr-TR" sz="1000" b="1" i="1" strike="noStrike" spc="-1">
                <a:solidFill>
                  <a:srgbClr val="000000"/>
                </a:solidFill>
                <a:latin typeface="Roboto"/>
                <a:ea typeface="Roboto"/>
              </a:rPr>
              <a:t>Slayt animasyonu tıklayınca başlar, sessizdir.</a:t>
            </a:r>
            <a:endParaRPr lang="en-US" sz="1000" b="0" strike="noStrike" spc="-1">
              <a:latin typeface="Arial"/>
            </a:endParaRPr>
          </a:p>
          <a:p>
            <a:pPr marL="216000" indent="-216000" algn="just">
              <a:lnSpc>
                <a:spcPct val="100000"/>
              </a:lnSpc>
              <a:tabLst>
                <a:tab pos="0" algn="l"/>
              </a:tabLst>
            </a:pPr>
            <a:endParaRPr lang="en-US" sz="1000" b="0" strike="noStrike" spc="-1">
              <a:latin typeface="Arial"/>
            </a:endParaRPr>
          </a:p>
          <a:p>
            <a:pPr marL="216000" indent="-216000" algn="just">
              <a:lnSpc>
                <a:spcPct val="100000"/>
              </a:lnSpc>
              <a:spcAft>
                <a:spcPts val="601"/>
              </a:spcAft>
              <a:tabLst>
                <a:tab pos="0" algn="l"/>
              </a:tabLst>
            </a:pPr>
            <a:r>
              <a:rPr lang="tr-TR" sz="1000" b="0" strike="noStrike" spc="-1">
                <a:solidFill>
                  <a:srgbClr val="000000"/>
                </a:solidFill>
                <a:latin typeface="Roboto"/>
                <a:ea typeface="Roboto"/>
              </a:rPr>
              <a:t>Yapının zarar görmesi veya yıkılmasına neden olabilecek, içinde yaşayanların can güvenliğini sağlayamayacak yapılar kentin ve o kentin insanlarının güvenliğini tehlikeye sokarlar. Afetlere dirençli yapılar, olası risklere dayanımı yüksek olarak inşa edilmiş yapılardır. Dirençli yapıların özelikleri aynı zamanda; </a:t>
            </a:r>
            <a:r>
              <a:rPr lang="tr-TR" sz="1000" b="1" strike="noStrike" spc="-1">
                <a:solidFill>
                  <a:srgbClr val="000000"/>
                </a:solidFill>
                <a:latin typeface="Roboto"/>
                <a:ea typeface="Roboto"/>
              </a:rPr>
              <a:t>Ev kiralarken ya da satın alırken nelere dikkat etmeliyiz? </a:t>
            </a:r>
            <a:r>
              <a:rPr lang="tr-TR" sz="1000" b="0" strike="noStrike" spc="-1">
                <a:solidFill>
                  <a:srgbClr val="000000"/>
                </a:solidFill>
                <a:latin typeface="Roboto"/>
                <a:ea typeface="Roboto"/>
              </a:rPr>
              <a:t>sorusunun cevabını da bizlere verecektir. Ev satın alırken ya da kiralarken;</a:t>
            </a:r>
            <a:endParaRPr lang="en-US" sz="1000" b="0" strike="noStrike" spc="-1">
              <a:latin typeface="Arial"/>
            </a:endParaRPr>
          </a:p>
          <a:p>
            <a:pPr marL="171360" indent="-170640" algn="just">
              <a:lnSpc>
                <a:spcPct val="100000"/>
              </a:lnSpc>
              <a:spcAft>
                <a:spcPts val="300"/>
              </a:spcAft>
              <a:buClr>
                <a:srgbClr val="000000"/>
              </a:buClr>
              <a:buFont typeface="Arial"/>
              <a:buChar char="•"/>
              <a:tabLst>
                <a:tab pos="0" algn="l"/>
              </a:tabLst>
            </a:pPr>
            <a:r>
              <a:rPr lang="tr-TR" sz="1000" b="0" strike="noStrike" spc="-1">
                <a:solidFill>
                  <a:srgbClr val="000000"/>
                </a:solidFill>
                <a:latin typeface="Roboto"/>
                <a:ea typeface="Roboto"/>
              </a:rPr>
              <a:t>Bulunduğu il/mahalle/parselde olası tüm afetlere uygun tasarlanmış</a:t>
            </a:r>
            <a:endParaRPr lang="en-US" sz="1000" b="0" strike="noStrike" spc="-1">
              <a:latin typeface="Arial"/>
            </a:endParaRPr>
          </a:p>
          <a:p>
            <a:pPr marL="171360" indent="-170640" algn="just">
              <a:lnSpc>
                <a:spcPct val="100000"/>
              </a:lnSpc>
              <a:spcAft>
                <a:spcPts val="300"/>
              </a:spcAft>
              <a:buClr>
                <a:srgbClr val="000000"/>
              </a:buClr>
              <a:buFont typeface="Arial"/>
              <a:buChar char="•"/>
              <a:tabLst>
                <a:tab pos="0" algn="l"/>
              </a:tabLst>
            </a:pPr>
            <a:r>
              <a:rPr lang="tr-TR" sz="1000" b="0" strike="noStrike" spc="-1">
                <a:solidFill>
                  <a:srgbClr val="000000"/>
                </a:solidFill>
                <a:latin typeface="Roboto"/>
                <a:ea typeface="Roboto"/>
              </a:rPr>
              <a:t>Mühendislik hizmeti almış</a:t>
            </a:r>
            <a:endParaRPr lang="en-US" sz="1000" b="0" strike="noStrike" spc="-1">
              <a:latin typeface="Arial"/>
            </a:endParaRPr>
          </a:p>
          <a:p>
            <a:pPr marL="171360" indent="-170640" algn="just">
              <a:lnSpc>
                <a:spcPct val="100000"/>
              </a:lnSpc>
              <a:spcAft>
                <a:spcPts val="300"/>
              </a:spcAft>
              <a:buClr>
                <a:srgbClr val="000000"/>
              </a:buClr>
              <a:buFont typeface="Arial"/>
              <a:buChar char="•"/>
              <a:tabLst>
                <a:tab pos="0" algn="l"/>
              </a:tabLst>
            </a:pPr>
            <a:r>
              <a:rPr lang="tr-TR" sz="1000" b="0" strike="noStrike" spc="-1">
                <a:solidFill>
                  <a:srgbClr val="000000"/>
                </a:solidFill>
                <a:latin typeface="Roboto"/>
                <a:ea typeface="Roboto"/>
              </a:rPr>
              <a:t>Geleneksel mimari örneği ise (ahşap, kagir, kerpiç, karma yapı)  yapı türüne uygun ve doğru şekilde inşa edilmiş</a:t>
            </a:r>
            <a:endParaRPr lang="en-US" sz="1000" b="0" strike="noStrike" spc="-1">
              <a:latin typeface="Arial"/>
            </a:endParaRPr>
          </a:p>
          <a:p>
            <a:pPr marL="171360" indent="-170640" algn="just">
              <a:lnSpc>
                <a:spcPct val="100000"/>
              </a:lnSpc>
              <a:spcAft>
                <a:spcPts val="300"/>
              </a:spcAft>
              <a:buClr>
                <a:srgbClr val="000000"/>
              </a:buClr>
              <a:buFont typeface="Arial"/>
              <a:buChar char="•"/>
              <a:tabLst>
                <a:tab pos="0" algn="l"/>
              </a:tabLst>
            </a:pPr>
            <a:r>
              <a:rPr lang="tr-TR" sz="1000" b="0" strike="noStrike" spc="-1">
                <a:solidFill>
                  <a:srgbClr val="000000"/>
                </a:solidFill>
                <a:latin typeface="Roboto"/>
                <a:ea typeface="Roboto"/>
              </a:rPr>
              <a:t>Yönetmeliklerdeki dayanım koşullarına uyan</a:t>
            </a:r>
            <a:endParaRPr lang="en-US" sz="1000" b="0" strike="noStrike" spc="-1">
              <a:latin typeface="Arial"/>
            </a:endParaRPr>
          </a:p>
          <a:p>
            <a:pPr marL="171360" indent="-170640" algn="just">
              <a:lnSpc>
                <a:spcPct val="100000"/>
              </a:lnSpc>
              <a:spcAft>
                <a:spcPts val="300"/>
              </a:spcAft>
              <a:buClr>
                <a:srgbClr val="000000"/>
              </a:buClr>
              <a:buFont typeface="Arial"/>
              <a:buChar char="•"/>
              <a:tabLst>
                <a:tab pos="0" algn="l"/>
              </a:tabLst>
            </a:pPr>
            <a:r>
              <a:rPr lang="tr-TR" sz="1000" b="0" strike="noStrike" spc="-1">
                <a:solidFill>
                  <a:srgbClr val="000000"/>
                </a:solidFill>
                <a:latin typeface="Roboto"/>
                <a:ea typeface="Roboto"/>
              </a:rPr>
              <a:t>İnşa sonrası kullanım sırasında düzenli bakım görmekte</a:t>
            </a:r>
            <a:endParaRPr lang="en-US" sz="1000" b="0" strike="noStrike" spc="-1">
              <a:latin typeface="Arial"/>
            </a:endParaRPr>
          </a:p>
          <a:p>
            <a:pPr marL="171360" indent="-170640" algn="just">
              <a:lnSpc>
                <a:spcPct val="100000"/>
              </a:lnSpc>
              <a:spcAft>
                <a:spcPts val="300"/>
              </a:spcAft>
              <a:buClr>
                <a:srgbClr val="000000"/>
              </a:buClr>
              <a:buFont typeface="Arial"/>
              <a:buChar char="•"/>
              <a:tabLst>
                <a:tab pos="0" algn="l"/>
              </a:tabLst>
            </a:pPr>
            <a:r>
              <a:rPr lang="tr-TR" sz="1000" b="0" strike="noStrike" spc="-1">
                <a:solidFill>
                  <a:srgbClr val="000000"/>
                </a:solidFill>
                <a:latin typeface="Roboto"/>
                <a:ea typeface="Roboto"/>
              </a:rPr>
              <a:t>Yapılış amacından farklı bir amaç için kullanılmayan, kullanılıyorsa da proje ve hesapları buna uygun olarak tekrar yapılıp onaylanmış</a:t>
            </a:r>
            <a:endParaRPr lang="en-US" sz="1000" b="0" strike="noStrike" spc="-1">
              <a:latin typeface="Arial"/>
            </a:endParaRPr>
          </a:p>
          <a:p>
            <a:pPr marL="171360" indent="-170640" algn="just">
              <a:lnSpc>
                <a:spcPct val="100000"/>
              </a:lnSpc>
              <a:spcAft>
                <a:spcPts val="300"/>
              </a:spcAft>
              <a:buClr>
                <a:srgbClr val="000000"/>
              </a:buClr>
              <a:buFont typeface="Arial"/>
              <a:buChar char="•"/>
              <a:tabLst>
                <a:tab pos="0" algn="l"/>
              </a:tabLst>
            </a:pPr>
            <a:r>
              <a:rPr lang="tr-TR" sz="1000" b="0" strike="noStrike" spc="-1">
                <a:solidFill>
                  <a:srgbClr val="000000"/>
                </a:solidFill>
                <a:latin typeface="Roboto"/>
                <a:ea typeface="Roboto"/>
              </a:rPr>
              <a:t>Proje dışı tadilatlar yapılmamış </a:t>
            </a:r>
            <a:endParaRPr lang="en-US" sz="1000" b="0" strike="noStrike" spc="-1">
              <a:latin typeface="Arial"/>
            </a:endParaRPr>
          </a:p>
          <a:p>
            <a:pPr algn="just">
              <a:lnSpc>
                <a:spcPct val="100000"/>
              </a:lnSpc>
              <a:tabLst>
                <a:tab pos="0" algn="l"/>
              </a:tabLst>
            </a:pPr>
            <a:r>
              <a:rPr lang="tr-TR" sz="1000" b="0" strike="noStrike" spc="-1">
                <a:solidFill>
                  <a:srgbClr val="000000"/>
                </a:solidFill>
                <a:latin typeface="Roboto"/>
                <a:ea typeface="Roboto"/>
              </a:rPr>
              <a:t>olması gibi hususlara dikkat edilmesi gerekir. Tüm bu maddelerin yanıtları belediyelerin ilgili birimlerinden alınabilir.</a:t>
            </a:r>
            <a:endParaRPr lang="en-US" sz="1000" b="0" strike="noStrike" spc="-1">
              <a:latin typeface="Arial"/>
            </a:endParaRPr>
          </a:p>
          <a:p>
            <a:pPr algn="just">
              <a:lnSpc>
                <a:spcPct val="100000"/>
              </a:lnSpc>
              <a:tabLst>
                <a:tab pos="0" algn="l"/>
              </a:tabLst>
            </a:pPr>
            <a:endParaRPr lang="en-US" sz="1000" b="0" strike="noStrike" spc="-1">
              <a:latin typeface="Arial"/>
            </a:endParaRPr>
          </a:p>
          <a:p>
            <a:pPr algn="just">
              <a:lnSpc>
                <a:spcPct val="100000"/>
              </a:lnSpc>
              <a:tabLst>
                <a:tab pos="0" algn="l"/>
              </a:tabLst>
            </a:pPr>
            <a:r>
              <a:rPr lang="tr-TR" sz="1000" b="1" strike="noStrike" spc="-1">
                <a:solidFill>
                  <a:srgbClr val="000000"/>
                </a:solidFill>
                <a:latin typeface="Roboto"/>
                <a:ea typeface="Roboto"/>
              </a:rPr>
              <a:t>Eğitmen Notu: </a:t>
            </a:r>
            <a:r>
              <a:rPr lang="tr-TR" sz="1000" b="0" strike="noStrike" spc="-1">
                <a:solidFill>
                  <a:srgbClr val="000000"/>
                </a:solidFill>
                <a:latin typeface="Roboto"/>
                <a:ea typeface="Roboto"/>
              </a:rPr>
              <a:t>Her belediyenin yapılanma şekli farklı olduğundan belediyelerin ilgili birimlerinin adı verilememektedir. Bazı belediyelerde bu işleri İmar ve Şehircilik Müdürlüğü takip ederken bazı belediyelerde ise bu işler Fen İşleri Müdürlüğü’nün ya da bir başka müdürlüğün sorumluluğunda olabilmektedir. Konuya ilişkin en doğru bilgi doğrudan belediyenin kendisinden alınmalıdır. </a:t>
            </a:r>
            <a:endParaRPr lang="en-US" sz="1000" b="0" strike="noStrike" spc="-1">
              <a:latin typeface="Arial"/>
            </a:endParaRPr>
          </a:p>
          <a:p>
            <a:pPr algn="just">
              <a:lnSpc>
                <a:spcPct val="100000"/>
              </a:lnSpc>
              <a:tabLst>
                <a:tab pos="0" algn="l"/>
              </a:tabLst>
            </a:pPr>
            <a:endParaRPr lang="en-US" sz="1000" b="0" strike="noStrike" spc="-1">
              <a:latin typeface="Arial"/>
            </a:endParaRPr>
          </a:p>
          <a:p>
            <a:pPr algn="just">
              <a:lnSpc>
                <a:spcPct val="100000"/>
              </a:lnSpc>
              <a:tabLst>
                <a:tab pos="0" algn="l"/>
              </a:tabLst>
            </a:pPr>
            <a:r>
              <a:rPr lang="tr-TR" sz="1000" b="1" strike="noStrike" spc="-1">
                <a:solidFill>
                  <a:srgbClr val="000000"/>
                </a:solidFill>
                <a:latin typeface="Roboto"/>
                <a:ea typeface="Roboto"/>
              </a:rPr>
              <a:t>Deprem Yönetmeliği konusunda daha detaylı bilgi için: </a:t>
            </a:r>
            <a:endParaRPr lang="en-US" sz="1000" b="0" strike="noStrike" spc="-1">
              <a:latin typeface="Arial"/>
            </a:endParaRPr>
          </a:p>
          <a:p>
            <a:pPr algn="just">
              <a:lnSpc>
                <a:spcPct val="100000"/>
              </a:lnSpc>
              <a:tabLst>
                <a:tab pos="0" algn="l"/>
              </a:tabLst>
            </a:pPr>
            <a:r>
              <a:rPr lang="tr-TR" sz="1000" b="1" u="sng" strike="noStrike" spc="-1">
                <a:solidFill>
                  <a:srgbClr val="000000"/>
                </a:solidFill>
                <a:uFillTx/>
                <a:latin typeface="Roboto"/>
                <a:ea typeface="Roboto"/>
                <a:hlinkClick r:id="rId3"/>
              </a:rPr>
              <a:t>http://www.deprem.gov.tr/sarbis/DDK/DDK_WEB.htm</a:t>
            </a:r>
            <a:endParaRPr lang="en-US" sz="1000" b="0" strike="noStrike" spc="-1">
              <a:latin typeface="Arial"/>
            </a:endParaRPr>
          </a:p>
          <a:p>
            <a:pPr algn="just">
              <a:lnSpc>
                <a:spcPct val="100000"/>
              </a:lnSpc>
              <a:tabLst>
                <a:tab pos="0" algn="l"/>
              </a:tabLst>
            </a:pPr>
            <a:endParaRPr lang="en-US" sz="1000" b="0" strike="noStrike" spc="-1">
              <a:latin typeface="Arial"/>
            </a:endParaRPr>
          </a:p>
          <a:p>
            <a:pPr algn="just">
              <a:lnSpc>
                <a:spcPct val="100000"/>
              </a:lnSpc>
              <a:tabLst>
                <a:tab pos="0" algn="l"/>
              </a:tabLst>
            </a:pPr>
            <a:endParaRPr lang="en-US" sz="1000" b="0" strike="noStrike" spc="-1">
              <a:latin typeface="Arial"/>
            </a:endParaRPr>
          </a:p>
          <a:p>
            <a:pPr algn="just">
              <a:lnSpc>
                <a:spcPct val="100000"/>
              </a:lnSpc>
              <a:spcAft>
                <a:spcPts val="300"/>
              </a:spcAft>
              <a:tabLst>
                <a:tab pos="0" algn="l"/>
              </a:tabLst>
            </a:pPr>
            <a:r>
              <a:rPr lang="tr-TR" sz="900" b="1" i="1" u="sng" strike="noStrike" spc="-1">
                <a:solidFill>
                  <a:srgbClr val="000000"/>
                </a:solidFill>
                <a:uFillTx/>
                <a:latin typeface="Roboto"/>
                <a:ea typeface="Roboto"/>
              </a:rPr>
              <a:t>Bilgi Notu 1: </a:t>
            </a:r>
            <a:endParaRPr lang="en-US" sz="900" b="0" strike="noStrike" spc="-1">
              <a:latin typeface="Arial"/>
            </a:endParaRPr>
          </a:p>
          <a:p>
            <a:pPr algn="just">
              <a:lnSpc>
                <a:spcPct val="80000"/>
              </a:lnSpc>
              <a:spcAft>
                <a:spcPts val="300"/>
              </a:spcAft>
              <a:tabLst>
                <a:tab pos="0" algn="l"/>
              </a:tabLst>
            </a:pPr>
            <a:r>
              <a:rPr lang="tr-TR" sz="900" b="0" i="1" strike="noStrike" spc="-1">
                <a:solidFill>
                  <a:srgbClr val="000000"/>
                </a:solidFill>
                <a:latin typeface="Roboto"/>
                <a:ea typeface="Roboto"/>
              </a:rPr>
              <a:t>Aynı zamanda afete dirençli şehirlerde yaşamak demek;</a:t>
            </a:r>
            <a:endParaRPr lang="en-US" sz="900" b="0" strike="noStrike" spc="-1">
              <a:latin typeface="Arial"/>
            </a:endParaRPr>
          </a:p>
          <a:p>
            <a:pPr marL="252000" indent="-179280" algn="just">
              <a:lnSpc>
                <a:spcPct val="100000"/>
              </a:lnSpc>
              <a:spcAft>
                <a:spcPts val="300"/>
              </a:spcAft>
              <a:buClr>
                <a:srgbClr val="000000"/>
              </a:buClr>
              <a:buSzPct val="130000"/>
              <a:buFont typeface="Arial"/>
              <a:buChar char="•"/>
              <a:tabLst>
                <a:tab pos="0" algn="l"/>
              </a:tabLst>
            </a:pPr>
            <a:r>
              <a:rPr lang="tr-TR" sz="900" b="0" i="1" strike="noStrike" spc="-1">
                <a:solidFill>
                  <a:srgbClr val="000000"/>
                </a:solidFill>
                <a:latin typeface="Roboto"/>
                <a:ea typeface="Roboto"/>
              </a:rPr>
              <a:t>Kent bütününde muhtemel afetlerin tespiti</a:t>
            </a:r>
            <a:endParaRPr lang="en-US" sz="900" b="0" strike="noStrike" spc="-1">
              <a:latin typeface="Arial"/>
            </a:endParaRPr>
          </a:p>
          <a:p>
            <a:pPr marL="252000" indent="-179280" algn="just">
              <a:lnSpc>
                <a:spcPct val="100000"/>
              </a:lnSpc>
              <a:spcAft>
                <a:spcPts val="300"/>
              </a:spcAft>
              <a:buClr>
                <a:srgbClr val="000000"/>
              </a:buClr>
              <a:buSzPct val="130000"/>
              <a:buFont typeface="Arial"/>
              <a:buChar char="•"/>
              <a:tabLst>
                <a:tab pos="0" algn="l"/>
              </a:tabLst>
            </a:pPr>
            <a:r>
              <a:rPr lang="tr-TR" sz="900" b="0" i="1" strike="noStrike" spc="-1">
                <a:solidFill>
                  <a:srgbClr val="000000"/>
                </a:solidFill>
                <a:latin typeface="Roboto"/>
                <a:ea typeface="Roboto"/>
              </a:rPr>
              <a:t>Kenti oluşturan çalışma, konut, yeşil, açık alanlar, sağlık tesisleri, vb. gibi fonksiyonel alanların yer seçimlerinin afet risklerini azaltacak şekilde yapılması</a:t>
            </a:r>
            <a:endParaRPr lang="en-US" sz="900" b="0" strike="noStrike" spc="-1">
              <a:latin typeface="Arial"/>
            </a:endParaRPr>
          </a:p>
          <a:p>
            <a:pPr marL="252000" indent="-179280" algn="just">
              <a:lnSpc>
                <a:spcPct val="100000"/>
              </a:lnSpc>
              <a:spcAft>
                <a:spcPts val="300"/>
              </a:spcAft>
              <a:buClr>
                <a:srgbClr val="000000"/>
              </a:buClr>
              <a:buSzPct val="130000"/>
              <a:buFont typeface="Arial"/>
              <a:buChar char="•"/>
              <a:tabLst>
                <a:tab pos="0" algn="l"/>
              </a:tabLst>
            </a:pPr>
            <a:r>
              <a:rPr lang="tr-TR" sz="900" b="0" i="1" strike="noStrike" spc="-1">
                <a:solidFill>
                  <a:srgbClr val="000000"/>
                </a:solidFill>
                <a:latin typeface="Roboto"/>
                <a:ea typeface="Roboto"/>
              </a:rPr>
              <a:t>Afet sonrası kamu kullanımı için gerekli boş alanların planlamada düşünülmesi, mevcut boş alanların korunması ve artırılmaya çalışılması</a:t>
            </a:r>
            <a:endParaRPr lang="en-US" sz="900" b="0" strike="noStrike" spc="-1">
              <a:latin typeface="Arial"/>
            </a:endParaRPr>
          </a:p>
          <a:p>
            <a:pPr marL="252000" indent="-179280" algn="just">
              <a:lnSpc>
                <a:spcPct val="100000"/>
              </a:lnSpc>
              <a:spcAft>
                <a:spcPts val="300"/>
              </a:spcAft>
              <a:buClr>
                <a:srgbClr val="000000"/>
              </a:buClr>
              <a:buSzPct val="130000"/>
              <a:buFont typeface="Arial"/>
              <a:buChar char="•"/>
              <a:tabLst>
                <a:tab pos="0" algn="l"/>
              </a:tabLst>
            </a:pPr>
            <a:r>
              <a:rPr lang="tr-TR" sz="900" b="0" i="1" strike="noStrike" spc="-1">
                <a:solidFill>
                  <a:srgbClr val="000000"/>
                </a:solidFill>
                <a:latin typeface="Roboto"/>
                <a:ea typeface="Roboto"/>
              </a:rPr>
              <a:t>Mevcutta yapılaşmış olan riskli alanların Kentsel Dönüşüm çalışması ile daha az riskli alanlara taşınması (sanayi, ticaret merkezleri ve konut alanları) anlamına gelir.</a:t>
            </a:r>
            <a:endParaRPr lang="en-US" sz="900" b="0" strike="noStrike" spc="-1">
              <a:latin typeface="Arial"/>
            </a:endParaRPr>
          </a:p>
          <a:p>
            <a:pPr algn="just">
              <a:lnSpc>
                <a:spcPct val="150000"/>
              </a:lnSpc>
              <a:spcAft>
                <a:spcPts val="300"/>
              </a:spcAft>
              <a:tabLst>
                <a:tab pos="0" algn="l"/>
              </a:tabLst>
            </a:pPr>
            <a:r>
              <a:rPr lang="tr-TR" sz="900" b="0" i="1" strike="noStrike" spc="-1">
                <a:solidFill>
                  <a:srgbClr val="000000"/>
                </a:solidFill>
                <a:latin typeface="Roboto"/>
                <a:ea typeface="Roboto"/>
              </a:rPr>
              <a:t>Ülkemizde özellikle 2011’de yaşanan Van Depremlerinden sonra Kentsel Dönüşüm hız kazanmıştır.</a:t>
            </a:r>
            <a:endParaRPr lang="en-US" sz="900" b="0" strike="noStrike" spc="-1">
              <a:latin typeface="Arial"/>
            </a:endParaRPr>
          </a:p>
          <a:p>
            <a:pPr algn="just">
              <a:lnSpc>
                <a:spcPct val="100000"/>
              </a:lnSpc>
              <a:spcAft>
                <a:spcPts val="300"/>
              </a:spcAft>
              <a:tabLst>
                <a:tab pos="0" algn="l"/>
              </a:tabLst>
            </a:pPr>
            <a:endParaRPr lang="en-US" sz="900" b="0" strike="noStrike" spc="-1">
              <a:latin typeface="Arial"/>
            </a:endParaRPr>
          </a:p>
          <a:p>
            <a:pPr algn="just">
              <a:lnSpc>
                <a:spcPct val="100000"/>
              </a:lnSpc>
              <a:spcAft>
                <a:spcPts val="300"/>
              </a:spcAft>
              <a:tabLst>
                <a:tab pos="0" algn="l"/>
              </a:tabLst>
            </a:pPr>
            <a:r>
              <a:rPr lang="tr-TR" sz="900" b="1" i="1" u="sng" strike="noStrike" spc="-1">
                <a:solidFill>
                  <a:srgbClr val="000000"/>
                </a:solidFill>
                <a:uFillTx/>
                <a:latin typeface="Roboto"/>
                <a:ea typeface="Roboto"/>
              </a:rPr>
              <a:t>Bilgi Notu 2: </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Yapı elemanlarıyla ilgili olan riskleri kendi içinde ikiye ayırmak mümkündür:</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Birincisi, taşıyıcı olmayan yapı elemanlarının hasar görmesi sonucu oluşabilecek risklerdir. Örneğin; bölme duvarların yıkılması, dökülmesi, devrilmesi, sıvaların dökülmesi, camların kırılması ve benzeri hasarlar nedeniyle oluşabilecek riskler sayılabilir. İkinci tür riskler, taşıyıcı yapı elemanlarının hasar görmesi durumunda oluşabilecek risklerdir. Bu tür risklerin gerçekleşmesi durumunda ortaya çıkacak zararlar çok daha büyük olabilir; hatta hasarın boyutu yapının tamamen göçmesine (yassı kadayıf şeklinde) kadar varabilir. Betonarme bir  yapının taşıyıcı sistem elemanları (kolon, kiriş, perde, temel, döşeme) açısından güvenlik düzeyi ne kadar yüksek ise risk o kadar azdır. Ya da bunun tersi olarak, güvenlik düzeyi ne kadar düşükse maddi kayıp ve can kaybı riski o derece yüksektir.</a:t>
            </a:r>
            <a:endParaRPr lang="en-US" sz="900" b="0" strike="noStrike" spc="-1">
              <a:latin typeface="Arial"/>
            </a:endParaRPr>
          </a:p>
          <a:p>
            <a:pPr algn="just">
              <a:lnSpc>
                <a:spcPct val="100000"/>
              </a:lnSpc>
              <a:spcAft>
                <a:spcPts val="300"/>
              </a:spcAft>
              <a:tabLst>
                <a:tab pos="0" algn="l"/>
              </a:tabLst>
            </a:pPr>
            <a:endParaRPr lang="en-US" sz="900" b="0" strike="noStrike" spc="-1">
              <a:latin typeface="Arial"/>
            </a:endParaRPr>
          </a:p>
          <a:p>
            <a:pPr algn="just">
              <a:lnSpc>
                <a:spcPct val="100000"/>
              </a:lnSpc>
              <a:spcAft>
                <a:spcPts val="300"/>
              </a:spcAft>
              <a:tabLst>
                <a:tab pos="0" algn="l"/>
              </a:tabLst>
            </a:pPr>
            <a:r>
              <a:rPr lang="tr-TR" sz="900" b="1" i="1" u="sng" strike="noStrike" spc="-1">
                <a:solidFill>
                  <a:srgbClr val="000000"/>
                </a:solidFill>
                <a:uFillTx/>
                <a:latin typeface="Roboto"/>
                <a:ea typeface="Roboto"/>
              </a:rPr>
              <a:t>Bilgi Notu 3: </a:t>
            </a:r>
            <a:endParaRPr lang="en-US" sz="900" b="0" strike="noStrike" spc="-1">
              <a:latin typeface="Arial"/>
            </a:endParaRPr>
          </a:p>
          <a:p>
            <a:pPr algn="just">
              <a:lnSpc>
                <a:spcPct val="100000"/>
              </a:lnSpc>
              <a:spcAft>
                <a:spcPts val="300"/>
              </a:spcAft>
              <a:tabLst>
                <a:tab pos="0" algn="l"/>
              </a:tabLst>
            </a:pPr>
            <a:r>
              <a:rPr lang="tr-TR" sz="900" b="1" i="1" strike="noStrike" spc="-1">
                <a:solidFill>
                  <a:srgbClr val="000000"/>
                </a:solidFill>
                <a:latin typeface="Roboto"/>
                <a:ea typeface="Roboto"/>
              </a:rPr>
              <a:t>Yerleşim Alanlarında Doğal Tehlike Kaynaklarına Bağlı Riskler</a:t>
            </a:r>
            <a:r>
              <a:rPr lang="tr-TR" sz="900" b="0" i="1" strike="noStrike" spc="-1">
                <a:solidFill>
                  <a:srgbClr val="000000"/>
                </a:solidFill>
                <a:latin typeface="Roboto"/>
                <a:ea typeface="Roboto"/>
              </a:rPr>
              <a:t> </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Yaşadığımız şehirleri oluşturan öğeler olan konut alanları, çalışma alanları, donatı alanları, yeşil alanlar, ulaşım, altyapı sistemleri ve bu alanlarda bulunan binaların hasar görebilirlik düzeyleri olası riskleri belirlemektedir. Zemin özellikleriyle uyumlu, imar ve mühendislik kurallarına uygun yapılaşmanın gerekliliğinin yanı sıra yaşam alanlarımızda ve kentsel çevremizde de birçok risk bulunmaktadır. Bu kapsamda, afetlere karşı hazırlık döneminde tüm bu risklerin birlikte değerlendirilmesi ve bu yönde tedbirlerin alınması gerekliliği ortadadır.</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Yaşam alanları ve bu alanları oluşturan binalarda bulunan riskleri çeşitli faktörler artırabilmektedir. Afetlere karşı hazırlıklı olabilmek, öncelikle afet riskini artıran faktörleri tanımayı ve alınabilecek önlemlerle bu faktörleri olabildiğince en aza indirebilmeyi gerektirmektedir.</a:t>
            </a:r>
            <a:endParaRPr lang="en-US" sz="900" b="0" strike="noStrike" spc="-1">
              <a:latin typeface="Arial"/>
            </a:endParaRPr>
          </a:p>
          <a:p>
            <a:pPr algn="just">
              <a:lnSpc>
                <a:spcPct val="100000"/>
              </a:lnSpc>
              <a:spcAft>
                <a:spcPts val="300"/>
              </a:spcAft>
              <a:tabLst>
                <a:tab pos="0" algn="l"/>
              </a:tabLst>
            </a:pPr>
            <a:r>
              <a:rPr lang="tr-TR" sz="900" b="1" i="1" strike="noStrike" spc="-1">
                <a:solidFill>
                  <a:srgbClr val="000000"/>
                </a:solidFill>
                <a:latin typeface="Roboto"/>
                <a:ea typeface="Roboto"/>
              </a:rPr>
              <a:t>Yapısal (bina ölçeğinde) riskler:</a:t>
            </a:r>
            <a:r>
              <a:rPr lang="tr-TR" sz="900" b="0" i="1" strike="noStrike" spc="-1">
                <a:solidFill>
                  <a:srgbClr val="000000"/>
                </a:solidFill>
                <a:latin typeface="Roboto"/>
                <a:ea typeface="Roboto"/>
              </a:rPr>
              <a:t> Bu riskleri, yapıların depreme karşı dayanım durumları, yapı denetimi ve ruhsat süreçlerine uygun şekilde inşa edilip edilmedikleri belirlemektedir.</a:t>
            </a:r>
            <a:endParaRPr lang="en-US" sz="900" b="0" strike="noStrike" spc="-1">
              <a:latin typeface="Arial"/>
            </a:endParaRPr>
          </a:p>
          <a:p>
            <a:pPr algn="just">
              <a:lnSpc>
                <a:spcPct val="100000"/>
              </a:lnSpc>
              <a:spcAft>
                <a:spcPts val="300"/>
              </a:spcAft>
              <a:tabLst>
                <a:tab pos="0" algn="l"/>
              </a:tabLst>
            </a:pPr>
            <a:r>
              <a:rPr lang="tr-TR" sz="900" b="1" i="1" strike="noStrike" spc="-1">
                <a:solidFill>
                  <a:srgbClr val="000000"/>
                </a:solidFill>
                <a:latin typeface="Roboto"/>
                <a:ea typeface="Roboto"/>
              </a:rPr>
              <a:t>Mevcut yaşam alanlarına bağlı riskler (ada/mahalle/şehir ölçeğinde):</a:t>
            </a:r>
            <a:r>
              <a:rPr lang="tr-TR" sz="900" b="0" i="1" strike="noStrike" spc="-1">
                <a:solidFill>
                  <a:srgbClr val="000000"/>
                </a:solidFill>
                <a:latin typeface="Roboto"/>
                <a:ea typeface="Roboto"/>
              </a:rPr>
              <a:t> Bu riskleri, konut alanları, çalışma alanları, donatı ve yeşil alanlar, ulaşım-altyapı sistemlerinden oluşan yaşam alanlarının yer seçimleri, yoğunlukları, kullanım biçimleri ve depreme karşı dayanım durumları belirlemektedir.</a:t>
            </a:r>
            <a:r>
              <a:rPr lang="tr-TR" sz="900" b="0" strike="noStrike" spc="-1">
                <a:solidFill>
                  <a:srgbClr val="000000"/>
                </a:solidFill>
                <a:latin typeface="Roboto"/>
                <a:ea typeface="Roboto"/>
              </a:rPr>
              <a:t> </a:t>
            </a:r>
            <a:r>
              <a:rPr lang="tr-TR" sz="900" b="0" i="1" strike="noStrike" spc="-1">
                <a:solidFill>
                  <a:srgbClr val="000000"/>
                </a:solidFill>
                <a:latin typeface="Roboto"/>
                <a:ea typeface="Roboto"/>
              </a:rPr>
              <a:t>Yaşam alanlarındaki söz konusu riskler ve bu riskleri artıran faktörler afetlere karşı zarar görebilirliği ve buna bağlı can ve mal kayıplarını artırmaktadır.</a:t>
            </a:r>
            <a:endParaRPr lang="en-US" sz="900" b="0" strike="noStrike" spc="-1">
              <a:latin typeface="Arial"/>
            </a:endParaRPr>
          </a:p>
          <a:p>
            <a:pPr algn="just">
              <a:lnSpc>
                <a:spcPct val="100000"/>
              </a:lnSpc>
              <a:spcAft>
                <a:spcPts val="300"/>
              </a:spcAft>
              <a:tabLst>
                <a:tab pos="0" algn="l"/>
              </a:tabLst>
            </a:pPr>
            <a:r>
              <a:rPr lang="tr-TR" sz="900" b="1" i="1" strike="noStrike" spc="-1">
                <a:solidFill>
                  <a:srgbClr val="000000"/>
                </a:solidFill>
                <a:latin typeface="Roboto"/>
                <a:ea typeface="Roboto"/>
              </a:rPr>
              <a:t>Örnek 1: </a:t>
            </a:r>
            <a:r>
              <a:rPr lang="tr-TR" sz="900" b="0" i="1" strike="noStrike" spc="-1">
                <a:solidFill>
                  <a:srgbClr val="000000"/>
                </a:solidFill>
                <a:latin typeface="Roboto"/>
                <a:ea typeface="Roboto"/>
              </a:rPr>
              <a:t>Afet anında yaralılara ilk müdahalenin yapılacağı sağlık tesislerinin yer seçimleri, hem deprem anında bu yapıların ayakta kalabilmesi hem de kolay erişimin sağlanabilmesi açısından önem taşımaktadır.</a:t>
            </a:r>
            <a:endParaRPr lang="en-US" sz="900" b="0" strike="noStrike" spc="-1">
              <a:latin typeface="Arial"/>
            </a:endParaRPr>
          </a:p>
          <a:p>
            <a:pPr algn="just">
              <a:lnSpc>
                <a:spcPct val="100000"/>
              </a:lnSpc>
              <a:spcAft>
                <a:spcPts val="300"/>
              </a:spcAft>
              <a:tabLst>
                <a:tab pos="0" algn="l"/>
              </a:tabLst>
            </a:pPr>
            <a:r>
              <a:rPr lang="tr-TR" sz="900" b="1" i="1" strike="noStrike" spc="-1">
                <a:solidFill>
                  <a:srgbClr val="000000"/>
                </a:solidFill>
                <a:latin typeface="Roboto"/>
                <a:ea typeface="Roboto"/>
              </a:rPr>
              <a:t>Örnek 2: </a:t>
            </a:r>
            <a:r>
              <a:rPr lang="tr-TR" sz="900" b="0" i="1" strike="noStrike" spc="-1">
                <a:solidFill>
                  <a:srgbClr val="000000"/>
                </a:solidFill>
                <a:latin typeface="Roboto"/>
                <a:ea typeface="Roboto"/>
              </a:rPr>
              <a:t>Yanıcı ve patlayıcı madde kullanılan alanların yoğun yerleşmelerin içinde ya da yakınında yer alması, depremden sonra oluşabilecek yangınların, patlamalara ve daha büyük hasarlara dönüşmesine neden olabilir. </a:t>
            </a:r>
            <a:endParaRPr lang="en-US" sz="900" b="0" strike="noStrike" spc="-1">
              <a:latin typeface="Arial"/>
            </a:endParaRPr>
          </a:p>
          <a:p>
            <a:pPr algn="just">
              <a:lnSpc>
                <a:spcPct val="100000"/>
              </a:lnSpc>
              <a:spcAft>
                <a:spcPts val="300"/>
              </a:spcAft>
              <a:tabLst>
                <a:tab pos="0" algn="l"/>
              </a:tabLst>
            </a:pPr>
            <a:r>
              <a:rPr lang="tr-TR" sz="900" b="1" i="1" strike="noStrike" spc="-1">
                <a:solidFill>
                  <a:srgbClr val="000000"/>
                </a:solidFill>
                <a:latin typeface="Roboto"/>
                <a:ea typeface="Roboto"/>
              </a:rPr>
              <a:t>Örnek 3: </a:t>
            </a:r>
            <a:r>
              <a:rPr lang="tr-TR" sz="900" b="0" i="1" strike="noStrike" spc="-1">
                <a:solidFill>
                  <a:srgbClr val="000000"/>
                </a:solidFill>
                <a:latin typeface="Roboto"/>
                <a:ea typeface="Roboto"/>
              </a:rPr>
              <a:t>Donatı alanları kapsamına giren kamu binalarının (eğitim ve dini tesisler) yanı sıra kültürel miras olarak adlandırılan yapıların hasar görmesi ya da yıkılması, bu yapıların acil durumlarda toplanma noktası ve sağlık merkezi olarak hizmet vermesini olumsuz yönde etkilemektedir.</a:t>
            </a:r>
            <a:endParaRPr lang="en-US" sz="900" b="0" strike="noStrike" spc="-1">
              <a:latin typeface="Arial"/>
            </a:endParaRPr>
          </a:p>
          <a:p>
            <a:pPr algn="just">
              <a:lnSpc>
                <a:spcPct val="100000"/>
              </a:lnSpc>
              <a:spcAft>
                <a:spcPts val="300"/>
              </a:spcAft>
              <a:tabLst>
                <a:tab pos="0" algn="l"/>
              </a:tabLst>
            </a:pPr>
            <a:r>
              <a:rPr lang="tr-TR" sz="900" b="1" i="1" strike="noStrike" spc="-1">
                <a:solidFill>
                  <a:srgbClr val="000000"/>
                </a:solidFill>
                <a:latin typeface="Roboto"/>
                <a:ea typeface="Roboto"/>
              </a:rPr>
              <a:t>Örnek 4: </a:t>
            </a:r>
            <a:r>
              <a:rPr lang="tr-TR" sz="900" b="0" i="1" strike="noStrike" spc="-1">
                <a:solidFill>
                  <a:srgbClr val="000000"/>
                </a:solidFill>
                <a:latin typeface="Roboto"/>
                <a:ea typeface="Roboto"/>
              </a:rPr>
              <a:t>Yönetimsel kamu yapıları, deprem anında ve sonrasında ikincil tehlikelerin oluşmasını önleme ve eşgüdüm çalışmalarında kritik sorumlulukları bünyelerinde barındırmaktadır. Acil durumlarda ayakta kalması gereken yönetim birimleri, ihtiyaç duyulan hizmetin etkin bir şekilde dağıtılması, güvenliğin sağlanması ve gündelik yaşam standartlarının tekrar düzene girmesi konularında önemli bir role sahiptir.</a:t>
            </a:r>
            <a:endParaRPr lang="en-US" sz="900" b="0" strike="noStrike" spc="-1">
              <a:latin typeface="Arial"/>
            </a:endParaRPr>
          </a:p>
          <a:p>
            <a:pPr algn="just">
              <a:lnSpc>
                <a:spcPct val="100000"/>
              </a:lnSpc>
              <a:spcAft>
                <a:spcPts val="300"/>
              </a:spcAft>
              <a:tabLst>
                <a:tab pos="0" algn="l"/>
              </a:tabLst>
            </a:pPr>
            <a:r>
              <a:rPr lang="tr-TR" sz="900" b="1" i="1" strike="noStrike" spc="-1">
                <a:solidFill>
                  <a:srgbClr val="000000"/>
                </a:solidFill>
                <a:latin typeface="Roboto"/>
                <a:ea typeface="Roboto"/>
              </a:rPr>
              <a:t>Örnek 5: </a:t>
            </a:r>
            <a:r>
              <a:rPr lang="tr-TR" sz="900" b="0" i="1" strike="noStrike" spc="-1">
                <a:solidFill>
                  <a:srgbClr val="000000"/>
                </a:solidFill>
                <a:latin typeface="Roboto"/>
                <a:ea typeface="Roboto"/>
              </a:rPr>
              <a:t>Sanayi tesisleri, deprem anında diğer arazi kullanım şekillerinden çok daha fazla zarara yol açma potansiyeline sahiptir. Özellikle kimyasal üretim yapan ve depolarında yanıcı-patlayıcı hammaddeler bulunduran fabrikalar ikincil tehlikelere yol açabilmektedir. Ekonomik açıdan bakıldığında, ticaret alanları gibi sanayi alanlarında da olası doğrudan kayıpların sonucunda oluşan dolaylı ekonomik kayıplar bölgenin ekonomik gücünü azaltabilmektedir.</a:t>
            </a:r>
            <a:endParaRPr lang="en-US" sz="900" b="0" strike="noStrike" spc="-1">
              <a:latin typeface="Arial"/>
            </a:endParaRPr>
          </a:p>
          <a:p>
            <a:pPr algn="just">
              <a:lnSpc>
                <a:spcPct val="100000"/>
              </a:lnSpc>
              <a:spcAft>
                <a:spcPts val="300"/>
              </a:spcAft>
              <a:tabLst>
                <a:tab pos="0" algn="l"/>
              </a:tabLst>
            </a:pPr>
            <a:r>
              <a:rPr lang="tr-TR" sz="900" b="1" i="1" strike="noStrike" spc="-1">
                <a:solidFill>
                  <a:srgbClr val="000000"/>
                </a:solidFill>
                <a:latin typeface="Roboto"/>
                <a:ea typeface="Roboto"/>
              </a:rPr>
              <a:t>Örnek 6: </a:t>
            </a:r>
            <a:r>
              <a:rPr lang="tr-TR" sz="900" b="0" i="1" strike="noStrike" spc="-1">
                <a:solidFill>
                  <a:srgbClr val="000000"/>
                </a:solidFill>
                <a:latin typeface="Roboto"/>
                <a:ea typeface="Roboto"/>
              </a:rPr>
              <a:t>Altyapı sistemlerindeki (elektrik, su, doğalgaz ve kanalizasyon) olası hasar ve aksaklıklar gündelik ihtiyaçların karşılanmasını zorlaştırabileceği gibi, salgın hastalık gibi ciddi problemlerin ortaya çıkmasına neden olabilir.</a:t>
            </a:r>
            <a:endParaRPr lang="en-US" sz="900" b="0" strike="noStrike" spc="-1">
              <a:latin typeface="Arial"/>
            </a:endParaRPr>
          </a:p>
          <a:p>
            <a:pPr algn="just">
              <a:lnSpc>
                <a:spcPct val="100000"/>
              </a:lnSpc>
              <a:spcAft>
                <a:spcPts val="300"/>
              </a:spcAft>
              <a:tabLst>
                <a:tab pos="0" algn="l"/>
              </a:tabLst>
            </a:pPr>
            <a:r>
              <a:rPr lang="tr-TR" sz="900" b="1" i="1" strike="noStrike" spc="-1">
                <a:solidFill>
                  <a:srgbClr val="000000"/>
                </a:solidFill>
                <a:latin typeface="Roboto"/>
                <a:ea typeface="Roboto"/>
              </a:rPr>
              <a:t>Örnek 7: </a:t>
            </a:r>
            <a:r>
              <a:rPr lang="tr-TR" sz="900" b="0" i="1" strike="noStrike" spc="-1">
                <a:solidFill>
                  <a:srgbClr val="000000"/>
                </a:solidFill>
                <a:latin typeface="Roboto"/>
                <a:ea typeface="Roboto"/>
              </a:rPr>
              <a:t>İletişim ve ulaşım altyapısı, afet durumlarında halkın bilgilendirilmesi ve gerekli yardım, makine ve teçhizatın sağlanmasında önem taşımaktadır.</a:t>
            </a:r>
            <a:endParaRPr lang="en-US" sz="900" b="0" strike="noStrike" spc="-1">
              <a:latin typeface="Arial"/>
            </a:endParaRPr>
          </a:p>
          <a:p>
            <a:pPr algn="just">
              <a:lnSpc>
                <a:spcPct val="100000"/>
              </a:lnSpc>
              <a:spcAft>
                <a:spcPts val="300"/>
              </a:spcAft>
              <a:tabLst>
                <a:tab pos="0" algn="l"/>
              </a:tabLst>
            </a:pPr>
            <a:endParaRPr lang="en-US" sz="900" b="0" strike="noStrike" spc="-1">
              <a:latin typeface="Arial"/>
            </a:endParaRPr>
          </a:p>
          <a:p>
            <a:pPr algn="just">
              <a:lnSpc>
                <a:spcPct val="100000"/>
              </a:lnSpc>
              <a:spcAft>
                <a:spcPts val="300"/>
              </a:spcAft>
              <a:tabLst>
                <a:tab pos="0" algn="l"/>
              </a:tabLst>
            </a:pPr>
            <a:r>
              <a:rPr lang="tr-TR" sz="900" b="1" i="1" u="sng" strike="noStrike" spc="-1">
                <a:solidFill>
                  <a:srgbClr val="000000"/>
                </a:solidFill>
                <a:uFillTx/>
                <a:latin typeface="Roboto"/>
                <a:ea typeface="Roboto"/>
              </a:rPr>
              <a:t>Bilgi Notu 4: </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Bir binanın inşa süreci ve hangi aşamalarında ruhsatlarının alındığı konusunda bilgi sahibi olmak önemlidir. Bunu bilen bilinçli kullanıcı afetler söz konusu olduğunda elinde hangi ruhsatın olmasının yaşadığı yapı için güvenlidir demek olduğunu da bilir. Yapım süresince belediyeden 3 iznin alınması gerekmektedir:</a:t>
            </a:r>
            <a:endParaRPr lang="en-US" sz="900" b="0" strike="noStrike" spc="-1">
              <a:latin typeface="Arial"/>
            </a:endParaRPr>
          </a:p>
          <a:p>
            <a:pPr algn="just">
              <a:lnSpc>
                <a:spcPct val="100000"/>
              </a:lnSpc>
              <a:spcAft>
                <a:spcPts val="300"/>
              </a:spcAft>
              <a:tabLst>
                <a:tab pos="0" algn="l"/>
              </a:tabLst>
            </a:pPr>
            <a:r>
              <a:rPr lang="tr-TR" sz="900" b="1" i="1" strike="noStrike" spc="-1">
                <a:solidFill>
                  <a:srgbClr val="000000"/>
                </a:solidFill>
                <a:latin typeface="Roboto"/>
                <a:ea typeface="Roboto"/>
              </a:rPr>
              <a:t>İnşaat ruhsatı: </a:t>
            </a:r>
            <a:r>
              <a:rPr lang="tr-TR" sz="900" b="0" i="1" strike="noStrike" spc="-1">
                <a:solidFill>
                  <a:srgbClr val="000000"/>
                </a:solidFill>
                <a:latin typeface="Roboto"/>
                <a:ea typeface="Roboto"/>
              </a:rPr>
              <a:t>İnşaata başlayabilmek için arsanın bulunduğu belediyeden inşaat ruhsatı alınmalıdır.</a:t>
            </a:r>
            <a:endParaRPr lang="en-US" sz="900" b="0" strike="noStrike" spc="-1">
              <a:latin typeface="Arial"/>
            </a:endParaRPr>
          </a:p>
          <a:p>
            <a:pPr algn="just">
              <a:lnSpc>
                <a:spcPct val="100000"/>
              </a:lnSpc>
              <a:spcAft>
                <a:spcPts val="300"/>
              </a:spcAft>
              <a:tabLst>
                <a:tab pos="0" algn="l"/>
              </a:tabLst>
            </a:pPr>
            <a:r>
              <a:rPr lang="tr-TR" sz="900" b="1" i="1" strike="noStrike" spc="-1">
                <a:solidFill>
                  <a:srgbClr val="000000"/>
                </a:solidFill>
                <a:latin typeface="Roboto"/>
                <a:ea typeface="Roboto"/>
              </a:rPr>
              <a:t>Temel üstü ruhsatı: </a:t>
            </a:r>
            <a:r>
              <a:rPr lang="tr-TR" sz="900" b="0" i="1" strike="noStrike" spc="-1">
                <a:solidFill>
                  <a:srgbClr val="000000"/>
                </a:solidFill>
                <a:latin typeface="Roboto"/>
                <a:ea typeface="Roboto"/>
              </a:rPr>
              <a:t>İnşaata başlanıp temeller bittikten sonra, subasman kotuna gelindiğinde temel üstü ruhsatı alınır. Belediye yetkilileri tarafından binanın projede belirtilen büyüklük sınırlarında yapılıp yapılmadığı kontrol edildikten sonra diğer katların çıkılabilmesi için temel üstü ruhsatı gereklidir.</a:t>
            </a:r>
            <a:endParaRPr lang="en-US" sz="900" b="0" strike="noStrike" spc="-1">
              <a:latin typeface="Arial"/>
            </a:endParaRPr>
          </a:p>
          <a:p>
            <a:pPr algn="just">
              <a:lnSpc>
                <a:spcPct val="100000"/>
              </a:lnSpc>
              <a:spcAft>
                <a:spcPts val="300"/>
              </a:spcAft>
              <a:tabLst>
                <a:tab pos="0" algn="l"/>
              </a:tabLst>
            </a:pPr>
            <a:r>
              <a:rPr lang="tr-TR" sz="900" b="1" i="1" strike="noStrike" spc="-1">
                <a:solidFill>
                  <a:srgbClr val="000000"/>
                </a:solidFill>
                <a:latin typeface="Roboto"/>
                <a:ea typeface="Roboto"/>
              </a:rPr>
              <a:t>Yapı kullanım(iskân) izni: </a:t>
            </a:r>
            <a:r>
              <a:rPr lang="tr-TR" sz="900" b="0" i="1" strike="noStrike" spc="-1">
                <a:solidFill>
                  <a:srgbClr val="000000"/>
                </a:solidFill>
                <a:latin typeface="Roboto"/>
                <a:ea typeface="Roboto"/>
              </a:rPr>
              <a:t>İnşaatın tamamlanmasının ardından, inşaat kullanımı için son bir iznin daha alınması gerekir. Yapı denetim firmasının son kontrollerinden sonra bina sahibi ve mimarın ortak dilekçesiyle belediyeye iskân izni için başvurulur. Belediye yetkilileri son kontrolleri yaptıktan sonra, bina kullanımı su elektrik gibi hizmetlerin kullanılmasına imkân tanıyacak olan iskân iznini vermektedir.</a:t>
            </a:r>
            <a:endParaRPr lang="en-US" sz="900" b="0" strike="noStrike" spc="-1">
              <a:latin typeface="Arial"/>
            </a:endParaRPr>
          </a:p>
          <a:p>
            <a:pPr algn="just">
              <a:lnSpc>
                <a:spcPct val="100000"/>
              </a:lnSpc>
              <a:spcAft>
                <a:spcPts val="300"/>
              </a:spcAft>
              <a:tabLst>
                <a:tab pos="0" algn="l"/>
              </a:tabLst>
            </a:pPr>
            <a:endParaRPr lang="en-US" sz="900" b="0" strike="noStrike" spc="-1">
              <a:latin typeface="Arial"/>
            </a:endParaRPr>
          </a:p>
          <a:p>
            <a:pPr algn="just">
              <a:lnSpc>
                <a:spcPct val="100000"/>
              </a:lnSpc>
              <a:spcAft>
                <a:spcPts val="300"/>
              </a:spcAft>
              <a:tabLst>
                <a:tab pos="0" algn="l"/>
              </a:tabLst>
            </a:pPr>
            <a:r>
              <a:rPr lang="tr-TR" sz="900" b="1" i="1" u="sng" strike="noStrike" spc="-1">
                <a:solidFill>
                  <a:srgbClr val="000000"/>
                </a:solidFill>
                <a:uFillTx/>
                <a:latin typeface="Roboto"/>
                <a:ea typeface="Roboto"/>
              </a:rPr>
              <a:t>Bilgi Notu 5: </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Binalarda güvenlik düzeyinin düşük olmasının başlıca nedenlerine baktığımızda ise;</a:t>
            </a:r>
            <a:endParaRPr lang="en-US" sz="900" b="0" strike="noStrike" spc="-1">
              <a:latin typeface="Arial"/>
            </a:endParaRPr>
          </a:p>
          <a:p>
            <a:pPr marL="171360" indent="-17064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Kolon-kiriş birleşim bölgelerine sargı donatısının (etriye) doğru ve yeterli miktarda konmaması</a:t>
            </a:r>
            <a:endParaRPr lang="en-US" sz="900" b="0" strike="noStrike" spc="-1">
              <a:latin typeface="Arial"/>
            </a:endParaRPr>
          </a:p>
          <a:p>
            <a:pPr marL="171360" indent="-17064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Beton dayanımlarının çok düşük olması veya betonun yanık olması</a:t>
            </a:r>
            <a:endParaRPr lang="en-US" sz="900" b="0" strike="noStrike" spc="-1">
              <a:latin typeface="Arial"/>
            </a:endParaRPr>
          </a:p>
          <a:p>
            <a:pPr marL="171360" indent="-17064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Kolon kesitlerinin çok küçük olması</a:t>
            </a:r>
            <a:endParaRPr lang="en-US" sz="900" b="0" strike="noStrike" spc="-1">
              <a:latin typeface="Arial"/>
            </a:endParaRPr>
          </a:p>
          <a:p>
            <a:pPr marL="171360" indent="-17064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Binada yumuşak kat olması</a:t>
            </a:r>
            <a:endParaRPr lang="en-US" sz="900" b="0" strike="noStrike" spc="-1">
              <a:latin typeface="Arial"/>
            </a:endParaRPr>
          </a:p>
          <a:p>
            <a:pPr marL="171360" indent="-17064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Yapıların yürürlükteki mevzuatlara uygun olarak projelendirilmemesi ve/veya inşa edilmemesi gibi örnekler verebiliriz. </a:t>
            </a:r>
            <a:endParaRPr lang="en-US" sz="900" b="0" strike="noStrike" spc="-1">
              <a:latin typeface="Arial"/>
            </a:endParaRPr>
          </a:p>
          <a:p>
            <a:pPr algn="just">
              <a:lnSpc>
                <a:spcPct val="100000"/>
              </a:lnSpc>
              <a:spcAft>
                <a:spcPts val="300"/>
              </a:spcAft>
              <a:tabLst>
                <a:tab pos="0" algn="l"/>
              </a:tabLst>
            </a:pPr>
            <a:endParaRPr lang="en-US" sz="900" b="0" strike="noStrike" spc="-1">
              <a:latin typeface="Arial"/>
            </a:endParaRPr>
          </a:p>
          <a:p>
            <a:pPr algn="just">
              <a:lnSpc>
                <a:spcPct val="100000"/>
              </a:lnSpc>
              <a:spcAft>
                <a:spcPts val="300"/>
              </a:spcAft>
              <a:tabLst>
                <a:tab pos="0" algn="l"/>
              </a:tabLst>
            </a:pPr>
            <a:r>
              <a:rPr lang="tr-TR" sz="900" b="1" i="1" u="sng" strike="noStrike" spc="-1">
                <a:solidFill>
                  <a:srgbClr val="000000"/>
                </a:solidFill>
                <a:uFillTx/>
                <a:latin typeface="Roboto"/>
                <a:ea typeface="Roboto"/>
              </a:rPr>
              <a:t>Bilgi Notu 6: </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İçinde yaşadığınız, çalıştığınız binanın depreme dayanımını öğrenmeniz halinde riskinize yönelik tedbir alabilirsiniz. Yapınızın kontrolleri sonucunda:</a:t>
            </a:r>
            <a:endParaRPr lang="en-US" sz="900" b="0" strike="noStrike" spc="-1">
              <a:latin typeface="Arial"/>
            </a:endParaRPr>
          </a:p>
          <a:p>
            <a:pPr marL="171360" indent="-17064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Yapınız depreme dayanıklı yani sağlam çıkabilir.</a:t>
            </a:r>
            <a:endParaRPr lang="en-US" sz="900" b="0" strike="noStrike" spc="-1">
              <a:latin typeface="Arial"/>
            </a:endParaRPr>
          </a:p>
          <a:p>
            <a:pPr marL="171360" indent="-17064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Yapınız depreme dayanım açısından zayıf çıkabilir ve taşıyıcı sistemi kuvvetlendirilerek güçlendirilmesi gerekebilir. Güçlendirme projeleri için yetkili mühendislik büroları ile çalışınız.</a:t>
            </a:r>
            <a:endParaRPr lang="en-US" sz="900" b="0" strike="noStrike" spc="-1">
              <a:latin typeface="Arial"/>
            </a:endParaRPr>
          </a:p>
          <a:p>
            <a:pPr marL="171360" indent="-17064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Yapınız güçlendirilse de yönetmeliklerde istenen deprem dayanım limitlerine ulaşamayacak olabilir. Bu durumda yapıyı yıkıp yeniden inşa etmek gerekebilir.</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Yapımızın deprem güvenliğini öğrenmek istiyorsak bağlı bulunduğumuz il/ilçe belediyesi ile görüşerek </a:t>
            </a:r>
            <a:r>
              <a:rPr lang="tr-TR" sz="900" b="1" i="1" strike="noStrike" spc="-1">
                <a:solidFill>
                  <a:srgbClr val="000000"/>
                </a:solidFill>
                <a:latin typeface="Roboto"/>
                <a:ea typeface="Roboto"/>
              </a:rPr>
              <a:t>yetkili mühendislik firmalarına</a:t>
            </a:r>
            <a:r>
              <a:rPr lang="tr-TR" sz="900" b="0" i="1" strike="noStrike" spc="-1">
                <a:solidFill>
                  <a:srgbClr val="000000"/>
                </a:solidFill>
                <a:latin typeface="Roboto"/>
                <a:ea typeface="Roboto"/>
              </a:rPr>
              <a:t> nasıl ulaşabileceğimizi öğrenmeliyiz (6306 Sayılı Kanun Kapsamında Riskli Yapıların Tespiti için Yetki Verilen Kurum ve Kuruluşları bağlı bulunduğunuz il/ilçe belediyelerinden veya T.C. Çevre ve Şehircilik Bakanlığı’na ait  </a:t>
            </a:r>
            <a:r>
              <a:rPr lang="tr-TR" sz="900" b="0" i="1" u="sng" strike="noStrike" spc="-1">
                <a:solidFill>
                  <a:srgbClr val="000000"/>
                </a:solidFill>
                <a:uFillTx/>
                <a:latin typeface="Roboto"/>
                <a:ea typeface="Roboto"/>
                <a:hlinkClick r:id="rId4"/>
              </a:rPr>
              <a:t>https://altyapi.csb.gov.tr/riskli-yapi-tespiti-ile-ilgili-kuruluslar/arama</a:t>
            </a:r>
            <a:r>
              <a:rPr lang="tr-TR" sz="900" b="0" i="1" strike="noStrike" spc="-1">
                <a:solidFill>
                  <a:srgbClr val="000000"/>
                </a:solidFill>
                <a:latin typeface="Roboto"/>
                <a:ea typeface="Roboto"/>
              </a:rPr>
              <a:t> internet adresinden de öğrenebilirsiniz). Bu laboratuvar ya da firmalara yaşadığımız binaların zemin etüdünü yaptırarak bulundukları bölgenin emniyetini öğrenmeli ve deprem yönetmeliğine uygun olup olmadığını kontrol ettirmeliyiz. </a:t>
            </a:r>
            <a:endParaRPr lang="en-US" sz="900" b="0" strike="noStrike" spc="-1">
              <a:latin typeface="Arial"/>
            </a:endParaRPr>
          </a:p>
          <a:p>
            <a:pPr algn="just">
              <a:lnSpc>
                <a:spcPct val="100000"/>
              </a:lnSpc>
              <a:spcAft>
                <a:spcPts val="300"/>
              </a:spcAft>
              <a:tabLst>
                <a:tab pos="0" algn="l"/>
              </a:tabLst>
            </a:pPr>
            <a:endParaRPr lang="en-US" sz="900" b="0" strike="noStrike" spc="-1">
              <a:latin typeface="Arial"/>
            </a:endParaRPr>
          </a:p>
          <a:p>
            <a:pPr algn="just">
              <a:lnSpc>
                <a:spcPct val="100000"/>
              </a:lnSpc>
              <a:spcAft>
                <a:spcPts val="300"/>
              </a:spcAft>
              <a:tabLst>
                <a:tab pos="0" algn="l"/>
              </a:tabLst>
            </a:pPr>
            <a:r>
              <a:rPr lang="tr-TR" sz="900" b="1" i="1" u="sng" strike="noStrike" spc="-1">
                <a:solidFill>
                  <a:srgbClr val="000000"/>
                </a:solidFill>
                <a:uFillTx/>
                <a:latin typeface="Roboto"/>
                <a:ea typeface="Roboto"/>
              </a:rPr>
              <a:t>Bilgi Notu 7: </a:t>
            </a:r>
            <a:endParaRPr lang="en-US" sz="900" b="0" strike="noStrike" spc="-1">
              <a:latin typeface="Arial"/>
            </a:endParaRPr>
          </a:p>
          <a:p>
            <a:pPr algn="just">
              <a:lnSpc>
                <a:spcPct val="80000"/>
              </a:lnSpc>
              <a:spcAft>
                <a:spcPts val="300"/>
              </a:spcAft>
              <a:tabLst>
                <a:tab pos="0" algn="l"/>
              </a:tabLst>
            </a:pPr>
            <a:r>
              <a:rPr lang="tr-TR" sz="900" b="0" i="1" strike="noStrike" spc="-1">
                <a:solidFill>
                  <a:srgbClr val="000000"/>
                </a:solidFill>
                <a:latin typeface="Roboto"/>
                <a:ea typeface="Roboto"/>
              </a:rPr>
              <a:t>Afete dirençli yapılaşma ile afete dirençli şehirler oluşturabiliriz. Afete dirençli şehirlerde yaşamak demek;</a:t>
            </a:r>
            <a:endParaRPr lang="en-US" sz="900" b="0" strike="noStrike" spc="-1">
              <a:latin typeface="Arial"/>
            </a:endParaRPr>
          </a:p>
          <a:p>
            <a:pPr marL="171360" indent="-170640" algn="just">
              <a:lnSpc>
                <a:spcPct val="90000"/>
              </a:lnSpc>
              <a:spcAft>
                <a:spcPts val="300"/>
              </a:spcAft>
              <a:buClr>
                <a:srgbClr val="000000"/>
              </a:buClr>
              <a:buSzPct val="130000"/>
              <a:buFont typeface="Arial"/>
              <a:buChar char="•"/>
              <a:tabLst>
                <a:tab pos="0" algn="l"/>
              </a:tabLst>
            </a:pPr>
            <a:r>
              <a:rPr lang="tr-TR" sz="900" b="0" i="1" strike="noStrike" spc="-1">
                <a:solidFill>
                  <a:srgbClr val="000000"/>
                </a:solidFill>
                <a:latin typeface="Roboto"/>
                <a:ea typeface="Roboto"/>
              </a:rPr>
              <a:t> Kent bütününde muhtemel afetlerin tespiti,</a:t>
            </a:r>
            <a:endParaRPr lang="en-US" sz="900" b="0" strike="noStrike" spc="-1">
              <a:latin typeface="Arial"/>
            </a:endParaRPr>
          </a:p>
          <a:p>
            <a:pPr marL="171360" indent="-170640" algn="just">
              <a:lnSpc>
                <a:spcPct val="150000"/>
              </a:lnSpc>
              <a:spcAft>
                <a:spcPts val="300"/>
              </a:spcAft>
              <a:buClr>
                <a:srgbClr val="000000"/>
              </a:buClr>
              <a:buSzPct val="130000"/>
              <a:buFont typeface="Arial"/>
              <a:buChar char="•"/>
              <a:tabLst>
                <a:tab pos="0" algn="l"/>
              </a:tabLst>
            </a:pPr>
            <a:r>
              <a:rPr lang="tr-TR" sz="900" b="0" i="1" strike="noStrike" spc="-1">
                <a:solidFill>
                  <a:srgbClr val="000000"/>
                </a:solidFill>
                <a:latin typeface="Roboto"/>
                <a:ea typeface="Roboto"/>
              </a:rPr>
              <a:t> Kenti oluşturan çalışma, konut, yeşil, açık alanlar, sağlık tesisleri, vb. gibi fonksiyonel alanların yer seçimlerinin afet risklerini azaltacak şekilde yapılması</a:t>
            </a:r>
            <a:endParaRPr lang="en-US" sz="900" b="0" strike="noStrike" spc="-1">
              <a:latin typeface="Arial"/>
            </a:endParaRPr>
          </a:p>
          <a:p>
            <a:pPr marL="171360" indent="-170640" algn="just">
              <a:lnSpc>
                <a:spcPct val="150000"/>
              </a:lnSpc>
              <a:spcAft>
                <a:spcPts val="300"/>
              </a:spcAft>
              <a:buClr>
                <a:srgbClr val="000000"/>
              </a:buClr>
              <a:buSzPct val="130000"/>
              <a:buFont typeface="Arial"/>
              <a:buChar char="•"/>
              <a:tabLst>
                <a:tab pos="0" algn="l"/>
              </a:tabLst>
            </a:pPr>
            <a:r>
              <a:rPr lang="tr-TR" sz="900" b="0" i="1" strike="noStrike" spc="-1">
                <a:solidFill>
                  <a:srgbClr val="000000"/>
                </a:solidFill>
                <a:latin typeface="Roboto"/>
                <a:ea typeface="Roboto"/>
              </a:rPr>
              <a:t> Afet sonrası kamu kullanımı için gerekli boş alanların planlamada düşünülmesi, mevcut boş alanların korunması ve artırılmaya çalışılması</a:t>
            </a:r>
            <a:endParaRPr lang="en-US" sz="900" b="0" strike="noStrike" spc="-1">
              <a:latin typeface="Arial"/>
            </a:endParaRPr>
          </a:p>
          <a:p>
            <a:pPr marL="171360" indent="-170640" algn="just">
              <a:lnSpc>
                <a:spcPct val="150000"/>
              </a:lnSpc>
              <a:spcAft>
                <a:spcPts val="300"/>
              </a:spcAft>
              <a:buClr>
                <a:srgbClr val="000000"/>
              </a:buClr>
              <a:buSzPct val="130000"/>
              <a:buFont typeface="Arial"/>
              <a:buChar char="•"/>
              <a:tabLst>
                <a:tab pos="0" algn="l"/>
              </a:tabLst>
            </a:pPr>
            <a:r>
              <a:rPr lang="tr-TR" sz="900" b="0" i="1" strike="noStrike" spc="-1">
                <a:solidFill>
                  <a:srgbClr val="000000"/>
                </a:solidFill>
                <a:latin typeface="Roboto"/>
                <a:ea typeface="Roboto"/>
              </a:rPr>
              <a:t> Mevcutta yapılaşmış olan riskli alanların Kentsel Dönüşüm çalışması ile daha az riskli alanlara taşınması (sanayi, ticaret merkezleri ve konut alanları) anlamına gelir.</a:t>
            </a:r>
            <a:endParaRPr lang="en-US" sz="900" b="0" strike="noStrike" spc="-1">
              <a:latin typeface="Arial"/>
            </a:endParaRPr>
          </a:p>
          <a:p>
            <a:pPr algn="just">
              <a:lnSpc>
                <a:spcPct val="150000"/>
              </a:lnSpc>
              <a:spcAft>
                <a:spcPts val="300"/>
              </a:spcAft>
              <a:tabLst>
                <a:tab pos="0" algn="l"/>
              </a:tabLst>
            </a:pPr>
            <a:r>
              <a:rPr lang="tr-TR" sz="900" b="0" i="1" strike="noStrike" spc="-1">
                <a:solidFill>
                  <a:srgbClr val="000000"/>
                </a:solidFill>
                <a:latin typeface="Roboto"/>
                <a:ea typeface="Roboto"/>
              </a:rPr>
              <a:t>Ülkemizde özellikle 2011’de yaşanan Van Depremlerinden sonra Kentsel Dönüşüm hız kazanmıştır.</a:t>
            </a:r>
            <a:endParaRPr lang="en-US" sz="900" b="0" strike="noStrike" spc="-1">
              <a:latin typeface="Arial"/>
            </a:endParaRPr>
          </a:p>
          <a:p>
            <a:pPr algn="just">
              <a:lnSpc>
                <a:spcPct val="100000"/>
              </a:lnSpc>
              <a:spcAft>
                <a:spcPts val="300"/>
              </a:spcAft>
              <a:tabLst>
                <a:tab pos="0" algn="l"/>
              </a:tabLst>
            </a:pPr>
            <a:r>
              <a:rPr lang="tr-TR" sz="900" b="1" i="1" strike="noStrike" spc="-1">
                <a:solidFill>
                  <a:srgbClr val="000000"/>
                </a:solidFill>
                <a:latin typeface="Roboto"/>
                <a:ea typeface="Roboto"/>
              </a:rPr>
              <a:t>Kentsel Dönüşüm; </a:t>
            </a:r>
            <a:r>
              <a:rPr lang="tr-TR" sz="900" b="0" i="1" strike="noStrike" spc="-1">
                <a:solidFill>
                  <a:srgbClr val="000000"/>
                </a:solidFill>
                <a:latin typeface="Roboto"/>
                <a:ea typeface="Roboto"/>
              </a:rPr>
              <a:t>“Bir kentin dokusunu bozan sorunların giderilmesi”, bozulmaya veya hasara uğrayan kentsel alanın, ekonomik, toplumsal, fiziksel ve çevresel koşullarının kapsamlı ve bütünleşik yaklaşımlarla iyileştirilmesine yönelik strateji ve eylemlerin tümüdür. Kent bütünü dikkate alınarak yapılmalıdır. </a:t>
            </a:r>
            <a:endParaRPr lang="en-US" sz="900" b="0" strike="noStrike" spc="-1">
              <a:latin typeface="Arial"/>
            </a:endParaRPr>
          </a:p>
          <a:p>
            <a:pPr algn="just">
              <a:lnSpc>
                <a:spcPct val="80000"/>
              </a:lnSpc>
              <a:spcAft>
                <a:spcPts val="300"/>
              </a:spcAft>
              <a:tabLst>
                <a:tab pos="0" algn="l"/>
              </a:tabLst>
            </a:pPr>
            <a:r>
              <a:rPr lang="tr-TR" sz="900" b="0" i="1" strike="noStrike" spc="-1">
                <a:solidFill>
                  <a:srgbClr val="FF0000"/>
                </a:solidFill>
                <a:latin typeface="Roboto"/>
                <a:ea typeface="Roboto"/>
              </a:rPr>
              <a:t>Eğitim verilen il kentsel dönüşüm uygulamalarının yoğun olarak yapıldığı bir il ise katılımcılardan bu konuda sorular gelmesi muhtemeldir. Bu durumda sürenin kısıtlı olduğunu belirterek, eğitim sonunda bu konuda sohbet edebileceğinizi ifade edebilirsiniz. Gelen sorulara yönelik olarak yanıtlarınızda bilginiz var ise sadece bu bilgiyi, gerekli ise paylaşınız ve yorumdan kaçınınız. Kurumsal temsiliyetinizin gereklerini unutmayınız. </a:t>
            </a:r>
            <a:endParaRPr lang="en-US" sz="900" b="0" strike="noStrike" spc="-1">
              <a:latin typeface="Arial"/>
            </a:endParaRPr>
          </a:p>
          <a:p>
            <a:pPr algn="just">
              <a:lnSpc>
                <a:spcPct val="100000"/>
              </a:lnSpc>
              <a:spcAft>
                <a:spcPts val="300"/>
              </a:spcAft>
              <a:tabLst>
                <a:tab pos="0" algn="l"/>
              </a:tabLst>
            </a:pPr>
            <a:r>
              <a:rPr lang="tr-TR" sz="900" b="0" strike="noStrike" spc="-1">
                <a:solidFill>
                  <a:srgbClr val="000000"/>
                </a:solidFill>
                <a:latin typeface="Roboto"/>
                <a:ea typeface="Roboto"/>
              </a:rPr>
              <a:t> </a:t>
            </a:r>
            <a:endParaRPr lang="en-US" sz="900" b="0" strike="noStrike" spc="-1">
              <a:latin typeface="Arial"/>
            </a:endParaRPr>
          </a:p>
          <a:p>
            <a:pPr algn="just">
              <a:lnSpc>
                <a:spcPct val="100000"/>
              </a:lnSpc>
              <a:spcAft>
                <a:spcPts val="300"/>
              </a:spcAft>
              <a:tabLst>
                <a:tab pos="0" algn="l"/>
              </a:tabLst>
            </a:pPr>
            <a:r>
              <a:rPr lang="tr-TR" sz="900" b="1" i="1" u="sng" strike="noStrike" spc="-1">
                <a:solidFill>
                  <a:srgbClr val="000000"/>
                </a:solidFill>
                <a:uFillTx/>
                <a:latin typeface="Roboto"/>
                <a:ea typeface="Roboto"/>
              </a:rPr>
              <a:t>Bilgi Notu 8: </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İstanbul’da; içlerinde yaşadığımız, çalıştığımız yapıların büyük bölümünün inşaat kalitesi olması gerekenin altındadır. Olası depremler karşısında büyük can ve mal kayıplarının önlenmesi için, deprem güvenliği yetersiz olan binaların güçlendirilmesi ya da yıkılıp yeniden inşa edilmesi gereklidir. Devlet çeşitli projelerle; yolları, okulları, hastaneleri, yurtları, kamu kurumlarını güçlendirmektedir. Kendi oturduğumuz konutların sorumluluğu ise bize aittir. Bu konuda devlet sadece kredilendirme ve teşvik çalışmaları yapabilmektedir. Yaşadığımız binaların güçlendirilmesi için biz de üzerimize düşen sorumlulukları yerine getirmeliyiz. Öte yandan belediyeler tarafından yürütülmekte olan “Kentsel Dönüşüm” projeleri takip edilmeli ve afetlerin yaratabileceği zararlar göz önünde bulundurularak fiziksel iyileştirme ve güvenli yapılaşmayı sağlayan  “Kentsel Dönüşüm” projeleri desteklenmelidir.</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Güçlendirme, bir binanın tümünün veya sadece bazı taşıyıcı sistem elemanlarının deprem güvenliğini gerekli düzeye çıkarmak için yapılan işlemlerdir. </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Söz konusu bina bir deprem etkisi altında hasar görmüş veya deprem güvenliğinin daha yüksek bir düzeye çıkarılması hedefleniyor olabilir. </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Yıkım ya da güçlendirme kararının alınmasında pek çok farklı faktör etkilidir. Özel bir sosyal, kültürel, tarihsel değeri bulunmayan yapılarda güçlendirme maliyeti eğer yıkım ve yeniden yapım maliyetinin yüzde 40'ını aşıyorsa, yıkım ve yeniden yapımın güçlendirmeye göre daha uygun olduğu sonucuna ulaşılabilir.</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Mevcut yapılarda afet tehlikesine karşı güçlendirme yapılmasını kolaylaştırmak için Kat Mülkiyeti Kanunu'nda birtakım değişiklikler yapılmış ve toplu yapılara ilişkin özel hükümler getirilmiştir. Yapılan en temel değişiklikler şöyle sıralanabilir:</a:t>
            </a:r>
            <a:endParaRPr lang="en-US" sz="900" b="0" strike="noStrike" spc="-1">
              <a:latin typeface="Arial"/>
            </a:endParaRPr>
          </a:p>
          <a:p>
            <a:pPr marL="171360" indent="-17064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"Taşıyıcı sistemi oluşturan kiriş, kolon ve perde duvarlar ile taşıyıcı sitemin parçası diğer elemanlar" ana gayrimenkulün ortak yerleri sayılacak; yani taşıyıcı sistem elemanları kat maliklerinin ortak mülkiyet konusu olacaktır.</a:t>
            </a:r>
            <a:endParaRPr lang="en-US" sz="900" b="0" strike="noStrike" spc="-1">
              <a:latin typeface="Arial"/>
            </a:endParaRPr>
          </a:p>
          <a:p>
            <a:pPr marL="171360" indent="-17064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Ortak yerlerdeki onarım, inşaat, dış boya ve badana işleri eskiden bütün kat maliklerinin rızası alınarak yapılabilmekteyken, kanunun 19. maddesinde yapılan değişiklikle, bu tür onarımlar kat maliklerinin beşte dördünün yazılı izni alınarak yapılabilecektir.</a:t>
            </a:r>
            <a:endParaRPr lang="en-US" sz="900" b="0" strike="noStrike" spc="-1">
              <a:latin typeface="Arial"/>
            </a:endParaRPr>
          </a:p>
          <a:p>
            <a:pPr marL="171360" indent="-17064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Yine bu maddede yapılan değişiklikle, ortak yerlerdeki hasarların ana yapıya veya bağımsız bölümlere zarar verdiği, acilen onarılması gerektiği veya ana yapının güçlendirilmesinin zorunlu olduğu mahkemece tespit edildiğinde, projesine uygun onarım ve güçlendirme için maliklerin rızası aranmayacaktır.</a:t>
            </a:r>
            <a:endParaRPr lang="en-US" sz="900" b="0" strike="noStrike" spc="-1">
              <a:latin typeface="Arial"/>
            </a:endParaRPr>
          </a:p>
          <a:p>
            <a:pPr marL="171360" indent="-17064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20. maddede yapılan değişiklikle, ortak yerlerin onarım giderlerinin yanı sıra güçlendirme giderlerine de kat malikleri arsa payı oranında katılacaktır.</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Binaların depremde hasar görmesi normaldir, fakat yassı kadayıf gibi tamamen yerle bir olması kabul edilemez bir durumdur (Yapılarda istenen </a:t>
            </a:r>
            <a:r>
              <a:rPr lang="tr-TR" sz="900" b="1" i="1" strike="noStrike" spc="-1">
                <a:solidFill>
                  <a:srgbClr val="000000"/>
                </a:solidFill>
                <a:latin typeface="Roboto"/>
                <a:ea typeface="Roboto"/>
              </a:rPr>
              <a:t>deprem performansı</a:t>
            </a:r>
            <a:r>
              <a:rPr lang="tr-TR" sz="900" b="0" i="1" strike="noStrike" spc="-1">
                <a:solidFill>
                  <a:srgbClr val="000000"/>
                </a:solidFill>
                <a:latin typeface="Roboto"/>
                <a:ea typeface="Roboto"/>
              </a:rPr>
              <a:t>; yasalar tarafından – 2007 Deprem Yönetmeliği -  50 yılda %10 oranında olması muhtemel depremler için deprem performansını binadan son canlı çıkana kadar binanın ayakta kalmasını sağlama (can güvenliği) hali olarak tanımlanmıştır). </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2005 yılında yürürlüğe giren 5393 sayılı Belediye Kanunu, yerel hizmetlerin yönetiminde bütünlüğün sağlanması, kamu görev birliğinin oluşturulması, toplum yararının korunması, yerel gereksinimlerin sağlanması ve afete hazırlık/acil durum planının yaptırılması konusunda il özel idaresi yönetimini, belediyeleri ve köyleri yetkili kılmaktadır. Bu yasa kapsamında </a:t>
            </a:r>
            <a:r>
              <a:rPr lang="tr-TR" sz="900" b="1" i="1" strike="noStrike" spc="-1">
                <a:solidFill>
                  <a:srgbClr val="000000"/>
                </a:solidFill>
                <a:latin typeface="Roboto"/>
                <a:ea typeface="Roboto"/>
              </a:rPr>
              <a:t>“Kentsel Dönüşüm”</a:t>
            </a:r>
            <a:r>
              <a:rPr lang="tr-TR" sz="900" b="0" i="1" strike="noStrike" spc="-1">
                <a:solidFill>
                  <a:srgbClr val="000000"/>
                </a:solidFill>
                <a:latin typeface="Roboto"/>
                <a:ea typeface="Roboto"/>
              </a:rPr>
              <a:t> uygulamasına yer verilmektedir. Bu uygulama aracı afet zararlarının azaltılmasında, kamu yararı perspektifinin yerleştirilmesinde önemli bir uygulama aracı potansiyeli taşımaktadır. Kentsel dönüşüm, sosyal gelişim, ekonomik kalkınma, çevre koruma ve demokratik örgütlenme ile birlikte bütüncül bir yaklaşımla düşünülmelidir.  Dönüşüm alanlarında, fiziksel değişim ile birlikte, alanın bağlamsal özelliklerine ve ihtiyaçlarına göre farklılaşan, sosyal ve ekonomik politikalar uygulanabilir. Bu süreç, genel anlamda istihdam olanakları sağlamalı, toplumsal güçlenmeyi desteklemeli, fiziksel iyileştirme ve güvenli yapılaşmayı sağlamalıdır.</a:t>
            </a:r>
            <a:endParaRPr lang="en-US" sz="900" b="0" strike="noStrike" spc="-1">
              <a:latin typeface="Arial"/>
            </a:endParaRPr>
          </a:p>
          <a:p>
            <a:pPr algn="just">
              <a:lnSpc>
                <a:spcPct val="100000"/>
              </a:lnSpc>
              <a:tabLst>
                <a:tab pos="0" algn="l"/>
              </a:tabLst>
            </a:pPr>
            <a:endParaRPr lang="en-US" sz="900" b="0" strike="noStrike" spc="-1">
              <a:latin typeface="Arial"/>
            </a:endParaRPr>
          </a:p>
        </p:txBody>
      </p:sp>
      <p:sp>
        <p:nvSpPr>
          <p:cNvPr id="628" name="Slayt Numarası Yer Tutucusu 3"/>
          <p:cNvSpPr/>
          <p:nvPr/>
        </p:nvSpPr>
        <p:spPr>
          <a:xfrm>
            <a:off x="3884760" y="8685360"/>
            <a:ext cx="2971080" cy="457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C92CAFC3-119E-4713-A13D-A05BB3533F9B}" type="slidenum">
              <a:rPr lang="tr-TR" sz="1200" b="0" strike="noStrike" spc="-1">
                <a:latin typeface="Times New Roman"/>
              </a:rPr>
              <a:t>11</a:t>
            </a:fld>
            <a:endParaRPr lang="en-US" sz="1200" b="0" strike="noStrike" spc="-1">
              <a:latin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 name="PlaceHolder 1"/>
          <p:cNvSpPr>
            <a:spLocks noGrp="1" noRot="1" noChangeAspect="1"/>
          </p:cNvSpPr>
          <p:nvPr>
            <p:ph type="sldImg"/>
          </p:nvPr>
        </p:nvSpPr>
        <p:spPr>
          <a:xfrm>
            <a:off x="685800" y="1143000"/>
            <a:ext cx="5485680" cy="3085560"/>
          </a:xfrm>
          <a:prstGeom prst="rect">
            <a:avLst/>
          </a:prstGeom>
        </p:spPr>
      </p:sp>
      <p:sp>
        <p:nvSpPr>
          <p:cNvPr id="630" name="PlaceHolder 2"/>
          <p:cNvSpPr>
            <a:spLocks noGrp="1"/>
          </p:cNvSpPr>
          <p:nvPr>
            <p:ph type="body"/>
          </p:nvPr>
        </p:nvSpPr>
        <p:spPr>
          <a:xfrm>
            <a:off x="685800" y="4400640"/>
            <a:ext cx="5485680" cy="3599640"/>
          </a:xfrm>
          <a:prstGeom prst="rect">
            <a:avLst/>
          </a:prstGeom>
        </p:spPr>
        <p:txBody>
          <a:bodyPr lIns="0" tIns="0" rIns="0" bIns="0">
            <a:noAutofit/>
          </a:bodyPr>
          <a:lstStyle/>
          <a:p>
            <a:pPr marL="216000" indent="-216000">
              <a:lnSpc>
                <a:spcPct val="100000"/>
              </a:lnSpc>
              <a:tabLst>
                <a:tab pos="0" algn="l"/>
              </a:tabLst>
            </a:pPr>
            <a:r>
              <a:rPr lang="tr-TR" sz="1000" b="1" strike="noStrike" spc="-1">
                <a:solidFill>
                  <a:srgbClr val="000000"/>
                </a:solidFill>
                <a:latin typeface="Roboto"/>
                <a:ea typeface="Roboto"/>
              </a:rPr>
              <a:t>Önerilen Süre: 30 sn. </a:t>
            </a:r>
            <a:endParaRPr lang="en-US" sz="1000" b="0" strike="noStrike" spc="-1">
              <a:latin typeface="Arial"/>
            </a:endParaRPr>
          </a:p>
          <a:p>
            <a:pPr marL="216000" indent="-216000">
              <a:lnSpc>
                <a:spcPct val="100000"/>
              </a:lnSpc>
              <a:spcAft>
                <a:spcPts val="601"/>
              </a:spcAft>
              <a:tabLst>
                <a:tab pos="0" algn="l"/>
              </a:tabLst>
            </a:pPr>
            <a:r>
              <a:rPr lang="tr-TR" sz="1000" b="1" i="1" strike="noStrike" spc="-1">
                <a:solidFill>
                  <a:srgbClr val="000000"/>
                </a:solidFill>
                <a:latin typeface="Roboto"/>
                <a:ea typeface="Roboto"/>
              </a:rPr>
              <a:t>Slayt animasyonu tıklayınca başlar, sessizdir.</a:t>
            </a:r>
            <a:endParaRPr lang="en-US" sz="1000" b="0" strike="noStrike" spc="-1">
              <a:latin typeface="Arial"/>
            </a:endParaRPr>
          </a:p>
          <a:p>
            <a:pPr marL="216000" indent="-216000">
              <a:lnSpc>
                <a:spcPct val="100000"/>
              </a:lnSpc>
              <a:spcAft>
                <a:spcPts val="601"/>
              </a:spcAft>
              <a:tabLst>
                <a:tab pos="0" algn="l"/>
              </a:tabLst>
            </a:pPr>
            <a:endParaRPr lang="en-US" sz="1000" b="0" strike="noStrike" spc="-1">
              <a:latin typeface="Arial"/>
            </a:endParaRPr>
          </a:p>
          <a:p>
            <a:pPr marL="216000" indent="-216000" algn="just">
              <a:lnSpc>
                <a:spcPct val="100000"/>
              </a:lnSpc>
              <a:spcAft>
                <a:spcPts val="601"/>
              </a:spcAft>
              <a:tabLst>
                <a:tab pos="0" algn="l"/>
              </a:tabLst>
            </a:pPr>
            <a:r>
              <a:rPr lang="tr-TR" sz="1000" b="0" strike="noStrike" spc="-1">
                <a:solidFill>
                  <a:srgbClr val="000000"/>
                </a:solidFill>
                <a:latin typeface="Roboto"/>
                <a:ea typeface="Roboto"/>
              </a:rPr>
              <a:t>Kendinizi, ailenizi ve evinizi afetin yol açacağı ekonomik zararlardan korumak için alabileceğiniz en temel önlem evinizin sigortasını yaptırmaktır. Sigorta yaptırarak, depremde hasar gören veya yıkılan evlerinizin zararını karşılayabilirsiniz. Bu sayede hayatınız daha çabuk normale dönecektir. Zorunlu Deprem Sigortası’na ek olarak </a:t>
            </a:r>
            <a:r>
              <a:rPr lang="tr-TR" sz="1000" b="1" strike="noStrike" spc="-1">
                <a:solidFill>
                  <a:srgbClr val="000000"/>
                </a:solidFill>
                <a:latin typeface="Roboto"/>
                <a:ea typeface="Roboto"/>
              </a:rPr>
              <a:t>yangın, sel/taşkın, heyelan, hayat, sağlık ve geniş kapsamlı konut sigortalarını tercih edebilirsiniz.</a:t>
            </a:r>
            <a:endParaRPr lang="en-US" sz="1000" b="0" strike="noStrike" spc="-1">
              <a:latin typeface="Arial"/>
            </a:endParaRPr>
          </a:p>
          <a:p>
            <a:pPr marL="216000" indent="-216000">
              <a:lnSpc>
                <a:spcPct val="100000"/>
              </a:lnSpc>
              <a:tabLst>
                <a:tab pos="0" algn="l"/>
              </a:tabLst>
            </a:pPr>
            <a:endParaRPr lang="en-US" sz="1000" b="0" strike="noStrike" spc="-1">
              <a:latin typeface="Arial"/>
            </a:endParaRPr>
          </a:p>
          <a:p>
            <a:pPr marL="216000" indent="-216000" algn="just">
              <a:lnSpc>
                <a:spcPct val="100000"/>
              </a:lnSpc>
              <a:spcAft>
                <a:spcPts val="300"/>
              </a:spcAft>
              <a:tabLst>
                <a:tab pos="0" algn="l"/>
              </a:tabLst>
            </a:pPr>
            <a:r>
              <a:rPr lang="tr-TR" sz="900" b="1" i="1" u="sng" strike="noStrike" spc="-1">
                <a:solidFill>
                  <a:srgbClr val="000000"/>
                </a:solidFill>
                <a:uFillTx/>
                <a:latin typeface="Roboto"/>
                <a:ea typeface="Roboto"/>
              </a:rPr>
              <a:t>Bilgi Notu: </a:t>
            </a:r>
            <a:endParaRPr lang="en-US" sz="900" b="0" strike="noStrike" spc="-1">
              <a:latin typeface="Arial"/>
            </a:endParaRPr>
          </a:p>
          <a:p>
            <a:pPr marL="216000" indent="-216000" algn="just">
              <a:lnSpc>
                <a:spcPct val="100000"/>
              </a:lnSpc>
              <a:spcAft>
                <a:spcPts val="300"/>
              </a:spcAft>
              <a:tabLst>
                <a:tab pos="0" algn="l"/>
              </a:tabLst>
            </a:pPr>
            <a:r>
              <a:rPr lang="tr-TR" sz="900" b="0" i="1" strike="noStrike" spc="-1">
                <a:solidFill>
                  <a:srgbClr val="000000"/>
                </a:solidFill>
                <a:latin typeface="Roboto"/>
                <a:ea typeface="Roboto"/>
              </a:rPr>
              <a:t>Zorunlu Deprem Sigortası (ZDS): Binalarda depremin doğrudan neden olduğu maddi zararlar ile deprem nedeniyle ortaya çıkan yangın, infilak, dev dalga (tsunami) ve yer kayması sonucu oluşan maddi zararları teminat altına alan zorunlu sigortayı, ifade eder. </a:t>
            </a:r>
            <a:r>
              <a:rPr lang="tr-TR" sz="900" b="1" i="1" strike="noStrike" spc="-1">
                <a:solidFill>
                  <a:srgbClr val="000000"/>
                </a:solidFill>
                <a:latin typeface="Roboto"/>
                <a:ea typeface="Roboto"/>
              </a:rPr>
              <a:t>ZDS</a:t>
            </a:r>
            <a:r>
              <a:rPr lang="tr-TR" sz="900" b="0" i="1" strike="noStrike" spc="-1">
                <a:solidFill>
                  <a:srgbClr val="000000"/>
                </a:solidFill>
                <a:latin typeface="Roboto"/>
                <a:ea typeface="Roboto"/>
              </a:rPr>
              <a:t> hakkında bilmemiz gereken bazı bilgiler var;</a:t>
            </a:r>
            <a:endParaRPr lang="en-US" sz="900" b="0" strike="noStrike" spc="-1">
              <a:latin typeface="Arial"/>
            </a:endParaRPr>
          </a:p>
          <a:p>
            <a:pPr marL="216000" indent="-216000" algn="just">
              <a:lnSpc>
                <a:spcPct val="100000"/>
              </a:lnSpc>
              <a:spcAft>
                <a:spcPts val="300"/>
              </a:spcAft>
              <a:tabLst>
                <a:tab pos="0" algn="l"/>
              </a:tabLst>
            </a:pPr>
            <a:r>
              <a:rPr lang="tr-TR" sz="900" b="1" i="1" strike="noStrike" spc="-1">
                <a:solidFill>
                  <a:srgbClr val="000000"/>
                </a:solidFill>
                <a:latin typeface="Roboto"/>
                <a:ea typeface="Roboto"/>
              </a:rPr>
              <a:t>Zorunlu Deprem Sigortası (ZDS) Neleri Kapsar?</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Deprem</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Depreme bağlı olarak meydana gelen yangınlar</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Depreme bağlı olarak meydana gelen toprak kaymaları</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Depreme bağlı olarak meydana gelen patlamalar</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Temeller, ana duvarlar, bağımsız bölümleri ayıran ortak duvarlar, bahçe duvarları, tavan ve tabanlar, merdivenler, asansörler, sahanlıklar, koridorlar, çatılar, bacalar ve yapının benzer nitelikteki tamamlayıcı kısımlarında meydana gelen hasarların karşılanması ZDS kapsamındadır.</a:t>
            </a:r>
            <a:endParaRPr lang="en-US" sz="900" b="0" strike="noStrike" spc="-1">
              <a:latin typeface="Arial"/>
            </a:endParaRPr>
          </a:p>
          <a:p>
            <a:pPr algn="just">
              <a:lnSpc>
                <a:spcPct val="100000"/>
              </a:lnSpc>
              <a:spcAft>
                <a:spcPts val="300"/>
              </a:spcAft>
              <a:tabLst>
                <a:tab pos="0" algn="l"/>
              </a:tabLst>
            </a:pPr>
            <a:r>
              <a:rPr lang="tr-TR" sz="900" b="1" i="1" strike="noStrike" spc="-1">
                <a:solidFill>
                  <a:srgbClr val="000000"/>
                </a:solidFill>
                <a:latin typeface="Roboto"/>
                <a:ea typeface="Roboto"/>
              </a:rPr>
              <a:t>Zorunlu Deprem Sigortası (ZDS) Neleri Kapsamaz?</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Enkaz kaldırma masrafları</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Kar kaybı</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İş durdurması</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Kira mahrumiyeti</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Alternatif ikametgah ve işyeri masrafları</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Mali sorumluluklar ve dolaylı zararlar</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Manevi tazminat talepleri</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Her türlü taşınır mal, eşya ve benzerleri</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Ölüm dahil olmak üzere tüm bedeni zararlar</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Deprem sonucunda oluşan yangın, patlama ve toprak kayması dışında kalan hasarlar</a:t>
            </a:r>
            <a:endParaRPr lang="en-US" sz="900" b="0" strike="noStrike" spc="-1">
              <a:latin typeface="Arial"/>
            </a:endParaRPr>
          </a:p>
          <a:p>
            <a:pPr algn="just">
              <a:lnSpc>
                <a:spcPct val="100000"/>
              </a:lnSpc>
              <a:spcAft>
                <a:spcPts val="300"/>
              </a:spcAft>
              <a:tabLst>
                <a:tab pos="0" algn="l"/>
              </a:tabLst>
            </a:pPr>
            <a:r>
              <a:rPr lang="tr-TR" sz="900" b="1" i="1" strike="noStrike" spc="-1">
                <a:solidFill>
                  <a:srgbClr val="000000"/>
                </a:solidFill>
                <a:latin typeface="Roboto"/>
                <a:ea typeface="Roboto"/>
              </a:rPr>
              <a:t>Azami Teminat Limiti Ne Kadardır?</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Zorunlu Deprem Sigortası'nda amaç, asgari bir miktarda standart bir teminat sunulmasıdır. Bu nedenle DASK, her yıl yapı maliyetlerindeki artışa paralel olarak belirlenen azami bir tutara kadar teminat vermektedir. DASK tarafından verilen azami teminat tutarı, </a:t>
            </a:r>
            <a:r>
              <a:rPr lang="tr-TR" sz="900" b="1" i="1" strike="noStrike" spc="-1">
                <a:solidFill>
                  <a:srgbClr val="000000"/>
                </a:solidFill>
                <a:latin typeface="Roboto"/>
                <a:ea typeface="Roboto"/>
              </a:rPr>
              <a:t>1 Ocak 2020 </a:t>
            </a:r>
            <a:r>
              <a:rPr lang="tr-TR" sz="900" b="0" i="1" strike="noStrike" spc="-1">
                <a:solidFill>
                  <a:srgbClr val="000000"/>
                </a:solidFill>
                <a:latin typeface="Roboto"/>
                <a:ea typeface="Roboto"/>
              </a:rPr>
              <a:t>tarihinden itibaren bütün yapı tiplerinde</a:t>
            </a:r>
            <a:r>
              <a:rPr lang="tr-TR" sz="900" b="1" i="1" strike="noStrike" spc="-1">
                <a:solidFill>
                  <a:srgbClr val="000000"/>
                </a:solidFill>
                <a:latin typeface="Roboto"/>
                <a:ea typeface="Roboto"/>
              </a:rPr>
              <a:t> 240 Bin TL</a:t>
            </a:r>
            <a:r>
              <a:rPr lang="tr-TR" sz="900" b="0" i="1" strike="noStrike" spc="-1">
                <a:solidFill>
                  <a:srgbClr val="000000"/>
                </a:solidFill>
                <a:latin typeface="Roboto"/>
                <a:ea typeface="Roboto"/>
              </a:rPr>
              <a:t> olarak belirlenmiştir.</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Azami teminat tutarının tespitinde mevcut yapı stokunun büyük bir kısmını oluşturan binaların yeniden inşa bedeli (arsa değeri hariç) dikkate alınmaktadır. Sigorta yaptıranların teminat tutarları (sigorta bedeli), bu azami teminat tutarını geçmemek üzere, meskenlerinin büyüklüğüne ve yapı tarzına göre belirlenmektedir. Eğer meskenin değeri DASK tarafından verilen teminat tutarını aşıyorsa sigortalı, aşan kısım için sigorta şirketlerinden isteğe bağlı olarak ek teminat alabilmektedir.</a:t>
            </a:r>
            <a:endParaRPr lang="en-US" sz="900" b="0" strike="noStrike" spc="-1">
              <a:latin typeface="Arial"/>
            </a:endParaRPr>
          </a:p>
          <a:p>
            <a:pPr algn="just">
              <a:lnSpc>
                <a:spcPct val="100000"/>
              </a:lnSpc>
              <a:spcAft>
                <a:spcPts val="300"/>
              </a:spcAft>
              <a:tabLst>
                <a:tab pos="0" algn="l"/>
              </a:tabLst>
            </a:pPr>
            <a:r>
              <a:rPr lang="tr-TR" sz="900" b="1" i="1" strike="noStrike" spc="-1">
                <a:solidFill>
                  <a:srgbClr val="000000"/>
                </a:solidFill>
                <a:latin typeface="Roboto"/>
                <a:ea typeface="Roboto"/>
              </a:rPr>
              <a:t>Sigorta primi tutarını 3 faktör belirlemektedir:</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Binanın bulunduğu deprem risk bölgesi</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Binanın yapı tarzı (çelik/betonarme karkas, yığma kagir, diğer)</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Meskenin brüt yüzölçümü</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Sigorta primi, yüksek riskli bölgelerde daha çok, düşük riskli bölgelerde daha az olacak şekilde belirlenmektedir.</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634 sayılı Kat Mülkiyeti Kanunu kapsamındaki apartman ve sitelerde, yönetici tarafından yaptırılan ve en az sekiz bağımsız bölümü içeren toplu sigortalarda, tarife fiyatları üzerinden % 20 oranında indirim yapılmaktadır.</a:t>
            </a:r>
            <a:endParaRPr lang="en-US" sz="900" b="0" strike="noStrike" spc="-1">
              <a:latin typeface="Arial"/>
            </a:endParaRPr>
          </a:p>
          <a:p>
            <a:pPr algn="just">
              <a:lnSpc>
                <a:spcPct val="100000"/>
              </a:lnSpc>
              <a:spcAft>
                <a:spcPts val="300"/>
              </a:spcAft>
              <a:tabLst>
                <a:tab pos="0" algn="l"/>
              </a:tabLst>
            </a:pPr>
            <a:r>
              <a:rPr lang="tr-TR" sz="900" b="1" i="1" strike="noStrike" spc="-1">
                <a:solidFill>
                  <a:srgbClr val="000000"/>
                </a:solidFill>
                <a:latin typeface="Roboto"/>
                <a:ea typeface="Roboto"/>
              </a:rPr>
              <a:t>ZDS kapsamında bulunan binalar aşağıda verilmiştir;</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Tapuya kayıtlı ve özel mülkiyete tabi taşınmazlar üzerinde mesken olarak inşa edilmiş binalar</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634 sayılı Kat Mülkiyeti Kanunu kapsamındaki bağımsız bölümler</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Bu binaların içinde yer alan ve ticarethane, büro ve benzeri amaçlarla kullanılan bağımsız bölümler</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Doğal afetler nedeniyle devlet tarafından yaptırılan veya verilen krediyle yapılan meskenler</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Yukarıdaki koşullara uyan, kat irtifakı tesis edilmiş binalar, tapuda henüz cins tashihi yapılmamış ve tapu kütüğünde vasfı "arsa vs." olarak görünen binalar, tapu tahsisi henüz yapılmamış kooperatif evleri için de Zorunlu Deprem Sigortası yaptırılması gerekmektedir. Henüz bağımsız tapusu olmayan meskenlerin sigortası, sigorta ettirenin beyanına dayanarak ve arsa tapusuna ait bilgilerle yapılabilmektedir.</a:t>
            </a:r>
            <a:endParaRPr lang="en-US" sz="900" b="0" strike="noStrike" spc="-1">
              <a:latin typeface="Arial"/>
            </a:endParaRPr>
          </a:p>
          <a:p>
            <a:pPr algn="just">
              <a:lnSpc>
                <a:spcPct val="100000"/>
              </a:lnSpc>
              <a:spcAft>
                <a:spcPts val="300"/>
              </a:spcAft>
              <a:tabLst>
                <a:tab pos="0" algn="l"/>
              </a:tabLst>
            </a:pPr>
            <a:r>
              <a:rPr lang="tr-TR" sz="900" b="1" i="1" strike="noStrike" spc="-1">
                <a:solidFill>
                  <a:srgbClr val="000000"/>
                </a:solidFill>
                <a:latin typeface="Roboto"/>
                <a:ea typeface="Roboto"/>
              </a:rPr>
              <a:t>Zorunlu Deprem Sigortası kapsamı dışında kalan binalar şunlardır:</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Kamu kurum ve kuruluşlarına ait binalar, </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Köy yerleşim alanlarında yapılan binalar,</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Tamamı ticari ve sinai amaçlar için kullanılan binalar (iş hanı, iş merkezi, idari hizmet binaları, eğitim merkezi binaları vs.), </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İnşaatı henüz tamamlanmamış binalar, </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27 Aralık 1999 tarihinden sonra mesken olarak inşa edilmiş olan ancak ilgili mevzuat çerçevesinde inşaat ruhsatı bulunmayan bağımsız bölümler ve binalar, </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Tapuya kayıtlı bulunmayan ve özel mülkiyete tabi olmayan arazi ve arsaların -hazine arazileri vb.- üzerine inşa edilmiş binalar. </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Köy yerleşim alanlarında yapılan binalar için belediye denetiminin olmaması, buralarda yaşayanların genel olarak gelir düzeylerinin düşük olması ve bu aşamada bu alanlarda sigortanın sunumunun zorluğu gibi nedenlerle, sigorta yaptırma zorunluluğu bu yerler için öngörülmemiştir. Ancak, söz konusu yerlerde bulunan yapılar için istendiği takdirde «ihtiyari deprem sigortası» yaptırılması imkanı bulunmaktadır.</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Benzer şekilde, ticari ve sınai amaçlar için kullanılan binalar da zorunluluk kapsamı dışında bulunmakla birlikte bunlar için ihtiyari deprem sigortası yaptırılması mümkün değildir. </a:t>
            </a:r>
            <a:endParaRPr lang="en-US" sz="900" b="0" strike="noStrike" spc="-1">
              <a:latin typeface="Arial"/>
            </a:endParaRPr>
          </a:p>
          <a:p>
            <a:pPr algn="just">
              <a:lnSpc>
                <a:spcPct val="100000"/>
              </a:lnSpc>
              <a:spcAft>
                <a:spcPts val="300"/>
              </a:spcAft>
              <a:tabLst>
                <a:tab pos="0" algn="l"/>
              </a:tabLst>
            </a:pPr>
            <a:r>
              <a:rPr lang="tr-TR" sz="900" b="1" i="1" strike="noStrike" spc="-1">
                <a:solidFill>
                  <a:srgbClr val="000000"/>
                </a:solidFill>
                <a:latin typeface="Roboto"/>
                <a:ea typeface="Roboto"/>
              </a:rPr>
              <a:t>Sigorta yaptırmak için gerekli bilgiler şunlardır:</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Sigortalının adı, adresi, telefonu ve varsa cep telefonu</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Sigortalının vergi kimlik numarası ve T.C. kimlik numarası</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Sigortalanacak yerin açık adresi</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Tapu bilgileri (ada, pafta, parsel, sayfa no) (mesken tapusu veya arsa tapusu)</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Binanın inşa yılı (1975 ve öncesi, 1976-1996 arası, 1997-1999 arası, 2000 ve sonrası)</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Binanın yapı tarzı (çelik/betonarme karkas, yığma kâgir, diğer)</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Binanın toplam kat sayısı</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Binanın hasar durumu (hasarsız, hafif hasarlı, orta hasarlı)</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Meskenin (dairenin) brüt yüzölçümü (metrekare olarak)</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Meskenin (dairenin) kullanım şekli (mesken, ticarethane, büro, diğer)</a:t>
            </a:r>
            <a:endParaRPr lang="en-US" sz="900" b="0" strike="noStrike" spc="-1">
              <a:latin typeface="Arial"/>
            </a:endParaRPr>
          </a:p>
          <a:p>
            <a:pPr algn="just">
              <a:lnSpc>
                <a:spcPct val="100000"/>
              </a:lnSpc>
              <a:spcAft>
                <a:spcPts val="300"/>
              </a:spcAft>
              <a:tabLst>
                <a:tab pos="0" algn="l"/>
              </a:tabLst>
            </a:pPr>
            <a:r>
              <a:rPr lang="tr-TR" sz="900" b="1" i="1" strike="noStrike" spc="-1">
                <a:solidFill>
                  <a:srgbClr val="000000"/>
                </a:solidFill>
                <a:latin typeface="Roboto"/>
                <a:ea typeface="Roboto"/>
              </a:rPr>
              <a:t>Hasar Bildirimi</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Zorunlu Deprem Sigortası (ZDS) poliçeniz varsa deprem sonrası binanızda hasar oluşması durumunda, sigorta ettiren olarak mümkünse poliçe fotokopisi, tapu fotokopisi gibi hasar dosyası için gerekli olan evraklarla birlikte aşağıdaki hususları yerine getirmekle yükümlüsünüz:</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Hasarın oluştuğu tarihten itibaren en geç 15 iş günü içinde DASK'a veya DASK'ın nam ve hesabına sözleşmeyi yapan sigorta şirketine bildirimde bulunmak</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DASK görevlilerinin veya yetkili kıldığı kimselerin, hasara uğrayan binalara makul amaçlarla ve uygun şekillerde girmesine ve zararı azaltmaya yönelik girişimlerde bulunmasına izin vermek</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DASK'ın isteği üzerine zarar miktarıyla delilleri saptamaya, rücu hakkının kullanılmasına yararlı ve sigorta ettiren için sağlanması mümkün bilgi ve belgeleri gecikmeden DASK'a vermek</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Zararın tahmini miktarını belirtir yazılı bir bildirimi uygun bir süre içinde DASK'a veya yetkili kıldığı kimselere vermek</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Sigortalı bina/yer üzerinde zorunlu deprem sigortası dışında, deprem teminatı bulunan başkaca sigorta sözleşmeleri varsa DASK'a bildirmek</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Hasar olduğunda, (mümkün olduğu takdirde) 444 0 336 numaralı telefondan DASK Çağrı Merkezi’ne, DASK’ın internet sitesi (www.dask.gov.tr) veya ZDS poliçesini DASK adına düzenleyen sigorta şirketi veya acentesine bildirmek</a:t>
            </a:r>
            <a:endParaRPr lang="en-US" sz="900" b="0" strike="noStrike" spc="-1">
              <a:latin typeface="Arial"/>
            </a:endParaRPr>
          </a:p>
          <a:p>
            <a:pPr algn="just">
              <a:lnSpc>
                <a:spcPct val="100000"/>
              </a:lnSpc>
              <a:spcAft>
                <a:spcPts val="300"/>
              </a:spcAft>
              <a:tabLst>
                <a:tab pos="0" algn="l"/>
              </a:tabLst>
            </a:pPr>
            <a:r>
              <a:rPr lang="tr-TR" sz="900" b="1" i="1" strike="noStrike" spc="-1">
                <a:solidFill>
                  <a:srgbClr val="000000"/>
                </a:solidFill>
                <a:latin typeface="Roboto"/>
                <a:ea typeface="Roboto"/>
              </a:rPr>
              <a:t>Hasar durumunda DASK idaresine gönderilecek belge ve bilgiler ise şunlardır:</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Hasar ihbarı bilgisi</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Poliçe fotokopisi (mümkün olduğu takdirde)</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Tapu belgesi fotokopisi (mümkün olduğu takdirde)</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Eksperin hasar yerini kolayca bulabilmesi ve hasar tespitini yapabilmesi için hasar yerinin açık adresi</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Sigortalı ile irtibat sağlanabilecek sabit telefon veya cep telefonu numarası</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Ayrıca sigortalı binanın ZDS poliçesinin yanı sıra deprem teminatı bulunan başka bir sigorta poliçesi olduğu takdirde, diğer poliçenin varlığı da DASK'a bildirilmelidir. Deprem Sigortası limitini aşan bir hasar gerçekleştiğinde, limiti aşan kısım üzerinde kalan miktar söz konusu poliçe limitlerinden ödenecektir. </a:t>
            </a:r>
            <a:endParaRPr lang="en-US" sz="900" b="0" strike="noStrike" spc="-1">
              <a:latin typeface="Arial"/>
            </a:endParaRPr>
          </a:p>
          <a:p>
            <a:pPr algn="just">
              <a:lnSpc>
                <a:spcPct val="100000"/>
              </a:lnSpc>
              <a:spcAft>
                <a:spcPts val="300"/>
              </a:spcAft>
              <a:tabLst>
                <a:tab pos="0" algn="l"/>
              </a:tabLst>
            </a:pPr>
            <a:r>
              <a:rPr lang="tr-TR" sz="900" b="1" i="1" u="sng" strike="noStrike" spc="-1">
                <a:solidFill>
                  <a:srgbClr val="000000"/>
                </a:solidFill>
                <a:uFillTx/>
                <a:latin typeface="Roboto"/>
                <a:ea typeface="Roboto"/>
              </a:rPr>
              <a:t>ZDS ile ilgili en çok merak edilenler:</a:t>
            </a:r>
            <a:endParaRPr lang="en-US" sz="900" b="0" strike="noStrike" spc="-1">
              <a:latin typeface="Arial"/>
            </a:endParaRPr>
          </a:p>
          <a:p>
            <a:pPr algn="just">
              <a:lnSpc>
                <a:spcPct val="100000"/>
              </a:lnSpc>
              <a:spcAft>
                <a:spcPts val="300"/>
              </a:spcAft>
              <a:tabLst>
                <a:tab pos="0" algn="l"/>
              </a:tabLst>
            </a:pPr>
            <a:r>
              <a:rPr lang="tr-TR" sz="900" b="1" i="1" strike="noStrike" spc="-1">
                <a:solidFill>
                  <a:srgbClr val="000000"/>
                </a:solidFill>
                <a:latin typeface="Roboto"/>
                <a:ea typeface="Roboto"/>
              </a:rPr>
              <a:t>1. Deprem sonrası evim hasar gördüğünde binanın yapım maliyeti haricindeki masrafı da karşılayabilmek için hem DASK’a hem de başka bir yere sigorta yaptırabilir miyim?</a:t>
            </a:r>
            <a:r>
              <a:rPr lang="tr-TR" sz="900" b="0" i="1" strike="noStrike" spc="-1">
                <a:solidFill>
                  <a:srgbClr val="000000"/>
                </a:solidFill>
                <a:latin typeface="Roboto"/>
                <a:ea typeface="Roboto"/>
              </a:rPr>
              <a:t> </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Aynı bina/bağımsız bölüm için birden çok Zorunlu Deprem Sigortası yaptırılamaz. Ancak, sigortası yapılan bağımsız bölüm veya binanın değeri belirlenen sigorta bedeli tutarının üzerinde ise bu tutarın üzerindeki kısım için Zorunlu Deprem Sigortası’nın yapılmış olması kaydıyla, sigorta şirketleri tarafından ihtiyari deprem sigortası yapılabilir.  (Sigorta poliçesinin sağladığı güvence, evin tüm maliyetinin altında kalıyorsa, arta kalan bölümü için özel sigorta şirketleri tarafından düzenlenen deprem sigortasından ayrıca bir poliçe ile ek güvence satın alınabilir.)</a:t>
            </a:r>
            <a:endParaRPr lang="en-US" sz="900" b="0" strike="noStrike" spc="-1">
              <a:latin typeface="Arial"/>
            </a:endParaRPr>
          </a:p>
          <a:p>
            <a:pPr algn="just">
              <a:lnSpc>
                <a:spcPct val="100000"/>
              </a:lnSpc>
              <a:spcAft>
                <a:spcPts val="300"/>
              </a:spcAft>
              <a:tabLst>
                <a:tab pos="0" algn="l"/>
              </a:tabLst>
            </a:pPr>
            <a:r>
              <a:rPr lang="tr-TR" sz="900" b="1" i="1" strike="noStrike" spc="-1">
                <a:solidFill>
                  <a:srgbClr val="000000"/>
                </a:solidFill>
                <a:latin typeface="Roboto"/>
                <a:ea typeface="Roboto"/>
              </a:rPr>
              <a:t>2. DASK yıllık kaç taksit yapıyor? </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Bu konu ile ilgili daha detaylı bilgi için </a:t>
            </a:r>
            <a:r>
              <a:rPr lang="tr-TR" sz="900" b="0" i="1" u="sng" strike="noStrike" spc="-1">
                <a:solidFill>
                  <a:srgbClr val="000000"/>
                </a:solidFill>
                <a:uFillTx/>
                <a:latin typeface="Roboto"/>
                <a:ea typeface="Roboto"/>
              </a:rPr>
              <a:t>http://www.dask.gov.tr </a:t>
            </a:r>
            <a:r>
              <a:rPr lang="tr-TR" sz="900" b="0" i="1" strike="noStrike" spc="-1">
                <a:solidFill>
                  <a:srgbClr val="000000"/>
                </a:solidFill>
                <a:latin typeface="Roboto"/>
                <a:ea typeface="Roboto"/>
              </a:rPr>
              <a:t>adresi incelenebilir. </a:t>
            </a:r>
            <a:endParaRPr lang="en-US" sz="900" b="0" strike="noStrike" spc="-1">
              <a:latin typeface="Arial"/>
            </a:endParaRPr>
          </a:p>
          <a:p>
            <a:pPr algn="just">
              <a:lnSpc>
                <a:spcPct val="100000"/>
              </a:lnSpc>
              <a:spcAft>
                <a:spcPts val="300"/>
              </a:spcAft>
              <a:tabLst>
                <a:tab pos="0" algn="l"/>
              </a:tabLst>
            </a:pPr>
            <a:r>
              <a:rPr lang="tr-TR" sz="900" b="1" i="1" strike="noStrike" spc="-1">
                <a:solidFill>
                  <a:srgbClr val="000000"/>
                </a:solidFill>
                <a:latin typeface="Roboto"/>
                <a:ea typeface="Roboto"/>
              </a:rPr>
              <a:t>3. Deprem sonrası bir sürü bina hasar görecek. DASK (Doğal Afet Sigortaları Kurumu) benim hasarımı nasıl ödeyecek?</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DASK, büyük hasarların aynı zamana gelme ihtimaline karşı, hasar ödemelerinde zorlanmamak için  parayı dünyanın başka ülkelerindeki sigorta şirketlerine tekrar sigorta (reasürans ) ettirir. Böylelikle riski paylaşmış olur. </a:t>
            </a:r>
            <a:endParaRPr lang="en-US" sz="900" b="0" strike="noStrike" spc="-1">
              <a:latin typeface="Arial"/>
            </a:endParaRPr>
          </a:p>
          <a:p>
            <a:pPr algn="just">
              <a:lnSpc>
                <a:spcPct val="100000"/>
              </a:lnSpc>
              <a:spcAft>
                <a:spcPts val="300"/>
              </a:spcAft>
              <a:tabLst>
                <a:tab pos="0" algn="l"/>
              </a:tabLst>
            </a:pPr>
            <a:r>
              <a:rPr lang="tr-TR" sz="900" b="1" i="1" strike="noStrike" spc="-1">
                <a:solidFill>
                  <a:srgbClr val="000000"/>
                </a:solidFill>
                <a:latin typeface="Roboto"/>
                <a:ea typeface="Roboto"/>
              </a:rPr>
              <a:t>4. Kiracılar deprem sonrası karşılaşabilecekleri maddi zararları için nasıl önlem almalıdırlar?</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DASK sadece konutun inşaat maliyetini karşılamaktadır. Kiracılar ise eşyalarını depreme karşı sigortalatarak maddi zararları için önlem alabilirler. </a:t>
            </a:r>
            <a:endParaRPr lang="en-US" sz="900" b="0" strike="noStrike" spc="-1">
              <a:latin typeface="Arial"/>
            </a:endParaRPr>
          </a:p>
          <a:p>
            <a:pPr algn="just">
              <a:lnSpc>
                <a:spcPct val="100000"/>
              </a:lnSpc>
              <a:spcAft>
                <a:spcPts val="300"/>
              </a:spcAft>
              <a:tabLst>
                <a:tab pos="0" algn="l"/>
              </a:tabLst>
            </a:pPr>
            <a:r>
              <a:rPr lang="tr-TR" sz="900" b="1" i="1" strike="noStrike" spc="-1">
                <a:solidFill>
                  <a:srgbClr val="000000"/>
                </a:solidFill>
                <a:latin typeface="Roboto"/>
                <a:ea typeface="Roboto"/>
              </a:rPr>
              <a:t>5. İnşa halindeki konutlar için Zorunlu Deprem Sigortası yaptırılabilir mi?</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İnşaatı henüz bitmemiş konutlar için yapılmamaktadır.</a:t>
            </a:r>
            <a:endParaRPr lang="en-US" sz="900" b="0" strike="noStrike" spc="-1">
              <a:latin typeface="Arial"/>
            </a:endParaRPr>
          </a:p>
          <a:p>
            <a:pPr algn="just">
              <a:lnSpc>
                <a:spcPct val="100000"/>
              </a:lnSpc>
              <a:spcAft>
                <a:spcPts val="300"/>
              </a:spcAft>
              <a:tabLst>
                <a:tab pos="0" algn="l"/>
              </a:tabLst>
            </a:pPr>
            <a:r>
              <a:rPr lang="tr-TR" sz="900" b="1" i="1" strike="noStrike" spc="-1">
                <a:solidFill>
                  <a:srgbClr val="000000"/>
                </a:solidFill>
                <a:latin typeface="Roboto"/>
                <a:ea typeface="Roboto"/>
              </a:rPr>
              <a:t>6. Apartmanlarda ortak alanlar için teminat sunulmakta mıdır? </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Zorunlu Deprem Sigortası ile binalardaki;</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Temeller, </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Taşıyıcı sistem, </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Ana duvarlar, </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Bağımsız bölümleri ayıran ortak duvarlar, </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Tavan ve tabanlar, </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Merdivenler, sahanlıklar, koridorlar, </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Çatılar ve bacalar </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Teminat altına alınmaktadır. Bunların dışındaki diğer ortak alanlar için ise sigorta şirketlerinden isteğe bağlı konut sigorta poliçesi teminat alınabilmektedir.</a:t>
            </a:r>
            <a:endParaRPr lang="en-US" sz="900" b="0" strike="noStrike" spc="-1">
              <a:latin typeface="Arial"/>
            </a:endParaRPr>
          </a:p>
          <a:p>
            <a:pPr algn="just">
              <a:lnSpc>
                <a:spcPct val="100000"/>
              </a:lnSpc>
              <a:spcAft>
                <a:spcPts val="300"/>
              </a:spcAft>
              <a:tabLst>
                <a:tab pos="0" algn="l"/>
              </a:tabLst>
            </a:pPr>
            <a:r>
              <a:rPr lang="tr-TR" sz="900" b="1" i="1" strike="noStrike" spc="-1">
                <a:solidFill>
                  <a:srgbClr val="000000"/>
                </a:solidFill>
                <a:latin typeface="Roboto"/>
                <a:ea typeface="Roboto"/>
              </a:rPr>
              <a:t>7. Zorunlu Deprem Sigortası’nı yaptırmayanlar nasıl denetlenmekte ve bunlara nasıl bir yaptırım uygulanmaktadır?</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587 sayılı Kanun Hükmünde Kararname hükümleri uyarınca kamu kuruluşları, Zorunlu Deprem Sigortası’nın yaptırılmış ve priminin ödenmiş olduğu belgelenmedikçe bu sigortaya tabi binalarla ilgili tapu tescil işlemleri,  su ve doğalgaz abonelik işlemleri dahil hiçbir işlem yapılmamaktadır.</a:t>
            </a:r>
            <a:endParaRPr lang="en-US" sz="900" b="0" strike="noStrike" spc="-1">
              <a:latin typeface="Arial"/>
            </a:endParaRPr>
          </a:p>
          <a:p>
            <a:pPr algn="just">
              <a:lnSpc>
                <a:spcPct val="100000"/>
              </a:lnSpc>
              <a:spcAft>
                <a:spcPts val="300"/>
              </a:spcAft>
              <a:tabLst>
                <a:tab pos="0" algn="l"/>
              </a:tabLst>
            </a:pPr>
            <a:r>
              <a:rPr lang="tr-TR" sz="900" b="1" i="1" strike="noStrike" spc="-1">
                <a:solidFill>
                  <a:srgbClr val="000000"/>
                </a:solidFill>
                <a:latin typeface="Roboto"/>
                <a:ea typeface="Roboto"/>
              </a:rPr>
              <a:t>8. Deprem bölgesinde olmayan binalarda ZDS zorunlu mudur? </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Tüm bölgeler farklı derecelerde olmak şartıyla deprem bölgesine tabidir. Bu sebeple ZDS kapsamındadır.</a:t>
            </a:r>
            <a:endParaRPr lang="en-US" sz="900" b="0" strike="noStrike" spc="-1">
              <a:latin typeface="Arial"/>
            </a:endParaRPr>
          </a:p>
          <a:p>
            <a:pPr algn="just">
              <a:lnSpc>
                <a:spcPct val="100000"/>
              </a:lnSpc>
              <a:spcAft>
                <a:spcPts val="300"/>
              </a:spcAft>
              <a:tabLst>
                <a:tab pos="0" algn="l"/>
              </a:tabLst>
            </a:pPr>
            <a:r>
              <a:rPr lang="tr-TR" sz="900" b="1" i="1" strike="noStrike" spc="-1">
                <a:solidFill>
                  <a:srgbClr val="000000"/>
                </a:solidFill>
                <a:latin typeface="Roboto"/>
                <a:ea typeface="Roboto"/>
              </a:rPr>
              <a:t>9. Hangi durumlarda tazminat hakkı eksilir veya düşer?</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Binanın ve her bir bağımsız bölümün projeye aykırı olarak ve taşıyıcı sistemi etkileyecek şekilde tadil edilmesine veya zayıflatılmasına neden olan yahut buna imkân veren malik veya intifa hakkı sahibi, meydana gelen zararın bu nedenle ortaya çıktığının veya arttığının tespit edilmesi durumunda bu tutar kadar tazminat alma hakkını kaybeder. Sigorta ettirenin, sigorta süresi içinde sigortalı meskende mevzuata aykırı değişiklik yapması halinde Doğal Afet Sigortaları Kurumu sözleşmeyi feshedebilir.</a:t>
            </a:r>
            <a:endParaRPr lang="en-US" sz="900" b="0" strike="noStrike" spc="-1">
              <a:latin typeface="Arial"/>
            </a:endParaRPr>
          </a:p>
          <a:p>
            <a:pPr algn="just">
              <a:lnSpc>
                <a:spcPct val="100000"/>
              </a:lnSpc>
              <a:spcAft>
                <a:spcPts val="300"/>
              </a:spcAft>
              <a:tabLst>
                <a:tab pos="0" algn="l"/>
              </a:tabLst>
            </a:pPr>
            <a:r>
              <a:rPr lang="tr-TR" sz="900" b="1" i="1" strike="noStrike" spc="-1">
                <a:solidFill>
                  <a:srgbClr val="000000"/>
                </a:solidFill>
                <a:latin typeface="Roboto"/>
                <a:ea typeface="Roboto"/>
              </a:rPr>
              <a:t>10. Tazminat bedeli ne zaman ödenir?</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Tazminat miktarının yasa ve bu poliçe hükümlerine göre tespit edilmesinden sonra Doğal Afet Sigortaları Kurumu, sigorta bedelini aşmamak kaydıyla kesinleşmiş olan tazminat miktarını en geç takip eden bir ay içerisinde hak sahibine ödemek zorundadır.</a:t>
            </a:r>
            <a:endParaRPr lang="en-US" sz="900" b="0" strike="noStrike" spc="-1">
              <a:latin typeface="Arial"/>
            </a:endParaRPr>
          </a:p>
          <a:p>
            <a:pPr>
              <a:lnSpc>
                <a:spcPct val="100000"/>
              </a:lnSpc>
              <a:tabLst>
                <a:tab pos="0" algn="l"/>
              </a:tabLst>
            </a:pPr>
            <a:endParaRPr lang="en-US" sz="900" b="0" strike="noStrike" spc="-1">
              <a:latin typeface="Arial"/>
            </a:endParaRPr>
          </a:p>
        </p:txBody>
      </p:sp>
      <p:sp>
        <p:nvSpPr>
          <p:cNvPr id="631" name="Slayt Numarası Yer Tutucusu 3"/>
          <p:cNvSpPr/>
          <p:nvPr/>
        </p:nvSpPr>
        <p:spPr>
          <a:xfrm>
            <a:off x="3884760" y="8685360"/>
            <a:ext cx="2971080" cy="457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ECEBDAC3-A02E-48F3-A44B-AF399C9EAAF0}" type="slidenum">
              <a:rPr lang="tr-TR" sz="1200" b="0" strike="noStrike" spc="-1">
                <a:latin typeface="Times New Roman"/>
              </a:rPr>
              <a:t>12</a:t>
            </a:fld>
            <a:endParaRPr lang="en-US" sz="1200" b="0" strike="noStrike" spc="-1">
              <a:latin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 name="PlaceHolder 1"/>
          <p:cNvSpPr>
            <a:spLocks noGrp="1" noRot="1" noChangeAspect="1"/>
          </p:cNvSpPr>
          <p:nvPr>
            <p:ph type="sldImg"/>
          </p:nvPr>
        </p:nvSpPr>
        <p:spPr>
          <a:xfrm>
            <a:off x="685800" y="1143000"/>
            <a:ext cx="5485680" cy="3085560"/>
          </a:xfrm>
          <a:prstGeom prst="rect">
            <a:avLst/>
          </a:prstGeom>
        </p:spPr>
      </p:sp>
      <p:sp>
        <p:nvSpPr>
          <p:cNvPr id="633" name="PlaceHolder 2"/>
          <p:cNvSpPr>
            <a:spLocks noGrp="1"/>
          </p:cNvSpPr>
          <p:nvPr>
            <p:ph type="body"/>
          </p:nvPr>
        </p:nvSpPr>
        <p:spPr>
          <a:xfrm>
            <a:off x="685800" y="4400640"/>
            <a:ext cx="5485680" cy="3599640"/>
          </a:xfrm>
          <a:prstGeom prst="rect">
            <a:avLst/>
          </a:prstGeom>
        </p:spPr>
        <p:txBody>
          <a:bodyPr lIns="0" tIns="0" rIns="0" bIns="0">
            <a:noAutofit/>
          </a:bodyPr>
          <a:lstStyle/>
          <a:p>
            <a:pPr marL="216000" indent="-215640">
              <a:lnSpc>
                <a:spcPct val="100000"/>
              </a:lnSpc>
              <a:tabLst>
                <a:tab pos="0" algn="l"/>
              </a:tabLst>
            </a:pPr>
            <a:r>
              <a:rPr lang="tr-TR" sz="1000" b="1" strike="noStrike" spc="-1">
                <a:solidFill>
                  <a:srgbClr val="000000"/>
                </a:solidFill>
                <a:latin typeface="Roboto"/>
                <a:ea typeface="Roboto"/>
              </a:rPr>
              <a:t>Önerilen Süre: 30 sn. </a:t>
            </a:r>
            <a:endParaRPr lang="en-US" sz="1000" b="0" strike="noStrike" spc="-1">
              <a:latin typeface="Arial"/>
            </a:endParaRPr>
          </a:p>
          <a:p>
            <a:pPr marL="216000" indent="-215640">
              <a:lnSpc>
                <a:spcPct val="100000"/>
              </a:lnSpc>
              <a:spcAft>
                <a:spcPts val="601"/>
              </a:spcAft>
              <a:tabLst>
                <a:tab pos="0" algn="l"/>
              </a:tabLst>
            </a:pPr>
            <a:r>
              <a:rPr lang="tr-TR" sz="1000" b="1" i="1" strike="noStrike" spc="-1">
                <a:solidFill>
                  <a:srgbClr val="000000"/>
                </a:solidFill>
                <a:latin typeface="Roboto"/>
                <a:ea typeface="Roboto"/>
              </a:rPr>
              <a:t>Slayt animasyonu tıklayınca başlar, sessizdir.</a:t>
            </a:r>
            <a:endParaRPr lang="en-US" sz="1000" b="0" strike="noStrike" spc="-1">
              <a:latin typeface="Arial"/>
            </a:endParaRPr>
          </a:p>
          <a:p>
            <a:pPr marL="216000" indent="-215640">
              <a:lnSpc>
                <a:spcPct val="100000"/>
              </a:lnSpc>
              <a:tabLst>
                <a:tab pos="0" algn="l"/>
              </a:tabLst>
            </a:pPr>
            <a:endParaRPr lang="en-US" sz="1000" b="0" strike="noStrike" spc="-1">
              <a:latin typeface="Arial"/>
            </a:endParaRPr>
          </a:p>
          <a:p>
            <a:pPr marL="216000" indent="-215640" algn="just">
              <a:lnSpc>
                <a:spcPct val="100000"/>
              </a:lnSpc>
              <a:spcAft>
                <a:spcPts val="601"/>
              </a:spcAft>
              <a:tabLst>
                <a:tab pos="0" algn="l"/>
              </a:tabLst>
            </a:pPr>
            <a:r>
              <a:rPr lang="tr-TR" sz="1000" b="0" strike="noStrike" spc="-1">
                <a:solidFill>
                  <a:srgbClr val="000000"/>
                </a:solidFill>
                <a:latin typeface="Roboto"/>
                <a:ea typeface="Roboto"/>
              </a:rPr>
              <a:t>Afet ve acil durumlarda karşı hazırlıklı olmanın en önemli adımlarından bir tanesi de yaşam alanlarımızda bizleri bekleyen risklerin belirlemesi ve azaltılmasıdır. Örneğin bir deprem sırasında;</a:t>
            </a:r>
            <a:endParaRPr lang="en-US" sz="1000" b="0" strike="noStrike" spc="-1">
              <a:latin typeface="Arial"/>
            </a:endParaRPr>
          </a:p>
          <a:p>
            <a:pPr marL="216000" indent="-215640" algn="just">
              <a:lnSpc>
                <a:spcPct val="100000"/>
              </a:lnSpc>
              <a:spcAft>
                <a:spcPts val="601"/>
              </a:spcAft>
              <a:tabLst>
                <a:tab pos="0" algn="l"/>
              </a:tabLst>
            </a:pPr>
            <a:r>
              <a:rPr lang="tr-TR" sz="1000" b="1" u="sng" strike="noStrike" spc="-1">
                <a:solidFill>
                  <a:srgbClr val="000000"/>
                </a:solidFill>
                <a:uFillTx/>
                <a:latin typeface="Roboto"/>
                <a:ea typeface="Roboto"/>
              </a:rPr>
              <a:t>Tıklayın;</a:t>
            </a:r>
            <a:endParaRPr lang="en-US" sz="1000" b="0" strike="noStrike" spc="-1">
              <a:latin typeface="Arial"/>
            </a:endParaRPr>
          </a:p>
          <a:p>
            <a:pPr marL="216000" indent="-215640" algn="just">
              <a:lnSpc>
                <a:spcPct val="100000"/>
              </a:lnSpc>
              <a:spcAft>
                <a:spcPts val="601"/>
              </a:spcAft>
              <a:tabLst>
                <a:tab pos="0" algn="l"/>
              </a:tabLst>
            </a:pPr>
            <a:r>
              <a:rPr lang="tr-TR" sz="1000" b="0" strike="noStrike" spc="-1">
                <a:solidFill>
                  <a:srgbClr val="000000"/>
                </a:solidFill>
                <a:latin typeface="Roboto"/>
                <a:ea typeface="Roboto"/>
              </a:rPr>
              <a:t>Camlar</a:t>
            </a:r>
            <a:endParaRPr lang="en-US" sz="1000" b="0" strike="noStrike" spc="-1">
              <a:latin typeface="Arial"/>
            </a:endParaRPr>
          </a:p>
          <a:p>
            <a:pPr marL="216000" indent="-215640" algn="just">
              <a:lnSpc>
                <a:spcPct val="100000"/>
              </a:lnSpc>
              <a:spcAft>
                <a:spcPts val="601"/>
              </a:spcAft>
              <a:tabLst>
                <a:tab pos="0" algn="l"/>
              </a:tabLst>
            </a:pPr>
            <a:r>
              <a:rPr lang="tr-TR" sz="1000" b="1" u="sng" strike="noStrike" spc="-1">
                <a:solidFill>
                  <a:srgbClr val="000000"/>
                </a:solidFill>
                <a:uFillTx/>
                <a:latin typeface="Roboto"/>
                <a:ea typeface="Roboto"/>
              </a:rPr>
              <a:t>Tıklayın;</a:t>
            </a:r>
            <a:endParaRPr lang="en-US" sz="1000" b="0" strike="noStrike" spc="-1">
              <a:latin typeface="Arial"/>
            </a:endParaRPr>
          </a:p>
          <a:p>
            <a:pPr marL="216000" indent="-215640" algn="just">
              <a:lnSpc>
                <a:spcPct val="100000"/>
              </a:lnSpc>
              <a:spcAft>
                <a:spcPts val="601"/>
              </a:spcAft>
              <a:tabLst>
                <a:tab pos="0" algn="l"/>
              </a:tabLst>
            </a:pPr>
            <a:r>
              <a:rPr lang="tr-TR" sz="1000" b="0" strike="noStrike" spc="-1">
                <a:solidFill>
                  <a:srgbClr val="000000"/>
                </a:solidFill>
                <a:latin typeface="Roboto"/>
                <a:ea typeface="Roboto"/>
              </a:rPr>
              <a:t>Raflarda Bulunan Eşyalar</a:t>
            </a:r>
            <a:endParaRPr lang="en-US" sz="1000" b="0" strike="noStrike" spc="-1">
              <a:latin typeface="Arial"/>
            </a:endParaRPr>
          </a:p>
          <a:p>
            <a:pPr marL="216000" indent="-215640" algn="just">
              <a:lnSpc>
                <a:spcPct val="100000"/>
              </a:lnSpc>
              <a:spcAft>
                <a:spcPts val="601"/>
              </a:spcAft>
              <a:tabLst>
                <a:tab pos="0" algn="l"/>
              </a:tabLst>
            </a:pPr>
            <a:r>
              <a:rPr lang="tr-TR" sz="1000" b="1" u="sng" strike="noStrike" spc="-1">
                <a:solidFill>
                  <a:srgbClr val="000000"/>
                </a:solidFill>
                <a:uFillTx/>
                <a:latin typeface="Roboto"/>
                <a:ea typeface="Roboto"/>
              </a:rPr>
              <a:t>Tıklayın;</a:t>
            </a:r>
            <a:endParaRPr lang="en-US" sz="1000" b="0" strike="noStrike" spc="-1">
              <a:latin typeface="Arial"/>
            </a:endParaRPr>
          </a:p>
          <a:p>
            <a:pPr marL="216000" indent="-215640" algn="just">
              <a:lnSpc>
                <a:spcPct val="100000"/>
              </a:lnSpc>
              <a:spcAft>
                <a:spcPts val="601"/>
              </a:spcAft>
              <a:tabLst>
                <a:tab pos="0" algn="l"/>
              </a:tabLst>
            </a:pPr>
            <a:r>
              <a:rPr lang="tr-TR" sz="1000" b="0" strike="noStrike" spc="-1">
                <a:solidFill>
                  <a:srgbClr val="000000"/>
                </a:solidFill>
                <a:latin typeface="Roboto"/>
                <a:ea typeface="Roboto"/>
              </a:rPr>
              <a:t>Çerçeve ve Panolar</a:t>
            </a:r>
            <a:endParaRPr lang="en-US" sz="1000" b="0" strike="noStrike" spc="-1">
              <a:latin typeface="Arial"/>
            </a:endParaRPr>
          </a:p>
          <a:p>
            <a:pPr marL="216000" indent="-215640" algn="just">
              <a:lnSpc>
                <a:spcPct val="100000"/>
              </a:lnSpc>
              <a:spcAft>
                <a:spcPts val="601"/>
              </a:spcAft>
              <a:tabLst>
                <a:tab pos="0" algn="l"/>
              </a:tabLst>
            </a:pPr>
            <a:r>
              <a:rPr lang="tr-TR" sz="1000" b="1" u="sng" strike="noStrike" spc="-1">
                <a:solidFill>
                  <a:srgbClr val="000000"/>
                </a:solidFill>
                <a:uFillTx/>
                <a:latin typeface="Roboto"/>
                <a:ea typeface="Roboto"/>
              </a:rPr>
              <a:t>Tıklayın;</a:t>
            </a:r>
            <a:endParaRPr lang="en-US" sz="1000" b="0" strike="noStrike" spc="-1">
              <a:latin typeface="Arial"/>
            </a:endParaRPr>
          </a:p>
          <a:p>
            <a:pPr marL="216000" indent="-215640" algn="just">
              <a:lnSpc>
                <a:spcPct val="100000"/>
              </a:lnSpc>
              <a:spcAft>
                <a:spcPts val="601"/>
              </a:spcAft>
              <a:tabLst>
                <a:tab pos="0" algn="l"/>
              </a:tabLst>
            </a:pPr>
            <a:r>
              <a:rPr lang="tr-TR" sz="1000" b="0" strike="noStrike" spc="-1">
                <a:solidFill>
                  <a:srgbClr val="000000"/>
                </a:solidFill>
                <a:latin typeface="Roboto"/>
                <a:ea typeface="Roboto"/>
              </a:rPr>
              <a:t>Avizeler</a:t>
            </a:r>
            <a:endParaRPr lang="en-US" sz="1000" b="0" strike="noStrike" spc="-1">
              <a:latin typeface="Arial"/>
            </a:endParaRPr>
          </a:p>
          <a:p>
            <a:pPr marL="216000" indent="-215640" algn="just">
              <a:lnSpc>
                <a:spcPct val="100000"/>
              </a:lnSpc>
              <a:spcAft>
                <a:spcPts val="601"/>
              </a:spcAft>
              <a:tabLst>
                <a:tab pos="0" algn="l"/>
              </a:tabLst>
            </a:pPr>
            <a:r>
              <a:rPr lang="tr-TR" sz="1000" b="1" u="sng" strike="noStrike" spc="-1">
                <a:solidFill>
                  <a:srgbClr val="000000"/>
                </a:solidFill>
                <a:uFillTx/>
                <a:latin typeface="Roboto"/>
                <a:ea typeface="Roboto"/>
              </a:rPr>
              <a:t>Tıklayın;</a:t>
            </a:r>
            <a:endParaRPr lang="en-US" sz="1000" b="0" strike="noStrike" spc="-1">
              <a:latin typeface="Arial"/>
            </a:endParaRPr>
          </a:p>
          <a:p>
            <a:pPr marL="216000" indent="-215640" algn="just">
              <a:lnSpc>
                <a:spcPct val="100000"/>
              </a:lnSpc>
              <a:spcAft>
                <a:spcPts val="601"/>
              </a:spcAft>
              <a:tabLst>
                <a:tab pos="0" algn="l"/>
              </a:tabLst>
            </a:pPr>
            <a:r>
              <a:rPr lang="tr-TR" sz="1000" b="0" strike="noStrike" spc="-1">
                <a:solidFill>
                  <a:srgbClr val="000000"/>
                </a:solidFill>
                <a:latin typeface="Roboto"/>
                <a:ea typeface="Roboto"/>
              </a:rPr>
              <a:t>Dolaplar ve Ağır Eşyalar</a:t>
            </a:r>
            <a:endParaRPr lang="en-US" sz="1000" b="0" strike="noStrike" spc="-1">
              <a:latin typeface="Arial"/>
            </a:endParaRPr>
          </a:p>
          <a:p>
            <a:pPr marL="216000" indent="-215640" algn="just">
              <a:lnSpc>
                <a:spcPct val="100000"/>
              </a:lnSpc>
              <a:spcAft>
                <a:spcPts val="601"/>
              </a:spcAft>
              <a:tabLst>
                <a:tab pos="0" algn="l"/>
              </a:tabLst>
            </a:pPr>
            <a:r>
              <a:rPr lang="tr-TR" sz="1000" b="1" u="sng" strike="noStrike" spc="-1">
                <a:solidFill>
                  <a:srgbClr val="000000"/>
                </a:solidFill>
                <a:uFillTx/>
                <a:latin typeface="Roboto"/>
                <a:ea typeface="Roboto"/>
              </a:rPr>
              <a:t>Tıklayın;</a:t>
            </a:r>
            <a:endParaRPr lang="en-US" sz="1000" b="0" strike="noStrike" spc="-1">
              <a:latin typeface="Arial"/>
            </a:endParaRPr>
          </a:p>
          <a:p>
            <a:pPr marL="216000" indent="-215640" algn="just">
              <a:lnSpc>
                <a:spcPct val="100000"/>
              </a:lnSpc>
              <a:spcAft>
                <a:spcPts val="601"/>
              </a:spcAft>
              <a:tabLst>
                <a:tab pos="0" algn="l"/>
              </a:tabLst>
            </a:pPr>
            <a:r>
              <a:rPr lang="tr-TR" sz="1000" b="0" strike="noStrike" spc="-1">
                <a:solidFill>
                  <a:srgbClr val="000000"/>
                </a:solidFill>
                <a:latin typeface="Roboto"/>
                <a:ea typeface="Roboto"/>
              </a:rPr>
              <a:t>Beyaz Eşyalar</a:t>
            </a:r>
            <a:endParaRPr lang="en-US" sz="1000" b="0" strike="noStrike" spc="-1">
              <a:latin typeface="Arial"/>
            </a:endParaRPr>
          </a:p>
          <a:p>
            <a:pPr marL="216000" indent="-215640" algn="just">
              <a:lnSpc>
                <a:spcPct val="100000"/>
              </a:lnSpc>
              <a:spcAft>
                <a:spcPts val="601"/>
              </a:spcAft>
              <a:tabLst>
                <a:tab pos="0" algn="l"/>
              </a:tabLst>
            </a:pPr>
            <a:r>
              <a:rPr lang="tr-TR" sz="1000" b="1" u="sng" strike="noStrike" spc="-1">
                <a:solidFill>
                  <a:srgbClr val="000000"/>
                </a:solidFill>
                <a:uFillTx/>
                <a:latin typeface="Roboto"/>
                <a:ea typeface="Roboto"/>
              </a:rPr>
              <a:t>Tıklayın;</a:t>
            </a:r>
            <a:endParaRPr lang="en-US" sz="1000" b="0" strike="noStrike" spc="-1">
              <a:latin typeface="Arial"/>
            </a:endParaRPr>
          </a:p>
          <a:p>
            <a:pPr marL="216000" indent="-215640" algn="just">
              <a:lnSpc>
                <a:spcPct val="100000"/>
              </a:lnSpc>
              <a:spcAft>
                <a:spcPts val="601"/>
              </a:spcAft>
              <a:tabLst>
                <a:tab pos="0" algn="l"/>
              </a:tabLst>
            </a:pPr>
            <a:r>
              <a:rPr lang="tr-TR" sz="1000" b="0" strike="noStrike" spc="-1">
                <a:solidFill>
                  <a:srgbClr val="000000"/>
                </a:solidFill>
                <a:latin typeface="Roboto"/>
                <a:ea typeface="Roboto"/>
              </a:rPr>
              <a:t>Isıtıcılar ve Kombiler</a:t>
            </a:r>
            <a:endParaRPr lang="en-US" sz="1000" b="0" strike="noStrike" spc="-1">
              <a:latin typeface="Arial"/>
            </a:endParaRPr>
          </a:p>
          <a:p>
            <a:pPr marL="216000" indent="-215640" algn="just">
              <a:lnSpc>
                <a:spcPct val="100000"/>
              </a:lnSpc>
              <a:spcAft>
                <a:spcPts val="601"/>
              </a:spcAft>
              <a:tabLst>
                <a:tab pos="0" algn="l"/>
              </a:tabLst>
            </a:pPr>
            <a:r>
              <a:rPr lang="tr-TR" sz="1000" b="1" u="sng" strike="noStrike" spc="-1">
                <a:solidFill>
                  <a:srgbClr val="000000"/>
                </a:solidFill>
                <a:uFillTx/>
                <a:latin typeface="Roboto"/>
                <a:ea typeface="Roboto"/>
              </a:rPr>
              <a:t>Tıklayın;</a:t>
            </a:r>
            <a:endParaRPr lang="en-US" sz="1000" b="0" strike="noStrike" spc="-1">
              <a:latin typeface="Arial"/>
            </a:endParaRPr>
          </a:p>
          <a:p>
            <a:pPr marL="216000" indent="-215640" algn="just">
              <a:lnSpc>
                <a:spcPct val="100000"/>
              </a:lnSpc>
              <a:spcAft>
                <a:spcPts val="601"/>
              </a:spcAft>
              <a:tabLst>
                <a:tab pos="0" algn="l"/>
              </a:tabLst>
            </a:pPr>
            <a:r>
              <a:rPr lang="tr-TR" sz="1000" b="0" strike="noStrike" spc="-1">
                <a:solidFill>
                  <a:srgbClr val="000000"/>
                </a:solidFill>
                <a:latin typeface="Roboto"/>
                <a:ea typeface="Roboto"/>
              </a:rPr>
              <a:t>Elektrikli Ekipmanlar</a:t>
            </a:r>
            <a:endParaRPr lang="en-US" sz="1000" b="0" strike="noStrike" spc="-1">
              <a:latin typeface="Arial"/>
            </a:endParaRPr>
          </a:p>
          <a:p>
            <a:pPr marL="216000" indent="-215640" algn="just">
              <a:lnSpc>
                <a:spcPct val="100000"/>
              </a:lnSpc>
              <a:spcAft>
                <a:spcPts val="601"/>
              </a:spcAft>
              <a:tabLst>
                <a:tab pos="0" algn="l"/>
              </a:tabLst>
            </a:pPr>
            <a:r>
              <a:rPr lang="tr-TR" sz="1000" b="1" u="sng" strike="noStrike" spc="-1">
                <a:solidFill>
                  <a:srgbClr val="000000"/>
                </a:solidFill>
                <a:uFillTx/>
                <a:latin typeface="Roboto"/>
                <a:ea typeface="Roboto"/>
              </a:rPr>
              <a:t>Tıklayın;</a:t>
            </a:r>
            <a:endParaRPr lang="en-US" sz="1000" b="0" strike="noStrike" spc="-1">
              <a:latin typeface="Arial"/>
            </a:endParaRPr>
          </a:p>
          <a:p>
            <a:pPr marL="216000" indent="-215640" algn="just">
              <a:lnSpc>
                <a:spcPct val="100000"/>
              </a:lnSpc>
              <a:spcAft>
                <a:spcPts val="601"/>
              </a:spcAft>
              <a:tabLst>
                <a:tab pos="0" algn="l"/>
              </a:tabLst>
            </a:pPr>
            <a:r>
              <a:rPr lang="tr-TR" sz="1000" b="0" strike="noStrike" spc="-1">
                <a:solidFill>
                  <a:srgbClr val="000000"/>
                </a:solidFill>
                <a:latin typeface="Roboto"/>
                <a:ea typeface="Roboto"/>
              </a:rPr>
              <a:t>Elektronik Eşyalar</a:t>
            </a:r>
            <a:endParaRPr lang="en-US" sz="1000" b="0" strike="noStrike" spc="-1">
              <a:latin typeface="Arial"/>
            </a:endParaRPr>
          </a:p>
          <a:p>
            <a:pPr marL="216000" indent="-215640" algn="just">
              <a:lnSpc>
                <a:spcPct val="100000"/>
              </a:lnSpc>
              <a:spcAft>
                <a:spcPts val="601"/>
              </a:spcAft>
              <a:tabLst>
                <a:tab pos="0" algn="l"/>
              </a:tabLst>
            </a:pPr>
            <a:r>
              <a:rPr lang="tr-TR" sz="1000" b="0" strike="noStrike" spc="-1">
                <a:solidFill>
                  <a:srgbClr val="000000"/>
                </a:solidFill>
                <a:latin typeface="Roboto"/>
                <a:ea typeface="Roboto"/>
              </a:rPr>
              <a:t>bizlere zarar verebilir. Binanın kendisi hasar görmemiş olsa bile evin içindeki eşyalar, cihazlar veya ekipmanlar yaralanmalara, can kayıplarına veya yangın gibi diğer istenmeyen sonuçlara neden olabilir. Evde, okulda, hastanede veya ofiste herhangi bir sarsıntıda devrilebilecek, düşüp kayabilecek ve kırılabilecek her şey bizim için risklidir.</a:t>
            </a:r>
            <a:endParaRPr lang="en-US" sz="1000" b="0" strike="noStrike" spc="-1">
              <a:latin typeface="Arial"/>
            </a:endParaRPr>
          </a:p>
          <a:p>
            <a:pPr marL="216000" indent="-215640">
              <a:lnSpc>
                <a:spcPct val="100000"/>
              </a:lnSpc>
              <a:tabLst>
                <a:tab pos="0" algn="l"/>
              </a:tabLst>
            </a:pPr>
            <a:endParaRPr lang="en-US" sz="1000" b="0" strike="noStrike" spc="-1">
              <a:latin typeface="Arial"/>
            </a:endParaRPr>
          </a:p>
          <a:p>
            <a:pPr marL="216000" indent="-215640">
              <a:lnSpc>
                <a:spcPct val="100000"/>
              </a:lnSpc>
              <a:tabLst>
                <a:tab pos="0" algn="l"/>
              </a:tabLst>
            </a:pPr>
            <a:endParaRPr lang="en-US" sz="1000" b="0" strike="noStrike" spc="-1">
              <a:latin typeface="Arial"/>
            </a:endParaRPr>
          </a:p>
        </p:txBody>
      </p:sp>
      <p:sp>
        <p:nvSpPr>
          <p:cNvPr id="634" name="Slayt Numarası Yer Tutucusu 3"/>
          <p:cNvSpPr/>
          <p:nvPr/>
        </p:nvSpPr>
        <p:spPr>
          <a:xfrm>
            <a:off x="3884760" y="8685360"/>
            <a:ext cx="2971080" cy="457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D09FA79D-6084-4879-93F2-CC96730FF4E7}" type="slidenum">
              <a:rPr lang="tr-TR" sz="1200" b="0" strike="noStrike" spc="-1">
                <a:latin typeface="Times New Roman"/>
              </a:rPr>
              <a:t>13</a:t>
            </a:fld>
            <a:endParaRPr lang="en-US" sz="1200" b="0" strike="noStrike" spc="-1">
              <a:latin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 name="PlaceHolder 1"/>
          <p:cNvSpPr>
            <a:spLocks noGrp="1" noRot="1" noChangeAspect="1"/>
          </p:cNvSpPr>
          <p:nvPr>
            <p:ph type="sldImg"/>
          </p:nvPr>
        </p:nvSpPr>
        <p:spPr>
          <a:xfrm>
            <a:off x="685800" y="1143000"/>
            <a:ext cx="5485680" cy="3085560"/>
          </a:xfrm>
          <a:prstGeom prst="rect">
            <a:avLst/>
          </a:prstGeom>
        </p:spPr>
      </p:sp>
      <p:sp>
        <p:nvSpPr>
          <p:cNvPr id="636" name="PlaceHolder 2"/>
          <p:cNvSpPr>
            <a:spLocks noGrp="1"/>
          </p:cNvSpPr>
          <p:nvPr>
            <p:ph type="body"/>
          </p:nvPr>
        </p:nvSpPr>
        <p:spPr>
          <a:xfrm>
            <a:off x="685800" y="4400640"/>
            <a:ext cx="5485680" cy="3599640"/>
          </a:xfrm>
          <a:prstGeom prst="rect">
            <a:avLst/>
          </a:prstGeom>
        </p:spPr>
        <p:txBody>
          <a:bodyPr lIns="0" tIns="0" rIns="0" bIns="0">
            <a:noAutofit/>
          </a:bodyPr>
          <a:lstStyle/>
          <a:p>
            <a:pPr marL="216000" indent="-215640" algn="just">
              <a:lnSpc>
                <a:spcPct val="100000"/>
              </a:lnSpc>
              <a:tabLst>
                <a:tab pos="0" algn="l"/>
              </a:tabLst>
            </a:pPr>
            <a:r>
              <a:rPr lang="tr-TR" sz="1000" b="1" strike="noStrike" spc="-1">
                <a:solidFill>
                  <a:srgbClr val="000000"/>
                </a:solidFill>
                <a:latin typeface="Roboto"/>
                <a:ea typeface="Roboto"/>
              </a:rPr>
              <a:t>Önerilen Süre: 2 dk.  </a:t>
            </a:r>
            <a:endParaRPr lang="en-US" sz="1000" b="0" strike="noStrike" spc="-1">
              <a:latin typeface="Arial"/>
            </a:endParaRPr>
          </a:p>
          <a:p>
            <a:pPr marL="216000" indent="-215640" algn="just">
              <a:lnSpc>
                <a:spcPct val="100000"/>
              </a:lnSpc>
              <a:spcAft>
                <a:spcPts val="601"/>
              </a:spcAft>
              <a:tabLst>
                <a:tab pos="0" algn="l"/>
              </a:tabLst>
            </a:pPr>
            <a:r>
              <a:rPr lang="tr-TR" sz="1000" b="1" i="1" strike="noStrike" spc="-1">
                <a:solidFill>
                  <a:srgbClr val="000000"/>
                </a:solidFill>
                <a:latin typeface="Roboto"/>
                <a:ea typeface="Roboto"/>
              </a:rPr>
              <a:t>Slayt animasyonu tıklayınca başlar, sessizdir.</a:t>
            </a:r>
            <a:endParaRPr lang="en-US" sz="1000" b="0" strike="noStrike" spc="-1">
              <a:latin typeface="Arial"/>
            </a:endParaRPr>
          </a:p>
          <a:p>
            <a:pPr marL="216000" indent="-215640" algn="just">
              <a:lnSpc>
                <a:spcPct val="100000"/>
              </a:lnSpc>
              <a:tabLst>
                <a:tab pos="0" algn="l"/>
              </a:tabLst>
            </a:pPr>
            <a:endParaRPr lang="en-US" sz="1000" b="0" strike="noStrike" spc="-1">
              <a:latin typeface="Arial"/>
            </a:endParaRPr>
          </a:p>
          <a:p>
            <a:pPr marL="216000" indent="-215640" algn="just">
              <a:lnSpc>
                <a:spcPct val="100000"/>
              </a:lnSpc>
              <a:spcAft>
                <a:spcPts val="601"/>
              </a:spcAft>
              <a:tabLst>
                <a:tab pos="0" algn="l"/>
              </a:tabLst>
            </a:pPr>
            <a:r>
              <a:rPr lang="tr-TR" sz="1000" b="0" strike="noStrike" spc="-1">
                <a:solidFill>
                  <a:srgbClr val="000000"/>
                </a:solidFill>
                <a:latin typeface="Roboto"/>
                <a:ea typeface="Roboto"/>
              </a:rPr>
              <a:t>Bu nedenle evimizde «Tehlike Avı» yapıp; risklerimizi azaltmalıyız. Çünkü ülkemizde depremlerdeki yaralanmaların en az yüzde 50'si ve ölümlerin ise yüzde 3'ü yapısal olmayan risklerden kaynaklanmaktadır. Bunlar eşyaların kullanımından doğan risklerdir. Yaşam alanlarımızda alınacak bazı basit tedbirlerle bu riskleri azaltmak mümkündür. Riskleri belirleyerek azaltmaya, yaşadığımız ve çalıştığımız mekânlarda </a:t>
            </a:r>
            <a:r>
              <a:rPr lang="tr-TR" sz="1000" b="1" strike="noStrike" spc="-1">
                <a:solidFill>
                  <a:srgbClr val="000000"/>
                </a:solidFill>
                <a:latin typeface="Roboto"/>
                <a:ea typeface="Roboto"/>
              </a:rPr>
              <a:t>Tehlike Avı </a:t>
            </a:r>
            <a:r>
              <a:rPr lang="tr-TR" sz="1000" b="0" strike="noStrike" spc="-1">
                <a:solidFill>
                  <a:srgbClr val="000000"/>
                </a:solidFill>
                <a:latin typeface="Roboto"/>
                <a:ea typeface="Roboto"/>
              </a:rPr>
              <a:t>yaparak başlamalıyız. </a:t>
            </a:r>
            <a:r>
              <a:rPr lang="tr-TR" sz="1000" b="1" strike="noStrike" spc="-1">
                <a:solidFill>
                  <a:srgbClr val="000000"/>
                </a:solidFill>
                <a:latin typeface="Roboto"/>
                <a:ea typeface="Roboto"/>
              </a:rPr>
              <a:t>Peki Tehlike Avı’nı nasıl yapacağız?</a:t>
            </a:r>
            <a:r>
              <a:rPr lang="tr-TR" sz="1000" b="0" strike="noStrike" spc="-1">
                <a:solidFill>
                  <a:srgbClr val="000000"/>
                </a:solidFill>
                <a:latin typeface="Roboto"/>
                <a:ea typeface="Roboto"/>
              </a:rPr>
              <a:t> Başlamadan önce şunu unutmamalıyız: Tehlike Avı çalışmasında </a:t>
            </a:r>
            <a:r>
              <a:rPr lang="tr-TR" sz="1000" b="1" strike="noStrike" spc="-1">
                <a:solidFill>
                  <a:srgbClr val="000000"/>
                </a:solidFill>
                <a:latin typeface="Roboto"/>
                <a:ea typeface="Roboto"/>
              </a:rPr>
              <a:t>tüm aile fertlerine </a:t>
            </a:r>
            <a:r>
              <a:rPr lang="tr-TR" sz="1000" b="0" strike="noStrike" spc="-1">
                <a:solidFill>
                  <a:srgbClr val="000000"/>
                </a:solidFill>
                <a:latin typeface="Roboto"/>
                <a:ea typeface="Roboto"/>
              </a:rPr>
              <a:t>düşen görevler olmalı ve ailenin en küçük bireyinin de bu çalışmaya katılımı sağlanmalıdır. </a:t>
            </a:r>
            <a:endParaRPr lang="en-US" sz="1000" b="0" strike="noStrike" spc="-1">
              <a:latin typeface="Arial"/>
            </a:endParaRPr>
          </a:p>
          <a:p>
            <a:pPr marL="216000" indent="-215640" algn="just">
              <a:lnSpc>
                <a:spcPct val="100000"/>
              </a:lnSpc>
              <a:spcAft>
                <a:spcPts val="601"/>
              </a:spcAft>
              <a:tabLst>
                <a:tab pos="0" algn="l"/>
              </a:tabLst>
            </a:pPr>
            <a:r>
              <a:rPr lang="tr-TR" sz="1000" b="1" u="sng" strike="noStrike" spc="-1">
                <a:solidFill>
                  <a:srgbClr val="000000"/>
                </a:solidFill>
                <a:uFillTx/>
                <a:latin typeface="Roboto"/>
                <a:ea typeface="Roboto"/>
              </a:rPr>
              <a:t>Tıklayın;</a:t>
            </a:r>
            <a:endParaRPr lang="en-US" sz="1000" b="0" strike="noStrike" spc="-1">
              <a:latin typeface="Arial"/>
            </a:endParaRPr>
          </a:p>
          <a:p>
            <a:pPr marL="216000" indent="-215640" algn="just">
              <a:lnSpc>
                <a:spcPct val="100000"/>
              </a:lnSpc>
              <a:spcAft>
                <a:spcPts val="601"/>
              </a:spcAft>
              <a:tabLst>
                <a:tab pos="0" algn="l"/>
              </a:tabLst>
            </a:pPr>
            <a:r>
              <a:rPr lang="tr-TR" sz="1000" b="0" strike="noStrike" spc="-1">
                <a:solidFill>
                  <a:srgbClr val="000000"/>
                </a:solidFill>
                <a:latin typeface="Roboto"/>
                <a:ea typeface="Roboto"/>
              </a:rPr>
              <a:t>Sizinle paylaştığımız kitapçığın içerisinde örnek bir </a:t>
            </a:r>
            <a:r>
              <a:rPr lang="tr-TR" sz="1000" b="1" strike="noStrike" spc="-1">
                <a:solidFill>
                  <a:srgbClr val="000000"/>
                </a:solidFill>
                <a:latin typeface="Roboto"/>
                <a:ea typeface="Roboto"/>
              </a:rPr>
              <a:t>Tehlike Avı </a:t>
            </a:r>
            <a:r>
              <a:rPr lang="tr-TR" sz="1000" b="0" strike="noStrike" spc="-1">
                <a:solidFill>
                  <a:srgbClr val="000000"/>
                </a:solidFill>
                <a:latin typeface="Roboto"/>
                <a:ea typeface="Roboto"/>
              </a:rPr>
              <a:t>listesi</a:t>
            </a:r>
            <a:r>
              <a:rPr lang="tr-TR" sz="1000" b="0" strike="noStrike" spc="-1">
                <a:solidFill>
                  <a:srgbClr val="FF0000"/>
                </a:solidFill>
                <a:latin typeface="Roboto"/>
                <a:ea typeface="Roboto"/>
              </a:rPr>
              <a:t> </a:t>
            </a:r>
            <a:r>
              <a:rPr lang="tr-TR" sz="1000" b="0" strike="noStrike" spc="-1">
                <a:solidFill>
                  <a:srgbClr val="000000"/>
                </a:solidFill>
                <a:latin typeface="Roboto"/>
                <a:ea typeface="Roboto"/>
              </a:rPr>
              <a:t>göreceksiniz. Bu listeyi kullanarak;</a:t>
            </a:r>
            <a:endParaRPr lang="en-US" sz="1000" b="0" strike="noStrike" spc="-1">
              <a:latin typeface="Arial"/>
            </a:endParaRPr>
          </a:p>
          <a:p>
            <a:pPr marL="216000" indent="-215640" algn="just">
              <a:lnSpc>
                <a:spcPct val="100000"/>
              </a:lnSpc>
              <a:spcAft>
                <a:spcPts val="601"/>
              </a:spcAft>
              <a:tabLst>
                <a:tab pos="0" algn="l"/>
              </a:tabLst>
            </a:pPr>
            <a:r>
              <a:rPr lang="tr-TR" sz="1000" b="1" strike="noStrike" spc="-1">
                <a:solidFill>
                  <a:srgbClr val="000000"/>
                </a:solidFill>
                <a:latin typeface="Roboto"/>
                <a:ea typeface="Roboto"/>
              </a:rPr>
              <a:t>Tehlikeleri Tespit Edin:</a:t>
            </a:r>
            <a:r>
              <a:rPr lang="tr-TR" sz="1000" b="0" strike="noStrike" spc="-1">
                <a:solidFill>
                  <a:srgbClr val="000000"/>
                </a:solidFill>
                <a:latin typeface="Roboto"/>
                <a:ea typeface="Roboto"/>
              </a:rPr>
              <a:t> Evimizdeki tehlikeler neler? </a:t>
            </a:r>
            <a:endParaRPr lang="en-US" sz="1000" b="0" strike="noStrike" spc="-1">
              <a:latin typeface="Arial"/>
            </a:endParaRPr>
          </a:p>
          <a:p>
            <a:pPr marL="216000" indent="-215640" algn="just">
              <a:lnSpc>
                <a:spcPct val="100000"/>
              </a:lnSpc>
              <a:spcAft>
                <a:spcPts val="601"/>
              </a:spcAft>
              <a:tabLst>
                <a:tab pos="0" algn="l"/>
              </a:tabLst>
            </a:pPr>
            <a:r>
              <a:rPr lang="tr-TR" sz="1000" b="1" strike="noStrike" spc="-1">
                <a:solidFill>
                  <a:srgbClr val="000000"/>
                </a:solidFill>
                <a:latin typeface="Roboto"/>
                <a:ea typeface="Roboto"/>
              </a:rPr>
              <a:t>Riskleri Belirleyin: </a:t>
            </a:r>
            <a:r>
              <a:rPr lang="tr-TR" sz="1000" b="0" strike="noStrike" spc="-1">
                <a:solidFill>
                  <a:srgbClr val="000000"/>
                </a:solidFill>
                <a:latin typeface="Roboto"/>
                <a:ea typeface="Roboto"/>
              </a:rPr>
              <a:t>Bir sarsıntı olsa bana burada ne zarar verebilir?, Yatağımızın yanında duran gardırop devrilince üstümüze düşer mi?, Kütüphanemiz devrilince kime zarar verebilir?</a:t>
            </a:r>
            <a:endParaRPr lang="en-US" sz="1000" b="0" strike="noStrike" spc="-1">
              <a:latin typeface="Arial"/>
            </a:endParaRPr>
          </a:p>
          <a:p>
            <a:pPr marL="216000" indent="-215640" algn="just">
              <a:lnSpc>
                <a:spcPct val="100000"/>
              </a:lnSpc>
              <a:spcAft>
                <a:spcPts val="601"/>
              </a:spcAft>
              <a:tabLst>
                <a:tab pos="0" algn="l"/>
              </a:tabLst>
            </a:pPr>
            <a:r>
              <a:rPr lang="tr-TR" sz="1000" b="0" strike="noStrike" spc="-1">
                <a:solidFill>
                  <a:srgbClr val="000000"/>
                </a:solidFill>
                <a:latin typeface="Roboto"/>
                <a:ea typeface="Roboto"/>
              </a:rPr>
              <a:t>Daha sonra;</a:t>
            </a:r>
            <a:endParaRPr lang="en-US" sz="1000" b="0" strike="noStrike" spc="-1">
              <a:latin typeface="Arial"/>
            </a:endParaRPr>
          </a:p>
          <a:p>
            <a:pPr marL="216000" indent="-215640" algn="just">
              <a:lnSpc>
                <a:spcPct val="100000"/>
              </a:lnSpc>
              <a:spcAft>
                <a:spcPts val="601"/>
              </a:spcAft>
              <a:tabLst>
                <a:tab pos="0" algn="l"/>
              </a:tabLst>
            </a:pPr>
            <a:r>
              <a:rPr lang="tr-TR" sz="1000" b="1" u="sng" strike="noStrike" spc="-1">
                <a:solidFill>
                  <a:srgbClr val="000000"/>
                </a:solidFill>
                <a:uFillTx/>
                <a:latin typeface="Roboto"/>
                <a:ea typeface="Roboto"/>
              </a:rPr>
              <a:t>Tıklayın;</a:t>
            </a:r>
            <a:endParaRPr lang="en-US" sz="1000" b="0" strike="noStrike" spc="-1">
              <a:latin typeface="Arial"/>
            </a:endParaRPr>
          </a:p>
          <a:p>
            <a:pPr marL="216000" indent="-215640" algn="just">
              <a:lnSpc>
                <a:spcPct val="100000"/>
              </a:lnSpc>
              <a:spcAft>
                <a:spcPts val="601"/>
              </a:spcAft>
              <a:tabLst>
                <a:tab pos="0" algn="l"/>
              </a:tabLst>
            </a:pPr>
            <a:r>
              <a:rPr lang="tr-TR" sz="1000" b="1" strike="noStrike" spc="-1">
                <a:solidFill>
                  <a:srgbClr val="000000"/>
                </a:solidFill>
                <a:latin typeface="Roboto"/>
                <a:ea typeface="Roboto"/>
              </a:rPr>
              <a:t>Azaltın: </a:t>
            </a:r>
            <a:r>
              <a:rPr lang="tr-TR" sz="1000" b="0" strike="noStrike" spc="-1">
                <a:solidFill>
                  <a:srgbClr val="000000"/>
                </a:solidFill>
                <a:latin typeface="Roboto"/>
                <a:ea typeface="Roboto"/>
              </a:rPr>
              <a:t>Fazlalık eşyalarınızı ihtiyaç sahiplerine verin. Daha sonra kullanmak üzere sakladığınız boya, tiner vb. yanıcı maddeleri tutmayın. Çevreyi kirletmeyecek şekilde bertaraf edin.</a:t>
            </a:r>
            <a:endParaRPr lang="en-US" sz="1000" b="0" strike="noStrike" spc="-1">
              <a:latin typeface="Arial"/>
            </a:endParaRPr>
          </a:p>
          <a:p>
            <a:pPr marL="216000" indent="-215640" algn="just">
              <a:lnSpc>
                <a:spcPct val="100000"/>
              </a:lnSpc>
              <a:spcAft>
                <a:spcPts val="601"/>
              </a:spcAft>
              <a:tabLst>
                <a:tab pos="0" algn="l"/>
              </a:tabLst>
            </a:pPr>
            <a:r>
              <a:rPr lang="tr-TR" sz="1000" b="1" u="sng" strike="noStrike" spc="-1">
                <a:solidFill>
                  <a:srgbClr val="000000"/>
                </a:solidFill>
                <a:uFillTx/>
                <a:latin typeface="Roboto"/>
                <a:ea typeface="Roboto"/>
              </a:rPr>
              <a:t>Tıklayın;</a:t>
            </a:r>
            <a:endParaRPr lang="en-US" sz="1000" b="0" strike="noStrike" spc="-1">
              <a:latin typeface="Arial"/>
            </a:endParaRPr>
          </a:p>
          <a:p>
            <a:pPr marL="216000" indent="-215640" algn="just">
              <a:lnSpc>
                <a:spcPct val="100000"/>
              </a:lnSpc>
              <a:spcAft>
                <a:spcPts val="601"/>
              </a:spcAft>
              <a:tabLst>
                <a:tab pos="0" algn="l"/>
              </a:tabLst>
            </a:pPr>
            <a:r>
              <a:rPr lang="tr-TR" sz="1000" b="1" strike="noStrike" spc="-1">
                <a:solidFill>
                  <a:srgbClr val="000000"/>
                </a:solidFill>
                <a:latin typeface="Roboto"/>
                <a:ea typeface="Roboto"/>
              </a:rPr>
              <a:t>Yerlerini değiştirin: </a:t>
            </a:r>
            <a:r>
              <a:rPr lang="tr-TR" sz="1000" b="0" strike="noStrike" spc="-1">
                <a:solidFill>
                  <a:srgbClr val="000000"/>
                </a:solidFill>
                <a:latin typeface="Roboto"/>
                <a:ea typeface="Roboto"/>
              </a:rPr>
              <a:t>Düşerek yolunuzu kapatabilecek eşyaların yerini değiştirin. Kapı arkasında halı, merdiven, ütü masası vb.</a:t>
            </a:r>
            <a:endParaRPr lang="en-US" sz="1000" b="0" strike="noStrike" spc="-1">
              <a:latin typeface="Arial"/>
            </a:endParaRPr>
          </a:p>
          <a:p>
            <a:pPr marL="216000" indent="-215640" algn="just">
              <a:lnSpc>
                <a:spcPct val="100000"/>
              </a:lnSpc>
              <a:spcAft>
                <a:spcPts val="601"/>
              </a:spcAft>
              <a:tabLst>
                <a:tab pos="0" algn="l"/>
              </a:tabLst>
            </a:pPr>
            <a:r>
              <a:rPr lang="tr-TR" sz="1000" b="1" u="sng" strike="noStrike" spc="-1">
                <a:solidFill>
                  <a:srgbClr val="000000"/>
                </a:solidFill>
                <a:uFillTx/>
                <a:latin typeface="Roboto"/>
                <a:ea typeface="Roboto"/>
              </a:rPr>
              <a:t>Tıklayın;</a:t>
            </a:r>
            <a:endParaRPr lang="en-US" sz="1000" b="0" strike="noStrike" spc="-1">
              <a:latin typeface="Arial"/>
            </a:endParaRPr>
          </a:p>
          <a:p>
            <a:pPr marL="216000" indent="-215640" algn="just">
              <a:lnSpc>
                <a:spcPct val="100000"/>
              </a:lnSpc>
              <a:spcAft>
                <a:spcPts val="601"/>
              </a:spcAft>
              <a:tabLst>
                <a:tab pos="0" algn="l"/>
              </a:tabLst>
            </a:pPr>
            <a:r>
              <a:rPr lang="tr-TR" sz="1000" b="1" strike="noStrike" spc="-1">
                <a:solidFill>
                  <a:srgbClr val="000000"/>
                </a:solidFill>
                <a:latin typeface="Roboto"/>
                <a:ea typeface="Roboto"/>
              </a:rPr>
              <a:t>Sabitleyin: </a:t>
            </a:r>
            <a:r>
              <a:rPr lang="tr-TR" sz="1000" b="0" strike="noStrike" spc="-1">
                <a:solidFill>
                  <a:srgbClr val="000000"/>
                </a:solidFill>
                <a:latin typeface="Roboto"/>
                <a:ea typeface="Roboto"/>
              </a:rPr>
              <a:t>Eşyalarınızı sallantıya karşı sabitleyin!</a:t>
            </a:r>
            <a:endParaRPr lang="en-US" sz="1000" b="0" strike="noStrike" spc="-1">
              <a:latin typeface="Arial"/>
            </a:endParaRPr>
          </a:p>
          <a:p>
            <a:pPr marL="216000" indent="-215640" algn="just">
              <a:lnSpc>
                <a:spcPct val="100000"/>
              </a:lnSpc>
              <a:spcAft>
                <a:spcPts val="601"/>
              </a:spcAft>
              <a:tabLst>
                <a:tab pos="0" algn="l"/>
              </a:tabLst>
            </a:pPr>
            <a:r>
              <a:rPr lang="tr-TR" sz="1000" b="0" strike="noStrike" spc="-1">
                <a:solidFill>
                  <a:srgbClr val="000000"/>
                </a:solidFill>
                <a:latin typeface="Roboto"/>
                <a:ea typeface="Roboto"/>
              </a:rPr>
              <a:t>Her gün yaşadığımız alanlara bu gözle baktığımızda çok farklı riskler belirleyebiliriz. Tehlike Avı yaparken güvenli yerleri de belirleyin. Böylece deprem sırasında durabileceğiniz yerlerin sayısını da arttırmış olursunuz. Deprem olması halinde her oda için neresinin daha güvenli olduğunu belirleyin ve bunu aile üyeleri ile paylaşın.</a:t>
            </a:r>
            <a:endParaRPr lang="en-US" sz="1000" b="0" strike="noStrike" spc="-1">
              <a:latin typeface="Arial"/>
            </a:endParaRPr>
          </a:p>
          <a:p>
            <a:pPr marL="216000" indent="-215640" algn="just">
              <a:lnSpc>
                <a:spcPct val="100000"/>
              </a:lnSpc>
              <a:tabLst>
                <a:tab pos="0" algn="l"/>
              </a:tabLst>
            </a:pPr>
            <a:endParaRPr lang="en-US" sz="1000" b="0" strike="noStrike" spc="-1">
              <a:latin typeface="Arial"/>
            </a:endParaRPr>
          </a:p>
          <a:p>
            <a:pPr marL="216000" indent="-215640" algn="just">
              <a:lnSpc>
                <a:spcPct val="100000"/>
              </a:lnSpc>
              <a:spcAft>
                <a:spcPts val="300"/>
              </a:spcAft>
              <a:tabLst>
                <a:tab pos="0" algn="l"/>
              </a:tabLst>
            </a:pPr>
            <a:r>
              <a:rPr lang="tr-TR" sz="900" b="1" i="1" u="sng" strike="noStrike" spc="-1">
                <a:solidFill>
                  <a:srgbClr val="000000"/>
                </a:solidFill>
                <a:uFillTx/>
                <a:latin typeface="Roboto"/>
                <a:ea typeface="Roboto"/>
              </a:rPr>
              <a:t>Bilgi Notu 1:</a:t>
            </a:r>
            <a:endParaRPr lang="en-US" sz="900" b="0" strike="noStrike" spc="-1">
              <a:latin typeface="Arial"/>
            </a:endParaRPr>
          </a:p>
          <a:p>
            <a:pPr marL="216000" indent="-215640" algn="just">
              <a:lnSpc>
                <a:spcPct val="100000"/>
              </a:lnSpc>
              <a:spcAft>
                <a:spcPts val="300"/>
              </a:spcAft>
              <a:tabLst>
                <a:tab pos="0" algn="l"/>
              </a:tabLst>
            </a:pPr>
            <a:r>
              <a:rPr lang="tr-TR" sz="900" b="0" i="1" strike="noStrike" spc="-1">
                <a:solidFill>
                  <a:srgbClr val="000000"/>
                </a:solidFill>
                <a:latin typeface="Roboto"/>
                <a:ea typeface="Roboto"/>
              </a:rPr>
              <a:t>Deprem sonrası oluşabilecek tehlike ve riskler, atılabilecek birkaç adımla veya uzmanından alabileceğimiz teknik destekle azaltılabilir. Gelişmiş ülkelerde deprem öncesi yapılan küçük hazırlıklarla, yapısal olmayan elemanlardan kaynaklanan zararların azaltılabileceği görülmüştür.</a:t>
            </a:r>
            <a:endParaRPr lang="en-US" sz="900" b="0" strike="noStrike" spc="-1">
              <a:latin typeface="Arial"/>
            </a:endParaRPr>
          </a:p>
          <a:p>
            <a:pPr marL="216000" indent="-215640" algn="just">
              <a:lnSpc>
                <a:spcPct val="100000"/>
              </a:lnSpc>
              <a:spcAft>
                <a:spcPts val="300"/>
              </a:spcAft>
              <a:tabLst>
                <a:tab pos="0" algn="l"/>
              </a:tabLst>
            </a:pPr>
            <a:r>
              <a:rPr lang="tr-TR" sz="900" b="0" i="1" strike="noStrike" spc="-1">
                <a:solidFill>
                  <a:srgbClr val="000000"/>
                </a:solidFill>
                <a:latin typeface="Roboto"/>
                <a:ea typeface="Roboto"/>
              </a:rPr>
              <a:t>Yapısal olmayan elemanlardan kaynaklanan tehlike ve risklerin azaltılması işlemine “Yapısal Olmayan Risklerin Azaltılması” (YORA) adını vermekteyiz. Bunun yapılabilmesi için, öncelikle risk kaynaklarının nasıl zarar verebileceğinin belirlenmesi ve olabilecek zarar durumunun deprem öncesinde iyileştirilmesi gerekir.</a:t>
            </a:r>
            <a:endParaRPr lang="en-US" sz="900" b="0" strike="noStrike" spc="-1">
              <a:latin typeface="Arial"/>
            </a:endParaRPr>
          </a:p>
          <a:p>
            <a:pPr marL="216000" indent="-215640" algn="just">
              <a:lnSpc>
                <a:spcPct val="100000"/>
              </a:lnSpc>
              <a:spcAft>
                <a:spcPts val="300"/>
              </a:spcAft>
              <a:tabLst>
                <a:tab pos="0" algn="l"/>
              </a:tabLst>
            </a:pPr>
            <a:r>
              <a:rPr lang="tr-TR" sz="900" b="0" i="1" strike="noStrike" spc="-1">
                <a:solidFill>
                  <a:srgbClr val="000000"/>
                </a:solidFill>
                <a:latin typeface="Roboto"/>
                <a:ea typeface="Roboto"/>
              </a:rPr>
              <a:t>Yapısal olmayan eşyaların olası bir deprem sırasında zarar vermesini önlemek, yani riskleri en aza indirebilmek için bu tip eşyaların deprem sırasında nasıl devrildiğini, nasıl kaydığını, nasıl düştüğünü, nasıl kırıldığını bilmek ve bu doğrultuda iyileştirme yapmak gerekir.</a:t>
            </a:r>
            <a:endParaRPr lang="en-US" sz="900" b="0" strike="noStrike" spc="-1">
              <a:latin typeface="Arial"/>
            </a:endParaRPr>
          </a:p>
          <a:p>
            <a:pPr marL="216000" indent="-215640" algn="just">
              <a:lnSpc>
                <a:spcPct val="100000"/>
              </a:lnSpc>
              <a:spcAft>
                <a:spcPts val="300"/>
              </a:spcAft>
              <a:tabLst>
                <a:tab pos="0" algn="l"/>
              </a:tabLst>
            </a:pPr>
            <a:r>
              <a:rPr lang="tr-TR" sz="900" b="0" i="1" strike="noStrike" spc="-1">
                <a:solidFill>
                  <a:srgbClr val="000000"/>
                </a:solidFill>
                <a:latin typeface="Roboto"/>
                <a:ea typeface="Roboto"/>
              </a:rPr>
              <a:t>Örneğin boyutları itibarıyla yüksekliği genişliğinden veya derinliğinden 1,5 kat daha fazla olan eşyalar ve üst kısmı alt kısmından daha ağır olan eşyalar kolayca devrilebilir. Kaygan bir zemin üzerinde bulunan ağır eşyalar kolayca kayar. Altı tekerlekli eşyalar kolayca yer değiştirir. Dışarıda duran kitaplar, marketteki raf üzerinde bulunan ürünler kolayca düşebilir.</a:t>
            </a:r>
            <a:endParaRPr lang="en-US" sz="900" b="0" strike="noStrike" spc="-1">
              <a:latin typeface="Arial"/>
            </a:endParaRPr>
          </a:p>
          <a:p>
            <a:pPr marL="216000" indent="-215640" algn="just">
              <a:lnSpc>
                <a:spcPct val="100000"/>
              </a:lnSpc>
              <a:spcAft>
                <a:spcPts val="300"/>
              </a:spcAft>
              <a:tabLst>
                <a:tab pos="0" algn="l"/>
              </a:tabLst>
            </a:pPr>
            <a:r>
              <a:rPr lang="tr-TR" sz="900" b="0" i="1" strike="noStrike" spc="-1">
                <a:solidFill>
                  <a:srgbClr val="000000"/>
                </a:solidFill>
                <a:latin typeface="Roboto"/>
                <a:ea typeface="Roboto"/>
              </a:rPr>
              <a:t>Basit çivi veya vida ile tutturulmuş tablolar kolayca düşebilir.</a:t>
            </a:r>
            <a:endParaRPr lang="en-US" sz="900" b="0" strike="noStrike" spc="-1">
              <a:latin typeface="Arial"/>
            </a:endParaRPr>
          </a:p>
          <a:p>
            <a:pPr marL="216000" indent="-215640" algn="just">
              <a:lnSpc>
                <a:spcPct val="100000"/>
              </a:lnSpc>
              <a:spcAft>
                <a:spcPts val="300"/>
              </a:spcAft>
              <a:tabLst>
                <a:tab pos="0" algn="l"/>
              </a:tabLst>
            </a:pPr>
            <a:r>
              <a:rPr lang="tr-TR" sz="900" b="0" i="1" strike="noStrike" spc="-1">
                <a:solidFill>
                  <a:srgbClr val="000000"/>
                </a:solidFill>
                <a:latin typeface="Roboto"/>
                <a:ea typeface="Roboto"/>
              </a:rPr>
              <a:t>Belirtilen risk kaynakları hakkında örnekleri çoğaltmak mümkündür. Burada önemli olan, risk kaynağının zarar nedeninin iyi bilinmesi ve ona göre çözüm üretilmesidir.</a:t>
            </a:r>
            <a:endParaRPr lang="en-US" sz="900" b="0" strike="noStrike" spc="-1">
              <a:latin typeface="Arial"/>
            </a:endParaRPr>
          </a:p>
          <a:p>
            <a:pPr marL="216000" indent="-215640" algn="just">
              <a:lnSpc>
                <a:spcPct val="100000"/>
              </a:lnSpc>
              <a:spcAft>
                <a:spcPts val="300"/>
              </a:spcAft>
              <a:tabLst>
                <a:tab pos="0" algn="l"/>
              </a:tabLst>
            </a:pPr>
            <a:r>
              <a:rPr lang="tr-TR" sz="900" b="0" i="1" strike="noStrike" spc="-1">
                <a:solidFill>
                  <a:srgbClr val="000000"/>
                </a:solidFill>
                <a:latin typeface="Roboto"/>
                <a:ea typeface="Roboto"/>
              </a:rPr>
              <a:t>Yapısal olmayan eşyalardan kaynaklanan riskleri azaltmak için en etkili yol, zarar görebilecek eşyaları tekniğine uygun bir şekilde sabitlemektir. Bazen de eşyaların bir kısmının yerini değiştirmek, kalın perde kullanmak, günlük yaşantımızda az kullanılan, hacimli eşyaların konumunu değiştirmek, kullanılmayanları ev ortamının dışında değerlendirmek gibi ücretsiz yöntemler dahi olumlu adımlar olacaktır. </a:t>
            </a:r>
            <a:endParaRPr lang="en-US" sz="900" b="0" strike="noStrike" spc="-1">
              <a:latin typeface="Arial"/>
            </a:endParaRPr>
          </a:p>
          <a:p>
            <a:pPr marL="216000" indent="-215640" algn="just">
              <a:lnSpc>
                <a:spcPct val="100000"/>
              </a:lnSpc>
              <a:spcAft>
                <a:spcPts val="300"/>
              </a:spcAft>
              <a:tabLst>
                <a:tab pos="0" algn="l"/>
              </a:tabLst>
            </a:pPr>
            <a:r>
              <a:rPr lang="tr-TR" sz="900" b="1" strike="noStrike" spc="-1">
                <a:solidFill>
                  <a:srgbClr val="000000"/>
                </a:solidFill>
                <a:latin typeface="Roboto"/>
                <a:ea typeface="Roboto"/>
              </a:rPr>
              <a:t> </a:t>
            </a:r>
            <a:endParaRPr lang="en-US" sz="900" b="0" strike="noStrike" spc="-1">
              <a:latin typeface="Arial"/>
            </a:endParaRPr>
          </a:p>
          <a:p>
            <a:pPr marL="216000" indent="-215640" algn="just">
              <a:lnSpc>
                <a:spcPct val="100000"/>
              </a:lnSpc>
              <a:spcAft>
                <a:spcPts val="300"/>
              </a:spcAft>
              <a:tabLst>
                <a:tab pos="0" algn="l"/>
              </a:tabLst>
            </a:pPr>
            <a:r>
              <a:rPr lang="tr-TR" sz="900" b="1" i="1" u="sng" strike="noStrike" spc="-1">
                <a:solidFill>
                  <a:srgbClr val="000000"/>
                </a:solidFill>
                <a:uFillTx/>
                <a:latin typeface="Roboto"/>
                <a:ea typeface="Roboto"/>
              </a:rPr>
              <a:t>Bilgi Notu 2:</a:t>
            </a:r>
            <a:endParaRPr lang="en-US" sz="900" b="0" strike="noStrike" spc="-1">
              <a:latin typeface="Arial"/>
            </a:endParaRPr>
          </a:p>
          <a:p>
            <a:pPr marL="216000" indent="-215640" algn="just">
              <a:lnSpc>
                <a:spcPct val="100000"/>
              </a:lnSpc>
              <a:spcAft>
                <a:spcPts val="300"/>
              </a:spcAft>
              <a:tabLst>
                <a:tab pos="0" algn="l"/>
              </a:tabLst>
            </a:pPr>
            <a:r>
              <a:rPr lang="tr-TR" sz="900" b="1" i="1" strike="noStrike" spc="-1">
                <a:solidFill>
                  <a:srgbClr val="000000"/>
                </a:solidFill>
                <a:latin typeface="Roboto"/>
                <a:ea typeface="Roboto"/>
              </a:rPr>
              <a:t>SEL/TAŞKIN</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Sel riskine karşı nasıl hazırlanacağınızı ve korunacağınızı öğrenebileceğiniz eğitim programlarına katılın. İlk yardım vb. tamamlayıcı eğitimleri alın.</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Sel konusundaki uyarıları meteoroloji radyosundan ve diğer kanallardan mutlaka takip edin. Gerektiğinde Meteoroloji Genel Müdürlüğü’nden telefonla bilgi alın.</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Kısa süreli yoğun yağışların ani sele, uzun süreli yağışların ise taşkına neden olacağını unutmayın.</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Gerektiğinde kullanmak üzere kum, kum torbaları, naylon, çivi, kontrplak, tahta vb. inşaat malzemelerini depolayın ve hazırda bir alet sandığı bulundurun.</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Binanızda toprak seviyesi altında kalan bölümlerin rampa aşağıya olan giriş kısımlarında kum torbası vb. malzemelerle setler oluşturun.</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Bir elektrikçi ile görüşerek elektrik prizlerinizi sel olasılığına karşı duvarda daha yüksek bir noktaya aldırın (Bu uyarı zemin ve bodrum katta evi olanlar içindir).</a:t>
            </a:r>
            <a:endParaRPr lang="en-US" sz="900" b="0" strike="noStrike" spc="-1">
              <a:latin typeface="Arial"/>
            </a:endParaRPr>
          </a:p>
          <a:p>
            <a:pPr algn="just">
              <a:lnSpc>
                <a:spcPct val="100000"/>
              </a:lnSpc>
              <a:spcAft>
                <a:spcPts val="300"/>
              </a:spcAft>
              <a:tabLst>
                <a:tab pos="0" algn="l"/>
              </a:tabLst>
            </a:pPr>
            <a:r>
              <a:rPr lang="tr-TR" sz="900" b="1" i="1" strike="noStrike" spc="-1">
                <a:solidFill>
                  <a:srgbClr val="000000"/>
                </a:solidFill>
                <a:latin typeface="Roboto"/>
                <a:ea typeface="Roboto"/>
              </a:rPr>
              <a:t>YANGIN</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Evdeki duman algılama detektörleri, yangın uyarıcılar çalışır halde olmalıdır. Pilleri her yıl değiştiriniz. </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Bozuk olan elektrik kablolarını ve elektrik bağlantı düzeneklerini değiştiriniz, kabloların sıkışmamış ve ezilmemiş olmasına dikkat ediniz. </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Yanıp sönen ampulleri değiştiriniz. Elektrik kontaklarındaki hatalar evde çıkan yangınların olağan sebeplerindendir. </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Televizyon üzerinde asla yanmakta olan mum bırakmayınız. </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Televizyonun üzeri ve etrafı kapalı olmamalıdır..</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Kibritleri ve çakmakları çocukların ulaşamayacağı yerlerde muhafaza ediniz.</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Kahve makinesini ve tost makinesini kullanılmadığınız zaman fişlerini prizden çıkarınız. </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Yanıcı maddeleri bodrum veya tavan arasında bırakmayınız. </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Davlumbazlar, havalandırmalar ve filtreler yağdan arındırılmış ve temizlenmiş olmalıdır. </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Merdiven boşluğunda, bodrumda veya tavan arasında çöp veya gazete tutmayınız. Kundaklanma riskine karşı geri dönüşüme gönderiniz. </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Bodrum ve tavan arası kapıları kapalı olmalıdır. </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Çöp odasında yangın çıkması durumunda merdiven boşluğunun dumanla dolmasını engellemek  için çöp atma yerlerinin kapakları kapalı olmalıdır.</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Balkon yada evinizin dışında, kazayla havai fişek isabet etmesi sonucunda yangın çıkması ihtimaline karşı buralarda eşya bırakmayınız.</a:t>
            </a:r>
            <a:endParaRPr lang="en-US" sz="900" b="0" strike="noStrike" spc="-1">
              <a:latin typeface="Arial"/>
            </a:endParaRPr>
          </a:p>
          <a:p>
            <a:pPr algn="just">
              <a:lnSpc>
                <a:spcPct val="100000"/>
              </a:lnSpc>
              <a:tabLst>
                <a:tab pos="0" algn="l"/>
              </a:tabLst>
            </a:pPr>
            <a:endParaRPr lang="en-US" sz="900" b="0" strike="noStrike" spc="-1">
              <a:latin typeface="Arial"/>
            </a:endParaRPr>
          </a:p>
          <a:p>
            <a:pPr algn="just">
              <a:lnSpc>
                <a:spcPct val="100000"/>
              </a:lnSpc>
              <a:tabLst>
                <a:tab pos="0" algn="l"/>
              </a:tabLst>
            </a:pPr>
            <a:endParaRPr lang="en-US" sz="900" b="0" strike="noStrike" spc="-1">
              <a:latin typeface="Arial"/>
            </a:endParaRPr>
          </a:p>
        </p:txBody>
      </p:sp>
      <p:sp>
        <p:nvSpPr>
          <p:cNvPr id="637" name="Slayt Numarası Yer Tutucusu 3"/>
          <p:cNvSpPr/>
          <p:nvPr/>
        </p:nvSpPr>
        <p:spPr>
          <a:xfrm>
            <a:off x="3884760" y="8685360"/>
            <a:ext cx="2971080" cy="457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3429C6CB-A777-46F5-AB24-3D75FCF754A0}" type="slidenum">
              <a:rPr lang="tr-TR" sz="1200" b="0" strike="noStrike" spc="-1">
                <a:latin typeface="Times New Roman"/>
              </a:rPr>
              <a:t>14</a:t>
            </a:fld>
            <a:endParaRPr lang="en-US" sz="1200" b="0" strike="noStrike" spc="-1">
              <a:latin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 name="PlaceHolder 1"/>
          <p:cNvSpPr>
            <a:spLocks noGrp="1" noRot="1" noChangeAspect="1"/>
          </p:cNvSpPr>
          <p:nvPr>
            <p:ph type="sldImg"/>
          </p:nvPr>
        </p:nvSpPr>
        <p:spPr>
          <a:xfrm>
            <a:off x="685800" y="1143000"/>
            <a:ext cx="5485680" cy="3085560"/>
          </a:xfrm>
          <a:prstGeom prst="rect">
            <a:avLst/>
          </a:prstGeom>
        </p:spPr>
      </p:sp>
      <p:sp>
        <p:nvSpPr>
          <p:cNvPr id="639" name="PlaceHolder 2"/>
          <p:cNvSpPr>
            <a:spLocks noGrp="1"/>
          </p:cNvSpPr>
          <p:nvPr>
            <p:ph type="body"/>
          </p:nvPr>
        </p:nvSpPr>
        <p:spPr>
          <a:xfrm>
            <a:off x="685800" y="4400640"/>
            <a:ext cx="5485680" cy="3599640"/>
          </a:xfrm>
          <a:prstGeom prst="rect">
            <a:avLst/>
          </a:prstGeom>
        </p:spPr>
        <p:txBody>
          <a:bodyPr lIns="0" tIns="0" rIns="0" bIns="0">
            <a:noAutofit/>
          </a:bodyPr>
          <a:lstStyle/>
          <a:p>
            <a:pPr marL="216000" indent="-215640">
              <a:lnSpc>
                <a:spcPct val="100000"/>
              </a:lnSpc>
              <a:tabLst>
                <a:tab pos="0" algn="l"/>
              </a:tabLst>
            </a:pPr>
            <a:r>
              <a:rPr lang="tr-TR" sz="1000" b="1" strike="noStrike" spc="-1">
                <a:solidFill>
                  <a:srgbClr val="000000"/>
                </a:solidFill>
                <a:latin typeface="Roboto"/>
                <a:ea typeface="Roboto"/>
              </a:rPr>
              <a:t>Yapısal Olmayan Risklerin Azaltılması Videosu</a:t>
            </a:r>
            <a:endParaRPr lang="en-US" sz="1000" b="0" strike="noStrike" spc="-1">
              <a:latin typeface="Arial"/>
            </a:endParaRPr>
          </a:p>
          <a:p>
            <a:pPr marL="216000" indent="-215640">
              <a:lnSpc>
                <a:spcPct val="100000"/>
              </a:lnSpc>
              <a:tabLst>
                <a:tab pos="0" algn="l"/>
              </a:tabLst>
            </a:pPr>
            <a:r>
              <a:rPr lang="tr-TR" sz="1000" b="1" i="1" strike="noStrike" spc="-1">
                <a:solidFill>
                  <a:srgbClr val="000000"/>
                </a:solidFill>
                <a:latin typeface="Roboto"/>
                <a:ea typeface="Roboto"/>
              </a:rPr>
              <a:t>Video tıklayınca başlar, seslidir.</a:t>
            </a:r>
            <a:endParaRPr lang="en-US" sz="1000" b="0" strike="noStrike" spc="-1">
              <a:latin typeface="Arial"/>
            </a:endParaRPr>
          </a:p>
          <a:p>
            <a:pPr marL="216000" indent="-215640">
              <a:lnSpc>
                <a:spcPct val="100000"/>
              </a:lnSpc>
              <a:spcAft>
                <a:spcPts val="601"/>
              </a:spcAft>
              <a:tabLst>
                <a:tab pos="0" algn="l"/>
              </a:tabLst>
            </a:pPr>
            <a:r>
              <a:rPr lang="tr-TR" sz="1000" b="1" strike="noStrike" spc="-1">
                <a:solidFill>
                  <a:srgbClr val="000000"/>
                </a:solidFill>
                <a:latin typeface="Roboto"/>
                <a:ea typeface="Roboto"/>
              </a:rPr>
              <a:t>Video Süresi: 57 sn.</a:t>
            </a:r>
            <a:endParaRPr lang="en-US" sz="1000" b="0" strike="noStrike" spc="-1">
              <a:latin typeface="Arial"/>
            </a:endParaRPr>
          </a:p>
          <a:p>
            <a:pPr marL="216000" indent="-215640">
              <a:lnSpc>
                <a:spcPct val="100000"/>
              </a:lnSpc>
              <a:tabLst>
                <a:tab pos="0" algn="l"/>
              </a:tabLst>
            </a:pPr>
            <a:endParaRPr lang="en-US" sz="1000" b="0" strike="noStrike" spc="-1">
              <a:latin typeface="Arial"/>
            </a:endParaRPr>
          </a:p>
          <a:p>
            <a:pPr marL="216000" indent="-215640" algn="just">
              <a:lnSpc>
                <a:spcPct val="100000"/>
              </a:lnSpc>
              <a:tabLst>
                <a:tab pos="0" algn="l"/>
              </a:tabLst>
            </a:pPr>
            <a:r>
              <a:rPr lang="tr-TR" sz="1000" b="0" strike="noStrike" spc="-1">
                <a:solidFill>
                  <a:srgbClr val="000000"/>
                </a:solidFill>
                <a:latin typeface="Roboto"/>
                <a:ea typeface="Roboto"/>
              </a:rPr>
              <a:t>Yaşam alanlarımızda yapısal olmayan riskleri azaltmak için yapmamız gerekenleri özetleyecek bir videomuzu izleyelim.</a:t>
            </a:r>
            <a:endParaRPr lang="en-US" sz="1000" b="0" strike="noStrike" spc="-1">
              <a:latin typeface="Arial"/>
            </a:endParaRPr>
          </a:p>
          <a:p>
            <a:pPr marL="216000" indent="-215640">
              <a:lnSpc>
                <a:spcPct val="100000"/>
              </a:lnSpc>
              <a:tabLst>
                <a:tab pos="0" algn="l"/>
              </a:tabLst>
            </a:pPr>
            <a:endParaRPr lang="en-US" sz="1000" b="0" strike="noStrike" spc="-1">
              <a:latin typeface="Arial"/>
            </a:endParaRPr>
          </a:p>
        </p:txBody>
      </p:sp>
      <p:sp>
        <p:nvSpPr>
          <p:cNvPr id="640" name="Slayt Numarası Yer Tutucusu 3"/>
          <p:cNvSpPr/>
          <p:nvPr/>
        </p:nvSpPr>
        <p:spPr>
          <a:xfrm>
            <a:off x="3884760" y="8685360"/>
            <a:ext cx="2971080" cy="457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7C663EF8-234A-4F5E-BF6C-1DB296443EA6}" type="slidenum">
              <a:rPr lang="tr-TR" sz="1200" b="0" strike="noStrike" spc="-1">
                <a:latin typeface="Times New Roman"/>
              </a:rPr>
              <a:t>15</a:t>
            </a:fld>
            <a:endParaRPr lang="en-US" sz="1200" b="0" strike="noStrike" spc="-1">
              <a:latin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 name="PlaceHolder 1"/>
          <p:cNvSpPr>
            <a:spLocks noGrp="1" noRot="1" noChangeAspect="1"/>
          </p:cNvSpPr>
          <p:nvPr>
            <p:ph type="sldImg"/>
          </p:nvPr>
        </p:nvSpPr>
        <p:spPr>
          <a:xfrm>
            <a:off x="685800" y="1143000"/>
            <a:ext cx="5485680" cy="3085560"/>
          </a:xfrm>
          <a:prstGeom prst="rect">
            <a:avLst/>
          </a:prstGeom>
        </p:spPr>
      </p:sp>
      <p:sp>
        <p:nvSpPr>
          <p:cNvPr id="642" name="PlaceHolder 2"/>
          <p:cNvSpPr>
            <a:spLocks noGrp="1"/>
          </p:cNvSpPr>
          <p:nvPr>
            <p:ph type="body"/>
          </p:nvPr>
        </p:nvSpPr>
        <p:spPr>
          <a:xfrm>
            <a:off x="685800" y="4400640"/>
            <a:ext cx="5485680" cy="3599640"/>
          </a:xfrm>
          <a:prstGeom prst="rect">
            <a:avLst/>
          </a:prstGeom>
        </p:spPr>
        <p:txBody>
          <a:bodyPr lIns="0" tIns="0" rIns="0" bIns="0">
            <a:noAutofit/>
          </a:bodyPr>
          <a:lstStyle/>
          <a:p>
            <a:pPr marL="216000" indent="-215640">
              <a:lnSpc>
                <a:spcPct val="100000"/>
              </a:lnSpc>
              <a:spcAft>
                <a:spcPts val="601"/>
              </a:spcAft>
              <a:tabLst>
                <a:tab pos="0" algn="l"/>
              </a:tabLst>
            </a:pPr>
            <a:r>
              <a:rPr lang="tr-TR" sz="1000" b="1" strike="noStrike" spc="-1">
                <a:solidFill>
                  <a:srgbClr val="000000"/>
                </a:solidFill>
                <a:latin typeface="Roboto"/>
                <a:ea typeface="Roboto"/>
              </a:rPr>
              <a:t>Önerilen Süre:</a:t>
            </a:r>
            <a:r>
              <a:rPr lang="tr-TR" sz="1000" b="0" strike="noStrike" spc="-1">
                <a:solidFill>
                  <a:srgbClr val="000000"/>
                </a:solidFill>
                <a:latin typeface="Roboto"/>
                <a:ea typeface="Roboto"/>
              </a:rPr>
              <a:t> </a:t>
            </a:r>
            <a:r>
              <a:rPr lang="tr-TR" sz="1000" b="1" strike="noStrike" spc="-1">
                <a:solidFill>
                  <a:srgbClr val="000000"/>
                </a:solidFill>
                <a:latin typeface="Roboto"/>
                <a:ea typeface="Roboto"/>
              </a:rPr>
              <a:t>1dk. </a:t>
            </a:r>
            <a:endParaRPr lang="en-US" sz="1000" b="0" strike="noStrike" spc="-1">
              <a:latin typeface="Arial"/>
            </a:endParaRPr>
          </a:p>
          <a:p>
            <a:pPr marL="216000" indent="-215640">
              <a:lnSpc>
                <a:spcPct val="100000"/>
              </a:lnSpc>
              <a:tabLst>
                <a:tab pos="0" algn="l"/>
              </a:tabLst>
            </a:pPr>
            <a:endParaRPr lang="en-US" sz="1000" b="0" strike="noStrike" spc="-1">
              <a:latin typeface="Arial"/>
            </a:endParaRPr>
          </a:p>
          <a:p>
            <a:pPr marL="216000" indent="-215640" algn="just">
              <a:lnSpc>
                <a:spcPct val="100000"/>
              </a:lnSpc>
              <a:spcAft>
                <a:spcPts val="601"/>
              </a:spcAft>
              <a:tabLst>
                <a:tab pos="0" algn="l"/>
              </a:tabLst>
            </a:pPr>
            <a:r>
              <a:rPr lang="tr-TR" sz="1000" b="0" strike="noStrike" spc="-1">
                <a:solidFill>
                  <a:srgbClr val="000000"/>
                </a:solidFill>
                <a:latin typeface="Roboto"/>
                <a:ea typeface="Roboto"/>
              </a:rPr>
              <a:t>Afet ve acil durumlara karşı yapmamız gereken bir diğer hazırlık ise her an ihtiyaç duyabileceğimiz acil durum telefon numaralarını ve bu numaraların nasıl aranması gerektiğini öğrenmektir. Çocuklarımıza da mutlaka bu numaraları ve bu numaraların nasıl aranması gerektiğini öğretmeliyiz. Acil durum telefon numaralarına örnek olarak; </a:t>
            </a:r>
            <a:endParaRPr lang="en-US" sz="1000" b="0" strike="noStrike" spc="-1">
              <a:latin typeface="Arial"/>
            </a:endParaRPr>
          </a:p>
          <a:p>
            <a:pPr marL="252000" indent="-179280" algn="just">
              <a:lnSpc>
                <a:spcPct val="100000"/>
              </a:lnSpc>
              <a:spcAft>
                <a:spcPts val="300"/>
              </a:spcAft>
              <a:tabLst>
                <a:tab pos="0" algn="l"/>
              </a:tabLst>
            </a:pPr>
            <a:r>
              <a:rPr lang="tr-TR" sz="1000" b="1" strike="noStrike" spc="-1">
                <a:solidFill>
                  <a:srgbClr val="000000"/>
                </a:solidFill>
                <a:latin typeface="Roboto"/>
                <a:ea typeface="Roboto"/>
              </a:rPr>
              <a:t>1-1-2</a:t>
            </a:r>
            <a:r>
              <a:rPr lang="tr-TR" sz="1000" b="0" strike="noStrike" spc="-1">
                <a:solidFill>
                  <a:srgbClr val="000000"/>
                </a:solidFill>
                <a:latin typeface="Roboto"/>
                <a:ea typeface="Roboto"/>
              </a:rPr>
              <a:t> 	Acil Yardım (Ambulans)</a:t>
            </a:r>
            <a:endParaRPr lang="en-US" sz="1000" b="0" strike="noStrike" spc="-1">
              <a:latin typeface="Arial"/>
            </a:endParaRPr>
          </a:p>
          <a:p>
            <a:pPr marL="252000" indent="-179280" algn="just">
              <a:lnSpc>
                <a:spcPct val="100000"/>
              </a:lnSpc>
              <a:spcAft>
                <a:spcPts val="300"/>
              </a:spcAft>
              <a:tabLst>
                <a:tab pos="0" algn="l"/>
              </a:tabLst>
            </a:pPr>
            <a:r>
              <a:rPr lang="tr-TR" sz="1000" b="1" strike="noStrike" spc="-1">
                <a:solidFill>
                  <a:srgbClr val="000000"/>
                </a:solidFill>
                <a:latin typeface="Roboto"/>
                <a:ea typeface="Roboto"/>
              </a:rPr>
              <a:t>1-1-0   	</a:t>
            </a:r>
            <a:r>
              <a:rPr lang="tr-TR" sz="1000" b="0" strike="noStrike" spc="-1">
                <a:solidFill>
                  <a:srgbClr val="000000"/>
                </a:solidFill>
                <a:latin typeface="Roboto"/>
                <a:ea typeface="Roboto"/>
              </a:rPr>
              <a:t>İtfaiye</a:t>
            </a:r>
            <a:endParaRPr lang="en-US" sz="1000" b="0" strike="noStrike" spc="-1">
              <a:latin typeface="Arial"/>
            </a:endParaRPr>
          </a:p>
          <a:p>
            <a:pPr marL="252000" indent="-179280" algn="just">
              <a:lnSpc>
                <a:spcPct val="100000"/>
              </a:lnSpc>
              <a:spcAft>
                <a:spcPts val="300"/>
              </a:spcAft>
              <a:tabLst>
                <a:tab pos="0" algn="l"/>
              </a:tabLst>
            </a:pPr>
            <a:r>
              <a:rPr lang="tr-TR" sz="1000" b="1" strike="noStrike" spc="-1">
                <a:solidFill>
                  <a:srgbClr val="000000"/>
                </a:solidFill>
                <a:latin typeface="Roboto"/>
                <a:ea typeface="Roboto"/>
              </a:rPr>
              <a:t>1-5-5</a:t>
            </a:r>
            <a:r>
              <a:rPr lang="tr-TR" sz="1000" b="0" strike="noStrike" spc="-1">
                <a:solidFill>
                  <a:srgbClr val="000000"/>
                </a:solidFill>
                <a:latin typeface="Roboto"/>
                <a:ea typeface="Roboto"/>
              </a:rPr>
              <a:t> 	Polis</a:t>
            </a:r>
            <a:endParaRPr lang="en-US" sz="1000" b="0" strike="noStrike" spc="-1">
              <a:latin typeface="Arial"/>
            </a:endParaRPr>
          </a:p>
          <a:p>
            <a:pPr marL="252000" indent="-179280" algn="just">
              <a:lnSpc>
                <a:spcPct val="100000"/>
              </a:lnSpc>
              <a:spcAft>
                <a:spcPts val="300"/>
              </a:spcAft>
              <a:tabLst>
                <a:tab pos="0" algn="l"/>
              </a:tabLst>
            </a:pPr>
            <a:r>
              <a:rPr lang="tr-TR" sz="1000" b="1" strike="noStrike" spc="-1">
                <a:solidFill>
                  <a:srgbClr val="000000"/>
                </a:solidFill>
                <a:latin typeface="Roboto"/>
                <a:ea typeface="Roboto"/>
              </a:rPr>
              <a:t>1-5-6 	</a:t>
            </a:r>
            <a:r>
              <a:rPr lang="tr-TR" sz="1000" b="0" strike="noStrike" spc="-1">
                <a:solidFill>
                  <a:srgbClr val="000000"/>
                </a:solidFill>
                <a:latin typeface="Roboto"/>
                <a:ea typeface="Roboto"/>
              </a:rPr>
              <a:t>Jandarma </a:t>
            </a:r>
            <a:endParaRPr lang="en-US" sz="1000" b="0" strike="noStrike" spc="-1">
              <a:latin typeface="Arial"/>
            </a:endParaRPr>
          </a:p>
          <a:p>
            <a:pPr marL="252000" indent="-179280" algn="just">
              <a:lnSpc>
                <a:spcPct val="100000"/>
              </a:lnSpc>
              <a:spcAft>
                <a:spcPts val="300"/>
              </a:spcAft>
              <a:tabLst>
                <a:tab pos="0" algn="l"/>
              </a:tabLst>
            </a:pPr>
            <a:r>
              <a:rPr lang="tr-TR" sz="1000" b="1" strike="noStrike" spc="-1">
                <a:solidFill>
                  <a:srgbClr val="000000"/>
                </a:solidFill>
                <a:latin typeface="Roboto"/>
                <a:ea typeface="Roboto"/>
              </a:rPr>
              <a:t>1-8-7 	</a:t>
            </a:r>
            <a:r>
              <a:rPr lang="tr-TR" sz="1000" b="0" strike="noStrike" spc="-1">
                <a:solidFill>
                  <a:srgbClr val="000000"/>
                </a:solidFill>
                <a:latin typeface="Roboto"/>
                <a:ea typeface="Roboto"/>
              </a:rPr>
              <a:t>Doğal Gaz Arıza </a:t>
            </a:r>
            <a:endParaRPr lang="en-US" sz="1000" b="0" strike="noStrike" spc="-1">
              <a:latin typeface="Arial"/>
            </a:endParaRPr>
          </a:p>
          <a:p>
            <a:pPr marL="252000" indent="-179280" algn="just">
              <a:lnSpc>
                <a:spcPct val="100000"/>
              </a:lnSpc>
              <a:spcAft>
                <a:spcPts val="300"/>
              </a:spcAft>
              <a:tabLst>
                <a:tab pos="0" algn="l"/>
              </a:tabLst>
            </a:pPr>
            <a:r>
              <a:rPr lang="tr-TR" sz="1000" b="1" strike="noStrike" spc="-1">
                <a:solidFill>
                  <a:srgbClr val="000000"/>
                </a:solidFill>
                <a:latin typeface="Roboto"/>
                <a:ea typeface="Roboto"/>
              </a:rPr>
              <a:t>1-7-7</a:t>
            </a:r>
            <a:r>
              <a:rPr lang="tr-TR" sz="1000" b="0" strike="noStrike" spc="-1">
                <a:solidFill>
                  <a:srgbClr val="000000"/>
                </a:solidFill>
                <a:latin typeface="Roboto"/>
                <a:ea typeface="Roboto"/>
              </a:rPr>
              <a:t> 	Orman Yangını</a:t>
            </a:r>
            <a:endParaRPr lang="en-US" sz="1000" b="0" strike="noStrike" spc="-1">
              <a:latin typeface="Arial"/>
            </a:endParaRPr>
          </a:p>
          <a:p>
            <a:pPr marL="252000" indent="-179280" algn="just">
              <a:lnSpc>
                <a:spcPct val="100000"/>
              </a:lnSpc>
              <a:spcAft>
                <a:spcPts val="601"/>
              </a:spcAft>
              <a:tabLst>
                <a:tab pos="0" algn="l"/>
              </a:tabLst>
            </a:pPr>
            <a:r>
              <a:rPr lang="tr-TR" sz="1000" b="1" strike="noStrike" spc="-1">
                <a:solidFill>
                  <a:srgbClr val="000000"/>
                </a:solidFill>
                <a:latin typeface="Roboto"/>
                <a:ea typeface="Roboto"/>
              </a:rPr>
              <a:t>1-1-4 	</a:t>
            </a:r>
            <a:r>
              <a:rPr lang="tr-TR" sz="1000" b="0" strike="noStrike" spc="-1">
                <a:solidFill>
                  <a:srgbClr val="000000"/>
                </a:solidFill>
                <a:latin typeface="Roboto"/>
                <a:ea typeface="Roboto"/>
              </a:rPr>
              <a:t>Zehir Danışma </a:t>
            </a:r>
            <a:endParaRPr lang="en-US" sz="1000" b="0" strike="noStrike" spc="-1">
              <a:latin typeface="Arial"/>
            </a:endParaRPr>
          </a:p>
          <a:p>
            <a:pPr marL="252000" indent="-179280" algn="just">
              <a:lnSpc>
                <a:spcPct val="100000"/>
              </a:lnSpc>
              <a:spcAft>
                <a:spcPts val="601"/>
              </a:spcAft>
              <a:tabLst>
                <a:tab pos="0" algn="l"/>
              </a:tabLst>
            </a:pPr>
            <a:r>
              <a:rPr lang="tr-TR" sz="1000" b="0" strike="noStrike" spc="-1">
                <a:solidFill>
                  <a:srgbClr val="000000"/>
                </a:solidFill>
                <a:latin typeface="Roboto"/>
                <a:ea typeface="Roboto"/>
              </a:rPr>
              <a:t>gösterebiliriz.</a:t>
            </a:r>
            <a:endParaRPr lang="en-US" sz="1000" b="0" strike="noStrike" spc="-1">
              <a:latin typeface="Arial"/>
            </a:endParaRPr>
          </a:p>
          <a:p>
            <a:pPr marL="252000" indent="-179280" algn="just">
              <a:lnSpc>
                <a:spcPct val="100000"/>
              </a:lnSpc>
              <a:spcAft>
                <a:spcPts val="601"/>
              </a:spcAft>
              <a:tabLst>
                <a:tab pos="0" algn="l"/>
              </a:tabLst>
            </a:pPr>
            <a:endParaRPr lang="en-US" sz="1000" b="0" strike="noStrike" spc="-1">
              <a:latin typeface="Arial"/>
            </a:endParaRPr>
          </a:p>
          <a:p>
            <a:pPr marL="252000" indent="-179280" algn="just">
              <a:lnSpc>
                <a:spcPct val="100000"/>
              </a:lnSpc>
              <a:spcAft>
                <a:spcPts val="601"/>
              </a:spcAft>
              <a:tabLst>
                <a:tab pos="0" algn="l"/>
              </a:tabLst>
            </a:pPr>
            <a:r>
              <a:rPr lang="tr-TR" sz="1000" b="1" strike="noStrike" spc="-1">
                <a:solidFill>
                  <a:srgbClr val="44546A"/>
                </a:solidFill>
                <a:latin typeface="Roboto"/>
                <a:ea typeface="Roboto"/>
              </a:rPr>
              <a:t>Eğitmen Notu:</a:t>
            </a:r>
            <a:r>
              <a:rPr lang="tr-TR" sz="1000" b="0" strike="noStrike" spc="-1">
                <a:solidFill>
                  <a:srgbClr val="44546A"/>
                </a:solidFill>
                <a:latin typeface="Roboto"/>
                <a:ea typeface="Roboto"/>
              </a:rPr>
              <a:t> Acil Durum Telefon Numaraları’nı katılımcılarla paylaşırken lütfen rakamları tek tek söyleyiniz. </a:t>
            </a:r>
            <a:endParaRPr lang="en-US" sz="1000" b="0" strike="noStrike" spc="-1">
              <a:latin typeface="Arial"/>
            </a:endParaRPr>
          </a:p>
          <a:p>
            <a:pPr marL="252000" indent="-179280" algn="just">
              <a:lnSpc>
                <a:spcPct val="100000"/>
              </a:lnSpc>
              <a:spcAft>
                <a:spcPts val="601"/>
              </a:spcAft>
              <a:tabLst>
                <a:tab pos="0" algn="l"/>
              </a:tabLst>
            </a:pPr>
            <a:endParaRPr lang="en-US" sz="1000" b="0" strike="noStrike" spc="-1">
              <a:latin typeface="Arial"/>
            </a:endParaRPr>
          </a:p>
          <a:p>
            <a:pPr marL="252000" indent="-179280" algn="just">
              <a:lnSpc>
                <a:spcPct val="100000"/>
              </a:lnSpc>
              <a:spcAft>
                <a:spcPts val="601"/>
              </a:spcAft>
              <a:tabLst>
                <a:tab pos="0" algn="l"/>
              </a:tabLst>
            </a:pPr>
            <a:r>
              <a:rPr lang="tr-TR" sz="1000" b="1" strike="noStrike" spc="-1">
                <a:solidFill>
                  <a:srgbClr val="000000"/>
                </a:solidFill>
                <a:latin typeface="Roboto"/>
                <a:ea typeface="Roboto"/>
              </a:rPr>
              <a:t>Acil Durum Telefon Numaralarını aradığınızda;</a:t>
            </a:r>
            <a:endParaRPr lang="en-US" sz="10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1000" b="0" strike="noStrike" spc="-1">
                <a:solidFill>
                  <a:srgbClr val="000000"/>
                </a:solidFill>
                <a:latin typeface="Roboto"/>
                <a:ea typeface="Roboto"/>
              </a:rPr>
              <a:t>Kim olduğunuzu ve hangi numaradan aradığınızı</a:t>
            </a:r>
            <a:endParaRPr lang="en-US" sz="10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1000" b="0" strike="noStrike" spc="-1">
                <a:solidFill>
                  <a:srgbClr val="000000"/>
                </a:solidFill>
                <a:latin typeface="Roboto"/>
                <a:ea typeface="Roboto"/>
              </a:rPr>
              <a:t>Kesin yer ve adres bilgisini</a:t>
            </a:r>
            <a:endParaRPr lang="en-US" sz="10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1000" b="0" strike="noStrike" spc="-1">
                <a:solidFill>
                  <a:srgbClr val="000000"/>
                </a:solidFill>
                <a:latin typeface="Roboto"/>
                <a:ea typeface="Roboto"/>
              </a:rPr>
              <a:t>Olayın tanımını</a:t>
            </a:r>
            <a:endParaRPr lang="en-US" sz="1000" b="0" strike="noStrike" spc="-1">
              <a:latin typeface="Arial"/>
            </a:endParaRPr>
          </a:p>
          <a:p>
            <a:pPr marL="252000" indent="-179280" algn="just">
              <a:lnSpc>
                <a:spcPct val="100000"/>
              </a:lnSpc>
              <a:spcAft>
                <a:spcPts val="601"/>
              </a:spcAft>
              <a:buClr>
                <a:srgbClr val="000000"/>
              </a:buClr>
              <a:buFont typeface="Arial"/>
              <a:buChar char="•"/>
              <a:tabLst>
                <a:tab pos="0" algn="l"/>
              </a:tabLst>
            </a:pPr>
            <a:r>
              <a:rPr lang="tr-TR" sz="1000" b="0" strike="noStrike" spc="-1">
                <a:solidFill>
                  <a:srgbClr val="000000"/>
                </a:solidFill>
                <a:latin typeface="Roboto"/>
                <a:ea typeface="Roboto"/>
              </a:rPr>
              <a:t>Olaydan etkilenenlerin durumunu ve sayısını</a:t>
            </a:r>
            <a:endParaRPr lang="en-US" sz="1000" b="0" strike="noStrike" spc="-1">
              <a:latin typeface="Arial"/>
            </a:endParaRPr>
          </a:p>
          <a:p>
            <a:pPr algn="just">
              <a:lnSpc>
                <a:spcPct val="100000"/>
              </a:lnSpc>
              <a:spcAft>
                <a:spcPts val="601"/>
              </a:spcAft>
              <a:tabLst>
                <a:tab pos="0" algn="l"/>
              </a:tabLst>
            </a:pPr>
            <a:r>
              <a:rPr lang="tr-TR" sz="1000" b="0" strike="noStrike" spc="-1">
                <a:solidFill>
                  <a:srgbClr val="000000"/>
                </a:solidFill>
                <a:latin typeface="Roboto"/>
                <a:ea typeface="Roboto"/>
              </a:rPr>
              <a:t>mutlaka bildirin. Bu bilgileri paylaşmadan telefonu asla kapatmayın.</a:t>
            </a:r>
            <a:endParaRPr lang="en-US" sz="1000" b="0" strike="noStrike" spc="-1">
              <a:latin typeface="Arial"/>
            </a:endParaRPr>
          </a:p>
          <a:p>
            <a:pPr algn="just">
              <a:lnSpc>
                <a:spcPct val="100000"/>
              </a:lnSpc>
              <a:spcAft>
                <a:spcPts val="601"/>
              </a:spcAft>
              <a:tabLst>
                <a:tab pos="0" algn="l"/>
              </a:tabLst>
            </a:pPr>
            <a:r>
              <a:rPr lang="tr-TR" sz="1000" b="0" strike="noStrike" spc="-1">
                <a:solidFill>
                  <a:srgbClr val="000000"/>
                </a:solidFill>
                <a:latin typeface="Roboto"/>
                <a:ea typeface="Roboto"/>
              </a:rPr>
              <a:t>Acil durumlar olmadığı sürece </a:t>
            </a:r>
            <a:r>
              <a:rPr lang="tr-TR" sz="1000" b="1" strike="noStrike" spc="-1">
                <a:solidFill>
                  <a:srgbClr val="000000"/>
                </a:solidFill>
                <a:latin typeface="Roboto"/>
                <a:ea typeface="Roboto"/>
              </a:rPr>
              <a:t>Acil Durum Telefon Numaralarını </a:t>
            </a:r>
            <a:r>
              <a:rPr lang="tr-TR" sz="1000" b="0" strike="noStrike" spc="-1">
                <a:solidFill>
                  <a:srgbClr val="000000"/>
                </a:solidFill>
                <a:latin typeface="Roboto"/>
                <a:ea typeface="Roboto"/>
              </a:rPr>
              <a:t>gereksiz yere aramayın. Çocuklarınıza, acil durum telefon numaralarını gereksiz yere aranmaması gerektiğini öğretin. Bu numaraların gereksiz yere meşgul edilmesi o sırada gerçekten yardıma ihtiyaç duyan kişilere yardım edilmesini engellemektedir. Ayrıca aynı numaradan 3 kere asılsız ihbar alınması durumunda numara «kara listeye» alınmakta ve bir sonraki yardım taleplerine cevap verilmemektedir.    </a:t>
            </a:r>
            <a:endParaRPr lang="en-US" sz="1000" b="0" strike="noStrike" spc="-1">
              <a:latin typeface="Arial"/>
            </a:endParaRPr>
          </a:p>
          <a:p>
            <a:pPr>
              <a:lnSpc>
                <a:spcPct val="100000"/>
              </a:lnSpc>
              <a:tabLst>
                <a:tab pos="0" algn="l"/>
              </a:tabLst>
            </a:pPr>
            <a:endParaRPr lang="en-US" sz="1000" b="0" strike="noStrike" spc="-1">
              <a:latin typeface="Arial"/>
            </a:endParaRPr>
          </a:p>
        </p:txBody>
      </p:sp>
      <p:sp>
        <p:nvSpPr>
          <p:cNvPr id="643" name="Slayt Numarası Yer Tutucusu 3"/>
          <p:cNvSpPr/>
          <p:nvPr/>
        </p:nvSpPr>
        <p:spPr>
          <a:xfrm>
            <a:off x="3884760" y="8685360"/>
            <a:ext cx="2971080" cy="457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E922AD2B-51F1-4048-B6C8-2B31C1169A7E}" type="slidenum">
              <a:rPr lang="tr-TR" sz="1200" b="0" strike="noStrike" spc="-1">
                <a:latin typeface="Times New Roman"/>
              </a:rPr>
              <a:t>16</a:t>
            </a:fld>
            <a:endParaRPr lang="en-US" sz="1200" b="0" strike="noStrike" spc="-1">
              <a:latin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 name="PlaceHolder 1"/>
          <p:cNvSpPr>
            <a:spLocks noGrp="1" noRot="1" noChangeAspect="1"/>
          </p:cNvSpPr>
          <p:nvPr>
            <p:ph type="sldImg"/>
          </p:nvPr>
        </p:nvSpPr>
        <p:spPr>
          <a:xfrm>
            <a:off x="685800" y="1143000"/>
            <a:ext cx="5485680" cy="3085560"/>
          </a:xfrm>
          <a:prstGeom prst="rect">
            <a:avLst/>
          </a:prstGeom>
        </p:spPr>
      </p:sp>
      <p:sp>
        <p:nvSpPr>
          <p:cNvPr id="645" name="PlaceHolder 2"/>
          <p:cNvSpPr>
            <a:spLocks noGrp="1"/>
          </p:cNvSpPr>
          <p:nvPr>
            <p:ph type="body"/>
          </p:nvPr>
        </p:nvSpPr>
        <p:spPr>
          <a:xfrm>
            <a:off x="685800" y="4400640"/>
            <a:ext cx="5485680" cy="3599640"/>
          </a:xfrm>
          <a:prstGeom prst="rect">
            <a:avLst/>
          </a:prstGeom>
        </p:spPr>
        <p:txBody>
          <a:bodyPr lIns="0" tIns="0" rIns="0" bIns="0">
            <a:noAutofit/>
          </a:bodyPr>
          <a:lstStyle/>
          <a:p>
            <a:pPr marL="216000" indent="-215640" algn="just">
              <a:lnSpc>
                <a:spcPct val="100000"/>
              </a:lnSpc>
              <a:tabLst>
                <a:tab pos="0" algn="l"/>
              </a:tabLst>
            </a:pPr>
            <a:r>
              <a:rPr lang="tr-TR" sz="1000" b="1" strike="noStrike" spc="-1">
                <a:solidFill>
                  <a:srgbClr val="000000"/>
                </a:solidFill>
                <a:latin typeface="Roboto"/>
                <a:ea typeface="Roboto"/>
              </a:rPr>
              <a:t>Önerilen Süre: 1dk. </a:t>
            </a:r>
            <a:endParaRPr lang="en-US" sz="1000" b="0" strike="noStrike" spc="-1">
              <a:latin typeface="Arial"/>
            </a:endParaRPr>
          </a:p>
          <a:p>
            <a:pPr marL="216000" indent="-215640" algn="just">
              <a:lnSpc>
                <a:spcPct val="100000"/>
              </a:lnSpc>
              <a:spcAft>
                <a:spcPts val="601"/>
              </a:spcAft>
              <a:tabLst>
                <a:tab pos="0" algn="l"/>
              </a:tabLst>
            </a:pPr>
            <a:r>
              <a:rPr lang="tr-TR" sz="1000" b="1" i="1" strike="noStrike" spc="-1">
                <a:solidFill>
                  <a:srgbClr val="000000"/>
                </a:solidFill>
                <a:latin typeface="Roboto"/>
                <a:ea typeface="Roboto"/>
              </a:rPr>
              <a:t>Slayt animasyonu tıklayınca başlar, sessizdir.</a:t>
            </a:r>
            <a:endParaRPr lang="en-US" sz="1000" b="0" strike="noStrike" spc="-1">
              <a:latin typeface="Arial"/>
            </a:endParaRPr>
          </a:p>
          <a:p>
            <a:pPr marL="216000" indent="-215640" algn="just">
              <a:lnSpc>
                <a:spcPct val="100000"/>
              </a:lnSpc>
              <a:spcAft>
                <a:spcPts val="601"/>
              </a:spcAft>
              <a:tabLst>
                <a:tab pos="0" algn="l"/>
              </a:tabLst>
            </a:pPr>
            <a:endParaRPr lang="en-US" sz="1000" b="0" strike="noStrike" spc="-1">
              <a:latin typeface="Arial"/>
            </a:endParaRPr>
          </a:p>
          <a:p>
            <a:pPr marL="216000" indent="-215640" algn="just">
              <a:lnSpc>
                <a:spcPct val="100000"/>
              </a:lnSpc>
              <a:spcAft>
                <a:spcPts val="601"/>
              </a:spcAft>
              <a:tabLst>
                <a:tab pos="0" algn="l"/>
              </a:tabLst>
            </a:pPr>
            <a:r>
              <a:rPr lang="tr-TR" sz="1000" b="0" strike="noStrike" spc="-1">
                <a:solidFill>
                  <a:srgbClr val="000000"/>
                </a:solidFill>
                <a:latin typeface="Roboto"/>
                <a:ea typeface="Roboto"/>
              </a:rPr>
              <a:t>Afet sonrasında telefonların çalışmayacağı varsayılmalıdır. Kablo hattına bağlı telefonlar uzun süre çalışmayabilir. Cep telefonları, baz istasyonları zarar görmediği sürece muhtemelen çalışabilecek durumda olacaktır. Fakat aynı anda herkes cep telefonuyla yakınlarını aramaya başladığında kapasite aşılacak ve şebeke kilitlenecektir. Bu zamanlarda SMS kanalıyla afetten etkilenen bölgenin dışına ulaşmak daha kolay olabilir.</a:t>
            </a:r>
            <a:endParaRPr lang="en-US" sz="1000" b="0" strike="noStrike" spc="-1">
              <a:latin typeface="Arial"/>
            </a:endParaRPr>
          </a:p>
          <a:p>
            <a:pPr marL="216000" indent="-215640" algn="just">
              <a:lnSpc>
                <a:spcPct val="100000"/>
              </a:lnSpc>
              <a:spcAft>
                <a:spcPts val="601"/>
              </a:spcAft>
              <a:tabLst>
                <a:tab pos="0" algn="l"/>
              </a:tabLst>
            </a:pPr>
            <a:r>
              <a:rPr lang="tr-TR" sz="1000" b="1" u="sng" strike="noStrike" spc="-1">
                <a:solidFill>
                  <a:srgbClr val="000000"/>
                </a:solidFill>
                <a:uFillTx/>
                <a:latin typeface="Roboto"/>
                <a:ea typeface="Roboto"/>
              </a:rPr>
              <a:t>Tıklayın;</a:t>
            </a:r>
            <a:endParaRPr lang="en-US" sz="1000" b="0" strike="noStrike" spc="-1">
              <a:latin typeface="Arial"/>
            </a:endParaRPr>
          </a:p>
          <a:p>
            <a:pPr marL="216000" indent="-215640" algn="just">
              <a:lnSpc>
                <a:spcPct val="100000"/>
              </a:lnSpc>
              <a:spcAft>
                <a:spcPts val="601"/>
              </a:spcAft>
              <a:tabLst>
                <a:tab pos="0" algn="l"/>
              </a:tabLst>
            </a:pPr>
            <a:r>
              <a:rPr lang="tr-TR" sz="1000" b="0" strike="noStrike" spc="-1">
                <a:solidFill>
                  <a:srgbClr val="000000"/>
                </a:solidFill>
                <a:latin typeface="Roboto"/>
                <a:ea typeface="Roboto"/>
              </a:rPr>
              <a:t>Bölge dışı bağlantı kişisini (iletişim kişisini), özellikle başkent  ve büyükşehirler dışında yaşayan yakınlarımız arasından belirlemeliyiz. Bu kişiye bizi merak edecek bütün aile ve akrabalarımızın telefon numaralarını vermeliyiz. Tüm aile üyelerine, akrabalara ve bizi merak edecek olan kişilere de bu kişinin telefon numarasını vermeliyiz. Afet sonrası iyi olduğumuzu bölge dışı bağlantı kişisine yalnızca bir telefon konuşması veya mesaj atarak haber vermeliyiz. Bölge dışı bağlantı kişisi de bizden aldığı bilgileri; aile üyelerine, akrabalara ve bizi merak edecek olan kişilere ulaştırarak aramızdaki iletişimi sağlayacaktır. </a:t>
            </a:r>
            <a:endParaRPr lang="en-US" sz="1000" b="0" strike="noStrike" spc="-1">
              <a:latin typeface="Arial"/>
            </a:endParaRPr>
          </a:p>
          <a:p>
            <a:pPr marL="216000" indent="-215640" algn="just">
              <a:lnSpc>
                <a:spcPct val="100000"/>
              </a:lnSpc>
              <a:spcAft>
                <a:spcPts val="601"/>
              </a:spcAft>
              <a:tabLst>
                <a:tab pos="0" algn="l"/>
              </a:tabLst>
            </a:pPr>
            <a:r>
              <a:rPr lang="tr-TR" sz="1000" b="1" u="sng" strike="noStrike" spc="-1">
                <a:solidFill>
                  <a:srgbClr val="000000"/>
                </a:solidFill>
                <a:uFillTx/>
                <a:latin typeface="Roboto"/>
                <a:ea typeface="Roboto"/>
              </a:rPr>
              <a:t>Tıklayın;</a:t>
            </a:r>
            <a:endParaRPr lang="en-US" sz="1000" b="0" strike="noStrike" spc="-1">
              <a:latin typeface="Arial"/>
            </a:endParaRPr>
          </a:p>
          <a:p>
            <a:pPr marL="216000" indent="-215640" algn="just">
              <a:lnSpc>
                <a:spcPct val="100000"/>
              </a:lnSpc>
              <a:spcAft>
                <a:spcPts val="601"/>
              </a:spcAft>
              <a:tabLst>
                <a:tab pos="0" algn="l"/>
              </a:tabLst>
            </a:pPr>
            <a:r>
              <a:rPr lang="tr-TR" sz="1000" b="0" strike="noStrike" spc="-1">
                <a:solidFill>
                  <a:srgbClr val="000000"/>
                </a:solidFill>
                <a:latin typeface="Roboto"/>
                <a:ea typeface="Roboto"/>
              </a:rPr>
              <a:t>Herhangi bir afet ve acil durum sonrasında şehir içinden destek ve yardım alınabilecek kişi veya kişilerin de önceden belirlenmesi önemlidir. Bu kişi akraba, arkadaş veya komşumuz olabilir. Ailemizde yaşlı, engelli, çocuk varsa evde olmadığımız ya da bu kişilere ulaşamayacağımız durumlar için şehir içi destek kişisinden onların kontrol edilmesini isteyebiliriz.</a:t>
            </a:r>
            <a:endParaRPr lang="en-US" sz="1000" b="0" strike="noStrike" spc="-1">
              <a:latin typeface="Arial"/>
            </a:endParaRPr>
          </a:p>
          <a:p>
            <a:pPr marL="216000" indent="-215640" algn="just">
              <a:lnSpc>
                <a:spcPct val="100000"/>
              </a:lnSpc>
              <a:spcAft>
                <a:spcPts val="601"/>
              </a:spcAft>
              <a:tabLst>
                <a:tab pos="0" algn="l"/>
              </a:tabLst>
            </a:pPr>
            <a:endParaRPr lang="en-US" sz="1000" b="0" strike="noStrike" spc="-1">
              <a:latin typeface="Arial"/>
            </a:endParaRPr>
          </a:p>
        </p:txBody>
      </p:sp>
      <p:sp>
        <p:nvSpPr>
          <p:cNvPr id="646" name="Slayt Numarası Yer Tutucusu 3"/>
          <p:cNvSpPr/>
          <p:nvPr/>
        </p:nvSpPr>
        <p:spPr>
          <a:xfrm>
            <a:off x="3884760" y="8685360"/>
            <a:ext cx="2971080" cy="457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030DE642-3CE4-41F7-B0DD-2286810D426A}" type="slidenum">
              <a:rPr lang="tr-TR" sz="1200" b="0" strike="noStrike" spc="-1">
                <a:latin typeface="Times New Roman"/>
              </a:rPr>
              <a:t>17</a:t>
            </a:fld>
            <a:endParaRPr lang="en-US" sz="1200" b="0" strike="noStrike" spc="-1">
              <a:latin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 name="PlaceHolder 1"/>
          <p:cNvSpPr>
            <a:spLocks noGrp="1" noRot="1" noChangeAspect="1"/>
          </p:cNvSpPr>
          <p:nvPr>
            <p:ph type="sldImg"/>
          </p:nvPr>
        </p:nvSpPr>
        <p:spPr>
          <a:xfrm>
            <a:off x="685800" y="1143000"/>
            <a:ext cx="5485680" cy="3085560"/>
          </a:xfrm>
          <a:prstGeom prst="rect">
            <a:avLst/>
          </a:prstGeom>
        </p:spPr>
      </p:sp>
      <p:sp>
        <p:nvSpPr>
          <p:cNvPr id="648" name="PlaceHolder 2"/>
          <p:cNvSpPr>
            <a:spLocks noGrp="1"/>
          </p:cNvSpPr>
          <p:nvPr>
            <p:ph type="body"/>
          </p:nvPr>
        </p:nvSpPr>
        <p:spPr>
          <a:xfrm>
            <a:off x="685800" y="4400640"/>
            <a:ext cx="5485680" cy="3599640"/>
          </a:xfrm>
          <a:prstGeom prst="rect">
            <a:avLst/>
          </a:prstGeom>
        </p:spPr>
        <p:txBody>
          <a:bodyPr lIns="0" tIns="0" rIns="0" bIns="0">
            <a:noAutofit/>
          </a:bodyPr>
          <a:lstStyle/>
          <a:p>
            <a:pPr marL="216000" indent="-215640" algn="just">
              <a:lnSpc>
                <a:spcPct val="100000"/>
              </a:lnSpc>
              <a:spcAft>
                <a:spcPts val="601"/>
              </a:spcAft>
              <a:tabLst>
                <a:tab pos="0" algn="l"/>
              </a:tabLst>
            </a:pPr>
            <a:r>
              <a:rPr lang="tr-TR" sz="1000" b="1" strike="noStrike" spc="-1">
                <a:solidFill>
                  <a:srgbClr val="000000"/>
                </a:solidFill>
                <a:latin typeface="Roboto"/>
                <a:ea typeface="Roboto"/>
              </a:rPr>
              <a:t>Önerilen Süre: 1dk. </a:t>
            </a:r>
            <a:endParaRPr lang="en-US" sz="1000" b="0" strike="noStrike" spc="-1">
              <a:latin typeface="Arial"/>
            </a:endParaRPr>
          </a:p>
          <a:p>
            <a:pPr marL="216000" indent="-215640" algn="just">
              <a:lnSpc>
                <a:spcPct val="100000"/>
              </a:lnSpc>
              <a:tabLst>
                <a:tab pos="0" algn="l"/>
              </a:tabLst>
            </a:pPr>
            <a:endParaRPr lang="en-US" sz="1000" b="0" strike="noStrike" spc="-1">
              <a:latin typeface="Arial"/>
            </a:endParaRPr>
          </a:p>
          <a:p>
            <a:pPr marL="216000" indent="-215640" algn="just">
              <a:lnSpc>
                <a:spcPct val="100000"/>
              </a:lnSpc>
              <a:spcAft>
                <a:spcPts val="601"/>
              </a:spcAft>
              <a:tabLst>
                <a:tab pos="0" algn="l"/>
              </a:tabLst>
            </a:pPr>
            <a:r>
              <a:rPr lang="tr-TR" sz="1000" b="0" strike="noStrike" spc="-1">
                <a:solidFill>
                  <a:srgbClr val="000000"/>
                </a:solidFill>
                <a:latin typeface="Roboto"/>
                <a:ea typeface="Roboto"/>
              </a:rPr>
              <a:t>Afet ve Acil Durum Aile Planı’nı hazırlarken bir afet sırasında eğer çocuğunuz okulda ise afet sonrasında onu okuldan kimin alacağını da belirtmeniz gerekir. Ve bunun için çocuğunuzun her zaman yanında taşıyacağı bir bilgi kartı hazırlayınız. </a:t>
            </a:r>
            <a:endParaRPr lang="en-US" sz="1000" b="0" strike="noStrike" spc="-1">
              <a:latin typeface="Arial"/>
            </a:endParaRPr>
          </a:p>
          <a:p>
            <a:pPr marL="216000" indent="-215640" algn="just">
              <a:lnSpc>
                <a:spcPct val="100000"/>
              </a:lnSpc>
              <a:spcAft>
                <a:spcPts val="601"/>
              </a:spcAft>
              <a:tabLst>
                <a:tab pos="0" algn="l"/>
              </a:tabLst>
            </a:pPr>
            <a:r>
              <a:rPr lang="tr-TR" sz="1000" b="0" strike="noStrike" spc="-1">
                <a:solidFill>
                  <a:srgbClr val="000000"/>
                </a:solidFill>
                <a:latin typeface="Roboto"/>
                <a:ea typeface="Roboto"/>
              </a:rPr>
              <a:t>Bu kartta;  çocuğunuzu okuldan alacak kişinin adı-soyadı, telefonu ve fotoğrafı mutlaka yer almalı ve bu fotoğraf son 6 ayda çekilmiş olmalıdır. Bu kartın hazırlanma amacı; çocuk kaçırma, organ mafyası vb. riskleri önleyebilmektir.</a:t>
            </a:r>
            <a:endParaRPr lang="en-US" sz="1000" b="0" strike="noStrike" spc="-1">
              <a:latin typeface="Arial"/>
            </a:endParaRPr>
          </a:p>
          <a:p>
            <a:pPr marL="216000" indent="-215640" algn="just">
              <a:lnSpc>
                <a:spcPct val="100000"/>
              </a:lnSpc>
              <a:spcAft>
                <a:spcPts val="601"/>
              </a:spcAft>
              <a:tabLst>
                <a:tab pos="0" algn="l"/>
              </a:tabLst>
            </a:pPr>
            <a:r>
              <a:rPr lang="tr-TR" sz="1000" b="0" strike="noStrike" spc="-1">
                <a:solidFill>
                  <a:srgbClr val="000000"/>
                </a:solidFill>
                <a:latin typeface="Roboto"/>
                <a:ea typeface="Roboto"/>
              </a:rPr>
              <a:t>Çocuğunuza bir deprem sonrasında onu almak üzere okula ulaşana kadar okuldan ayrılmaması gerektiğini tembih ediniz. Ayrıca tanımadığınız kişilerin yardım tekliflerini kabul etmemesi gerektiğini de hatırlatınız. Milli Eğitim Bakanlığı’nın uygulamaya koyduğu karar ile bundan sonra afetler ve acil durumlar sonrasında veliler okula gelmeden çocukların okuldan ayrılmalarına kesinlikle izin verilmemektedir.</a:t>
            </a:r>
            <a:endParaRPr lang="en-US" sz="1000" b="0" strike="noStrike" spc="-1">
              <a:latin typeface="Arial"/>
            </a:endParaRPr>
          </a:p>
          <a:p>
            <a:pPr marL="216000" indent="-215640" algn="just">
              <a:lnSpc>
                <a:spcPct val="100000"/>
              </a:lnSpc>
              <a:spcAft>
                <a:spcPts val="601"/>
              </a:spcAft>
              <a:tabLst>
                <a:tab pos="0" algn="l"/>
              </a:tabLst>
            </a:pPr>
            <a:r>
              <a:rPr lang="tr-TR" sz="1000" b="0" strike="noStrike" spc="-1">
                <a:solidFill>
                  <a:srgbClr val="000000"/>
                </a:solidFill>
                <a:latin typeface="Roboto"/>
                <a:ea typeface="Roboto"/>
              </a:rPr>
              <a:t>Ayrıca sizlere materyal olarak dağıttığımız ve ekranda görmüş olduğunuz yetişkin acil durum bilgi kartını yanınızda taşımanız, olası bir afette ya da acil durumlarla karşı karşıya kaldığınızda uzman ekiplerin sizlere yardımcı olabilmelerini sağlayacaktır.</a:t>
            </a:r>
            <a:endParaRPr lang="en-US" sz="1000" b="0" strike="noStrike" spc="-1">
              <a:latin typeface="Arial"/>
            </a:endParaRPr>
          </a:p>
          <a:p>
            <a:pPr marL="216000" indent="-215640" algn="just">
              <a:lnSpc>
                <a:spcPct val="100000"/>
              </a:lnSpc>
              <a:tabLst>
                <a:tab pos="0" algn="l"/>
              </a:tabLst>
            </a:pPr>
            <a:endParaRPr lang="en-US" sz="1000" b="0" strike="noStrike" spc="-1">
              <a:latin typeface="Arial"/>
            </a:endParaRPr>
          </a:p>
          <a:p>
            <a:pPr marL="216000" indent="-215640" algn="just">
              <a:lnSpc>
                <a:spcPct val="100000"/>
              </a:lnSpc>
              <a:tabLst>
                <a:tab pos="0" algn="l"/>
              </a:tabLst>
            </a:pPr>
            <a:r>
              <a:rPr lang="tr-TR" sz="1000" b="1" strike="noStrike" spc="-1">
                <a:solidFill>
                  <a:srgbClr val="44546A"/>
                </a:solidFill>
                <a:latin typeface="Roboto"/>
                <a:ea typeface="Roboto"/>
              </a:rPr>
              <a:t>Eğitmen Notu: </a:t>
            </a:r>
            <a:r>
              <a:rPr lang="tr-TR" sz="1000" b="0" strike="noStrike" spc="-1">
                <a:solidFill>
                  <a:srgbClr val="44546A"/>
                </a:solidFill>
                <a:latin typeface="Roboto"/>
                <a:ea typeface="Roboto"/>
              </a:rPr>
              <a:t>Katılımcılara, bu kartları tüm aile bireyleri için çoğaltıp sürekli güncelleyerek kullanmalarını öneriniz. Ayrıca bu kartı tanıdıklarına, iş arkadaşlarına, çocuklarının okulundaki görevlilere vermelerini öneriniz!</a:t>
            </a:r>
            <a:endParaRPr lang="en-US" sz="1000" b="0" strike="noStrike" spc="-1">
              <a:latin typeface="Arial"/>
            </a:endParaRPr>
          </a:p>
          <a:p>
            <a:pPr marL="216000" indent="-215640" algn="just">
              <a:lnSpc>
                <a:spcPct val="100000"/>
              </a:lnSpc>
              <a:tabLst>
                <a:tab pos="0" algn="l"/>
              </a:tabLst>
            </a:pPr>
            <a:endParaRPr lang="en-US" sz="1000" b="0" strike="noStrike" spc="-1">
              <a:latin typeface="Arial"/>
            </a:endParaRPr>
          </a:p>
        </p:txBody>
      </p:sp>
      <p:sp>
        <p:nvSpPr>
          <p:cNvPr id="649" name="Slayt Numarası Yer Tutucusu 3"/>
          <p:cNvSpPr/>
          <p:nvPr/>
        </p:nvSpPr>
        <p:spPr>
          <a:xfrm>
            <a:off x="3884760" y="8685360"/>
            <a:ext cx="2971080" cy="457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7DC38967-77E5-419C-B139-6D178EC49B2C}" type="slidenum">
              <a:rPr lang="tr-TR" sz="1200" b="0" strike="noStrike" spc="-1">
                <a:latin typeface="Times New Roman"/>
              </a:rPr>
              <a:t>18</a:t>
            </a:fld>
            <a:endParaRPr lang="en-US" sz="1200" b="0" strike="noStrike" spc="-1">
              <a:latin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 name="PlaceHolder 1"/>
          <p:cNvSpPr>
            <a:spLocks noGrp="1" noRot="1" noChangeAspect="1"/>
          </p:cNvSpPr>
          <p:nvPr>
            <p:ph type="sldImg"/>
          </p:nvPr>
        </p:nvSpPr>
        <p:spPr>
          <a:xfrm>
            <a:off x="685800" y="1143000"/>
            <a:ext cx="5485680" cy="3085560"/>
          </a:xfrm>
          <a:prstGeom prst="rect">
            <a:avLst/>
          </a:prstGeom>
        </p:spPr>
      </p:sp>
      <p:sp>
        <p:nvSpPr>
          <p:cNvPr id="651" name="PlaceHolder 2"/>
          <p:cNvSpPr>
            <a:spLocks noGrp="1"/>
          </p:cNvSpPr>
          <p:nvPr>
            <p:ph type="body"/>
          </p:nvPr>
        </p:nvSpPr>
        <p:spPr>
          <a:xfrm>
            <a:off x="685800" y="4400640"/>
            <a:ext cx="5485680" cy="3599640"/>
          </a:xfrm>
          <a:prstGeom prst="rect">
            <a:avLst/>
          </a:prstGeom>
        </p:spPr>
        <p:txBody>
          <a:bodyPr lIns="0" tIns="0" rIns="0" bIns="0">
            <a:noAutofit/>
          </a:bodyPr>
          <a:lstStyle/>
          <a:p>
            <a:pPr marL="216000" indent="-216000" algn="just">
              <a:lnSpc>
                <a:spcPct val="100000"/>
              </a:lnSpc>
              <a:tabLst>
                <a:tab pos="0" algn="l"/>
              </a:tabLst>
            </a:pPr>
            <a:r>
              <a:rPr lang="tr-TR" sz="1000" b="1" strike="noStrike" spc="-1">
                <a:solidFill>
                  <a:srgbClr val="000000"/>
                </a:solidFill>
                <a:latin typeface="Roboto"/>
                <a:ea typeface="Roboto"/>
              </a:rPr>
              <a:t>Önerilen Süre: 1 dk. 15 sn. </a:t>
            </a:r>
            <a:endParaRPr lang="en-US" sz="1000" b="0" strike="noStrike" spc="-1">
              <a:latin typeface="Arial"/>
            </a:endParaRPr>
          </a:p>
          <a:p>
            <a:pPr marL="216000" indent="-216000" algn="just">
              <a:lnSpc>
                <a:spcPct val="100000"/>
              </a:lnSpc>
              <a:spcAft>
                <a:spcPts val="601"/>
              </a:spcAft>
              <a:tabLst>
                <a:tab pos="0" algn="l"/>
              </a:tabLst>
            </a:pPr>
            <a:r>
              <a:rPr lang="tr-TR" sz="1000" b="1" i="1" strike="noStrike" spc="-1">
                <a:solidFill>
                  <a:srgbClr val="000000"/>
                </a:solidFill>
                <a:latin typeface="Roboto"/>
                <a:ea typeface="Roboto"/>
              </a:rPr>
              <a:t>Slayt animasyonu tıklayınca başlar, sessizdir.</a:t>
            </a:r>
            <a:endParaRPr lang="en-US" sz="1000" b="0" strike="noStrike" spc="-1">
              <a:latin typeface="Arial"/>
            </a:endParaRPr>
          </a:p>
          <a:p>
            <a:pPr marL="216000" indent="-216000" algn="just">
              <a:lnSpc>
                <a:spcPct val="100000"/>
              </a:lnSpc>
              <a:tabLst>
                <a:tab pos="0" algn="l"/>
              </a:tabLst>
            </a:pPr>
            <a:endParaRPr lang="en-US" sz="1000" b="0" strike="noStrike" spc="-1">
              <a:latin typeface="Arial"/>
            </a:endParaRPr>
          </a:p>
          <a:p>
            <a:pPr marL="216000" indent="-216000" algn="just">
              <a:lnSpc>
                <a:spcPct val="100000"/>
              </a:lnSpc>
              <a:spcAft>
                <a:spcPts val="601"/>
              </a:spcAft>
              <a:tabLst>
                <a:tab pos="0" algn="l"/>
              </a:tabLst>
            </a:pPr>
            <a:r>
              <a:rPr lang="tr-TR" sz="1000" b="0" strike="noStrike" spc="-1">
                <a:solidFill>
                  <a:srgbClr val="000000"/>
                </a:solidFill>
                <a:latin typeface="Roboto"/>
                <a:ea typeface="Roboto"/>
              </a:rPr>
              <a:t>Deprem veya başka afetlerden hemen sonra ihtiyaç duyabileceğimiz eşya ve malzemelerin bulunduğu afet ve acil durum çantanızı hazırlamalısınız. </a:t>
            </a:r>
            <a:endParaRPr lang="en-US" sz="1000" b="0" strike="noStrike" spc="-1">
              <a:latin typeface="Arial"/>
            </a:endParaRPr>
          </a:p>
          <a:p>
            <a:pPr marL="216000" indent="-216000" algn="just">
              <a:lnSpc>
                <a:spcPct val="100000"/>
              </a:lnSpc>
              <a:spcAft>
                <a:spcPts val="601"/>
              </a:spcAft>
              <a:tabLst>
                <a:tab pos="0" algn="l"/>
              </a:tabLst>
            </a:pPr>
            <a:r>
              <a:rPr lang="tr-TR" sz="1000" b="1" u="sng" strike="noStrike" spc="-1">
                <a:solidFill>
                  <a:srgbClr val="000000"/>
                </a:solidFill>
                <a:uFillTx/>
                <a:latin typeface="Roboto"/>
                <a:ea typeface="Roboto"/>
              </a:rPr>
              <a:t>Tıklayın;</a:t>
            </a:r>
            <a:endParaRPr lang="en-US" sz="1000" b="0" strike="noStrike" spc="-1">
              <a:latin typeface="Arial"/>
            </a:endParaRPr>
          </a:p>
          <a:p>
            <a:pPr marL="216000" indent="-216000" algn="just">
              <a:lnSpc>
                <a:spcPct val="100000"/>
              </a:lnSpc>
              <a:spcAft>
                <a:spcPts val="601"/>
              </a:spcAft>
              <a:tabLst>
                <a:tab pos="0" algn="l"/>
              </a:tabLst>
            </a:pPr>
            <a:r>
              <a:rPr lang="tr-TR" sz="1000" b="0" strike="noStrike" spc="-1">
                <a:solidFill>
                  <a:srgbClr val="000000"/>
                </a:solidFill>
                <a:latin typeface="Roboto"/>
                <a:ea typeface="Roboto"/>
              </a:rPr>
              <a:t>72 saat süresince ihtiyacınız olanlara karar verin ve afet ve acil durum çantanızı hazırlayın. Bu çanta kolay ulaşılabilir bir yere konulmalıdır. Çantamızda;</a:t>
            </a:r>
            <a:endParaRPr lang="en-US" sz="10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1000" b="0" strike="noStrike" spc="-1">
                <a:solidFill>
                  <a:srgbClr val="000000"/>
                </a:solidFill>
                <a:latin typeface="Roboto"/>
                <a:ea typeface="Roboto"/>
              </a:rPr>
              <a:t>Su (şişede ve günlük kişi başı ortalama 3 litre)</a:t>
            </a:r>
            <a:endParaRPr lang="en-US" sz="10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1000" b="0" strike="noStrike" spc="-1">
                <a:solidFill>
                  <a:srgbClr val="000000"/>
                </a:solidFill>
                <a:latin typeface="Roboto"/>
                <a:ea typeface="Roboto"/>
              </a:rPr>
              <a:t>Gaz ve su tesisatlarını kapatmada (ihtiyaç varsa) kullanılacak araç-gereç</a:t>
            </a:r>
            <a:endParaRPr lang="en-US" sz="10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1000" b="0" strike="noStrike" spc="-1">
                <a:solidFill>
                  <a:srgbClr val="000000"/>
                </a:solidFill>
                <a:latin typeface="Roboto"/>
                <a:ea typeface="Roboto"/>
              </a:rPr>
              <a:t>İş eldiveni ve koruyucu gözlük</a:t>
            </a:r>
            <a:endParaRPr lang="en-US" sz="10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1000" b="0" strike="noStrike" spc="-1">
                <a:solidFill>
                  <a:srgbClr val="000000"/>
                </a:solidFill>
                <a:latin typeface="Roboto"/>
                <a:ea typeface="Roboto"/>
              </a:rPr>
              <a:t>Atıklar için ağır işlere uygun plastik torba, tente, yağmurluk, izole bant</a:t>
            </a:r>
            <a:endParaRPr lang="en-US" sz="10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1000" b="0" strike="noStrike" spc="-1">
                <a:solidFill>
                  <a:srgbClr val="000000"/>
                </a:solidFill>
                <a:latin typeface="Roboto"/>
                <a:ea typeface="Roboto"/>
              </a:rPr>
              <a:t>Koli bandı vb.</a:t>
            </a:r>
            <a:endParaRPr lang="en-US" sz="10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1000" b="0" strike="noStrike" spc="-1">
                <a:solidFill>
                  <a:srgbClr val="000000"/>
                </a:solidFill>
                <a:latin typeface="Roboto"/>
                <a:ea typeface="Roboto"/>
              </a:rPr>
              <a:t>Yedek dayanıklı pilleriyle birlikte portatif radyo</a:t>
            </a:r>
            <a:endParaRPr lang="en-US" sz="10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1000" b="0" strike="noStrike" spc="-1">
                <a:solidFill>
                  <a:srgbClr val="000000"/>
                </a:solidFill>
                <a:latin typeface="Roboto"/>
                <a:ea typeface="Roboto"/>
              </a:rPr>
              <a:t>Yedek el feneri veya ışık çubukları</a:t>
            </a:r>
            <a:endParaRPr lang="en-US" sz="10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1000" b="0" strike="noStrike" spc="-1">
                <a:solidFill>
                  <a:srgbClr val="000000"/>
                </a:solidFill>
                <a:latin typeface="Roboto"/>
                <a:ea typeface="Roboto"/>
              </a:rPr>
              <a:t>Paket ve konserve gıda (konserve açacağı)</a:t>
            </a:r>
            <a:endParaRPr lang="en-US" sz="10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1000" b="0" strike="noStrike" spc="-1">
                <a:solidFill>
                  <a:srgbClr val="000000"/>
                </a:solidFill>
                <a:latin typeface="Roboto"/>
                <a:ea typeface="Roboto"/>
              </a:rPr>
              <a:t>Evcil hayvan gıdası, hayvan taşıma çantası/kutusu ve dizginleri</a:t>
            </a:r>
            <a:endParaRPr lang="en-US" sz="10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1000" b="0" strike="noStrike" spc="-1">
                <a:solidFill>
                  <a:srgbClr val="000000"/>
                </a:solidFill>
                <a:latin typeface="Roboto"/>
                <a:ea typeface="Roboto"/>
              </a:rPr>
              <a:t>Rahat ve mevsimine uygun giyecek</a:t>
            </a:r>
            <a:endParaRPr lang="en-US" sz="10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1000" b="0" strike="noStrike" spc="-1">
                <a:solidFill>
                  <a:srgbClr val="000000"/>
                </a:solidFill>
                <a:latin typeface="Roboto"/>
                <a:ea typeface="Roboto"/>
              </a:rPr>
              <a:t>Battaniye ve/veya uyku tulumu. Çantanıza çadırda koyabilirsiniz.</a:t>
            </a:r>
            <a:endParaRPr lang="en-US" sz="10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1000" b="0" strike="noStrike" spc="-1">
                <a:solidFill>
                  <a:srgbClr val="000000"/>
                </a:solidFill>
                <a:latin typeface="Roboto"/>
                <a:ea typeface="Roboto"/>
              </a:rPr>
              <a:t>Önemli evrakların kayıtları (tapu, sigorta, banka hesabı vb.) bulunmalıdır. </a:t>
            </a:r>
            <a:endParaRPr lang="en-US" sz="1000" b="0" strike="noStrike" spc="-1">
              <a:latin typeface="Arial"/>
            </a:endParaRPr>
          </a:p>
          <a:p>
            <a:pPr algn="just">
              <a:lnSpc>
                <a:spcPct val="100000"/>
              </a:lnSpc>
              <a:tabLst>
                <a:tab pos="0" algn="l"/>
              </a:tabLst>
            </a:pPr>
            <a:endParaRPr lang="en-US" sz="1000" b="0" strike="noStrike" spc="-1">
              <a:latin typeface="Arial"/>
            </a:endParaRPr>
          </a:p>
          <a:p>
            <a:pPr algn="just">
              <a:lnSpc>
                <a:spcPct val="100000"/>
              </a:lnSpc>
              <a:spcAft>
                <a:spcPts val="601"/>
              </a:spcAft>
              <a:tabLst>
                <a:tab pos="0" algn="l"/>
              </a:tabLst>
            </a:pPr>
            <a:r>
              <a:rPr lang="tr-TR" sz="1000" b="1" u="sng" strike="noStrike" spc="-1">
                <a:solidFill>
                  <a:srgbClr val="000000"/>
                </a:solidFill>
                <a:uFillTx/>
                <a:latin typeface="Roboto"/>
                <a:ea typeface="Roboto"/>
              </a:rPr>
              <a:t>Tıklayın;</a:t>
            </a:r>
            <a:endParaRPr lang="en-US" sz="1000" b="0" strike="noStrike" spc="-1">
              <a:latin typeface="Arial"/>
            </a:endParaRPr>
          </a:p>
          <a:p>
            <a:pPr algn="just">
              <a:lnSpc>
                <a:spcPct val="100000"/>
              </a:lnSpc>
              <a:spcAft>
                <a:spcPts val="601"/>
              </a:spcAft>
              <a:tabLst>
                <a:tab pos="0" algn="l"/>
              </a:tabLst>
            </a:pPr>
            <a:r>
              <a:rPr lang="tr-TR" sz="1000" b="0" strike="noStrike" spc="-1">
                <a:solidFill>
                  <a:srgbClr val="000000"/>
                </a:solidFill>
                <a:latin typeface="Roboto"/>
                <a:ea typeface="Roboto"/>
              </a:rPr>
              <a:t>Afet ve acil durum çantası hazırlanırken özel ihtiyaç sahipleri ve özel ilgi grupları da düşünülmelidir. Ailede engelli, küçük çocuk, bebek, yaşlı veya kronik hastalar varsa bu kişilerin özel ihtiyaçları göz önünde bulundurulmalıdır. </a:t>
            </a:r>
            <a:endParaRPr lang="en-US" sz="1000" b="0" strike="noStrike" spc="-1">
              <a:latin typeface="Arial"/>
            </a:endParaRPr>
          </a:p>
          <a:p>
            <a:pPr algn="just">
              <a:lnSpc>
                <a:spcPct val="100000"/>
              </a:lnSpc>
              <a:spcAft>
                <a:spcPts val="601"/>
              </a:spcAft>
              <a:tabLst>
                <a:tab pos="0" algn="l"/>
              </a:tabLst>
            </a:pPr>
            <a:r>
              <a:rPr lang="tr-TR" sz="1000" b="1" u="sng" strike="noStrike" spc="-1">
                <a:solidFill>
                  <a:srgbClr val="000000"/>
                </a:solidFill>
                <a:uFillTx/>
                <a:latin typeface="Roboto"/>
                <a:ea typeface="Roboto"/>
              </a:rPr>
              <a:t>Tıklayın;</a:t>
            </a:r>
            <a:endParaRPr lang="en-US" sz="1000" b="0" strike="noStrike" spc="-1">
              <a:latin typeface="Arial"/>
            </a:endParaRPr>
          </a:p>
          <a:p>
            <a:pPr algn="just">
              <a:lnSpc>
                <a:spcPct val="100000"/>
              </a:lnSpc>
              <a:spcAft>
                <a:spcPts val="601"/>
              </a:spcAft>
              <a:tabLst>
                <a:tab pos="0" algn="l"/>
              </a:tabLst>
            </a:pPr>
            <a:r>
              <a:rPr lang="tr-TR" sz="1000" b="0" strike="noStrike" spc="-1">
                <a:solidFill>
                  <a:srgbClr val="000000"/>
                </a:solidFill>
                <a:latin typeface="Roboto"/>
                <a:ea typeface="Roboto"/>
              </a:rPr>
              <a:t>Afet ve acil durum çantanızı mevsim şartlarına göre çantanızı 6 ayda bir güncelleyin.</a:t>
            </a:r>
            <a:endParaRPr lang="en-US" sz="1000" b="0" strike="noStrike" spc="-1">
              <a:latin typeface="Arial"/>
            </a:endParaRPr>
          </a:p>
          <a:p>
            <a:pPr algn="just">
              <a:lnSpc>
                <a:spcPct val="100000"/>
              </a:lnSpc>
              <a:spcAft>
                <a:spcPts val="601"/>
              </a:spcAft>
              <a:tabLst>
                <a:tab pos="0" algn="l"/>
              </a:tabLst>
            </a:pPr>
            <a:r>
              <a:rPr lang="tr-TR" sz="1000" b="1" u="sng" strike="noStrike" spc="-1">
                <a:solidFill>
                  <a:srgbClr val="000000"/>
                </a:solidFill>
                <a:uFillTx/>
                <a:latin typeface="Roboto"/>
                <a:ea typeface="Roboto"/>
              </a:rPr>
              <a:t>Tıklayın;</a:t>
            </a:r>
            <a:endParaRPr lang="en-US" sz="1000" b="0" strike="noStrike" spc="-1">
              <a:latin typeface="Arial"/>
            </a:endParaRPr>
          </a:p>
          <a:p>
            <a:pPr algn="just">
              <a:lnSpc>
                <a:spcPct val="100000"/>
              </a:lnSpc>
              <a:spcAft>
                <a:spcPts val="601"/>
              </a:spcAft>
              <a:tabLst>
                <a:tab pos="0" algn="l"/>
              </a:tabLst>
            </a:pPr>
            <a:r>
              <a:rPr lang="tr-TR" sz="1000" b="0" strike="noStrike" spc="-1">
                <a:solidFill>
                  <a:srgbClr val="000000"/>
                </a:solidFill>
                <a:latin typeface="Roboto"/>
                <a:ea typeface="Roboto"/>
              </a:rPr>
              <a:t>Evcil hayvanınız var ise, onun malzemelerini bu çantaya koymayı unutmayın. </a:t>
            </a:r>
            <a:endParaRPr lang="en-US" sz="1000" b="0" strike="noStrike" spc="-1">
              <a:latin typeface="Arial"/>
            </a:endParaRPr>
          </a:p>
          <a:p>
            <a:pPr algn="just">
              <a:lnSpc>
                <a:spcPct val="100000"/>
              </a:lnSpc>
              <a:spcAft>
                <a:spcPts val="601"/>
              </a:spcAft>
              <a:tabLst>
                <a:tab pos="0" algn="l"/>
              </a:tabLst>
            </a:pPr>
            <a:endParaRPr lang="en-US" sz="1000" b="0" strike="noStrike" spc="-1">
              <a:latin typeface="Arial"/>
            </a:endParaRPr>
          </a:p>
          <a:p>
            <a:pPr algn="just">
              <a:lnSpc>
                <a:spcPct val="100000"/>
              </a:lnSpc>
              <a:spcAft>
                <a:spcPts val="601"/>
              </a:spcAft>
              <a:tabLst>
                <a:tab pos="0" algn="l"/>
              </a:tabLst>
            </a:pPr>
            <a:r>
              <a:rPr lang="tr-TR" sz="1000" b="1" strike="noStrike" spc="-1">
                <a:solidFill>
                  <a:srgbClr val="000000"/>
                </a:solidFill>
                <a:latin typeface="Roboto"/>
                <a:ea typeface="Roboto"/>
              </a:rPr>
              <a:t>Eğitmen Notu:</a:t>
            </a:r>
            <a:endParaRPr lang="en-US" sz="1000" b="0" strike="noStrike" spc="-1">
              <a:latin typeface="Arial"/>
            </a:endParaRPr>
          </a:p>
          <a:p>
            <a:pPr marL="252000" indent="-179280" algn="just">
              <a:lnSpc>
                <a:spcPct val="114000"/>
              </a:lnSpc>
              <a:spcAft>
                <a:spcPts val="300"/>
              </a:spcAft>
              <a:buClr>
                <a:srgbClr val="000000"/>
              </a:buClr>
              <a:buFont typeface="Arial"/>
              <a:buChar char="•"/>
              <a:tabLst>
                <a:tab pos="0" algn="l"/>
              </a:tabLst>
            </a:pPr>
            <a:r>
              <a:rPr lang="tr-TR" sz="1000" b="0" strike="noStrike" spc="-1">
                <a:solidFill>
                  <a:srgbClr val="000000"/>
                </a:solidFill>
                <a:latin typeface="Roboto"/>
                <a:ea typeface="Roboto"/>
              </a:rPr>
              <a:t>Afet ve acil durum çantası içerisine koyulacak;</a:t>
            </a:r>
            <a:endParaRPr lang="en-US" sz="1000" b="0" strike="noStrike" spc="-1">
              <a:latin typeface="Arial"/>
            </a:endParaRPr>
          </a:p>
          <a:p>
            <a:pPr marL="252000" indent="-179280" algn="just">
              <a:lnSpc>
                <a:spcPct val="114000"/>
              </a:lnSpc>
              <a:spcAft>
                <a:spcPts val="300"/>
              </a:spcAft>
              <a:buClr>
                <a:srgbClr val="000000"/>
              </a:buClr>
              <a:buFont typeface="Arial"/>
              <a:buChar char="•"/>
              <a:tabLst>
                <a:tab pos="0" algn="l"/>
              </a:tabLst>
            </a:pPr>
            <a:r>
              <a:rPr lang="tr-TR" sz="1000" b="0" strike="noStrike" spc="-1">
                <a:solidFill>
                  <a:srgbClr val="000000"/>
                </a:solidFill>
                <a:latin typeface="Roboto"/>
                <a:ea typeface="Roboto"/>
              </a:rPr>
              <a:t>Yiyecek, içecek, ilaç ve hijyenik malzemelerin son kullanma tarihlerine dikkat edin. </a:t>
            </a:r>
            <a:endParaRPr lang="en-US" sz="1000" b="0" strike="noStrike" spc="-1">
              <a:latin typeface="Arial"/>
            </a:endParaRPr>
          </a:p>
          <a:p>
            <a:pPr marL="252000" indent="-179280" algn="just">
              <a:lnSpc>
                <a:spcPct val="114000"/>
              </a:lnSpc>
              <a:spcAft>
                <a:spcPts val="300"/>
              </a:spcAft>
              <a:buClr>
                <a:srgbClr val="000000"/>
              </a:buClr>
              <a:buFont typeface="Arial"/>
              <a:buChar char="•"/>
              <a:tabLst>
                <a:tab pos="0" algn="l"/>
              </a:tabLst>
            </a:pPr>
            <a:r>
              <a:rPr lang="tr-TR" sz="1000" b="0" strike="noStrike" spc="-1">
                <a:solidFill>
                  <a:srgbClr val="000000"/>
                </a:solidFill>
                <a:latin typeface="Roboto"/>
                <a:ea typeface="Roboto"/>
              </a:rPr>
              <a:t>Giyecekleri seçerken mevsimleri dikkate alın.</a:t>
            </a:r>
            <a:endParaRPr lang="en-US" sz="1000" b="0" strike="noStrike" spc="-1">
              <a:latin typeface="Arial"/>
            </a:endParaRPr>
          </a:p>
          <a:p>
            <a:pPr marL="252000" indent="-179280" algn="just">
              <a:lnSpc>
                <a:spcPct val="114000"/>
              </a:lnSpc>
              <a:spcAft>
                <a:spcPts val="300"/>
              </a:spcAft>
              <a:buClr>
                <a:srgbClr val="000000"/>
              </a:buClr>
              <a:buFont typeface="Arial"/>
              <a:buChar char="•"/>
              <a:tabLst>
                <a:tab pos="0" algn="l"/>
              </a:tabLst>
            </a:pPr>
            <a:r>
              <a:rPr lang="tr-TR" sz="1000" b="0" strike="noStrike" spc="-1">
                <a:solidFill>
                  <a:srgbClr val="000000"/>
                </a:solidFill>
                <a:latin typeface="Roboto"/>
                <a:ea typeface="Roboto"/>
              </a:rPr>
              <a:t>Afet ve acil durum çantası içerisindeki tüm malzemeleri 6 ayda bir kontrol ederek yenileyin.</a:t>
            </a:r>
            <a:endParaRPr lang="en-US" sz="1000" b="0" strike="noStrike" spc="-1">
              <a:latin typeface="Arial"/>
            </a:endParaRPr>
          </a:p>
          <a:p>
            <a:pPr marL="252000" indent="-179280" algn="just">
              <a:lnSpc>
                <a:spcPct val="114000"/>
              </a:lnSpc>
              <a:spcAft>
                <a:spcPts val="300"/>
              </a:spcAft>
              <a:buClr>
                <a:srgbClr val="000000"/>
              </a:buClr>
              <a:buFont typeface="Arial"/>
              <a:buChar char="•"/>
              <a:tabLst>
                <a:tab pos="0" algn="l"/>
              </a:tabLst>
            </a:pPr>
            <a:r>
              <a:rPr lang="tr-TR" sz="1000" b="0" strike="noStrike" spc="-1">
                <a:solidFill>
                  <a:srgbClr val="000000"/>
                </a:solidFill>
                <a:latin typeface="Roboto"/>
                <a:ea typeface="Roboto"/>
              </a:rPr>
              <a:t>Başka bir Afet ve acil durum çantasını da (eğer varsa) arabanızda ve işyerinizde bulundurun. </a:t>
            </a:r>
            <a:endParaRPr lang="en-US" sz="1000" b="0" strike="noStrike" spc="-1">
              <a:latin typeface="Arial"/>
            </a:endParaRPr>
          </a:p>
          <a:p>
            <a:pPr marL="252000" indent="-179280" algn="just">
              <a:lnSpc>
                <a:spcPct val="114000"/>
              </a:lnSpc>
              <a:spcAft>
                <a:spcPts val="300"/>
              </a:spcAft>
              <a:buClr>
                <a:srgbClr val="000000"/>
              </a:buClr>
              <a:buFont typeface="Arial"/>
              <a:buChar char="•"/>
              <a:tabLst>
                <a:tab pos="0" algn="l"/>
              </a:tabLst>
            </a:pPr>
            <a:r>
              <a:rPr lang="tr-TR" sz="1000" b="0" strike="noStrike" spc="-1">
                <a:solidFill>
                  <a:srgbClr val="000000"/>
                </a:solidFill>
                <a:latin typeface="Roboto"/>
                <a:ea typeface="Roboto"/>
              </a:rPr>
              <a:t>Sel ve su basması ihtimaline karşı çantanızdaki tüm eşyaları su geçirmez poşetlere koyun.</a:t>
            </a:r>
            <a:endParaRPr lang="en-US" sz="1000" b="0" strike="noStrike" spc="-1">
              <a:latin typeface="Arial"/>
            </a:endParaRPr>
          </a:p>
          <a:p>
            <a:pPr marL="252000" indent="-179280" algn="just">
              <a:lnSpc>
                <a:spcPct val="114000"/>
              </a:lnSpc>
              <a:spcAft>
                <a:spcPts val="300"/>
              </a:spcAft>
              <a:buClr>
                <a:srgbClr val="000000"/>
              </a:buClr>
              <a:buFont typeface="Arial"/>
              <a:buChar char="•"/>
              <a:tabLst>
                <a:tab pos="0" algn="l"/>
              </a:tabLst>
            </a:pPr>
            <a:r>
              <a:rPr lang="tr-TR" sz="1000" b="0" strike="noStrike" spc="-1">
                <a:solidFill>
                  <a:srgbClr val="000000"/>
                </a:solidFill>
                <a:latin typeface="Roboto"/>
                <a:ea typeface="Roboto"/>
              </a:rPr>
              <a:t>Çocuk Aktivite Çantasına çocuklarınızın ihtiyaçlarını da koyabilirsiniz. Hafif olmasına özen gösterin.</a:t>
            </a:r>
            <a:endParaRPr lang="en-US" sz="1000" b="0" strike="noStrike" spc="-1">
              <a:latin typeface="Arial"/>
            </a:endParaRPr>
          </a:p>
          <a:p>
            <a:pPr marL="252000" indent="-179280" algn="just">
              <a:lnSpc>
                <a:spcPct val="114000"/>
              </a:lnSpc>
              <a:spcAft>
                <a:spcPts val="300"/>
              </a:spcAft>
              <a:buClr>
                <a:srgbClr val="000000"/>
              </a:buClr>
              <a:buFont typeface="Arial"/>
              <a:buChar char="•"/>
              <a:tabLst>
                <a:tab pos="0" algn="l"/>
              </a:tabLst>
            </a:pPr>
            <a:r>
              <a:rPr lang="tr-TR" sz="1000" b="0" strike="noStrike" spc="-1">
                <a:solidFill>
                  <a:srgbClr val="000000"/>
                </a:solidFill>
                <a:latin typeface="Roboto"/>
                <a:ea typeface="Roboto"/>
              </a:rPr>
              <a:t>Afet ve Acil Durum Bilgi Kartlarınızı çantalarınızda bulundurun.</a:t>
            </a:r>
            <a:endParaRPr lang="en-US" sz="1000" b="0" strike="noStrike" spc="-1">
              <a:latin typeface="Arial"/>
            </a:endParaRPr>
          </a:p>
          <a:p>
            <a:pPr marL="252000" indent="-179280" algn="just">
              <a:lnSpc>
                <a:spcPct val="114000"/>
              </a:lnSpc>
              <a:spcAft>
                <a:spcPts val="300"/>
              </a:spcAft>
              <a:buClr>
                <a:srgbClr val="000000"/>
              </a:buClr>
              <a:buFont typeface="Arial"/>
              <a:buChar char="•"/>
              <a:tabLst>
                <a:tab pos="0" algn="l"/>
              </a:tabLst>
            </a:pPr>
            <a:r>
              <a:rPr lang="tr-TR" sz="1000" b="0" strike="noStrike" spc="-1">
                <a:solidFill>
                  <a:srgbClr val="000000"/>
                </a:solidFill>
                <a:latin typeface="Roboto"/>
                <a:ea typeface="Roboto"/>
              </a:rPr>
              <a:t>Afet anında ilk kurtarılacak maddi ve manevi değeri yüksek evraklarınızı da afet ve acil durum çantasına koyabilirsiniz. </a:t>
            </a:r>
            <a:endParaRPr lang="en-US" sz="1000" b="0" strike="noStrike" spc="-1">
              <a:latin typeface="Arial"/>
            </a:endParaRPr>
          </a:p>
          <a:p>
            <a:pPr marL="252000" indent="-179280" algn="just">
              <a:lnSpc>
                <a:spcPct val="114000"/>
              </a:lnSpc>
              <a:spcAft>
                <a:spcPts val="300"/>
              </a:spcAft>
              <a:buClr>
                <a:srgbClr val="000000"/>
              </a:buClr>
              <a:buFont typeface="Arial"/>
              <a:buChar char="•"/>
              <a:tabLst>
                <a:tab pos="0" algn="l"/>
              </a:tabLst>
            </a:pPr>
            <a:r>
              <a:rPr lang="tr-TR" sz="1000" b="0" strike="noStrike" spc="-1">
                <a:solidFill>
                  <a:srgbClr val="000000"/>
                </a:solidFill>
                <a:latin typeface="Roboto"/>
                <a:ea typeface="Roboto"/>
              </a:rPr>
              <a:t>Afet ve acil durum çantası aile üyelerinin bildiği, kolay ulaşılabilir ve çıkışa en yakın bir noktaya konulabilir.</a:t>
            </a:r>
            <a:endParaRPr lang="en-US" sz="1000" b="0" strike="noStrike" spc="-1">
              <a:latin typeface="Arial"/>
            </a:endParaRPr>
          </a:p>
          <a:p>
            <a:pPr algn="just">
              <a:lnSpc>
                <a:spcPct val="70000"/>
              </a:lnSpc>
              <a:tabLst>
                <a:tab pos="0" algn="l"/>
              </a:tabLst>
            </a:pPr>
            <a:endParaRPr lang="en-US" sz="1000" b="0" strike="noStrike" spc="-1">
              <a:latin typeface="Arial"/>
            </a:endParaRPr>
          </a:p>
          <a:p>
            <a:pPr algn="just">
              <a:lnSpc>
                <a:spcPct val="114000"/>
              </a:lnSpc>
              <a:tabLst>
                <a:tab pos="0" algn="l"/>
              </a:tabLst>
            </a:pPr>
            <a:r>
              <a:rPr lang="tr-TR" sz="1000" b="1" strike="noStrike" spc="-1">
                <a:solidFill>
                  <a:srgbClr val="000000"/>
                </a:solidFill>
                <a:latin typeface="Roboto"/>
                <a:ea typeface="Roboto"/>
              </a:rPr>
              <a:t>Kişi, kendi özel durumuna ve ihtiyaçlarına göre bu listeye eklemeler yapabilir. Ancak bu çantanın taşınacağı unutulmamalı ve ağırlığına dikkat edilmelidir. </a:t>
            </a:r>
            <a:endParaRPr lang="en-US" sz="1000" b="0" strike="noStrike" spc="-1">
              <a:latin typeface="Arial"/>
            </a:endParaRPr>
          </a:p>
          <a:p>
            <a:pPr algn="just">
              <a:lnSpc>
                <a:spcPct val="100000"/>
              </a:lnSpc>
              <a:tabLst>
                <a:tab pos="0" algn="l"/>
              </a:tabLst>
            </a:pPr>
            <a:endParaRPr lang="en-US" sz="1000" b="0" strike="noStrike" spc="-1">
              <a:latin typeface="Arial"/>
            </a:endParaRPr>
          </a:p>
          <a:p>
            <a:pPr algn="just">
              <a:lnSpc>
                <a:spcPct val="100000"/>
              </a:lnSpc>
              <a:spcBef>
                <a:spcPts val="181"/>
              </a:spcBef>
              <a:spcAft>
                <a:spcPts val="300"/>
              </a:spcAft>
              <a:tabLst>
                <a:tab pos="0" algn="l"/>
              </a:tabLst>
            </a:pPr>
            <a:r>
              <a:rPr lang="tr-TR" sz="900" b="1" i="1" u="sng" strike="noStrike" spc="-1">
                <a:solidFill>
                  <a:srgbClr val="000000"/>
                </a:solidFill>
                <a:uFillTx/>
                <a:latin typeface="Roboto"/>
                <a:ea typeface="Roboto"/>
              </a:rPr>
              <a:t>Bilgi Notu 1:</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Özel Gereksinim Sahibi Gruplar: Afetlerin yarattığı etkilerden daha fazla etkilendikleri bilinen gruplardır. Bu durumlarından dolayı daha hassas ve ilgi gerektiren gruplardır. Bunlar:</a:t>
            </a:r>
            <a:endParaRPr lang="en-US" sz="900" b="0" strike="noStrike" spc="-1">
              <a:latin typeface="Arial"/>
            </a:endParaRPr>
          </a:p>
          <a:p>
            <a:pPr marL="171360" indent="-17064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Kadınlar</a:t>
            </a:r>
            <a:endParaRPr lang="en-US" sz="900" b="0" strike="noStrike" spc="-1">
              <a:latin typeface="Arial"/>
            </a:endParaRPr>
          </a:p>
          <a:p>
            <a:pPr marL="171360" indent="-17064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Çocuklar</a:t>
            </a:r>
            <a:endParaRPr lang="en-US" sz="900" b="0" strike="noStrike" spc="-1">
              <a:latin typeface="Arial"/>
            </a:endParaRPr>
          </a:p>
          <a:p>
            <a:pPr marL="171360" indent="-17064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Engelliler</a:t>
            </a:r>
            <a:endParaRPr lang="en-US" sz="900" b="0" strike="noStrike" spc="-1">
              <a:latin typeface="Arial"/>
            </a:endParaRPr>
          </a:p>
          <a:p>
            <a:pPr marL="171360" indent="-17064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Yaşlılar</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Özel İhtiyaç Sahipleri: Düzenli ve sürekli olarak kesintisiz ilaç, medikal bakım ve takip gerektiren bir rahatsızlığı olan kişilerdir.</a:t>
            </a:r>
            <a:endParaRPr lang="en-US" sz="900" b="0" strike="noStrike" spc="-1">
              <a:latin typeface="Arial"/>
            </a:endParaRPr>
          </a:p>
          <a:p>
            <a:pPr marL="171360" indent="-17064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Diyabet hastaları</a:t>
            </a:r>
            <a:endParaRPr lang="en-US" sz="900" b="0" strike="noStrike" spc="-1">
              <a:latin typeface="Arial"/>
            </a:endParaRPr>
          </a:p>
          <a:p>
            <a:pPr marL="171360" indent="-17064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Diyaliz hastaları</a:t>
            </a:r>
            <a:endParaRPr lang="en-US" sz="900" b="0" strike="noStrike" spc="-1">
              <a:latin typeface="Arial"/>
            </a:endParaRPr>
          </a:p>
          <a:p>
            <a:pPr marL="171360" indent="-17064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Yoğun bakım hastaları gibi</a:t>
            </a:r>
            <a:endParaRPr lang="en-US" sz="900" b="0" strike="noStrike" spc="-1">
              <a:latin typeface="Arial"/>
            </a:endParaRPr>
          </a:p>
          <a:p>
            <a:pPr algn="just">
              <a:lnSpc>
                <a:spcPct val="100000"/>
              </a:lnSpc>
              <a:spcAft>
                <a:spcPts val="300"/>
              </a:spcAft>
              <a:tabLst>
                <a:tab pos="0" algn="l"/>
              </a:tabLst>
            </a:pPr>
            <a:endParaRPr lang="en-US" sz="900" b="0" strike="noStrike" spc="-1">
              <a:latin typeface="Arial"/>
            </a:endParaRPr>
          </a:p>
          <a:p>
            <a:pPr algn="just">
              <a:lnSpc>
                <a:spcPct val="100000"/>
              </a:lnSpc>
              <a:spcAft>
                <a:spcPts val="300"/>
              </a:spcAft>
              <a:tabLst>
                <a:tab pos="0" algn="l"/>
              </a:tabLst>
            </a:pPr>
            <a:r>
              <a:rPr lang="tr-TR" sz="900" b="1" i="1" u="sng" strike="noStrike" spc="-1">
                <a:solidFill>
                  <a:srgbClr val="000000"/>
                </a:solidFill>
                <a:uFillTx/>
                <a:latin typeface="Roboto"/>
                <a:ea typeface="Roboto"/>
              </a:rPr>
              <a:t>Bilgi Notu 2:</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Afet ve acil durum çantasında bu kişiler için bulundurulması gereken özel malzemeler şöyle sıralanabilir:</a:t>
            </a:r>
            <a:endParaRPr lang="en-US" sz="900" b="0" strike="noStrike" spc="-1">
              <a:latin typeface="Arial"/>
            </a:endParaRPr>
          </a:p>
          <a:p>
            <a:pPr algn="just">
              <a:lnSpc>
                <a:spcPct val="100000"/>
              </a:lnSpc>
              <a:spcAft>
                <a:spcPts val="300"/>
              </a:spcAft>
              <a:tabLst>
                <a:tab pos="0" algn="l"/>
              </a:tabLst>
            </a:pPr>
            <a:r>
              <a:rPr lang="tr-TR" sz="900" b="1" i="1" strike="noStrike" spc="-1">
                <a:solidFill>
                  <a:srgbClr val="000000"/>
                </a:solidFill>
                <a:latin typeface="Roboto"/>
                <a:ea typeface="Roboto"/>
              </a:rPr>
              <a:t>Engelliler için; </a:t>
            </a:r>
            <a:r>
              <a:rPr lang="tr-TR" sz="900" b="0" i="1" strike="noStrike" spc="-1">
                <a:solidFill>
                  <a:srgbClr val="000000"/>
                </a:solidFill>
                <a:latin typeface="Roboto"/>
                <a:ea typeface="Roboto"/>
              </a:rPr>
              <a:t>engelliliği ispatlayan belgeler, varsa engelli kimlik kartı,  yedek protezler ve  ilaçlar ve reçeteleri vb.</a:t>
            </a:r>
            <a:r>
              <a:rPr lang="tr-TR" sz="900" b="1" i="1" strike="noStrike" spc="-1">
                <a:solidFill>
                  <a:srgbClr val="000000"/>
                </a:solidFill>
                <a:latin typeface="Roboto"/>
                <a:ea typeface="Roboto"/>
              </a:rPr>
              <a:t> </a:t>
            </a:r>
            <a:endParaRPr lang="en-US" sz="900" b="0" strike="noStrike" spc="-1">
              <a:latin typeface="Arial"/>
            </a:endParaRPr>
          </a:p>
          <a:p>
            <a:pPr algn="just">
              <a:lnSpc>
                <a:spcPct val="100000"/>
              </a:lnSpc>
              <a:spcAft>
                <a:spcPts val="300"/>
              </a:spcAft>
              <a:tabLst>
                <a:tab pos="0" algn="l"/>
              </a:tabLst>
            </a:pPr>
            <a:r>
              <a:rPr lang="tr-TR" sz="900" b="1" i="1" strike="noStrike" spc="-1">
                <a:solidFill>
                  <a:srgbClr val="000000"/>
                </a:solidFill>
                <a:latin typeface="Roboto"/>
                <a:ea typeface="Roboto"/>
              </a:rPr>
              <a:t>Küçük çocuk veya bebekler için; </a:t>
            </a:r>
            <a:r>
              <a:rPr lang="tr-TR" sz="900" b="0" i="1" strike="noStrike" spc="-1">
                <a:solidFill>
                  <a:srgbClr val="000000"/>
                </a:solidFill>
                <a:latin typeface="Roboto"/>
                <a:ea typeface="Roboto"/>
              </a:rPr>
              <a:t>bebek maması, biberon, çocuk bezi, oyuncak ve çocuk aktivite çantası vb.</a:t>
            </a:r>
            <a:endParaRPr lang="en-US" sz="900" b="0" strike="noStrike" spc="-1">
              <a:latin typeface="Arial"/>
            </a:endParaRPr>
          </a:p>
          <a:p>
            <a:pPr algn="just">
              <a:lnSpc>
                <a:spcPct val="100000"/>
              </a:lnSpc>
              <a:spcAft>
                <a:spcPts val="300"/>
              </a:spcAft>
              <a:tabLst>
                <a:tab pos="0" algn="l"/>
              </a:tabLst>
            </a:pPr>
            <a:r>
              <a:rPr lang="tr-TR" sz="900" b="1" i="1" strike="noStrike" spc="-1">
                <a:solidFill>
                  <a:srgbClr val="000000"/>
                </a:solidFill>
                <a:latin typeface="Roboto"/>
                <a:ea typeface="Roboto"/>
              </a:rPr>
              <a:t>Yaşlılar için; </a:t>
            </a:r>
            <a:r>
              <a:rPr lang="tr-TR" sz="900" b="0" i="1" strike="noStrike" spc="-1">
                <a:solidFill>
                  <a:srgbClr val="000000"/>
                </a:solidFill>
                <a:latin typeface="Roboto"/>
                <a:ea typeface="Roboto"/>
              </a:rPr>
              <a:t>tıbbi belgeler, yedek protezler ve ilaçlar ve reçeteleri vb.</a:t>
            </a:r>
            <a:endParaRPr lang="en-US" sz="900" b="0" strike="noStrike" spc="-1">
              <a:latin typeface="Arial"/>
            </a:endParaRPr>
          </a:p>
          <a:p>
            <a:pPr algn="just">
              <a:lnSpc>
                <a:spcPct val="100000"/>
              </a:lnSpc>
              <a:spcAft>
                <a:spcPts val="300"/>
              </a:spcAft>
              <a:tabLst>
                <a:tab pos="0" algn="l"/>
              </a:tabLst>
            </a:pPr>
            <a:r>
              <a:rPr lang="tr-TR" sz="900" b="1" i="1" strike="noStrike" spc="-1">
                <a:solidFill>
                  <a:srgbClr val="000000"/>
                </a:solidFill>
                <a:latin typeface="Roboto"/>
                <a:ea typeface="Roboto"/>
              </a:rPr>
              <a:t>Çocuk aktivite çantası</a:t>
            </a:r>
            <a:r>
              <a:rPr lang="tr-TR" sz="900" b="0" i="1" strike="noStrike" spc="-1">
                <a:solidFill>
                  <a:srgbClr val="000000"/>
                </a:solidFill>
                <a:latin typeface="Roboto"/>
                <a:ea typeface="Roboto"/>
              </a:rPr>
              <a:t>;</a:t>
            </a:r>
            <a:endParaRPr lang="en-US" sz="900" b="0" strike="noStrike" spc="-1">
              <a:latin typeface="Arial"/>
            </a:endParaRPr>
          </a:p>
          <a:p>
            <a:pPr marL="252000" lvl="1"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 Çocuk yaşadığı travmaları oyun sırasında, resim çizerken anlatabilir ve atlatabilirler.</a:t>
            </a:r>
            <a:endParaRPr lang="en-US" sz="900" b="0" strike="noStrike" spc="-1">
              <a:latin typeface="Arial"/>
            </a:endParaRPr>
          </a:p>
          <a:p>
            <a:pPr marL="252000" lvl="1"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 Çocuğun oyalanması ebeveynler için zaman kazandırıcıdır.</a:t>
            </a:r>
            <a:endParaRPr lang="en-US" sz="900" b="0" strike="noStrike" spc="-1">
              <a:latin typeface="Arial"/>
            </a:endParaRPr>
          </a:p>
          <a:p>
            <a:pPr marL="252000" lvl="1"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Afet sonrası ortamı anlamlandırması için acil durum araçları (ambulans, itfaiye aracı vb.) ve bebek karakterlerin olduğu oyuncak setleri kullanılabilir.</a:t>
            </a:r>
            <a:endParaRPr lang="en-US" sz="900" b="0" strike="noStrike" spc="-1">
              <a:latin typeface="Arial"/>
            </a:endParaRPr>
          </a:p>
          <a:p>
            <a:pPr marL="252000" lvl="1"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Afet sonrası çocuklara çantalarını alarak evden çıkma görevi verebilirsiniz.</a:t>
            </a:r>
            <a:endParaRPr lang="en-US" sz="900" b="0" strike="noStrike" spc="-1">
              <a:latin typeface="Arial"/>
            </a:endParaRPr>
          </a:p>
          <a:p>
            <a:pPr algn="just">
              <a:lnSpc>
                <a:spcPct val="100000"/>
              </a:lnSpc>
              <a:spcAft>
                <a:spcPts val="300"/>
              </a:spcAft>
              <a:tabLst>
                <a:tab pos="0" algn="l"/>
              </a:tabLst>
            </a:pPr>
            <a:endParaRPr lang="en-US" sz="900" b="0" strike="noStrike" spc="-1">
              <a:latin typeface="Arial"/>
            </a:endParaRPr>
          </a:p>
          <a:p>
            <a:pPr algn="just">
              <a:lnSpc>
                <a:spcPct val="100000"/>
              </a:lnSpc>
              <a:spcAft>
                <a:spcPts val="300"/>
              </a:spcAft>
              <a:tabLst>
                <a:tab pos="0" algn="l"/>
              </a:tabLst>
            </a:pPr>
            <a:r>
              <a:rPr lang="tr-TR" sz="900" b="1" i="1" u="sng" strike="noStrike" spc="-1">
                <a:solidFill>
                  <a:srgbClr val="000000"/>
                </a:solidFill>
                <a:uFillTx/>
                <a:latin typeface="Roboto"/>
                <a:ea typeface="Roboto"/>
              </a:rPr>
              <a:t>Bilgi Notu 3:</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Ailede engelli, küçük çocuk, bebek, yaşlı veya kronik hastalar varsa bu kişilerin özel ihtiyaçları göz önünde bulundurulmalıdır. Afet ve acil durum çantasında bu kişiler için bulundurulması gereken özel malzemeler şöyle sıralanabilir:</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Engellilik veya sağlık durumlarıyla ilgili yazılı açıklamalar.</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Tıbbi uyarı etiketleri veya bilezikleri.</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Tıbbi ekipman ve yardımcı cihazlar (ihtiyaca göre gözlük, işitme cihazı, katater, baston, değnek, akülü tekerlekli sandalye, aküyle çalışan teknolojik yardım cihazları gibi), bunların yedek pil/aküleri ve şarj cihazı.</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Reçete sahibinin adı, dozu, kullanım periyodu, doktoru ve eczacısını da içerecek şekilde tedavilerinde kullanılan ilaçların listesi.</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İlacınızın (mümkünse yedek ilaç, oksijen, insülin vb.) soğuk ortamda muhafaza edilmesi</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gerekiyorsa, ilaçlarınızı buz kalıbı içinde veya bir soğutucu içinde saklanacağı yere ulaştırın.</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Şehir içi veya şehir dışındaki destek ağı üyelerinin ve hizmet sağlayıcılarının acil durum iletişim bilgileri listesi.</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Rehber hayvan için gıda, künye, aşı kartı, veteriner irtibat bilgisi.</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Beyaz imdat bayrağı veya beyaz kıyafet, düdük, el feneri ve/veya lazer pointer.</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Yerelde siz ve sizin durumunuzdakilere yardım eden sivil toplum kuruluşlarının listesi.</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Söylediklerinizin (veya işitme engelli iseniz) anlaşılmaması durumunda yardım ekibiyle irtibat kurmak üzere kişisel lamine haberleşme tahtası ve kalemi.</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Sorumlu olduğunuz tüm kişi (bebekler, yaşlılar, engelliler) ve canlılar (ev, kümes ve veya çiftlik hayvanları) için 3 günlük ihtiyaçlarını içeren hazırlıklarınızı tamamlayın.</a:t>
            </a:r>
            <a:endParaRPr lang="en-US" sz="900" b="0" strike="noStrike" spc="-1">
              <a:latin typeface="Arial"/>
            </a:endParaRPr>
          </a:p>
          <a:p>
            <a:pPr algn="just">
              <a:lnSpc>
                <a:spcPct val="100000"/>
              </a:lnSpc>
              <a:spcAft>
                <a:spcPts val="300"/>
              </a:spcAft>
              <a:tabLst>
                <a:tab pos="0" algn="l"/>
              </a:tabLst>
            </a:pPr>
            <a:endParaRPr lang="en-US" sz="900" b="0" strike="noStrike" spc="-1">
              <a:latin typeface="Arial"/>
            </a:endParaRPr>
          </a:p>
          <a:p>
            <a:pPr algn="just">
              <a:lnSpc>
                <a:spcPct val="100000"/>
              </a:lnSpc>
              <a:spcAft>
                <a:spcPts val="300"/>
              </a:spcAft>
              <a:tabLst>
                <a:tab pos="0" algn="l"/>
              </a:tabLst>
            </a:pPr>
            <a:r>
              <a:rPr lang="tr-TR" sz="900" b="1" i="1" u="sng" strike="noStrike" spc="-1">
                <a:solidFill>
                  <a:srgbClr val="000000"/>
                </a:solidFill>
                <a:uFillTx/>
                <a:latin typeface="Roboto"/>
                <a:ea typeface="Roboto"/>
              </a:rPr>
              <a:t>Bilgi Notu 4: </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İlkyardım kiti içeriği örnek liste:</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(20) Yapışkanlı bandajlar, çeşitli ebatlar</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(1) 5 "x 9" steril pansuman</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(1) Uygun rulo gazlı bez bandaj</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(2) Üçgen bandajlar</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(2) 3 x 3 steril gazlı bez pedleri</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(2) 4 x 4 steril gazlı bez pedleri</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(1) Rulo 3 "yapışkan bandaj</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(2) Antiseptik el bezleri veya susuz alkol bazlı el dezenfektanı</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(6) Antiseptik mendiller</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(2) Tıbbi sınıf büyük boy lateks eldiven</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Yapışkan bant, 2 "genişlik</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Anti bakteriyel merhem</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Soğuk paket</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Makas (küçük, kişisel)</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Cımbız</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Yüz siperi, CPR solunum aparatı</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İlk yardım kitapçığı</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Reçetesiz ve reçeteli ilaçlar</a:t>
            </a:r>
            <a:endParaRPr lang="en-US" sz="900" b="0" strike="noStrike" spc="-1">
              <a:latin typeface="Arial"/>
            </a:endParaRPr>
          </a:p>
          <a:p>
            <a:pPr algn="just">
              <a:lnSpc>
                <a:spcPct val="100000"/>
              </a:lnSpc>
              <a:tabLst>
                <a:tab pos="0" algn="l"/>
              </a:tabLst>
            </a:pPr>
            <a:endParaRPr lang="en-US" sz="900" b="0" strike="noStrike" spc="-1">
              <a:latin typeface="Arial"/>
            </a:endParaRPr>
          </a:p>
          <a:p>
            <a:pPr algn="just">
              <a:lnSpc>
                <a:spcPct val="100000"/>
              </a:lnSpc>
              <a:tabLst>
                <a:tab pos="0" algn="l"/>
              </a:tabLst>
            </a:pPr>
            <a:endParaRPr lang="en-US" sz="900" b="0" strike="noStrike" spc="-1">
              <a:latin typeface="Arial"/>
            </a:endParaRPr>
          </a:p>
          <a:p>
            <a:pPr algn="just">
              <a:lnSpc>
                <a:spcPct val="100000"/>
              </a:lnSpc>
              <a:tabLst>
                <a:tab pos="0" algn="l"/>
              </a:tabLst>
            </a:pPr>
            <a:endParaRPr lang="en-US" sz="900" b="0" strike="noStrike" spc="-1">
              <a:latin typeface="Arial"/>
            </a:endParaRPr>
          </a:p>
        </p:txBody>
      </p:sp>
      <p:sp>
        <p:nvSpPr>
          <p:cNvPr id="652" name="Slayt Numarası Yer Tutucusu 3"/>
          <p:cNvSpPr/>
          <p:nvPr/>
        </p:nvSpPr>
        <p:spPr>
          <a:xfrm>
            <a:off x="3884760" y="8685360"/>
            <a:ext cx="2971080" cy="457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443C178D-E952-4B2E-85D3-AA0CCF9A15B3}" type="slidenum">
              <a:rPr lang="tr-TR" sz="1200" b="0" strike="noStrike" spc="-1">
                <a:latin typeface="Times New Roman"/>
              </a:rPr>
              <a:t>19</a:t>
            </a:fld>
            <a:endParaRPr lang="en-US" sz="1200" b="0" strike="noStrike" spc="-1">
              <a:latin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 name="PlaceHolder 1"/>
          <p:cNvSpPr>
            <a:spLocks noGrp="1" noRot="1" noChangeAspect="1"/>
          </p:cNvSpPr>
          <p:nvPr>
            <p:ph type="sldImg"/>
          </p:nvPr>
        </p:nvSpPr>
        <p:spPr>
          <a:xfrm>
            <a:off x="685800" y="1143000"/>
            <a:ext cx="5485680" cy="3085560"/>
          </a:xfrm>
          <a:prstGeom prst="rect">
            <a:avLst/>
          </a:prstGeom>
        </p:spPr>
      </p:sp>
      <p:sp>
        <p:nvSpPr>
          <p:cNvPr id="600" name="PlaceHolder 2"/>
          <p:cNvSpPr>
            <a:spLocks noGrp="1"/>
          </p:cNvSpPr>
          <p:nvPr>
            <p:ph type="body"/>
          </p:nvPr>
        </p:nvSpPr>
        <p:spPr>
          <a:xfrm>
            <a:off x="685800" y="4400640"/>
            <a:ext cx="5485680" cy="3599640"/>
          </a:xfrm>
          <a:prstGeom prst="rect">
            <a:avLst/>
          </a:prstGeom>
        </p:spPr>
        <p:txBody>
          <a:bodyPr lIns="0" tIns="0" rIns="0" bIns="0">
            <a:noAutofit/>
          </a:bodyPr>
          <a:lstStyle/>
          <a:p>
            <a:pPr marL="216000" indent="-215640">
              <a:lnSpc>
                <a:spcPct val="100000"/>
              </a:lnSpc>
              <a:spcAft>
                <a:spcPts val="601"/>
              </a:spcAft>
              <a:tabLst>
                <a:tab pos="0" algn="l"/>
              </a:tabLst>
            </a:pPr>
            <a:r>
              <a:rPr lang="tr-TR" sz="1000" b="1" strike="noStrike" spc="-1">
                <a:solidFill>
                  <a:srgbClr val="000000"/>
                </a:solidFill>
                <a:highlight>
                  <a:srgbClr val="FFFFFF"/>
                </a:highlight>
                <a:latin typeface="Roboto"/>
                <a:ea typeface="Roboto"/>
              </a:rPr>
              <a:t>Önerilen Süre: 40 sn.</a:t>
            </a:r>
            <a:endParaRPr lang="en-US" sz="1000" b="0" strike="noStrike" spc="-1">
              <a:latin typeface="Arial"/>
            </a:endParaRPr>
          </a:p>
          <a:p>
            <a:pPr marL="216000" indent="-215640">
              <a:lnSpc>
                <a:spcPct val="100000"/>
              </a:lnSpc>
              <a:tabLst>
                <a:tab pos="0" algn="l"/>
              </a:tabLst>
            </a:pPr>
            <a:endParaRPr lang="en-US" sz="1000" b="0" strike="noStrike" spc="-1">
              <a:latin typeface="Arial"/>
            </a:endParaRPr>
          </a:p>
          <a:p>
            <a:pPr marL="216000" indent="-215640">
              <a:lnSpc>
                <a:spcPct val="80000"/>
              </a:lnSpc>
              <a:spcAft>
                <a:spcPts val="601"/>
              </a:spcAft>
              <a:tabLst>
                <a:tab pos="0" algn="l"/>
              </a:tabLst>
            </a:pPr>
            <a:r>
              <a:rPr lang="tr-TR" sz="1000" b="0" strike="noStrike" spc="-1">
                <a:solidFill>
                  <a:srgbClr val="000000"/>
                </a:solidFill>
                <a:highlight>
                  <a:srgbClr val="FFFFFF"/>
                </a:highlight>
                <a:latin typeface="Roboto"/>
                <a:ea typeface="Roboto"/>
              </a:rPr>
              <a:t>Öncelikle </a:t>
            </a:r>
            <a:r>
              <a:rPr lang="tr-TR" sz="1000" b="1" strike="noStrike" spc="-1">
                <a:solidFill>
                  <a:srgbClr val="000000"/>
                </a:solidFill>
                <a:highlight>
                  <a:srgbClr val="FFFFFF"/>
                </a:highlight>
                <a:latin typeface="Roboto"/>
                <a:ea typeface="Roboto"/>
              </a:rPr>
              <a:t>Afete Hazır Türkiye Kampanyası</a:t>
            </a:r>
            <a:r>
              <a:rPr lang="tr-TR" sz="1000" b="0" strike="noStrike" spc="-1">
                <a:solidFill>
                  <a:srgbClr val="000000"/>
                </a:solidFill>
                <a:highlight>
                  <a:srgbClr val="FFFFFF"/>
                </a:highlight>
                <a:latin typeface="Roboto"/>
                <a:ea typeface="Roboto"/>
              </a:rPr>
              <a:t> hakkında sizlere bilgi verelim:</a:t>
            </a:r>
            <a:endParaRPr lang="en-US" sz="1000" b="0" strike="noStrike" spc="-1">
              <a:latin typeface="Arial"/>
            </a:endParaRPr>
          </a:p>
          <a:p>
            <a:pPr marL="216000" indent="-215640">
              <a:lnSpc>
                <a:spcPct val="80000"/>
              </a:lnSpc>
              <a:spcAft>
                <a:spcPts val="601"/>
              </a:spcAft>
              <a:tabLst>
                <a:tab pos="0" algn="l"/>
              </a:tabLst>
            </a:pPr>
            <a:r>
              <a:rPr lang="tr-TR" sz="1000" b="0" strike="noStrike" spc="-1">
                <a:solidFill>
                  <a:srgbClr val="000000"/>
                </a:solidFill>
                <a:highlight>
                  <a:srgbClr val="FFFFFF"/>
                </a:highlight>
                <a:latin typeface="Roboto"/>
                <a:ea typeface="Roboto"/>
              </a:rPr>
              <a:t>2012 yılında temelleri atılan ve 2013 yılında hayata geçirilen proje ile AFAD toplumumuzun tüm kesimlerine ulaşmayı hedeflediğinden 4 ana proje oluşturulmuştur.</a:t>
            </a:r>
            <a:endParaRPr lang="en-US" sz="1000" b="0" strike="noStrike" spc="-1">
              <a:latin typeface="Arial"/>
            </a:endParaRPr>
          </a:p>
          <a:p>
            <a:pPr marL="216000" indent="-215640">
              <a:lnSpc>
                <a:spcPct val="80000"/>
              </a:lnSpc>
              <a:spcAft>
                <a:spcPts val="601"/>
              </a:spcAft>
              <a:tabLst>
                <a:tab pos="0" algn="l"/>
              </a:tabLst>
            </a:pPr>
            <a:r>
              <a:rPr lang="tr-TR" sz="1000" b="0" strike="noStrike" spc="-1">
                <a:solidFill>
                  <a:srgbClr val="000000"/>
                </a:solidFill>
                <a:highlight>
                  <a:srgbClr val="FFFFFF"/>
                </a:highlight>
                <a:latin typeface="Roboto"/>
                <a:ea typeface="Roboto"/>
              </a:rPr>
              <a:t>Bu kampanyalar;</a:t>
            </a:r>
            <a:endParaRPr lang="en-US" sz="1000" b="0" strike="noStrike" spc="-1">
              <a:latin typeface="Arial"/>
            </a:endParaRPr>
          </a:p>
          <a:p>
            <a:pPr marL="252000" indent="-179280">
              <a:lnSpc>
                <a:spcPct val="80000"/>
              </a:lnSpc>
              <a:spcAft>
                <a:spcPts val="300"/>
              </a:spcAft>
              <a:buClr>
                <a:srgbClr val="000000"/>
              </a:buClr>
              <a:buFont typeface="Arial"/>
              <a:buChar char="•"/>
              <a:tabLst>
                <a:tab pos="0" algn="l"/>
              </a:tabLst>
            </a:pPr>
            <a:r>
              <a:rPr lang="tr-TR" sz="1000" b="0" strike="noStrike" spc="-1">
                <a:solidFill>
                  <a:srgbClr val="000000"/>
                </a:solidFill>
                <a:highlight>
                  <a:srgbClr val="FFFFFF"/>
                </a:highlight>
                <a:latin typeface="Roboto"/>
                <a:ea typeface="Roboto"/>
              </a:rPr>
              <a:t>Afete Hazır Aile</a:t>
            </a:r>
            <a:endParaRPr lang="en-US" sz="1000" b="0" strike="noStrike" spc="-1">
              <a:latin typeface="Arial"/>
            </a:endParaRPr>
          </a:p>
          <a:p>
            <a:pPr marL="252000" indent="-179280">
              <a:lnSpc>
                <a:spcPct val="80000"/>
              </a:lnSpc>
              <a:spcAft>
                <a:spcPts val="300"/>
              </a:spcAft>
              <a:buClr>
                <a:srgbClr val="000000"/>
              </a:buClr>
              <a:buFont typeface="Arial"/>
              <a:buChar char="•"/>
              <a:tabLst>
                <a:tab pos="0" algn="l"/>
              </a:tabLst>
            </a:pPr>
            <a:r>
              <a:rPr lang="tr-TR" sz="1000" b="0" strike="noStrike" spc="-1">
                <a:solidFill>
                  <a:srgbClr val="000000"/>
                </a:solidFill>
                <a:highlight>
                  <a:srgbClr val="FFFFFF"/>
                </a:highlight>
                <a:latin typeface="Roboto"/>
                <a:ea typeface="Roboto"/>
              </a:rPr>
              <a:t>Afete Hazır Okul</a:t>
            </a:r>
            <a:endParaRPr lang="en-US" sz="1000" b="0" strike="noStrike" spc="-1">
              <a:latin typeface="Arial"/>
            </a:endParaRPr>
          </a:p>
          <a:p>
            <a:pPr marL="252000" indent="-179280">
              <a:lnSpc>
                <a:spcPct val="80000"/>
              </a:lnSpc>
              <a:spcAft>
                <a:spcPts val="300"/>
              </a:spcAft>
              <a:buClr>
                <a:srgbClr val="000000"/>
              </a:buClr>
              <a:buFont typeface="Arial"/>
              <a:buChar char="•"/>
              <a:tabLst>
                <a:tab pos="0" algn="l"/>
              </a:tabLst>
            </a:pPr>
            <a:r>
              <a:rPr lang="tr-TR" sz="1000" b="0" strike="noStrike" spc="-1">
                <a:solidFill>
                  <a:srgbClr val="000000"/>
                </a:solidFill>
                <a:highlight>
                  <a:srgbClr val="FFFFFF"/>
                </a:highlight>
                <a:latin typeface="Roboto"/>
                <a:ea typeface="Roboto"/>
              </a:rPr>
              <a:t>Afete Hazır Gençler</a:t>
            </a:r>
            <a:endParaRPr lang="en-US" sz="1000" b="0" strike="noStrike" spc="-1">
              <a:latin typeface="Arial"/>
            </a:endParaRPr>
          </a:p>
          <a:p>
            <a:pPr marL="252000" indent="-179280">
              <a:lnSpc>
                <a:spcPct val="80000"/>
              </a:lnSpc>
              <a:spcAft>
                <a:spcPts val="300"/>
              </a:spcAft>
              <a:buClr>
                <a:srgbClr val="000000"/>
              </a:buClr>
              <a:buFont typeface="Arial"/>
              <a:buChar char="•"/>
              <a:tabLst>
                <a:tab pos="0" algn="l"/>
              </a:tabLst>
            </a:pPr>
            <a:r>
              <a:rPr lang="tr-TR" sz="1000" b="0" strike="noStrike" spc="-1">
                <a:solidFill>
                  <a:srgbClr val="000000"/>
                </a:solidFill>
                <a:highlight>
                  <a:srgbClr val="FFFFFF"/>
                </a:highlight>
                <a:latin typeface="Roboto"/>
                <a:ea typeface="Roboto"/>
              </a:rPr>
              <a:t>Afete Hazır İşyeri</a:t>
            </a:r>
            <a:endParaRPr lang="en-US" sz="1000" b="0" strike="noStrike" spc="-1">
              <a:latin typeface="Arial"/>
            </a:endParaRPr>
          </a:p>
          <a:p>
            <a:pPr>
              <a:lnSpc>
                <a:spcPct val="100000"/>
              </a:lnSpc>
              <a:tabLst>
                <a:tab pos="0" algn="l"/>
              </a:tabLst>
            </a:pPr>
            <a:endParaRPr lang="en-US" sz="1000" b="0" strike="noStrike" spc="-1">
              <a:latin typeface="Arial"/>
            </a:endParaRPr>
          </a:p>
          <a:p>
            <a:pPr>
              <a:lnSpc>
                <a:spcPct val="100000"/>
              </a:lnSpc>
              <a:tabLst>
                <a:tab pos="0" algn="l"/>
              </a:tabLst>
            </a:pPr>
            <a:endParaRPr lang="en-US" sz="1000" b="0" strike="noStrike" spc="-1">
              <a:latin typeface="Arial"/>
            </a:endParaRPr>
          </a:p>
          <a:p>
            <a:pPr>
              <a:lnSpc>
                <a:spcPct val="100000"/>
              </a:lnSpc>
              <a:tabLst>
                <a:tab pos="0" algn="l"/>
              </a:tabLst>
            </a:pPr>
            <a:endParaRPr lang="en-US" sz="1000" b="0" strike="noStrike" spc="-1">
              <a:latin typeface="Arial"/>
            </a:endParaRPr>
          </a:p>
        </p:txBody>
      </p:sp>
      <p:sp>
        <p:nvSpPr>
          <p:cNvPr id="601" name="Slayt Numarası Yer Tutucusu 3"/>
          <p:cNvSpPr/>
          <p:nvPr/>
        </p:nvSpPr>
        <p:spPr>
          <a:xfrm>
            <a:off x="3884760" y="8685360"/>
            <a:ext cx="2971080" cy="457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865677BA-35FA-4DA7-BDAB-ADE4519BEFAF}" type="slidenum">
              <a:rPr lang="tr-TR" sz="1200" b="0" strike="noStrike" spc="-1">
                <a:latin typeface="Times New Roman"/>
              </a:rPr>
              <a:t>2</a:t>
            </a:fld>
            <a:endParaRPr lang="en-US" sz="1200" b="0" strike="noStrike" spc="-1">
              <a:latin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 name="PlaceHolder 1"/>
          <p:cNvSpPr>
            <a:spLocks noGrp="1" noRot="1" noChangeAspect="1"/>
          </p:cNvSpPr>
          <p:nvPr>
            <p:ph type="sldImg"/>
          </p:nvPr>
        </p:nvSpPr>
        <p:spPr>
          <a:xfrm>
            <a:off x="685800" y="1143000"/>
            <a:ext cx="5485680" cy="3085560"/>
          </a:xfrm>
          <a:prstGeom prst="rect">
            <a:avLst/>
          </a:prstGeom>
        </p:spPr>
      </p:sp>
      <p:sp>
        <p:nvSpPr>
          <p:cNvPr id="654" name="PlaceHolder 2"/>
          <p:cNvSpPr>
            <a:spLocks noGrp="1"/>
          </p:cNvSpPr>
          <p:nvPr>
            <p:ph type="body"/>
          </p:nvPr>
        </p:nvSpPr>
        <p:spPr>
          <a:xfrm>
            <a:off x="685800" y="4400640"/>
            <a:ext cx="5485680" cy="3599640"/>
          </a:xfrm>
          <a:prstGeom prst="rect">
            <a:avLst/>
          </a:prstGeom>
        </p:spPr>
        <p:txBody>
          <a:bodyPr lIns="0" tIns="0" rIns="0" bIns="0">
            <a:noAutofit/>
          </a:bodyPr>
          <a:lstStyle/>
          <a:p>
            <a:pPr marL="216000" indent="-215640" algn="just">
              <a:lnSpc>
                <a:spcPct val="100000"/>
              </a:lnSpc>
              <a:spcAft>
                <a:spcPts val="601"/>
              </a:spcAft>
              <a:tabLst>
                <a:tab pos="0" algn="l"/>
              </a:tabLst>
            </a:pPr>
            <a:r>
              <a:rPr lang="tr-TR" sz="1000" b="1" strike="noStrike" spc="-1">
                <a:solidFill>
                  <a:srgbClr val="000000"/>
                </a:solidFill>
                <a:latin typeface="Roboto"/>
                <a:ea typeface="Roboto"/>
              </a:rPr>
              <a:t>Önerilen Süre: 1dk. </a:t>
            </a:r>
            <a:endParaRPr lang="en-US" sz="1000" b="0" strike="noStrike" spc="-1">
              <a:latin typeface="Arial"/>
            </a:endParaRPr>
          </a:p>
          <a:p>
            <a:pPr marL="457200" indent="-215640" algn="just">
              <a:lnSpc>
                <a:spcPct val="100000"/>
              </a:lnSpc>
              <a:spcBef>
                <a:spcPts val="201"/>
              </a:spcBef>
              <a:tabLst>
                <a:tab pos="0" algn="l"/>
              </a:tabLst>
            </a:pPr>
            <a:endParaRPr lang="en-US" sz="1000" b="0" strike="noStrike" spc="-1">
              <a:latin typeface="Arial"/>
            </a:endParaRPr>
          </a:p>
          <a:p>
            <a:pPr marL="457200" indent="-215640" algn="just">
              <a:lnSpc>
                <a:spcPct val="100000"/>
              </a:lnSpc>
              <a:spcAft>
                <a:spcPts val="601"/>
              </a:spcAft>
              <a:tabLst>
                <a:tab pos="0" algn="l"/>
              </a:tabLst>
            </a:pPr>
            <a:r>
              <a:rPr lang="tr-TR" sz="1000" b="0" strike="noStrike" spc="-1">
                <a:solidFill>
                  <a:srgbClr val="000000"/>
                </a:solidFill>
                <a:latin typeface="Roboto"/>
                <a:ea typeface="Roboto"/>
              </a:rPr>
              <a:t>Afetten sonra bazı önemli </a:t>
            </a:r>
            <a:r>
              <a:rPr lang="tr-TR" sz="1000" b="1" u="sng" strike="noStrike" spc="-1">
                <a:solidFill>
                  <a:srgbClr val="000000"/>
                </a:solidFill>
                <a:uFillTx/>
                <a:latin typeface="Roboto"/>
                <a:ea typeface="Roboto"/>
              </a:rPr>
              <a:t>evraklara</a:t>
            </a:r>
            <a:r>
              <a:rPr lang="tr-TR" sz="1000" b="0" strike="noStrike" spc="-1">
                <a:solidFill>
                  <a:srgbClr val="000000"/>
                </a:solidFill>
                <a:latin typeface="Roboto"/>
                <a:ea typeface="Roboto"/>
              </a:rPr>
              <a:t> ihtiyaç duyulacaktır. Özellikle yardım gelmeye başladığında hukuki sorunları önlemek için bazı belgelerin hazır olması gerekir. Belgelerin asıl veya fotokopileri su geçirmez bir poşet içerisinde afet ve acil durum çantasında saklanabilir ya da bölge dışındaki bir akrabaya gönderilebilir. Böylece afetten sonra bu belgeleri bulmak için zaman kaybedilmeyecek ve resmi işlemlerde kolaylık sağlanacaktır. Her bir aile üyesi için;</a:t>
            </a:r>
            <a:endParaRPr lang="en-US" sz="1000" b="0" strike="noStrike" spc="-1">
              <a:latin typeface="Arial"/>
            </a:endParaRPr>
          </a:p>
          <a:p>
            <a:pPr marL="171360" indent="-170640" algn="just">
              <a:lnSpc>
                <a:spcPct val="100000"/>
              </a:lnSpc>
              <a:spcAft>
                <a:spcPts val="300"/>
              </a:spcAft>
              <a:buClr>
                <a:srgbClr val="000000"/>
              </a:buClr>
              <a:buSzPct val="120000"/>
              <a:buFont typeface="Arial"/>
              <a:buChar char="•"/>
              <a:tabLst>
                <a:tab pos="0" algn="l"/>
              </a:tabLst>
            </a:pPr>
            <a:r>
              <a:rPr lang="tr-TR" sz="1000" b="0" strike="noStrike" spc="-1">
                <a:solidFill>
                  <a:srgbClr val="000000"/>
                </a:solidFill>
                <a:latin typeface="Roboto"/>
                <a:ea typeface="Roboto"/>
              </a:rPr>
              <a:t>Ad - Soyad, T.C. Kimlik Numarası, Cep telefonu</a:t>
            </a:r>
            <a:endParaRPr lang="en-US" sz="1000" b="0" strike="noStrike" spc="-1">
              <a:latin typeface="Arial"/>
            </a:endParaRPr>
          </a:p>
          <a:p>
            <a:pPr marL="171360" indent="-170640" algn="just">
              <a:lnSpc>
                <a:spcPct val="100000"/>
              </a:lnSpc>
              <a:spcAft>
                <a:spcPts val="300"/>
              </a:spcAft>
              <a:buClr>
                <a:srgbClr val="000000"/>
              </a:buClr>
              <a:buSzPct val="120000"/>
              <a:buFont typeface="Arial"/>
              <a:buChar char="•"/>
              <a:tabLst>
                <a:tab pos="0" algn="l"/>
              </a:tabLst>
            </a:pPr>
            <a:r>
              <a:rPr lang="tr-TR" sz="1000" b="0" strike="noStrike" spc="-1">
                <a:solidFill>
                  <a:srgbClr val="000000"/>
                </a:solidFill>
                <a:latin typeface="Roboto"/>
                <a:ea typeface="Roboto"/>
              </a:rPr>
              <a:t>Mesleki Bilgiler (meslek, işyeri adresi ve telefonu)</a:t>
            </a:r>
            <a:endParaRPr lang="en-US" sz="1000" b="0" strike="noStrike" spc="-1">
              <a:latin typeface="Arial"/>
            </a:endParaRPr>
          </a:p>
          <a:p>
            <a:pPr marL="171360" indent="-170640" algn="just">
              <a:lnSpc>
                <a:spcPct val="100000"/>
              </a:lnSpc>
              <a:spcAft>
                <a:spcPts val="300"/>
              </a:spcAft>
              <a:buClr>
                <a:srgbClr val="000000"/>
              </a:buClr>
              <a:buSzPct val="120000"/>
              <a:buFont typeface="Arial"/>
              <a:buChar char="•"/>
              <a:tabLst>
                <a:tab pos="0" algn="l"/>
              </a:tabLst>
            </a:pPr>
            <a:r>
              <a:rPr lang="tr-TR" sz="1000" b="0" strike="noStrike" spc="-1">
                <a:solidFill>
                  <a:srgbClr val="000000"/>
                </a:solidFill>
                <a:latin typeface="Roboto"/>
                <a:ea typeface="Roboto"/>
              </a:rPr>
              <a:t>Okul Bilgileri (Okulun adı, adresi ve telefonu, okul müdürü ve sınıf öğretmeninin adı)</a:t>
            </a:r>
            <a:endParaRPr lang="en-US" sz="1000" b="0" strike="noStrike" spc="-1">
              <a:latin typeface="Arial"/>
            </a:endParaRPr>
          </a:p>
          <a:p>
            <a:pPr marL="171360" indent="-170640" algn="just">
              <a:lnSpc>
                <a:spcPct val="100000"/>
              </a:lnSpc>
              <a:spcAft>
                <a:spcPts val="300"/>
              </a:spcAft>
              <a:buClr>
                <a:srgbClr val="000000"/>
              </a:buClr>
              <a:buSzPct val="120000"/>
              <a:buFont typeface="Arial"/>
              <a:buChar char="•"/>
              <a:tabLst>
                <a:tab pos="0" algn="l"/>
              </a:tabLst>
            </a:pPr>
            <a:r>
              <a:rPr lang="tr-TR" sz="1000" b="0" strike="noStrike" spc="-1">
                <a:solidFill>
                  <a:srgbClr val="000000"/>
                </a:solidFill>
                <a:latin typeface="Roboto"/>
                <a:ea typeface="Roboto"/>
              </a:rPr>
              <a:t>Sağlık Bilgileri (Kan grubu, aile hekimi adı/soyadı/telefonu, alerji bilgisi, düzenli kullanılan ilaçlar, vb.)</a:t>
            </a:r>
            <a:endParaRPr lang="en-US" sz="1000" b="0" strike="noStrike" spc="-1">
              <a:latin typeface="Arial"/>
            </a:endParaRPr>
          </a:p>
          <a:p>
            <a:pPr marL="171360" indent="-170640" algn="just">
              <a:lnSpc>
                <a:spcPct val="100000"/>
              </a:lnSpc>
              <a:spcAft>
                <a:spcPts val="300"/>
              </a:spcAft>
              <a:buClr>
                <a:srgbClr val="000000"/>
              </a:buClr>
              <a:buSzPct val="120000"/>
              <a:buFont typeface="Arial"/>
              <a:buChar char="•"/>
              <a:tabLst>
                <a:tab pos="0" algn="l"/>
              </a:tabLst>
            </a:pPr>
            <a:r>
              <a:rPr lang="tr-TR" sz="1000" b="0" strike="noStrike" spc="-1">
                <a:solidFill>
                  <a:srgbClr val="000000"/>
                </a:solidFill>
                <a:latin typeface="Roboto"/>
                <a:ea typeface="Roboto"/>
              </a:rPr>
              <a:t>Ev adresi ve telefonu</a:t>
            </a:r>
            <a:endParaRPr lang="en-US" sz="1000" b="0" strike="noStrike" spc="-1">
              <a:latin typeface="Arial"/>
            </a:endParaRPr>
          </a:p>
          <a:p>
            <a:pPr marL="171360" indent="-170640" algn="just">
              <a:lnSpc>
                <a:spcPct val="100000"/>
              </a:lnSpc>
              <a:spcAft>
                <a:spcPts val="300"/>
              </a:spcAft>
              <a:buClr>
                <a:srgbClr val="000000"/>
              </a:buClr>
              <a:buSzPct val="120000"/>
              <a:buFont typeface="Arial"/>
              <a:buChar char="•"/>
              <a:tabLst>
                <a:tab pos="0" algn="l"/>
              </a:tabLst>
            </a:pPr>
            <a:r>
              <a:rPr lang="tr-TR" sz="1000" b="0" strike="noStrike" spc="-1">
                <a:solidFill>
                  <a:srgbClr val="000000"/>
                </a:solidFill>
                <a:latin typeface="Roboto"/>
                <a:ea typeface="Roboto"/>
              </a:rPr>
              <a:t>ZDS poliçe numarası, ilgili acente telefon/faks numarası</a:t>
            </a:r>
            <a:endParaRPr lang="en-US" sz="1000" b="0" strike="noStrike" spc="-1">
              <a:latin typeface="Arial"/>
            </a:endParaRPr>
          </a:p>
          <a:p>
            <a:pPr marL="171360" indent="-170640" algn="just">
              <a:lnSpc>
                <a:spcPct val="100000"/>
              </a:lnSpc>
              <a:spcAft>
                <a:spcPts val="300"/>
              </a:spcAft>
              <a:buClr>
                <a:srgbClr val="000000"/>
              </a:buClr>
              <a:buSzPct val="120000"/>
              <a:buFont typeface="Arial"/>
              <a:buChar char="•"/>
              <a:tabLst>
                <a:tab pos="0" algn="l"/>
              </a:tabLst>
            </a:pPr>
            <a:r>
              <a:rPr lang="tr-TR" sz="1000" b="0" strike="noStrike" spc="-1">
                <a:solidFill>
                  <a:srgbClr val="000000"/>
                </a:solidFill>
                <a:latin typeface="Roboto"/>
                <a:ea typeface="Roboto"/>
              </a:rPr>
              <a:t>Özel sağlık sigortası gibi sigortaların poliçe numarası, ilgili acente telefon/faks numarası</a:t>
            </a:r>
            <a:endParaRPr lang="en-US" sz="1000" b="0" strike="noStrike" spc="-1">
              <a:latin typeface="Arial"/>
            </a:endParaRPr>
          </a:p>
          <a:p>
            <a:pPr marL="171360" indent="-170640" algn="just">
              <a:lnSpc>
                <a:spcPct val="100000"/>
              </a:lnSpc>
              <a:spcAft>
                <a:spcPts val="300"/>
              </a:spcAft>
              <a:buClr>
                <a:srgbClr val="000000"/>
              </a:buClr>
              <a:buSzPct val="120000"/>
              <a:buFont typeface="Arial"/>
              <a:buChar char="•"/>
              <a:tabLst>
                <a:tab pos="0" algn="l"/>
              </a:tabLst>
            </a:pPr>
            <a:r>
              <a:rPr lang="tr-TR" sz="1000" b="0" strike="noStrike" spc="-1">
                <a:solidFill>
                  <a:srgbClr val="000000"/>
                </a:solidFill>
                <a:latin typeface="Roboto"/>
                <a:ea typeface="Roboto"/>
              </a:rPr>
              <a:t>Pasaport numarası</a:t>
            </a:r>
            <a:endParaRPr lang="en-US" sz="1000" b="0" strike="noStrike" spc="-1">
              <a:latin typeface="Arial"/>
            </a:endParaRPr>
          </a:p>
          <a:p>
            <a:pPr marL="171360" indent="-170640" algn="just">
              <a:lnSpc>
                <a:spcPct val="100000"/>
              </a:lnSpc>
              <a:spcAft>
                <a:spcPts val="300"/>
              </a:spcAft>
              <a:buClr>
                <a:srgbClr val="000000"/>
              </a:buClr>
              <a:buSzPct val="120000"/>
              <a:buFont typeface="Arial"/>
              <a:buChar char="•"/>
              <a:tabLst>
                <a:tab pos="0" algn="l"/>
              </a:tabLst>
            </a:pPr>
            <a:r>
              <a:rPr lang="tr-TR" sz="1000" b="0" strike="noStrike" spc="-1">
                <a:solidFill>
                  <a:srgbClr val="000000"/>
                </a:solidFill>
                <a:latin typeface="Roboto"/>
                <a:ea typeface="Roboto"/>
              </a:rPr>
              <a:t>Ehliyet numarası</a:t>
            </a:r>
            <a:endParaRPr lang="en-US" sz="1000" b="0" strike="noStrike" spc="-1">
              <a:latin typeface="Arial"/>
            </a:endParaRPr>
          </a:p>
          <a:p>
            <a:pPr marL="171360" indent="-170640" algn="just">
              <a:lnSpc>
                <a:spcPct val="100000"/>
              </a:lnSpc>
              <a:spcAft>
                <a:spcPts val="300"/>
              </a:spcAft>
              <a:buClr>
                <a:srgbClr val="000000"/>
              </a:buClr>
              <a:buSzPct val="120000"/>
              <a:buFont typeface="Arial"/>
              <a:buChar char="•"/>
              <a:tabLst>
                <a:tab pos="0" algn="l"/>
              </a:tabLst>
            </a:pPr>
            <a:r>
              <a:rPr lang="tr-TR" sz="1000" b="0" strike="noStrike" spc="-1">
                <a:solidFill>
                  <a:srgbClr val="000000"/>
                </a:solidFill>
                <a:latin typeface="Roboto"/>
                <a:ea typeface="Roboto"/>
              </a:rPr>
              <a:t>Araç bilgileri (Plaka, ruhsat numarası, kasko poliçe numarası)</a:t>
            </a:r>
            <a:endParaRPr lang="en-US" sz="1000" b="0" strike="noStrike" spc="-1">
              <a:latin typeface="Arial"/>
            </a:endParaRPr>
          </a:p>
          <a:p>
            <a:pPr marL="171360" indent="-170640" algn="just">
              <a:lnSpc>
                <a:spcPct val="100000"/>
              </a:lnSpc>
              <a:spcAft>
                <a:spcPts val="300"/>
              </a:spcAft>
              <a:buClr>
                <a:srgbClr val="000000"/>
              </a:buClr>
              <a:buSzPct val="120000"/>
              <a:buFont typeface="Arial"/>
              <a:buChar char="•"/>
              <a:tabLst>
                <a:tab pos="0" algn="l"/>
              </a:tabLst>
            </a:pPr>
            <a:r>
              <a:rPr lang="tr-TR" sz="1000" b="0" strike="noStrike" spc="-1">
                <a:solidFill>
                  <a:srgbClr val="000000"/>
                </a:solidFill>
                <a:latin typeface="Roboto"/>
                <a:ea typeface="Roboto"/>
              </a:rPr>
              <a:t>Evcil hayvanların evraklarını</a:t>
            </a:r>
            <a:endParaRPr lang="en-US" sz="1000" b="0" strike="noStrike" spc="-1">
              <a:latin typeface="Arial"/>
            </a:endParaRPr>
          </a:p>
          <a:p>
            <a:pPr algn="just">
              <a:lnSpc>
                <a:spcPct val="100000"/>
              </a:lnSpc>
              <a:spcBef>
                <a:spcPts val="201"/>
              </a:spcBef>
              <a:tabLst>
                <a:tab pos="0" algn="l"/>
              </a:tabLst>
            </a:pPr>
            <a:r>
              <a:rPr lang="tr-TR" sz="1000" b="0" strike="noStrike" spc="-1">
                <a:solidFill>
                  <a:srgbClr val="000000"/>
                </a:solidFill>
                <a:latin typeface="Roboto"/>
                <a:ea typeface="Roboto"/>
              </a:rPr>
              <a:t>su geçirmez bir poşet içinde Afet ve Acil Durum Çantası’na yerleştirin.</a:t>
            </a:r>
            <a:endParaRPr lang="en-US" sz="1000" b="0" strike="noStrike" spc="-1">
              <a:latin typeface="Arial"/>
            </a:endParaRPr>
          </a:p>
          <a:p>
            <a:pPr algn="just">
              <a:lnSpc>
                <a:spcPct val="100000"/>
              </a:lnSpc>
              <a:spcBef>
                <a:spcPts val="201"/>
              </a:spcBef>
              <a:tabLst>
                <a:tab pos="0" algn="l"/>
              </a:tabLst>
            </a:pPr>
            <a:endParaRPr lang="en-US" sz="1000" b="0" strike="noStrike" spc="-1">
              <a:latin typeface="Arial"/>
            </a:endParaRPr>
          </a:p>
          <a:p>
            <a:pPr algn="just">
              <a:lnSpc>
                <a:spcPct val="100000"/>
              </a:lnSpc>
              <a:tabLst>
                <a:tab pos="0" algn="l"/>
              </a:tabLst>
            </a:pPr>
            <a:endParaRPr lang="en-US" sz="1000" b="0" strike="noStrike" spc="-1">
              <a:latin typeface="Arial"/>
            </a:endParaRPr>
          </a:p>
        </p:txBody>
      </p:sp>
      <p:sp>
        <p:nvSpPr>
          <p:cNvPr id="655" name="Slayt Numarası Yer Tutucusu 3"/>
          <p:cNvSpPr/>
          <p:nvPr/>
        </p:nvSpPr>
        <p:spPr>
          <a:xfrm>
            <a:off x="3884760" y="8685360"/>
            <a:ext cx="2971080" cy="457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46105A42-7B3F-4FF0-A8D2-7532792B3024}" type="slidenum">
              <a:rPr lang="tr-TR" sz="1200" b="0" strike="noStrike" spc="-1">
                <a:latin typeface="Times New Roman"/>
              </a:rPr>
              <a:t>20</a:t>
            </a:fld>
            <a:endParaRPr lang="en-US" sz="1200" b="0" strike="noStrike" spc="-1">
              <a:latin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 name="PlaceHolder 1"/>
          <p:cNvSpPr>
            <a:spLocks noGrp="1" noRot="1" noChangeAspect="1"/>
          </p:cNvSpPr>
          <p:nvPr>
            <p:ph type="sldImg"/>
          </p:nvPr>
        </p:nvSpPr>
        <p:spPr>
          <a:xfrm>
            <a:off x="685800" y="1143000"/>
            <a:ext cx="5485680" cy="3085560"/>
          </a:xfrm>
          <a:prstGeom prst="rect">
            <a:avLst/>
          </a:prstGeom>
        </p:spPr>
      </p:sp>
      <p:sp>
        <p:nvSpPr>
          <p:cNvPr id="657" name="PlaceHolder 2"/>
          <p:cNvSpPr>
            <a:spLocks noGrp="1"/>
          </p:cNvSpPr>
          <p:nvPr>
            <p:ph type="body"/>
          </p:nvPr>
        </p:nvSpPr>
        <p:spPr>
          <a:xfrm>
            <a:off x="685800" y="4400640"/>
            <a:ext cx="5485680" cy="3599640"/>
          </a:xfrm>
          <a:prstGeom prst="rect">
            <a:avLst/>
          </a:prstGeom>
        </p:spPr>
        <p:txBody>
          <a:bodyPr lIns="0" tIns="0" rIns="0" bIns="0">
            <a:noAutofit/>
          </a:bodyPr>
          <a:lstStyle/>
          <a:p>
            <a:pPr marL="216000" indent="-216000" algn="just">
              <a:lnSpc>
                <a:spcPct val="100000"/>
              </a:lnSpc>
              <a:tabLst>
                <a:tab pos="0" algn="l"/>
              </a:tabLst>
            </a:pPr>
            <a:r>
              <a:rPr lang="tr-TR" sz="1000" b="1" strike="noStrike" spc="-1">
                <a:latin typeface="Roboto"/>
                <a:ea typeface="Roboto"/>
              </a:rPr>
              <a:t>Önerilen Süre: 1 dk.</a:t>
            </a:r>
            <a:endParaRPr lang="en-US" sz="1000" b="0" strike="noStrike" spc="-1">
              <a:latin typeface="Arial"/>
            </a:endParaRPr>
          </a:p>
          <a:p>
            <a:pPr marL="216000" indent="-216000" algn="just">
              <a:lnSpc>
                <a:spcPct val="100000"/>
              </a:lnSpc>
              <a:spcBef>
                <a:spcPts val="601"/>
              </a:spcBef>
              <a:tabLst>
                <a:tab pos="0" algn="l"/>
              </a:tabLst>
            </a:pPr>
            <a:r>
              <a:rPr lang="tr-TR" sz="1000" b="1" i="1" strike="noStrike" spc="-1">
                <a:latin typeface="Roboto"/>
                <a:ea typeface="Roboto"/>
              </a:rPr>
              <a:t>Slayt animasyonu tıklayınca başlar, sessizdir.</a:t>
            </a:r>
            <a:endParaRPr lang="en-US" sz="1000" b="0" strike="noStrike" spc="-1">
              <a:latin typeface="Arial"/>
            </a:endParaRPr>
          </a:p>
          <a:p>
            <a:pPr marL="216000" indent="-216000" algn="just">
              <a:lnSpc>
                <a:spcPct val="100000"/>
              </a:lnSpc>
              <a:tabLst>
                <a:tab pos="0" algn="l"/>
              </a:tabLst>
            </a:pPr>
            <a:endParaRPr lang="en-US" sz="1000" b="0" strike="noStrike" spc="-1">
              <a:latin typeface="Arial"/>
            </a:endParaRPr>
          </a:p>
          <a:p>
            <a:pPr marL="216000" indent="-216000" algn="just">
              <a:lnSpc>
                <a:spcPct val="100000"/>
              </a:lnSpc>
              <a:spcAft>
                <a:spcPts val="601"/>
              </a:spcAft>
              <a:tabLst>
                <a:tab pos="0" algn="l"/>
              </a:tabLst>
            </a:pPr>
            <a:r>
              <a:rPr lang="tr-TR" sz="1000" b="0" strike="noStrike" spc="-1">
                <a:latin typeface="Roboto"/>
                <a:ea typeface="Roboto"/>
              </a:rPr>
              <a:t>Evinizi gerektiğinde daha güvenli ve hızlı bir şekilde tahliye edebilmeniz için öncesinde bazı hazırlıklar yapmalısınız. Tahliyenin başarılı olması için;</a:t>
            </a:r>
            <a:endParaRPr lang="en-US" sz="1000" b="0" strike="noStrike" spc="-1">
              <a:latin typeface="Arial"/>
            </a:endParaRPr>
          </a:p>
          <a:p>
            <a:pPr marL="216000" indent="-216000" algn="just">
              <a:lnSpc>
                <a:spcPct val="100000"/>
              </a:lnSpc>
              <a:spcAft>
                <a:spcPts val="601"/>
              </a:spcAft>
              <a:tabLst>
                <a:tab pos="0" algn="l"/>
              </a:tabLst>
            </a:pPr>
            <a:r>
              <a:rPr lang="tr-TR" sz="1000" b="1" u="sng" strike="noStrike" spc="-1">
                <a:solidFill>
                  <a:srgbClr val="000000"/>
                </a:solidFill>
                <a:uFillTx/>
                <a:latin typeface="Roboto"/>
                <a:ea typeface="Roboto"/>
              </a:rPr>
              <a:t>Tıklayın;</a:t>
            </a:r>
            <a:endParaRPr lang="en-US" sz="1000" b="0" strike="noStrike" spc="-1">
              <a:latin typeface="Arial"/>
            </a:endParaRPr>
          </a:p>
          <a:p>
            <a:pPr marL="216000" indent="-216000" algn="just">
              <a:lnSpc>
                <a:spcPct val="100000"/>
              </a:lnSpc>
              <a:spcAft>
                <a:spcPts val="601"/>
              </a:spcAft>
              <a:tabLst>
                <a:tab pos="0" algn="l"/>
              </a:tabLst>
            </a:pPr>
            <a:r>
              <a:rPr lang="tr-TR" sz="1000" b="0" strike="noStrike" spc="-1">
                <a:solidFill>
                  <a:srgbClr val="000000"/>
                </a:solidFill>
                <a:latin typeface="Roboto"/>
                <a:ea typeface="Roboto"/>
              </a:rPr>
              <a:t>Önce çıkış yolları üzerinde bulunan ve tahliyeyi engelleyecek olan eşyaları kaldırın.</a:t>
            </a:r>
            <a:endParaRPr lang="en-US" sz="1000" b="0" strike="noStrike" spc="-1">
              <a:latin typeface="Arial"/>
            </a:endParaRPr>
          </a:p>
          <a:p>
            <a:pPr marL="216000" indent="-216000" algn="just">
              <a:lnSpc>
                <a:spcPct val="100000"/>
              </a:lnSpc>
              <a:spcAft>
                <a:spcPts val="601"/>
              </a:spcAft>
              <a:tabLst>
                <a:tab pos="0" algn="l"/>
              </a:tabLst>
            </a:pPr>
            <a:r>
              <a:rPr lang="tr-TR" sz="1000" b="1" u="sng" strike="noStrike" spc="-1">
                <a:solidFill>
                  <a:srgbClr val="000000"/>
                </a:solidFill>
                <a:uFillTx/>
                <a:latin typeface="Roboto"/>
                <a:ea typeface="Roboto"/>
              </a:rPr>
              <a:t>Tıklayın;</a:t>
            </a:r>
            <a:endParaRPr lang="en-US" sz="1000" b="0" strike="noStrike" spc="-1">
              <a:latin typeface="Arial"/>
            </a:endParaRPr>
          </a:p>
          <a:p>
            <a:pPr marL="216000" indent="-216000" algn="just">
              <a:lnSpc>
                <a:spcPct val="100000"/>
              </a:lnSpc>
              <a:spcAft>
                <a:spcPts val="601"/>
              </a:spcAft>
              <a:tabLst>
                <a:tab pos="0" algn="l"/>
              </a:tabLst>
            </a:pPr>
            <a:r>
              <a:rPr lang="tr-TR" sz="1000" b="0" strike="noStrike" spc="-1">
                <a:solidFill>
                  <a:srgbClr val="000000"/>
                </a:solidFill>
                <a:latin typeface="Roboto"/>
                <a:ea typeface="Roboto"/>
              </a:rPr>
              <a:t>Ailece tahliye planı yapmalısınız. Bu planda kaçış yolları, dışarıda toplanma noktası ve ilk kurtarılacak olan eşyalar da yer almalıdır. Bu planı asmayı da unutmayın.</a:t>
            </a:r>
            <a:endParaRPr lang="en-US" sz="1000" b="0" strike="noStrike" spc="-1">
              <a:latin typeface="Arial"/>
            </a:endParaRPr>
          </a:p>
          <a:p>
            <a:pPr marL="216000" indent="-216000" algn="just">
              <a:lnSpc>
                <a:spcPct val="100000"/>
              </a:lnSpc>
              <a:spcAft>
                <a:spcPts val="601"/>
              </a:spcAft>
              <a:tabLst>
                <a:tab pos="0" algn="l"/>
              </a:tabLst>
            </a:pPr>
            <a:r>
              <a:rPr lang="tr-TR" sz="1000" b="1" u="sng" strike="noStrike" spc="-1">
                <a:solidFill>
                  <a:srgbClr val="000000"/>
                </a:solidFill>
                <a:uFillTx/>
                <a:latin typeface="Roboto"/>
                <a:ea typeface="Roboto"/>
              </a:rPr>
              <a:t>Tıklayın;</a:t>
            </a:r>
            <a:endParaRPr lang="en-US" sz="1000" b="0" strike="noStrike" spc="-1">
              <a:latin typeface="Arial"/>
            </a:endParaRPr>
          </a:p>
          <a:p>
            <a:pPr marL="216000" indent="-216000" algn="just">
              <a:lnSpc>
                <a:spcPct val="100000"/>
              </a:lnSpc>
              <a:spcAft>
                <a:spcPts val="601"/>
              </a:spcAft>
              <a:tabLst>
                <a:tab pos="0" algn="l"/>
              </a:tabLst>
            </a:pPr>
            <a:r>
              <a:rPr lang="tr-TR" sz="1000" b="0" strike="noStrike" spc="-1">
                <a:solidFill>
                  <a:srgbClr val="000000"/>
                </a:solidFill>
                <a:latin typeface="Roboto"/>
                <a:ea typeface="Roboto"/>
              </a:rPr>
              <a:t>Evinize ve (varsa) aracınıza ait anahtarları herkesin görüp ulaşabileceği yere asın.</a:t>
            </a:r>
            <a:endParaRPr lang="en-US" sz="1000" b="0" strike="noStrike" spc="-1">
              <a:latin typeface="Arial"/>
            </a:endParaRPr>
          </a:p>
          <a:p>
            <a:pPr marL="216000" indent="-216000" algn="just">
              <a:lnSpc>
                <a:spcPct val="100000"/>
              </a:lnSpc>
              <a:spcAft>
                <a:spcPts val="601"/>
              </a:spcAft>
              <a:tabLst>
                <a:tab pos="0" algn="l"/>
              </a:tabLst>
            </a:pPr>
            <a:r>
              <a:rPr lang="tr-TR" sz="1000" b="1" u="sng" strike="noStrike" spc="-1">
                <a:solidFill>
                  <a:srgbClr val="000000"/>
                </a:solidFill>
                <a:uFillTx/>
                <a:latin typeface="Roboto"/>
                <a:ea typeface="Roboto"/>
              </a:rPr>
              <a:t>Tıklayın;</a:t>
            </a:r>
            <a:endParaRPr lang="en-US" sz="1000" b="0" strike="noStrike" spc="-1">
              <a:latin typeface="Arial"/>
            </a:endParaRPr>
          </a:p>
          <a:p>
            <a:pPr marL="216000" indent="-216000" algn="just">
              <a:lnSpc>
                <a:spcPct val="100000"/>
              </a:lnSpc>
              <a:spcAft>
                <a:spcPts val="601"/>
              </a:spcAft>
              <a:tabLst>
                <a:tab pos="0" algn="l"/>
              </a:tabLst>
            </a:pPr>
            <a:r>
              <a:rPr lang="tr-TR" sz="1000" b="0" strike="noStrike" spc="-1">
                <a:solidFill>
                  <a:srgbClr val="000000"/>
                </a:solidFill>
                <a:latin typeface="Roboto"/>
                <a:ea typeface="Roboto"/>
              </a:rPr>
              <a:t>Çıkış yoluna herkesin görebileceği ve karanlıkta yansıtıcı özeliği olan (fosforlu) çıkış işaretleri yerleştirin.</a:t>
            </a:r>
            <a:endParaRPr lang="en-US" sz="1000" b="0" strike="noStrike" spc="-1">
              <a:latin typeface="Arial"/>
            </a:endParaRPr>
          </a:p>
          <a:p>
            <a:pPr marL="216000" indent="-216000" algn="just">
              <a:lnSpc>
                <a:spcPct val="100000"/>
              </a:lnSpc>
              <a:spcAft>
                <a:spcPts val="601"/>
              </a:spcAft>
              <a:tabLst>
                <a:tab pos="0" algn="l"/>
              </a:tabLst>
            </a:pPr>
            <a:r>
              <a:rPr lang="tr-TR" sz="1000" b="1" u="sng" strike="noStrike" spc="-1">
                <a:solidFill>
                  <a:srgbClr val="000000"/>
                </a:solidFill>
                <a:uFillTx/>
                <a:latin typeface="Roboto"/>
                <a:ea typeface="Roboto"/>
              </a:rPr>
              <a:t>Tıklayın;</a:t>
            </a:r>
            <a:endParaRPr lang="en-US" sz="1000" b="0" strike="noStrike" spc="-1">
              <a:latin typeface="Arial"/>
            </a:endParaRPr>
          </a:p>
          <a:p>
            <a:pPr marL="216000" indent="-216000" algn="just">
              <a:lnSpc>
                <a:spcPct val="100000"/>
              </a:lnSpc>
              <a:spcAft>
                <a:spcPts val="601"/>
              </a:spcAft>
              <a:tabLst>
                <a:tab pos="0" algn="l"/>
              </a:tabLst>
            </a:pPr>
            <a:r>
              <a:rPr lang="tr-TR" sz="1000" b="0" strike="noStrike" spc="-1">
                <a:solidFill>
                  <a:srgbClr val="000000"/>
                </a:solidFill>
                <a:latin typeface="Roboto"/>
                <a:ea typeface="Roboto"/>
              </a:rPr>
              <a:t>Tahliye olurken vaktiniz varsa yapmanız gereken şey yaşadığınız yerlerin tesisatlarının kapatılmasıdır. Evimizde bulunan elektrik, su, gaz gibi tüm tesisatların yerlerini ve açma kapama pozisyonlarını öğrenmeliyiz. Şalterlerin açık ya da kapalı yönleri için karanlıkta da gösterir fosforlu etiketleri kullanabilirsiniz. Ayrıca siz evde olmadığınızda tesisatın kapatılması görevi diğer aile fertlerinin olacaktır. Onların da tesisatların yerlerini bildiğinden ve açık kapalı pozisyonlarında şüpheye düşmediklerinden emin olmanız gerekecektir. Aile Afet Planınızı yaparken bunları konuşup yerlerini öğreniniz ve öğretiniz.</a:t>
            </a:r>
            <a:endParaRPr lang="en-US" sz="1000" b="0" strike="noStrike" spc="-1">
              <a:latin typeface="Arial"/>
            </a:endParaRPr>
          </a:p>
          <a:p>
            <a:pPr marL="216000" indent="-216000" algn="just">
              <a:lnSpc>
                <a:spcPct val="100000"/>
              </a:lnSpc>
              <a:spcAft>
                <a:spcPts val="601"/>
              </a:spcAft>
              <a:tabLst>
                <a:tab pos="0" algn="l"/>
              </a:tabLst>
            </a:pPr>
            <a:r>
              <a:rPr lang="tr-TR" sz="1000" b="1" u="sng" strike="noStrike" spc="-1">
                <a:solidFill>
                  <a:srgbClr val="000000"/>
                </a:solidFill>
                <a:uFillTx/>
                <a:latin typeface="Roboto"/>
                <a:ea typeface="Roboto"/>
              </a:rPr>
              <a:t>Tıklayın;</a:t>
            </a:r>
            <a:endParaRPr lang="en-US" sz="1000" b="0" strike="noStrike" spc="-1">
              <a:latin typeface="Arial"/>
            </a:endParaRPr>
          </a:p>
          <a:p>
            <a:pPr marL="216000" indent="-216000" algn="just">
              <a:lnSpc>
                <a:spcPct val="100000"/>
              </a:lnSpc>
              <a:spcAft>
                <a:spcPts val="601"/>
              </a:spcAft>
              <a:tabLst>
                <a:tab pos="0" algn="l"/>
              </a:tabLst>
            </a:pPr>
            <a:r>
              <a:rPr lang="tr-TR" sz="1000" b="0" strike="noStrike" spc="-1">
                <a:solidFill>
                  <a:srgbClr val="000000"/>
                </a:solidFill>
                <a:latin typeface="Roboto"/>
                <a:ea typeface="Roboto"/>
              </a:rPr>
              <a:t>Her altı ayda bir tahliye tatbikatı yapılmalıdır. Düzenli tatbikatlar size tahliye sırasında hız ve güvenlik sağlayacaktır. </a:t>
            </a:r>
            <a:endParaRPr lang="en-US" sz="1000" b="0" strike="noStrike" spc="-1">
              <a:latin typeface="Arial"/>
            </a:endParaRPr>
          </a:p>
        </p:txBody>
      </p:sp>
      <p:sp>
        <p:nvSpPr>
          <p:cNvPr id="658" name="Slayt Numarası Yer Tutucusu 3"/>
          <p:cNvSpPr/>
          <p:nvPr/>
        </p:nvSpPr>
        <p:spPr>
          <a:xfrm>
            <a:off x="3884760" y="8685360"/>
            <a:ext cx="2971080" cy="457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4009C39A-1A7C-4A06-9FEF-F4806CA93F5E}" type="slidenum">
              <a:rPr lang="tr-TR" sz="1200" b="0" strike="noStrike" spc="-1">
                <a:latin typeface="Times New Roman"/>
              </a:rPr>
              <a:t>21</a:t>
            </a:fld>
            <a:endParaRPr lang="en-US" sz="1200" b="0" strike="noStrike" spc="-1">
              <a:latin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 name="PlaceHolder 1"/>
          <p:cNvSpPr>
            <a:spLocks noGrp="1" noRot="1" noChangeAspect="1"/>
          </p:cNvSpPr>
          <p:nvPr>
            <p:ph type="sldImg"/>
          </p:nvPr>
        </p:nvSpPr>
        <p:spPr>
          <a:xfrm>
            <a:off x="685800" y="1143000"/>
            <a:ext cx="5485680" cy="3085560"/>
          </a:xfrm>
          <a:prstGeom prst="rect">
            <a:avLst/>
          </a:prstGeom>
        </p:spPr>
      </p:sp>
      <p:sp>
        <p:nvSpPr>
          <p:cNvPr id="660" name="PlaceHolder 2"/>
          <p:cNvSpPr>
            <a:spLocks noGrp="1"/>
          </p:cNvSpPr>
          <p:nvPr>
            <p:ph type="body"/>
          </p:nvPr>
        </p:nvSpPr>
        <p:spPr>
          <a:xfrm>
            <a:off x="685800" y="4400640"/>
            <a:ext cx="5485680" cy="3599640"/>
          </a:xfrm>
          <a:prstGeom prst="rect">
            <a:avLst/>
          </a:prstGeom>
        </p:spPr>
        <p:txBody>
          <a:bodyPr lIns="0" tIns="0" rIns="0" bIns="0">
            <a:noAutofit/>
          </a:bodyPr>
          <a:lstStyle/>
          <a:p>
            <a:pPr marL="216000" indent="-215640" algn="just">
              <a:lnSpc>
                <a:spcPct val="100000"/>
              </a:lnSpc>
              <a:tabLst>
                <a:tab pos="0" algn="l"/>
              </a:tabLst>
            </a:pPr>
            <a:r>
              <a:rPr lang="tr-TR" sz="1000" b="1" strike="noStrike" spc="-1">
                <a:solidFill>
                  <a:srgbClr val="000000"/>
                </a:solidFill>
                <a:latin typeface="Roboto"/>
                <a:ea typeface="Roboto"/>
              </a:rPr>
              <a:t>Önerilen Süre: 1dk. 15 sn.</a:t>
            </a:r>
            <a:endParaRPr lang="en-US" sz="1000" b="0" strike="noStrike" spc="-1">
              <a:latin typeface="Arial"/>
            </a:endParaRPr>
          </a:p>
          <a:p>
            <a:pPr marL="216000" indent="-215640" algn="just">
              <a:lnSpc>
                <a:spcPct val="100000"/>
              </a:lnSpc>
              <a:spcAft>
                <a:spcPts val="601"/>
              </a:spcAft>
              <a:tabLst>
                <a:tab pos="0" algn="l"/>
              </a:tabLst>
            </a:pPr>
            <a:r>
              <a:rPr lang="tr-TR" sz="1000" b="1" i="1" strike="noStrike" spc="-1">
                <a:solidFill>
                  <a:srgbClr val="000000"/>
                </a:solidFill>
                <a:latin typeface="Roboto"/>
                <a:ea typeface="Roboto"/>
              </a:rPr>
              <a:t>Slayt animasyonu tıklayınca başlar, sessizdir.</a:t>
            </a:r>
            <a:endParaRPr lang="en-US" sz="1000" b="0" strike="noStrike" spc="-1">
              <a:latin typeface="Arial"/>
            </a:endParaRPr>
          </a:p>
          <a:p>
            <a:pPr marL="216000" indent="-215640" algn="just">
              <a:lnSpc>
                <a:spcPct val="100000"/>
              </a:lnSpc>
              <a:tabLst>
                <a:tab pos="0" algn="l"/>
              </a:tabLst>
            </a:pPr>
            <a:endParaRPr lang="en-US" sz="1000" b="0" strike="noStrike" spc="-1">
              <a:latin typeface="Arial"/>
            </a:endParaRPr>
          </a:p>
          <a:p>
            <a:pPr marL="216000" indent="-215640" algn="just">
              <a:lnSpc>
                <a:spcPct val="100000"/>
              </a:lnSpc>
              <a:spcAft>
                <a:spcPts val="601"/>
              </a:spcAft>
              <a:tabLst>
                <a:tab pos="0" algn="l"/>
              </a:tabLst>
            </a:pPr>
            <a:r>
              <a:rPr lang="tr-TR" sz="1000" b="0" strike="noStrike" spc="-1">
                <a:solidFill>
                  <a:srgbClr val="000000"/>
                </a:solidFill>
                <a:latin typeface="Roboto"/>
                <a:ea typeface="Roboto"/>
              </a:rPr>
              <a:t>Olası bir afet ve acil durum sonrası aile fertleri ile buluşacağımız toplanma alanlarımızı öğrenmeliyiz.</a:t>
            </a:r>
            <a:endParaRPr lang="en-US" sz="1000" b="0" strike="noStrike" spc="-1">
              <a:latin typeface="Arial"/>
            </a:endParaRPr>
          </a:p>
          <a:p>
            <a:pPr marL="216000" indent="-215640" algn="just">
              <a:lnSpc>
                <a:spcPct val="100000"/>
              </a:lnSpc>
              <a:spcAft>
                <a:spcPts val="601"/>
              </a:spcAft>
              <a:tabLst>
                <a:tab pos="0" algn="l"/>
              </a:tabLst>
            </a:pPr>
            <a:r>
              <a:rPr lang="tr-TR" sz="1000" b="0" strike="noStrike" spc="-1">
                <a:solidFill>
                  <a:srgbClr val="000000"/>
                </a:solidFill>
                <a:latin typeface="Roboto"/>
                <a:ea typeface="Roboto"/>
              </a:rPr>
              <a:t>Toplanma Alanları; afet ve acil durumlar sonrasında geçici barınma merkezleri hazır olana kadar geçecek süre içerisinde yaşanacak paniği önlemek ve sağlıklı bilgi alışverişini sağlamak amacıyla halkın tehlikeli bölgeden uzaklaşarak toplanabileceği güvenli alanlardır. </a:t>
            </a:r>
            <a:endParaRPr lang="en-US" sz="1000" b="0" strike="noStrike" spc="-1">
              <a:latin typeface="Arial"/>
            </a:endParaRPr>
          </a:p>
          <a:p>
            <a:pPr marL="216000" indent="-215640" algn="just">
              <a:lnSpc>
                <a:spcPct val="100000"/>
              </a:lnSpc>
              <a:spcAft>
                <a:spcPts val="601"/>
              </a:spcAft>
              <a:tabLst>
                <a:tab pos="0" algn="l"/>
              </a:tabLst>
            </a:pPr>
            <a:r>
              <a:rPr lang="tr-TR" sz="1000" b="1" u="sng" strike="noStrike" spc="-1">
                <a:solidFill>
                  <a:srgbClr val="000000"/>
                </a:solidFill>
                <a:uFillTx/>
                <a:latin typeface="Roboto"/>
                <a:ea typeface="Roboto"/>
              </a:rPr>
              <a:t>Tıklayın;</a:t>
            </a:r>
            <a:endParaRPr lang="en-US" sz="1000" b="0" strike="noStrike" spc="-1">
              <a:latin typeface="Arial"/>
            </a:endParaRPr>
          </a:p>
          <a:p>
            <a:pPr marL="216000" indent="-215640" algn="just">
              <a:lnSpc>
                <a:spcPct val="100000"/>
              </a:lnSpc>
              <a:spcAft>
                <a:spcPts val="601"/>
              </a:spcAft>
              <a:tabLst>
                <a:tab pos="0" algn="l"/>
              </a:tabLst>
            </a:pPr>
            <a:r>
              <a:rPr lang="tr-TR" sz="1000" b="1" strike="noStrike" spc="-1">
                <a:solidFill>
                  <a:srgbClr val="000000"/>
                </a:solidFill>
                <a:latin typeface="Roboto"/>
                <a:ea typeface="Roboto"/>
              </a:rPr>
              <a:t>Evime En Yakın Toplanma Alanını Nasıl Öğrenebilirim?</a:t>
            </a:r>
            <a:endParaRPr lang="en-US" sz="1000" b="0" strike="noStrike" spc="-1">
              <a:latin typeface="Arial"/>
            </a:endParaRPr>
          </a:p>
          <a:p>
            <a:pPr marL="216000" indent="-215640" algn="just">
              <a:lnSpc>
                <a:spcPct val="100000"/>
              </a:lnSpc>
              <a:spcAft>
                <a:spcPts val="601"/>
              </a:spcAft>
              <a:tabLst>
                <a:tab pos="0" algn="l"/>
              </a:tabLst>
            </a:pPr>
            <a:r>
              <a:rPr lang="tr-TR" sz="1000" b="0" strike="noStrike" spc="-1">
                <a:solidFill>
                  <a:srgbClr val="000000"/>
                </a:solidFill>
                <a:latin typeface="Roboto"/>
                <a:ea typeface="Roboto"/>
              </a:rPr>
              <a:t>Afet ve acil durum toplanma alanlarının yerleri, çeşitli kritere göre bağlı bulunduğu ilgili belediyeler tarafından belirlenmektedir. Bu alanlar, Türkiye Afet Müdahale Planı (TAMP) kapsamındaki 81 ilin İl Afet Müdahale Planı’nda belirtilmektedir. Acil durum toplanma alanları ile ilgili bilgi almak isteyen vatandaşlar e-Devlet sistemine (https://www.turkiye.gov.tr) giriş yaparak “Acil Toplanma Alanı Sorgulama” başlığından, ikametlerine en yakın toplanma alanının bilgilerini öğrenebilirler. Kendi toplanma alanınızı ve oraya nasıl ulaşacağınızı mutlaka öğren!. Ailenizle mahalle buluşma noktanız burası olmayabilir ancak sıcak aş, battaniye vb. yardımların dağıtımı bu noktalardan yapılacaktır.</a:t>
            </a:r>
            <a:endParaRPr lang="en-US" sz="1000" b="0" strike="noStrike" spc="-1">
              <a:latin typeface="Arial"/>
            </a:endParaRPr>
          </a:p>
          <a:p>
            <a:pPr marL="216000" indent="-215640" algn="just">
              <a:lnSpc>
                <a:spcPct val="100000"/>
              </a:lnSpc>
              <a:spcAft>
                <a:spcPts val="601"/>
              </a:spcAft>
              <a:tabLst>
                <a:tab pos="0" algn="l"/>
              </a:tabLst>
            </a:pPr>
            <a:r>
              <a:rPr lang="tr-TR" sz="1000" b="1" u="sng" strike="noStrike" spc="-1">
                <a:solidFill>
                  <a:srgbClr val="000000"/>
                </a:solidFill>
                <a:uFillTx/>
                <a:latin typeface="Roboto"/>
                <a:ea typeface="Roboto"/>
              </a:rPr>
              <a:t>Tıklayın;</a:t>
            </a:r>
            <a:endParaRPr lang="en-US" sz="1000" b="0" strike="noStrike" spc="-1">
              <a:latin typeface="Arial"/>
            </a:endParaRPr>
          </a:p>
          <a:p>
            <a:pPr marL="216000" indent="-215640" algn="just">
              <a:lnSpc>
                <a:spcPct val="100000"/>
              </a:lnSpc>
              <a:spcAft>
                <a:spcPts val="601"/>
              </a:spcAft>
              <a:tabLst>
                <a:tab pos="0" algn="l"/>
              </a:tabLst>
            </a:pPr>
            <a:r>
              <a:rPr lang="tr-TR" sz="1000" b="0" strike="noStrike" spc="-1">
                <a:solidFill>
                  <a:srgbClr val="000000"/>
                </a:solidFill>
                <a:latin typeface="Roboto"/>
                <a:ea typeface="Roboto"/>
              </a:rPr>
              <a:t>Afet ve acil durum toplanma tabelalarının hangi kriterler çerçevesinde belirleneceği de detaylı bir şekilde anlatılmıştır. QR kodunun hemen yanında bulunan numaralar sırasıyla il trafik kodunu, ilçe kodunu, mahalle kodunu ve alan numarasını temsil etmektedir. Buna göre İstanbul’un Şişli ilçesinde yer alan bir afet ve acil durum toplanma tabelasındaki 3429 numarası il ve ilçeyi, 010 mahalleyi ve son olarak 01 ise bölgedeki alan numarasını anlatmaktadır. Tabela üzerindeki QR kodu yardımıyla alan bilgisi adres olarak paylaşılabilmektedir.</a:t>
            </a:r>
            <a:endParaRPr lang="en-US" sz="1000" b="0" strike="noStrike" spc="-1">
              <a:latin typeface="Arial"/>
            </a:endParaRPr>
          </a:p>
          <a:p>
            <a:pPr marL="216000" indent="-215640" algn="just">
              <a:lnSpc>
                <a:spcPct val="100000"/>
              </a:lnSpc>
              <a:spcAft>
                <a:spcPts val="601"/>
              </a:spcAft>
              <a:tabLst>
                <a:tab pos="0" algn="l"/>
              </a:tabLst>
            </a:pPr>
            <a:r>
              <a:rPr lang="tr-TR" sz="1000" b="1" strike="noStrike" spc="-1">
                <a:solidFill>
                  <a:srgbClr val="000000"/>
                </a:solidFill>
                <a:latin typeface="Roboto"/>
                <a:ea typeface="Roboto"/>
              </a:rPr>
              <a:t>Ayrıca olası bir afet ve acil durum sonrası aile fertleri ile ev içerisinde buluşacağımız bir yer belirlemelisiniz. Bu buluşma yeri; çıkış yolu üzerinde, güvenli bir yer olmalıdır. Herhangi bir afet ve acil durumda tüm aile üyeleri ev içerisinde ise buluşulacak yer burası olacaktır. Hazırladığınız afet ve acil durum çantası, çocuk aktivite çantası bu buluşma noktasında durursa çıkarken almak kolay olacaktır.</a:t>
            </a:r>
            <a:endParaRPr lang="en-US" sz="1000" b="0" strike="noStrike" spc="-1">
              <a:latin typeface="Arial"/>
            </a:endParaRPr>
          </a:p>
          <a:p>
            <a:pPr marL="216000" indent="-215640" algn="just">
              <a:lnSpc>
                <a:spcPct val="100000"/>
              </a:lnSpc>
              <a:spcAft>
                <a:spcPts val="601"/>
              </a:spcAft>
              <a:tabLst>
                <a:tab pos="0" algn="l"/>
              </a:tabLst>
            </a:pPr>
            <a:r>
              <a:rPr lang="tr-TR" sz="1000" b="1" strike="noStrike" spc="-1">
                <a:solidFill>
                  <a:srgbClr val="000000"/>
                </a:solidFill>
                <a:latin typeface="Roboto"/>
                <a:ea typeface="Roboto"/>
              </a:rPr>
              <a:t>Mahallenizin güvenli olmaması ya da oradaki buluşma yerine ulaşamıyor olmanız durumunda, mahalleniz dışında buluşacağınız bir yer belirleyin. </a:t>
            </a:r>
            <a:endParaRPr lang="en-US" sz="1000" b="0" strike="noStrike" spc="-1">
              <a:latin typeface="Arial"/>
            </a:endParaRPr>
          </a:p>
          <a:p>
            <a:pPr marL="216000" indent="-215640" algn="just">
              <a:lnSpc>
                <a:spcPct val="100000"/>
              </a:lnSpc>
              <a:spcAft>
                <a:spcPts val="601"/>
              </a:spcAft>
              <a:tabLst>
                <a:tab pos="0" algn="l"/>
              </a:tabLst>
            </a:pPr>
            <a:r>
              <a:rPr lang="tr-TR" sz="1000" b="1" u="sng" strike="noStrike" spc="-1">
                <a:solidFill>
                  <a:srgbClr val="000000"/>
                </a:solidFill>
                <a:uFillTx/>
                <a:latin typeface="Roboto"/>
                <a:ea typeface="Roboto"/>
              </a:rPr>
              <a:t>Tıklayın;</a:t>
            </a:r>
            <a:endParaRPr lang="en-US" sz="1000" b="0" strike="noStrike" spc="-1">
              <a:latin typeface="Arial"/>
            </a:endParaRPr>
          </a:p>
          <a:p>
            <a:pPr marL="216000" indent="-215640" algn="just">
              <a:lnSpc>
                <a:spcPct val="100000"/>
              </a:lnSpc>
              <a:spcAft>
                <a:spcPts val="601"/>
              </a:spcAft>
              <a:tabLst>
                <a:tab pos="0" algn="l"/>
              </a:tabLst>
            </a:pPr>
            <a:r>
              <a:rPr lang="tr-TR" sz="1000" b="0" strike="noStrike" spc="-1">
                <a:solidFill>
                  <a:srgbClr val="000000"/>
                </a:solidFill>
                <a:latin typeface="Roboto"/>
                <a:ea typeface="Roboto"/>
              </a:rPr>
              <a:t>Toplanma alanı ile karıştırılabilen kavramlardan biri olan «barınma alanı» ise afetzedelerin barınma ihtiyaçlarını gidermek için çadırkent-konteynerkent kurulacak alanları tanımlanmaktadır. </a:t>
            </a:r>
            <a:endParaRPr lang="en-US" sz="1000" b="0" strike="noStrike" spc="-1">
              <a:latin typeface="Arial"/>
            </a:endParaRPr>
          </a:p>
          <a:p>
            <a:pPr marL="216000" indent="-215640" algn="just">
              <a:lnSpc>
                <a:spcPct val="100000"/>
              </a:lnSpc>
              <a:tabLst>
                <a:tab pos="0" algn="l"/>
              </a:tabLst>
            </a:pPr>
            <a:endParaRPr lang="en-US" sz="1000" b="0" strike="noStrike" spc="-1">
              <a:latin typeface="Arial"/>
            </a:endParaRPr>
          </a:p>
          <a:p>
            <a:pPr marL="216000" indent="-215640" algn="just">
              <a:lnSpc>
                <a:spcPct val="100000"/>
              </a:lnSpc>
              <a:spcAft>
                <a:spcPts val="300"/>
              </a:spcAft>
              <a:tabLst>
                <a:tab pos="0" algn="l"/>
              </a:tabLst>
            </a:pPr>
            <a:r>
              <a:rPr lang="tr-TR" sz="900" b="1" i="1" u="sng" strike="noStrike" spc="-1">
                <a:solidFill>
                  <a:srgbClr val="000000"/>
                </a:solidFill>
                <a:uFillTx/>
                <a:latin typeface="Roboto"/>
                <a:ea typeface="Roboto"/>
              </a:rPr>
              <a:t>Bilgi Notu 1:</a:t>
            </a:r>
            <a:endParaRPr lang="en-US" sz="900" b="0" strike="noStrike" spc="-1">
              <a:latin typeface="Arial"/>
            </a:endParaRPr>
          </a:p>
          <a:p>
            <a:pPr marL="216000" indent="-215640" algn="just">
              <a:lnSpc>
                <a:spcPct val="100000"/>
              </a:lnSpc>
              <a:spcAft>
                <a:spcPts val="300"/>
              </a:spcAft>
              <a:tabLst>
                <a:tab pos="0" algn="l"/>
              </a:tabLst>
            </a:pPr>
            <a:r>
              <a:rPr lang="tr-TR" sz="900" b="1" i="1" strike="noStrike" spc="-1">
                <a:solidFill>
                  <a:srgbClr val="000000"/>
                </a:solidFill>
                <a:latin typeface="Roboto"/>
                <a:ea typeface="Roboto"/>
              </a:rPr>
              <a:t>Toplanma Alanları Diğer Kavramlarla Karıştırılıyor</a:t>
            </a:r>
            <a:endParaRPr lang="en-US" sz="900" b="0" strike="noStrike" spc="-1">
              <a:latin typeface="Arial"/>
            </a:endParaRPr>
          </a:p>
          <a:p>
            <a:pPr marL="216000" indent="-215640" algn="just">
              <a:lnSpc>
                <a:spcPct val="100000"/>
              </a:lnSpc>
              <a:spcAft>
                <a:spcPts val="300"/>
              </a:spcAft>
              <a:tabLst>
                <a:tab pos="0" algn="l"/>
              </a:tabLst>
            </a:pPr>
            <a:r>
              <a:rPr lang="tr-TR" sz="900" b="0" i="1" strike="noStrike" spc="-1">
                <a:solidFill>
                  <a:srgbClr val="000000"/>
                </a:solidFill>
                <a:latin typeface="Roboto"/>
                <a:ea typeface="Roboto"/>
              </a:rPr>
              <a:t>Toplanma alanları, Türkiye Afet Müdahale Planı’nda (TAMP) yer alan diğer bazı kavramlarla karıştırılabilmektedir. Barınma alanı ve tahliye alanı kavramları, günlük hayatta toplanma alanı kavramı yerine yanlış şekilde kullanılmaktadır. Afet ve acil durum toplanma alanı, afet ve acil durumlar sonrasında geçici barınma merkezleri hazır olana kadar geçecek süre içerisinde paniği önlemek ve sağlıklı bilgi alışverişini sağlamak amacıyla halkın tehlikeli bölgeden uzaklaşarak toplanabileceği güvenli alanları ifade etmektedir. Yani bu alanlar, vatandaşların hızla bir araya gelmesi ve bir süre beklemesi için seçilmektedir. Buna göre İstanbul’da 2.864, Türkiye genelinde yaklaşık 15.984 toplanma alanı bulunmaktadır.</a:t>
            </a:r>
            <a:endParaRPr lang="en-US" sz="900" b="0" strike="noStrike" spc="-1">
              <a:latin typeface="Arial"/>
            </a:endParaRPr>
          </a:p>
          <a:p>
            <a:pPr marL="216000" indent="-215640" algn="just">
              <a:lnSpc>
                <a:spcPct val="100000"/>
              </a:lnSpc>
              <a:spcAft>
                <a:spcPts val="300"/>
              </a:spcAft>
              <a:tabLst>
                <a:tab pos="0" algn="l"/>
              </a:tabLst>
            </a:pPr>
            <a:r>
              <a:rPr lang="tr-TR" sz="900" b="0" i="1" strike="noStrike" spc="-1">
                <a:solidFill>
                  <a:srgbClr val="000000"/>
                </a:solidFill>
                <a:latin typeface="Roboto"/>
                <a:ea typeface="Roboto"/>
              </a:rPr>
              <a:t>Toplanma alanı ile karıştırılabilen kavramlardan olan barınma alanı, afetzedelerin barınma ihtiyaçlarını gidermek için çadırkent-konteynerkent kurulacak alanları tanımlamaktadır. Karıştırılan bir diğer kavram olan «tahliye alanı» ise vatandaşların güvenli bir şekilde afet bölgesinden tahliye edileceği, ulaşım yollarına yakın ve toplanma alanlarına nazaran daha geniş alanları ifade etmektedir. Barınma alanı ve tahliye alanı, toplanma alanından farklı ihtiyaçları karşıladığı için toplanma alanından farklı ölçütlere göre belirleniyor.</a:t>
            </a:r>
            <a:endParaRPr lang="en-US" sz="900" b="0" strike="noStrike" spc="-1">
              <a:latin typeface="Arial"/>
            </a:endParaRPr>
          </a:p>
          <a:p>
            <a:pPr marL="216000" indent="-215640" algn="just">
              <a:lnSpc>
                <a:spcPct val="100000"/>
              </a:lnSpc>
              <a:spcAft>
                <a:spcPts val="300"/>
              </a:spcAft>
              <a:tabLst>
                <a:tab pos="0" algn="l"/>
              </a:tabLst>
            </a:pPr>
            <a:endParaRPr lang="en-US" sz="900" b="0" strike="noStrike" spc="-1">
              <a:latin typeface="Arial"/>
            </a:endParaRPr>
          </a:p>
          <a:p>
            <a:pPr marL="216000" indent="-215640" algn="just">
              <a:lnSpc>
                <a:spcPct val="100000"/>
              </a:lnSpc>
              <a:spcAft>
                <a:spcPts val="300"/>
              </a:spcAft>
              <a:tabLst>
                <a:tab pos="0" algn="l"/>
              </a:tabLst>
            </a:pPr>
            <a:r>
              <a:rPr lang="tr-TR" sz="900" b="1" i="1" u="sng" strike="noStrike" spc="-1">
                <a:solidFill>
                  <a:srgbClr val="000000"/>
                </a:solidFill>
                <a:uFillTx/>
                <a:latin typeface="Roboto"/>
                <a:ea typeface="Roboto"/>
              </a:rPr>
              <a:t>Bilgi Notu 2:</a:t>
            </a:r>
            <a:endParaRPr lang="en-US" sz="900" b="0" strike="noStrike" spc="-1">
              <a:latin typeface="Arial"/>
            </a:endParaRPr>
          </a:p>
          <a:p>
            <a:pPr marL="216000" indent="-215640" algn="just">
              <a:lnSpc>
                <a:spcPct val="100000"/>
              </a:lnSpc>
              <a:spcAft>
                <a:spcPts val="300"/>
              </a:spcAft>
              <a:tabLst>
                <a:tab pos="0" algn="l"/>
              </a:tabLst>
            </a:pPr>
            <a:r>
              <a:rPr lang="tr-TR" sz="900" b="1" i="1" strike="noStrike" spc="-1">
                <a:solidFill>
                  <a:srgbClr val="000000"/>
                </a:solidFill>
                <a:latin typeface="Roboto"/>
                <a:ea typeface="Roboto"/>
              </a:rPr>
              <a:t>Toplanma Alanları Nasıl Belirleniyor?</a:t>
            </a:r>
            <a:endParaRPr lang="en-US" sz="900" b="0" strike="noStrike" spc="-1">
              <a:latin typeface="Arial"/>
            </a:endParaRPr>
          </a:p>
          <a:p>
            <a:pPr marL="216000" indent="-215640" algn="just">
              <a:lnSpc>
                <a:spcPct val="100000"/>
              </a:lnSpc>
              <a:spcAft>
                <a:spcPts val="300"/>
              </a:spcAft>
              <a:tabLst>
                <a:tab pos="0" algn="l"/>
              </a:tabLst>
            </a:pPr>
            <a:r>
              <a:rPr lang="tr-TR" sz="900" b="0" i="1" strike="noStrike" spc="-1">
                <a:solidFill>
                  <a:srgbClr val="000000"/>
                </a:solidFill>
                <a:latin typeface="Roboto"/>
                <a:ea typeface="Roboto"/>
              </a:rPr>
              <a:t>Her açık ya da boş alan, toplanma alanı olmaya uygun nitelik taşımamaktadır. Toplanma alanları belirlenirken çeşitli kriterler bir arada değerlendirilmektedir. Her bir kriterin önemi ağırlıklı olarak hesap ediliyor ve kriterleri karşılama durumuna göre o yerin toplanma alanı olup olamayacağı tespit ediliyor. Afet ve acil durum toplanma alanı tespit kriterlerini: Bölgedeki nüfus yoğunluğu, alanın ulaşım ve tahliye edilme kolaylığı, mümkün olduğunca engellilerin ve yaşlıların ulaşımına uygun olması, ikincil tehlikelerden uzaklığı, mümkün olduğunca engebesiz düz arazilerde yer alması, konut alanlarına yakın ancak yapısal ve yapısal olmayan unsurlardan etkilenmiyor olması, elektrik, su, tuvalet gibi temel ihtiyaçlar ve benzeri unsurların karşılanabileceği yapılara yakın olması oluşturmaktadır. Bu kriterleri ağırlıklı hesaplamaya uygun olarak karşılayan yerler, toplanma alanı olarak tespit edilmektedir.</a:t>
            </a:r>
            <a:endParaRPr lang="en-US" sz="900" b="0" strike="noStrike" spc="-1">
              <a:latin typeface="Arial"/>
            </a:endParaRPr>
          </a:p>
          <a:p>
            <a:pPr marL="216000" indent="-215640" algn="just">
              <a:lnSpc>
                <a:spcPct val="100000"/>
              </a:lnSpc>
              <a:spcAft>
                <a:spcPts val="300"/>
              </a:spcAft>
              <a:tabLst>
                <a:tab pos="0" algn="l"/>
              </a:tabLst>
            </a:pPr>
            <a:r>
              <a:t/>
            </a:r>
            <a:br/>
            <a:r>
              <a:rPr lang="tr-TR" sz="900" b="1" i="1" u="sng" strike="noStrike" spc="-1">
                <a:solidFill>
                  <a:srgbClr val="000000"/>
                </a:solidFill>
                <a:uFillTx/>
                <a:latin typeface="Roboto"/>
                <a:ea typeface="Roboto"/>
              </a:rPr>
              <a:t>Bilgi Notu 3:</a:t>
            </a:r>
            <a:endParaRPr lang="en-US" sz="900" b="0" strike="noStrike" spc="-1">
              <a:latin typeface="Arial"/>
            </a:endParaRPr>
          </a:p>
          <a:p>
            <a:pPr marL="216000" indent="-215640" algn="just">
              <a:lnSpc>
                <a:spcPct val="100000"/>
              </a:lnSpc>
              <a:spcAft>
                <a:spcPts val="300"/>
              </a:spcAft>
              <a:tabLst>
                <a:tab pos="0" algn="l"/>
              </a:tabLst>
            </a:pPr>
            <a:r>
              <a:rPr lang="tr-TR" sz="900" b="1" i="1" strike="noStrike" spc="-1">
                <a:solidFill>
                  <a:srgbClr val="000000"/>
                </a:solidFill>
                <a:latin typeface="Roboto"/>
                <a:ea typeface="Roboto"/>
              </a:rPr>
              <a:t>Toplanma Alanı Bilgisine Erişim İçin;</a:t>
            </a:r>
            <a:endParaRPr lang="en-US" sz="900" b="0" strike="noStrike" spc="-1">
              <a:latin typeface="Arial"/>
            </a:endParaRPr>
          </a:p>
          <a:p>
            <a:pPr marL="171360" indent="-17064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e-Devlet sistemine girin ve T.C. kimlik numaranızı yazın,</a:t>
            </a:r>
            <a:endParaRPr lang="en-US" sz="900" b="0" strike="noStrike" spc="-1">
              <a:latin typeface="Arial"/>
            </a:endParaRPr>
          </a:p>
          <a:p>
            <a:pPr marL="171360" indent="-17064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Ardından AFAD’ın sunduğu hizmetlerden Afet ve Acil Durum Toplanma Alanları’nı seçin,</a:t>
            </a:r>
            <a:endParaRPr lang="en-US" sz="900" b="0" strike="noStrike" spc="-1">
              <a:latin typeface="Arial"/>
            </a:endParaRPr>
          </a:p>
          <a:p>
            <a:pPr marL="171360" indent="-17064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İkamet ettiğiniz adrese en yakın toplanma alanını belirleyin,</a:t>
            </a:r>
            <a:endParaRPr lang="en-US" sz="900" b="0" strike="noStrike" spc="-1">
              <a:latin typeface="Arial"/>
            </a:endParaRPr>
          </a:p>
          <a:p>
            <a:pPr marL="171360" indent="-17064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Harita özelliğinden yararlanarak alanın yerini öğrenin,</a:t>
            </a:r>
            <a:endParaRPr lang="en-US" sz="900" b="0" strike="noStrike" spc="-1">
              <a:latin typeface="Arial"/>
            </a:endParaRPr>
          </a:p>
          <a:p>
            <a:pPr marL="171360" indent="-17064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Alanın adres ve koordinat bilgilerini kaydedin,</a:t>
            </a:r>
            <a:endParaRPr lang="en-US" sz="900" b="0" strike="noStrike" spc="-1">
              <a:latin typeface="Arial"/>
            </a:endParaRPr>
          </a:p>
          <a:p>
            <a:pPr marL="171360" indent="-17064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Afet ve Acil Durum Planınıza bu alanı ekleyin,</a:t>
            </a:r>
            <a:endParaRPr lang="en-US" sz="900" b="0" strike="noStrike" spc="-1">
              <a:latin typeface="Arial"/>
            </a:endParaRPr>
          </a:p>
          <a:p>
            <a:pPr marL="171360" indent="-17064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Alanı önceden görün ve alana gidiş için alternatif rotalar belirleyin,</a:t>
            </a:r>
            <a:endParaRPr lang="en-US" sz="900" b="0" strike="noStrike" spc="-1">
              <a:latin typeface="Arial"/>
            </a:endParaRPr>
          </a:p>
          <a:p>
            <a:pPr marL="171360" indent="-17064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Aile bireyleri ile bu alanı paylaşın, (alan bilgisi adres olarak paylaşılabileceği gibi alanda bulunan tabela üzerindeki karekod okutularak da paylaşılabilir.)</a:t>
            </a:r>
            <a:endParaRPr lang="en-US" sz="900" b="0" strike="noStrike" spc="-1">
              <a:latin typeface="Arial"/>
            </a:endParaRPr>
          </a:p>
          <a:p>
            <a:pPr marL="171360" indent="-17064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Afet ve acil durumlarda adresini paylaştığınız alanda buluşmayı kararlaştırın,</a:t>
            </a:r>
            <a:endParaRPr lang="en-US" sz="900" b="0" strike="noStrike" spc="-1">
              <a:latin typeface="Arial"/>
            </a:endParaRPr>
          </a:p>
          <a:p>
            <a:pPr marL="171360" indent="-17064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Alana giderken afet ve acil durum çantanızı alın,</a:t>
            </a:r>
            <a:endParaRPr lang="en-US" sz="900" b="0" strike="noStrike" spc="-1">
              <a:latin typeface="Arial"/>
            </a:endParaRPr>
          </a:p>
          <a:p>
            <a:pPr marL="171360" indent="-17064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Çantanızda bulunan pilli radyoyu çalıştırın,</a:t>
            </a:r>
            <a:endParaRPr lang="en-US" sz="900" b="0" strike="noStrike" spc="-1">
              <a:latin typeface="Arial"/>
            </a:endParaRPr>
          </a:p>
          <a:p>
            <a:pPr marL="171360" indent="-17064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Geçici barınma merkezleri oluşturulana kadar bu alanda bulunun.</a:t>
            </a:r>
            <a:endParaRPr lang="en-US" sz="900" b="0" strike="noStrike" spc="-1">
              <a:latin typeface="Arial"/>
            </a:endParaRPr>
          </a:p>
          <a:p>
            <a:pPr marL="171360" indent="-17064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Bu alanda tehlikelerden uzak olacağınızı ve doğru bilgilerin size ulaşacağını unutmayın,</a:t>
            </a:r>
            <a:endParaRPr lang="en-US" sz="900" b="0" strike="noStrike" spc="-1">
              <a:latin typeface="Arial"/>
            </a:endParaRPr>
          </a:p>
          <a:p>
            <a:pPr algn="just">
              <a:lnSpc>
                <a:spcPct val="100000"/>
              </a:lnSpc>
              <a:tabLst>
                <a:tab pos="0" algn="l"/>
              </a:tabLst>
            </a:pPr>
            <a:endParaRPr lang="en-US" sz="900" b="0" strike="noStrike" spc="-1">
              <a:latin typeface="Arial"/>
            </a:endParaRPr>
          </a:p>
          <a:p>
            <a:pPr algn="just">
              <a:lnSpc>
                <a:spcPct val="100000"/>
              </a:lnSpc>
              <a:tabLst>
                <a:tab pos="0" algn="l"/>
              </a:tabLst>
            </a:pPr>
            <a:endParaRPr lang="en-US" sz="900" b="0" strike="noStrike" spc="-1">
              <a:latin typeface="Arial"/>
            </a:endParaRPr>
          </a:p>
          <a:p>
            <a:pPr algn="just">
              <a:lnSpc>
                <a:spcPct val="100000"/>
              </a:lnSpc>
              <a:tabLst>
                <a:tab pos="0" algn="l"/>
              </a:tabLst>
            </a:pPr>
            <a:endParaRPr lang="en-US" sz="900" b="0" strike="noStrike" spc="-1">
              <a:latin typeface="Arial"/>
            </a:endParaRPr>
          </a:p>
          <a:p>
            <a:pPr algn="just">
              <a:lnSpc>
                <a:spcPct val="100000"/>
              </a:lnSpc>
              <a:tabLst>
                <a:tab pos="0" algn="l"/>
              </a:tabLst>
            </a:pPr>
            <a:endParaRPr lang="en-US" sz="900" b="0" strike="noStrike" spc="-1">
              <a:latin typeface="Arial"/>
            </a:endParaRPr>
          </a:p>
        </p:txBody>
      </p:sp>
      <p:sp>
        <p:nvSpPr>
          <p:cNvPr id="661" name="Slayt Numarası Yer Tutucusu 3"/>
          <p:cNvSpPr/>
          <p:nvPr/>
        </p:nvSpPr>
        <p:spPr>
          <a:xfrm>
            <a:off x="3884760" y="8685360"/>
            <a:ext cx="2971080" cy="457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20129513-7610-44F1-BF14-88F38382947D}" type="slidenum">
              <a:rPr lang="tr-TR" sz="1200" b="0" strike="noStrike" spc="-1">
                <a:latin typeface="Times New Roman"/>
              </a:rPr>
              <a:t>22</a:t>
            </a:fld>
            <a:endParaRPr lang="en-US" sz="1200" b="0" strike="noStrike" spc="-1">
              <a:latin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 name="PlaceHolder 1"/>
          <p:cNvSpPr>
            <a:spLocks noGrp="1" noRot="1" noChangeAspect="1"/>
          </p:cNvSpPr>
          <p:nvPr>
            <p:ph type="sldImg"/>
          </p:nvPr>
        </p:nvSpPr>
        <p:spPr>
          <a:xfrm>
            <a:off x="685800" y="1143000"/>
            <a:ext cx="5485680" cy="3085560"/>
          </a:xfrm>
          <a:prstGeom prst="rect">
            <a:avLst/>
          </a:prstGeom>
        </p:spPr>
      </p:sp>
      <p:sp>
        <p:nvSpPr>
          <p:cNvPr id="663" name="PlaceHolder 2"/>
          <p:cNvSpPr>
            <a:spLocks noGrp="1"/>
          </p:cNvSpPr>
          <p:nvPr>
            <p:ph type="body"/>
          </p:nvPr>
        </p:nvSpPr>
        <p:spPr>
          <a:xfrm>
            <a:off x="685800" y="4400640"/>
            <a:ext cx="5485680" cy="3599640"/>
          </a:xfrm>
          <a:prstGeom prst="rect">
            <a:avLst/>
          </a:prstGeom>
        </p:spPr>
        <p:txBody>
          <a:bodyPr lIns="0" tIns="0" rIns="0" bIns="0">
            <a:noAutofit/>
          </a:bodyPr>
          <a:lstStyle/>
          <a:p>
            <a:pPr marL="216000" indent="-216000">
              <a:lnSpc>
                <a:spcPct val="100000"/>
              </a:lnSpc>
              <a:tabLst>
                <a:tab pos="0" algn="l"/>
              </a:tabLst>
            </a:pPr>
            <a:r>
              <a:rPr lang="tr-TR" sz="1000" b="1" strike="noStrike" spc="-1">
                <a:latin typeface="Roboto"/>
                <a:ea typeface="Roboto"/>
              </a:rPr>
              <a:t>Önerilen Süre: 1 dk. 30 sn.</a:t>
            </a:r>
            <a:endParaRPr lang="en-US" sz="1000" b="0" strike="noStrike" spc="-1">
              <a:latin typeface="Arial"/>
            </a:endParaRPr>
          </a:p>
          <a:p>
            <a:pPr marL="216000" indent="-216000">
              <a:lnSpc>
                <a:spcPct val="100000"/>
              </a:lnSpc>
              <a:spcAft>
                <a:spcPts val="601"/>
              </a:spcAft>
              <a:tabLst>
                <a:tab pos="0" algn="l"/>
              </a:tabLst>
            </a:pPr>
            <a:r>
              <a:rPr lang="tr-TR" sz="1000" b="1" i="1" strike="noStrike" spc="-1">
                <a:latin typeface="Roboto"/>
                <a:ea typeface="Roboto"/>
              </a:rPr>
              <a:t>Slayt animasyonu tıklayınca başlar, sessizdir.</a:t>
            </a:r>
            <a:endParaRPr lang="en-US" sz="1000" b="0" strike="noStrike" spc="-1">
              <a:latin typeface="Arial"/>
            </a:endParaRPr>
          </a:p>
          <a:p>
            <a:pPr marL="216000" indent="-216000">
              <a:lnSpc>
                <a:spcPct val="100000"/>
              </a:lnSpc>
              <a:tabLst>
                <a:tab pos="0" algn="l"/>
              </a:tabLst>
            </a:pPr>
            <a:endParaRPr lang="en-US" sz="1000" b="0" strike="noStrike" spc="-1">
              <a:latin typeface="Arial"/>
            </a:endParaRPr>
          </a:p>
          <a:p>
            <a:pPr marL="216000" indent="-216000" algn="just">
              <a:lnSpc>
                <a:spcPct val="100000"/>
              </a:lnSpc>
              <a:spcAft>
                <a:spcPts val="601"/>
              </a:spcAft>
              <a:tabLst>
                <a:tab pos="0" algn="l"/>
              </a:tabLst>
            </a:pPr>
            <a:r>
              <a:rPr lang="tr-TR" sz="1000" b="0" strike="noStrike" spc="-1">
                <a:solidFill>
                  <a:srgbClr val="000000"/>
                </a:solidFill>
                <a:latin typeface="Roboto"/>
                <a:ea typeface="Roboto"/>
              </a:rPr>
              <a:t>Ülkemizde çeşitli nedenlerle pek çok yangın çıkmakta, maddi ve manevi kayıpların yanında onlarca insanımız hayatını kaybetmektedir. Bu kayıpların yaşanmaması veya en aza indirilmesi için; herkes, “yangınlara karşı alınması gereken tedbirleri” ve  “bir yangın karşısında yapılması gerekenleri” öğrenmelidir.</a:t>
            </a:r>
            <a:endParaRPr lang="en-US" sz="1000" b="0" strike="noStrike" spc="-1">
              <a:latin typeface="Arial"/>
            </a:endParaRPr>
          </a:p>
          <a:p>
            <a:pPr marL="216000" indent="-216000" algn="just">
              <a:lnSpc>
                <a:spcPct val="100000"/>
              </a:lnSpc>
              <a:spcAft>
                <a:spcPts val="601"/>
              </a:spcAft>
              <a:tabLst>
                <a:tab pos="0" algn="l"/>
              </a:tabLst>
            </a:pPr>
            <a:r>
              <a:rPr lang="tr-TR" sz="1000" b="0" strike="noStrike" spc="-1">
                <a:solidFill>
                  <a:srgbClr val="000000"/>
                </a:solidFill>
                <a:latin typeface="Roboto"/>
                <a:ea typeface="Roboto"/>
              </a:rPr>
              <a:t>Elektrik kaynaklı yangınlar; kısa devre, kıvılcım, voltaj kaybı ve aşırı ısınma gibi nedenlerle gerçekleşmektedir. Bu olaylar, standart dışı malzeme kullanımı, yanlış tesisat kurulumu, elektrik hatlarına aşırı yüklenme, kontrol ve bakım eksikliği gibi diğer etmenlerle birleşince elektrik kaynaklı yangın riskleri doğurmaktadır. </a:t>
            </a:r>
            <a:endParaRPr lang="en-US" sz="1000" b="0" strike="noStrike" spc="-1">
              <a:latin typeface="Arial"/>
            </a:endParaRPr>
          </a:p>
          <a:p>
            <a:pPr marL="216000" indent="-216000" algn="just">
              <a:lnSpc>
                <a:spcPct val="100000"/>
              </a:lnSpc>
              <a:spcAft>
                <a:spcPts val="601"/>
              </a:spcAft>
              <a:tabLst>
                <a:tab pos="0" algn="l"/>
              </a:tabLst>
            </a:pPr>
            <a:r>
              <a:rPr lang="tr-TR" sz="1000" b="0" strike="noStrike" spc="-1">
                <a:solidFill>
                  <a:srgbClr val="000000"/>
                </a:solidFill>
                <a:latin typeface="Roboto"/>
                <a:ea typeface="Roboto"/>
              </a:rPr>
              <a:t>Doğalgazın yangına neden olması için bir sızıntı olması ve bu sızan gazın tutuşması gerekmektedir. Gaz sızıntısının öncelikli nedenleri tesisat arızası, ocağın kendiliğinden sönmesi ve emniyetinin olmamasıdır. Sızan gaz yeterli seviyeye ulaştığında bir ateş kaynağı ile karşılaşırsa patlayabilir. Muhtemel ateş kaynakları, elektrik düğmeleri, sigara, çakmak veya el fenerleri olabilir. Evimizde veya yaşam alanlarımızda bizim için yangın riski oluşturabilecek diğer bir durum ise tüp gazlardır. Kaçak olarak imal edilmiş ve markasız standart dışı tüpler, tüpün uzman olmayan kişilerce doldurulması veya takılması, standart dışı şofben ve ocak kullanımı, kaçak kontrolünün yanlış yapılması gibi bir çok etken tüpgaz kaynaklı yangın riskleri oluşturmaktadır.</a:t>
            </a:r>
            <a:endParaRPr lang="en-US" sz="1000" b="0" strike="noStrike" spc="-1">
              <a:latin typeface="Arial"/>
            </a:endParaRPr>
          </a:p>
          <a:p>
            <a:pPr marL="216000" indent="-216000" algn="just">
              <a:lnSpc>
                <a:spcPct val="100000"/>
              </a:lnSpc>
              <a:spcAft>
                <a:spcPts val="601"/>
              </a:spcAft>
              <a:tabLst>
                <a:tab pos="0" algn="l"/>
              </a:tabLst>
            </a:pPr>
            <a:r>
              <a:rPr lang="tr-TR" sz="1000" b="0" strike="noStrike" spc="-1">
                <a:solidFill>
                  <a:srgbClr val="000000"/>
                </a:solidFill>
                <a:latin typeface="Roboto"/>
                <a:ea typeface="Roboto"/>
              </a:rPr>
              <a:t>Yaşadığımız alanlarda ısınmak için kullandığımız ısıtıcıların ve sobaların, sarsıntıya karşı sabitlenmemesi, bacalarının, borularının, ısıtma sistemlerinin yıllık bakımlarının yapılmaması, sobaların temizlenmemesi ve hatalı baca inşası gibi birçok etken yangın riskine neden olmaktadır. </a:t>
            </a:r>
            <a:endParaRPr lang="en-US" sz="1000" b="0" strike="noStrike" spc="-1">
              <a:latin typeface="Arial"/>
            </a:endParaRPr>
          </a:p>
          <a:p>
            <a:pPr marL="216000" indent="-216000" algn="just">
              <a:lnSpc>
                <a:spcPct val="100000"/>
              </a:lnSpc>
              <a:spcAft>
                <a:spcPts val="601"/>
              </a:spcAft>
              <a:tabLst>
                <a:tab pos="0" algn="l"/>
              </a:tabLst>
            </a:pPr>
            <a:r>
              <a:rPr lang="sv-SE" sz="1000" b="0" strike="noStrike" spc="-1">
                <a:solidFill>
                  <a:srgbClr val="000000"/>
                </a:solidFill>
                <a:latin typeface="Roboto"/>
                <a:ea typeface="Roboto"/>
              </a:rPr>
              <a:t>Petrol veya petrol ürünleri, </a:t>
            </a:r>
            <a:r>
              <a:rPr lang="tr-TR" sz="1000" b="0" strike="noStrike" spc="-1">
                <a:solidFill>
                  <a:srgbClr val="000000"/>
                </a:solidFill>
                <a:latin typeface="Roboto"/>
                <a:ea typeface="Roboto"/>
              </a:rPr>
              <a:t>benzin, tiner, gaz yağı, ispirto, boya</a:t>
            </a:r>
            <a:r>
              <a:rPr lang="sv-SE" sz="1000" b="0" strike="noStrike" spc="-1">
                <a:solidFill>
                  <a:srgbClr val="000000"/>
                </a:solidFill>
                <a:latin typeface="Roboto"/>
                <a:ea typeface="Roboto"/>
              </a:rPr>
              <a:t> gibi çoğu yanıcı sıvılar kendi başlarına ve/veya herhangi bir afet durumunda büyük riskler oluşturmaktadır.</a:t>
            </a:r>
            <a:r>
              <a:rPr lang="tr-TR" sz="1000" b="0" strike="noStrike" spc="-1">
                <a:solidFill>
                  <a:srgbClr val="000000"/>
                </a:solidFill>
                <a:latin typeface="Roboto"/>
                <a:ea typeface="Roboto"/>
              </a:rPr>
              <a:t> Aynı zamanda tuz ruhu, çamaşır suyu gibi aşındırıcı sıvılar veya zehirli maddeler de d</a:t>
            </a:r>
            <a:r>
              <a:rPr lang="sv-SE" sz="1000" b="0" strike="noStrike" spc="-1">
                <a:solidFill>
                  <a:srgbClr val="000000"/>
                </a:solidFill>
                <a:latin typeface="Roboto"/>
                <a:ea typeface="Roboto"/>
              </a:rPr>
              <a:t>ü</a:t>
            </a:r>
            <a:r>
              <a:rPr lang="tr-TR" sz="1000" b="0" strike="noStrike" spc="-1">
                <a:solidFill>
                  <a:srgbClr val="000000"/>
                </a:solidFill>
                <a:latin typeface="Roboto"/>
                <a:ea typeface="Roboto"/>
              </a:rPr>
              <a:t>şüp</a:t>
            </a:r>
            <a:r>
              <a:rPr lang="sv-SE" sz="1000" b="0" strike="noStrike" spc="-1">
                <a:solidFill>
                  <a:srgbClr val="000000"/>
                </a:solidFill>
                <a:latin typeface="Roboto"/>
                <a:ea typeface="Roboto"/>
              </a:rPr>
              <a:t> saçılma</a:t>
            </a:r>
            <a:r>
              <a:rPr lang="tr-TR" sz="1000" b="0" strike="noStrike" spc="-1">
                <a:solidFill>
                  <a:srgbClr val="000000"/>
                </a:solidFill>
                <a:latin typeface="Roboto"/>
                <a:ea typeface="Roboto"/>
              </a:rPr>
              <a:t> nedeniyle hem yanıcı hem de zehirli gaz çıkarma özellikleri nedeniyle ciddi riskler taşımaktadır. </a:t>
            </a:r>
            <a:endParaRPr lang="en-US" sz="1000" b="0" strike="noStrike" spc="-1">
              <a:latin typeface="Arial"/>
            </a:endParaRPr>
          </a:p>
          <a:p>
            <a:pPr marL="216000" indent="-216000" algn="just">
              <a:lnSpc>
                <a:spcPct val="100000"/>
              </a:lnSpc>
              <a:spcAft>
                <a:spcPts val="601"/>
              </a:spcAft>
              <a:tabLst>
                <a:tab pos="0" algn="l"/>
              </a:tabLst>
            </a:pPr>
            <a:r>
              <a:rPr lang="tr-TR" sz="1000" b="0" strike="noStrike" spc="-1">
                <a:solidFill>
                  <a:srgbClr val="000000"/>
                </a:solidFill>
                <a:latin typeface="Roboto"/>
                <a:ea typeface="Roboto"/>
              </a:rPr>
              <a:t>Bir çok yangın insanların bilinçsiz ve özensiz davranışlarının sonucunda çıkmaktadır. Söndürülmeden yere atılan sigaralar, çocuklar tarafından kullanılan kibrit ve çakmaklar, son zamanlarda yaygın olarak kullanılan mumlar, ev hanımlarının mutfakta yemek veya kızartma yaparken dikkatsizliği sonucu yanan ocak üzerinde unutulmuş kızgın yağlar, özellikle çabuk alev alan yanıcı malzemelerin, ısı üreten soba, ütü, ocak vb. eşyaların çok yakınına bırakılması ve ateşe meraklı çocukların bilinçsiz davranışları çok ciddi yangın riskleri doğurmaktadır. </a:t>
            </a:r>
            <a:endParaRPr lang="en-US" sz="1000" b="0" strike="noStrike" spc="-1">
              <a:latin typeface="Arial"/>
            </a:endParaRPr>
          </a:p>
          <a:p>
            <a:pPr marL="216000" indent="-216000" algn="just">
              <a:lnSpc>
                <a:spcPct val="100000"/>
              </a:lnSpc>
              <a:spcAft>
                <a:spcPts val="601"/>
              </a:spcAft>
              <a:tabLst>
                <a:tab pos="0" algn="l"/>
              </a:tabLst>
            </a:pPr>
            <a:r>
              <a:rPr lang="tr-TR" sz="1000" b="0" strike="noStrike" spc="-1">
                <a:solidFill>
                  <a:srgbClr val="000000"/>
                </a:solidFill>
                <a:latin typeface="Roboto"/>
                <a:ea typeface="Roboto"/>
              </a:rPr>
              <a:t>Bu yangın risklerine karşı önlemlerin alınması konusunda herkesin evinde uygulayabileceği basit tedbirler bulunmaktadır. Örneğin; </a:t>
            </a:r>
            <a:endParaRPr lang="en-US" sz="1000" b="0" strike="noStrike" spc="-1">
              <a:latin typeface="Arial"/>
            </a:endParaRPr>
          </a:p>
          <a:p>
            <a:pPr marL="216000" indent="-216000">
              <a:lnSpc>
                <a:spcPct val="100000"/>
              </a:lnSpc>
              <a:tabLst>
                <a:tab pos="0" algn="l"/>
              </a:tabLst>
            </a:pPr>
            <a:r>
              <a:rPr lang="tr-TR" sz="1000" b="1" u="sng" strike="noStrike" spc="-1">
                <a:solidFill>
                  <a:srgbClr val="000000"/>
                </a:solidFill>
                <a:uFillTx/>
                <a:latin typeface="Roboto"/>
                <a:ea typeface="Roboto"/>
              </a:rPr>
              <a:t>Tıklayın;</a:t>
            </a:r>
            <a:endParaRPr lang="en-US" sz="1000" b="0" strike="noStrike" spc="-1">
              <a:latin typeface="Arial"/>
            </a:endParaRPr>
          </a:p>
          <a:p>
            <a:pPr marL="252000" indent="-179280">
              <a:lnSpc>
                <a:spcPct val="100000"/>
              </a:lnSpc>
              <a:spcAft>
                <a:spcPts val="300"/>
              </a:spcAft>
              <a:buClr>
                <a:srgbClr val="000000"/>
              </a:buClr>
              <a:buFont typeface="Arial"/>
              <a:buChar char="•"/>
              <a:tabLst>
                <a:tab pos="0" algn="l"/>
              </a:tabLst>
            </a:pPr>
            <a:r>
              <a:rPr lang="tr-TR" sz="1000" b="0" strike="noStrike" spc="-1">
                <a:solidFill>
                  <a:srgbClr val="000000"/>
                </a:solidFill>
                <a:latin typeface="Roboto"/>
                <a:ea typeface="Roboto"/>
              </a:rPr>
              <a:t>Standartlara uygun malzemelerin kullanılması</a:t>
            </a:r>
            <a:endParaRPr lang="en-US" sz="1000" b="0" strike="noStrike" spc="-1">
              <a:latin typeface="Arial"/>
            </a:endParaRPr>
          </a:p>
          <a:p>
            <a:pPr marL="252000" indent="-179280">
              <a:lnSpc>
                <a:spcPct val="100000"/>
              </a:lnSpc>
              <a:spcAft>
                <a:spcPts val="300"/>
              </a:spcAft>
              <a:buClr>
                <a:srgbClr val="000000"/>
              </a:buClr>
              <a:buFont typeface="Arial"/>
              <a:buChar char="•"/>
              <a:tabLst>
                <a:tab pos="0" algn="l"/>
              </a:tabLst>
            </a:pPr>
            <a:r>
              <a:rPr lang="tr-TR" sz="1000" b="0" strike="noStrike" spc="-1">
                <a:solidFill>
                  <a:srgbClr val="000000"/>
                </a:solidFill>
                <a:latin typeface="Roboto"/>
                <a:ea typeface="Roboto"/>
              </a:rPr>
              <a:t>Elektrikli cihazların güvenli kullanımı</a:t>
            </a:r>
            <a:endParaRPr lang="en-US" sz="1000" b="0" strike="noStrike" spc="-1">
              <a:latin typeface="Arial"/>
            </a:endParaRPr>
          </a:p>
          <a:p>
            <a:pPr marL="252000" indent="-179280">
              <a:lnSpc>
                <a:spcPct val="100000"/>
              </a:lnSpc>
              <a:spcAft>
                <a:spcPts val="300"/>
              </a:spcAft>
              <a:buClr>
                <a:srgbClr val="000000"/>
              </a:buClr>
              <a:buFont typeface="Arial"/>
              <a:buChar char="•"/>
              <a:tabLst>
                <a:tab pos="0" algn="l"/>
              </a:tabLst>
            </a:pPr>
            <a:r>
              <a:rPr lang="tr-TR" sz="1000" b="0" strike="noStrike" spc="-1">
                <a:solidFill>
                  <a:srgbClr val="000000"/>
                </a:solidFill>
                <a:latin typeface="Roboto"/>
                <a:ea typeface="Roboto"/>
              </a:rPr>
              <a:t>Bakım ve kontrol</a:t>
            </a:r>
            <a:endParaRPr lang="en-US" sz="1000" b="0" strike="noStrike" spc="-1">
              <a:latin typeface="Arial"/>
            </a:endParaRPr>
          </a:p>
          <a:p>
            <a:pPr marL="252000" indent="-179280">
              <a:lnSpc>
                <a:spcPct val="100000"/>
              </a:lnSpc>
              <a:spcAft>
                <a:spcPts val="300"/>
              </a:spcAft>
              <a:buClr>
                <a:srgbClr val="000000"/>
              </a:buClr>
              <a:buFont typeface="Arial"/>
              <a:buChar char="•"/>
              <a:tabLst>
                <a:tab pos="0" algn="l"/>
              </a:tabLst>
            </a:pPr>
            <a:r>
              <a:rPr lang="tr-TR" sz="1000" b="0" strike="noStrike" spc="-1">
                <a:solidFill>
                  <a:srgbClr val="000000"/>
                </a:solidFill>
                <a:latin typeface="Roboto"/>
                <a:ea typeface="Roboto"/>
              </a:rPr>
              <a:t>Evimizde yangın detektörünün ve yangın tüpünün bulunması</a:t>
            </a:r>
            <a:endParaRPr lang="en-US" sz="1000" b="0" strike="noStrike" spc="-1">
              <a:latin typeface="Arial"/>
            </a:endParaRPr>
          </a:p>
          <a:p>
            <a:pPr marL="252000" indent="-179280">
              <a:lnSpc>
                <a:spcPct val="100000"/>
              </a:lnSpc>
              <a:spcAft>
                <a:spcPts val="300"/>
              </a:spcAft>
              <a:buClr>
                <a:srgbClr val="000000"/>
              </a:buClr>
              <a:buFont typeface="Arial"/>
              <a:buChar char="•"/>
              <a:tabLst>
                <a:tab pos="0" algn="l"/>
              </a:tabLst>
            </a:pPr>
            <a:r>
              <a:rPr lang="tr-TR" sz="1000" b="0" strike="noStrike" spc="-1">
                <a:solidFill>
                  <a:srgbClr val="000000"/>
                </a:solidFill>
                <a:latin typeface="Roboto"/>
                <a:ea typeface="Roboto"/>
              </a:rPr>
              <a:t>Konuyla ilgili eğitimlere katılarak bilgilenmek </a:t>
            </a:r>
            <a:endParaRPr lang="en-US" sz="1000" b="0" strike="noStrike" spc="-1">
              <a:latin typeface="Arial"/>
            </a:endParaRPr>
          </a:p>
          <a:p>
            <a:pPr>
              <a:lnSpc>
                <a:spcPct val="150000"/>
              </a:lnSpc>
              <a:tabLst>
                <a:tab pos="0" algn="l"/>
              </a:tabLst>
            </a:pPr>
            <a:r>
              <a:rPr lang="tr-TR" sz="1000" b="0" strike="noStrike" spc="-1">
                <a:solidFill>
                  <a:srgbClr val="000000"/>
                </a:solidFill>
                <a:latin typeface="Roboto"/>
                <a:ea typeface="Roboto"/>
              </a:rPr>
              <a:t>bu basit tedbirlerin konu başlıklarıdır. </a:t>
            </a:r>
            <a:endParaRPr lang="en-US" sz="1000" b="0" strike="noStrike" spc="-1">
              <a:latin typeface="Arial"/>
            </a:endParaRPr>
          </a:p>
          <a:p>
            <a:pPr>
              <a:lnSpc>
                <a:spcPct val="100000"/>
              </a:lnSpc>
              <a:tabLst>
                <a:tab pos="0" algn="l"/>
              </a:tabLst>
            </a:pPr>
            <a:endParaRPr lang="en-US" sz="1000" b="0" strike="noStrike" spc="-1">
              <a:latin typeface="Arial"/>
            </a:endParaRPr>
          </a:p>
          <a:p>
            <a:pPr>
              <a:lnSpc>
                <a:spcPct val="100000"/>
              </a:lnSpc>
              <a:spcAft>
                <a:spcPts val="601"/>
              </a:spcAft>
              <a:tabLst>
                <a:tab pos="0" algn="l"/>
              </a:tabLst>
            </a:pPr>
            <a:r>
              <a:rPr lang="tr-TR" sz="900" b="1" i="1" u="sng" strike="noStrike" spc="-1">
                <a:solidFill>
                  <a:srgbClr val="000000"/>
                </a:solidFill>
                <a:uFillTx/>
                <a:latin typeface="Roboto"/>
                <a:ea typeface="Roboto"/>
              </a:rPr>
              <a:t>Bilgi Notu:</a:t>
            </a:r>
            <a:r>
              <a:rPr lang="tr-TR" sz="900" b="1" i="1" strike="noStrike" spc="-1">
                <a:solidFill>
                  <a:srgbClr val="000000"/>
                </a:solidFill>
                <a:latin typeface="Roboto"/>
                <a:ea typeface="Roboto"/>
              </a:rPr>
              <a:t> Soba Zehirlenmeleri</a:t>
            </a:r>
            <a:endParaRPr lang="en-US" sz="900" b="0" strike="noStrike" spc="-1">
              <a:latin typeface="Arial"/>
            </a:endParaRPr>
          </a:p>
          <a:p>
            <a:pPr algn="just">
              <a:lnSpc>
                <a:spcPct val="100000"/>
              </a:lnSpc>
              <a:spcAft>
                <a:spcPts val="601"/>
              </a:spcAft>
              <a:tabLst>
                <a:tab pos="0" algn="l"/>
              </a:tabLst>
            </a:pPr>
            <a:r>
              <a:rPr lang="tr-TR" sz="900" b="0" i="1" strike="noStrike" spc="-1">
                <a:solidFill>
                  <a:srgbClr val="000000"/>
                </a:solidFill>
                <a:latin typeface="Roboto"/>
                <a:ea typeface="Roboto"/>
              </a:rPr>
              <a:t>Soba zehirlenmelerinden yaşanan ölümler çok ciddi bir sorundur.  Soba zehirlenmelerinin asıl nedeni genellikle bilinçsizliktir. Soba zehirlenmelerinde zehirlenmeye neden olan «karbonmonoksit» gazıdır. Bu gaz sadece sobalardan değil açık ateşin olduğu banyo, mutfak gibi yerlerde de bulunmaktadır.</a:t>
            </a:r>
            <a:endParaRPr lang="en-US" sz="900" b="0" strike="noStrike" spc="-1">
              <a:latin typeface="Arial"/>
            </a:endParaRPr>
          </a:p>
          <a:p>
            <a:pPr algn="just">
              <a:lnSpc>
                <a:spcPct val="100000"/>
              </a:lnSpc>
              <a:spcAft>
                <a:spcPts val="601"/>
              </a:spcAft>
              <a:tabLst>
                <a:tab pos="0" algn="l"/>
              </a:tabLst>
            </a:pPr>
            <a:r>
              <a:rPr lang="tr-TR" sz="900" b="0" i="1" strike="noStrike" spc="-1">
                <a:solidFill>
                  <a:srgbClr val="000000"/>
                </a:solidFill>
                <a:latin typeface="Roboto"/>
                <a:ea typeface="Roboto"/>
              </a:rPr>
              <a:t>Karbonmonoksit renksiz, kokusuz ve tatsız bir gazdır. Her türlü açık ateş kaynağında oluşabilmektedir. Doğalgaz dahil her türlü yakıt karbonmonoksit üretebilir ve karbonmonoksit zehirlenmesine neden olabilir. Karbonmonoksit açık ateşin kullanıldığı her ortamda bir miktar bulunur fakat aşırı miktarda bulunmasının nedeni açık ateş kullanımının olduğu soba, ocak veya şofben gibi aletlerin hatalı şekilde yapılmış veya kurulmuş olmasıdır. Havalandırma yetersizliği de zehirleyici miktarda karbonmonoksit gazı birikmesine neden olmaktadır. </a:t>
            </a:r>
            <a:endParaRPr lang="en-US" sz="900" b="0" strike="noStrike" spc="-1">
              <a:latin typeface="Arial"/>
            </a:endParaRPr>
          </a:p>
          <a:p>
            <a:pPr algn="just">
              <a:lnSpc>
                <a:spcPct val="100000"/>
              </a:lnSpc>
              <a:spcAft>
                <a:spcPts val="601"/>
              </a:spcAft>
              <a:tabLst>
                <a:tab pos="0" algn="l"/>
              </a:tabLst>
            </a:pPr>
            <a:r>
              <a:rPr lang="tr-TR" sz="900" b="0" i="1" strike="noStrike" spc="-1">
                <a:solidFill>
                  <a:srgbClr val="000000"/>
                </a:solidFill>
                <a:latin typeface="Roboto"/>
                <a:ea typeface="Roboto"/>
              </a:rPr>
              <a:t>Karbonmonoksit zehirlenmesinin en büyük göstergesi, kişinin nezle ve benzeri belirtiler yaşamasıdır. Akut zehirlenmelerde insanlar bu belirtileri farkedemeden ölebilmektedir. Fakat uzun süren kronik zehirlenmelerde bu belirtiler daha rahat görülebilir.  Eğer evde herkes nezle belirtileri gösteriyor ve dışarıda bu belirtiler gözlenmiyorsa karbonmonoksit zehirlenmesinden şüphelenilmelidir.</a:t>
            </a:r>
            <a:endParaRPr lang="en-US" sz="900" b="0" strike="noStrike" spc="-1">
              <a:latin typeface="Arial"/>
            </a:endParaRPr>
          </a:p>
        </p:txBody>
      </p:sp>
      <p:sp>
        <p:nvSpPr>
          <p:cNvPr id="664" name="Slayt Numarası Yer Tutucusu 3"/>
          <p:cNvSpPr/>
          <p:nvPr/>
        </p:nvSpPr>
        <p:spPr>
          <a:xfrm>
            <a:off x="3884760" y="8685360"/>
            <a:ext cx="2971080" cy="457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876425E7-6E48-49D1-8868-A1B8A9738498}" type="slidenum">
              <a:rPr lang="tr-TR" sz="1200" b="0" strike="noStrike" spc="-1">
                <a:latin typeface="Times New Roman"/>
              </a:rPr>
              <a:t>23</a:t>
            </a:fld>
            <a:endParaRPr lang="en-US" sz="1200" b="0" strike="noStrike" spc="-1">
              <a:latin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 name="PlaceHolder 1"/>
          <p:cNvSpPr>
            <a:spLocks noGrp="1" noRot="1" noChangeAspect="1"/>
          </p:cNvSpPr>
          <p:nvPr>
            <p:ph type="sldImg"/>
          </p:nvPr>
        </p:nvSpPr>
        <p:spPr>
          <a:xfrm>
            <a:off x="685800" y="1143000"/>
            <a:ext cx="5485680" cy="3085560"/>
          </a:xfrm>
          <a:prstGeom prst="rect">
            <a:avLst/>
          </a:prstGeom>
        </p:spPr>
      </p:sp>
      <p:sp>
        <p:nvSpPr>
          <p:cNvPr id="675" name="PlaceHolder 2"/>
          <p:cNvSpPr>
            <a:spLocks noGrp="1"/>
          </p:cNvSpPr>
          <p:nvPr>
            <p:ph type="body"/>
          </p:nvPr>
        </p:nvSpPr>
        <p:spPr>
          <a:xfrm>
            <a:off x="685800" y="4400640"/>
            <a:ext cx="5485680" cy="3599640"/>
          </a:xfrm>
          <a:prstGeom prst="rect">
            <a:avLst/>
          </a:prstGeom>
        </p:spPr>
        <p:txBody>
          <a:bodyPr lIns="0" tIns="0" rIns="0" bIns="0">
            <a:noAutofit/>
          </a:bodyPr>
          <a:lstStyle/>
          <a:p>
            <a:pPr marL="216000" indent="-216000">
              <a:lnSpc>
                <a:spcPct val="100000"/>
              </a:lnSpc>
              <a:tabLst>
                <a:tab pos="0" algn="l"/>
              </a:tabLst>
            </a:pPr>
            <a:r>
              <a:rPr lang="tr-TR" sz="1000" b="1" strike="noStrike" spc="-1">
                <a:latin typeface="Roboto"/>
                <a:ea typeface="Roboto"/>
              </a:rPr>
              <a:t>Önerilen Süre: 15 sn. </a:t>
            </a:r>
            <a:endParaRPr lang="en-US" sz="1000" b="0" strike="noStrike" spc="-1">
              <a:latin typeface="Arial"/>
            </a:endParaRPr>
          </a:p>
          <a:p>
            <a:pPr marL="216000" indent="-216000">
              <a:lnSpc>
                <a:spcPct val="100000"/>
              </a:lnSpc>
              <a:spcAft>
                <a:spcPts val="601"/>
              </a:spcAft>
              <a:tabLst>
                <a:tab pos="0" algn="l"/>
              </a:tabLst>
            </a:pPr>
            <a:r>
              <a:rPr lang="tr-TR" sz="1000" b="1" i="1" strike="noStrike" spc="-1">
                <a:latin typeface="Roboto"/>
                <a:ea typeface="Roboto"/>
              </a:rPr>
              <a:t>Slayt animasyonu otomatik başlar, sessizdir.</a:t>
            </a:r>
            <a:endParaRPr lang="en-US" sz="1000" b="0" strike="noStrike" spc="-1">
              <a:latin typeface="Arial"/>
            </a:endParaRPr>
          </a:p>
          <a:p>
            <a:pPr marL="216000" indent="-216000">
              <a:lnSpc>
                <a:spcPct val="100000"/>
              </a:lnSpc>
              <a:tabLst>
                <a:tab pos="0" algn="l"/>
              </a:tabLst>
            </a:pPr>
            <a:endParaRPr lang="en-US" sz="1000" b="0" strike="noStrike" spc="-1">
              <a:latin typeface="Arial"/>
            </a:endParaRPr>
          </a:p>
          <a:p>
            <a:pPr marL="216000" indent="-216000" algn="just">
              <a:lnSpc>
                <a:spcPct val="100000"/>
              </a:lnSpc>
              <a:tabLst>
                <a:tab pos="0" algn="l"/>
              </a:tabLst>
            </a:pPr>
            <a:r>
              <a:rPr lang="tr-TR" sz="1000" b="0" strike="noStrike" spc="-1">
                <a:latin typeface="Roboto"/>
                <a:ea typeface="Roboto"/>
              </a:rPr>
              <a:t>Bu bölüme kadar, afet ve acil durum öncesi hazırlıklarımızdan bahsettik. Şimdi ise afet sırasında yapılması gerekenler için hazırlıklara değinelim, doğru davranışlardan bahsedelim. </a:t>
            </a:r>
            <a:endParaRPr lang="en-US" sz="1000" b="0" strike="noStrike" spc="-1">
              <a:latin typeface="Arial"/>
            </a:endParaRPr>
          </a:p>
          <a:p>
            <a:pPr marL="216000" indent="-216000">
              <a:lnSpc>
                <a:spcPct val="100000"/>
              </a:lnSpc>
              <a:tabLst>
                <a:tab pos="0" algn="l"/>
              </a:tabLst>
            </a:pPr>
            <a:endParaRPr lang="en-US" sz="1000" b="0" strike="noStrike" spc="-1">
              <a:latin typeface="Arial"/>
            </a:endParaRPr>
          </a:p>
          <a:p>
            <a:pPr marL="216000" indent="-216000">
              <a:lnSpc>
                <a:spcPct val="100000"/>
              </a:lnSpc>
              <a:tabLst>
                <a:tab pos="0" algn="l"/>
              </a:tabLst>
            </a:pPr>
            <a:endParaRPr lang="en-US" sz="1000" b="0" strike="noStrike" spc="-1">
              <a:latin typeface="Arial"/>
            </a:endParaRPr>
          </a:p>
        </p:txBody>
      </p:sp>
      <p:sp>
        <p:nvSpPr>
          <p:cNvPr id="676" name="Slayt Numarası Yer Tutucusu 3"/>
          <p:cNvSpPr/>
          <p:nvPr/>
        </p:nvSpPr>
        <p:spPr>
          <a:xfrm>
            <a:off x="3884760" y="8685360"/>
            <a:ext cx="2971080" cy="457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D768F97E-9AC6-48AD-A369-260B2E5CCCFE}" type="slidenum">
              <a:rPr lang="tr-TR" sz="1200" b="0" strike="noStrike" spc="-1">
                <a:latin typeface="Times New Roman"/>
              </a:rPr>
              <a:t>24</a:t>
            </a:fld>
            <a:endParaRPr lang="en-US" sz="1200" b="0" strike="noStrike" spc="-1">
              <a:latin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 name="PlaceHolder 1"/>
          <p:cNvSpPr>
            <a:spLocks noGrp="1" noRot="1" noChangeAspect="1"/>
          </p:cNvSpPr>
          <p:nvPr>
            <p:ph type="sldImg"/>
          </p:nvPr>
        </p:nvSpPr>
        <p:spPr>
          <a:xfrm>
            <a:off x="685800" y="1143000"/>
            <a:ext cx="5485680" cy="3085560"/>
          </a:xfrm>
          <a:prstGeom prst="rect">
            <a:avLst/>
          </a:prstGeom>
        </p:spPr>
      </p:sp>
      <p:sp>
        <p:nvSpPr>
          <p:cNvPr id="678" name="PlaceHolder 2"/>
          <p:cNvSpPr>
            <a:spLocks noGrp="1"/>
          </p:cNvSpPr>
          <p:nvPr>
            <p:ph type="body"/>
          </p:nvPr>
        </p:nvSpPr>
        <p:spPr>
          <a:xfrm>
            <a:off x="685800" y="4400640"/>
            <a:ext cx="5485680" cy="3599640"/>
          </a:xfrm>
          <a:prstGeom prst="rect">
            <a:avLst/>
          </a:prstGeom>
        </p:spPr>
        <p:txBody>
          <a:bodyPr lIns="0" tIns="0" rIns="0" bIns="0">
            <a:noAutofit/>
          </a:bodyPr>
          <a:lstStyle/>
          <a:p>
            <a:pPr marL="216000" indent="-215640">
              <a:lnSpc>
                <a:spcPct val="80000"/>
              </a:lnSpc>
              <a:tabLst>
                <a:tab pos="0" algn="l"/>
              </a:tabLst>
            </a:pPr>
            <a:r>
              <a:rPr lang="tr-TR" sz="1000" b="1" strike="noStrike" spc="-1">
                <a:solidFill>
                  <a:srgbClr val="000000"/>
                </a:solidFill>
                <a:latin typeface="Roboto"/>
                <a:ea typeface="Roboto"/>
              </a:rPr>
              <a:t>Önerilen Süre: 3 dk. </a:t>
            </a:r>
            <a:endParaRPr lang="en-US" sz="1000" b="0" strike="noStrike" spc="-1">
              <a:latin typeface="Arial"/>
            </a:endParaRPr>
          </a:p>
          <a:p>
            <a:pPr marL="216000" indent="-215640">
              <a:lnSpc>
                <a:spcPct val="80000"/>
              </a:lnSpc>
              <a:tabLst>
                <a:tab pos="0" algn="l"/>
              </a:tabLst>
            </a:pPr>
            <a:r>
              <a:rPr lang="tr-TR" sz="1000" b="1" strike="noStrike" spc="-1">
                <a:solidFill>
                  <a:srgbClr val="000000"/>
                </a:solidFill>
                <a:latin typeface="Roboto"/>
                <a:ea typeface="Roboto"/>
              </a:rPr>
              <a:t>Uygulama Süresi: 1 dk. </a:t>
            </a:r>
            <a:endParaRPr lang="en-US" sz="1000" b="0" strike="noStrike" spc="-1">
              <a:latin typeface="Arial"/>
            </a:endParaRPr>
          </a:p>
          <a:p>
            <a:pPr marL="216000" indent="-215640">
              <a:lnSpc>
                <a:spcPct val="90000"/>
              </a:lnSpc>
              <a:spcAft>
                <a:spcPts val="601"/>
              </a:spcAft>
              <a:tabLst>
                <a:tab pos="0" algn="l"/>
              </a:tabLst>
            </a:pPr>
            <a:r>
              <a:rPr lang="tr-TR" sz="1000" b="1" i="1" strike="noStrike" spc="-1">
                <a:solidFill>
                  <a:srgbClr val="000000"/>
                </a:solidFill>
                <a:latin typeface="Roboto"/>
                <a:ea typeface="Roboto"/>
              </a:rPr>
              <a:t>Slayt animasyonu tıklayınca başlar, sessizdir.</a:t>
            </a:r>
            <a:endParaRPr lang="en-US" sz="1000" b="0" strike="noStrike" spc="-1">
              <a:latin typeface="Arial"/>
            </a:endParaRPr>
          </a:p>
          <a:p>
            <a:pPr marL="216000" indent="-215640">
              <a:lnSpc>
                <a:spcPct val="90000"/>
              </a:lnSpc>
              <a:spcAft>
                <a:spcPts val="601"/>
              </a:spcAft>
              <a:tabLst>
                <a:tab pos="0" algn="l"/>
              </a:tabLst>
            </a:pPr>
            <a:endParaRPr lang="en-US" sz="1000" b="0" strike="noStrike" spc="-1">
              <a:latin typeface="Arial"/>
            </a:endParaRPr>
          </a:p>
          <a:p>
            <a:pPr marL="216000" indent="-215640">
              <a:lnSpc>
                <a:spcPct val="90000"/>
              </a:lnSpc>
              <a:spcAft>
                <a:spcPts val="601"/>
              </a:spcAft>
              <a:tabLst>
                <a:tab pos="0" algn="l"/>
              </a:tabLst>
            </a:pPr>
            <a:r>
              <a:rPr lang="tr-TR" sz="1000" b="0" strike="noStrike" spc="-1">
                <a:solidFill>
                  <a:srgbClr val="000000"/>
                </a:solidFill>
                <a:latin typeface="Roboto"/>
                <a:ea typeface="Roboto"/>
              </a:rPr>
              <a:t>Öncelikle depremin yani sarsıntı sırasında nasıl davranmanız gerektiğinden söz edelim.</a:t>
            </a:r>
            <a:endParaRPr lang="en-US" sz="1000" b="0" strike="noStrike" spc="-1">
              <a:latin typeface="Arial"/>
            </a:endParaRPr>
          </a:p>
          <a:p>
            <a:pPr marL="216000" indent="-215640">
              <a:lnSpc>
                <a:spcPct val="90000"/>
              </a:lnSpc>
              <a:spcAft>
                <a:spcPts val="601"/>
              </a:spcAft>
              <a:tabLst>
                <a:tab pos="0" algn="l"/>
              </a:tabLst>
            </a:pPr>
            <a:r>
              <a:rPr lang="tr-TR" sz="1000" b="0" strike="noStrike" spc="-1">
                <a:solidFill>
                  <a:srgbClr val="000000"/>
                </a:solidFill>
                <a:latin typeface="Roboto"/>
                <a:ea typeface="Roboto"/>
              </a:rPr>
              <a:t>Deprem süresince kendimizi korumak için ne yapacağımızı önceden planlamalıyız. </a:t>
            </a:r>
            <a:endParaRPr lang="en-US" sz="1000" b="0" strike="noStrike" spc="-1">
              <a:latin typeface="Arial"/>
            </a:endParaRPr>
          </a:p>
          <a:p>
            <a:pPr marL="216000" indent="-215640">
              <a:lnSpc>
                <a:spcPct val="90000"/>
              </a:lnSpc>
              <a:spcAft>
                <a:spcPts val="601"/>
              </a:spcAft>
              <a:tabLst>
                <a:tab pos="0" algn="l"/>
              </a:tabLst>
            </a:pPr>
            <a:r>
              <a:rPr lang="tr-TR" sz="1000" b="1" u="sng" strike="noStrike" spc="-1">
                <a:solidFill>
                  <a:srgbClr val="000000"/>
                </a:solidFill>
                <a:uFillTx/>
                <a:latin typeface="Roboto"/>
                <a:ea typeface="Roboto"/>
              </a:rPr>
              <a:t>Tıklayın;</a:t>
            </a:r>
            <a:endParaRPr lang="en-US" sz="1000" b="0" strike="noStrike" spc="-1">
              <a:latin typeface="Arial"/>
            </a:endParaRPr>
          </a:p>
          <a:p>
            <a:pPr marL="216000" indent="-215640" algn="just">
              <a:lnSpc>
                <a:spcPct val="90000"/>
              </a:lnSpc>
              <a:spcAft>
                <a:spcPts val="601"/>
              </a:spcAft>
              <a:tabLst>
                <a:tab pos="0" algn="l"/>
              </a:tabLst>
            </a:pPr>
            <a:r>
              <a:rPr lang="tr-TR" sz="1000" b="0" strike="noStrike" spc="-1">
                <a:solidFill>
                  <a:srgbClr val="000000"/>
                </a:solidFill>
                <a:latin typeface="Roboto"/>
                <a:ea typeface="Roboto"/>
              </a:rPr>
              <a:t>Sarsıntı başlar başlamaz ilk yapmamız gereken </a:t>
            </a:r>
            <a:r>
              <a:rPr lang="tr-TR" sz="1000" b="1" strike="noStrike" spc="-1">
                <a:solidFill>
                  <a:srgbClr val="000000"/>
                </a:solidFill>
                <a:latin typeface="Roboto"/>
                <a:ea typeface="Roboto"/>
              </a:rPr>
              <a:t>paniğe kapılmamaktır. </a:t>
            </a:r>
            <a:r>
              <a:rPr lang="tr-TR" sz="1000" b="0" strike="noStrike" spc="-1">
                <a:solidFill>
                  <a:srgbClr val="000000"/>
                </a:solidFill>
                <a:latin typeface="Roboto"/>
                <a:ea typeface="Roboto"/>
              </a:rPr>
              <a:t>İnsanlar deprem sırasında genellikle paniğe kapılıp, donup kalmakta ya da bilinçsizce kaçışmaktadır. Paniğe kapılmamak için deprem öncesi, sırası ve sonrasında yapılması ve yapılmaması gerekenleri öğrenmeli ve uygulamalıyız.</a:t>
            </a:r>
            <a:endParaRPr lang="en-US" sz="1000" b="0" strike="noStrike" spc="-1">
              <a:latin typeface="Arial"/>
            </a:endParaRPr>
          </a:p>
          <a:p>
            <a:pPr marL="216000" indent="-215640">
              <a:lnSpc>
                <a:spcPct val="90000"/>
              </a:lnSpc>
              <a:spcAft>
                <a:spcPts val="601"/>
              </a:spcAft>
              <a:tabLst>
                <a:tab pos="0" algn="l"/>
              </a:tabLst>
            </a:pPr>
            <a:r>
              <a:rPr lang="tr-TR" sz="1000" b="1" u="sng" strike="noStrike" spc="-1">
                <a:solidFill>
                  <a:srgbClr val="000000"/>
                </a:solidFill>
                <a:uFillTx/>
                <a:latin typeface="Roboto"/>
                <a:ea typeface="Roboto"/>
              </a:rPr>
              <a:t>Tıklayın;</a:t>
            </a:r>
            <a:endParaRPr lang="en-US" sz="1000" b="0" strike="noStrike" spc="-1">
              <a:latin typeface="Arial"/>
            </a:endParaRPr>
          </a:p>
          <a:p>
            <a:pPr marL="216000" indent="-215640" algn="just">
              <a:lnSpc>
                <a:spcPct val="90000"/>
              </a:lnSpc>
              <a:spcAft>
                <a:spcPts val="601"/>
              </a:spcAft>
              <a:tabLst>
                <a:tab pos="0" algn="l"/>
              </a:tabLst>
            </a:pPr>
            <a:r>
              <a:rPr lang="tr-TR" sz="1000" b="0" strike="noStrike" spc="-1">
                <a:solidFill>
                  <a:srgbClr val="000000"/>
                </a:solidFill>
                <a:latin typeface="Roboto"/>
                <a:ea typeface="Roboto"/>
              </a:rPr>
              <a:t>Eğer bina içerisindeysek depremi hissettiğimizde ayakta durmamalı, oradan oraya koşmanın, balkon ve merdivenlere yönelmenin asansöre binmenin ve pencere ve balkonlardan atlamanın size zarar vereceğini bilmelisiniz.</a:t>
            </a:r>
            <a:endParaRPr lang="en-US" sz="1000" b="0" strike="noStrike" spc="-1">
              <a:latin typeface="Arial"/>
            </a:endParaRPr>
          </a:p>
          <a:p>
            <a:pPr marL="216000" indent="-215640">
              <a:lnSpc>
                <a:spcPct val="90000"/>
              </a:lnSpc>
              <a:spcAft>
                <a:spcPts val="601"/>
              </a:spcAft>
              <a:tabLst>
                <a:tab pos="0" algn="l"/>
              </a:tabLst>
            </a:pPr>
            <a:r>
              <a:rPr lang="tr-TR" sz="1000" b="0" strike="noStrike" spc="-1">
                <a:solidFill>
                  <a:srgbClr val="000000"/>
                </a:solidFill>
                <a:latin typeface="Roboto"/>
                <a:ea typeface="Roboto"/>
              </a:rPr>
              <a:t>Peki deprem sırasında ne yapmamız gerekir bileniniz var mı?</a:t>
            </a:r>
            <a:endParaRPr lang="en-US" sz="1000" b="0" strike="noStrike" spc="-1">
              <a:latin typeface="Arial"/>
            </a:endParaRPr>
          </a:p>
          <a:p>
            <a:pPr marL="216000" indent="-215640">
              <a:lnSpc>
                <a:spcPct val="90000"/>
              </a:lnSpc>
              <a:spcAft>
                <a:spcPts val="601"/>
              </a:spcAft>
              <a:tabLst>
                <a:tab pos="0" algn="l"/>
              </a:tabLst>
            </a:pPr>
            <a:endParaRPr lang="en-US" sz="1000" b="0" strike="noStrike" spc="-1">
              <a:latin typeface="Arial"/>
            </a:endParaRPr>
          </a:p>
          <a:p>
            <a:pPr marL="216000" indent="-215640" algn="just">
              <a:lnSpc>
                <a:spcPct val="90000"/>
              </a:lnSpc>
              <a:spcAft>
                <a:spcPts val="601"/>
              </a:spcAft>
              <a:tabLst>
                <a:tab pos="0" algn="l"/>
              </a:tabLst>
            </a:pPr>
            <a:r>
              <a:rPr lang="tr-TR" sz="1000" b="1" strike="noStrike" spc="-1">
                <a:solidFill>
                  <a:srgbClr val="203864"/>
                </a:solidFill>
                <a:latin typeface="Roboto"/>
                <a:ea typeface="Roboto"/>
              </a:rPr>
              <a:t>Eğitmen Notu: </a:t>
            </a:r>
            <a:r>
              <a:rPr lang="tr-TR" sz="1000" b="0" strike="noStrike" spc="-1">
                <a:solidFill>
                  <a:srgbClr val="203864"/>
                </a:solidFill>
                <a:latin typeface="Roboto"/>
                <a:ea typeface="Roboto"/>
              </a:rPr>
              <a:t>Katılımcılar arasında ÇÖK-KAPAN-TUTUN hareketini bildiğini belirten varsa uygulamasını isteyebilir ve davranışının düzeltmeye ihtiyacı varsa düzelterek, kişi üzerinde de bir sonraki slaytın anlatımına geçebilirsiniz.</a:t>
            </a:r>
            <a:endParaRPr lang="en-US" sz="1000" b="0" strike="noStrike" spc="-1">
              <a:latin typeface="Arial"/>
            </a:endParaRPr>
          </a:p>
          <a:p>
            <a:pPr marL="216000" indent="-215640" algn="just">
              <a:lnSpc>
                <a:spcPct val="100000"/>
              </a:lnSpc>
              <a:spcAft>
                <a:spcPts val="601"/>
              </a:spcAft>
              <a:tabLst>
                <a:tab pos="0" algn="l"/>
              </a:tabLst>
            </a:pPr>
            <a:endParaRPr lang="en-US" sz="1000" b="0" strike="noStrike" spc="-1">
              <a:latin typeface="Arial"/>
            </a:endParaRPr>
          </a:p>
          <a:p>
            <a:pPr marL="216000" indent="-215640" algn="just">
              <a:lnSpc>
                <a:spcPct val="100000"/>
              </a:lnSpc>
              <a:spcAft>
                <a:spcPts val="601"/>
              </a:spcAft>
              <a:tabLst>
                <a:tab pos="0" algn="l"/>
              </a:tabLst>
            </a:pPr>
            <a:r>
              <a:rPr lang="tr-TR" sz="1000" b="1" u="sng" strike="noStrike" spc="-1">
                <a:solidFill>
                  <a:srgbClr val="000000"/>
                </a:solidFill>
                <a:uFillTx/>
                <a:latin typeface="Roboto"/>
                <a:ea typeface="Roboto"/>
              </a:rPr>
              <a:t>Tıklayın;</a:t>
            </a:r>
            <a:endParaRPr lang="en-US" sz="1000" b="0" strike="noStrike" spc="-1">
              <a:latin typeface="Arial"/>
            </a:endParaRPr>
          </a:p>
          <a:p>
            <a:pPr marL="216000" indent="-215640" algn="just">
              <a:lnSpc>
                <a:spcPct val="80000"/>
              </a:lnSpc>
              <a:spcAft>
                <a:spcPts val="601"/>
              </a:spcAft>
              <a:tabLst>
                <a:tab pos="0" algn="l"/>
              </a:tabLst>
            </a:pPr>
            <a:r>
              <a:rPr lang="tr-TR" sz="1000" b="0" strike="noStrike" spc="-1">
                <a:solidFill>
                  <a:srgbClr val="000000"/>
                </a:solidFill>
                <a:latin typeface="Roboto"/>
                <a:ea typeface="Roboto"/>
              </a:rPr>
              <a:t>Bir deprem anında; </a:t>
            </a:r>
            <a:endParaRPr lang="en-US" sz="1000" b="0" strike="noStrike" spc="-1">
              <a:latin typeface="Arial"/>
            </a:endParaRPr>
          </a:p>
          <a:p>
            <a:pPr marL="216000" indent="-215640" algn="just">
              <a:lnSpc>
                <a:spcPct val="80000"/>
              </a:lnSpc>
              <a:spcAft>
                <a:spcPts val="601"/>
              </a:spcAft>
              <a:tabLst>
                <a:tab pos="0" algn="l"/>
              </a:tabLst>
            </a:pPr>
            <a:r>
              <a:rPr lang="tr-TR" sz="1000" b="1" strike="noStrike" spc="-1">
                <a:solidFill>
                  <a:srgbClr val="000000"/>
                </a:solidFill>
                <a:latin typeface="Roboto"/>
                <a:ea typeface="Roboto"/>
              </a:rPr>
              <a:t>ÇÖK</a:t>
            </a:r>
            <a:r>
              <a:rPr lang="tr-TR" sz="1000" b="0" strike="noStrike" spc="-1">
                <a:solidFill>
                  <a:srgbClr val="000000"/>
                </a:solidFill>
                <a:latin typeface="Roboto"/>
                <a:ea typeface="Roboto"/>
              </a:rPr>
              <a:t>üp sağlam bir nesnenin  yanında durun. </a:t>
            </a:r>
            <a:endParaRPr lang="en-US" sz="1000" b="0" strike="noStrike" spc="-1">
              <a:latin typeface="Arial"/>
            </a:endParaRPr>
          </a:p>
          <a:p>
            <a:pPr marL="216000" indent="-215640" algn="just">
              <a:lnSpc>
                <a:spcPct val="80000"/>
              </a:lnSpc>
              <a:spcAft>
                <a:spcPts val="601"/>
              </a:spcAft>
              <a:tabLst>
                <a:tab pos="0" algn="l"/>
              </a:tabLst>
            </a:pPr>
            <a:r>
              <a:rPr lang="tr-TR" sz="1000" b="1" u="sng" strike="noStrike" spc="-1">
                <a:solidFill>
                  <a:srgbClr val="000000"/>
                </a:solidFill>
                <a:uFillTx/>
                <a:latin typeface="Roboto"/>
                <a:ea typeface="Roboto"/>
              </a:rPr>
              <a:t>Tıklayın;</a:t>
            </a:r>
            <a:endParaRPr lang="en-US" sz="1000" b="0" strike="noStrike" spc="-1">
              <a:latin typeface="Arial"/>
            </a:endParaRPr>
          </a:p>
          <a:p>
            <a:pPr marL="216000" indent="-215640" algn="just">
              <a:lnSpc>
                <a:spcPct val="80000"/>
              </a:lnSpc>
              <a:spcAft>
                <a:spcPts val="601"/>
              </a:spcAft>
              <a:tabLst>
                <a:tab pos="0" algn="l"/>
              </a:tabLst>
            </a:pPr>
            <a:r>
              <a:rPr lang="tr-TR" sz="1000" b="0" strike="noStrike" spc="-1">
                <a:solidFill>
                  <a:srgbClr val="000000"/>
                </a:solidFill>
                <a:latin typeface="Roboto"/>
                <a:ea typeface="Roboto"/>
              </a:rPr>
              <a:t>Özellikle sırtınız pencerelere dönük bir şekilde </a:t>
            </a:r>
            <a:r>
              <a:rPr lang="tr-TR" sz="1000" b="1" strike="noStrike" spc="-1">
                <a:solidFill>
                  <a:srgbClr val="000000"/>
                </a:solidFill>
                <a:latin typeface="Roboto"/>
                <a:ea typeface="Roboto"/>
              </a:rPr>
              <a:t>KAPAN</a:t>
            </a:r>
            <a:r>
              <a:rPr lang="tr-TR" sz="1000" b="0" strike="noStrike" spc="-1">
                <a:solidFill>
                  <a:srgbClr val="000000"/>
                </a:solidFill>
                <a:latin typeface="Roboto"/>
                <a:ea typeface="Roboto"/>
              </a:rPr>
              <a:t>ıp başınızı ve ensenizi düşen cisimlerden koruyun. </a:t>
            </a:r>
            <a:endParaRPr lang="en-US" sz="1000" b="0" strike="noStrike" spc="-1">
              <a:latin typeface="Arial"/>
            </a:endParaRPr>
          </a:p>
          <a:p>
            <a:pPr marL="216000" indent="-215640" algn="just">
              <a:lnSpc>
                <a:spcPct val="80000"/>
              </a:lnSpc>
              <a:spcAft>
                <a:spcPts val="601"/>
              </a:spcAft>
              <a:tabLst>
                <a:tab pos="0" algn="l"/>
              </a:tabLst>
            </a:pPr>
            <a:r>
              <a:rPr lang="tr-TR" sz="1000" b="1" u="sng" strike="noStrike" spc="-1">
                <a:solidFill>
                  <a:srgbClr val="000000"/>
                </a:solidFill>
                <a:uFillTx/>
                <a:latin typeface="Roboto"/>
                <a:ea typeface="Roboto"/>
              </a:rPr>
              <a:t>Tıklayın;</a:t>
            </a:r>
            <a:endParaRPr lang="en-US" sz="1000" b="0" strike="noStrike" spc="-1">
              <a:latin typeface="Arial"/>
            </a:endParaRPr>
          </a:p>
          <a:p>
            <a:pPr marL="216000" indent="-215640" algn="just">
              <a:lnSpc>
                <a:spcPct val="80000"/>
              </a:lnSpc>
              <a:spcAft>
                <a:spcPts val="601"/>
              </a:spcAft>
              <a:tabLst>
                <a:tab pos="0" algn="l"/>
              </a:tabLst>
            </a:pPr>
            <a:r>
              <a:rPr lang="tr-TR" sz="1000" b="0" strike="noStrike" spc="-1">
                <a:solidFill>
                  <a:srgbClr val="000000"/>
                </a:solidFill>
                <a:latin typeface="Roboto"/>
                <a:ea typeface="Roboto"/>
              </a:rPr>
              <a:t>Sarsıntı sona erene kadar sallanan nesneyle beraber hareket edebilmek için </a:t>
            </a:r>
            <a:r>
              <a:rPr lang="tr-TR" sz="1000" b="1" strike="noStrike" spc="-1">
                <a:solidFill>
                  <a:srgbClr val="000000"/>
                </a:solidFill>
                <a:latin typeface="Roboto"/>
                <a:ea typeface="Roboto"/>
              </a:rPr>
              <a:t>TUTUN</a:t>
            </a:r>
            <a:r>
              <a:rPr lang="tr-TR" sz="1000" b="0" strike="noStrike" spc="-1">
                <a:solidFill>
                  <a:srgbClr val="000000"/>
                </a:solidFill>
                <a:latin typeface="Roboto"/>
                <a:ea typeface="Roboto"/>
              </a:rPr>
              <a:t>un. Bu sırada diğer kolunuzun üzerine yüzünüzü koyarak uçuşan cisimlerden gözlerinizi ve yüzünüzü koruyun.</a:t>
            </a:r>
            <a:endParaRPr lang="en-US" sz="1000" b="0" strike="noStrike" spc="-1">
              <a:latin typeface="Arial"/>
            </a:endParaRPr>
          </a:p>
          <a:p>
            <a:pPr marL="216000" indent="-215640" algn="just">
              <a:lnSpc>
                <a:spcPct val="80000"/>
              </a:lnSpc>
              <a:spcAft>
                <a:spcPts val="601"/>
              </a:spcAft>
              <a:tabLst>
                <a:tab pos="0" algn="l"/>
              </a:tabLst>
            </a:pPr>
            <a:r>
              <a:rPr lang="tr-TR" sz="1000" b="0" strike="noStrike" spc="-1">
                <a:solidFill>
                  <a:srgbClr val="000000"/>
                </a:solidFill>
                <a:latin typeface="Roboto"/>
                <a:ea typeface="Roboto"/>
              </a:rPr>
              <a:t>Eğer deprem anında </a:t>
            </a:r>
            <a:r>
              <a:rPr lang="tr-TR" sz="1000" b="1" strike="noStrike" spc="-1">
                <a:solidFill>
                  <a:srgbClr val="000000"/>
                </a:solidFill>
                <a:latin typeface="Roboto"/>
                <a:ea typeface="Roboto"/>
              </a:rPr>
              <a:t>mutfaktaysanız ve yanan bir ocak varsa; </a:t>
            </a:r>
            <a:r>
              <a:rPr lang="tr-TR" sz="1000" b="0" strike="noStrike" spc="-1">
                <a:solidFill>
                  <a:srgbClr val="000000"/>
                </a:solidFill>
                <a:latin typeface="Roboto"/>
                <a:ea typeface="Roboto"/>
              </a:rPr>
              <a:t>Sarsıntı hissedilir hissedilmez önce ocaklardaki ateşi ve gazı kapatın sonra ÇÖK-KAPAN-TUTUN hareketini yapın. Eğer deprem anında </a:t>
            </a:r>
            <a:r>
              <a:rPr lang="tr-TR" sz="1000" b="1" strike="noStrike" spc="-1">
                <a:solidFill>
                  <a:srgbClr val="000000"/>
                </a:solidFill>
                <a:latin typeface="Roboto"/>
                <a:ea typeface="Roboto"/>
              </a:rPr>
              <a:t>mutfakta değilseniz ancak yanan bir ocak varsa;</a:t>
            </a:r>
            <a:r>
              <a:rPr lang="tr-TR" sz="1000" b="0" strike="noStrike" spc="-1">
                <a:solidFill>
                  <a:srgbClr val="000000"/>
                </a:solidFill>
                <a:latin typeface="Roboto"/>
                <a:ea typeface="Roboto"/>
              </a:rPr>
              <a:t> sarsıntı hissedilir hissedilmez önce ÇÖK-KAPAN-TUTUN pozisyonunu alın, sarsıntı geçtikten sonra ocaklardaki ateşi ve gazı kapatın.  </a:t>
            </a:r>
            <a:endParaRPr lang="en-US" sz="1000" b="0" strike="noStrike" spc="-1">
              <a:latin typeface="Arial"/>
            </a:endParaRPr>
          </a:p>
          <a:p>
            <a:pPr marL="216000" indent="-215640" algn="just">
              <a:lnSpc>
                <a:spcPct val="80000"/>
              </a:lnSpc>
              <a:spcAft>
                <a:spcPts val="601"/>
              </a:spcAft>
              <a:tabLst>
                <a:tab pos="0" algn="l"/>
              </a:tabLst>
            </a:pPr>
            <a:r>
              <a:rPr lang="tr-TR" sz="1000" b="0" strike="noStrike" spc="-1">
                <a:solidFill>
                  <a:srgbClr val="000000"/>
                </a:solidFill>
                <a:latin typeface="Roboto"/>
                <a:ea typeface="Roboto"/>
              </a:rPr>
              <a:t>Bir acil durum ya da afet sırasında bulunduğunuz yerde </a:t>
            </a:r>
            <a:r>
              <a:rPr lang="tr-TR" sz="1000" b="1" strike="noStrike" spc="-1">
                <a:solidFill>
                  <a:srgbClr val="000000"/>
                </a:solidFill>
                <a:latin typeface="Roboto"/>
                <a:ea typeface="Roboto"/>
              </a:rPr>
              <a:t>en uygun ÇÖK-KAPAN-TUTUN pozisyonunu alarak hedef küçültün. Tehlike geçinceye kadar aynı pozisyonda kalın.</a:t>
            </a:r>
            <a:endParaRPr lang="en-US" sz="1000" b="0" strike="noStrike" spc="-1">
              <a:latin typeface="Arial"/>
            </a:endParaRPr>
          </a:p>
          <a:p>
            <a:pPr marL="216000" indent="-215640" algn="just">
              <a:lnSpc>
                <a:spcPct val="80000"/>
              </a:lnSpc>
              <a:spcAft>
                <a:spcPts val="601"/>
              </a:spcAft>
              <a:tabLst>
                <a:tab pos="0" algn="l"/>
              </a:tabLst>
            </a:pPr>
            <a:r>
              <a:rPr lang="tr-TR" sz="1000" b="1" strike="noStrike" spc="-1">
                <a:solidFill>
                  <a:srgbClr val="000000"/>
                </a:solidFill>
                <a:latin typeface="Roboto"/>
                <a:ea typeface="Roboto"/>
              </a:rPr>
              <a:t>Deprem anında doğru davranış şeklini hatırlayabilmek ve uygulayabilmek için mutlaka ve sürekli olarak tatbikat yapılması gerekir. Her artçı depremde de ÇÖK-KAPAN-TUTUN pozisyonunu almayı ihmal etmeyin.</a:t>
            </a:r>
            <a:r>
              <a:rPr lang="tr-TR" sz="1000" b="0" strike="noStrike" spc="-1">
                <a:solidFill>
                  <a:srgbClr val="000000"/>
                </a:solidFill>
                <a:latin typeface="Roboto"/>
                <a:ea typeface="Roboto"/>
              </a:rPr>
              <a:t> </a:t>
            </a:r>
            <a:endParaRPr lang="en-US" sz="1000" b="0" strike="noStrike" spc="-1">
              <a:latin typeface="Arial"/>
            </a:endParaRPr>
          </a:p>
          <a:p>
            <a:pPr marL="216000" indent="-215640" algn="just">
              <a:lnSpc>
                <a:spcPct val="80000"/>
              </a:lnSpc>
              <a:spcAft>
                <a:spcPts val="601"/>
              </a:spcAft>
              <a:tabLst>
                <a:tab pos="0" algn="l"/>
              </a:tabLst>
            </a:pPr>
            <a:endParaRPr lang="en-US" sz="1000" b="0" strike="noStrike" spc="-1">
              <a:latin typeface="Arial"/>
            </a:endParaRPr>
          </a:p>
          <a:p>
            <a:pPr marL="216000" indent="-215640" algn="just">
              <a:lnSpc>
                <a:spcPct val="80000"/>
              </a:lnSpc>
              <a:spcAft>
                <a:spcPts val="601"/>
              </a:spcAft>
              <a:tabLst>
                <a:tab pos="0" algn="l"/>
              </a:tabLst>
            </a:pPr>
            <a:r>
              <a:rPr lang="tr-TR" sz="1000" b="0" strike="noStrike" spc="-1">
                <a:solidFill>
                  <a:srgbClr val="000000"/>
                </a:solidFill>
                <a:latin typeface="Roboto"/>
                <a:ea typeface="Roboto"/>
              </a:rPr>
              <a:t>Şimdi hep beraber yapalım!, (Eğitmen </a:t>
            </a:r>
            <a:r>
              <a:rPr lang="tr-TR" sz="1000" b="1" strike="noStrike" spc="-1">
                <a:solidFill>
                  <a:srgbClr val="000000"/>
                </a:solidFill>
                <a:latin typeface="Roboto"/>
                <a:ea typeface="Roboto"/>
              </a:rPr>
              <a:t>“DEPREM!!!” </a:t>
            </a:r>
            <a:r>
              <a:rPr lang="tr-TR" sz="1000" b="0" strike="noStrike" spc="-1">
                <a:solidFill>
                  <a:srgbClr val="000000"/>
                </a:solidFill>
                <a:latin typeface="Roboto"/>
                <a:ea typeface="Roboto"/>
              </a:rPr>
              <a:t>diye bağırarak katılımcıların çök-kapan-tutun hareketini yapmalarını sağlar ve herkes tekrar yerine oturduktan sonra devam eder)</a:t>
            </a:r>
            <a:endParaRPr lang="en-US" sz="1000" b="0" strike="noStrike" spc="-1">
              <a:latin typeface="Arial"/>
            </a:endParaRPr>
          </a:p>
          <a:p>
            <a:pPr marL="216000" indent="-215640">
              <a:lnSpc>
                <a:spcPct val="80000"/>
              </a:lnSpc>
              <a:spcAft>
                <a:spcPts val="601"/>
              </a:spcAft>
              <a:tabLst>
                <a:tab pos="0" algn="l"/>
              </a:tabLst>
            </a:pPr>
            <a:endParaRPr lang="en-US" sz="1000" b="0" strike="noStrike" spc="-1">
              <a:latin typeface="Arial"/>
            </a:endParaRPr>
          </a:p>
          <a:p>
            <a:pPr marL="216000" indent="-215640">
              <a:lnSpc>
                <a:spcPct val="80000"/>
              </a:lnSpc>
              <a:spcAft>
                <a:spcPts val="601"/>
              </a:spcAft>
              <a:tabLst>
                <a:tab pos="0" algn="l"/>
              </a:tabLst>
            </a:pPr>
            <a:r>
              <a:rPr lang="tr-TR" sz="1000" b="1" strike="noStrike" spc="-1">
                <a:solidFill>
                  <a:srgbClr val="000000"/>
                </a:solidFill>
                <a:latin typeface="Roboto"/>
                <a:ea typeface="Roboto"/>
              </a:rPr>
              <a:t>Eğitmen Notu: </a:t>
            </a:r>
            <a:endParaRPr lang="en-US" sz="1000" b="0" strike="noStrike" spc="-1">
              <a:latin typeface="Arial"/>
            </a:endParaRPr>
          </a:p>
          <a:p>
            <a:pPr marL="216000" indent="-215640">
              <a:lnSpc>
                <a:spcPct val="80000"/>
              </a:lnSpc>
              <a:spcAft>
                <a:spcPts val="601"/>
              </a:spcAft>
              <a:tabLst>
                <a:tab pos="0" algn="l"/>
              </a:tabLst>
            </a:pPr>
            <a:r>
              <a:rPr lang="tr-TR" sz="1000" b="1" strike="noStrike" spc="-1">
                <a:solidFill>
                  <a:srgbClr val="000000"/>
                </a:solidFill>
                <a:latin typeface="Roboto"/>
                <a:ea typeface="Roboto"/>
              </a:rPr>
              <a:t>Uygulama: </a:t>
            </a:r>
            <a:r>
              <a:rPr lang="tr-TR" sz="1000" b="0" strike="noStrike" spc="-1">
                <a:solidFill>
                  <a:srgbClr val="000000"/>
                </a:solidFill>
                <a:latin typeface="Roboto"/>
                <a:ea typeface="Roboto"/>
              </a:rPr>
              <a:t>Katılımcılara ÇÖK-KAPAN-TUTUN Pozisyonu anlatılırken eğitmen bunu uygulamalı şekilde göstermelidir. </a:t>
            </a:r>
            <a:endParaRPr lang="en-US" sz="1000" b="0" strike="noStrike" spc="-1">
              <a:latin typeface="Arial"/>
            </a:endParaRPr>
          </a:p>
          <a:p>
            <a:pPr marL="216000" indent="-215640">
              <a:lnSpc>
                <a:spcPct val="80000"/>
              </a:lnSpc>
              <a:spcAft>
                <a:spcPts val="601"/>
              </a:spcAft>
              <a:tabLst>
                <a:tab pos="0" algn="l"/>
              </a:tabLst>
            </a:pPr>
            <a:r>
              <a:rPr lang="tr-TR" sz="1000" b="0" strike="noStrike" spc="-1">
                <a:solidFill>
                  <a:srgbClr val="000000"/>
                </a:solidFill>
                <a:latin typeface="Roboto"/>
                <a:ea typeface="Roboto"/>
              </a:rPr>
              <a:t>Burada </a:t>
            </a:r>
            <a:r>
              <a:rPr lang="tr-TR" sz="1000" b="1" strike="noStrike" spc="-1">
                <a:solidFill>
                  <a:srgbClr val="000000"/>
                </a:solidFill>
                <a:latin typeface="Roboto"/>
                <a:ea typeface="Roboto"/>
              </a:rPr>
              <a:t>ÇÖK</a:t>
            </a:r>
            <a:r>
              <a:rPr lang="tr-TR" sz="1000" b="0" strike="noStrike" spc="-1">
                <a:solidFill>
                  <a:srgbClr val="000000"/>
                </a:solidFill>
                <a:latin typeface="Roboto"/>
                <a:ea typeface="Roboto"/>
              </a:rPr>
              <a:t>’me iki diz yerde olacak şekilde uygulanmalı ve katılımcılara da özellikle dizlerini yere koymaları öğretilmelidir. Böylece savrulmalar azalacaktır. </a:t>
            </a:r>
            <a:endParaRPr lang="en-US" sz="1000" b="0" strike="noStrike" spc="-1">
              <a:latin typeface="Arial"/>
            </a:endParaRPr>
          </a:p>
          <a:p>
            <a:pPr marL="216000" indent="-215640">
              <a:lnSpc>
                <a:spcPct val="80000"/>
              </a:lnSpc>
              <a:spcAft>
                <a:spcPts val="601"/>
              </a:spcAft>
              <a:tabLst>
                <a:tab pos="0" algn="l"/>
              </a:tabLst>
            </a:pPr>
            <a:r>
              <a:rPr lang="tr-TR" sz="1000" b="1" strike="noStrike" spc="-1">
                <a:solidFill>
                  <a:srgbClr val="000000"/>
                </a:solidFill>
                <a:latin typeface="Roboto"/>
                <a:ea typeface="Roboto"/>
              </a:rPr>
              <a:t>KAPAN</a:t>
            </a:r>
            <a:r>
              <a:rPr lang="tr-TR" sz="1000" b="0" strike="noStrike" spc="-1">
                <a:solidFill>
                  <a:srgbClr val="000000"/>
                </a:solidFill>
                <a:latin typeface="Roboto"/>
                <a:ea typeface="Roboto"/>
              </a:rPr>
              <a:t>’ırken ise parmaklar birbirine kilitlenmemeli, bir el ensede bir el başta olacak şekilde uygulama gösterilmelidir. </a:t>
            </a:r>
            <a:endParaRPr lang="en-US" sz="1000" b="0" strike="noStrike" spc="-1">
              <a:latin typeface="Arial"/>
            </a:endParaRPr>
          </a:p>
          <a:p>
            <a:pPr marL="216000" indent="-215640">
              <a:lnSpc>
                <a:spcPct val="80000"/>
              </a:lnSpc>
              <a:spcAft>
                <a:spcPts val="601"/>
              </a:spcAft>
              <a:tabLst>
                <a:tab pos="0" algn="l"/>
              </a:tabLst>
            </a:pPr>
            <a:r>
              <a:rPr lang="tr-TR" sz="1000" b="0" strike="noStrike" spc="-1">
                <a:solidFill>
                  <a:srgbClr val="000000"/>
                </a:solidFill>
                <a:latin typeface="Roboto"/>
                <a:ea typeface="Roboto"/>
              </a:rPr>
              <a:t>Eğer  bir el ile sağlam bir masa, vb. nesne ayağına </a:t>
            </a:r>
            <a:r>
              <a:rPr lang="tr-TR" sz="1000" b="1" strike="noStrike" spc="-1">
                <a:solidFill>
                  <a:srgbClr val="000000"/>
                </a:solidFill>
                <a:latin typeface="Roboto"/>
                <a:ea typeface="Roboto"/>
              </a:rPr>
              <a:t>TUTUN</a:t>
            </a:r>
            <a:r>
              <a:rPr lang="tr-TR" sz="1000" b="0" strike="noStrike" spc="-1">
                <a:solidFill>
                  <a:srgbClr val="000000"/>
                </a:solidFill>
                <a:latin typeface="Roboto"/>
                <a:ea typeface="Roboto"/>
              </a:rPr>
              <a:t>’uyorsak diğer elimiz ve kolumuzla da başımızı ve ensemizi nasıl koruduğumuz gösterilmelidir. </a:t>
            </a:r>
            <a:endParaRPr lang="en-US" sz="1000" b="0" strike="noStrike" spc="-1">
              <a:latin typeface="Arial"/>
            </a:endParaRPr>
          </a:p>
          <a:p>
            <a:pPr marL="216000" indent="-215640">
              <a:lnSpc>
                <a:spcPct val="80000"/>
              </a:lnSpc>
              <a:spcAft>
                <a:spcPts val="300"/>
              </a:spcAft>
              <a:tabLst>
                <a:tab pos="0" algn="l"/>
              </a:tabLst>
            </a:pPr>
            <a:endParaRPr lang="en-US" sz="1000" b="0" strike="noStrike" spc="-1">
              <a:latin typeface="Arial"/>
            </a:endParaRPr>
          </a:p>
          <a:p>
            <a:pPr marL="216000" indent="-215640">
              <a:lnSpc>
                <a:spcPct val="80000"/>
              </a:lnSpc>
              <a:spcAft>
                <a:spcPts val="300"/>
              </a:spcAft>
              <a:tabLst>
                <a:tab pos="0" algn="l"/>
              </a:tabLst>
            </a:pPr>
            <a:r>
              <a:rPr lang="tr-TR" sz="900" b="1" i="1" u="sng" strike="noStrike" spc="-1">
                <a:solidFill>
                  <a:srgbClr val="000000"/>
                </a:solidFill>
                <a:uFillTx/>
                <a:latin typeface="Roboto"/>
                <a:ea typeface="Roboto"/>
              </a:rPr>
              <a:t>Bilgi Notu 1:</a:t>
            </a:r>
            <a:endParaRPr lang="en-US" sz="900" b="0" strike="noStrike" spc="-1">
              <a:latin typeface="Arial"/>
            </a:endParaRPr>
          </a:p>
          <a:p>
            <a:pPr marL="216000" indent="-215640">
              <a:lnSpc>
                <a:spcPct val="80000"/>
              </a:lnSpc>
              <a:spcAft>
                <a:spcPts val="300"/>
              </a:spcAft>
              <a:tabLst>
                <a:tab pos="0" algn="l"/>
              </a:tabLst>
            </a:pPr>
            <a:r>
              <a:rPr lang="tr-TR" sz="900" b="1" i="1" strike="noStrike" spc="-1">
                <a:solidFill>
                  <a:srgbClr val="000000"/>
                </a:solidFill>
                <a:latin typeface="Roboto"/>
                <a:ea typeface="Roboto"/>
              </a:rPr>
              <a:t>“Masanın yanında mı yoksa altında mı?</a:t>
            </a:r>
            <a:endParaRPr lang="en-US" sz="900" b="0" strike="noStrike" spc="-1">
              <a:latin typeface="Arial"/>
            </a:endParaRPr>
          </a:p>
          <a:p>
            <a:pPr marL="216000" indent="-215640" algn="just">
              <a:lnSpc>
                <a:spcPct val="80000"/>
              </a:lnSpc>
              <a:spcAft>
                <a:spcPts val="300"/>
              </a:spcAft>
              <a:tabLst>
                <a:tab pos="0" algn="l"/>
              </a:tabLst>
            </a:pPr>
            <a:r>
              <a:rPr lang="tr-TR" sz="900" b="0" i="1" strike="noStrike" spc="-1">
                <a:solidFill>
                  <a:srgbClr val="000000"/>
                </a:solidFill>
                <a:latin typeface="Roboto"/>
                <a:ea typeface="Roboto"/>
              </a:rPr>
              <a:t>Eğer masa sağlam ayakları olan ağır bir mobilya ise altında da durulabilir. Ancak hafif ve kırılgan bir mobilya ise üzerine bir yük düşmesi durumunda sizi zarar görmekten koruyamayacağı için yanında durmayı tercih etmelisiniz. Etrafınızda  çok fazla dökülen, düşen, parçalanan nesne var ise bunlardan korunmak için sağlam masa altına geçmeyi tercih ediniz. Binanızın sağlam olduğundan eminseniz (test yaptırdınızsa, yapı kullanım izni varsa) masa altına girerek çevrenizdeki yapısal olmayan nesnelerin size çarpmasına engel olabilirsiniz.</a:t>
            </a:r>
            <a:endParaRPr lang="en-US" sz="900" b="0" strike="noStrike" spc="-1">
              <a:latin typeface="Arial"/>
            </a:endParaRPr>
          </a:p>
          <a:p>
            <a:pPr marL="216000" indent="-215640">
              <a:lnSpc>
                <a:spcPct val="80000"/>
              </a:lnSpc>
              <a:spcAft>
                <a:spcPts val="300"/>
              </a:spcAft>
              <a:tabLst>
                <a:tab pos="0" algn="l"/>
              </a:tabLst>
            </a:pPr>
            <a:endParaRPr lang="en-US" sz="900" b="0" strike="noStrike" spc="-1">
              <a:latin typeface="Arial"/>
            </a:endParaRPr>
          </a:p>
          <a:p>
            <a:pPr marL="216000" indent="-215640">
              <a:lnSpc>
                <a:spcPct val="80000"/>
              </a:lnSpc>
              <a:spcAft>
                <a:spcPts val="300"/>
              </a:spcAft>
              <a:tabLst>
                <a:tab pos="0" algn="l"/>
              </a:tabLst>
            </a:pPr>
            <a:r>
              <a:rPr lang="tr-TR" sz="900" b="1" i="1" u="sng" strike="noStrike" spc="-1">
                <a:solidFill>
                  <a:srgbClr val="000000"/>
                </a:solidFill>
                <a:uFillTx/>
                <a:latin typeface="Roboto"/>
                <a:ea typeface="Roboto"/>
              </a:rPr>
              <a:t>Bilgi Notu 2:</a:t>
            </a:r>
            <a:endParaRPr lang="en-US" sz="900" b="0" strike="noStrike" spc="-1">
              <a:latin typeface="Arial"/>
            </a:endParaRPr>
          </a:p>
          <a:p>
            <a:pPr marL="216000" indent="-215640">
              <a:lnSpc>
                <a:spcPct val="100000"/>
              </a:lnSpc>
              <a:spcAft>
                <a:spcPts val="300"/>
              </a:spcAft>
              <a:tabLst>
                <a:tab pos="0" algn="l"/>
              </a:tabLst>
            </a:pPr>
            <a:r>
              <a:rPr lang="tr-TR" sz="900" b="0" i="1" strike="noStrike" spc="-1">
                <a:solidFill>
                  <a:srgbClr val="000000"/>
                </a:solidFill>
                <a:latin typeface="Roboto"/>
                <a:ea typeface="Roboto"/>
              </a:rPr>
              <a:t>Deprem sırasında bulunduğunuz yere göre farklı davranış şekilleri uygulamanız gerekebilir. «Yat kapan tutun», «yat korun tutun», «çömel kapan tutun», «cenin pozisyonu» gibi pozisyonların hepsinde ortak yön hedef küçültmektir. </a:t>
            </a:r>
            <a:r>
              <a:rPr lang="tr-TR" sz="900" b="1" i="1" strike="noStrike" spc="-1">
                <a:solidFill>
                  <a:srgbClr val="000000"/>
                </a:solidFill>
                <a:latin typeface="Roboto"/>
                <a:ea typeface="Roboto"/>
              </a:rPr>
              <a:t>Neden “çök-kapan-tutun öneriyorsunuz?” diye ısrar eden katılımcılar için: </a:t>
            </a:r>
            <a:r>
              <a:rPr lang="tr-TR" sz="900" b="0" i="1" strike="noStrike" spc="-1">
                <a:solidFill>
                  <a:srgbClr val="000000"/>
                </a:solidFill>
                <a:latin typeface="Roboto"/>
                <a:ea typeface="Roboto"/>
              </a:rPr>
              <a:t>Hacim küçülttükten sonra nasıl durulması gerektiğinin çok da fark etmediğini, isterlerse cenin pozisyonu alarak da korunabileceklerini belirtiniz.</a:t>
            </a:r>
            <a:endParaRPr lang="en-US" sz="900" b="0" strike="noStrike" spc="-1">
              <a:latin typeface="Arial"/>
            </a:endParaRPr>
          </a:p>
          <a:p>
            <a:pPr marL="216000" indent="-215640">
              <a:lnSpc>
                <a:spcPct val="100000"/>
              </a:lnSpc>
              <a:tabLst>
                <a:tab pos="0" algn="l"/>
              </a:tabLst>
            </a:pPr>
            <a:endParaRPr lang="en-US" sz="900" b="0" strike="noStrike" spc="-1">
              <a:latin typeface="Arial"/>
            </a:endParaRPr>
          </a:p>
          <a:p>
            <a:pPr marL="216000" indent="-215640">
              <a:lnSpc>
                <a:spcPct val="100000"/>
              </a:lnSpc>
              <a:tabLst>
                <a:tab pos="0" algn="l"/>
              </a:tabLst>
            </a:pPr>
            <a:endParaRPr lang="en-US" sz="900" b="0" strike="noStrike" spc="-1">
              <a:latin typeface="Arial"/>
            </a:endParaRPr>
          </a:p>
        </p:txBody>
      </p:sp>
      <p:sp>
        <p:nvSpPr>
          <p:cNvPr id="679" name="Slayt Numarası Yer Tutucusu 3"/>
          <p:cNvSpPr/>
          <p:nvPr/>
        </p:nvSpPr>
        <p:spPr>
          <a:xfrm>
            <a:off x="3884760" y="8685360"/>
            <a:ext cx="2971080" cy="457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25567C6F-112A-4282-89A5-011801AD4A05}" type="slidenum">
              <a:rPr lang="tr-TR" sz="1200" b="0" strike="noStrike" spc="-1">
                <a:latin typeface="Times New Roman"/>
              </a:rPr>
              <a:t>25</a:t>
            </a:fld>
            <a:endParaRPr lang="en-US" sz="1200" b="0" strike="noStrike" spc="-1">
              <a:latin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0" name="PlaceHolder 1"/>
          <p:cNvSpPr>
            <a:spLocks noGrp="1" noRot="1" noChangeAspect="1"/>
          </p:cNvSpPr>
          <p:nvPr>
            <p:ph type="sldImg"/>
          </p:nvPr>
        </p:nvSpPr>
        <p:spPr>
          <a:xfrm>
            <a:off x="685800" y="1143000"/>
            <a:ext cx="5485680" cy="3085560"/>
          </a:xfrm>
          <a:prstGeom prst="rect">
            <a:avLst/>
          </a:prstGeom>
        </p:spPr>
      </p:sp>
      <p:sp>
        <p:nvSpPr>
          <p:cNvPr id="681" name="PlaceHolder 2"/>
          <p:cNvSpPr>
            <a:spLocks noGrp="1"/>
          </p:cNvSpPr>
          <p:nvPr>
            <p:ph type="body"/>
          </p:nvPr>
        </p:nvSpPr>
        <p:spPr>
          <a:xfrm>
            <a:off x="685800" y="4400640"/>
            <a:ext cx="5485680" cy="3599640"/>
          </a:xfrm>
          <a:prstGeom prst="rect">
            <a:avLst/>
          </a:prstGeom>
        </p:spPr>
        <p:txBody>
          <a:bodyPr lIns="0" tIns="0" rIns="0" bIns="0">
            <a:noAutofit/>
          </a:bodyPr>
          <a:lstStyle/>
          <a:p>
            <a:pPr marL="216000" indent="-215640">
              <a:lnSpc>
                <a:spcPct val="100000"/>
              </a:lnSpc>
              <a:tabLst>
                <a:tab pos="0" algn="l"/>
              </a:tabLst>
            </a:pPr>
            <a:r>
              <a:rPr lang="tr-TR" sz="1000" b="1" strike="noStrike" spc="-1">
                <a:solidFill>
                  <a:srgbClr val="000000"/>
                </a:solidFill>
                <a:latin typeface="Roboto"/>
                <a:ea typeface="Roboto"/>
              </a:rPr>
              <a:t>Yapısal Olmayan Risklerin Azaltılması Videosu</a:t>
            </a:r>
            <a:endParaRPr lang="en-US" sz="1000" b="0" strike="noStrike" spc="-1">
              <a:latin typeface="Arial"/>
            </a:endParaRPr>
          </a:p>
          <a:p>
            <a:pPr marL="216000" indent="-215640">
              <a:lnSpc>
                <a:spcPct val="100000"/>
              </a:lnSpc>
              <a:tabLst>
                <a:tab pos="0" algn="l"/>
              </a:tabLst>
            </a:pPr>
            <a:r>
              <a:rPr lang="tr-TR" sz="1000" b="1" i="1" strike="noStrike" spc="-1">
                <a:solidFill>
                  <a:srgbClr val="000000"/>
                </a:solidFill>
                <a:latin typeface="Roboto"/>
                <a:ea typeface="Roboto"/>
              </a:rPr>
              <a:t>Video tıklayınca başlar, seslidir.</a:t>
            </a:r>
            <a:endParaRPr lang="en-US" sz="1000" b="0" strike="noStrike" spc="-1">
              <a:latin typeface="Arial"/>
            </a:endParaRPr>
          </a:p>
          <a:p>
            <a:pPr marL="216000" indent="-215640">
              <a:lnSpc>
                <a:spcPct val="100000"/>
              </a:lnSpc>
              <a:tabLst>
                <a:tab pos="0" algn="l"/>
              </a:tabLst>
            </a:pPr>
            <a:r>
              <a:rPr lang="tr-TR" sz="1000" b="1" strike="noStrike" spc="-1">
                <a:solidFill>
                  <a:srgbClr val="000000"/>
                </a:solidFill>
                <a:latin typeface="Roboto"/>
                <a:ea typeface="Roboto"/>
              </a:rPr>
              <a:t>Video Süresi: 31 sn. </a:t>
            </a:r>
            <a:endParaRPr lang="en-US" sz="1000" b="0" strike="noStrike" spc="-1">
              <a:latin typeface="Arial"/>
            </a:endParaRPr>
          </a:p>
        </p:txBody>
      </p:sp>
      <p:sp>
        <p:nvSpPr>
          <p:cNvPr id="682" name="Slayt Numarası Yer Tutucusu 3"/>
          <p:cNvSpPr/>
          <p:nvPr/>
        </p:nvSpPr>
        <p:spPr>
          <a:xfrm>
            <a:off x="3884760" y="8685360"/>
            <a:ext cx="2971080" cy="457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FFF31E01-0FB3-4E1A-8C99-64A52607579B}" type="slidenum">
              <a:rPr lang="tr-TR" sz="1200" b="0" strike="noStrike" spc="-1">
                <a:latin typeface="Times New Roman"/>
              </a:rPr>
              <a:t>26</a:t>
            </a:fld>
            <a:endParaRPr lang="en-US" sz="1200" b="0" strike="noStrike" spc="-1">
              <a:latin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 name="PlaceHolder 1"/>
          <p:cNvSpPr>
            <a:spLocks noGrp="1" noRot="1" noChangeAspect="1"/>
          </p:cNvSpPr>
          <p:nvPr>
            <p:ph type="sldImg"/>
          </p:nvPr>
        </p:nvSpPr>
        <p:spPr>
          <a:xfrm>
            <a:off x="685800" y="1143000"/>
            <a:ext cx="5485680" cy="3085560"/>
          </a:xfrm>
          <a:prstGeom prst="rect">
            <a:avLst/>
          </a:prstGeom>
        </p:spPr>
      </p:sp>
      <p:sp>
        <p:nvSpPr>
          <p:cNvPr id="684" name="PlaceHolder 2"/>
          <p:cNvSpPr>
            <a:spLocks noGrp="1"/>
          </p:cNvSpPr>
          <p:nvPr>
            <p:ph type="body"/>
          </p:nvPr>
        </p:nvSpPr>
        <p:spPr>
          <a:xfrm>
            <a:off x="685800" y="4400640"/>
            <a:ext cx="5485680" cy="3599640"/>
          </a:xfrm>
          <a:prstGeom prst="rect">
            <a:avLst/>
          </a:prstGeom>
        </p:spPr>
        <p:txBody>
          <a:bodyPr lIns="0" tIns="0" rIns="0" bIns="0">
            <a:noAutofit/>
          </a:bodyPr>
          <a:lstStyle/>
          <a:p>
            <a:pPr marL="216000" indent="-215640" algn="just">
              <a:lnSpc>
                <a:spcPct val="80000"/>
              </a:lnSpc>
              <a:tabLst>
                <a:tab pos="0" algn="l"/>
              </a:tabLst>
            </a:pPr>
            <a:r>
              <a:rPr lang="tr-TR" sz="1000" b="1" strike="noStrike" spc="-1">
                <a:solidFill>
                  <a:srgbClr val="000000"/>
                </a:solidFill>
                <a:latin typeface="Roboto"/>
                <a:ea typeface="Roboto"/>
              </a:rPr>
              <a:t>Önerilen Süre: 2 dk. </a:t>
            </a:r>
            <a:endParaRPr lang="en-US" sz="1000" b="0" strike="noStrike" spc="-1">
              <a:latin typeface="Arial"/>
            </a:endParaRPr>
          </a:p>
          <a:p>
            <a:pPr marL="216000" indent="-215640" algn="just">
              <a:lnSpc>
                <a:spcPct val="90000"/>
              </a:lnSpc>
              <a:spcAft>
                <a:spcPts val="601"/>
              </a:spcAft>
              <a:tabLst>
                <a:tab pos="0" algn="l"/>
              </a:tabLst>
            </a:pPr>
            <a:r>
              <a:rPr lang="tr-TR" sz="1000" b="1" i="1" strike="noStrike" spc="-1">
                <a:solidFill>
                  <a:srgbClr val="000000"/>
                </a:solidFill>
                <a:latin typeface="Roboto"/>
                <a:ea typeface="Roboto"/>
              </a:rPr>
              <a:t>Slayt animasyonu tıklayınca başlar, sessizdir.</a:t>
            </a:r>
            <a:endParaRPr lang="en-US" sz="1000" b="0" strike="noStrike" spc="-1">
              <a:latin typeface="Arial"/>
            </a:endParaRPr>
          </a:p>
          <a:p>
            <a:pPr marL="216000" indent="-215640" algn="just">
              <a:lnSpc>
                <a:spcPct val="100000"/>
              </a:lnSpc>
              <a:tabLst>
                <a:tab pos="0" algn="l"/>
              </a:tabLst>
            </a:pPr>
            <a:endParaRPr lang="en-US" sz="1000" b="0" strike="noStrike" spc="-1">
              <a:latin typeface="Arial"/>
            </a:endParaRPr>
          </a:p>
          <a:p>
            <a:pPr marL="216000" indent="-215640" algn="just">
              <a:lnSpc>
                <a:spcPct val="100000"/>
              </a:lnSpc>
              <a:spcAft>
                <a:spcPts val="601"/>
              </a:spcAft>
              <a:tabLst>
                <a:tab pos="0" algn="l"/>
              </a:tabLst>
            </a:pPr>
            <a:r>
              <a:rPr lang="tr-TR" sz="1000" b="0" strike="noStrike" spc="-1">
                <a:solidFill>
                  <a:srgbClr val="000000"/>
                </a:solidFill>
                <a:latin typeface="Roboto"/>
                <a:ea typeface="Roboto"/>
              </a:rPr>
              <a:t>Deprem sırasında bulunduğunuz yere göre farklı davranış şekilleri uygulamanız gerekebilir. </a:t>
            </a:r>
            <a:endParaRPr lang="en-US" sz="1000" b="0" strike="noStrike" spc="-1">
              <a:latin typeface="Arial"/>
            </a:endParaRPr>
          </a:p>
          <a:p>
            <a:pPr marL="216000" indent="-215640" algn="just">
              <a:lnSpc>
                <a:spcPct val="100000"/>
              </a:lnSpc>
              <a:spcAft>
                <a:spcPts val="601"/>
              </a:spcAft>
              <a:tabLst>
                <a:tab pos="0" algn="l"/>
              </a:tabLst>
            </a:pPr>
            <a:r>
              <a:rPr lang="tr-TR" sz="1000" b="1" u="sng" strike="noStrike" spc="-1">
                <a:solidFill>
                  <a:srgbClr val="000000"/>
                </a:solidFill>
                <a:uFillTx/>
                <a:latin typeface="Roboto"/>
                <a:ea typeface="Roboto"/>
              </a:rPr>
              <a:t>Tıklayın;</a:t>
            </a:r>
            <a:endParaRPr lang="en-US" sz="1000" b="0" strike="noStrike" spc="-1">
              <a:latin typeface="Arial"/>
            </a:endParaRPr>
          </a:p>
          <a:p>
            <a:pPr marL="216000" indent="-215640" algn="just">
              <a:lnSpc>
                <a:spcPct val="100000"/>
              </a:lnSpc>
              <a:spcAft>
                <a:spcPts val="601"/>
              </a:spcAft>
              <a:tabLst>
                <a:tab pos="0" algn="l"/>
              </a:tabLst>
            </a:pPr>
            <a:r>
              <a:rPr lang="tr-TR" sz="1000" b="1" strike="noStrike" spc="-1">
                <a:solidFill>
                  <a:srgbClr val="000000"/>
                </a:solidFill>
                <a:latin typeface="Roboto"/>
                <a:ea typeface="Roboto"/>
              </a:rPr>
              <a:t>Evler ve Ofisler</a:t>
            </a:r>
            <a:r>
              <a:rPr lang="tr-TR" sz="1000" b="0" strike="noStrike" spc="-1">
                <a:solidFill>
                  <a:srgbClr val="000000"/>
                </a:solidFill>
                <a:latin typeface="Roboto"/>
                <a:ea typeface="Roboto"/>
              </a:rPr>
              <a:t>: Deprem sırasında ev ve ofislerdeki davranışla ilgili genel yaklaşım; devrilebilecek ağır ve yüksek cisimlerden, kırılabilecek camlardan, ağır ayna, asılı bitki gibi düşerek zarar verebilecek cisimlerden uzak durmak ve tercihen daha önce belirlediğiniz emniyetli yerlerde “ÇÖK-KAPAN-TUTUN” hareketini yapmaktır. </a:t>
            </a:r>
            <a:endParaRPr lang="en-US" sz="1000" b="0" strike="noStrike" spc="-1">
              <a:latin typeface="Arial"/>
            </a:endParaRPr>
          </a:p>
          <a:p>
            <a:pPr marL="216000" indent="-215640" algn="just">
              <a:lnSpc>
                <a:spcPct val="100000"/>
              </a:lnSpc>
              <a:spcAft>
                <a:spcPts val="601"/>
              </a:spcAft>
              <a:tabLst>
                <a:tab pos="0" algn="l"/>
              </a:tabLst>
            </a:pPr>
            <a:r>
              <a:rPr lang="tr-TR" sz="1000" b="0" strike="noStrike" spc="-1">
                <a:solidFill>
                  <a:srgbClr val="000000"/>
                </a:solidFill>
                <a:latin typeface="Roboto"/>
                <a:ea typeface="Roboto"/>
              </a:rPr>
              <a:t>Alışveriş merkezleri gibi kalabalık yerlerdeki önemli tehditlerden biri ilk anda oluşabilecek paniktir. Bulunduğunuz yerde kalın, panik halinde çıkışlara koşmayın. Üzerinize devrilebilecek raf vb. objeler ile devrilebilecek yüksek ve ağır cisimlerden uzak durun. Panik nedeniyle zarar görmeyeceğiniz bir yerdeyseniz “Çök – Kapan – Tutun”  hareketini yapabilirsiniz, aksi takdirde en azından başınızı kapayın, ya da bulduğunuz bir cisimle başınızı örterek düşebilecek sıva, cam gibi malzemelerden korunun. Sarsıntı sırasında yangın için bulunan otomatik su püskürtücülerin ve yangın alarmlarının devreye girebileceğini aklınızda tutun. Kesinlikle asansörleri kullanmayın. </a:t>
            </a:r>
            <a:endParaRPr lang="en-US" sz="1000" b="0" strike="noStrike" spc="-1">
              <a:latin typeface="Arial"/>
            </a:endParaRPr>
          </a:p>
          <a:p>
            <a:pPr marL="216000" indent="-215640" algn="just">
              <a:lnSpc>
                <a:spcPct val="100000"/>
              </a:lnSpc>
              <a:spcAft>
                <a:spcPts val="601"/>
              </a:spcAft>
              <a:tabLst>
                <a:tab pos="0" algn="l"/>
              </a:tabLst>
            </a:pPr>
            <a:r>
              <a:rPr lang="tr-TR" sz="1000" b="1" u="sng" strike="noStrike" spc="-1">
                <a:solidFill>
                  <a:srgbClr val="000000"/>
                </a:solidFill>
                <a:uFillTx/>
                <a:latin typeface="Roboto"/>
                <a:ea typeface="Roboto"/>
              </a:rPr>
              <a:t>Tıklayın;</a:t>
            </a:r>
            <a:endParaRPr lang="en-US" sz="1000" b="0" strike="noStrike" spc="-1">
              <a:latin typeface="Arial"/>
            </a:endParaRPr>
          </a:p>
          <a:p>
            <a:pPr marL="216000" indent="-215640" algn="just">
              <a:lnSpc>
                <a:spcPct val="100000"/>
              </a:lnSpc>
              <a:spcAft>
                <a:spcPts val="601"/>
              </a:spcAft>
              <a:tabLst>
                <a:tab pos="0" algn="l"/>
              </a:tabLst>
            </a:pPr>
            <a:r>
              <a:rPr lang="tr-TR" sz="1000" b="1" strike="noStrike" spc="-1">
                <a:solidFill>
                  <a:srgbClr val="000000"/>
                </a:solidFill>
                <a:latin typeface="Roboto"/>
                <a:ea typeface="Roboto"/>
              </a:rPr>
              <a:t>Sinema, Tiyatro, Stadyum, Dini İbadet Yerleri:</a:t>
            </a:r>
            <a:r>
              <a:rPr lang="tr-TR" sz="1000" b="0" strike="noStrike" spc="-1">
                <a:solidFill>
                  <a:srgbClr val="000000"/>
                </a:solidFill>
                <a:latin typeface="Roboto"/>
                <a:ea typeface="Roboto"/>
              </a:rPr>
              <a:t> Bu gibi kalabalık yerlerdeki önemli tehditlerden biri, ilk anda oluşabilecek paniktir. Deprem olduğunu anladığınız anda ilk yapılacak şey bulunduğunuz yerde kalmak, sarsıntı boyunca çıkışlara gitmeye çalışmamaktır. Ezilme riskinin (paniğin) olmaması halinde koltuk/ sıra önlerinde “ÇÖK-KAPAN-TUTUN” hareketini yapabilirsiniz. Panik nedeniyle ezilme riskinin olduğunu fark ettiğinizde, bulunduğunuz yerde durarak/oturarak başınızı koruyun. </a:t>
            </a:r>
            <a:endParaRPr lang="en-US" sz="1000" b="0" strike="noStrike" spc="-1">
              <a:latin typeface="Arial"/>
            </a:endParaRPr>
          </a:p>
          <a:p>
            <a:pPr marL="216000" indent="-215640" algn="just">
              <a:lnSpc>
                <a:spcPct val="100000"/>
              </a:lnSpc>
              <a:spcAft>
                <a:spcPts val="601"/>
              </a:spcAft>
              <a:tabLst>
                <a:tab pos="0" algn="l"/>
              </a:tabLst>
            </a:pPr>
            <a:r>
              <a:rPr lang="tr-TR" sz="1000" b="1" u="sng" strike="noStrike" spc="-1">
                <a:solidFill>
                  <a:srgbClr val="000000"/>
                </a:solidFill>
                <a:uFillTx/>
                <a:latin typeface="Roboto"/>
                <a:ea typeface="Roboto"/>
              </a:rPr>
              <a:t>Tıklayın;</a:t>
            </a:r>
            <a:endParaRPr lang="en-US" sz="1000" b="0" strike="noStrike" spc="-1">
              <a:latin typeface="Arial"/>
            </a:endParaRPr>
          </a:p>
          <a:p>
            <a:pPr marL="216000" indent="-215640" algn="just">
              <a:lnSpc>
                <a:spcPct val="100000"/>
              </a:lnSpc>
              <a:spcAft>
                <a:spcPts val="601"/>
              </a:spcAft>
              <a:tabLst>
                <a:tab pos="0" algn="l"/>
              </a:tabLst>
            </a:pPr>
            <a:r>
              <a:rPr lang="tr-TR" sz="1000" b="1" strike="noStrike" spc="-1">
                <a:solidFill>
                  <a:srgbClr val="000000"/>
                </a:solidFill>
                <a:latin typeface="Roboto"/>
                <a:ea typeface="Roboto"/>
              </a:rPr>
              <a:t>Açık Alanlar (Dış Mekanlar): </a:t>
            </a:r>
            <a:r>
              <a:rPr lang="tr-TR" sz="1000" b="0" strike="noStrike" spc="-1">
                <a:solidFill>
                  <a:srgbClr val="000000"/>
                </a:solidFill>
                <a:latin typeface="Roboto"/>
                <a:ea typeface="Roboto"/>
              </a:rPr>
              <a:t>Dışarıda iseniz, binalardan, ağaçlardan, üst geçitlerden, köprülerden, elektrik direklerinden ve tellerinden uzak durun. Kaldırım ve bina kenarında bulunmanız halinde, yukarıdan düşebilecek kiremit, cam, tabela, sıva, mozaik, saksı gibi malzemelerden uzak durmaya çalışın. Açık bir noktada yere “ÇÖK-KAPAN” hareketini yaparak yukarıdan düşebilecek cisimlere karşı başınızı koruyun. </a:t>
            </a:r>
            <a:endParaRPr lang="en-US" sz="1000" b="0" strike="noStrike" spc="-1">
              <a:latin typeface="Arial"/>
            </a:endParaRPr>
          </a:p>
          <a:p>
            <a:pPr marL="216000" indent="-215640" algn="just">
              <a:lnSpc>
                <a:spcPct val="100000"/>
              </a:lnSpc>
              <a:spcAft>
                <a:spcPts val="601"/>
              </a:spcAft>
              <a:tabLst>
                <a:tab pos="0" algn="l"/>
              </a:tabLst>
            </a:pPr>
            <a:r>
              <a:rPr lang="tr-TR" sz="1000" b="1" u="sng" strike="noStrike" spc="-1">
                <a:solidFill>
                  <a:srgbClr val="000000"/>
                </a:solidFill>
                <a:uFillTx/>
                <a:latin typeface="Roboto"/>
                <a:ea typeface="Roboto"/>
              </a:rPr>
              <a:t>Tıklayın;</a:t>
            </a:r>
            <a:endParaRPr lang="en-US" sz="1000" b="0" strike="noStrike" spc="-1">
              <a:latin typeface="Arial"/>
            </a:endParaRPr>
          </a:p>
          <a:p>
            <a:pPr marL="216000" indent="-215640" algn="just">
              <a:lnSpc>
                <a:spcPct val="100000"/>
              </a:lnSpc>
              <a:spcAft>
                <a:spcPts val="601"/>
              </a:spcAft>
              <a:tabLst>
                <a:tab pos="0" algn="l"/>
              </a:tabLst>
            </a:pPr>
            <a:r>
              <a:rPr lang="tr-TR" sz="1000" b="1" strike="noStrike" spc="-1">
                <a:solidFill>
                  <a:srgbClr val="000000"/>
                </a:solidFill>
                <a:latin typeface="Roboto"/>
                <a:ea typeface="Roboto"/>
              </a:rPr>
              <a:t>Fiziksel Engelliler: </a:t>
            </a:r>
            <a:r>
              <a:rPr lang="tr-TR" sz="1000" b="0" strike="noStrike" spc="-1">
                <a:solidFill>
                  <a:srgbClr val="000000"/>
                </a:solidFill>
                <a:latin typeface="Roboto"/>
                <a:ea typeface="Roboto"/>
              </a:rPr>
              <a:t>Bu durumdaki davranış, fiziksel engelin seviyesi ile ilgilidir. Örneğin; kendi başınıza hızla tekerlekli sandalyenizden ayrılıp hızla emniyetli bir yerde “ÇÖK-KAPAN-TUTUN” hareketini yapabilecek, daha sonra da kendi başınıza tekerlekli sandalyenize çıkabilecekseniz bu hareket önerilir. Bazı fiziksel engeller kişinin bu hareketleri yapmasına izin vermeyebilir. Bu durumda emniyetli bir yerde tekerlekli sandalyenin tekerlekleri kilitlenmeli, baş ve boyun bölgesi korunarak sarsıntının bitmesi beklenmelidir.</a:t>
            </a:r>
            <a:endParaRPr lang="en-US" sz="1000" b="0" strike="noStrike" spc="-1">
              <a:latin typeface="Arial"/>
            </a:endParaRPr>
          </a:p>
          <a:p>
            <a:pPr marL="216000" indent="-215640" algn="just">
              <a:lnSpc>
                <a:spcPct val="100000"/>
              </a:lnSpc>
              <a:spcAft>
                <a:spcPts val="601"/>
              </a:spcAft>
              <a:tabLst>
                <a:tab pos="0" algn="l"/>
              </a:tabLst>
            </a:pPr>
            <a:r>
              <a:rPr lang="tr-TR" sz="1000" b="1" u="sng" strike="noStrike" spc="-1">
                <a:solidFill>
                  <a:srgbClr val="000000"/>
                </a:solidFill>
                <a:uFillTx/>
                <a:latin typeface="Roboto"/>
                <a:ea typeface="Roboto"/>
              </a:rPr>
              <a:t>Tıklayın;</a:t>
            </a:r>
            <a:endParaRPr lang="en-US" sz="1000" b="0" strike="noStrike" spc="-1">
              <a:latin typeface="Arial"/>
            </a:endParaRPr>
          </a:p>
          <a:p>
            <a:pPr marL="216000" indent="-215640" algn="just">
              <a:lnSpc>
                <a:spcPct val="100000"/>
              </a:lnSpc>
              <a:spcAft>
                <a:spcPts val="601"/>
              </a:spcAft>
              <a:tabLst>
                <a:tab pos="0" algn="l"/>
              </a:tabLst>
            </a:pPr>
            <a:r>
              <a:rPr lang="tr-TR" sz="1000" b="0" strike="noStrike" spc="-1">
                <a:solidFill>
                  <a:srgbClr val="000000"/>
                </a:solidFill>
                <a:latin typeface="Roboto"/>
                <a:ea typeface="Roboto"/>
              </a:rPr>
              <a:t>Ancak bazı özel koşullarda örneğin hastanede yatan bir hasta iseniz,  “ÇÖK-KAPAN-TUTUN” hareketini yapamayabilirsiniz. Böyle bir durumda size zarar verebilecek nesnelerden korunmak için yastık ile yüzünüzü kapatıp, sakin bir şekilde sarsıntının geçmesini bekleyin.  </a:t>
            </a:r>
            <a:endParaRPr lang="en-US" sz="1000" b="0" strike="noStrike" spc="-1">
              <a:latin typeface="Arial"/>
            </a:endParaRPr>
          </a:p>
          <a:p>
            <a:pPr marL="216000" indent="-215640" algn="just">
              <a:lnSpc>
                <a:spcPct val="100000"/>
              </a:lnSpc>
              <a:spcAft>
                <a:spcPts val="601"/>
              </a:spcAft>
              <a:tabLst>
                <a:tab pos="0" algn="l"/>
              </a:tabLst>
            </a:pPr>
            <a:r>
              <a:rPr lang="tr-TR" sz="1000" b="1" u="sng" strike="noStrike" spc="-1">
                <a:solidFill>
                  <a:srgbClr val="000000"/>
                </a:solidFill>
                <a:uFillTx/>
                <a:latin typeface="Roboto"/>
                <a:ea typeface="Roboto"/>
              </a:rPr>
              <a:t>Tıklayın;</a:t>
            </a:r>
            <a:endParaRPr lang="en-US" sz="1000" b="0" strike="noStrike" spc="-1">
              <a:latin typeface="Arial"/>
            </a:endParaRPr>
          </a:p>
          <a:p>
            <a:pPr marL="216000" indent="-215640" algn="just">
              <a:lnSpc>
                <a:spcPct val="100000"/>
              </a:lnSpc>
              <a:spcAft>
                <a:spcPts val="601"/>
              </a:spcAft>
              <a:tabLst>
                <a:tab pos="0" algn="l"/>
              </a:tabLst>
            </a:pPr>
            <a:r>
              <a:rPr lang="tr-TR" sz="1000" b="1" strike="noStrike" spc="-1">
                <a:solidFill>
                  <a:srgbClr val="000000"/>
                </a:solidFill>
                <a:latin typeface="Roboto"/>
                <a:ea typeface="Roboto"/>
              </a:rPr>
              <a:t>Araç Kullanırken: </a:t>
            </a:r>
            <a:r>
              <a:rPr lang="tr-TR" sz="1000" b="0" strike="noStrike" spc="-1">
                <a:solidFill>
                  <a:srgbClr val="000000"/>
                </a:solidFill>
                <a:latin typeface="Roboto"/>
                <a:ea typeface="Roboto"/>
              </a:rPr>
              <a:t>Yolda seyir halindeyseniz yavaşça ve dikkatli bir şekilde aracınızı yolun kenarına çekin ve durun. Elektrik direk ve kablolarından ve diğer tehlikelerden uzak bir yer seçin. Sarsıntı bitene kadar araç içinde kalın. Sarsıntıdan sonra araç kullanmaya devam etmeniz halinde, yoldaki olası hasarlara karşı tetikte olun. Üst geçitlerde, köprü altlarında ya da üzerinde veya tünel içinde durmayın. Bu gibi yerlere girmek üzereyseniz, girmeden önce; çıkmak üzereyseniz, çıktıktan sonra durmaya çalışın. Kapalı otopark gibi yerlere park etmeniz halinde emniyetli yerler olarak araçların yanlarına yatmayı düşünebilirsiniz. Ancak bu hareketi trafiğe açık alanda yapmayın. </a:t>
            </a:r>
            <a:endParaRPr lang="en-US" sz="1000" b="0" strike="noStrike" spc="-1">
              <a:latin typeface="Arial"/>
            </a:endParaRPr>
          </a:p>
          <a:p>
            <a:pPr marL="216000" indent="-215640" algn="just">
              <a:lnSpc>
                <a:spcPct val="100000"/>
              </a:lnSpc>
              <a:spcAft>
                <a:spcPts val="601"/>
              </a:spcAft>
              <a:tabLst>
                <a:tab pos="0" algn="l"/>
              </a:tabLst>
            </a:pPr>
            <a:r>
              <a:rPr lang="tr-TR" sz="1000" b="0" strike="noStrike" spc="-1">
                <a:solidFill>
                  <a:srgbClr val="000000"/>
                </a:solidFill>
                <a:latin typeface="Roboto"/>
                <a:ea typeface="Roboto"/>
              </a:rPr>
              <a:t>Bu uygulama hemen tüm kapalı mekanlar için aynı olmakla beraber, bazı istisnalar aşağıda ayrıca belirtilmiştir. </a:t>
            </a:r>
            <a:endParaRPr lang="en-US" sz="1000" b="0" strike="noStrike" spc="-1">
              <a:latin typeface="Arial"/>
            </a:endParaRPr>
          </a:p>
          <a:p>
            <a:pPr marL="216000" indent="-215640" algn="just">
              <a:lnSpc>
                <a:spcPct val="100000"/>
              </a:lnSpc>
              <a:spcAft>
                <a:spcPts val="601"/>
              </a:spcAft>
              <a:tabLst>
                <a:tab pos="0" algn="l"/>
              </a:tabLst>
            </a:pPr>
            <a:r>
              <a:rPr lang="tr-TR" sz="1000" b="1" strike="noStrike" spc="-1">
                <a:solidFill>
                  <a:srgbClr val="000000"/>
                </a:solidFill>
                <a:latin typeface="Roboto"/>
                <a:ea typeface="Roboto"/>
              </a:rPr>
              <a:t>Balkonlar</a:t>
            </a:r>
            <a:r>
              <a:rPr lang="tr-TR" sz="1000" b="0" strike="noStrike" spc="-1">
                <a:solidFill>
                  <a:srgbClr val="000000"/>
                </a:solidFill>
                <a:latin typeface="Roboto"/>
                <a:ea typeface="Roboto"/>
              </a:rPr>
              <a:t>: Depreme balkonda yakalanmanız halinde içeri girin ve en yakın emniyetli yerde “ÇÖK-KAPAN-TUTUN”  hareketini yapın; balkonda kalmayın, aşağı atlamayın. </a:t>
            </a:r>
            <a:endParaRPr lang="en-US" sz="1000" b="0" strike="noStrike" spc="-1">
              <a:latin typeface="Arial"/>
            </a:endParaRPr>
          </a:p>
          <a:p>
            <a:pPr marL="216000" indent="-215640" algn="just">
              <a:lnSpc>
                <a:spcPct val="100000"/>
              </a:lnSpc>
              <a:spcAft>
                <a:spcPts val="601"/>
              </a:spcAft>
              <a:tabLst>
                <a:tab pos="0" algn="l"/>
              </a:tabLst>
            </a:pPr>
            <a:r>
              <a:rPr lang="tr-TR" sz="1000" b="1" strike="noStrike" spc="-1">
                <a:solidFill>
                  <a:srgbClr val="000000"/>
                </a:solidFill>
                <a:latin typeface="Roboto"/>
                <a:ea typeface="Roboto"/>
              </a:rPr>
              <a:t>Merdivenler</a:t>
            </a:r>
            <a:r>
              <a:rPr lang="tr-TR" sz="1000" b="0" strike="noStrike" spc="-1">
                <a:solidFill>
                  <a:srgbClr val="000000"/>
                </a:solidFill>
                <a:latin typeface="Roboto"/>
                <a:ea typeface="Roboto"/>
              </a:rPr>
              <a:t>: Depreme merdivende yakalanmanız halinde en yakın kata ulaşmaya çalışın, en yakındaki emniyetli yerde “ÇÖK-KAPAN-TUTUN”  hareketini yapın. Eğer ulaşamıyorsanız, tırabzanlara tutunarak “ÇÖK-KAPAN-TUTUN”  hareketini yapın. Depreme içeride yakalandıysanız, merdivenlere koşmayın. </a:t>
            </a:r>
            <a:endParaRPr lang="en-US" sz="1000" b="0" strike="noStrike" spc="-1">
              <a:latin typeface="Arial"/>
            </a:endParaRPr>
          </a:p>
          <a:p>
            <a:pPr marL="216000" indent="-215640" algn="just">
              <a:lnSpc>
                <a:spcPct val="100000"/>
              </a:lnSpc>
              <a:spcAft>
                <a:spcPts val="601"/>
              </a:spcAft>
              <a:tabLst>
                <a:tab pos="0" algn="l"/>
              </a:tabLst>
            </a:pPr>
            <a:r>
              <a:rPr lang="tr-TR" sz="1000" b="1" strike="noStrike" spc="-1">
                <a:solidFill>
                  <a:srgbClr val="000000"/>
                </a:solidFill>
                <a:latin typeface="Roboto"/>
                <a:ea typeface="Roboto"/>
              </a:rPr>
              <a:t>Asansörler</a:t>
            </a:r>
            <a:r>
              <a:rPr lang="tr-TR" sz="1000" b="0" strike="noStrike" spc="-1">
                <a:solidFill>
                  <a:srgbClr val="000000"/>
                </a:solidFill>
                <a:latin typeface="Roboto"/>
                <a:ea typeface="Roboto"/>
              </a:rPr>
              <a:t>: Depreme asansörde yakalandıysanız hemen en yakın kata inin ve en yakın emniyetli yerde “ÇÖK-KAPAN-TUTUN” hareketini yapın. Deprem sırası ve sonrasında asansöre binmeyin. </a:t>
            </a:r>
            <a:endParaRPr lang="en-US" sz="1000" b="0" strike="noStrike" spc="-1">
              <a:latin typeface="Arial"/>
            </a:endParaRPr>
          </a:p>
        </p:txBody>
      </p:sp>
      <p:sp>
        <p:nvSpPr>
          <p:cNvPr id="685" name="Slayt Numarası Yer Tutucusu 3"/>
          <p:cNvSpPr/>
          <p:nvPr/>
        </p:nvSpPr>
        <p:spPr>
          <a:xfrm>
            <a:off x="3884760" y="8685360"/>
            <a:ext cx="2971080" cy="457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0E11C542-F288-4C05-9BA2-AC01CB51B35F}" type="slidenum">
              <a:rPr lang="tr-TR" sz="1200" b="0" strike="noStrike" spc="-1">
                <a:latin typeface="Times New Roman"/>
              </a:rPr>
              <a:t>27</a:t>
            </a:fld>
            <a:endParaRPr lang="en-US" sz="1200" b="0" strike="noStrike" spc="-1">
              <a:latin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 name="PlaceHolder 1"/>
          <p:cNvSpPr>
            <a:spLocks noGrp="1" noRot="1" noChangeAspect="1"/>
          </p:cNvSpPr>
          <p:nvPr>
            <p:ph type="sldImg"/>
          </p:nvPr>
        </p:nvSpPr>
        <p:spPr>
          <a:xfrm>
            <a:off x="685800" y="1143000"/>
            <a:ext cx="5485680" cy="3085560"/>
          </a:xfrm>
          <a:prstGeom prst="rect">
            <a:avLst/>
          </a:prstGeom>
        </p:spPr>
      </p:sp>
      <p:sp>
        <p:nvSpPr>
          <p:cNvPr id="699" name="PlaceHolder 2"/>
          <p:cNvSpPr>
            <a:spLocks noGrp="1"/>
          </p:cNvSpPr>
          <p:nvPr>
            <p:ph type="body"/>
          </p:nvPr>
        </p:nvSpPr>
        <p:spPr>
          <a:xfrm>
            <a:off x="685800" y="4400640"/>
            <a:ext cx="5485680" cy="3599640"/>
          </a:xfrm>
          <a:prstGeom prst="rect">
            <a:avLst/>
          </a:prstGeom>
        </p:spPr>
        <p:txBody>
          <a:bodyPr lIns="0" tIns="0" rIns="0" bIns="0">
            <a:noAutofit/>
          </a:bodyPr>
          <a:lstStyle/>
          <a:p>
            <a:pPr marL="216000" indent="-216000">
              <a:lnSpc>
                <a:spcPct val="100000"/>
              </a:lnSpc>
              <a:tabLst>
                <a:tab pos="0" algn="l"/>
              </a:tabLst>
            </a:pPr>
            <a:r>
              <a:rPr lang="tr-TR" sz="1000" b="1" strike="noStrike" spc="-1">
                <a:latin typeface="Roboto"/>
                <a:ea typeface="Roboto"/>
              </a:rPr>
              <a:t>Önerilen Süre: 15 sn. </a:t>
            </a:r>
            <a:endParaRPr lang="en-US" sz="1000" b="0" strike="noStrike" spc="-1">
              <a:latin typeface="Arial"/>
            </a:endParaRPr>
          </a:p>
          <a:p>
            <a:pPr marL="216000" indent="-216000">
              <a:lnSpc>
                <a:spcPct val="100000"/>
              </a:lnSpc>
              <a:spcAft>
                <a:spcPts val="601"/>
              </a:spcAft>
              <a:tabLst>
                <a:tab pos="0" algn="l"/>
              </a:tabLst>
            </a:pPr>
            <a:r>
              <a:rPr lang="tr-TR" sz="1000" b="1" i="1" strike="noStrike" spc="-1">
                <a:latin typeface="Roboto"/>
                <a:ea typeface="Roboto"/>
              </a:rPr>
              <a:t>Slayt animasyonu otomatik başlar, sessizdir.</a:t>
            </a:r>
            <a:endParaRPr lang="en-US" sz="1000" b="0" strike="noStrike" spc="-1">
              <a:latin typeface="Arial"/>
            </a:endParaRPr>
          </a:p>
          <a:p>
            <a:pPr marL="216000" indent="-216000">
              <a:lnSpc>
                <a:spcPct val="100000"/>
              </a:lnSpc>
              <a:tabLst>
                <a:tab pos="0" algn="l"/>
              </a:tabLst>
            </a:pPr>
            <a:endParaRPr lang="en-US" sz="1000" b="0" strike="noStrike" spc="-1">
              <a:latin typeface="Arial"/>
            </a:endParaRPr>
          </a:p>
          <a:p>
            <a:pPr marL="216000" indent="-216000" algn="just">
              <a:lnSpc>
                <a:spcPct val="100000"/>
              </a:lnSpc>
              <a:tabLst>
                <a:tab pos="0" algn="l"/>
              </a:tabLst>
            </a:pPr>
            <a:r>
              <a:rPr lang="tr-TR" sz="1000" b="0" strike="noStrike" spc="-1">
                <a:latin typeface="Roboto"/>
                <a:ea typeface="Roboto"/>
              </a:rPr>
              <a:t>Bu bölüme kadar, afet ve acil durum öncesi hazırlıklarımızdan bahsettik. Şimdi ise afet sonrası için yapılması gereken hazırlıklara değinelim. Doğru davranışlardan bahsedelim. </a:t>
            </a:r>
            <a:endParaRPr lang="en-US" sz="1000" b="0" strike="noStrike" spc="-1">
              <a:latin typeface="Arial"/>
            </a:endParaRPr>
          </a:p>
          <a:p>
            <a:pPr marL="216000" indent="-216000">
              <a:lnSpc>
                <a:spcPct val="100000"/>
              </a:lnSpc>
              <a:tabLst>
                <a:tab pos="0" algn="l"/>
              </a:tabLst>
            </a:pPr>
            <a:endParaRPr lang="en-US" sz="1000" b="0" strike="noStrike" spc="-1">
              <a:latin typeface="Arial"/>
            </a:endParaRPr>
          </a:p>
        </p:txBody>
      </p:sp>
      <p:sp>
        <p:nvSpPr>
          <p:cNvPr id="700" name="Slayt Numarası Yer Tutucusu 3"/>
          <p:cNvSpPr/>
          <p:nvPr/>
        </p:nvSpPr>
        <p:spPr>
          <a:xfrm>
            <a:off x="3884760" y="8685360"/>
            <a:ext cx="2971080" cy="457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9C0A38DA-05B6-4D67-893D-2D47BF3F75BD}" type="slidenum">
              <a:rPr lang="tr-TR" sz="1200" b="0" strike="noStrike" spc="-1">
                <a:latin typeface="Times New Roman"/>
              </a:rPr>
              <a:t>28</a:t>
            </a:fld>
            <a:endParaRPr lang="en-US" sz="1200" b="0" strike="noStrike" spc="-1">
              <a:latin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 name="PlaceHolder 1"/>
          <p:cNvSpPr>
            <a:spLocks noGrp="1" noRot="1" noChangeAspect="1"/>
          </p:cNvSpPr>
          <p:nvPr>
            <p:ph type="sldImg"/>
          </p:nvPr>
        </p:nvSpPr>
        <p:spPr>
          <a:xfrm>
            <a:off x="685800" y="1143000"/>
            <a:ext cx="5485680" cy="3085560"/>
          </a:xfrm>
          <a:prstGeom prst="rect">
            <a:avLst/>
          </a:prstGeom>
        </p:spPr>
      </p:sp>
      <p:sp>
        <p:nvSpPr>
          <p:cNvPr id="702" name="PlaceHolder 2"/>
          <p:cNvSpPr>
            <a:spLocks noGrp="1"/>
          </p:cNvSpPr>
          <p:nvPr>
            <p:ph type="body"/>
          </p:nvPr>
        </p:nvSpPr>
        <p:spPr>
          <a:xfrm>
            <a:off x="685800" y="4400640"/>
            <a:ext cx="5485680" cy="3599640"/>
          </a:xfrm>
          <a:prstGeom prst="rect">
            <a:avLst/>
          </a:prstGeom>
        </p:spPr>
        <p:txBody>
          <a:bodyPr lIns="0" tIns="0" rIns="0" bIns="0">
            <a:noAutofit/>
          </a:bodyPr>
          <a:lstStyle/>
          <a:p>
            <a:pPr marL="216000" indent="-215640">
              <a:lnSpc>
                <a:spcPct val="100000"/>
              </a:lnSpc>
              <a:tabLst>
                <a:tab pos="0" algn="l"/>
              </a:tabLst>
            </a:pPr>
            <a:r>
              <a:rPr lang="tr-TR" sz="1000" b="1" strike="noStrike" spc="-1">
                <a:solidFill>
                  <a:srgbClr val="000000"/>
                </a:solidFill>
                <a:latin typeface="Roboto"/>
                <a:ea typeface="Roboto"/>
              </a:rPr>
              <a:t>Önerilen Süre: 45 sn.</a:t>
            </a:r>
            <a:endParaRPr lang="en-US" sz="1000" b="0" strike="noStrike" spc="-1">
              <a:latin typeface="Arial"/>
            </a:endParaRPr>
          </a:p>
          <a:p>
            <a:pPr marL="216000" indent="-215640">
              <a:lnSpc>
                <a:spcPct val="100000"/>
              </a:lnSpc>
              <a:spcAft>
                <a:spcPts val="601"/>
              </a:spcAft>
              <a:tabLst>
                <a:tab pos="0" algn="l"/>
              </a:tabLst>
            </a:pPr>
            <a:r>
              <a:rPr lang="tr-TR" sz="1000" b="1" i="1" strike="noStrike" spc="-1">
                <a:solidFill>
                  <a:srgbClr val="000000"/>
                </a:solidFill>
                <a:latin typeface="Roboto"/>
                <a:ea typeface="Roboto"/>
              </a:rPr>
              <a:t>Slayt animasyonu otomatik başlar, sessizdir.</a:t>
            </a:r>
            <a:endParaRPr lang="en-US" sz="1000" b="0" strike="noStrike" spc="-1">
              <a:latin typeface="Arial"/>
            </a:endParaRPr>
          </a:p>
          <a:p>
            <a:pPr marL="216000" indent="-215640">
              <a:lnSpc>
                <a:spcPct val="100000"/>
              </a:lnSpc>
              <a:tabLst>
                <a:tab pos="0" algn="l"/>
              </a:tabLst>
            </a:pPr>
            <a:endParaRPr lang="en-US" sz="1000" b="0" strike="noStrike" spc="-1">
              <a:latin typeface="Arial"/>
            </a:endParaRPr>
          </a:p>
          <a:p>
            <a:pPr marL="216000" indent="-215640" algn="just">
              <a:lnSpc>
                <a:spcPct val="100000"/>
              </a:lnSpc>
              <a:spcAft>
                <a:spcPts val="601"/>
              </a:spcAft>
              <a:tabLst>
                <a:tab pos="0" algn="l"/>
              </a:tabLst>
            </a:pPr>
            <a:r>
              <a:rPr lang="tr-TR" sz="1000" b="0" strike="noStrike" spc="-1">
                <a:solidFill>
                  <a:srgbClr val="000000"/>
                </a:solidFill>
                <a:latin typeface="Roboto"/>
                <a:ea typeface="Roboto"/>
              </a:rPr>
              <a:t>Peki afetin hemen sonrasında neler yapacağız? Afet ve acil durum sonrası ilk dakikalarda; öncelikle kendinizi emniyete alıp yaralanıp yaralanmadığınızı kontrol etmeliyiz.</a:t>
            </a:r>
            <a:endParaRPr lang="en-US" sz="1000" b="0" strike="noStrike" spc="-1">
              <a:latin typeface="Arial"/>
            </a:endParaRPr>
          </a:p>
          <a:p>
            <a:pPr marL="216000" indent="-215640" algn="just">
              <a:lnSpc>
                <a:spcPct val="100000"/>
              </a:lnSpc>
              <a:spcAft>
                <a:spcPts val="601"/>
              </a:spcAft>
              <a:tabLst>
                <a:tab pos="0" algn="l"/>
              </a:tabLst>
            </a:pPr>
            <a:r>
              <a:rPr lang="tr-TR" sz="1000" b="1" u="sng" strike="noStrike" spc="-1">
                <a:solidFill>
                  <a:srgbClr val="000000"/>
                </a:solidFill>
                <a:uFillTx/>
                <a:latin typeface="Roboto"/>
                <a:ea typeface="Roboto"/>
              </a:rPr>
              <a:t>Tıklayın;</a:t>
            </a:r>
            <a:endParaRPr lang="en-US" sz="1000" b="0" strike="noStrike" spc="-1">
              <a:latin typeface="Arial"/>
            </a:endParaRPr>
          </a:p>
          <a:p>
            <a:pPr marL="216000" indent="-215640" algn="just">
              <a:lnSpc>
                <a:spcPct val="100000"/>
              </a:lnSpc>
              <a:spcAft>
                <a:spcPts val="601"/>
              </a:spcAft>
              <a:tabLst>
                <a:tab pos="0" algn="l"/>
              </a:tabLst>
            </a:pPr>
            <a:r>
              <a:rPr lang="tr-TR" sz="1000" b="0" strike="noStrike" spc="-1">
                <a:solidFill>
                  <a:srgbClr val="000000"/>
                </a:solidFill>
                <a:latin typeface="Roboto"/>
                <a:ea typeface="Roboto"/>
              </a:rPr>
              <a:t>Afet ve acil durum sonrası ikincil risklere dikkat etmelisiniz. Özellikle;</a:t>
            </a:r>
            <a:endParaRPr lang="en-US" sz="10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1000" b="0" strike="noStrike" spc="-1">
                <a:solidFill>
                  <a:srgbClr val="000000"/>
                </a:solidFill>
                <a:latin typeface="Roboto"/>
                <a:ea typeface="Roboto"/>
              </a:rPr>
              <a:t>Yangın</a:t>
            </a:r>
            <a:endParaRPr lang="en-US" sz="10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1000" b="0" strike="noStrike" spc="-1">
                <a:solidFill>
                  <a:srgbClr val="000000"/>
                </a:solidFill>
                <a:latin typeface="Roboto"/>
                <a:ea typeface="Roboto"/>
              </a:rPr>
              <a:t>Gaz kaçağı</a:t>
            </a:r>
            <a:endParaRPr lang="en-US" sz="10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1000" b="0" strike="noStrike" spc="-1">
                <a:solidFill>
                  <a:srgbClr val="000000"/>
                </a:solidFill>
                <a:latin typeface="Roboto"/>
                <a:ea typeface="Roboto"/>
              </a:rPr>
              <a:t>Hasarlı elektrik kabloları </a:t>
            </a:r>
            <a:endParaRPr lang="en-US" sz="10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1000" b="0" strike="noStrike" spc="-1">
                <a:solidFill>
                  <a:srgbClr val="000000"/>
                </a:solidFill>
                <a:latin typeface="Roboto"/>
                <a:ea typeface="Roboto"/>
              </a:rPr>
              <a:t>Devrilen enerji hatları </a:t>
            </a:r>
            <a:endParaRPr lang="en-US" sz="10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1000" b="0" strike="noStrike" spc="-1">
                <a:solidFill>
                  <a:srgbClr val="000000"/>
                </a:solidFill>
                <a:latin typeface="Roboto"/>
                <a:ea typeface="Roboto"/>
              </a:rPr>
              <a:t>Düşen nesneler </a:t>
            </a:r>
            <a:endParaRPr lang="en-US" sz="10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1000" b="0" strike="noStrike" spc="-1">
                <a:solidFill>
                  <a:srgbClr val="000000"/>
                </a:solidFill>
                <a:latin typeface="Roboto"/>
                <a:ea typeface="Roboto"/>
              </a:rPr>
              <a:t>Kirleticiler </a:t>
            </a:r>
            <a:endParaRPr lang="en-US" sz="10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1000" b="0" strike="noStrike" spc="-1">
                <a:solidFill>
                  <a:srgbClr val="000000"/>
                </a:solidFill>
                <a:latin typeface="Roboto"/>
                <a:ea typeface="Roboto"/>
              </a:rPr>
              <a:t>Devrilen veya hasar gören bacalar </a:t>
            </a:r>
            <a:endParaRPr lang="en-US" sz="1000" b="0" strike="noStrike" spc="-1">
              <a:latin typeface="Arial"/>
            </a:endParaRPr>
          </a:p>
          <a:p>
            <a:pPr algn="just">
              <a:lnSpc>
                <a:spcPct val="100000"/>
              </a:lnSpc>
              <a:spcAft>
                <a:spcPts val="601"/>
              </a:spcAft>
              <a:tabLst>
                <a:tab pos="0" algn="l"/>
              </a:tabLst>
            </a:pPr>
            <a:r>
              <a:rPr lang="tr-TR" sz="1000" b="0" strike="noStrike" spc="-1">
                <a:solidFill>
                  <a:srgbClr val="000000"/>
                </a:solidFill>
                <a:latin typeface="Roboto"/>
                <a:ea typeface="Roboto"/>
              </a:rPr>
              <a:t>muhtemel ikincil risklere örnek gösterilebilir.</a:t>
            </a:r>
            <a:endParaRPr lang="en-US" sz="1000" b="0" strike="noStrike" spc="-1">
              <a:latin typeface="Arial"/>
            </a:endParaRPr>
          </a:p>
          <a:p>
            <a:pPr algn="just">
              <a:lnSpc>
                <a:spcPct val="100000"/>
              </a:lnSpc>
              <a:spcAft>
                <a:spcPts val="601"/>
              </a:spcAft>
              <a:tabLst>
                <a:tab pos="0" algn="l"/>
              </a:tabLst>
            </a:pPr>
            <a:r>
              <a:rPr lang="tr-TR" sz="1000" b="1" u="sng" strike="noStrike" spc="-1">
                <a:solidFill>
                  <a:srgbClr val="000000"/>
                </a:solidFill>
                <a:uFillTx/>
                <a:latin typeface="Roboto"/>
                <a:ea typeface="Roboto"/>
              </a:rPr>
              <a:t>Tıklayın;</a:t>
            </a:r>
            <a:endParaRPr lang="en-US" sz="1000" b="0" strike="noStrike" spc="-1">
              <a:latin typeface="Arial"/>
            </a:endParaRPr>
          </a:p>
          <a:p>
            <a:pPr algn="just">
              <a:lnSpc>
                <a:spcPct val="100000"/>
              </a:lnSpc>
              <a:spcAft>
                <a:spcPts val="601"/>
              </a:spcAft>
              <a:tabLst>
                <a:tab pos="0" algn="l"/>
              </a:tabLst>
            </a:pPr>
            <a:r>
              <a:rPr lang="tr-TR" sz="1000" b="0" strike="noStrike" spc="-1">
                <a:solidFill>
                  <a:srgbClr val="000000"/>
                </a:solidFill>
                <a:latin typeface="Roboto"/>
                <a:ea typeface="Roboto"/>
              </a:rPr>
              <a:t>Afet ve acil durum çantamızla birlikte güvenli bir alana geçmelisiniz. </a:t>
            </a:r>
            <a:endParaRPr lang="en-US" sz="1000" b="0" strike="noStrike" spc="-1">
              <a:latin typeface="Arial"/>
            </a:endParaRPr>
          </a:p>
          <a:p>
            <a:pPr algn="just">
              <a:lnSpc>
                <a:spcPct val="100000"/>
              </a:lnSpc>
              <a:spcAft>
                <a:spcPts val="601"/>
              </a:spcAft>
              <a:tabLst>
                <a:tab pos="0" algn="l"/>
              </a:tabLst>
            </a:pPr>
            <a:r>
              <a:rPr lang="tr-TR" sz="1000" b="1" u="sng" strike="noStrike" spc="-1">
                <a:solidFill>
                  <a:srgbClr val="000000"/>
                </a:solidFill>
                <a:uFillTx/>
                <a:latin typeface="Roboto"/>
                <a:ea typeface="Roboto"/>
              </a:rPr>
              <a:t>Tıklayın;</a:t>
            </a:r>
            <a:endParaRPr lang="en-US" sz="1000" b="0" strike="noStrike" spc="-1">
              <a:latin typeface="Arial"/>
            </a:endParaRPr>
          </a:p>
          <a:p>
            <a:pPr algn="just">
              <a:lnSpc>
                <a:spcPct val="100000"/>
              </a:lnSpc>
              <a:spcAft>
                <a:spcPts val="601"/>
              </a:spcAft>
              <a:tabLst>
                <a:tab pos="0" algn="l"/>
              </a:tabLst>
            </a:pPr>
            <a:r>
              <a:rPr lang="tr-TR" sz="1000" b="0" strike="noStrike" spc="-1">
                <a:solidFill>
                  <a:srgbClr val="000000"/>
                </a:solidFill>
                <a:latin typeface="Roboto"/>
                <a:ea typeface="Roboto"/>
              </a:rPr>
              <a:t>Bulunduğunuz yer artık güvenliyse başkalarına yardım edin.</a:t>
            </a:r>
            <a:endParaRPr lang="en-US" sz="1000" b="0" strike="noStrike" spc="-1">
              <a:latin typeface="Arial"/>
            </a:endParaRPr>
          </a:p>
          <a:p>
            <a:pPr algn="just">
              <a:lnSpc>
                <a:spcPct val="100000"/>
              </a:lnSpc>
              <a:spcAft>
                <a:spcPts val="300"/>
              </a:spcAft>
              <a:tabLst>
                <a:tab pos="0" algn="l"/>
              </a:tabLst>
            </a:pPr>
            <a:endParaRPr lang="en-US" sz="1000" b="0" strike="noStrike" spc="-1">
              <a:latin typeface="Arial"/>
            </a:endParaRPr>
          </a:p>
          <a:p>
            <a:pPr algn="just">
              <a:lnSpc>
                <a:spcPct val="100000"/>
              </a:lnSpc>
              <a:spcAft>
                <a:spcPts val="300"/>
              </a:spcAft>
              <a:tabLst>
                <a:tab pos="0" algn="l"/>
              </a:tabLst>
            </a:pPr>
            <a:r>
              <a:rPr lang="tr-TR" sz="900" b="1" i="1" u="sng" strike="noStrike" spc="-1">
                <a:solidFill>
                  <a:srgbClr val="000000"/>
                </a:solidFill>
                <a:uFillTx/>
                <a:latin typeface="Roboto"/>
                <a:ea typeface="Roboto"/>
              </a:rPr>
              <a:t>Bilgi Notu:</a:t>
            </a:r>
            <a:endParaRPr lang="en-US" sz="900" b="0" strike="noStrike" spc="-1">
              <a:latin typeface="Arial"/>
            </a:endParaRPr>
          </a:p>
          <a:p>
            <a:pPr algn="just">
              <a:lnSpc>
                <a:spcPct val="100000"/>
              </a:lnSpc>
              <a:spcAft>
                <a:spcPts val="300"/>
              </a:spcAft>
              <a:tabLst>
                <a:tab pos="0" algn="l"/>
              </a:tabLst>
            </a:pPr>
            <a:r>
              <a:rPr lang="tr-TR" sz="900" b="1" i="1" strike="noStrike" spc="-1">
                <a:solidFill>
                  <a:srgbClr val="000000"/>
                </a:solidFill>
                <a:latin typeface="Roboto"/>
                <a:ea typeface="Roboto"/>
              </a:rPr>
              <a:t>Yangın, </a:t>
            </a:r>
            <a:r>
              <a:rPr lang="tr-TR" sz="900" b="0" i="1" strike="noStrike" spc="-1">
                <a:solidFill>
                  <a:srgbClr val="000000"/>
                </a:solidFill>
                <a:latin typeface="Roboto"/>
                <a:ea typeface="Roboto"/>
              </a:rPr>
              <a:t>Evinizdeki veya komşularınızdaki küçük yangınları mümkünse söndürün. Yardım araştırın, ancak itfaiyenin gelmesini beklemeyin.</a:t>
            </a:r>
            <a:endParaRPr lang="en-US" sz="900" b="0" strike="noStrike" spc="-1">
              <a:latin typeface="Arial"/>
            </a:endParaRPr>
          </a:p>
          <a:p>
            <a:pPr algn="just">
              <a:lnSpc>
                <a:spcPct val="100000"/>
              </a:lnSpc>
              <a:spcAft>
                <a:spcPts val="300"/>
              </a:spcAft>
              <a:tabLst>
                <a:tab pos="0" algn="l"/>
              </a:tabLst>
            </a:pPr>
            <a:r>
              <a:rPr lang="tr-TR" sz="900" b="1" i="1" strike="noStrike" spc="-1">
                <a:solidFill>
                  <a:srgbClr val="000000"/>
                </a:solidFill>
                <a:latin typeface="Roboto"/>
                <a:ea typeface="Roboto"/>
              </a:rPr>
              <a:t>Gaz kaçağı, </a:t>
            </a:r>
            <a:r>
              <a:rPr lang="tr-TR" sz="900" b="0" i="1" strike="noStrike" spc="-1">
                <a:solidFill>
                  <a:srgbClr val="000000"/>
                </a:solidFill>
                <a:latin typeface="Roboto"/>
                <a:ea typeface="Roboto"/>
              </a:rPr>
              <a:t>Kaçaktan şüpheleniyorsanız veya gaz kokusu alıyorsanız ana gaz valfini kapatın. Gaz şirketi gelmeden ve hasarlı tesisat tamir edilmeden gazı asla açmayın, şüpheyle bile olsa kapatılan gazı açmak şirket sorumluluğundadır.</a:t>
            </a:r>
            <a:endParaRPr lang="en-US" sz="900" b="0" strike="noStrike" spc="-1">
              <a:latin typeface="Arial"/>
            </a:endParaRPr>
          </a:p>
          <a:p>
            <a:pPr algn="just">
              <a:lnSpc>
                <a:spcPct val="100000"/>
              </a:lnSpc>
              <a:spcAft>
                <a:spcPts val="300"/>
              </a:spcAft>
              <a:tabLst>
                <a:tab pos="0" algn="l"/>
              </a:tabLst>
            </a:pPr>
            <a:r>
              <a:rPr lang="tr-TR" sz="900" b="1" i="1" strike="noStrike" spc="-1">
                <a:solidFill>
                  <a:srgbClr val="000000"/>
                </a:solidFill>
                <a:latin typeface="Roboto"/>
                <a:ea typeface="Roboto"/>
              </a:rPr>
              <a:t>Hasarlı elektrik kabloları </a:t>
            </a:r>
            <a:r>
              <a:rPr lang="tr-TR" sz="900" b="0" i="1" strike="noStrike" spc="-1">
                <a:solidFill>
                  <a:srgbClr val="000000"/>
                </a:solidFill>
                <a:latin typeface="Roboto"/>
                <a:ea typeface="Roboto"/>
              </a:rPr>
              <a:t>Ana elektrik panosundan elektriği kesin. Hasar giderilene kadar da açmayın. Hasar gören her tür elektrikli aletin elektriğini kesin Bu tür aletlerin üzerindeki elektrik yükü yangına sebep olabilir.</a:t>
            </a:r>
            <a:endParaRPr lang="en-US" sz="900" b="0" strike="noStrike" spc="-1">
              <a:latin typeface="Arial"/>
            </a:endParaRPr>
          </a:p>
          <a:p>
            <a:pPr algn="just">
              <a:lnSpc>
                <a:spcPct val="100000"/>
              </a:lnSpc>
              <a:spcAft>
                <a:spcPts val="300"/>
              </a:spcAft>
              <a:tabLst>
                <a:tab pos="0" algn="l"/>
              </a:tabLst>
            </a:pPr>
            <a:r>
              <a:rPr lang="tr-TR" sz="900" b="1" i="1" strike="noStrike" spc="-1">
                <a:solidFill>
                  <a:srgbClr val="000000"/>
                </a:solidFill>
                <a:latin typeface="Roboto"/>
                <a:ea typeface="Roboto"/>
              </a:rPr>
              <a:t>Devrilen enerji hatları </a:t>
            </a:r>
            <a:r>
              <a:rPr lang="tr-TR" sz="900" b="0" i="1" strike="noStrike" spc="-1">
                <a:solidFill>
                  <a:srgbClr val="000000"/>
                </a:solidFill>
                <a:latin typeface="Roboto"/>
                <a:ea typeface="Roboto"/>
              </a:rPr>
              <a:t>Devrilen enerji hatlarını potansiyel tehlike olarak görün ve uzak durun. Düşen kablolara ve bunlara temas eden cisimlere, üzerinde elektrik olmadığını bilseniz bile asla dokunmayın</a:t>
            </a:r>
            <a:endParaRPr lang="en-US" sz="900" b="0" strike="noStrike" spc="-1">
              <a:latin typeface="Arial"/>
            </a:endParaRPr>
          </a:p>
          <a:p>
            <a:pPr algn="just">
              <a:lnSpc>
                <a:spcPct val="100000"/>
              </a:lnSpc>
              <a:spcAft>
                <a:spcPts val="300"/>
              </a:spcAft>
              <a:tabLst>
                <a:tab pos="0" algn="l"/>
              </a:tabLst>
            </a:pPr>
            <a:r>
              <a:rPr lang="tr-TR" sz="900" b="1" i="1" strike="noStrike" spc="-1">
                <a:solidFill>
                  <a:srgbClr val="000000"/>
                </a:solidFill>
                <a:latin typeface="Roboto"/>
                <a:ea typeface="Roboto"/>
              </a:rPr>
              <a:t>Düşen nesneler </a:t>
            </a:r>
            <a:r>
              <a:rPr lang="tr-TR" sz="900" b="0" i="1" strike="noStrike" spc="-1">
                <a:solidFill>
                  <a:srgbClr val="000000"/>
                </a:solidFill>
                <a:latin typeface="Roboto"/>
                <a:ea typeface="Roboto"/>
              </a:rPr>
              <a:t>Kapalı kapıları ve dolap kapaklarını açtığınızda bir şeylerin üzerinize düşebileceğinin farkında olun. Kırılan cisimlere dokunmadan önce eldiven takın. Sabit telefonunuzu yerine yerleştirin, açık kalan telefonlar şebekeyi bloke eder.</a:t>
            </a:r>
            <a:endParaRPr lang="en-US" sz="900" b="0" strike="noStrike" spc="-1">
              <a:latin typeface="Arial"/>
            </a:endParaRPr>
          </a:p>
          <a:p>
            <a:pPr algn="just">
              <a:lnSpc>
                <a:spcPct val="100000"/>
              </a:lnSpc>
              <a:spcAft>
                <a:spcPts val="300"/>
              </a:spcAft>
              <a:tabLst>
                <a:tab pos="0" algn="l"/>
              </a:tabLst>
            </a:pPr>
            <a:r>
              <a:rPr lang="tr-TR" sz="900" b="1" i="1" strike="noStrike" spc="-1">
                <a:solidFill>
                  <a:srgbClr val="000000"/>
                </a:solidFill>
                <a:latin typeface="Roboto"/>
                <a:ea typeface="Roboto"/>
              </a:rPr>
              <a:t>Kirleticiler </a:t>
            </a:r>
            <a:r>
              <a:rPr lang="tr-TR" sz="900" b="0" i="1" strike="noStrike" spc="-1">
                <a:solidFill>
                  <a:srgbClr val="000000"/>
                </a:solidFill>
                <a:latin typeface="Roboto"/>
                <a:ea typeface="Roboto"/>
              </a:rPr>
              <a:t>Kirlenmiş ilaçları, ecza malzemelerini veya benzeri toksik olmayan maddeleri kullanmayın. Ağartıcılar, alkaliler, boya, bahçe kimyasalları, akaryakıt gibi tehlikeli maddeler tecrit edilmeli veya kedi kumu gibi malzemelerle kapatılarak absorbe edilmelidir.</a:t>
            </a:r>
            <a:endParaRPr lang="en-US" sz="900" b="0" strike="noStrike" spc="-1">
              <a:latin typeface="Arial"/>
            </a:endParaRPr>
          </a:p>
          <a:p>
            <a:pPr algn="just">
              <a:lnSpc>
                <a:spcPct val="100000"/>
              </a:lnSpc>
              <a:spcAft>
                <a:spcPts val="300"/>
              </a:spcAft>
              <a:tabLst>
                <a:tab pos="0" algn="l"/>
              </a:tabLst>
            </a:pPr>
            <a:r>
              <a:rPr lang="tr-TR" sz="900" b="1" i="1" strike="noStrike" spc="-1">
                <a:solidFill>
                  <a:srgbClr val="000000"/>
                </a:solidFill>
                <a:latin typeface="Roboto"/>
                <a:ea typeface="Roboto"/>
              </a:rPr>
              <a:t>Devrilen veya hasar gören bacalar </a:t>
            </a:r>
            <a:r>
              <a:rPr lang="tr-TR" sz="900" b="0" i="1" strike="noStrike" spc="-1">
                <a:solidFill>
                  <a:srgbClr val="000000"/>
                </a:solidFill>
                <a:latin typeface="Roboto"/>
                <a:ea typeface="Roboto"/>
              </a:rPr>
              <a:t>Tuğladan yapılmış duvar ve bacalardan uzak durun. Yıkılmamış olsalar bile zayıfladıkları için artçı bir depremle devrilebilirler. Uzmanı görmeden bacayı kullanacağınız bir ateş yakmayın, yangına veya zehirli gazların evin içine dolmasına sebep olabilirsiniz.</a:t>
            </a:r>
            <a:endParaRPr lang="en-US" sz="900" b="0" strike="noStrike" spc="-1">
              <a:latin typeface="Arial"/>
            </a:endParaRPr>
          </a:p>
          <a:p>
            <a:pPr>
              <a:lnSpc>
                <a:spcPct val="100000"/>
              </a:lnSpc>
              <a:tabLst>
                <a:tab pos="0" algn="l"/>
              </a:tabLst>
            </a:pPr>
            <a:endParaRPr lang="en-US" sz="900" b="0" strike="noStrike" spc="-1">
              <a:latin typeface="Arial"/>
            </a:endParaRPr>
          </a:p>
          <a:p>
            <a:pPr>
              <a:lnSpc>
                <a:spcPct val="100000"/>
              </a:lnSpc>
              <a:tabLst>
                <a:tab pos="0" algn="l"/>
              </a:tabLst>
            </a:pPr>
            <a:endParaRPr lang="en-US" sz="900" b="0" strike="noStrike" spc="-1">
              <a:latin typeface="Arial"/>
            </a:endParaRPr>
          </a:p>
        </p:txBody>
      </p:sp>
      <p:sp>
        <p:nvSpPr>
          <p:cNvPr id="703" name="Slayt Numarası Yer Tutucusu 3"/>
          <p:cNvSpPr/>
          <p:nvPr/>
        </p:nvSpPr>
        <p:spPr>
          <a:xfrm>
            <a:off x="3884760" y="8685360"/>
            <a:ext cx="2971080" cy="457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00A21DE9-C028-4078-9B90-A254AB073090}" type="slidenum">
              <a:rPr lang="tr-TR" sz="1200" b="0" strike="noStrike" spc="-1">
                <a:latin typeface="Times New Roman"/>
              </a:rPr>
              <a:t>29</a:t>
            </a:fld>
            <a:endParaRPr lang="en-US" sz="1200" b="0" strike="noStrike" spc="-1">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 name="PlaceHolder 1"/>
          <p:cNvSpPr>
            <a:spLocks noGrp="1" noRot="1" noChangeAspect="1"/>
          </p:cNvSpPr>
          <p:nvPr>
            <p:ph type="sldImg"/>
          </p:nvPr>
        </p:nvSpPr>
        <p:spPr>
          <a:xfrm>
            <a:off x="685800" y="1143000"/>
            <a:ext cx="5485680" cy="3085560"/>
          </a:xfrm>
          <a:prstGeom prst="rect">
            <a:avLst/>
          </a:prstGeom>
        </p:spPr>
      </p:sp>
      <p:sp>
        <p:nvSpPr>
          <p:cNvPr id="603" name="PlaceHolder 2"/>
          <p:cNvSpPr>
            <a:spLocks noGrp="1"/>
          </p:cNvSpPr>
          <p:nvPr>
            <p:ph type="body"/>
          </p:nvPr>
        </p:nvSpPr>
        <p:spPr>
          <a:xfrm>
            <a:off x="685800" y="4400640"/>
            <a:ext cx="5485680" cy="3599640"/>
          </a:xfrm>
          <a:prstGeom prst="rect">
            <a:avLst/>
          </a:prstGeom>
        </p:spPr>
        <p:txBody>
          <a:bodyPr lIns="0" tIns="0" rIns="0" bIns="0">
            <a:noAutofit/>
          </a:bodyPr>
          <a:lstStyle/>
          <a:p>
            <a:pPr marL="216000" indent="-215640">
              <a:lnSpc>
                <a:spcPct val="100000"/>
              </a:lnSpc>
              <a:tabLst>
                <a:tab pos="0" algn="l"/>
              </a:tabLst>
            </a:pPr>
            <a:r>
              <a:rPr lang="tr-TR" sz="1000" b="1" strike="noStrike" spc="-1">
                <a:latin typeface="Roboto"/>
                <a:ea typeface="Roboto"/>
              </a:rPr>
              <a:t>Önerilen Süre: 45 sn.  </a:t>
            </a:r>
            <a:endParaRPr lang="en-US" sz="1000" b="0" strike="noStrike" spc="-1">
              <a:latin typeface="Arial"/>
            </a:endParaRPr>
          </a:p>
          <a:p>
            <a:pPr marL="216000" indent="-215640">
              <a:lnSpc>
                <a:spcPct val="100000"/>
              </a:lnSpc>
              <a:spcAft>
                <a:spcPts val="601"/>
              </a:spcAft>
              <a:tabLst>
                <a:tab pos="0" algn="l"/>
              </a:tabLst>
            </a:pPr>
            <a:r>
              <a:rPr lang="tr-TR" sz="1000" b="1" i="1" strike="noStrike" spc="-1">
                <a:latin typeface="Roboto"/>
                <a:ea typeface="Roboto"/>
              </a:rPr>
              <a:t>Slayt animasyonu otomatik başlar, sessizdir.</a:t>
            </a:r>
            <a:endParaRPr lang="en-US" sz="1000" b="0" strike="noStrike" spc="-1">
              <a:latin typeface="Arial"/>
            </a:endParaRPr>
          </a:p>
          <a:p>
            <a:pPr marL="216000" indent="-215640">
              <a:lnSpc>
                <a:spcPct val="100000"/>
              </a:lnSpc>
              <a:tabLst>
                <a:tab pos="0" algn="l"/>
              </a:tabLst>
            </a:pPr>
            <a:endParaRPr lang="en-US" sz="1000" b="0" strike="noStrike" spc="-1">
              <a:latin typeface="Arial"/>
            </a:endParaRPr>
          </a:p>
          <a:p>
            <a:pPr marL="216000" indent="-215640" algn="just">
              <a:lnSpc>
                <a:spcPct val="100000"/>
              </a:lnSpc>
              <a:spcAft>
                <a:spcPts val="601"/>
              </a:spcAft>
              <a:tabLst>
                <a:tab pos="0" algn="l"/>
              </a:tabLst>
            </a:pPr>
            <a:r>
              <a:rPr lang="tr-TR" sz="1000" b="0" strike="noStrike" spc="-1">
                <a:latin typeface="Roboto"/>
                <a:ea typeface="Roboto"/>
              </a:rPr>
              <a:t>Eğitimimizin birinci bölümünde; temel bilgi ve kavramlar başlığı altında; Tehlike, Risk, Afet gibi kavramlar ve çevremizdeki riskler konularına değineceğiz. </a:t>
            </a:r>
            <a:endParaRPr lang="en-US" sz="1000" b="0" strike="noStrike" spc="-1">
              <a:latin typeface="Arial"/>
            </a:endParaRPr>
          </a:p>
          <a:p>
            <a:pPr marL="216000" indent="-215640" algn="just">
              <a:lnSpc>
                <a:spcPct val="100000"/>
              </a:lnSpc>
              <a:spcAft>
                <a:spcPts val="601"/>
              </a:spcAft>
              <a:tabLst>
                <a:tab pos="0" algn="l"/>
              </a:tabLst>
            </a:pPr>
            <a:r>
              <a:rPr lang="tr-TR" sz="1000" b="0" strike="noStrike" spc="-1">
                <a:latin typeface="Roboto"/>
                <a:ea typeface="Roboto"/>
              </a:rPr>
              <a:t>Temel bilgi ve kavramlar hakkında bilgi sahibi olduktan sonra; afetlerde «altın saatler» olarak adlandırılan ilk 72 saatlik zaman diliminde neler yapılabileceğini tartışarak afetler öncesinde, afetler sırasında ve sonrasında alınması gereken tedbirleri ve uygulamaları aktaracağız.</a:t>
            </a:r>
            <a:endParaRPr lang="en-US" sz="1000" b="0" strike="noStrike" spc="-1">
              <a:latin typeface="Arial"/>
            </a:endParaRPr>
          </a:p>
          <a:p>
            <a:pPr marL="216000" indent="-215640" algn="just">
              <a:lnSpc>
                <a:spcPct val="100000"/>
              </a:lnSpc>
              <a:spcAft>
                <a:spcPts val="601"/>
              </a:spcAft>
              <a:tabLst>
                <a:tab pos="0" algn="l"/>
              </a:tabLst>
            </a:pPr>
            <a:r>
              <a:rPr lang="tr-TR" sz="1000" b="0" strike="noStrike" spc="-1">
                <a:latin typeface="Roboto"/>
                <a:ea typeface="Roboto"/>
              </a:rPr>
              <a:t>Bu süreler içinde, sizlerle deprem başta olmak üzere yangın, sel/taşkın afetleri için; Afet ve Acil Durum Aile Planı nasıl hazırlanır? Afet sırasında doğru davranışlar nelerdir? Afet sonrasında «ilk saatler» gibi temel konulara değineceğiz. </a:t>
            </a:r>
            <a:endParaRPr lang="en-US" sz="1000" b="0" strike="noStrike" spc="-1">
              <a:latin typeface="Arial"/>
            </a:endParaRPr>
          </a:p>
          <a:p>
            <a:pPr marL="216000" indent="-215640">
              <a:lnSpc>
                <a:spcPct val="100000"/>
              </a:lnSpc>
              <a:tabLst>
                <a:tab pos="0" algn="l"/>
              </a:tabLst>
            </a:pPr>
            <a:endParaRPr lang="en-US" sz="1000" b="0" strike="noStrike" spc="-1">
              <a:latin typeface="Arial"/>
            </a:endParaRPr>
          </a:p>
          <a:p>
            <a:pPr marL="216000" indent="-215640">
              <a:lnSpc>
                <a:spcPct val="100000"/>
              </a:lnSpc>
              <a:tabLst>
                <a:tab pos="0" algn="l"/>
              </a:tabLst>
            </a:pPr>
            <a:endParaRPr lang="en-US" sz="1000" b="0" strike="noStrike" spc="-1">
              <a:latin typeface="Arial"/>
            </a:endParaRPr>
          </a:p>
        </p:txBody>
      </p:sp>
      <p:sp>
        <p:nvSpPr>
          <p:cNvPr id="604" name="Slayt Numarası Yer Tutucusu 3"/>
          <p:cNvSpPr/>
          <p:nvPr/>
        </p:nvSpPr>
        <p:spPr>
          <a:xfrm>
            <a:off x="3884760" y="8685360"/>
            <a:ext cx="2971080" cy="457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D6173E8F-ED15-484C-A1AD-EA1EF1C22D71}" type="slidenum">
              <a:rPr lang="tr-TR" sz="1200" b="0" strike="noStrike" spc="-1">
                <a:latin typeface="Times New Roman"/>
              </a:rPr>
              <a:t>3</a:t>
            </a:fld>
            <a:endParaRPr lang="en-US" sz="1200" b="0" strike="noStrike" spc="-1">
              <a:latin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 name="PlaceHolder 1"/>
          <p:cNvSpPr>
            <a:spLocks noGrp="1" noRot="1" noChangeAspect="1"/>
          </p:cNvSpPr>
          <p:nvPr>
            <p:ph type="sldImg"/>
          </p:nvPr>
        </p:nvSpPr>
        <p:spPr>
          <a:xfrm>
            <a:off x="685800" y="1143000"/>
            <a:ext cx="5485680" cy="3085560"/>
          </a:xfrm>
          <a:prstGeom prst="rect">
            <a:avLst/>
          </a:prstGeom>
        </p:spPr>
      </p:sp>
      <p:sp>
        <p:nvSpPr>
          <p:cNvPr id="705" name="PlaceHolder 2"/>
          <p:cNvSpPr>
            <a:spLocks noGrp="1"/>
          </p:cNvSpPr>
          <p:nvPr>
            <p:ph type="body"/>
          </p:nvPr>
        </p:nvSpPr>
        <p:spPr>
          <a:xfrm>
            <a:off x="685800" y="4400640"/>
            <a:ext cx="5485680" cy="3599640"/>
          </a:xfrm>
          <a:prstGeom prst="rect">
            <a:avLst/>
          </a:prstGeom>
        </p:spPr>
        <p:txBody>
          <a:bodyPr lIns="0" tIns="0" rIns="0" bIns="0">
            <a:noAutofit/>
          </a:bodyPr>
          <a:lstStyle/>
          <a:p>
            <a:pPr marL="216000" indent="-215640" algn="just">
              <a:lnSpc>
                <a:spcPct val="80000"/>
              </a:lnSpc>
              <a:tabLst>
                <a:tab pos="0" algn="l"/>
              </a:tabLst>
            </a:pPr>
            <a:r>
              <a:rPr lang="tr-TR" sz="1000" b="1" strike="noStrike" spc="-1">
                <a:solidFill>
                  <a:srgbClr val="000000"/>
                </a:solidFill>
                <a:latin typeface="Roboto"/>
                <a:ea typeface="Roboto"/>
              </a:rPr>
              <a:t>Önerilen Süre: 1 dk. </a:t>
            </a:r>
            <a:endParaRPr lang="en-US" sz="1000" b="0" strike="noStrike" spc="-1">
              <a:latin typeface="Arial"/>
            </a:endParaRPr>
          </a:p>
          <a:p>
            <a:pPr marL="216000" indent="-215640" algn="just">
              <a:lnSpc>
                <a:spcPct val="90000"/>
              </a:lnSpc>
              <a:spcAft>
                <a:spcPts val="601"/>
              </a:spcAft>
              <a:tabLst>
                <a:tab pos="0" algn="l"/>
              </a:tabLst>
            </a:pPr>
            <a:r>
              <a:rPr lang="tr-TR" sz="1000" b="1" i="1" strike="noStrike" spc="-1">
                <a:solidFill>
                  <a:srgbClr val="000000"/>
                </a:solidFill>
                <a:latin typeface="Roboto"/>
                <a:ea typeface="Roboto"/>
              </a:rPr>
              <a:t>Slayt animasyonu tıklayınca başlar, sessizdir.</a:t>
            </a:r>
            <a:endParaRPr lang="en-US" sz="1000" b="0" strike="noStrike" spc="-1">
              <a:latin typeface="Arial"/>
            </a:endParaRPr>
          </a:p>
          <a:p>
            <a:pPr marL="216000" indent="-215640" algn="just">
              <a:lnSpc>
                <a:spcPct val="100000"/>
              </a:lnSpc>
              <a:tabLst>
                <a:tab pos="0" algn="l"/>
              </a:tabLst>
            </a:pPr>
            <a:endParaRPr lang="en-US" sz="1000" b="0" strike="noStrike" spc="-1">
              <a:latin typeface="Arial"/>
            </a:endParaRPr>
          </a:p>
          <a:p>
            <a:pPr marL="216000" indent="-215640" algn="just">
              <a:lnSpc>
                <a:spcPct val="100000"/>
              </a:lnSpc>
              <a:spcAft>
                <a:spcPts val="601"/>
              </a:spcAft>
              <a:tabLst>
                <a:tab pos="0" algn="l"/>
              </a:tabLst>
            </a:pPr>
            <a:r>
              <a:rPr lang="tr-TR" sz="1000" b="0" strike="noStrike" spc="-1">
                <a:solidFill>
                  <a:srgbClr val="000000"/>
                </a:solidFill>
                <a:latin typeface="Roboto"/>
                <a:ea typeface="Roboto"/>
              </a:rPr>
              <a:t>Deprem, yangın veya sel gibi bir tehlikenin risk oluşturması durumunda emniyetli bir yere taşınmak amacıyla tahliye yapabilir. Afetin durumuna göre tahliye, olay gerçekleşmeden önce veya sonra yapılabilir. Eğer tehlike önceden tespit edilebiliyorsa ve erken uyarı sistemi mevcutsa, olay gerçekleşmeden önce tahliye başlatılabilir ve insanların gereksiz yere risk altında kalması engellenebilir. Önceden haber alma ihtimalinin olmadığı durumlarda ise bu işlem, olay gerçekleştikten sonra uygulanmaktadır. Olası bir afet veya acil durum sonrası dışarı tahliye olmanız gerekirse;</a:t>
            </a:r>
            <a:endParaRPr lang="en-US" sz="1000" b="0" strike="noStrike" spc="-1">
              <a:latin typeface="Arial"/>
            </a:endParaRPr>
          </a:p>
          <a:p>
            <a:pPr marL="216000" indent="-215640" algn="just">
              <a:lnSpc>
                <a:spcPct val="100000"/>
              </a:lnSpc>
              <a:spcAft>
                <a:spcPts val="601"/>
              </a:spcAft>
              <a:tabLst>
                <a:tab pos="0" algn="l"/>
              </a:tabLst>
            </a:pPr>
            <a:r>
              <a:rPr lang="tr-TR" sz="1000" b="1" u="sng" strike="noStrike" spc="-1">
                <a:solidFill>
                  <a:srgbClr val="000000"/>
                </a:solidFill>
                <a:uFillTx/>
                <a:latin typeface="Roboto"/>
                <a:ea typeface="Roboto"/>
              </a:rPr>
              <a:t>Tıklayın;</a:t>
            </a:r>
            <a:endParaRPr lang="en-US" sz="10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1000" b="0" strike="noStrike" spc="-1">
                <a:solidFill>
                  <a:srgbClr val="000000"/>
                </a:solidFill>
                <a:latin typeface="Roboto"/>
                <a:ea typeface="Roboto"/>
              </a:rPr>
              <a:t>Sakin olun ve yetkililerin uyarıları doğrultusunda hareket edin.</a:t>
            </a:r>
            <a:endParaRPr lang="en-US" sz="10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1000" b="0" strike="noStrike" spc="-1">
                <a:solidFill>
                  <a:srgbClr val="000000"/>
                </a:solidFill>
                <a:latin typeface="Roboto"/>
                <a:ea typeface="Roboto"/>
              </a:rPr>
              <a:t>Afet ve acil durum çantanızı yanınıza alın.</a:t>
            </a:r>
            <a:endParaRPr lang="en-US" sz="10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1000" b="0" strike="noStrike" spc="-1">
                <a:solidFill>
                  <a:srgbClr val="000000"/>
                </a:solidFill>
                <a:latin typeface="Roboto"/>
                <a:ea typeface="Roboto"/>
              </a:rPr>
              <a:t>Vaktiniz varsa tesisatları kapatın.</a:t>
            </a:r>
            <a:endParaRPr lang="en-US" sz="10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1000" b="0" strike="noStrike" spc="-1">
                <a:solidFill>
                  <a:srgbClr val="000000"/>
                </a:solidFill>
                <a:latin typeface="Roboto"/>
                <a:ea typeface="Roboto"/>
              </a:rPr>
              <a:t>Aksi söylenmediği takdirde, önceden belirlenmiş olan tahliye güzergahlarını kullanın.</a:t>
            </a:r>
            <a:endParaRPr lang="en-US" sz="10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1000" b="0" strike="noStrike" spc="-1">
                <a:solidFill>
                  <a:srgbClr val="000000"/>
                </a:solidFill>
                <a:latin typeface="Roboto"/>
                <a:ea typeface="Roboto"/>
              </a:rPr>
              <a:t>Asansörleri kullanmayın. </a:t>
            </a:r>
            <a:endParaRPr lang="en-US" sz="10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1000" b="0" strike="noStrike" spc="-1">
                <a:solidFill>
                  <a:srgbClr val="000000"/>
                </a:solidFill>
                <a:latin typeface="Roboto"/>
                <a:ea typeface="Roboto"/>
              </a:rPr>
              <a:t>Sessiz olarak, seri bir şekilde güvenli alanlara ilerleyin. Tek veya ikişerli sıra halinde dışarı çıkın. </a:t>
            </a:r>
            <a:endParaRPr lang="en-US" sz="10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1000" b="0" strike="noStrike" spc="-1">
                <a:solidFill>
                  <a:srgbClr val="000000"/>
                </a:solidFill>
                <a:latin typeface="Roboto"/>
                <a:ea typeface="Roboto"/>
              </a:rPr>
              <a:t>Desteğe ihtiyacı olan kişilere yardım edin.   </a:t>
            </a:r>
            <a:endParaRPr lang="en-US" sz="10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1000" b="0" strike="noStrike" spc="-1">
                <a:solidFill>
                  <a:srgbClr val="000000"/>
                </a:solidFill>
                <a:latin typeface="Roboto"/>
                <a:ea typeface="Roboto"/>
              </a:rPr>
              <a:t>Önceden belirlenmiş toplanma yerine gidin.</a:t>
            </a:r>
            <a:endParaRPr lang="en-US" sz="1000" b="0" strike="noStrike" spc="-1">
              <a:latin typeface="Arial"/>
            </a:endParaRPr>
          </a:p>
          <a:p>
            <a:pPr algn="just">
              <a:lnSpc>
                <a:spcPct val="100000"/>
              </a:lnSpc>
              <a:tabLst>
                <a:tab pos="0" algn="l"/>
              </a:tabLst>
            </a:pPr>
            <a:endParaRPr lang="en-US" sz="1000" b="0" strike="noStrike" spc="-1">
              <a:latin typeface="Arial"/>
            </a:endParaRPr>
          </a:p>
          <a:p>
            <a:pPr algn="just">
              <a:lnSpc>
                <a:spcPct val="100000"/>
              </a:lnSpc>
              <a:spcAft>
                <a:spcPts val="300"/>
              </a:spcAft>
              <a:tabLst>
                <a:tab pos="0" algn="l"/>
              </a:tabLst>
            </a:pPr>
            <a:r>
              <a:rPr lang="tr-TR" sz="900" b="1" i="1" u="sng" strike="noStrike" spc="-1">
                <a:solidFill>
                  <a:srgbClr val="000000"/>
                </a:solidFill>
                <a:uFillTx/>
                <a:latin typeface="Roboto"/>
                <a:ea typeface="Roboto"/>
              </a:rPr>
              <a:t>Bilgi Notu 1:</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Binalar insanları dış koşullardan korumak, güvenli barınma ve çalışma ortamları sağlamak amacıyla yapılmaktadır. Modern şehirlerde insanların zamanının büyük bölümü binalarda geçer; dolayısıyla binalar hem yaşam, hem çalışma, hem de sosyalleşme alanı olarak çok büyük önem taşımaktadır.</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Bazı afetlerde binalar, korunaklı birer barınma ve çalışma alanı olma özelliklerini yitirebilir; aksine insan yaşamına karşı tehlike oluşturabilmektedir. Örnek olarak deprem veya yangın gibi olaylarda yapıların içinde bulunmak insanlar için çok tehlikelidir. Çünkü bu olaylar binaya yapısal olarak hasar verebilecek ve bina içi koşulları insan yaşamına uygunsuz hale getirecek, dolayısıyla binaların hızla tahliye edilmesi gerekebilecektir.</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Bazı afetlerde ise binalar büyük bir koruma sağlar. Bazı afetler dış mekânları daha çok etkiler. Özellikle şiddetli olmayan kötü hava şartları, küçük ölçekli kimyasal sızıntılar, sivil olaylar gibi durumlarda bölge terk edilememişse binaların içi dışından daha güvenli olabilmektedir. Bu durumlarda "içe tahliye" denen uygulama tercih edilmeli, dış mekânlardan ve binaların dış mekân etkilerine açık yerlerinden (örn. pencereler, balkonlar, teras, vb.) uzaklaşılmalıdır.</a:t>
            </a:r>
            <a:endParaRPr lang="en-US" sz="900" b="0" strike="noStrike" spc="-1">
              <a:latin typeface="Arial"/>
            </a:endParaRPr>
          </a:p>
          <a:p>
            <a:pPr algn="just">
              <a:lnSpc>
                <a:spcPct val="100000"/>
              </a:lnSpc>
              <a:spcAft>
                <a:spcPts val="300"/>
              </a:spcAft>
              <a:tabLst>
                <a:tab pos="0" algn="l"/>
              </a:tabLst>
            </a:pPr>
            <a:r>
              <a:rPr lang="tr-TR" sz="900" b="1" i="1" u="sng" strike="noStrike" spc="-1">
                <a:solidFill>
                  <a:srgbClr val="000000"/>
                </a:solidFill>
                <a:uFillTx/>
                <a:latin typeface="Roboto"/>
                <a:ea typeface="Roboto"/>
              </a:rPr>
              <a:t>Bilgi Notu 2:</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Tahliye uyarısı verildikten sonra asla olayın ne olduğuna bakmaya gitmeyin. </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Örnek olarak bir yangın alarmı verilmişse yangını incelemeye çalışmayın derhal tahliyeye başlayın. Eğer acilen binayı terk etmeniz gerekiyorsa eşyalarınızı toplamakla uğraşmayın. </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Sizin için çok hayati bazı şeyleri (Evin anahtarı, kimlik vs) vaktiniz varsa alın ve hemen tahliye edin. Ayrıca ocakta yemek veya fırın gibi ikinci bir tehlike oluşturabilecek şeyler açıksa kapatabilirsiniz.</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Birçok kişi tahliye alarmını duyduktan sonra yapmakta oldukları işleri bitirene kadar oyalanmaktadır. Bu asla yapılmaması gereken bir davranıştır. İnsanların kimi zaman nedensiz yere tahliye uyarılarını dikkate almadığı görülmüştür. Eğer yetkililer tahliye etmenizi söylüyorsa mutlaka tahliye edin. </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Özellikle futbol maçları eğlence yerleri vb yerlerde insanların yakınlarını aramak için vakit kaybettiği gözlenmiştir. O anda yakınlarınızı bulmak çok olası değildir. Bu nedenle herkes tahliye olduktan sonra dışarıda yakınlarınıza ulaşmaya çalışmak daha güvenli bir davranıştır. </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Tahliye anında asla panik yapmamak gerekir. Panik pek çok hatayı beraberinde getirebilir.</a:t>
            </a:r>
            <a:endParaRPr lang="en-US" sz="900" b="0" strike="noStrike" spc="-1">
              <a:latin typeface="Arial"/>
            </a:endParaRPr>
          </a:p>
          <a:p>
            <a:pPr algn="just">
              <a:lnSpc>
                <a:spcPct val="100000"/>
              </a:lnSpc>
              <a:spcAft>
                <a:spcPts val="300"/>
              </a:spcAft>
              <a:tabLst>
                <a:tab pos="0" algn="l"/>
              </a:tabLst>
            </a:pPr>
            <a:r>
              <a:rPr lang="tr-TR" sz="900" b="1" i="1" u="sng" strike="noStrike" spc="-1">
                <a:solidFill>
                  <a:srgbClr val="000000"/>
                </a:solidFill>
                <a:uFillTx/>
                <a:latin typeface="Roboto"/>
                <a:ea typeface="Roboto"/>
              </a:rPr>
              <a:t>Bilgi Notu 3:</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Alışveriş merkezleri, eğlence mekanları, spor tesisleri gibi yerlerde büyük çaptaki tahliyeyi yönlendirmek için görevli kişiler vardır. </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Bu kişiler tahliye anında insanları doğru yerlere yönlendirmelidir. Ayrıca acil müdahale ekiplerini çağırmak da bu kimselerin görevleridir.  </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Eğer yabancısı olduğunuz bir yerdeyseniz bu görevlilerin yönlendirmelerine mutlaka uyun. </a:t>
            </a:r>
            <a:endParaRPr lang="en-US" sz="900" b="0" strike="noStrike" spc="-1">
              <a:latin typeface="Arial"/>
            </a:endParaRPr>
          </a:p>
          <a:p>
            <a:pPr algn="just">
              <a:lnSpc>
                <a:spcPct val="100000"/>
              </a:lnSpc>
              <a:tabLst>
                <a:tab pos="0" algn="l"/>
              </a:tabLst>
            </a:pPr>
            <a:endParaRPr lang="en-US" sz="900" b="0" strike="noStrike" spc="-1">
              <a:latin typeface="Arial"/>
            </a:endParaRPr>
          </a:p>
          <a:p>
            <a:pPr algn="just">
              <a:lnSpc>
                <a:spcPct val="80000"/>
              </a:lnSpc>
              <a:tabLst>
                <a:tab pos="0" algn="l"/>
              </a:tabLst>
            </a:pPr>
            <a:endParaRPr lang="en-US" sz="900" b="0" strike="noStrike" spc="-1">
              <a:latin typeface="Arial"/>
            </a:endParaRPr>
          </a:p>
          <a:p>
            <a:pPr algn="just">
              <a:lnSpc>
                <a:spcPct val="100000"/>
              </a:lnSpc>
              <a:tabLst>
                <a:tab pos="0" algn="l"/>
              </a:tabLst>
            </a:pPr>
            <a:endParaRPr lang="en-US" sz="900" b="0" strike="noStrike" spc="-1">
              <a:latin typeface="Arial"/>
            </a:endParaRPr>
          </a:p>
        </p:txBody>
      </p:sp>
      <p:sp>
        <p:nvSpPr>
          <p:cNvPr id="706" name="Slayt Numarası Yer Tutucusu 3"/>
          <p:cNvSpPr/>
          <p:nvPr/>
        </p:nvSpPr>
        <p:spPr>
          <a:xfrm>
            <a:off x="3884760" y="8685360"/>
            <a:ext cx="2971080" cy="457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A4589ECA-EB96-4ABA-9C99-6A3A32A9D90D}" type="slidenum">
              <a:rPr lang="tr-TR" sz="1200" b="0" strike="noStrike" spc="-1">
                <a:latin typeface="Times New Roman"/>
              </a:rPr>
              <a:t>30</a:t>
            </a:fld>
            <a:endParaRPr lang="en-US" sz="1200" b="0" strike="noStrike" spc="-1">
              <a:latin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 name="PlaceHolder 1"/>
          <p:cNvSpPr>
            <a:spLocks noGrp="1" noRot="1" noChangeAspect="1"/>
          </p:cNvSpPr>
          <p:nvPr>
            <p:ph type="sldImg"/>
          </p:nvPr>
        </p:nvSpPr>
        <p:spPr>
          <a:xfrm>
            <a:off x="685800" y="1143000"/>
            <a:ext cx="5485680" cy="3085560"/>
          </a:xfrm>
          <a:prstGeom prst="rect">
            <a:avLst/>
          </a:prstGeom>
        </p:spPr>
      </p:sp>
      <p:sp>
        <p:nvSpPr>
          <p:cNvPr id="708" name="PlaceHolder 2"/>
          <p:cNvSpPr>
            <a:spLocks noGrp="1"/>
          </p:cNvSpPr>
          <p:nvPr>
            <p:ph type="body"/>
          </p:nvPr>
        </p:nvSpPr>
        <p:spPr>
          <a:xfrm>
            <a:off x="685800" y="4400640"/>
            <a:ext cx="5485680" cy="3599640"/>
          </a:xfrm>
          <a:prstGeom prst="rect">
            <a:avLst/>
          </a:prstGeom>
        </p:spPr>
        <p:txBody>
          <a:bodyPr lIns="0" tIns="0" rIns="0" bIns="0">
            <a:noAutofit/>
          </a:bodyPr>
          <a:lstStyle/>
          <a:p>
            <a:pPr marL="216000" indent="-215640" algn="just">
              <a:lnSpc>
                <a:spcPct val="80000"/>
              </a:lnSpc>
              <a:tabLst>
                <a:tab pos="0" algn="l"/>
              </a:tabLst>
            </a:pPr>
            <a:r>
              <a:rPr lang="tr-TR" sz="1000" b="1" strike="noStrike" spc="-1">
                <a:solidFill>
                  <a:srgbClr val="000000"/>
                </a:solidFill>
                <a:latin typeface="Roboto"/>
                <a:ea typeface="Roboto"/>
              </a:rPr>
              <a:t>Önerilen Süre: 1 dk. </a:t>
            </a:r>
            <a:endParaRPr lang="en-US" sz="1000" b="0" strike="noStrike" spc="-1">
              <a:latin typeface="Arial"/>
            </a:endParaRPr>
          </a:p>
          <a:p>
            <a:pPr marL="216000" indent="-215640" algn="just">
              <a:lnSpc>
                <a:spcPct val="90000"/>
              </a:lnSpc>
              <a:spcAft>
                <a:spcPts val="601"/>
              </a:spcAft>
              <a:tabLst>
                <a:tab pos="0" algn="l"/>
              </a:tabLst>
            </a:pPr>
            <a:r>
              <a:rPr lang="tr-TR" sz="1000" b="1" i="1" strike="noStrike" spc="-1">
                <a:solidFill>
                  <a:srgbClr val="000000"/>
                </a:solidFill>
                <a:latin typeface="Roboto"/>
                <a:ea typeface="Roboto"/>
              </a:rPr>
              <a:t>Slayt animasyonu tıklayınca başlar, sessizdir.</a:t>
            </a:r>
            <a:endParaRPr lang="en-US" sz="1000" b="0" strike="noStrike" spc="-1">
              <a:latin typeface="Arial"/>
            </a:endParaRPr>
          </a:p>
          <a:p>
            <a:pPr marL="216000" indent="-215640" algn="just">
              <a:lnSpc>
                <a:spcPct val="100000"/>
              </a:lnSpc>
              <a:tabLst>
                <a:tab pos="0" algn="l"/>
              </a:tabLst>
            </a:pPr>
            <a:endParaRPr lang="en-US" sz="1000" b="0" strike="noStrike" spc="-1">
              <a:latin typeface="Arial"/>
            </a:endParaRPr>
          </a:p>
          <a:p>
            <a:pPr marL="216000" indent="-215640" algn="just">
              <a:lnSpc>
                <a:spcPct val="100000"/>
              </a:lnSpc>
              <a:spcAft>
                <a:spcPts val="601"/>
              </a:spcAft>
              <a:tabLst>
                <a:tab pos="0" algn="l"/>
              </a:tabLst>
            </a:pPr>
            <a:r>
              <a:rPr lang="tr-TR" sz="1000" b="0" strike="noStrike" spc="-1">
                <a:solidFill>
                  <a:srgbClr val="000000"/>
                </a:solidFill>
                <a:latin typeface="Roboto"/>
                <a:ea typeface="Roboto"/>
              </a:rPr>
              <a:t>Açık alanlarda öncelikle binalardan, kulelerden, su depolarından, trafolardan uzaklaşmalı ve bunların açığında durmalısınız. Belirlenmiş bir toplanma yeri varsa oraya gidebilirsiniz; yoksa güvenli bir açık alan bulmanız gerekir. Önceden belirlediğiniz buluşma yerine gidin; mümkün değilse güvenli bir açık alan bularak ailece belirlediğiniz </a:t>
            </a:r>
            <a:r>
              <a:rPr lang="tr-TR" sz="1000" b="1" strike="noStrike" spc="-1">
                <a:solidFill>
                  <a:srgbClr val="000000"/>
                </a:solidFill>
                <a:latin typeface="Roboto"/>
                <a:ea typeface="Roboto"/>
              </a:rPr>
              <a:t>Bölge Dışı Bağlantı Kişisi</a:t>
            </a:r>
            <a:r>
              <a:rPr lang="tr-TR" sz="1000" b="0" strike="noStrike" spc="-1">
                <a:solidFill>
                  <a:srgbClr val="000000"/>
                </a:solidFill>
                <a:latin typeface="Roboto"/>
                <a:ea typeface="Roboto"/>
              </a:rPr>
              <a:t>’ne haber verin. Afet sonrası binada yapısal bir hasar yoksa (bu konuda yetkililer tarafından size bilgi verilmişse) içeride kalmak güvenlidir. Ayrıca bina içinin daha güvenli olduğu durumlar vardır.; </a:t>
            </a:r>
            <a:endParaRPr lang="en-US" sz="10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1000" b="0" strike="noStrike" spc="-1">
                <a:solidFill>
                  <a:srgbClr val="000000"/>
                </a:solidFill>
                <a:latin typeface="Roboto"/>
                <a:ea typeface="Roboto"/>
              </a:rPr>
              <a:t>Kar ve yağmur fırtınaları</a:t>
            </a:r>
            <a:endParaRPr lang="en-US" sz="10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1000" b="0" strike="noStrike" spc="-1">
                <a:solidFill>
                  <a:srgbClr val="000000"/>
                </a:solidFill>
                <a:latin typeface="Roboto"/>
                <a:ea typeface="Roboto"/>
              </a:rPr>
              <a:t>Kimyasal sızıntılar</a:t>
            </a:r>
            <a:endParaRPr lang="en-US" sz="10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1000" b="0" strike="noStrike" spc="-1">
                <a:solidFill>
                  <a:srgbClr val="000000"/>
                </a:solidFill>
                <a:latin typeface="Roboto"/>
                <a:ea typeface="Roboto"/>
              </a:rPr>
              <a:t>Seller</a:t>
            </a:r>
            <a:endParaRPr lang="en-US" sz="1000" b="0" strike="noStrike" spc="-1">
              <a:latin typeface="Arial"/>
            </a:endParaRPr>
          </a:p>
          <a:p>
            <a:pPr marL="252000" indent="-179280" algn="just">
              <a:lnSpc>
                <a:spcPct val="100000"/>
              </a:lnSpc>
              <a:spcAft>
                <a:spcPts val="601"/>
              </a:spcAft>
              <a:buClr>
                <a:srgbClr val="000000"/>
              </a:buClr>
              <a:buFont typeface="Arial"/>
              <a:buChar char="•"/>
              <a:tabLst>
                <a:tab pos="0" algn="l"/>
              </a:tabLst>
            </a:pPr>
            <a:r>
              <a:rPr lang="tr-TR" sz="1000" b="0" strike="noStrike" spc="-1">
                <a:solidFill>
                  <a:srgbClr val="000000"/>
                </a:solidFill>
                <a:latin typeface="Roboto"/>
                <a:ea typeface="Roboto"/>
              </a:rPr>
              <a:t>Sivil olaylar </a:t>
            </a:r>
            <a:endParaRPr lang="en-US" sz="1000" b="0" strike="noStrike" spc="-1">
              <a:latin typeface="Arial"/>
            </a:endParaRPr>
          </a:p>
          <a:p>
            <a:pPr algn="just">
              <a:lnSpc>
                <a:spcPct val="100000"/>
              </a:lnSpc>
              <a:spcAft>
                <a:spcPts val="601"/>
              </a:spcAft>
              <a:tabLst>
                <a:tab pos="0" algn="l"/>
              </a:tabLst>
            </a:pPr>
            <a:r>
              <a:rPr lang="tr-TR" sz="1000" b="1" u="sng" strike="noStrike" spc="-1">
                <a:solidFill>
                  <a:srgbClr val="000000"/>
                </a:solidFill>
                <a:uFillTx/>
                <a:latin typeface="Roboto"/>
                <a:ea typeface="Roboto"/>
              </a:rPr>
              <a:t>Tıklayın;</a:t>
            </a:r>
            <a:endParaRPr lang="en-US" sz="1000" b="0" strike="noStrike" spc="-1">
              <a:latin typeface="Arial"/>
            </a:endParaRPr>
          </a:p>
          <a:p>
            <a:pPr algn="just">
              <a:lnSpc>
                <a:spcPct val="100000"/>
              </a:lnSpc>
              <a:spcAft>
                <a:spcPts val="601"/>
              </a:spcAft>
              <a:tabLst>
                <a:tab pos="0" algn="l"/>
              </a:tabLst>
            </a:pPr>
            <a:r>
              <a:rPr lang="tr-TR" sz="1000" b="0" strike="noStrike" spc="-1">
                <a:solidFill>
                  <a:srgbClr val="000000"/>
                </a:solidFill>
                <a:latin typeface="Roboto"/>
                <a:ea typeface="Roboto"/>
              </a:rPr>
              <a:t>Yerinde sığınak uygulaması, dışarıdaki tehlikeli durumdan bina içinde korunmayı amaçlar ve temel olarak binanın içini izole etmeye yönelik önlemleri kapsamaktadır. Özellikle şiddetli olmayan kötü hava şartları, küçük ölçekli kimyasal sızıntılar, sivil olaylar gibi durumlarda, bölge terk edilememişse binaların içi dışından daha güvenli olabilmektedir. </a:t>
            </a:r>
            <a:endParaRPr lang="en-US" sz="1000" b="0" strike="noStrike" spc="-1">
              <a:latin typeface="Arial"/>
            </a:endParaRPr>
          </a:p>
          <a:p>
            <a:pPr algn="just">
              <a:lnSpc>
                <a:spcPct val="100000"/>
              </a:lnSpc>
              <a:spcAft>
                <a:spcPts val="601"/>
              </a:spcAft>
              <a:tabLst>
                <a:tab pos="0" algn="l"/>
              </a:tabLst>
            </a:pPr>
            <a:r>
              <a:rPr lang="tr-TR" sz="1000" b="1" u="sng" strike="noStrike" spc="-1">
                <a:solidFill>
                  <a:srgbClr val="000000"/>
                </a:solidFill>
                <a:uFillTx/>
                <a:latin typeface="Roboto"/>
                <a:ea typeface="Roboto"/>
              </a:rPr>
              <a:t>Tıklayın;</a:t>
            </a:r>
            <a:endParaRPr lang="en-US" sz="1000" b="0" strike="noStrike" spc="-1">
              <a:latin typeface="Arial"/>
            </a:endParaRPr>
          </a:p>
          <a:p>
            <a:pPr algn="just">
              <a:lnSpc>
                <a:spcPct val="100000"/>
              </a:lnSpc>
              <a:spcAft>
                <a:spcPts val="601"/>
              </a:spcAft>
              <a:tabLst>
                <a:tab pos="0" algn="l"/>
              </a:tabLst>
            </a:pPr>
            <a:r>
              <a:rPr lang="tr-TR" sz="1000" b="0" strike="noStrike" spc="-1">
                <a:solidFill>
                  <a:srgbClr val="000000"/>
                </a:solidFill>
                <a:latin typeface="Roboto"/>
                <a:ea typeface="Roboto"/>
              </a:rPr>
              <a:t>Bu durumlarda </a:t>
            </a:r>
            <a:endParaRPr lang="en-US" sz="10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1000" b="0" strike="noStrike" spc="-1">
                <a:solidFill>
                  <a:srgbClr val="000000"/>
                </a:solidFill>
                <a:latin typeface="Roboto"/>
                <a:ea typeface="Roboto"/>
              </a:rPr>
              <a:t>Yetkililerin uyarılarını takip edin</a:t>
            </a:r>
            <a:endParaRPr lang="en-US" sz="10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1000" b="0" strike="noStrike" spc="-1">
                <a:solidFill>
                  <a:srgbClr val="000000"/>
                </a:solidFill>
                <a:latin typeface="Roboto"/>
                <a:ea typeface="Roboto"/>
              </a:rPr>
              <a:t>Kapı ve pencereleri kapatın</a:t>
            </a:r>
            <a:endParaRPr lang="en-US" sz="1000" b="0" strike="noStrike" spc="-1">
              <a:latin typeface="Arial"/>
            </a:endParaRPr>
          </a:p>
          <a:p>
            <a:pPr marL="252000" indent="-179280" algn="just">
              <a:lnSpc>
                <a:spcPct val="100000"/>
              </a:lnSpc>
              <a:spcAft>
                <a:spcPts val="601"/>
              </a:spcAft>
              <a:buClr>
                <a:srgbClr val="000000"/>
              </a:buClr>
              <a:buFont typeface="Arial"/>
              <a:buChar char="•"/>
              <a:tabLst>
                <a:tab pos="0" algn="l"/>
              </a:tabLst>
            </a:pPr>
            <a:r>
              <a:rPr lang="tr-TR" sz="1000" b="0" strike="noStrike" spc="-1">
                <a:solidFill>
                  <a:srgbClr val="000000"/>
                </a:solidFill>
                <a:latin typeface="Roboto"/>
                <a:ea typeface="Roboto"/>
              </a:rPr>
              <a:t>Tehlike geçti anonsu yapılmadan alandan çıkmayın</a:t>
            </a:r>
            <a:endParaRPr lang="en-US" sz="1000" b="0" strike="noStrike" spc="-1">
              <a:latin typeface="Arial"/>
            </a:endParaRPr>
          </a:p>
          <a:p>
            <a:pPr algn="just">
              <a:lnSpc>
                <a:spcPct val="100000"/>
              </a:lnSpc>
              <a:spcAft>
                <a:spcPts val="601"/>
              </a:spcAft>
              <a:tabLst>
                <a:tab pos="0" algn="l"/>
              </a:tabLst>
            </a:pPr>
            <a:r>
              <a:rPr lang="tr-TR" sz="1000" b="1" u="sng" strike="noStrike" spc="-1">
                <a:solidFill>
                  <a:srgbClr val="000000"/>
                </a:solidFill>
                <a:uFillTx/>
                <a:latin typeface="Roboto"/>
                <a:ea typeface="Roboto"/>
              </a:rPr>
              <a:t>Tıklayın;</a:t>
            </a:r>
            <a:endParaRPr lang="en-US" sz="1000" b="0" strike="noStrike" spc="-1">
              <a:latin typeface="Arial"/>
            </a:endParaRPr>
          </a:p>
          <a:p>
            <a:pPr algn="just">
              <a:lnSpc>
                <a:spcPct val="100000"/>
              </a:lnSpc>
              <a:spcAft>
                <a:spcPts val="601"/>
              </a:spcAft>
              <a:tabLst>
                <a:tab pos="0" algn="l"/>
              </a:tabLst>
            </a:pPr>
            <a:r>
              <a:rPr lang="tr-TR" sz="1000" b="0" strike="noStrike" spc="-1">
                <a:solidFill>
                  <a:srgbClr val="000000"/>
                </a:solidFill>
                <a:latin typeface="Roboto"/>
                <a:ea typeface="Roboto"/>
              </a:rPr>
              <a:t>Toplanma bölgesi tamamen risk altındaysa, bölgesel tahliye yapılabilmektedir</a:t>
            </a:r>
            <a:endParaRPr lang="en-US" sz="1000" b="0" strike="noStrike" spc="-1">
              <a:latin typeface="Arial"/>
            </a:endParaRPr>
          </a:p>
          <a:p>
            <a:pPr marL="252000" indent="-179280" algn="just">
              <a:lnSpc>
                <a:spcPct val="100000"/>
              </a:lnSpc>
              <a:spcAft>
                <a:spcPts val="300"/>
              </a:spcAft>
              <a:buClr>
                <a:srgbClr val="FF0000"/>
              </a:buClr>
              <a:buFont typeface="Arial"/>
              <a:buChar char="•"/>
              <a:tabLst>
                <a:tab pos="0" algn="l"/>
              </a:tabLst>
            </a:pPr>
            <a:r>
              <a:rPr lang="tr-TR" sz="1000" b="0" strike="noStrike" spc="-1">
                <a:solidFill>
                  <a:srgbClr val="FF0000"/>
                </a:solidFill>
                <a:latin typeface="Roboto"/>
                <a:ea typeface="Roboto"/>
              </a:rPr>
              <a:t>Bölgesel tahliye kararı yetkililer tarafından verilir</a:t>
            </a:r>
            <a:endParaRPr lang="en-US" sz="10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1000" b="0" strike="noStrike" spc="-1">
                <a:solidFill>
                  <a:srgbClr val="FF0000"/>
                </a:solidFill>
                <a:latin typeface="Roboto"/>
                <a:ea typeface="Roboto"/>
              </a:rPr>
              <a:t>Bu durumda yetkililerin talimatlarına uyun</a:t>
            </a:r>
            <a:endParaRPr lang="en-US" sz="10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1000" b="0" strike="noStrike" spc="-1">
                <a:solidFill>
                  <a:srgbClr val="FF0000"/>
                </a:solidFill>
                <a:latin typeface="Roboto"/>
                <a:ea typeface="Roboto"/>
              </a:rPr>
              <a:t>Tavsiye edilen tahliye yollarını takip edin. Kısa yolları deneyerek kendinizi tehlikeye atmayın</a:t>
            </a:r>
            <a:endParaRPr lang="en-US" sz="1000" b="0" strike="noStrike" spc="-1">
              <a:latin typeface="Arial"/>
            </a:endParaRPr>
          </a:p>
          <a:p>
            <a:pPr marL="252000" indent="-179280" algn="just">
              <a:lnSpc>
                <a:spcPct val="100000"/>
              </a:lnSpc>
              <a:spcAft>
                <a:spcPts val="601"/>
              </a:spcAft>
              <a:buClr>
                <a:srgbClr val="000000"/>
              </a:buClr>
              <a:buFont typeface="Arial"/>
              <a:buChar char="•"/>
              <a:tabLst>
                <a:tab pos="0" algn="l"/>
              </a:tabLst>
            </a:pPr>
            <a:r>
              <a:rPr lang="tr-TR" sz="1000" b="0" strike="noStrike" spc="-1">
                <a:solidFill>
                  <a:srgbClr val="FF0000"/>
                </a:solidFill>
                <a:latin typeface="Roboto"/>
                <a:ea typeface="Roboto"/>
              </a:rPr>
              <a:t>Diğer araçları riske atacak şekilde araba kullanmayın</a:t>
            </a:r>
            <a:endParaRPr lang="en-US" sz="1000" b="0" strike="noStrike" spc="-1">
              <a:latin typeface="Arial"/>
            </a:endParaRPr>
          </a:p>
          <a:p>
            <a:pPr algn="just">
              <a:lnSpc>
                <a:spcPct val="100000"/>
              </a:lnSpc>
              <a:spcAft>
                <a:spcPts val="300"/>
              </a:spcAft>
              <a:tabLst>
                <a:tab pos="0" algn="l"/>
              </a:tabLst>
            </a:pPr>
            <a:r>
              <a:rPr lang="tr-TR" sz="1000" b="0" strike="noStrike" spc="-1">
                <a:solidFill>
                  <a:srgbClr val="000000"/>
                </a:solidFill>
                <a:latin typeface="Roboto"/>
                <a:ea typeface="Roboto"/>
              </a:rPr>
              <a:t> </a:t>
            </a:r>
            <a:endParaRPr lang="en-US" sz="1000" b="0" strike="noStrike" spc="-1">
              <a:latin typeface="Arial"/>
            </a:endParaRPr>
          </a:p>
          <a:p>
            <a:pPr algn="just">
              <a:lnSpc>
                <a:spcPct val="100000"/>
              </a:lnSpc>
              <a:spcAft>
                <a:spcPts val="300"/>
              </a:spcAft>
              <a:tabLst>
                <a:tab pos="0" algn="l"/>
              </a:tabLst>
            </a:pPr>
            <a:r>
              <a:rPr lang="tr-TR" sz="1000" b="1" i="1" u="sng" strike="noStrike" spc="-1">
                <a:solidFill>
                  <a:srgbClr val="000000"/>
                </a:solidFill>
                <a:uFillTx/>
                <a:latin typeface="Roboto"/>
                <a:ea typeface="Roboto"/>
              </a:rPr>
              <a:t>Bilgi Notu 1:</a:t>
            </a:r>
            <a:endParaRPr lang="en-US" sz="1000" b="0" strike="noStrike" spc="-1">
              <a:latin typeface="Arial"/>
            </a:endParaRPr>
          </a:p>
          <a:p>
            <a:pPr algn="just">
              <a:lnSpc>
                <a:spcPct val="100000"/>
              </a:lnSpc>
              <a:spcAft>
                <a:spcPts val="300"/>
              </a:spcAft>
              <a:tabLst>
                <a:tab pos="0" algn="l"/>
              </a:tabLst>
            </a:pPr>
            <a:r>
              <a:rPr lang="tr-TR" sz="1000" b="0" i="1" strike="noStrike" spc="-1">
                <a:solidFill>
                  <a:srgbClr val="000000"/>
                </a:solidFill>
                <a:latin typeface="Roboto"/>
                <a:ea typeface="Roboto"/>
              </a:rPr>
              <a:t>Bölgesel tahliye için resmi makamlardan gelecek emir radyo ve televizyonlardan yayınlanacaktır. Bununla beraber, acil müdahale ekipleri tahliyeye destek verecektir. Bölgesel tahliye yapılırken acil müdahale birimleri, kolluk kuvvetleri ve askeri birliklerin düzeni sağlamak için bölgede olması beklenmelidir. </a:t>
            </a:r>
            <a:endParaRPr lang="en-US" sz="1000" b="0" strike="noStrike" spc="-1">
              <a:latin typeface="Arial"/>
            </a:endParaRPr>
          </a:p>
          <a:p>
            <a:pPr algn="just">
              <a:lnSpc>
                <a:spcPct val="100000"/>
              </a:lnSpc>
              <a:spcAft>
                <a:spcPts val="300"/>
              </a:spcAft>
              <a:tabLst>
                <a:tab pos="0" algn="l"/>
              </a:tabLst>
            </a:pPr>
            <a:r>
              <a:rPr lang="tr-TR" sz="1000" b="0" i="1" strike="noStrike" spc="-1">
                <a:solidFill>
                  <a:srgbClr val="000000"/>
                </a:solidFill>
                <a:latin typeface="Roboto"/>
                <a:ea typeface="Roboto"/>
              </a:rPr>
              <a:t>Yapılan yönlendirmeler aynen uygulanmalı, kişiler acil durum çantasını ve kişisel evraklarını beraberinde götürmelidir.</a:t>
            </a:r>
            <a:endParaRPr lang="en-US" sz="1000" b="0" strike="noStrike" spc="-1">
              <a:latin typeface="Arial"/>
            </a:endParaRPr>
          </a:p>
          <a:p>
            <a:pPr algn="just">
              <a:lnSpc>
                <a:spcPct val="100000"/>
              </a:lnSpc>
              <a:spcAft>
                <a:spcPts val="300"/>
              </a:spcAft>
              <a:tabLst>
                <a:tab pos="0" algn="l"/>
              </a:tabLst>
            </a:pPr>
            <a:r>
              <a:rPr lang="tr-TR" sz="1000" b="0" i="1" strike="noStrike" spc="-1">
                <a:solidFill>
                  <a:srgbClr val="000000"/>
                </a:solidFill>
                <a:latin typeface="Roboto"/>
                <a:ea typeface="Roboto"/>
              </a:rPr>
              <a:t>Bölgesel tahliye genellikle tahliye edilenlerin bir sığınak veya barınma merkezine ulaştırılmasıyla tamamlanır. </a:t>
            </a:r>
            <a:endParaRPr lang="en-US" sz="1000" b="0" strike="noStrike" spc="-1">
              <a:latin typeface="Arial"/>
            </a:endParaRPr>
          </a:p>
          <a:p>
            <a:pPr algn="just">
              <a:lnSpc>
                <a:spcPct val="100000"/>
              </a:lnSpc>
              <a:spcAft>
                <a:spcPts val="300"/>
              </a:spcAft>
              <a:tabLst>
                <a:tab pos="0" algn="l"/>
              </a:tabLst>
            </a:pPr>
            <a:r>
              <a:rPr lang="tr-TR" sz="1000" b="0" i="1" strike="noStrike" spc="-1">
                <a:solidFill>
                  <a:srgbClr val="000000"/>
                </a:solidFill>
                <a:latin typeface="Roboto"/>
                <a:ea typeface="Roboto"/>
              </a:rPr>
              <a:t>Tahliye edilen kişilerden bazı evraklar istenebilir (nüfus cüzdanı, evlilik cüzdanı vs); bu nedenle ilgili evrakların beraberinde bulunması çok işe yarar. Bu barınma merkezlerine evcil hayvanlar kabul edilmeyebileceğinden, bu konuda ayrı bir planlama yapılmalıdır.</a:t>
            </a:r>
            <a:endParaRPr lang="en-US" sz="1000" b="0" strike="noStrike" spc="-1">
              <a:latin typeface="Arial"/>
            </a:endParaRPr>
          </a:p>
          <a:p>
            <a:pPr algn="just">
              <a:lnSpc>
                <a:spcPct val="100000"/>
              </a:lnSpc>
              <a:spcAft>
                <a:spcPts val="300"/>
              </a:spcAft>
              <a:tabLst>
                <a:tab pos="0" algn="l"/>
              </a:tabLst>
            </a:pPr>
            <a:r>
              <a:rPr lang="tr-TR" sz="1000" b="0" i="1" strike="noStrike" spc="-1">
                <a:solidFill>
                  <a:srgbClr val="000000"/>
                </a:solidFill>
                <a:latin typeface="Roboto"/>
                <a:ea typeface="Roboto"/>
              </a:rPr>
              <a:t>Bölgenin boşaltılması resmen istenmiyor olabilir; fakat yine de binanın yangın, sel gibi tehlikelere karşı güvenli olup olmadığına göre buna karar vermek germektedir. Tahliye emri verilmediği halde bireysel hareket ederek bölgeyi tahliye etmek olumsuz sonuçlara yol açabilir. Yollar hakkında depremin ilk saatlerinde hiçbir fikir yoktur. </a:t>
            </a:r>
            <a:endParaRPr lang="en-US" sz="1000" b="0" strike="noStrike" spc="-1">
              <a:latin typeface="Arial"/>
            </a:endParaRPr>
          </a:p>
          <a:p>
            <a:pPr algn="just">
              <a:lnSpc>
                <a:spcPct val="100000"/>
              </a:lnSpc>
              <a:spcAft>
                <a:spcPts val="300"/>
              </a:spcAft>
              <a:tabLst>
                <a:tab pos="0" algn="l"/>
              </a:tabLst>
            </a:pPr>
            <a:r>
              <a:rPr lang="tr-TR" sz="1000" b="0" i="1" strike="noStrike" spc="-1">
                <a:solidFill>
                  <a:srgbClr val="000000"/>
                </a:solidFill>
                <a:latin typeface="Roboto"/>
                <a:ea typeface="Roboto"/>
              </a:rPr>
              <a:t>Ayrıca yola arabayla çıkmak gereksiz bir trafik yükü yaratacak, müdahale araçlarının geçişini zorlaştıracaktır. Bundan dolayı, tahliye emri verilmediği durumlarda, o bölgede kalmak hayati tehlike içermiyorsa (tsunami, kimyasal serpinti vb) bölgesel tahliye yapılmamalıdır.</a:t>
            </a:r>
            <a:endParaRPr lang="en-US" sz="1000" b="0" strike="noStrike" spc="-1">
              <a:latin typeface="Arial"/>
            </a:endParaRPr>
          </a:p>
          <a:p>
            <a:pPr algn="just">
              <a:lnSpc>
                <a:spcPct val="100000"/>
              </a:lnSpc>
              <a:spcAft>
                <a:spcPts val="300"/>
              </a:spcAft>
              <a:tabLst>
                <a:tab pos="0" algn="l"/>
              </a:tabLst>
            </a:pPr>
            <a:endParaRPr lang="en-US" sz="1000" b="0" strike="noStrike" spc="-1">
              <a:latin typeface="Arial"/>
            </a:endParaRPr>
          </a:p>
          <a:p>
            <a:pPr algn="just">
              <a:lnSpc>
                <a:spcPct val="100000"/>
              </a:lnSpc>
              <a:spcAft>
                <a:spcPts val="300"/>
              </a:spcAft>
              <a:tabLst>
                <a:tab pos="0" algn="l"/>
              </a:tabLst>
            </a:pPr>
            <a:r>
              <a:rPr lang="tr-TR" sz="1000" b="1" i="1" u="sng" strike="noStrike" spc="-1">
                <a:solidFill>
                  <a:srgbClr val="000000"/>
                </a:solidFill>
                <a:uFillTx/>
                <a:latin typeface="Roboto"/>
                <a:ea typeface="Roboto"/>
              </a:rPr>
              <a:t>Bilgi Notu 2:</a:t>
            </a:r>
            <a:endParaRPr lang="en-US" sz="1000" b="0" strike="noStrike" spc="-1">
              <a:latin typeface="Arial"/>
            </a:endParaRPr>
          </a:p>
          <a:p>
            <a:pPr algn="just">
              <a:lnSpc>
                <a:spcPct val="100000"/>
              </a:lnSpc>
              <a:spcAft>
                <a:spcPts val="300"/>
              </a:spcAft>
              <a:tabLst>
                <a:tab pos="0" algn="l"/>
              </a:tabLst>
            </a:pPr>
            <a:r>
              <a:rPr lang="tr-TR" sz="1000" b="0" i="1" strike="noStrike" spc="-1">
                <a:solidFill>
                  <a:srgbClr val="000000"/>
                </a:solidFill>
                <a:latin typeface="Roboto"/>
                <a:ea typeface="Roboto"/>
              </a:rPr>
              <a:t>Başka bir bölgeye tahliye olurken veya böyle bir risk varken şunlara dikkat edilmelidir:</a:t>
            </a:r>
            <a:endParaRPr lang="en-US" sz="1000" b="0" strike="noStrike" spc="-1">
              <a:latin typeface="Arial"/>
            </a:endParaRPr>
          </a:p>
          <a:p>
            <a:pPr algn="just">
              <a:lnSpc>
                <a:spcPct val="100000"/>
              </a:lnSpc>
              <a:spcAft>
                <a:spcPts val="300"/>
              </a:spcAft>
              <a:tabLst>
                <a:tab pos="0" algn="l"/>
              </a:tabLst>
            </a:pPr>
            <a:r>
              <a:rPr lang="tr-TR" sz="1000" b="0" i="1" strike="noStrike" spc="-1">
                <a:solidFill>
                  <a:srgbClr val="000000"/>
                </a:solidFill>
                <a:latin typeface="Roboto"/>
                <a:ea typeface="Roboto"/>
              </a:rPr>
              <a:t>Tavsiye edilen tahliye yollarını takip edin. Kısa yolları deneyerek kendinizi tehlikeye atmayın.</a:t>
            </a:r>
            <a:endParaRPr lang="en-US" sz="1000" b="0" strike="noStrike" spc="-1">
              <a:latin typeface="Arial"/>
            </a:endParaRPr>
          </a:p>
          <a:p>
            <a:pPr algn="just">
              <a:lnSpc>
                <a:spcPct val="100000"/>
              </a:lnSpc>
              <a:spcAft>
                <a:spcPts val="300"/>
              </a:spcAft>
              <a:tabLst>
                <a:tab pos="0" algn="l"/>
              </a:tabLst>
            </a:pPr>
            <a:r>
              <a:rPr lang="tr-TR" sz="1000" b="0" i="1" strike="noStrike" spc="-1">
                <a:solidFill>
                  <a:srgbClr val="000000"/>
                </a:solidFill>
                <a:latin typeface="Roboto"/>
                <a:ea typeface="Roboto"/>
              </a:rPr>
              <a:t>Bölge dışı bağlantı kişisine, gideceğiniz yer ve yol hakkında bilgi verin.</a:t>
            </a:r>
            <a:endParaRPr lang="en-US" sz="1000" b="0" strike="noStrike" spc="-1">
              <a:latin typeface="Arial"/>
            </a:endParaRPr>
          </a:p>
          <a:p>
            <a:pPr algn="just">
              <a:lnSpc>
                <a:spcPct val="100000"/>
              </a:lnSpc>
              <a:spcAft>
                <a:spcPts val="300"/>
              </a:spcAft>
              <a:tabLst>
                <a:tab pos="0" algn="l"/>
              </a:tabLst>
            </a:pPr>
            <a:r>
              <a:rPr lang="tr-TR" sz="1000" b="0" i="1" strike="noStrike" spc="-1">
                <a:solidFill>
                  <a:srgbClr val="000000"/>
                </a:solidFill>
                <a:latin typeface="Roboto"/>
                <a:ea typeface="Roboto"/>
              </a:rPr>
              <a:t>Kapınıza ne zaman ayrıldığınızı, hangi yoldan ve nereye gittiğinizi bildiren bir not asın.</a:t>
            </a:r>
            <a:endParaRPr lang="en-US" sz="1000" b="0" strike="noStrike" spc="-1">
              <a:latin typeface="Arial"/>
            </a:endParaRPr>
          </a:p>
          <a:p>
            <a:pPr algn="just">
              <a:lnSpc>
                <a:spcPct val="100000"/>
              </a:lnSpc>
              <a:spcAft>
                <a:spcPts val="300"/>
              </a:spcAft>
              <a:tabLst>
                <a:tab pos="0" algn="l"/>
              </a:tabLst>
            </a:pPr>
            <a:r>
              <a:rPr lang="tr-TR" sz="1000" b="0" i="1" strike="noStrike" spc="-1">
                <a:solidFill>
                  <a:srgbClr val="000000"/>
                </a:solidFill>
                <a:latin typeface="Roboto"/>
                <a:ea typeface="Roboto"/>
              </a:rPr>
              <a:t>Eşlik etmeleri için komşularınızı da kontrol edin.</a:t>
            </a:r>
            <a:endParaRPr lang="en-US" sz="1000" b="0" strike="noStrike" spc="-1">
              <a:latin typeface="Arial"/>
            </a:endParaRPr>
          </a:p>
          <a:p>
            <a:pPr algn="just">
              <a:lnSpc>
                <a:spcPct val="100000"/>
              </a:lnSpc>
              <a:spcAft>
                <a:spcPts val="300"/>
              </a:spcAft>
              <a:tabLst>
                <a:tab pos="0" algn="l"/>
              </a:tabLst>
            </a:pPr>
            <a:r>
              <a:rPr lang="tr-TR" sz="1000" b="0" i="1" strike="noStrike" spc="-1">
                <a:solidFill>
                  <a:srgbClr val="000000"/>
                </a:solidFill>
                <a:latin typeface="Roboto"/>
                <a:ea typeface="Roboto"/>
              </a:rPr>
              <a:t>Afet ve acil durum çantanızı yanınıza alın.</a:t>
            </a:r>
            <a:endParaRPr lang="en-US" sz="1000" b="0" strike="noStrike" spc="-1">
              <a:latin typeface="Arial"/>
            </a:endParaRPr>
          </a:p>
          <a:p>
            <a:pPr algn="just">
              <a:lnSpc>
                <a:spcPct val="100000"/>
              </a:lnSpc>
              <a:spcAft>
                <a:spcPts val="300"/>
              </a:spcAft>
              <a:tabLst>
                <a:tab pos="0" algn="l"/>
              </a:tabLst>
            </a:pPr>
            <a:r>
              <a:rPr lang="tr-TR" sz="1000" b="0" i="1" strike="noStrike" spc="-1">
                <a:solidFill>
                  <a:srgbClr val="000000"/>
                </a:solidFill>
                <a:latin typeface="Roboto"/>
                <a:ea typeface="Roboto"/>
              </a:rPr>
              <a:t>Yaya olarak gidilecekse uzun kollu giysiler ve kalın ayakkabılar giyin. Baş üstü tehlikelere dikkat edin, varsa bir koruyucu (baret vs.) kullanın.</a:t>
            </a:r>
            <a:endParaRPr lang="en-US" sz="1000" b="0" strike="noStrike" spc="-1">
              <a:latin typeface="Arial"/>
            </a:endParaRPr>
          </a:p>
          <a:p>
            <a:pPr algn="just">
              <a:lnSpc>
                <a:spcPct val="100000"/>
              </a:lnSpc>
              <a:spcAft>
                <a:spcPts val="300"/>
              </a:spcAft>
              <a:tabLst>
                <a:tab pos="0" algn="l"/>
              </a:tabLst>
            </a:pPr>
            <a:r>
              <a:rPr lang="tr-TR" sz="1000" b="0" i="1" strike="noStrike" spc="-1">
                <a:solidFill>
                  <a:srgbClr val="000000"/>
                </a:solidFill>
                <a:latin typeface="Roboto"/>
                <a:ea typeface="Roboto"/>
              </a:rPr>
              <a:t>Evinizin kapısını kilitleyin.</a:t>
            </a:r>
            <a:endParaRPr lang="en-US" sz="1000" b="0" strike="noStrike" spc="-1">
              <a:latin typeface="Arial"/>
            </a:endParaRPr>
          </a:p>
          <a:p>
            <a:pPr algn="just">
              <a:lnSpc>
                <a:spcPct val="100000"/>
              </a:lnSpc>
              <a:spcAft>
                <a:spcPts val="300"/>
              </a:spcAft>
              <a:tabLst>
                <a:tab pos="0" algn="l"/>
              </a:tabLst>
            </a:pPr>
            <a:r>
              <a:rPr lang="tr-TR" sz="1000" b="0" i="1" strike="noStrike" spc="-1">
                <a:solidFill>
                  <a:srgbClr val="000000"/>
                </a:solidFill>
                <a:latin typeface="Roboto"/>
                <a:ea typeface="Roboto"/>
              </a:rPr>
              <a:t>Aracınız varsa her zaman en az yarım depo benzin bulundurun.</a:t>
            </a:r>
            <a:endParaRPr lang="en-US" sz="1000" b="0" strike="noStrike" spc="-1">
              <a:latin typeface="Arial"/>
            </a:endParaRPr>
          </a:p>
          <a:p>
            <a:pPr algn="just">
              <a:lnSpc>
                <a:spcPct val="100000"/>
              </a:lnSpc>
              <a:spcAft>
                <a:spcPts val="300"/>
              </a:spcAft>
              <a:tabLst>
                <a:tab pos="0" algn="l"/>
              </a:tabLst>
            </a:pPr>
            <a:r>
              <a:rPr lang="tr-TR" sz="1000" b="0" i="1" strike="noStrike" spc="-1">
                <a:solidFill>
                  <a:srgbClr val="000000"/>
                </a:solidFill>
                <a:latin typeface="Roboto"/>
                <a:ea typeface="Roboto"/>
              </a:rPr>
              <a:t>Diğer araçları riske atacak şekilde araba kullanmayın.</a:t>
            </a:r>
            <a:endParaRPr lang="en-US" sz="1000" b="0" strike="noStrike" spc="-1">
              <a:latin typeface="Arial"/>
            </a:endParaRPr>
          </a:p>
          <a:p>
            <a:pPr algn="just">
              <a:lnSpc>
                <a:spcPct val="100000"/>
              </a:lnSpc>
              <a:spcAft>
                <a:spcPts val="300"/>
              </a:spcAft>
              <a:tabLst>
                <a:tab pos="0" algn="l"/>
              </a:tabLst>
            </a:pPr>
            <a:r>
              <a:rPr lang="tr-TR" sz="1000" b="0" i="1" strike="noStrike" spc="-1">
                <a:solidFill>
                  <a:srgbClr val="000000"/>
                </a:solidFill>
                <a:latin typeface="Roboto"/>
                <a:ea typeface="Roboto"/>
              </a:rPr>
              <a:t>Eşlik etmeleri için komşularınızı da kontrol edin.</a:t>
            </a:r>
            <a:endParaRPr lang="en-US" sz="1000" b="0" strike="noStrike" spc="-1">
              <a:latin typeface="Arial"/>
            </a:endParaRPr>
          </a:p>
          <a:p>
            <a:pPr algn="just">
              <a:lnSpc>
                <a:spcPct val="100000"/>
              </a:lnSpc>
              <a:tabLst>
                <a:tab pos="0" algn="l"/>
              </a:tabLst>
            </a:pPr>
            <a:r>
              <a:rPr lang="tr-TR" sz="1000" b="0" i="1" strike="noStrike" spc="-1">
                <a:solidFill>
                  <a:srgbClr val="000000"/>
                </a:solidFill>
                <a:latin typeface="Roboto"/>
                <a:ea typeface="Roboto"/>
              </a:rPr>
              <a:t> </a:t>
            </a:r>
            <a:endParaRPr lang="en-US" sz="1000" b="0" strike="noStrike" spc="-1">
              <a:latin typeface="Arial"/>
            </a:endParaRPr>
          </a:p>
          <a:p>
            <a:pPr algn="just">
              <a:lnSpc>
                <a:spcPct val="100000"/>
              </a:lnSpc>
              <a:tabLst>
                <a:tab pos="0" algn="l"/>
              </a:tabLst>
            </a:pPr>
            <a:r>
              <a:rPr lang="tr-TR" sz="1000" b="0" i="1" strike="noStrike" spc="-1">
                <a:solidFill>
                  <a:srgbClr val="000000"/>
                </a:solidFill>
                <a:latin typeface="Roboto"/>
                <a:ea typeface="Roboto"/>
              </a:rPr>
              <a:t> </a:t>
            </a:r>
            <a:endParaRPr lang="en-US" sz="1000" b="0" strike="noStrike" spc="-1">
              <a:latin typeface="Arial"/>
            </a:endParaRPr>
          </a:p>
          <a:p>
            <a:pPr algn="just">
              <a:lnSpc>
                <a:spcPct val="100000"/>
              </a:lnSpc>
              <a:tabLst>
                <a:tab pos="0" algn="l"/>
              </a:tabLst>
            </a:pPr>
            <a:endParaRPr lang="en-US" sz="1000" b="0" strike="noStrike" spc="-1">
              <a:latin typeface="Arial"/>
            </a:endParaRPr>
          </a:p>
        </p:txBody>
      </p:sp>
      <p:sp>
        <p:nvSpPr>
          <p:cNvPr id="709" name="Slayt Numarası Yer Tutucusu 3"/>
          <p:cNvSpPr/>
          <p:nvPr/>
        </p:nvSpPr>
        <p:spPr>
          <a:xfrm>
            <a:off x="3884760" y="8685360"/>
            <a:ext cx="2971080" cy="457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C2E4F6B8-03DC-49CC-9A88-CF41B27A80DE}" type="slidenum">
              <a:rPr lang="tr-TR" sz="1200" b="0" strike="noStrike" spc="-1">
                <a:latin typeface="Times New Roman"/>
              </a:rPr>
              <a:t>31</a:t>
            </a:fld>
            <a:endParaRPr lang="en-US" sz="1200" b="0" strike="noStrike" spc="-1">
              <a:latin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 name="PlaceHolder 1"/>
          <p:cNvSpPr>
            <a:spLocks noGrp="1" noRot="1" noChangeAspect="1"/>
          </p:cNvSpPr>
          <p:nvPr>
            <p:ph type="sldImg"/>
          </p:nvPr>
        </p:nvSpPr>
        <p:spPr>
          <a:xfrm>
            <a:off x="685800" y="1143000"/>
            <a:ext cx="5485680" cy="3085560"/>
          </a:xfrm>
          <a:prstGeom prst="rect">
            <a:avLst/>
          </a:prstGeom>
        </p:spPr>
      </p:sp>
      <p:sp>
        <p:nvSpPr>
          <p:cNvPr id="711" name="PlaceHolder 2"/>
          <p:cNvSpPr>
            <a:spLocks noGrp="1"/>
          </p:cNvSpPr>
          <p:nvPr>
            <p:ph type="body"/>
          </p:nvPr>
        </p:nvSpPr>
        <p:spPr>
          <a:xfrm>
            <a:off x="685800" y="4400640"/>
            <a:ext cx="5485680" cy="3599640"/>
          </a:xfrm>
          <a:prstGeom prst="rect">
            <a:avLst/>
          </a:prstGeom>
        </p:spPr>
        <p:txBody>
          <a:bodyPr lIns="0" tIns="0" rIns="0" bIns="0">
            <a:noAutofit/>
          </a:bodyPr>
          <a:lstStyle/>
          <a:p>
            <a:pPr marL="216000" indent="-215640" algn="just">
              <a:lnSpc>
                <a:spcPct val="80000"/>
              </a:lnSpc>
              <a:tabLst>
                <a:tab pos="0" algn="l"/>
              </a:tabLst>
            </a:pPr>
            <a:r>
              <a:rPr lang="tr-TR" sz="1000" b="1" strike="noStrike" spc="-1">
                <a:solidFill>
                  <a:srgbClr val="000000"/>
                </a:solidFill>
                <a:latin typeface="Roboto"/>
                <a:ea typeface="Roboto"/>
              </a:rPr>
              <a:t>Önerilen Süre: 1 dk. </a:t>
            </a:r>
            <a:endParaRPr lang="en-US" sz="1000" b="0" strike="noStrike" spc="-1">
              <a:latin typeface="Arial"/>
            </a:endParaRPr>
          </a:p>
          <a:p>
            <a:pPr marL="216000" indent="-215640" algn="just">
              <a:lnSpc>
                <a:spcPct val="90000"/>
              </a:lnSpc>
              <a:spcAft>
                <a:spcPts val="601"/>
              </a:spcAft>
              <a:tabLst>
                <a:tab pos="0" algn="l"/>
              </a:tabLst>
            </a:pPr>
            <a:r>
              <a:rPr lang="tr-TR" sz="1000" b="1" i="1" strike="noStrike" spc="-1">
                <a:solidFill>
                  <a:srgbClr val="000000"/>
                </a:solidFill>
                <a:latin typeface="Roboto"/>
                <a:ea typeface="Roboto"/>
              </a:rPr>
              <a:t>Slayt animasyonu tıklayınca başlar, sessizdir.</a:t>
            </a:r>
            <a:endParaRPr lang="en-US" sz="1000" b="0" strike="noStrike" spc="-1">
              <a:latin typeface="Arial"/>
            </a:endParaRPr>
          </a:p>
          <a:p>
            <a:pPr marL="216000" indent="-215640" algn="just">
              <a:lnSpc>
                <a:spcPct val="90000"/>
              </a:lnSpc>
              <a:spcAft>
                <a:spcPts val="601"/>
              </a:spcAft>
              <a:tabLst>
                <a:tab pos="0" algn="l"/>
              </a:tabLst>
            </a:pPr>
            <a:endParaRPr lang="en-US" sz="1000" b="0" strike="noStrike" spc="-1">
              <a:latin typeface="Arial"/>
            </a:endParaRPr>
          </a:p>
          <a:p>
            <a:pPr marL="216000" indent="-215640" algn="just">
              <a:lnSpc>
                <a:spcPct val="100000"/>
              </a:lnSpc>
              <a:spcAft>
                <a:spcPts val="601"/>
              </a:spcAft>
              <a:tabLst>
                <a:tab pos="0" algn="l"/>
              </a:tabLst>
            </a:pPr>
            <a:r>
              <a:rPr lang="tr-TR" sz="1000" b="0" strike="noStrike" spc="-1">
                <a:solidFill>
                  <a:srgbClr val="000000"/>
                </a:solidFill>
                <a:latin typeface="Roboto"/>
                <a:ea typeface="Roboto"/>
              </a:rPr>
              <a:t>Afet ve acil durumlar sonrasında kendimiz ve çevremizdeki kişilerin kazaya uğrama riski her zaman vardır. Afetlerin hemen sonrasında kendimizin ve çevremizdekilerin yaralı olup olmadığını kontrol etmeliyiz. İlkyardımın temel adımları çerçevesinde;</a:t>
            </a:r>
            <a:endParaRPr lang="en-US" sz="1000" b="0" strike="noStrike" spc="-1">
              <a:latin typeface="Arial"/>
            </a:endParaRPr>
          </a:p>
          <a:p>
            <a:pPr marL="216000" indent="-215640" algn="just">
              <a:lnSpc>
                <a:spcPct val="100000"/>
              </a:lnSpc>
              <a:spcAft>
                <a:spcPts val="601"/>
              </a:spcAft>
              <a:tabLst>
                <a:tab pos="0" algn="l"/>
              </a:tabLst>
            </a:pPr>
            <a:r>
              <a:rPr lang="tr-TR" sz="1000" b="1" u="sng" strike="noStrike" spc="-1">
                <a:solidFill>
                  <a:srgbClr val="000000"/>
                </a:solidFill>
                <a:uFillTx/>
                <a:latin typeface="Roboto"/>
                <a:ea typeface="Roboto"/>
              </a:rPr>
              <a:t>Tıklayın; </a:t>
            </a:r>
            <a:endParaRPr lang="en-US" sz="1000" b="0" strike="noStrike" spc="-1">
              <a:latin typeface="Arial"/>
            </a:endParaRPr>
          </a:p>
          <a:p>
            <a:pPr marL="216000" indent="-215640" algn="just">
              <a:lnSpc>
                <a:spcPct val="100000"/>
              </a:lnSpc>
              <a:spcAft>
                <a:spcPts val="601"/>
              </a:spcAft>
              <a:tabLst>
                <a:tab pos="0" algn="l"/>
              </a:tabLst>
            </a:pPr>
            <a:r>
              <a:rPr lang="tr-TR" sz="1000" b="0" strike="noStrike" spc="-1">
                <a:solidFill>
                  <a:srgbClr val="000000"/>
                </a:solidFill>
                <a:latin typeface="Roboto"/>
                <a:ea typeface="Roboto"/>
              </a:rPr>
              <a:t>Koruma; kaza sonuçlarının ağırlaşmasını önlemek için olay yerinin değerlendirilmesini kapsar. En önemli işlem olay yerinde oluşabilecek tehlikeleri belirleyerek güvenli bir çevre oluşturmaktır. Bunun için; </a:t>
            </a:r>
            <a:endParaRPr lang="en-US" sz="10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1000" b="0" strike="noStrike" spc="-1">
                <a:solidFill>
                  <a:srgbClr val="000000"/>
                </a:solidFill>
                <a:latin typeface="Roboto"/>
                <a:ea typeface="Roboto"/>
              </a:rPr>
              <a:t>Önce; kendi güvenliğinizi ve hasta/yaralının güvenliğini sağlayın.</a:t>
            </a:r>
            <a:endParaRPr lang="en-US" sz="10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1000" b="0" strike="noStrike" spc="-1">
                <a:solidFill>
                  <a:srgbClr val="000000"/>
                </a:solidFill>
                <a:latin typeface="Roboto"/>
                <a:ea typeface="Roboto"/>
              </a:rPr>
              <a:t>Etraftaki meraklıları uzaklaştırın!</a:t>
            </a:r>
            <a:endParaRPr lang="en-US" sz="10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1000" b="0" strike="noStrike" spc="-1">
                <a:solidFill>
                  <a:srgbClr val="000000"/>
                </a:solidFill>
                <a:latin typeface="Roboto"/>
                <a:ea typeface="Roboto"/>
              </a:rPr>
              <a:t>Durumu değerlendirin. </a:t>
            </a:r>
            <a:endParaRPr lang="en-US" sz="1000" b="0" strike="noStrike" spc="-1">
              <a:latin typeface="Arial"/>
            </a:endParaRPr>
          </a:p>
          <a:p>
            <a:pPr marL="252000" indent="-179280" algn="just">
              <a:lnSpc>
                <a:spcPct val="100000"/>
              </a:lnSpc>
              <a:spcAft>
                <a:spcPts val="601"/>
              </a:spcAft>
              <a:buClr>
                <a:srgbClr val="000000"/>
              </a:buClr>
              <a:buFont typeface="Arial"/>
              <a:buChar char="•"/>
              <a:tabLst>
                <a:tab pos="0" algn="l"/>
              </a:tabLst>
            </a:pPr>
            <a:r>
              <a:rPr lang="tr-TR" sz="1000" b="0" strike="noStrike" spc="-1">
                <a:solidFill>
                  <a:srgbClr val="000000"/>
                </a:solidFill>
                <a:latin typeface="Roboto"/>
                <a:ea typeface="Roboto"/>
              </a:rPr>
              <a:t>Ne olmuş?, Kaç yaralı var?, Yardım ekipleri haberdar edildi mi? </a:t>
            </a:r>
            <a:endParaRPr lang="en-US" sz="1000" b="0" strike="noStrike" spc="-1">
              <a:latin typeface="Arial"/>
            </a:endParaRPr>
          </a:p>
          <a:p>
            <a:pPr algn="just">
              <a:lnSpc>
                <a:spcPct val="100000"/>
              </a:lnSpc>
              <a:spcAft>
                <a:spcPts val="601"/>
              </a:spcAft>
              <a:tabLst>
                <a:tab pos="0" algn="l"/>
              </a:tabLst>
            </a:pPr>
            <a:r>
              <a:rPr lang="tr-TR" sz="1000" b="1" u="sng" strike="noStrike" spc="-1">
                <a:solidFill>
                  <a:srgbClr val="000000"/>
                </a:solidFill>
                <a:uFillTx/>
                <a:latin typeface="Roboto"/>
                <a:ea typeface="Roboto"/>
              </a:rPr>
              <a:t>Tıklayın;</a:t>
            </a:r>
            <a:endParaRPr lang="en-US" sz="1000" b="0" strike="noStrike" spc="-1">
              <a:latin typeface="Arial"/>
            </a:endParaRPr>
          </a:p>
          <a:p>
            <a:pPr algn="just">
              <a:lnSpc>
                <a:spcPct val="100000"/>
              </a:lnSpc>
              <a:spcAft>
                <a:spcPts val="601"/>
              </a:spcAft>
              <a:tabLst>
                <a:tab pos="0" algn="l"/>
              </a:tabLst>
            </a:pPr>
            <a:r>
              <a:rPr lang="tr-TR" sz="1000" b="0" strike="noStrike" spc="-1">
                <a:solidFill>
                  <a:srgbClr val="000000"/>
                </a:solidFill>
                <a:latin typeface="Roboto"/>
                <a:ea typeface="Roboto"/>
              </a:rPr>
              <a:t>Daha sonra olay / kaza mümkün olduğu kadar hızlı bir şekilde telefon veya diğer kişiler aracılığı ile gerekli yardım kuruluşlarına bildirilmelidir. Türkiye'de ilk yardım gerektiren her durumda telefon iletişimleri, 112 acil telefon numarası üzerinden gerçekleştirilir. </a:t>
            </a:r>
            <a:endParaRPr lang="en-US" sz="1000" b="0" strike="noStrike" spc="-1">
              <a:latin typeface="Arial"/>
            </a:endParaRPr>
          </a:p>
          <a:p>
            <a:pPr algn="just">
              <a:lnSpc>
                <a:spcPct val="100000"/>
              </a:lnSpc>
              <a:spcAft>
                <a:spcPts val="601"/>
              </a:spcAft>
              <a:tabLst>
                <a:tab pos="0" algn="l"/>
              </a:tabLst>
            </a:pPr>
            <a:r>
              <a:rPr lang="tr-TR" sz="1000" b="0" strike="noStrike" spc="-1">
                <a:solidFill>
                  <a:srgbClr val="000000"/>
                </a:solidFill>
                <a:latin typeface="Roboto"/>
                <a:ea typeface="Roboto"/>
              </a:rPr>
              <a:t>112’nin aranması sırasında; </a:t>
            </a:r>
            <a:endParaRPr lang="en-US" sz="10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1000" b="0" strike="noStrike" spc="-1">
                <a:solidFill>
                  <a:srgbClr val="000000"/>
                </a:solidFill>
                <a:latin typeface="Roboto"/>
                <a:ea typeface="Roboto"/>
              </a:rPr>
              <a:t>Sakin olunmalı ya da sakin olan bir kişinin araması sağlanmalı, </a:t>
            </a:r>
            <a:endParaRPr lang="en-US" sz="10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1000" b="0" strike="noStrike" spc="-1">
                <a:solidFill>
                  <a:srgbClr val="000000"/>
                </a:solidFill>
                <a:latin typeface="Roboto"/>
                <a:ea typeface="Roboto"/>
              </a:rPr>
              <a:t>112 merkezi tarafından sorulan sorulara net bir şekilde cevap verilmeli, </a:t>
            </a:r>
            <a:endParaRPr lang="en-US" sz="10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1000" b="0" strike="noStrike" spc="-1">
                <a:solidFill>
                  <a:srgbClr val="000000"/>
                </a:solidFill>
                <a:latin typeface="Roboto"/>
                <a:ea typeface="Roboto"/>
              </a:rPr>
              <a:t>Kesin yer ve adres bilgileri verilirken, olayın olduğu yere yakın bir caddenin ya da çok bilinen bir yerin adı verilmeli, </a:t>
            </a:r>
            <a:endParaRPr lang="en-US" sz="10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1000" b="0" strike="noStrike" spc="-1">
                <a:solidFill>
                  <a:srgbClr val="000000"/>
                </a:solidFill>
                <a:latin typeface="Roboto"/>
                <a:ea typeface="Roboto"/>
              </a:rPr>
              <a:t>Kimin, hangi numaradan aradığı bildirilmeli, </a:t>
            </a:r>
            <a:endParaRPr lang="en-US" sz="10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1000" b="0" strike="noStrike" spc="-1">
                <a:solidFill>
                  <a:srgbClr val="000000"/>
                </a:solidFill>
                <a:latin typeface="Roboto"/>
                <a:ea typeface="Roboto"/>
              </a:rPr>
              <a:t>Hasta/yaralı(lar)ın adı ve olayın tanımı yapılmalı, </a:t>
            </a:r>
            <a:endParaRPr lang="en-US" sz="10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1000" b="0" strike="noStrike" spc="-1">
                <a:solidFill>
                  <a:srgbClr val="000000"/>
                </a:solidFill>
                <a:latin typeface="Roboto"/>
                <a:ea typeface="Roboto"/>
              </a:rPr>
              <a:t>Hasta/yaralı sayısı ve durumu bildirilmeli, </a:t>
            </a:r>
            <a:endParaRPr lang="en-US" sz="10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1000" b="0" strike="noStrike" spc="-1">
                <a:solidFill>
                  <a:srgbClr val="000000"/>
                </a:solidFill>
                <a:latin typeface="Roboto"/>
                <a:ea typeface="Roboto"/>
              </a:rPr>
              <a:t>Eğer herhangi bir ilk yardım uygulaması yapıldıysa nasıl bir yardım verildiği belirtilmeli, </a:t>
            </a:r>
            <a:endParaRPr lang="en-US" sz="1000" b="0" strike="noStrike" spc="-1">
              <a:latin typeface="Arial"/>
            </a:endParaRPr>
          </a:p>
          <a:p>
            <a:pPr marL="252000" indent="-179280" algn="just">
              <a:lnSpc>
                <a:spcPct val="100000"/>
              </a:lnSpc>
              <a:spcAft>
                <a:spcPts val="601"/>
              </a:spcAft>
              <a:buClr>
                <a:srgbClr val="000000"/>
              </a:buClr>
              <a:buFont typeface="Arial"/>
              <a:buChar char="•"/>
              <a:tabLst>
                <a:tab pos="0" algn="l"/>
              </a:tabLst>
            </a:pPr>
            <a:r>
              <a:rPr lang="tr-TR" sz="1000" b="0" strike="noStrike" spc="-1">
                <a:solidFill>
                  <a:srgbClr val="000000"/>
                </a:solidFill>
                <a:latin typeface="Roboto"/>
                <a:ea typeface="Roboto"/>
              </a:rPr>
              <a:t>112 hattında bilgi alan kişi, gerekli olan tüm bilgileri aldığını söyleyinceye kadar telefon kapatılmamalıdır. </a:t>
            </a:r>
            <a:endParaRPr lang="en-US" sz="1000" b="0" strike="noStrike" spc="-1">
              <a:latin typeface="Arial"/>
            </a:endParaRPr>
          </a:p>
          <a:p>
            <a:pPr algn="just">
              <a:lnSpc>
                <a:spcPct val="100000"/>
              </a:lnSpc>
              <a:spcAft>
                <a:spcPts val="601"/>
              </a:spcAft>
              <a:tabLst>
                <a:tab pos="0" algn="l"/>
              </a:tabLst>
            </a:pPr>
            <a:r>
              <a:rPr lang="tr-TR" sz="1000" b="1" u="sng" strike="noStrike" spc="-1">
                <a:solidFill>
                  <a:srgbClr val="000000"/>
                </a:solidFill>
                <a:uFillTx/>
                <a:latin typeface="Roboto"/>
                <a:ea typeface="Roboto"/>
              </a:rPr>
              <a:t>Tıklayın;</a:t>
            </a:r>
            <a:endParaRPr lang="en-US" sz="1000" b="0" strike="noStrike" spc="-1">
              <a:latin typeface="Arial"/>
            </a:endParaRPr>
          </a:p>
          <a:p>
            <a:pPr algn="just">
              <a:lnSpc>
                <a:spcPct val="100000"/>
              </a:lnSpc>
              <a:spcAft>
                <a:spcPts val="601"/>
              </a:spcAft>
              <a:tabLst>
                <a:tab pos="0" algn="l"/>
              </a:tabLst>
            </a:pPr>
            <a:r>
              <a:rPr lang="tr-TR" sz="1000" b="0" strike="noStrike" spc="-1">
                <a:solidFill>
                  <a:srgbClr val="000000"/>
                </a:solidFill>
                <a:latin typeface="Roboto"/>
                <a:ea typeface="Roboto"/>
              </a:rPr>
              <a:t>Son olarak olay yerinde hasta / yaralılara müdahale hızlı ancak sakin bir şekilde yapılmalıdır. </a:t>
            </a:r>
            <a:endParaRPr lang="en-US" sz="1000" b="0" strike="noStrike" spc="-1">
              <a:latin typeface="Arial"/>
            </a:endParaRPr>
          </a:p>
          <a:p>
            <a:pPr algn="just">
              <a:lnSpc>
                <a:spcPct val="100000"/>
              </a:lnSpc>
              <a:spcAft>
                <a:spcPts val="601"/>
              </a:spcAft>
              <a:tabLst>
                <a:tab pos="0" algn="l"/>
              </a:tabLst>
            </a:pPr>
            <a:r>
              <a:rPr lang="tr-TR" sz="1000" b="1" strike="noStrike" spc="-1">
                <a:solidFill>
                  <a:srgbClr val="000000"/>
                </a:solidFill>
                <a:latin typeface="Roboto"/>
                <a:ea typeface="Roboto"/>
              </a:rPr>
              <a:t>İlk yardım eğitiminiz yok ise veya kendinizden emin değilseniz kesinlikle hasta/yaralıya dokunmayın. </a:t>
            </a:r>
            <a:endParaRPr lang="en-US" sz="1000" b="0" strike="noStrike" spc="-1">
              <a:latin typeface="Arial"/>
            </a:endParaRPr>
          </a:p>
          <a:p>
            <a:pPr algn="just">
              <a:lnSpc>
                <a:spcPct val="100000"/>
              </a:lnSpc>
              <a:spcAft>
                <a:spcPts val="601"/>
              </a:spcAft>
              <a:tabLst>
                <a:tab pos="0" algn="l"/>
              </a:tabLst>
            </a:pPr>
            <a:r>
              <a:rPr lang="tr-TR" sz="1000" b="0" strike="noStrike" spc="-1">
                <a:solidFill>
                  <a:srgbClr val="000000"/>
                </a:solidFill>
                <a:latin typeface="Roboto"/>
                <a:ea typeface="Roboto"/>
              </a:rPr>
              <a:t>İlk yardım bilmeyen başka kişilerin de dokunmasına izin vermeyin.</a:t>
            </a:r>
            <a:endParaRPr lang="en-US" sz="1000" b="0" strike="noStrike" spc="-1">
              <a:latin typeface="Arial"/>
            </a:endParaRPr>
          </a:p>
          <a:p>
            <a:pPr algn="just">
              <a:lnSpc>
                <a:spcPct val="100000"/>
              </a:lnSpc>
              <a:spcAft>
                <a:spcPts val="601"/>
              </a:spcAft>
              <a:tabLst>
                <a:tab pos="0" algn="l"/>
              </a:tabLst>
            </a:pPr>
            <a:r>
              <a:rPr lang="tr-TR" sz="1000" b="0" strike="noStrike" spc="-1">
                <a:solidFill>
                  <a:srgbClr val="000000"/>
                </a:solidFill>
                <a:latin typeface="Roboto"/>
                <a:ea typeface="Roboto"/>
              </a:rPr>
              <a:t>Yaralıyı hareket ettirmeyin. </a:t>
            </a:r>
            <a:endParaRPr lang="en-US" sz="1000" b="0" strike="noStrike" spc="-1">
              <a:latin typeface="Arial"/>
            </a:endParaRPr>
          </a:p>
          <a:p>
            <a:pPr algn="just">
              <a:lnSpc>
                <a:spcPct val="100000"/>
              </a:lnSpc>
              <a:spcAft>
                <a:spcPts val="601"/>
              </a:spcAft>
              <a:tabLst>
                <a:tab pos="0" algn="l"/>
              </a:tabLst>
            </a:pPr>
            <a:r>
              <a:rPr lang="tr-TR" sz="1000" b="0" strike="noStrike" spc="-1">
                <a:solidFill>
                  <a:srgbClr val="000000"/>
                </a:solidFill>
                <a:latin typeface="Roboto"/>
                <a:ea typeface="Roboto"/>
              </a:rPr>
              <a:t>Kişileri organize edin.</a:t>
            </a:r>
            <a:endParaRPr lang="en-US" sz="1000" b="0" strike="noStrike" spc="-1">
              <a:latin typeface="Arial"/>
            </a:endParaRPr>
          </a:p>
          <a:p>
            <a:pPr algn="just">
              <a:lnSpc>
                <a:spcPct val="100000"/>
              </a:lnSpc>
              <a:spcAft>
                <a:spcPts val="601"/>
              </a:spcAft>
              <a:tabLst>
                <a:tab pos="0" algn="l"/>
              </a:tabLst>
            </a:pPr>
            <a:r>
              <a:rPr lang="tr-TR" sz="1000" b="0" strike="noStrike" spc="-1">
                <a:solidFill>
                  <a:srgbClr val="000000"/>
                </a:solidFill>
                <a:latin typeface="Roboto"/>
                <a:ea typeface="Roboto"/>
              </a:rPr>
              <a:t>Hasta/yaralının kendi yarasını görmesine izin vermeyin.</a:t>
            </a:r>
            <a:endParaRPr lang="en-US" sz="1000" b="0" strike="noStrike" spc="-1">
              <a:latin typeface="Arial"/>
            </a:endParaRPr>
          </a:p>
          <a:p>
            <a:pPr algn="just">
              <a:lnSpc>
                <a:spcPct val="100000"/>
              </a:lnSpc>
              <a:spcAft>
                <a:spcPts val="601"/>
              </a:spcAft>
              <a:tabLst>
                <a:tab pos="0" algn="l"/>
              </a:tabLst>
            </a:pPr>
            <a:r>
              <a:rPr lang="tr-TR" sz="1000" b="0" strike="noStrike" spc="-1">
                <a:solidFill>
                  <a:srgbClr val="000000"/>
                </a:solidFill>
                <a:latin typeface="Roboto"/>
                <a:ea typeface="Roboto"/>
              </a:rPr>
              <a:t>Unutmayın! Evinizde ve afet ve acil durum çantanızda mutlaka bir İlk Yardım Çantası bulunmalıdır.</a:t>
            </a:r>
            <a:endParaRPr lang="en-US" sz="1000" b="0" strike="noStrike" spc="-1">
              <a:latin typeface="Arial"/>
            </a:endParaRPr>
          </a:p>
          <a:p>
            <a:pPr algn="just">
              <a:lnSpc>
                <a:spcPct val="100000"/>
              </a:lnSpc>
              <a:tabLst>
                <a:tab pos="0" algn="l"/>
              </a:tabLst>
            </a:pPr>
            <a:endParaRPr lang="en-US" sz="1000" b="0" strike="noStrike" spc="-1">
              <a:latin typeface="Arial"/>
            </a:endParaRPr>
          </a:p>
          <a:p>
            <a:pPr algn="just">
              <a:lnSpc>
                <a:spcPct val="100000"/>
              </a:lnSpc>
              <a:spcAft>
                <a:spcPts val="300"/>
              </a:spcAft>
              <a:tabLst>
                <a:tab pos="0" algn="l"/>
              </a:tabLst>
            </a:pPr>
            <a:r>
              <a:rPr lang="tr-TR" sz="900" b="1" i="1" u="sng" strike="noStrike" spc="-1">
                <a:solidFill>
                  <a:srgbClr val="000000"/>
                </a:solidFill>
                <a:uFillTx/>
                <a:latin typeface="Roboto"/>
                <a:ea typeface="Roboto"/>
              </a:rPr>
              <a:t>Bilgi Notu:</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İlk yardım; beklenmedik bir kaza veya hastalık anında sağlığı tehlikeye girmiş kimseye, sağlık görevlileri gelene ya da sağlık kurumuna ulaştırılıncaya kadar, olayın olduğu yerde eldeki olanaklarla ilaçsız olarak yapılan uygulamalara denir.</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Tüm acil durumlar için evlerimizde bulundurabileceğimiz temel ilk yardım malzemelerini eczanelerden temin edebiliriz.</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İlk yardım eğitimi de uygulamalı bir eğitimdir. Bilerek yapılan bir müdahale hayat kurtarıcı olabileceği gibi sonradan gelecek kurtarma ekiplerine de zaman kazandıracaktır. İlk yardım eğitimlerinizi Sağlık Bakanlığı sertifikalı ilk yardım eğitimleri vermeye yetkili kuruluşlardan almalısınız.</a:t>
            </a:r>
            <a:endParaRPr lang="en-US" sz="900" b="0" strike="noStrike" spc="-1">
              <a:latin typeface="Arial"/>
            </a:endParaRPr>
          </a:p>
          <a:p>
            <a:pPr algn="just">
              <a:lnSpc>
                <a:spcPct val="100000"/>
              </a:lnSpc>
              <a:tabLst>
                <a:tab pos="0" algn="l"/>
              </a:tabLst>
            </a:pPr>
            <a:r>
              <a:rPr lang="tr-TR" sz="1000" b="0" strike="noStrike" spc="-1">
                <a:solidFill>
                  <a:srgbClr val="000000"/>
                </a:solidFill>
                <a:latin typeface="Roboto"/>
                <a:ea typeface="Roboto"/>
              </a:rPr>
              <a:t> </a:t>
            </a:r>
            <a:endParaRPr lang="en-US" sz="1000" b="0" strike="noStrike" spc="-1">
              <a:latin typeface="Arial"/>
            </a:endParaRPr>
          </a:p>
          <a:p>
            <a:pPr algn="just">
              <a:lnSpc>
                <a:spcPct val="100000"/>
              </a:lnSpc>
              <a:tabLst>
                <a:tab pos="0" algn="l"/>
              </a:tabLst>
            </a:pPr>
            <a:endParaRPr lang="en-US" sz="1000" b="0" strike="noStrike" spc="-1">
              <a:latin typeface="Arial"/>
            </a:endParaRPr>
          </a:p>
          <a:p>
            <a:pPr algn="just">
              <a:lnSpc>
                <a:spcPct val="100000"/>
              </a:lnSpc>
              <a:tabLst>
                <a:tab pos="0" algn="l"/>
              </a:tabLst>
            </a:pPr>
            <a:endParaRPr lang="en-US" sz="1000" b="0" strike="noStrike" spc="-1">
              <a:latin typeface="Arial"/>
            </a:endParaRPr>
          </a:p>
          <a:p>
            <a:pPr algn="just">
              <a:lnSpc>
                <a:spcPct val="100000"/>
              </a:lnSpc>
              <a:tabLst>
                <a:tab pos="0" algn="l"/>
              </a:tabLst>
            </a:pPr>
            <a:endParaRPr lang="en-US" sz="1000" b="0" strike="noStrike" spc="-1">
              <a:latin typeface="Arial"/>
            </a:endParaRPr>
          </a:p>
        </p:txBody>
      </p:sp>
      <p:sp>
        <p:nvSpPr>
          <p:cNvPr id="712" name="Slayt Numarası Yer Tutucusu 3"/>
          <p:cNvSpPr/>
          <p:nvPr/>
        </p:nvSpPr>
        <p:spPr>
          <a:xfrm>
            <a:off x="3884760" y="8685360"/>
            <a:ext cx="2971080" cy="457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6706AED7-423E-445F-B5DF-8C971D614167}" type="slidenum">
              <a:rPr lang="tr-TR" sz="1200" b="0" strike="noStrike" spc="-1">
                <a:latin typeface="Times New Roman"/>
              </a:rPr>
              <a:t>32</a:t>
            </a:fld>
            <a:endParaRPr lang="en-US" sz="1200" b="0" strike="noStrike" spc="-1">
              <a:latin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 name="PlaceHolder 1"/>
          <p:cNvSpPr>
            <a:spLocks noGrp="1" noRot="1" noChangeAspect="1"/>
          </p:cNvSpPr>
          <p:nvPr>
            <p:ph type="sldImg"/>
          </p:nvPr>
        </p:nvSpPr>
        <p:spPr>
          <a:xfrm>
            <a:off x="685800" y="1143000"/>
            <a:ext cx="5485680" cy="3085560"/>
          </a:xfrm>
          <a:prstGeom prst="rect">
            <a:avLst/>
          </a:prstGeom>
        </p:spPr>
      </p:sp>
      <p:sp>
        <p:nvSpPr>
          <p:cNvPr id="714" name="PlaceHolder 2"/>
          <p:cNvSpPr>
            <a:spLocks noGrp="1"/>
          </p:cNvSpPr>
          <p:nvPr>
            <p:ph type="body"/>
          </p:nvPr>
        </p:nvSpPr>
        <p:spPr>
          <a:xfrm>
            <a:off x="685800" y="4400640"/>
            <a:ext cx="5485680" cy="3599640"/>
          </a:xfrm>
          <a:prstGeom prst="rect">
            <a:avLst/>
          </a:prstGeom>
        </p:spPr>
        <p:txBody>
          <a:bodyPr lIns="0" tIns="0" rIns="0" bIns="0">
            <a:noAutofit/>
          </a:bodyPr>
          <a:lstStyle/>
          <a:p>
            <a:pPr marL="216000" indent="-215640">
              <a:lnSpc>
                <a:spcPct val="80000"/>
              </a:lnSpc>
              <a:tabLst>
                <a:tab pos="0" algn="l"/>
              </a:tabLst>
            </a:pPr>
            <a:r>
              <a:rPr lang="tr-TR" sz="1000" b="1" strike="noStrike" spc="-1">
                <a:solidFill>
                  <a:srgbClr val="000000"/>
                </a:solidFill>
                <a:latin typeface="Roboto"/>
                <a:ea typeface="Roboto"/>
              </a:rPr>
              <a:t>Önerilen Süre: 1 dk. </a:t>
            </a:r>
            <a:endParaRPr lang="en-US" sz="1000" b="0" strike="noStrike" spc="-1">
              <a:latin typeface="Arial"/>
            </a:endParaRPr>
          </a:p>
          <a:p>
            <a:pPr marL="216000" indent="-215640">
              <a:lnSpc>
                <a:spcPct val="90000"/>
              </a:lnSpc>
              <a:spcAft>
                <a:spcPts val="601"/>
              </a:spcAft>
              <a:tabLst>
                <a:tab pos="0" algn="l"/>
              </a:tabLst>
            </a:pPr>
            <a:r>
              <a:rPr lang="tr-TR" sz="1000" b="1" i="1" strike="noStrike" spc="-1">
                <a:solidFill>
                  <a:srgbClr val="000000"/>
                </a:solidFill>
                <a:latin typeface="Roboto"/>
                <a:ea typeface="Roboto"/>
              </a:rPr>
              <a:t>Slayt animasyonu tıklayınca başlar, sessizdir.</a:t>
            </a:r>
            <a:endParaRPr lang="en-US" sz="1000" b="0" strike="noStrike" spc="-1">
              <a:latin typeface="Arial"/>
            </a:endParaRPr>
          </a:p>
          <a:p>
            <a:pPr marL="216000" indent="-215640">
              <a:lnSpc>
                <a:spcPct val="100000"/>
              </a:lnSpc>
              <a:tabLst>
                <a:tab pos="0" algn="l"/>
              </a:tabLst>
            </a:pPr>
            <a:endParaRPr lang="en-US" sz="1000" b="0" strike="noStrike" spc="-1">
              <a:latin typeface="Arial"/>
            </a:endParaRPr>
          </a:p>
          <a:p>
            <a:pPr marL="216000" indent="-215640" algn="just">
              <a:lnSpc>
                <a:spcPct val="100000"/>
              </a:lnSpc>
              <a:spcAft>
                <a:spcPts val="601"/>
              </a:spcAft>
              <a:tabLst>
                <a:tab pos="0" algn="l"/>
              </a:tabLst>
            </a:pPr>
            <a:r>
              <a:rPr lang="tr-TR" sz="1000" b="0" strike="noStrike" spc="-1">
                <a:solidFill>
                  <a:srgbClr val="000000"/>
                </a:solidFill>
                <a:latin typeface="Roboto"/>
                <a:ea typeface="Roboto"/>
              </a:rPr>
              <a:t>Afet veya acil durumlar toplumsal yaşamda ciddi aksamalara neden olur. Bu aksamalar bazen günlerce, haftalarca sürebilir ve hatta insanların günlük ihtiyaçlarını gidermeleri imkânsız hale gelebilir. Bu gibi durumlarda ihtiyaçların karşılanması için önceden yapılmış bir hazırlık gereklidir. Ortaya çıkabilecek zorluklar, olumsuzluklar ve kısıtlar ne kadar öngörülebilirse, yaşamı sürdürmek için yapılacak hazırlıklar da o derece başarılı olacaktır. Afet sonrası; </a:t>
            </a:r>
            <a:endParaRPr lang="en-US" sz="1000" b="0" strike="noStrike" spc="-1">
              <a:latin typeface="Arial"/>
            </a:endParaRPr>
          </a:p>
          <a:p>
            <a:pPr marL="216000" indent="-215640">
              <a:lnSpc>
                <a:spcPct val="100000"/>
              </a:lnSpc>
              <a:spcAft>
                <a:spcPts val="601"/>
              </a:spcAft>
              <a:tabLst>
                <a:tab pos="0" algn="l"/>
              </a:tabLst>
            </a:pPr>
            <a:r>
              <a:rPr lang="tr-TR" sz="1000" b="1" u="sng" strike="noStrike" spc="-1">
                <a:solidFill>
                  <a:srgbClr val="000000"/>
                </a:solidFill>
                <a:uFillTx/>
                <a:latin typeface="Roboto"/>
                <a:ea typeface="Roboto"/>
              </a:rPr>
              <a:t>Tıklayın;</a:t>
            </a:r>
            <a:endParaRPr lang="en-US" sz="1000" b="0" strike="noStrike" spc="-1">
              <a:latin typeface="Arial"/>
            </a:endParaRPr>
          </a:p>
          <a:p>
            <a:pPr marL="243360" indent="-170640">
              <a:lnSpc>
                <a:spcPct val="100000"/>
              </a:lnSpc>
              <a:spcAft>
                <a:spcPts val="300"/>
              </a:spcAft>
              <a:buClr>
                <a:srgbClr val="000000"/>
              </a:buClr>
              <a:buFont typeface="Arial"/>
              <a:buChar char="•"/>
              <a:tabLst>
                <a:tab pos="0" algn="l"/>
              </a:tabLst>
            </a:pPr>
            <a:r>
              <a:rPr lang="tr-TR" sz="1000" b="0" strike="noStrike" spc="-1">
                <a:solidFill>
                  <a:srgbClr val="000000"/>
                </a:solidFill>
                <a:latin typeface="Roboto"/>
                <a:ea typeface="Roboto"/>
              </a:rPr>
              <a:t>Su</a:t>
            </a:r>
            <a:endParaRPr lang="en-US" sz="1000" b="0" strike="noStrike" spc="-1">
              <a:latin typeface="Arial"/>
            </a:endParaRPr>
          </a:p>
          <a:p>
            <a:pPr marL="243360" indent="-170640">
              <a:lnSpc>
                <a:spcPct val="100000"/>
              </a:lnSpc>
              <a:spcAft>
                <a:spcPts val="300"/>
              </a:spcAft>
              <a:buClr>
                <a:srgbClr val="000000"/>
              </a:buClr>
              <a:buFont typeface="Arial"/>
              <a:buChar char="•"/>
              <a:tabLst>
                <a:tab pos="0" algn="l"/>
              </a:tabLst>
            </a:pPr>
            <a:r>
              <a:rPr lang="tr-TR" sz="1000" b="0" strike="noStrike" spc="-1">
                <a:solidFill>
                  <a:srgbClr val="000000"/>
                </a:solidFill>
                <a:latin typeface="Roboto"/>
                <a:ea typeface="Roboto"/>
              </a:rPr>
              <a:t>Gıda</a:t>
            </a:r>
            <a:endParaRPr lang="en-US" sz="1000" b="0" strike="noStrike" spc="-1">
              <a:latin typeface="Arial"/>
            </a:endParaRPr>
          </a:p>
          <a:p>
            <a:pPr marL="243360" indent="-170640">
              <a:lnSpc>
                <a:spcPct val="100000"/>
              </a:lnSpc>
              <a:spcAft>
                <a:spcPts val="300"/>
              </a:spcAft>
              <a:buClr>
                <a:srgbClr val="000000"/>
              </a:buClr>
              <a:buFont typeface="Arial"/>
              <a:buChar char="•"/>
              <a:tabLst>
                <a:tab pos="0" algn="l"/>
              </a:tabLst>
            </a:pPr>
            <a:r>
              <a:rPr lang="tr-TR" sz="1000" b="0" strike="noStrike" spc="-1">
                <a:solidFill>
                  <a:srgbClr val="000000"/>
                </a:solidFill>
                <a:latin typeface="Roboto"/>
                <a:ea typeface="Roboto"/>
              </a:rPr>
              <a:t>Barınma</a:t>
            </a:r>
            <a:endParaRPr lang="en-US" sz="1000" b="0" strike="noStrike" spc="-1">
              <a:latin typeface="Arial"/>
            </a:endParaRPr>
          </a:p>
          <a:p>
            <a:pPr marL="243360" indent="-170640">
              <a:lnSpc>
                <a:spcPct val="100000"/>
              </a:lnSpc>
              <a:spcAft>
                <a:spcPts val="300"/>
              </a:spcAft>
              <a:buClr>
                <a:srgbClr val="000000"/>
              </a:buClr>
              <a:buFont typeface="Arial"/>
              <a:buChar char="•"/>
              <a:tabLst>
                <a:tab pos="0" algn="l"/>
              </a:tabLst>
            </a:pPr>
            <a:r>
              <a:rPr lang="tr-TR" sz="1000" b="0" strike="noStrike" spc="-1">
                <a:solidFill>
                  <a:srgbClr val="000000"/>
                </a:solidFill>
                <a:latin typeface="Roboto"/>
                <a:ea typeface="Roboto"/>
              </a:rPr>
              <a:t>Giyim</a:t>
            </a:r>
            <a:endParaRPr lang="en-US" sz="1000" b="0" strike="noStrike" spc="-1">
              <a:latin typeface="Arial"/>
            </a:endParaRPr>
          </a:p>
          <a:p>
            <a:pPr marL="243360" indent="-170640">
              <a:lnSpc>
                <a:spcPct val="100000"/>
              </a:lnSpc>
              <a:spcAft>
                <a:spcPts val="300"/>
              </a:spcAft>
              <a:buClr>
                <a:srgbClr val="000000"/>
              </a:buClr>
              <a:buFont typeface="Arial"/>
              <a:buChar char="•"/>
              <a:tabLst>
                <a:tab pos="0" algn="l"/>
              </a:tabLst>
            </a:pPr>
            <a:r>
              <a:rPr lang="tr-TR" sz="1000" b="0" strike="noStrike" spc="-1">
                <a:solidFill>
                  <a:srgbClr val="000000"/>
                </a:solidFill>
                <a:latin typeface="Roboto"/>
                <a:ea typeface="Roboto"/>
              </a:rPr>
              <a:t>Hijyen gibi temel ihtiyaçların karşılanması gerekebilir.</a:t>
            </a:r>
            <a:endParaRPr lang="en-US" sz="1000" b="0" strike="noStrike" spc="-1">
              <a:latin typeface="Arial"/>
            </a:endParaRPr>
          </a:p>
          <a:p>
            <a:pPr algn="just">
              <a:lnSpc>
                <a:spcPct val="100000"/>
              </a:lnSpc>
              <a:spcAft>
                <a:spcPts val="601"/>
              </a:spcAft>
              <a:tabLst>
                <a:tab pos="0" algn="l"/>
              </a:tabLst>
            </a:pPr>
            <a:r>
              <a:rPr lang="tr-TR" sz="1000" b="0" strike="noStrike" spc="-1">
                <a:solidFill>
                  <a:srgbClr val="000000"/>
                </a:solidFill>
                <a:latin typeface="Roboto"/>
                <a:ea typeface="Roboto"/>
              </a:rPr>
              <a:t>Bu ihtiyaçların yardım kuruluşları tarafından giderileceği düşünülebilir. Ancak, büyük ölçekli bir afette ilk 72 saat süresince afet bölgesine yardım sağlanması beklenmemektedir. Bu nedenle, yukarıdaki ihtiyaçların çok basit ve pratik uygulamalarla da olsa afetzedelerin kendileri tarafından sağlanması gerekmektedir. İhtiyaçlar giderilirken eldeki olanaklarla kabul edilebilir standartlar arasında bir denge sağlamak gerekir.</a:t>
            </a:r>
            <a:endParaRPr lang="en-US" sz="1000" b="0" strike="noStrike" spc="-1">
              <a:latin typeface="Arial"/>
            </a:endParaRPr>
          </a:p>
          <a:p>
            <a:pPr>
              <a:lnSpc>
                <a:spcPct val="100000"/>
              </a:lnSpc>
              <a:tabLst>
                <a:tab pos="0" algn="l"/>
              </a:tabLst>
            </a:pPr>
            <a:endParaRPr lang="en-US" sz="1000" b="0" strike="noStrike" spc="-1">
              <a:latin typeface="Arial"/>
            </a:endParaRPr>
          </a:p>
          <a:p>
            <a:pPr algn="just">
              <a:lnSpc>
                <a:spcPct val="100000"/>
              </a:lnSpc>
              <a:spcAft>
                <a:spcPts val="300"/>
              </a:spcAft>
              <a:tabLst>
                <a:tab pos="0" algn="l"/>
              </a:tabLst>
            </a:pPr>
            <a:r>
              <a:rPr lang="tr-TR" sz="900" b="1" i="1" u="sng" strike="noStrike" spc="-1">
                <a:solidFill>
                  <a:srgbClr val="000000"/>
                </a:solidFill>
                <a:uFillTx/>
                <a:latin typeface="Roboto"/>
                <a:ea typeface="Roboto"/>
              </a:rPr>
              <a:t>Bilgi Notu 1:</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Deprem sonrasında olanağı olanlar, bölge dışına taşınmaktadır. Ancak toplumun büyük kesimi, bölgede görevleri olduğu için, enkaz altında canlı veya ölü yakınları olduğu için veya enkaz altında kıymetli varlıkları olduğu için bölgeyi terk etmemektedir. Evleri hasar görenlerle, evleri sağlam olmasına karşın çekindiği için kullanamayanlar da alternatif barınma olanaklarına gereksinim duyar. Geçici yerleşimler kabaca dört grupta toplanabilir: </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Spor salonu, okul gibi kamu binalarına halkın yerleştirilmesi</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Çadırkent vb. geçici yerleşim alanlarının kurulması</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Bireylerin kendi olanaklarıyla veya yardım olarak elde ettikleri çadır benzeri barınaklarda yaşamaları</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Tatil köylerinin, yolcu gemilerinin, tren vagonlarının bu amaçla kullanılması</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İlk günlerde hava şartlarına da bağlı olarak, arabada veya basitçe oluşturulan çardak benzeri mekânlarda geceleyen insanlar, giderek satın aldıkları veya yardım olarak aldıkları çadırlarda veya tahta, kontrplak ve branda gibi malzemelerden oluşturdukları barınaklarda yaşamaya başlar. İlk haftadan sonra da kurulmaya başlanan geçici yerleşim bölgelerine geçilmektedir.</a:t>
            </a:r>
            <a:endParaRPr lang="en-US" sz="900" b="0" strike="noStrike" spc="-1">
              <a:latin typeface="Arial"/>
            </a:endParaRPr>
          </a:p>
          <a:p>
            <a:pPr algn="just">
              <a:lnSpc>
                <a:spcPct val="100000"/>
              </a:lnSpc>
              <a:spcAft>
                <a:spcPts val="300"/>
              </a:spcAft>
              <a:tabLst>
                <a:tab pos="0" algn="l"/>
              </a:tabLst>
            </a:pPr>
            <a:r>
              <a:rPr lang="tr-TR" sz="900" b="1" i="1" strike="noStrike" spc="-1">
                <a:solidFill>
                  <a:srgbClr val="000000"/>
                </a:solidFill>
                <a:latin typeface="Roboto"/>
                <a:ea typeface="Roboto"/>
              </a:rPr>
              <a:t>Çadır, </a:t>
            </a:r>
            <a:r>
              <a:rPr lang="tr-TR" sz="900" b="0" i="1" strike="noStrike" spc="-1">
                <a:solidFill>
                  <a:srgbClr val="000000"/>
                </a:solidFill>
                <a:latin typeface="Roboto"/>
                <a:ea typeface="Roboto"/>
              </a:rPr>
              <a:t>depolama kolaylığı, kurulma hızı ve basitliği, tekrar kullanılabilirliği gibi özellikleri nedeniyle ilk tercih edilme özelliğini korur. Fakat afet sonrası koşullarında uzunca süre yaşamak açısından bakıldığında, konfor ve güvenlik açısından önemli dezavantajlara sahiptir.</a:t>
            </a:r>
            <a:endParaRPr lang="en-US" sz="900" b="0" strike="noStrike" spc="-1">
              <a:latin typeface="Arial"/>
            </a:endParaRPr>
          </a:p>
          <a:p>
            <a:pPr algn="just">
              <a:lnSpc>
                <a:spcPct val="100000"/>
              </a:lnSpc>
              <a:spcAft>
                <a:spcPts val="300"/>
              </a:spcAft>
              <a:tabLst>
                <a:tab pos="0" algn="l"/>
              </a:tabLst>
            </a:pPr>
            <a:r>
              <a:rPr lang="tr-TR" sz="900" b="1" i="1" strike="noStrike" spc="-1">
                <a:solidFill>
                  <a:srgbClr val="000000"/>
                </a:solidFill>
                <a:latin typeface="Roboto"/>
                <a:ea typeface="Roboto"/>
              </a:rPr>
              <a:t>Bireysel çadırlar, </a:t>
            </a:r>
            <a:r>
              <a:rPr lang="tr-TR" sz="900" b="0" i="1" strike="noStrike" spc="-1">
                <a:solidFill>
                  <a:srgbClr val="000000"/>
                </a:solidFill>
                <a:latin typeface="Roboto"/>
                <a:ea typeface="Roboto"/>
              </a:rPr>
              <a:t>yaşanan deprem deneyimlerinde barınma yardımıyla ilgili bazı sorunlar olmuştur. Örneğin, ulaştırılan çadırlar, gereksinimi karşılayamamaktadır. Genellikle yardım dağıtımını gerçekleştiren birim (Valilik, Kızılay) hedef kitle olarak, öncelikle orta ve ağır hasar görmüş evlerde yaşayanları seçmektedir.</a:t>
            </a:r>
            <a:endParaRPr lang="en-US" sz="900" b="0" strike="noStrike" spc="-1">
              <a:latin typeface="Arial"/>
            </a:endParaRPr>
          </a:p>
          <a:p>
            <a:pPr algn="just">
              <a:lnSpc>
                <a:spcPct val="100000"/>
              </a:lnSpc>
              <a:spcAft>
                <a:spcPts val="300"/>
              </a:spcAft>
              <a:tabLst>
                <a:tab pos="0" algn="l"/>
              </a:tabLst>
            </a:pPr>
            <a:r>
              <a:rPr lang="tr-TR" sz="900" b="1" i="1" strike="noStrike" spc="-1">
                <a:solidFill>
                  <a:srgbClr val="000000"/>
                </a:solidFill>
                <a:latin typeface="Roboto"/>
                <a:ea typeface="Roboto"/>
              </a:rPr>
              <a:t>Çadırkent: </a:t>
            </a:r>
            <a:r>
              <a:rPr lang="tr-TR" sz="900" b="0" i="1" strike="noStrike" spc="-1">
                <a:solidFill>
                  <a:srgbClr val="000000"/>
                </a:solidFill>
                <a:latin typeface="Roboto"/>
                <a:ea typeface="Roboto"/>
              </a:rPr>
              <a:t>Geçici barınma denince ülkemizde akla gelen kuruluş Kızılay'dır. Kızılay, afet sonrasında özellikle çadır, battaniye ve seyyar mutfaklarıyla hazır yemek yardımında öne çıkar. Daha önceleri, gereksinim duyanlara çadır dağıtılması yaklaşımı, özellikle Marmara depremi sonrasında çadırların belirli bölgelerde, belirli düzen içerisinde kurulması ve gereksinim duyanların buraya yerleştirilmesi şeklinde uygulanan "Çadırkent" konsepti geliştirilmiştir.</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Marmara'da depremler sonrasında, uzun sürecek geçici yerleşimlere yönelik prefabrik konut uygulaması gerçekleştirilmiştir. Ancak çadıra göre çok daha yüksek konfor ve güvenlik düzeyi sağlayan bu yöntem, yine pahalı olması ve kurulması zaman gerektirdiği için, erken dönemde çadıra alternatif olamamaktadır. Kişiler çadırı teslim alıp, kendi enkazlarının yanına kurmayı tercih etmektedir. Ancak uzayan geçici barınma süresinde, kamu hizmetlerinin sunumu açısından bu yaklaşım ciddi zorluk yaratmaktadır. Erken dönemde yardım kuruluşlarının çadır gereksinimini yeterince hızlı karşılanamayacağı düşünülerek, deprem öncesi bir bireysel çadır edinilmesi yararlı olabilir.</a:t>
            </a:r>
            <a:endParaRPr lang="en-US" sz="900" b="0" strike="noStrike" spc="-1">
              <a:latin typeface="Arial"/>
            </a:endParaRPr>
          </a:p>
          <a:p>
            <a:pPr algn="just">
              <a:lnSpc>
                <a:spcPct val="100000"/>
              </a:lnSpc>
              <a:spcAft>
                <a:spcPts val="300"/>
              </a:spcAft>
              <a:tabLst>
                <a:tab pos="0" algn="l"/>
              </a:tabLst>
            </a:pPr>
            <a:endParaRPr lang="en-US" sz="900" b="0" strike="noStrike" spc="-1">
              <a:latin typeface="Arial"/>
            </a:endParaRPr>
          </a:p>
          <a:p>
            <a:pPr algn="just">
              <a:lnSpc>
                <a:spcPct val="100000"/>
              </a:lnSpc>
              <a:spcAft>
                <a:spcPts val="300"/>
              </a:spcAft>
              <a:tabLst>
                <a:tab pos="0" algn="l"/>
              </a:tabLst>
            </a:pPr>
            <a:r>
              <a:rPr lang="tr-TR" sz="900" b="1" i="1" u="sng" strike="noStrike" spc="-1">
                <a:solidFill>
                  <a:srgbClr val="000000"/>
                </a:solidFill>
                <a:uFillTx/>
                <a:latin typeface="Roboto"/>
                <a:ea typeface="Roboto"/>
              </a:rPr>
              <a:t>Bilgi Notu 2:</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Afet sonrası geçici barınma alanlarında güvenliğin sağlanması önemlidir. Çadırkentler kurulduğu andan itibaren 24 saat güvenlik görevlileri tarafından korunmalıdır.</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Barınma alanlarının en az iki giriş çıkışı olmalıdır.</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Özellikle kış aylarında yangın riskini azaltmanın önemli bir yolu doğru çadır kurmak ve çadırlar arası mesafelere dikkat etmektir.</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Özellikle çadırkentin ve çadırkent çevresinin geceleri çok iyi aydınlatılması gerekmektedir. </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Duş ve tuvaletlerin uzak noktalara değil çadır alanlarına yakın ve tenha olmayan yerlere kurulması gerekir. </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Tüm aile üyeleri barınma alanlarındaki güvenlik konusunda mutlaka bilgilendirilmelidir. </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Çocukların okula dönmeleri bir süre mümkün olmayacaktır bu nedenle onlar için oyun oynayacakları alanlar tesis etmek gerekir. 8-10 çadır arasında bir oyun alanı oluşturulabilecek küçük meydancıklar oluşturulabilir.</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Afetzedeler geçici yerleşke ve kamplarda ikamet ettikleri sürece kamp kurallarına uymalıdır. Bunun nedeni, ortaya çıkabilecek risklerin çok sayıda kişiyi etkileme ihtimali olmasıdır. Çöplerin uygun şekilde atılması, tuvaletlerin uygun şekilde kullanılması, yangın güvenliği gibi konularda kamp yönetiminin belirlemiş olduğu kurallar çerçevesinde hareket edilmelidir.</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Çadırkentler yapıları itibariyle bazı güvenlik sorunları oluştururlar. Normal evlerden farklı olarak çadırlar ve çadır kentler içlerinde barınanlara çok daha az güvenlik sağlar. Özellikle çadırkentin ve çadırkent çevresinin geceleri çok iyi aydınlatılması gerekmektedir. Karanlık ve izbe yerler savunmasız kişiler için çok büyük bir güvenlik tehlikesi oluşturabilmektedir. Tuvalet ve çeşme mesafelerinin çok uzak olması da ayrı bir güvenlik sorunudur. Buraları kullanmak için gereken uzun mesafeler savunmasız kişiler için bir güvenlik riski oluşturacaktır. </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Özellikle kış aylarında çadırlar arası mesafelere dikkat etmek olası yangın risklerini azaltır. Yangın riski göz önüne alınarak her 300 metrede 50-75 metre boşluk bırakılmalıdır.</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Çadırların ip ve kazıkları, takılıp düşmeler dikkate alınarak çok açıklara yerleştirilmemelidir.</a:t>
            </a:r>
            <a:endParaRPr lang="en-US" sz="900" b="0" strike="noStrike" spc="-1">
              <a:latin typeface="Arial"/>
            </a:endParaRPr>
          </a:p>
          <a:p>
            <a:pPr algn="just">
              <a:lnSpc>
                <a:spcPct val="100000"/>
              </a:lnSpc>
              <a:spcAft>
                <a:spcPts val="300"/>
              </a:spcAft>
              <a:tabLst>
                <a:tab pos="0" algn="l"/>
              </a:tabLst>
            </a:pPr>
            <a:r>
              <a:rPr lang="tr-TR" sz="900" b="1" i="1" strike="noStrike" spc="-1">
                <a:solidFill>
                  <a:srgbClr val="000000"/>
                </a:solidFill>
                <a:latin typeface="Roboto"/>
                <a:ea typeface="Roboto"/>
              </a:rPr>
              <a:t>Daha fazla bilgi için:  </a:t>
            </a:r>
            <a:r>
              <a:rPr lang="tr-TR" sz="900" b="0" i="1" strike="noStrike" spc="-1">
                <a:solidFill>
                  <a:srgbClr val="000000"/>
                </a:solidFill>
                <a:latin typeface="Roboto"/>
                <a:ea typeface="Roboto"/>
              </a:rPr>
              <a:t>Olağandışı Durumlarda Yaşamı Sürdürme Eğitim Kitapçığı edinilebilir.</a:t>
            </a:r>
            <a:endParaRPr lang="en-US" sz="900" b="0" strike="noStrike" spc="-1">
              <a:latin typeface="Arial"/>
            </a:endParaRPr>
          </a:p>
          <a:p>
            <a:pPr algn="just">
              <a:lnSpc>
                <a:spcPct val="100000"/>
              </a:lnSpc>
              <a:spcAft>
                <a:spcPts val="300"/>
              </a:spcAft>
              <a:tabLst>
                <a:tab pos="0" algn="l"/>
              </a:tabLst>
            </a:pPr>
            <a:endParaRPr lang="en-US" sz="900" b="0" strike="noStrike" spc="-1">
              <a:latin typeface="Arial"/>
            </a:endParaRPr>
          </a:p>
          <a:p>
            <a:pPr algn="just">
              <a:lnSpc>
                <a:spcPct val="100000"/>
              </a:lnSpc>
              <a:spcAft>
                <a:spcPts val="300"/>
              </a:spcAft>
              <a:tabLst>
                <a:tab pos="0" algn="l"/>
              </a:tabLst>
            </a:pPr>
            <a:r>
              <a:rPr lang="tr-TR" sz="900" b="1" i="1" u="sng" strike="noStrike" spc="-1">
                <a:solidFill>
                  <a:srgbClr val="000000"/>
                </a:solidFill>
                <a:uFillTx/>
                <a:latin typeface="Roboto"/>
                <a:ea typeface="Roboto"/>
              </a:rPr>
              <a:t>Bilgi Notu 3:</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Afet ve acil durum çantasında kişinin kendi özel durumuna göre ihtiyaç duyabileceği malzemeler bulundurulur. Bununla birlikte genel olarak başka önlemler almak da gerekebilir.</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Hiçbir yerden yardım almaksızın en az 72 saat (3 gün) boyunca kendi başınıza hayatta kalma mücadelesi vermek için yiyecek ve suyunuzu da hazırlayın. Yiyecek ve suyla birlikte acil durum gereçlerini toplayın, bunları güvenli bir şekilde muhafaza edilen ve erişilmesi kolay bir çantada ve benzeri yerlerde saklayın. Söz konusu malzemeler, tahliye gerektiğinde bir kişinin tek başına taşıyabileceği ayrı ayrı çantalarda bulunmalıdır. Küçük çocuklar, yetişkinler ve özürlüler için gerekli özel malzemeleri unutmayın. Tahliye çantanız diğer acil durum gereçlerinizle birlikte güvenli bir yerde muhafaza edilmelidir. Hazırladığınız malzemeleri 6 ayda bir yenileyiniz.</a:t>
            </a:r>
            <a:endParaRPr lang="en-US" sz="900" b="0" strike="noStrike" spc="-1">
              <a:latin typeface="Arial"/>
            </a:endParaRPr>
          </a:p>
          <a:p>
            <a:pPr algn="just">
              <a:lnSpc>
                <a:spcPct val="100000"/>
              </a:lnSpc>
              <a:spcAft>
                <a:spcPts val="300"/>
              </a:spcAft>
              <a:tabLst>
                <a:tab pos="0" algn="l"/>
              </a:tabLst>
            </a:pPr>
            <a:r>
              <a:rPr lang="tr-TR" sz="900" b="1" i="1" strike="noStrike" spc="-1">
                <a:solidFill>
                  <a:srgbClr val="000000"/>
                </a:solidFill>
                <a:latin typeface="Roboto"/>
                <a:ea typeface="Roboto"/>
              </a:rPr>
              <a:t>Gıda: </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Saklanan gıda ürünlerinin büyük bir bölümü, bozul­mayan, açıldıktan sonra ısıtma veya buzdolabına koymaya gerek olmayan cinsten olmalıdır. Tuzlu kraker, tuzlu kuruyemiş gibi susatan gıdalardan uzak durulmalıdır. Bol sıvı içeren konserve yiyecekler; tuzsuz kraker ve kuru yemişler, tam tahıllı pirinç ve buğday gevrekleri, kurutulmuş meyveler ve kutulu meyve suları taze kalmalarına dikkat edilerek depolan­malıdır.</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Az hacim tutan enerji verici gıdalar (bisküvi, gofret, </a:t>
            </a:r>
            <a:r>
              <a:rPr lang="de-DE" sz="900" b="0" i="1" strike="noStrike" spc="-1">
                <a:solidFill>
                  <a:srgbClr val="000000"/>
                </a:solidFill>
                <a:latin typeface="Roboto"/>
                <a:ea typeface="Roboto"/>
              </a:rPr>
              <a:t>konserve </a:t>
            </a:r>
            <a:r>
              <a:rPr lang="tr-TR" sz="900" b="0" i="1" strike="noStrike" spc="-1">
                <a:solidFill>
                  <a:srgbClr val="000000"/>
                </a:solidFill>
                <a:latin typeface="Roboto"/>
                <a:ea typeface="Roboto"/>
              </a:rPr>
              <a:t>ton balığı, şekerleme vs.) kolayca stoklanabilir. Bu arada konserve açacağını da unutmayın! Ayrıca açıldıktan sonra tekrar kapanabilen tipte ambalajlar tercih edilme­lidir. Plastik poşetler, streç film, alüminyum folyo ruloları da çok işe yarar. Ailede bebek, yaşlı, diyet gerektiren üyelerin özel gereksinimleri unutulmamalıdır.</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Ev kullanılabilir durumda ise, elektrik uzun süre kesik olacağından, ilk iki gün buzdolabındaki gıdaları daha sonra derin dondurucudaki gıdaları tüketmek gerekir. Bu arada, kapak her açıldığında dolap ısınacağından günde belirli defalarda açılmalı, alınacaklar hızla alınmalı ve kısa zamanda kapak tekrar kapatılmalıdır.</a:t>
            </a:r>
            <a:endParaRPr lang="en-US" sz="900" b="0" strike="noStrike" spc="-1">
              <a:latin typeface="Arial"/>
            </a:endParaRPr>
          </a:p>
          <a:p>
            <a:pPr algn="just">
              <a:lnSpc>
                <a:spcPct val="100000"/>
              </a:lnSpc>
              <a:spcAft>
                <a:spcPts val="300"/>
              </a:spcAft>
              <a:tabLst>
                <a:tab pos="0" algn="l"/>
              </a:tabLst>
            </a:pPr>
            <a:endParaRPr lang="en-US" sz="900" b="0" strike="noStrike" spc="-1">
              <a:latin typeface="Arial"/>
            </a:endParaRPr>
          </a:p>
          <a:p>
            <a:pPr algn="just">
              <a:lnSpc>
                <a:spcPct val="100000"/>
              </a:lnSpc>
              <a:spcAft>
                <a:spcPts val="300"/>
              </a:spcAft>
              <a:tabLst>
                <a:tab pos="0" algn="l"/>
              </a:tabLst>
            </a:pPr>
            <a:r>
              <a:rPr lang="tr-TR" sz="900" b="1" i="1" u="sng" strike="noStrike" spc="-1">
                <a:solidFill>
                  <a:srgbClr val="000000"/>
                </a:solidFill>
                <a:uFillTx/>
                <a:latin typeface="Roboto"/>
                <a:ea typeface="Roboto"/>
              </a:rPr>
              <a:t>Bilgi Notu 4:</a:t>
            </a:r>
            <a:endParaRPr lang="en-US" sz="900" b="0" strike="noStrike" spc="-1">
              <a:latin typeface="Arial"/>
            </a:endParaRPr>
          </a:p>
          <a:p>
            <a:pPr algn="just">
              <a:lnSpc>
                <a:spcPct val="100000"/>
              </a:lnSpc>
              <a:spcAft>
                <a:spcPts val="300"/>
              </a:spcAft>
              <a:tabLst>
                <a:tab pos="0" algn="l"/>
              </a:tabLst>
            </a:pPr>
            <a:r>
              <a:rPr lang="tr-TR" sz="900" b="1" i="1" strike="noStrike" spc="-1">
                <a:solidFill>
                  <a:srgbClr val="000000"/>
                </a:solidFill>
                <a:latin typeface="Roboto"/>
                <a:ea typeface="Roboto"/>
              </a:rPr>
              <a:t>Su: </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Afet ve acil durumlarda kişi başına 2.5 - 3 litre içmek için,1-2 litre temizlik ve yemek pişirmek için günde toplam 4-5 litre suya ihtiyaç vardır. 3 gün için ise kişi başına en az 12 litre içme suyu stoklanmalıdır. Bu ölçü, normal koşullarda kişiye içmek için gerekli olan su miktarıdır. Kişilerin su ihtiyacı yaşa, fiziksel şartlara, yapılan aktivitelere, egzersizlere, diyete ve hava şartlarına göre değişir. Çocuklar, çocuk emziren anneler ve hastalar için su gereksinimi daha fazladır. Çok sıcak havalarda ise su ihtiyacı 2 katına çıkmaktadır.</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İçme suyunu doldurduktan sonra, şişeyi kapatırken kapağın iç tarafına parmakların dokunmamasına dikkat etmemiz gerekir. Kullanılmayan suyu altı ayda bir değiştirmeliyiz.</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İçmek için, kişisel kullanım için (diş fırçalama, tuvalet), genel temizlik gibi dezenfektan olarak kullanılacak farklı düzeylerde temizlenmiş suya gereksinim bulunmaktadır. Suyun temizlenmesi için en güvenilir yol birkaç yöntemi birlikte kullanmaktır. En kolay yöntemler süzme, klorlama veya kaynatmadır.</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Suyun içerisinde partiküller varsa önce şişede bu partiküller çöktürülür, sonra temiz bir bezle süzülür (kahve filtresi var ise bu yöntem için çok uygundur).</a:t>
            </a:r>
            <a:endParaRPr lang="en-US" sz="900" b="0" strike="noStrike" spc="-1">
              <a:latin typeface="Arial"/>
            </a:endParaRPr>
          </a:p>
          <a:p>
            <a:pPr algn="just">
              <a:lnSpc>
                <a:spcPct val="100000"/>
              </a:lnSpc>
              <a:spcAft>
                <a:spcPts val="300"/>
              </a:spcAft>
              <a:tabLst>
                <a:tab pos="0" algn="l"/>
              </a:tabLst>
            </a:pPr>
            <a:r>
              <a:rPr lang="tr-TR" sz="900" b="1" i="1" strike="noStrike" spc="-1">
                <a:solidFill>
                  <a:srgbClr val="000000"/>
                </a:solidFill>
                <a:latin typeface="Roboto"/>
                <a:ea typeface="Roboto"/>
              </a:rPr>
              <a:t>Dezenfeksiyon:</a:t>
            </a:r>
            <a:endParaRPr lang="en-US" sz="900" b="0" strike="noStrike" spc="-1">
              <a:latin typeface="Arial"/>
            </a:endParaRPr>
          </a:p>
          <a:p>
            <a:pPr algn="just">
              <a:lnSpc>
                <a:spcPct val="100000"/>
              </a:lnSpc>
              <a:spcAft>
                <a:spcPts val="300"/>
              </a:spcAft>
              <a:tabLst>
                <a:tab pos="0" algn="l"/>
              </a:tabLst>
            </a:pPr>
            <a:r>
              <a:rPr lang="tr-TR" sz="900" b="1" i="1" strike="noStrike" spc="-1">
                <a:solidFill>
                  <a:srgbClr val="000000"/>
                </a:solidFill>
                <a:latin typeface="Roboto"/>
                <a:ea typeface="Roboto"/>
              </a:rPr>
              <a:t>Klorlama işlemi için en uygun yöntem, </a:t>
            </a:r>
            <a:r>
              <a:rPr lang="tr-TR" sz="900" b="0" i="1" strike="noStrike" spc="-1">
                <a:solidFill>
                  <a:srgbClr val="000000"/>
                </a:solidFill>
                <a:latin typeface="Roboto"/>
                <a:ea typeface="Roboto"/>
              </a:rPr>
              <a:t>eczanelerde bulunabilen klor tabletleridir. Bu tabletler, ambalajında tarif edildiği şekilde kullanılarak, bu tabletler sayesinde kullanma, hatta içme suyu sağlanabilir. Klor dezenfeksiyon amacıyla en sık kullanılan kimyasallardan biridir. Kullanımı kolay ve etkilidir. Ayrıca düşük maliyetlidir. Çok dayanıklı olanları dışında, birçok virüs ve bakteriyi öldürebilir.</a:t>
            </a:r>
            <a:endParaRPr lang="en-US" sz="900" b="0" strike="noStrike" spc="-1">
              <a:latin typeface="Arial"/>
            </a:endParaRPr>
          </a:p>
          <a:p>
            <a:pPr algn="just">
              <a:lnSpc>
                <a:spcPct val="100000"/>
              </a:lnSpc>
              <a:spcAft>
                <a:spcPts val="300"/>
              </a:spcAft>
              <a:tabLst>
                <a:tab pos="0" algn="l"/>
              </a:tabLst>
            </a:pPr>
            <a:r>
              <a:rPr lang="tr-TR" sz="900" b="1" i="1" strike="noStrike" spc="-1">
                <a:solidFill>
                  <a:srgbClr val="000000"/>
                </a:solidFill>
                <a:latin typeface="Roboto"/>
                <a:ea typeface="Roboto"/>
              </a:rPr>
              <a:t>Klorlama için ikinci kolay işlem, </a:t>
            </a:r>
            <a:r>
              <a:rPr lang="tr-TR" sz="900" b="0" i="1" strike="noStrike" spc="-1">
                <a:solidFill>
                  <a:srgbClr val="000000"/>
                </a:solidFill>
                <a:latin typeface="Roboto"/>
                <a:ea typeface="Roboto"/>
              </a:rPr>
              <a:t>çamaşır suyu kullanmaktır. Evde kullanılan çamaşır sularında klor bulunur. Ancak saf (parfümsüz, deterjansız) tipleri tercih edilmelidir. Çamaşır temizliğinde kullanılan diğer klorsuz çamaşır suları arındırma  amaçlı kullanılmamalıdır. Belirleyici olan, çamaşır suyunda bulunan klor oranıdır. </a:t>
            </a:r>
            <a:endParaRPr lang="en-US" sz="900" b="0" strike="noStrike" spc="-1">
              <a:latin typeface="Arial"/>
            </a:endParaRPr>
          </a:p>
          <a:p>
            <a:pPr algn="just">
              <a:lnSpc>
                <a:spcPct val="100000"/>
              </a:lnSpc>
              <a:spcAft>
                <a:spcPts val="300"/>
              </a:spcAft>
              <a:tabLst>
                <a:tab pos="0" algn="l"/>
              </a:tabLst>
            </a:pPr>
            <a:r>
              <a:rPr lang="tr-TR" sz="900" b="1" i="1" strike="noStrike" spc="-1">
                <a:solidFill>
                  <a:srgbClr val="000000"/>
                </a:solidFill>
                <a:latin typeface="Roboto"/>
                <a:ea typeface="Roboto"/>
              </a:rPr>
              <a:t>Su temiz ise, </a:t>
            </a:r>
            <a:r>
              <a:rPr lang="tr-TR" sz="900" b="0" i="1" strike="noStrike" spc="-1">
                <a:solidFill>
                  <a:srgbClr val="000000"/>
                </a:solidFill>
                <a:latin typeface="Roboto"/>
                <a:ea typeface="Roboto"/>
              </a:rPr>
              <a:t>kokusuz çamaşır suyu arındırılmak istenen suyla karıştırılıp otuz dakika beklendiğinde suyun dezenfeksiyonu sağlanmış olur. Bu işlemde çamaşır suyunun oranı önemlidir; bir litre suya iki damla, su bulanıksa veya yağmur suyu ise dört damla çamaşır suyu katılması genel­likle kullanma suyu için yeterlidir. </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 Çamaşır suyu katıldıktan sonra su iyice çalkalanmalı ve 30 dakika beklenmelidir. Sudan hafif bir klor kokusu alınmalıdır. Alınmıyorsa, biraz daha çamaşır suyu eklenebilir Daha sonra 15 dakika daha beklenir.</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Ayrıca  suyu en az 1 dakika kaynatarak  bakteriyel kirlenmeden arıtabilirsiniz. Temiz su elde etmek için su iyice kaynatılmalıdır. Kaynadıktan sonra da, on dakikadan daha fazla süre ateşte tutulmalıdır. Soğuduktan sonra içilebilir, ancak tadı pek de iyi olmayacaktır. Kaptan kaba birkaç kez boşaltılarak havalandırıldığında tadı daha iyi olabilir.  Beklemiş su için de aynı işlem geçerlidir. Ayrıca, bu suyun çay halinde içilmesi de bir çözüm yoludur. </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%2’lik tentürdiyot ile (berrak suya/bulanık suya)1 litre suya 3/6 damla </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Çamaşır suyu ile (berrak suya/bulanık suya)1 litre suya 2/4 damla </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Çamaşır suyu bir yıldan eski ise iki misli uygulayınız.1 litre suya 4/8 damla </a:t>
            </a:r>
            <a:endParaRPr lang="en-US" sz="900" b="0" strike="noStrike" spc="-1">
              <a:latin typeface="Arial"/>
            </a:endParaRPr>
          </a:p>
          <a:p>
            <a:pPr algn="just">
              <a:lnSpc>
                <a:spcPct val="100000"/>
              </a:lnSpc>
              <a:spcAft>
                <a:spcPts val="300"/>
              </a:spcAft>
              <a:tabLst>
                <a:tab pos="0" algn="l"/>
              </a:tabLst>
            </a:pPr>
            <a:r>
              <a:rPr lang="tr-TR" sz="900" b="1" i="1" strike="noStrike" spc="-1">
                <a:solidFill>
                  <a:srgbClr val="000000"/>
                </a:solidFill>
                <a:latin typeface="Roboto"/>
                <a:ea typeface="Roboto"/>
              </a:rPr>
              <a:t>İnternet Kaynağı: </a:t>
            </a:r>
            <a:r>
              <a:rPr lang="tr-TR" sz="900" b="0" i="1" strike="noStrike" spc="-1">
                <a:solidFill>
                  <a:srgbClr val="000000"/>
                </a:solidFill>
                <a:latin typeface="Roboto"/>
                <a:ea typeface="Roboto"/>
              </a:rPr>
              <a:t>http://www.cusec.org/documents/cusec/drinkingwater.pdf (Orta Amerika Deprem Konsorsiyumu - CUSEC)</a:t>
            </a:r>
            <a:endParaRPr lang="en-US" sz="900" b="0" strike="noStrike" spc="-1">
              <a:latin typeface="Arial"/>
            </a:endParaRPr>
          </a:p>
          <a:p>
            <a:pPr algn="just">
              <a:lnSpc>
                <a:spcPct val="100000"/>
              </a:lnSpc>
              <a:spcAft>
                <a:spcPts val="300"/>
              </a:spcAft>
              <a:tabLst>
                <a:tab pos="0" algn="l"/>
              </a:tabLst>
            </a:pPr>
            <a:r>
              <a:rPr lang="tr-TR" sz="900" b="1" i="1" strike="noStrike" spc="-1">
                <a:solidFill>
                  <a:srgbClr val="000000"/>
                </a:solidFill>
                <a:latin typeface="Roboto"/>
                <a:ea typeface="Roboto"/>
              </a:rPr>
              <a:t>Daha fazla bilgi için:  </a:t>
            </a:r>
            <a:r>
              <a:rPr lang="tr-TR" sz="900" b="0" i="1" strike="noStrike" spc="-1">
                <a:solidFill>
                  <a:srgbClr val="000000"/>
                </a:solidFill>
                <a:latin typeface="Roboto"/>
                <a:ea typeface="Roboto"/>
              </a:rPr>
              <a:t>Olağandışı Durumlarda Yaşamı Sürdürme Eğitim Kitapçığı edinilebilir</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İçme suları söz konusu olduğunda suyun kalitesi önem kazanır. İnsanlar temiz görünen suları tüketebilir ancak bu sularda bile bazı mikrobiyolojik organizmalar ve kimyasallar bulunabilir. Bunları tespit etmek uzmanlık isteyen bir iştir. Bu nedenle bir uzman tarafından gerekli testler yapılarak kullanmaya uygun olduğu belirtilmemiş kaynaklardan edinilen sular mutlaka arıtılmalıdır. </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Güvenilir olmayan kaynaklardan tüketilen sular virüs, bakteri, kurt gibi hastalık yapıcı unsurlar içerebilir. Bu durum özellikle suya dışkı karıştığı zaman ortaya çıkar. Su kalitesinin korunması için yapılacak şeylerin başında, su kaynaklarını kirletmemek gelir. Bu nedenle çöplerin, tuvaletlerin ve diğer atık alanlarının su kaynaklarını etkilemeyecek yerlerde olması gerekir.</a:t>
            </a:r>
            <a:endParaRPr lang="en-US" sz="900" b="0" strike="noStrike" spc="-1">
              <a:latin typeface="Arial"/>
            </a:endParaRPr>
          </a:p>
          <a:p>
            <a:pPr algn="just">
              <a:lnSpc>
                <a:spcPct val="100000"/>
              </a:lnSpc>
              <a:spcAft>
                <a:spcPts val="300"/>
              </a:spcAft>
              <a:tabLst>
                <a:tab pos="0" algn="l"/>
              </a:tabLst>
            </a:pPr>
            <a:r>
              <a:rPr lang="tr-TR" sz="900" b="1" i="1" strike="noStrike" spc="-1">
                <a:solidFill>
                  <a:srgbClr val="000000"/>
                </a:solidFill>
                <a:latin typeface="Roboto"/>
                <a:ea typeface="Roboto"/>
              </a:rPr>
              <a:t>Kaynatma</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Kaynatmak çok etkin bir dezenfeksiyon yöntemidir. Suyu en az 1 dakika kaynatarak  bakteriyel kirlenmeden arıtabilirsiniz. Suyun beş dakika kaynatılması yeterli olabilir ancak yirmi dakikaya kadar kaynatılması tavsiye edilir. Bu yöntemin dezavantajı ise çok yakıt tüketmesidir. </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Temiz su elde etmek için su iyice kaynatılmalıdır. Kaynadıktan sonra da, on dakikadan daha fazla süre ateşte tutulmalıdır. Soğuduktan sonra içilebilir, ancak tadı pek de iyi olmayacaktır. Kaptan kaba birkaç kez boşaltılarak havalandırıldığında tadı daha iyi olabilir.  Beklemiş su için de aynı işlem geçerlidir. Ayrıca, bu suyun çay halinde içilmesi de bir çözüm yoludur.</a:t>
            </a:r>
            <a:endParaRPr lang="en-US" sz="900" b="0" strike="noStrike" spc="-1">
              <a:latin typeface="Arial"/>
            </a:endParaRPr>
          </a:p>
          <a:p>
            <a:pPr algn="just">
              <a:lnSpc>
                <a:spcPct val="100000"/>
              </a:lnSpc>
              <a:spcAft>
                <a:spcPts val="300"/>
              </a:spcAft>
              <a:tabLst>
                <a:tab pos="0" algn="l"/>
              </a:tabLst>
            </a:pPr>
            <a:r>
              <a:rPr lang="tr-TR" sz="900" b="1" i="1" strike="noStrike" spc="-1">
                <a:solidFill>
                  <a:srgbClr val="000000"/>
                </a:solidFill>
                <a:latin typeface="Roboto"/>
                <a:ea typeface="Roboto"/>
              </a:rPr>
              <a:t>Arıtma</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Su arıtma teknik bilgi ve uzmanlık gerektiren bir çalışmadır, ancak yine de çok basit bazı önlemlerle suyun içilebilir hale getirilmesi mümkündür. Özellikle yardım kuruluşları tarafından güvenilir su sağlanana kadar, güvenilir olmayan kaynaklardan edinilen sular için uygun teknikler mutlaka uygulanmalıdır.</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Bu yöntemler sadece sudaki fiziksel ve mikrobiyolojik kirlenmeyi ortadan kaldırırlar. Eğer kimyasal karışmışsa, bu su uzmanlar tarafından arındırılıncaya kadar kullanılmamalıdır. Suyu arıtmak için uygulanabilecek bazı basit yöntemler vardır.</a:t>
            </a:r>
            <a:endParaRPr lang="en-US" sz="900" b="0" strike="noStrike" spc="-1">
              <a:latin typeface="Arial"/>
            </a:endParaRPr>
          </a:p>
          <a:p>
            <a:pPr algn="just">
              <a:lnSpc>
                <a:spcPct val="100000"/>
              </a:lnSpc>
              <a:spcAft>
                <a:spcPts val="300"/>
              </a:spcAft>
              <a:tabLst>
                <a:tab pos="0" algn="l"/>
              </a:tabLst>
            </a:pPr>
            <a:r>
              <a:rPr lang="tr-TR" sz="900" b="1" i="1" strike="noStrike" spc="-1">
                <a:solidFill>
                  <a:srgbClr val="000000"/>
                </a:solidFill>
                <a:latin typeface="Roboto"/>
                <a:ea typeface="Roboto"/>
              </a:rPr>
              <a:t>Süzme</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Temiz bir pamuklu kumaş suyu süzmek için kullanılabilir. Kumaş, suyun doldurulacağı kabın üzerine yerleştirilir ve suyun kumaştan geçerek kaba akması sağlanır. Kumaş ne kadar sıkı dokunmuş olursa suyu o kadar iyi süzer. Süzme yöntemi bazı bağırsak kurdu taşıyan organizmaların da sudan ayrılmasını sağlar. Süzmek için kullanılan bez mutlaka temiz olmalıdır; temiz su ve sabunla yıkanarak temizlenebilir. Ayrıca hep aynı yüzü kullanılmalıdır. Aksi takdirde süzme işlemi sağlıklı olmaz.</a:t>
            </a:r>
            <a:endParaRPr lang="en-US" sz="900" b="0" strike="noStrike" spc="-1">
              <a:latin typeface="Arial"/>
            </a:endParaRPr>
          </a:p>
          <a:p>
            <a:pPr algn="just">
              <a:lnSpc>
                <a:spcPct val="100000"/>
              </a:lnSpc>
              <a:spcAft>
                <a:spcPts val="300"/>
              </a:spcAft>
              <a:tabLst>
                <a:tab pos="0" algn="l"/>
              </a:tabLst>
            </a:pPr>
            <a:r>
              <a:rPr lang="tr-TR" sz="900" b="1" i="1" strike="noStrike" spc="-1">
                <a:solidFill>
                  <a:srgbClr val="000000"/>
                </a:solidFill>
                <a:latin typeface="Roboto"/>
                <a:ea typeface="Roboto"/>
              </a:rPr>
              <a:t>Havalandırma (havayla temas ettirerek temizleme)</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Havalandırma yoluyla temizleme, sudaki oksijen bileşenini artırmakla olur. Bunun sonucunda aşağıdaki özellikler sağlanmış olur:</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Suyun tadına ve kokusuna etki eden uçucu maddeler ortadan kaldırılır.</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Sudaki karbondioksit seviyesi azalır.</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Çözünmüş olan demir ve manganez gibi mineraller okside olur. Bu şekilde tortu oluşturur ve filtreleme veya çökelme gibi yöntemlerle arıtılabilecek hale gelir.</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Havalandırma için gereken şey, suyun havayla yakın temasta bulunmasıdır. Bunun en basit yöntemi ise suyu dökülmeyeceği bir kaba tam doldurmadan koyup hızlı bir şekilde beş dakika çalkalamaktır. Otuz dakika dinlendirildikten sonra askıda olan parçacıklar çökelecektir.</a:t>
            </a:r>
            <a:endParaRPr lang="en-US" sz="900" b="0" strike="noStrike" spc="-1">
              <a:latin typeface="Arial"/>
            </a:endParaRPr>
          </a:p>
          <a:p>
            <a:pPr algn="just">
              <a:lnSpc>
                <a:spcPct val="100000"/>
              </a:lnSpc>
              <a:spcAft>
                <a:spcPts val="300"/>
              </a:spcAft>
              <a:tabLst>
                <a:tab pos="0" algn="l"/>
              </a:tabLst>
            </a:pPr>
            <a:r>
              <a:rPr lang="tr-TR" sz="900" b="1" i="1" strike="noStrike" spc="-1">
                <a:solidFill>
                  <a:srgbClr val="000000"/>
                </a:solidFill>
                <a:latin typeface="Roboto"/>
                <a:ea typeface="Roboto"/>
              </a:rPr>
              <a:t>Dinlendirme</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Sağlıklı koşullarda saklandığı takdirde, suda bulunan bakterilerin %50'si ölür. Ayrıca askıda bulunan maddeler ve bazı hastalık yapıcı unsurlar kabın dibine çökelir. Bu amaç için kullanılan kabın bir kapağı olmalı ve periyodik temizliği yapılmalıdır.</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Kabın üst kısımları her zaman daha temiz olur; dolayısıyla buradaki su kullanılmalıdır. Su eğer 48 saat bekletilirse bazı hastalık taşıyabilen kurtlara ev sahipliği yapan organizmalar ortadan kalkar.</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Dinlendirme için birinci gün bir kapta bekletilen su ikinci gün başka bir kaba aktarılır ve üçüncü gün konulduğu temiz kapta tüketilir. Böylelikle suyun kullanmadan önce en az 48 saat beklemesi sağlanmış olur.</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İçme sularının zararlı organizmalar içermemesi gerekir. Arıtma yöntemleri sudaki bazı mikro organizmaları yok edebilir fakat hiçbir zaman tamamının ortadan kalktığı garanti edilemez. Bunun için su mutlaka dezenfekte edilmelidir. Dezenfeksiyon, diğer arıtma işlemlerinden geçmiş sulara uygulanır. Afetzedeler tarafından uygulanabilecek dezenfeksiyon yöntemlerine Kaynatma ve Klorlama örnek olarak verilebilir.</a:t>
            </a:r>
            <a:endParaRPr lang="en-US" sz="900" b="0" strike="noStrike" spc="-1">
              <a:latin typeface="Arial"/>
            </a:endParaRPr>
          </a:p>
          <a:p>
            <a:pPr algn="just">
              <a:lnSpc>
                <a:spcPct val="100000"/>
              </a:lnSpc>
              <a:spcAft>
                <a:spcPts val="300"/>
              </a:spcAft>
              <a:tabLst>
                <a:tab pos="0" algn="l"/>
              </a:tabLst>
            </a:pPr>
            <a:r>
              <a:rPr lang="tr-TR" sz="900" b="1" i="1" strike="noStrike" spc="-1">
                <a:solidFill>
                  <a:srgbClr val="000000"/>
                </a:solidFill>
                <a:latin typeface="Roboto"/>
                <a:ea typeface="Roboto"/>
              </a:rPr>
              <a:t>Daha fazla bilgi için:  </a:t>
            </a:r>
            <a:r>
              <a:rPr lang="tr-TR" sz="900" b="0" i="1" strike="noStrike" spc="-1">
                <a:solidFill>
                  <a:srgbClr val="000000"/>
                </a:solidFill>
                <a:latin typeface="Roboto"/>
                <a:ea typeface="Roboto"/>
              </a:rPr>
              <a:t>Olağandışı Durumlarda Yaşamı Sürdürme Eğitim Kitapçığı edinilebilir.</a:t>
            </a:r>
            <a:endParaRPr lang="en-US" sz="900" b="0" strike="noStrike" spc="-1">
              <a:latin typeface="Arial"/>
            </a:endParaRPr>
          </a:p>
          <a:p>
            <a:pPr algn="just">
              <a:lnSpc>
                <a:spcPct val="100000"/>
              </a:lnSpc>
              <a:spcAft>
                <a:spcPts val="300"/>
              </a:spcAft>
              <a:tabLst>
                <a:tab pos="0" algn="l"/>
              </a:tabLst>
            </a:pPr>
            <a:endParaRPr lang="en-US" sz="900" b="0" strike="noStrike" spc="-1">
              <a:latin typeface="Arial"/>
            </a:endParaRPr>
          </a:p>
          <a:p>
            <a:pPr algn="just">
              <a:lnSpc>
                <a:spcPct val="100000"/>
              </a:lnSpc>
              <a:spcAft>
                <a:spcPts val="300"/>
              </a:spcAft>
              <a:tabLst>
                <a:tab pos="0" algn="l"/>
              </a:tabLst>
            </a:pPr>
            <a:r>
              <a:rPr lang="tr-TR" sz="900" b="1" i="1" u="sng" strike="noStrike" spc="-1">
                <a:solidFill>
                  <a:srgbClr val="000000"/>
                </a:solidFill>
                <a:uFillTx/>
                <a:latin typeface="Roboto"/>
                <a:ea typeface="Roboto"/>
              </a:rPr>
              <a:t>Bilgi Notu 5:</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Tuvalet ihtiyacının giderilmesi genellikle hassas bir konudur. Elbette olağandışı zamanlarda tuvalet ihtiyacını gidermek daha zor olacaktır. Fakat bu durumda dahi geçici tuvaletler hazırlanırken bazı temel ihtiyaçların göz önünde bulundurulması gerekir.</a:t>
            </a:r>
            <a:endParaRPr lang="en-US" sz="900" b="0" strike="noStrike" spc="-1">
              <a:latin typeface="Arial"/>
            </a:endParaRPr>
          </a:p>
          <a:p>
            <a:pPr algn="just">
              <a:lnSpc>
                <a:spcPct val="100000"/>
              </a:lnSpc>
              <a:spcAft>
                <a:spcPts val="300"/>
              </a:spcAft>
              <a:tabLst>
                <a:tab pos="0" algn="l"/>
              </a:tabLst>
            </a:pPr>
            <a:r>
              <a:rPr lang="tr-TR" sz="900" b="1" i="1" strike="noStrike" spc="-1">
                <a:solidFill>
                  <a:srgbClr val="000000"/>
                </a:solidFill>
                <a:latin typeface="Roboto"/>
                <a:ea typeface="Roboto"/>
              </a:rPr>
              <a:t>Yer seçimi: </a:t>
            </a:r>
            <a:r>
              <a:rPr lang="tr-TR" sz="900" b="0" i="1" strike="noStrike" spc="-1">
                <a:solidFill>
                  <a:srgbClr val="000000"/>
                </a:solidFill>
                <a:latin typeface="Roboto"/>
                <a:ea typeface="Roboto"/>
              </a:rPr>
              <a:t>Pratik bir tuvalet inşa etmeden önce yerini belirlemek gerekmektedir. Tuvaletin yeri barınılan alanın uzağında kalmalıdır. Tuvaletler kesinlikle su kaynaklarına karışabilecek yerlere kurulmamalı, söz konusu kaynaklara en az 30 m mesafede olmalıdır. Özellikle su kaynağı bulunan yamaçlara kurulmamalıdır.</a:t>
            </a:r>
            <a:endParaRPr lang="en-US" sz="900" b="0" strike="noStrike" spc="-1">
              <a:latin typeface="Arial"/>
            </a:endParaRPr>
          </a:p>
          <a:p>
            <a:pPr algn="just">
              <a:lnSpc>
                <a:spcPct val="100000"/>
              </a:lnSpc>
              <a:spcAft>
                <a:spcPts val="300"/>
              </a:spcAft>
              <a:tabLst>
                <a:tab pos="0" algn="l"/>
              </a:tabLst>
            </a:pPr>
            <a:r>
              <a:rPr lang="tr-TR" sz="900" b="1" i="1" strike="noStrike" spc="-1">
                <a:solidFill>
                  <a:srgbClr val="000000"/>
                </a:solidFill>
                <a:latin typeface="Roboto"/>
                <a:ea typeface="Roboto"/>
              </a:rPr>
              <a:t>Drenaj ve dayanıklılık: </a:t>
            </a:r>
            <a:r>
              <a:rPr lang="tr-TR" sz="900" b="0" i="1" strike="noStrike" spc="-1">
                <a:solidFill>
                  <a:srgbClr val="000000"/>
                </a:solidFill>
                <a:latin typeface="Roboto"/>
                <a:ea typeface="Roboto"/>
              </a:rPr>
              <a:t>Tuvaletler su basması, taşma ve hava şartlarına dayanıklı olmalıdır. Rüzgâr ve yağışlarda yıkılmayacak ve taşmayacak şekilde inşa edilmelidir.</a:t>
            </a:r>
            <a:endParaRPr lang="en-US" sz="900" b="0" strike="noStrike" spc="-1">
              <a:latin typeface="Arial"/>
            </a:endParaRPr>
          </a:p>
          <a:p>
            <a:pPr algn="just">
              <a:lnSpc>
                <a:spcPct val="100000"/>
              </a:lnSpc>
              <a:spcAft>
                <a:spcPts val="300"/>
              </a:spcAft>
              <a:tabLst>
                <a:tab pos="0" algn="l"/>
              </a:tabLst>
            </a:pPr>
            <a:r>
              <a:rPr lang="tr-TR" sz="900" b="1" i="1" strike="noStrike" spc="-1">
                <a:solidFill>
                  <a:srgbClr val="000000"/>
                </a:solidFill>
                <a:latin typeface="Roboto"/>
                <a:ea typeface="Roboto"/>
              </a:rPr>
              <a:t>Kullanım ömrü: </a:t>
            </a:r>
            <a:r>
              <a:rPr lang="tr-TR" sz="900" b="0" i="1" strike="noStrike" spc="-1">
                <a:solidFill>
                  <a:srgbClr val="000000"/>
                </a:solidFill>
                <a:latin typeface="Roboto"/>
                <a:ea typeface="Roboto"/>
              </a:rPr>
              <a:t>Kullanım ömrü dolan tuvaletler kullanılmamalı, tuvalet alanı yeni yere taşınmalıdır. Dolmuş olan tuvalet yerleri mutlaka işaretlenmeli ve uygun şekilde kapatılmalıdır.</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Tuvaletler toplumdaki tüm bireylerin ihtiyaçlarına cevap verebilmeli; bu konuda çocuklar, engelliler, yaşlılar ve hamileler gibi özel ihtiyaç sahipleri de düşünülmelidir. Tuvaletlerin bulunduğu yer, kullanan kişinin mahremiyet ihtiyacını karşılayabilmeli, fakat güvenlik sorunu yaratacak kadar izbe bir yer tercih edilmemelidir. Tuvaletlerde temizlik için su bulundurulmalıdır. Afet koşulları içerisinde kurulacak olan her türlü tuvaletin bazı kriterleri sağlaması gerekir. Bu kriterler ayırma, izole etme ve yok etmedir. Basit bir tuvalet, dışkıyı insanların yaşam alanlarından ayırmalı, bulunduğu yerde izole etmeli ve ayrıştırmayı sağlamalıdır. Tuvaletler bir topluluk yerine aileye özel yapılabilirse daha temiz tutulacaktır. Bununla beraber afetin ilk anlarında kurulan umumi tuvaletlerin temiz tutulması için afetzedeler özel çaba göstermelidir. Tüm temizlik kuralları, uzmanlar tarafından belirtildiği şekilde uygulanmalıdır.</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Prensipte insan dışkısından kurtulmak için atılan çok basit ama erken adımlar, yüksek teknolojili ama geç atılan adımlardan daha verimli olmuştur. Afet bölgesine yardım ulaştığında umumi tuvalet gibi bazı hizmetler sağlanmaya başlanacaktır. Bu hizmetler sağlanana kadar aileler kendileri için basit tuvalet alanları kurabilir.</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Afetin hemen ardından insanların giremediği meskenlerinin yakınında olacak biçimde acil tuvalet çözümüne ihtiyaç duyulacaktır. Afetzedeler zaten ihtiyacını gidermek için uygun göreceği yerleri tuvalet olarak kullanacaktır; fakat tuvalet konusu sağlık açısından özel bir öneme sahiptir ve dikkatle planlanmalıdır. Afet koşullarında erken zamanda yapılan bir hatayı sonradan düzeltmek çok zor olacaktır.</a:t>
            </a:r>
            <a:endParaRPr lang="en-US" sz="900" b="0" strike="noStrike" spc="-1">
              <a:latin typeface="Arial"/>
            </a:endParaRPr>
          </a:p>
          <a:p>
            <a:pPr algn="just">
              <a:lnSpc>
                <a:spcPct val="100000"/>
              </a:lnSpc>
              <a:spcAft>
                <a:spcPts val="300"/>
              </a:spcAft>
              <a:tabLst>
                <a:tab pos="0" algn="l"/>
              </a:tabLst>
            </a:pPr>
            <a:r>
              <a:rPr lang="tr-TR" sz="900" b="1" i="1" strike="noStrike" spc="-1">
                <a:solidFill>
                  <a:srgbClr val="000000"/>
                </a:solidFill>
                <a:latin typeface="Roboto"/>
                <a:ea typeface="Roboto"/>
              </a:rPr>
              <a:t>Pratik tuvalet: </a:t>
            </a:r>
            <a:r>
              <a:rPr lang="tr-TR" sz="900" b="0" i="1" strike="noStrike" spc="-1">
                <a:solidFill>
                  <a:srgbClr val="000000"/>
                </a:solidFill>
                <a:latin typeface="Roboto"/>
                <a:ea typeface="Roboto"/>
              </a:rPr>
              <a:t>Bir ailenin kullanımı için yukarıda tarif edilen kriterlere uygun bir yere 0.8 m x 0.5 m’lik genişlikte ve 1 m derinliğinde bir çukur açılır. Çukurun iki yanına ayak yeri olarak iki tahta koyulabilir. Dört tarafı mahremiyet için çevrildiğinde tuvalet tamamlanmış olacaktır. Bu tip tuvaletlerin temizliği dışkının kazılan çukurdan çıkan toprakla örtülmesiyle yapılır. Her gün ince bir toprak tabakası dışkıların üzerine serpiştirilmelidir. Ayrıca tuvaletin içinde de temizlik amaçlı su ve mümkünse dezenfektan bulunmalıdır. Taharet temizliği için bir kişinin günlük su ihtiyacı 1-2 litredir. Bu tuvaletlere bebek bezleri ve kadın pedleri atılmamalıdır. Tuvalet gece kullanılacaksa mutlaka aydınlatma olmalıdır.</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Bu tuvaletler çukurun ağzına 30 cm kalacak kadar dolduğunda kapatılmalıdır. Bu sırada üzeri sıkı toprakla doldurulmalı ve kireçle işaretlenmelidir.</a:t>
            </a:r>
            <a:endParaRPr lang="en-US" sz="900" b="0" strike="noStrike" spc="-1">
              <a:latin typeface="Arial"/>
            </a:endParaRPr>
          </a:p>
          <a:p>
            <a:pPr algn="just">
              <a:lnSpc>
                <a:spcPct val="100000"/>
              </a:lnSpc>
              <a:spcAft>
                <a:spcPts val="300"/>
              </a:spcAft>
              <a:tabLst>
                <a:tab pos="0" algn="l"/>
              </a:tabLst>
            </a:pPr>
            <a:r>
              <a:rPr lang="tr-TR" sz="900" b="1" i="1" strike="noStrike" spc="-1">
                <a:solidFill>
                  <a:srgbClr val="000000"/>
                </a:solidFill>
                <a:latin typeface="Roboto"/>
                <a:ea typeface="Roboto"/>
              </a:rPr>
              <a:t>Sinekler ve koku: </a:t>
            </a:r>
            <a:r>
              <a:rPr lang="tr-TR" sz="900" b="0" i="1" strike="noStrike" spc="-1">
                <a:solidFill>
                  <a:srgbClr val="000000"/>
                </a:solidFill>
                <a:latin typeface="Roboto"/>
                <a:ea typeface="Roboto"/>
              </a:rPr>
              <a:t>Dışkı, böceklenmeye ve koku yapmaya uygundur. Özellikle sineklerin artmasına neden olabilir. Bu nedenle temizliğin çok iyi yapılması gerekir.</a:t>
            </a:r>
            <a:endParaRPr lang="en-US" sz="900" b="0" strike="noStrike" spc="-1">
              <a:latin typeface="Arial"/>
            </a:endParaRPr>
          </a:p>
          <a:p>
            <a:pPr algn="just">
              <a:lnSpc>
                <a:spcPct val="100000"/>
              </a:lnSpc>
              <a:spcAft>
                <a:spcPts val="300"/>
              </a:spcAft>
              <a:tabLst>
                <a:tab pos="0" algn="l"/>
              </a:tabLst>
            </a:pPr>
            <a:r>
              <a:rPr lang="tr-TR" sz="900" b="1" i="1" strike="noStrike" spc="-1">
                <a:solidFill>
                  <a:srgbClr val="000000"/>
                </a:solidFill>
                <a:latin typeface="Roboto"/>
                <a:ea typeface="Roboto"/>
              </a:rPr>
              <a:t>Temizlik ve mahremiyet: </a:t>
            </a:r>
            <a:r>
              <a:rPr lang="tr-TR" sz="900" b="0" i="1" strike="noStrike" spc="-1">
                <a:solidFill>
                  <a:srgbClr val="000000"/>
                </a:solidFill>
                <a:latin typeface="Roboto"/>
                <a:ea typeface="Roboto"/>
              </a:rPr>
              <a:t>Tuvaletlerin kullanım için temiz tutulması gerekir. Ayrıca kullanan kişilere mahremiyet sağlamalıdır.</a:t>
            </a:r>
            <a:endParaRPr lang="en-US" sz="900" b="0" strike="noStrike" spc="-1">
              <a:latin typeface="Arial"/>
            </a:endParaRPr>
          </a:p>
          <a:p>
            <a:pPr algn="just">
              <a:lnSpc>
                <a:spcPct val="100000"/>
              </a:lnSpc>
              <a:spcAft>
                <a:spcPts val="300"/>
              </a:spcAft>
              <a:tabLst>
                <a:tab pos="0" algn="l"/>
              </a:tabLst>
            </a:pPr>
            <a:r>
              <a:rPr lang="tr-TR" sz="900" b="1" i="1" strike="noStrike" spc="-1">
                <a:solidFill>
                  <a:srgbClr val="000000"/>
                </a:solidFill>
                <a:latin typeface="Roboto"/>
                <a:ea typeface="Roboto"/>
              </a:rPr>
              <a:t>Güvenlik: </a:t>
            </a:r>
            <a:r>
              <a:rPr lang="tr-TR" sz="900" b="0" i="1" strike="noStrike" spc="-1">
                <a:solidFill>
                  <a:srgbClr val="000000"/>
                </a:solidFill>
                <a:latin typeface="Roboto"/>
                <a:ea typeface="Roboto"/>
              </a:rPr>
              <a:t>Tuvaletler güvenlik nedeni ile çok mesafeli yerlere kurulmamalıdır. Ancak koku, hijyen vb. nedenlerden dolayı çadırlara çok da yakın </a:t>
            </a:r>
            <a:r>
              <a:rPr lang="tr-TR" sz="900" b="1" i="1" strike="noStrike" spc="-1">
                <a:solidFill>
                  <a:srgbClr val="000000"/>
                </a:solidFill>
                <a:latin typeface="Roboto"/>
                <a:ea typeface="Roboto"/>
              </a:rPr>
              <a:t>olmamalıdır.</a:t>
            </a:r>
            <a:endParaRPr lang="en-US" sz="900" b="0" strike="noStrike" spc="-1">
              <a:latin typeface="Arial"/>
            </a:endParaRPr>
          </a:p>
          <a:p>
            <a:pPr>
              <a:lnSpc>
                <a:spcPct val="100000"/>
              </a:lnSpc>
              <a:tabLst>
                <a:tab pos="0" algn="l"/>
              </a:tabLst>
            </a:pPr>
            <a:endParaRPr lang="en-US" sz="900" b="0" strike="noStrike" spc="-1">
              <a:latin typeface="Arial"/>
            </a:endParaRPr>
          </a:p>
        </p:txBody>
      </p:sp>
      <p:sp>
        <p:nvSpPr>
          <p:cNvPr id="715" name="Slayt Numarası Yer Tutucusu 3"/>
          <p:cNvSpPr/>
          <p:nvPr/>
        </p:nvSpPr>
        <p:spPr>
          <a:xfrm>
            <a:off x="3884760" y="8685360"/>
            <a:ext cx="2971080" cy="457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BAA76186-DDE5-4C0E-8137-85F5C4E98DE6}" type="slidenum">
              <a:rPr lang="tr-TR" sz="1200" b="0" strike="noStrike" spc="-1">
                <a:latin typeface="Times New Roman"/>
              </a:rPr>
              <a:t>33</a:t>
            </a:fld>
            <a:endParaRPr lang="en-US" sz="1200" b="0" strike="noStrike" spc="-1">
              <a:latin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 name="PlaceHolder 1"/>
          <p:cNvSpPr>
            <a:spLocks noGrp="1" noRot="1" noChangeAspect="1"/>
          </p:cNvSpPr>
          <p:nvPr>
            <p:ph type="sldImg"/>
          </p:nvPr>
        </p:nvSpPr>
        <p:spPr>
          <a:xfrm>
            <a:off x="685800" y="1143000"/>
            <a:ext cx="5485680" cy="3085560"/>
          </a:xfrm>
          <a:prstGeom prst="rect">
            <a:avLst/>
          </a:prstGeom>
        </p:spPr>
      </p:sp>
      <p:sp>
        <p:nvSpPr>
          <p:cNvPr id="717" name="PlaceHolder 2"/>
          <p:cNvSpPr>
            <a:spLocks noGrp="1"/>
          </p:cNvSpPr>
          <p:nvPr>
            <p:ph type="body"/>
          </p:nvPr>
        </p:nvSpPr>
        <p:spPr>
          <a:xfrm>
            <a:off x="685800" y="4400640"/>
            <a:ext cx="5485680" cy="3599640"/>
          </a:xfrm>
          <a:prstGeom prst="rect">
            <a:avLst/>
          </a:prstGeom>
        </p:spPr>
        <p:txBody>
          <a:bodyPr lIns="0" tIns="0" rIns="0" bIns="0">
            <a:noAutofit/>
          </a:bodyPr>
          <a:lstStyle/>
          <a:p>
            <a:pPr marL="216000" indent="-215640">
              <a:lnSpc>
                <a:spcPct val="80000"/>
              </a:lnSpc>
              <a:tabLst>
                <a:tab pos="0" algn="l"/>
              </a:tabLst>
            </a:pPr>
            <a:r>
              <a:rPr lang="tr-TR" sz="1000" b="1" strike="noStrike" spc="-1">
                <a:solidFill>
                  <a:srgbClr val="000000"/>
                </a:solidFill>
                <a:latin typeface="Roboto"/>
                <a:ea typeface="Roboto"/>
              </a:rPr>
              <a:t>Önerilen Süre: 1 dk. </a:t>
            </a:r>
            <a:endParaRPr lang="en-US" sz="1000" b="0" strike="noStrike" spc="-1">
              <a:latin typeface="Arial"/>
            </a:endParaRPr>
          </a:p>
          <a:p>
            <a:pPr marL="216000" indent="-215640">
              <a:lnSpc>
                <a:spcPct val="90000"/>
              </a:lnSpc>
              <a:spcAft>
                <a:spcPts val="601"/>
              </a:spcAft>
              <a:tabLst>
                <a:tab pos="0" algn="l"/>
              </a:tabLst>
            </a:pPr>
            <a:r>
              <a:rPr lang="tr-TR" sz="1000" b="1" i="1" strike="noStrike" spc="-1">
                <a:solidFill>
                  <a:srgbClr val="000000"/>
                </a:solidFill>
                <a:latin typeface="Roboto"/>
                <a:ea typeface="Roboto"/>
              </a:rPr>
              <a:t>Slayt animasyonu otomatik başlar, sessizdir.</a:t>
            </a:r>
            <a:endParaRPr lang="en-US" sz="1000" b="0" strike="noStrike" spc="-1">
              <a:latin typeface="Arial"/>
            </a:endParaRPr>
          </a:p>
          <a:p>
            <a:pPr marL="216000" indent="-215640">
              <a:lnSpc>
                <a:spcPct val="100000"/>
              </a:lnSpc>
              <a:tabLst>
                <a:tab pos="0" algn="l"/>
              </a:tabLst>
            </a:pPr>
            <a:endParaRPr lang="en-US" sz="1000" b="0" strike="noStrike" spc="-1">
              <a:latin typeface="Arial"/>
            </a:endParaRPr>
          </a:p>
          <a:p>
            <a:pPr marL="216000" indent="-215640" algn="just">
              <a:lnSpc>
                <a:spcPct val="100000"/>
              </a:lnSpc>
              <a:spcAft>
                <a:spcPts val="601"/>
              </a:spcAft>
              <a:tabLst>
                <a:tab pos="0" algn="l"/>
              </a:tabLst>
            </a:pPr>
            <a:r>
              <a:rPr lang="tr-TR" sz="1000" b="0" strike="noStrike" spc="-1">
                <a:solidFill>
                  <a:srgbClr val="000000"/>
                </a:solidFill>
                <a:latin typeface="Roboto"/>
                <a:ea typeface="Roboto"/>
              </a:rPr>
              <a:t>Her büyük depremden sonra mutlaka artçı deprem olur. Artçı depremler zaman içerisinde seyrekleşir ve büyüklükleri azalır. Artçı depremler hasarlı binalarda zarara yol açabilir. Artçı depremler sırasında da ana depremde yapmanız gerekenleri yapın.</a:t>
            </a:r>
            <a:r>
              <a:rPr lang="tr-TR" sz="1000" b="1" strike="noStrike" spc="-1">
                <a:solidFill>
                  <a:srgbClr val="000000"/>
                </a:solidFill>
                <a:latin typeface="Roboto"/>
                <a:ea typeface="Roboto"/>
              </a:rPr>
              <a:t> Artçı sarsıntıların olacağını göz önünde bulundurun, her artçı sarsıntıda ÇÖK-KAPAN-TUTUN pozisyonunu uygulayın. </a:t>
            </a:r>
            <a:endParaRPr lang="en-US" sz="1000" b="0" strike="noStrike" spc="-1">
              <a:latin typeface="Arial"/>
            </a:endParaRPr>
          </a:p>
          <a:p>
            <a:pPr marL="216000" indent="-215640" algn="just">
              <a:lnSpc>
                <a:spcPct val="100000"/>
              </a:lnSpc>
              <a:spcAft>
                <a:spcPts val="601"/>
              </a:spcAft>
              <a:tabLst>
                <a:tab pos="0" algn="l"/>
              </a:tabLst>
            </a:pPr>
            <a:r>
              <a:rPr lang="tr-TR" sz="1000" b="0" strike="noStrike" spc="-1">
                <a:solidFill>
                  <a:srgbClr val="000000"/>
                </a:solidFill>
                <a:latin typeface="Roboto"/>
                <a:ea typeface="Roboto"/>
              </a:rPr>
              <a:t>Depremler, yaşamınızda ve  çevrenizde büyük ve etkili acil durumlara veya afetlere neden olabilirler. Bu nedenle, denizde veya deniz kıyısındayken bir deprem hissedildiğinde ve/veya deniz çekilmesi gözlendiğinde tsunami tehlikesini hatırlamalıyız. </a:t>
            </a:r>
            <a:r>
              <a:rPr lang="tr-TR" sz="1000" b="1" strike="noStrike" spc="-1">
                <a:solidFill>
                  <a:srgbClr val="000000"/>
                </a:solidFill>
                <a:latin typeface="Roboto"/>
                <a:ea typeface="Roboto"/>
              </a:rPr>
              <a:t>Tsunami olma ihtimaline karşı deniz kıyısından uzaklaşarak, yüksek bölgelere gidin. </a:t>
            </a:r>
            <a:endParaRPr lang="en-US" sz="1000" b="0" strike="noStrike" spc="-1">
              <a:latin typeface="Arial"/>
            </a:endParaRPr>
          </a:p>
          <a:p>
            <a:pPr marL="216000" indent="-215640" algn="just">
              <a:lnSpc>
                <a:spcPct val="100000"/>
              </a:lnSpc>
              <a:spcAft>
                <a:spcPts val="601"/>
              </a:spcAft>
              <a:tabLst>
                <a:tab pos="0" algn="l"/>
              </a:tabLst>
            </a:pPr>
            <a:r>
              <a:rPr lang="tr-TR" sz="1000" b="0" strike="noStrike" spc="-1">
                <a:solidFill>
                  <a:srgbClr val="000000"/>
                </a:solidFill>
                <a:latin typeface="Roboto"/>
                <a:ea typeface="Roboto"/>
              </a:rPr>
              <a:t>Bununla birlikte deprem sonrasında </a:t>
            </a:r>
            <a:r>
              <a:rPr lang="tr-TR" sz="1000" b="1" strike="noStrike" spc="-1">
                <a:solidFill>
                  <a:srgbClr val="000000"/>
                </a:solidFill>
                <a:latin typeface="Roboto"/>
                <a:ea typeface="Roboto"/>
              </a:rPr>
              <a:t>yoğunluk nedeniyle sağlık hizmetleri aksayabilir. Bu nedenle ilk yardım bilgi ve becerisi kazanın. </a:t>
            </a:r>
            <a:endParaRPr lang="en-US" sz="1000" b="0" strike="noStrike" spc="-1">
              <a:latin typeface="Arial"/>
            </a:endParaRPr>
          </a:p>
          <a:p>
            <a:pPr marL="216000" indent="-215640" algn="just">
              <a:lnSpc>
                <a:spcPct val="100000"/>
              </a:lnSpc>
              <a:spcAft>
                <a:spcPts val="601"/>
              </a:spcAft>
              <a:tabLst>
                <a:tab pos="0" algn="l"/>
              </a:tabLst>
            </a:pPr>
            <a:r>
              <a:rPr lang="tr-TR" sz="1000" b="0" strike="noStrike" spc="-1">
                <a:solidFill>
                  <a:srgbClr val="000000"/>
                </a:solidFill>
                <a:latin typeface="Roboto"/>
                <a:ea typeface="Roboto"/>
              </a:rPr>
              <a:t>Ayrıca </a:t>
            </a:r>
            <a:r>
              <a:rPr lang="tr-TR" sz="1000" b="1" strike="noStrike" spc="-1">
                <a:solidFill>
                  <a:srgbClr val="000000"/>
                </a:solidFill>
                <a:latin typeface="Roboto"/>
                <a:ea typeface="Roboto"/>
              </a:rPr>
              <a:t>deprem sonrasında çıkabilecek olası yangınlara dikkat edin. Eğer müdahale gerektirecek bir durum görürseniz, hazırladığınız plana göre hareket edin.</a:t>
            </a:r>
            <a:endParaRPr lang="en-US" sz="1000" b="0" strike="noStrike" spc="-1">
              <a:latin typeface="Arial"/>
            </a:endParaRPr>
          </a:p>
          <a:p>
            <a:pPr marL="216000" indent="-215640" algn="just">
              <a:lnSpc>
                <a:spcPct val="100000"/>
              </a:lnSpc>
              <a:tabLst>
                <a:tab pos="0" algn="l"/>
              </a:tabLst>
            </a:pPr>
            <a:endParaRPr lang="en-US" sz="1000" b="0" strike="noStrike" spc="-1">
              <a:latin typeface="Arial"/>
            </a:endParaRPr>
          </a:p>
          <a:p>
            <a:pPr marL="216000" indent="-215640" algn="just">
              <a:lnSpc>
                <a:spcPct val="100000"/>
              </a:lnSpc>
              <a:spcAft>
                <a:spcPts val="300"/>
              </a:spcAft>
              <a:tabLst>
                <a:tab pos="0" algn="l"/>
              </a:tabLst>
            </a:pPr>
            <a:r>
              <a:rPr lang="tr-TR" sz="900" b="1" i="1" u="sng" strike="noStrike" spc="-1">
                <a:solidFill>
                  <a:srgbClr val="000000"/>
                </a:solidFill>
                <a:uFillTx/>
                <a:latin typeface="Roboto"/>
                <a:ea typeface="Roboto"/>
              </a:rPr>
              <a:t>Bilgi Notu:</a:t>
            </a:r>
            <a:endParaRPr lang="en-US" sz="900" b="0" strike="noStrike" spc="-1">
              <a:latin typeface="Arial"/>
            </a:endParaRPr>
          </a:p>
          <a:p>
            <a:pPr marL="216000" indent="-215640" algn="just">
              <a:lnSpc>
                <a:spcPct val="100000"/>
              </a:lnSpc>
              <a:spcAft>
                <a:spcPts val="300"/>
              </a:spcAft>
              <a:tabLst>
                <a:tab pos="0" algn="l"/>
              </a:tabLst>
            </a:pPr>
            <a:r>
              <a:rPr lang="tr-TR" sz="1000" b="0" i="1" strike="noStrike" spc="-1">
                <a:solidFill>
                  <a:srgbClr val="000000"/>
                </a:solidFill>
                <a:latin typeface="Roboto"/>
                <a:ea typeface="Roboto"/>
              </a:rPr>
              <a:t>Sarsıntı sonrası çıkabilecek ikinci tehlikelerden en önemlisi </a:t>
            </a:r>
            <a:r>
              <a:rPr lang="tr-TR" sz="1000" b="1" i="1" strike="noStrike" spc="-1">
                <a:solidFill>
                  <a:srgbClr val="000000"/>
                </a:solidFill>
                <a:latin typeface="Roboto"/>
                <a:ea typeface="Roboto"/>
              </a:rPr>
              <a:t>yangındır.</a:t>
            </a:r>
            <a:r>
              <a:rPr lang="tr-TR" sz="1000" b="0" i="1" strike="noStrike" spc="-1">
                <a:solidFill>
                  <a:srgbClr val="000000"/>
                </a:solidFill>
                <a:latin typeface="Roboto"/>
                <a:ea typeface="Roboto"/>
              </a:rPr>
              <a:t>  Depremden sonra ortaya çıkabilecek yangın gibi tehlikelere karşı önlem alınmadığında, bu tehlikeler ikincil afete dönüşebilir.</a:t>
            </a:r>
            <a:endParaRPr lang="en-US" sz="1000" b="0" strike="noStrike" spc="-1">
              <a:latin typeface="Arial"/>
            </a:endParaRPr>
          </a:p>
          <a:p>
            <a:pPr marL="216000" indent="-215640" algn="just">
              <a:lnSpc>
                <a:spcPct val="100000"/>
              </a:lnSpc>
              <a:spcAft>
                <a:spcPts val="300"/>
              </a:spcAft>
              <a:tabLst>
                <a:tab pos="0" algn="l"/>
              </a:tabLst>
            </a:pPr>
            <a:r>
              <a:rPr lang="tr-TR" sz="1000" b="0" i="1" strike="noStrike" spc="-1">
                <a:solidFill>
                  <a:srgbClr val="000000"/>
                </a:solidFill>
                <a:latin typeface="Roboto"/>
                <a:ea typeface="Roboto"/>
              </a:rPr>
              <a:t>Örneğin; 1995 Kobe Depremi’nde ölenlerin çoğu deprem sonrası kente elektrik verildiğinde doğalgaz hatlarının zarar görmesine bağlı çıkan yangınlarda hayatını kaybetmiştir.</a:t>
            </a:r>
            <a:endParaRPr lang="en-US" sz="1000" b="0" strike="noStrike" spc="-1">
              <a:latin typeface="Arial"/>
            </a:endParaRPr>
          </a:p>
        </p:txBody>
      </p:sp>
      <p:sp>
        <p:nvSpPr>
          <p:cNvPr id="718" name="Slayt Numarası Yer Tutucusu 3"/>
          <p:cNvSpPr/>
          <p:nvPr/>
        </p:nvSpPr>
        <p:spPr>
          <a:xfrm>
            <a:off x="3884760" y="8685360"/>
            <a:ext cx="2971080" cy="457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16ADD1F3-EDA4-43EB-B100-60D99F5DD806}" type="slidenum">
              <a:rPr lang="tr-TR" sz="1200" b="0" strike="noStrike" spc="-1">
                <a:latin typeface="Times New Roman"/>
              </a:rPr>
              <a:t>34</a:t>
            </a:fld>
            <a:endParaRPr lang="en-US" sz="1200" b="0" strike="noStrike" spc="-1">
              <a:latin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 name="PlaceHolder 1"/>
          <p:cNvSpPr>
            <a:spLocks noGrp="1" noRot="1" noChangeAspect="1"/>
          </p:cNvSpPr>
          <p:nvPr>
            <p:ph type="sldImg"/>
          </p:nvPr>
        </p:nvSpPr>
        <p:spPr>
          <a:xfrm>
            <a:off x="685800" y="1143000"/>
            <a:ext cx="5485680" cy="3085560"/>
          </a:xfrm>
          <a:prstGeom prst="rect">
            <a:avLst/>
          </a:prstGeom>
        </p:spPr>
      </p:sp>
      <p:sp>
        <p:nvSpPr>
          <p:cNvPr id="735" name="PlaceHolder 2"/>
          <p:cNvSpPr>
            <a:spLocks noGrp="1"/>
          </p:cNvSpPr>
          <p:nvPr>
            <p:ph type="body"/>
          </p:nvPr>
        </p:nvSpPr>
        <p:spPr>
          <a:xfrm>
            <a:off x="685800" y="4400640"/>
            <a:ext cx="5485680" cy="3599640"/>
          </a:xfrm>
          <a:prstGeom prst="rect">
            <a:avLst/>
          </a:prstGeom>
        </p:spPr>
        <p:txBody>
          <a:bodyPr lIns="0" tIns="0" rIns="0" bIns="0">
            <a:noAutofit/>
          </a:bodyPr>
          <a:lstStyle/>
          <a:p>
            <a:pPr marL="216000" indent="-215640" algn="just">
              <a:lnSpc>
                <a:spcPct val="80000"/>
              </a:lnSpc>
              <a:spcAft>
                <a:spcPts val="601"/>
              </a:spcAft>
              <a:tabLst>
                <a:tab pos="0" algn="l"/>
              </a:tabLst>
            </a:pPr>
            <a:r>
              <a:rPr lang="tr-TR" sz="1000" b="1" strike="noStrike" spc="-1">
                <a:solidFill>
                  <a:srgbClr val="000000"/>
                </a:solidFill>
                <a:latin typeface="Roboto"/>
                <a:ea typeface="Roboto"/>
              </a:rPr>
              <a:t>Önerilen Süre: 1 dk. </a:t>
            </a:r>
            <a:endParaRPr lang="en-US" sz="1000" b="0" strike="noStrike" spc="-1">
              <a:latin typeface="Arial"/>
            </a:endParaRPr>
          </a:p>
          <a:p>
            <a:pPr marL="216000" indent="-215640" algn="just">
              <a:lnSpc>
                <a:spcPct val="100000"/>
              </a:lnSpc>
              <a:tabLst>
                <a:tab pos="0" algn="l"/>
              </a:tabLst>
            </a:pPr>
            <a:endParaRPr lang="en-US" sz="1000" b="0" strike="noStrike" spc="-1">
              <a:latin typeface="Arial"/>
            </a:endParaRPr>
          </a:p>
          <a:p>
            <a:pPr marL="216000" indent="-215640" algn="just">
              <a:lnSpc>
                <a:spcPct val="100000"/>
              </a:lnSpc>
              <a:spcAft>
                <a:spcPts val="601"/>
              </a:spcAft>
              <a:tabLst>
                <a:tab pos="0" algn="l"/>
              </a:tabLst>
            </a:pPr>
            <a:r>
              <a:rPr lang="tr-TR" sz="1000" b="0" strike="noStrike" spc="-1">
                <a:solidFill>
                  <a:srgbClr val="000000"/>
                </a:solidFill>
                <a:latin typeface="Roboto"/>
                <a:ea typeface="Roboto"/>
              </a:rPr>
              <a:t>Afete hazırlığımızın son konusuna geldik.  Afetlerin hemen sonrasında eğer güvende iseniz Afet ve Acil Durum Aile Planınızı uygulamaya geçerek;</a:t>
            </a:r>
            <a:endParaRPr lang="en-US" sz="10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1000" b="0" strike="noStrike" spc="-1">
                <a:solidFill>
                  <a:srgbClr val="000000"/>
                </a:solidFill>
                <a:latin typeface="Roboto"/>
                <a:ea typeface="Roboto"/>
              </a:rPr>
              <a:t>Afet sonrası durumunuzu sürekli olarak değerlendirin, </a:t>
            </a:r>
            <a:endParaRPr lang="en-US" sz="10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1000" b="0" strike="noStrike" spc="-1">
                <a:solidFill>
                  <a:srgbClr val="000000"/>
                </a:solidFill>
                <a:latin typeface="Roboto"/>
                <a:ea typeface="Roboto"/>
              </a:rPr>
              <a:t>Profesyonel yardım gelene kadar barınma, temizlik gibi ihtiyaçlarınızı planlayın,</a:t>
            </a:r>
            <a:endParaRPr lang="en-US" sz="10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1000" b="0" strike="noStrike" spc="-1">
                <a:solidFill>
                  <a:srgbClr val="000000"/>
                </a:solidFill>
                <a:latin typeface="Roboto"/>
                <a:ea typeface="Roboto"/>
              </a:rPr>
              <a:t>Yedek su kaynakları oluşturun, </a:t>
            </a:r>
            <a:endParaRPr lang="en-US" sz="10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1000" b="0" strike="noStrike" spc="-1">
                <a:solidFill>
                  <a:srgbClr val="000000"/>
                </a:solidFill>
                <a:latin typeface="Roboto"/>
                <a:ea typeface="Roboto"/>
              </a:rPr>
              <a:t>İhtiyacı olanlara psikolojik destek verin, </a:t>
            </a:r>
            <a:endParaRPr lang="en-US" sz="10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1000" b="0" strike="noStrike" spc="-1">
                <a:solidFill>
                  <a:srgbClr val="000000"/>
                </a:solidFill>
                <a:latin typeface="Roboto"/>
                <a:ea typeface="Roboto"/>
              </a:rPr>
              <a:t>Gelen yardım malzemelerinin organizasyonuna destek verin ve dağıtılmasına yardımcı olun,</a:t>
            </a:r>
            <a:endParaRPr lang="en-US" sz="10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1000" b="0" strike="noStrike" spc="-1">
                <a:solidFill>
                  <a:srgbClr val="000000"/>
                </a:solidFill>
                <a:latin typeface="Roboto"/>
                <a:ea typeface="Roboto"/>
              </a:rPr>
              <a:t>Çadır ve geçici tuvaletlerin kurulmasına destek olun.</a:t>
            </a:r>
            <a:endParaRPr lang="en-US" sz="1000" b="0" strike="noStrike" spc="-1">
              <a:latin typeface="Arial"/>
            </a:endParaRPr>
          </a:p>
          <a:p>
            <a:pPr algn="just">
              <a:lnSpc>
                <a:spcPct val="100000"/>
              </a:lnSpc>
              <a:spcAft>
                <a:spcPts val="300"/>
              </a:spcAft>
              <a:tabLst>
                <a:tab pos="0" algn="l"/>
              </a:tabLst>
            </a:pPr>
            <a:endParaRPr lang="en-US" sz="1000" b="0" strike="noStrike" spc="-1">
              <a:latin typeface="Arial"/>
            </a:endParaRPr>
          </a:p>
          <a:p>
            <a:pPr algn="just">
              <a:lnSpc>
                <a:spcPct val="100000"/>
              </a:lnSpc>
              <a:spcAft>
                <a:spcPts val="300"/>
              </a:spcAft>
              <a:tabLst>
                <a:tab pos="0" algn="l"/>
              </a:tabLst>
            </a:pPr>
            <a:r>
              <a:rPr lang="tr-TR" sz="900" b="1" i="1" u="sng" strike="noStrike" spc="-1">
                <a:solidFill>
                  <a:srgbClr val="000000"/>
                </a:solidFill>
                <a:uFillTx/>
                <a:latin typeface="Roboto"/>
                <a:ea typeface="Roboto"/>
              </a:rPr>
              <a:t>Bilgi Notu 1:</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Normal hayat akışımızın dışında gelişen ve beklenmedik bir şekilde gerçekleşen deprem, sel gibi doğal afetler ve trafik kazası ya da bir yakınımızı kaybetmek gibi istenmeyen durumlar yaşam dengemizi bozar ve bizleri farklı biçimlerde etkiler. Afetlerin sonrasında, normal hayatımızdaki olağan dışı durumlarda olduğu gibi; inanamama (inkar), korku, yardım arayışı, iştahsızlık, uyku problemleri gibi farklı duygu durumları yaşayabiliriz. Bu tepkilerin anlaşılması ve psikolojik ilk yardımın sağlanması çok önemlidir. Bir kaza veya afet durumunda özellikle çocuklar yetişkinlerin yardımına gereksinim duyar.  Çocuklarınız sizin davranışlarınızdan etkilenirler. Eğer paniğe kapılırsanız onların korkuları daha da artacaktır. Böyle bir durumda sakin davranarak, çocuklara neler olduğunu anlatabilir ve yardım geleceğini söyleyebilirsiniz. </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Tüm bu tepkiler afet yaşamış kişilerin gösterdiği normal tepkilerdir. Yardım etmek için şunları uygulayabiliriz:</a:t>
            </a:r>
            <a:endParaRPr lang="en-US" sz="900" b="0" strike="noStrike" spc="-1">
              <a:latin typeface="Arial"/>
            </a:endParaRPr>
          </a:p>
          <a:p>
            <a:pPr algn="just">
              <a:lnSpc>
                <a:spcPct val="80000"/>
              </a:lnSpc>
              <a:spcAft>
                <a:spcPts val="300"/>
              </a:spcAft>
              <a:tabLst>
                <a:tab pos="0" algn="l"/>
              </a:tabLst>
            </a:pPr>
            <a:r>
              <a:rPr lang="tr-TR" sz="900" b="1" i="1" strike="noStrike" spc="-1">
                <a:solidFill>
                  <a:srgbClr val="000000"/>
                </a:solidFill>
                <a:latin typeface="Roboto"/>
                <a:ea typeface="Roboto"/>
              </a:rPr>
              <a:t>Destek verin: </a:t>
            </a:r>
            <a:r>
              <a:rPr lang="tr-TR" sz="900" b="0" i="1" strike="noStrike" spc="-1">
                <a:solidFill>
                  <a:srgbClr val="000000"/>
                </a:solidFill>
                <a:latin typeface="Roboto"/>
                <a:ea typeface="Roboto"/>
              </a:rPr>
              <a:t>Konuşun</a:t>
            </a:r>
            <a:endParaRPr lang="en-US" sz="900" b="0" strike="noStrike" spc="-1">
              <a:latin typeface="Arial"/>
            </a:endParaRPr>
          </a:p>
          <a:p>
            <a:pPr algn="just">
              <a:lnSpc>
                <a:spcPct val="80000"/>
              </a:lnSpc>
              <a:spcAft>
                <a:spcPts val="300"/>
              </a:spcAft>
              <a:tabLst>
                <a:tab pos="0" algn="l"/>
              </a:tabLst>
            </a:pPr>
            <a:r>
              <a:rPr lang="tr-TR" sz="900" b="1" i="1" strike="noStrike" spc="-1">
                <a:solidFill>
                  <a:srgbClr val="000000"/>
                </a:solidFill>
                <a:latin typeface="Roboto"/>
                <a:ea typeface="Roboto"/>
              </a:rPr>
              <a:t>Dinleyin: </a:t>
            </a:r>
            <a:r>
              <a:rPr lang="tr-TR" sz="900" b="0" i="1" strike="noStrike" spc="-1">
                <a:solidFill>
                  <a:srgbClr val="000000"/>
                </a:solidFill>
                <a:latin typeface="Roboto"/>
                <a:ea typeface="Roboto"/>
              </a:rPr>
              <a:t>Afetzedenin söylediklerini dinleyin</a:t>
            </a:r>
            <a:endParaRPr lang="en-US" sz="900" b="0" strike="noStrike" spc="-1">
              <a:latin typeface="Arial"/>
            </a:endParaRPr>
          </a:p>
          <a:p>
            <a:pPr algn="just">
              <a:lnSpc>
                <a:spcPct val="80000"/>
              </a:lnSpc>
              <a:spcAft>
                <a:spcPts val="300"/>
              </a:spcAft>
              <a:tabLst>
                <a:tab pos="0" algn="l"/>
              </a:tabLst>
            </a:pPr>
            <a:r>
              <a:rPr lang="tr-TR" sz="900" b="1" i="1" strike="noStrike" spc="-1">
                <a:solidFill>
                  <a:srgbClr val="000000"/>
                </a:solidFill>
                <a:latin typeface="Roboto"/>
                <a:ea typeface="Roboto"/>
              </a:rPr>
              <a:t>Sempati gösterin: </a:t>
            </a:r>
            <a:r>
              <a:rPr lang="tr-TR" sz="900" b="0" i="1" strike="noStrike" spc="-1">
                <a:solidFill>
                  <a:srgbClr val="000000"/>
                </a:solidFill>
                <a:latin typeface="Roboto"/>
                <a:ea typeface="Roboto"/>
              </a:rPr>
              <a:t>Afetzedelerin duygularının normal olduğunu belirtin</a:t>
            </a:r>
            <a:endParaRPr lang="en-US" sz="900" b="0" strike="noStrike" spc="-1">
              <a:latin typeface="Arial"/>
            </a:endParaRPr>
          </a:p>
          <a:p>
            <a:pPr algn="just">
              <a:lnSpc>
                <a:spcPct val="80000"/>
              </a:lnSpc>
              <a:spcAft>
                <a:spcPts val="300"/>
              </a:spcAft>
              <a:tabLst>
                <a:tab pos="0" algn="l"/>
              </a:tabLst>
            </a:pPr>
            <a:r>
              <a:rPr lang="tr-TR" sz="900" b="1" i="1" strike="noStrike" spc="-1">
                <a:solidFill>
                  <a:srgbClr val="000000"/>
                </a:solidFill>
                <a:latin typeface="Roboto"/>
                <a:ea typeface="Roboto"/>
              </a:rPr>
              <a:t>Güven verin</a:t>
            </a:r>
            <a:r>
              <a:rPr lang="tr-TR" sz="900" b="0" i="1" strike="noStrike" spc="-1">
                <a:solidFill>
                  <a:srgbClr val="000000"/>
                </a:solidFill>
                <a:latin typeface="Roboto"/>
                <a:ea typeface="Roboto"/>
              </a:rPr>
              <a:t>: Afetzedelerin şahsi bilgilerini başkalarına aktarmayın</a:t>
            </a:r>
            <a:endParaRPr lang="en-US" sz="900" b="0" strike="noStrike" spc="-1">
              <a:latin typeface="Arial"/>
            </a:endParaRPr>
          </a:p>
          <a:p>
            <a:pPr algn="just">
              <a:lnSpc>
                <a:spcPct val="80000"/>
              </a:lnSpc>
              <a:spcAft>
                <a:spcPts val="300"/>
              </a:spcAft>
              <a:tabLst>
                <a:tab pos="0" algn="l"/>
              </a:tabLst>
            </a:pPr>
            <a:endParaRPr lang="en-US" sz="900" b="0" strike="noStrike" spc="-1">
              <a:latin typeface="Arial"/>
            </a:endParaRPr>
          </a:p>
          <a:p>
            <a:pPr algn="just">
              <a:lnSpc>
                <a:spcPct val="80000"/>
              </a:lnSpc>
              <a:spcAft>
                <a:spcPts val="300"/>
              </a:spcAft>
              <a:tabLst>
                <a:tab pos="0" algn="l"/>
              </a:tabLst>
            </a:pPr>
            <a:r>
              <a:rPr lang="tr-TR" sz="900" b="1" i="1" u="sng" strike="noStrike" spc="-1">
                <a:solidFill>
                  <a:srgbClr val="000000"/>
                </a:solidFill>
                <a:uFillTx/>
                <a:latin typeface="Roboto"/>
                <a:ea typeface="Roboto"/>
              </a:rPr>
              <a:t>Bilgi Notu 2:</a:t>
            </a:r>
            <a:endParaRPr lang="en-US" sz="900" b="0" strike="noStrike" spc="-1">
              <a:latin typeface="Arial"/>
            </a:endParaRPr>
          </a:p>
          <a:p>
            <a:pPr algn="just">
              <a:lnSpc>
                <a:spcPct val="80000"/>
              </a:lnSpc>
              <a:spcAft>
                <a:spcPts val="300"/>
              </a:spcAft>
              <a:tabLst>
                <a:tab pos="0" algn="l"/>
              </a:tabLst>
            </a:pPr>
            <a:r>
              <a:rPr lang="tr-TR" sz="900" b="0" i="1" strike="noStrike" spc="-1">
                <a:solidFill>
                  <a:srgbClr val="000000"/>
                </a:solidFill>
                <a:latin typeface="Roboto"/>
                <a:ea typeface="Roboto"/>
              </a:rPr>
              <a:t>Afet ortamının olumsuz koşullarında sizler de yardıma ihtiyaç duyabilirsiniz. </a:t>
            </a:r>
            <a:r>
              <a:rPr lang="tr-TR" sz="900" b="1" i="1" strike="noStrike" spc="-1">
                <a:solidFill>
                  <a:srgbClr val="000000"/>
                </a:solidFill>
                <a:latin typeface="Roboto"/>
                <a:ea typeface="Roboto"/>
              </a:rPr>
              <a:t>??? </a:t>
            </a:r>
            <a:r>
              <a:rPr lang="tr-TR" sz="900" b="0" i="1" strike="noStrike" spc="-1">
                <a:solidFill>
                  <a:srgbClr val="000000"/>
                </a:solidFill>
                <a:latin typeface="Roboto"/>
                <a:ea typeface="Roboto"/>
              </a:rPr>
              <a:t>Afet yaşamış kişilerde tüm bu belirtilerin görünmesi normaldir ve doğaldır. Ancak yakınmalarınız gün geçtikçe azalmıyor, yaşamınızı güçleştiriyorsa ve baş etmede zorlanıyorsanız ruh sağlığı uzmanlarına başvurmalısınız.  Bu konuda tecrübeli ve uzman kişiler, normal hayata dönüş sürecinizi hızlandıracak yöntemlerle size yardımcı olacaklardır. </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Kitlesel yaralanmaların meydana geldiği afet durumlarına hazırlıklı olmak için sosyal ve psikolojik/duygusal gereksinimler göz önüne alınmalıdır.</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Afetler/travmatik yaşam olayları bireylerin karşılaştıkları olağandışı durumlardır. Bu bakımdan olay sonrası verilen tepkiler normal psikolojik tepkilerdir. Bu normal tepkiler afetten sonraki dönemde çeşitli evrelerde incelenebilir. Genel olarak travmatik bir olay ve/veya afet sonrasında kişilerin geçtikleri evreler şunlardır; </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Şok Dönemi</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Tepki Dönemi</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İşlemleme Dönemi</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İyileşme/Yeniden Oryantasyon Dönemi</a:t>
            </a:r>
            <a:endParaRPr lang="en-US" sz="900" b="0" strike="noStrike" spc="-1">
              <a:latin typeface="Arial"/>
            </a:endParaRPr>
          </a:p>
          <a:p>
            <a:pPr algn="just">
              <a:lnSpc>
                <a:spcPct val="100000"/>
              </a:lnSpc>
              <a:spcAft>
                <a:spcPts val="300"/>
              </a:spcAft>
              <a:tabLst>
                <a:tab pos="0" algn="l"/>
              </a:tabLst>
            </a:pPr>
            <a:r>
              <a:rPr lang="tr-TR" sz="900" b="1" i="1" strike="noStrike" spc="-1">
                <a:solidFill>
                  <a:srgbClr val="000000"/>
                </a:solidFill>
                <a:latin typeface="Roboto"/>
                <a:ea typeface="Roboto"/>
              </a:rPr>
              <a:t>Daha detaylı bilgi için; «</a:t>
            </a:r>
            <a:r>
              <a:rPr lang="tr-TR" sz="900" b="0" i="1" strike="noStrike" spc="-1">
                <a:solidFill>
                  <a:srgbClr val="000000"/>
                </a:solidFill>
                <a:latin typeface="Roboto"/>
                <a:ea typeface="Roboto"/>
              </a:rPr>
              <a:t>Afetlerde Psikolojik İlk Yardım» kitabına bakınız.</a:t>
            </a:r>
            <a:endParaRPr lang="en-US" sz="900" b="0" strike="noStrike" spc="-1">
              <a:latin typeface="Arial"/>
            </a:endParaRPr>
          </a:p>
          <a:p>
            <a:pPr algn="just">
              <a:lnSpc>
                <a:spcPct val="100000"/>
              </a:lnSpc>
              <a:spcAft>
                <a:spcPts val="300"/>
              </a:spcAft>
              <a:tabLst>
                <a:tab pos="0" algn="l"/>
              </a:tabLst>
            </a:pPr>
            <a:endParaRPr lang="en-US" sz="900" b="0" strike="noStrike" spc="-1">
              <a:latin typeface="Arial"/>
            </a:endParaRPr>
          </a:p>
          <a:p>
            <a:pPr algn="just">
              <a:lnSpc>
                <a:spcPct val="100000"/>
              </a:lnSpc>
              <a:spcAft>
                <a:spcPts val="300"/>
              </a:spcAft>
              <a:tabLst>
                <a:tab pos="0" algn="l"/>
              </a:tabLst>
            </a:pPr>
            <a:r>
              <a:rPr lang="tr-TR" sz="900" b="1" i="1" u="sng" strike="noStrike" spc="-1">
                <a:solidFill>
                  <a:srgbClr val="000000"/>
                </a:solidFill>
                <a:uFillTx/>
                <a:latin typeface="Roboto"/>
                <a:ea typeface="Roboto"/>
              </a:rPr>
              <a:t>Bilgi Notu 3:</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Afetlerin birincil zararları olan can ve mal kayıpları kadar ilerleyen aşamalarda ortaya çıkabilecek ruhsal hasarlar da çok önemlidir.</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Afetlerden sonra dört farklı mağdur tipi ortaya çıkabilir;</a:t>
            </a:r>
            <a:endParaRPr lang="en-US" sz="900" b="0" strike="noStrike" spc="-1">
              <a:latin typeface="Arial"/>
            </a:endParaRPr>
          </a:p>
          <a:p>
            <a:pPr algn="just">
              <a:lnSpc>
                <a:spcPct val="100000"/>
              </a:lnSpc>
              <a:spcAft>
                <a:spcPts val="300"/>
              </a:spcAft>
              <a:tabLst>
                <a:tab pos="0" algn="l"/>
              </a:tabLst>
            </a:pPr>
            <a:r>
              <a:rPr lang="tr-TR" sz="900" b="1" i="1" strike="noStrike" spc="-1">
                <a:solidFill>
                  <a:srgbClr val="000000"/>
                </a:solidFill>
                <a:latin typeface="Roboto"/>
                <a:ea typeface="Roboto"/>
              </a:rPr>
              <a:t>Birincil Mağdurlar:</a:t>
            </a:r>
            <a:r>
              <a:rPr lang="tr-TR" sz="900" b="0" i="1" strike="noStrike" spc="-1">
                <a:solidFill>
                  <a:srgbClr val="000000"/>
                </a:solidFill>
                <a:latin typeface="Roboto"/>
                <a:ea typeface="Roboto"/>
              </a:rPr>
              <a:t> Deprem bölgesinde ikamet eden ve depremi doğrudan yaşayan kişilerdir.</a:t>
            </a:r>
            <a:endParaRPr lang="en-US" sz="900" b="0" strike="noStrike" spc="-1">
              <a:latin typeface="Arial"/>
            </a:endParaRPr>
          </a:p>
          <a:p>
            <a:pPr algn="just">
              <a:lnSpc>
                <a:spcPct val="100000"/>
              </a:lnSpc>
              <a:spcAft>
                <a:spcPts val="300"/>
              </a:spcAft>
              <a:tabLst>
                <a:tab pos="0" algn="l"/>
              </a:tabLst>
            </a:pPr>
            <a:r>
              <a:rPr lang="tr-TR" sz="900" b="1" i="1" strike="noStrike" spc="-1">
                <a:solidFill>
                  <a:srgbClr val="000000"/>
                </a:solidFill>
                <a:latin typeface="Roboto"/>
                <a:ea typeface="Roboto"/>
              </a:rPr>
              <a:t>İkincil Mağdurlar:</a:t>
            </a:r>
            <a:r>
              <a:rPr lang="tr-TR" sz="900" b="0" i="1" strike="noStrike" spc="-1">
                <a:solidFill>
                  <a:srgbClr val="000000"/>
                </a:solidFill>
                <a:latin typeface="Roboto"/>
                <a:ea typeface="Roboto"/>
              </a:rPr>
              <a:t> Birincil mağdurlarla ailevi ya da kişisel bağı olan bireyler olarak tanımlanır.</a:t>
            </a:r>
            <a:endParaRPr lang="en-US" sz="900" b="0" strike="noStrike" spc="-1">
              <a:latin typeface="Arial"/>
            </a:endParaRPr>
          </a:p>
          <a:p>
            <a:pPr algn="just">
              <a:lnSpc>
                <a:spcPct val="100000"/>
              </a:lnSpc>
              <a:spcAft>
                <a:spcPts val="300"/>
              </a:spcAft>
              <a:tabLst>
                <a:tab pos="0" algn="l"/>
              </a:tabLst>
            </a:pPr>
            <a:r>
              <a:rPr lang="tr-TR" sz="900" b="1" i="1" strike="noStrike" spc="-1">
                <a:solidFill>
                  <a:srgbClr val="000000"/>
                </a:solidFill>
                <a:latin typeface="Roboto"/>
                <a:ea typeface="Roboto"/>
              </a:rPr>
              <a:t>Üçüncül Mağdurlar:</a:t>
            </a:r>
            <a:r>
              <a:rPr lang="tr-TR" sz="900" b="0" i="1" strike="noStrike" spc="-1">
                <a:solidFill>
                  <a:srgbClr val="000000"/>
                </a:solidFill>
                <a:latin typeface="Roboto"/>
                <a:ea typeface="Roboto"/>
              </a:rPr>
              <a:t> Bulundukları yer gereği deprem ya da benzeri afetler sonrası görev almak ve afetzedelere hizmet götürmek durumunda olan kişilerdir. </a:t>
            </a:r>
            <a:endParaRPr lang="en-US" sz="900" b="0" strike="noStrike" spc="-1">
              <a:latin typeface="Arial"/>
            </a:endParaRPr>
          </a:p>
          <a:p>
            <a:pPr algn="just">
              <a:lnSpc>
                <a:spcPct val="100000"/>
              </a:lnSpc>
              <a:spcAft>
                <a:spcPts val="300"/>
              </a:spcAft>
              <a:tabLst>
                <a:tab pos="0" algn="l"/>
              </a:tabLst>
            </a:pPr>
            <a:r>
              <a:rPr lang="tr-TR" sz="900" b="1" i="1" strike="noStrike" spc="-1">
                <a:solidFill>
                  <a:srgbClr val="000000"/>
                </a:solidFill>
                <a:latin typeface="Roboto"/>
                <a:ea typeface="Roboto"/>
              </a:rPr>
              <a:t>Dördüncül Mağdurlar:</a:t>
            </a:r>
            <a:r>
              <a:rPr lang="tr-TR" sz="900" b="0" i="1" strike="noStrike" spc="-1">
                <a:solidFill>
                  <a:srgbClr val="000000"/>
                </a:solidFill>
                <a:latin typeface="Roboto"/>
                <a:ea typeface="Roboto"/>
              </a:rPr>
              <a:t> Deprem ya da benzeri afetleri medyadan takip eden kişilerdir.</a:t>
            </a:r>
            <a:endParaRPr lang="en-US" sz="900" b="0" strike="noStrike" spc="-1">
              <a:latin typeface="Arial"/>
            </a:endParaRPr>
          </a:p>
          <a:p>
            <a:pPr algn="just">
              <a:lnSpc>
                <a:spcPct val="100000"/>
              </a:lnSpc>
              <a:spcAft>
                <a:spcPts val="300"/>
              </a:spcAft>
              <a:tabLst>
                <a:tab pos="0" algn="l"/>
              </a:tabLst>
            </a:pPr>
            <a:r>
              <a:rPr lang="tr-TR" sz="900" b="1" i="1" strike="noStrike" spc="-1">
                <a:solidFill>
                  <a:srgbClr val="000000"/>
                </a:solidFill>
                <a:latin typeface="Roboto"/>
                <a:ea typeface="Roboto"/>
              </a:rPr>
              <a:t>Daha detaylı bilgi için; «</a:t>
            </a:r>
            <a:r>
              <a:rPr lang="tr-TR" sz="900" b="0" i="1" strike="noStrike" spc="-1">
                <a:solidFill>
                  <a:srgbClr val="000000"/>
                </a:solidFill>
                <a:latin typeface="Roboto"/>
                <a:ea typeface="Roboto"/>
              </a:rPr>
              <a:t>Afetlerde Psikolojik İlk Yardım» kitabına bakınız.</a:t>
            </a:r>
            <a:endParaRPr lang="en-US" sz="900" b="0" strike="noStrike" spc="-1">
              <a:latin typeface="Arial"/>
            </a:endParaRPr>
          </a:p>
          <a:p>
            <a:pPr algn="just">
              <a:lnSpc>
                <a:spcPct val="100000"/>
              </a:lnSpc>
              <a:spcAft>
                <a:spcPts val="300"/>
              </a:spcAft>
              <a:tabLst>
                <a:tab pos="0" algn="l"/>
              </a:tabLst>
            </a:pPr>
            <a:endParaRPr lang="en-US" sz="900" b="0" strike="noStrike" spc="-1">
              <a:latin typeface="Arial"/>
            </a:endParaRPr>
          </a:p>
          <a:p>
            <a:pPr algn="just">
              <a:lnSpc>
                <a:spcPct val="100000"/>
              </a:lnSpc>
              <a:spcAft>
                <a:spcPts val="300"/>
              </a:spcAft>
              <a:tabLst>
                <a:tab pos="0" algn="l"/>
              </a:tabLst>
            </a:pPr>
            <a:r>
              <a:rPr lang="tr-TR" sz="1000" b="0" strike="noStrike" spc="-1">
                <a:solidFill>
                  <a:srgbClr val="000000"/>
                </a:solidFill>
                <a:latin typeface="Roboto"/>
                <a:ea typeface="Roboto"/>
              </a:rPr>
              <a:t>Afetzede için en önemli şeylerden biri, kendisi için ne zaman arama yapıldığını doğru değerlendirebilmektir. Enkaz üzerinde bir kırma veya delme çalışması varsa, bu çalışmanın yarattığı ses ve titreşim hissedilebilir. Bu aşamada afetzedenin bağırması ve sesini duyurmaya çalışması anlamsızdır ve enerji kaybından başka bir işe yaramaz. </a:t>
            </a:r>
            <a:endParaRPr lang="en-US" sz="1000" b="0" strike="noStrike" spc="-1">
              <a:latin typeface="Arial"/>
            </a:endParaRPr>
          </a:p>
          <a:p>
            <a:pPr algn="just">
              <a:lnSpc>
                <a:spcPct val="100000"/>
              </a:lnSpc>
              <a:spcAft>
                <a:spcPts val="300"/>
              </a:spcAft>
              <a:tabLst>
                <a:tab pos="0" algn="l"/>
              </a:tabLst>
            </a:pPr>
            <a:r>
              <a:rPr lang="tr-TR" sz="1000" b="0" strike="noStrike" spc="-1">
                <a:solidFill>
                  <a:srgbClr val="000000"/>
                </a:solidFill>
                <a:latin typeface="Roboto"/>
                <a:ea typeface="Roboto"/>
              </a:rPr>
              <a:t>İş makinelerinin çalışması, dinleme ya da arama faaliyetinin o an yapılmadığını gösterir. Bu durumda iş makineleri durduktan sonra dışarıyla iletişim kurulmaya çalışılmalıdır; çünkü sessizlik, dinleme yapıldığı anlamına gelebilir. Arama yapılırken kurtarmacılar enkaz altındaki afetzedelere seslenir. </a:t>
            </a:r>
            <a:endParaRPr lang="en-US" sz="1000" b="0" strike="noStrike" spc="-1">
              <a:latin typeface="Arial"/>
            </a:endParaRPr>
          </a:p>
          <a:p>
            <a:pPr algn="just">
              <a:lnSpc>
                <a:spcPct val="100000"/>
              </a:lnSpc>
              <a:spcAft>
                <a:spcPts val="300"/>
              </a:spcAft>
              <a:tabLst>
                <a:tab pos="0" algn="l"/>
              </a:tabLst>
            </a:pPr>
            <a:r>
              <a:rPr lang="tr-TR" sz="1000" b="0" strike="noStrike" spc="-1">
                <a:solidFill>
                  <a:srgbClr val="000000"/>
                </a:solidFill>
                <a:latin typeface="Roboto"/>
                <a:ea typeface="Roboto"/>
              </a:rPr>
              <a:t>Afetzede kendisine çağrı yapıldığını duyuyorsa, cevap vermelidir. Eğer sesini ekiplere duyuramadığını düşünürse veya ses çıkartamıyorsa, etraftaki ses ileten cisimlere vurmak akıllıca olacaktır. Bu cisimler kalorifer boruları, çok büyük bloklar, metal parçalar olabilir. Vurulan malzemenin, sesi iletebilir bir malzeme olması gerekir. </a:t>
            </a:r>
            <a:endParaRPr lang="en-US" sz="1000" b="0" strike="noStrike" spc="-1">
              <a:latin typeface="Arial"/>
            </a:endParaRPr>
          </a:p>
          <a:p>
            <a:pPr algn="just">
              <a:lnSpc>
                <a:spcPct val="100000"/>
              </a:lnSpc>
              <a:spcAft>
                <a:spcPts val="300"/>
              </a:spcAft>
              <a:tabLst>
                <a:tab pos="0" algn="l"/>
              </a:tabLst>
            </a:pPr>
            <a:r>
              <a:rPr lang="tr-TR" sz="1000" b="0" strike="noStrike" spc="-1">
                <a:solidFill>
                  <a:srgbClr val="000000"/>
                </a:solidFill>
                <a:latin typeface="Roboto"/>
                <a:ea typeface="Roboto"/>
              </a:rPr>
              <a:t>Ekipler, arama köpeği veya yüksek teknolojili kameralar ve dinleme cihazları da kullanır. Elektronik dinleme cihazları çok hassas sensörlerden oluşur. Çok düşük sesleri bile algılayabilirler. Bu nedenle, etraftaki malzemeye vurarak ses çıkarmak faydalıdır. </a:t>
            </a:r>
            <a:endParaRPr lang="en-US" sz="1000" b="0" strike="noStrike" spc="-1">
              <a:latin typeface="Arial"/>
            </a:endParaRPr>
          </a:p>
          <a:p>
            <a:pPr algn="just">
              <a:lnSpc>
                <a:spcPct val="100000"/>
              </a:lnSpc>
              <a:spcAft>
                <a:spcPts val="300"/>
              </a:spcAft>
              <a:tabLst>
                <a:tab pos="0" algn="l"/>
              </a:tabLst>
            </a:pPr>
            <a:r>
              <a:rPr lang="tr-TR" sz="1000" b="0" strike="noStrike" spc="-1">
                <a:solidFill>
                  <a:srgbClr val="000000"/>
                </a:solidFill>
                <a:latin typeface="Roboto"/>
                <a:ea typeface="Roboto"/>
              </a:rPr>
              <a:t>Arama köpekleri, afetzedenin kokusunun geldiği yere en yakın noktaya kadar gidip o bölgeyi eşecek ve havlayacak şekilde eğitilir. Boşluklar izin verirse, köpek afetzedenin yanına kadar gelebilir. Bu durumda paniğe kapılmamak gerekir. </a:t>
            </a:r>
            <a:endParaRPr lang="en-US" sz="1000" b="0" strike="noStrike" spc="-1">
              <a:latin typeface="Arial"/>
            </a:endParaRPr>
          </a:p>
          <a:p>
            <a:pPr algn="just">
              <a:lnSpc>
                <a:spcPct val="100000"/>
              </a:lnSpc>
              <a:spcAft>
                <a:spcPts val="300"/>
              </a:spcAft>
              <a:tabLst>
                <a:tab pos="0" algn="l"/>
              </a:tabLst>
            </a:pPr>
            <a:r>
              <a:rPr lang="tr-TR" sz="1000" b="0" strike="noStrike" spc="-1">
                <a:solidFill>
                  <a:srgbClr val="000000"/>
                </a:solidFill>
                <a:latin typeface="Roboto"/>
                <a:ea typeface="Roboto"/>
              </a:rPr>
              <a:t>Afetzede kurtarma ekipleriyle iletişim kurmaya başladığı andan itibaren pozisyonu ve bulunduğu yerle ilgili bilgi vermeye çalışmalıdır. Afetzedelerin verdikleri bilgilerle kurtarılmalarına önemli katkılar sağladıkları olaylar olmuştur.</a:t>
            </a:r>
            <a:endParaRPr lang="en-US" sz="1000" b="0" strike="noStrike" spc="-1">
              <a:latin typeface="Arial"/>
            </a:endParaRPr>
          </a:p>
          <a:p>
            <a:pPr algn="just">
              <a:lnSpc>
                <a:spcPct val="100000"/>
              </a:lnSpc>
              <a:spcAft>
                <a:spcPts val="300"/>
              </a:spcAft>
              <a:tabLst>
                <a:tab pos="0" algn="l"/>
              </a:tabLst>
            </a:pPr>
            <a:r>
              <a:rPr lang="tr-TR" sz="1000" b="1" strike="noStrike" spc="-1">
                <a:solidFill>
                  <a:srgbClr val="000000"/>
                </a:solidFill>
                <a:latin typeface="Roboto"/>
                <a:ea typeface="Roboto"/>
              </a:rPr>
              <a:t>Afet Sonrası Yaşamı Sürdürme</a:t>
            </a:r>
            <a:endParaRPr lang="en-US" sz="1000" b="0" strike="noStrike" spc="-1">
              <a:latin typeface="Arial"/>
            </a:endParaRPr>
          </a:p>
          <a:p>
            <a:pPr algn="just">
              <a:lnSpc>
                <a:spcPct val="100000"/>
              </a:lnSpc>
              <a:spcAft>
                <a:spcPts val="300"/>
              </a:spcAft>
              <a:tabLst>
                <a:tab pos="0" algn="l"/>
              </a:tabLst>
            </a:pPr>
            <a:r>
              <a:rPr lang="tr-TR" sz="1000" b="0" strike="noStrike" spc="-1">
                <a:solidFill>
                  <a:srgbClr val="000000"/>
                </a:solidFill>
                <a:latin typeface="Roboto"/>
                <a:ea typeface="Roboto"/>
              </a:rPr>
              <a:t>Afet sırasında bina çökmeyebilir, fakat bina içindeki, bulunduğunuz mekândaki yapısal olmayan eşyalar, malzemeler size zarar vermiş olabilir. Eğer zarar gördüyseniz ya da yaralıysanız öncelikle kendinizi güvenceye alın.</a:t>
            </a:r>
            <a:endParaRPr lang="en-US" sz="1000" b="0" strike="noStrike" spc="-1">
              <a:latin typeface="Arial"/>
            </a:endParaRPr>
          </a:p>
          <a:p>
            <a:pPr algn="just">
              <a:lnSpc>
                <a:spcPct val="100000"/>
              </a:lnSpc>
              <a:spcAft>
                <a:spcPts val="300"/>
              </a:spcAft>
              <a:tabLst>
                <a:tab pos="0" algn="l"/>
              </a:tabLst>
            </a:pPr>
            <a:r>
              <a:rPr lang="tr-TR" sz="1000" b="0" strike="noStrike" spc="-1">
                <a:solidFill>
                  <a:srgbClr val="000000"/>
                </a:solidFill>
                <a:latin typeface="Roboto"/>
                <a:ea typeface="Roboto"/>
              </a:rPr>
              <a:t>Ciddi bir yaralanma yoksa ve yürüyebiliyorsanız, yakınınızdaki kişileri kontrol ederek ve destek olarak bulunduğunuz yeri tahliye etmeye başlayın.</a:t>
            </a:r>
            <a:endParaRPr lang="en-US" sz="1000" b="0" strike="noStrike" spc="-1">
              <a:latin typeface="Arial"/>
            </a:endParaRPr>
          </a:p>
          <a:p>
            <a:pPr algn="just">
              <a:lnSpc>
                <a:spcPct val="100000"/>
              </a:lnSpc>
              <a:spcAft>
                <a:spcPts val="300"/>
              </a:spcAft>
              <a:tabLst>
                <a:tab pos="0" algn="l"/>
              </a:tabLst>
            </a:pPr>
            <a:r>
              <a:rPr lang="tr-TR" sz="1000" b="0" strike="noStrike" spc="-1">
                <a:solidFill>
                  <a:srgbClr val="000000"/>
                </a:solidFill>
                <a:latin typeface="Roboto"/>
                <a:ea typeface="Roboto"/>
              </a:rPr>
              <a:t>Tahliyeden önce ve tahliye sırasında her yeri kontrol edin. Kuytu köşelere bakın, özellikle çocuklar korkudan bu tür yerlere saklanmayı seçebilir.</a:t>
            </a:r>
            <a:endParaRPr lang="en-US" sz="1000" b="0" strike="noStrike" spc="-1">
              <a:latin typeface="Arial"/>
            </a:endParaRPr>
          </a:p>
          <a:p>
            <a:pPr algn="just">
              <a:lnSpc>
                <a:spcPct val="100000"/>
              </a:lnSpc>
              <a:spcAft>
                <a:spcPts val="300"/>
              </a:spcAft>
              <a:tabLst>
                <a:tab pos="0" algn="l"/>
              </a:tabLst>
            </a:pPr>
            <a:r>
              <a:rPr lang="tr-TR" sz="1000" b="0" strike="noStrike" spc="-1">
                <a:solidFill>
                  <a:srgbClr val="000000"/>
                </a:solidFill>
                <a:latin typeface="Roboto"/>
                <a:ea typeface="Roboto"/>
              </a:rPr>
              <a:t>Bina terk edilirken aydınlatmaya ihtiyaç duyulabilir; fakat muhtemel bir gaz sızıntısını algılamaya çalışın ve elektrik tesisatını kullanmamaya çalışın.</a:t>
            </a:r>
            <a:endParaRPr lang="en-US" sz="1000" b="0" strike="noStrike" spc="-1">
              <a:latin typeface="Arial"/>
            </a:endParaRPr>
          </a:p>
          <a:p>
            <a:pPr algn="just">
              <a:lnSpc>
                <a:spcPct val="100000"/>
              </a:lnSpc>
              <a:spcAft>
                <a:spcPts val="300"/>
              </a:spcAft>
              <a:tabLst>
                <a:tab pos="0" algn="l"/>
              </a:tabLst>
            </a:pPr>
            <a:r>
              <a:rPr lang="tr-TR" sz="1000" b="0" strike="noStrike" spc="-1">
                <a:solidFill>
                  <a:srgbClr val="000000"/>
                </a:solidFill>
                <a:latin typeface="Roboto"/>
                <a:ea typeface="Roboto"/>
              </a:rPr>
              <a:t>Binayı tahliye ederken zamanınız varsa vana ve şalterleri kapatın.</a:t>
            </a:r>
            <a:endParaRPr lang="en-US" sz="1000" b="0" strike="noStrike" spc="-1">
              <a:latin typeface="Arial"/>
            </a:endParaRPr>
          </a:p>
          <a:p>
            <a:pPr algn="just">
              <a:lnSpc>
                <a:spcPct val="100000"/>
              </a:lnSpc>
              <a:spcAft>
                <a:spcPts val="300"/>
              </a:spcAft>
              <a:tabLst>
                <a:tab pos="0" algn="l"/>
              </a:tabLst>
            </a:pPr>
            <a:r>
              <a:rPr lang="tr-TR" sz="1000" b="0" strike="noStrike" spc="-1">
                <a:solidFill>
                  <a:srgbClr val="000000"/>
                </a:solidFill>
                <a:latin typeface="Roboto"/>
                <a:ea typeface="Roboto"/>
              </a:rPr>
              <a:t>Önceden hazırlanmışsa afet ve acil durum çantasını yanınıza alın.</a:t>
            </a:r>
            <a:endParaRPr lang="en-US" sz="1000" b="0" strike="noStrike" spc="-1">
              <a:latin typeface="Arial"/>
            </a:endParaRPr>
          </a:p>
          <a:p>
            <a:pPr algn="just">
              <a:lnSpc>
                <a:spcPct val="100000"/>
              </a:lnSpc>
              <a:spcAft>
                <a:spcPts val="300"/>
              </a:spcAft>
              <a:tabLst>
                <a:tab pos="0" algn="l"/>
              </a:tabLst>
            </a:pPr>
            <a:r>
              <a:rPr lang="tr-TR" sz="1000" b="0" strike="noStrike" spc="-1">
                <a:solidFill>
                  <a:srgbClr val="000000"/>
                </a:solidFill>
                <a:latin typeface="Roboto"/>
                <a:ea typeface="Roboto"/>
              </a:rPr>
              <a:t>Deprem sonrasında, herkes yakınlarını kurtarmaya çalışacağından, hemen toplanılamayabilir. Bu nedenle, siz de kendi binanızda ve yan binalarda enkaz altında yaralılar varsa, onlara yardım edin.</a:t>
            </a:r>
            <a:endParaRPr lang="en-US" sz="1000" b="0" strike="noStrike" spc="-1">
              <a:latin typeface="Arial"/>
            </a:endParaRPr>
          </a:p>
          <a:p>
            <a:pPr algn="just">
              <a:lnSpc>
                <a:spcPct val="100000"/>
              </a:lnSpc>
              <a:spcAft>
                <a:spcPts val="300"/>
              </a:spcAft>
              <a:tabLst>
                <a:tab pos="0" algn="l"/>
              </a:tabLst>
            </a:pPr>
            <a:r>
              <a:rPr lang="tr-TR" sz="1000" b="0" strike="noStrike" spc="-1">
                <a:solidFill>
                  <a:srgbClr val="000000"/>
                </a:solidFill>
                <a:latin typeface="Roboto"/>
                <a:ea typeface="Roboto"/>
              </a:rPr>
              <a:t>Gönüllü, profesyonel, eğitimli ve organize ekiplere veya kişilere destek verin.</a:t>
            </a:r>
            <a:endParaRPr lang="en-US" sz="1000" b="0" strike="noStrike" spc="-1">
              <a:latin typeface="Arial"/>
            </a:endParaRPr>
          </a:p>
          <a:p>
            <a:pPr algn="just">
              <a:lnSpc>
                <a:spcPct val="100000"/>
              </a:lnSpc>
              <a:spcAft>
                <a:spcPts val="300"/>
              </a:spcAft>
              <a:tabLst>
                <a:tab pos="0" algn="l"/>
              </a:tabLst>
            </a:pPr>
            <a:r>
              <a:rPr lang="tr-TR" sz="1000" b="0" strike="noStrike" spc="-1">
                <a:solidFill>
                  <a:srgbClr val="000000"/>
                </a:solidFill>
                <a:latin typeface="Roboto"/>
                <a:ea typeface="Roboto"/>
              </a:rPr>
              <a:t>Görünürde yaralı yoksa, enkazın belli yerlerinden içeride kimse olup olmadığını sesle araştırın.</a:t>
            </a:r>
            <a:endParaRPr lang="en-US" sz="1000" b="0" strike="noStrike" spc="-1">
              <a:latin typeface="Arial"/>
            </a:endParaRPr>
          </a:p>
          <a:p>
            <a:pPr algn="just">
              <a:lnSpc>
                <a:spcPct val="100000"/>
              </a:lnSpc>
              <a:spcAft>
                <a:spcPts val="300"/>
              </a:spcAft>
              <a:tabLst>
                <a:tab pos="0" algn="l"/>
              </a:tabLst>
            </a:pPr>
            <a:r>
              <a:rPr lang="tr-TR" sz="1000" b="0" strike="noStrike" spc="-1">
                <a:solidFill>
                  <a:srgbClr val="000000"/>
                </a:solidFill>
                <a:latin typeface="Roboto"/>
                <a:ea typeface="Roboto"/>
              </a:rPr>
              <a:t>Ses aldığınız andan itibaren enkaz altındaki insanla diyaloğa girerek konuşun ve moralini düzeltmeye çalışın.</a:t>
            </a:r>
            <a:endParaRPr lang="en-US" sz="1000" b="0" strike="noStrike" spc="-1">
              <a:latin typeface="Arial"/>
            </a:endParaRPr>
          </a:p>
          <a:p>
            <a:pPr algn="just">
              <a:lnSpc>
                <a:spcPct val="100000"/>
              </a:lnSpc>
              <a:spcAft>
                <a:spcPts val="300"/>
              </a:spcAft>
              <a:tabLst>
                <a:tab pos="0" algn="l"/>
              </a:tabLst>
            </a:pPr>
            <a:r>
              <a:rPr lang="tr-TR" sz="1000" b="1" strike="noStrike" spc="-1">
                <a:solidFill>
                  <a:srgbClr val="000000"/>
                </a:solidFill>
                <a:latin typeface="Roboto"/>
                <a:ea typeface="Roboto"/>
              </a:rPr>
              <a:t>Arama kurtarma ekipleri gelmeden, içinde canlı bulunduğunu saptadığınız enkazı terk etmeyin. Ekipler geldikten sonra çekilin ve ancak sizden yardım istenince yardım edin. Binalardan çıkabilen, yürüyebilen insanlarla önceden belirlenmiş, bildiğiniz güvenli bir alanda toplanın. Belirlenmiş bir alan yoksa güvenli bir alan bulmaya çalışın ve orada bir araya gelin.</a:t>
            </a:r>
            <a:endParaRPr lang="en-US" sz="1000" b="0" strike="noStrike" spc="-1">
              <a:latin typeface="Arial"/>
            </a:endParaRPr>
          </a:p>
          <a:p>
            <a:pPr algn="just">
              <a:lnSpc>
                <a:spcPct val="80000"/>
              </a:lnSpc>
              <a:tabLst>
                <a:tab pos="0" algn="l"/>
              </a:tabLst>
            </a:pPr>
            <a:endParaRPr lang="en-US" sz="1000" b="0" strike="noStrike" spc="-1">
              <a:latin typeface="Arial"/>
            </a:endParaRPr>
          </a:p>
          <a:p>
            <a:pPr algn="just">
              <a:lnSpc>
                <a:spcPct val="100000"/>
              </a:lnSpc>
              <a:tabLst>
                <a:tab pos="0" algn="l"/>
              </a:tabLst>
            </a:pPr>
            <a:endParaRPr lang="en-US" sz="1000" b="0" strike="noStrike" spc="-1">
              <a:latin typeface="Arial"/>
            </a:endParaRPr>
          </a:p>
          <a:p>
            <a:pPr algn="just">
              <a:lnSpc>
                <a:spcPct val="100000"/>
              </a:lnSpc>
              <a:tabLst>
                <a:tab pos="0" algn="l"/>
              </a:tabLst>
            </a:pPr>
            <a:r>
              <a:rPr lang="tr-TR" sz="1000" b="0" strike="noStrike" spc="-1">
                <a:solidFill>
                  <a:srgbClr val="000000"/>
                </a:solidFill>
                <a:latin typeface="Roboto"/>
                <a:ea typeface="Roboto"/>
              </a:rPr>
              <a:t> </a:t>
            </a:r>
            <a:endParaRPr lang="en-US" sz="1000" b="0" strike="noStrike" spc="-1">
              <a:latin typeface="Arial"/>
            </a:endParaRPr>
          </a:p>
          <a:p>
            <a:pPr algn="just">
              <a:lnSpc>
                <a:spcPct val="100000"/>
              </a:lnSpc>
              <a:tabLst>
                <a:tab pos="0" algn="l"/>
              </a:tabLst>
            </a:pPr>
            <a:r>
              <a:rPr lang="tr-TR" sz="1000" b="0" strike="noStrike" spc="-1">
                <a:solidFill>
                  <a:srgbClr val="000000"/>
                </a:solidFill>
                <a:latin typeface="Roboto"/>
                <a:ea typeface="Roboto"/>
              </a:rPr>
              <a:t> </a:t>
            </a:r>
            <a:endParaRPr lang="en-US" sz="1000" b="0" strike="noStrike" spc="-1">
              <a:latin typeface="Arial"/>
            </a:endParaRPr>
          </a:p>
        </p:txBody>
      </p:sp>
      <p:sp>
        <p:nvSpPr>
          <p:cNvPr id="736" name="Slayt Numarası Yer Tutucusu 3"/>
          <p:cNvSpPr/>
          <p:nvPr/>
        </p:nvSpPr>
        <p:spPr>
          <a:xfrm>
            <a:off x="3884760" y="8685360"/>
            <a:ext cx="2971080" cy="457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F4B67F4E-CC39-4B94-93C2-E46EEB334373}" type="slidenum">
              <a:rPr lang="tr-TR" sz="1200" b="0" strike="noStrike" spc="-1">
                <a:latin typeface="Times New Roman"/>
              </a:rPr>
              <a:t>35</a:t>
            </a:fld>
            <a:endParaRPr lang="en-US" sz="1200" b="0" strike="noStrike" spc="-1">
              <a:latin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 name="PlaceHolder 1"/>
          <p:cNvSpPr>
            <a:spLocks noGrp="1" noRot="1" noChangeAspect="1"/>
          </p:cNvSpPr>
          <p:nvPr>
            <p:ph type="sldImg"/>
          </p:nvPr>
        </p:nvSpPr>
        <p:spPr>
          <a:xfrm>
            <a:off x="685800" y="1143000"/>
            <a:ext cx="5485680" cy="3085560"/>
          </a:xfrm>
          <a:prstGeom prst="rect">
            <a:avLst/>
          </a:prstGeom>
        </p:spPr>
      </p:sp>
      <p:sp>
        <p:nvSpPr>
          <p:cNvPr id="738" name="PlaceHolder 2"/>
          <p:cNvSpPr>
            <a:spLocks noGrp="1"/>
          </p:cNvSpPr>
          <p:nvPr>
            <p:ph type="body"/>
          </p:nvPr>
        </p:nvSpPr>
        <p:spPr>
          <a:xfrm>
            <a:off x="685800" y="4400640"/>
            <a:ext cx="5485680" cy="3599640"/>
          </a:xfrm>
          <a:prstGeom prst="rect">
            <a:avLst/>
          </a:prstGeom>
        </p:spPr>
        <p:txBody>
          <a:bodyPr lIns="0" tIns="0" rIns="0" bIns="0">
            <a:noAutofit/>
          </a:bodyPr>
          <a:lstStyle/>
          <a:p>
            <a:pPr marL="216000" indent="-215640">
              <a:lnSpc>
                <a:spcPct val="100000"/>
              </a:lnSpc>
              <a:tabLst>
                <a:tab pos="0" algn="l"/>
              </a:tabLst>
            </a:pPr>
            <a:r>
              <a:rPr lang="tr-TR" sz="1000" b="1" strike="noStrike" spc="-1">
                <a:solidFill>
                  <a:srgbClr val="000000"/>
                </a:solidFill>
                <a:latin typeface="Roboto"/>
                <a:ea typeface="Roboto"/>
              </a:rPr>
              <a:t>Önerilen Süre: 45 sn. </a:t>
            </a:r>
            <a:endParaRPr lang="en-US" sz="1000" b="0" strike="noStrike" spc="-1">
              <a:latin typeface="Arial"/>
            </a:endParaRPr>
          </a:p>
          <a:p>
            <a:pPr marL="216000" indent="-215640">
              <a:lnSpc>
                <a:spcPct val="100000"/>
              </a:lnSpc>
              <a:spcAft>
                <a:spcPts val="601"/>
              </a:spcAft>
              <a:tabLst>
                <a:tab pos="0" algn="l"/>
              </a:tabLst>
            </a:pPr>
            <a:r>
              <a:rPr lang="tr-TR" sz="1000" b="1" i="1" strike="noStrike" spc="-1">
                <a:solidFill>
                  <a:srgbClr val="000000"/>
                </a:solidFill>
                <a:latin typeface="Roboto"/>
                <a:ea typeface="Roboto"/>
              </a:rPr>
              <a:t>Slayt animasyonu tıklayınca başlar, sessizdir.</a:t>
            </a:r>
            <a:endParaRPr lang="en-US" sz="1000" b="0" strike="noStrike" spc="-1">
              <a:latin typeface="Arial"/>
            </a:endParaRPr>
          </a:p>
          <a:p>
            <a:pPr marL="216000" indent="-215640">
              <a:lnSpc>
                <a:spcPct val="100000"/>
              </a:lnSpc>
              <a:spcAft>
                <a:spcPts val="601"/>
              </a:spcAft>
              <a:tabLst>
                <a:tab pos="0" algn="l"/>
              </a:tabLst>
            </a:pPr>
            <a:endParaRPr lang="en-US" sz="1000" b="0" strike="noStrike" spc="-1">
              <a:latin typeface="Arial"/>
            </a:endParaRPr>
          </a:p>
          <a:p>
            <a:pPr marL="216000" indent="-215640">
              <a:lnSpc>
                <a:spcPct val="100000"/>
              </a:lnSpc>
              <a:spcAft>
                <a:spcPts val="601"/>
              </a:spcAft>
              <a:tabLst>
                <a:tab pos="0" algn="l"/>
              </a:tabLst>
            </a:pPr>
            <a:r>
              <a:rPr lang="tr-TR" sz="1000" b="0" strike="noStrike" spc="-1">
                <a:solidFill>
                  <a:srgbClr val="000000"/>
                </a:solidFill>
                <a:latin typeface="Roboto"/>
                <a:ea typeface="Roboto"/>
              </a:rPr>
              <a:t>Bugün burada afetlere hazırlık için kendiniz ve sevdikleriniz adına ilk adımı attınız.</a:t>
            </a:r>
            <a:endParaRPr lang="en-US" sz="1000" b="0" strike="noStrike" spc="-1">
              <a:latin typeface="Arial"/>
            </a:endParaRPr>
          </a:p>
          <a:p>
            <a:pPr marL="216000" indent="-215640">
              <a:lnSpc>
                <a:spcPct val="100000"/>
              </a:lnSpc>
              <a:spcAft>
                <a:spcPts val="601"/>
              </a:spcAft>
              <a:tabLst>
                <a:tab pos="0" algn="l"/>
              </a:tabLst>
            </a:pPr>
            <a:r>
              <a:rPr lang="tr-TR" sz="1000" b="0" strike="noStrike" spc="-1">
                <a:solidFill>
                  <a:srgbClr val="000000"/>
                </a:solidFill>
                <a:latin typeface="Roboto"/>
                <a:ea typeface="Roboto"/>
              </a:rPr>
              <a:t>Eğitimimizde vurguladığımız gibi…</a:t>
            </a:r>
            <a:endParaRPr lang="en-US" sz="1000" b="0" strike="noStrike" spc="-1">
              <a:latin typeface="Arial"/>
            </a:endParaRPr>
          </a:p>
          <a:p>
            <a:pPr marL="216000" indent="-215640">
              <a:lnSpc>
                <a:spcPct val="100000"/>
              </a:lnSpc>
              <a:spcAft>
                <a:spcPts val="601"/>
              </a:spcAft>
              <a:tabLst>
                <a:tab pos="0" algn="l"/>
              </a:tabLst>
            </a:pPr>
            <a:r>
              <a:rPr lang="tr-TR" sz="1000" b="1" u="sng" strike="noStrike" spc="-1">
                <a:solidFill>
                  <a:srgbClr val="000000"/>
                </a:solidFill>
                <a:uFillTx/>
                <a:latin typeface="Roboto"/>
                <a:ea typeface="Roboto"/>
              </a:rPr>
              <a:t>Tıklayın;</a:t>
            </a:r>
            <a:endParaRPr lang="en-US" sz="1000" b="0" strike="noStrike" spc="-1">
              <a:latin typeface="Arial"/>
            </a:endParaRPr>
          </a:p>
          <a:p>
            <a:pPr marL="252000" indent="-179280">
              <a:lnSpc>
                <a:spcPct val="110000"/>
              </a:lnSpc>
              <a:spcAft>
                <a:spcPts val="300"/>
              </a:spcAft>
              <a:buClr>
                <a:srgbClr val="000000"/>
              </a:buClr>
              <a:buFont typeface="Arial"/>
              <a:buChar char="•"/>
              <a:tabLst>
                <a:tab pos="0" algn="l"/>
              </a:tabLst>
            </a:pPr>
            <a:r>
              <a:rPr lang="tr-TR" sz="1000" b="0" strike="noStrike" spc="-1">
                <a:solidFill>
                  <a:srgbClr val="000000"/>
                </a:solidFill>
                <a:latin typeface="Roboto"/>
                <a:ea typeface="Roboto"/>
              </a:rPr>
              <a:t>Risklerinizin farkında olun.</a:t>
            </a:r>
            <a:endParaRPr lang="en-US" sz="1000" b="0" strike="noStrike" spc="-1">
              <a:latin typeface="Arial"/>
            </a:endParaRPr>
          </a:p>
          <a:p>
            <a:pPr marL="252000" indent="-179280">
              <a:lnSpc>
                <a:spcPct val="110000"/>
              </a:lnSpc>
              <a:spcAft>
                <a:spcPts val="300"/>
              </a:spcAft>
              <a:buClr>
                <a:srgbClr val="000000"/>
              </a:buClr>
              <a:buFont typeface="Arial"/>
              <a:buChar char="•"/>
              <a:tabLst>
                <a:tab pos="0" algn="l"/>
              </a:tabLst>
            </a:pPr>
            <a:r>
              <a:rPr lang="tr-TR" sz="1000" b="0" strike="noStrike" spc="-1">
                <a:solidFill>
                  <a:srgbClr val="000000"/>
                </a:solidFill>
                <a:latin typeface="Roboto"/>
                <a:ea typeface="Roboto"/>
              </a:rPr>
              <a:t>Afet ve acil durum aile planınızı hazırlayın ve geliştirin.</a:t>
            </a:r>
            <a:endParaRPr lang="en-US" sz="1000" b="0" strike="noStrike" spc="-1">
              <a:latin typeface="Arial"/>
            </a:endParaRPr>
          </a:p>
          <a:p>
            <a:pPr marL="252000" indent="-179280">
              <a:lnSpc>
                <a:spcPct val="110000"/>
              </a:lnSpc>
              <a:spcAft>
                <a:spcPts val="300"/>
              </a:spcAft>
              <a:buClr>
                <a:srgbClr val="000000"/>
              </a:buClr>
              <a:buFont typeface="Arial"/>
              <a:buChar char="•"/>
              <a:tabLst>
                <a:tab pos="0" algn="l"/>
              </a:tabLst>
            </a:pPr>
            <a:r>
              <a:rPr lang="tr-TR" sz="1000" b="0" strike="noStrike" spc="-1">
                <a:solidFill>
                  <a:srgbClr val="000000"/>
                </a:solidFill>
                <a:latin typeface="Roboto"/>
                <a:ea typeface="Roboto"/>
              </a:rPr>
              <a:t>Sağlam binalara yerleşmeye öncelik verin.</a:t>
            </a:r>
            <a:endParaRPr lang="en-US" sz="1000" b="0" strike="noStrike" spc="-1">
              <a:latin typeface="Arial"/>
            </a:endParaRPr>
          </a:p>
          <a:p>
            <a:pPr marL="252000" indent="-179280">
              <a:lnSpc>
                <a:spcPct val="110000"/>
              </a:lnSpc>
              <a:spcAft>
                <a:spcPts val="300"/>
              </a:spcAft>
              <a:buClr>
                <a:srgbClr val="000000"/>
              </a:buClr>
              <a:buFont typeface="Arial"/>
              <a:buChar char="•"/>
              <a:tabLst>
                <a:tab pos="0" algn="l"/>
              </a:tabLst>
            </a:pPr>
            <a:r>
              <a:rPr lang="tr-TR" sz="1000" b="0" strike="noStrike" spc="-1">
                <a:solidFill>
                  <a:srgbClr val="000000"/>
                </a:solidFill>
                <a:latin typeface="Roboto"/>
                <a:ea typeface="Roboto"/>
              </a:rPr>
              <a:t>Eşyalarınızı sabitleyin ve/veya yerlerini risklerini azaltacak şekilde değiştirin ve diğer riskleri azaltın.</a:t>
            </a:r>
            <a:endParaRPr lang="en-US" sz="1000" b="0" strike="noStrike" spc="-1">
              <a:latin typeface="Arial"/>
            </a:endParaRPr>
          </a:p>
          <a:p>
            <a:pPr marL="252000" indent="-179280">
              <a:lnSpc>
                <a:spcPct val="110000"/>
              </a:lnSpc>
              <a:spcAft>
                <a:spcPts val="300"/>
              </a:spcAft>
              <a:buClr>
                <a:srgbClr val="000000"/>
              </a:buClr>
              <a:buFont typeface="Arial"/>
              <a:buChar char="•"/>
              <a:tabLst>
                <a:tab pos="0" algn="l"/>
              </a:tabLst>
            </a:pPr>
            <a:r>
              <a:rPr lang="tr-TR" sz="1000" b="0" strike="noStrike" spc="-1">
                <a:solidFill>
                  <a:srgbClr val="000000"/>
                </a:solidFill>
                <a:latin typeface="Roboto"/>
                <a:ea typeface="Roboto"/>
              </a:rPr>
              <a:t>Yangın risklerine karşı önlem alın. Bu konuda eğitimlere katılın.</a:t>
            </a:r>
            <a:endParaRPr lang="en-US" sz="1000" b="0" strike="noStrike" spc="-1">
              <a:latin typeface="Arial"/>
            </a:endParaRPr>
          </a:p>
          <a:p>
            <a:pPr marL="252000" indent="-179280">
              <a:lnSpc>
                <a:spcPct val="110000"/>
              </a:lnSpc>
              <a:spcAft>
                <a:spcPts val="300"/>
              </a:spcAft>
              <a:buClr>
                <a:srgbClr val="000000"/>
              </a:buClr>
              <a:buFont typeface="Arial"/>
              <a:buChar char="•"/>
              <a:tabLst>
                <a:tab pos="0" algn="l"/>
              </a:tabLst>
            </a:pPr>
            <a:r>
              <a:rPr lang="tr-TR" sz="1000" b="0" strike="noStrike" spc="-1">
                <a:solidFill>
                  <a:srgbClr val="000000"/>
                </a:solidFill>
                <a:latin typeface="Roboto"/>
                <a:ea typeface="Roboto"/>
              </a:rPr>
              <a:t>Çök-Kapan-Tutun ve tahliye gibi doğru davranış şekillerini öğrenip prova edin.</a:t>
            </a:r>
            <a:endParaRPr lang="en-US" sz="1000" b="0" strike="noStrike" spc="-1">
              <a:latin typeface="Arial"/>
            </a:endParaRPr>
          </a:p>
          <a:p>
            <a:pPr marL="252000" indent="-179280">
              <a:lnSpc>
                <a:spcPct val="110000"/>
              </a:lnSpc>
              <a:spcAft>
                <a:spcPts val="300"/>
              </a:spcAft>
              <a:buClr>
                <a:srgbClr val="000000"/>
              </a:buClr>
              <a:buFont typeface="Arial"/>
              <a:buChar char="•"/>
              <a:tabLst>
                <a:tab pos="0" algn="l"/>
              </a:tabLst>
            </a:pPr>
            <a:r>
              <a:rPr lang="tr-TR" sz="1000" b="0" strike="noStrike" spc="-1">
                <a:solidFill>
                  <a:srgbClr val="000000"/>
                </a:solidFill>
                <a:latin typeface="Roboto"/>
                <a:ea typeface="Roboto"/>
              </a:rPr>
              <a:t>İlk yardım eğitimi alın, yaşadığınız ve çalıştığınız ortamlarda ilk yardım malzemeleri bulundurun.</a:t>
            </a:r>
            <a:endParaRPr lang="en-US" sz="1000" b="0" strike="noStrike" spc="-1">
              <a:latin typeface="Arial"/>
            </a:endParaRPr>
          </a:p>
          <a:p>
            <a:pPr marL="252000" indent="-179280">
              <a:lnSpc>
                <a:spcPct val="110000"/>
              </a:lnSpc>
              <a:spcAft>
                <a:spcPts val="300"/>
              </a:spcAft>
              <a:buClr>
                <a:srgbClr val="000000"/>
              </a:buClr>
              <a:buFont typeface="Arial"/>
              <a:buChar char="•"/>
              <a:tabLst>
                <a:tab pos="0" algn="l"/>
              </a:tabLst>
            </a:pPr>
            <a:r>
              <a:rPr lang="tr-TR" sz="1000" b="0" strike="noStrike" spc="-1">
                <a:solidFill>
                  <a:srgbClr val="000000"/>
                </a:solidFill>
                <a:latin typeface="Roboto"/>
                <a:ea typeface="Roboto"/>
              </a:rPr>
              <a:t>Hem kendiniz hem aileniz için... Tatbikat yapın. </a:t>
            </a:r>
            <a:endParaRPr lang="en-US" sz="1000" b="0" strike="noStrike" spc="-1">
              <a:latin typeface="Arial"/>
            </a:endParaRPr>
          </a:p>
          <a:p>
            <a:pPr marL="252000" indent="-179280">
              <a:lnSpc>
                <a:spcPct val="110000"/>
              </a:lnSpc>
              <a:spcAft>
                <a:spcPts val="300"/>
              </a:spcAft>
              <a:buClr>
                <a:srgbClr val="000000"/>
              </a:buClr>
              <a:buFont typeface="Arial"/>
              <a:buChar char="•"/>
              <a:tabLst>
                <a:tab pos="0" algn="l"/>
              </a:tabLst>
            </a:pPr>
            <a:r>
              <a:rPr lang="tr-TR" sz="1000" b="0" strike="noStrike" spc="-1">
                <a:solidFill>
                  <a:srgbClr val="000000"/>
                </a:solidFill>
                <a:latin typeface="Roboto"/>
                <a:ea typeface="Roboto"/>
              </a:rPr>
              <a:t>Toplumsal güç birliğinin geliştirilmesine katkıda bulunun, AFAD Gönüllüsü olun.</a:t>
            </a:r>
            <a:endParaRPr lang="en-US" sz="1000" b="0" strike="noStrike" spc="-1">
              <a:latin typeface="Arial"/>
            </a:endParaRPr>
          </a:p>
          <a:p>
            <a:pPr>
              <a:lnSpc>
                <a:spcPct val="100000"/>
              </a:lnSpc>
              <a:tabLst>
                <a:tab pos="0" algn="l"/>
              </a:tabLst>
            </a:pPr>
            <a:endParaRPr lang="en-US" sz="1000" b="0" strike="noStrike" spc="-1">
              <a:latin typeface="Arial"/>
            </a:endParaRPr>
          </a:p>
          <a:p>
            <a:pPr>
              <a:lnSpc>
                <a:spcPct val="100000"/>
              </a:lnSpc>
              <a:tabLst>
                <a:tab pos="0" algn="l"/>
              </a:tabLst>
            </a:pPr>
            <a:endParaRPr lang="en-US" sz="1000" b="0" strike="noStrike" spc="-1">
              <a:latin typeface="Arial"/>
            </a:endParaRPr>
          </a:p>
          <a:p>
            <a:pPr>
              <a:lnSpc>
                <a:spcPct val="100000"/>
              </a:lnSpc>
              <a:tabLst>
                <a:tab pos="0" algn="l"/>
              </a:tabLst>
            </a:pPr>
            <a:endParaRPr lang="en-US" sz="1000" b="0" strike="noStrike" spc="-1">
              <a:latin typeface="Arial"/>
            </a:endParaRPr>
          </a:p>
          <a:p>
            <a:pPr>
              <a:lnSpc>
                <a:spcPct val="100000"/>
              </a:lnSpc>
              <a:tabLst>
                <a:tab pos="0" algn="l"/>
              </a:tabLst>
            </a:pPr>
            <a:endParaRPr lang="en-US" sz="1000" b="0" strike="noStrike" spc="-1">
              <a:latin typeface="Arial"/>
            </a:endParaRPr>
          </a:p>
        </p:txBody>
      </p:sp>
      <p:sp>
        <p:nvSpPr>
          <p:cNvPr id="739" name="Slayt Numarası Yer Tutucusu 3"/>
          <p:cNvSpPr/>
          <p:nvPr/>
        </p:nvSpPr>
        <p:spPr>
          <a:xfrm>
            <a:off x="3884760" y="8685360"/>
            <a:ext cx="2971080" cy="457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F8C676BB-B794-47CF-A8BD-CE99237F0411}" type="slidenum">
              <a:rPr lang="tr-TR" sz="1200" b="0" strike="noStrike" spc="-1">
                <a:latin typeface="Times New Roman"/>
              </a:rPr>
              <a:t>36</a:t>
            </a:fld>
            <a:endParaRPr lang="en-US" sz="1200" b="0" strike="noStrike" spc="-1">
              <a:latin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 name="PlaceHolder 1"/>
          <p:cNvSpPr>
            <a:spLocks noGrp="1" noRot="1" noChangeAspect="1"/>
          </p:cNvSpPr>
          <p:nvPr>
            <p:ph type="sldImg"/>
          </p:nvPr>
        </p:nvSpPr>
        <p:spPr>
          <a:xfrm>
            <a:off x="690480" y="1143000"/>
            <a:ext cx="5485680" cy="3085560"/>
          </a:xfrm>
          <a:prstGeom prst="rect">
            <a:avLst/>
          </a:prstGeom>
        </p:spPr>
      </p:sp>
      <p:sp>
        <p:nvSpPr>
          <p:cNvPr id="747" name="PlaceHolder 2"/>
          <p:cNvSpPr>
            <a:spLocks noGrp="1"/>
          </p:cNvSpPr>
          <p:nvPr>
            <p:ph type="body"/>
          </p:nvPr>
        </p:nvSpPr>
        <p:spPr>
          <a:xfrm>
            <a:off x="685800" y="4400640"/>
            <a:ext cx="5485680" cy="3599640"/>
          </a:xfrm>
          <a:prstGeom prst="rect">
            <a:avLst/>
          </a:prstGeom>
        </p:spPr>
        <p:txBody>
          <a:bodyPr lIns="0" tIns="0" rIns="0" bIns="0">
            <a:noAutofit/>
          </a:bodyPr>
          <a:lstStyle/>
          <a:p>
            <a:pPr marL="216000" indent="-215640">
              <a:lnSpc>
                <a:spcPct val="100000"/>
              </a:lnSpc>
              <a:spcAft>
                <a:spcPts val="601"/>
              </a:spcAft>
              <a:tabLst>
                <a:tab pos="0" algn="l"/>
              </a:tabLst>
            </a:pPr>
            <a:r>
              <a:rPr lang="tr-TR" sz="1000" b="1" strike="noStrike" spc="-1">
                <a:latin typeface="Roboto"/>
                <a:ea typeface="Roboto"/>
              </a:rPr>
              <a:t>Önerilen Süre: 30 sn.</a:t>
            </a:r>
            <a:endParaRPr lang="en-US" sz="1000" b="0" strike="noStrike" spc="-1">
              <a:latin typeface="Arial"/>
            </a:endParaRPr>
          </a:p>
          <a:p>
            <a:pPr marL="216000" indent="-215640">
              <a:lnSpc>
                <a:spcPct val="100000"/>
              </a:lnSpc>
              <a:tabLst>
                <a:tab pos="0" algn="l"/>
              </a:tabLst>
            </a:pPr>
            <a:endParaRPr lang="en-US" sz="1000" b="0" strike="noStrike" spc="-1">
              <a:latin typeface="Arial"/>
            </a:endParaRPr>
          </a:p>
          <a:p>
            <a:pPr marL="216000" indent="-215640" algn="just">
              <a:lnSpc>
                <a:spcPct val="100000"/>
              </a:lnSpc>
              <a:spcAft>
                <a:spcPts val="601"/>
              </a:spcAft>
              <a:tabLst>
                <a:tab pos="0" algn="l"/>
              </a:tabLst>
            </a:pPr>
            <a:r>
              <a:rPr lang="tr-TR" sz="1000" b="0" strike="noStrike" spc="-1">
                <a:latin typeface="Roboto"/>
                <a:ea typeface="Roboto"/>
              </a:rPr>
              <a:t>Merhaba, Hoş geldiniz. Ben ............................</a:t>
            </a:r>
            <a:endParaRPr lang="en-US" sz="1000" b="0" strike="noStrike" spc="-1">
              <a:latin typeface="Arial"/>
            </a:endParaRPr>
          </a:p>
          <a:p>
            <a:pPr marL="216000" indent="-215640" algn="just">
              <a:lnSpc>
                <a:spcPct val="100000"/>
              </a:lnSpc>
              <a:spcAft>
                <a:spcPts val="601"/>
              </a:spcAft>
              <a:tabLst>
                <a:tab pos="0" algn="l"/>
              </a:tabLst>
            </a:pPr>
            <a:r>
              <a:rPr lang="tr-TR" sz="1000" b="0" strike="noStrike" spc="-1">
                <a:latin typeface="Roboto"/>
                <a:ea typeface="Roboto"/>
              </a:rPr>
              <a:t>Afet ve Acil Durum Yönetimi Başkanlığı ve  İl Afet ve Acil Durum Müdürlüğü’nü temsilen buradayım.</a:t>
            </a:r>
            <a:endParaRPr lang="en-US" sz="1000" b="0" strike="noStrike" spc="-1">
              <a:latin typeface="Arial"/>
            </a:endParaRPr>
          </a:p>
          <a:p>
            <a:pPr marL="216000" indent="-215640" algn="just">
              <a:lnSpc>
                <a:spcPct val="100000"/>
              </a:lnSpc>
              <a:spcAft>
                <a:spcPts val="601"/>
              </a:spcAft>
              <a:tabLst>
                <a:tab pos="0" algn="l"/>
              </a:tabLst>
            </a:pPr>
            <a:r>
              <a:rPr lang="tr-TR" sz="1000" b="0" strike="noStrike" spc="-1">
                <a:solidFill>
                  <a:srgbClr val="000000"/>
                </a:solidFill>
                <a:latin typeface="Roboto"/>
                <a:ea typeface="Roboto"/>
              </a:rPr>
              <a:t>Bugün …………………. İl AFAD’ın düzenlemiş olduğu «Birey ve Aileler için Afet Bilinci Eğitimi» için sizlerle birlikteyim. Eğitimimiz yaklaşık 1 saat sürecektir. </a:t>
            </a:r>
            <a:endParaRPr lang="en-US" sz="1000" b="0" strike="noStrike" spc="-1">
              <a:latin typeface="Arial"/>
            </a:endParaRPr>
          </a:p>
          <a:p>
            <a:pPr marL="216000" indent="-215640" algn="just">
              <a:lnSpc>
                <a:spcPct val="100000"/>
              </a:lnSpc>
              <a:tabLst>
                <a:tab pos="0" algn="l"/>
              </a:tabLst>
            </a:pPr>
            <a:endParaRPr lang="en-US" sz="1000" b="0" strike="noStrike" spc="-1">
              <a:latin typeface="Arial"/>
            </a:endParaRPr>
          </a:p>
          <a:p>
            <a:pPr marL="216000" indent="-215640" algn="just">
              <a:lnSpc>
                <a:spcPct val="100000"/>
              </a:lnSpc>
              <a:tabLst>
                <a:tab pos="0" algn="l"/>
              </a:tabLst>
            </a:pPr>
            <a:r>
              <a:rPr lang="tr-TR" sz="1000" b="1" i="1" strike="noStrike" spc="-1">
                <a:solidFill>
                  <a:srgbClr val="000000"/>
                </a:solidFill>
                <a:latin typeface="Roboto"/>
                <a:ea typeface="Roboto"/>
              </a:rPr>
              <a:t>Eğitmen Notu: </a:t>
            </a:r>
            <a:r>
              <a:rPr lang="tr-TR" sz="1000" b="0" i="1" strike="noStrike" spc="-1">
                <a:solidFill>
                  <a:srgbClr val="FF0000"/>
                </a:solidFill>
                <a:latin typeface="Roboto"/>
                <a:ea typeface="Roboto"/>
              </a:rPr>
              <a:t>Katılımcı sayısı yüksekse ve konferans şeklinde eğitim yapılıyorsa soruların eğitim sonunda yöneltilmesi talebinde bulunulabilir, küçük gruplarda eğitim soru-cevap şeklinde interaktif olarak yürütülebilir. </a:t>
            </a:r>
            <a:r>
              <a:rPr lang="tr-TR" sz="1000" b="0" i="1" strike="noStrike" spc="-1">
                <a:solidFill>
                  <a:srgbClr val="000000"/>
                </a:solidFill>
                <a:latin typeface="Roboto"/>
                <a:ea typeface="Roboto"/>
              </a:rPr>
              <a:t>Lütfen katılımcıların formu doldurmaya başladığından emin olup sonra eğitime devam ediniz. </a:t>
            </a:r>
            <a:endParaRPr lang="en-US" sz="1000" b="0" strike="noStrike" spc="-1">
              <a:latin typeface="Arial"/>
            </a:endParaRPr>
          </a:p>
          <a:p>
            <a:pPr marL="216000" indent="-215640">
              <a:lnSpc>
                <a:spcPct val="100000"/>
              </a:lnSpc>
              <a:tabLst>
                <a:tab pos="0" algn="l"/>
              </a:tabLst>
            </a:pPr>
            <a:endParaRPr lang="en-US" sz="1000" b="0" strike="noStrike" spc="-1">
              <a:latin typeface="Arial"/>
            </a:endParaRPr>
          </a:p>
          <a:p>
            <a:pPr marL="216000" indent="-215640">
              <a:lnSpc>
                <a:spcPct val="100000"/>
              </a:lnSpc>
              <a:tabLst>
                <a:tab pos="0" algn="l"/>
              </a:tabLst>
            </a:pPr>
            <a:endParaRPr lang="en-US" sz="1000" b="0" strike="noStrike" spc="-1">
              <a:latin typeface="Arial"/>
            </a:endParaRPr>
          </a:p>
        </p:txBody>
      </p:sp>
      <p:sp>
        <p:nvSpPr>
          <p:cNvPr id="748" name="Slayt Numarası Yer Tutucusu 3_1"/>
          <p:cNvSpPr/>
          <p:nvPr/>
        </p:nvSpPr>
        <p:spPr>
          <a:xfrm>
            <a:off x="3884760" y="8685360"/>
            <a:ext cx="2971080" cy="457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9F52CFAE-BC40-4CED-8BAE-8BAF1FEED28B}" type="slidenum">
              <a:rPr lang="tr-TR" sz="1200" b="0" strike="noStrike" spc="-1">
                <a:latin typeface="Times New Roman"/>
              </a:rPr>
              <a:t>37</a:t>
            </a:fld>
            <a:endParaRPr lang="en-US" sz="1200" b="0" strike="noStrike" spc="-1">
              <a:latin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 name="PlaceHolder 1"/>
          <p:cNvSpPr>
            <a:spLocks noGrp="1" noRot="1" noChangeAspect="1"/>
          </p:cNvSpPr>
          <p:nvPr>
            <p:ph type="sldImg"/>
          </p:nvPr>
        </p:nvSpPr>
        <p:spPr>
          <a:xfrm>
            <a:off x="685800" y="1143000"/>
            <a:ext cx="5485680" cy="3085560"/>
          </a:xfrm>
          <a:prstGeom prst="rect">
            <a:avLst/>
          </a:prstGeom>
        </p:spPr>
      </p:sp>
      <p:sp>
        <p:nvSpPr>
          <p:cNvPr id="606" name="PlaceHolder 2"/>
          <p:cNvSpPr>
            <a:spLocks noGrp="1"/>
          </p:cNvSpPr>
          <p:nvPr>
            <p:ph type="body"/>
          </p:nvPr>
        </p:nvSpPr>
        <p:spPr>
          <a:xfrm>
            <a:off x="685800" y="4400640"/>
            <a:ext cx="5485680" cy="3599640"/>
          </a:xfrm>
          <a:prstGeom prst="rect">
            <a:avLst/>
          </a:prstGeom>
        </p:spPr>
        <p:txBody>
          <a:bodyPr lIns="0" tIns="0" rIns="0" bIns="0">
            <a:noAutofit/>
          </a:bodyPr>
          <a:lstStyle/>
          <a:p>
            <a:pPr marL="216000" indent="-215640">
              <a:lnSpc>
                <a:spcPct val="100000"/>
              </a:lnSpc>
              <a:tabLst>
                <a:tab pos="0" algn="l"/>
              </a:tabLst>
            </a:pPr>
            <a:r>
              <a:rPr lang="tr-TR" sz="1000" b="1" strike="noStrike" spc="-1" dirty="0">
                <a:latin typeface="Roboto"/>
                <a:ea typeface="Roboto"/>
              </a:rPr>
              <a:t>Önerilen Süre: 2 dk. 30 sn.</a:t>
            </a:r>
            <a:endParaRPr lang="en-US" sz="1000" b="0" strike="noStrike" spc="-1" dirty="0">
              <a:latin typeface="Arial"/>
            </a:endParaRPr>
          </a:p>
          <a:p>
            <a:pPr marL="216000" indent="-215640">
              <a:lnSpc>
                <a:spcPct val="100000"/>
              </a:lnSpc>
              <a:spcAft>
                <a:spcPts val="601"/>
              </a:spcAft>
              <a:tabLst>
                <a:tab pos="0" algn="l"/>
              </a:tabLst>
            </a:pPr>
            <a:r>
              <a:rPr lang="tr-TR" sz="1000" b="1" i="1" strike="noStrike" spc="-1" dirty="0">
                <a:latin typeface="Roboto"/>
                <a:ea typeface="Roboto"/>
              </a:rPr>
              <a:t>Slayt animasyonu tıklayınca başlar, sessizdir.</a:t>
            </a:r>
            <a:endParaRPr lang="en-US" sz="1000" b="0" strike="noStrike" spc="-1" dirty="0">
              <a:latin typeface="Arial"/>
            </a:endParaRPr>
          </a:p>
          <a:p>
            <a:pPr marL="216000" indent="-215640">
              <a:lnSpc>
                <a:spcPct val="100000"/>
              </a:lnSpc>
              <a:tabLst>
                <a:tab pos="0" algn="l"/>
              </a:tabLst>
            </a:pPr>
            <a:endParaRPr lang="en-US" sz="1000" b="0" strike="noStrike" spc="-1" dirty="0">
              <a:latin typeface="Arial"/>
            </a:endParaRPr>
          </a:p>
          <a:p>
            <a:pPr marL="216000" indent="-215640" algn="just">
              <a:lnSpc>
                <a:spcPct val="100000"/>
              </a:lnSpc>
              <a:spcAft>
                <a:spcPts val="601"/>
              </a:spcAft>
              <a:tabLst>
                <a:tab pos="0" algn="l"/>
              </a:tabLst>
            </a:pPr>
            <a:r>
              <a:rPr lang="tr-TR" sz="1000" b="0" strike="noStrike" spc="-1" dirty="0">
                <a:latin typeface="Roboto"/>
                <a:ea typeface="Roboto"/>
              </a:rPr>
              <a:t>Öncelikle sizlere sormak istiyorum:</a:t>
            </a:r>
            <a:endParaRPr lang="en-US" sz="1000" b="0" strike="noStrike" spc="-1" dirty="0">
              <a:latin typeface="Arial"/>
            </a:endParaRPr>
          </a:p>
          <a:p>
            <a:pPr marL="216000" indent="-215640" algn="just">
              <a:lnSpc>
                <a:spcPct val="100000"/>
              </a:lnSpc>
              <a:spcAft>
                <a:spcPts val="601"/>
              </a:spcAft>
              <a:tabLst>
                <a:tab pos="0" algn="l"/>
              </a:tabLst>
            </a:pPr>
            <a:r>
              <a:rPr lang="tr-TR" sz="1000" b="0" strike="noStrike" spc="-1" dirty="0">
                <a:latin typeface="Roboto"/>
                <a:ea typeface="Roboto"/>
              </a:rPr>
              <a:t>Gündelik hayatımızda söz ederiz. “Onu yapma tehlikeli” veya “risk alıyorsun” deriz. Sizce tehlike ve risk arasında bir fark var mı? Yoksa ikisi de aynı anlama mı sahip? Bu konuda fikrini söylemek isteyen var mı?</a:t>
            </a:r>
            <a:endParaRPr lang="en-US" sz="1000" b="0" strike="noStrike" spc="-1" dirty="0">
              <a:latin typeface="Arial"/>
            </a:endParaRPr>
          </a:p>
          <a:p>
            <a:pPr marL="216000" indent="-215640" algn="just">
              <a:lnSpc>
                <a:spcPct val="100000"/>
              </a:lnSpc>
              <a:spcAft>
                <a:spcPts val="601"/>
              </a:spcAft>
              <a:tabLst>
                <a:tab pos="0" algn="l"/>
              </a:tabLst>
            </a:pPr>
            <a:r>
              <a:rPr lang="tr-TR" sz="1000" b="0" strike="noStrike" spc="-1" dirty="0">
                <a:latin typeface="Roboto"/>
                <a:ea typeface="Roboto"/>
              </a:rPr>
              <a:t>Sizce afetler söz konusu olduğunda tehlikeli ve riskli olan durumlar nelerdir?</a:t>
            </a:r>
            <a:endParaRPr lang="en-US" sz="1000" b="0" strike="noStrike" spc="-1" dirty="0">
              <a:latin typeface="Arial"/>
            </a:endParaRPr>
          </a:p>
          <a:p>
            <a:pPr marL="216000" indent="-215640" algn="just">
              <a:lnSpc>
                <a:spcPct val="100000"/>
              </a:lnSpc>
              <a:spcAft>
                <a:spcPts val="601"/>
              </a:spcAft>
              <a:tabLst>
                <a:tab pos="0" algn="l"/>
              </a:tabLst>
            </a:pPr>
            <a:endParaRPr lang="en-US" sz="1000" b="0" strike="noStrike" spc="-1" dirty="0">
              <a:latin typeface="Arial"/>
            </a:endParaRPr>
          </a:p>
          <a:p>
            <a:pPr marL="216000" indent="-215640" algn="just">
              <a:lnSpc>
                <a:spcPct val="100000"/>
              </a:lnSpc>
              <a:spcAft>
                <a:spcPts val="601"/>
              </a:spcAft>
              <a:tabLst>
                <a:tab pos="0" algn="l"/>
              </a:tabLst>
            </a:pPr>
            <a:r>
              <a:rPr lang="tr-TR" sz="1000" b="1" i="1" strike="noStrike" spc="-1" dirty="0">
                <a:solidFill>
                  <a:srgbClr val="000000"/>
                </a:solidFill>
                <a:latin typeface="Roboto"/>
                <a:ea typeface="Roboto"/>
              </a:rPr>
              <a:t>Eğitmen Notu: </a:t>
            </a:r>
            <a:r>
              <a:rPr lang="tr-TR" sz="1000" b="0" i="1" strike="noStrike" spc="-1" dirty="0">
                <a:solidFill>
                  <a:srgbClr val="000000"/>
                </a:solidFill>
                <a:latin typeface="Roboto"/>
                <a:ea typeface="Roboto"/>
              </a:rPr>
              <a:t>İlk soruyu sorup birkaç yorum alın ve ikinci soruyu sorun. Birkaç cevap daha alın. Siz de arada eklemeler yapın. Örneğin; «Risk bir olasılık değil mi?» veya «Farklı düşünen var mı?» gibi sorular sorun. </a:t>
            </a:r>
            <a:r>
              <a:rPr lang="tr-TR" sz="1000" b="1" i="1" strike="noStrike" spc="-1" dirty="0">
                <a:solidFill>
                  <a:srgbClr val="000000"/>
                </a:solidFill>
                <a:latin typeface="Roboto"/>
                <a:ea typeface="Roboto"/>
              </a:rPr>
              <a:t>Süre, 1-2 dakikayı geçmemelidir.</a:t>
            </a:r>
            <a:endParaRPr lang="en-US" sz="1000" b="0" strike="noStrike" spc="-1" dirty="0">
              <a:latin typeface="Arial"/>
            </a:endParaRPr>
          </a:p>
          <a:p>
            <a:pPr marL="216000" indent="-215640" algn="just">
              <a:lnSpc>
                <a:spcPct val="90000"/>
              </a:lnSpc>
              <a:spcAft>
                <a:spcPts val="601"/>
              </a:spcAft>
              <a:tabLst>
                <a:tab pos="0" algn="l"/>
              </a:tabLst>
            </a:pPr>
            <a:endParaRPr lang="en-US" sz="1000" b="0" strike="noStrike" spc="-1" dirty="0">
              <a:latin typeface="Arial"/>
            </a:endParaRPr>
          </a:p>
          <a:p>
            <a:pPr marL="216000" indent="-215640" algn="just">
              <a:lnSpc>
                <a:spcPct val="90000"/>
              </a:lnSpc>
              <a:spcAft>
                <a:spcPts val="601"/>
              </a:spcAft>
              <a:tabLst>
                <a:tab pos="0" algn="l"/>
              </a:tabLst>
            </a:pPr>
            <a:r>
              <a:rPr lang="tr-TR" sz="1000" b="0" strike="noStrike" spc="-1" dirty="0">
                <a:solidFill>
                  <a:srgbClr val="000000"/>
                </a:solidFill>
                <a:latin typeface="Roboto"/>
                <a:ea typeface="Roboto"/>
              </a:rPr>
              <a:t>Şimdi afet yönetiminde ve afetlere hazırlıkta en sık karşılaşılan kavramlardan söz edeceğim. Bu kavramlar </a:t>
            </a:r>
            <a:r>
              <a:rPr lang="tr-TR" sz="1000" b="1" strike="noStrike" spc="-1" dirty="0">
                <a:solidFill>
                  <a:srgbClr val="000000"/>
                </a:solidFill>
                <a:latin typeface="Roboto"/>
                <a:ea typeface="Roboto"/>
              </a:rPr>
              <a:t>tehlike, risk, zarar görebilirlik </a:t>
            </a:r>
            <a:r>
              <a:rPr lang="tr-TR" sz="1000" b="0" strike="noStrike" spc="-1" dirty="0">
                <a:solidFill>
                  <a:srgbClr val="000000"/>
                </a:solidFill>
                <a:latin typeface="Roboto"/>
                <a:ea typeface="Roboto"/>
              </a:rPr>
              <a:t>ve </a:t>
            </a:r>
            <a:r>
              <a:rPr lang="tr-TR" sz="1000" b="1" strike="noStrike" spc="-1" dirty="0">
                <a:solidFill>
                  <a:srgbClr val="000000"/>
                </a:solidFill>
                <a:latin typeface="Roboto"/>
                <a:ea typeface="Roboto"/>
              </a:rPr>
              <a:t>kapasitedir</a:t>
            </a:r>
            <a:r>
              <a:rPr lang="tr-TR" sz="1000" b="0" strike="noStrike" spc="-1" dirty="0">
                <a:solidFill>
                  <a:srgbClr val="000000"/>
                </a:solidFill>
                <a:latin typeface="Roboto"/>
                <a:ea typeface="Roboto"/>
              </a:rPr>
              <a:t>. Bunları sizlere örnekle açıklayalım: Örneğin, </a:t>
            </a:r>
            <a:endParaRPr lang="en-US" sz="1000" b="0" strike="noStrike" spc="-1" dirty="0">
              <a:latin typeface="Arial"/>
            </a:endParaRPr>
          </a:p>
          <a:p>
            <a:pPr marL="216000" indent="-215640" algn="just">
              <a:lnSpc>
                <a:spcPct val="90000"/>
              </a:lnSpc>
              <a:spcAft>
                <a:spcPts val="601"/>
              </a:spcAft>
              <a:tabLst>
                <a:tab pos="0" algn="l"/>
              </a:tabLst>
            </a:pPr>
            <a:r>
              <a:rPr lang="tr-TR" sz="1000" b="1" u="sng" strike="noStrike" spc="-1" dirty="0">
                <a:solidFill>
                  <a:srgbClr val="000000"/>
                </a:solidFill>
                <a:uFillTx/>
                <a:latin typeface="Roboto"/>
                <a:ea typeface="Roboto"/>
              </a:rPr>
              <a:t>Tıklayın;</a:t>
            </a:r>
            <a:endParaRPr lang="en-US" sz="1000" b="0" strike="noStrike" spc="-1" dirty="0">
              <a:latin typeface="Arial"/>
            </a:endParaRPr>
          </a:p>
          <a:p>
            <a:pPr marL="216000" indent="-215640" algn="just">
              <a:lnSpc>
                <a:spcPct val="90000"/>
              </a:lnSpc>
              <a:spcAft>
                <a:spcPts val="601"/>
              </a:spcAft>
              <a:tabLst>
                <a:tab pos="0" algn="l"/>
              </a:tabLst>
            </a:pPr>
            <a:r>
              <a:rPr lang="tr-TR" sz="1000" b="0" strike="noStrike" spc="-1" dirty="0">
                <a:solidFill>
                  <a:srgbClr val="000000"/>
                </a:solidFill>
                <a:latin typeface="Roboto"/>
                <a:ea typeface="Roboto"/>
              </a:rPr>
              <a:t>Şiddetli yağmurun yağması sadece bir </a:t>
            </a:r>
            <a:r>
              <a:rPr lang="tr-TR" sz="1000" b="1" strike="noStrike" spc="-1" dirty="0" err="1">
                <a:solidFill>
                  <a:srgbClr val="000000"/>
                </a:solidFill>
                <a:latin typeface="Roboto"/>
                <a:ea typeface="Roboto"/>
              </a:rPr>
              <a:t>TEHLİKE</a:t>
            </a:r>
            <a:r>
              <a:rPr lang="tr-TR" sz="1000" b="0" strike="noStrike" spc="-1" dirty="0" err="1">
                <a:solidFill>
                  <a:srgbClr val="000000"/>
                </a:solidFill>
                <a:latin typeface="Roboto"/>
                <a:ea typeface="Roboto"/>
              </a:rPr>
              <a:t>’dir</a:t>
            </a:r>
            <a:r>
              <a:rPr lang="tr-TR" sz="1000" b="0" strike="noStrike" spc="-1" dirty="0">
                <a:solidFill>
                  <a:srgbClr val="000000"/>
                </a:solidFill>
                <a:latin typeface="Roboto"/>
                <a:ea typeface="Roboto"/>
              </a:rPr>
              <a:t>. </a:t>
            </a:r>
            <a:endParaRPr lang="en-US" sz="1000" b="0" strike="noStrike" spc="-1" dirty="0">
              <a:latin typeface="Arial"/>
            </a:endParaRPr>
          </a:p>
          <a:p>
            <a:pPr marL="216000" indent="-215640" algn="just">
              <a:lnSpc>
                <a:spcPct val="90000"/>
              </a:lnSpc>
              <a:spcAft>
                <a:spcPts val="601"/>
              </a:spcAft>
              <a:tabLst>
                <a:tab pos="0" algn="l"/>
              </a:tabLst>
            </a:pPr>
            <a:r>
              <a:rPr lang="tr-TR" sz="1000" b="1" u="sng" strike="noStrike" spc="-1" dirty="0">
                <a:solidFill>
                  <a:srgbClr val="000000"/>
                </a:solidFill>
                <a:uFillTx/>
                <a:latin typeface="Roboto"/>
                <a:ea typeface="Roboto"/>
              </a:rPr>
              <a:t>Tıklayın;</a:t>
            </a:r>
            <a:endParaRPr lang="en-US" sz="1000" b="0" strike="noStrike" spc="-1" dirty="0">
              <a:latin typeface="Arial"/>
            </a:endParaRPr>
          </a:p>
          <a:p>
            <a:pPr marL="216000" indent="-215640" algn="just">
              <a:lnSpc>
                <a:spcPct val="90000"/>
              </a:lnSpc>
              <a:spcAft>
                <a:spcPts val="601"/>
              </a:spcAft>
              <a:tabLst>
                <a:tab pos="0" algn="l"/>
              </a:tabLst>
            </a:pPr>
            <a:r>
              <a:rPr lang="tr-TR" sz="1000" b="0" strike="noStrike" spc="-1" dirty="0">
                <a:solidFill>
                  <a:srgbClr val="000000"/>
                </a:solidFill>
                <a:latin typeface="Roboto"/>
                <a:ea typeface="Roboto"/>
              </a:rPr>
              <a:t>Bu şiddetli yağmur tehlikesi, bizler ve yaşadığımız çevre için </a:t>
            </a:r>
            <a:r>
              <a:rPr lang="tr-TR" sz="1000" b="1" strike="noStrike" spc="-1" dirty="0">
                <a:solidFill>
                  <a:srgbClr val="000000"/>
                </a:solidFill>
                <a:latin typeface="Roboto"/>
                <a:ea typeface="Roboto"/>
              </a:rPr>
              <a:t>RİSK</a:t>
            </a:r>
            <a:r>
              <a:rPr lang="tr-TR" sz="1000" b="0" strike="noStrike" spc="-1" dirty="0">
                <a:solidFill>
                  <a:srgbClr val="000000"/>
                </a:solidFill>
                <a:latin typeface="Roboto"/>
                <a:ea typeface="Roboto"/>
              </a:rPr>
              <a:t> oluşturur.</a:t>
            </a:r>
            <a:r>
              <a:rPr lang="tr-TR" sz="1000" b="1" strike="noStrike" spc="-1" dirty="0">
                <a:solidFill>
                  <a:srgbClr val="000000"/>
                </a:solidFill>
                <a:latin typeface="Roboto"/>
                <a:ea typeface="Roboto"/>
              </a:rPr>
              <a:t> </a:t>
            </a:r>
            <a:endParaRPr lang="en-US" sz="1000" b="0" strike="noStrike" spc="-1" dirty="0">
              <a:latin typeface="Arial"/>
            </a:endParaRPr>
          </a:p>
          <a:p>
            <a:pPr marL="216000" indent="-215640" algn="just">
              <a:lnSpc>
                <a:spcPct val="90000"/>
              </a:lnSpc>
              <a:spcAft>
                <a:spcPts val="601"/>
              </a:spcAft>
              <a:tabLst>
                <a:tab pos="0" algn="l"/>
              </a:tabLst>
            </a:pPr>
            <a:r>
              <a:rPr lang="tr-TR" sz="1000" b="1" u="sng" strike="noStrike" spc="-1" dirty="0">
                <a:solidFill>
                  <a:srgbClr val="000000"/>
                </a:solidFill>
                <a:uFillTx/>
                <a:latin typeface="Roboto"/>
                <a:ea typeface="Roboto"/>
              </a:rPr>
              <a:t>Tıklayın;</a:t>
            </a:r>
            <a:endParaRPr lang="en-US" sz="1000" b="0" strike="noStrike" spc="-1" dirty="0">
              <a:latin typeface="Arial"/>
            </a:endParaRPr>
          </a:p>
          <a:p>
            <a:pPr marL="216000" indent="-215640" algn="just">
              <a:lnSpc>
                <a:spcPct val="90000"/>
              </a:lnSpc>
              <a:spcAft>
                <a:spcPts val="601"/>
              </a:spcAft>
              <a:tabLst>
                <a:tab pos="0" algn="l"/>
              </a:tabLst>
            </a:pPr>
            <a:r>
              <a:rPr lang="tr-TR" sz="1000" b="0" strike="noStrike" spc="-1" dirty="0">
                <a:solidFill>
                  <a:srgbClr val="000000"/>
                </a:solidFill>
                <a:latin typeface="Roboto"/>
                <a:ea typeface="Roboto"/>
              </a:rPr>
              <a:t>Önlem almazsak bu risk meydana geldiğinde bizler ve yaşadığımız çevre </a:t>
            </a:r>
            <a:r>
              <a:rPr lang="tr-TR" sz="1000" b="1" strike="noStrike" spc="-1" dirty="0">
                <a:solidFill>
                  <a:srgbClr val="000000"/>
                </a:solidFill>
                <a:latin typeface="Roboto"/>
                <a:ea typeface="Roboto"/>
              </a:rPr>
              <a:t>ZARAR GÖREBİLİR. </a:t>
            </a:r>
            <a:endParaRPr lang="en-US" sz="1000" b="0" strike="noStrike" spc="-1" dirty="0">
              <a:latin typeface="Arial"/>
            </a:endParaRPr>
          </a:p>
          <a:p>
            <a:pPr marL="216000" indent="-215640" algn="just">
              <a:lnSpc>
                <a:spcPct val="90000"/>
              </a:lnSpc>
              <a:spcAft>
                <a:spcPts val="601"/>
              </a:spcAft>
              <a:tabLst>
                <a:tab pos="0" algn="l"/>
              </a:tabLst>
            </a:pPr>
            <a:r>
              <a:rPr lang="tr-TR" sz="1000" b="1" u="sng" strike="noStrike" spc="-1" dirty="0">
                <a:solidFill>
                  <a:srgbClr val="000000"/>
                </a:solidFill>
                <a:uFillTx/>
                <a:latin typeface="Roboto"/>
                <a:ea typeface="Roboto"/>
              </a:rPr>
              <a:t>Tıklayın;</a:t>
            </a:r>
            <a:endParaRPr lang="en-US" sz="1000" b="0" strike="noStrike" spc="-1" dirty="0">
              <a:latin typeface="Arial"/>
            </a:endParaRPr>
          </a:p>
          <a:p>
            <a:pPr marL="216000" indent="-215640" algn="just">
              <a:lnSpc>
                <a:spcPct val="90000"/>
              </a:lnSpc>
              <a:spcAft>
                <a:spcPts val="601"/>
              </a:spcAft>
              <a:tabLst>
                <a:tab pos="0" algn="l"/>
              </a:tabLst>
            </a:pPr>
            <a:r>
              <a:rPr lang="tr-TR" sz="1000" b="1" strike="noStrike" spc="-1" dirty="0">
                <a:solidFill>
                  <a:srgbClr val="000000"/>
                </a:solidFill>
                <a:latin typeface="Roboto"/>
                <a:ea typeface="Roboto"/>
              </a:rPr>
              <a:t>KAPASİTE </a:t>
            </a:r>
            <a:r>
              <a:rPr lang="tr-TR" sz="1000" b="0" strike="noStrike" spc="-1" dirty="0">
                <a:solidFill>
                  <a:srgbClr val="000000"/>
                </a:solidFill>
                <a:latin typeface="Roboto"/>
                <a:ea typeface="Roboto"/>
              </a:rPr>
              <a:t>ise</a:t>
            </a:r>
            <a:r>
              <a:rPr lang="tr-TR" sz="1000" b="1" strike="noStrike" spc="-1" dirty="0">
                <a:solidFill>
                  <a:srgbClr val="000000"/>
                </a:solidFill>
                <a:latin typeface="Roboto"/>
                <a:ea typeface="Roboto"/>
              </a:rPr>
              <a:t> </a:t>
            </a:r>
            <a:r>
              <a:rPr lang="tr-TR" sz="1000" b="0" strike="noStrike" spc="-1" dirty="0">
                <a:solidFill>
                  <a:srgbClr val="000000"/>
                </a:solidFill>
                <a:latin typeface="Roboto"/>
                <a:ea typeface="Roboto"/>
              </a:rPr>
              <a:t>zarar görebilirliğin aksidir. Afetlere karşı ne kadar hazırlıklı olursak; kapasitemizi de o kadar arttırmış oluruz. Böylece tehlikenin riske dönüşme olasılığını de azaltmayı başarırız.  </a:t>
            </a:r>
            <a:endParaRPr lang="en-US" sz="1000" b="0" strike="noStrike" spc="-1" dirty="0">
              <a:latin typeface="Arial"/>
            </a:endParaRPr>
          </a:p>
          <a:p>
            <a:pPr marL="216000" indent="-215640" algn="just">
              <a:lnSpc>
                <a:spcPct val="100000"/>
              </a:lnSpc>
              <a:spcAft>
                <a:spcPts val="601"/>
              </a:spcAft>
              <a:tabLst>
                <a:tab pos="0" algn="l"/>
              </a:tabLst>
            </a:pPr>
            <a:r>
              <a:rPr lang="tr-TR" sz="1000" b="0" strike="noStrike" spc="-1" dirty="0">
                <a:solidFill>
                  <a:srgbClr val="000000"/>
                </a:solidFill>
                <a:latin typeface="Roboto"/>
                <a:ea typeface="Roboto"/>
              </a:rPr>
              <a:t>Yaşadığımız coğrafyada tehlikeleri yok edemeyiz (sıfıra indiremeyiz) ancak zarar görebilirliğimizi azaltabiliriz! Örneğin; İstanbul’u bekleyen deprem tehlikesini yok edemeyiz. Ancak zarar azaltma çalışmaları yaparak deprem sonrası zarar görebilirlik düzeyimizi düşürebiliriz. Burada önemle üzerinde durulması gereken nokta şudur: Afet riskini azaltan ya da artıran, toplumun zarar görebilirlik düzeyidir.  Sizler bu eğitimle birlikte edindiğiniz bilgileri uygulamaya geçirdiğinizde afetlere karşı zarar görebilirlik düzeyinizi de azaltmış olacaksınız. </a:t>
            </a:r>
            <a:endParaRPr lang="en-US" sz="1000" b="0" strike="noStrike" spc="-1" dirty="0">
              <a:latin typeface="Arial"/>
            </a:endParaRPr>
          </a:p>
          <a:p>
            <a:pPr marL="216000" indent="-215640" algn="just">
              <a:lnSpc>
                <a:spcPct val="100000"/>
              </a:lnSpc>
              <a:spcAft>
                <a:spcPts val="601"/>
              </a:spcAft>
              <a:tabLst>
                <a:tab pos="0" algn="l"/>
              </a:tabLst>
            </a:pPr>
            <a:r>
              <a:rPr lang="tr-TR" sz="1000" b="0" strike="noStrike" spc="-1" dirty="0">
                <a:solidFill>
                  <a:srgbClr val="000000"/>
                </a:solidFill>
                <a:latin typeface="Roboto"/>
                <a:ea typeface="Roboto"/>
              </a:rPr>
              <a:t>Peki </a:t>
            </a:r>
            <a:r>
              <a:rPr lang="tr-TR" sz="1000" b="1" strike="noStrike" spc="-1" dirty="0">
                <a:solidFill>
                  <a:srgbClr val="000000"/>
                </a:solidFill>
                <a:latin typeface="Roboto"/>
                <a:ea typeface="Roboto"/>
              </a:rPr>
              <a:t>afet</a:t>
            </a:r>
            <a:r>
              <a:rPr lang="tr-TR" sz="1000" b="0" strike="noStrike" spc="-1" dirty="0">
                <a:solidFill>
                  <a:srgbClr val="000000"/>
                </a:solidFill>
                <a:latin typeface="Roboto"/>
                <a:ea typeface="Roboto"/>
              </a:rPr>
              <a:t> nedir? Şimdi ona bakalım;</a:t>
            </a:r>
            <a:endParaRPr lang="en-US" sz="1000" b="0" strike="noStrike" spc="-1" dirty="0">
              <a:latin typeface="Arial"/>
            </a:endParaRPr>
          </a:p>
          <a:p>
            <a:pPr marL="216000" indent="-215640">
              <a:lnSpc>
                <a:spcPct val="100000"/>
              </a:lnSpc>
              <a:tabLst>
                <a:tab pos="0" algn="l"/>
              </a:tabLst>
            </a:pPr>
            <a:endParaRPr lang="en-US" sz="1000" b="0" strike="noStrike" spc="-1" dirty="0">
              <a:latin typeface="Arial"/>
            </a:endParaRPr>
          </a:p>
          <a:p>
            <a:pPr marL="216000" indent="-215640">
              <a:lnSpc>
                <a:spcPct val="100000"/>
              </a:lnSpc>
              <a:spcAft>
                <a:spcPts val="300"/>
              </a:spcAft>
              <a:tabLst>
                <a:tab pos="0" algn="l"/>
              </a:tabLst>
            </a:pPr>
            <a:r>
              <a:rPr lang="tr-TR" sz="900" b="1" i="1" u="sng" strike="noStrike" spc="-1" dirty="0">
                <a:solidFill>
                  <a:srgbClr val="000000"/>
                </a:solidFill>
                <a:uFillTx/>
                <a:latin typeface="Roboto"/>
                <a:ea typeface="Roboto"/>
              </a:rPr>
              <a:t>Bilgi Notu: </a:t>
            </a:r>
            <a:endParaRPr lang="en-US" sz="900" b="0" strike="noStrike" spc="-1" dirty="0">
              <a:latin typeface="Arial"/>
            </a:endParaRPr>
          </a:p>
          <a:p>
            <a:pPr marL="216000" indent="-215640">
              <a:lnSpc>
                <a:spcPct val="100000"/>
              </a:lnSpc>
              <a:spcAft>
                <a:spcPts val="300"/>
              </a:spcAft>
              <a:tabLst>
                <a:tab pos="0" algn="l"/>
              </a:tabLst>
            </a:pPr>
            <a:r>
              <a:rPr lang="tr-TR" sz="900" b="1" i="1" strike="noStrike" spc="-1" dirty="0">
                <a:solidFill>
                  <a:srgbClr val="000000"/>
                </a:solidFill>
                <a:latin typeface="Roboto"/>
                <a:ea typeface="Roboto"/>
              </a:rPr>
              <a:t>Tehlike </a:t>
            </a:r>
            <a:r>
              <a:rPr lang="tr-TR" sz="900" b="0" i="1" strike="noStrike" spc="-1" dirty="0">
                <a:solidFill>
                  <a:srgbClr val="000000"/>
                </a:solidFill>
                <a:latin typeface="Roboto"/>
                <a:ea typeface="Roboto"/>
              </a:rPr>
              <a:t>(</a:t>
            </a:r>
            <a:r>
              <a:rPr lang="tr-TR" sz="900" b="1" i="1" strike="noStrike" spc="-1" dirty="0">
                <a:solidFill>
                  <a:srgbClr val="000000"/>
                </a:solidFill>
                <a:latin typeface="Roboto"/>
                <a:ea typeface="Roboto"/>
              </a:rPr>
              <a:t>İng. </a:t>
            </a:r>
            <a:r>
              <a:rPr lang="tr-TR" sz="900" b="0" i="1" strike="noStrike" spc="-1" dirty="0" err="1">
                <a:solidFill>
                  <a:srgbClr val="000000"/>
                </a:solidFill>
                <a:latin typeface="Roboto"/>
                <a:ea typeface="Roboto"/>
              </a:rPr>
              <a:t>hazard</a:t>
            </a:r>
            <a:r>
              <a:rPr lang="tr-TR" sz="900" b="0" i="1" strike="noStrike" spc="-1" dirty="0">
                <a:solidFill>
                  <a:srgbClr val="000000"/>
                </a:solidFill>
                <a:latin typeface="Roboto"/>
                <a:ea typeface="Roboto"/>
              </a:rPr>
              <a:t>) Belirli bir zaman veya coğrafyada ortaya çıkarak yaşamı tehdit eden, toplumun sosyoekonomik düzen ve etkinliklerine, doğal çevreye, doğal, tarihi ve kültürel kaynaklara zarar verme potansiyeli </a:t>
            </a:r>
            <a:r>
              <a:rPr lang="nn-NO" sz="900" b="0" i="1" strike="noStrike" spc="-1" dirty="0">
                <a:solidFill>
                  <a:srgbClr val="000000"/>
                </a:solidFill>
                <a:latin typeface="Roboto"/>
                <a:ea typeface="Roboto"/>
              </a:rPr>
              <a:t>olan doğa, teknoloji ya da insandan kaynaklanan fiziki olay ve olgu</a:t>
            </a:r>
            <a:r>
              <a:rPr lang="tr-TR" sz="900" b="0" i="1" strike="noStrike" spc="-1" dirty="0">
                <a:solidFill>
                  <a:srgbClr val="000000"/>
                </a:solidFill>
                <a:latin typeface="Roboto"/>
                <a:ea typeface="Roboto"/>
              </a:rPr>
              <a:t>. Diğer bir deyişle tehlike; doğa, teknoloji veya insan kaynaklı olan ve fiziksel, ekonomik, sosyal kayıplara yol açabilecek tüm olayları ifade eder.</a:t>
            </a:r>
            <a:endParaRPr lang="en-US" sz="900" b="0" strike="noStrike" spc="-1" dirty="0">
              <a:latin typeface="Arial"/>
            </a:endParaRPr>
          </a:p>
          <a:p>
            <a:pPr marL="216000" indent="-215640">
              <a:lnSpc>
                <a:spcPct val="100000"/>
              </a:lnSpc>
              <a:spcAft>
                <a:spcPts val="300"/>
              </a:spcAft>
              <a:tabLst>
                <a:tab pos="0" algn="l"/>
              </a:tabLst>
            </a:pPr>
            <a:r>
              <a:rPr lang="tr-TR" sz="900" b="1" i="1" strike="noStrike" spc="-1" dirty="0">
                <a:solidFill>
                  <a:srgbClr val="000000"/>
                </a:solidFill>
                <a:latin typeface="Roboto"/>
                <a:ea typeface="Roboto"/>
              </a:rPr>
              <a:t>Risk </a:t>
            </a:r>
            <a:r>
              <a:rPr lang="tr-TR" sz="900" b="0" i="1" strike="noStrike" spc="-1" dirty="0">
                <a:solidFill>
                  <a:srgbClr val="000000"/>
                </a:solidFill>
                <a:latin typeface="Roboto"/>
                <a:ea typeface="Roboto"/>
              </a:rPr>
              <a:t>(</a:t>
            </a:r>
            <a:r>
              <a:rPr lang="tr-TR" sz="900" b="1" i="1" strike="noStrike" spc="-1" dirty="0">
                <a:solidFill>
                  <a:srgbClr val="000000"/>
                </a:solidFill>
                <a:latin typeface="Roboto"/>
                <a:ea typeface="Roboto"/>
              </a:rPr>
              <a:t>İng. </a:t>
            </a:r>
            <a:r>
              <a:rPr lang="tr-TR" sz="900" b="0" i="1" strike="noStrike" spc="-1" dirty="0">
                <a:solidFill>
                  <a:srgbClr val="000000"/>
                </a:solidFill>
                <a:latin typeface="Roboto"/>
                <a:ea typeface="Roboto"/>
              </a:rPr>
              <a:t>risk) Bir olayın belirli koşul ve ortamlarda doğurabileceği can, mal, ekonomik ve çevresel gibi değerlerin kaybının gerçekleşme olasılığı. Diğer bir deyişle; “risk = potansiyel kayıplar” veya “risk = tehlike x hasar görebilirlik” tir. Sigortacılık ve mühendislikte kayıp olasılığı olarak de adlandırılır. Her zaman yok edilmesi mümkün olmayabilir. Ancak çeşitli tedbirlerle azaltılabilir veya göz ardı edici davranış ve kararlarla artabilir. Afetler açısından doğa olayları tehlike olarak nitelendirilir ancak insanların yatırımları ve yerleşmeleri tehlike kaynağına yakınlaştığında veya etki alanının içine girdiğinde riskten söz etmeye başlarız.</a:t>
            </a:r>
            <a:endParaRPr lang="en-US" sz="900" b="0" strike="noStrike" spc="-1" dirty="0">
              <a:latin typeface="Arial"/>
            </a:endParaRPr>
          </a:p>
          <a:p>
            <a:pPr marL="216000" indent="-215640">
              <a:lnSpc>
                <a:spcPct val="100000"/>
              </a:lnSpc>
              <a:spcAft>
                <a:spcPts val="300"/>
              </a:spcAft>
              <a:tabLst>
                <a:tab pos="0" algn="l"/>
              </a:tabLst>
            </a:pPr>
            <a:r>
              <a:rPr lang="tr-TR" sz="900" b="1" i="1" strike="noStrike" spc="-1" dirty="0">
                <a:solidFill>
                  <a:srgbClr val="000000"/>
                </a:solidFill>
                <a:latin typeface="Roboto"/>
                <a:ea typeface="Roboto"/>
              </a:rPr>
              <a:t>Zarar görebilirlik </a:t>
            </a:r>
            <a:r>
              <a:rPr lang="tr-TR" sz="900" b="0" i="1" strike="noStrike" spc="-1" dirty="0">
                <a:solidFill>
                  <a:srgbClr val="000000"/>
                </a:solidFill>
                <a:latin typeface="Roboto"/>
                <a:ea typeface="Roboto"/>
              </a:rPr>
              <a:t>(</a:t>
            </a:r>
            <a:r>
              <a:rPr lang="tr-TR" sz="900" b="1" i="1" strike="noStrike" spc="-1" dirty="0">
                <a:solidFill>
                  <a:srgbClr val="000000"/>
                </a:solidFill>
                <a:latin typeface="Roboto"/>
                <a:ea typeface="Roboto"/>
              </a:rPr>
              <a:t>İng. </a:t>
            </a:r>
            <a:r>
              <a:rPr lang="tr-TR" sz="900" b="0" i="1" strike="noStrike" spc="-1" dirty="0" err="1">
                <a:solidFill>
                  <a:srgbClr val="000000"/>
                </a:solidFill>
                <a:latin typeface="Roboto"/>
                <a:ea typeface="Roboto"/>
              </a:rPr>
              <a:t>vulnerability</a:t>
            </a:r>
            <a:r>
              <a:rPr lang="tr-TR" sz="900" b="0" i="1" strike="noStrike" spc="-1" dirty="0">
                <a:solidFill>
                  <a:srgbClr val="000000"/>
                </a:solidFill>
                <a:latin typeface="Roboto"/>
                <a:ea typeface="Roboto"/>
              </a:rPr>
              <a:t>) Farklı tür ve büyüklükteki tehlikeler karşısında, insanların ve yaşam çevrelerinin uğrayabileceği fiziksel, toplumsal, ekonomik veya çevresel zarar ve kayıpların ölçüsü. Bazı yayınlarda, savunmasızlık, kırılganlık, hassasiyet gibi terimlerle ifade edilmektedir.</a:t>
            </a:r>
            <a:endParaRPr lang="en-US" sz="900" b="0" strike="noStrike" spc="-1" dirty="0">
              <a:latin typeface="Arial"/>
            </a:endParaRPr>
          </a:p>
          <a:p>
            <a:pPr marL="252000" indent="-179280">
              <a:lnSpc>
                <a:spcPct val="100000"/>
              </a:lnSpc>
              <a:spcAft>
                <a:spcPts val="300"/>
              </a:spcAft>
              <a:buClr>
                <a:srgbClr val="000000"/>
              </a:buClr>
              <a:buFont typeface="Arial"/>
              <a:buChar char="•"/>
              <a:tabLst>
                <a:tab pos="0" algn="l"/>
              </a:tabLst>
            </a:pPr>
            <a:r>
              <a:rPr lang="tr-TR" sz="900" b="0" i="1" strike="noStrike" spc="-1" dirty="0">
                <a:solidFill>
                  <a:srgbClr val="000000"/>
                </a:solidFill>
                <a:latin typeface="Roboto"/>
                <a:ea typeface="Roboto"/>
              </a:rPr>
              <a:t>Fiziksel zarar görebilirlik (İng. </a:t>
            </a:r>
            <a:r>
              <a:rPr lang="tr-TR" sz="900" b="0" i="1" strike="noStrike" spc="-1" dirty="0" err="1">
                <a:solidFill>
                  <a:srgbClr val="000000"/>
                </a:solidFill>
                <a:latin typeface="Roboto"/>
                <a:ea typeface="Roboto"/>
              </a:rPr>
              <a:t>physical</a:t>
            </a:r>
            <a:r>
              <a:rPr lang="tr-TR" sz="900" b="0" i="1" strike="noStrike" spc="-1" dirty="0">
                <a:solidFill>
                  <a:srgbClr val="000000"/>
                </a:solidFill>
                <a:latin typeface="Roboto"/>
                <a:ea typeface="Roboto"/>
              </a:rPr>
              <a:t> </a:t>
            </a:r>
            <a:r>
              <a:rPr lang="tr-TR" sz="900" b="0" i="1" strike="noStrike" spc="-1" dirty="0" err="1">
                <a:solidFill>
                  <a:srgbClr val="000000"/>
                </a:solidFill>
                <a:latin typeface="Roboto"/>
                <a:ea typeface="Roboto"/>
              </a:rPr>
              <a:t>vulnerability</a:t>
            </a:r>
            <a:r>
              <a:rPr lang="tr-TR" sz="900" b="0" i="1" strike="noStrike" spc="-1" dirty="0">
                <a:solidFill>
                  <a:srgbClr val="000000"/>
                </a:solidFill>
                <a:latin typeface="Roboto"/>
                <a:ea typeface="Roboto"/>
              </a:rPr>
              <a:t>) İnsan eliyle oluşturulmuş yapı, altyapı, çevre, tarım, sanayi, üretim vb. fiziksel unsurların zarar görebilirlikleri ile insan topluluklarının fiziksel kapasitelerini kapsar. Ölçülmesi veya sayısal hâle getirilmesi mümkündür.</a:t>
            </a:r>
            <a:endParaRPr lang="en-US" sz="900" b="0" strike="noStrike" spc="-1" dirty="0">
              <a:latin typeface="Arial"/>
            </a:endParaRPr>
          </a:p>
          <a:p>
            <a:pPr marL="252000" indent="-179280">
              <a:lnSpc>
                <a:spcPct val="100000"/>
              </a:lnSpc>
              <a:spcAft>
                <a:spcPts val="300"/>
              </a:spcAft>
              <a:buClr>
                <a:srgbClr val="000000"/>
              </a:buClr>
              <a:buFont typeface="Arial"/>
              <a:buChar char="•"/>
              <a:tabLst>
                <a:tab pos="0" algn="l"/>
              </a:tabLst>
            </a:pPr>
            <a:r>
              <a:rPr lang="tr-TR" sz="900" b="0" i="1" strike="noStrike" spc="-1" dirty="0">
                <a:solidFill>
                  <a:srgbClr val="000000"/>
                </a:solidFill>
                <a:latin typeface="Roboto"/>
                <a:ea typeface="Roboto"/>
              </a:rPr>
              <a:t>Sosyal zarar görebilirlik (İng. </a:t>
            </a:r>
            <a:r>
              <a:rPr lang="tr-TR" sz="900" b="0" i="1" strike="noStrike" spc="-1" dirty="0" err="1">
                <a:solidFill>
                  <a:srgbClr val="000000"/>
                </a:solidFill>
                <a:latin typeface="Roboto"/>
                <a:ea typeface="Roboto"/>
              </a:rPr>
              <a:t>social</a:t>
            </a:r>
            <a:r>
              <a:rPr lang="tr-TR" sz="900" b="0" i="1" strike="noStrike" spc="-1" dirty="0">
                <a:solidFill>
                  <a:srgbClr val="000000"/>
                </a:solidFill>
                <a:latin typeface="Roboto"/>
                <a:ea typeface="Roboto"/>
              </a:rPr>
              <a:t> </a:t>
            </a:r>
            <a:r>
              <a:rPr lang="tr-TR" sz="900" b="0" i="1" strike="noStrike" spc="-1" dirty="0" err="1">
                <a:solidFill>
                  <a:srgbClr val="000000"/>
                </a:solidFill>
                <a:latin typeface="Roboto"/>
                <a:ea typeface="Roboto"/>
              </a:rPr>
              <a:t>vulnerability</a:t>
            </a:r>
            <a:r>
              <a:rPr lang="tr-TR" sz="900" b="0" i="1" strike="noStrike" spc="-1" dirty="0">
                <a:solidFill>
                  <a:srgbClr val="000000"/>
                </a:solidFill>
                <a:latin typeface="Roboto"/>
                <a:ea typeface="Roboto"/>
              </a:rPr>
              <a:t>) Bireylerin ve toplumun, psikolojik, sosyolojik ve demografik faktörler nedeniyle maruz kalabilecekleri, ölçülmesi güç ve hatta imkânsız olan, hasar veya zarar </a:t>
            </a:r>
            <a:r>
              <a:rPr lang="tr-TR" sz="900" b="0" i="1" strike="noStrike" spc="-1" dirty="0" err="1">
                <a:solidFill>
                  <a:srgbClr val="000000"/>
                </a:solidFill>
                <a:latin typeface="Roboto"/>
                <a:ea typeface="Roboto"/>
              </a:rPr>
              <a:t>görebilirlilik</a:t>
            </a:r>
            <a:r>
              <a:rPr lang="tr-TR" sz="900" b="0" i="1" strike="noStrike" spc="-1" dirty="0">
                <a:solidFill>
                  <a:srgbClr val="000000"/>
                </a:solidFill>
                <a:latin typeface="Roboto"/>
                <a:ea typeface="Roboto"/>
              </a:rPr>
              <a:t> derecesidir.</a:t>
            </a:r>
            <a:endParaRPr lang="en-US" sz="900" b="0" strike="noStrike" spc="-1" dirty="0">
              <a:latin typeface="Arial"/>
            </a:endParaRPr>
          </a:p>
          <a:p>
            <a:pPr marL="252000" indent="-179280">
              <a:lnSpc>
                <a:spcPct val="100000"/>
              </a:lnSpc>
              <a:spcAft>
                <a:spcPts val="300"/>
              </a:spcAft>
              <a:buClr>
                <a:srgbClr val="000000"/>
              </a:buClr>
              <a:buFont typeface="Arial"/>
              <a:buChar char="•"/>
              <a:tabLst>
                <a:tab pos="0" algn="l"/>
              </a:tabLst>
            </a:pPr>
            <a:r>
              <a:rPr lang="tr-TR" sz="900" b="0" i="1" strike="noStrike" spc="-1" dirty="0">
                <a:solidFill>
                  <a:srgbClr val="000000"/>
                </a:solidFill>
                <a:latin typeface="Roboto"/>
                <a:ea typeface="Roboto"/>
              </a:rPr>
              <a:t>Ekonomik zarar görebilirlik (İng. </a:t>
            </a:r>
            <a:r>
              <a:rPr lang="tr-TR" sz="900" b="0" i="1" strike="noStrike" spc="-1" dirty="0" err="1">
                <a:solidFill>
                  <a:srgbClr val="000000"/>
                </a:solidFill>
                <a:latin typeface="Roboto"/>
                <a:ea typeface="Roboto"/>
              </a:rPr>
              <a:t>economic</a:t>
            </a:r>
            <a:r>
              <a:rPr lang="tr-TR" sz="900" b="0" i="1" strike="noStrike" spc="-1" dirty="0">
                <a:solidFill>
                  <a:srgbClr val="000000"/>
                </a:solidFill>
                <a:latin typeface="Roboto"/>
                <a:ea typeface="Roboto"/>
              </a:rPr>
              <a:t> </a:t>
            </a:r>
            <a:r>
              <a:rPr lang="tr-TR" sz="900" b="0" i="1" strike="noStrike" spc="-1" dirty="0" err="1">
                <a:solidFill>
                  <a:srgbClr val="000000"/>
                </a:solidFill>
                <a:latin typeface="Roboto"/>
                <a:ea typeface="Roboto"/>
              </a:rPr>
              <a:t>vulnerability</a:t>
            </a:r>
            <a:r>
              <a:rPr lang="tr-TR" sz="900" b="0" i="1" strike="noStrike" spc="-1" dirty="0">
                <a:solidFill>
                  <a:srgbClr val="000000"/>
                </a:solidFill>
                <a:latin typeface="Roboto"/>
                <a:ea typeface="Roboto"/>
              </a:rPr>
              <a:t>) Toplulukların ekonomik olarak yaşamlarını nasıl düzenledikleri, geçimlerini sağlama imkânları ile kapasitelerinin nasıl olduğu gibi faktörleri içermektedir.</a:t>
            </a:r>
            <a:endParaRPr lang="en-US" sz="900" b="0" strike="noStrike" spc="-1" dirty="0">
              <a:latin typeface="Arial"/>
            </a:endParaRPr>
          </a:p>
          <a:p>
            <a:pPr>
              <a:lnSpc>
                <a:spcPct val="100000"/>
              </a:lnSpc>
              <a:spcAft>
                <a:spcPts val="300"/>
              </a:spcAft>
              <a:tabLst>
                <a:tab pos="0" algn="l"/>
              </a:tabLst>
            </a:pPr>
            <a:r>
              <a:rPr lang="tr-TR" sz="900" b="1" i="1" strike="noStrike" spc="-1" dirty="0">
                <a:solidFill>
                  <a:srgbClr val="000000"/>
                </a:solidFill>
                <a:latin typeface="Roboto"/>
                <a:ea typeface="Roboto"/>
              </a:rPr>
              <a:t>Kapasite </a:t>
            </a:r>
            <a:r>
              <a:rPr lang="tr-TR" sz="900" b="0" i="1" strike="noStrike" spc="-1" dirty="0">
                <a:solidFill>
                  <a:srgbClr val="000000"/>
                </a:solidFill>
                <a:latin typeface="Roboto"/>
                <a:ea typeface="Roboto"/>
              </a:rPr>
              <a:t>(</a:t>
            </a:r>
            <a:r>
              <a:rPr lang="tr-TR" sz="900" b="1" i="1" strike="noStrike" spc="-1" dirty="0">
                <a:solidFill>
                  <a:srgbClr val="000000"/>
                </a:solidFill>
                <a:latin typeface="Roboto"/>
                <a:ea typeface="Roboto"/>
              </a:rPr>
              <a:t>İng. </a:t>
            </a:r>
            <a:r>
              <a:rPr lang="tr-TR" sz="900" b="0" i="1" strike="noStrike" spc="-1" dirty="0" err="1">
                <a:solidFill>
                  <a:srgbClr val="000000"/>
                </a:solidFill>
                <a:latin typeface="Roboto"/>
                <a:ea typeface="Roboto"/>
              </a:rPr>
              <a:t>capacity</a:t>
            </a:r>
            <a:r>
              <a:rPr lang="tr-TR" sz="900" b="0" i="1" strike="noStrike" spc="-1" dirty="0">
                <a:solidFill>
                  <a:srgbClr val="000000"/>
                </a:solidFill>
                <a:latin typeface="Roboto"/>
                <a:ea typeface="Roboto"/>
              </a:rPr>
              <a:t>) Afet yönetiminde, bireylerin, kurumların, insan topluluklarının ya da ülkelerin tehlikeleri ve yol açabilecekleri zararları algılama, tahmin etme, önleme veya zararlarını azaltma amacıyla önlem alma konusunda sahip olduğu güç ve kaynakların tümü.</a:t>
            </a:r>
            <a:endParaRPr lang="en-US" sz="900" b="0" strike="noStrike" spc="-1" dirty="0">
              <a:latin typeface="Arial"/>
            </a:endParaRPr>
          </a:p>
          <a:p>
            <a:pPr>
              <a:lnSpc>
                <a:spcPct val="100000"/>
              </a:lnSpc>
              <a:tabLst>
                <a:tab pos="0" algn="l"/>
              </a:tabLst>
            </a:pPr>
            <a:endParaRPr lang="en-US" sz="900" b="0" strike="noStrike" spc="-1" dirty="0">
              <a:latin typeface="Arial"/>
            </a:endParaRPr>
          </a:p>
          <a:p>
            <a:pPr>
              <a:lnSpc>
                <a:spcPct val="100000"/>
              </a:lnSpc>
              <a:tabLst>
                <a:tab pos="0" algn="l"/>
              </a:tabLst>
            </a:pPr>
            <a:endParaRPr lang="en-US" sz="900" b="0" strike="noStrike" spc="-1" dirty="0">
              <a:latin typeface="Arial"/>
            </a:endParaRPr>
          </a:p>
        </p:txBody>
      </p:sp>
      <p:sp>
        <p:nvSpPr>
          <p:cNvPr id="607" name="Slayt Numarası Yer Tutucusu 3"/>
          <p:cNvSpPr/>
          <p:nvPr/>
        </p:nvSpPr>
        <p:spPr>
          <a:xfrm>
            <a:off x="3884760" y="8685360"/>
            <a:ext cx="2971080" cy="457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2A14C43B-D65F-40D2-83E1-3F73870A5582}" type="slidenum">
              <a:rPr lang="tr-TR" sz="1200" b="0" strike="noStrike" spc="-1">
                <a:latin typeface="Times New Roman"/>
              </a:rPr>
              <a:t>4</a:t>
            </a:fld>
            <a:endParaRPr lang="en-US" sz="1200" b="0" strike="noStrike" spc="-1">
              <a:latin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 name="PlaceHolder 1"/>
          <p:cNvSpPr>
            <a:spLocks noGrp="1" noRot="1" noChangeAspect="1"/>
          </p:cNvSpPr>
          <p:nvPr>
            <p:ph type="sldImg"/>
          </p:nvPr>
        </p:nvSpPr>
        <p:spPr>
          <a:xfrm>
            <a:off x="685800" y="1143000"/>
            <a:ext cx="5485680" cy="3085560"/>
          </a:xfrm>
          <a:prstGeom prst="rect">
            <a:avLst/>
          </a:prstGeom>
        </p:spPr>
      </p:sp>
      <p:sp>
        <p:nvSpPr>
          <p:cNvPr id="609" name="PlaceHolder 2"/>
          <p:cNvSpPr>
            <a:spLocks noGrp="1"/>
          </p:cNvSpPr>
          <p:nvPr>
            <p:ph type="body"/>
          </p:nvPr>
        </p:nvSpPr>
        <p:spPr>
          <a:xfrm>
            <a:off x="685800" y="4400640"/>
            <a:ext cx="5485680" cy="3599640"/>
          </a:xfrm>
          <a:prstGeom prst="rect">
            <a:avLst/>
          </a:prstGeom>
        </p:spPr>
        <p:txBody>
          <a:bodyPr lIns="0" tIns="0" rIns="0" bIns="0">
            <a:noAutofit/>
          </a:bodyPr>
          <a:lstStyle/>
          <a:p>
            <a:pPr marL="216000" indent="-215640">
              <a:lnSpc>
                <a:spcPct val="100000"/>
              </a:lnSpc>
              <a:tabLst>
                <a:tab pos="0" algn="l"/>
              </a:tabLst>
            </a:pPr>
            <a:r>
              <a:rPr lang="tr-TR" sz="1000" b="1" strike="noStrike" spc="-1">
                <a:latin typeface="Roboto"/>
                <a:ea typeface="Roboto"/>
              </a:rPr>
              <a:t>Önerilen Süre: 1 dk.</a:t>
            </a:r>
            <a:endParaRPr lang="en-US" sz="1000" b="0" strike="noStrike" spc="-1">
              <a:latin typeface="Arial"/>
            </a:endParaRPr>
          </a:p>
          <a:p>
            <a:pPr marL="216000" indent="-215640">
              <a:lnSpc>
                <a:spcPct val="100000"/>
              </a:lnSpc>
              <a:spcAft>
                <a:spcPts val="601"/>
              </a:spcAft>
              <a:tabLst>
                <a:tab pos="0" algn="l"/>
              </a:tabLst>
            </a:pPr>
            <a:r>
              <a:rPr lang="tr-TR" sz="1000" b="1" i="1" strike="noStrike" spc="-1">
                <a:latin typeface="Roboto"/>
                <a:ea typeface="Roboto"/>
              </a:rPr>
              <a:t>Slayt animasyonu tıklayınca başlar, sessizdir.</a:t>
            </a:r>
            <a:endParaRPr lang="en-US" sz="1000" b="0" strike="noStrike" spc="-1">
              <a:latin typeface="Arial"/>
            </a:endParaRPr>
          </a:p>
          <a:p>
            <a:pPr marL="216000" indent="-215640">
              <a:lnSpc>
                <a:spcPct val="100000"/>
              </a:lnSpc>
              <a:tabLst>
                <a:tab pos="0" algn="l"/>
              </a:tabLst>
            </a:pPr>
            <a:endParaRPr lang="en-US" sz="1000" b="0" strike="noStrike" spc="-1">
              <a:latin typeface="Arial"/>
            </a:endParaRPr>
          </a:p>
          <a:p>
            <a:pPr marL="216000" indent="-215640" algn="just">
              <a:lnSpc>
                <a:spcPct val="100000"/>
              </a:lnSpc>
              <a:spcAft>
                <a:spcPts val="601"/>
              </a:spcAft>
              <a:tabLst>
                <a:tab pos="0" algn="l"/>
              </a:tabLst>
            </a:pPr>
            <a:r>
              <a:rPr lang="tr-TR" sz="1000" b="1" u="sng" strike="noStrike" spc="-1">
                <a:solidFill>
                  <a:srgbClr val="44546A"/>
                </a:solidFill>
                <a:uFillTx/>
                <a:latin typeface="Roboto"/>
                <a:ea typeface="Roboto"/>
              </a:rPr>
              <a:t>Tıklayın</a:t>
            </a:r>
            <a:r>
              <a:rPr lang="tr-TR" sz="1000" b="1" u="sng" strike="noStrike" spc="-1">
                <a:solidFill>
                  <a:srgbClr val="000000"/>
                </a:solidFill>
                <a:uFillTx/>
                <a:latin typeface="Roboto"/>
                <a:ea typeface="Roboto"/>
              </a:rPr>
              <a:t>;</a:t>
            </a:r>
            <a:endParaRPr lang="en-US" sz="1000" b="0" strike="noStrike" spc="-1">
              <a:latin typeface="Arial"/>
            </a:endParaRPr>
          </a:p>
          <a:p>
            <a:pPr marL="216000" indent="-215640" algn="just">
              <a:lnSpc>
                <a:spcPct val="100000"/>
              </a:lnSpc>
              <a:spcAft>
                <a:spcPts val="601"/>
              </a:spcAft>
              <a:tabLst>
                <a:tab pos="0" algn="l"/>
              </a:tabLst>
            </a:pPr>
            <a:r>
              <a:rPr lang="tr-TR" sz="1000" b="0" strike="noStrike" spc="-1">
                <a:solidFill>
                  <a:srgbClr val="000000"/>
                </a:solidFill>
                <a:latin typeface="Roboto"/>
                <a:ea typeface="Roboto"/>
              </a:rPr>
              <a:t>Toplumun tamamı veya belli kesimleri için fiziksel, ekonomik ve sosyal kayıplar doğuran, normal hayatı ve insan faaliyetlerini durduran veya kesintiye uğratan, etkilenen toplumun baş etme kapasitesinin yeterli olmadığı doğa, teknoloji veya insan kaynaklı olay. </a:t>
            </a:r>
            <a:endParaRPr lang="en-US" sz="1000" b="0" strike="noStrike" spc="-1">
              <a:latin typeface="Arial"/>
            </a:endParaRPr>
          </a:p>
          <a:p>
            <a:pPr marL="216000" indent="-215640" algn="just">
              <a:lnSpc>
                <a:spcPct val="100000"/>
              </a:lnSpc>
              <a:spcAft>
                <a:spcPts val="601"/>
              </a:spcAft>
              <a:tabLst>
                <a:tab pos="0" algn="l"/>
              </a:tabLst>
            </a:pPr>
            <a:r>
              <a:rPr lang="tr-TR" sz="1000" b="1" u="sng" strike="noStrike" spc="-1">
                <a:solidFill>
                  <a:srgbClr val="000000"/>
                </a:solidFill>
                <a:uFillTx/>
                <a:latin typeface="Roboto"/>
                <a:ea typeface="Roboto"/>
              </a:rPr>
              <a:t>Tıklayın;</a:t>
            </a:r>
            <a:endParaRPr lang="en-US" sz="1000" b="0" strike="noStrike" spc="-1">
              <a:latin typeface="Arial"/>
            </a:endParaRPr>
          </a:p>
          <a:p>
            <a:pPr marL="216000" indent="-215640" algn="just">
              <a:lnSpc>
                <a:spcPct val="100000"/>
              </a:lnSpc>
              <a:spcAft>
                <a:spcPts val="601"/>
              </a:spcAft>
              <a:tabLst>
                <a:tab pos="0" algn="l"/>
              </a:tabLst>
            </a:pPr>
            <a:r>
              <a:rPr lang="tr-TR" sz="1000" b="0" strike="noStrike" spc="-1">
                <a:solidFill>
                  <a:srgbClr val="000000"/>
                </a:solidFill>
                <a:latin typeface="Roboto"/>
                <a:ea typeface="Roboto"/>
              </a:rPr>
              <a:t>Afet bir olayın kendisi değil, doğurduğu sonuçtur. </a:t>
            </a:r>
            <a:endParaRPr lang="en-US" sz="1000" b="0" strike="noStrike" spc="-1">
              <a:latin typeface="Arial"/>
            </a:endParaRPr>
          </a:p>
          <a:p>
            <a:pPr marL="216000" indent="-215640" algn="just">
              <a:lnSpc>
                <a:spcPct val="100000"/>
              </a:lnSpc>
              <a:spcAft>
                <a:spcPts val="601"/>
              </a:spcAft>
              <a:tabLst>
                <a:tab pos="0" algn="l"/>
              </a:tabLst>
            </a:pPr>
            <a:r>
              <a:rPr lang="tr-TR" sz="1000" b="0" strike="noStrike" spc="-1">
                <a:solidFill>
                  <a:srgbClr val="000000"/>
                </a:solidFill>
                <a:latin typeface="Roboto"/>
                <a:ea typeface="Roboto"/>
              </a:rPr>
              <a:t>Slaytta da görüldüğü gibi bir afetin meydana gelmesinde iki temel faktör rol oynar. Birincisi bir tehlikenin olması, ikincisi ise bu tehlikenin doğuracağı olaydan dolayı riske girebilecek bir yerleşim yerinin, yatırımların ve kültürel varlıkların büyük zarar görmesidir. Özetle herhangi bir tehlike yerleşim alanı üzerinde meydana gelir, yüksek kayıplar doğurursa; afet olarak karşımıza çıkabilir. Yüksek zararlara neden olan kuraklık, küresel iklim değişikliği gibi afetler dışında kalan çoğu afetin 3 önemli ortak özelliği vardır; </a:t>
            </a:r>
            <a:endParaRPr lang="en-US" sz="1000" b="0" strike="noStrike" spc="-1">
              <a:latin typeface="Arial"/>
            </a:endParaRPr>
          </a:p>
          <a:p>
            <a:pPr marL="252000" lvl="1" indent="-179280" algn="just">
              <a:lnSpc>
                <a:spcPct val="100000"/>
              </a:lnSpc>
              <a:spcAft>
                <a:spcPts val="300"/>
              </a:spcAft>
              <a:buClr>
                <a:srgbClr val="000000"/>
              </a:buClr>
              <a:buFont typeface="Arial"/>
              <a:buChar char="•"/>
              <a:tabLst>
                <a:tab pos="0" algn="l"/>
              </a:tabLst>
            </a:pPr>
            <a:r>
              <a:rPr lang="tr-TR" sz="1000" b="0" strike="noStrike" spc="-1">
                <a:solidFill>
                  <a:srgbClr val="000000"/>
                </a:solidFill>
                <a:latin typeface="Roboto"/>
                <a:ea typeface="Roboto"/>
              </a:rPr>
              <a:t>Ani gelişirler. </a:t>
            </a:r>
            <a:endParaRPr lang="en-US" sz="1000" b="0" strike="noStrike" spc="-1">
              <a:latin typeface="Arial"/>
            </a:endParaRPr>
          </a:p>
          <a:p>
            <a:pPr marL="252000" lvl="1" indent="-179280" algn="just">
              <a:lnSpc>
                <a:spcPct val="100000"/>
              </a:lnSpc>
              <a:spcAft>
                <a:spcPts val="300"/>
              </a:spcAft>
              <a:buClr>
                <a:srgbClr val="000000"/>
              </a:buClr>
              <a:buFont typeface="Arial"/>
              <a:buChar char="•"/>
              <a:tabLst>
                <a:tab pos="0" algn="l"/>
              </a:tabLst>
            </a:pPr>
            <a:r>
              <a:rPr lang="tr-TR" sz="1000" b="0" strike="noStrike" spc="-1">
                <a:solidFill>
                  <a:srgbClr val="000000"/>
                </a:solidFill>
                <a:latin typeface="Roboto"/>
                <a:ea typeface="Roboto"/>
              </a:rPr>
              <a:t>Büyük bir bölgeyi etkilerler.</a:t>
            </a:r>
            <a:endParaRPr lang="en-US" sz="1000" b="0" strike="noStrike" spc="-1">
              <a:latin typeface="Arial"/>
            </a:endParaRPr>
          </a:p>
          <a:p>
            <a:pPr marL="252000" lvl="1" indent="-179280" algn="just">
              <a:lnSpc>
                <a:spcPct val="100000"/>
              </a:lnSpc>
              <a:spcAft>
                <a:spcPts val="300"/>
              </a:spcAft>
              <a:buClr>
                <a:srgbClr val="000000"/>
              </a:buClr>
              <a:buFont typeface="Arial"/>
              <a:buChar char="•"/>
              <a:tabLst>
                <a:tab pos="0" algn="l"/>
              </a:tabLst>
            </a:pPr>
            <a:r>
              <a:rPr lang="tr-TR" sz="1000" b="0" strike="noStrike" spc="-1">
                <a:solidFill>
                  <a:srgbClr val="000000"/>
                </a:solidFill>
                <a:latin typeface="Roboto"/>
                <a:ea typeface="Roboto"/>
              </a:rPr>
              <a:t>Gündelik hayat kesintiye uğrar. Altyapı ve ulaşım sistemleri ve acil durum servisleri yetersiz kalır.</a:t>
            </a:r>
            <a:endParaRPr lang="en-US" sz="1000" b="0" strike="noStrike" spc="-1">
              <a:latin typeface="Arial"/>
            </a:endParaRPr>
          </a:p>
          <a:p>
            <a:pPr algn="just">
              <a:lnSpc>
                <a:spcPct val="100000"/>
              </a:lnSpc>
              <a:tabLst>
                <a:tab pos="0" algn="l"/>
              </a:tabLst>
            </a:pPr>
            <a:endParaRPr lang="en-US" sz="1000" b="0" strike="noStrike" spc="-1">
              <a:latin typeface="Arial"/>
            </a:endParaRPr>
          </a:p>
          <a:p>
            <a:pPr algn="just">
              <a:lnSpc>
                <a:spcPct val="100000"/>
              </a:lnSpc>
              <a:spcAft>
                <a:spcPts val="300"/>
              </a:spcAft>
              <a:tabLst>
                <a:tab pos="0" algn="l"/>
              </a:tabLst>
            </a:pPr>
            <a:r>
              <a:rPr lang="tr-TR" sz="900" b="1" i="1" u="sng" strike="noStrike" spc="-1">
                <a:solidFill>
                  <a:srgbClr val="000000"/>
                </a:solidFill>
                <a:uFillTx/>
                <a:latin typeface="Roboto"/>
                <a:ea typeface="Roboto"/>
              </a:rPr>
              <a:t>Bilgi Notu 1: </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Birleşmiş Milletler tarafından </a:t>
            </a:r>
            <a:r>
              <a:rPr lang="tr-TR" sz="900" b="1" i="1" strike="noStrike" spc="-1">
                <a:solidFill>
                  <a:srgbClr val="000000"/>
                </a:solidFill>
                <a:latin typeface="Roboto"/>
                <a:ea typeface="Roboto"/>
              </a:rPr>
              <a:t>“Herhangi bir tehlikenin can, mal, çevre, ekonomi ve kültürel varlıklar üzerinde yarattığı kötü etkilerle baş etmeye yerel imkânların yetmediği durumlar”</a:t>
            </a:r>
            <a:r>
              <a:rPr lang="tr-TR" sz="900" b="0" i="1" strike="noStrike" spc="-1">
                <a:solidFill>
                  <a:srgbClr val="000000"/>
                </a:solidFill>
                <a:latin typeface="Roboto"/>
                <a:ea typeface="Roboto"/>
              </a:rPr>
              <a:t> olarak tanımlanmaktadır. </a:t>
            </a:r>
            <a:endParaRPr lang="en-US" sz="900" b="0" strike="noStrike" spc="-1">
              <a:latin typeface="Arial"/>
            </a:endParaRPr>
          </a:p>
          <a:p>
            <a:pPr algn="just">
              <a:lnSpc>
                <a:spcPct val="100000"/>
              </a:lnSpc>
              <a:spcAft>
                <a:spcPts val="300"/>
              </a:spcAft>
              <a:tabLst>
                <a:tab pos="0" algn="l"/>
              </a:tabLst>
            </a:pPr>
            <a:endParaRPr lang="en-US" sz="900" b="0" strike="noStrike" spc="-1">
              <a:latin typeface="Arial"/>
            </a:endParaRPr>
          </a:p>
          <a:p>
            <a:pPr algn="just">
              <a:lnSpc>
                <a:spcPct val="100000"/>
              </a:lnSpc>
              <a:spcAft>
                <a:spcPts val="300"/>
              </a:spcAft>
              <a:tabLst>
                <a:tab pos="0" algn="l"/>
              </a:tabLst>
            </a:pPr>
            <a:r>
              <a:rPr lang="tr-TR" sz="900" b="1" i="1" u="sng" strike="noStrike" spc="-1">
                <a:solidFill>
                  <a:srgbClr val="000000"/>
                </a:solidFill>
                <a:uFillTx/>
                <a:latin typeface="Roboto"/>
                <a:ea typeface="Roboto"/>
              </a:rPr>
              <a:t>Bilgi Notu 2:</a:t>
            </a:r>
            <a:endParaRPr lang="en-US" sz="900" b="0" strike="noStrike" spc="-1">
              <a:latin typeface="Arial"/>
            </a:endParaRPr>
          </a:p>
          <a:p>
            <a:pPr algn="just">
              <a:lnSpc>
                <a:spcPct val="100000"/>
              </a:lnSpc>
              <a:spcAft>
                <a:spcPts val="300"/>
              </a:spcAft>
              <a:tabLst>
                <a:tab pos="0" algn="l"/>
              </a:tabLst>
            </a:pPr>
            <a:r>
              <a:rPr lang="tr-TR" sz="900" b="0" i="1" strike="noStrike" spc="-1">
                <a:solidFill>
                  <a:srgbClr val="000000"/>
                </a:solidFill>
                <a:latin typeface="Roboto"/>
                <a:ea typeface="Roboto"/>
              </a:rPr>
              <a:t>Özellikle büyük yerleşim yerlerinde oluşabilecek deprem, yangın, sel ve toprak kayması gibi doğa olaylarının etkileri, önlem alınmadığı takdirde, sadece etkilediği alanı değil, sosyo-ekonomik açıdan çok daha geniş bir bölgeyi ve hatta tüm ülkeyi etkileyebilmektedir. Ancak deprem, fırtına, yanardağ patlaması gibi doğa olayları her zaman afet olarak tanımlanamaz. 1899 yılında Alaska’nın Yakutat Körfezi’nde meydana gelen 8.5 büyüklüğündeki deprem sadece şiddetli bir doğa olayı iken, 1999 Kocaeli ve Düzce-Kaynaşlı Depremleri, 2004 Sumatra Depremi ve 2008 Çin Depremi gibi doğa olayları can kayıplarının, yaralanmaların ve ekonomik kayıpların çok yüksek olması nedeniyle doğal afet olarak tanımlanmıştır. Marmara Denizi’nin ortasından geçen fay hattı bizler için doğal kaynaklı bir tehlikedir. Bu tehlikeyi görmezden gelerek yaşamaya devam edersek, evlerimizi depreme karşı dayanıklı inşa etmezsek zarar görme riskimiz artacağından dolayı bu tehlike bir afete dönüşebilir.</a:t>
            </a:r>
            <a:endParaRPr lang="en-US" sz="900" b="0" strike="noStrike" spc="-1">
              <a:latin typeface="Arial"/>
            </a:endParaRPr>
          </a:p>
          <a:p>
            <a:pPr>
              <a:lnSpc>
                <a:spcPct val="100000"/>
              </a:lnSpc>
              <a:tabLst>
                <a:tab pos="0" algn="l"/>
              </a:tabLst>
            </a:pPr>
            <a:endParaRPr lang="en-US" sz="900" b="0" strike="noStrike" spc="-1">
              <a:latin typeface="Arial"/>
            </a:endParaRPr>
          </a:p>
          <a:p>
            <a:pPr>
              <a:lnSpc>
                <a:spcPct val="100000"/>
              </a:lnSpc>
              <a:tabLst>
                <a:tab pos="0" algn="l"/>
              </a:tabLst>
            </a:pPr>
            <a:endParaRPr lang="en-US" sz="900" b="0" strike="noStrike" spc="-1">
              <a:latin typeface="Arial"/>
            </a:endParaRPr>
          </a:p>
        </p:txBody>
      </p:sp>
      <p:sp>
        <p:nvSpPr>
          <p:cNvPr id="610" name="Slayt Numarası Yer Tutucusu 3"/>
          <p:cNvSpPr/>
          <p:nvPr/>
        </p:nvSpPr>
        <p:spPr>
          <a:xfrm>
            <a:off x="3884760" y="8685360"/>
            <a:ext cx="2971080" cy="457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8505E5DD-5468-435F-AC7A-21B63B605ECE}" type="slidenum">
              <a:rPr lang="tr-TR" sz="1200" b="0" strike="noStrike" spc="-1">
                <a:latin typeface="Times New Roman"/>
              </a:rPr>
              <a:t>5</a:t>
            </a:fld>
            <a:endParaRPr lang="en-US" sz="1200" b="0" strike="noStrike" spc="-1">
              <a:latin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 name="PlaceHolder 1"/>
          <p:cNvSpPr>
            <a:spLocks noGrp="1" noRot="1" noChangeAspect="1"/>
          </p:cNvSpPr>
          <p:nvPr>
            <p:ph type="sldImg"/>
          </p:nvPr>
        </p:nvSpPr>
        <p:spPr>
          <a:xfrm>
            <a:off x="685800" y="1143000"/>
            <a:ext cx="5485680" cy="3085560"/>
          </a:xfrm>
          <a:prstGeom prst="rect">
            <a:avLst/>
          </a:prstGeom>
        </p:spPr>
      </p:sp>
      <p:sp>
        <p:nvSpPr>
          <p:cNvPr id="612" name="PlaceHolder 2"/>
          <p:cNvSpPr>
            <a:spLocks noGrp="1"/>
          </p:cNvSpPr>
          <p:nvPr>
            <p:ph type="body"/>
          </p:nvPr>
        </p:nvSpPr>
        <p:spPr>
          <a:xfrm>
            <a:off x="685800" y="4400640"/>
            <a:ext cx="5485680" cy="3599640"/>
          </a:xfrm>
          <a:prstGeom prst="rect">
            <a:avLst/>
          </a:prstGeom>
        </p:spPr>
        <p:txBody>
          <a:bodyPr lIns="0" tIns="0" rIns="0" bIns="0">
            <a:noAutofit/>
          </a:bodyPr>
          <a:lstStyle/>
          <a:p>
            <a:pPr marL="216000" indent="-215640" algn="just">
              <a:lnSpc>
                <a:spcPct val="90000"/>
              </a:lnSpc>
              <a:tabLst>
                <a:tab pos="0" algn="l"/>
              </a:tabLst>
            </a:pPr>
            <a:r>
              <a:rPr lang="tr-TR" sz="1000" b="1" strike="noStrike" spc="-1" dirty="0">
                <a:latin typeface="Roboto"/>
                <a:ea typeface="Roboto"/>
              </a:rPr>
              <a:t>Önerilen Süre: 1 dk.</a:t>
            </a:r>
            <a:endParaRPr lang="en-US" sz="1000" b="0" strike="noStrike" spc="-1" dirty="0">
              <a:latin typeface="Arial"/>
            </a:endParaRPr>
          </a:p>
          <a:p>
            <a:pPr marL="216000" indent="-215640" algn="just">
              <a:lnSpc>
                <a:spcPct val="100000"/>
              </a:lnSpc>
              <a:spcAft>
                <a:spcPts val="601"/>
              </a:spcAft>
              <a:tabLst>
                <a:tab pos="0" algn="l"/>
              </a:tabLst>
            </a:pPr>
            <a:r>
              <a:rPr lang="tr-TR" sz="1000" b="1" i="1" strike="noStrike" spc="-1" dirty="0">
                <a:latin typeface="Roboto"/>
                <a:ea typeface="Roboto"/>
              </a:rPr>
              <a:t>Slayt animasyonu otomatik başlar, sessizdir.</a:t>
            </a:r>
            <a:endParaRPr lang="en-US" sz="1000" b="0" strike="noStrike" spc="-1" dirty="0">
              <a:latin typeface="Arial"/>
            </a:endParaRPr>
          </a:p>
          <a:p>
            <a:pPr marL="216000" indent="-215640" algn="just">
              <a:lnSpc>
                <a:spcPct val="100000"/>
              </a:lnSpc>
              <a:tabLst>
                <a:tab pos="0" algn="l"/>
              </a:tabLst>
            </a:pPr>
            <a:endParaRPr lang="en-US" sz="1000" b="0" strike="noStrike" spc="-1" dirty="0">
              <a:latin typeface="Arial"/>
            </a:endParaRPr>
          </a:p>
          <a:p>
            <a:pPr marL="216000" indent="-215640" algn="just">
              <a:lnSpc>
                <a:spcPct val="100000"/>
              </a:lnSpc>
              <a:spcAft>
                <a:spcPts val="601"/>
              </a:spcAft>
              <a:tabLst>
                <a:tab pos="0" algn="l"/>
              </a:tabLst>
            </a:pPr>
            <a:r>
              <a:rPr lang="tr-TR" sz="1000" b="0" strike="noStrike" spc="-1" dirty="0">
                <a:latin typeface="Roboto"/>
                <a:ea typeface="Roboto"/>
              </a:rPr>
              <a:t>Doğa, teknolojik ya da insan kaynaklı afetler sonucunda ortaya çıkabilecek kayıp ve zararların, can, mal-mülk ve çevre açısından çok büyük boyutlarda olabileceği bilinmektedir. Komşu ülkeler başta olmak üzere dünyada yaşanabilecek ve bizi de etkileyebilecek durumlar mevcuttur, Örneğin, Çernobil Faciası (1986), 2011’de  Japonya’da gerçekleşen </a:t>
            </a:r>
            <a:r>
              <a:rPr lang="tr-TR" sz="1000" b="0" strike="noStrike" spc="-1" dirty="0" err="1">
                <a:latin typeface="Roboto"/>
                <a:ea typeface="Roboto"/>
              </a:rPr>
              <a:t>Tohoku</a:t>
            </a:r>
            <a:r>
              <a:rPr lang="tr-TR" sz="1000" b="0" strike="noStrike" spc="-1" dirty="0">
                <a:latin typeface="Roboto"/>
                <a:ea typeface="Roboto"/>
              </a:rPr>
              <a:t> Depremi sonrası gerçekleşen </a:t>
            </a:r>
            <a:r>
              <a:rPr lang="tr-TR" sz="1000" b="0" strike="noStrike" spc="-1" dirty="0" err="1">
                <a:latin typeface="Roboto"/>
                <a:ea typeface="Roboto"/>
              </a:rPr>
              <a:t>Fukuşima</a:t>
            </a:r>
            <a:r>
              <a:rPr lang="tr-TR" sz="1000" b="0" strike="noStrike" spc="-1" dirty="0">
                <a:latin typeface="Roboto"/>
                <a:ea typeface="Roboto"/>
              </a:rPr>
              <a:t> Nükleer Santrali kazası, Suriye’deki iç savaşın etkileri gibi.</a:t>
            </a:r>
            <a:endParaRPr lang="en-US" sz="1000" b="0" strike="noStrike" spc="-1" dirty="0">
              <a:latin typeface="Arial"/>
            </a:endParaRPr>
          </a:p>
          <a:p>
            <a:pPr marL="216000" indent="-215640" algn="just">
              <a:lnSpc>
                <a:spcPct val="100000"/>
              </a:lnSpc>
              <a:spcAft>
                <a:spcPts val="601"/>
              </a:spcAft>
              <a:tabLst>
                <a:tab pos="0" algn="l"/>
              </a:tabLst>
            </a:pPr>
            <a:r>
              <a:rPr lang="tr-TR" sz="1000" b="0" strike="noStrike" spc="-1" dirty="0">
                <a:latin typeface="Roboto"/>
                <a:ea typeface="Roboto"/>
              </a:rPr>
              <a:t>Bununla birlikte ülkemiz, başta depremler olmak üzere heyelan, sel, kaya düşmesi, çığ, yangın, teknolojik kazalar ve kuraklık gibi afetlere dönüşebilecek tehlikelerle de karşı karşıyadır. Meydana gelen afetler büyük ölçüde can ve mal kayıplarına, yaralanmalara, ekonomimizin etkilenmesine yol açmaktadır.</a:t>
            </a:r>
            <a:endParaRPr lang="en-US" sz="1000" b="0" strike="noStrike" spc="-1" dirty="0">
              <a:latin typeface="Arial"/>
            </a:endParaRPr>
          </a:p>
          <a:p>
            <a:pPr marL="216000" indent="-215640" algn="just">
              <a:lnSpc>
                <a:spcPct val="100000"/>
              </a:lnSpc>
              <a:tabLst>
                <a:tab pos="0" algn="l"/>
              </a:tabLst>
            </a:pPr>
            <a:r>
              <a:rPr lang="tr-TR" sz="1000" b="1" u="sng" strike="noStrike" spc="-1" dirty="0">
                <a:solidFill>
                  <a:srgbClr val="000000"/>
                </a:solidFill>
                <a:uFillTx/>
                <a:latin typeface="Roboto"/>
                <a:ea typeface="Roboto"/>
              </a:rPr>
              <a:t>Tıklayın;</a:t>
            </a:r>
            <a:endParaRPr lang="en-US" sz="1000" b="0" strike="noStrike" spc="-1" dirty="0">
              <a:latin typeface="Arial"/>
            </a:endParaRPr>
          </a:p>
          <a:p>
            <a:pPr marL="216000" indent="-215640" algn="just">
              <a:lnSpc>
                <a:spcPct val="100000"/>
              </a:lnSpc>
              <a:spcAft>
                <a:spcPts val="601"/>
              </a:spcAft>
              <a:tabLst>
                <a:tab pos="0" algn="l"/>
              </a:tabLst>
            </a:pPr>
            <a:r>
              <a:rPr lang="tr-TR" sz="1000" b="0" strike="noStrike" spc="-1" dirty="0">
                <a:solidFill>
                  <a:srgbClr val="000000"/>
                </a:solidFill>
                <a:latin typeface="Roboto"/>
                <a:ea typeface="Roboto"/>
              </a:rPr>
              <a:t>Yaşadığımız yerin afet tehlikelerini öğrenmeli, hazırlıklarımızı ona göre yapmalıyız. Bulunduğunuz yerin deprem tehlike değerini “</a:t>
            </a:r>
            <a:r>
              <a:rPr lang="tr-TR" sz="1000" b="0" u="sng" strike="noStrike" spc="-1" dirty="0">
                <a:solidFill>
                  <a:srgbClr val="000000"/>
                </a:solidFill>
                <a:uFillTx/>
                <a:latin typeface="Roboto"/>
                <a:ea typeface="Roboto"/>
                <a:hlinkClick r:id="rId3"/>
              </a:rPr>
              <a:t>https://tdth.afad.gov.tr</a:t>
            </a:r>
            <a:r>
              <a:rPr lang="tr-TR" sz="1000" b="0" strike="noStrike" spc="-1" dirty="0">
                <a:solidFill>
                  <a:srgbClr val="000000"/>
                </a:solidFill>
                <a:latin typeface="Roboto"/>
                <a:ea typeface="Roboto"/>
              </a:rPr>
              <a:t>” adresinden koordinat ve bilgilerini girerek öğrenebilirsiniz. </a:t>
            </a:r>
            <a:endParaRPr lang="en-US" sz="1000" b="0" strike="noStrike" spc="-1" dirty="0">
              <a:latin typeface="Arial"/>
            </a:endParaRPr>
          </a:p>
          <a:p>
            <a:pPr marL="216000" indent="-215640" algn="just">
              <a:lnSpc>
                <a:spcPct val="90000"/>
              </a:lnSpc>
              <a:tabLst>
                <a:tab pos="0" algn="l"/>
              </a:tabLst>
            </a:pPr>
            <a:endParaRPr lang="en-US" sz="1000" b="0" strike="noStrike" spc="-1" dirty="0">
              <a:latin typeface="Arial"/>
            </a:endParaRPr>
          </a:p>
          <a:p>
            <a:pPr marL="216000" indent="-215640" algn="just">
              <a:lnSpc>
                <a:spcPct val="90000"/>
              </a:lnSpc>
              <a:tabLst>
                <a:tab pos="0" algn="l"/>
              </a:tabLst>
            </a:pPr>
            <a:r>
              <a:rPr lang="tr-TR" sz="1000" b="1" strike="noStrike" spc="-1" dirty="0">
                <a:solidFill>
                  <a:srgbClr val="000000"/>
                </a:solidFill>
                <a:latin typeface="Roboto"/>
                <a:ea typeface="Roboto"/>
              </a:rPr>
              <a:t>Eğitmen Notu: </a:t>
            </a:r>
            <a:r>
              <a:rPr lang="tr-TR" sz="1000" b="0" strike="noStrike" spc="-1" dirty="0">
                <a:solidFill>
                  <a:srgbClr val="000000"/>
                </a:solidFill>
                <a:latin typeface="Roboto"/>
                <a:ea typeface="Roboto"/>
              </a:rPr>
              <a:t>Bulunulan yerin, diğer tehlike değerlerinin e-devletten öğrenilmesi için AFAD Başkanlık bünyesinde çalışmalar hızla devam etmektedir. Eğitmen, eğitim  öncesinde o ilin tehlike bilgilerine ulaşmalı ve bu bilgiyi katılımcılar ile paylaşmalıdır. İl AFAD tarafından bu bilgi kendisi ile paylaşılacaktır.</a:t>
            </a:r>
            <a:endParaRPr lang="en-US" sz="1000" b="0" strike="noStrike" spc="-1" dirty="0">
              <a:latin typeface="Arial"/>
            </a:endParaRPr>
          </a:p>
          <a:p>
            <a:pPr marL="216000" indent="-215640" algn="just">
              <a:lnSpc>
                <a:spcPct val="90000"/>
              </a:lnSpc>
              <a:tabLst>
                <a:tab pos="0" algn="l"/>
              </a:tabLst>
            </a:pPr>
            <a:endParaRPr lang="en-US" sz="1000" b="0" strike="noStrike" spc="-1" dirty="0">
              <a:latin typeface="Arial"/>
            </a:endParaRPr>
          </a:p>
          <a:p>
            <a:pPr marL="216000" indent="-215640" algn="just">
              <a:lnSpc>
                <a:spcPct val="100000"/>
              </a:lnSpc>
              <a:spcAft>
                <a:spcPts val="300"/>
              </a:spcAft>
              <a:tabLst>
                <a:tab pos="0" algn="l"/>
              </a:tabLst>
            </a:pPr>
            <a:endParaRPr lang="en-US" sz="1000" b="0" strike="noStrike" spc="-1" dirty="0">
              <a:latin typeface="Arial"/>
            </a:endParaRPr>
          </a:p>
          <a:p>
            <a:pPr marL="216000" indent="-215640" algn="just">
              <a:lnSpc>
                <a:spcPct val="100000"/>
              </a:lnSpc>
              <a:spcAft>
                <a:spcPts val="300"/>
              </a:spcAft>
              <a:tabLst>
                <a:tab pos="0" algn="l"/>
              </a:tabLst>
            </a:pPr>
            <a:r>
              <a:rPr lang="tr-TR" sz="900" b="1" i="1" u="sng" strike="noStrike" spc="-1" dirty="0">
                <a:solidFill>
                  <a:srgbClr val="000000"/>
                </a:solidFill>
                <a:uFillTx/>
                <a:latin typeface="Roboto"/>
                <a:ea typeface="Roboto"/>
              </a:rPr>
              <a:t>Bilgi Notu 1: </a:t>
            </a:r>
            <a:endParaRPr lang="en-US" sz="900" b="0" strike="noStrike" spc="-1" dirty="0">
              <a:latin typeface="Arial"/>
            </a:endParaRPr>
          </a:p>
          <a:p>
            <a:pPr marL="216000" indent="-215640" algn="just">
              <a:lnSpc>
                <a:spcPct val="100000"/>
              </a:lnSpc>
              <a:spcAft>
                <a:spcPts val="300"/>
              </a:spcAft>
              <a:tabLst>
                <a:tab pos="0" algn="l"/>
              </a:tabLst>
            </a:pPr>
            <a:r>
              <a:rPr lang="tr-TR" sz="900" b="1" i="1" strike="noStrike" spc="-1" dirty="0">
                <a:solidFill>
                  <a:srgbClr val="000000"/>
                </a:solidFill>
                <a:latin typeface="Roboto"/>
                <a:ea typeface="Roboto"/>
              </a:rPr>
              <a:t>Doğa Tehlikeler: </a:t>
            </a:r>
            <a:r>
              <a:rPr lang="tr-TR" sz="900" b="0" i="1" strike="noStrike" spc="-1" dirty="0">
                <a:solidFill>
                  <a:srgbClr val="000000"/>
                </a:solidFill>
                <a:latin typeface="Roboto"/>
                <a:ea typeface="Roboto"/>
              </a:rPr>
              <a:t>Deprem, Heyelan, Sel/Taşkın, Çığ, Salgın Hastalık, Kuraklık, Kasırga-Hortum, </a:t>
            </a:r>
            <a:r>
              <a:rPr lang="tr-TR" sz="900" b="0" i="1" strike="noStrike" spc="-1" dirty="0" err="1">
                <a:solidFill>
                  <a:srgbClr val="000000"/>
                </a:solidFill>
                <a:latin typeface="Roboto"/>
                <a:ea typeface="Roboto"/>
              </a:rPr>
              <a:t>Tsunami</a:t>
            </a:r>
            <a:r>
              <a:rPr lang="tr-TR" sz="900" b="0" i="1" strike="noStrike" spc="-1" dirty="0">
                <a:solidFill>
                  <a:srgbClr val="000000"/>
                </a:solidFill>
                <a:latin typeface="Roboto"/>
                <a:ea typeface="Roboto"/>
              </a:rPr>
              <a:t>, Volkanik Patlama, Kış Fırtınası</a:t>
            </a:r>
            <a:endParaRPr lang="en-US" sz="900" b="0" strike="noStrike" spc="-1" dirty="0">
              <a:latin typeface="Arial"/>
            </a:endParaRPr>
          </a:p>
          <a:p>
            <a:pPr marL="216000" indent="-215640" algn="just">
              <a:lnSpc>
                <a:spcPct val="100000"/>
              </a:lnSpc>
              <a:spcAft>
                <a:spcPts val="300"/>
              </a:spcAft>
              <a:tabLst>
                <a:tab pos="0" algn="l"/>
              </a:tabLst>
            </a:pPr>
            <a:r>
              <a:rPr lang="tr-TR" sz="900" b="1" i="1" strike="noStrike" spc="-1" dirty="0">
                <a:solidFill>
                  <a:srgbClr val="000000"/>
                </a:solidFill>
                <a:latin typeface="Roboto"/>
                <a:ea typeface="Roboto"/>
              </a:rPr>
              <a:t>Teknoloji Kaynaklı Tehlikeler: </a:t>
            </a:r>
            <a:r>
              <a:rPr lang="tr-TR" sz="900" b="0" i="1" strike="noStrike" spc="-1" dirty="0">
                <a:solidFill>
                  <a:srgbClr val="000000"/>
                </a:solidFill>
                <a:latin typeface="Roboto"/>
                <a:ea typeface="Roboto"/>
              </a:rPr>
              <a:t>Uçak Kazası, Baraj/Set Yıkılması, Tehlike Madde Yayılması, Enerji Kesintisi, Radyolojik Kirlenme, Tren Kazası , Büyük Yangınlar</a:t>
            </a:r>
            <a:endParaRPr lang="en-US" sz="900" b="0" strike="noStrike" spc="-1" dirty="0">
              <a:latin typeface="Arial"/>
            </a:endParaRPr>
          </a:p>
          <a:p>
            <a:pPr marL="216000" indent="-215640" algn="just">
              <a:lnSpc>
                <a:spcPct val="100000"/>
              </a:lnSpc>
              <a:spcAft>
                <a:spcPts val="300"/>
              </a:spcAft>
              <a:tabLst>
                <a:tab pos="0" algn="l"/>
              </a:tabLst>
            </a:pPr>
            <a:r>
              <a:rPr lang="tr-TR" sz="900" b="1" i="1" strike="noStrike" spc="-1" dirty="0">
                <a:solidFill>
                  <a:srgbClr val="000000"/>
                </a:solidFill>
                <a:latin typeface="Roboto"/>
                <a:ea typeface="Roboto"/>
              </a:rPr>
              <a:t>İnsan Kaynaklı Tehlikeler: </a:t>
            </a:r>
            <a:r>
              <a:rPr lang="tr-TR" sz="900" b="0" i="1" strike="noStrike" spc="-1" dirty="0">
                <a:solidFill>
                  <a:srgbClr val="000000"/>
                </a:solidFill>
                <a:latin typeface="Roboto"/>
                <a:ea typeface="Roboto"/>
              </a:rPr>
              <a:t>Sivil Ayaklanma, Siber Saldırı, Terörist Eylemler, Sabotaj</a:t>
            </a:r>
            <a:endParaRPr lang="en-US" sz="900" b="0" strike="noStrike" spc="-1" dirty="0">
              <a:latin typeface="Arial"/>
            </a:endParaRPr>
          </a:p>
          <a:p>
            <a:pPr marL="216000" indent="-215640" algn="just">
              <a:lnSpc>
                <a:spcPct val="100000"/>
              </a:lnSpc>
              <a:spcAft>
                <a:spcPts val="300"/>
              </a:spcAft>
              <a:tabLst>
                <a:tab pos="0" algn="l"/>
              </a:tabLst>
            </a:pPr>
            <a:endParaRPr lang="en-US" sz="900" b="0" strike="noStrike" spc="-1" dirty="0">
              <a:latin typeface="Arial"/>
            </a:endParaRPr>
          </a:p>
          <a:p>
            <a:pPr marL="216000" indent="-215640" algn="just">
              <a:lnSpc>
                <a:spcPct val="100000"/>
              </a:lnSpc>
              <a:spcAft>
                <a:spcPts val="300"/>
              </a:spcAft>
              <a:tabLst>
                <a:tab pos="0" algn="l"/>
              </a:tabLst>
            </a:pPr>
            <a:r>
              <a:rPr lang="tr-TR" sz="900" b="1" i="1" u="sng" strike="noStrike" spc="-1" dirty="0">
                <a:solidFill>
                  <a:srgbClr val="000000"/>
                </a:solidFill>
                <a:uFillTx/>
                <a:latin typeface="Roboto"/>
                <a:ea typeface="Roboto"/>
              </a:rPr>
              <a:t>Bilgi Notu 2: </a:t>
            </a:r>
            <a:endParaRPr lang="en-US" sz="900" b="0" strike="noStrike" spc="-1" dirty="0">
              <a:latin typeface="Arial"/>
            </a:endParaRPr>
          </a:p>
          <a:p>
            <a:pPr marL="216000" indent="-215640" algn="just">
              <a:lnSpc>
                <a:spcPct val="100000"/>
              </a:lnSpc>
              <a:spcAft>
                <a:spcPts val="300"/>
              </a:spcAft>
              <a:tabLst>
                <a:tab pos="0" algn="l"/>
              </a:tabLst>
            </a:pPr>
            <a:r>
              <a:rPr lang="tr-TR" sz="900" b="1" i="1" strike="noStrike" spc="-1" dirty="0">
                <a:solidFill>
                  <a:srgbClr val="000000"/>
                </a:solidFill>
                <a:latin typeface="Roboto"/>
                <a:ea typeface="Roboto"/>
              </a:rPr>
              <a:t>Sel:</a:t>
            </a:r>
            <a:r>
              <a:rPr lang="tr-TR" sz="900" b="0" i="1" strike="noStrike" spc="-1" dirty="0">
                <a:solidFill>
                  <a:srgbClr val="000000"/>
                </a:solidFill>
                <a:latin typeface="Roboto"/>
                <a:ea typeface="Roboto"/>
              </a:rPr>
              <a:t> Ani ve aşırı yağışlar nedeniyle su kütleleri akarsu yataklarında, vadi yamaç ve tabanlarında, çukur  alanlarda ve kıyılarda kontrolsüz bir biçimde akabilir ve yayılabilir.</a:t>
            </a:r>
            <a:endParaRPr lang="en-US" sz="900" b="0" strike="noStrike" spc="-1" dirty="0">
              <a:latin typeface="Arial"/>
            </a:endParaRPr>
          </a:p>
          <a:p>
            <a:pPr marL="216000" indent="-215640" algn="just">
              <a:lnSpc>
                <a:spcPct val="100000"/>
              </a:lnSpc>
              <a:spcAft>
                <a:spcPts val="300"/>
              </a:spcAft>
              <a:tabLst>
                <a:tab pos="0" algn="l"/>
              </a:tabLst>
            </a:pPr>
            <a:r>
              <a:rPr lang="tr-TR" sz="900" b="1" i="1" strike="noStrike" spc="-1" dirty="0">
                <a:solidFill>
                  <a:srgbClr val="000000"/>
                </a:solidFill>
                <a:latin typeface="Roboto"/>
                <a:ea typeface="Roboto"/>
              </a:rPr>
              <a:t>Heyelan:</a:t>
            </a:r>
            <a:r>
              <a:rPr lang="tr-TR" sz="900" b="0" i="1" strike="noStrike" spc="-1" dirty="0">
                <a:solidFill>
                  <a:srgbClr val="000000"/>
                </a:solidFill>
                <a:latin typeface="Roboto"/>
                <a:ea typeface="Roboto"/>
              </a:rPr>
              <a:t> Yerçekimi, eğim, su ve benzeri diğer kuvvetlerin etkisiyle zemin aşağı ve dışa doğru hareket edebilir.</a:t>
            </a:r>
            <a:endParaRPr lang="en-US" sz="900" b="0" strike="noStrike" spc="-1" dirty="0">
              <a:latin typeface="Arial"/>
            </a:endParaRPr>
          </a:p>
          <a:p>
            <a:pPr marL="216000" indent="-215640" algn="just">
              <a:lnSpc>
                <a:spcPct val="100000"/>
              </a:lnSpc>
              <a:spcAft>
                <a:spcPts val="300"/>
              </a:spcAft>
              <a:tabLst>
                <a:tab pos="0" algn="l"/>
              </a:tabLst>
            </a:pPr>
            <a:r>
              <a:rPr lang="tr-TR" sz="900" b="1" i="1" strike="noStrike" spc="-1" dirty="0" err="1">
                <a:solidFill>
                  <a:srgbClr val="000000"/>
                </a:solidFill>
                <a:latin typeface="Roboto"/>
                <a:ea typeface="Roboto"/>
              </a:rPr>
              <a:t>Tsunami</a:t>
            </a:r>
            <a:r>
              <a:rPr lang="tr-TR" sz="900" b="1" i="1" strike="noStrike" spc="-1" dirty="0">
                <a:solidFill>
                  <a:srgbClr val="000000"/>
                </a:solidFill>
                <a:latin typeface="Roboto"/>
                <a:ea typeface="Roboto"/>
              </a:rPr>
              <a:t>/Büyük Dalga:</a:t>
            </a:r>
            <a:r>
              <a:rPr lang="tr-TR" sz="900" b="0" i="1" strike="noStrike" spc="-1" dirty="0">
                <a:solidFill>
                  <a:srgbClr val="000000"/>
                </a:solidFill>
                <a:latin typeface="Roboto"/>
                <a:ea typeface="Roboto"/>
              </a:rPr>
              <a:t> Marmara Denizi için deprem ve heyelan kaynaklı </a:t>
            </a:r>
            <a:r>
              <a:rPr lang="tr-TR" sz="900" b="0" i="1" strike="noStrike" spc="-1" dirty="0" err="1">
                <a:solidFill>
                  <a:srgbClr val="000000"/>
                </a:solidFill>
                <a:latin typeface="Roboto"/>
                <a:ea typeface="Roboto"/>
              </a:rPr>
              <a:t>tsunamiler</a:t>
            </a:r>
            <a:r>
              <a:rPr lang="tr-TR" sz="900" b="0" i="1" strike="noStrike" spc="-1" dirty="0">
                <a:solidFill>
                  <a:srgbClr val="000000"/>
                </a:solidFill>
                <a:latin typeface="Roboto"/>
                <a:ea typeface="Roboto"/>
              </a:rPr>
              <a:t> meydana gelebilir.</a:t>
            </a:r>
            <a:endParaRPr lang="en-US" sz="900" b="0" strike="noStrike" spc="-1" dirty="0">
              <a:latin typeface="Arial"/>
            </a:endParaRPr>
          </a:p>
          <a:p>
            <a:pPr marL="216000" indent="-215640" algn="just">
              <a:lnSpc>
                <a:spcPct val="100000"/>
              </a:lnSpc>
              <a:spcAft>
                <a:spcPts val="300"/>
              </a:spcAft>
              <a:tabLst>
                <a:tab pos="0" algn="l"/>
              </a:tabLst>
            </a:pPr>
            <a:r>
              <a:rPr lang="tr-TR" sz="900" b="1" i="1" strike="noStrike" spc="-1" dirty="0">
                <a:solidFill>
                  <a:srgbClr val="000000"/>
                </a:solidFill>
                <a:latin typeface="Roboto"/>
                <a:ea typeface="Roboto"/>
              </a:rPr>
              <a:t>Yangınlar: </a:t>
            </a:r>
            <a:r>
              <a:rPr lang="tr-TR" sz="900" b="0" i="1" strike="noStrike" spc="-1" dirty="0">
                <a:solidFill>
                  <a:srgbClr val="000000"/>
                </a:solidFill>
                <a:latin typeface="Roboto"/>
                <a:ea typeface="Roboto"/>
              </a:rPr>
              <a:t>Deprem ve </a:t>
            </a:r>
            <a:r>
              <a:rPr lang="tr-TR" sz="900" b="0" i="1" strike="noStrike" spc="-1" dirty="0" err="1">
                <a:solidFill>
                  <a:srgbClr val="000000"/>
                </a:solidFill>
                <a:latin typeface="Roboto"/>
                <a:ea typeface="Roboto"/>
              </a:rPr>
              <a:t>tsunamilerden</a:t>
            </a:r>
            <a:r>
              <a:rPr lang="tr-TR" sz="900" b="0" i="1" strike="noStrike" spc="-1" dirty="0">
                <a:solidFill>
                  <a:srgbClr val="000000"/>
                </a:solidFill>
                <a:latin typeface="Roboto"/>
                <a:ea typeface="Roboto"/>
              </a:rPr>
              <a:t> sonra gaz hatlarının hasar görmesi, elektrik kıvılcımları nedeniyle genelde yangınlar çıkabilir.</a:t>
            </a:r>
            <a:endParaRPr lang="en-US" sz="900" b="0" strike="noStrike" spc="-1" dirty="0">
              <a:latin typeface="Arial"/>
            </a:endParaRPr>
          </a:p>
          <a:p>
            <a:pPr marL="216000" indent="-215640" algn="just">
              <a:lnSpc>
                <a:spcPct val="100000"/>
              </a:lnSpc>
              <a:spcAft>
                <a:spcPts val="300"/>
              </a:spcAft>
              <a:tabLst>
                <a:tab pos="0" algn="l"/>
              </a:tabLst>
            </a:pPr>
            <a:r>
              <a:rPr lang="tr-TR" sz="900" b="1" i="1" strike="noStrike" spc="-1" dirty="0">
                <a:solidFill>
                  <a:srgbClr val="000000"/>
                </a:solidFill>
                <a:latin typeface="Roboto"/>
                <a:ea typeface="Roboto"/>
              </a:rPr>
              <a:t>Teknolojik  Kazalar: </a:t>
            </a:r>
            <a:r>
              <a:rPr lang="tr-TR" sz="900" b="0" i="1" strike="noStrike" spc="-1" dirty="0">
                <a:solidFill>
                  <a:srgbClr val="000000"/>
                </a:solidFill>
                <a:latin typeface="Roboto"/>
                <a:ea typeface="Roboto"/>
              </a:rPr>
              <a:t>Sanayi tesisleri ve benzeri tesisler  hasar gördüklerinde kimyasal, biyolojik, radyolojik, ve nükleer vb. benzeri tehlikeli maddeler çevreye saçılabilir.</a:t>
            </a:r>
            <a:endParaRPr lang="en-US" sz="900" b="0" strike="noStrike" spc="-1" dirty="0">
              <a:latin typeface="Arial"/>
            </a:endParaRPr>
          </a:p>
          <a:p>
            <a:pPr marL="216000" indent="-215640" algn="just">
              <a:lnSpc>
                <a:spcPct val="90000"/>
              </a:lnSpc>
              <a:spcAft>
                <a:spcPts val="300"/>
              </a:spcAft>
              <a:tabLst>
                <a:tab pos="0" algn="l"/>
              </a:tabLst>
            </a:pPr>
            <a:endParaRPr lang="en-US" sz="900" b="0" strike="noStrike" spc="-1" dirty="0">
              <a:latin typeface="Arial"/>
            </a:endParaRPr>
          </a:p>
          <a:p>
            <a:pPr marL="216000" indent="-215640" algn="just">
              <a:lnSpc>
                <a:spcPct val="100000"/>
              </a:lnSpc>
              <a:spcAft>
                <a:spcPts val="300"/>
              </a:spcAft>
              <a:tabLst>
                <a:tab pos="0" algn="l"/>
              </a:tabLst>
            </a:pPr>
            <a:r>
              <a:rPr lang="tr-TR" sz="900" b="1" i="1" u="sng" strike="noStrike" spc="-1" dirty="0">
                <a:solidFill>
                  <a:srgbClr val="000000"/>
                </a:solidFill>
                <a:uFillTx/>
                <a:latin typeface="Roboto"/>
                <a:ea typeface="Roboto"/>
              </a:rPr>
              <a:t>Bilgi Notu 3:</a:t>
            </a:r>
            <a:endParaRPr lang="en-US" sz="900" b="0" strike="noStrike" spc="-1" dirty="0">
              <a:latin typeface="Arial"/>
            </a:endParaRPr>
          </a:p>
          <a:p>
            <a:pPr marL="216000" indent="-215640" algn="just">
              <a:lnSpc>
                <a:spcPct val="100000"/>
              </a:lnSpc>
              <a:spcAft>
                <a:spcPts val="300"/>
              </a:spcAft>
              <a:tabLst>
                <a:tab pos="0" algn="l"/>
              </a:tabLst>
            </a:pPr>
            <a:r>
              <a:rPr lang="tr-TR" sz="900" b="1" i="1" strike="noStrike" spc="-1" dirty="0">
                <a:solidFill>
                  <a:srgbClr val="000000"/>
                </a:solidFill>
                <a:latin typeface="Roboto"/>
                <a:ea typeface="Roboto"/>
              </a:rPr>
              <a:t>Dünyanın İç Yapısı</a:t>
            </a:r>
            <a:r>
              <a:rPr lang="tr-TR" sz="900" b="0" i="1" strike="noStrike" spc="-1" dirty="0">
                <a:solidFill>
                  <a:srgbClr val="000000"/>
                </a:solidFill>
                <a:latin typeface="Roboto"/>
                <a:ea typeface="Roboto"/>
              </a:rPr>
              <a:t> </a:t>
            </a:r>
            <a:endParaRPr lang="en-US" sz="900" b="0" strike="noStrike" spc="-1" dirty="0">
              <a:latin typeface="Arial"/>
            </a:endParaRPr>
          </a:p>
          <a:p>
            <a:pPr marL="216000" indent="-215640" algn="just">
              <a:lnSpc>
                <a:spcPct val="100000"/>
              </a:lnSpc>
              <a:spcAft>
                <a:spcPts val="300"/>
              </a:spcAft>
              <a:tabLst>
                <a:tab pos="0" algn="l"/>
              </a:tabLst>
            </a:pPr>
            <a:r>
              <a:rPr lang="tr-TR" sz="900" b="0" i="1" strike="noStrike" spc="-1" dirty="0">
                <a:solidFill>
                  <a:srgbClr val="000000"/>
                </a:solidFill>
                <a:latin typeface="Roboto"/>
                <a:ea typeface="Roboto"/>
              </a:rPr>
              <a:t>Bundan 4,5 milyar yıl önce tamamen akkor bir halde olan dünyamız, oluştuğu andan bu zamana kadar soğuyarak katmanlı bir küre haline gelmiştir. Bu katmanlara dıştan içe doğru "kabuk", "manto" ve "çekirdek" adı verilir.</a:t>
            </a:r>
            <a:endParaRPr lang="en-US" sz="900" b="0" strike="noStrike" spc="-1" dirty="0">
              <a:latin typeface="Arial"/>
            </a:endParaRPr>
          </a:p>
          <a:p>
            <a:pPr marL="216000" indent="-215640" algn="just">
              <a:lnSpc>
                <a:spcPct val="100000"/>
              </a:lnSpc>
              <a:spcAft>
                <a:spcPts val="300"/>
              </a:spcAft>
              <a:tabLst>
                <a:tab pos="0" algn="l"/>
              </a:tabLst>
            </a:pPr>
            <a:r>
              <a:rPr lang="tr-TR" sz="900" b="0" i="1" strike="noStrike" spc="-1" dirty="0">
                <a:solidFill>
                  <a:srgbClr val="000000"/>
                </a:solidFill>
                <a:latin typeface="Roboto"/>
                <a:ea typeface="Roboto"/>
              </a:rPr>
              <a:t>Derinlere doğru inildikçe sıcaklığı artan yerkürenin en iç kısmına "çekirdek" adı verilir. Yerkürenin manyetik alanının kaynağı olan çekirdek, fiziksel olarak iç çekirdek ve dış çekirdek olmak üzere iki kısma ayrılır. İç çekirdek katı, dış çekirdek ise sıvıdır. </a:t>
            </a:r>
            <a:endParaRPr lang="en-US" sz="900" b="0" strike="noStrike" spc="-1" dirty="0">
              <a:latin typeface="Arial"/>
            </a:endParaRPr>
          </a:p>
          <a:p>
            <a:pPr marL="216000" indent="-215640" algn="just">
              <a:lnSpc>
                <a:spcPct val="100000"/>
              </a:lnSpc>
              <a:spcAft>
                <a:spcPts val="300"/>
              </a:spcAft>
              <a:tabLst>
                <a:tab pos="0" algn="l"/>
              </a:tabLst>
            </a:pPr>
            <a:r>
              <a:rPr lang="tr-TR" sz="900" b="0" i="1" strike="noStrike" spc="-1" dirty="0">
                <a:solidFill>
                  <a:srgbClr val="000000"/>
                </a:solidFill>
                <a:latin typeface="Roboto"/>
                <a:ea typeface="Roboto"/>
              </a:rPr>
              <a:t>Çekirdeğin üzerinde plastik davranış gösteren ve kısmen ergimiş kaya/magmadan oluşmuş "Manto" yer almaktadır. Mantonun içinde sıcaklık farklılıkları nedeniyle konveksiyon akımları meydana gelir. Konveksiyon akımları yoğun bir çorbanın kaynamasına benzetilebilir. Bu konveksiyon akımları Dünya'nın en üst katmanı olan kabuğu gererek, birbirine göre bağıl olarak hareket eden birtakım parçalara ayırır. Bu parçalara "levha" adı verilir.  </a:t>
            </a:r>
            <a:endParaRPr lang="en-US" sz="900" b="0" strike="noStrike" spc="-1" dirty="0">
              <a:latin typeface="Arial"/>
            </a:endParaRPr>
          </a:p>
          <a:p>
            <a:pPr marL="216000" indent="-215640" algn="just">
              <a:lnSpc>
                <a:spcPct val="100000"/>
              </a:lnSpc>
              <a:spcAft>
                <a:spcPts val="300"/>
              </a:spcAft>
              <a:tabLst>
                <a:tab pos="0" algn="l"/>
              </a:tabLst>
            </a:pPr>
            <a:r>
              <a:rPr lang="tr-TR" sz="900" b="0" i="1" strike="noStrike" spc="-1" dirty="0">
                <a:solidFill>
                  <a:srgbClr val="000000"/>
                </a:solidFill>
                <a:latin typeface="Roboto"/>
                <a:ea typeface="Roboto"/>
              </a:rPr>
              <a:t>Yerkabuğunun hareketli parçaları olan levhaların hareket etmesi, önemli fiziksel olaylar meydana getirir. Fay olarak bilinen büyük kırıklar birbiriyle sürtünen levha sınırlarında yer alır (Kuzey Anadolu Fay </a:t>
            </a:r>
            <a:r>
              <a:rPr lang="tr-TR" sz="900" b="0" i="1" strike="noStrike" spc="-1" dirty="0" err="1">
                <a:solidFill>
                  <a:srgbClr val="000000"/>
                </a:solidFill>
                <a:latin typeface="Roboto"/>
                <a:ea typeface="Roboto"/>
              </a:rPr>
              <a:t>Zonu</a:t>
            </a:r>
            <a:r>
              <a:rPr lang="tr-TR" sz="900" b="0" i="1" strike="noStrike" spc="-1" dirty="0">
                <a:solidFill>
                  <a:srgbClr val="000000"/>
                </a:solidFill>
                <a:latin typeface="Roboto"/>
                <a:ea typeface="Roboto"/>
              </a:rPr>
              <a:t> (KAFZ) gibi). Faylar levhaların sınırlarında bulunur. Deprem ve volkanik faaliyetler de bu bölgelerde gerçekleşir.</a:t>
            </a:r>
            <a:endParaRPr lang="en-US" sz="900" b="0" strike="noStrike" spc="-1" dirty="0">
              <a:latin typeface="Arial"/>
            </a:endParaRPr>
          </a:p>
          <a:p>
            <a:pPr marL="216000" indent="-215640" algn="just">
              <a:lnSpc>
                <a:spcPct val="100000"/>
              </a:lnSpc>
              <a:spcAft>
                <a:spcPts val="300"/>
              </a:spcAft>
              <a:tabLst>
                <a:tab pos="0" algn="l"/>
              </a:tabLst>
            </a:pPr>
            <a:r>
              <a:rPr lang="tr-TR" sz="900" b="0" i="1" strike="noStrike" spc="-1" dirty="0">
                <a:solidFill>
                  <a:srgbClr val="000000"/>
                </a:solidFill>
                <a:latin typeface="Roboto"/>
                <a:ea typeface="Roboto"/>
              </a:rPr>
              <a:t> </a:t>
            </a:r>
            <a:r>
              <a:rPr lang="tr-TR" sz="900" b="1" i="1" strike="noStrike" spc="-1" dirty="0">
                <a:solidFill>
                  <a:srgbClr val="000000"/>
                </a:solidFill>
                <a:latin typeface="Roboto"/>
                <a:ea typeface="Roboto"/>
              </a:rPr>
              <a:t>Faylar</a:t>
            </a:r>
            <a:r>
              <a:rPr lang="tr-TR" sz="900" b="0" i="1" strike="noStrike" spc="-1" dirty="0">
                <a:solidFill>
                  <a:srgbClr val="000000"/>
                </a:solidFill>
                <a:latin typeface="Roboto"/>
                <a:ea typeface="Roboto"/>
              </a:rPr>
              <a:t> </a:t>
            </a:r>
            <a:endParaRPr lang="en-US" sz="900" b="0" strike="noStrike" spc="-1" dirty="0">
              <a:latin typeface="Arial"/>
            </a:endParaRPr>
          </a:p>
          <a:p>
            <a:pPr marL="216000" indent="-215640" algn="just">
              <a:lnSpc>
                <a:spcPct val="100000"/>
              </a:lnSpc>
              <a:spcAft>
                <a:spcPts val="300"/>
              </a:spcAft>
              <a:tabLst>
                <a:tab pos="0" algn="l"/>
              </a:tabLst>
            </a:pPr>
            <a:r>
              <a:rPr lang="tr-TR" sz="900" b="0" i="1" strike="noStrike" spc="-1" dirty="0">
                <a:solidFill>
                  <a:srgbClr val="000000"/>
                </a:solidFill>
                <a:latin typeface="Roboto"/>
                <a:ea typeface="Roboto"/>
              </a:rPr>
              <a:t>Yerkabuğunun kırılarak hareket ettiği düzlemlere "fay" denir. Faylar, yerkabuğundaki kayaçların, levhaların hareketi sonucu oluşan kuvvetlere karşı koyamadığı zayıflık </a:t>
            </a:r>
            <a:r>
              <a:rPr lang="tr-TR" sz="900" b="0" i="1" strike="noStrike" spc="-1" dirty="0" err="1">
                <a:solidFill>
                  <a:srgbClr val="000000"/>
                </a:solidFill>
                <a:latin typeface="Roboto"/>
                <a:ea typeface="Roboto"/>
              </a:rPr>
              <a:t>zonları</a:t>
            </a:r>
            <a:r>
              <a:rPr lang="tr-TR" sz="900" b="0" i="1" strike="noStrike" spc="-1" dirty="0">
                <a:solidFill>
                  <a:srgbClr val="000000"/>
                </a:solidFill>
                <a:latin typeface="Roboto"/>
                <a:ea typeface="Roboto"/>
              </a:rPr>
              <a:t> boyunca oluşur. Uzunlukları santimetreden binlerce kilometreyi bulabilir. Depremler zayıflık </a:t>
            </a:r>
            <a:r>
              <a:rPr lang="tr-TR" sz="900" b="0" i="1" strike="noStrike" spc="-1" dirty="0" err="1">
                <a:solidFill>
                  <a:srgbClr val="000000"/>
                </a:solidFill>
                <a:latin typeface="Roboto"/>
                <a:ea typeface="Roboto"/>
              </a:rPr>
              <a:t>zonu</a:t>
            </a:r>
            <a:r>
              <a:rPr lang="tr-TR" sz="900" b="0" i="1" strike="noStrike" spc="-1" dirty="0">
                <a:solidFill>
                  <a:srgbClr val="000000"/>
                </a:solidFill>
                <a:latin typeface="Roboto"/>
                <a:ea typeface="Roboto"/>
              </a:rPr>
              <a:t> olan fay düzleminin her iki tarafında kalan blokların, bir diğerine göre hareket ederek yer değiştirmesiyle meydana gelir.</a:t>
            </a:r>
            <a:endParaRPr lang="en-US" sz="900" b="0" strike="noStrike" spc="-1" dirty="0">
              <a:latin typeface="Arial"/>
            </a:endParaRPr>
          </a:p>
          <a:p>
            <a:pPr marL="216000" indent="-215640" algn="just">
              <a:lnSpc>
                <a:spcPct val="100000"/>
              </a:lnSpc>
              <a:spcAft>
                <a:spcPts val="300"/>
              </a:spcAft>
              <a:tabLst>
                <a:tab pos="0" algn="l"/>
              </a:tabLst>
            </a:pPr>
            <a:r>
              <a:rPr lang="tr-TR" sz="900" b="0" i="1" strike="noStrike" spc="-1" dirty="0">
                <a:solidFill>
                  <a:srgbClr val="000000"/>
                </a:solidFill>
                <a:latin typeface="Roboto"/>
                <a:ea typeface="Roboto"/>
              </a:rPr>
              <a:t>Faylar genellikle hareket yönlerine göre isimlendirilir. Daha çok yatay hareket sonucu meydana gelen faylara "doğrultu atımlı fay" denir. Fayın oluşturduğu iki ayrı blokun birbirlerine göreli olarak sağa veya sola hareketlerinden (örneğin KAFZ) de bahsedilebilir. Bunlar da sağ veya sol yönlü doğrultu atımlı faylara bir örnektir. Düşey hareketlerle meydana gelen faylara da "normal ya da ters fay" denir. Fayların çoğunda hem yatay, hem de düşey hareket bulunabilir.</a:t>
            </a:r>
            <a:endParaRPr lang="en-US" sz="900" b="0" strike="noStrike" spc="-1" dirty="0">
              <a:latin typeface="Arial"/>
            </a:endParaRPr>
          </a:p>
          <a:p>
            <a:pPr marL="216000" indent="-215640" algn="just">
              <a:lnSpc>
                <a:spcPct val="100000"/>
              </a:lnSpc>
              <a:spcAft>
                <a:spcPts val="300"/>
              </a:spcAft>
              <a:tabLst>
                <a:tab pos="0" algn="l"/>
              </a:tabLst>
            </a:pPr>
            <a:r>
              <a:rPr lang="tr-TR" sz="900" b="1" i="1" strike="noStrike" spc="-1" dirty="0">
                <a:solidFill>
                  <a:srgbClr val="000000"/>
                </a:solidFill>
                <a:latin typeface="Roboto"/>
                <a:ea typeface="Roboto"/>
              </a:rPr>
              <a:t>Depremler</a:t>
            </a:r>
            <a:r>
              <a:rPr lang="tr-TR" sz="900" b="0" i="1" strike="noStrike" spc="-1" dirty="0">
                <a:solidFill>
                  <a:srgbClr val="000000"/>
                </a:solidFill>
                <a:latin typeface="Roboto"/>
                <a:ea typeface="Roboto"/>
              </a:rPr>
              <a:t> </a:t>
            </a:r>
            <a:endParaRPr lang="en-US" sz="900" b="0" strike="noStrike" spc="-1" dirty="0">
              <a:latin typeface="Arial"/>
            </a:endParaRPr>
          </a:p>
          <a:p>
            <a:pPr marL="216000" indent="-215640" algn="just">
              <a:lnSpc>
                <a:spcPct val="100000"/>
              </a:lnSpc>
              <a:spcAft>
                <a:spcPts val="300"/>
              </a:spcAft>
              <a:tabLst>
                <a:tab pos="0" algn="l"/>
              </a:tabLst>
            </a:pPr>
            <a:r>
              <a:rPr lang="tr-TR" sz="900" b="0" i="1" strike="noStrike" spc="-1" dirty="0">
                <a:solidFill>
                  <a:srgbClr val="000000"/>
                </a:solidFill>
                <a:latin typeface="Roboto"/>
                <a:ea typeface="Roboto"/>
              </a:rPr>
              <a:t>Deprem geniş anlamda yerkabuğunun hareketi sonucu oluşan titreşim veya sarsıntılara denir. Yer yüzeyi hareketsizmiş gibi görünse de sürekli yer değiştirir, yükselir, alçalır, kıvrılır, bükülür ve kırılır. Bu durum kayalar üzerinde büyük bir gerilim oluşturur. Milyonlarca yılı kapsayan geniş zaman aralıklarında bu gerilimle biriken enerji, kayaların en zayıf noktalarındaki </a:t>
            </a:r>
            <a:r>
              <a:rPr lang="tr-TR" sz="900" b="0" i="1" strike="noStrike" spc="-1" dirty="0" err="1">
                <a:solidFill>
                  <a:srgbClr val="000000"/>
                </a:solidFill>
                <a:latin typeface="Roboto"/>
                <a:ea typeface="Roboto"/>
              </a:rPr>
              <a:t>faylanma</a:t>
            </a:r>
            <a:r>
              <a:rPr lang="tr-TR" sz="900" b="0" i="1" strike="noStrike" spc="-1" dirty="0">
                <a:solidFill>
                  <a:srgbClr val="000000"/>
                </a:solidFill>
                <a:latin typeface="Roboto"/>
                <a:ea typeface="Roboto"/>
              </a:rPr>
              <a:t> denilen kırılmalarla aniden boşalır. Açığa çıkan enerji yerin içinde dalgalar halinde yayılır, geçtikleri ortamları (değiştirir) deforme eder ve yeryüzünü sarsar. Bu olay deprem olarak adlandırılır.</a:t>
            </a:r>
            <a:endParaRPr lang="en-US" sz="900" b="0" strike="noStrike" spc="-1" dirty="0">
              <a:latin typeface="Arial"/>
            </a:endParaRPr>
          </a:p>
          <a:p>
            <a:pPr marL="216000" indent="-215640" algn="just">
              <a:lnSpc>
                <a:spcPct val="100000"/>
              </a:lnSpc>
              <a:spcAft>
                <a:spcPts val="300"/>
              </a:spcAft>
              <a:tabLst>
                <a:tab pos="0" algn="l"/>
              </a:tabLst>
            </a:pPr>
            <a:r>
              <a:rPr lang="tr-TR" sz="900" b="0" i="1" strike="noStrike" spc="-1" dirty="0">
                <a:solidFill>
                  <a:srgbClr val="000000"/>
                </a:solidFill>
                <a:latin typeface="Roboto"/>
                <a:ea typeface="Roboto"/>
              </a:rPr>
              <a:t>Depreme yer sarsıntısı, zelzele ya da sismik faaliyet de denir. Depremler kısa sürede meydana gelir ve geniş bir alanda hissedilebilir. Nerede ve ne zaman ortaya çıkacağı ise gün ve saat olarak bilinemez.</a:t>
            </a:r>
            <a:endParaRPr lang="en-US" sz="900" b="0" strike="noStrike" spc="-1" dirty="0">
              <a:latin typeface="Arial"/>
            </a:endParaRPr>
          </a:p>
          <a:p>
            <a:pPr marL="216000" indent="-215640" algn="just">
              <a:lnSpc>
                <a:spcPct val="100000"/>
              </a:lnSpc>
              <a:spcAft>
                <a:spcPts val="300"/>
              </a:spcAft>
              <a:tabLst>
                <a:tab pos="0" algn="l"/>
              </a:tabLst>
            </a:pPr>
            <a:r>
              <a:rPr lang="tr-TR" sz="900" b="0" i="1" strike="noStrike" spc="-1" dirty="0">
                <a:solidFill>
                  <a:srgbClr val="000000"/>
                </a:solidFill>
                <a:latin typeface="Roboto"/>
                <a:ea typeface="Roboto"/>
              </a:rPr>
              <a:t>Depremi çoğu zaman, hafif yer sarsıntılarıyla anlarsınız. Tavanda asılı lambaların, bitkilerin sallandığını ya da raftaki nesnelerin hareketlendiğini fark edebilirsiniz. Bazen hafif bir gürleme sesi duyabilir ya da şiddetli bir sarsıntı hissedebilirsiniz. Deprem, çok kısa süre devam eden, yerden gelen uğultu ve gürültüyle birlikte yükselen bir sarsıntı ile kendini belli eder. Büyük bir depremden sonra daha hafif depremler de olur. Bunlara artçı depremler denir.</a:t>
            </a:r>
            <a:endParaRPr lang="en-US" sz="900" b="0" strike="noStrike" spc="-1" dirty="0">
              <a:latin typeface="Arial"/>
            </a:endParaRPr>
          </a:p>
          <a:p>
            <a:pPr marL="216000" indent="-215640" algn="just">
              <a:lnSpc>
                <a:spcPct val="100000"/>
              </a:lnSpc>
              <a:spcAft>
                <a:spcPts val="300"/>
              </a:spcAft>
              <a:tabLst>
                <a:tab pos="0" algn="l"/>
              </a:tabLst>
            </a:pPr>
            <a:r>
              <a:rPr lang="tr-TR" sz="900" b="1" i="1" strike="noStrike" spc="-1" dirty="0">
                <a:solidFill>
                  <a:srgbClr val="000000"/>
                </a:solidFill>
                <a:latin typeface="Roboto"/>
                <a:ea typeface="Roboto"/>
              </a:rPr>
              <a:t>Artçı depremler, </a:t>
            </a:r>
            <a:r>
              <a:rPr lang="tr-TR" sz="900" b="0" i="1" strike="noStrike" spc="-1" dirty="0">
                <a:solidFill>
                  <a:srgbClr val="000000"/>
                </a:solidFill>
                <a:latin typeface="Roboto"/>
                <a:ea typeface="Roboto"/>
              </a:rPr>
              <a:t>ana şoktan sonra ortalama 2-3 ay hatta 1 yıl kadar sürebilir. Ancak gün geçtikçe hem seyrekleşir, hem de büyüklükleri ve etkileri azalır. Ana şokta yıkılmayan ancak önemli hasar görmüş olan binalar bu artçı depremlerde yıkılabilir.</a:t>
            </a:r>
            <a:endParaRPr lang="en-US" sz="900" b="0" strike="noStrike" spc="-1" dirty="0">
              <a:latin typeface="Arial"/>
            </a:endParaRPr>
          </a:p>
          <a:p>
            <a:pPr marL="216000" indent="-215640" algn="just">
              <a:lnSpc>
                <a:spcPct val="100000"/>
              </a:lnSpc>
              <a:spcAft>
                <a:spcPts val="300"/>
              </a:spcAft>
              <a:tabLst>
                <a:tab pos="0" algn="l"/>
              </a:tabLst>
            </a:pPr>
            <a:r>
              <a:rPr lang="tr-TR" sz="900" b="0" i="1" strike="noStrike" spc="-1" dirty="0">
                <a:solidFill>
                  <a:srgbClr val="000000"/>
                </a:solidFill>
                <a:latin typeface="Roboto"/>
                <a:ea typeface="Roboto"/>
              </a:rPr>
              <a:t>Depremin analizi için farklı ölçekler kullanılır. Büyüklük (</a:t>
            </a:r>
            <a:r>
              <a:rPr lang="tr-TR" sz="900" b="0" i="1" strike="noStrike" spc="-1" dirty="0" err="1">
                <a:solidFill>
                  <a:srgbClr val="000000"/>
                </a:solidFill>
                <a:latin typeface="Roboto"/>
                <a:ea typeface="Roboto"/>
              </a:rPr>
              <a:t>magnitüd</a:t>
            </a:r>
            <a:r>
              <a:rPr lang="tr-TR" sz="900" b="0" i="1" strike="noStrike" spc="-1" dirty="0">
                <a:solidFill>
                  <a:srgbClr val="000000"/>
                </a:solidFill>
                <a:latin typeface="Roboto"/>
                <a:ea typeface="Roboto"/>
              </a:rPr>
              <a:t>) depremin kaynağında açığa çıkan enerjinin ölçüsüdür. Bir depremin büyüklüğü ölçülebilir. Bu büyüklük genellikle Richter Ölçeği ile ifade edilir ve deprem sırasında açığa çıkan enerjinin ölçüsüne göre tanımlanır.</a:t>
            </a:r>
            <a:endParaRPr lang="en-US" sz="900" b="0" strike="noStrike" spc="-1" dirty="0">
              <a:latin typeface="Arial"/>
            </a:endParaRPr>
          </a:p>
          <a:p>
            <a:pPr marL="216000" indent="-215640" algn="just">
              <a:lnSpc>
                <a:spcPct val="100000"/>
              </a:lnSpc>
              <a:spcAft>
                <a:spcPts val="300"/>
              </a:spcAft>
              <a:tabLst>
                <a:tab pos="0" algn="l"/>
              </a:tabLst>
            </a:pPr>
            <a:r>
              <a:rPr lang="tr-TR" sz="900" b="0" i="1" strike="noStrike" spc="-1" dirty="0">
                <a:solidFill>
                  <a:srgbClr val="000000"/>
                </a:solidFill>
                <a:latin typeface="Roboto"/>
                <a:ea typeface="Roboto"/>
              </a:rPr>
              <a:t>Richter </a:t>
            </a:r>
            <a:r>
              <a:rPr lang="tr-TR" sz="900" b="0" i="1" strike="noStrike" spc="-1" dirty="0" err="1">
                <a:solidFill>
                  <a:srgbClr val="000000"/>
                </a:solidFill>
                <a:latin typeface="Roboto"/>
                <a:ea typeface="Roboto"/>
              </a:rPr>
              <a:t>Ölçeği'nde</a:t>
            </a:r>
            <a:r>
              <a:rPr lang="tr-TR" sz="900" b="0" i="1" strike="noStrike" spc="-1" dirty="0">
                <a:solidFill>
                  <a:srgbClr val="000000"/>
                </a:solidFill>
                <a:latin typeface="Roboto"/>
                <a:ea typeface="Roboto"/>
              </a:rPr>
              <a:t> büyüklüğü 4,0 ve altında olan depremler genellikle hasara neden olmaz. Bu ölçekte 5,0 ve üzerindeki depremler hasara neden olabilir. Dünyada her yıl yaklaşık 3,5 milyon deprem meydana gelir. Bunların yalnızca 1 milyonu kaydedilebilir. İnsanlar tarafından hissedilebilen deprem sayısı ise yalnızca 50-60 bindir. Örneğin, dünyada ortalama olarak her yıl büyüklüğü 8 ya da daha üstünde olan 1-2 deprem olurken, yine her yıl büyüklüğü 3 ve altında olan 100 binden fazla deprem olmaktadır.</a:t>
            </a:r>
            <a:endParaRPr lang="en-US" sz="900" b="0" strike="noStrike" spc="-1" dirty="0">
              <a:latin typeface="Arial"/>
            </a:endParaRPr>
          </a:p>
          <a:p>
            <a:pPr marL="216000" indent="-215640" algn="just">
              <a:lnSpc>
                <a:spcPct val="100000"/>
              </a:lnSpc>
              <a:spcAft>
                <a:spcPts val="300"/>
              </a:spcAft>
              <a:tabLst>
                <a:tab pos="0" algn="l"/>
              </a:tabLst>
            </a:pPr>
            <a:r>
              <a:rPr lang="tr-TR" sz="900" b="0" i="1" strike="noStrike" spc="-1" dirty="0">
                <a:solidFill>
                  <a:srgbClr val="000000"/>
                </a:solidFill>
                <a:latin typeface="Roboto"/>
                <a:ea typeface="Roboto"/>
              </a:rPr>
              <a:t>Depremin şiddeti ise insanlar, yapılar, çevre ve yeryüzü üzerindeki etkilerinin gözlenmesine dayalı olarak ölçülür. Depremlerin uzun yıllardır canlı ve cansız tüm varlıklar üzerinde gözlenen etkilerine dayanılarak hazırlanan "Şiddet </a:t>
            </a:r>
            <a:r>
              <a:rPr lang="tr-TR" sz="900" b="0" i="1" strike="noStrike" spc="-1" dirty="0" err="1">
                <a:solidFill>
                  <a:srgbClr val="000000"/>
                </a:solidFill>
                <a:latin typeface="Roboto"/>
                <a:ea typeface="Roboto"/>
              </a:rPr>
              <a:t>Cetvelleri"ne</a:t>
            </a:r>
            <a:r>
              <a:rPr lang="tr-TR" sz="900" b="0" i="1" strike="noStrike" spc="-1" dirty="0">
                <a:solidFill>
                  <a:srgbClr val="000000"/>
                </a:solidFill>
                <a:latin typeface="Roboto"/>
                <a:ea typeface="Roboto"/>
              </a:rPr>
              <a:t> göre başlıca 12 şiddet derecesi bulun­maktadır ve bu dereceler Romen rakamlarıyla gösterilmektedir. Örneğin 17 Ağustos 1999'da meydana gelen Marmara Depremi'nin büyüklüğü 7,4'tür. Hasarın en fazla olduğu yerlerde gözlenen şiddeti ise X (10) olarak belirlenmiştir.</a:t>
            </a:r>
            <a:endParaRPr lang="en-US" sz="900" b="0" strike="noStrike" spc="-1" dirty="0">
              <a:latin typeface="Arial"/>
            </a:endParaRPr>
          </a:p>
          <a:p>
            <a:pPr marL="216000" indent="-215640" algn="just">
              <a:lnSpc>
                <a:spcPct val="100000"/>
              </a:lnSpc>
              <a:spcAft>
                <a:spcPts val="300"/>
              </a:spcAft>
              <a:tabLst>
                <a:tab pos="0" algn="l"/>
              </a:tabLst>
            </a:pPr>
            <a:r>
              <a:rPr lang="tr-TR" sz="900" b="0" i="1" strike="noStrike" spc="-1" dirty="0">
                <a:solidFill>
                  <a:srgbClr val="000000"/>
                </a:solidFill>
                <a:latin typeface="Roboto"/>
                <a:ea typeface="Roboto"/>
              </a:rPr>
              <a:t>Depremler meydana geldikleri yerlerde zaman zaman yangınlara, kimyasal serpintilere, </a:t>
            </a:r>
            <a:r>
              <a:rPr lang="tr-TR" sz="900" b="0" i="1" strike="noStrike" spc="-1" dirty="0" err="1">
                <a:solidFill>
                  <a:srgbClr val="000000"/>
                </a:solidFill>
                <a:latin typeface="Roboto"/>
                <a:ea typeface="Roboto"/>
              </a:rPr>
              <a:t>tsunamiye</a:t>
            </a:r>
            <a:r>
              <a:rPr lang="tr-TR" sz="900" b="0" i="1" strike="noStrike" spc="-1" dirty="0">
                <a:solidFill>
                  <a:srgbClr val="000000"/>
                </a:solidFill>
                <a:latin typeface="Roboto"/>
                <a:ea typeface="Roboto"/>
              </a:rPr>
              <a:t> veya deniz basmasına, heyelanlara, kaya düşmelerine de yol açabilir. Bu nedenle, depreme hazırlanırken diğer tehlikeleri de göz önüne almamız gerekir.</a:t>
            </a:r>
            <a:endParaRPr lang="en-US" sz="900" b="0" strike="noStrike" spc="-1" dirty="0">
              <a:latin typeface="Arial"/>
            </a:endParaRPr>
          </a:p>
          <a:p>
            <a:pPr marL="216000" indent="-215640" algn="just">
              <a:lnSpc>
                <a:spcPct val="100000"/>
              </a:lnSpc>
              <a:spcAft>
                <a:spcPts val="300"/>
              </a:spcAft>
              <a:tabLst>
                <a:tab pos="0" algn="l"/>
              </a:tabLst>
            </a:pPr>
            <a:r>
              <a:rPr lang="tr-TR" sz="900" b="1" i="1" strike="noStrike" spc="-1" dirty="0">
                <a:solidFill>
                  <a:srgbClr val="000000"/>
                </a:solidFill>
                <a:latin typeface="Roboto"/>
                <a:ea typeface="Roboto"/>
              </a:rPr>
              <a:t>Sismik Dalgalar</a:t>
            </a:r>
            <a:r>
              <a:rPr lang="tr-TR" sz="900" b="0" i="1" strike="noStrike" spc="-1" dirty="0">
                <a:solidFill>
                  <a:srgbClr val="000000"/>
                </a:solidFill>
                <a:latin typeface="Roboto"/>
                <a:ea typeface="Roboto"/>
              </a:rPr>
              <a:t> </a:t>
            </a:r>
            <a:endParaRPr lang="en-US" sz="900" b="0" strike="noStrike" spc="-1" dirty="0">
              <a:latin typeface="Arial"/>
            </a:endParaRPr>
          </a:p>
          <a:p>
            <a:pPr marL="216000" indent="-215640" algn="just">
              <a:lnSpc>
                <a:spcPct val="100000"/>
              </a:lnSpc>
              <a:spcAft>
                <a:spcPts val="300"/>
              </a:spcAft>
              <a:tabLst>
                <a:tab pos="0" algn="l"/>
              </a:tabLst>
            </a:pPr>
            <a:r>
              <a:rPr lang="tr-TR" sz="900" b="0" i="1" strike="noStrike" spc="-1" dirty="0">
                <a:solidFill>
                  <a:srgbClr val="000000"/>
                </a:solidFill>
                <a:latin typeface="Roboto"/>
                <a:ea typeface="Roboto"/>
              </a:rPr>
              <a:t>Deprem sırasında açığa çıkan enerji, ses veya su dalgalarına benzeyen ve sismik dalgalar adı verilen dalgalarla yayılır. Bunlardan cisim dalgaları, P Dalgaları ve S Dalgaları olarak ikiye ayrılır.</a:t>
            </a:r>
            <a:endParaRPr lang="en-US" sz="900" b="0" strike="noStrike" spc="-1" dirty="0">
              <a:latin typeface="Arial"/>
            </a:endParaRPr>
          </a:p>
          <a:p>
            <a:pPr marL="216000" indent="-215640" algn="just">
              <a:lnSpc>
                <a:spcPct val="100000"/>
              </a:lnSpc>
              <a:spcAft>
                <a:spcPts val="300"/>
              </a:spcAft>
              <a:tabLst>
                <a:tab pos="0" algn="l"/>
              </a:tabLst>
            </a:pPr>
            <a:r>
              <a:rPr lang="tr-TR" sz="900" b="0" i="1" strike="noStrike" spc="-1" dirty="0">
                <a:solidFill>
                  <a:srgbClr val="000000"/>
                </a:solidFill>
                <a:latin typeface="Roboto"/>
                <a:ea typeface="Roboto"/>
              </a:rPr>
              <a:t>Birincil (P) Dalgalar sıkıştırma/genişleme dalgalarıdır ve kaya taneciklerinin bir sarmal yay gibi öne arkaya titreşmelerine yol açar. P Dalgaları, en hızlı yayılan, bu yüzden deprem kayıt aletlerinde (sis­mograf) en önce görülen dalgalardır ve titreşim hareketleri yayılma doğrultusuyla aynıdır.</a:t>
            </a:r>
            <a:endParaRPr lang="en-US" sz="900" b="0" strike="noStrike" spc="-1" dirty="0">
              <a:latin typeface="Arial"/>
            </a:endParaRPr>
          </a:p>
          <a:p>
            <a:pPr marL="216000" indent="-215640" algn="just">
              <a:lnSpc>
                <a:spcPct val="100000"/>
              </a:lnSpc>
              <a:spcAft>
                <a:spcPts val="300"/>
              </a:spcAft>
              <a:tabLst>
                <a:tab pos="0" algn="l"/>
              </a:tabLst>
            </a:pPr>
            <a:r>
              <a:rPr lang="tr-TR" sz="900" b="0" i="1" strike="noStrike" spc="-1" dirty="0">
                <a:solidFill>
                  <a:srgbClr val="000000"/>
                </a:solidFill>
                <a:latin typeface="Roboto"/>
                <a:ea typeface="Roboto"/>
              </a:rPr>
              <a:t>Daha yavaş yayılan S Dalgaları, kayıt aletlerinde ikincil olarak görülen ve titreşim hareketi yayılma doğrultusuna dik olan dalgalardır. S Dalgaları sıvı içinde yayılamaz. </a:t>
            </a:r>
            <a:endParaRPr lang="en-US" sz="900" b="0" strike="noStrike" spc="-1" dirty="0">
              <a:latin typeface="Arial"/>
            </a:endParaRPr>
          </a:p>
          <a:p>
            <a:pPr marL="216000" indent="-215640" algn="just">
              <a:lnSpc>
                <a:spcPct val="100000"/>
              </a:lnSpc>
              <a:spcAft>
                <a:spcPts val="300"/>
              </a:spcAft>
              <a:tabLst>
                <a:tab pos="0" algn="l"/>
              </a:tabLst>
            </a:pPr>
            <a:r>
              <a:rPr lang="tr-TR" sz="900" b="0" i="1" strike="noStrike" spc="-1" dirty="0">
                <a:solidFill>
                  <a:srgbClr val="000000"/>
                </a:solidFill>
                <a:latin typeface="Roboto"/>
                <a:ea typeface="Roboto"/>
              </a:rPr>
              <a:t>Yüzey Dalgaları ise Cisim </a:t>
            </a:r>
            <a:r>
              <a:rPr lang="tr-TR" sz="900" b="0" i="1" strike="noStrike" spc="-1" dirty="0" err="1">
                <a:solidFill>
                  <a:srgbClr val="000000"/>
                </a:solidFill>
                <a:latin typeface="Roboto"/>
                <a:ea typeface="Roboto"/>
              </a:rPr>
              <a:t>Dalgaları'na</a:t>
            </a:r>
            <a:r>
              <a:rPr lang="tr-TR" sz="900" b="0" i="1" strike="noStrike" spc="-1" dirty="0">
                <a:solidFill>
                  <a:srgbClr val="000000"/>
                </a:solidFill>
                <a:latin typeface="Roboto"/>
                <a:ea typeface="Roboto"/>
              </a:rPr>
              <a:t> göre daha yavaş yayılır, ancak genlikleri daha büyüktür. Bunlar "</a:t>
            </a:r>
            <a:r>
              <a:rPr lang="tr-TR" sz="900" b="0" i="1" strike="noStrike" spc="-1" dirty="0" err="1">
                <a:solidFill>
                  <a:srgbClr val="000000"/>
                </a:solidFill>
                <a:latin typeface="Roboto"/>
                <a:ea typeface="Roboto"/>
              </a:rPr>
              <a:t>Love</a:t>
            </a:r>
            <a:r>
              <a:rPr lang="tr-TR" sz="900" b="0" i="1" strike="noStrike" spc="-1" dirty="0">
                <a:solidFill>
                  <a:srgbClr val="000000"/>
                </a:solidFill>
                <a:latin typeface="Roboto"/>
                <a:ea typeface="Roboto"/>
              </a:rPr>
              <a:t>" ve "</a:t>
            </a:r>
            <a:r>
              <a:rPr lang="tr-TR" sz="900" b="0" i="1" strike="noStrike" spc="-1" dirty="0" err="1">
                <a:solidFill>
                  <a:srgbClr val="000000"/>
                </a:solidFill>
                <a:latin typeface="Roboto"/>
                <a:ea typeface="Roboto"/>
              </a:rPr>
              <a:t>Rayleigh</a:t>
            </a:r>
            <a:r>
              <a:rPr lang="tr-TR" sz="900" b="0" i="1" strike="noStrike" spc="-1" dirty="0">
                <a:solidFill>
                  <a:srgbClr val="000000"/>
                </a:solidFill>
                <a:latin typeface="Roboto"/>
                <a:ea typeface="Roboto"/>
              </a:rPr>
              <a:t>" Dalgaları olarak adlandırılırlar. Yapılarda yıkıma yol açan, bu Yüzey Dalgaları ile S Dalgalarıdır. </a:t>
            </a:r>
            <a:endParaRPr lang="en-US" sz="900" b="0" strike="noStrike" spc="-1" dirty="0">
              <a:latin typeface="Arial"/>
            </a:endParaRPr>
          </a:p>
          <a:p>
            <a:pPr marL="216000" indent="-215640" algn="just">
              <a:lnSpc>
                <a:spcPct val="100000"/>
              </a:lnSpc>
              <a:spcAft>
                <a:spcPts val="300"/>
              </a:spcAft>
              <a:tabLst>
                <a:tab pos="0" algn="l"/>
              </a:tabLst>
            </a:pPr>
            <a:r>
              <a:rPr lang="tr-TR" sz="900" b="1" i="1" strike="noStrike" spc="-1" dirty="0">
                <a:solidFill>
                  <a:srgbClr val="000000"/>
                </a:solidFill>
                <a:latin typeface="Roboto"/>
                <a:ea typeface="Roboto"/>
              </a:rPr>
              <a:t> </a:t>
            </a:r>
            <a:endParaRPr lang="en-US" sz="900" b="0" strike="noStrike" spc="-1" dirty="0">
              <a:latin typeface="Arial"/>
            </a:endParaRPr>
          </a:p>
          <a:p>
            <a:pPr marL="216000" indent="-215640" algn="just">
              <a:lnSpc>
                <a:spcPct val="100000"/>
              </a:lnSpc>
              <a:spcAft>
                <a:spcPts val="300"/>
              </a:spcAft>
              <a:tabLst>
                <a:tab pos="0" algn="l"/>
              </a:tabLst>
            </a:pPr>
            <a:r>
              <a:rPr lang="tr-TR" sz="900" b="1" i="1" u="sng" strike="noStrike" spc="-1" dirty="0">
                <a:solidFill>
                  <a:srgbClr val="000000"/>
                </a:solidFill>
                <a:uFillTx/>
                <a:latin typeface="Roboto"/>
                <a:ea typeface="Roboto"/>
              </a:rPr>
              <a:t>Bilgi Notu 4:</a:t>
            </a:r>
            <a:r>
              <a:rPr lang="tr-TR" sz="900" b="1" i="1" strike="noStrike" spc="-1" dirty="0">
                <a:solidFill>
                  <a:srgbClr val="000000"/>
                </a:solidFill>
                <a:latin typeface="Roboto"/>
                <a:ea typeface="Roboto"/>
              </a:rPr>
              <a:t> Deprem Tehlikesini Belirleyen Faktörler</a:t>
            </a:r>
            <a:endParaRPr lang="en-US" sz="900" b="0" strike="noStrike" spc="-1" dirty="0">
              <a:latin typeface="Arial"/>
            </a:endParaRPr>
          </a:p>
          <a:p>
            <a:pPr marL="216000" indent="-215640" algn="just">
              <a:lnSpc>
                <a:spcPct val="100000"/>
              </a:lnSpc>
              <a:spcAft>
                <a:spcPts val="300"/>
              </a:spcAft>
              <a:tabLst>
                <a:tab pos="0" algn="l"/>
              </a:tabLst>
            </a:pPr>
            <a:r>
              <a:rPr lang="tr-TR" sz="900" b="1" i="1" strike="noStrike" spc="-1" dirty="0">
                <a:solidFill>
                  <a:srgbClr val="000000"/>
                </a:solidFill>
                <a:latin typeface="Roboto"/>
                <a:ea typeface="Roboto"/>
              </a:rPr>
              <a:t>Sarsıntının Süresi: </a:t>
            </a:r>
            <a:r>
              <a:rPr lang="tr-TR" sz="900" b="0" i="1" strike="noStrike" spc="-1" dirty="0">
                <a:solidFill>
                  <a:srgbClr val="000000"/>
                </a:solidFill>
                <a:latin typeface="Roboto"/>
                <a:ea typeface="Roboto"/>
              </a:rPr>
              <a:t>Büyük bir fayın kırılması daha uzun sürer. Yapıların sarsılma süresi uzadıkça, hasar da büyür. Sarsıntıların süresi genelde 10 ila 90 saniye arasındadır.</a:t>
            </a:r>
            <a:endParaRPr lang="en-US" sz="900" b="0" strike="noStrike" spc="-1" dirty="0">
              <a:latin typeface="Arial"/>
            </a:endParaRPr>
          </a:p>
          <a:p>
            <a:pPr marL="216000" indent="-215640" algn="just">
              <a:lnSpc>
                <a:spcPct val="100000"/>
              </a:lnSpc>
              <a:spcAft>
                <a:spcPts val="300"/>
              </a:spcAft>
              <a:tabLst>
                <a:tab pos="0" algn="l"/>
              </a:tabLst>
            </a:pPr>
            <a:r>
              <a:rPr lang="tr-TR" sz="900" b="1" i="1" strike="noStrike" spc="-1" dirty="0">
                <a:solidFill>
                  <a:srgbClr val="000000"/>
                </a:solidFill>
                <a:latin typeface="Roboto"/>
                <a:ea typeface="Roboto"/>
              </a:rPr>
              <a:t>Deprem Merkezinden Uzaklık: </a:t>
            </a:r>
            <a:r>
              <a:rPr lang="tr-TR" sz="900" b="0" i="1" strike="noStrike" spc="-1" dirty="0">
                <a:solidFill>
                  <a:srgbClr val="000000"/>
                </a:solidFill>
                <a:latin typeface="Roboto"/>
                <a:ea typeface="Roboto"/>
              </a:rPr>
              <a:t>Merkezden uzaklaştıkça güç hızla azalır. İstanbul’da deprem Kocaeli’nden çok daha az hissedildi. Ancak Avcılar örneğinde 	olduğu gibi deprem dalgaları yer altında farklı yönlerde hareket ettikleri için deprem merkezinden uzak yerleri etkileyebilir.</a:t>
            </a:r>
            <a:endParaRPr lang="en-US" sz="900" b="0" strike="noStrike" spc="-1" dirty="0">
              <a:latin typeface="Arial"/>
            </a:endParaRPr>
          </a:p>
          <a:p>
            <a:pPr marL="216000" indent="-215640" algn="just">
              <a:lnSpc>
                <a:spcPct val="100000"/>
              </a:lnSpc>
              <a:spcAft>
                <a:spcPts val="300"/>
              </a:spcAft>
              <a:tabLst>
                <a:tab pos="0" algn="l"/>
              </a:tabLst>
            </a:pPr>
            <a:r>
              <a:rPr lang="tr-TR" sz="900" b="1" i="1" strike="noStrike" spc="-1" dirty="0">
                <a:solidFill>
                  <a:srgbClr val="000000"/>
                </a:solidFill>
                <a:latin typeface="Roboto"/>
                <a:ea typeface="Roboto"/>
              </a:rPr>
              <a:t>Zemin/Yerin Cinsi: </a:t>
            </a:r>
            <a:r>
              <a:rPr lang="tr-TR" sz="900" b="0" i="1" strike="noStrike" spc="-1" dirty="0">
                <a:solidFill>
                  <a:srgbClr val="000000"/>
                </a:solidFill>
                <a:latin typeface="Roboto"/>
                <a:ea typeface="Roboto"/>
              </a:rPr>
              <a:t>Sarsıntılar yumuşak, dolgu ve ıslak zeminlerde artarlar. Yaşadığınız yerin zemin cinsi bölgenizin genel jeolojik özelliklerinden daha önemli olduğu için yapıların zemin </a:t>
            </a:r>
            <a:r>
              <a:rPr lang="tr-TR" sz="900" b="0" i="1" strike="noStrike" spc="-1" dirty="0" err="1">
                <a:solidFill>
                  <a:srgbClr val="000000"/>
                </a:solidFill>
                <a:latin typeface="Roboto"/>
                <a:ea typeface="Roboto"/>
              </a:rPr>
              <a:t>zemin</a:t>
            </a:r>
            <a:r>
              <a:rPr lang="tr-TR" sz="900" b="0" i="1" strike="noStrike" spc="-1" dirty="0">
                <a:solidFill>
                  <a:srgbClr val="000000"/>
                </a:solidFill>
                <a:latin typeface="Roboto"/>
                <a:ea typeface="Roboto"/>
              </a:rPr>
              <a:t> etüdüne uygun olarak tasarlanması ve inşa edilmesi önemlidir. Yeri oluşturan kayaçların cinsi ile ilgili yer araştırmaları kanalı ile depremin bina üzerindeki etkisi önceden tahmin edilebilir.</a:t>
            </a:r>
            <a:r>
              <a:rPr lang="tr-TR" sz="900" b="1" i="1" strike="noStrike" spc="-1" dirty="0">
                <a:solidFill>
                  <a:srgbClr val="000000"/>
                </a:solidFill>
                <a:latin typeface="Roboto"/>
                <a:ea typeface="Roboto"/>
              </a:rPr>
              <a:t> </a:t>
            </a:r>
            <a:endParaRPr lang="en-US" sz="900" b="0" strike="noStrike" spc="-1" dirty="0">
              <a:latin typeface="Arial"/>
            </a:endParaRPr>
          </a:p>
          <a:p>
            <a:pPr marL="216000" indent="-215640" algn="just">
              <a:lnSpc>
                <a:spcPct val="100000"/>
              </a:lnSpc>
              <a:spcAft>
                <a:spcPts val="300"/>
              </a:spcAft>
              <a:tabLst>
                <a:tab pos="0" algn="l"/>
              </a:tabLst>
            </a:pPr>
            <a:r>
              <a:rPr lang="tr-TR" sz="900" b="1" i="1" strike="noStrike" spc="-1" dirty="0">
                <a:solidFill>
                  <a:srgbClr val="000000"/>
                </a:solidFill>
                <a:latin typeface="Roboto"/>
                <a:ea typeface="Roboto"/>
              </a:rPr>
              <a:t>Depremin Odak Derinliği: </a:t>
            </a:r>
            <a:r>
              <a:rPr lang="tr-TR" sz="900" b="0" i="1" strike="noStrike" spc="-1" dirty="0">
                <a:solidFill>
                  <a:srgbClr val="000000"/>
                </a:solidFill>
                <a:latin typeface="Roboto"/>
                <a:ea typeface="Roboto"/>
              </a:rPr>
              <a:t>Depremler derinliklerine göre sığ, orta ve derin olarak sınıflandırılır. Depremden sonra açığa çıkan enerji sığ odaklı depremlerde derin odaklı depremlere göre daha hasar yapıcı sonuçlar doğurur. Türkiye’deki depremlerin çoğu sığ depremlerdir. Depremde enerjinin açığa çıktığı noktanın yeryüzünden en kısa uzaklığı depremin odak derinliği olarak adlandırılır. </a:t>
            </a:r>
            <a:endParaRPr lang="en-US" sz="900" b="0" strike="noStrike" spc="-1" dirty="0">
              <a:latin typeface="Arial"/>
            </a:endParaRPr>
          </a:p>
          <a:p>
            <a:pPr marL="216000" indent="-215640" algn="just">
              <a:lnSpc>
                <a:spcPct val="100000"/>
              </a:lnSpc>
              <a:spcAft>
                <a:spcPts val="300"/>
              </a:spcAft>
              <a:tabLst>
                <a:tab pos="0" algn="l"/>
              </a:tabLst>
            </a:pPr>
            <a:endParaRPr lang="en-US" sz="900" b="0" strike="noStrike" spc="-1" dirty="0">
              <a:latin typeface="Arial"/>
            </a:endParaRPr>
          </a:p>
          <a:p>
            <a:pPr marL="216000" indent="-215640" algn="just">
              <a:lnSpc>
                <a:spcPct val="100000"/>
              </a:lnSpc>
              <a:spcAft>
                <a:spcPts val="300"/>
              </a:spcAft>
              <a:tabLst>
                <a:tab pos="0" algn="l"/>
              </a:tabLst>
            </a:pPr>
            <a:r>
              <a:rPr lang="tr-TR" sz="900" b="1" i="1" u="sng" strike="noStrike" spc="-1" dirty="0">
                <a:solidFill>
                  <a:srgbClr val="000000"/>
                </a:solidFill>
                <a:uFillTx/>
                <a:latin typeface="Roboto"/>
                <a:ea typeface="Roboto"/>
              </a:rPr>
              <a:t>Bilgi Notu 5:</a:t>
            </a:r>
            <a:r>
              <a:rPr lang="tr-TR" sz="900" b="1" i="1" strike="noStrike" spc="-1" dirty="0">
                <a:solidFill>
                  <a:srgbClr val="000000"/>
                </a:solidFill>
                <a:latin typeface="Roboto"/>
                <a:ea typeface="Roboto"/>
              </a:rPr>
              <a:t> Deprem konusunda en çok merak edilenler:</a:t>
            </a:r>
            <a:endParaRPr lang="en-US" sz="900" b="0" strike="noStrike" spc="-1" dirty="0">
              <a:latin typeface="Arial"/>
            </a:endParaRPr>
          </a:p>
          <a:p>
            <a:pPr marL="216000" indent="-215640" algn="just">
              <a:lnSpc>
                <a:spcPct val="100000"/>
              </a:lnSpc>
              <a:spcAft>
                <a:spcPts val="300"/>
              </a:spcAft>
              <a:tabLst>
                <a:tab pos="0" algn="l"/>
              </a:tabLst>
            </a:pPr>
            <a:r>
              <a:rPr lang="tr-TR" sz="900" b="1" i="1" strike="noStrike" spc="-1" dirty="0">
                <a:solidFill>
                  <a:srgbClr val="000000"/>
                </a:solidFill>
                <a:latin typeface="Roboto"/>
                <a:ea typeface="Roboto"/>
              </a:rPr>
              <a:t>“Deprem önceden tahmin edilebilir mi?”</a:t>
            </a:r>
            <a:r>
              <a:rPr lang="tr-TR" sz="900" b="0" i="1" strike="noStrike" spc="-1" dirty="0">
                <a:solidFill>
                  <a:srgbClr val="000000"/>
                </a:solidFill>
                <a:latin typeface="Roboto"/>
                <a:ea typeface="Roboto"/>
              </a:rPr>
              <a:t> </a:t>
            </a:r>
            <a:endParaRPr lang="en-US" sz="900" b="0" strike="noStrike" spc="-1" dirty="0">
              <a:latin typeface="Arial"/>
            </a:endParaRPr>
          </a:p>
          <a:p>
            <a:pPr marL="216000" indent="-215640" algn="just">
              <a:lnSpc>
                <a:spcPct val="100000"/>
              </a:lnSpc>
              <a:spcAft>
                <a:spcPts val="300"/>
              </a:spcAft>
              <a:tabLst>
                <a:tab pos="0" algn="l"/>
              </a:tabLst>
            </a:pPr>
            <a:r>
              <a:rPr lang="tr-TR" sz="900" b="0" i="1" strike="noStrike" spc="-1" dirty="0">
                <a:solidFill>
                  <a:srgbClr val="000000"/>
                </a:solidFill>
                <a:latin typeface="Roboto"/>
                <a:ea typeface="Roboto"/>
              </a:rPr>
              <a:t>Bugün için bilim, depremin nerede ve ne büyüklükte olacağının cevabını verebiliyor ama ne zaman olacağını söyleyemiyor. Bu nedenle sadece; bir olasılıktan söz edilebilir, kesin tarih verilemez. Depremden korunmanın yolu depremi önceden tahmin etmek değil, deprem öncesi alınacak önlemler ve deprem sırasında ve sonrasında yapılacak doğru davranışları öğrenmekle mümkündür.</a:t>
            </a:r>
            <a:endParaRPr lang="en-US" sz="900" b="0" strike="noStrike" spc="-1" dirty="0">
              <a:latin typeface="Arial"/>
            </a:endParaRPr>
          </a:p>
          <a:p>
            <a:pPr marL="216000" indent="-215640" algn="just">
              <a:lnSpc>
                <a:spcPct val="100000"/>
              </a:lnSpc>
              <a:spcAft>
                <a:spcPts val="300"/>
              </a:spcAft>
              <a:tabLst>
                <a:tab pos="0" algn="l"/>
              </a:tabLst>
            </a:pPr>
            <a:r>
              <a:rPr lang="tr-TR" sz="900" b="1" i="1" strike="noStrike" spc="-1" dirty="0">
                <a:solidFill>
                  <a:srgbClr val="000000"/>
                </a:solidFill>
                <a:latin typeface="Roboto"/>
                <a:ea typeface="Roboto"/>
              </a:rPr>
              <a:t>“Erken Uyarı ne demektir?”</a:t>
            </a:r>
            <a:r>
              <a:rPr lang="tr-TR" sz="900" b="0" i="1" strike="noStrike" spc="-1" dirty="0">
                <a:solidFill>
                  <a:srgbClr val="000000"/>
                </a:solidFill>
                <a:latin typeface="Roboto"/>
                <a:ea typeface="Roboto"/>
              </a:rPr>
              <a:t> </a:t>
            </a:r>
            <a:endParaRPr lang="en-US" sz="900" b="0" strike="noStrike" spc="-1" dirty="0">
              <a:latin typeface="Arial"/>
            </a:endParaRPr>
          </a:p>
          <a:p>
            <a:pPr marL="216000" indent="-215640" algn="just">
              <a:lnSpc>
                <a:spcPct val="100000"/>
              </a:lnSpc>
              <a:spcAft>
                <a:spcPts val="300"/>
              </a:spcAft>
              <a:tabLst>
                <a:tab pos="0" algn="l"/>
              </a:tabLst>
            </a:pPr>
            <a:r>
              <a:rPr lang="tr-TR" sz="900" b="0" i="1" strike="noStrike" spc="-1" dirty="0">
                <a:solidFill>
                  <a:srgbClr val="000000"/>
                </a:solidFill>
                <a:latin typeface="Roboto"/>
                <a:ea typeface="Roboto"/>
              </a:rPr>
              <a:t>Bir büyük depremden iki büyük dalga yayılmaktadır. Birincisi P Dalgası ikincisi ise S </a:t>
            </a:r>
            <a:r>
              <a:rPr lang="tr-TR" sz="900" b="0" i="1" strike="noStrike" spc="-1" dirty="0" err="1">
                <a:solidFill>
                  <a:srgbClr val="000000"/>
                </a:solidFill>
                <a:latin typeface="Roboto"/>
                <a:ea typeface="Roboto"/>
              </a:rPr>
              <a:t>Dalgası’dır</a:t>
            </a:r>
            <a:r>
              <a:rPr lang="tr-TR" sz="900" b="0" i="1" strike="noStrike" spc="-1" dirty="0">
                <a:solidFill>
                  <a:srgbClr val="000000"/>
                </a:solidFill>
                <a:latin typeface="Roboto"/>
                <a:ea typeface="Roboto"/>
              </a:rPr>
              <a:t>. Esas yıkıcı olan ikinci dalga yani “S </a:t>
            </a:r>
            <a:r>
              <a:rPr lang="tr-TR" sz="900" b="0" i="1" strike="noStrike" spc="-1" dirty="0" err="1">
                <a:solidFill>
                  <a:srgbClr val="000000"/>
                </a:solidFill>
                <a:latin typeface="Roboto"/>
                <a:ea typeface="Roboto"/>
              </a:rPr>
              <a:t>Dalgası”dır</a:t>
            </a:r>
            <a:r>
              <a:rPr lang="tr-TR" sz="900" b="0" i="1" strike="noStrike" spc="-1" dirty="0">
                <a:solidFill>
                  <a:srgbClr val="000000"/>
                </a:solidFill>
                <a:latin typeface="Roboto"/>
                <a:ea typeface="Roboto"/>
              </a:rPr>
              <a:t>. Birinci dalga olan “P Dalgası” kayıt sistemine geldiği zaman bunun anlamı “yıkıcı olan ikinci dalga” yani “S Dalgası” geliyor demektir. Marmara’da beklenen olası depremde birinci dalga ile ikinci dalga arasında  2 veya 3 saniyelik bir zaman olacak bu da bize sadece yüksek gerilim - doğalgaz hatlarının, metroların, vb. kapatılması için imkan verecektir.   </a:t>
            </a:r>
            <a:endParaRPr lang="en-US" sz="900" b="0" strike="noStrike" spc="-1" dirty="0">
              <a:latin typeface="Arial"/>
            </a:endParaRPr>
          </a:p>
          <a:p>
            <a:pPr marL="216000" indent="-215640" algn="just">
              <a:lnSpc>
                <a:spcPct val="100000"/>
              </a:lnSpc>
              <a:tabLst>
                <a:tab pos="0" algn="l"/>
              </a:tabLst>
            </a:pPr>
            <a:endParaRPr lang="en-US" sz="900" b="0" strike="noStrike" spc="-1" dirty="0">
              <a:latin typeface="Arial"/>
            </a:endParaRPr>
          </a:p>
        </p:txBody>
      </p:sp>
      <p:sp>
        <p:nvSpPr>
          <p:cNvPr id="613" name="Slayt Numarası Yer Tutucusu 3"/>
          <p:cNvSpPr/>
          <p:nvPr/>
        </p:nvSpPr>
        <p:spPr>
          <a:xfrm>
            <a:off x="3884760" y="8685360"/>
            <a:ext cx="2971080" cy="457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D701188D-29F5-4442-9579-16C2E71EDAC7}" type="slidenum">
              <a:rPr lang="tr-TR" sz="1200" b="0" strike="noStrike" spc="-1">
                <a:latin typeface="Times New Roman"/>
              </a:rPr>
              <a:t>6</a:t>
            </a:fld>
            <a:endParaRPr lang="en-US" sz="1200" b="0" strike="noStrike" spc="-1">
              <a:latin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 name="PlaceHolder 1"/>
          <p:cNvSpPr>
            <a:spLocks noGrp="1" noRot="1" noChangeAspect="1"/>
          </p:cNvSpPr>
          <p:nvPr>
            <p:ph type="sldImg"/>
          </p:nvPr>
        </p:nvSpPr>
        <p:spPr>
          <a:xfrm>
            <a:off x="685800" y="1143000"/>
            <a:ext cx="5485680" cy="3085560"/>
          </a:xfrm>
          <a:prstGeom prst="rect">
            <a:avLst/>
          </a:prstGeom>
        </p:spPr>
      </p:sp>
      <p:sp>
        <p:nvSpPr>
          <p:cNvPr id="615" name="PlaceHolder 2"/>
          <p:cNvSpPr>
            <a:spLocks noGrp="1"/>
          </p:cNvSpPr>
          <p:nvPr>
            <p:ph type="body"/>
          </p:nvPr>
        </p:nvSpPr>
        <p:spPr>
          <a:xfrm>
            <a:off x="685800" y="4400640"/>
            <a:ext cx="5485680" cy="3599640"/>
          </a:xfrm>
          <a:prstGeom prst="rect">
            <a:avLst/>
          </a:prstGeom>
        </p:spPr>
        <p:txBody>
          <a:bodyPr lIns="0" tIns="0" rIns="0" bIns="0">
            <a:noAutofit/>
          </a:bodyPr>
          <a:lstStyle/>
          <a:p>
            <a:pPr marL="216000" indent="-215640" algn="just">
              <a:lnSpc>
                <a:spcPct val="90000"/>
              </a:lnSpc>
              <a:tabLst>
                <a:tab pos="0" algn="l"/>
              </a:tabLst>
            </a:pPr>
            <a:r>
              <a:rPr lang="tr-TR" sz="1000" b="1" strike="noStrike" spc="-1">
                <a:latin typeface="Roboto"/>
                <a:ea typeface="Roboto"/>
              </a:rPr>
              <a:t>Önerilen Süre: 1 dk.</a:t>
            </a:r>
            <a:endParaRPr lang="en-US" sz="1000" b="0" strike="noStrike" spc="-1">
              <a:latin typeface="Arial"/>
            </a:endParaRPr>
          </a:p>
          <a:p>
            <a:pPr marL="216000" indent="-215640" algn="just">
              <a:lnSpc>
                <a:spcPct val="100000"/>
              </a:lnSpc>
              <a:spcAft>
                <a:spcPts val="601"/>
              </a:spcAft>
              <a:tabLst>
                <a:tab pos="0" algn="l"/>
              </a:tabLst>
            </a:pPr>
            <a:r>
              <a:rPr lang="tr-TR" sz="1000" b="1" i="1" strike="noStrike" spc="-1">
                <a:latin typeface="Roboto"/>
                <a:ea typeface="Roboto"/>
              </a:rPr>
              <a:t>Slayt animasyonu otomatik başlar, sessizdir.</a:t>
            </a:r>
            <a:endParaRPr lang="en-US" sz="1000" b="0" strike="noStrike" spc="-1">
              <a:latin typeface="Arial"/>
            </a:endParaRPr>
          </a:p>
          <a:p>
            <a:pPr marL="216000" indent="-215640" algn="just">
              <a:lnSpc>
                <a:spcPct val="100000"/>
              </a:lnSpc>
              <a:tabLst>
                <a:tab pos="0" algn="l"/>
              </a:tabLst>
            </a:pPr>
            <a:endParaRPr lang="en-US" sz="1000" b="0" strike="noStrike" spc="-1">
              <a:latin typeface="Arial"/>
            </a:endParaRPr>
          </a:p>
          <a:p>
            <a:pPr marL="216000" indent="-215640" algn="just">
              <a:lnSpc>
                <a:spcPct val="100000"/>
              </a:lnSpc>
              <a:spcAft>
                <a:spcPts val="601"/>
              </a:spcAft>
              <a:tabLst>
                <a:tab pos="0" algn="l"/>
              </a:tabLst>
            </a:pPr>
            <a:r>
              <a:rPr lang="tr-TR" sz="1000" b="0" strike="noStrike" spc="-1">
                <a:solidFill>
                  <a:srgbClr val="000000"/>
                </a:solidFill>
                <a:latin typeface="Roboto"/>
                <a:ea typeface="Roboto"/>
              </a:rPr>
              <a:t>Marmara Bölgesi ve İstanbul’da afete dönüşebilecek tehlikelere baktığımızda, ülkemizdeki benzer tablo karşımıza çıkmaktadır. </a:t>
            </a:r>
            <a:r>
              <a:rPr lang="tr-TR" sz="1000" b="1" strike="noStrike" spc="-1">
                <a:solidFill>
                  <a:srgbClr val="000000"/>
                </a:solidFill>
                <a:latin typeface="Roboto"/>
                <a:ea typeface="Roboto"/>
              </a:rPr>
              <a:t> </a:t>
            </a:r>
            <a:r>
              <a:rPr lang="tr-TR" sz="1000" b="0" strike="noStrike" spc="-1">
                <a:solidFill>
                  <a:srgbClr val="000000"/>
                </a:solidFill>
                <a:latin typeface="Roboto"/>
                <a:ea typeface="Roboto"/>
              </a:rPr>
              <a:t>Marmara Bölgesi ve İstanbul’da deprem, sel, heyelan, tsunami, yangın ve teknolojik kazalar gibi tehlikeler görülmektedir. Bu tehlikelerin başında deprem tehlikesi gelmektedir. </a:t>
            </a:r>
            <a:endParaRPr lang="en-US" sz="1000" b="0" strike="noStrike" spc="-1">
              <a:latin typeface="Arial"/>
            </a:endParaRPr>
          </a:p>
          <a:p>
            <a:pPr marL="216000" indent="-215640" algn="just">
              <a:lnSpc>
                <a:spcPct val="100000"/>
              </a:lnSpc>
              <a:spcAft>
                <a:spcPts val="601"/>
              </a:spcAft>
              <a:tabLst>
                <a:tab pos="0" algn="l"/>
              </a:tabLst>
            </a:pPr>
            <a:r>
              <a:rPr lang="tr-TR" sz="1000" b="0" strike="noStrike" spc="-1">
                <a:solidFill>
                  <a:srgbClr val="000000"/>
                </a:solidFill>
                <a:latin typeface="Roboto"/>
                <a:ea typeface="Roboto"/>
              </a:rPr>
              <a:t>Türkiye genelinden Marmara Bölgesi’ne ve İstanbul’a geldiğimizde ise yüksek sismik risk içeren bir coğrafyada bulunmakta olduğumuzu görmekteyiz. Tarihi kaynakların araştırılması sonucunda, bölgede MS 400 yılından sonra meydana gelmiş büyüklüğü 6,8 olan 42 deprem tespit edilmiştir. İstanbul halkı, bir çok küçük sarsıntının dışında 447, 542, 1296, 1509, 1719, 1766, 1894, 1912, 1935, 1963 ve 1999 yıllarında meydana gelen depremlerle korku dolu anlar yaşamıştır.  Geçmişten günümüze kadar olan depremler ve bu depremler sonucu meydana gelen kayıplar, İstanbul’un depreme karşı güvenli hale getirilmesi için planlama çalışmaları yapma gerekliliğini ortaya çıkarmıştır. </a:t>
            </a:r>
            <a:endParaRPr lang="en-US" sz="1000" b="0" strike="noStrike" spc="-1">
              <a:latin typeface="Arial"/>
            </a:endParaRPr>
          </a:p>
          <a:p>
            <a:pPr marL="216000" indent="-215640" algn="just">
              <a:lnSpc>
                <a:spcPct val="100000"/>
              </a:lnSpc>
              <a:tabLst>
                <a:tab pos="0" algn="l"/>
              </a:tabLst>
            </a:pPr>
            <a:endParaRPr lang="en-US" sz="1000" b="0" strike="noStrike" spc="-1">
              <a:latin typeface="Arial"/>
            </a:endParaRPr>
          </a:p>
          <a:p>
            <a:pPr marL="216000" indent="-215640" algn="just">
              <a:lnSpc>
                <a:spcPct val="90000"/>
              </a:lnSpc>
              <a:tabLst>
                <a:tab pos="0" algn="l"/>
              </a:tabLst>
            </a:pPr>
            <a:r>
              <a:rPr lang="tr-TR" sz="1000" b="1" strike="noStrike" spc="-1">
                <a:solidFill>
                  <a:srgbClr val="44546A"/>
                </a:solidFill>
                <a:latin typeface="Roboto"/>
                <a:ea typeface="Roboto"/>
              </a:rPr>
              <a:t>Eğitmen Notu: </a:t>
            </a:r>
            <a:r>
              <a:rPr lang="tr-TR" sz="1000" b="0" strike="noStrike" spc="-1">
                <a:solidFill>
                  <a:srgbClr val="44546A"/>
                </a:solidFill>
                <a:latin typeface="Roboto"/>
                <a:ea typeface="Roboto"/>
              </a:rPr>
              <a:t>Bulunulan yerin, diğer tehlike değerlerinin e-devletten öğrenilmesi için AFAD Başkanlık bünyesinde çalışmalar hızla devam etmektedir. Eğitmen, eğitim  öncesinde o ilinin tehlike bilgilerine ulaşmalı ve bu bilgiyi katılımcılar ile paylaşmalıdır. İl AFAD tarafından bu bilgi kendisi ile paylaşılacaktır.</a:t>
            </a:r>
            <a:endParaRPr lang="en-US" sz="1000" b="0" strike="noStrike" spc="-1">
              <a:latin typeface="Arial"/>
            </a:endParaRPr>
          </a:p>
          <a:p>
            <a:pPr marL="216000" indent="-215640" algn="just">
              <a:lnSpc>
                <a:spcPct val="90000"/>
              </a:lnSpc>
              <a:tabLst>
                <a:tab pos="0" algn="l"/>
              </a:tabLst>
            </a:pPr>
            <a:endParaRPr lang="en-US" sz="1000" b="0" strike="noStrike" spc="-1">
              <a:latin typeface="Arial"/>
            </a:endParaRPr>
          </a:p>
          <a:p>
            <a:pPr marL="216000" indent="-215640" algn="just">
              <a:lnSpc>
                <a:spcPct val="90000"/>
              </a:lnSpc>
              <a:tabLst>
                <a:tab pos="0" algn="l"/>
              </a:tabLst>
            </a:pPr>
            <a:endParaRPr lang="en-US" sz="1000" b="0" strike="noStrike" spc="-1">
              <a:latin typeface="Arial"/>
            </a:endParaRPr>
          </a:p>
          <a:p>
            <a:pPr marL="216000" indent="-215640" algn="just">
              <a:lnSpc>
                <a:spcPct val="90000"/>
              </a:lnSpc>
              <a:spcAft>
                <a:spcPts val="300"/>
              </a:spcAft>
              <a:tabLst>
                <a:tab pos="0" algn="l"/>
              </a:tabLst>
            </a:pPr>
            <a:r>
              <a:rPr lang="tr-TR" sz="900" b="1" i="1" u="sng" strike="noStrike" spc="-1">
                <a:solidFill>
                  <a:srgbClr val="000000"/>
                </a:solidFill>
                <a:uFillTx/>
                <a:latin typeface="Roboto"/>
                <a:ea typeface="Roboto"/>
              </a:rPr>
              <a:t>Bilgi Notu 1: </a:t>
            </a:r>
            <a:endParaRPr lang="en-US" sz="900" b="0" strike="noStrike" spc="-1">
              <a:latin typeface="Arial"/>
            </a:endParaRPr>
          </a:p>
          <a:p>
            <a:pPr marL="216000" indent="-215640" algn="just">
              <a:lnSpc>
                <a:spcPct val="100000"/>
              </a:lnSpc>
              <a:spcAft>
                <a:spcPts val="300"/>
              </a:spcAft>
              <a:tabLst>
                <a:tab pos="0" algn="l"/>
              </a:tabLst>
            </a:pPr>
            <a:r>
              <a:rPr lang="tr-TR" sz="900" b="1" i="1" strike="noStrike" spc="-1">
                <a:solidFill>
                  <a:srgbClr val="000000"/>
                </a:solidFill>
                <a:latin typeface="Roboto"/>
                <a:ea typeface="Roboto"/>
              </a:rPr>
              <a:t>İlimiz; </a:t>
            </a:r>
            <a:r>
              <a:rPr lang="tr-TR" sz="900" b="0" i="1" strike="noStrike" spc="-1">
                <a:solidFill>
                  <a:srgbClr val="000000"/>
                </a:solidFill>
                <a:latin typeface="Roboto"/>
                <a:ea typeface="Roboto"/>
              </a:rPr>
              <a:t>Yaşadığımız ilin maruz kaldığı doğal, teknolojik ve insan kaynaklı tehlikeler ve bunların oluşturması muhtemel risklerin neler olduğu güncel olarak takip edilmelidir. </a:t>
            </a:r>
            <a:endParaRPr lang="en-US" sz="900" b="0" strike="noStrike" spc="-1">
              <a:latin typeface="Arial"/>
            </a:endParaRPr>
          </a:p>
          <a:p>
            <a:pPr marL="216000" indent="-215640" algn="just">
              <a:lnSpc>
                <a:spcPct val="100000"/>
              </a:lnSpc>
              <a:spcAft>
                <a:spcPts val="300"/>
              </a:spcAft>
              <a:tabLst>
                <a:tab pos="0" algn="l"/>
              </a:tabLst>
            </a:pPr>
            <a:r>
              <a:rPr lang="tr-TR" sz="900" b="1" i="1" strike="noStrike" spc="-1">
                <a:solidFill>
                  <a:srgbClr val="000000"/>
                </a:solidFill>
                <a:latin typeface="Roboto"/>
                <a:ea typeface="Roboto"/>
              </a:rPr>
              <a:t>İlçemiz ve Mahallemiz; </a:t>
            </a:r>
            <a:r>
              <a:rPr lang="tr-TR" sz="900" b="0" i="1" strike="noStrike" spc="-1">
                <a:solidFill>
                  <a:srgbClr val="000000"/>
                </a:solidFill>
                <a:latin typeface="Roboto"/>
                <a:ea typeface="Roboto"/>
              </a:rPr>
              <a:t>Yaşadığımız çevredeki konut alanları, çalışma alanları, sosyal yaşam alanları ve yeşil alanlar, ulaşım-altyapı sistemlerindeki uygulamalar ile bunların kullanım biçimleri, yer seçimleri, yapı ve nüfus yoğunlukları, afetlere karşı dayanımları gibi unsurlar yaşam alanlarına bağlı riskleri oluşturur. Yaşam çevremizdeki söz konusu riskler ve bu riskleri artıran unsurlar afetlere karşı zarar görebilirliği ve buna bağlı can ve mal kayıplarını artırmaktadır. </a:t>
            </a:r>
            <a:endParaRPr lang="en-US" sz="900" b="0" strike="noStrike" spc="-1">
              <a:latin typeface="Arial"/>
            </a:endParaRPr>
          </a:p>
          <a:p>
            <a:pPr marL="216000" indent="-215640" algn="just">
              <a:lnSpc>
                <a:spcPct val="100000"/>
              </a:lnSpc>
              <a:spcAft>
                <a:spcPts val="300"/>
              </a:spcAft>
              <a:tabLst>
                <a:tab pos="0" algn="l"/>
              </a:tabLst>
            </a:pPr>
            <a:r>
              <a:rPr lang="tr-TR" sz="900" b="1" i="1" strike="noStrike" spc="-1">
                <a:solidFill>
                  <a:srgbClr val="000000"/>
                </a:solidFill>
                <a:latin typeface="Roboto"/>
                <a:ea typeface="Roboto"/>
              </a:rPr>
              <a:t>Binalarımızda; </a:t>
            </a:r>
            <a:r>
              <a:rPr lang="tr-TR" sz="900" b="0" i="1" strike="noStrike" spc="-1">
                <a:solidFill>
                  <a:srgbClr val="000000"/>
                </a:solidFill>
                <a:latin typeface="Roboto"/>
                <a:ea typeface="Roboto"/>
              </a:rPr>
              <a:t>içinde yaşadığımız yapıları taşıyan sistemlerinin ve binalar içine yerleştirdiğimiz pek çok nesne yanında iş yerlerinde, imalathanelerde ve depo alanlarında kullanılan pek çok cihaz ve eşyanın afetler sırasında insan hayatı için oluşturacağı riskler dikkate alınmalıdır. </a:t>
            </a:r>
            <a:endParaRPr lang="en-US" sz="900" b="0" strike="noStrike" spc="-1">
              <a:latin typeface="Arial"/>
            </a:endParaRPr>
          </a:p>
          <a:p>
            <a:pPr marL="216000" indent="-215640" algn="just">
              <a:lnSpc>
                <a:spcPct val="100000"/>
              </a:lnSpc>
              <a:spcAft>
                <a:spcPts val="300"/>
              </a:spcAft>
              <a:tabLst>
                <a:tab pos="0" algn="l"/>
              </a:tabLst>
            </a:pPr>
            <a:endParaRPr lang="en-US" sz="900" b="0" strike="noStrike" spc="-1">
              <a:latin typeface="Arial"/>
            </a:endParaRPr>
          </a:p>
          <a:p>
            <a:pPr marL="216000" indent="-215640" algn="just">
              <a:lnSpc>
                <a:spcPct val="100000"/>
              </a:lnSpc>
              <a:spcAft>
                <a:spcPts val="300"/>
              </a:spcAft>
              <a:tabLst>
                <a:tab pos="0" algn="l"/>
              </a:tabLst>
            </a:pPr>
            <a:r>
              <a:rPr lang="tr-TR" sz="900" b="1" i="1" u="sng" strike="noStrike" spc="-1">
                <a:solidFill>
                  <a:srgbClr val="000000"/>
                </a:solidFill>
                <a:uFillTx/>
                <a:latin typeface="Roboto"/>
                <a:ea typeface="Roboto"/>
              </a:rPr>
              <a:t>Bilgi Notu 2: </a:t>
            </a:r>
            <a:endParaRPr lang="en-US" sz="900" b="0" strike="noStrike" spc="-1">
              <a:latin typeface="Arial"/>
            </a:endParaRPr>
          </a:p>
          <a:p>
            <a:pPr marL="216000" indent="-215640" algn="just">
              <a:lnSpc>
                <a:spcPct val="100000"/>
              </a:lnSpc>
              <a:spcAft>
                <a:spcPts val="300"/>
              </a:spcAft>
              <a:tabLst>
                <a:tab pos="0" algn="l"/>
              </a:tabLst>
            </a:pPr>
            <a:r>
              <a:rPr lang="tr-TR" sz="900" b="0" i="1" strike="noStrike" spc="-1">
                <a:solidFill>
                  <a:srgbClr val="000000"/>
                </a:solidFill>
                <a:latin typeface="Roboto"/>
                <a:ea typeface="Roboto"/>
              </a:rPr>
              <a:t>Japonya Uluslararası İşbirliği Ajansı ve İstanbul Büyükşehir Belediyesi (IBB -JICA) öncülüğünde 17 Ağustos 1999 Izmit Depremi sonrası Marmara Denizi’nde Türk-Fransız jeolog ve jeofizikçiler ortak deniz araştırmaları yapmıştır. Bu araştırmalar kısmen sürmekle birlikte şu anda ortaya konan kanıtlara göre İzmit Körfezi çıkışından Kuzey Anadolu Fayı’nın bir kolu doğu-batı doğrultusunda uzanmakta ve Kuzey Marmara’yı boydan boya geçerek Mürefte-Saroz Körfezi yönüne gitmektedir. 200 km’ye ulaşan bu fayın harekete geçmesi durumunda oluşacak depremin büyüklüğünün M=7.7 olacağı tahmin edilmektedir. Bu tahminlerden biridir. İstanbul Deprem Master Planı’nda 200 km uzunluğundaki bu fayın farklı konumlarının kırılmasıyla üç farklı deprem olasılığı daha düşünülmüş ve her biri için senaryo depremi yaratılarak tahmin haritaları oluşturulmuştur. Olası bir İstanbul depreminin sonucunda yaklaşık 50 milyar dolara varacak maddi kayıp olacağı ve bunun Gayri Safi Milli Hasıla’mızın (GSMH) neredeyse %20’sini götüreceği tahmin edilmekle birlikte ülke kalkınmasına ciddi hasarlar vereceği öngörülmektedir.  Deprem Master Planı’na göre, Marmara Denizi içinde 7.5 büyüklüğündeki bir depremde;</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50-60 bin civarında ağır hasarlı bina</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500-600 bin civarında evsiz aile</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70-90 bin civarında can kaybı</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120-130 bin civarında ağır yaralı</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1000-2000 noktada su sızıntısı</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30 bin servis noktasında doğalgaz sızıntısı</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Elektrik kablolarının %3’ünde kopma</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140 milyon ton enkaz oluşması beklenmektedir.</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Ayrıca 1 milyon kişi için kurtarma operasyonu gerekecektir. 330 bin çadıra ihtiyaç olacaktır.</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Yaklaşık 50 milyar dolar maddi kayıp yaşanacaktır. </a:t>
            </a:r>
            <a:endParaRPr lang="en-US" sz="900" b="0" strike="noStrike" spc="-1">
              <a:latin typeface="Arial"/>
            </a:endParaRPr>
          </a:p>
          <a:p>
            <a:pPr algn="just">
              <a:lnSpc>
                <a:spcPct val="100000"/>
              </a:lnSpc>
              <a:spcBef>
                <a:spcPts val="1199"/>
              </a:spcBef>
              <a:spcAft>
                <a:spcPts val="300"/>
              </a:spcAft>
              <a:tabLst>
                <a:tab pos="0" algn="l"/>
              </a:tabLst>
            </a:pPr>
            <a:r>
              <a:rPr lang="tr-TR" sz="900" b="0" i="1" strike="noStrike" spc="-1">
                <a:solidFill>
                  <a:srgbClr val="000000"/>
                </a:solidFill>
                <a:latin typeface="Roboto"/>
                <a:ea typeface="Roboto"/>
              </a:rPr>
              <a:t>2010 yılında Afet ve Acil Durum Yönetimi Başkanlığı tarafından yaptırılan araştırma sonucuna göre ise: </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115.000  ağır hasarlı bina </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170.000  orta hasarlı bina </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206.000 hafif  hasarlı bina  </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32.000  can kaybı </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81.000 ağır yaralı  </a:t>
            </a:r>
            <a:endParaRPr lang="en-US" sz="900" b="0" strike="noStrike" spc="-1">
              <a:latin typeface="Arial"/>
            </a:endParaRPr>
          </a:p>
          <a:p>
            <a:pPr marL="72000" algn="just">
              <a:lnSpc>
                <a:spcPct val="100000"/>
              </a:lnSpc>
              <a:spcAft>
                <a:spcPts val="300"/>
              </a:spcAft>
              <a:tabLst>
                <a:tab pos="0" algn="l"/>
              </a:tabLst>
            </a:pPr>
            <a:r>
              <a:rPr lang="tr-TR" sz="900" b="0" i="1" strike="noStrike" spc="-1">
                <a:solidFill>
                  <a:srgbClr val="000000"/>
                </a:solidFill>
                <a:latin typeface="Roboto"/>
                <a:ea typeface="Roboto"/>
              </a:rPr>
              <a:t>oluşması beklenmektedir. </a:t>
            </a:r>
            <a:endParaRPr lang="en-US" sz="900" b="0" strike="noStrike" spc="-1">
              <a:latin typeface="Arial"/>
            </a:endParaRPr>
          </a:p>
          <a:p>
            <a:pPr marL="72000" algn="just">
              <a:lnSpc>
                <a:spcPct val="100000"/>
              </a:lnSpc>
              <a:tabLst>
                <a:tab pos="0" algn="l"/>
              </a:tabLst>
            </a:pPr>
            <a:endParaRPr lang="en-US" sz="900" b="0" strike="noStrike" spc="-1">
              <a:latin typeface="Arial"/>
            </a:endParaRPr>
          </a:p>
        </p:txBody>
      </p:sp>
      <p:sp>
        <p:nvSpPr>
          <p:cNvPr id="616" name="Slayt Numarası Yer Tutucusu 3"/>
          <p:cNvSpPr/>
          <p:nvPr/>
        </p:nvSpPr>
        <p:spPr>
          <a:xfrm>
            <a:off x="3884760" y="8685360"/>
            <a:ext cx="2971080" cy="457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C09D4A42-19E6-4FA5-A983-81B25799F569}" type="slidenum">
              <a:rPr lang="tr-TR" sz="1200" b="0" strike="noStrike" spc="-1">
                <a:latin typeface="Times New Roman"/>
              </a:rPr>
              <a:t>7</a:t>
            </a:fld>
            <a:endParaRPr lang="en-US" sz="1200" b="0" strike="noStrike" spc="-1">
              <a:latin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 name="PlaceHolder 1"/>
          <p:cNvSpPr>
            <a:spLocks noGrp="1" noRot="1" noChangeAspect="1"/>
          </p:cNvSpPr>
          <p:nvPr>
            <p:ph type="sldImg"/>
          </p:nvPr>
        </p:nvSpPr>
        <p:spPr>
          <a:xfrm>
            <a:off x="685800" y="1143000"/>
            <a:ext cx="5485680" cy="3085560"/>
          </a:xfrm>
          <a:prstGeom prst="rect">
            <a:avLst/>
          </a:prstGeom>
        </p:spPr>
      </p:sp>
      <p:sp>
        <p:nvSpPr>
          <p:cNvPr id="618" name="PlaceHolder 2"/>
          <p:cNvSpPr>
            <a:spLocks noGrp="1"/>
          </p:cNvSpPr>
          <p:nvPr>
            <p:ph type="body"/>
          </p:nvPr>
        </p:nvSpPr>
        <p:spPr>
          <a:xfrm>
            <a:off x="685800" y="4400640"/>
            <a:ext cx="5485680" cy="3599640"/>
          </a:xfrm>
          <a:prstGeom prst="rect">
            <a:avLst/>
          </a:prstGeom>
        </p:spPr>
        <p:txBody>
          <a:bodyPr lIns="0" tIns="0" rIns="0" bIns="0">
            <a:noAutofit/>
          </a:bodyPr>
          <a:lstStyle/>
          <a:p>
            <a:pPr marL="216000" indent="-215640" algn="just">
              <a:lnSpc>
                <a:spcPct val="100000"/>
              </a:lnSpc>
              <a:tabLst>
                <a:tab pos="0" algn="l"/>
              </a:tabLst>
            </a:pPr>
            <a:r>
              <a:rPr lang="tr-TR" sz="1000" b="1" strike="noStrike" spc="-1">
                <a:solidFill>
                  <a:srgbClr val="000000"/>
                </a:solidFill>
                <a:latin typeface="Roboto"/>
                <a:ea typeface="Roboto"/>
              </a:rPr>
              <a:t>Önerilen Süre: 45 sn. </a:t>
            </a:r>
            <a:endParaRPr lang="en-US" sz="1000" b="0" strike="noStrike" spc="-1">
              <a:latin typeface="Arial"/>
            </a:endParaRPr>
          </a:p>
          <a:p>
            <a:pPr marL="216000" indent="-215640" algn="just">
              <a:lnSpc>
                <a:spcPct val="100000"/>
              </a:lnSpc>
              <a:spcAft>
                <a:spcPts val="601"/>
              </a:spcAft>
              <a:tabLst>
                <a:tab pos="0" algn="l"/>
              </a:tabLst>
            </a:pPr>
            <a:r>
              <a:rPr lang="tr-TR" sz="1000" b="1" i="1" strike="noStrike" spc="-1">
                <a:solidFill>
                  <a:srgbClr val="000000"/>
                </a:solidFill>
                <a:latin typeface="Roboto"/>
                <a:ea typeface="Roboto"/>
              </a:rPr>
              <a:t>Slayt animasyonu otomatik başlar, sessizdir.</a:t>
            </a:r>
            <a:endParaRPr lang="en-US" sz="1000" b="0" strike="noStrike" spc="-1">
              <a:latin typeface="Arial"/>
            </a:endParaRPr>
          </a:p>
          <a:p>
            <a:pPr marL="216000" indent="-215640" algn="just">
              <a:lnSpc>
                <a:spcPct val="100000"/>
              </a:lnSpc>
              <a:tabLst>
                <a:tab pos="0" algn="l"/>
              </a:tabLst>
            </a:pPr>
            <a:endParaRPr lang="en-US" sz="1000" b="0" strike="noStrike" spc="-1">
              <a:latin typeface="Arial"/>
            </a:endParaRPr>
          </a:p>
          <a:p>
            <a:pPr marL="216000" indent="-215640" algn="just">
              <a:lnSpc>
                <a:spcPct val="100000"/>
              </a:lnSpc>
              <a:tabLst>
                <a:tab pos="0" algn="l"/>
              </a:tabLst>
            </a:pPr>
            <a:r>
              <a:rPr lang="tr-TR" sz="1000" b="0" strike="noStrike" spc="-1">
                <a:solidFill>
                  <a:srgbClr val="000000"/>
                </a:solidFill>
                <a:latin typeface="Roboto"/>
                <a:ea typeface="Roboto"/>
              </a:rPr>
              <a:t>Yaşadığımız coğrafyada afetlere karşı, bilgi edinmeli, yapacaklarımızı planlamalı ve afetlerin olumsuz etkilerine karşı hazırlanmalıyız. Dünyanın hiçbir ülkesinde afetlerden hemen sonra, sağlık, itfaiye, arama kurtarma ekipleri gibi birimlerin tüm bireylere anında ulaşması mümkün değildir. Yaygın olarak bilindiği gibi, afetlerin ilk dakikalarında da herkes kendi başınadır; bizi sadece kendi hazırlığımız ve bilgimiz koruyacaktır. Bu nedenle afet sonrası «altın saatler» olarak adlandırılan ilk 72 saat için her bireyin hazır olması şarttır. </a:t>
            </a:r>
            <a:r>
              <a:rPr lang="tr-TR" sz="1000" b="1" strike="noStrike" spc="-1">
                <a:solidFill>
                  <a:srgbClr val="000000"/>
                </a:solidFill>
                <a:latin typeface="Roboto"/>
                <a:ea typeface="Roboto"/>
              </a:rPr>
              <a:t>İlk 72 saate hazırlık; </a:t>
            </a:r>
            <a:r>
              <a:rPr lang="tr-TR" sz="1000" b="0" strike="noStrike" spc="-1">
                <a:solidFill>
                  <a:srgbClr val="000000"/>
                </a:solidFill>
                <a:latin typeface="Roboto"/>
                <a:ea typeface="Roboto"/>
              </a:rPr>
              <a:t>afet yaşandıktan sonraki ilk 3 gün içerisinde yaşanabilecekler için hazırlık yapılması demektir.  </a:t>
            </a:r>
            <a:endParaRPr lang="en-US" sz="1000" b="0" strike="noStrike" spc="-1">
              <a:latin typeface="Arial"/>
            </a:endParaRPr>
          </a:p>
          <a:p>
            <a:pPr marL="216000" indent="-215640" algn="just">
              <a:lnSpc>
                <a:spcPct val="100000"/>
              </a:lnSpc>
              <a:tabLst>
                <a:tab pos="0" algn="l"/>
              </a:tabLst>
            </a:pPr>
            <a:endParaRPr lang="en-US" sz="1000" b="0" strike="noStrike" spc="-1">
              <a:latin typeface="Arial"/>
            </a:endParaRPr>
          </a:p>
          <a:p>
            <a:pPr marL="216000" indent="-215640" algn="just">
              <a:lnSpc>
                <a:spcPct val="100000"/>
              </a:lnSpc>
              <a:spcAft>
                <a:spcPts val="300"/>
              </a:spcAft>
              <a:tabLst>
                <a:tab pos="0" algn="l"/>
              </a:tabLst>
            </a:pPr>
            <a:r>
              <a:rPr lang="tr-TR" sz="900" b="1" i="1" u="sng" strike="noStrike" spc="-1">
                <a:solidFill>
                  <a:srgbClr val="000000"/>
                </a:solidFill>
                <a:uFillTx/>
                <a:latin typeface="Roboto"/>
                <a:ea typeface="Roboto"/>
              </a:rPr>
              <a:t>Bilgi Notu: </a:t>
            </a:r>
            <a:endParaRPr lang="en-US" sz="900" b="0" strike="noStrike" spc="-1">
              <a:latin typeface="Arial"/>
            </a:endParaRPr>
          </a:p>
          <a:p>
            <a:pPr marL="216000" indent="-215640" algn="just">
              <a:lnSpc>
                <a:spcPct val="100000"/>
              </a:lnSpc>
              <a:spcAft>
                <a:spcPts val="300"/>
              </a:spcAft>
              <a:tabLst>
                <a:tab pos="0" algn="l"/>
              </a:tabLst>
            </a:pPr>
            <a:r>
              <a:rPr lang="tr-TR" sz="900" b="0" i="1" strike="noStrike" spc="-1">
                <a:solidFill>
                  <a:srgbClr val="000000"/>
                </a:solidFill>
                <a:latin typeface="Roboto"/>
                <a:ea typeface="Roboto"/>
              </a:rPr>
              <a:t>Toplumsal yaşam kalitesinin yükselmesi için </a:t>
            </a:r>
            <a:r>
              <a:rPr lang="tr-TR" sz="900" b="1" i="1" strike="noStrike" spc="-1">
                <a:solidFill>
                  <a:srgbClr val="000000"/>
                </a:solidFill>
                <a:latin typeface="Roboto"/>
                <a:ea typeface="Roboto"/>
              </a:rPr>
              <a:t>Afet Bilinci Kültürü;</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Hayatın tüm alanlarında oluşmuş ve oluşabilecek tehlike ve risklerin farkında olmayı,</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Gerekli tedbirleri alarak yaşamayı,</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Bireysel ve toplumsal sorumluluk almayı,</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Toplumsal güç birliği oluşturarak sorunun değil; çözümün bir parçası olmayı,</a:t>
            </a:r>
            <a:endParaRPr lang="en-US" sz="900" b="0" strike="noStrike" spc="-1">
              <a:latin typeface="Arial"/>
            </a:endParaRPr>
          </a:p>
          <a:p>
            <a:pPr marL="252000" indent="-179280" algn="just">
              <a:lnSpc>
                <a:spcPct val="100000"/>
              </a:lnSpc>
              <a:spcAft>
                <a:spcPts val="300"/>
              </a:spcAft>
              <a:buClr>
                <a:srgbClr val="000000"/>
              </a:buClr>
              <a:buFont typeface="Arial"/>
              <a:buChar char="•"/>
              <a:tabLst>
                <a:tab pos="0" algn="l"/>
              </a:tabLst>
            </a:pPr>
            <a:r>
              <a:rPr lang="tr-TR" sz="900" b="0" i="1" strike="noStrike" spc="-1">
                <a:solidFill>
                  <a:srgbClr val="000000"/>
                </a:solidFill>
                <a:latin typeface="Roboto"/>
                <a:ea typeface="Roboto"/>
              </a:rPr>
              <a:t>Yaşam çevresine duyarlı olmayı gerektirir.</a:t>
            </a:r>
            <a:endParaRPr lang="en-US" sz="900" b="0" strike="noStrike" spc="-1">
              <a:latin typeface="Arial"/>
            </a:endParaRPr>
          </a:p>
          <a:p>
            <a:pPr algn="just">
              <a:lnSpc>
                <a:spcPct val="100000"/>
              </a:lnSpc>
              <a:tabLst>
                <a:tab pos="0" algn="l"/>
              </a:tabLst>
            </a:pPr>
            <a:endParaRPr lang="en-US" sz="900" b="0" strike="noStrike" spc="-1">
              <a:latin typeface="Arial"/>
            </a:endParaRPr>
          </a:p>
          <a:p>
            <a:pPr algn="just">
              <a:lnSpc>
                <a:spcPct val="100000"/>
              </a:lnSpc>
              <a:tabLst>
                <a:tab pos="0" algn="l"/>
              </a:tabLst>
            </a:pPr>
            <a:endParaRPr lang="en-US" sz="900" b="0" strike="noStrike" spc="-1">
              <a:latin typeface="Arial"/>
            </a:endParaRPr>
          </a:p>
        </p:txBody>
      </p:sp>
      <p:sp>
        <p:nvSpPr>
          <p:cNvPr id="619" name="Slayt Numarası Yer Tutucusu 3"/>
          <p:cNvSpPr/>
          <p:nvPr/>
        </p:nvSpPr>
        <p:spPr>
          <a:xfrm>
            <a:off x="3884760" y="8685360"/>
            <a:ext cx="2971080" cy="457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70873F0B-A135-4408-ABA3-379DA4E1A1AC}" type="slidenum">
              <a:rPr lang="tr-TR" sz="1200" b="0" strike="noStrike" spc="-1">
                <a:latin typeface="Times New Roman"/>
              </a:rPr>
              <a:t>8</a:t>
            </a:fld>
            <a:endParaRPr lang="en-US" sz="1200" b="0" strike="noStrike" spc="-1">
              <a:latin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 name="PlaceHolder 1"/>
          <p:cNvSpPr>
            <a:spLocks noGrp="1" noRot="1" noChangeAspect="1"/>
          </p:cNvSpPr>
          <p:nvPr>
            <p:ph type="sldImg"/>
          </p:nvPr>
        </p:nvSpPr>
        <p:spPr>
          <a:xfrm>
            <a:off x="685800" y="1143000"/>
            <a:ext cx="5485680" cy="3085560"/>
          </a:xfrm>
          <a:prstGeom prst="rect">
            <a:avLst/>
          </a:prstGeom>
        </p:spPr>
      </p:sp>
      <p:sp>
        <p:nvSpPr>
          <p:cNvPr id="621" name="PlaceHolder 2"/>
          <p:cNvSpPr>
            <a:spLocks noGrp="1"/>
          </p:cNvSpPr>
          <p:nvPr>
            <p:ph type="body"/>
          </p:nvPr>
        </p:nvSpPr>
        <p:spPr>
          <a:xfrm>
            <a:off x="685800" y="4400640"/>
            <a:ext cx="5485680" cy="3599640"/>
          </a:xfrm>
          <a:prstGeom prst="rect">
            <a:avLst/>
          </a:prstGeom>
        </p:spPr>
        <p:txBody>
          <a:bodyPr lIns="0" tIns="0" rIns="0" bIns="0">
            <a:noAutofit/>
          </a:bodyPr>
          <a:lstStyle/>
          <a:p>
            <a:pPr marL="216000" indent="-216000">
              <a:lnSpc>
                <a:spcPct val="100000"/>
              </a:lnSpc>
              <a:tabLst>
                <a:tab pos="0" algn="l"/>
              </a:tabLst>
            </a:pPr>
            <a:r>
              <a:rPr lang="tr-TR" sz="1000" b="1" strike="noStrike" spc="-1">
                <a:solidFill>
                  <a:srgbClr val="000000"/>
                </a:solidFill>
                <a:latin typeface="Roboto"/>
                <a:ea typeface="Roboto"/>
              </a:rPr>
              <a:t>Önerilen Süre: 45 sn. </a:t>
            </a:r>
            <a:endParaRPr lang="en-US" sz="1000" b="0" strike="noStrike" spc="-1">
              <a:latin typeface="Arial"/>
            </a:endParaRPr>
          </a:p>
          <a:p>
            <a:pPr marL="216000" indent="-216000">
              <a:lnSpc>
                <a:spcPct val="100000"/>
              </a:lnSpc>
              <a:spcAft>
                <a:spcPts val="601"/>
              </a:spcAft>
              <a:tabLst>
                <a:tab pos="0" algn="l"/>
              </a:tabLst>
            </a:pPr>
            <a:r>
              <a:rPr lang="tr-TR" sz="1000" b="1" i="1" strike="noStrike" spc="-1">
                <a:solidFill>
                  <a:srgbClr val="000000"/>
                </a:solidFill>
                <a:latin typeface="Roboto"/>
                <a:ea typeface="Roboto"/>
              </a:rPr>
              <a:t>Slayt animasyonu tıklayınca başlar, sessizdir.</a:t>
            </a:r>
            <a:endParaRPr lang="en-US" sz="1000" b="0" strike="noStrike" spc="-1">
              <a:latin typeface="Arial"/>
            </a:endParaRPr>
          </a:p>
          <a:p>
            <a:pPr marL="216000" indent="-216000">
              <a:lnSpc>
                <a:spcPct val="100000"/>
              </a:lnSpc>
              <a:tabLst>
                <a:tab pos="0" algn="l"/>
              </a:tabLst>
            </a:pPr>
            <a:endParaRPr lang="en-US" sz="1000" b="0" strike="noStrike" spc="-1">
              <a:latin typeface="Arial"/>
            </a:endParaRPr>
          </a:p>
          <a:p>
            <a:pPr marL="216000" indent="-216000" algn="just">
              <a:lnSpc>
                <a:spcPct val="100000"/>
              </a:lnSpc>
              <a:spcAft>
                <a:spcPts val="601"/>
              </a:spcAft>
              <a:tabLst>
                <a:tab pos="0" algn="l"/>
              </a:tabLst>
            </a:pPr>
            <a:r>
              <a:rPr lang="tr-TR" sz="1000" b="0" strike="noStrike" spc="-1">
                <a:solidFill>
                  <a:srgbClr val="000000"/>
                </a:solidFill>
                <a:latin typeface="Roboto"/>
                <a:ea typeface="Roboto"/>
              </a:rPr>
              <a:t>Bu bölüme kadar, temel bilgi ve kavramlar başlığı altında; tehlike, risk, zarar görebilirlik ve kapasite kavramları, afetin tanımı, çevremizde oluşabilecek afet ve acil durum risklerimize değindik. Bu bölümden sonra afet ve acil durumların; </a:t>
            </a:r>
            <a:endParaRPr lang="en-US" sz="1000" b="0" strike="noStrike" spc="-1">
              <a:latin typeface="Arial"/>
            </a:endParaRPr>
          </a:p>
          <a:p>
            <a:pPr marL="216000" indent="-216000" algn="just">
              <a:lnSpc>
                <a:spcPct val="100000"/>
              </a:lnSpc>
              <a:spcAft>
                <a:spcPts val="601"/>
              </a:spcAft>
              <a:tabLst>
                <a:tab pos="0" algn="l"/>
              </a:tabLst>
            </a:pPr>
            <a:r>
              <a:rPr lang="tr-TR" sz="1000" b="1" u="sng" strike="noStrike" spc="-1">
                <a:solidFill>
                  <a:srgbClr val="000000"/>
                </a:solidFill>
                <a:uFillTx/>
                <a:latin typeface="Roboto"/>
                <a:ea typeface="Roboto"/>
              </a:rPr>
              <a:t>Tıklayın;</a:t>
            </a:r>
            <a:endParaRPr lang="en-US" sz="1000" b="0" strike="noStrike" spc="-1">
              <a:latin typeface="Arial"/>
            </a:endParaRPr>
          </a:p>
          <a:p>
            <a:pPr marL="216000" indent="-216000" algn="just">
              <a:lnSpc>
                <a:spcPct val="100000"/>
              </a:lnSpc>
              <a:spcAft>
                <a:spcPts val="601"/>
              </a:spcAft>
              <a:tabLst>
                <a:tab pos="0" algn="l"/>
              </a:tabLst>
            </a:pPr>
            <a:r>
              <a:rPr lang="tr-TR" sz="1000" b="0" strike="noStrike" spc="-1">
                <a:solidFill>
                  <a:srgbClr val="000000"/>
                </a:solidFill>
                <a:latin typeface="Roboto"/>
                <a:ea typeface="Roboto"/>
              </a:rPr>
              <a:t>öncesinde, </a:t>
            </a:r>
            <a:endParaRPr lang="en-US" sz="1000" b="0" strike="noStrike" spc="-1">
              <a:latin typeface="Arial"/>
            </a:endParaRPr>
          </a:p>
          <a:p>
            <a:pPr marL="216000" indent="-216000" algn="just">
              <a:lnSpc>
                <a:spcPct val="100000"/>
              </a:lnSpc>
              <a:spcAft>
                <a:spcPts val="601"/>
              </a:spcAft>
              <a:tabLst>
                <a:tab pos="0" algn="l"/>
              </a:tabLst>
            </a:pPr>
            <a:r>
              <a:rPr lang="tr-TR" sz="1000" b="1" u="sng" strike="noStrike" spc="-1">
                <a:solidFill>
                  <a:srgbClr val="000000"/>
                </a:solidFill>
                <a:uFillTx/>
                <a:latin typeface="Roboto"/>
                <a:ea typeface="Roboto"/>
              </a:rPr>
              <a:t>Tıklayın;</a:t>
            </a:r>
            <a:endParaRPr lang="en-US" sz="1000" b="0" strike="noStrike" spc="-1">
              <a:latin typeface="Arial"/>
            </a:endParaRPr>
          </a:p>
          <a:p>
            <a:pPr marL="216000" indent="-216000" algn="just">
              <a:lnSpc>
                <a:spcPct val="100000"/>
              </a:lnSpc>
              <a:spcAft>
                <a:spcPts val="601"/>
              </a:spcAft>
              <a:tabLst>
                <a:tab pos="0" algn="l"/>
              </a:tabLst>
            </a:pPr>
            <a:r>
              <a:rPr lang="tr-TR" sz="1000" b="0" strike="noStrike" spc="-1">
                <a:solidFill>
                  <a:srgbClr val="000000"/>
                </a:solidFill>
                <a:latin typeface="Roboto"/>
                <a:ea typeface="Roboto"/>
              </a:rPr>
              <a:t>sırasında ve </a:t>
            </a:r>
            <a:endParaRPr lang="en-US" sz="1000" b="0" strike="noStrike" spc="-1">
              <a:latin typeface="Arial"/>
            </a:endParaRPr>
          </a:p>
          <a:p>
            <a:pPr marL="216000" indent="-216000" algn="just">
              <a:lnSpc>
                <a:spcPct val="100000"/>
              </a:lnSpc>
              <a:spcAft>
                <a:spcPts val="601"/>
              </a:spcAft>
              <a:tabLst>
                <a:tab pos="0" algn="l"/>
              </a:tabLst>
            </a:pPr>
            <a:r>
              <a:rPr lang="tr-TR" sz="1000" b="1" u="sng" strike="noStrike" spc="-1">
                <a:solidFill>
                  <a:srgbClr val="000000"/>
                </a:solidFill>
                <a:uFillTx/>
                <a:latin typeface="Roboto"/>
                <a:ea typeface="Roboto"/>
              </a:rPr>
              <a:t>Tıklayın;</a:t>
            </a:r>
            <a:endParaRPr lang="en-US" sz="1000" b="0" strike="noStrike" spc="-1">
              <a:latin typeface="Arial"/>
            </a:endParaRPr>
          </a:p>
          <a:p>
            <a:pPr marL="216000" indent="-216000" algn="just">
              <a:lnSpc>
                <a:spcPct val="100000"/>
              </a:lnSpc>
              <a:spcAft>
                <a:spcPts val="601"/>
              </a:spcAft>
              <a:tabLst>
                <a:tab pos="0" algn="l"/>
              </a:tabLst>
            </a:pPr>
            <a:r>
              <a:rPr lang="tr-TR" sz="1000" b="0" strike="noStrike" spc="-1">
                <a:solidFill>
                  <a:srgbClr val="000000"/>
                </a:solidFill>
                <a:latin typeface="Roboto"/>
                <a:ea typeface="Roboto"/>
              </a:rPr>
              <a:t>sonrasında için bizlerin ne zaman, nerede, nasıl davranacağını belirlemek ve bu durumlara karşı hazırlıklı olmak adına yerine getireceğimiz temel</a:t>
            </a:r>
            <a:r>
              <a:rPr lang="tr-TR" sz="1000" b="1" strike="noStrike" spc="-1">
                <a:solidFill>
                  <a:srgbClr val="000000"/>
                </a:solidFill>
                <a:latin typeface="Roboto"/>
                <a:ea typeface="Roboto"/>
              </a:rPr>
              <a:t> adımlar</a:t>
            </a:r>
            <a:r>
              <a:rPr lang="tr-TR" sz="1000" b="0" strike="noStrike" spc="-1">
                <a:solidFill>
                  <a:srgbClr val="000000"/>
                </a:solidFill>
                <a:latin typeface="Roboto"/>
                <a:ea typeface="Roboto"/>
              </a:rPr>
              <a:t>dan bahsedelim. </a:t>
            </a:r>
            <a:endParaRPr lang="en-US" sz="1000" b="0" strike="noStrike" spc="-1">
              <a:latin typeface="Arial"/>
            </a:endParaRPr>
          </a:p>
          <a:p>
            <a:pPr marL="216000" indent="-216000" algn="just">
              <a:lnSpc>
                <a:spcPct val="100000"/>
              </a:lnSpc>
              <a:spcAft>
                <a:spcPts val="601"/>
              </a:spcAft>
              <a:tabLst>
                <a:tab pos="0" algn="l"/>
              </a:tabLst>
            </a:pPr>
            <a:r>
              <a:rPr lang="tr-TR" sz="1000" b="0" strike="noStrike" spc="-1">
                <a:solidFill>
                  <a:srgbClr val="000000"/>
                </a:solidFill>
                <a:latin typeface="Roboto"/>
                <a:ea typeface="Roboto"/>
              </a:rPr>
              <a:t>Bu adımları gerçekleştirdiğimizde afet ve acil durumlara karşı hazırlıklı olunduğunda aile bireylerinin karşılaşabileceği zararlar ve zor durumlar en aza indirilebilir. </a:t>
            </a:r>
            <a:r>
              <a:rPr lang="tr-TR" sz="1000" b="1" strike="noStrike" spc="-1">
                <a:solidFill>
                  <a:srgbClr val="000000"/>
                </a:solidFill>
                <a:latin typeface="Roboto"/>
                <a:ea typeface="Roboto"/>
              </a:rPr>
              <a:t>“Yapılması gereken hazırlıkları yaptıktan sonra afetlerden korkmamak gerektiğini”</a:t>
            </a:r>
            <a:r>
              <a:rPr lang="tr-TR" sz="1000" b="0" strike="noStrike" spc="-1">
                <a:solidFill>
                  <a:srgbClr val="000000"/>
                </a:solidFill>
                <a:latin typeface="Roboto"/>
                <a:ea typeface="Roboto"/>
              </a:rPr>
              <a:t> bilerek, </a:t>
            </a:r>
            <a:r>
              <a:rPr lang="tr-TR" sz="1000" b="1" strike="noStrike" spc="-1">
                <a:solidFill>
                  <a:srgbClr val="000000"/>
                </a:solidFill>
                <a:latin typeface="Roboto"/>
                <a:ea typeface="Roboto"/>
              </a:rPr>
              <a:t>Afetlerle Birlikte Nasıl Yaşanır? s</a:t>
            </a:r>
            <a:r>
              <a:rPr lang="tr-TR" sz="1000" b="0" strike="noStrike" spc="-1">
                <a:solidFill>
                  <a:srgbClr val="000000"/>
                </a:solidFill>
                <a:latin typeface="Roboto"/>
                <a:ea typeface="Roboto"/>
              </a:rPr>
              <a:t>orusunun en güzel cevabını çevrenizdekilere bizler vereceğiz.</a:t>
            </a:r>
            <a:endParaRPr lang="en-US" sz="1000" b="0" strike="noStrike" spc="-1">
              <a:latin typeface="Arial"/>
            </a:endParaRPr>
          </a:p>
          <a:p>
            <a:pPr marL="216000" indent="-216000" algn="just">
              <a:lnSpc>
                <a:spcPct val="100000"/>
              </a:lnSpc>
              <a:spcAft>
                <a:spcPts val="601"/>
              </a:spcAft>
              <a:tabLst>
                <a:tab pos="0" algn="l"/>
              </a:tabLst>
            </a:pPr>
            <a:r>
              <a:rPr lang="tr-TR" sz="1000" b="1" u="sng" strike="noStrike" spc="-1">
                <a:solidFill>
                  <a:srgbClr val="000000"/>
                </a:solidFill>
                <a:uFillTx/>
                <a:latin typeface="Roboto"/>
                <a:ea typeface="Roboto"/>
              </a:rPr>
              <a:t>Tıklayın;</a:t>
            </a:r>
            <a:endParaRPr lang="en-US" sz="1000" b="0" strike="noStrike" spc="-1">
              <a:latin typeface="Arial"/>
            </a:endParaRPr>
          </a:p>
          <a:p>
            <a:pPr marL="216000" indent="-216000" algn="just">
              <a:lnSpc>
                <a:spcPct val="100000"/>
              </a:lnSpc>
              <a:spcAft>
                <a:spcPts val="601"/>
              </a:spcAft>
              <a:tabLst>
                <a:tab pos="0" algn="l"/>
              </a:tabLst>
            </a:pPr>
            <a:r>
              <a:rPr lang="tr-TR" sz="1000" b="0" strike="noStrike" spc="-1">
                <a:solidFill>
                  <a:srgbClr val="000000"/>
                </a:solidFill>
                <a:latin typeface="Roboto"/>
                <a:ea typeface="Roboto"/>
              </a:rPr>
              <a:t>Öncelikle afet öncesinde için yapılması gereken hazırlıklara değinelim.</a:t>
            </a:r>
            <a:endParaRPr lang="en-US" sz="1000" b="0" strike="noStrike" spc="-1">
              <a:latin typeface="Arial"/>
            </a:endParaRPr>
          </a:p>
          <a:p>
            <a:pPr marL="216000" indent="-216000">
              <a:lnSpc>
                <a:spcPct val="100000"/>
              </a:lnSpc>
              <a:tabLst>
                <a:tab pos="0" algn="l"/>
              </a:tabLst>
            </a:pPr>
            <a:endParaRPr lang="en-US" sz="1000" b="0" strike="noStrike" spc="-1">
              <a:latin typeface="Arial"/>
            </a:endParaRPr>
          </a:p>
          <a:p>
            <a:pPr marL="216000" indent="-216000" algn="just">
              <a:lnSpc>
                <a:spcPct val="100000"/>
              </a:lnSpc>
              <a:spcAft>
                <a:spcPts val="300"/>
              </a:spcAft>
              <a:tabLst>
                <a:tab pos="0" algn="l"/>
              </a:tabLst>
            </a:pPr>
            <a:r>
              <a:rPr lang="tr-TR" sz="900" b="1" i="1" u="sng" strike="noStrike" spc="-1">
                <a:solidFill>
                  <a:srgbClr val="000000"/>
                </a:solidFill>
                <a:uFillTx/>
                <a:latin typeface="Roboto"/>
                <a:ea typeface="Roboto"/>
              </a:rPr>
              <a:t>Bilgi Notu: </a:t>
            </a:r>
            <a:endParaRPr lang="en-US" sz="900" b="0" strike="noStrike" spc="-1">
              <a:latin typeface="Arial"/>
            </a:endParaRPr>
          </a:p>
          <a:p>
            <a:pPr marL="216000" indent="-216000" algn="just">
              <a:lnSpc>
                <a:spcPct val="80000"/>
              </a:lnSpc>
              <a:spcAft>
                <a:spcPts val="300"/>
              </a:spcAft>
              <a:tabLst>
                <a:tab pos="0" algn="l"/>
              </a:tabLst>
            </a:pPr>
            <a:r>
              <a:rPr lang="tr-TR" sz="900" b="0" i="1" strike="noStrike" spc="-1">
                <a:solidFill>
                  <a:srgbClr val="000000"/>
                </a:solidFill>
                <a:latin typeface="Roboto"/>
                <a:ea typeface="Roboto"/>
              </a:rPr>
              <a:t>Afetlere hazırlıkta toplumun her kesiminin kendi sorumluluğunu üstlenmesi ve zaman kaybetmeden yapılması gerekenleri tamamlaması gereklidir. Bu konuda Devlet, bireyler, ve diğer kurumlar ile sivil toplum kuruluşları farklı rolleri alabilir ve birbirleri ile ortaklaşa çalışmalar yapabilirler.</a:t>
            </a:r>
            <a:endParaRPr lang="en-US" sz="900" b="0" strike="noStrike" spc="-1">
              <a:latin typeface="Arial"/>
            </a:endParaRPr>
          </a:p>
          <a:p>
            <a:pPr marL="216000" indent="-216000" algn="just">
              <a:lnSpc>
                <a:spcPct val="80000"/>
              </a:lnSpc>
              <a:spcAft>
                <a:spcPts val="300"/>
              </a:spcAft>
              <a:tabLst>
                <a:tab pos="0" algn="l"/>
              </a:tabLst>
            </a:pPr>
            <a:r>
              <a:rPr lang="tr-TR" sz="900" b="0" i="1" strike="noStrike" spc="-1">
                <a:solidFill>
                  <a:srgbClr val="000000"/>
                </a:solidFill>
                <a:latin typeface="Roboto"/>
                <a:ea typeface="Roboto"/>
              </a:rPr>
              <a:t>Devlet: </a:t>
            </a:r>
            <a:endParaRPr lang="en-US" sz="900" b="0" strike="noStrike" spc="-1">
              <a:latin typeface="Arial"/>
            </a:endParaRPr>
          </a:p>
          <a:p>
            <a:pPr marL="252000" lvl="1" indent="-107280" algn="just">
              <a:lnSpc>
                <a:spcPct val="80000"/>
              </a:lnSpc>
              <a:spcAft>
                <a:spcPts val="300"/>
              </a:spcAft>
              <a:buClr>
                <a:srgbClr val="000000"/>
              </a:buClr>
              <a:buFont typeface="Symbol"/>
              <a:buChar char=""/>
              <a:tabLst>
                <a:tab pos="0" algn="l"/>
              </a:tabLst>
            </a:pPr>
            <a:r>
              <a:rPr lang="tr-TR" sz="900" b="0" i="1" strike="noStrike" spc="-1">
                <a:solidFill>
                  <a:srgbClr val="000000"/>
                </a:solidFill>
                <a:latin typeface="Roboto"/>
                <a:ea typeface="Roboto"/>
              </a:rPr>
              <a:t>Afete hazırlık ile ilgili ulusal politikalar üretmek</a:t>
            </a:r>
            <a:endParaRPr lang="en-US" sz="900" b="0" strike="noStrike" spc="-1">
              <a:latin typeface="Arial"/>
            </a:endParaRPr>
          </a:p>
          <a:p>
            <a:pPr marL="252000" lvl="1" indent="-107280" algn="just">
              <a:lnSpc>
                <a:spcPct val="80000"/>
              </a:lnSpc>
              <a:spcAft>
                <a:spcPts val="300"/>
              </a:spcAft>
              <a:buClr>
                <a:srgbClr val="000000"/>
              </a:buClr>
              <a:buFont typeface="Symbol"/>
              <a:buChar char=""/>
              <a:tabLst>
                <a:tab pos="0" algn="l"/>
              </a:tabLst>
            </a:pPr>
            <a:r>
              <a:rPr lang="tr-TR" sz="900" b="0" i="1" strike="noStrike" spc="-1">
                <a:solidFill>
                  <a:srgbClr val="000000"/>
                </a:solidFill>
                <a:latin typeface="Roboto"/>
                <a:ea typeface="Roboto"/>
              </a:rPr>
              <a:t>Bu politikaları uluslararası seviyeye taşımak </a:t>
            </a:r>
            <a:endParaRPr lang="en-US" sz="900" b="0" strike="noStrike" spc="-1">
              <a:latin typeface="Arial"/>
            </a:endParaRPr>
          </a:p>
          <a:p>
            <a:pPr marL="252000" lvl="1" indent="-107280" algn="just">
              <a:lnSpc>
                <a:spcPct val="80000"/>
              </a:lnSpc>
              <a:spcAft>
                <a:spcPts val="300"/>
              </a:spcAft>
              <a:buClr>
                <a:srgbClr val="000000"/>
              </a:buClr>
              <a:buFont typeface="Symbol"/>
              <a:buChar char=""/>
              <a:tabLst>
                <a:tab pos="0" algn="l"/>
              </a:tabLst>
            </a:pPr>
            <a:r>
              <a:rPr lang="tr-TR" sz="900" b="0" i="1" strike="noStrike" spc="-1">
                <a:solidFill>
                  <a:srgbClr val="000000"/>
                </a:solidFill>
                <a:latin typeface="Roboto"/>
                <a:ea typeface="Roboto"/>
              </a:rPr>
              <a:t>Bu politikaları  sosyal ve ekonomik kalkınma planlarına dahil etmek</a:t>
            </a:r>
            <a:endParaRPr lang="en-US" sz="900" b="0" strike="noStrike" spc="-1">
              <a:latin typeface="Arial"/>
            </a:endParaRPr>
          </a:p>
          <a:p>
            <a:pPr marL="252000" lvl="1" indent="-107280" algn="just">
              <a:lnSpc>
                <a:spcPct val="80000"/>
              </a:lnSpc>
              <a:spcAft>
                <a:spcPts val="300"/>
              </a:spcAft>
              <a:buClr>
                <a:srgbClr val="000000"/>
              </a:buClr>
              <a:buFont typeface="Symbol"/>
              <a:buChar char=""/>
              <a:tabLst>
                <a:tab pos="0" algn="l"/>
              </a:tabLst>
            </a:pPr>
            <a:r>
              <a:rPr lang="tr-TR" sz="900" b="0" i="1" strike="noStrike" spc="-1">
                <a:solidFill>
                  <a:srgbClr val="000000"/>
                </a:solidFill>
                <a:latin typeface="Roboto"/>
                <a:ea typeface="Roboto"/>
              </a:rPr>
              <a:t>Bu politikaların uygulanabilirliğinin sağlanması için gerekli altyapıyı oluşturmak, denetlemek  ve desteklemek  </a:t>
            </a:r>
            <a:endParaRPr lang="en-US" sz="900" b="0" strike="noStrike" spc="-1">
              <a:latin typeface="Arial"/>
            </a:endParaRPr>
          </a:p>
          <a:p>
            <a:pPr algn="just">
              <a:lnSpc>
                <a:spcPct val="80000"/>
              </a:lnSpc>
              <a:spcAft>
                <a:spcPts val="300"/>
              </a:spcAft>
              <a:tabLst>
                <a:tab pos="0" algn="l"/>
              </a:tabLst>
            </a:pPr>
            <a:r>
              <a:rPr lang="tr-TR" sz="900" b="0" i="1" strike="noStrike" spc="-1">
                <a:solidFill>
                  <a:srgbClr val="000000"/>
                </a:solidFill>
                <a:latin typeface="Roboto"/>
                <a:ea typeface="Roboto"/>
              </a:rPr>
              <a:t>Belediyeler/Yerel yönetimler: </a:t>
            </a:r>
            <a:endParaRPr lang="en-US" sz="900" b="0" strike="noStrike" spc="-1">
              <a:latin typeface="Arial"/>
            </a:endParaRPr>
          </a:p>
          <a:p>
            <a:pPr marL="252000" lvl="1" indent="-107280" algn="just">
              <a:lnSpc>
                <a:spcPct val="80000"/>
              </a:lnSpc>
              <a:spcAft>
                <a:spcPts val="300"/>
              </a:spcAft>
              <a:buClr>
                <a:srgbClr val="000000"/>
              </a:buClr>
              <a:buFont typeface="Symbol"/>
              <a:buChar char=""/>
              <a:tabLst>
                <a:tab pos="0" algn="l"/>
              </a:tabLst>
            </a:pPr>
            <a:r>
              <a:rPr lang="tr-TR" sz="900" b="0" i="1" strike="noStrike" spc="-1">
                <a:solidFill>
                  <a:srgbClr val="000000"/>
                </a:solidFill>
                <a:latin typeface="Roboto"/>
                <a:ea typeface="Roboto"/>
              </a:rPr>
              <a:t>İl/ilçe düzeyinde afete hazırlık çalışmaları yürütmek</a:t>
            </a:r>
            <a:endParaRPr lang="en-US" sz="900" b="0" strike="noStrike" spc="-1">
              <a:latin typeface="Arial"/>
            </a:endParaRPr>
          </a:p>
          <a:p>
            <a:pPr marL="252000" lvl="1" indent="-107280" algn="just">
              <a:lnSpc>
                <a:spcPct val="80000"/>
              </a:lnSpc>
              <a:spcAft>
                <a:spcPts val="300"/>
              </a:spcAft>
              <a:buClr>
                <a:srgbClr val="000000"/>
              </a:buClr>
              <a:buFont typeface="Symbol"/>
              <a:buChar char=""/>
              <a:tabLst>
                <a:tab pos="0" algn="l"/>
              </a:tabLst>
            </a:pPr>
            <a:r>
              <a:rPr lang="tr-TR" sz="900" b="0" i="1" strike="noStrike" spc="-1">
                <a:solidFill>
                  <a:srgbClr val="000000"/>
                </a:solidFill>
                <a:latin typeface="Roboto"/>
                <a:ea typeface="Roboto"/>
              </a:rPr>
              <a:t>Toplumu afetlere hazırlık konusunda bilgilendirmek ve bilinçlendirmek </a:t>
            </a:r>
            <a:endParaRPr lang="en-US" sz="900" b="0" strike="noStrike" spc="-1">
              <a:latin typeface="Arial"/>
            </a:endParaRPr>
          </a:p>
          <a:p>
            <a:pPr marL="252000" lvl="1" indent="-107280" algn="just">
              <a:lnSpc>
                <a:spcPct val="80000"/>
              </a:lnSpc>
              <a:spcAft>
                <a:spcPts val="300"/>
              </a:spcAft>
              <a:buClr>
                <a:srgbClr val="000000"/>
              </a:buClr>
              <a:buFont typeface="Symbol"/>
              <a:buChar char=""/>
              <a:tabLst>
                <a:tab pos="0" algn="l"/>
              </a:tabLst>
            </a:pPr>
            <a:r>
              <a:rPr lang="tr-TR" sz="900" b="0" i="1" strike="noStrike" spc="-1">
                <a:solidFill>
                  <a:srgbClr val="000000"/>
                </a:solidFill>
                <a:latin typeface="Roboto"/>
                <a:ea typeface="Roboto"/>
              </a:rPr>
              <a:t>Kaçak yapılaşmayı engellemek</a:t>
            </a:r>
            <a:endParaRPr lang="en-US" sz="900" b="0" strike="noStrike" spc="-1">
              <a:latin typeface="Arial"/>
            </a:endParaRPr>
          </a:p>
          <a:p>
            <a:pPr marL="252000" lvl="1" indent="-107280" algn="just">
              <a:lnSpc>
                <a:spcPct val="80000"/>
              </a:lnSpc>
              <a:spcAft>
                <a:spcPts val="300"/>
              </a:spcAft>
              <a:buClr>
                <a:srgbClr val="000000"/>
              </a:buClr>
              <a:buFont typeface="Symbol"/>
              <a:buChar char=""/>
              <a:tabLst>
                <a:tab pos="0" algn="l"/>
              </a:tabLst>
            </a:pPr>
            <a:r>
              <a:rPr lang="tr-TR" sz="900" b="0" i="1" strike="noStrike" spc="-1">
                <a:solidFill>
                  <a:srgbClr val="000000"/>
                </a:solidFill>
                <a:latin typeface="Roboto"/>
                <a:ea typeface="Roboto"/>
              </a:rPr>
              <a:t>İlin/ilçenin afetlere müdahale kapasitesini artırmak</a:t>
            </a:r>
            <a:endParaRPr lang="en-US" sz="900" b="0" strike="noStrike" spc="-1">
              <a:latin typeface="Arial"/>
            </a:endParaRPr>
          </a:p>
          <a:p>
            <a:pPr algn="just">
              <a:lnSpc>
                <a:spcPct val="80000"/>
              </a:lnSpc>
              <a:spcAft>
                <a:spcPts val="300"/>
              </a:spcAft>
              <a:tabLst>
                <a:tab pos="0" algn="l"/>
              </a:tabLst>
            </a:pPr>
            <a:r>
              <a:rPr lang="tr-TR" sz="900" b="0" i="1" strike="noStrike" spc="-1">
                <a:solidFill>
                  <a:srgbClr val="000000"/>
                </a:solidFill>
                <a:latin typeface="Roboto"/>
                <a:ea typeface="Roboto"/>
              </a:rPr>
              <a:t>Özel sektör: </a:t>
            </a:r>
            <a:endParaRPr lang="en-US" sz="900" b="0" strike="noStrike" spc="-1">
              <a:latin typeface="Arial"/>
            </a:endParaRPr>
          </a:p>
          <a:p>
            <a:pPr marL="252000" lvl="1" indent="-107280" algn="just">
              <a:lnSpc>
                <a:spcPct val="80000"/>
              </a:lnSpc>
              <a:spcAft>
                <a:spcPts val="300"/>
              </a:spcAft>
              <a:buClr>
                <a:srgbClr val="000000"/>
              </a:buClr>
              <a:buFont typeface="Symbol"/>
              <a:buChar char=""/>
              <a:tabLst>
                <a:tab pos="0" algn="l"/>
              </a:tabLst>
            </a:pPr>
            <a:r>
              <a:rPr lang="tr-TR" sz="900" b="0" i="1" strike="noStrike" spc="-1">
                <a:solidFill>
                  <a:srgbClr val="000000"/>
                </a:solidFill>
                <a:latin typeface="Roboto"/>
                <a:ea typeface="Roboto"/>
              </a:rPr>
              <a:t>Afet acil durum planlarını hazırlamak</a:t>
            </a:r>
            <a:endParaRPr lang="en-US" sz="900" b="0" strike="noStrike" spc="-1">
              <a:latin typeface="Arial"/>
            </a:endParaRPr>
          </a:p>
          <a:p>
            <a:pPr marL="252000" lvl="1" indent="-107280" algn="just">
              <a:lnSpc>
                <a:spcPct val="80000"/>
              </a:lnSpc>
              <a:spcAft>
                <a:spcPts val="300"/>
              </a:spcAft>
              <a:buClr>
                <a:srgbClr val="000000"/>
              </a:buClr>
              <a:buFont typeface="Symbol"/>
              <a:buChar char=""/>
              <a:tabLst>
                <a:tab pos="0" algn="l"/>
              </a:tabLst>
            </a:pPr>
            <a:r>
              <a:rPr lang="tr-TR" sz="900" b="0" i="1" strike="noStrike" spc="-1">
                <a:solidFill>
                  <a:srgbClr val="000000"/>
                </a:solidFill>
                <a:latin typeface="Roboto"/>
                <a:ea typeface="Roboto"/>
              </a:rPr>
              <a:t>İş yerinde acil durum müdahale ekipleri oluşturmak</a:t>
            </a:r>
            <a:endParaRPr lang="en-US" sz="900" b="0" strike="noStrike" spc="-1">
              <a:latin typeface="Arial"/>
            </a:endParaRPr>
          </a:p>
          <a:p>
            <a:pPr marL="252000" lvl="1" indent="-107280" algn="just">
              <a:lnSpc>
                <a:spcPct val="80000"/>
              </a:lnSpc>
              <a:spcAft>
                <a:spcPts val="300"/>
              </a:spcAft>
              <a:buClr>
                <a:srgbClr val="000000"/>
              </a:buClr>
              <a:buFont typeface="Symbol"/>
              <a:buChar char=""/>
              <a:tabLst>
                <a:tab pos="0" algn="l"/>
              </a:tabLst>
            </a:pPr>
            <a:r>
              <a:rPr lang="tr-TR" sz="900" b="0" i="1" strike="noStrike" spc="-1">
                <a:solidFill>
                  <a:srgbClr val="000000"/>
                </a:solidFill>
                <a:latin typeface="Roboto"/>
                <a:ea typeface="Roboto"/>
              </a:rPr>
              <a:t>Çalışanlarını afetlere karşı bilinçlendirmek</a:t>
            </a:r>
            <a:endParaRPr lang="en-US" sz="900" b="0" strike="noStrike" spc="-1">
              <a:latin typeface="Arial"/>
            </a:endParaRPr>
          </a:p>
          <a:p>
            <a:pPr marL="252000" lvl="1" indent="-107280" algn="just">
              <a:lnSpc>
                <a:spcPct val="80000"/>
              </a:lnSpc>
              <a:spcAft>
                <a:spcPts val="300"/>
              </a:spcAft>
              <a:buClr>
                <a:srgbClr val="000000"/>
              </a:buClr>
              <a:buFont typeface="Symbol"/>
              <a:buChar char=""/>
              <a:tabLst>
                <a:tab pos="0" algn="l"/>
              </a:tabLst>
            </a:pPr>
            <a:r>
              <a:rPr lang="tr-TR" sz="900" b="0" i="1" strike="noStrike" spc="-1">
                <a:solidFill>
                  <a:srgbClr val="000000"/>
                </a:solidFill>
                <a:latin typeface="Roboto"/>
                <a:ea typeface="Roboto"/>
              </a:rPr>
              <a:t>Yapılan afete hazırlık çalışmalarına sponsorluk desteği vermek</a:t>
            </a:r>
            <a:endParaRPr lang="en-US" sz="900" b="0" strike="noStrike" spc="-1">
              <a:latin typeface="Arial"/>
            </a:endParaRPr>
          </a:p>
          <a:p>
            <a:pPr algn="just">
              <a:lnSpc>
                <a:spcPct val="80000"/>
              </a:lnSpc>
              <a:spcAft>
                <a:spcPts val="300"/>
              </a:spcAft>
              <a:tabLst>
                <a:tab pos="0" algn="l"/>
              </a:tabLst>
            </a:pPr>
            <a:r>
              <a:rPr lang="tr-TR" sz="900" b="0" i="1" strike="noStrike" spc="-1">
                <a:solidFill>
                  <a:srgbClr val="000000"/>
                </a:solidFill>
                <a:latin typeface="Roboto"/>
                <a:ea typeface="Roboto"/>
              </a:rPr>
              <a:t>Medya: </a:t>
            </a:r>
            <a:endParaRPr lang="en-US" sz="900" b="0" strike="noStrike" spc="-1">
              <a:latin typeface="Arial"/>
            </a:endParaRPr>
          </a:p>
          <a:p>
            <a:pPr marL="252000" lvl="1" indent="-107280" algn="just">
              <a:lnSpc>
                <a:spcPct val="80000"/>
              </a:lnSpc>
              <a:spcAft>
                <a:spcPts val="300"/>
              </a:spcAft>
              <a:buClr>
                <a:srgbClr val="000000"/>
              </a:buClr>
              <a:buFont typeface="Symbol"/>
              <a:buChar char=""/>
              <a:tabLst>
                <a:tab pos="0" algn="l"/>
              </a:tabLst>
            </a:pPr>
            <a:r>
              <a:rPr lang="tr-TR" sz="900" b="0" i="1" strike="noStrike" spc="-1">
                <a:solidFill>
                  <a:srgbClr val="000000"/>
                </a:solidFill>
                <a:latin typeface="Roboto"/>
                <a:ea typeface="Roboto"/>
              </a:rPr>
              <a:t>Afete hazırlık çalışmaları konusunda bilgi vermek </a:t>
            </a:r>
            <a:endParaRPr lang="en-US" sz="900" b="0" strike="noStrike" spc="-1">
              <a:latin typeface="Arial"/>
            </a:endParaRPr>
          </a:p>
          <a:p>
            <a:pPr marL="252000" lvl="1" indent="-107280" algn="just">
              <a:lnSpc>
                <a:spcPct val="80000"/>
              </a:lnSpc>
              <a:spcAft>
                <a:spcPts val="300"/>
              </a:spcAft>
              <a:buClr>
                <a:srgbClr val="000000"/>
              </a:buClr>
              <a:buFont typeface="Symbol"/>
              <a:buChar char=""/>
              <a:tabLst>
                <a:tab pos="0" algn="l"/>
              </a:tabLst>
            </a:pPr>
            <a:r>
              <a:rPr lang="tr-TR" sz="900" b="0" i="1" strike="noStrike" spc="-1">
                <a:solidFill>
                  <a:srgbClr val="000000"/>
                </a:solidFill>
                <a:latin typeface="Roboto"/>
                <a:ea typeface="Roboto"/>
              </a:rPr>
              <a:t>Halkın afet öncesinde, sırasında ve sonrasında doğru ve güvenilir bilgiye ulaşmasını sağlamak</a:t>
            </a:r>
            <a:endParaRPr lang="en-US" sz="900" b="0" strike="noStrike" spc="-1">
              <a:latin typeface="Arial"/>
            </a:endParaRPr>
          </a:p>
          <a:p>
            <a:pPr algn="just">
              <a:lnSpc>
                <a:spcPct val="80000"/>
              </a:lnSpc>
              <a:spcAft>
                <a:spcPts val="300"/>
              </a:spcAft>
              <a:tabLst>
                <a:tab pos="0" algn="l"/>
              </a:tabLst>
            </a:pPr>
            <a:r>
              <a:rPr lang="tr-TR" sz="900" b="0" i="1" strike="noStrike" spc="-1">
                <a:solidFill>
                  <a:srgbClr val="000000"/>
                </a:solidFill>
                <a:latin typeface="Roboto"/>
                <a:ea typeface="Roboto"/>
              </a:rPr>
              <a:t>Üniversiteler: </a:t>
            </a:r>
            <a:endParaRPr lang="en-US" sz="900" b="0" strike="noStrike" spc="-1">
              <a:latin typeface="Arial"/>
            </a:endParaRPr>
          </a:p>
          <a:p>
            <a:pPr marL="252000" lvl="1" indent="-107280" algn="just">
              <a:lnSpc>
                <a:spcPct val="80000"/>
              </a:lnSpc>
              <a:spcAft>
                <a:spcPts val="300"/>
              </a:spcAft>
              <a:buClr>
                <a:srgbClr val="000000"/>
              </a:buClr>
              <a:buFont typeface="Symbol"/>
              <a:buChar char=""/>
              <a:tabLst>
                <a:tab pos="0" algn="l"/>
              </a:tabLst>
            </a:pPr>
            <a:r>
              <a:rPr lang="tr-TR" sz="900" b="0" i="1" strike="noStrike" spc="-1">
                <a:solidFill>
                  <a:srgbClr val="000000"/>
                </a:solidFill>
                <a:latin typeface="Roboto"/>
                <a:ea typeface="Roboto"/>
              </a:rPr>
              <a:t>Toplumun afetlere hazırlığa olan ilgisini artırmak</a:t>
            </a:r>
            <a:endParaRPr lang="en-US" sz="900" b="0" strike="noStrike" spc="-1">
              <a:latin typeface="Arial"/>
            </a:endParaRPr>
          </a:p>
          <a:p>
            <a:pPr marL="252000" lvl="1" indent="-107280" algn="just">
              <a:lnSpc>
                <a:spcPct val="80000"/>
              </a:lnSpc>
              <a:spcAft>
                <a:spcPts val="300"/>
              </a:spcAft>
              <a:buClr>
                <a:srgbClr val="000000"/>
              </a:buClr>
              <a:buFont typeface="Symbol"/>
              <a:buChar char=""/>
              <a:tabLst>
                <a:tab pos="0" algn="l"/>
              </a:tabLst>
            </a:pPr>
            <a:r>
              <a:rPr lang="tr-TR" sz="900" b="0" i="1" strike="noStrike" spc="-1">
                <a:solidFill>
                  <a:srgbClr val="000000"/>
                </a:solidFill>
                <a:latin typeface="Roboto"/>
                <a:ea typeface="Roboto"/>
              </a:rPr>
              <a:t>Afetlere hazırlık ile ilgili ulusal ve uluslararası çalışmaları değerlendirmek </a:t>
            </a:r>
            <a:endParaRPr lang="en-US" sz="900" b="0" strike="noStrike" spc="-1">
              <a:latin typeface="Arial"/>
            </a:endParaRPr>
          </a:p>
          <a:p>
            <a:pPr marL="252000" lvl="1" indent="-107280" algn="just">
              <a:lnSpc>
                <a:spcPct val="80000"/>
              </a:lnSpc>
              <a:spcAft>
                <a:spcPts val="300"/>
              </a:spcAft>
              <a:buClr>
                <a:srgbClr val="000000"/>
              </a:buClr>
              <a:buFont typeface="Symbol"/>
              <a:buChar char=""/>
              <a:tabLst>
                <a:tab pos="0" algn="l"/>
              </a:tabLst>
            </a:pPr>
            <a:r>
              <a:rPr lang="tr-TR" sz="900" b="0" i="1" strike="noStrike" spc="-1">
                <a:solidFill>
                  <a:srgbClr val="000000"/>
                </a:solidFill>
                <a:latin typeface="Roboto"/>
                <a:ea typeface="Roboto"/>
              </a:rPr>
              <a:t>Toplumun tüm kesimleri ile hazırlık projeleri geliştirmek ve uygulamak </a:t>
            </a:r>
            <a:endParaRPr lang="en-US" sz="900" b="0" strike="noStrike" spc="-1">
              <a:latin typeface="Arial"/>
            </a:endParaRPr>
          </a:p>
          <a:p>
            <a:pPr marL="252000" lvl="1" indent="-107280" algn="just">
              <a:lnSpc>
                <a:spcPct val="80000"/>
              </a:lnSpc>
              <a:spcAft>
                <a:spcPts val="300"/>
              </a:spcAft>
              <a:buClr>
                <a:srgbClr val="000000"/>
              </a:buClr>
              <a:buFont typeface="Symbol"/>
              <a:buChar char=""/>
              <a:tabLst>
                <a:tab pos="0" algn="l"/>
              </a:tabLst>
            </a:pPr>
            <a:r>
              <a:rPr lang="tr-TR" sz="900" b="0" i="1" strike="noStrike" spc="-1">
                <a:solidFill>
                  <a:srgbClr val="000000"/>
                </a:solidFill>
                <a:latin typeface="Roboto"/>
                <a:ea typeface="Roboto"/>
              </a:rPr>
              <a:t>Toplum projelerine akademik destek vermek</a:t>
            </a:r>
            <a:endParaRPr lang="en-US" sz="900" b="0" strike="noStrike" spc="-1">
              <a:latin typeface="Arial"/>
            </a:endParaRPr>
          </a:p>
          <a:p>
            <a:pPr algn="just">
              <a:lnSpc>
                <a:spcPct val="80000"/>
              </a:lnSpc>
              <a:spcAft>
                <a:spcPts val="300"/>
              </a:spcAft>
              <a:tabLst>
                <a:tab pos="0" algn="l"/>
              </a:tabLst>
            </a:pPr>
            <a:r>
              <a:rPr lang="tr-TR" sz="900" b="0" i="1" strike="noStrike" spc="-1">
                <a:solidFill>
                  <a:srgbClr val="000000"/>
                </a:solidFill>
                <a:latin typeface="Roboto"/>
                <a:ea typeface="Roboto"/>
              </a:rPr>
              <a:t>Sivil Toplum Kuruluşları (STK): </a:t>
            </a:r>
            <a:endParaRPr lang="en-US" sz="900" b="0" strike="noStrike" spc="-1">
              <a:latin typeface="Arial"/>
            </a:endParaRPr>
          </a:p>
          <a:p>
            <a:pPr marL="252000" lvl="1" indent="-107280" algn="just">
              <a:lnSpc>
                <a:spcPct val="80000"/>
              </a:lnSpc>
              <a:spcAft>
                <a:spcPts val="300"/>
              </a:spcAft>
              <a:buClr>
                <a:srgbClr val="000000"/>
              </a:buClr>
              <a:buFont typeface="Symbol"/>
              <a:buChar char=""/>
              <a:tabLst>
                <a:tab pos="0" algn="l"/>
              </a:tabLst>
            </a:pPr>
            <a:r>
              <a:rPr lang="tr-TR" sz="900" b="0" i="1" strike="noStrike" spc="-1">
                <a:solidFill>
                  <a:srgbClr val="000000"/>
                </a:solidFill>
                <a:latin typeface="Roboto"/>
                <a:ea typeface="Roboto"/>
              </a:rPr>
              <a:t>Toplumun afetlere hazırlığa olan ilgisini artırmak</a:t>
            </a:r>
            <a:endParaRPr lang="en-US" sz="900" b="0" strike="noStrike" spc="-1">
              <a:latin typeface="Arial"/>
            </a:endParaRPr>
          </a:p>
          <a:p>
            <a:pPr marL="252000" lvl="1" indent="-107280" algn="just">
              <a:lnSpc>
                <a:spcPct val="80000"/>
              </a:lnSpc>
              <a:spcAft>
                <a:spcPts val="300"/>
              </a:spcAft>
              <a:buClr>
                <a:srgbClr val="000000"/>
              </a:buClr>
              <a:buFont typeface="Symbol"/>
              <a:buChar char=""/>
              <a:tabLst>
                <a:tab pos="0" algn="l"/>
              </a:tabLst>
            </a:pPr>
            <a:r>
              <a:rPr lang="tr-TR" sz="900" b="0" i="1" strike="noStrike" spc="-1">
                <a:solidFill>
                  <a:srgbClr val="000000"/>
                </a:solidFill>
                <a:latin typeface="Roboto"/>
                <a:ea typeface="Roboto"/>
              </a:rPr>
              <a:t>Halkı bilgilendirmek ve bilinçlendirmek</a:t>
            </a:r>
            <a:endParaRPr lang="en-US" sz="900" b="0" strike="noStrike" spc="-1">
              <a:latin typeface="Arial"/>
            </a:endParaRPr>
          </a:p>
          <a:p>
            <a:pPr marL="252000" lvl="1" indent="-107280" algn="just">
              <a:lnSpc>
                <a:spcPct val="80000"/>
              </a:lnSpc>
              <a:spcAft>
                <a:spcPts val="300"/>
              </a:spcAft>
              <a:buClr>
                <a:srgbClr val="000000"/>
              </a:buClr>
              <a:buFont typeface="Symbol"/>
              <a:buChar char=""/>
              <a:tabLst>
                <a:tab pos="0" algn="l"/>
              </a:tabLst>
            </a:pPr>
            <a:r>
              <a:rPr lang="tr-TR" sz="900" b="0" i="1" strike="noStrike" spc="-1">
                <a:solidFill>
                  <a:srgbClr val="000000"/>
                </a:solidFill>
                <a:latin typeface="Roboto"/>
                <a:ea typeface="Roboto"/>
              </a:rPr>
              <a:t>Ulusal ve uluslararası afete hazırlık çalışmalarını  takip etmek</a:t>
            </a:r>
            <a:endParaRPr lang="en-US" sz="900" b="0" strike="noStrike" spc="-1">
              <a:latin typeface="Arial"/>
            </a:endParaRPr>
          </a:p>
          <a:p>
            <a:pPr marL="252000" lvl="1" indent="-107280" algn="just">
              <a:lnSpc>
                <a:spcPct val="80000"/>
              </a:lnSpc>
              <a:spcAft>
                <a:spcPts val="300"/>
              </a:spcAft>
              <a:buClr>
                <a:srgbClr val="000000"/>
              </a:buClr>
              <a:buFont typeface="Symbol"/>
              <a:buChar char=""/>
              <a:tabLst>
                <a:tab pos="0" algn="l"/>
              </a:tabLst>
            </a:pPr>
            <a:r>
              <a:rPr lang="tr-TR" sz="900" b="0" i="1" strike="noStrike" spc="-1">
                <a:solidFill>
                  <a:srgbClr val="000000"/>
                </a:solidFill>
                <a:latin typeface="Roboto"/>
                <a:ea typeface="Roboto"/>
              </a:rPr>
              <a:t>Devlet, belediye ve üniversiteler ile afete hazırlık çalışmaları konusunda işbirliği yapmak </a:t>
            </a:r>
            <a:endParaRPr lang="en-US" sz="900" b="0" strike="noStrike" spc="-1">
              <a:latin typeface="Arial"/>
            </a:endParaRPr>
          </a:p>
          <a:p>
            <a:pPr algn="just">
              <a:lnSpc>
                <a:spcPct val="80000"/>
              </a:lnSpc>
              <a:spcAft>
                <a:spcPts val="300"/>
              </a:spcAft>
              <a:tabLst>
                <a:tab pos="0" algn="l"/>
              </a:tabLst>
            </a:pPr>
            <a:r>
              <a:rPr lang="tr-TR" sz="900" b="0" i="1" strike="noStrike" spc="-1">
                <a:solidFill>
                  <a:srgbClr val="000000"/>
                </a:solidFill>
                <a:latin typeface="Roboto"/>
                <a:ea typeface="Roboto"/>
              </a:rPr>
              <a:t>Bireyler: </a:t>
            </a:r>
            <a:endParaRPr lang="en-US" sz="900" b="0" strike="noStrike" spc="-1">
              <a:latin typeface="Arial"/>
            </a:endParaRPr>
          </a:p>
          <a:p>
            <a:pPr marL="252000" lvl="1" indent="-107280" algn="just">
              <a:lnSpc>
                <a:spcPct val="80000"/>
              </a:lnSpc>
              <a:spcAft>
                <a:spcPts val="300"/>
              </a:spcAft>
              <a:buClr>
                <a:srgbClr val="000000"/>
              </a:buClr>
              <a:buFont typeface="Symbol"/>
              <a:buChar char=""/>
              <a:tabLst>
                <a:tab pos="0" algn="l"/>
              </a:tabLst>
            </a:pPr>
            <a:r>
              <a:rPr lang="tr-TR" sz="900" b="0" i="1" strike="noStrike" spc="-1">
                <a:solidFill>
                  <a:srgbClr val="000000"/>
                </a:solidFill>
                <a:latin typeface="Roboto"/>
                <a:ea typeface="Roboto"/>
              </a:rPr>
              <a:t>Eğitimler alarak bireysel hazırlıklar yapmak</a:t>
            </a:r>
            <a:endParaRPr lang="en-US" sz="900" b="0" strike="noStrike" spc="-1">
              <a:latin typeface="Arial"/>
            </a:endParaRPr>
          </a:p>
          <a:p>
            <a:pPr marL="252000" lvl="1" indent="-107280" algn="just">
              <a:lnSpc>
                <a:spcPct val="80000"/>
              </a:lnSpc>
              <a:spcAft>
                <a:spcPts val="300"/>
              </a:spcAft>
              <a:buClr>
                <a:srgbClr val="000000"/>
              </a:buClr>
              <a:buFont typeface="Symbol"/>
              <a:buChar char=""/>
              <a:tabLst>
                <a:tab pos="0" algn="l"/>
              </a:tabLst>
            </a:pPr>
            <a:r>
              <a:rPr lang="tr-TR" sz="900" b="0" i="1" strike="noStrike" spc="-1">
                <a:solidFill>
                  <a:srgbClr val="000000"/>
                </a:solidFill>
                <a:latin typeface="Roboto"/>
                <a:ea typeface="Roboto"/>
              </a:rPr>
              <a:t>Çevresindeki insanları bilgilendirmek</a:t>
            </a:r>
            <a:endParaRPr lang="en-US" sz="900" b="0" strike="noStrike" spc="-1">
              <a:latin typeface="Arial"/>
            </a:endParaRPr>
          </a:p>
          <a:p>
            <a:pPr marL="252000" lvl="1" indent="-107280" algn="just">
              <a:lnSpc>
                <a:spcPct val="80000"/>
              </a:lnSpc>
              <a:spcAft>
                <a:spcPts val="300"/>
              </a:spcAft>
              <a:buClr>
                <a:srgbClr val="000000"/>
              </a:buClr>
              <a:buFont typeface="Symbol"/>
              <a:buChar char=""/>
              <a:tabLst>
                <a:tab pos="0" algn="l"/>
              </a:tabLst>
            </a:pPr>
            <a:r>
              <a:rPr lang="tr-TR" sz="900" b="0" i="1" strike="noStrike" spc="-1">
                <a:solidFill>
                  <a:srgbClr val="000000"/>
                </a:solidFill>
                <a:latin typeface="Roboto"/>
                <a:ea typeface="Roboto"/>
              </a:rPr>
              <a:t>Devletin ve belediyelerin çalışmalarını takip etmek veya talep etmek</a:t>
            </a:r>
            <a:endParaRPr lang="en-US" sz="900" b="0" strike="noStrike" spc="-1">
              <a:latin typeface="Arial"/>
            </a:endParaRPr>
          </a:p>
          <a:p>
            <a:pPr marL="252000" lvl="1" indent="-107280" algn="just">
              <a:lnSpc>
                <a:spcPct val="80000"/>
              </a:lnSpc>
              <a:spcAft>
                <a:spcPts val="300"/>
              </a:spcAft>
              <a:buClr>
                <a:srgbClr val="000000"/>
              </a:buClr>
              <a:buFont typeface="Symbol"/>
              <a:buChar char=""/>
              <a:tabLst>
                <a:tab pos="0" algn="l"/>
              </a:tabLst>
            </a:pPr>
            <a:r>
              <a:rPr lang="tr-TR" sz="900" b="0" i="1" strike="noStrike" spc="-1">
                <a:solidFill>
                  <a:srgbClr val="000000"/>
                </a:solidFill>
                <a:latin typeface="Roboto"/>
                <a:ea typeface="Roboto"/>
              </a:rPr>
              <a:t>Devletin ve yerel yönetimlerin çalışmalarına destek vermek</a:t>
            </a:r>
            <a:endParaRPr lang="en-US" sz="900" b="0" strike="noStrike" spc="-1">
              <a:latin typeface="Arial"/>
            </a:endParaRPr>
          </a:p>
          <a:p>
            <a:pPr marL="252000" lvl="1" indent="-107280" algn="just">
              <a:lnSpc>
                <a:spcPct val="80000"/>
              </a:lnSpc>
              <a:spcAft>
                <a:spcPts val="300"/>
              </a:spcAft>
              <a:buClr>
                <a:srgbClr val="000000"/>
              </a:buClr>
              <a:buFont typeface="Symbol"/>
              <a:buChar char=""/>
              <a:tabLst>
                <a:tab pos="0" algn="l"/>
              </a:tabLst>
            </a:pPr>
            <a:r>
              <a:rPr lang="tr-TR" sz="900" b="0" i="1" strike="noStrike" spc="-1">
                <a:solidFill>
                  <a:srgbClr val="000000"/>
                </a:solidFill>
                <a:latin typeface="Roboto"/>
                <a:ea typeface="Roboto"/>
              </a:rPr>
              <a:t>Afetlere karşı toplumsal güç birliği sağlayabilmek </a:t>
            </a:r>
            <a:endParaRPr lang="en-US" sz="900" b="0" strike="noStrike" spc="-1">
              <a:latin typeface="Arial"/>
            </a:endParaRPr>
          </a:p>
          <a:p>
            <a:pPr>
              <a:lnSpc>
                <a:spcPct val="100000"/>
              </a:lnSpc>
              <a:tabLst>
                <a:tab pos="0" algn="l"/>
              </a:tabLst>
            </a:pPr>
            <a:endParaRPr lang="en-US" sz="900" b="0" strike="noStrike" spc="-1">
              <a:latin typeface="Arial"/>
            </a:endParaRPr>
          </a:p>
          <a:p>
            <a:pPr>
              <a:lnSpc>
                <a:spcPct val="100000"/>
              </a:lnSpc>
              <a:tabLst>
                <a:tab pos="0" algn="l"/>
              </a:tabLst>
            </a:pPr>
            <a:endParaRPr lang="en-US" sz="900" b="0" strike="noStrike" spc="-1">
              <a:latin typeface="Arial"/>
            </a:endParaRPr>
          </a:p>
        </p:txBody>
      </p:sp>
      <p:sp>
        <p:nvSpPr>
          <p:cNvPr id="622" name="Slayt Numarası Yer Tutucusu 3"/>
          <p:cNvSpPr/>
          <p:nvPr/>
        </p:nvSpPr>
        <p:spPr>
          <a:xfrm>
            <a:off x="3884760" y="8685360"/>
            <a:ext cx="2971080" cy="457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6DEAADBA-F41C-4E68-81B8-80D8B1839B12}" type="slidenum">
              <a:rPr lang="tr-TR" sz="1200" b="0" strike="noStrike" spc="-1">
                <a:latin typeface="Times New Roman"/>
              </a:rPr>
              <a:t>9</a:t>
            </a:fld>
            <a:endParaRPr lang="en-US" sz="1200" b="0" strike="noStrike" spc="-1">
              <a:latin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29"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3200" b="0" strike="noStrike" spc="-1">
              <a:latin typeface="Arial"/>
            </a:endParaRPr>
          </a:p>
        </p:txBody>
      </p:sp>
      <p:sp>
        <p:nvSpPr>
          <p:cNvPr id="30"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3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33"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3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
        <p:nvSpPr>
          <p:cNvPr id="35"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6"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37"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3200" b="0" strike="noStrike" spc="-1">
              <a:latin typeface="Arial"/>
            </a:endParaRPr>
          </a:p>
        </p:txBody>
      </p:sp>
      <p:sp>
        <p:nvSpPr>
          <p:cNvPr id="38"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3200" b="0" strike="noStrike" spc="-1">
              <a:latin typeface="Arial"/>
            </a:endParaRPr>
          </a:p>
        </p:txBody>
      </p:sp>
      <p:sp>
        <p:nvSpPr>
          <p:cNvPr id="39"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3200" b="0" strike="noStrike" spc="-1">
              <a:latin typeface="Arial"/>
            </a:endParaRPr>
          </a:p>
        </p:txBody>
      </p:sp>
      <p:sp>
        <p:nvSpPr>
          <p:cNvPr id="40"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3200" b="0" strike="noStrike" spc="-1">
              <a:latin typeface="Arial"/>
            </a:endParaRPr>
          </a:p>
        </p:txBody>
      </p:sp>
      <p:sp>
        <p:nvSpPr>
          <p:cNvPr id="41"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3200" b="0" strike="noStrike" spc="-1">
              <a:latin typeface="Arial"/>
            </a:endParaRPr>
          </a:p>
        </p:txBody>
      </p:sp>
      <p:sp>
        <p:nvSpPr>
          <p:cNvPr id="42"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1"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52"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54"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5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57"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8"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9" name="PlaceHolder 1"/>
          <p:cNvSpPr>
            <a:spLocks noGrp="1"/>
          </p:cNvSpPr>
          <p:nvPr>
            <p:ph type="subTitle"/>
          </p:nvPr>
        </p:nvSpPr>
        <p:spPr>
          <a:xfrm>
            <a:off x="609480" y="273600"/>
            <a:ext cx="10972440" cy="530784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60"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61"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62"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
        <p:nvSpPr>
          <p:cNvPr id="63"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7"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8"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65"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66"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67"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69"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70"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71"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72"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73"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3200" b="0" strike="noStrike" spc="-1">
              <a:latin typeface="Arial"/>
            </a:endParaRPr>
          </a:p>
        </p:txBody>
      </p:sp>
      <p:sp>
        <p:nvSpPr>
          <p:cNvPr id="74"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76"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7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78"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
        <p:nvSpPr>
          <p:cNvPr id="79"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80"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81"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3200" b="0" strike="noStrike" spc="-1">
              <a:latin typeface="Arial"/>
            </a:endParaRPr>
          </a:p>
        </p:txBody>
      </p:sp>
      <p:sp>
        <p:nvSpPr>
          <p:cNvPr id="82"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3200" b="0" strike="noStrike" spc="-1">
              <a:latin typeface="Arial"/>
            </a:endParaRPr>
          </a:p>
        </p:txBody>
      </p:sp>
      <p:sp>
        <p:nvSpPr>
          <p:cNvPr id="83"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3200" b="0" strike="noStrike" spc="-1">
              <a:latin typeface="Arial"/>
            </a:endParaRPr>
          </a:p>
        </p:txBody>
      </p:sp>
      <p:sp>
        <p:nvSpPr>
          <p:cNvPr id="84"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3200" b="0" strike="noStrike" spc="-1">
              <a:latin typeface="Arial"/>
            </a:endParaRPr>
          </a:p>
        </p:txBody>
      </p:sp>
      <p:sp>
        <p:nvSpPr>
          <p:cNvPr id="85"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3200" b="0" strike="noStrike" spc="-1">
              <a:latin typeface="Arial"/>
            </a:endParaRPr>
          </a:p>
        </p:txBody>
      </p:sp>
      <p:sp>
        <p:nvSpPr>
          <p:cNvPr id="86"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94"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95"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97"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8"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99"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100"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1"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10"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2" name="PlaceHolder 1"/>
          <p:cNvSpPr>
            <a:spLocks noGrp="1"/>
          </p:cNvSpPr>
          <p:nvPr>
            <p:ph type="subTitle"/>
          </p:nvPr>
        </p:nvSpPr>
        <p:spPr>
          <a:xfrm>
            <a:off x="609480" y="273600"/>
            <a:ext cx="10972440" cy="530784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03"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104"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105"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
        <p:nvSpPr>
          <p:cNvPr id="106"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108"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109"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110"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11"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1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113"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114"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15"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116"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3200" b="0" strike="noStrike" spc="-1">
              <a:latin typeface="Arial"/>
            </a:endParaRPr>
          </a:p>
        </p:txBody>
      </p:sp>
      <p:sp>
        <p:nvSpPr>
          <p:cNvPr id="117"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18"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119"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120"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121"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
        <p:nvSpPr>
          <p:cNvPr id="122"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23"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124"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3200" b="0" strike="noStrike" spc="-1">
              <a:latin typeface="Arial"/>
            </a:endParaRPr>
          </a:p>
        </p:txBody>
      </p:sp>
      <p:sp>
        <p:nvSpPr>
          <p:cNvPr id="125"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3200" b="0" strike="noStrike" spc="-1">
              <a:latin typeface="Arial"/>
            </a:endParaRPr>
          </a:p>
        </p:txBody>
      </p:sp>
      <p:sp>
        <p:nvSpPr>
          <p:cNvPr id="126"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3200" b="0" strike="noStrike" spc="-1">
              <a:latin typeface="Arial"/>
            </a:endParaRPr>
          </a:p>
        </p:txBody>
      </p:sp>
      <p:sp>
        <p:nvSpPr>
          <p:cNvPr id="127"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3200" b="0" strike="noStrike" spc="-1">
              <a:latin typeface="Arial"/>
            </a:endParaRPr>
          </a:p>
        </p:txBody>
      </p:sp>
      <p:sp>
        <p:nvSpPr>
          <p:cNvPr id="128"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3200" b="0" strike="noStrike" spc="-1">
              <a:latin typeface="Arial"/>
            </a:endParaRPr>
          </a:p>
        </p:txBody>
      </p:sp>
      <p:sp>
        <p:nvSpPr>
          <p:cNvPr id="129"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12"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4"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5" name="PlaceHolder 1"/>
          <p:cNvSpPr>
            <a:spLocks noGrp="1"/>
          </p:cNvSpPr>
          <p:nvPr>
            <p:ph type="subTitle"/>
          </p:nvPr>
        </p:nvSpPr>
        <p:spPr>
          <a:xfrm>
            <a:off x="609480" y="273600"/>
            <a:ext cx="10972440" cy="530784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1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1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
        <p:nvSpPr>
          <p:cNvPr id="1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21"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22"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23"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25"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26"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27"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7" name="Grup 8"/>
          <p:cNvGrpSpPr/>
          <p:nvPr/>
        </p:nvGrpSpPr>
        <p:grpSpPr>
          <a:xfrm>
            <a:off x="0" y="6233760"/>
            <a:ext cx="11390760" cy="487080"/>
            <a:chOff x="0" y="6233760"/>
            <a:chExt cx="11390760" cy="487080"/>
          </a:xfrm>
        </p:grpSpPr>
        <p:sp>
          <p:nvSpPr>
            <p:cNvPr id="8" name="Dikdörtgen 9"/>
            <p:cNvSpPr/>
            <p:nvPr/>
          </p:nvSpPr>
          <p:spPr>
            <a:xfrm>
              <a:off x="0" y="6351480"/>
              <a:ext cx="10043280" cy="369360"/>
            </a:xfrm>
            <a:prstGeom prst="rect">
              <a:avLst/>
            </a:prstGeom>
            <a:solidFill>
              <a:srgbClr val="0052A3"/>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nSpc>
                  <a:spcPct val="100000"/>
                </a:lnSpc>
              </a:pPr>
              <a:r>
                <a:rPr lang="tr-TR" sz="1800" b="1" strike="noStrike" spc="-1">
                  <a:solidFill>
                    <a:srgbClr val="FFFFFF"/>
                  </a:solidFill>
                  <a:latin typeface="Calibri"/>
                  <a:ea typeface="DejaVu Sans"/>
                </a:rPr>
                <a:t>  Afet ve Acil Durum Yönetimi Başkanlığı</a:t>
              </a:r>
              <a:endParaRPr lang="en-US" sz="1800" b="0" strike="noStrike" spc="-1">
                <a:latin typeface="Arial"/>
              </a:endParaRPr>
            </a:p>
          </p:txBody>
        </p:sp>
        <p:pic>
          <p:nvPicPr>
            <p:cNvPr id="2" name="Picture 2" descr="https://www.afad.gov.tr/upload/Node/24144/files/logo_yazi-01+1.jpg"/>
            <p:cNvPicPr/>
            <p:nvPr/>
          </p:nvPicPr>
          <p:blipFill>
            <a:blip r:embed="rId14"/>
            <a:srcRect l="-1743" t="15545" r="5150" b="13824"/>
            <a:stretch/>
          </p:blipFill>
          <p:spPr>
            <a:xfrm>
              <a:off x="10055160" y="6233760"/>
              <a:ext cx="1335600" cy="486720"/>
            </a:xfrm>
            <a:prstGeom prst="rect">
              <a:avLst/>
            </a:prstGeom>
            <a:ln w="0">
              <a:noFill/>
            </a:ln>
          </p:spPr>
        </p:pic>
      </p:grpSp>
      <p:sp>
        <p:nvSpPr>
          <p:cNvPr id="3" name="Slide Number Placeholder 7"/>
          <p:cNvSpPr/>
          <p:nvPr/>
        </p:nvSpPr>
        <p:spPr>
          <a:xfrm>
            <a:off x="11347920" y="6441480"/>
            <a:ext cx="437040" cy="27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tabLst>
                <a:tab pos="0" algn="l"/>
              </a:tabLst>
            </a:pPr>
            <a:fld id="{DF5DBDEC-D324-4456-84F4-8BA5425E1CC6}" type="slidenum">
              <a:rPr lang="en-US" sz="1200" b="1" strike="noStrike" spc="-1">
                <a:solidFill>
                  <a:srgbClr val="ED7D31"/>
                </a:solidFill>
                <a:latin typeface="Calibri"/>
                <a:ea typeface="DejaVu Sans"/>
              </a:rPr>
              <a:t>‹#›</a:t>
            </a:fld>
            <a:endParaRPr lang="en-US" sz="1200" b="0" strike="noStrike" spc="-1">
              <a:latin typeface="Arial"/>
            </a:endParaRPr>
          </a:p>
        </p:txBody>
      </p:sp>
      <p:sp>
        <p:nvSpPr>
          <p:cNvPr id="4" name="Slayt Numarası Yer Tutucusu 3"/>
          <p:cNvSpPr/>
          <p:nvPr/>
        </p:nvSpPr>
        <p:spPr>
          <a:xfrm>
            <a:off x="11361240" y="6400440"/>
            <a:ext cx="725400" cy="364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tabLst>
                <a:tab pos="0" algn="l"/>
              </a:tabLst>
            </a:pPr>
            <a:r>
              <a:rPr lang="tr-TR" sz="1200" b="1" strike="noStrike" spc="-1">
                <a:solidFill>
                  <a:srgbClr val="ED7D31"/>
                </a:solidFill>
                <a:latin typeface="Calibri"/>
                <a:ea typeface="DejaVu Sans"/>
              </a:rPr>
              <a:t>/ 50</a:t>
            </a:r>
            <a:endParaRPr lang="en-US" sz="1200" b="0" strike="noStrike" spc="-1">
              <a:latin typeface="Arial"/>
            </a:endParaRPr>
          </a:p>
        </p:txBody>
      </p:sp>
      <p:sp>
        <p:nvSpPr>
          <p:cNvPr id="5"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r>
              <a:rPr lang="en-US" sz="4400" b="0" strike="noStrike" spc="-1">
                <a:latin typeface="Arial"/>
              </a:rPr>
              <a:t>Ana başlık metnini düzenlemek için tıklayın</a:t>
            </a:r>
          </a:p>
        </p:txBody>
      </p:sp>
      <p:sp>
        <p:nvSpPr>
          <p:cNvPr id="6"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Anahat metninin biçimini düzenlemek için tıklayın</a:t>
            </a:r>
          </a:p>
          <a:p>
            <a:pPr marL="864000" lvl="1" indent="-324000">
              <a:spcBef>
                <a:spcPts val="1134"/>
              </a:spcBef>
              <a:buClr>
                <a:srgbClr val="000000"/>
              </a:buClr>
              <a:buSzPct val="75000"/>
              <a:buFont typeface="Symbol" charset="2"/>
              <a:buChar char=""/>
            </a:pPr>
            <a:r>
              <a:rPr lang="en-US" sz="2800" b="0" strike="noStrike" spc="-1">
                <a:latin typeface="Arial"/>
              </a:rPr>
              <a:t>İkinci Anahat Düzeyi</a:t>
            </a:r>
          </a:p>
          <a:p>
            <a:pPr marL="1296000" lvl="2" indent="-288000">
              <a:spcBef>
                <a:spcPts val="850"/>
              </a:spcBef>
              <a:buClr>
                <a:srgbClr val="000000"/>
              </a:buClr>
              <a:buSzPct val="45000"/>
              <a:buFont typeface="Wingdings" charset="2"/>
              <a:buChar char=""/>
            </a:pPr>
            <a:r>
              <a:rPr lang="en-US" sz="2400" b="0" strike="noStrike" spc="-1">
                <a:latin typeface="Arial"/>
              </a:rPr>
              <a:t>Üçüncü Anahat Düzeyi</a:t>
            </a:r>
          </a:p>
          <a:p>
            <a:pPr marL="1728000" lvl="3" indent="-216000">
              <a:spcBef>
                <a:spcPts val="567"/>
              </a:spcBef>
              <a:buClr>
                <a:srgbClr val="000000"/>
              </a:buClr>
              <a:buSzPct val="75000"/>
              <a:buFont typeface="Symbol" charset="2"/>
              <a:buChar char=""/>
            </a:pPr>
            <a:r>
              <a:rPr lang="en-US" sz="2000" b="0" strike="noStrike" spc="-1">
                <a:latin typeface="Arial"/>
              </a:rPr>
              <a:t>Dördüncü Anahat Düzeyi</a:t>
            </a:r>
          </a:p>
          <a:p>
            <a:pPr marL="2160000" lvl="4" indent="-216000">
              <a:spcBef>
                <a:spcPts val="283"/>
              </a:spcBef>
              <a:buClr>
                <a:srgbClr val="000000"/>
              </a:buClr>
              <a:buSzPct val="45000"/>
              <a:buFont typeface="Wingdings" charset="2"/>
              <a:buChar char=""/>
            </a:pPr>
            <a:r>
              <a:rPr lang="en-US" sz="2000" b="0" strike="noStrike" spc="-1">
                <a:latin typeface="Arial"/>
              </a:rPr>
              <a:t>Beşinci Anahat Düzeyi</a:t>
            </a:r>
          </a:p>
          <a:p>
            <a:pPr marL="2592000" lvl="5" indent="-216000">
              <a:spcBef>
                <a:spcPts val="283"/>
              </a:spcBef>
              <a:buClr>
                <a:srgbClr val="000000"/>
              </a:buClr>
              <a:buSzPct val="45000"/>
              <a:buFont typeface="Wingdings" charset="2"/>
              <a:buChar char=""/>
            </a:pPr>
            <a:r>
              <a:rPr lang="en-US" sz="2000" b="0" strike="noStrike" spc="-1">
                <a:latin typeface="Arial"/>
              </a:rPr>
              <a:t>Altıncı Anahat Düzeyi</a:t>
            </a:r>
          </a:p>
          <a:p>
            <a:pPr marL="3024000" lvl="6" indent="-216000">
              <a:spcBef>
                <a:spcPts val="283"/>
              </a:spcBef>
              <a:buClr>
                <a:srgbClr val="000000"/>
              </a:buClr>
              <a:buSzPct val="45000"/>
              <a:buFont typeface="Wingdings" charset="2"/>
              <a:buChar char=""/>
            </a:pPr>
            <a:r>
              <a:rPr lang="en-US" sz="2000" b="0" strike="noStrike" spc="-1">
                <a:latin typeface="Arial"/>
              </a:rPr>
              <a:t>Yedinci Anahat Düzeyi</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43" name="Grup 8"/>
          <p:cNvGrpSpPr/>
          <p:nvPr/>
        </p:nvGrpSpPr>
        <p:grpSpPr>
          <a:xfrm>
            <a:off x="0" y="6233760"/>
            <a:ext cx="11390760" cy="487080"/>
            <a:chOff x="0" y="6233760"/>
            <a:chExt cx="11390760" cy="487080"/>
          </a:xfrm>
        </p:grpSpPr>
        <p:sp>
          <p:nvSpPr>
            <p:cNvPr id="44" name="Dikdörtgen 9"/>
            <p:cNvSpPr/>
            <p:nvPr/>
          </p:nvSpPr>
          <p:spPr>
            <a:xfrm>
              <a:off x="0" y="6351480"/>
              <a:ext cx="10043280" cy="369360"/>
            </a:xfrm>
            <a:prstGeom prst="rect">
              <a:avLst/>
            </a:prstGeom>
            <a:solidFill>
              <a:srgbClr val="0052A3"/>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nSpc>
                  <a:spcPct val="100000"/>
                </a:lnSpc>
              </a:pPr>
              <a:r>
                <a:rPr lang="tr-TR" sz="1800" b="1" strike="noStrike" spc="-1">
                  <a:solidFill>
                    <a:srgbClr val="FFFFFF"/>
                  </a:solidFill>
                  <a:latin typeface="Calibri"/>
                  <a:ea typeface="DejaVu Sans"/>
                </a:rPr>
                <a:t>  Afet ve Acil Durum Yönetimi Başkanlığı</a:t>
              </a:r>
              <a:endParaRPr lang="en-US" sz="1800" b="0" strike="noStrike" spc="-1">
                <a:latin typeface="Arial"/>
              </a:endParaRPr>
            </a:p>
          </p:txBody>
        </p:sp>
        <p:pic>
          <p:nvPicPr>
            <p:cNvPr id="45" name="Picture 2" descr="https://www.afad.gov.tr/upload/Node/24144/files/logo_yazi-01+1.jpg"/>
            <p:cNvPicPr/>
            <p:nvPr/>
          </p:nvPicPr>
          <p:blipFill>
            <a:blip r:embed="rId14"/>
            <a:srcRect l="-1743" t="15545" r="5150" b="13824"/>
            <a:stretch/>
          </p:blipFill>
          <p:spPr>
            <a:xfrm>
              <a:off x="10055160" y="6233760"/>
              <a:ext cx="1335600" cy="486720"/>
            </a:xfrm>
            <a:prstGeom prst="rect">
              <a:avLst/>
            </a:prstGeom>
            <a:ln w="0">
              <a:noFill/>
            </a:ln>
          </p:spPr>
        </p:pic>
      </p:grpSp>
      <p:sp>
        <p:nvSpPr>
          <p:cNvPr id="46" name="Slide Number Placeholder 7"/>
          <p:cNvSpPr/>
          <p:nvPr/>
        </p:nvSpPr>
        <p:spPr>
          <a:xfrm>
            <a:off x="11347920" y="6441480"/>
            <a:ext cx="437040" cy="27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tabLst>
                <a:tab pos="0" algn="l"/>
              </a:tabLst>
            </a:pPr>
            <a:fld id="{61CF3CC7-660B-4D65-8765-991165597C88}" type="slidenum">
              <a:rPr lang="en-US" sz="1200" b="1" strike="noStrike" spc="-1">
                <a:solidFill>
                  <a:srgbClr val="ED7D31"/>
                </a:solidFill>
                <a:latin typeface="Calibri"/>
                <a:ea typeface="DejaVu Sans"/>
              </a:rPr>
              <a:t>‹#›</a:t>
            </a:fld>
            <a:endParaRPr lang="en-US" sz="1200" b="0" strike="noStrike" spc="-1">
              <a:latin typeface="Arial"/>
            </a:endParaRPr>
          </a:p>
        </p:txBody>
      </p:sp>
      <p:sp>
        <p:nvSpPr>
          <p:cNvPr id="47" name="Slayt Numarası Yer Tutucusu 3"/>
          <p:cNvSpPr/>
          <p:nvPr/>
        </p:nvSpPr>
        <p:spPr>
          <a:xfrm>
            <a:off x="11361240" y="6400440"/>
            <a:ext cx="725400" cy="364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tabLst>
                <a:tab pos="0" algn="l"/>
              </a:tabLst>
            </a:pPr>
            <a:r>
              <a:rPr lang="tr-TR" sz="1200" b="1" strike="noStrike" spc="-1">
                <a:solidFill>
                  <a:srgbClr val="ED7D31"/>
                </a:solidFill>
                <a:latin typeface="Calibri"/>
                <a:ea typeface="DejaVu Sans"/>
              </a:rPr>
              <a:t>/ 50</a:t>
            </a:r>
            <a:endParaRPr lang="en-US" sz="1200" b="0" strike="noStrike" spc="-1">
              <a:latin typeface="Arial"/>
            </a:endParaRPr>
          </a:p>
        </p:txBody>
      </p:sp>
      <p:pic>
        <p:nvPicPr>
          <p:cNvPr id="48" name="Picture 2"/>
          <p:cNvPicPr/>
          <p:nvPr/>
        </p:nvPicPr>
        <p:blipFill>
          <a:blip r:embed="rId15"/>
          <a:stretch/>
        </p:blipFill>
        <p:spPr>
          <a:xfrm>
            <a:off x="11176920" y="106560"/>
            <a:ext cx="921960" cy="922320"/>
          </a:xfrm>
          <a:prstGeom prst="rect">
            <a:avLst/>
          </a:prstGeom>
          <a:ln w="0">
            <a:noFill/>
          </a:ln>
        </p:spPr>
      </p:pic>
      <p:sp>
        <p:nvSpPr>
          <p:cNvPr id="49"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r>
              <a:rPr lang="en-US" sz="4400" b="0" strike="noStrike" spc="-1">
                <a:latin typeface="Arial"/>
              </a:rPr>
              <a:t>Ana başlık metnini düzenlemek için tıklayın</a:t>
            </a:r>
          </a:p>
        </p:txBody>
      </p:sp>
      <p:sp>
        <p:nvSpPr>
          <p:cNvPr id="50"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Anahat metninin biçimini düzenlemek için tıklayın</a:t>
            </a:r>
          </a:p>
          <a:p>
            <a:pPr marL="864000" lvl="1" indent="-324000">
              <a:spcBef>
                <a:spcPts val="1134"/>
              </a:spcBef>
              <a:buClr>
                <a:srgbClr val="000000"/>
              </a:buClr>
              <a:buSzPct val="75000"/>
              <a:buFont typeface="Symbol" charset="2"/>
              <a:buChar char=""/>
            </a:pPr>
            <a:r>
              <a:rPr lang="en-US" sz="2800" b="0" strike="noStrike" spc="-1">
                <a:latin typeface="Arial"/>
              </a:rPr>
              <a:t>İkinci Anahat Düzeyi</a:t>
            </a:r>
          </a:p>
          <a:p>
            <a:pPr marL="1296000" lvl="2" indent="-288000">
              <a:spcBef>
                <a:spcPts val="850"/>
              </a:spcBef>
              <a:buClr>
                <a:srgbClr val="000000"/>
              </a:buClr>
              <a:buSzPct val="45000"/>
              <a:buFont typeface="Wingdings" charset="2"/>
              <a:buChar char=""/>
            </a:pPr>
            <a:r>
              <a:rPr lang="en-US" sz="2400" b="0" strike="noStrike" spc="-1">
                <a:latin typeface="Arial"/>
              </a:rPr>
              <a:t>Üçüncü Anahat Düzeyi</a:t>
            </a:r>
          </a:p>
          <a:p>
            <a:pPr marL="1728000" lvl="3" indent="-216000">
              <a:spcBef>
                <a:spcPts val="567"/>
              </a:spcBef>
              <a:buClr>
                <a:srgbClr val="000000"/>
              </a:buClr>
              <a:buSzPct val="75000"/>
              <a:buFont typeface="Symbol" charset="2"/>
              <a:buChar char=""/>
            </a:pPr>
            <a:r>
              <a:rPr lang="en-US" sz="2000" b="0" strike="noStrike" spc="-1">
                <a:latin typeface="Arial"/>
              </a:rPr>
              <a:t>Dördüncü Anahat Düzeyi</a:t>
            </a:r>
          </a:p>
          <a:p>
            <a:pPr marL="2160000" lvl="4" indent="-216000">
              <a:spcBef>
                <a:spcPts val="283"/>
              </a:spcBef>
              <a:buClr>
                <a:srgbClr val="000000"/>
              </a:buClr>
              <a:buSzPct val="45000"/>
              <a:buFont typeface="Wingdings" charset="2"/>
              <a:buChar char=""/>
            </a:pPr>
            <a:r>
              <a:rPr lang="en-US" sz="2000" b="0" strike="noStrike" spc="-1">
                <a:latin typeface="Arial"/>
              </a:rPr>
              <a:t>Beşinci Anahat Düzeyi</a:t>
            </a:r>
          </a:p>
          <a:p>
            <a:pPr marL="2592000" lvl="5" indent="-216000">
              <a:spcBef>
                <a:spcPts val="283"/>
              </a:spcBef>
              <a:buClr>
                <a:srgbClr val="000000"/>
              </a:buClr>
              <a:buSzPct val="45000"/>
              <a:buFont typeface="Wingdings" charset="2"/>
              <a:buChar char=""/>
            </a:pPr>
            <a:r>
              <a:rPr lang="en-US" sz="2000" b="0" strike="noStrike" spc="-1">
                <a:latin typeface="Arial"/>
              </a:rPr>
              <a:t>Altıncı Anahat Düzeyi</a:t>
            </a:r>
          </a:p>
          <a:p>
            <a:pPr marL="3024000" lvl="6" indent="-216000">
              <a:spcBef>
                <a:spcPts val="283"/>
              </a:spcBef>
              <a:buClr>
                <a:srgbClr val="000000"/>
              </a:buClr>
              <a:buSzPct val="45000"/>
              <a:buFont typeface="Wingdings" charset="2"/>
              <a:buChar char=""/>
            </a:pPr>
            <a:r>
              <a:rPr lang="en-US" sz="2000" b="0" strike="noStrike" spc="-1">
                <a:latin typeface="Arial"/>
              </a:rPr>
              <a:t>Yedinci Anahat Düzeyi</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87" name="Grup 8"/>
          <p:cNvGrpSpPr/>
          <p:nvPr/>
        </p:nvGrpSpPr>
        <p:grpSpPr>
          <a:xfrm>
            <a:off x="0" y="6233760"/>
            <a:ext cx="11390760" cy="487080"/>
            <a:chOff x="0" y="6233760"/>
            <a:chExt cx="11390760" cy="487080"/>
          </a:xfrm>
        </p:grpSpPr>
        <p:sp>
          <p:nvSpPr>
            <p:cNvPr id="88" name="Dikdörtgen 9"/>
            <p:cNvSpPr/>
            <p:nvPr/>
          </p:nvSpPr>
          <p:spPr>
            <a:xfrm>
              <a:off x="0" y="6351480"/>
              <a:ext cx="10043280" cy="369360"/>
            </a:xfrm>
            <a:prstGeom prst="rect">
              <a:avLst/>
            </a:prstGeom>
            <a:solidFill>
              <a:srgbClr val="0052A3"/>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nSpc>
                  <a:spcPct val="100000"/>
                </a:lnSpc>
              </a:pPr>
              <a:r>
                <a:rPr lang="tr-TR" sz="1800" b="1" strike="noStrike" spc="-1">
                  <a:solidFill>
                    <a:srgbClr val="FFFFFF"/>
                  </a:solidFill>
                  <a:latin typeface="Calibri"/>
                  <a:ea typeface="DejaVu Sans"/>
                </a:rPr>
                <a:t>  Afet ve Acil Durum Yönetimi Başkanlığı</a:t>
              </a:r>
              <a:endParaRPr lang="en-US" sz="1800" b="0" strike="noStrike" spc="-1">
                <a:latin typeface="Arial"/>
              </a:endParaRPr>
            </a:p>
          </p:txBody>
        </p:sp>
        <p:pic>
          <p:nvPicPr>
            <p:cNvPr id="89" name="Picture 2" descr="https://www.afad.gov.tr/upload/Node/24144/files/logo_yazi-01+1.jpg"/>
            <p:cNvPicPr/>
            <p:nvPr/>
          </p:nvPicPr>
          <p:blipFill>
            <a:blip r:embed="rId14"/>
            <a:srcRect l="-1743" t="15545" r="5150" b="13824"/>
            <a:stretch/>
          </p:blipFill>
          <p:spPr>
            <a:xfrm>
              <a:off x="10055160" y="6233760"/>
              <a:ext cx="1335600" cy="486720"/>
            </a:xfrm>
            <a:prstGeom prst="rect">
              <a:avLst/>
            </a:prstGeom>
            <a:ln w="0">
              <a:noFill/>
            </a:ln>
          </p:spPr>
        </p:pic>
      </p:grpSp>
      <p:sp>
        <p:nvSpPr>
          <p:cNvPr id="90" name="Slide Number Placeholder 7"/>
          <p:cNvSpPr/>
          <p:nvPr/>
        </p:nvSpPr>
        <p:spPr>
          <a:xfrm>
            <a:off x="11347920" y="6441480"/>
            <a:ext cx="437040" cy="27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tabLst>
                <a:tab pos="0" algn="l"/>
              </a:tabLst>
            </a:pPr>
            <a:fld id="{00A7BD2B-6E35-4703-8B78-3CBA24BF1CF0}" type="slidenum">
              <a:rPr lang="en-US" sz="1200" b="1" strike="noStrike" spc="-1">
                <a:solidFill>
                  <a:srgbClr val="ED7D31"/>
                </a:solidFill>
                <a:latin typeface="Calibri"/>
                <a:ea typeface="DejaVu Sans"/>
              </a:rPr>
              <a:t>‹#›</a:t>
            </a:fld>
            <a:endParaRPr lang="en-US" sz="1200" b="0" strike="noStrike" spc="-1">
              <a:latin typeface="Arial"/>
            </a:endParaRPr>
          </a:p>
        </p:txBody>
      </p:sp>
      <p:sp>
        <p:nvSpPr>
          <p:cNvPr id="91" name="Slayt Numarası Yer Tutucusu 3"/>
          <p:cNvSpPr/>
          <p:nvPr/>
        </p:nvSpPr>
        <p:spPr>
          <a:xfrm>
            <a:off x="11361240" y="6400440"/>
            <a:ext cx="725400" cy="364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tabLst>
                <a:tab pos="0" algn="l"/>
              </a:tabLst>
            </a:pPr>
            <a:r>
              <a:rPr lang="tr-TR" sz="1200" b="1" strike="noStrike" spc="-1">
                <a:solidFill>
                  <a:srgbClr val="ED7D31"/>
                </a:solidFill>
                <a:latin typeface="Calibri"/>
                <a:ea typeface="DejaVu Sans"/>
              </a:rPr>
              <a:t>/ 50</a:t>
            </a:r>
            <a:endParaRPr lang="en-US" sz="1200" b="0" strike="noStrike" spc="-1">
              <a:latin typeface="Arial"/>
            </a:endParaRPr>
          </a:p>
        </p:txBody>
      </p:sp>
      <p:sp>
        <p:nvSpPr>
          <p:cNvPr id="92"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r>
              <a:rPr lang="en-US" sz="4400" b="0" strike="noStrike" spc="-1">
                <a:latin typeface="Arial"/>
              </a:rPr>
              <a:t>Ana başlık metnini düzenlemek için tıklayın</a:t>
            </a:r>
          </a:p>
        </p:txBody>
      </p:sp>
      <p:sp>
        <p:nvSpPr>
          <p:cNvPr id="9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Anahat metninin biçimini düzenlemek için tıklayın</a:t>
            </a:r>
          </a:p>
          <a:p>
            <a:pPr marL="864000" lvl="1" indent="-324000">
              <a:spcBef>
                <a:spcPts val="1134"/>
              </a:spcBef>
              <a:buClr>
                <a:srgbClr val="000000"/>
              </a:buClr>
              <a:buSzPct val="75000"/>
              <a:buFont typeface="Symbol" charset="2"/>
              <a:buChar char=""/>
            </a:pPr>
            <a:r>
              <a:rPr lang="en-US" sz="2800" b="0" strike="noStrike" spc="-1">
                <a:latin typeface="Arial"/>
              </a:rPr>
              <a:t>İkinci Anahat Düzeyi</a:t>
            </a:r>
          </a:p>
          <a:p>
            <a:pPr marL="1296000" lvl="2" indent="-288000">
              <a:spcBef>
                <a:spcPts val="850"/>
              </a:spcBef>
              <a:buClr>
                <a:srgbClr val="000000"/>
              </a:buClr>
              <a:buSzPct val="45000"/>
              <a:buFont typeface="Wingdings" charset="2"/>
              <a:buChar char=""/>
            </a:pPr>
            <a:r>
              <a:rPr lang="en-US" sz="2400" b="0" strike="noStrike" spc="-1">
                <a:latin typeface="Arial"/>
              </a:rPr>
              <a:t>Üçüncü Anahat Düzeyi</a:t>
            </a:r>
          </a:p>
          <a:p>
            <a:pPr marL="1728000" lvl="3" indent="-216000">
              <a:spcBef>
                <a:spcPts val="567"/>
              </a:spcBef>
              <a:buClr>
                <a:srgbClr val="000000"/>
              </a:buClr>
              <a:buSzPct val="75000"/>
              <a:buFont typeface="Symbol" charset="2"/>
              <a:buChar char=""/>
            </a:pPr>
            <a:r>
              <a:rPr lang="en-US" sz="2000" b="0" strike="noStrike" spc="-1">
                <a:latin typeface="Arial"/>
              </a:rPr>
              <a:t>Dördüncü Anahat Düzeyi</a:t>
            </a:r>
          </a:p>
          <a:p>
            <a:pPr marL="2160000" lvl="4" indent="-216000">
              <a:spcBef>
                <a:spcPts val="283"/>
              </a:spcBef>
              <a:buClr>
                <a:srgbClr val="000000"/>
              </a:buClr>
              <a:buSzPct val="45000"/>
              <a:buFont typeface="Wingdings" charset="2"/>
              <a:buChar char=""/>
            </a:pPr>
            <a:r>
              <a:rPr lang="en-US" sz="2000" b="0" strike="noStrike" spc="-1">
                <a:latin typeface="Arial"/>
              </a:rPr>
              <a:t>Beşinci Anahat Düzeyi</a:t>
            </a:r>
          </a:p>
          <a:p>
            <a:pPr marL="2592000" lvl="5" indent="-216000">
              <a:spcBef>
                <a:spcPts val="283"/>
              </a:spcBef>
              <a:buClr>
                <a:srgbClr val="000000"/>
              </a:buClr>
              <a:buSzPct val="45000"/>
              <a:buFont typeface="Wingdings" charset="2"/>
              <a:buChar char=""/>
            </a:pPr>
            <a:r>
              <a:rPr lang="en-US" sz="2000" b="0" strike="noStrike" spc="-1">
                <a:latin typeface="Arial"/>
              </a:rPr>
              <a:t>Altıncı Anahat Düzeyi</a:t>
            </a:r>
          </a:p>
          <a:p>
            <a:pPr marL="3024000" lvl="6" indent="-216000">
              <a:spcBef>
                <a:spcPts val="283"/>
              </a:spcBef>
              <a:buClr>
                <a:srgbClr val="000000"/>
              </a:buClr>
              <a:buSzPct val="45000"/>
              <a:buFont typeface="Wingdings" charset="2"/>
              <a:buChar char=""/>
            </a:pPr>
            <a:r>
              <a:rPr lang="en-US" sz="2000" b="0" strike="noStrike" spc="-1">
                <a:latin typeface="Arial"/>
              </a:rPr>
              <a:t>Yedinci Anahat Düzeyi</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38.jpe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40.wmf"/></Relationships>
</file>

<file path=ppt/slides/_rels/slide12.xml.rels><?xml version="1.0" encoding="UTF-8" standalone="yes"?>
<Relationships xmlns="http://schemas.openxmlformats.org/package/2006/relationships"><Relationship Id="rId8" Type="http://schemas.openxmlformats.org/officeDocument/2006/relationships/image" Target="../media/image46.wmf"/><Relationship Id="rId3" Type="http://schemas.openxmlformats.org/officeDocument/2006/relationships/image" Target="../media/image41.png"/><Relationship Id="rId7" Type="http://schemas.openxmlformats.org/officeDocument/2006/relationships/image" Target="../media/image45.wmf"/><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44.wmf"/><Relationship Id="rId5" Type="http://schemas.openxmlformats.org/officeDocument/2006/relationships/image" Target="../media/image43.wmf"/><Relationship Id="rId10" Type="http://schemas.openxmlformats.org/officeDocument/2006/relationships/image" Target="../media/image48.wmf"/><Relationship Id="rId4" Type="http://schemas.openxmlformats.org/officeDocument/2006/relationships/image" Target="../media/image42.wmf"/><Relationship Id="rId9" Type="http://schemas.openxmlformats.org/officeDocument/2006/relationships/image" Target="../media/image47.wmf"/></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50.gif"/></Relationships>
</file>

<file path=ppt/slides/_rels/slide14.xml.rels><?xml version="1.0" encoding="UTF-8" standalone="yes"?>
<Relationships xmlns="http://schemas.openxmlformats.org/package/2006/relationships"><Relationship Id="rId8" Type="http://schemas.openxmlformats.org/officeDocument/2006/relationships/image" Target="../media/image56.wmf"/><Relationship Id="rId3" Type="http://schemas.openxmlformats.org/officeDocument/2006/relationships/image" Target="../media/image51.jpeg"/><Relationship Id="rId7"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jpeg"/></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61.wmf"/><Relationship Id="rId5" Type="http://schemas.openxmlformats.org/officeDocument/2006/relationships/image" Target="../media/image60.png"/><Relationship Id="rId4" Type="http://schemas.openxmlformats.org/officeDocument/2006/relationships/image" Target="../media/image59.png"/></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63.wmf"/><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8" Type="http://schemas.openxmlformats.org/officeDocument/2006/relationships/image" Target="../media/image69.wmf"/><Relationship Id="rId3" Type="http://schemas.openxmlformats.org/officeDocument/2006/relationships/image" Target="../media/image64.jpeg"/><Relationship Id="rId7" Type="http://schemas.openxmlformats.org/officeDocument/2006/relationships/image" Target="../media/image68.wmf"/><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19.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77.png"/><Relationship Id="rId4" Type="http://schemas.openxmlformats.org/officeDocument/2006/relationships/image" Target="../media/image76.wmf"/></Relationships>
</file>

<file path=ppt/slides/_rels/slide21.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wmf"/><Relationship Id="rId12"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81.wmf"/><Relationship Id="rId11" Type="http://schemas.openxmlformats.org/officeDocument/2006/relationships/image" Target="../media/image86.wmf"/><Relationship Id="rId5" Type="http://schemas.openxmlformats.org/officeDocument/2006/relationships/image" Target="../media/image80.png"/><Relationship Id="rId10" Type="http://schemas.openxmlformats.org/officeDocument/2006/relationships/image" Target="../media/image85.wmf"/><Relationship Id="rId4" Type="http://schemas.openxmlformats.org/officeDocument/2006/relationships/image" Target="../media/image79.png"/><Relationship Id="rId9" Type="http://schemas.openxmlformats.org/officeDocument/2006/relationships/image" Target="../media/image84.wmf"/></Relationships>
</file>

<file path=ppt/slides/_rels/slide22.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slideLayout" Target="../slideLayouts/slideLayout13.xml"/><Relationship Id="rId7" Type="http://schemas.openxmlformats.org/officeDocument/2006/relationships/image" Target="../media/image88.png"/><Relationship Id="rId12" Type="http://schemas.openxmlformats.org/officeDocument/2006/relationships/image" Target="../media/image9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7.png"/><Relationship Id="rId11" Type="http://schemas.openxmlformats.org/officeDocument/2006/relationships/image" Target="../media/image91.png"/><Relationship Id="rId5" Type="http://schemas.openxmlformats.org/officeDocument/2006/relationships/image" Target="../media/image22.png"/><Relationship Id="rId10" Type="http://schemas.openxmlformats.org/officeDocument/2006/relationships/image" Target="../media/image24.png"/><Relationship Id="rId4" Type="http://schemas.openxmlformats.org/officeDocument/2006/relationships/notesSlide" Target="../notesSlides/notesSlide22.xml"/><Relationship Id="rId9" Type="http://schemas.openxmlformats.org/officeDocument/2006/relationships/image" Target="../media/image90.png"/></Relationships>
</file>

<file path=ppt/slides/_rels/slide23.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3.png"/><Relationship Id="rId7" Type="http://schemas.openxmlformats.org/officeDocument/2006/relationships/image" Target="../media/image96.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95.png"/><Relationship Id="rId11" Type="http://schemas.openxmlformats.org/officeDocument/2006/relationships/image" Target="../media/image100.png"/><Relationship Id="rId5" Type="http://schemas.openxmlformats.org/officeDocument/2006/relationships/image" Target="../media/image94.png"/><Relationship Id="rId10" Type="http://schemas.openxmlformats.org/officeDocument/2006/relationships/image" Target="../media/image99.png"/><Relationship Id="rId4" Type="http://schemas.openxmlformats.org/officeDocument/2006/relationships/image" Target="../media/image59.png"/><Relationship Id="rId9" Type="http://schemas.openxmlformats.org/officeDocument/2006/relationships/image" Target="../media/image98.png"/></Relationships>
</file>

<file path=ppt/slides/_rels/slide2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2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0.xml"/><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10.png"/><Relationship Id="rId7" Type="http://schemas.openxmlformats.org/officeDocument/2006/relationships/image" Target="../media/image113.png"/><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112.png"/><Relationship Id="rId5" Type="http://schemas.openxmlformats.org/officeDocument/2006/relationships/image" Target="../media/image59.png"/><Relationship Id="rId4" Type="http://schemas.openxmlformats.org/officeDocument/2006/relationships/image" Target="../media/image111.png"/><Relationship Id="rId9"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3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35.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6.png"/><Relationship Id="rId7" Type="http://schemas.openxmlformats.org/officeDocument/2006/relationships/image" Target="../media/image130.png"/><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 Id="rId9" Type="http://schemas.openxmlformats.org/officeDocument/2006/relationships/image" Target="../media/image132.png"/></Relationships>
</file>

<file path=ppt/slides/_rels/slide3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134.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25.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13.xml"/><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notesSlide" Target="../notesSlides/notesSlide6.xml"/><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 name="Resim 1"/>
          <p:cNvPicPr/>
          <p:nvPr/>
        </p:nvPicPr>
        <p:blipFill>
          <a:blip r:embed="rId3"/>
          <a:stretch/>
        </p:blipFill>
        <p:spPr>
          <a:xfrm>
            <a:off x="0" y="0"/>
            <a:ext cx="12191400" cy="6857280"/>
          </a:xfrm>
          <a:prstGeom prst="rect">
            <a:avLst/>
          </a:prstGeom>
          <a:ln w="0">
            <a:noFill/>
          </a:ln>
        </p:spPr>
      </p:pic>
      <p:sp>
        <p:nvSpPr>
          <p:cNvPr id="137" name="Dikdörtgen 2"/>
          <p:cNvSpPr/>
          <p:nvPr/>
        </p:nvSpPr>
        <p:spPr>
          <a:xfrm>
            <a:off x="0" y="6231960"/>
            <a:ext cx="12191400" cy="369360"/>
          </a:xfrm>
          <a:prstGeom prst="rect">
            <a:avLst/>
          </a:prstGeom>
          <a:solidFill>
            <a:srgbClr val="0052A3"/>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tr-TR" sz="1800" b="1" strike="noStrike" spc="-1">
                <a:solidFill>
                  <a:srgbClr val="FFFFFF"/>
                </a:solidFill>
                <a:latin typeface="Calibri"/>
                <a:ea typeface="DejaVu Sans"/>
              </a:rPr>
              <a:t>Afet ve Acil Durum Yönetimi Başkanlığı</a:t>
            </a:r>
            <a:endParaRPr lang="en-US" sz="1800" b="0" strike="noStrike" spc="-1">
              <a:latin typeface="Arial"/>
            </a:endParaRPr>
          </a:p>
        </p:txBody>
      </p:sp>
      <p:sp>
        <p:nvSpPr>
          <p:cNvPr id="138" name="Metin kutusu 3"/>
          <p:cNvSpPr/>
          <p:nvPr/>
        </p:nvSpPr>
        <p:spPr>
          <a:xfrm>
            <a:off x="348480" y="2701800"/>
            <a:ext cx="6077160" cy="1786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Bef>
                <a:spcPts val="799"/>
              </a:spcBef>
            </a:pPr>
            <a:endParaRPr lang="en-US" sz="1800" b="0" strike="noStrike" spc="-1">
              <a:latin typeface="Arial"/>
            </a:endParaRPr>
          </a:p>
          <a:p>
            <a:pPr algn="ctr">
              <a:lnSpc>
                <a:spcPct val="100000"/>
              </a:lnSpc>
              <a:spcBef>
                <a:spcPts val="799"/>
              </a:spcBef>
            </a:pPr>
            <a:r>
              <a:rPr lang="tr-TR" sz="4000" b="1" strike="noStrike" spc="-1">
                <a:solidFill>
                  <a:srgbClr val="ED7D31"/>
                </a:solidFill>
                <a:latin typeface="Arial"/>
                <a:ea typeface="DejaVu Sans"/>
              </a:rPr>
              <a:t>AFET FARKINDALIK </a:t>
            </a:r>
            <a:endParaRPr lang="en-US" sz="4000" b="0" strike="noStrike" spc="-1">
              <a:latin typeface="Arial"/>
            </a:endParaRPr>
          </a:p>
          <a:p>
            <a:pPr algn="ctr">
              <a:lnSpc>
                <a:spcPct val="100000"/>
              </a:lnSpc>
              <a:spcBef>
                <a:spcPts val="799"/>
              </a:spcBef>
            </a:pPr>
            <a:r>
              <a:rPr lang="tr-TR" sz="4000" b="1" strike="noStrike" spc="-1">
                <a:solidFill>
                  <a:srgbClr val="ED7D31"/>
                </a:solidFill>
                <a:latin typeface="Arial"/>
                <a:ea typeface="DejaVu Sans"/>
              </a:rPr>
              <a:t>EĞİTİMİ </a:t>
            </a:r>
            <a:endParaRPr lang="en-US" sz="4000" b="0" strike="noStrike" spc="-1">
              <a:latin typeface="Arial"/>
            </a:endParaRPr>
          </a:p>
        </p:txBody>
      </p:sp>
      <p:pic>
        <p:nvPicPr>
          <p:cNvPr id="139" name="Resim 4"/>
          <p:cNvPicPr/>
          <p:nvPr/>
        </p:nvPicPr>
        <p:blipFill>
          <a:blip r:embed="rId4"/>
          <a:stretch/>
        </p:blipFill>
        <p:spPr>
          <a:xfrm>
            <a:off x="685800" y="228600"/>
            <a:ext cx="4848480" cy="2419560"/>
          </a:xfrm>
          <a:prstGeom prst="rect">
            <a:avLst/>
          </a:prstGeom>
          <a:ln w="0">
            <a:noFill/>
          </a:ln>
        </p:spPr>
      </p:pic>
      <p:pic>
        <p:nvPicPr>
          <p:cNvPr id="140" name="Resim 139"/>
          <p:cNvPicPr/>
          <p:nvPr/>
        </p:nvPicPr>
        <p:blipFill>
          <a:blip r:embed="rId5"/>
          <a:stretch/>
        </p:blipFill>
        <p:spPr>
          <a:xfrm>
            <a:off x="5715000" y="0"/>
            <a:ext cx="6466320" cy="617184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xmlns:p15="http://schemas.microsoft.com/office/powerpoint/2012/main">
      <p:transition spd="slow">
        <p:push dir="u"/>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 name="Resim 9" descr="ekran görüntüsü içeren bir resim&#10;&#10;Açıklama otomatik olarak oluşturuldu"/>
          <p:cNvPicPr/>
          <p:nvPr/>
        </p:nvPicPr>
        <p:blipFill>
          <a:blip r:embed="rId3"/>
          <a:stretch/>
        </p:blipFill>
        <p:spPr>
          <a:xfrm rot="20209800">
            <a:off x="1730880" y="2469600"/>
            <a:ext cx="3108600" cy="2310480"/>
          </a:xfrm>
          <a:prstGeom prst="rect">
            <a:avLst/>
          </a:prstGeom>
          <a:ln w="0">
            <a:noFill/>
          </a:ln>
        </p:spPr>
      </p:pic>
      <p:pic>
        <p:nvPicPr>
          <p:cNvPr id="195" name="Resim 3"/>
          <p:cNvPicPr/>
          <p:nvPr/>
        </p:nvPicPr>
        <p:blipFill>
          <a:blip r:embed="rId4"/>
          <a:stretch/>
        </p:blipFill>
        <p:spPr>
          <a:xfrm rot="20246400">
            <a:off x="1694880" y="1353960"/>
            <a:ext cx="3156120" cy="4426920"/>
          </a:xfrm>
          <a:prstGeom prst="rect">
            <a:avLst/>
          </a:prstGeom>
          <a:ln w="0">
            <a:noFill/>
          </a:ln>
        </p:spPr>
      </p:pic>
      <p:sp>
        <p:nvSpPr>
          <p:cNvPr id="196" name="Dikdörtgen 6"/>
          <p:cNvSpPr/>
          <p:nvPr/>
        </p:nvSpPr>
        <p:spPr>
          <a:xfrm>
            <a:off x="6799320" y="4132440"/>
            <a:ext cx="4488480" cy="1430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tr-TR" sz="2200" b="1" strike="noStrike" spc="-1">
                <a:solidFill>
                  <a:srgbClr val="44546A"/>
                </a:solidFill>
                <a:latin typeface="Roboto"/>
                <a:ea typeface="Calibri"/>
              </a:rPr>
              <a:t>Tüm aile üyelerinin katılımı ile </a:t>
            </a:r>
            <a:endParaRPr lang="en-US" sz="2200" b="0" strike="noStrike" spc="-1">
              <a:latin typeface="Arial"/>
            </a:endParaRPr>
          </a:p>
          <a:p>
            <a:pPr>
              <a:lnSpc>
                <a:spcPct val="100000"/>
              </a:lnSpc>
            </a:pPr>
            <a:r>
              <a:rPr lang="tr-TR" sz="2200" b="1" strike="noStrike" spc="-1">
                <a:solidFill>
                  <a:srgbClr val="44546A"/>
                </a:solidFill>
                <a:latin typeface="Roboto"/>
                <a:ea typeface="Calibri"/>
              </a:rPr>
              <a:t>(çocuklar da dahil olmak üzere) bir aile toplantısı yaparak, gerekli önlemleri vakit kaybetmeden alın. </a:t>
            </a:r>
            <a:endParaRPr lang="en-US" sz="2200" b="0" strike="noStrike" spc="-1">
              <a:latin typeface="Arial"/>
            </a:endParaRPr>
          </a:p>
        </p:txBody>
      </p:sp>
      <p:sp>
        <p:nvSpPr>
          <p:cNvPr id="197" name="Başlık 1"/>
          <p:cNvSpPr/>
          <p:nvPr/>
        </p:nvSpPr>
        <p:spPr>
          <a:xfrm>
            <a:off x="360360" y="295560"/>
            <a:ext cx="10992960" cy="544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90000"/>
              </a:lnSpc>
            </a:pPr>
            <a:r>
              <a:rPr lang="tr-TR" sz="2400" b="1" strike="noStrike" spc="-1">
                <a:solidFill>
                  <a:srgbClr val="28A09D"/>
                </a:solidFill>
                <a:latin typeface="Roboto"/>
                <a:ea typeface="Roboto"/>
              </a:rPr>
              <a:t>Afet ve Acil Durum Aile Planı Hazırlığı</a:t>
            </a:r>
            <a:endParaRPr lang="en-US"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xmlns:p15="http://schemas.microsoft.com/office/powerpoint/2012/main">
      <p:transition spd="slow">
        <p:push dir="u"/>
      </p:transition>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42" presetClass="path" fill="hold" nodeType="clickEffect">
                                  <p:stCondLst>
                                    <p:cond delay="0"/>
                                  </p:stCondLst>
                                  <p:childTnLst>
                                    <p:animMotion origin="layout" path="M -1.25E-006 -3.7037E-006 L 0.29284 -0.21342 E">
                                      <p:cBhvr>
                                        <p:cTn id="6" dur="2000" fill="hold"/>
                                        <p:tgtEl>
                                          <p:spTgt spid="194"/>
                                        </p:tgtEl>
                                        <p:attrNameLst>
                                          <p:attrName>ppt_x</p:attrName>
                                          <p:attrName>ppt_y</p:attrName>
                                        </p:attrNameLst>
                                      </p:cBhvr>
                                    </p:animMotion>
                                  </p:childTnLst>
                                </p:cTn>
                              </p:par>
                              <p:par>
                                <p:cTn id="7" presetID="10" presetClass="entr" fill="hold" nodeType="withEffect">
                                  <p:stCondLst>
                                    <p:cond delay="0"/>
                                  </p:stCondLst>
                                  <p:childTnLst>
                                    <p:set>
                                      <p:cBhvr>
                                        <p:cTn id="8" dur="1" fill="hold">
                                          <p:stCondLst>
                                            <p:cond delay="0"/>
                                          </p:stCondLst>
                                        </p:cTn>
                                        <p:tgtEl>
                                          <p:spTgt spid="196"/>
                                        </p:tgtEl>
                                        <p:attrNameLst>
                                          <p:attrName>style.visibility</p:attrName>
                                        </p:attrNameLst>
                                      </p:cBhvr>
                                      <p:to>
                                        <p:strVal val="visible"/>
                                      </p:to>
                                    </p:set>
                                    <p:animEffect transition="in" filter="fade">
                                      <p:cBhvr additive="repl">
                                        <p:cTn id="9" dur="1250"/>
                                        <p:tgtEl>
                                          <p:spTgt spid="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 name="Resim 10" descr="işaret içeren bir resim&#10;&#10;Açıklama otomatik olarak oluşturuldu"/>
          <p:cNvPicPr/>
          <p:nvPr/>
        </p:nvPicPr>
        <p:blipFill>
          <a:blip r:embed="rId3"/>
          <a:stretch/>
        </p:blipFill>
        <p:spPr>
          <a:xfrm>
            <a:off x="2051280" y="-384480"/>
            <a:ext cx="11814840" cy="6644880"/>
          </a:xfrm>
          <a:prstGeom prst="rect">
            <a:avLst/>
          </a:prstGeom>
          <a:ln w="0">
            <a:noFill/>
          </a:ln>
        </p:spPr>
      </p:pic>
      <p:sp>
        <p:nvSpPr>
          <p:cNvPr id="199" name="Metin kutusu 4"/>
          <p:cNvSpPr/>
          <p:nvPr/>
        </p:nvSpPr>
        <p:spPr>
          <a:xfrm>
            <a:off x="426600" y="1441800"/>
            <a:ext cx="3204000" cy="1309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spcAft>
                <a:spcPts val="601"/>
              </a:spcAft>
            </a:pPr>
            <a:r>
              <a:rPr lang="tr-TR" sz="2000" b="1" strike="noStrike" spc="-1">
                <a:solidFill>
                  <a:srgbClr val="44546A"/>
                </a:solidFill>
                <a:latin typeface="Roboto"/>
                <a:ea typeface="Roboto"/>
              </a:rPr>
              <a:t>Afete dirençli yapılar, olası risklere karşı dayanımı yüksek olarak inşa edilmiş yapılardır. </a:t>
            </a:r>
            <a:endParaRPr lang="en-US" sz="2000" b="0" strike="noStrike" spc="-1">
              <a:latin typeface="Arial"/>
            </a:endParaRPr>
          </a:p>
        </p:txBody>
      </p:sp>
      <p:sp>
        <p:nvSpPr>
          <p:cNvPr id="200" name="Dikdörtgen 11"/>
          <p:cNvSpPr/>
          <p:nvPr/>
        </p:nvSpPr>
        <p:spPr>
          <a:xfrm>
            <a:off x="4064040" y="2181960"/>
            <a:ext cx="2173680" cy="333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tr-TR" sz="1600" b="1" strike="noStrike" spc="-1">
                <a:solidFill>
                  <a:srgbClr val="2F5597"/>
                </a:solidFill>
                <a:latin typeface="Roboto"/>
                <a:ea typeface="Roboto"/>
              </a:rPr>
              <a:t>Düzenli Bakım Gören</a:t>
            </a:r>
            <a:endParaRPr lang="en-US" sz="1600" b="0" strike="noStrike" spc="-1">
              <a:latin typeface="Arial"/>
            </a:endParaRPr>
          </a:p>
        </p:txBody>
      </p:sp>
      <p:sp>
        <p:nvSpPr>
          <p:cNvPr id="201" name="Dikdörtgen 12"/>
          <p:cNvSpPr/>
          <p:nvPr/>
        </p:nvSpPr>
        <p:spPr>
          <a:xfrm>
            <a:off x="4064040" y="3236760"/>
            <a:ext cx="2173680" cy="576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tr-TR" sz="1600" b="1" strike="noStrike" spc="-1">
                <a:solidFill>
                  <a:srgbClr val="2F5597"/>
                </a:solidFill>
                <a:latin typeface="Roboto"/>
                <a:ea typeface="Roboto"/>
              </a:rPr>
              <a:t>Farklı Bir Amaçla Kullanılmayan</a:t>
            </a:r>
            <a:endParaRPr lang="en-US" sz="1600" b="0" strike="noStrike" spc="-1">
              <a:latin typeface="Arial"/>
            </a:endParaRPr>
          </a:p>
        </p:txBody>
      </p:sp>
      <p:sp>
        <p:nvSpPr>
          <p:cNvPr id="202" name="Dikdörtgen 13"/>
          <p:cNvSpPr/>
          <p:nvPr/>
        </p:nvSpPr>
        <p:spPr>
          <a:xfrm>
            <a:off x="4064040" y="4244760"/>
            <a:ext cx="2173680" cy="576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tr-TR" sz="1600" b="1" strike="noStrike" spc="-1">
                <a:solidFill>
                  <a:srgbClr val="2F5597"/>
                </a:solidFill>
                <a:latin typeface="Roboto"/>
                <a:ea typeface="Roboto"/>
              </a:rPr>
              <a:t>Proje Dışı Tadilat Yapılmamış</a:t>
            </a:r>
            <a:endParaRPr lang="en-US" sz="1600" b="0" strike="noStrike" spc="-1">
              <a:latin typeface="Arial"/>
            </a:endParaRPr>
          </a:p>
        </p:txBody>
      </p:sp>
      <p:sp>
        <p:nvSpPr>
          <p:cNvPr id="203" name="Dikdörtgen 14"/>
          <p:cNvSpPr/>
          <p:nvPr/>
        </p:nvSpPr>
        <p:spPr>
          <a:xfrm>
            <a:off x="4064040" y="5252760"/>
            <a:ext cx="2173680" cy="576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tr-TR" sz="1600" b="1" strike="noStrike" spc="-1">
                <a:solidFill>
                  <a:srgbClr val="2F5597"/>
                </a:solidFill>
                <a:latin typeface="Roboto"/>
                <a:ea typeface="Roboto"/>
              </a:rPr>
              <a:t>Eğitimli İşçiler Tarafından Yapılan</a:t>
            </a:r>
            <a:endParaRPr lang="en-US" sz="1600" b="0" strike="noStrike" spc="-1">
              <a:latin typeface="Arial"/>
            </a:endParaRPr>
          </a:p>
        </p:txBody>
      </p:sp>
      <p:sp>
        <p:nvSpPr>
          <p:cNvPr id="204" name="Dikdörtgen 15"/>
          <p:cNvSpPr/>
          <p:nvPr/>
        </p:nvSpPr>
        <p:spPr>
          <a:xfrm>
            <a:off x="9662040" y="2176560"/>
            <a:ext cx="2173680" cy="576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tr-TR" sz="1600" b="1" strike="noStrike" spc="-1">
                <a:solidFill>
                  <a:srgbClr val="2F5597"/>
                </a:solidFill>
                <a:latin typeface="Roboto"/>
                <a:ea typeface="Roboto"/>
              </a:rPr>
              <a:t>Yönetmeliklere Göre Tasarlanmış</a:t>
            </a:r>
            <a:endParaRPr lang="en-US" sz="1600" b="0" strike="noStrike" spc="-1">
              <a:latin typeface="Arial"/>
            </a:endParaRPr>
          </a:p>
        </p:txBody>
      </p:sp>
      <p:sp>
        <p:nvSpPr>
          <p:cNvPr id="205" name="Dikdörtgen 16"/>
          <p:cNvSpPr/>
          <p:nvPr/>
        </p:nvSpPr>
        <p:spPr>
          <a:xfrm>
            <a:off x="9662040" y="3236760"/>
            <a:ext cx="2173680" cy="576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tr-TR" sz="1600" b="1" strike="noStrike" spc="-1">
                <a:solidFill>
                  <a:srgbClr val="2F5597"/>
                </a:solidFill>
                <a:latin typeface="Roboto"/>
                <a:ea typeface="Roboto"/>
              </a:rPr>
              <a:t>Mühendislik Hizmeti Almış</a:t>
            </a:r>
            <a:endParaRPr lang="en-US" sz="1600" b="0" strike="noStrike" spc="-1">
              <a:latin typeface="Arial"/>
            </a:endParaRPr>
          </a:p>
        </p:txBody>
      </p:sp>
      <p:sp>
        <p:nvSpPr>
          <p:cNvPr id="206" name="Dikdörtgen 17"/>
          <p:cNvSpPr/>
          <p:nvPr/>
        </p:nvSpPr>
        <p:spPr>
          <a:xfrm>
            <a:off x="9662040" y="4244760"/>
            <a:ext cx="2173680" cy="576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tr-TR" sz="1600" b="1" strike="noStrike" spc="-1">
                <a:solidFill>
                  <a:srgbClr val="2F5597"/>
                </a:solidFill>
                <a:latin typeface="Roboto"/>
                <a:ea typeface="Roboto"/>
              </a:rPr>
              <a:t>Yapı Türüne Uygun ve Doğru İnşa Edilmiş</a:t>
            </a:r>
            <a:endParaRPr lang="en-US" sz="1600" b="0" strike="noStrike" spc="-1">
              <a:latin typeface="Arial"/>
            </a:endParaRPr>
          </a:p>
        </p:txBody>
      </p:sp>
      <p:sp>
        <p:nvSpPr>
          <p:cNvPr id="207" name="Dikdörtgen 18"/>
          <p:cNvSpPr/>
          <p:nvPr/>
        </p:nvSpPr>
        <p:spPr>
          <a:xfrm>
            <a:off x="9662040" y="5252760"/>
            <a:ext cx="2173680" cy="576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tr-TR" sz="1600" b="1" strike="noStrike" spc="-1">
                <a:solidFill>
                  <a:srgbClr val="2F5597"/>
                </a:solidFill>
                <a:latin typeface="Roboto"/>
                <a:ea typeface="Roboto"/>
              </a:rPr>
              <a:t>Ruhsata / İskana Sahip</a:t>
            </a:r>
            <a:endParaRPr lang="en-US" sz="1600" b="0" strike="noStrike" spc="-1">
              <a:latin typeface="Arial"/>
            </a:endParaRPr>
          </a:p>
        </p:txBody>
      </p:sp>
      <p:sp>
        <p:nvSpPr>
          <p:cNvPr id="208" name="Başlık 1"/>
          <p:cNvSpPr/>
          <p:nvPr/>
        </p:nvSpPr>
        <p:spPr>
          <a:xfrm>
            <a:off x="360360" y="295560"/>
            <a:ext cx="10992960" cy="544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90000"/>
              </a:lnSpc>
            </a:pPr>
            <a:r>
              <a:rPr lang="tr-TR" sz="2400" b="1" strike="noStrike" spc="-1">
                <a:solidFill>
                  <a:srgbClr val="28A09D"/>
                </a:solidFill>
                <a:latin typeface="Roboto"/>
                <a:ea typeface="Roboto"/>
              </a:rPr>
              <a:t>Afete Dirençli Yapılarda Yaşayın</a:t>
            </a:r>
            <a:endParaRPr lang="en-US" sz="2400" b="0" strike="noStrike" spc="-1">
              <a:latin typeface="Arial"/>
            </a:endParaRPr>
          </a:p>
        </p:txBody>
      </p:sp>
      <p:pic>
        <p:nvPicPr>
          <p:cNvPr id="209" name="Resim 6"/>
          <p:cNvPicPr/>
          <p:nvPr/>
        </p:nvPicPr>
        <p:blipFill>
          <a:blip r:embed="rId4"/>
          <a:stretch/>
        </p:blipFill>
        <p:spPr>
          <a:xfrm>
            <a:off x="371160" y="3168360"/>
            <a:ext cx="3187080" cy="232344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xmlns:p15="http://schemas.microsoft.com/office/powerpoint/2012/main">
      <p:transition spd="slow">
        <p:push dir="u"/>
      </p:transition>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10" presetClass="entr" fill="hold" nodeType="afterEffect">
                                  <p:stCondLst>
                                    <p:cond delay="0"/>
                                  </p:stCondLst>
                                  <p:childTnLst>
                                    <p:set>
                                      <p:cBhvr>
                                        <p:cTn id="6" dur="1" fill="hold">
                                          <p:stCondLst>
                                            <p:cond delay="0"/>
                                          </p:stCondLst>
                                        </p:cTn>
                                        <p:tgtEl>
                                          <p:spTgt spid="200"/>
                                        </p:tgtEl>
                                        <p:attrNameLst>
                                          <p:attrName>style.visibility</p:attrName>
                                        </p:attrNameLst>
                                      </p:cBhvr>
                                      <p:to>
                                        <p:strVal val="visible"/>
                                      </p:to>
                                    </p:set>
                                    <p:animEffect transition="in" filter="fade">
                                      <p:cBhvr additive="repl">
                                        <p:cTn id="7" dur="750"/>
                                        <p:tgtEl>
                                          <p:spTgt spid="200"/>
                                        </p:tgtEl>
                                      </p:cBhvr>
                                    </p:animEffect>
                                  </p:childTnLst>
                                </p:cTn>
                              </p:par>
                            </p:childTnLst>
                          </p:cTn>
                        </p:par>
                        <p:par>
                          <p:cTn id="8" fill="hold">
                            <p:stCondLst>
                              <p:cond delay="750"/>
                            </p:stCondLst>
                            <p:childTnLst>
                              <p:par>
                                <p:cTn id="9" presetID="10" presetClass="entr" fill="hold" nodeType="afterEffect">
                                  <p:stCondLst>
                                    <p:cond delay="0"/>
                                  </p:stCondLst>
                                  <p:childTnLst>
                                    <p:set>
                                      <p:cBhvr>
                                        <p:cTn id="10" dur="1" fill="hold">
                                          <p:stCondLst>
                                            <p:cond delay="0"/>
                                          </p:stCondLst>
                                        </p:cTn>
                                        <p:tgtEl>
                                          <p:spTgt spid="204"/>
                                        </p:tgtEl>
                                        <p:attrNameLst>
                                          <p:attrName>style.visibility</p:attrName>
                                        </p:attrNameLst>
                                      </p:cBhvr>
                                      <p:to>
                                        <p:strVal val="visible"/>
                                      </p:to>
                                    </p:set>
                                    <p:animEffect transition="in" filter="fade">
                                      <p:cBhvr additive="repl">
                                        <p:cTn id="11" dur="750"/>
                                        <p:tgtEl>
                                          <p:spTgt spid="204"/>
                                        </p:tgtEl>
                                      </p:cBhvr>
                                    </p:animEffect>
                                  </p:childTnLst>
                                </p:cTn>
                              </p:par>
                            </p:childTnLst>
                          </p:cTn>
                        </p:par>
                        <p:par>
                          <p:cTn id="12" fill="hold">
                            <p:stCondLst>
                              <p:cond delay="1500"/>
                            </p:stCondLst>
                            <p:childTnLst>
                              <p:par>
                                <p:cTn id="13" presetID="10" presetClass="entr" fill="hold" nodeType="afterEffect">
                                  <p:stCondLst>
                                    <p:cond delay="0"/>
                                  </p:stCondLst>
                                  <p:childTnLst>
                                    <p:set>
                                      <p:cBhvr>
                                        <p:cTn id="14" dur="1" fill="hold">
                                          <p:stCondLst>
                                            <p:cond delay="0"/>
                                          </p:stCondLst>
                                        </p:cTn>
                                        <p:tgtEl>
                                          <p:spTgt spid="201"/>
                                        </p:tgtEl>
                                        <p:attrNameLst>
                                          <p:attrName>style.visibility</p:attrName>
                                        </p:attrNameLst>
                                      </p:cBhvr>
                                      <p:to>
                                        <p:strVal val="visible"/>
                                      </p:to>
                                    </p:set>
                                    <p:animEffect transition="in" filter="fade">
                                      <p:cBhvr additive="repl">
                                        <p:cTn id="15" dur="750"/>
                                        <p:tgtEl>
                                          <p:spTgt spid="201"/>
                                        </p:tgtEl>
                                      </p:cBhvr>
                                    </p:animEffect>
                                  </p:childTnLst>
                                </p:cTn>
                              </p:par>
                            </p:childTnLst>
                          </p:cTn>
                        </p:par>
                        <p:par>
                          <p:cTn id="16" fill="hold">
                            <p:stCondLst>
                              <p:cond delay="2250"/>
                            </p:stCondLst>
                            <p:childTnLst>
                              <p:par>
                                <p:cTn id="17" presetID="10" presetClass="entr" fill="hold" nodeType="afterEffect">
                                  <p:stCondLst>
                                    <p:cond delay="0"/>
                                  </p:stCondLst>
                                  <p:childTnLst>
                                    <p:set>
                                      <p:cBhvr>
                                        <p:cTn id="18" dur="1" fill="hold">
                                          <p:stCondLst>
                                            <p:cond delay="0"/>
                                          </p:stCondLst>
                                        </p:cTn>
                                        <p:tgtEl>
                                          <p:spTgt spid="205"/>
                                        </p:tgtEl>
                                        <p:attrNameLst>
                                          <p:attrName>style.visibility</p:attrName>
                                        </p:attrNameLst>
                                      </p:cBhvr>
                                      <p:to>
                                        <p:strVal val="visible"/>
                                      </p:to>
                                    </p:set>
                                    <p:animEffect transition="in" filter="fade">
                                      <p:cBhvr additive="repl">
                                        <p:cTn id="19" dur="750"/>
                                        <p:tgtEl>
                                          <p:spTgt spid="205"/>
                                        </p:tgtEl>
                                      </p:cBhvr>
                                    </p:animEffect>
                                  </p:childTnLst>
                                </p:cTn>
                              </p:par>
                            </p:childTnLst>
                          </p:cTn>
                        </p:par>
                        <p:par>
                          <p:cTn id="20" fill="hold">
                            <p:stCondLst>
                              <p:cond delay="3000"/>
                            </p:stCondLst>
                            <p:childTnLst>
                              <p:par>
                                <p:cTn id="21" presetID="10" presetClass="entr" fill="hold" nodeType="afterEffect">
                                  <p:stCondLst>
                                    <p:cond delay="0"/>
                                  </p:stCondLst>
                                  <p:childTnLst>
                                    <p:set>
                                      <p:cBhvr>
                                        <p:cTn id="22" dur="1" fill="hold">
                                          <p:stCondLst>
                                            <p:cond delay="0"/>
                                          </p:stCondLst>
                                        </p:cTn>
                                        <p:tgtEl>
                                          <p:spTgt spid="202"/>
                                        </p:tgtEl>
                                        <p:attrNameLst>
                                          <p:attrName>style.visibility</p:attrName>
                                        </p:attrNameLst>
                                      </p:cBhvr>
                                      <p:to>
                                        <p:strVal val="visible"/>
                                      </p:to>
                                    </p:set>
                                    <p:animEffect transition="in" filter="fade">
                                      <p:cBhvr additive="repl">
                                        <p:cTn id="23" dur="750"/>
                                        <p:tgtEl>
                                          <p:spTgt spid="202"/>
                                        </p:tgtEl>
                                      </p:cBhvr>
                                    </p:animEffect>
                                  </p:childTnLst>
                                </p:cTn>
                              </p:par>
                            </p:childTnLst>
                          </p:cTn>
                        </p:par>
                        <p:par>
                          <p:cTn id="24" fill="hold">
                            <p:stCondLst>
                              <p:cond delay="3750"/>
                            </p:stCondLst>
                            <p:childTnLst>
                              <p:par>
                                <p:cTn id="25" presetID="10" presetClass="entr" fill="hold" nodeType="afterEffect">
                                  <p:stCondLst>
                                    <p:cond delay="0"/>
                                  </p:stCondLst>
                                  <p:childTnLst>
                                    <p:set>
                                      <p:cBhvr>
                                        <p:cTn id="26" dur="1" fill="hold">
                                          <p:stCondLst>
                                            <p:cond delay="0"/>
                                          </p:stCondLst>
                                        </p:cTn>
                                        <p:tgtEl>
                                          <p:spTgt spid="206"/>
                                        </p:tgtEl>
                                        <p:attrNameLst>
                                          <p:attrName>style.visibility</p:attrName>
                                        </p:attrNameLst>
                                      </p:cBhvr>
                                      <p:to>
                                        <p:strVal val="visible"/>
                                      </p:to>
                                    </p:set>
                                    <p:animEffect transition="in" filter="fade">
                                      <p:cBhvr additive="repl">
                                        <p:cTn id="27" dur="750"/>
                                        <p:tgtEl>
                                          <p:spTgt spid="206"/>
                                        </p:tgtEl>
                                      </p:cBhvr>
                                    </p:animEffect>
                                  </p:childTnLst>
                                </p:cTn>
                              </p:par>
                            </p:childTnLst>
                          </p:cTn>
                        </p:par>
                        <p:par>
                          <p:cTn id="28" fill="hold">
                            <p:stCondLst>
                              <p:cond delay="4500"/>
                            </p:stCondLst>
                            <p:childTnLst>
                              <p:par>
                                <p:cTn id="29" presetID="10" presetClass="entr" fill="hold" nodeType="afterEffect">
                                  <p:stCondLst>
                                    <p:cond delay="0"/>
                                  </p:stCondLst>
                                  <p:childTnLst>
                                    <p:set>
                                      <p:cBhvr>
                                        <p:cTn id="30" dur="1" fill="hold">
                                          <p:stCondLst>
                                            <p:cond delay="0"/>
                                          </p:stCondLst>
                                        </p:cTn>
                                        <p:tgtEl>
                                          <p:spTgt spid="203"/>
                                        </p:tgtEl>
                                        <p:attrNameLst>
                                          <p:attrName>style.visibility</p:attrName>
                                        </p:attrNameLst>
                                      </p:cBhvr>
                                      <p:to>
                                        <p:strVal val="visible"/>
                                      </p:to>
                                    </p:set>
                                    <p:animEffect transition="in" filter="fade">
                                      <p:cBhvr additive="repl">
                                        <p:cTn id="31" dur="750"/>
                                        <p:tgtEl>
                                          <p:spTgt spid="203"/>
                                        </p:tgtEl>
                                      </p:cBhvr>
                                    </p:animEffect>
                                  </p:childTnLst>
                                </p:cTn>
                              </p:par>
                            </p:childTnLst>
                          </p:cTn>
                        </p:par>
                        <p:par>
                          <p:cTn id="32" fill="hold">
                            <p:stCondLst>
                              <p:cond delay="5250"/>
                            </p:stCondLst>
                            <p:childTnLst>
                              <p:par>
                                <p:cTn id="33" presetID="10" presetClass="entr" fill="hold" nodeType="afterEffect">
                                  <p:stCondLst>
                                    <p:cond delay="0"/>
                                  </p:stCondLst>
                                  <p:childTnLst>
                                    <p:set>
                                      <p:cBhvr>
                                        <p:cTn id="34" dur="1" fill="hold">
                                          <p:stCondLst>
                                            <p:cond delay="0"/>
                                          </p:stCondLst>
                                        </p:cTn>
                                        <p:tgtEl>
                                          <p:spTgt spid="207"/>
                                        </p:tgtEl>
                                        <p:attrNameLst>
                                          <p:attrName>style.visibility</p:attrName>
                                        </p:attrNameLst>
                                      </p:cBhvr>
                                      <p:to>
                                        <p:strVal val="visible"/>
                                      </p:to>
                                    </p:set>
                                    <p:animEffect transition="in" filter="fade">
                                      <p:cBhvr additive="repl">
                                        <p:cTn id="35" dur="750"/>
                                        <p:tgtEl>
                                          <p:spTgt spid="2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 name="Resim 5" descr="oda, yatak odası, tablo, gömlek içeren bir resim&#10;&#10;Açıklama otomatik olarak oluşturuldu"/>
          <p:cNvPicPr/>
          <p:nvPr/>
        </p:nvPicPr>
        <p:blipFill>
          <a:blip r:embed="rId3"/>
          <a:stretch/>
        </p:blipFill>
        <p:spPr>
          <a:xfrm>
            <a:off x="0" y="-417960"/>
            <a:ext cx="12191400" cy="6856560"/>
          </a:xfrm>
          <a:prstGeom prst="rect">
            <a:avLst/>
          </a:prstGeom>
          <a:ln w="0">
            <a:noFill/>
          </a:ln>
        </p:spPr>
      </p:pic>
      <p:sp>
        <p:nvSpPr>
          <p:cNvPr id="211" name="Dikdörtgen 4"/>
          <p:cNvSpPr/>
          <p:nvPr/>
        </p:nvSpPr>
        <p:spPr>
          <a:xfrm>
            <a:off x="410040" y="1177560"/>
            <a:ext cx="11468160" cy="394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tr-TR" sz="2000" b="1" strike="noStrike" spc="-1">
                <a:solidFill>
                  <a:srgbClr val="44546A"/>
                </a:solidFill>
                <a:latin typeface="Roboto"/>
                <a:ea typeface="Roboto"/>
              </a:rPr>
              <a:t>Zorunlu Deprem Sigortası’na ek olarak;</a:t>
            </a:r>
            <a:endParaRPr lang="en-US" sz="2000" b="0" strike="noStrike" spc="-1">
              <a:latin typeface="Arial"/>
            </a:endParaRPr>
          </a:p>
        </p:txBody>
      </p:sp>
      <p:sp>
        <p:nvSpPr>
          <p:cNvPr id="212" name="Başlık 1"/>
          <p:cNvSpPr/>
          <p:nvPr/>
        </p:nvSpPr>
        <p:spPr>
          <a:xfrm>
            <a:off x="360360" y="295560"/>
            <a:ext cx="10992960" cy="544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90000"/>
              </a:lnSpc>
            </a:pPr>
            <a:r>
              <a:rPr lang="tr-TR" sz="2400" b="1" strike="noStrike" spc="-1">
                <a:solidFill>
                  <a:srgbClr val="28A09D"/>
                </a:solidFill>
                <a:latin typeface="Roboto"/>
                <a:ea typeface="Roboto"/>
              </a:rPr>
              <a:t>Sigorta Yaptırın, Yaşam Alanlarınızı Güvence Altına Alın</a:t>
            </a:r>
            <a:endParaRPr lang="en-US" sz="2400" b="0" strike="noStrike" spc="-1">
              <a:latin typeface="Arial"/>
            </a:endParaRPr>
          </a:p>
        </p:txBody>
      </p:sp>
      <p:pic>
        <p:nvPicPr>
          <p:cNvPr id="213" name="Resim 1"/>
          <p:cNvPicPr/>
          <p:nvPr/>
        </p:nvPicPr>
        <p:blipFill>
          <a:blip r:embed="rId4"/>
          <a:stretch/>
        </p:blipFill>
        <p:spPr>
          <a:xfrm>
            <a:off x="360360" y="4721760"/>
            <a:ext cx="1104120" cy="494640"/>
          </a:xfrm>
          <a:prstGeom prst="rect">
            <a:avLst/>
          </a:prstGeom>
          <a:ln w="0">
            <a:noFill/>
          </a:ln>
        </p:spPr>
      </p:pic>
      <p:pic>
        <p:nvPicPr>
          <p:cNvPr id="214" name="Resim 2"/>
          <p:cNvPicPr/>
          <p:nvPr/>
        </p:nvPicPr>
        <p:blipFill>
          <a:blip r:embed="rId5"/>
          <a:stretch/>
        </p:blipFill>
        <p:spPr>
          <a:xfrm>
            <a:off x="2021040" y="2063520"/>
            <a:ext cx="1028160" cy="494640"/>
          </a:xfrm>
          <a:prstGeom prst="rect">
            <a:avLst/>
          </a:prstGeom>
          <a:ln w="0">
            <a:noFill/>
          </a:ln>
        </p:spPr>
      </p:pic>
      <p:pic>
        <p:nvPicPr>
          <p:cNvPr id="215" name="Resim 3"/>
          <p:cNvPicPr/>
          <p:nvPr/>
        </p:nvPicPr>
        <p:blipFill>
          <a:blip r:embed="rId6"/>
          <a:stretch/>
        </p:blipFill>
        <p:spPr>
          <a:xfrm>
            <a:off x="3756600" y="5590440"/>
            <a:ext cx="1040760" cy="482040"/>
          </a:xfrm>
          <a:prstGeom prst="rect">
            <a:avLst/>
          </a:prstGeom>
          <a:ln w="0">
            <a:noFill/>
          </a:ln>
        </p:spPr>
      </p:pic>
      <p:pic>
        <p:nvPicPr>
          <p:cNvPr id="216" name="Resim 8"/>
          <p:cNvPicPr/>
          <p:nvPr/>
        </p:nvPicPr>
        <p:blipFill>
          <a:blip r:embed="rId7"/>
          <a:stretch/>
        </p:blipFill>
        <p:spPr>
          <a:xfrm>
            <a:off x="5306400" y="2545200"/>
            <a:ext cx="1294560" cy="1028160"/>
          </a:xfrm>
          <a:prstGeom prst="rect">
            <a:avLst/>
          </a:prstGeom>
          <a:ln w="0">
            <a:noFill/>
          </a:ln>
        </p:spPr>
      </p:pic>
      <p:pic>
        <p:nvPicPr>
          <p:cNvPr id="217" name="Resim 18"/>
          <p:cNvPicPr/>
          <p:nvPr/>
        </p:nvPicPr>
        <p:blipFill>
          <a:blip r:embed="rId8"/>
          <a:stretch/>
        </p:blipFill>
        <p:spPr>
          <a:xfrm>
            <a:off x="7076160" y="3947040"/>
            <a:ext cx="1142280" cy="482040"/>
          </a:xfrm>
          <a:prstGeom prst="rect">
            <a:avLst/>
          </a:prstGeom>
          <a:ln w="0">
            <a:noFill/>
          </a:ln>
        </p:spPr>
      </p:pic>
      <p:pic>
        <p:nvPicPr>
          <p:cNvPr id="218" name="Resim 19"/>
          <p:cNvPicPr/>
          <p:nvPr/>
        </p:nvPicPr>
        <p:blipFill>
          <a:blip r:embed="rId9"/>
          <a:stretch/>
        </p:blipFill>
        <p:spPr>
          <a:xfrm>
            <a:off x="8511840" y="4921200"/>
            <a:ext cx="1497960" cy="761400"/>
          </a:xfrm>
          <a:prstGeom prst="rect">
            <a:avLst/>
          </a:prstGeom>
          <a:ln w="0">
            <a:noFill/>
          </a:ln>
        </p:spPr>
      </p:pic>
      <p:pic>
        <p:nvPicPr>
          <p:cNvPr id="219" name="Resim 20"/>
          <p:cNvPicPr/>
          <p:nvPr/>
        </p:nvPicPr>
        <p:blipFill>
          <a:blip r:embed="rId10"/>
          <a:stretch/>
        </p:blipFill>
        <p:spPr>
          <a:xfrm>
            <a:off x="10435680" y="2154600"/>
            <a:ext cx="1053360" cy="48204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xmlns:p15="http://schemas.microsoft.com/office/powerpoint/2012/main">
      <p:transition spd="slow">
        <p:push dir="u"/>
      </p:transition>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10" presetClass="entr" fill="hold" nodeType="afterEffect">
                                  <p:stCondLst>
                                    <p:cond delay="0"/>
                                  </p:stCondLst>
                                  <p:childTnLst>
                                    <p:set>
                                      <p:cBhvr>
                                        <p:cTn id="6" dur="1" fill="hold">
                                          <p:stCondLst>
                                            <p:cond delay="0"/>
                                          </p:stCondLst>
                                        </p:cTn>
                                        <p:tgtEl>
                                          <p:spTgt spid="213"/>
                                        </p:tgtEl>
                                        <p:attrNameLst>
                                          <p:attrName>style.visibility</p:attrName>
                                        </p:attrNameLst>
                                      </p:cBhvr>
                                      <p:to>
                                        <p:strVal val="visible"/>
                                      </p:to>
                                    </p:set>
                                    <p:animEffect transition="in" filter="fade">
                                      <p:cBhvr additive="repl">
                                        <p:cTn id="7" dur="1000"/>
                                        <p:tgtEl>
                                          <p:spTgt spid="213"/>
                                        </p:tgtEl>
                                      </p:cBhvr>
                                    </p:animEffect>
                                  </p:childTnLst>
                                </p:cTn>
                              </p:par>
                            </p:childTnLst>
                          </p:cTn>
                        </p:par>
                        <p:par>
                          <p:cTn id="8" fill="hold">
                            <p:stCondLst>
                              <p:cond delay="1000"/>
                            </p:stCondLst>
                            <p:childTnLst>
                              <p:par>
                                <p:cTn id="9" presetID="10" presetClass="entr" fill="hold" nodeType="afterEffect">
                                  <p:stCondLst>
                                    <p:cond delay="0"/>
                                  </p:stCondLst>
                                  <p:childTnLst>
                                    <p:set>
                                      <p:cBhvr>
                                        <p:cTn id="10" dur="1" fill="hold">
                                          <p:stCondLst>
                                            <p:cond delay="0"/>
                                          </p:stCondLst>
                                        </p:cTn>
                                        <p:tgtEl>
                                          <p:spTgt spid="214"/>
                                        </p:tgtEl>
                                        <p:attrNameLst>
                                          <p:attrName>style.visibility</p:attrName>
                                        </p:attrNameLst>
                                      </p:cBhvr>
                                      <p:to>
                                        <p:strVal val="visible"/>
                                      </p:to>
                                    </p:set>
                                    <p:animEffect transition="in" filter="fade">
                                      <p:cBhvr additive="repl">
                                        <p:cTn id="11" dur="1000"/>
                                        <p:tgtEl>
                                          <p:spTgt spid="214"/>
                                        </p:tgtEl>
                                      </p:cBhvr>
                                    </p:animEffect>
                                  </p:childTnLst>
                                </p:cTn>
                              </p:par>
                            </p:childTnLst>
                          </p:cTn>
                        </p:par>
                        <p:par>
                          <p:cTn id="12" fill="hold">
                            <p:stCondLst>
                              <p:cond delay="2000"/>
                            </p:stCondLst>
                            <p:childTnLst>
                              <p:par>
                                <p:cTn id="13" presetID="10" presetClass="entr" fill="hold" nodeType="afterEffect">
                                  <p:stCondLst>
                                    <p:cond delay="0"/>
                                  </p:stCondLst>
                                  <p:childTnLst>
                                    <p:set>
                                      <p:cBhvr>
                                        <p:cTn id="14" dur="1" fill="hold">
                                          <p:stCondLst>
                                            <p:cond delay="0"/>
                                          </p:stCondLst>
                                        </p:cTn>
                                        <p:tgtEl>
                                          <p:spTgt spid="215"/>
                                        </p:tgtEl>
                                        <p:attrNameLst>
                                          <p:attrName>style.visibility</p:attrName>
                                        </p:attrNameLst>
                                      </p:cBhvr>
                                      <p:to>
                                        <p:strVal val="visible"/>
                                      </p:to>
                                    </p:set>
                                    <p:animEffect transition="in" filter="fade">
                                      <p:cBhvr additive="repl">
                                        <p:cTn id="15" dur="1000"/>
                                        <p:tgtEl>
                                          <p:spTgt spid="215"/>
                                        </p:tgtEl>
                                      </p:cBhvr>
                                    </p:animEffect>
                                  </p:childTnLst>
                                </p:cTn>
                              </p:par>
                            </p:childTnLst>
                          </p:cTn>
                        </p:par>
                        <p:par>
                          <p:cTn id="16" fill="hold">
                            <p:stCondLst>
                              <p:cond delay="3000"/>
                            </p:stCondLst>
                            <p:childTnLst>
                              <p:par>
                                <p:cTn id="17" presetID="10" presetClass="entr" fill="hold" nodeType="afterEffect">
                                  <p:stCondLst>
                                    <p:cond delay="0"/>
                                  </p:stCondLst>
                                  <p:childTnLst>
                                    <p:set>
                                      <p:cBhvr>
                                        <p:cTn id="18" dur="1" fill="hold">
                                          <p:stCondLst>
                                            <p:cond delay="0"/>
                                          </p:stCondLst>
                                        </p:cTn>
                                        <p:tgtEl>
                                          <p:spTgt spid="216"/>
                                        </p:tgtEl>
                                        <p:attrNameLst>
                                          <p:attrName>style.visibility</p:attrName>
                                        </p:attrNameLst>
                                      </p:cBhvr>
                                      <p:to>
                                        <p:strVal val="visible"/>
                                      </p:to>
                                    </p:set>
                                    <p:animEffect transition="in" filter="fade">
                                      <p:cBhvr additive="repl">
                                        <p:cTn id="19" dur="1000"/>
                                        <p:tgtEl>
                                          <p:spTgt spid="216"/>
                                        </p:tgtEl>
                                      </p:cBhvr>
                                    </p:animEffect>
                                  </p:childTnLst>
                                </p:cTn>
                              </p:par>
                            </p:childTnLst>
                          </p:cTn>
                        </p:par>
                        <p:par>
                          <p:cTn id="20" fill="hold">
                            <p:stCondLst>
                              <p:cond delay="4000"/>
                            </p:stCondLst>
                            <p:childTnLst>
                              <p:par>
                                <p:cTn id="21" presetID="10" presetClass="entr" fill="hold" nodeType="afterEffect">
                                  <p:stCondLst>
                                    <p:cond delay="0"/>
                                  </p:stCondLst>
                                  <p:childTnLst>
                                    <p:set>
                                      <p:cBhvr>
                                        <p:cTn id="22" dur="1" fill="hold">
                                          <p:stCondLst>
                                            <p:cond delay="0"/>
                                          </p:stCondLst>
                                        </p:cTn>
                                        <p:tgtEl>
                                          <p:spTgt spid="217"/>
                                        </p:tgtEl>
                                        <p:attrNameLst>
                                          <p:attrName>style.visibility</p:attrName>
                                        </p:attrNameLst>
                                      </p:cBhvr>
                                      <p:to>
                                        <p:strVal val="visible"/>
                                      </p:to>
                                    </p:set>
                                    <p:animEffect transition="in" filter="fade">
                                      <p:cBhvr additive="repl">
                                        <p:cTn id="23" dur="1000"/>
                                        <p:tgtEl>
                                          <p:spTgt spid="217"/>
                                        </p:tgtEl>
                                      </p:cBhvr>
                                    </p:animEffect>
                                  </p:childTnLst>
                                </p:cTn>
                              </p:par>
                            </p:childTnLst>
                          </p:cTn>
                        </p:par>
                        <p:par>
                          <p:cTn id="24" fill="hold">
                            <p:stCondLst>
                              <p:cond delay="5000"/>
                            </p:stCondLst>
                            <p:childTnLst>
                              <p:par>
                                <p:cTn id="25" presetID="10" presetClass="entr" fill="hold" nodeType="afterEffect">
                                  <p:stCondLst>
                                    <p:cond delay="0"/>
                                  </p:stCondLst>
                                  <p:childTnLst>
                                    <p:set>
                                      <p:cBhvr>
                                        <p:cTn id="26" dur="1" fill="hold">
                                          <p:stCondLst>
                                            <p:cond delay="0"/>
                                          </p:stCondLst>
                                        </p:cTn>
                                        <p:tgtEl>
                                          <p:spTgt spid="218"/>
                                        </p:tgtEl>
                                        <p:attrNameLst>
                                          <p:attrName>style.visibility</p:attrName>
                                        </p:attrNameLst>
                                      </p:cBhvr>
                                      <p:to>
                                        <p:strVal val="visible"/>
                                      </p:to>
                                    </p:set>
                                    <p:animEffect transition="in" filter="fade">
                                      <p:cBhvr additive="repl">
                                        <p:cTn id="27" dur="1000"/>
                                        <p:tgtEl>
                                          <p:spTgt spid="218"/>
                                        </p:tgtEl>
                                      </p:cBhvr>
                                    </p:animEffect>
                                  </p:childTnLst>
                                </p:cTn>
                              </p:par>
                            </p:childTnLst>
                          </p:cTn>
                        </p:par>
                        <p:par>
                          <p:cTn id="28" fill="hold">
                            <p:stCondLst>
                              <p:cond delay="6000"/>
                            </p:stCondLst>
                            <p:childTnLst>
                              <p:par>
                                <p:cTn id="29" presetID="10" presetClass="entr" fill="hold" nodeType="afterEffect">
                                  <p:stCondLst>
                                    <p:cond delay="0"/>
                                  </p:stCondLst>
                                  <p:childTnLst>
                                    <p:set>
                                      <p:cBhvr>
                                        <p:cTn id="30" dur="1" fill="hold">
                                          <p:stCondLst>
                                            <p:cond delay="0"/>
                                          </p:stCondLst>
                                        </p:cTn>
                                        <p:tgtEl>
                                          <p:spTgt spid="219"/>
                                        </p:tgtEl>
                                        <p:attrNameLst>
                                          <p:attrName>style.visibility</p:attrName>
                                        </p:attrNameLst>
                                      </p:cBhvr>
                                      <p:to>
                                        <p:strVal val="visible"/>
                                      </p:to>
                                    </p:set>
                                    <p:animEffect transition="in" filter="fade">
                                      <p:cBhvr additive="repl">
                                        <p:cTn id="31" dur="1000"/>
                                        <p:tgtEl>
                                          <p:spTgt spid="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Resim 4" descr="kutu, bilgisayar, tuğla içeren bir resim&#10;&#10;Açıklama otomatik olarak oluşturuldu"/>
          <p:cNvPicPr/>
          <p:nvPr/>
        </p:nvPicPr>
        <p:blipFill>
          <a:blip r:embed="rId3"/>
          <a:stretch/>
        </p:blipFill>
        <p:spPr>
          <a:xfrm>
            <a:off x="1841760" y="1055880"/>
            <a:ext cx="8507880" cy="4784760"/>
          </a:xfrm>
          <a:prstGeom prst="rect">
            <a:avLst/>
          </a:prstGeom>
          <a:ln w="0">
            <a:noFill/>
          </a:ln>
        </p:spPr>
      </p:pic>
      <p:sp>
        <p:nvSpPr>
          <p:cNvPr id="221" name="Konuşma Balonu: Köşeleri Yuvarlanmış Dikdörtgen 25"/>
          <p:cNvSpPr/>
          <p:nvPr/>
        </p:nvSpPr>
        <p:spPr>
          <a:xfrm>
            <a:off x="1533240" y="1016280"/>
            <a:ext cx="1542960" cy="650160"/>
          </a:xfrm>
          <a:prstGeom prst="wedgeRoundRectCallout">
            <a:avLst>
              <a:gd name="adj1" fmla="val 118504"/>
              <a:gd name="adj2" fmla="val 45555"/>
              <a:gd name="adj3" fmla="val 16667"/>
            </a:avLst>
          </a:prstGeom>
          <a:noFill/>
          <a:ln w="28575">
            <a:solidFill>
              <a:srgbClr val="28A0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tr-TR" sz="1600" b="1" strike="noStrike" spc="-1">
                <a:solidFill>
                  <a:srgbClr val="44546A"/>
                </a:solidFill>
                <a:latin typeface="Roboto"/>
                <a:ea typeface="Roboto"/>
              </a:rPr>
              <a:t>Camlar</a:t>
            </a:r>
            <a:endParaRPr lang="en-US" sz="1600" b="0" strike="noStrike" spc="-1">
              <a:latin typeface="Arial"/>
            </a:endParaRPr>
          </a:p>
        </p:txBody>
      </p:sp>
      <p:pic>
        <p:nvPicPr>
          <p:cNvPr id="222" name="Picture 2" descr="point gif ile ilgili görsel sonucu"/>
          <p:cNvPicPr/>
          <p:nvPr/>
        </p:nvPicPr>
        <p:blipFill>
          <a:blip r:embed="rId4"/>
          <a:stretch/>
        </p:blipFill>
        <p:spPr>
          <a:xfrm>
            <a:off x="3985200" y="1410120"/>
            <a:ext cx="513720" cy="513720"/>
          </a:xfrm>
          <a:prstGeom prst="rect">
            <a:avLst/>
          </a:prstGeom>
          <a:ln w="0">
            <a:noFill/>
          </a:ln>
        </p:spPr>
      </p:pic>
      <p:sp>
        <p:nvSpPr>
          <p:cNvPr id="223" name="Konuşma Balonu: Köşeleri Yuvarlanmış Dikdörtgen 37"/>
          <p:cNvSpPr/>
          <p:nvPr/>
        </p:nvSpPr>
        <p:spPr>
          <a:xfrm>
            <a:off x="468360" y="2435400"/>
            <a:ext cx="1542960" cy="917280"/>
          </a:xfrm>
          <a:prstGeom prst="wedgeRoundRectCallout">
            <a:avLst>
              <a:gd name="adj1" fmla="val 234424"/>
              <a:gd name="adj2" fmla="val -120659"/>
              <a:gd name="adj3" fmla="val 16667"/>
            </a:avLst>
          </a:prstGeom>
          <a:noFill/>
          <a:ln w="28575">
            <a:solidFill>
              <a:srgbClr val="28A0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tr-TR" sz="1600" b="1" strike="noStrike" spc="-1">
                <a:solidFill>
                  <a:srgbClr val="44546A"/>
                </a:solidFill>
                <a:latin typeface="Roboto"/>
                <a:ea typeface="Roboto"/>
              </a:rPr>
              <a:t>Raflarda Bulunan Eşyalar</a:t>
            </a:r>
            <a:endParaRPr lang="en-US" sz="1600" b="0" strike="noStrike" spc="-1">
              <a:latin typeface="Arial"/>
            </a:endParaRPr>
          </a:p>
        </p:txBody>
      </p:sp>
      <p:sp>
        <p:nvSpPr>
          <p:cNvPr id="224" name="Konuşma Balonu: Köşeleri Yuvarlanmış Dikdörtgen 39"/>
          <p:cNvSpPr/>
          <p:nvPr/>
        </p:nvSpPr>
        <p:spPr>
          <a:xfrm>
            <a:off x="468360" y="4923720"/>
            <a:ext cx="1542960" cy="719280"/>
          </a:xfrm>
          <a:prstGeom prst="wedgeRoundRectCallout">
            <a:avLst>
              <a:gd name="adj1" fmla="val 139522"/>
              <a:gd name="adj2" fmla="val -180397"/>
              <a:gd name="adj3" fmla="val 16667"/>
            </a:avLst>
          </a:prstGeom>
          <a:noFill/>
          <a:ln w="28575">
            <a:solidFill>
              <a:srgbClr val="28A0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tr-TR" sz="1600" b="1" strike="noStrike" spc="-1">
                <a:solidFill>
                  <a:srgbClr val="44546A"/>
                </a:solidFill>
                <a:latin typeface="Roboto"/>
                <a:ea typeface="Roboto"/>
              </a:rPr>
              <a:t>Çerçeve ve Panolar</a:t>
            </a:r>
            <a:endParaRPr lang="en-US" sz="1600" b="0" strike="noStrike" spc="-1">
              <a:latin typeface="Arial"/>
            </a:endParaRPr>
          </a:p>
        </p:txBody>
      </p:sp>
      <p:sp>
        <p:nvSpPr>
          <p:cNvPr id="225" name="Konuşma Balonu: Köşeleri Yuvarlanmış Dikdörtgen 40"/>
          <p:cNvSpPr/>
          <p:nvPr/>
        </p:nvSpPr>
        <p:spPr>
          <a:xfrm>
            <a:off x="4158720" y="5474160"/>
            <a:ext cx="1542960" cy="719280"/>
          </a:xfrm>
          <a:prstGeom prst="wedgeRoundRectCallout">
            <a:avLst>
              <a:gd name="adj1" fmla="val 58632"/>
              <a:gd name="adj2" fmla="val -145426"/>
              <a:gd name="adj3" fmla="val 16667"/>
            </a:avLst>
          </a:prstGeom>
          <a:noFill/>
          <a:ln w="28575">
            <a:solidFill>
              <a:srgbClr val="28A0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tr-TR" sz="1600" b="1" strike="noStrike" spc="-1">
                <a:solidFill>
                  <a:srgbClr val="44546A"/>
                </a:solidFill>
                <a:latin typeface="Roboto"/>
                <a:ea typeface="Roboto"/>
              </a:rPr>
              <a:t>Avizeler</a:t>
            </a:r>
            <a:endParaRPr lang="en-US" sz="1600" b="0" strike="noStrike" spc="-1">
              <a:latin typeface="Arial"/>
            </a:endParaRPr>
          </a:p>
        </p:txBody>
      </p:sp>
      <p:sp>
        <p:nvSpPr>
          <p:cNvPr id="226" name="Konuşma Balonu: Köşeleri Yuvarlanmış Dikdörtgen 41"/>
          <p:cNvSpPr/>
          <p:nvPr/>
        </p:nvSpPr>
        <p:spPr>
          <a:xfrm>
            <a:off x="6667920" y="5474160"/>
            <a:ext cx="1542960" cy="719280"/>
          </a:xfrm>
          <a:prstGeom prst="wedgeRoundRectCallout">
            <a:avLst>
              <a:gd name="adj1" fmla="val -91046"/>
              <a:gd name="adj2" fmla="val -260755"/>
              <a:gd name="adj3" fmla="val 16667"/>
            </a:avLst>
          </a:prstGeom>
          <a:noFill/>
          <a:ln w="28575">
            <a:solidFill>
              <a:srgbClr val="28A0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tr-TR" sz="1600" b="1" strike="noStrike" spc="-1">
                <a:solidFill>
                  <a:srgbClr val="44546A"/>
                </a:solidFill>
                <a:latin typeface="Roboto"/>
                <a:ea typeface="Roboto"/>
              </a:rPr>
              <a:t>Dolaplar ve Ağır Eşyalar</a:t>
            </a:r>
            <a:endParaRPr lang="en-US" sz="1600" b="0" strike="noStrike" spc="-1">
              <a:latin typeface="Arial"/>
            </a:endParaRPr>
          </a:p>
        </p:txBody>
      </p:sp>
      <p:sp>
        <p:nvSpPr>
          <p:cNvPr id="227" name="Konuşma Balonu: Köşeleri Yuvarlanmış Dikdörtgen 42"/>
          <p:cNvSpPr/>
          <p:nvPr/>
        </p:nvSpPr>
        <p:spPr>
          <a:xfrm>
            <a:off x="10061280" y="5205960"/>
            <a:ext cx="1542960" cy="798480"/>
          </a:xfrm>
          <a:prstGeom prst="wedgeRoundRectCallout">
            <a:avLst>
              <a:gd name="adj1" fmla="val -68754"/>
              <a:gd name="adj2" fmla="val -95358"/>
              <a:gd name="adj3" fmla="val 16667"/>
            </a:avLst>
          </a:prstGeom>
          <a:noFill/>
          <a:ln w="28575">
            <a:solidFill>
              <a:srgbClr val="28A0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tr-TR" sz="1600" b="1" strike="noStrike" spc="-1">
                <a:solidFill>
                  <a:srgbClr val="44546A"/>
                </a:solidFill>
                <a:latin typeface="Roboto"/>
                <a:ea typeface="Roboto"/>
              </a:rPr>
              <a:t>Beyaz Eşyalar</a:t>
            </a:r>
            <a:endParaRPr lang="en-US" sz="1600" b="0" strike="noStrike" spc="-1">
              <a:latin typeface="Arial"/>
            </a:endParaRPr>
          </a:p>
        </p:txBody>
      </p:sp>
      <p:sp>
        <p:nvSpPr>
          <p:cNvPr id="228" name="Konuşma Balonu: Köşeleri Yuvarlanmış Dikdörtgen 43"/>
          <p:cNvSpPr/>
          <p:nvPr/>
        </p:nvSpPr>
        <p:spPr>
          <a:xfrm>
            <a:off x="9887040" y="2327040"/>
            <a:ext cx="1542960" cy="798480"/>
          </a:xfrm>
          <a:prstGeom prst="wedgeRoundRectCallout">
            <a:avLst>
              <a:gd name="adj1" fmla="val -83403"/>
              <a:gd name="adj2" fmla="val 197114"/>
              <a:gd name="adj3" fmla="val 16667"/>
            </a:avLst>
          </a:prstGeom>
          <a:noFill/>
          <a:ln w="28575">
            <a:solidFill>
              <a:srgbClr val="28A0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tr-TR" sz="1600" b="1" strike="noStrike" spc="-1">
                <a:solidFill>
                  <a:srgbClr val="44546A"/>
                </a:solidFill>
                <a:latin typeface="Roboto"/>
                <a:ea typeface="Roboto"/>
              </a:rPr>
              <a:t>Isıtıcılar ve Kombiler</a:t>
            </a:r>
            <a:endParaRPr lang="en-US" sz="1600" b="0" strike="noStrike" spc="-1">
              <a:latin typeface="Arial"/>
            </a:endParaRPr>
          </a:p>
        </p:txBody>
      </p:sp>
      <p:sp>
        <p:nvSpPr>
          <p:cNvPr id="229" name="Konuşma Balonu: Köşeleri Yuvarlanmış Dikdörtgen 45"/>
          <p:cNvSpPr/>
          <p:nvPr/>
        </p:nvSpPr>
        <p:spPr>
          <a:xfrm>
            <a:off x="8372160" y="869760"/>
            <a:ext cx="1542960" cy="761400"/>
          </a:xfrm>
          <a:prstGeom prst="wedgeRoundRectCallout">
            <a:avLst>
              <a:gd name="adj1" fmla="val -156013"/>
              <a:gd name="adj2" fmla="val 192197"/>
              <a:gd name="adj3" fmla="val 16667"/>
            </a:avLst>
          </a:prstGeom>
          <a:noFill/>
          <a:ln w="28575">
            <a:solidFill>
              <a:srgbClr val="28A0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tr-TR" sz="1600" b="1" strike="noStrike" spc="-1">
                <a:solidFill>
                  <a:srgbClr val="44546A"/>
                </a:solidFill>
                <a:latin typeface="Roboto"/>
                <a:ea typeface="Roboto"/>
              </a:rPr>
              <a:t>Elektrikli Ekipmanlar</a:t>
            </a:r>
            <a:endParaRPr lang="en-US" sz="1600" b="0" strike="noStrike" spc="-1">
              <a:latin typeface="Arial"/>
            </a:endParaRPr>
          </a:p>
        </p:txBody>
      </p:sp>
      <p:sp>
        <p:nvSpPr>
          <p:cNvPr id="230" name="Konuşma Balonu: Köşeleri Yuvarlanmış Dikdörtgen 46"/>
          <p:cNvSpPr/>
          <p:nvPr/>
        </p:nvSpPr>
        <p:spPr>
          <a:xfrm>
            <a:off x="5407560" y="663840"/>
            <a:ext cx="1542960" cy="761400"/>
          </a:xfrm>
          <a:prstGeom prst="wedgeRoundRectCallout">
            <a:avLst>
              <a:gd name="adj1" fmla="val -45824"/>
              <a:gd name="adj2" fmla="val 153176"/>
              <a:gd name="adj3" fmla="val 16667"/>
            </a:avLst>
          </a:prstGeom>
          <a:noFill/>
          <a:ln w="28575">
            <a:solidFill>
              <a:srgbClr val="28A0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tr-TR" sz="1600" b="1" strike="noStrike" spc="-1">
                <a:solidFill>
                  <a:srgbClr val="44546A"/>
                </a:solidFill>
                <a:latin typeface="Roboto"/>
                <a:ea typeface="Roboto"/>
              </a:rPr>
              <a:t>Elektronik Eşyalar</a:t>
            </a:r>
            <a:endParaRPr lang="en-US" sz="1600" b="0" strike="noStrike" spc="-1">
              <a:latin typeface="Arial"/>
            </a:endParaRPr>
          </a:p>
        </p:txBody>
      </p:sp>
      <p:pic>
        <p:nvPicPr>
          <p:cNvPr id="231" name="Picture 2" descr="point gif ile ilgili görsel sonucu"/>
          <p:cNvPicPr/>
          <p:nvPr/>
        </p:nvPicPr>
        <p:blipFill>
          <a:blip r:embed="rId4"/>
          <a:stretch/>
        </p:blipFill>
        <p:spPr>
          <a:xfrm>
            <a:off x="4705920" y="1498680"/>
            <a:ext cx="513720" cy="513720"/>
          </a:xfrm>
          <a:prstGeom prst="rect">
            <a:avLst/>
          </a:prstGeom>
          <a:ln w="0">
            <a:noFill/>
          </a:ln>
        </p:spPr>
      </p:pic>
      <p:pic>
        <p:nvPicPr>
          <p:cNvPr id="232" name="Picture 2" descr="point gif ile ilgili görsel sonucu"/>
          <p:cNvPicPr/>
          <p:nvPr/>
        </p:nvPicPr>
        <p:blipFill>
          <a:blip r:embed="rId4"/>
          <a:stretch/>
        </p:blipFill>
        <p:spPr>
          <a:xfrm>
            <a:off x="3250800" y="3700800"/>
            <a:ext cx="513720" cy="513720"/>
          </a:xfrm>
          <a:prstGeom prst="rect">
            <a:avLst/>
          </a:prstGeom>
          <a:ln w="0">
            <a:noFill/>
          </a:ln>
        </p:spPr>
      </p:pic>
      <p:pic>
        <p:nvPicPr>
          <p:cNvPr id="233" name="Picture 2" descr="point gif ile ilgili görsel sonucu"/>
          <p:cNvPicPr/>
          <p:nvPr/>
        </p:nvPicPr>
        <p:blipFill>
          <a:blip r:embed="rId4"/>
          <a:stretch/>
        </p:blipFill>
        <p:spPr>
          <a:xfrm>
            <a:off x="5595840" y="4514040"/>
            <a:ext cx="513720" cy="513720"/>
          </a:xfrm>
          <a:prstGeom prst="rect">
            <a:avLst/>
          </a:prstGeom>
          <a:ln w="0">
            <a:noFill/>
          </a:ln>
        </p:spPr>
      </p:pic>
      <p:pic>
        <p:nvPicPr>
          <p:cNvPr id="234" name="Picture 2" descr="point gif ile ilgili görsel sonucu"/>
          <p:cNvPicPr/>
          <p:nvPr/>
        </p:nvPicPr>
        <p:blipFill>
          <a:blip r:embed="rId4"/>
          <a:stretch/>
        </p:blipFill>
        <p:spPr>
          <a:xfrm>
            <a:off x="5187600" y="2011680"/>
            <a:ext cx="513720" cy="513720"/>
          </a:xfrm>
          <a:prstGeom prst="rect">
            <a:avLst/>
          </a:prstGeom>
          <a:ln w="0">
            <a:noFill/>
          </a:ln>
        </p:spPr>
      </p:pic>
      <p:pic>
        <p:nvPicPr>
          <p:cNvPr id="235" name="Picture 2" descr="point gif ile ilgili görsel sonucu"/>
          <p:cNvPicPr/>
          <p:nvPr/>
        </p:nvPicPr>
        <p:blipFill>
          <a:blip r:embed="rId4"/>
          <a:stretch/>
        </p:blipFill>
        <p:spPr>
          <a:xfrm>
            <a:off x="6376320" y="2493360"/>
            <a:ext cx="513720" cy="513720"/>
          </a:xfrm>
          <a:prstGeom prst="rect">
            <a:avLst/>
          </a:prstGeom>
          <a:ln w="0">
            <a:noFill/>
          </a:ln>
        </p:spPr>
      </p:pic>
      <p:pic>
        <p:nvPicPr>
          <p:cNvPr id="236" name="Picture 2" descr="point gif ile ilgili görsel sonucu"/>
          <p:cNvPicPr/>
          <p:nvPr/>
        </p:nvPicPr>
        <p:blipFill>
          <a:blip r:embed="rId4"/>
          <a:stretch/>
        </p:blipFill>
        <p:spPr>
          <a:xfrm>
            <a:off x="5702400" y="3580560"/>
            <a:ext cx="513720" cy="513720"/>
          </a:xfrm>
          <a:prstGeom prst="rect">
            <a:avLst/>
          </a:prstGeom>
          <a:ln w="0">
            <a:noFill/>
          </a:ln>
        </p:spPr>
      </p:pic>
      <p:pic>
        <p:nvPicPr>
          <p:cNvPr id="237" name="Picture 2" descr="point gif ile ilgili görsel sonucu"/>
          <p:cNvPicPr/>
          <p:nvPr/>
        </p:nvPicPr>
        <p:blipFill>
          <a:blip r:embed="rId4"/>
          <a:stretch/>
        </p:blipFill>
        <p:spPr>
          <a:xfrm>
            <a:off x="9063000" y="4095000"/>
            <a:ext cx="513720" cy="513720"/>
          </a:xfrm>
          <a:prstGeom prst="rect">
            <a:avLst/>
          </a:prstGeom>
          <a:ln w="0">
            <a:noFill/>
          </a:ln>
        </p:spPr>
      </p:pic>
      <p:pic>
        <p:nvPicPr>
          <p:cNvPr id="238" name="Picture 2" descr="point gif ile ilgili görsel sonucu"/>
          <p:cNvPicPr/>
          <p:nvPr/>
        </p:nvPicPr>
        <p:blipFill>
          <a:blip r:embed="rId4"/>
          <a:stretch/>
        </p:blipFill>
        <p:spPr>
          <a:xfrm>
            <a:off x="9425160" y="4530960"/>
            <a:ext cx="513720" cy="513720"/>
          </a:xfrm>
          <a:prstGeom prst="rect">
            <a:avLst/>
          </a:prstGeom>
          <a:ln w="0">
            <a:noFill/>
          </a:ln>
        </p:spPr>
      </p:pic>
      <p:sp>
        <p:nvSpPr>
          <p:cNvPr id="239" name="Başlık 1"/>
          <p:cNvSpPr/>
          <p:nvPr/>
        </p:nvSpPr>
        <p:spPr>
          <a:xfrm>
            <a:off x="360360" y="295560"/>
            <a:ext cx="10992960" cy="544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90000"/>
              </a:lnSpc>
            </a:pPr>
            <a:r>
              <a:rPr lang="tr-TR" sz="2400" b="1" strike="noStrike" spc="-1">
                <a:solidFill>
                  <a:srgbClr val="28A09D"/>
                </a:solidFill>
                <a:latin typeface="Roboto"/>
                <a:ea typeface="Roboto"/>
              </a:rPr>
              <a:t>Evinizin İçindeki Riskleri Belirleyin</a:t>
            </a:r>
            <a:endParaRPr lang="en-US"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xmlns:p15="http://schemas.microsoft.com/office/powerpoint/2012/main">
      <p:transition spd="slow">
        <p:push dir="u"/>
      </p:transition>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childTnLst>
                                    <p:set>
                                      <p:cBhvr>
                                        <p:cTn id="6" dur="1" fill="hold">
                                          <p:stCondLst>
                                            <p:cond delay="0"/>
                                          </p:stCondLst>
                                        </p:cTn>
                                        <p:tgtEl>
                                          <p:spTgt spid="221"/>
                                        </p:tgtEl>
                                        <p:attrNameLst>
                                          <p:attrName>style.visibility</p:attrName>
                                        </p:attrNameLst>
                                      </p:cBhvr>
                                      <p:to>
                                        <p:strVal val="visible"/>
                                      </p:to>
                                    </p:set>
                                    <p:animEffect transition="in" filter="fade">
                                      <p:cBhvr additive="repl">
                                        <p:cTn id="7" dur="500"/>
                                        <p:tgtEl>
                                          <p:spTgt spid="2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nodeType="clickEffect">
                                  <p:stCondLst>
                                    <p:cond delay="0"/>
                                  </p:stCondLst>
                                  <p:childTnLst>
                                    <p:set>
                                      <p:cBhvr>
                                        <p:cTn id="11" dur="1" fill="hold">
                                          <p:stCondLst>
                                            <p:cond delay="0"/>
                                          </p:stCondLst>
                                        </p:cTn>
                                        <p:tgtEl>
                                          <p:spTgt spid="223"/>
                                        </p:tgtEl>
                                        <p:attrNameLst>
                                          <p:attrName>style.visibility</p:attrName>
                                        </p:attrNameLst>
                                      </p:cBhvr>
                                      <p:to>
                                        <p:strVal val="visible"/>
                                      </p:to>
                                    </p:set>
                                    <p:animEffect transition="in" filter="fade">
                                      <p:cBhvr additive="repl">
                                        <p:cTn id="12" dur="500"/>
                                        <p:tgtEl>
                                          <p:spTgt spid="2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nodeType="clickEffect">
                                  <p:stCondLst>
                                    <p:cond delay="0"/>
                                  </p:stCondLst>
                                  <p:childTnLst>
                                    <p:set>
                                      <p:cBhvr>
                                        <p:cTn id="16" dur="1" fill="hold">
                                          <p:stCondLst>
                                            <p:cond delay="0"/>
                                          </p:stCondLst>
                                        </p:cTn>
                                        <p:tgtEl>
                                          <p:spTgt spid="224"/>
                                        </p:tgtEl>
                                        <p:attrNameLst>
                                          <p:attrName>style.visibility</p:attrName>
                                        </p:attrNameLst>
                                      </p:cBhvr>
                                      <p:to>
                                        <p:strVal val="visible"/>
                                      </p:to>
                                    </p:set>
                                    <p:animEffect transition="in" filter="fade">
                                      <p:cBhvr additive="repl">
                                        <p:cTn id="17" dur="500"/>
                                        <p:tgtEl>
                                          <p:spTgt spid="2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fill="hold" nodeType="clickEffect">
                                  <p:stCondLst>
                                    <p:cond delay="0"/>
                                  </p:stCondLst>
                                  <p:childTnLst>
                                    <p:set>
                                      <p:cBhvr>
                                        <p:cTn id="21" dur="1" fill="hold">
                                          <p:stCondLst>
                                            <p:cond delay="0"/>
                                          </p:stCondLst>
                                        </p:cTn>
                                        <p:tgtEl>
                                          <p:spTgt spid="225"/>
                                        </p:tgtEl>
                                        <p:attrNameLst>
                                          <p:attrName>style.visibility</p:attrName>
                                        </p:attrNameLst>
                                      </p:cBhvr>
                                      <p:to>
                                        <p:strVal val="visible"/>
                                      </p:to>
                                    </p:set>
                                    <p:animEffect transition="in" filter="fade">
                                      <p:cBhvr additive="repl">
                                        <p:cTn id="22" dur="500"/>
                                        <p:tgtEl>
                                          <p:spTgt spid="2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fill="hold" nodeType="clickEffect">
                                  <p:stCondLst>
                                    <p:cond delay="0"/>
                                  </p:stCondLst>
                                  <p:childTnLst>
                                    <p:set>
                                      <p:cBhvr>
                                        <p:cTn id="26" dur="1" fill="hold">
                                          <p:stCondLst>
                                            <p:cond delay="0"/>
                                          </p:stCondLst>
                                        </p:cTn>
                                        <p:tgtEl>
                                          <p:spTgt spid="226"/>
                                        </p:tgtEl>
                                        <p:attrNameLst>
                                          <p:attrName>style.visibility</p:attrName>
                                        </p:attrNameLst>
                                      </p:cBhvr>
                                      <p:to>
                                        <p:strVal val="visible"/>
                                      </p:to>
                                    </p:set>
                                    <p:animEffect transition="in" filter="fade">
                                      <p:cBhvr additive="repl">
                                        <p:cTn id="27" dur="500"/>
                                        <p:tgtEl>
                                          <p:spTgt spid="22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fill="hold" nodeType="clickEffect">
                                  <p:stCondLst>
                                    <p:cond delay="0"/>
                                  </p:stCondLst>
                                  <p:childTnLst>
                                    <p:set>
                                      <p:cBhvr>
                                        <p:cTn id="31" dur="1" fill="hold">
                                          <p:stCondLst>
                                            <p:cond delay="0"/>
                                          </p:stCondLst>
                                        </p:cTn>
                                        <p:tgtEl>
                                          <p:spTgt spid="227"/>
                                        </p:tgtEl>
                                        <p:attrNameLst>
                                          <p:attrName>style.visibility</p:attrName>
                                        </p:attrNameLst>
                                      </p:cBhvr>
                                      <p:to>
                                        <p:strVal val="visible"/>
                                      </p:to>
                                    </p:set>
                                    <p:animEffect transition="in" filter="fade">
                                      <p:cBhvr additive="repl">
                                        <p:cTn id="32" dur="500"/>
                                        <p:tgtEl>
                                          <p:spTgt spid="22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fill="hold" nodeType="clickEffect">
                                  <p:stCondLst>
                                    <p:cond delay="0"/>
                                  </p:stCondLst>
                                  <p:childTnLst>
                                    <p:set>
                                      <p:cBhvr>
                                        <p:cTn id="36" dur="1" fill="hold">
                                          <p:stCondLst>
                                            <p:cond delay="0"/>
                                          </p:stCondLst>
                                        </p:cTn>
                                        <p:tgtEl>
                                          <p:spTgt spid="228"/>
                                        </p:tgtEl>
                                        <p:attrNameLst>
                                          <p:attrName>style.visibility</p:attrName>
                                        </p:attrNameLst>
                                      </p:cBhvr>
                                      <p:to>
                                        <p:strVal val="visible"/>
                                      </p:to>
                                    </p:set>
                                    <p:animEffect transition="in" filter="fade">
                                      <p:cBhvr additive="repl">
                                        <p:cTn id="37" dur="500"/>
                                        <p:tgtEl>
                                          <p:spTgt spid="22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fill="hold" nodeType="clickEffect">
                                  <p:stCondLst>
                                    <p:cond delay="0"/>
                                  </p:stCondLst>
                                  <p:childTnLst>
                                    <p:set>
                                      <p:cBhvr>
                                        <p:cTn id="41" dur="1" fill="hold">
                                          <p:stCondLst>
                                            <p:cond delay="0"/>
                                          </p:stCondLst>
                                        </p:cTn>
                                        <p:tgtEl>
                                          <p:spTgt spid="229"/>
                                        </p:tgtEl>
                                        <p:attrNameLst>
                                          <p:attrName>style.visibility</p:attrName>
                                        </p:attrNameLst>
                                      </p:cBhvr>
                                      <p:to>
                                        <p:strVal val="visible"/>
                                      </p:to>
                                    </p:set>
                                    <p:animEffect transition="in" filter="fade">
                                      <p:cBhvr additive="repl">
                                        <p:cTn id="42" dur="500"/>
                                        <p:tgtEl>
                                          <p:spTgt spid="22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fill="hold" nodeType="clickEffect">
                                  <p:stCondLst>
                                    <p:cond delay="0"/>
                                  </p:stCondLst>
                                  <p:childTnLst>
                                    <p:set>
                                      <p:cBhvr>
                                        <p:cTn id="46" dur="1" fill="hold">
                                          <p:stCondLst>
                                            <p:cond delay="0"/>
                                          </p:stCondLst>
                                        </p:cTn>
                                        <p:tgtEl>
                                          <p:spTgt spid="230"/>
                                        </p:tgtEl>
                                        <p:attrNameLst>
                                          <p:attrName>style.visibility</p:attrName>
                                        </p:attrNameLst>
                                      </p:cBhvr>
                                      <p:to>
                                        <p:strVal val="visible"/>
                                      </p:to>
                                    </p:set>
                                    <p:animEffect transition="in" filter="fade">
                                      <p:cBhvr additive="repl">
                                        <p:cTn id="47" dur="500"/>
                                        <p:tgtEl>
                                          <p:spTgt spid="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 name="Resim 4" descr="ekran görüntüsü içeren bir resim&#10;&#10;Açıklama otomatik olarak oluşturuldu"/>
          <p:cNvPicPr/>
          <p:nvPr/>
        </p:nvPicPr>
        <p:blipFill>
          <a:blip r:embed="rId3"/>
          <a:stretch/>
        </p:blipFill>
        <p:spPr>
          <a:xfrm>
            <a:off x="8642520" y="1257840"/>
            <a:ext cx="1587960" cy="1132560"/>
          </a:xfrm>
          <a:prstGeom prst="rect">
            <a:avLst/>
          </a:prstGeom>
          <a:ln w="0">
            <a:noFill/>
          </a:ln>
        </p:spPr>
      </p:pic>
      <p:sp>
        <p:nvSpPr>
          <p:cNvPr id="241" name="Dikdörtgen 5"/>
          <p:cNvSpPr/>
          <p:nvPr/>
        </p:nvSpPr>
        <p:spPr>
          <a:xfrm>
            <a:off x="3529800" y="1135440"/>
            <a:ext cx="5185800" cy="1309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tr-TR" sz="2000" b="1" strike="noStrike" spc="-1">
                <a:solidFill>
                  <a:srgbClr val="44546A"/>
                </a:solidFill>
                <a:latin typeface="Roboto"/>
                <a:ea typeface="Roboto"/>
              </a:rPr>
              <a:t>Tespit Edin</a:t>
            </a:r>
            <a:endParaRPr lang="en-US" sz="2000" b="0" strike="noStrike" spc="-1">
              <a:latin typeface="Arial"/>
            </a:endParaRPr>
          </a:p>
          <a:p>
            <a:pPr>
              <a:lnSpc>
                <a:spcPct val="100000"/>
              </a:lnSpc>
            </a:pPr>
            <a:r>
              <a:rPr lang="tr-TR" sz="2000" b="0" i="1" strike="noStrike" spc="-1">
                <a:solidFill>
                  <a:srgbClr val="44546A"/>
                </a:solidFill>
                <a:latin typeface="Roboto"/>
                <a:ea typeface="Roboto"/>
              </a:rPr>
              <a:t>	Hangi eşyalar size zarar verebilir? </a:t>
            </a:r>
            <a:endParaRPr lang="en-US" sz="2000" b="0" strike="noStrike" spc="-1">
              <a:latin typeface="Arial"/>
            </a:endParaRPr>
          </a:p>
          <a:p>
            <a:pPr>
              <a:lnSpc>
                <a:spcPct val="100000"/>
              </a:lnSpc>
            </a:pPr>
            <a:endParaRPr lang="en-US" sz="2000" b="0" strike="noStrike" spc="-1">
              <a:latin typeface="Arial"/>
            </a:endParaRPr>
          </a:p>
          <a:p>
            <a:pPr>
              <a:lnSpc>
                <a:spcPct val="100000"/>
              </a:lnSpc>
            </a:pPr>
            <a:r>
              <a:rPr lang="tr-TR" sz="2000" b="1" strike="noStrike" spc="-1">
                <a:solidFill>
                  <a:srgbClr val="44546A"/>
                </a:solidFill>
                <a:latin typeface="Roboto"/>
                <a:ea typeface="Roboto"/>
              </a:rPr>
              <a:t>Risklerinizi Belirleyin, Karar verin</a:t>
            </a:r>
            <a:endParaRPr lang="en-US" sz="2000" b="0" strike="noStrike" spc="-1">
              <a:latin typeface="Arial"/>
            </a:endParaRPr>
          </a:p>
        </p:txBody>
      </p:sp>
      <p:sp>
        <p:nvSpPr>
          <p:cNvPr id="242" name="Dikdörtgen 6"/>
          <p:cNvSpPr/>
          <p:nvPr/>
        </p:nvSpPr>
        <p:spPr>
          <a:xfrm>
            <a:off x="10311840" y="2489760"/>
            <a:ext cx="1678680" cy="3031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tr-TR" sz="1400" b="1" strike="noStrike" spc="-1">
                <a:solidFill>
                  <a:srgbClr val="28A09D"/>
                </a:solidFill>
                <a:latin typeface="Roboto"/>
                <a:ea typeface="Roboto"/>
              </a:rPr>
              <a:t>Tehlike</a:t>
            </a:r>
            <a:r>
              <a:rPr lang="tr-TR" sz="1400" b="1" strike="noStrike" spc="-1">
                <a:solidFill>
                  <a:srgbClr val="28A09D"/>
                </a:solidFill>
                <a:latin typeface="Arial"/>
                <a:ea typeface="Roboto"/>
              </a:rPr>
              <a:t> Avı Formu</a:t>
            </a:r>
            <a:endParaRPr lang="en-US" sz="1400" b="0" strike="noStrike" spc="-1">
              <a:latin typeface="Arial"/>
            </a:endParaRPr>
          </a:p>
        </p:txBody>
      </p:sp>
      <p:pic>
        <p:nvPicPr>
          <p:cNvPr id="243" name="Resim 14"/>
          <p:cNvPicPr/>
          <p:nvPr/>
        </p:nvPicPr>
        <p:blipFill>
          <a:blip r:embed="rId4"/>
          <a:stretch/>
        </p:blipFill>
        <p:spPr>
          <a:xfrm>
            <a:off x="8642520" y="478800"/>
            <a:ext cx="1587600" cy="2227320"/>
          </a:xfrm>
          <a:prstGeom prst="rect">
            <a:avLst/>
          </a:prstGeom>
          <a:ln w="0">
            <a:noFill/>
          </a:ln>
        </p:spPr>
      </p:pic>
      <p:pic>
        <p:nvPicPr>
          <p:cNvPr id="244" name="Resim 3" descr="işaret içeren bir resim&#10;&#10;Açıklama otomatik olarak oluşturuldu"/>
          <p:cNvPicPr/>
          <p:nvPr/>
        </p:nvPicPr>
        <p:blipFill>
          <a:blip r:embed="rId5"/>
          <a:stretch/>
        </p:blipFill>
        <p:spPr>
          <a:xfrm>
            <a:off x="7764120" y="2950920"/>
            <a:ext cx="4132440" cy="3504600"/>
          </a:xfrm>
          <a:prstGeom prst="rect">
            <a:avLst/>
          </a:prstGeom>
          <a:ln w="0">
            <a:noFill/>
          </a:ln>
        </p:spPr>
      </p:pic>
      <p:pic>
        <p:nvPicPr>
          <p:cNvPr id="245" name="Resim 12"/>
          <p:cNvPicPr/>
          <p:nvPr/>
        </p:nvPicPr>
        <p:blipFill>
          <a:blip r:embed="rId6"/>
          <a:stretch/>
        </p:blipFill>
        <p:spPr>
          <a:xfrm>
            <a:off x="4001040" y="2950920"/>
            <a:ext cx="4132440" cy="3504600"/>
          </a:xfrm>
          <a:prstGeom prst="rect">
            <a:avLst/>
          </a:prstGeom>
          <a:ln w="0">
            <a:noFill/>
          </a:ln>
        </p:spPr>
      </p:pic>
      <p:pic>
        <p:nvPicPr>
          <p:cNvPr id="246" name="Resim 21"/>
          <p:cNvPicPr/>
          <p:nvPr/>
        </p:nvPicPr>
        <p:blipFill>
          <a:blip r:embed="rId7"/>
          <a:stretch/>
        </p:blipFill>
        <p:spPr>
          <a:xfrm>
            <a:off x="237960" y="2950920"/>
            <a:ext cx="4132440" cy="3504600"/>
          </a:xfrm>
          <a:prstGeom prst="rect">
            <a:avLst/>
          </a:prstGeom>
          <a:ln w="0">
            <a:noFill/>
          </a:ln>
        </p:spPr>
      </p:pic>
      <p:sp>
        <p:nvSpPr>
          <p:cNvPr id="247" name="Dikdörtgen 24"/>
          <p:cNvSpPr/>
          <p:nvPr/>
        </p:nvSpPr>
        <p:spPr>
          <a:xfrm>
            <a:off x="1587600" y="3911400"/>
            <a:ext cx="2011680" cy="1306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tr-TR" sz="1600" b="1" strike="noStrike" spc="-1">
                <a:solidFill>
                  <a:srgbClr val="44546A"/>
                </a:solidFill>
                <a:latin typeface="Roboto"/>
                <a:ea typeface="Roboto"/>
              </a:rPr>
              <a:t>Kullanmadığınız, ender kullandığınız tehlikeli maddeleri veya eşyaları evinizde tutmayın </a:t>
            </a:r>
            <a:endParaRPr lang="en-US" sz="1600" b="0" strike="noStrike" spc="-1">
              <a:latin typeface="Arial"/>
            </a:endParaRPr>
          </a:p>
        </p:txBody>
      </p:sp>
      <p:sp>
        <p:nvSpPr>
          <p:cNvPr id="248" name="Dikdörtgen 25"/>
          <p:cNvSpPr/>
          <p:nvPr/>
        </p:nvSpPr>
        <p:spPr>
          <a:xfrm>
            <a:off x="5585760" y="3934800"/>
            <a:ext cx="1810800" cy="1550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tr-TR" sz="1600" b="1" strike="noStrike" spc="-1">
                <a:solidFill>
                  <a:srgbClr val="44546A"/>
                </a:solidFill>
                <a:latin typeface="Roboto"/>
                <a:ea typeface="Roboto"/>
              </a:rPr>
              <a:t>Kapı arkasındaki, halı, ütü masası veya dolaptaki ağır eşyaların yerlerini değiştirin</a:t>
            </a:r>
            <a:endParaRPr lang="en-US" sz="1600" b="0" strike="noStrike" spc="-1">
              <a:latin typeface="Arial"/>
            </a:endParaRPr>
          </a:p>
        </p:txBody>
      </p:sp>
      <p:sp>
        <p:nvSpPr>
          <p:cNvPr id="249" name="Dikdörtgen 26"/>
          <p:cNvSpPr/>
          <p:nvPr/>
        </p:nvSpPr>
        <p:spPr>
          <a:xfrm>
            <a:off x="9310680" y="3934800"/>
            <a:ext cx="1626840" cy="1550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tr-TR" sz="1600" b="1" strike="noStrike" spc="-1">
                <a:solidFill>
                  <a:srgbClr val="44546A"/>
                </a:solidFill>
                <a:latin typeface="Roboto"/>
                <a:ea typeface="Roboto"/>
              </a:rPr>
              <a:t>Yolunuzu kapatabilecek, üzerinize devrilebilecek eşyaları sabitleyin </a:t>
            </a:r>
            <a:endParaRPr lang="en-US" sz="1600" b="0" strike="noStrike" spc="-1">
              <a:latin typeface="Arial"/>
            </a:endParaRPr>
          </a:p>
        </p:txBody>
      </p:sp>
      <p:sp>
        <p:nvSpPr>
          <p:cNvPr id="250" name="Başlık 1"/>
          <p:cNvSpPr/>
          <p:nvPr/>
        </p:nvSpPr>
        <p:spPr>
          <a:xfrm>
            <a:off x="360360" y="295560"/>
            <a:ext cx="10992960" cy="544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90000"/>
              </a:lnSpc>
            </a:pPr>
            <a:r>
              <a:rPr lang="tr-TR" sz="2400" b="1" strike="noStrike" spc="-1">
                <a:solidFill>
                  <a:srgbClr val="28A09D"/>
                </a:solidFill>
                <a:latin typeface="Roboto"/>
                <a:ea typeface="Roboto"/>
              </a:rPr>
              <a:t>Tehlike Avı Yapın; Evinizdeki Riskleri Azaltın</a:t>
            </a:r>
            <a:endParaRPr lang="en-US" sz="2400" b="0" strike="noStrike" spc="-1">
              <a:latin typeface="Arial"/>
            </a:endParaRPr>
          </a:p>
        </p:txBody>
      </p:sp>
      <p:pic>
        <p:nvPicPr>
          <p:cNvPr id="251" name="Resim 15"/>
          <p:cNvPicPr/>
          <p:nvPr/>
        </p:nvPicPr>
        <p:blipFill>
          <a:blip r:embed="rId8"/>
          <a:stretch/>
        </p:blipFill>
        <p:spPr>
          <a:xfrm>
            <a:off x="360360" y="940320"/>
            <a:ext cx="2996640" cy="208224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xmlns:p15="http://schemas.microsoft.com/office/powerpoint/2012/main">
      <p:transition spd="slow">
        <p:push dir="u"/>
      </p:transition>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childTnLst>
                                    <p:set>
                                      <p:cBhvr>
                                        <p:cTn id="6" dur="1" fill="hold">
                                          <p:stCondLst>
                                            <p:cond delay="0"/>
                                          </p:stCondLst>
                                        </p:cTn>
                                        <p:tgtEl>
                                          <p:spTgt spid="242"/>
                                        </p:tgtEl>
                                        <p:attrNameLst>
                                          <p:attrName>style.visibility</p:attrName>
                                        </p:attrNameLst>
                                      </p:cBhvr>
                                      <p:to>
                                        <p:strVal val="visible"/>
                                      </p:to>
                                    </p:set>
                                    <p:animEffect transition="in" filter="fade">
                                      <p:cBhvr additive="repl">
                                        <p:cTn id="7" dur="500"/>
                                        <p:tgtEl>
                                          <p:spTgt spid="242"/>
                                        </p:tgtEl>
                                      </p:cBhvr>
                                    </p:animEffect>
                                  </p:childTnLst>
                                </p:cTn>
                              </p:par>
                              <p:par>
                                <p:cTn id="8" presetID="42" presetClass="path" fill="hold" nodeType="withEffect">
                                  <p:stCondLst>
                                    <p:cond delay="0"/>
                                  </p:stCondLst>
                                  <p:childTnLst>
                                    <p:animMotion origin="layout" path="M 2.5E-006 3.7037E-007 L 0.13802 -0.0044 E">
                                      <p:cBhvr>
                                        <p:cTn id="9" dur="2000" fill="hold"/>
                                        <p:tgtEl>
                                          <p:spTgt spid="240"/>
                                        </p:tgtEl>
                                        <p:attrNameLst>
                                          <p:attrName>ppt_x</p:attrName>
                                          <p:attrName>ppt_y</p:attrName>
                                        </p:attrNameLst>
                                      </p:cBhvr>
                                    </p:animMotion>
                                  </p:childTnLst>
                                </p:cTn>
                              </p:par>
                            </p:childTnLst>
                          </p:cTn>
                        </p:par>
                      </p:childTnLst>
                    </p:cTn>
                  </p:par>
                  <p:par>
                    <p:cTn id="10" fill="hold">
                      <p:stCondLst>
                        <p:cond delay="indefinite"/>
                      </p:stCondLst>
                      <p:childTnLst>
                        <p:par>
                          <p:cTn id="11" fill="hold">
                            <p:stCondLst>
                              <p:cond delay="0"/>
                            </p:stCondLst>
                            <p:childTnLst>
                              <p:par>
                                <p:cTn id="12" presetID="10" presetClass="entr" fill="hold" nodeType="clickEffect">
                                  <p:stCondLst>
                                    <p:cond delay="0"/>
                                  </p:stCondLst>
                                  <p:childTnLst>
                                    <p:set>
                                      <p:cBhvr>
                                        <p:cTn id="13" dur="1" fill="hold">
                                          <p:stCondLst>
                                            <p:cond delay="0"/>
                                          </p:stCondLst>
                                        </p:cTn>
                                        <p:tgtEl>
                                          <p:spTgt spid="246"/>
                                        </p:tgtEl>
                                        <p:attrNameLst>
                                          <p:attrName>style.visibility</p:attrName>
                                        </p:attrNameLst>
                                      </p:cBhvr>
                                      <p:to>
                                        <p:strVal val="visible"/>
                                      </p:to>
                                    </p:set>
                                    <p:animEffect transition="in" filter="fade">
                                      <p:cBhvr additive="repl">
                                        <p:cTn id="14" dur="500"/>
                                        <p:tgtEl>
                                          <p:spTgt spid="246"/>
                                        </p:tgtEl>
                                      </p:cBhvr>
                                    </p:animEffect>
                                  </p:childTnLst>
                                </p:cTn>
                              </p:par>
                              <p:par>
                                <p:cTn id="15" presetID="10" presetClass="entr" fill="hold" nodeType="withEffect">
                                  <p:stCondLst>
                                    <p:cond delay="0"/>
                                  </p:stCondLst>
                                  <p:childTnLst>
                                    <p:set>
                                      <p:cBhvr>
                                        <p:cTn id="16" dur="1" fill="hold">
                                          <p:stCondLst>
                                            <p:cond delay="0"/>
                                          </p:stCondLst>
                                        </p:cTn>
                                        <p:tgtEl>
                                          <p:spTgt spid="247"/>
                                        </p:tgtEl>
                                        <p:attrNameLst>
                                          <p:attrName>style.visibility</p:attrName>
                                        </p:attrNameLst>
                                      </p:cBhvr>
                                      <p:to>
                                        <p:strVal val="visible"/>
                                      </p:to>
                                    </p:set>
                                    <p:animEffect transition="in" filter="fade">
                                      <p:cBhvr additive="repl">
                                        <p:cTn id="17" dur="500"/>
                                        <p:tgtEl>
                                          <p:spTgt spid="24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fill="hold" nodeType="clickEffect">
                                  <p:stCondLst>
                                    <p:cond delay="0"/>
                                  </p:stCondLst>
                                  <p:childTnLst>
                                    <p:set>
                                      <p:cBhvr>
                                        <p:cTn id="21" dur="1" fill="hold">
                                          <p:stCondLst>
                                            <p:cond delay="0"/>
                                          </p:stCondLst>
                                        </p:cTn>
                                        <p:tgtEl>
                                          <p:spTgt spid="245"/>
                                        </p:tgtEl>
                                        <p:attrNameLst>
                                          <p:attrName>style.visibility</p:attrName>
                                        </p:attrNameLst>
                                      </p:cBhvr>
                                      <p:to>
                                        <p:strVal val="visible"/>
                                      </p:to>
                                    </p:set>
                                    <p:animEffect transition="in" filter="fade">
                                      <p:cBhvr additive="repl">
                                        <p:cTn id="22" dur="500"/>
                                        <p:tgtEl>
                                          <p:spTgt spid="245"/>
                                        </p:tgtEl>
                                      </p:cBhvr>
                                    </p:animEffect>
                                  </p:childTnLst>
                                </p:cTn>
                              </p:par>
                              <p:par>
                                <p:cTn id="23" presetID="10" presetClass="entr" fill="hold" nodeType="withEffect">
                                  <p:stCondLst>
                                    <p:cond delay="0"/>
                                  </p:stCondLst>
                                  <p:childTnLst>
                                    <p:set>
                                      <p:cBhvr>
                                        <p:cTn id="24" dur="1" fill="hold">
                                          <p:stCondLst>
                                            <p:cond delay="0"/>
                                          </p:stCondLst>
                                        </p:cTn>
                                        <p:tgtEl>
                                          <p:spTgt spid="248"/>
                                        </p:tgtEl>
                                        <p:attrNameLst>
                                          <p:attrName>style.visibility</p:attrName>
                                        </p:attrNameLst>
                                      </p:cBhvr>
                                      <p:to>
                                        <p:strVal val="visible"/>
                                      </p:to>
                                    </p:set>
                                    <p:animEffect transition="in" filter="fade">
                                      <p:cBhvr additive="repl">
                                        <p:cTn id="25" dur="500"/>
                                        <p:tgtEl>
                                          <p:spTgt spid="24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fill="hold" nodeType="clickEffect">
                                  <p:stCondLst>
                                    <p:cond delay="0"/>
                                  </p:stCondLst>
                                  <p:childTnLst>
                                    <p:set>
                                      <p:cBhvr>
                                        <p:cTn id="29" dur="1" fill="hold">
                                          <p:stCondLst>
                                            <p:cond delay="0"/>
                                          </p:stCondLst>
                                        </p:cTn>
                                        <p:tgtEl>
                                          <p:spTgt spid="244"/>
                                        </p:tgtEl>
                                        <p:attrNameLst>
                                          <p:attrName>style.visibility</p:attrName>
                                        </p:attrNameLst>
                                      </p:cBhvr>
                                      <p:to>
                                        <p:strVal val="visible"/>
                                      </p:to>
                                    </p:set>
                                    <p:animEffect transition="in" filter="fade">
                                      <p:cBhvr additive="repl">
                                        <p:cTn id="30" dur="500"/>
                                        <p:tgtEl>
                                          <p:spTgt spid="244"/>
                                        </p:tgtEl>
                                      </p:cBhvr>
                                    </p:animEffect>
                                  </p:childTnLst>
                                </p:cTn>
                              </p:par>
                              <p:par>
                                <p:cTn id="31" presetID="10" presetClass="entr" fill="hold" nodeType="withEffect">
                                  <p:stCondLst>
                                    <p:cond delay="0"/>
                                  </p:stCondLst>
                                  <p:childTnLst>
                                    <p:set>
                                      <p:cBhvr>
                                        <p:cTn id="32" dur="1" fill="hold">
                                          <p:stCondLst>
                                            <p:cond delay="0"/>
                                          </p:stCondLst>
                                        </p:cTn>
                                        <p:tgtEl>
                                          <p:spTgt spid="249"/>
                                        </p:tgtEl>
                                        <p:attrNameLst>
                                          <p:attrName>style.visibility</p:attrName>
                                        </p:attrNameLst>
                                      </p:cBhvr>
                                      <p:to>
                                        <p:strVal val="visible"/>
                                      </p:to>
                                    </p:set>
                                    <p:animEffect transition="in" filter="fade">
                                      <p:cBhvr additive="repl">
                                        <p:cTn id="33" dur="500"/>
                                        <p:tgtEl>
                                          <p:spTgt spid="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Başlık 1"/>
          <p:cNvSpPr/>
          <p:nvPr/>
        </p:nvSpPr>
        <p:spPr>
          <a:xfrm>
            <a:off x="360360" y="295560"/>
            <a:ext cx="10992960" cy="544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90000"/>
              </a:lnSpc>
            </a:pPr>
            <a:r>
              <a:rPr lang="tr-TR" sz="2400" b="1" strike="noStrike" spc="-1">
                <a:solidFill>
                  <a:srgbClr val="28A09D"/>
                </a:solidFill>
                <a:latin typeface="Roboto"/>
                <a:ea typeface="Roboto"/>
              </a:rPr>
              <a:t>Evimizin İçindeki Riskleri Azaltmak</a:t>
            </a:r>
            <a:endParaRPr lang="en-US" sz="2400" b="0" strike="noStrike" spc="-1">
              <a:latin typeface="Arial"/>
            </a:endParaRPr>
          </a:p>
        </p:txBody>
      </p:sp>
      <p:pic>
        <p:nvPicPr>
          <p:cNvPr id="253" name="Çevrimiçi Medya 6" descr="Yaşam Alanındaki Tehlikeler.mp4"/>
          <p:cNvPicPr/>
          <p:nvPr/>
        </p:nvPicPr>
        <p:blipFill>
          <a:blip r:embed="rId3"/>
          <a:stretch/>
        </p:blipFill>
        <p:spPr>
          <a:xfrm>
            <a:off x="1319760" y="883440"/>
            <a:ext cx="9223920" cy="5187960"/>
          </a:xfrm>
          <a:prstGeom prst="rect">
            <a:avLst/>
          </a:prstGeom>
          <a:ln w="107950" cap="rnd">
            <a:solidFill>
              <a:srgbClr val="C8C6BD"/>
            </a:solidFill>
            <a:round/>
          </a:ln>
          <a:effectLst>
            <a:outerShdw blurRad="101520" dist="50636" dir="7190755"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Tree>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xmlns:p15="http://schemas.microsoft.com/office/powerpoint/2012/main">
      <p:transition spd="slow">
        <p:push dir="u"/>
      </p:transition>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Class="mediacall" fill="hold" nodeType="clickEffect">
                                  <p:stCondLst>
                                    <p:cond delay="0"/>
                                  </p:stCondLst>
                                  <p:childTnLst>
                                    <p:cmd type="call">
                                      <p:cBhvr>
                                        <p:cTn id="6" dur="53263" fill="hold"/>
                                        <p:tgtEl>
                                          <p:spTgt spid="253"/>
                                        </p:tgtEl>
                                      </p:cBhvr>
                                    </p:cmd>
                                  </p:childTnLst>
                                </p:cTn>
                              </p:par>
                            </p:childTnLst>
                          </p:cTn>
                        </p:par>
                      </p:childTnLst>
                    </p:cTn>
                  </p:par>
                </p:childTnLst>
              </p:cTn>
              <p:prevCondLst>
                <p:cond evt="onPrev" delay="0">
                  <p:tgtEl>
                    <p:sldTgt/>
                  </p:tgtEl>
                </p:cond>
              </p:prevCondLst>
              <p:nextCondLst>
                <p:cond evt="onNext" delay="0">
                  <p:tgtEl>
                    <p:sldTgt/>
                  </p:tgtEl>
                </p:cond>
              </p:nextCondLst>
            </p:seq>
            <p:seq>
              <p:cTn id="7" restart="whenNotActive" fill="hold" nodeType="interactiveSeq">
                <p:stCondLst>
                  <p:cond evt="onClick" delay="0">
                    <p:tgtEl>
                      <p:spTgt spid="253"/>
                    </p:tgtEl>
                  </p:cond>
                </p:stCondLst>
                <p:childTnLst>
                  <p:par>
                    <p:cTn id="8" fill="hold">
                      <p:stCondLst>
                        <p:cond evt="onClick" delay="0">
                          <p:tgtEl>
                            <p:spTgt spid="253"/>
                          </p:tgtEl>
                        </p:cond>
                      </p:stCondLst>
                      <p:childTnLst>
                        <p:par>
                          <p:cTn id="9" fill="hold">
                            <p:stCondLst>
                              <p:cond delay="0"/>
                            </p:stCondLst>
                            <p:childTnLst>
                              <p:par>
                                <p:cTn id="10" presetClass="mediacall" fill="hold" nodeType="clickEffect">
                                  <p:stCondLst>
                                    <p:cond delay="0"/>
                                  </p:stCondLst>
                                  <p:childTnLst>
                                    <p:cmd type="call" cmd="togglePause">
                                      <p:cBhvr>
                                        <p:cTn id="11" dur="1" fill="hold"/>
                                        <p:tgtEl>
                                          <p:spTgt spid="253"/>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 name="Resim 5" descr="oda, bilgisayar, adam, dik içeren bir resim&#10;&#10;Açıklama otomatik olarak oluşturuldu"/>
          <p:cNvPicPr/>
          <p:nvPr/>
        </p:nvPicPr>
        <p:blipFill>
          <a:blip r:embed="rId3"/>
          <a:stretch/>
        </p:blipFill>
        <p:spPr>
          <a:xfrm>
            <a:off x="7548840" y="1987920"/>
            <a:ext cx="4337640" cy="4573800"/>
          </a:xfrm>
          <a:prstGeom prst="rect">
            <a:avLst/>
          </a:prstGeom>
          <a:ln w="0">
            <a:noFill/>
          </a:ln>
        </p:spPr>
      </p:pic>
      <p:sp>
        <p:nvSpPr>
          <p:cNvPr id="255" name="Dikdörtgen 7"/>
          <p:cNvSpPr/>
          <p:nvPr/>
        </p:nvSpPr>
        <p:spPr>
          <a:xfrm>
            <a:off x="537480" y="958320"/>
            <a:ext cx="6258600" cy="1766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spcAft>
                <a:spcPts val="601"/>
              </a:spcAft>
            </a:pPr>
            <a:r>
              <a:rPr lang="tr-TR" sz="1800" b="1" strike="noStrike" spc="-1">
                <a:solidFill>
                  <a:srgbClr val="44546A"/>
                </a:solidFill>
                <a:latin typeface="Roboto"/>
                <a:ea typeface="Roboto"/>
              </a:rPr>
              <a:t>Acil durum telefon numaralarını aradığınızda;</a:t>
            </a:r>
            <a:endParaRPr lang="en-US" sz="1800" b="0" strike="noStrike" spc="-1">
              <a:latin typeface="Arial"/>
            </a:endParaRPr>
          </a:p>
          <a:p>
            <a:pPr marL="343080" indent="-342360">
              <a:lnSpc>
                <a:spcPct val="100000"/>
              </a:lnSpc>
              <a:spcAft>
                <a:spcPts val="601"/>
              </a:spcAft>
              <a:buSzPct val="120099"/>
              <a:buBlip>
                <a:blip r:embed="rId4"/>
              </a:buBlip>
            </a:pPr>
            <a:r>
              <a:rPr lang="tr-TR" sz="1800" b="1" strike="noStrike" spc="-1">
                <a:solidFill>
                  <a:srgbClr val="28A09D"/>
                </a:solidFill>
                <a:latin typeface="Roboto"/>
                <a:ea typeface="Roboto"/>
              </a:rPr>
              <a:t>Kim olduğunuzu ve hangi numaradan aradığınızı</a:t>
            </a:r>
            <a:endParaRPr lang="en-US" sz="1800" b="0" strike="noStrike" spc="-1">
              <a:latin typeface="Arial"/>
            </a:endParaRPr>
          </a:p>
          <a:p>
            <a:pPr marL="343080" indent="-342360">
              <a:lnSpc>
                <a:spcPct val="100000"/>
              </a:lnSpc>
              <a:spcAft>
                <a:spcPts val="601"/>
              </a:spcAft>
              <a:buSzPct val="120099"/>
              <a:buBlip>
                <a:blip r:embed="rId4"/>
              </a:buBlip>
            </a:pPr>
            <a:r>
              <a:rPr lang="tr-TR" sz="1800" b="1" strike="noStrike" spc="-1">
                <a:solidFill>
                  <a:srgbClr val="28A09D"/>
                </a:solidFill>
                <a:latin typeface="Roboto"/>
                <a:ea typeface="Roboto"/>
              </a:rPr>
              <a:t>Kesin yer ve adres bilgisini</a:t>
            </a:r>
            <a:endParaRPr lang="en-US" sz="1800" b="0" strike="noStrike" spc="-1">
              <a:latin typeface="Arial"/>
            </a:endParaRPr>
          </a:p>
          <a:p>
            <a:pPr marL="343080" indent="-342360">
              <a:lnSpc>
                <a:spcPct val="100000"/>
              </a:lnSpc>
              <a:spcAft>
                <a:spcPts val="601"/>
              </a:spcAft>
              <a:buSzPct val="120099"/>
              <a:buBlip>
                <a:blip r:embed="rId4"/>
              </a:buBlip>
            </a:pPr>
            <a:r>
              <a:rPr lang="tr-TR" sz="1800" b="1" strike="noStrike" spc="-1">
                <a:solidFill>
                  <a:srgbClr val="28A09D"/>
                </a:solidFill>
                <a:latin typeface="Roboto"/>
                <a:ea typeface="Roboto"/>
              </a:rPr>
              <a:t>Olayın tanımını</a:t>
            </a:r>
            <a:endParaRPr lang="en-US" sz="1800" b="0" strike="noStrike" spc="-1">
              <a:latin typeface="Arial"/>
            </a:endParaRPr>
          </a:p>
          <a:p>
            <a:pPr marL="343080" indent="-342360">
              <a:lnSpc>
                <a:spcPct val="100000"/>
              </a:lnSpc>
              <a:spcAft>
                <a:spcPts val="601"/>
              </a:spcAft>
              <a:buSzPct val="120099"/>
              <a:buBlip>
                <a:blip r:embed="rId4"/>
              </a:buBlip>
            </a:pPr>
            <a:r>
              <a:rPr lang="tr-TR" sz="1800" b="1" strike="noStrike" spc="-1">
                <a:solidFill>
                  <a:srgbClr val="28A09D"/>
                </a:solidFill>
                <a:latin typeface="Roboto"/>
                <a:ea typeface="Roboto"/>
              </a:rPr>
              <a:t>Olaydan etkilenenlerin durumunu ve sayısını </a:t>
            </a:r>
            <a:endParaRPr lang="en-US" sz="1800" b="0" strike="noStrike" spc="-1">
              <a:latin typeface="Arial"/>
            </a:endParaRPr>
          </a:p>
        </p:txBody>
      </p:sp>
      <p:pic>
        <p:nvPicPr>
          <p:cNvPr id="256" name="Resim 3"/>
          <p:cNvPicPr/>
          <p:nvPr/>
        </p:nvPicPr>
        <p:blipFill>
          <a:blip r:embed="rId5"/>
          <a:stretch/>
        </p:blipFill>
        <p:spPr>
          <a:xfrm>
            <a:off x="1029960" y="2644560"/>
            <a:ext cx="5559120" cy="3710880"/>
          </a:xfrm>
          <a:prstGeom prst="rect">
            <a:avLst/>
          </a:prstGeom>
          <a:ln w="0">
            <a:noFill/>
          </a:ln>
        </p:spPr>
      </p:pic>
      <p:sp>
        <p:nvSpPr>
          <p:cNvPr id="257" name="Başlık 1"/>
          <p:cNvSpPr/>
          <p:nvPr/>
        </p:nvSpPr>
        <p:spPr>
          <a:xfrm>
            <a:off x="360360" y="295560"/>
            <a:ext cx="10992960" cy="544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90000"/>
              </a:lnSpc>
            </a:pPr>
            <a:r>
              <a:rPr lang="tr-TR" sz="2400" b="1" strike="noStrike" spc="-1">
                <a:solidFill>
                  <a:srgbClr val="28A09D"/>
                </a:solidFill>
                <a:latin typeface="Roboto"/>
                <a:ea typeface="Roboto"/>
              </a:rPr>
              <a:t>Acil Durum Telefon Numaralarını Öğrenin ve Öğretin</a:t>
            </a:r>
            <a:endParaRPr lang="en-US" sz="2400" b="0" strike="noStrike" spc="-1">
              <a:latin typeface="Arial"/>
            </a:endParaRPr>
          </a:p>
        </p:txBody>
      </p:sp>
      <p:pic>
        <p:nvPicPr>
          <p:cNvPr id="258" name="Resim 2"/>
          <p:cNvPicPr/>
          <p:nvPr/>
        </p:nvPicPr>
        <p:blipFill>
          <a:blip r:embed="rId6"/>
          <a:stretch/>
        </p:blipFill>
        <p:spPr>
          <a:xfrm>
            <a:off x="8021520" y="680040"/>
            <a:ext cx="3479040" cy="156132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xmlns:p15="http://schemas.microsoft.com/office/powerpoint/2012/main">
      <p:transition spd="slow">
        <p:push dir="u"/>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 name="Resim 5" descr="tablo içeren bir resim&#10;&#10;Açıklama otomatik olarak oluşturuldu"/>
          <p:cNvPicPr/>
          <p:nvPr/>
        </p:nvPicPr>
        <p:blipFill>
          <a:blip r:embed="rId3"/>
          <a:stretch/>
        </p:blipFill>
        <p:spPr>
          <a:xfrm>
            <a:off x="5010480" y="439200"/>
            <a:ext cx="7261920" cy="5916240"/>
          </a:xfrm>
          <a:prstGeom prst="rect">
            <a:avLst/>
          </a:prstGeom>
          <a:ln w="0">
            <a:noFill/>
          </a:ln>
        </p:spPr>
      </p:pic>
      <p:sp>
        <p:nvSpPr>
          <p:cNvPr id="260" name="İçerik Yer Tutucusu 5"/>
          <p:cNvSpPr/>
          <p:nvPr/>
        </p:nvSpPr>
        <p:spPr>
          <a:xfrm>
            <a:off x="357120" y="905760"/>
            <a:ext cx="5006880" cy="3897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360000" indent="-359280">
              <a:lnSpc>
                <a:spcPct val="90000"/>
              </a:lnSpc>
              <a:spcBef>
                <a:spcPts val="1199"/>
              </a:spcBef>
              <a:spcAft>
                <a:spcPts val="1199"/>
              </a:spcAft>
              <a:buSzPct val="119959"/>
              <a:buBlip>
                <a:blip r:embed="rId4"/>
              </a:buBlip>
            </a:pPr>
            <a:r>
              <a:rPr lang="tr-TR" sz="2000" b="1" strike="noStrike" spc="-1">
                <a:solidFill>
                  <a:srgbClr val="44546A"/>
                </a:solidFill>
                <a:latin typeface="Roboto"/>
                <a:ea typeface="Roboto"/>
              </a:rPr>
              <a:t>Özellikle başkent  ve büyükşehirler dışında bir bölge dışı bağlantı kişisi (iletişim kişisi) belirleyin. </a:t>
            </a:r>
            <a:endParaRPr lang="en-US" sz="2000" b="0" strike="noStrike" spc="-1">
              <a:latin typeface="Arial"/>
            </a:endParaRPr>
          </a:p>
          <a:p>
            <a:pPr marL="360000" indent="-359280">
              <a:lnSpc>
                <a:spcPct val="90000"/>
              </a:lnSpc>
              <a:spcBef>
                <a:spcPts val="1199"/>
              </a:spcBef>
              <a:spcAft>
                <a:spcPts val="1199"/>
              </a:spcAft>
              <a:buSzPct val="119959"/>
              <a:buBlip>
                <a:blip r:embed="rId4"/>
              </a:buBlip>
            </a:pPr>
            <a:r>
              <a:rPr lang="tr-TR" sz="2000" b="1" strike="noStrike" spc="-1">
                <a:solidFill>
                  <a:srgbClr val="44546A"/>
                </a:solidFill>
                <a:latin typeface="Roboto"/>
                <a:ea typeface="Roboto"/>
              </a:rPr>
              <a:t>Sizi merak edecek bütün aile ve akrabalarınızın telefon numaralarını bu kişiye verin.</a:t>
            </a:r>
            <a:endParaRPr lang="en-US" sz="2000" b="0" strike="noStrike" spc="-1">
              <a:latin typeface="Arial"/>
            </a:endParaRPr>
          </a:p>
          <a:p>
            <a:pPr marL="360000" indent="-359280">
              <a:lnSpc>
                <a:spcPct val="90000"/>
              </a:lnSpc>
              <a:spcBef>
                <a:spcPts val="1199"/>
              </a:spcBef>
              <a:spcAft>
                <a:spcPts val="1199"/>
              </a:spcAft>
              <a:buSzPct val="119959"/>
              <a:buBlip>
                <a:blip r:embed="rId4"/>
              </a:buBlip>
            </a:pPr>
            <a:r>
              <a:rPr lang="tr-TR" sz="2000" b="1" strike="noStrike" spc="-1">
                <a:solidFill>
                  <a:srgbClr val="44546A"/>
                </a:solidFill>
                <a:latin typeface="Roboto"/>
                <a:ea typeface="Roboto"/>
              </a:rPr>
              <a:t>Aile ve akrabalarınıza da bu kişinin telefon numarasını verin; afet sonrası durumunuzu bölge dışı bağlantı kişisine kısa mesajla bildirin.</a:t>
            </a:r>
            <a:endParaRPr lang="en-US" sz="2000" b="0" strike="noStrike" spc="-1">
              <a:latin typeface="Arial"/>
            </a:endParaRPr>
          </a:p>
        </p:txBody>
      </p:sp>
      <p:sp>
        <p:nvSpPr>
          <p:cNvPr id="261" name="Dikdörtgen 7"/>
          <p:cNvSpPr/>
          <p:nvPr/>
        </p:nvSpPr>
        <p:spPr>
          <a:xfrm>
            <a:off x="6026040" y="2081520"/>
            <a:ext cx="1899360" cy="805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spcAft>
                <a:spcPts val="601"/>
              </a:spcAft>
            </a:pPr>
            <a:r>
              <a:rPr lang="tr-TR" sz="1400" b="0" strike="noStrike" spc="-1">
                <a:solidFill>
                  <a:srgbClr val="FFFFFF"/>
                </a:solidFill>
                <a:latin typeface="Roboto"/>
                <a:ea typeface="Roboto"/>
              </a:rPr>
              <a:t>Merhaba Ahmet Abi, </a:t>
            </a:r>
            <a:endParaRPr lang="en-US" sz="1400" b="0" strike="noStrike" spc="-1">
              <a:latin typeface="Arial"/>
            </a:endParaRPr>
          </a:p>
          <a:p>
            <a:pPr>
              <a:lnSpc>
                <a:spcPct val="100000"/>
              </a:lnSpc>
            </a:pPr>
            <a:r>
              <a:rPr lang="tr-TR" sz="1400" b="0" strike="noStrike" spc="-1">
                <a:solidFill>
                  <a:srgbClr val="FFFFFF"/>
                </a:solidFill>
                <a:latin typeface="Arial"/>
                <a:ea typeface="Roboto"/>
              </a:rPr>
              <a:t>Burada büyük bir </a:t>
            </a:r>
            <a:endParaRPr lang="en-US" sz="1400" b="0" strike="noStrike" spc="-1">
              <a:latin typeface="Arial"/>
            </a:endParaRPr>
          </a:p>
          <a:p>
            <a:pPr>
              <a:lnSpc>
                <a:spcPct val="100000"/>
              </a:lnSpc>
            </a:pPr>
            <a:r>
              <a:rPr lang="tr-TR" sz="1400" b="0" strike="noStrike" spc="-1">
                <a:solidFill>
                  <a:srgbClr val="FFFFFF"/>
                </a:solidFill>
                <a:latin typeface="Arial"/>
                <a:ea typeface="Roboto"/>
              </a:rPr>
              <a:t>deprem oldu</a:t>
            </a:r>
            <a:endParaRPr lang="en-US" sz="1400" b="0" strike="noStrike" spc="-1">
              <a:latin typeface="Arial"/>
            </a:endParaRPr>
          </a:p>
        </p:txBody>
      </p:sp>
      <p:sp>
        <p:nvSpPr>
          <p:cNvPr id="262" name="Dikdörtgen 8"/>
          <p:cNvSpPr/>
          <p:nvPr/>
        </p:nvSpPr>
        <p:spPr>
          <a:xfrm>
            <a:off x="10384560" y="2257560"/>
            <a:ext cx="1613880" cy="1018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tr-TR" sz="1400" b="0" strike="noStrike" spc="-1">
                <a:solidFill>
                  <a:srgbClr val="002060"/>
                </a:solidFill>
                <a:latin typeface="Arial"/>
                <a:ea typeface="Roboto"/>
              </a:rPr>
              <a:t>Çok geçmiş</a:t>
            </a:r>
            <a:endParaRPr lang="en-US" sz="1400" b="0" strike="noStrike" spc="-1">
              <a:latin typeface="Arial"/>
            </a:endParaRPr>
          </a:p>
          <a:p>
            <a:pPr>
              <a:lnSpc>
                <a:spcPct val="100000"/>
              </a:lnSpc>
              <a:spcAft>
                <a:spcPts val="601"/>
              </a:spcAft>
            </a:pPr>
            <a:r>
              <a:rPr lang="tr-TR" sz="1400" b="0" strike="noStrike" spc="-1">
                <a:solidFill>
                  <a:srgbClr val="002060"/>
                </a:solidFill>
                <a:latin typeface="Arial"/>
                <a:ea typeface="Roboto"/>
              </a:rPr>
              <a:t>olsun :(</a:t>
            </a:r>
            <a:endParaRPr lang="en-US" sz="1400" b="0" strike="noStrike" spc="-1">
              <a:latin typeface="Arial"/>
            </a:endParaRPr>
          </a:p>
          <a:p>
            <a:pPr>
              <a:lnSpc>
                <a:spcPct val="100000"/>
              </a:lnSpc>
            </a:pPr>
            <a:r>
              <a:rPr lang="tr-TR" sz="1400" b="0" strike="noStrike" spc="-1">
                <a:solidFill>
                  <a:srgbClr val="002060"/>
                </a:solidFill>
                <a:latin typeface="Arial"/>
                <a:ea typeface="Roboto"/>
              </a:rPr>
              <a:t>Şimdi neredesiniz?</a:t>
            </a:r>
            <a:endParaRPr lang="en-US" sz="1400" b="0" strike="noStrike" spc="-1">
              <a:latin typeface="Arial"/>
            </a:endParaRPr>
          </a:p>
        </p:txBody>
      </p:sp>
      <p:sp>
        <p:nvSpPr>
          <p:cNvPr id="263" name="Dikdörtgen 9"/>
          <p:cNvSpPr/>
          <p:nvPr/>
        </p:nvSpPr>
        <p:spPr>
          <a:xfrm>
            <a:off x="10384560" y="3746160"/>
            <a:ext cx="1278360" cy="592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spcAft>
                <a:spcPts val="601"/>
              </a:spcAft>
            </a:pPr>
            <a:r>
              <a:rPr lang="tr-TR" sz="1400" b="0" strike="noStrike" spc="-1">
                <a:solidFill>
                  <a:srgbClr val="002060"/>
                </a:solidFill>
                <a:latin typeface="Arial"/>
                <a:ea typeface="Roboto"/>
              </a:rPr>
              <a:t>Tamam</a:t>
            </a:r>
            <a:endParaRPr lang="en-US" sz="1400" b="0" strike="noStrike" spc="-1">
              <a:latin typeface="Arial"/>
            </a:endParaRPr>
          </a:p>
          <a:p>
            <a:pPr>
              <a:lnSpc>
                <a:spcPct val="100000"/>
              </a:lnSpc>
            </a:pPr>
            <a:r>
              <a:rPr lang="tr-TR" sz="1400" b="0" strike="noStrike" spc="-1">
                <a:solidFill>
                  <a:srgbClr val="002060"/>
                </a:solidFill>
                <a:latin typeface="Arial"/>
                <a:ea typeface="Roboto"/>
              </a:rPr>
              <a:t>Haberleşelim</a:t>
            </a:r>
            <a:endParaRPr lang="en-US" sz="1400" b="0" strike="noStrike" spc="-1">
              <a:latin typeface="Arial"/>
            </a:endParaRPr>
          </a:p>
        </p:txBody>
      </p:sp>
      <p:sp>
        <p:nvSpPr>
          <p:cNvPr id="264" name="Dikdörtgen 10"/>
          <p:cNvSpPr/>
          <p:nvPr/>
        </p:nvSpPr>
        <p:spPr>
          <a:xfrm>
            <a:off x="5543640" y="3116160"/>
            <a:ext cx="1851840" cy="805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spcAft>
                <a:spcPts val="601"/>
              </a:spcAft>
            </a:pPr>
            <a:r>
              <a:rPr lang="tr-TR" sz="1400" b="0" strike="noStrike" spc="-1">
                <a:solidFill>
                  <a:srgbClr val="FFFFFF"/>
                </a:solidFill>
                <a:latin typeface="Roboto"/>
                <a:ea typeface="Roboto"/>
              </a:rPr>
              <a:t>Şu anda iyiyiz</a:t>
            </a:r>
            <a:endParaRPr lang="en-US" sz="1400" b="0" strike="noStrike" spc="-1">
              <a:latin typeface="Arial"/>
            </a:endParaRPr>
          </a:p>
          <a:p>
            <a:pPr>
              <a:lnSpc>
                <a:spcPct val="100000"/>
              </a:lnSpc>
              <a:spcAft>
                <a:spcPts val="601"/>
              </a:spcAft>
            </a:pPr>
            <a:r>
              <a:rPr lang="tr-TR" sz="1400" b="0" strike="noStrike" spc="-1">
                <a:solidFill>
                  <a:srgbClr val="FFFFFF"/>
                </a:solidFill>
                <a:latin typeface="Roboto"/>
                <a:ea typeface="Roboto"/>
              </a:rPr>
              <a:t>Toplanma alanımıza gidiyoruz</a:t>
            </a:r>
            <a:endParaRPr lang="en-US" sz="1400" b="0" strike="noStrike" spc="-1">
              <a:latin typeface="Arial"/>
            </a:endParaRPr>
          </a:p>
        </p:txBody>
      </p:sp>
      <p:sp>
        <p:nvSpPr>
          <p:cNvPr id="265" name="Dikdörtgen 11"/>
          <p:cNvSpPr/>
          <p:nvPr/>
        </p:nvSpPr>
        <p:spPr>
          <a:xfrm>
            <a:off x="5916600" y="4168080"/>
            <a:ext cx="1278360" cy="486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tr-TR" sz="1300" b="0" strike="noStrike" spc="-1">
                <a:solidFill>
                  <a:srgbClr val="FFFFFF"/>
                </a:solidFill>
                <a:latin typeface="Roboto"/>
                <a:ea typeface="Roboto"/>
              </a:rPr>
              <a:t>Akrabalarıma durumu bildir </a:t>
            </a:r>
            <a:endParaRPr lang="en-US" sz="1300" b="0" strike="noStrike" spc="-1">
              <a:latin typeface="Arial"/>
            </a:endParaRPr>
          </a:p>
        </p:txBody>
      </p:sp>
      <p:sp>
        <p:nvSpPr>
          <p:cNvPr id="266" name="Başlık 1"/>
          <p:cNvSpPr/>
          <p:nvPr/>
        </p:nvSpPr>
        <p:spPr>
          <a:xfrm>
            <a:off x="360360" y="295560"/>
            <a:ext cx="10992960" cy="544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90000"/>
              </a:lnSpc>
            </a:pPr>
            <a:r>
              <a:rPr lang="tr-TR" sz="2400" b="1" strike="noStrike" spc="-1">
                <a:solidFill>
                  <a:srgbClr val="2CB1AE"/>
                </a:solidFill>
                <a:latin typeface="Roboto"/>
                <a:ea typeface="Roboto"/>
              </a:rPr>
              <a:t>Bölge Dışı Bağlantı - Şehir İçi Destek Kişisi Belirleyin</a:t>
            </a:r>
            <a:endParaRPr lang="en-US" sz="2400" b="0" strike="noStrike" spc="-1">
              <a:latin typeface="Arial"/>
            </a:endParaRPr>
          </a:p>
        </p:txBody>
      </p:sp>
      <p:pic>
        <p:nvPicPr>
          <p:cNvPr id="267" name="Resim 3"/>
          <p:cNvPicPr/>
          <p:nvPr/>
        </p:nvPicPr>
        <p:blipFill>
          <a:blip r:embed="rId5"/>
          <a:stretch/>
        </p:blipFill>
        <p:spPr>
          <a:xfrm>
            <a:off x="337320" y="4616640"/>
            <a:ext cx="5333400" cy="167580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xmlns:p15="http://schemas.microsoft.com/office/powerpoint/2012/main">
      <p:transition spd="slow">
        <p:push dir="u"/>
      </p:transition>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childTnLst>
                                    <p:set>
                                      <p:cBhvr>
                                        <p:cTn id="6" dur="1" fill="hold">
                                          <p:stCondLst>
                                            <p:cond delay="0"/>
                                          </p:stCondLst>
                                        </p:cTn>
                                        <p:tgtEl>
                                          <p:spTgt spid="261"/>
                                        </p:tgtEl>
                                        <p:attrNameLst>
                                          <p:attrName>style.visibility</p:attrName>
                                        </p:attrNameLst>
                                      </p:cBhvr>
                                      <p:to>
                                        <p:strVal val="visible"/>
                                      </p:to>
                                    </p:set>
                                    <p:animEffect transition="in" filter="fade">
                                      <p:cBhvr additive="repl">
                                        <p:cTn id="7" dur="1000"/>
                                        <p:tgtEl>
                                          <p:spTgt spid="261"/>
                                        </p:tgtEl>
                                      </p:cBhvr>
                                    </p:animEffect>
                                  </p:childTnLst>
                                </p:cTn>
                              </p:par>
                            </p:childTnLst>
                          </p:cTn>
                        </p:par>
                        <p:par>
                          <p:cTn id="8" fill="hold">
                            <p:stCondLst>
                              <p:cond delay="1000"/>
                            </p:stCondLst>
                            <p:childTnLst>
                              <p:par>
                                <p:cTn id="9" presetID="10" presetClass="entr" fill="hold" nodeType="afterEffect">
                                  <p:stCondLst>
                                    <p:cond delay="2000"/>
                                  </p:stCondLst>
                                  <p:childTnLst>
                                    <p:set>
                                      <p:cBhvr>
                                        <p:cTn id="10" dur="1" fill="hold">
                                          <p:stCondLst>
                                            <p:cond delay="0"/>
                                          </p:stCondLst>
                                        </p:cTn>
                                        <p:tgtEl>
                                          <p:spTgt spid="262"/>
                                        </p:tgtEl>
                                        <p:attrNameLst>
                                          <p:attrName>style.visibility</p:attrName>
                                        </p:attrNameLst>
                                      </p:cBhvr>
                                      <p:to>
                                        <p:strVal val="visible"/>
                                      </p:to>
                                    </p:set>
                                    <p:animEffect transition="in" filter="fade">
                                      <p:cBhvr additive="repl">
                                        <p:cTn id="11" dur="1000"/>
                                        <p:tgtEl>
                                          <p:spTgt spid="262"/>
                                        </p:tgtEl>
                                      </p:cBhvr>
                                    </p:animEffect>
                                  </p:childTnLst>
                                </p:cTn>
                              </p:par>
                            </p:childTnLst>
                          </p:cTn>
                        </p:par>
                        <p:par>
                          <p:cTn id="12" fill="hold">
                            <p:stCondLst>
                              <p:cond delay="4000"/>
                            </p:stCondLst>
                            <p:childTnLst>
                              <p:par>
                                <p:cTn id="13" presetID="10" presetClass="entr" fill="hold" nodeType="afterEffect">
                                  <p:stCondLst>
                                    <p:cond delay="2000"/>
                                  </p:stCondLst>
                                  <p:childTnLst>
                                    <p:set>
                                      <p:cBhvr>
                                        <p:cTn id="14" dur="1" fill="hold">
                                          <p:stCondLst>
                                            <p:cond delay="0"/>
                                          </p:stCondLst>
                                        </p:cTn>
                                        <p:tgtEl>
                                          <p:spTgt spid="264"/>
                                        </p:tgtEl>
                                        <p:attrNameLst>
                                          <p:attrName>style.visibility</p:attrName>
                                        </p:attrNameLst>
                                      </p:cBhvr>
                                      <p:to>
                                        <p:strVal val="visible"/>
                                      </p:to>
                                    </p:set>
                                    <p:animEffect transition="in" filter="fade">
                                      <p:cBhvr additive="repl">
                                        <p:cTn id="15" dur="1000"/>
                                        <p:tgtEl>
                                          <p:spTgt spid="264"/>
                                        </p:tgtEl>
                                      </p:cBhvr>
                                    </p:animEffect>
                                  </p:childTnLst>
                                </p:cTn>
                              </p:par>
                            </p:childTnLst>
                          </p:cTn>
                        </p:par>
                        <p:par>
                          <p:cTn id="16" fill="hold">
                            <p:stCondLst>
                              <p:cond delay="7000"/>
                            </p:stCondLst>
                            <p:childTnLst>
                              <p:par>
                                <p:cTn id="17" presetID="10" presetClass="entr" fill="hold" nodeType="afterEffect">
                                  <p:stCondLst>
                                    <p:cond delay="2000"/>
                                  </p:stCondLst>
                                  <p:childTnLst>
                                    <p:set>
                                      <p:cBhvr>
                                        <p:cTn id="18" dur="1" fill="hold">
                                          <p:stCondLst>
                                            <p:cond delay="0"/>
                                          </p:stCondLst>
                                        </p:cTn>
                                        <p:tgtEl>
                                          <p:spTgt spid="265"/>
                                        </p:tgtEl>
                                        <p:attrNameLst>
                                          <p:attrName>style.visibility</p:attrName>
                                        </p:attrNameLst>
                                      </p:cBhvr>
                                      <p:to>
                                        <p:strVal val="visible"/>
                                      </p:to>
                                    </p:set>
                                    <p:animEffect transition="in" filter="fade">
                                      <p:cBhvr additive="repl">
                                        <p:cTn id="19" dur="1000"/>
                                        <p:tgtEl>
                                          <p:spTgt spid="265"/>
                                        </p:tgtEl>
                                      </p:cBhvr>
                                    </p:animEffect>
                                  </p:childTnLst>
                                </p:cTn>
                              </p:par>
                            </p:childTnLst>
                          </p:cTn>
                        </p:par>
                        <p:par>
                          <p:cTn id="20" fill="hold">
                            <p:stCondLst>
                              <p:cond delay="10000"/>
                            </p:stCondLst>
                            <p:childTnLst>
                              <p:par>
                                <p:cTn id="21" presetID="10" presetClass="entr" fill="hold" nodeType="afterEffect">
                                  <p:stCondLst>
                                    <p:cond delay="2000"/>
                                  </p:stCondLst>
                                  <p:childTnLst>
                                    <p:set>
                                      <p:cBhvr>
                                        <p:cTn id="22" dur="1" fill="hold">
                                          <p:stCondLst>
                                            <p:cond delay="0"/>
                                          </p:stCondLst>
                                        </p:cTn>
                                        <p:tgtEl>
                                          <p:spTgt spid="263"/>
                                        </p:tgtEl>
                                        <p:attrNameLst>
                                          <p:attrName>style.visibility</p:attrName>
                                        </p:attrNameLst>
                                      </p:cBhvr>
                                      <p:to>
                                        <p:strVal val="visible"/>
                                      </p:to>
                                    </p:set>
                                    <p:animEffect transition="in" filter="fade">
                                      <p:cBhvr additive="repl">
                                        <p:cTn id="23" dur="1000"/>
                                        <p:tgtEl>
                                          <p:spTgt spid="2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Başlık 1"/>
          <p:cNvSpPr/>
          <p:nvPr/>
        </p:nvSpPr>
        <p:spPr>
          <a:xfrm>
            <a:off x="360360" y="295560"/>
            <a:ext cx="10992960" cy="544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90000"/>
              </a:lnSpc>
            </a:pPr>
            <a:r>
              <a:rPr lang="tr-TR" sz="2400" b="1" strike="noStrike" spc="-1">
                <a:solidFill>
                  <a:srgbClr val="2CB1AE"/>
                </a:solidFill>
                <a:latin typeface="Roboto"/>
                <a:ea typeface="Roboto"/>
              </a:rPr>
              <a:t>Afet ve Acil Durum Bilgi Kartı Hazırlayın </a:t>
            </a:r>
            <a:endParaRPr lang="en-US" sz="2400" b="0" strike="noStrike" spc="-1">
              <a:latin typeface="Arial"/>
            </a:endParaRPr>
          </a:p>
        </p:txBody>
      </p:sp>
      <p:pic>
        <p:nvPicPr>
          <p:cNvPr id="269" name="Resim 14"/>
          <p:cNvPicPr/>
          <p:nvPr/>
        </p:nvPicPr>
        <p:blipFill>
          <a:blip r:embed="rId3"/>
          <a:stretch/>
        </p:blipFill>
        <p:spPr>
          <a:xfrm>
            <a:off x="418680" y="988200"/>
            <a:ext cx="3107160" cy="1941480"/>
          </a:xfrm>
          <a:prstGeom prst="rect">
            <a:avLst/>
          </a:prstGeom>
          <a:ln w="0">
            <a:noFill/>
          </a:ln>
        </p:spPr>
      </p:pic>
      <p:pic>
        <p:nvPicPr>
          <p:cNvPr id="270" name="Resim 16"/>
          <p:cNvPicPr/>
          <p:nvPr/>
        </p:nvPicPr>
        <p:blipFill>
          <a:blip r:embed="rId4"/>
          <a:stretch/>
        </p:blipFill>
        <p:spPr>
          <a:xfrm>
            <a:off x="2180160" y="3015720"/>
            <a:ext cx="3107160" cy="1941480"/>
          </a:xfrm>
          <a:prstGeom prst="rect">
            <a:avLst/>
          </a:prstGeom>
          <a:ln w="0">
            <a:noFill/>
          </a:ln>
        </p:spPr>
      </p:pic>
      <p:pic>
        <p:nvPicPr>
          <p:cNvPr id="271" name="Resim 11"/>
          <p:cNvPicPr/>
          <p:nvPr/>
        </p:nvPicPr>
        <p:blipFill>
          <a:blip r:embed="rId5"/>
          <a:stretch/>
        </p:blipFill>
        <p:spPr>
          <a:xfrm>
            <a:off x="8937360" y="2620080"/>
            <a:ext cx="2691720" cy="3364560"/>
          </a:xfrm>
          <a:prstGeom prst="rect">
            <a:avLst/>
          </a:prstGeom>
          <a:ln w="0">
            <a:noFill/>
          </a:ln>
        </p:spPr>
      </p:pic>
      <p:pic>
        <p:nvPicPr>
          <p:cNvPr id="272" name="Resim 15"/>
          <p:cNvPicPr/>
          <p:nvPr/>
        </p:nvPicPr>
        <p:blipFill>
          <a:blip r:embed="rId6"/>
          <a:stretch/>
        </p:blipFill>
        <p:spPr>
          <a:xfrm>
            <a:off x="6154560" y="2620080"/>
            <a:ext cx="2691720" cy="3364560"/>
          </a:xfrm>
          <a:prstGeom prst="rect">
            <a:avLst/>
          </a:prstGeom>
          <a:ln w="0">
            <a:noFill/>
          </a:ln>
        </p:spPr>
      </p:pic>
      <p:pic>
        <p:nvPicPr>
          <p:cNvPr id="273" name="Resim 5"/>
          <p:cNvPicPr/>
          <p:nvPr/>
        </p:nvPicPr>
        <p:blipFill>
          <a:blip r:embed="rId7"/>
          <a:stretch/>
        </p:blipFill>
        <p:spPr>
          <a:xfrm>
            <a:off x="540720" y="4979520"/>
            <a:ext cx="5117400" cy="1116720"/>
          </a:xfrm>
          <a:prstGeom prst="rect">
            <a:avLst/>
          </a:prstGeom>
          <a:ln w="0">
            <a:noFill/>
          </a:ln>
        </p:spPr>
      </p:pic>
      <p:pic>
        <p:nvPicPr>
          <p:cNvPr id="274" name="Resim 7"/>
          <p:cNvPicPr/>
          <p:nvPr/>
        </p:nvPicPr>
        <p:blipFill>
          <a:blip r:embed="rId8"/>
          <a:stretch/>
        </p:blipFill>
        <p:spPr>
          <a:xfrm>
            <a:off x="5988240" y="946800"/>
            <a:ext cx="5752440" cy="138348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xmlns:p15="http://schemas.microsoft.com/office/powerpoint/2012/main">
      <p:transition spd="slow">
        <p:push dir="u"/>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 name="Resim 3"/>
          <p:cNvPicPr/>
          <p:nvPr/>
        </p:nvPicPr>
        <p:blipFill>
          <a:blip r:embed="rId3"/>
          <a:srcRect l="15886" t="15819" r="16208"/>
          <a:stretch/>
        </p:blipFill>
        <p:spPr>
          <a:xfrm>
            <a:off x="322560" y="1062720"/>
            <a:ext cx="7373160" cy="5136120"/>
          </a:xfrm>
          <a:prstGeom prst="rect">
            <a:avLst/>
          </a:prstGeom>
          <a:ln w="0">
            <a:noFill/>
          </a:ln>
        </p:spPr>
      </p:pic>
      <p:sp>
        <p:nvSpPr>
          <p:cNvPr id="276" name="Rectangle 8"/>
          <p:cNvSpPr/>
          <p:nvPr/>
        </p:nvSpPr>
        <p:spPr>
          <a:xfrm>
            <a:off x="9393840" y="2002320"/>
            <a:ext cx="2730600" cy="1461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tr-TR" sz="1800" b="0" strike="noStrike" spc="-1">
                <a:solidFill>
                  <a:srgbClr val="44546A"/>
                </a:solidFill>
                <a:latin typeface="Roboto"/>
                <a:ea typeface="Roboto"/>
              </a:rPr>
              <a:t>Ailenizde engelli, yaşlı, çocuk veya özel ihtiyaç sahipleri varsa onların özel malzemelerini unutmayın</a:t>
            </a:r>
            <a:endParaRPr lang="en-US" sz="1800" b="0" strike="noStrike" spc="-1">
              <a:latin typeface="Arial"/>
            </a:endParaRPr>
          </a:p>
        </p:txBody>
      </p:sp>
      <p:sp>
        <p:nvSpPr>
          <p:cNvPr id="277" name="Rectangle 8"/>
          <p:cNvSpPr/>
          <p:nvPr/>
        </p:nvSpPr>
        <p:spPr>
          <a:xfrm>
            <a:off x="7650360" y="984960"/>
            <a:ext cx="4251600" cy="638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tr-TR" sz="1800" b="0" strike="noStrike" spc="-1">
                <a:solidFill>
                  <a:srgbClr val="44546A"/>
                </a:solidFill>
                <a:latin typeface="Roboto"/>
                <a:ea typeface="Roboto"/>
              </a:rPr>
              <a:t>72 saat süresince ihtiyaçlarınıza karar verin ve çantanızı hazırlayın</a:t>
            </a:r>
            <a:endParaRPr lang="en-US" sz="1800" b="0" strike="noStrike" spc="-1">
              <a:latin typeface="Arial"/>
            </a:endParaRPr>
          </a:p>
        </p:txBody>
      </p:sp>
      <p:sp>
        <p:nvSpPr>
          <p:cNvPr id="278" name="Rectangle 8"/>
          <p:cNvSpPr/>
          <p:nvPr/>
        </p:nvSpPr>
        <p:spPr>
          <a:xfrm>
            <a:off x="9725040" y="3715200"/>
            <a:ext cx="2274840" cy="912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tr-TR" sz="1800" b="0" strike="noStrike" spc="-1">
                <a:solidFill>
                  <a:srgbClr val="44546A"/>
                </a:solidFill>
                <a:latin typeface="Roboto"/>
                <a:ea typeface="Roboto"/>
              </a:rPr>
              <a:t>Mevsim şartlarına göre çantanızı 6 ayda bir güncelleyin</a:t>
            </a:r>
            <a:endParaRPr lang="en-US" sz="1800" b="0" strike="noStrike" spc="-1">
              <a:latin typeface="Arial"/>
            </a:endParaRPr>
          </a:p>
        </p:txBody>
      </p:sp>
      <p:sp>
        <p:nvSpPr>
          <p:cNvPr id="279" name="Rectangle 8"/>
          <p:cNvSpPr/>
          <p:nvPr/>
        </p:nvSpPr>
        <p:spPr>
          <a:xfrm>
            <a:off x="9291960" y="5243040"/>
            <a:ext cx="2819880" cy="912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tr-TR" sz="1800" b="0" strike="noStrike" spc="-1">
                <a:solidFill>
                  <a:srgbClr val="44546A"/>
                </a:solidFill>
                <a:latin typeface="Roboto"/>
                <a:ea typeface="Roboto"/>
              </a:rPr>
              <a:t>Çantanıza evcil hayvanlarınızın ihtiyaçları için de yer açın</a:t>
            </a:r>
            <a:endParaRPr lang="en-US" sz="1800" b="0" strike="noStrike" spc="-1">
              <a:latin typeface="Arial"/>
            </a:endParaRPr>
          </a:p>
        </p:txBody>
      </p:sp>
      <p:pic>
        <p:nvPicPr>
          <p:cNvPr id="280" name="Picture 2" descr="cats png gif ile ilgili görsel sonucu"/>
          <p:cNvPicPr/>
          <p:nvPr/>
        </p:nvPicPr>
        <p:blipFill>
          <a:blip r:embed="rId4"/>
          <a:stretch/>
        </p:blipFill>
        <p:spPr>
          <a:xfrm>
            <a:off x="7396200" y="4758840"/>
            <a:ext cx="2759760" cy="1724760"/>
          </a:xfrm>
          <a:prstGeom prst="rect">
            <a:avLst/>
          </a:prstGeom>
          <a:ln w="0">
            <a:noFill/>
          </a:ln>
        </p:spPr>
      </p:pic>
      <p:pic>
        <p:nvPicPr>
          <p:cNvPr id="281" name="Picture 4" descr="time gif ile ilgili görsel sonucu"/>
          <p:cNvPicPr/>
          <p:nvPr/>
        </p:nvPicPr>
        <p:blipFill>
          <a:blip r:embed="rId5"/>
          <a:stretch/>
        </p:blipFill>
        <p:spPr>
          <a:xfrm>
            <a:off x="6725880" y="823320"/>
            <a:ext cx="1207800" cy="905760"/>
          </a:xfrm>
          <a:prstGeom prst="rect">
            <a:avLst/>
          </a:prstGeom>
          <a:ln w="0">
            <a:noFill/>
          </a:ln>
        </p:spPr>
      </p:pic>
      <p:pic>
        <p:nvPicPr>
          <p:cNvPr id="282" name="Picture 6" descr="disability gif ile ilgili görsel sonucu"/>
          <p:cNvPicPr/>
          <p:nvPr/>
        </p:nvPicPr>
        <p:blipFill>
          <a:blip r:embed="rId6"/>
          <a:stretch/>
        </p:blipFill>
        <p:spPr>
          <a:xfrm flipH="1">
            <a:off x="8059680" y="2251440"/>
            <a:ext cx="1190880" cy="978480"/>
          </a:xfrm>
          <a:prstGeom prst="rect">
            <a:avLst/>
          </a:prstGeom>
          <a:ln w="0">
            <a:noFill/>
          </a:ln>
        </p:spPr>
      </p:pic>
      <p:pic>
        <p:nvPicPr>
          <p:cNvPr id="283" name="Picture 8" descr="calender gif png ile ilgili görsel sonucu"/>
          <p:cNvPicPr/>
          <p:nvPr/>
        </p:nvPicPr>
        <p:blipFill>
          <a:blip r:embed="rId7"/>
          <a:stretch/>
        </p:blipFill>
        <p:spPr>
          <a:xfrm>
            <a:off x="8683920" y="3880440"/>
            <a:ext cx="1190880" cy="892800"/>
          </a:xfrm>
          <a:prstGeom prst="rect">
            <a:avLst/>
          </a:prstGeom>
          <a:ln w="0">
            <a:noFill/>
          </a:ln>
        </p:spPr>
      </p:pic>
      <p:sp>
        <p:nvSpPr>
          <p:cNvPr id="284" name="Başlık 1"/>
          <p:cNvSpPr/>
          <p:nvPr/>
        </p:nvSpPr>
        <p:spPr>
          <a:xfrm>
            <a:off x="360360" y="295560"/>
            <a:ext cx="10992960" cy="544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90000"/>
              </a:lnSpc>
            </a:pPr>
            <a:r>
              <a:rPr lang="tr-TR" sz="2400" b="1" strike="noStrike" spc="-1">
                <a:solidFill>
                  <a:srgbClr val="2CB1AE"/>
                </a:solidFill>
                <a:latin typeface="Roboto"/>
                <a:ea typeface="Roboto"/>
              </a:rPr>
              <a:t>Afet ve Acil Durum Çantanızı Hazırlayın</a:t>
            </a:r>
            <a:endParaRPr lang="en-US"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xmlns:p15="http://schemas.microsoft.com/office/powerpoint/2012/main">
      <p:transition spd="slow">
        <p:push dir="u"/>
      </p:transition>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childTnLst>
                                    <p:set>
                                      <p:cBhvr>
                                        <p:cTn id="6" dur="1" fill="hold">
                                          <p:stCondLst>
                                            <p:cond delay="0"/>
                                          </p:stCondLst>
                                        </p:cTn>
                                        <p:tgtEl>
                                          <p:spTgt spid="281"/>
                                        </p:tgtEl>
                                        <p:attrNameLst>
                                          <p:attrName>style.visibility</p:attrName>
                                        </p:attrNameLst>
                                      </p:cBhvr>
                                      <p:to>
                                        <p:strVal val="visible"/>
                                      </p:to>
                                    </p:set>
                                    <p:animEffect transition="in" filter="fade">
                                      <p:cBhvr additive="repl">
                                        <p:cTn id="7" dur="500"/>
                                        <p:tgtEl>
                                          <p:spTgt spid="281"/>
                                        </p:tgtEl>
                                      </p:cBhvr>
                                    </p:animEffect>
                                  </p:childTnLst>
                                </p:cTn>
                              </p:par>
                              <p:par>
                                <p:cTn id="8" presetID="10" presetClass="entr" fill="hold" nodeType="withEffect">
                                  <p:stCondLst>
                                    <p:cond delay="0"/>
                                  </p:stCondLst>
                                  <p:childTnLst>
                                    <p:set>
                                      <p:cBhvr>
                                        <p:cTn id="9" dur="1" fill="hold">
                                          <p:stCondLst>
                                            <p:cond delay="0"/>
                                          </p:stCondLst>
                                        </p:cTn>
                                        <p:tgtEl>
                                          <p:spTgt spid="277"/>
                                        </p:tgtEl>
                                        <p:attrNameLst>
                                          <p:attrName>style.visibility</p:attrName>
                                        </p:attrNameLst>
                                      </p:cBhvr>
                                      <p:to>
                                        <p:strVal val="visible"/>
                                      </p:to>
                                    </p:set>
                                    <p:animEffect transition="in" filter="fade">
                                      <p:cBhvr additive="repl">
                                        <p:cTn id="10" dur="500"/>
                                        <p:tgtEl>
                                          <p:spTgt spid="27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fill="hold" nodeType="clickEffect">
                                  <p:stCondLst>
                                    <p:cond delay="0"/>
                                  </p:stCondLst>
                                  <p:childTnLst>
                                    <p:set>
                                      <p:cBhvr>
                                        <p:cTn id="14" dur="1" fill="hold">
                                          <p:stCondLst>
                                            <p:cond delay="0"/>
                                          </p:stCondLst>
                                        </p:cTn>
                                        <p:tgtEl>
                                          <p:spTgt spid="282"/>
                                        </p:tgtEl>
                                        <p:attrNameLst>
                                          <p:attrName>style.visibility</p:attrName>
                                        </p:attrNameLst>
                                      </p:cBhvr>
                                      <p:to>
                                        <p:strVal val="visible"/>
                                      </p:to>
                                    </p:set>
                                    <p:animEffect transition="in" filter="fade">
                                      <p:cBhvr additive="repl">
                                        <p:cTn id="15" dur="500"/>
                                        <p:tgtEl>
                                          <p:spTgt spid="282"/>
                                        </p:tgtEl>
                                      </p:cBhvr>
                                    </p:animEffect>
                                  </p:childTnLst>
                                </p:cTn>
                              </p:par>
                              <p:par>
                                <p:cTn id="16" presetID="10" presetClass="entr" fill="hold" nodeType="withEffect">
                                  <p:stCondLst>
                                    <p:cond delay="0"/>
                                  </p:stCondLst>
                                  <p:childTnLst>
                                    <p:set>
                                      <p:cBhvr>
                                        <p:cTn id="17" dur="1" fill="hold">
                                          <p:stCondLst>
                                            <p:cond delay="0"/>
                                          </p:stCondLst>
                                        </p:cTn>
                                        <p:tgtEl>
                                          <p:spTgt spid="276"/>
                                        </p:tgtEl>
                                        <p:attrNameLst>
                                          <p:attrName>style.visibility</p:attrName>
                                        </p:attrNameLst>
                                      </p:cBhvr>
                                      <p:to>
                                        <p:strVal val="visible"/>
                                      </p:to>
                                    </p:set>
                                    <p:animEffect transition="in" filter="fade">
                                      <p:cBhvr additive="repl">
                                        <p:cTn id="18" dur="500"/>
                                        <p:tgtEl>
                                          <p:spTgt spid="27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fill="hold" nodeType="clickEffect">
                                  <p:stCondLst>
                                    <p:cond delay="0"/>
                                  </p:stCondLst>
                                  <p:childTnLst>
                                    <p:set>
                                      <p:cBhvr>
                                        <p:cTn id="22" dur="1" fill="hold">
                                          <p:stCondLst>
                                            <p:cond delay="0"/>
                                          </p:stCondLst>
                                        </p:cTn>
                                        <p:tgtEl>
                                          <p:spTgt spid="283"/>
                                        </p:tgtEl>
                                        <p:attrNameLst>
                                          <p:attrName>style.visibility</p:attrName>
                                        </p:attrNameLst>
                                      </p:cBhvr>
                                      <p:to>
                                        <p:strVal val="visible"/>
                                      </p:to>
                                    </p:set>
                                    <p:animEffect transition="in" filter="fade">
                                      <p:cBhvr additive="repl">
                                        <p:cTn id="23" dur="500"/>
                                        <p:tgtEl>
                                          <p:spTgt spid="283"/>
                                        </p:tgtEl>
                                      </p:cBhvr>
                                    </p:animEffect>
                                  </p:childTnLst>
                                </p:cTn>
                              </p:par>
                              <p:par>
                                <p:cTn id="24" presetID="10" presetClass="entr" fill="hold" nodeType="withEffect">
                                  <p:stCondLst>
                                    <p:cond delay="0"/>
                                  </p:stCondLst>
                                  <p:childTnLst>
                                    <p:set>
                                      <p:cBhvr>
                                        <p:cTn id="25" dur="1" fill="hold">
                                          <p:stCondLst>
                                            <p:cond delay="0"/>
                                          </p:stCondLst>
                                        </p:cTn>
                                        <p:tgtEl>
                                          <p:spTgt spid="278"/>
                                        </p:tgtEl>
                                        <p:attrNameLst>
                                          <p:attrName>style.visibility</p:attrName>
                                        </p:attrNameLst>
                                      </p:cBhvr>
                                      <p:to>
                                        <p:strVal val="visible"/>
                                      </p:to>
                                    </p:set>
                                    <p:animEffect transition="in" filter="fade">
                                      <p:cBhvr additive="repl">
                                        <p:cTn id="26" dur="500"/>
                                        <p:tgtEl>
                                          <p:spTgt spid="27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fill="hold" nodeType="clickEffect">
                                  <p:stCondLst>
                                    <p:cond delay="0"/>
                                  </p:stCondLst>
                                  <p:childTnLst>
                                    <p:set>
                                      <p:cBhvr>
                                        <p:cTn id="30" dur="1" fill="hold">
                                          <p:stCondLst>
                                            <p:cond delay="0"/>
                                          </p:stCondLst>
                                        </p:cTn>
                                        <p:tgtEl>
                                          <p:spTgt spid="280"/>
                                        </p:tgtEl>
                                        <p:attrNameLst>
                                          <p:attrName>style.visibility</p:attrName>
                                        </p:attrNameLst>
                                      </p:cBhvr>
                                      <p:to>
                                        <p:strVal val="visible"/>
                                      </p:to>
                                    </p:set>
                                    <p:animEffect transition="in" filter="fade">
                                      <p:cBhvr additive="repl">
                                        <p:cTn id="31" dur="500"/>
                                        <p:tgtEl>
                                          <p:spTgt spid="280"/>
                                        </p:tgtEl>
                                      </p:cBhvr>
                                    </p:animEffect>
                                  </p:childTnLst>
                                </p:cTn>
                              </p:par>
                              <p:par>
                                <p:cTn id="32" presetID="10" presetClass="entr" fill="hold" nodeType="withEffect">
                                  <p:stCondLst>
                                    <p:cond delay="0"/>
                                  </p:stCondLst>
                                  <p:childTnLst>
                                    <p:set>
                                      <p:cBhvr>
                                        <p:cTn id="33" dur="1" fill="hold">
                                          <p:stCondLst>
                                            <p:cond delay="0"/>
                                          </p:stCondLst>
                                        </p:cTn>
                                        <p:tgtEl>
                                          <p:spTgt spid="279"/>
                                        </p:tgtEl>
                                        <p:attrNameLst>
                                          <p:attrName>style.visibility</p:attrName>
                                        </p:attrNameLst>
                                      </p:cBhvr>
                                      <p:to>
                                        <p:strVal val="visible"/>
                                      </p:to>
                                    </p:set>
                                    <p:animEffect transition="in" filter="fade">
                                      <p:cBhvr additive="repl">
                                        <p:cTn id="34" dur="500"/>
                                        <p:tgtEl>
                                          <p:spTgt spid="2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Resim 6"/>
          <p:cNvPicPr/>
          <p:nvPr/>
        </p:nvPicPr>
        <p:blipFill>
          <a:blip r:embed="rId3"/>
          <a:srcRect t="17767"/>
          <a:stretch/>
        </p:blipFill>
        <p:spPr>
          <a:xfrm>
            <a:off x="4320" y="1218600"/>
            <a:ext cx="12181680" cy="5638680"/>
          </a:xfrm>
          <a:prstGeom prst="rect">
            <a:avLst/>
          </a:prstGeom>
          <a:ln w="0">
            <a:noFill/>
          </a:ln>
        </p:spPr>
      </p:pic>
      <p:sp>
        <p:nvSpPr>
          <p:cNvPr id="142" name="Başlık 1"/>
          <p:cNvSpPr/>
          <p:nvPr/>
        </p:nvSpPr>
        <p:spPr>
          <a:xfrm>
            <a:off x="360360" y="295560"/>
            <a:ext cx="10992960" cy="544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90000"/>
              </a:lnSpc>
            </a:pPr>
            <a:r>
              <a:rPr lang="tr-TR" sz="2400" b="1" strike="noStrike" spc="-1">
                <a:solidFill>
                  <a:srgbClr val="2F5597"/>
                </a:solidFill>
                <a:latin typeface="Roboto"/>
                <a:ea typeface="Roboto"/>
              </a:rPr>
              <a:t>AFETE HAZIR </a:t>
            </a:r>
            <a:r>
              <a:rPr lang="tr-TR" sz="2400" b="1" strike="noStrike" spc="-1">
                <a:solidFill>
                  <a:srgbClr val="FF0000"/>
                </a:solidFill>
                <a:latin typeface="Roboto"/>
                <a:ea typeface="Roboto"/>
              </a:rPr>
              <a:t>TÜRKİYE</a:t>
            </a:r>
            <a:endParaRPr lang="en-US"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xmlns:p15="http://schemas.microsoft.com/office/powerpoint/2012/main">
      <p:transition spd="slow">
        <p:push dir="u"/>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 name="Resim 3" descr="ekran görüntüsü içeren bir resim&#10;&#10;Açıklama otomatik olarak oluşturuldu"/>
          <p:cNvPicPr/>
          <p:nvPr/>
        </p:nvPicPr>
        <p:blipFill>
          <a:blip r:embed="rId3"/>
          <a:stretch/>
        </p:blipFill>
        <p:spPr>
          <a:xfrm>
            <a:off x="676800" y="271080"/>
            <a:ext cx="8853120" cy="6472080"/>
          </a:xfrm>
          <a:prstGeom prst="rect">
            <a:avLst/>
          </a:prstGeom>
          <a:ln w="0">
            <a:noFill/>
          </a:ln>
        </p:spPr>
      </p:pic>
      <p:sp>
        <p:nvSpPr>
          <p:cNvPr id="286" name="5 İçerik Yer Tutucusu"/>
          <p:cNvSpPr/>
          <p:nvPr/>
        </p:nvSpPr>
        <p:spPr>
          <a:xfrm>
            <a:off x="7297560" y="3233160"/>
            <a:ext cx="4037760" cy="3013200"/>
          </a:xfrm>
          <a:prstGeom prst="rect">
            <a:avLst/>
          </a:prstGeom>
          <a:noFill/>
          <a:ln w="0">
            <a:noFill/>
          </a:ln>
        </p:spPr>
        <p:style>
          <a:lnRef idx="0">
            <a:scrgbClr r="0" g="0" b="0"/>
          </a:lnRef>
          <a:fillRef idx="0">
            <a:scrgbClr r="0" g="0" b="0"/>
          </a:fillRef>
          <a:effectRef idx="0">
            <a:scrgbClr r="0" g="0" b="0"/>
          </a:effectRef>
          <a:fontRef idx="minor"/>
        </p:style>
      </p:sp>
      <p:sp>
        <p:nvSpPr>
          <p:cNvPr id="287" name="Başlık 1"/>
          <p:cNvSpPr/>
          <p:nvPr/>
        </p:nvSpPr>
        <p:spPr>
          <a:xfrm>
            <a:off x="360360" y="295560"/>
            <a:ext cx="10992960" cy="544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90000"/>
              </a:lnSpc>
            </a:pPr>
            <a:r>
              <a:rPr lang="tr-TR" sz="2400" b="1" strike="noStrike" spc="-1">
                <a:solidFill>
                  <a:srgbClr val="28A09D"/>
                </a:solidFill>
                <a:latin typeface="Roboto"/>
                <a:ea typeface="Roboto"/>
              </a:rPr>
              <a:t>Önemli Evrakınızı Yedekleyin ve Bilgilerinizi Kaydedin</a:t>
            </a:r>
            <a:endParaRPr lang="en-US" sz="2400" b="0" strike="noStrike" spc="-1">
              <a:latin typeface="Arial"/>
            </a:endParaRPr>
          </a:p>
        </p:txBody>
      </p:sp>
      <p:pic>
        <p:nvPicPr>
          <p:cNvPr id="288" name="Resim 2"/>
          <p:cNvPicPr/>
          <p:nvPr/>
        </p:nvPicPr>
        <p:blipFill>
          <a:blip r:embed="rId4"/>
          <a:stretch/>
        </p:blipFill>
        <p:spPr>
          <a:xfrm>
            <a:off x="490680" y="926640"/>
            <a:ext cx="4126680" cy="1256760"/>
          </a:xfrm>
          <a:prstGeom prst="rect">
            <a:avLst/>
          </a:prstGeom>
          <a:ln w="0">
            <a:noFill/>
          </a:ln>
        </p:spPr>
      </p:pic>
      <p:pic>
        <p:nvPicPr>
          <p:cNvPr id="289" name="Resim 8"/>
          <p:cNvPicPr/>
          <p:nvPr/>
        </p:nvPicPr>
        <p:blipFill>
          <a:blip r:embed="rId5"/>
          <a:srcRect l="5294" t="13911" r="5002" b="13093"/>
          <a:stretch/>
        </p:blipFill>
        <p:spPr>
          <a:xfrm>
            <a:off x="6840360" y="4002840"/>
            <a:ext cx="4899600" cy="221436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xmlns:p15="http://schemas.microsoft.com/office/powerpoint/2012/main">
      <p:transition spd="slow">
        <p:push dir="u"/>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 name="Resim 2" descr="iç mekan, oda, yaşama, tablo içeren bir resim&#10;&#10;Açıklama otomatik olarak oluşturuldu"/>
          <p:cNvPicPr/>
          <p:nvPr/>
        </p:nvPicPr>
        <p:blipFill>
          <a:blip r:embed="rId3"/>
          <a:stretch/>
        </p:blipFill>
        <p:spPr>
          <a:xfrm>
            <a:off x="0" y="360"/>
            <a:ext cx="12191400" cy="6856560"/>
          </a:xfrm>
          <a:prstGeom prst="rect">
            <a:avLst/>
          </a:prstGeom>
          <a:ln w="0">
            <a:noFill/>
          </a:ln>
        </p:spPr>
      </p:pic>
      <p:sp>
        <p:nvSpPr>
          <p:cNvPr id="291" name="Başlık 1"/>
          <p:cNvSpPr/>
          <p:nvPr/>
        </p:nvSpPr>
        <p:spPr>
          <a:xfrm>
            <a:off x="360360" y="295560"/>
            <a:ext cx="10992960" cy="544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90000"/>
              </a:lnSpc>
            </a:pPr>
            <a:r>
              <a:rPr lang="tr-TR" sz="2400" b="1" strike="noStrike" spc="-1">
                <a:solidFill>
                  <a:srgbClr val="28A09D"/>
                </a:solidFill>
                <a:latin typeface="Roboto"/>
                <a:ea typeface="Roboto"/>
              </a:rPr>
              <a:t>Tahliye Öncesine Yönelik Hazırlıklarınızı Yapın </a:t>
            </a:r>
            <a:endParaRPr lang="en-US" sz="2400" b="0" strike="noStrike" spc="-1">
              <a:latin typeface="Arial"/>
            </a:endParaRPr>
          </a:p>
        </p:txBody>
      </p:sp>
      <p:pic>
        <p:nvPicPr>
          <p:cNvPr id="292" name="Picture 6" descr="evacuation plan ile ilgili görsel sonucu"/>
          <p:cNvPicPr/>
          <p:nvPr/>
        </p:nvPicPr>
        <p:blipFill>
          <a:blip r:embed="rId4"/>
          <a:srcRect t="26008"/>
          <a:stretch/>
        </p:blipFill>
        <p:spPr>
          <a:xfrm>
            <a:off x="10513800" y="2487600"/>
            <a:ext cx="1677600" cy="1241280"/>
          </a:xfrm>
          <a:prstGeom prst="rect">
            <a:avLst/>
          </a:prstGeom>
          <a:ln w="0">
            <a:noFill/>
          </a:ln>
        </p:spPr>
      </p:pic>
      <p:pic>
        <p:nvPicPr>
          <p:cNvPr id="293" name="Picture 2" descr="point gif ile ilgili görsel sonucu"/>
          <p:cNvPicPr/>
          <p:nvPr/>
        </p:nvPicPr>
        <p:blipFill>
          <a:blip r:embed="rId5"/>
          <a:stretch/>
        </p:blipFill>
        <p:spPr>
          <a:xfrm>
            <a:off x="2876400" y="5936400"/>
            <a:ext cx="708480" cy="708480"/>
          </a:xfrm>
          <a:prstGeom prst="rect">
            <a:avLst/>
          </a:prstGeom>
          <a:ln w="0">
            <a:noFill/>
          </a:ln>
        </p:spPr>
      </p:pic>
      <p:pic>
        <p:nvPicPr>
          <p:cNvPr id="294" name="Picture 2" descr="point gif ile ilgili görsel sonucu"/>
          <p:cNvPicPr/>
          <p:nvPr/>
        </p:nvPicPr>
        <p:blipFill>
          <a:blip r:embed="rId5"/>
          <a:stretch/>
        </p:blipFill>
        <p:spPr>
          <a:xfrm>
            <a:off x="6781680" y="5581800"/>
            <a:ext cx="708480" cy="708480"/>
          </a:xfrm>
          <a:prstGeom prst="rect">
            <a:avLst/>
          </a:prstGeom>
          <a:ln w="0">
            <a:noFill/>
          </a:ln>
        </p:spPr>
      </p:pic>
      <p:pic>
        <p:nvPicPr>
          <p:cNvPr id="295" name="Picture 2" descr="point gif ile ilgili görsel sonucu"/>
          <p:cNvPicPr/>
          <p:nvPr/>
        </p:nvPicPr>
        <p:blipFill>
          <a:blip r:embed="rId5"/>
          <a:stretch/>
        </p:blipFill>
        <p:spPr>
          <a:xfrm>
            <a:off x="6372360" y="3737880"/>
            <a:ext cx="708480" cy="708480"/>
          </a:xfrm>
          <a:prstGeom prst="rect">
            <a:avLst/>
          </a:prstGeom>
          <a:ln w="0">
            <a:noFill/>
          </a:ln>
        </p:spPr>
      </p:pic>
      <p:pic>
        <p:nvPicPr>
          <p:cNvPr id="296" name="Picture 2" descr="point gif ile ilgili görsel sonucu"/>
          <p:cNvPicPr/>
          <p:nvPr/>
        </p:nvPicPr>
        <p:blipFill>
          <a:blip r:embed="rId5"/>
          <a:stretch/>
        </p:blipFill>
        <p:spPr>
          <a:xfrm>
            <a:off x="9050400" y="4173480"/>
            <a:ext cx="708480" cy="708480"/>
          </a:xfrm>
          <a:prstGeom prst="rect">
            <a:avLst/>
          </a:prstGeom>
          <a:ln w="0">
            <a:noFill/>
          </a:ln>
        </p:spPr>
      </p:pic>
      <p:pic>
        <p:nvPicPr>
          <p:cNvPr id="297" name="Resim 1"/>
          <p:cNvPicPr/>
          <p:nvPr/>
        </p:nvPicPr>
        <p:blipFill>
          <a:blip r:embed="rId6"/>
          <a:stretch/>
        </p:blipFill>
        <p:spPr>
          <a:xfrm>
            <a:off x="3884760" y="6000480"/>
            <a:ext cx="2666160" cy="761400"/>
          </a:xfrm>
          <a:prstGeom prst="rect">
            <a:avLst/>
          </a:prstGeom>
          <a:ln w="0">
            <a:noFill/>
          </a:ln>
        </p:spPr>
      </p:pic>
      <p:pic>
        <p:nvPicPr>
          <p:cNvPr id="298" name="Resim 4"/>
          <p:cNvPicPr/>
          <p:nvPr/>
        </p:nvPicPr>
        <p:blipFill>
          <a:blip r:embed="rId7"/>
          <a:stretch/>
        </p:blipFill>
        <p:spPr>
          <a:xfrm>
            <a:off x="10515240" y="3434400"/>
            <a:ext cx="1650240" cy="761400"/>
          </a:xfrm>
          <a:prstGeom prst="rect">
            <a:avLst/>
          </a:prstGeom>
          <a:ln w="0">
            <a:noFill/>
          </a:ln>
        </p:spPr>
      </p:pic>
      <p:pic>
        <p:nvPicPr>
          <p:cNvPr id="299" name="Resim 5"/>
          <p:cNvPicPr/>
          <p:nvPr/>
        </p:nvPicPr>
        <p:blipFill>
          <a:blip r:embed="rId8"/>
          <a:stretch/>
        </p:blipFill>
        <p:spPr>
          <a:xfrm>
            <a:off x="1658520" y="3272400"/>
            <a:ext cx="2996640" cy="732960"/>
          </a:xfrm>
          <a:prstGeom prst="rect">
            <a:avLst/>
          </a:prstGeom>
          <a:ln w="0">
            <a:noFill/>
          </a:ln>
        </p:spPr>
      </p:pic>
      <p:pic>
        <p:nvPicPr>
          <p:cNvPr id="300" name="Resim 6"/>
          <p:cNvPicPr/>
          <p:nvPr/>
        </p:nvPicPr>
        <p:blipFill>
          <a:blip r:embed="rId9"/>
          <a:stretch/>
        </p:blipFill>
        <p:spPr>
          <a:xfrm>
            <a:off x="4850280" y="3055680"/>
            <a:ext cx="1421640" cy="1040760"/>
          </a:xfrm>
          <a:prstGeom prst="rect">
            <a:avLst/>
          </a:prstGeom>
          <a:ln w="0">
            <a:noFill/>
          </a:ln>
        </p:spPr>
      </p:pic>
      <p:pic>
        <p:nvPicPr>
          <p:cNvPr id="301" name="Resim 19"/>
          <p:cNvPicPr/>
          <p:nvPr/>
        </p:nvPicPr>
        <p:blipFill>
          <a:blip r:embed="rId10"/>
          <a:stretch/>
        </p:blipFill>
        <p:spPr>
          <a:xfrm>
            <a:off x="3698640" y="956520"/>
            <a:ext cx="3593520" cy="774000"/>
          </a:xfrm>
          <a:prstGeom prst="rect">
            <a:avLst/>
          </a:prstGeom>
          <a:ln w="0">
            <a:noFill/>
          </a:ln>
        </p:spPr>
      </p:pic>
      <p:pic>
        <p:nvPicPr>
          <p:cNvPr id="302" name="Resim 20"/>
          <p:cNvPicPr/>
          <p:nvPr/>
        </p:nvPicPr>
        <p:blipFill>
          <a:blip r:embed="rId11"/>
          <a:stretch/>
        </p:blipFill>
        <p:spPr>
          <a:xfrm>
            <a:off x="8641800" y="2297520"/>
            <a:ext cx="1472400" cy="761400"/>
          </a:xfrm>
          <a:prstGeom prst="rect">
            <a:avLst/>
          </a:prstGeom>
          <a:ln w="0">
            <a:noFill/>
          </a:ln>
        </p:spPr>
      </p:pic>
      <p:pic>
        <p:nvPicPr>
          <p:cNvPr id="303" name="Picture 2"/>
          <p:cNvPicPr/>
          <p:nvPr/>
        </p:nvPicPr>
        <p:blipFill>
          <a:blip r:embed="rId12"/>
          <a:stretch/>
        </p:blipFill>
        <p:spPr>
          <a:xfrm>
            <a:off x="11176920" y="106560"/>
            <a:ext cx="921960" cy="92232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xmlns:p15="http://schemas.microsoft.com/office/powerpoint/2012/main">
      <p:transition spd="slow">
        <p:push dir="u"/>
      </p:transition>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childTnLst>
                                    <p:set>
                                      <p:cBhvr>
                                        <p:cTn id="6" dur="1" fill="hold">
                                          <p:stCondLst>
                                            <p:cond delay="0"/>
                                          </p:stCondLst>
                                        </p:cTn>
                                        <p:tgtEl>
                                          <p:spTgt spid="297"/>
                                        </p:tgtEl>
                                        <p:attrNameLst>
                                          <p:attrName>style.visibility</p:attrName>
                                        </p:attrNameLst>
                                      </p:cBhvr>
                                      <p:to>
                                        <p:strVal val="visible"/>
                                      </p:to>
                                    </p:set>
                                    <p:animEffect transition="in" filter="fade">
                                      <p:cBhvr additive="repl">
                                        <p:cTn id="7" dur="500"/>
                                        <p:tgtEl>
                                          <p:spTgt spid="297"/>
                                        </p:tgtEl>
                                      </p:cBhvr>
                                    </p:animEffect>
                                  </p:childTnLst>
                                </p:cTn>
                              </p:par>
                              <p:par>
                                <p:cTn id="8" presetID="10" presetClass="entr" fill="hold" nodeType="withEffect">
                                  <p:stCondLst>
                                    <p:cond delay="0"/>
                                  </p:stCondLst>
                                  <p:childTnLst>
                                    <p:set>
                                      <p:cBhvr>
                                        <p:cTn id="9" dur="1" fill="hold">
                                          <p:stCondLst>
                                            <p:cond delay="0"/>
                                          </p:stCondLst>
                                        </p:cTn>
                                        <p:tgtEl>
                                          <p:spTgt spid="293"/>
                                        </p:tgtEl>
                                        <p:attrNameLst>
                                          <p:attrName>style.visibility</p:attrName>
                                        </p:attrNameLst>
                                      </p:cBhvr>
                                      <p:to>
                                        <p:strVal val="visible"/>
                                      </p:to>
                                    </p:set>
                                    <p:animEffect transition="in" filter="fade">
                                      <p:cBhvr additive="repl">
                                        <p:cTn id="10" dur="500"/>
                                        <p:tgtEl>
                                          <p:spTgt spid="293"/>
                                        </p:tgtEl>
                                      </p:cBhvr>
                                    </p:animEffect>
                                  </p:childTnLst>
                                </p:cTn>
                              </p:par>
                              <p:par>
                                <p:cTn id="11" presetID="10" presetClass="entr" fill="hold" nodeType="withEffect">
                                  <p:stCondLst>
                                    <p:cond delay="0"/>
                                  </p:stCondLst>
                                  <p:childTnLst>
                                    <p:set>
                                      <p:cBhvr>
                                        <p:cTn id="12" dur="1" fill="hold">
                                          <p:stCondLst>
                                            <p:cond delay="0"/>
                                          </p:stCondLst>
                                        </p:cTn>
                                        <p:tgtEl>
                                          <p:spTgt spid="295"/>
                                        </p:tgtEl>
                                        <p:attrNameLst>
                                          <p:attrName>style.visibility</p:attrName>
                                        </p:attrNameLst>
                                      </p:cBhvr>
                                      <p:to>
                                        <p:strVal val="visible"/>
                                      </p:to>
                                    </p:set>
                                    <p:animEffect transition="in" filter="fade">
                                      <p:cBhvr additive="repl">
                                        <p:cTn id="13" dur="500"/>
                                        <p:tgtEl>
                                          <p:spTgt spid="295"/>
                                        </p:tgtEl>
                                      </p:cBhvr>
                                    </p:animEffect>
                                  </p:childTnLst>
                                </p:cTn>
                              </p:par>
                              <p:par>
                                <p:cTn id="14" presetID="10" presetClass="entr" fill="hold" nodeType="withEffect">
                                  <p:stCondLst>
                                    <p:cond delay="0"/>
                                  </p:stCondLst>
                                  <p:childTnLst>
                                    <p:set>
                                      <p:cBhvr>
                                        <p:cTn id="15" dur="1" fill="hold">
                                          <p:stCondLst>
                                            <p:cond delay="0"/>
                                          </p:stCondLst>
                                        </p:cTn>
                                        <p:tgtEl>
                                          <p:spTgt spid="294"/>
                                        </p:tgtEl>
                                        <p:attrNameLst>
                                          <p:attrName>style.visibility</p:attrName>
                                        </p:attrNameLst>
                                      </p:cBhvr>
                                      <p:to>
                                        <p:strVal val="visible"/>
                                      </p:to>
                                    </p:set>
                                    <p:animEffect transition="in" filter="fade">
                                      <p:cBhvr additive="repl">
                                        <p:cTn id="16" dur="500"/>
                                        <p:tgtEl>
                                          <p:spTgt spid="294"/>
                                        </p:tgtEl>
                                      </p:cBhvr>
                                    </p:animEffect>
                                  </p:childTnLst>
                                </p:cTn>
                              </p:par>
                              <p:par>
                                <p:cTn id="17" presetID="10" presetClass="entr" fill="hold" nodeType="withEffect">
                                  <p:stCondLst>
                                    <p:cond delay="0"/>
                                  </p:stCondLst>
                                  <p:childTnLst>
                                    <p:set>
                                      <p:cBhvr>
                                        <p:cTn id="18" dur="1" fill="hold">
                                          <p:stCondLst>
                                            <p:cond delay="0"/>
                                          </p:stCondLst>
                                        </p:cTn>
                                        <p:tgtEl>
                                          <p:spTgt spid="296"/>
                                        </p:tgtEl>
                                        <p:attrNameLst>
                                          <p:attrName>style.visibility</p:attrName>
                                        </p:attrNameLst>
                                      </p:cBhvr>
                                      <p:to>
                                        <p:strVal val="visible"/>
                                      </p:to>
                                    </p:set>
                                    <p:animEffect transition="in" filter="fade">
                                      <p:cBhvr additive="repl">
                                        <p:cTn id="19" dur="500"/>
                                        <p:tgtEl>
                                          <p:spTgt spid="29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fill="hold" nodeType="clickEffect">
                                  <p:stCondLst>
                                    <p:cond delay="0"/>
                                  </p:stCondLst>
                                  <p:childTnLst>
                                    <p:set>
                                      <p:cBhvr>
                                        <p:cTn id="23" dur="1" fill="hold">
                                          <p:stCondLst>
                                            <p:cond delay="0"/>
                                          </p:stCondLst>
                                        </p:cTn>
                                        <p:tgtEl>
                                          <p:spTgt spid="298"/>
                                        </p:tgtEl>
                                        <p:attrNameLst>
                                          <p:attrName>style.visibility</p:attrName>
                                        </p:attrNameLst>
                                      </p:cBhvr>
                                      <p:to>
                                        <p:strVal val="visible"/>
                                      </p:to>
                                    </p:set>
                                    <p:animEffect transition="in" filter="fade">
                                      <p:cBhvr additive="repl">
                                        <p:cTn id="24" dur="500"/>
                                        <p:tgtEl>
                                          <p:spTgt spid="298"/>
                                        </p:tgtEl>
                                      </p:cBhvr>
                                    </p:animEffect>
                                  </p:childTnLst>
                                </p:cTn>
                              </p:par>
                              <p:par>
                                <p:cTn id="25" presetID="10" presetClass="entr" fill="hold" nodeType="withEffect">
                                  <p:stCondLst>
                                    <p:cond delay="0"/>
                                  </p:stCondLst>
                                  <p:childTnLst>
                                    <p:set>
                                      <p:cBhvr>
                                        <p:cTn id="26" dur="1" fill="hold">
                                          <p:stCondLst>
                                            <p:cond delay="0"/>
                                          </p:stCondLst>
                                        </p:cTn>
                                        <p:tgtEl>
                                          <p:spTgt spid="292"/>
                                        </p:tgtEl>
                                        <p:attrNameLst>
                                          <p:attrName>style.visibility</p:attrName>
                                        </p:attrNameLst>
                                      </p:cBhvr>
                                      <p:to>
                                        <p:strVal val="visible"/>
                                      </p:to>
                                    </p:set>
                                    <p:animEffect transition="in" filter="fade">
                                      <p:cBhvr additive="repl">
                                        <p:cTn id="27" dur="500"/>
                                        <p:tgtEl>
                                          <p:spTgt spid="29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fill="hold" nodeType="clickEffect">
                                  <p:stCondLst>
                                    <p:cond delay="0"/>
                                  </p:stCondLst>
                                  <p:childTnLst>
                                    <p:set>
                                      <p:cBhvr>
                                        <p:cTn id="31" dur="1" fill="hold">
                                          <p:stCondLst>
                                            <p:cond delay="0"/>
                                          </p:stCondLst>
                                        </p:cTn>
                                        <p:tgtEl>
                                          <p:spTgt spid="299"/>
                                        </p:tgtEl>
                                        <p:attrNameLst>
                                          <p:attrName>style.visibility</p:attrName>
                                        </p:attrNameLst>
                                      </p:cBhvr>
                                      <p:to>
                                        <p:strVal val="visible"/>
                                      </p:to>
                                    </p:set>
                                    <p:animEffect transition="in" filter="fade">
                                      <p:cBhvr additive="repl">
                                        <p:cTn id="32" dur="500"/>
                                        <p:tgtEl>
                                          <p:spTgt spid="29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fill="hold" nodeType="clickEffect">
                                  <p:stCondLst>
                                    <p:cond delay="0"/>
                                  </p:stCondLst>
                                  <p:childTnLst>
                                    <p:set>
                                      <p:cBhvr>
                                        <p:cTn id="36" dur="1" fill="hold">
                                          <p:stCondLst>
                                            <p:cond delay="0"/>
                                          </p:stCondLst>
                                        </p:cTn>
                                        <p:tgtEl>
                                          <p:spTgt spid="300"/>
                                        </p:tgtEl>
                                        <p:attrNameLst>
                                          <p:attrName>style.visibility</p:attrName>
                                        </p:attrNameLst>
                                      </p:cBhvr>
                                      <p:to>
                                        <p:strVal val="visible"/>
                                      </p:to>
                                    </p:set>
                                    <p:animEffect transition="in" filter="fade">
                                      <p:cBhvr additive="repl">
                                        <p:cTn id="37" dur="500"/>
                                        <p:tgtEl>
                                          <p:spTgt spid="30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fill="hold" nodeType="clickEffect">
                                  <p:stCondLst>
                                    <p:cond delay="0"/>
                                  </p:stCondLst>
                                  <p:childTnLst>
                                    <p:set>
                                      <p:cBhvr>
                                        <p:cTn id="41" dur="1" fill="hold">
                                          <p:stCondLst>
                                            <p:cond delay="0"/>
                                          </p:stCondLst>
                                        </p:cTn>
                                        <p:tgtEl>
                                          <p:spTgt spid="301"/>
                                        </p:tgtEl>
                                        <p:attrNameLst>
                                          <p:attrName>style.visibility</p:attrName>
                                        </p:attrNameLst>
                                      </p:cBhvr>
                                      <p:to>
                                        <p:strVal val="visible"/>
                                      </p:to>
                                    </p:set>
                                    <p:animEffect transition="in" filter="fade">
                                      <p:cBhvr additive="repl">
                                        <p:cTn id="42" dur="500"/>
                                        <p:tgtEl>
                                          <p:spTgt spid="30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fill="hold" nodeType="clickEffect">
                                  <p:stCondLst>
                                    <p:cond delay="0"/>
                                  </p:stCondLst>
                                  <p:childTnLst>
                                    <p:set>
                                      <p:cBhvr>
                                        <p:cTn id="46" dur="1" fill="hold">
                                          <p:stCondLst>
                                            <p:cond delay="0"/>
                                          </p:stCondLst>
                                        </p:cTn>
                                        <p:tgtEl>
                                          <p:spTgt spid="302"/>
                                        </p:tgtEl>
                                        <p:attrNameLst>
                                          <p:attrName>style.visibility</p:attrName>
                                        </p:attrNameLst>
                                      </p:cBhvr>
                                      <p:to>
                                        <p:strVal val="visible"/>
                                      </p:to>
                                    </p:set>
                                    <p:animEffect transition="in" filter="fade">
                                      <p:cBhvr additive="repl">
                                        <p:cTn id="47" dur="500"/>
                                        <p:tgtEl>
                                          <p:spTgt spid="3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 name="Resim 9" descr="ekran, oturma, bilgisayar, yüzey içeren bir resim&#10;&#10;Açıklama otomatik olarak oluşturuldu"/>
          <p:cNvPicPr/>
          <p:nvPr/>
        </p:nvPicPr>
        <p:blipFill>
          <a:blip r:embed="rId5"/>
          <a:srcRect t="23606" b="18047"/>
          <a:stretch/>
        </p:blipFill>
        <p:spPr>
          <a:xfrm>
            <a:off x="488520" y="2971800"/>
            <a:ext cx="4860000" cy="3070080"/>
          </a:xfrm>
          <a:prstGeom prst="rect">
            <a:avLst/>
          </a:prstGeom>
          <a:ln w="0">
            <a:noFill/>
          </a:ln>
        </p:spPr>
      </p:pic>
      <p:pic>
        <p:nvPicPr>
          <p:cNvPr id="305" name="Resim 4" descr="tablo, iç mekan, pasta, oyuncak içeren bir resim&#10;&#10;Açıklama otomatik olarak oluşturuldu"/>
          <p:cNvPicPr/>
          <p:nvPr/>
        </p:nvPicPr>
        <p:blipFill>
          <a:blip r:embed="rId6"/>
          <a:stretch/>
        </p:blipFill>
        <p:spPr>
          <a:xfrm>
            <a:off x="5973840" y="438840"/>
            <a:ext cx="5943600" cy="4650840"/>
          </a:xfrm>
          <a:prstGeom prst="rect">
            <a:avLst/>
          </a:prstGeom>
          <a:ln w="0">
            <a:noFill/>
          </a:ln>
        </p:spPr>
      </p:pic>
      <p:pic>
        <p:nvPicPr>
          <p:cNvPr id="306" name="Resim 6"/>
          <p:cNvPicPr/>
          <p:nvPr/>
        </p:nvPicPr>
        <p:blipFill>
          <a:blip r:embed="rId7"/>
          <a:stretch/>
        </p:blipFill>
        <p:spPr>
          <a:xfrm>
            <a:off x="5032440" y="1391760"/>
            <a:ext cx="5943600" cy="4649760"/>
          </a:xfrm>
          <a:prstGeom prst="rect">
            <a:avLst/>
          </a:prstGeom>
          <a:ln w="0">
            <a:noFill/>
          </a:ln>
        </p:spPr>
      </p:pic>
      <p:pic>
        <p:nvPicPr>
          <p:cNvPr id="307" name="Picture 2"/>
          <p:cNvPicPr/>
          <p:nvPr/>
        </p:nvPicPr>
        <p:blipFill>
          <a:blip r:embed="rId8"/>
          <a:stretch/>
        </p:blipFill>
        <p:spPr>
          <a:xfrm>
            <a:off x="4154760" y="917280"/>
            <a:ext cx="1275840" cy="1275840"/>
          </a:xfrm>
          <a:prstGeom prst="rect">
            <a:avLst/>
          </a:prstGeom>
          <a:ln w="0">
            <a:noFill/>
          </a:ln>
        </p:spPr>
      </p:pic>
      <p:sp>
        <p:nvSpPr>
          <p:cNvPr id="308" name="Metin kutusu 3"/>
          <p:cNvSpPr/>
          <p:nvPr/>
        </p:nvSpPr>
        <p:spPr>
          <a:xfrm>
            <a:off x="579600" y="1321920"/>
            <a:ext cx="3508560" cy="1294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spcAft>
                <a:spcPts val="601"/>
              </a:spcAft>
            </a:pPr>
            <a:r>
              <a:rPr lang="tr-TR" sz="2000" b="1" strike="noStrike" spc="-1">
                <a:solidFill>
                  <a:srgbClr val="28A09D"/>
                </a:solidFill>
                <a:latin typeface="Roboto"/>
                <a:ea typeface="Roboto"/>
              </a:rPr>
              <a:t>Toplanma Alanı </a:t>
            </a:r>
            <a:endParaRPr lang="en-US" sz="2000" b="0" strike="noStrike" spc="-1">
              <a:latin typeface="Arial"/>
            </a:endParaRPr>
          </a:p>
          <a:p>
            <a:pPr>
              <a:lnSpc>
                <a:spcPct val="100000"/>
              </a:lnSpc>
            </a:pPr>
            <a:r>
              <a:rPr lang="tr-TR" sz="1800" b="1" strike="noStrike" spc="-1">
                <a:solidFill>
                  <a:srgbClr val="44546A"/>
                </a:solidFill>
                <a:latin typeface="Roboto"/>
                <a:ea typeface="Roboto"/>
              </a:rPr>
              <a:t>Tehlikeli bölgeden uzaklaşarak toplanabileceğimiz güvenli alanlardır.</a:t>
            </a:r>
            <a:endParaRPr lang="en-US" sz="1800" b="0" strike="noStrike" spc="-1">
              <a:latin typeface="Arial"/>
            </a:endParaRPr>
          </a:p>
        </p:txBody>
      </p:sp>
      <p:sp>
        <p:nvSpPr>
          <p:cNvPr id="309" name="Metin kutusu 8"/>
          <p:cNvSpPr/>
          <p:nvPr/>
        </p:nvSpPr>
        <p:spPr>
          <a:xfrm>
            <a:off x="6069960" y="4849200"/>
            <a:ext cx="5953680" cy="1095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spcAft>
                <a:spcPts val="1199"/>
              </a:spcAft>
            </a:pPr>
            <a:r>
              <a:rPr lang="tr-TR" sz="2000" b="1" strike="noStrike" spc="-1">
                <a:solidFill>
                  <a:srgbClr val="28A09D"/>
                </a:solidFill>
                <a:latin typeface="Roboto"/>
                <a:ea typeface="Roboto"/>
              </a:rPr>
              <a:t>Barınma Alanı </a:t>
            </a:r>
            <a:endParaRPr lang="en-US" sz="2000" b="0" strike="noStrike" spc="-1">
              <a:latin typeface="Arial"/>
            </a:endParaRPr>
          </a:p>
          <a:p>
            <a:pPr>
              <a:lnSpc>
                <a:spcPct val="100000"/>
              </a:lnSpc>
            </a:pPr>
            <a:r>
              <a:rPr lang="tr-TR" sz="1800" b="1" strike="noStrike" spc="-1">
                <a:solidFill>
                  <a:srgbClr val="44546A"/>
                </a:solidFill>
                <a:latin typeface="Roboto"/>
                <a:ea typeface="Roboto"/>
              </a:rPr>
              <a:t>Barınma ihtiyacımızı gidermek için kullanacağımız </a:t>
            </a:r>
            <a:endParaRPr lang="en-US" sz="1800" b="0" strike="noStrike" spc="-1">
              <a:latin typeface="Arial"/>
            </a:endParaRPr>
          </a:p>
          <a:p>
            <a:pPr>
              <a:lnSpc>
                <a:spcPct val="100000"/>
              </a:lnSpc>
            </a:pPr>
            <a:r>
              <a:rPr lang="tr-TR" sz="1800" b="1" strike="noStrike" spc="-1">
                <a:solidFill>
                  <a:srgbClr val="44546A"/>
                </a:solidFill>
                <a:latin typeface="Roboto"/>
                <a:ea typeface="Roboto"/>
              </a:rPr>
              <a:t>çadırkent - konteynerkent kurulacak alanlardır. </a:t>
            </a:r>
            <a:endParaRPr lang="en-US" sz="1800" b="0" strike="noStrike" spc="-1">
              <a:latin typeface="Arial"/>
            </a:endParaRPr>
          </a:p>
        </p:txBody>
      </p:sp>
      <p:pic>
        <p:nvPicPr>
          <p:cNvPr id="310" name="Resim 309">
            <a:hlinkClick r:id="" action="ppaction://media"/>
          </p:cNvPr>
          <p:cNvPicPr/>
          <p:nvPr>
            <a:videoFile r:link="rId2"/>
            <p:extLst>
              <p:ext uri="{DAA4B4D4-6D71-4841-9C94-3DE7FCFB9230}">
                <p14:media xmlns:p14="http://schemas.microsoft.com/office/powerpoint/2010/main" r:embed="rId1"/>
              </p:ext>
            </p:extLst>
          </p:nvPr>
        </p:nvPicPr>
        <p:blipFill>
          <a:blip r:embed="rId9"/>
        </p:blipFill>
        <p:spPr>
          <a:xfrm>
            <a:off x="1307880" y="3363120"/>
            <a:ext cx="3096720" cy="2315880"/>
          </a:xfrm>
          <a:prstGeom prst="rect">
            <a:avLst/>
          </a:prstGeom>
          <a:ln w="0">
            <a:noFill/>
          </a:ln>
        </p:spPr>
      </p:pic>
      <p:pic>
        <p:nvPicPr>
          <p:cNvPr id="311" name="Resim 12"/>
          <p:cNvPicPr/>
          <p:nvPr/>
        </p:nvPicPr>
        <p:blipFill>
          <a:blip r:embed="rId10"/>
          <a:stretch/>
        </p:blipFill>
        <p:spPr>
          <a:xfrm>
            <a:off x="2486160" y="4799160"/>
            <a:ext cx="1639080" cy="1639080"/>
          </a:xfrm>
          <a:prstGeom prst="rect">
            <a:avLst/>
          </a:prstGeom>
          <a:ln w="0">
            <a:noFill/>
          </a:ln>
        </p:spPr>
      </p:pic>
      <p:pic>
        <p:nvPicPr>
          <p:cNvPr id="312" name="Resim 16"/>
          <p:cNvPicPr/>
          <p:nvPr/>
        </p:nvPicPr>
        <p:blipFill>
          <a:blip r:embed="rId11"/>
          <a:srcRect l="5318" r="56661" b="55650"/>
          <a:stretch/>
        </p:blipFill>
        <p:spPr>
          <a:xfrm>
            <a:off x="5344560" y="1396080"/>
            <a:ext cx="2259000" cy="2059920"/>
          </a:xfrm>
          <a:prstGeom prst="rect">
            <a:avLst/>
          </a:prstGeom>
          <a:ln w="0">
            <a:noFill/>
          </a:ln>
        </p:spPr>
      </p:pic>
      <p:pic>
        <p:nvPicPr>
          <p:cNvPr id="313" name="Resim 17"/>
          <p:cNvPicPr/>
          <p:nvPr/>
        </p:nvPicPr>
        <p:blipFill>
          <a:blip r:embed="rId11"/>
          <a:srcRect l="31914" t="44489" r="8975" b="14316"/>
          <a:stretch/>
        </p:blipFill>
        <p:spPr>
          <a:xfrm>
            <a:off x="6913080" y="3461760"/>
            <a:ext cx="3513240" cy="1913040"/>
          </a:xfrm>
          <a:prstGeom prst="rect">
            <a:avLst/>
          </a:prstGeom>
          <a:ln w="0">
            <a:noFill/>
          </a:ln>
        </p:spPr>
      </p:pic>
      <p:pic>
        <p:nvPicPr>
          <p:cNvPr id="314" name="Resim 7"/>
          <p:cNvPicPr/>
          <p:nvPr/>
        </p:nvPicPr>
        <p:blipFill>
          <a:blip r:embed="rId12"/>
          <a:stretch/>
        </p:blipFill>
        <p:spPr>
          <a:xfrm>
            <a:off x="4151880" y="2203200"/>
            <a:ext cx="1278360" cy="554760"/>
          </a:xfrm>
          <a:prstGeom prst="rect">
            <a:avLst/>
          </a:prstGeom>
          <a:ln w="0">
            <a:noFill/>
          </a:ln>
        </p:spPr>
      </p:pic>
      <p:sp>
        <p:nvSpPr>
          <p:cNvPr id="315" name="Başlık 1"/>
          <p:cNvSpPr/>
          <p:nvPr/>
        </p:nvSpPr>
        <p:spPr>
          <a:xfrm>
            <a:off x="360360" y="295560"/>
            <a:ext cx="10992960" cy="544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90000"/>
              </a:lnSpc>
            </a:pPr>
            <a:r>
              <a:rPr lang="tr-TR" sz="2400" b="1" strike="noStrike" spc="-1">
                <a:solidFill>
                  <a:srgbClr val="28A09D"/>
                </a:solidFill>
                <a:latin typeface="Roboto"/>
                <a:ea typeface="Roboto"/>
              </a:rPr>
              <a:t>Toplanma ve Barınma Alanları</a:t>
            </a:r>
            <a:endParaRPr lang="en-US"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xmlns:p15="http://schemas.microsoft.com/office/powerpoint/2012/main">
      <p:transition spd="slow">
        <p:push dir="u"/>
      </p:transition>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10" presetClass="entr" fill="hold" nodeType="afterEffect">
                                  <p:stCondLst>
                                    <p:cond delay="0"/>
                                  </p:stCondLst>
                                  <p:childTnLst>
                                    <p:set>
                                      <p:cBhvr>
                                        <p:cTn id="6" dur="1" fill="hold">
                                          <p:stCondLst>
                                            <p:cond delay="0"/>
                                          </p:stCondLst>
                                        </p:cTn>
                                        <p:tgtEl>
                                          <p:spTgt spid="307"/>
                                        </p:tgtEl>
                                        <p:attrNameLst>
                                          <p:attrName>style.visibility</p:attrName>
                                        </p:attrNameLst>
                                      </p:cBhvr>
                                      <p:to>
                                        <p:strVal val="visible"/>
                                      </p:to>
                                    </p:set>
                                    <p:animEffect transition="in" filter="fade">
                                      <p:cBhvr additive="repl">
                                        <p:cTn id="7" dur="5000"/>
                                        <p:tgtEl>
                                          <p:spTgt spid="307"/>
                                        </p:tgtEl>
                                      </p:cBhvr>
                                    </p:animEffect>
                                  </p:childTnLst>
                                </p:cTn>
                              </p:par>
                              <p:par>
                                <p:cTn id="8" presetID="10" presetClass="entr" fill="hold" nodeType="withEffect">
                                  <p:stCondLst>
                                    <p:cond delay="0"/>
                                  </p:stCondLst>
                                  <p:childTnLst>
                                    <p:set>
                                      <p:cBhvr>
                                        <p:cTn id="9" dur="1" fill="hold">
                                          <p:stCondLst>
                                            <p:cond delay="0"/>
                                          </p:stCondLst>
                                        </p:cTn>
                                        <p:tgtEl>
                                          <p:spTgt spid="308"/>
                                        </p:tgtEl>
                                        <p:attrNameLst>
                                          <p:attrName>style.visibility</p:attrName>
                                        </p:attrNameLst>
                                      </p:cBhvr>
                                      <p:to>
                                        <p:strVal val="visible"/>
                                      </p:to>
                                    </p:set>
                                    <p:animEffect transition="in" filter="fade">
                                      <p:cBhvr additive="repl">
                                        <p:cTn id="10" dur="5000"/>
                                        <p:tgtEl>
                                          <p:spTgt spid="308"/>
                                        </p:tgtEl>
                                      </p:cBhvr>
                                    </p:animEffect>
                                  </p:childTnLst>
                                </p:cTn>
                              </p:par>
                              <p:par>
                                <p:cTn id="11" presetID="10" presetClass="entr" fill="hold" nodeType="withEffect">
                                  <p:stCondLst>
                                    <p:cond delay="0"/>
                                  </p:stCondLst>
                                  <p:childTnLst>
                                    <p:set>
                                      <p:cBhvr>
                                        <p:cTn id="12" dur="1" fill="hold">
                                          <p:stCondLst>
                                            <p:cond delay="0"/>
                                          </p:stCondLst>
                                        </p:cTn>
                                        <p:tgtEl>
                                          <p:spTgt spid="314"/>
                                        </p:tgtEl>
                                        <p:attrNameLst>
                                          <p:attrName>style.visibility</p:attrName>
                                        </p:attrNameLst>
                                      </p:cBhvr>
                                      <p:to>
                                        <p:strVal val="visible"/>
                                      </p:to>
                                    </p:set>
                                    <p:animEffect transition="in" filter="fade">
                                      <p:cBhvr additive="repl">
                                        <p:cTn id="13" dur="5000"/>
                                        <p:tgtEl>
                                          <p:spTgt spid="314"/>
                                        </p:tgtEl>
                                      </p:cBhvr>
                                    </p:animEffect>
                                  </p:childTnLst>
                                </p:cTn>
                              </p:par>
                              <p:par>
                                <p:cTn id="14" presetID="10" presetClass="entr" fill="hold" nodeType="withEffect">
                                  <p:stCondLst>
                                    <p:cond delay="1000"/>
                                  </p:stCondLst>
                                  <p:childTnLst>
                                    <p:set>
                                      <p:cBhvr>
                                        <p:cTn id="15" dur="1" fill="hold">
                                          <p:stCondLst>
                                            <p:cond delay="0"/>
                                          </p:stCondLst>
                                        </p:cTn>
                                        <p:tgtEl>
                                          <p:spTgt spid="312"/>
                                        </p:tgtEl>
                                        <p:attrNameLst>
                                          <p:attrName>style.visibility</p:attrName>
                                        </p:attrNameLst>
                                      </p:cBhvr>
                                      <p:to>
                                        <p:strVal val="visible"/>
                                      </p:to>
                                    </p:set>
                                    <p:animEffect transition="in" filter="fade">
                                      <p:cBhvr additive="repl">
                                        <p:cTn id="16" dur="5000"/>
                                        <p:tgtEl>
                                          <p:spTgt spid="31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fill="hold" nodeType="clickEffect">
                                  <p:stCondLst>
                                    <p:cond delay="0"/>
                                  </p:stCondLst>
                                  <p:childTnLst>
                                    <p:set>
                                      <p:cBhvr>
                                        <p:cTn id="20" dur="1" fill="hold">
                                          <p:stCondLst>
                                            <p:cond delay="0"/>
                                          </p:stCondLst>
                                        </p:cTn>
                                        <p:tgtEl>
                                          <p:spTgt spid="310"/>
                                        </p:tgtEl>
                                        <p:attrNameLst>
                                          <p:attrName>style.visibility</p:attrName>
                                        </p:attrNameLst>
                                      </p:cBhvr>
                                      <p:to>
                                        <p:strVal val="visible"/>
                                      </p:to>
                                    </p:set>
                                    <p:animEffect transition="in" filter="fade">
                                      <p:cBhvr additive="repl">
                                        <p:cTn id="21" dur="500"/>
                                        <p:tgtEl>
                                          <p:spTgt spid="310"/>
                                        </p:tgtEl>
                                      </p:cBhvr>
                                    </p:animEffect>
                                  </p:childTnLst>
                                </p:cTn>
                              </p:par>
                              <p:par>
                                <p:cTn id="22" presetClass="mediacall" fill="hold" nodeType="withEffect">
                                  <p:stCondLst>
                                    <p:cond delay="0"/>
                                  </p:stCondLst>
                                  <p:childTnLst>
                                    <p:cmd type="call">
                                      <p:cBhvr>
                                        <p:cTn id="23" dur="45034" fill="hold"/>
                                        <p:tgtEl>
                                          <p:spTgt spid="310"/>
                                        </p:tgtEl>
                                      </p:cBhvr>
                                    </p:cmd>
                                  </p:childTnLst>
                                </p:cTn>
                              </p:par>
                              <p:par>
                                <p:cTn id="24" presetID="10" presetClass="entr" fill="hold" nodeType="withEffect">
                                  <p:stCondLst>
                                    <p:cond delay="0"/>
                                  </p:stCondLst>
                                  <p:childTnLst>
                                    <p:set>
                                      <p:cBhvr>
                                        <p:cTn id="25" dur="1" fill="hold">
                                          <p:stCondLst>
                                            <p:cond delay="0"/>
                                          </p:stCondLst>
                                        </p:cTn>
                                        <p:tgtEl>
                                          <p:spTgt spid="304"/>
                                        </p:tgtEl>
                                        <p:attrNameLst>
                                          <p:attrName>style.visibility</p:attrName>
                                        </p:attrNameLst>
                                      </p:cBhvr>
                                      <p:to>
                                        <p:strVal val="visible"/>
                                      </p:to>
                                    </p:set>
                                    <p:animEffect transition="in" filter="fade">
                                      <p:cBhvr additive="repl">
                                        <p:cTn id="26" dur="500"/>
                                        <p:tgtEl>
                                          <p:spTgt spid="304"/>
                                        </p:tgtEl>
                                      </p:cBhvr>
                                    </p:animEffect>
                                  </p:childTnLst>
                                </p:cTn>
                              </p:par>
                              <p:par>
                                <p:cTn id="27" presetID="10" presetClass="entr" fill="hold" nodeType="withEffect">
                                  <p:stCondLst>
                                    <p:cond delay="0"/>
                                  </p:stCondLst>
                                  <p:childTnLst>
                                    <p:set>
                                      <p:cBhvr>
                                        <p:cTn id="28" dur="1" fill="hold">
                                          <p:stCondLst>
                                            <p:cond delay="0"/>
                                          </p:stCondLst>
                                        </p:cTn>
                                        <p:tgtEl>
                                          <p:spTgt spid="311"/>
                                        </p:tgtEl>
                                        <p:attrNameLst>
                                          <p:attrName>style.visibility</p:attrName>
                                        </p:attrNameLst>
                                      </p:cBhvr>
                                      <p:to>
                                        <p:strVal val="visible"/>
                                      </p:to>
                                    </p:set>
                                    <p:animEffect transition="in" filter="fade">
                                      <p:cBhvr additive="repl">
                                        <p:cTn id="29" dur="500"/>
                                        <p:tgtEl>
                                          <p:spTgt spid="311"/>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mph" fill="hold" nodeType="clickEffect">
                                  <p:stCondLst>
                                    <p:cond delay="0"/>
                                  </p:stCondLst>
                                  <p:childTnLst>
                                    <p:animScale>
                                      <p:cBhvr>
                                        <p:cTn id="33" dur="2000" fill="hold"/>
                                        <p:tgtEl>
                                          <p:spTgt spid="314"/>
                                        </p:tgtEl>
                                      </p:cBhvr>
                                      <p:by x="400000" y="400000"/>
                                    </p:animScale>
                                  </p:childTnLst>
                                </p:cTn>
                              </p:par>
                            </p:childTnLst>
                          </p:cTn>
                        </p:par>
                      </p:childTnLst>
                    </p:cTn>
                  </p:par>
                  <p:par>
                    <p:cTn id="34" fill="hold">
                      <p:stCondLst>
                        <p:cond delay="indefinite"/>
                      </p:stCondLst>
                      <p:childTnLst>
                        <p:par>
                          <p:cTn id="35" fill="hold">
                            <p:stCondLst>
                              <p:cond delay="0"/>
                            </p:stCondLst>
                            <p:childTnLst>
                              <p:par>
                                <p:cTn id="36" presetID="6" presetClass="emph" fill="hold" nodeType="clickEffect">
                                  <p:stCondLst>
                                    <p:cond delay="0"/>
                                  </p:stCondLst>
                                  <p:childTnLst>
                                    <p:animScale>
                                      <p:cBhvr>
                                        <p:cTn id="37" dur="500" fill="hold"/>
                                        <p:tgtEl>
                                          <p:spTgt spid="314"/>
                                        </p:tgtEl>
                                      </p:cBhvr>
                                      <p:by x="25000" y="25000"/>
                                    </p:animScale>
                                  </p:childTnLst>
                                </p:cTn>
                              </p:par>
                            </p:childTnLst>
                          </p:cTn>
                        </p:par>
                        <p:par>
                          <p:cTn id="38" fill="hold">
                            <p:stCondLst>
                              <p:cond delay="500"/>
                            </p:stCondLst>
                            <p:childTnLst>
                              <p:par>
                                <p:cTn id="39" presetID="10" presetClass="entr" fill="hold" nodeType="afterEffect">
                                  <p:stCondLst>
                                    <p:cond delay="0"/>
                                  </p:stCondLst>
                                  <p:childTnLst>
                                    <p:set>
                                      <p:cBhvr>
                                        <p:cTn id="40" dur="1" fill="hold">
                                          <p:stCondLst>
                                            <p:cond delay="0"/>
                                          </p:stCondLst>
                                        </p:cTn>
                                        <p:tgtEl>
                                          <p:spTgt spid="309"/>
                                        </p:tgtEl>
                                        <p:attrNameLst>
                                          <p:attrName>style.visibility</p:attrName>
                                        </p:attrNameLst>
                                      </p:cBhvr>
                                      <p:to>
                                        <p:strVal val="visible"/>
                                      </p:to>
                                    </p:set>
                                    <p:animEffect transition="in" filter="fade">
                                      <p:cBhvr additive="repl">
                                        <p:cTn id="41" dur="2000"/>
                                        <p:tgtEl>
                                          <p:spTgt spid="309"/>
                                        </p:tgtEl>
                                      </p:cBhvr>
                                    </p:animEffect>
                                  </p:childTnLst>
                                </p:cTn>
                              </p:par>
                              <p:par>
                                <p:cTn id="42" presetID="10" presetClass="entr" fill="hold" nodeType="withEffect">
                                  <p:stCondLst>
                                    <p:cond delay="1000"/>
                                  </p:stCondLst>
                                  <p:childTnLst>
                                    <p:set>
                                      <p:cBhvr>
                                        <p:cTn id="43" dur="1" fill="hold">
                                          <p:stCondLst>
                                            <p:cond delay="0"/>
                                          </p:stCondLst>
                                        </p:cTn>
                                        <p:tgtEl>
                                          <p:spTgt spid="313"/>
                                        </p:tgtEl>
                                        <p:attrNameLst>
                                          <p:attrName>style.visibility</p:attrName>
                                        </p:attrNameLst>
                                      </p:cBhvr>
                                      <p:to>
                                        <p:strVal val="visible"/>
                                      </p:to>
                                    </p:set>
                                    <p:animEffect transition="in" filter="fade">
                                      <p:cBhvr additive="repl">
                                        <p:cTn id="44" dur="2000"/>
                                        <p:tgtEl>
                                          <p:spTgt spid="3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 name="Resim 15" descr="çizim içeren bir resim&#10;&#10;Açıklama otomatik olarak oluşturuldu"/>
          <p:cNvPicPr/>
          <p:nvPr/>
        </p:nvPicPr>
        <p:blipFill>
          <a:blip r:embed="rId3"/>
          <a:stretch/>
        </p:blipFill>
        <p:spPr>
          <a:xfrm>
            <a:off x="-880920" y="189000"/>
            <a:ext cx="11520720" cy="6479280"/>
          </a:xfrm>
          <a:prstGeom prst="rect">
            <a:avLst/>
          </a:prstGeom>
          <a:ln w="0">
            <a:noFill/>
          </a:ln>
        </p:spPr>
      </p:pic>
      <p:sp>
        <p:nvSpPr>
          <p:cNvPr id="317" name="Metin kutusu 11"/>
          <p:cNvSpPr/>
          <p:nvPr/>
        </p:nvSpPr>
        <p:spPr>
          <a:xfrm>
            <a:off x="6278760" y="1914120"/>
            <a:ext cx="5753520" cy="3381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marL="360000" indent="-359280">
              <a:lnSpc>
                <a:spcPct val="150000"/>
              </a:lnSpc>
              <a:buSzPct val="120061"/>
              <a:buBlip>
                <a:blip r:embed="rId4"/>
              </a:buBlip>
            </a:pPr>
            <a:r>
              <a:rPr lang="tr-TR" sz="2400" b="1" strike="noStrike" spc="-1">
                <a:solidFill>
                  <a:srgbClr val="44546A"/>
                </a:solidFill>
                <a:latin typeface="Roboto"/>
                <a:ea typeface="Roboto"/>
              </a:rPr>
              <a:t>Standart Malzeme</a:t>
            </a:r>
            <a:endParaRPr lang="en-US" sz="2400" b="0" strike="noStrike" spc="-1">
              <a:latin typeface="Arial"/>
            </a:endParaRPr>
          </a:p>
          <a:p>
            <a:pPr marL="360000" indent="-359280">
              <a:lnSpc>
                <a:spcPct val="150000"/>
              </a:lnSpc>
              <a:buSzPct val="120061"/>
              <a:buBlip>
                <a:blip r:embed="rId4"/>
              </a:buBlip>
            </a:pPr>
            <a:r>
              <a:rPr lang="tr-TR" sz="2400" b="1" strike="noStrike" spc="-1">
                <a:solidFill>
                  <a:srgbClr val="44546A"/>
                </a:solidFill>
                <a:latin typeface="Roboto"/>
                <a:ea typeface="Roboto"/>
              </a:rPr>
              <a:t>Güvenli Kullanım</a:t>
            </a:r>
            <a:endParaRPr lang="en-US" sz="2400" b="0" strike="noStrike" spc="-1">
              <a:latin typeface="Arial"/>
            </a:endParaRPr>
          </a:p>
          <a:p>
            <a:pPr marL="360000" indent="-359280">
              <a:lnSpc>
                <a:spcPct val="150000"/>
              </a:lnSpc>
              <a:buSzPct val="120061"/>
              <a:buBlip>
                <a:blip r:embed="rId4"/>
              </a:buBlip>
            </a:pPr>
            <a:r>
              <a:rPr lang="tr-TR" sz="2400" b="1" strike="noStrike" spc="-1">
                <a:solidFill>
                  <a:srgbClr val="44546A"/>
                </a:solidFill>
                <a:latin typeface="Roboto"/>
                <a:ea typeface="Roboto"/>
              </a:rPr>
              <a:t>Bakım ve Kontrol</a:t>
            </a:r>
            <a:endParaRPr lang="en-US" sz="2400" b="0" strike="noStrike" spc="-1">
              <a:latin typeface="Arial"/>
            </a:endParaRPr>
          </a:p>
          <a:p>
            <a:pPr marL="360000" indent="-359280">
              <a:lnSpc>
                <a:spcPct val="150000"/>
              </a:lnSpc>
              <a:buSzPct val="120061"/>
              <a:buBlip>
                <a:blip r:embed="rId4"/>
              </a:buBlip>
            </a:pPr>
            <a:r>
              <a:rPr lang="tr-TR" sz="2400" b="1" strike="noStrike" spc="-1">
                <a:solidFill>
                  <a:srgbClr val="44546A"/>
                </a:solidFill>
                <a:latin typeface="Roboto"/>
                <a:ea typeface="Roboto"/>
              </a:rPr>
              <a:t>Yangın Dedektörü</a:t>
            </a:r>
            <a:endParaRPr lang="en-US" sz="2400" b="0" strike="noStrike" spc="-1">
              <a:latin typeface="Arial"/>
            </a:endParaRPr>
          </a:p>
          <a:p>
            <a:pPr marL="360000" indent="-359280">
              <a:lnSpc>
                <a:spcPct val="150000"/>
              </a:lnSpc>
              <a:buSzPct val="120061"/>
              <a:buBlip>
                <a:blip r:embed="rId4"/>
              </a:buBlip>
            </a:pPr>
            <a:r>
              <a:rPr lang="tr-TR" sz="2400" b="1" strike="noStrike" spc="-1">
                <a:solidFill>
                  <a:srgbClr val="44546A"/>
                </a:solidFill>
                <a:latin typeface="Roboto"/>
                <a:ea typeface="Roboto"/>
              </a:rPr>
              <a:t>Taşınabilir Yangın Söndürme Cihazı</a:t>
            </a:r>
            <a:endParaRPr lang="en-US" sz="2400" b="0" strike="noStrike" spc="-1">
              <a:latin typeface="Arial"/>
            </a:endParaRPr>
          </a:p>
          <a:p>
            <a:pPr marL="360000" indent="-359280">
              <a:lnSpc>
                <a:spcPct val="150000"/>
              </a:lnSpc>
              <a:buSzPct val="120061"/>
              <a:buBlip>
                <a:blip r:embed="rId4"/>
              </a:buBlip>
            </a:pPr>
            <a:r>
              <a:rPr lang="tr-TR" sz="2400" b="1" strike="noStrike" spc="-1">
                <a:solidFill>
                  <a:srgbClr val="44546A"/>
                </a:solidFill>
                <a:latin typeface="Roboto"/>
                <a:ea typeface="Roboto"/>
              </a:rPr>
              <a:t>Eğitim</a:t>
            </a:r>
            <a:endParaRPr lang="en-US" sz="2400" b="0" strike="noStrike" spc="-1">
              <a:latin typeface="Arial"/>
            </a:endParaRPr>
          </a:p>
        </p:txBody>
      </p:sp>
      <p:pic>
        <p:nvPicPr>
          <p:cNvPr id="318" name="Resim 17"/>
          <p:cNvPicPr/>
          <p:nvPr/>
        </p:nvPicPr>
        <p:blipFill>
          <a:blip r:embed="rId5"/>
          <a:stretch/>
        </p:blipFill>
        <p:spPr>
          <a:xfrm>
            <a:off x="3371400" y="2216520"/>
            <a:ext cx="3083760" cy="2931480"/>
          </a:xfrm>
          <a:prstGeom prst="rect">
            <a:avLst/>
          </a:prstGeom>
          <a:ln w="0">
            <a:noFill/>
          </a:ln>
        </p:spPr>
      </p:pic>
      <p:pic>
        <p:nvPicPr>
          <p:cNvPr id="319" name="Resim 19"/>
          <p:cNvPicPr/>
          <p:nvPr/>
        </p:nvPicPr>
        <p:blipFill>
          <a:blip r:embed="rId6"/>
          <a:stretch/>
        </p:blipFill>
        <p:spPr>
          <a:xfrm>
            <a:off x="1660680" y="42480"/>
            <a:ext cx="3083760" cy="2931480"/>
          </a:xfrm>
          <a:prstGeom prst="rect">
            <a:avLst/>
          </a:prstGeom>
          <a:ln w="0">
            <a:noFill/>
          </a:ln>
        </p:spPr>
      </p:pic>
      <p:pic>
        <p:nvPicPr>
          <p:cNvPr id="320" name="Resim 21"/>
          <p:cNvPicPr/>
          <p:nvPr/>
        </p:nvPicPr>
        <p:blipFill>
          <a:blip r:embed="rId7"/>
          <a:stretch/>
        </p:blipFill>
        <p:spPr>
          <a:xfrm>
            <a:off x="191520" y="1921320"/>
            <a:ext cx="3083760" cy="2931480"/>
          </a:xfrm>
          <a:prstGeom prst="rect">
            <a:avLst/>
          </a:prstGeom>
          <a:ln w="0">
            <a:noFill/>
          </a:ln>
        </p:spPr>
      </p:pic>
      <p:pic>
        <p:nvPicPr>
          <p:cNvPr id="321" name="Resim 23"/>
          <p:cNvPicPr/>
          <p:nvPr/>
        </p:nvPicPr>
        <p:blipFill>
          <a:blip r:embed="rId8"/>
          <a:stretch/>
        </p:blipFill>
        <p:spPr>
          <a:xfrm>
            <a:off x="3352320" y="615960"/>
            <a:ext cx="3083760" cy="2931480"/>
          </a:xfrm>
          <a:prstGeom prst="rect">
            <a:avLst/>
          </a:prstGeom>
          <a:ln w="0">
            <a:noFill/>
          </a:ln>
        </p:spPr>
      </p:pic>
      <p:pic>
        <p:nvPicPr>
          <p:cNvPr id="322" name="Resim 25"/>
          <p:cNvPicPr/>
          <p:nvPr/>
        </p:nvPicPr>
        <p:blipFill>
          <a:blip r:embed="rId9"/>
          <a:stretch/>
        </p:blipFill>
        <p:spPr>
          <a:xfrm>
            <a:off x="820800" y="3583440"/>
            <a:ext cx="3083760" cy="2931480"/>
          </a:xfrm>
          <a:prstGeom prst="rect">
            <a:avLst/>
          </a:prstGeom>
          <a:ln w="0">
            <a:noFill/>
          </a:ln>
        </p:spPr>
      </p:pic>
      <p:pic>
        <p:nvPicPr>
          <p:cNvPr id="323" name="Resim 29"/>
          <p:cNvPicPr/>
          <p:nvPr/>
        </p:nvPicPr>
        <p:blipFill>
          <a:blip r:embed="rId10"/>
          <a:stretch/>
        </p:blipFill>
        <p:spPr>
          <a:xfrm>
            <a:off x="2709000" y="3682440"/>
            <a:ext cx="2779200" cy="2669400"/>
          </a:xfrm>
          <a:prstGeom prst="rect">
            <a:avLst/>
          </a:prstGeom>
          <a:ln w="0">
            <a:noFill/>
          </a:ln>
        </p:spPr>
      </p:pic>
      <p:pic>
        <p:nvPicPr>
          <p:cNvPr id="324" name="Resim 31"/>
          <p:cNvPicPr/>
          <p:nvPr/>
        </p:nvPicPr>
        <p:blipFill>
          <a:blip r:embed="rId11"/>
          <a:stretch/>
        </p:blipFill>
        <p:spPr>
          <a:xfrm>
            <a:off x="264240" y="779040"/>
            <a:ext cx="2779200" cy="2669400"/>
          </a:xfrm>
          <a:prstGeom prst="rect">
            <a:avLst/>
          </a:prstGeom>
          <a:ln w="0">
            <a:noFill/>
          </a:ln>
        </p:spPr>
      </p:pic>
      <p:sp>
        <p:nvSpPr>
          <p:cNvPr id="325" name="Başlık 1"/>
          <p:cNvSpPr/>
          <p:nvPr/>
        </p:nvSpPr>
        <p:spPr>
          <a:xfrm>
            <a:off x="360360" y="295560"/>
            <a:ext cx="10992960" cy="544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90000"/>
              </a:lnSpc>
            </a:pPr>
            <a:r>
              <a:rPr lang="tr-TR" sz="2400" b="1" strike="noStrike" spc="-1">
                <a:solidFill>
                  <a:srgbClr val="28A09D"/>
                </a:solidFill>
                <a:latin typeface="Roboto"/>
                <a:ea typeface="Roboto"/>
              </a:rPr>
              <a:t>Planınızı Hazırlarken Yangın Risklerini Değerlendirin</a:t>
            </a:r>
            <a:endParaRPr lang="en-US"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xmlns:p15="http://schemas.microsoft.com/office/powerpoint/2012/main">
      <p:transition spd="slow">
        <p:push dir="u"/>
      </p:transition>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10" presetClass="entr" fill="hold" nodeType="withEffect">
                                  <p:stCondLst>
                                    <p:cond delay="0"/>
                                  </p:stCondLst>
                                  <p:childTnLst>
                                    <p:set>
                                      <p:cBhvr>
                                        <p:cTn id="6" dur="1" fill="hold">
                                          <p:stCondLst>
                                            <p:cond delay="0"/>
                                          </p:stCondLst>
                                        </p:cTn>
                                        <p:tgtEl>
                                          <p:spTgt spid="319"/>
                                        </p:tgtEl>
                                        <p:attrNameLst>
                                          <p:attrName>style.visibility</p:attrName>
                                        </p:attrNameLst>
                                      </p:cBhvr>
                                      <p:to>
                                        <p:strVal val="visible"/>
                                      </p:to>
                                    </p:set>
                                    <p:animEffect transition="in" filter="fade">
                                      <p:cBhvr additive="repl">
                                        <p:cTn id="7" dur="1000"/>
                                        <p:tgtEl>
                                          <p:spTgt spid="319"/>
                                        </p:tgtEl>
                                      </p:cBhvr>
                                    </p:animEffect>
                                  </p:childTnLst>
                                </p:cTn>
                              </p:par>
                            </p:childTnLst>
                          </p:cTn>
                        </p:par>
                        <p:par>
                          <p:cTn id="8" fill="hold">
                            <p:stCondLst>
                              <p:cond delay="1000"/>
                            </p:stCondLst>
                            <p:childTnLst>
                              <p:par>
                                <p:cTn id="9" presetID="10" presetClass="entr" fill="hold" nodeType="afterEffect">
                                  <p:stCondLst>
                                    <p:cond delay="0"/>
                                  </p:stCondLst>
                                  <p:childTnLst>
                                    <p:set>
                                      <p:cBhvr>
                                        <p:cTn id="10" dur="1" fill="hold">
                                          <p:stCondLst>
                                            <p:cond delay="0"/>
                                          </p:stCondLst>
                                        </p:cTn>
                                        <p:tgtEl>
                                          <p:spTgt spid="321"/>
                                        </p:tgtEl>
                                        <p:attrNameLst>
                                          <p:attrName>style.visibility</p:attrName>
                                        </p:attrNameLst>
                                      </p:cBhvr>
                                      <p:to>
                                        <p:strVal val="visible"/>
                                      </p:to>
                                    </p:set>
                                    <p:animEffect transition="in" filter="fade">
                                      <p:cBhvr additive="repl">
                                        <p:cTn id="11" dur="1000"/>
                                        <p:tgtEl>
                                          <p:spTgt spid="321"/>
                                        </p:tgtEl>
                                      </p:cBhvr>
                                    </p:animEffect>
                                  </p:childTnLst>
                                </p:cTn>
                              </p:par>
                            </p:childTnLst>
                          </p:cTn>
                        </p:par>
                        <p:par>
                          <p:cTn id="12" fill="hold">
                            <p:stCondLst>
                              <p:cond delay="2000"/>
                            </p:stCondLst>
                            <p:childTnLst>
                              <p:par>
                                <p:cTn id="13" presetID="10" presetClass="entr" fill="hold" nodeType="afterEffect">
                                  <p:stCondLst>
                                    <p:cond delay="0"/>
                                  </p:stCondLst>
                                  <p:childTnLst>
                                    <p:set>
                                      <p:cBhvr>
                                        <p:cTn id="14" dur="1" fill="hold">
                                          <p:stCondLst>
                                            <p:cond delay="0"/>
                                          </p:stCondLst>
                                        </p:cTn>
                                        <p:tgtEl>
                                          <p:spTgt spid="318"/>
                                        </p:tgtEl>
                                        <p:attrNameLst>
                                          <p:attrName>style.visibility</p:attrName>
                                        </p:attrNameLst>
                                      </p:cBhvr>
                                      <p:to>
                                        <p:strVal val="visible"/>
                                      </p:to>
                                    </p:set>
                                    <p:animEffect transition="in" filter="fade">
                                      <p:cBhvr additive="repl">
                                        <p:cTn id="15" dur="1000"/>
                                        <p:tgtEl>
                                          <p:spTgt spid="318"/>
                                        </p:tgtEl>
                                      </p:cBhvr>
                                    </p:animEffect>
                                  </p:childTnLst>
                                </p:cTn>
                              </p:par>
                            </p:childTnLst>
                          </p:cTn>
                        </p:par>
                        <p:par>
                          <p:cTn id="16" fill="hold">
                            <p:stCondLst>
                              <p:cond delay="3000"/>
                            </p:stCondLst>
                            <p:childTnLst>
                              <p:par>
                                <p:cTn id="17" presetID="10" presetClass="entr" fill="hold" nodeType="afterEffect">
                                  <p:stCondLst>
                                    <p:cond delay="0"/>
                                  </p:stCondLst>
                                  <p:childTnLst>
                                    <p:set>
                                      <p:cBhvr>
                                        <p:cTn id="18" dur="1" fill="hold">
                                          <p:stCondLst>
                                            <p:cond delay="0"/>
                                          </p:stCondLst>
                                        </p:cTn>
                                        <p:tgtEl>
                                          <p:spTgt spid="323"/>
                                        </p:tgtEl>
                                        <p:attrNameLst>
                                          <p:attrName>style.visibility</p:attrName>
                                        </p:attrNameLst>
                                      </p:cBhvr>
                                      <p:to>
                                        <p:strVal val="visible"/>
                                      </p:to>
                                    </p:set>
                                    <p:animEffect transition="in" filter="fade">
                                      <p:cBhvr additive="repl">
                                        <p:cTn id="19" dur="1000"/>
                                        <p:tgtEl>
                                          <p:spTgt spid="323"/>
                                        </p:tgtEl>
                                      </p:cBhvr>
                                    </p:animEffect>
                                  </p:childTnLst>
                                </p:cTn>
                              </p:par>
                            </p:childTnLst>
                          </p:cTn>
                        </p:par>
                        <p:par>
                          <p:cTn id="20" fill="hold">
                            <p:stCondLst>
                              <p:cond delay="4000"/>
                            </p:stCondLst>
                            <p:childTnLst>
                              <p:par>
                                <p:cTn id="21" presetID="10" presetClass="entr" fill="hold" nodeType="afterEffect">
                                  <p:stCondLst>
                                    <p:cond delay="0"/>
                                  </p:stCondLst>
                                  <p:childTnLst>
                                    <p:set>
                                      <p:cBhvr>
                                        <p:cTn id="22" dur="1" fill="hold">
                                          <p:stCondLst>
                                            <p:cond delay="0"/>
                                          </p:stCondLst>
                                        </p:cTn>
                                        <p:tgtEl>
                                          <p:spTgt spid="322"/>
                                        </p:tgtEl>
                                        <p:attrNameLst>
                                          <p:attrName>style.visibility</p:attrName>
                                        </p:attrNameLst>
                                      </p:cBhvr>
                                      <p:to>
                                        <p:strVal val="visible"/>
                                      </p:to>
                                    </p:set>
                                    <p:animEffect transition="in" filter="fade">
                                      <p:cBhvr additive="repl">
                                        <p:cTn id="23" dur="1000"/>
                                        <p:tgtEl>
                                          <p:spTgt spid="322"/>
                                        </p:tgtEl>
                                      </p:cBhvr>
                                    </p:animEffect>
                                  </p:childTnLst>
                                </p:cTn>
                              </p:par>
                            </p:childTnLst>
                          </p:cTn>
                        </p:par>
                        <p:par>
                          <p:cTn id="24" fill="hold">
                            <p:stCondLst>
                              <p:cond delay="5000"/>
                            </p:stCondLst>
                            <p:childTnLst>
                              <p:par>
                                <p:cTn id="25" presetID="10" presetClass="entr" fill="hold" nodeType="afterEffect">
                                  <p:stCondLst>
                                    <p:cond delay="0"/>
                                  </p:stCondLst>
                                  <p:childTnLst>
                                    <p:set>
                                      <p:cBhvr>
                                        <p:cTn id="26" dur="1" fill="hold">
                                          <p:stCondLst>
                                            <p:cond delay="0"/>
                                          </p:stCondLst>
                                        </p:cTn>
                                        <p:tgtEl>
                                          <p:spTgt spid="320"/>
                                        </p:tgtEl>
                                        <p:attrNameLst>
                                          <p:attrName>style.visibility</p:attrName>
                                        </p:attrNameLst>
                                      </p:cBhvr>
                                      <p:to>
                                        <p:strVal val="visible"/>
                                      </p:to>
                                    </p:set>
                                    <p:animEffect transition="in" filter="fade">
                                      <p:cBhvr additive="repl">
                                        <p:cTn id="27" dur="1000"/>
                                        <p:tgtEl>
                                          <p:spTgt spid="320"/>
                                        </p:tgtEl>
                                      </p:cBhvr>
                                    </p:animEffect>
                                  </p:childTnLst>
                                </p:cTn>
                              </p:par>
                            </p:childTnLst>
                          </p:cTn>
                        </p:par>
                        <p:par>
                          <p:cTn id="28" fill="hold">
                            <p:stCondLst>
                              <p:cond delay="6000"/>
                            </p:stCondLst>
                            <p:childTnLst>
                              <p:par>
                                <p:cTn id="29" presetID="10" presetClass="entr" fill="hold" nodeType="afterEffect">
                                  <p:stCondLst>
                                    <p:cond delay="0"/>
                                  </p:stCondLst>
                                  <p:childTnLst>
                                    <p:set>
                                      <p:cBhvr>
                                        <p:cTn id="30" dur="1" fill="hold">
                                          <p:stCondLst>
                                            <p:cond delay="0"/>
                                          </p:stCondLst>
                                        </p:cTn>
                                        <p:tgtEl>
                                          <p:spTgt spid="324"/>
                                        </p:tgtEl>
                                        <p:attrNameLst>
                                          <p:attrName>style.visibility</p:attrName>
                                        </p:attrNameLst>
                                      </p:cBhvr>
                                      <p:to>
                                        <p:strVal val="visible"/>
                                      </p:to>
                                    </p:set>
                                    <p:animEffect transition="in" filter="fade">
                                      <p:cBhvr additive="repl">
                                        <p:cTn id="31" dur="1000"/>
                                        <p:tgtEl>
                                          <p:spTgt spid="32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fill="hold" nodeType="clickEffect">
                                  <p:stCondLst>
                                    <p:cond delay="0"/>
                                  </p:stCondLst>
                                  <p:childTnLst>
                                    <p:set>
                                      <p:cBhvr>
                                        <p:cTn id="35" dur="1" fill="hold">
                                          <p:stCondLst>
                                            <p:cond delay="0"/>
                                          </p:stCondLst>
                                        </p:cTn>
                                        <p:tgtEl>
                                          <p:spTgt spid="317">
                                            <p:txEl>
                                              <p:pRg st="0" end="0"/>
                                            </p:txEl>
                                          </p:spTgt>
                                        </p:tgtEl>
                                        <p:attrNameLst>
                                          <p:attrName>style.visibility</p:attrName>
                                        </p:attrNameLst>
                                      </p:cBhvr>
                                      <p:to>
                                        <p:strVal val="visible"/>
                                      </p:to>
                                    </p:set>
                                    <p:animEffect transition="in" filter="fade">
                                      <p:cBhvr additive="repl">
                                        <p:cTn id="36" dur="500"/>
                                        <p:tgtEl>
                                          <p:spTgt spid="317">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fill="hold" nodeType="clickEffect">
                                  <p:stCondLst>
                                    <p:cond delay="0"/>
                                  </p:stCondLst>
                                  <p:childTnLst>
                                    <p:set>
                                      <p:cBhvr>
                                        <p:cTn id="40" dur="1" fill="hold">
                                          <p:stCondLst>
                                            <p:cond delay="0"/>
                                          </p:stCondLst>
                                        </p:cTn>
                                        <p:tgtEl>
                                          <p:spTgt spid="317">
                                            <p:txEl>
                                              <p:pRg st="1" end="1"/>
                                            </p:txEl>
                                          </p:spTgt>
                                        </p:tgtEl>
                                        <p:attrNameLst>
                                          <p:attrName>style.visibility</p:attrName>
                                        </p:attrNameLst>
                                      </p:cBhvr>
                                      <p:to>
                                        <p:strVal val="visible"/>
                                      </p:to>
                                    </p:set>
                                    <p:animEffect transition="in" filter="fade">
                                      <p:cBhvr additive="repl">
                                        <p:cTn id="41" dur="500"/>
                                        <p:tgtEl>
                                          <p:spTgt spid="317">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fill="hold" nodeType="clickEffect">
                                  <p:stCondLst>
                                    <p:cond delay="0"/>
                                  </p:stCondLst>
                                  <p:childTnLst>
                                    <p:set>
                                      <p:cBhvr>
                                        <p:cTn id="45" dur="1" fill="hold">
                                          <p:stCondLst>
                                            <p:cond delay="0"/>
                                          </p:stCondLst>
                                        </p:cTn>
                                        <p:tgtEl>
                                          <p:spTgt spid="317">
                                            <p:txEl>
                                              <p:pRg st="2" end="2"/>
                                            </p:txEl>
                                          </p:spTgt>
                                        </p:tgtEl>
                                        <p:attrNameLst>
                                          <p:attrName>style.visibility</p:attrName>
                                        </p:attrNameLst>
                                      </p:cBhvr>
                                      <p:to>
                                        <p:strVal val="visible"/>
                                      </p:to>
                                    </p:set>
                                    <p:animEffect transition="in" filter="fade">
                                      <p:cBhvr additive="repl">
                                        <p:cTn id="46" dur="500"/>
                                        <p:tgtEl>
                                          <p:spTgt spid="317">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fill="hold" nodeType="clickEffect">
                                  <p:stCondLst>
                                    <p:cond delay="0"/>
                                  </p:stCondLst>
                                  <p:childTnLst>
                                    <p:set>
                                      <p:cBhvr>
                                        <p:cTn id="50" dur="1" fill="hold">
                                          <p:stCondLst>
                                            <p:cond delay="0"/>
                                          </p:stCondLst>
                                        </p:cTn>
                                        <p:tgtEl>
                                          <p:spTgt spid="317">
                                            <p:txEl>
                                              <p:pRg st="3" end="3"/>
                                            </p:txEl>
                                          </p:spTgt>
                                        </p:tgtEl>
                                        <p:attrNameLst>
                                          <p:attrName>style.visibility</p:attrName>
                                        </p:attrNameLst>
                                      </p:cBhvr>
                                      <p:to>
                                        <p:strVal val="visible"/>
                                      </p:to>
                                    </p:set>
                                    <p:animEffect transition="in" filter="fade">
                                      <p:cBhvr additive="repl">
                                        <p:cTn id="51" dur="500"/>
                                        <p:tgtEl>
                                          <p:spTgt spid="317">
                                            <p:txEl>
                                              <p:pRg st="3" end="3"/>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fill="hold" nodeType="clickEffect">
                                  <p:stCondLst>
                                    <p:cond delay="0"/>
                                  </p:stCondLst>
                                  <p:childTnLst>
                                    <p:set>
                                      <p:cBhvr>
                                        <p:cTn id="55" dur="1" fill="hold">
                                          <p:stCondLst>
                                            <p:cond delay="0"/>
                                          </p:stCondLst>
                                        </p:cTn>
                                        <p:tgtEl>
                                          <p:spTgt spid="317">
                                            <p:txEl>
                                              <p:pRg st="4" end="4"/>
                                            </p:txEl>
                                          </p:spTgt>
                                        </p:tgtEl>
                                        <p:attrNameLst>
                                          <p:attrName>style.visibility</p:attrName>
                                        </p:attrNameLst>
                                      </p:cBhvr>
                                      <p:to>
                                        <p:strVal val="visible"/>
                                      </p:to>
                                    </p:set>
                                    <p:animEffect transition="in" filter="fade">
                                      <p:cBhvr additive="repl">
                                        <p:cTn id="56" dur="500"/>
                                        <p:tgtEl>
                                          <p:spTgt spid="317">
                                            <p:txEl>
                                              <p:pRg st="4" end="4"/>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fill="hold" nodeType="clickEffect">
                                  <p:stCondLst>
                                    <p:cond delay="0"/>
                                  </p:stCondLst>
                                  <p:childTnLst>
                                    <p:set>
                                      <p:cBhvr>
                                        <p:cTn id="60" dur="1" fill="hold">
                                          <p:stCondLst>
                                            <p:cond delay="0"/>
                                          </p:stCondLst>
                                        </p:cTn>
                                        <p:tgtEl>
                                          <p:spTgt spid="317">
                                            <p:txEl>
                                              <p:pRg st="5" end="5"/>
                                            </p:txEl>
                                          </p:spTgt>
                                        </p:tgtEl>
                                        <p:attrNameLst>
                                          <p:attrName>style.visibility</p:attrName>
                                        </p:attrNameLst>
                                      </p:cBhvr>
                                      <p:to>
                                        <p:strVal val="visible"/>
                                      </p:to>
                                    </p:set>
                                    <p:animEffect transition="in" filter="fade">
                                      <p:cBhvr additive="repl">
                                        <p:cTn id="61" dur="500"/>
                                        <p:tgtEl>
                                          <p:spTgt spid="31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Başlık 1"/>
          <p:cNvSpPr/>
          <p:nvPr/>
        </p:nvSpPr>
        <p:spPr>
          <a:xfrm>
            <a:off x="360360" y="295560"/>
            <a:ext cx="10992960" cy="544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90000"/>
              </a:lnSpc>
            </a:pPr>
            <a:r>
              <a:rPr lang="tr-TR" sz="2400" b="1" strike="noStrike" spc="-1">
                <a:solidFill>
                  <a:srgbClr val="FF3300"/>
                </a:solidFill>
                <a:latin typeface="Roboto"/>
                <a:ea typeface="Roboto"/>
              </a:rPr>
              <a:t>Afet Sırası İçin Yapılması Gereken Hazırlıklar</a:t>
            </a:r>
            <a:endParaRPr lang="en-US" sz="2400" b="0" strike="noStrike" spc="-1">
              <a:latin typeface="Arial"/>
            </a:endParaRPr>
          </a:p>
        </p:txBody>
      </p:sp>
      <p:pic>
        <p:nvPicPr>
          <p:cNvPr id="360" name="Resim 18"/>
          <p:cNvPicPr/>
          <p:nvPr/>
        </p:nvPicPr>
        <p:blipFill>
          <a:blip r:embed="rId3"/>
          <a:stretch/>
        </p:blipFill>
        <p:spPr>
          <a:xfrm>
            <a:off x="4237200" y="2213280"/>
            <a:ext cx="7512480" cy="4424400"/>
          </a:xfrm>
          <a:prstGeom prst="rect">
            <a:avLst/>
          </a:prstGeom>
          <a:ln w="0">
            <a:noFill/>
          </a:ln>
        </p:spPr>
      </p:pic>
      <p:pic>
        <p:nvPicPr>
          <p:cNvPr id="361" name="Resim 20"/>
          <p:cNvPicPr/>
          <p:nvPr/>
        </p:nvPicPr>
        <p:blipFill>
          <a:blip r:embed="rId4"/>
          <a:stretch/>
        </p:blipFill>
        <p:spPr>
          <a:xfrm>
            <a:off x="4672080" y="1577880"/>
            <a:ext cx="3754440" cy="5059080"/>
          </a:xfrm>
          <a:prstGeom prst="rect">
            <a:avLst/>
          </a:prstGeom>
          <a:ln w="0">
            <a:noFill/>
          </a:ln>
        </p:spPr>
      </p:pic>
      <p:pic>
        <p:nvPicPr>
          <p:cNvPr id="362" name="Resim 22"/>
          <p:cNvPicPr/>
          <p:nvPr/>
        </p:nvPicPr>
        <p:blipFill>
          <a:blip r:embed="rId5"/>
          <a:stretch/>
        </p:blipFill>
        <p:spPr>
          <a:xfrm>
            <a:off x="-282600" y="466920"/>
            <a:ext cx="7215480" cy="6548040"/>
          </a:xfrm>
          <a:prstGeom prst="rect">
            <a:avLst/>
          </a:prstGeom>
          <a:ln w="0">
            <a:noFill/>
          </a:ln>
        </p:spPr>
      </p:pic>
      <p:pic>
        <p:nvPicPr>
          <p:cNvPr id="363" name="Resim 24"/>
          <p:cNvPicPr/>
          <p:nvPr/>
        </p:nvPicPr>
        <p:blipFill>
          <a:blip r:embed="rId6"/>
          <a:srcRect l="14744" t="36224" r="28268" b="20386"/>
          <a:stretch/>
        </p:blipFill>
        <p:spPr>
          <a:xfrm>
            <a:off x="9483120" y="1936440"/>
            <a:ext cx="2295720" cy="1043280"/>
          </a:xfrm>
          <a:prstGeom prst="rect">
            <a:avLst/>
          </a:prstGeom>
          <a:ln w="0">
            <a:noFill/>
          </a:ln>
        </p:spPr>
      </p:pic>
      <p:pic>
        <p:nvPicPr>
          <p:cNvPr id="364" name="Resim 26"/>
          <p:cNvPicPr/>
          <p:nvPr/>
        </p:nvPicPr>
        <p:blipFill>
          <a:blip r:embed="rId7"/>
          <a:srcRect l="25669" t="31970" r="17756" b="27029"/>
          <a:stretch/>
        </p:blipFill>
        <p:spPr>
          <a:xfrm>
            <a:off x="495720" y="1256040"/>
            <a:ext cx="2233080" cy="965520"/>
          </a:xfrm>
          <a:prstGeom prst="rect">
            <a:avLst/>
          </a:prstGeom>
          <a:ln w="0">
            <a:noFill/>
          </a:ln>
        </p:spPr>
      </p:pic>
      <p:pic>
        <p:nvPicPr>
          <p:cNvPr id="365" name="Resim 28"/>
          <p:cNvPicPr/>
          <p:nvPr/>
        </p:nvPicPr>
        <p:blipFill>
          <a:blip r:embed="rId8"/>
          <a:srcRect l="18346" t="28272" r="19252" b="26505"/>
          <a:stretch/>
        </p:blipFill>
        <p:spPr>
          <a:xfrm>
            <a:off x="6120360" y="1416600"/>
            <a:ext cx="2495520" cy="1079280"/>
          </a:xfrm>
          <a:prstGeom prst="rect">
            <a:avLst/>
          </a:prstGeom>
          <a:ln w="0">
            <a:noFill/>
          </a:ln>
        </p:spPr>
      </p:pic>
      <p:pic>
        <p:nvPicPr>
          <p:cNvPr id="366" name="Resim 29" descr="bilgisayar, tablo içeren bir resim&#10;&#10;Açıklama otomatik olarak oluşturuldu"/>
          <p:cNvPicPr/>
          <p:nvPr/>
        </p:nvPicPr>
        <p:blipFill>
          <a:blip r:embed="rId9"/>
          <a:stretch/>
        </p:blipFill>
        <p:spPr>
          <a:xfrm>
            <a:off x="-2936520" y="3982680"/>
            <a:ext cx="18467280" cy="637740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xmlns:p15="http://schemas.microsoft.com/office/powerpoint/2012/main">
      <p:transition spd="slow">
        <p:push dir="u"/>
      </p:transition>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9" presetClass="emph" fill="hold" nodeType="afterEffect">
                                  <p:stCondLst>
                                    <p:cond delay="1000"/>
                                  </p:stCondLst>
                                  <p:childTnLst>
                                    <p:set>
                                      <p:cBhvr>
                                        <p:cTn id="6" dur="indefinite"/>
                                        <p:tgtEl>
                                          <p:spTgt spid="364"/>
                                        </p:tgtEl>
                                        <p:attrNameLst>
                                          <p:attrName>style.opacity</p:attrName>
                                        </p:attrNameLst>
                                      </p:cBhvr>
                                      <p:to>
                                        <p:strVal val="0.25"/>
                                      </p:to>
                                    </p:set>
                                    <p:animEffect transition="in" filter="dissolve">
                                      <p:cBhvr additive="repl">
                                        <p:cTn id="7" dur="indefinite"/>
                                        <p:tgtEl>
                                          <p:spTgt spid="364"/>
                                        </p:tgtEl>
                                      </p:cBhvr>
                                    </p:animEffect>
                                  </p:childTnLst>
                                </p:cTn>
                              </p:par>
                            </p:childTnLst>
                          </p:cTn>
                        </p:par>
                        <p:par>
                          <p:cTn id="8" fill="hold">
                            <p:stCondLst>
                              <p:cond delay="1000"/>
                            </p:stCondLst>
                            <p:childTnLst>
                              <p:par>
                                <p:cTn id="9" presetID="9" presetClass="emph" fill="hold" nodeType="afterEffect">
                                  <p:stCondLst>
                                    <p:cond delay="0"/>
                                  </p:stCondLst>
                                  <p:childTnLst>
                                    <p:set>
                                      <p:cBhvr>
                                        <p:cTn id="10" dur="indefinite"/>
                                        <p:tgtEl>
                                          <p:spTgt spid="362"/>
                                        </p:tgtEl>
                                        <p:attrNameLst>
                                          <p:attrName>style.opacity</p:attrName>
                                        </p:attrNameLst>
                                      </p:cBhvr>
                                      <p:to>
                                        <p:strVal val="0.25"/>
                                      </p:to>
                                    </p:set>
                                    <p:animEffect transition="in" filter="dissolve">
                                      <p:cBhvr additive="repl">
                                        <p:cTn id="11" dur="indefinite"/>
                                        <p:tgtEl>
                                          <p:spTgt spid="362"/>
                                        </p:tgtEl>
                                      </p:cBhvr>
                                    </p:animEffect>
                                  </p:childTnLst>
                                </p:cTn>
                              </p:par>
                            </p:childTnLst>
                          </p:cTn>
                        </p:par>
                        <p:par>
                          <p:cTn id="12" fill="hold">
                            <p:stCondLst>
                              <p:cond delay="1000"/>
                            </p:stCondLst>
                            <p:childTnLst>
                              <p:par>
                                <p:cTn id="13" presetID="9" presetClass="emph" fill="hold" nodeType="afterEffect">
                                  <p:stCondLst>
                                    <p:cond delay="1000"/>
                                  </p:stCondLst>
                                  <p:childTnLst>
                                    <p:set>
                                      <p:cBhvr>
                                        <p:cTn id="14" dur="indefinite"/>
                                        <p:tgtEl>
                                          <p:spTgt spid="363"/>
                                        </p:tgtEl>
                                        <p:attrNameLst>
                                          <p:attrName>style.opacity</p:attrName>
                                        </p:attrNameLst>
                                      </p:cBhvr>
                                      <p:to>
                                        <p:strVal val="0.25"/>
                                      </p:to>
                                    </p:set>
                                    <p:animEffect transition="in" filter="dissolve">
                                      <p:cBhvr additive="repl">
                                        <p:cTn id="15" dur="indefinite"/>
                                        <p:tgtEl>
                                          <p:spTgt spid="363"/>
                                        </p:tgtEl>
                                      </p:cBhvr>
                                    </p:animEffect>
                                  </p:childTnLst>
                                </p:cTn>
                              </p:par>
                            </p:childTnLst>
                          </p:cTn>
                        </p:par>
                        <p:par>
                          <p:cTn id="16" fill="hold">
                            <p:stCondLst>
                              <p:cond delay="2000"/>
                            </p:stCondLst>
                            <p:childTnLst>
                              <p:par>
                                <p:cTn id="17" presetID="9" presetClass="emph" fill="hold" nodeType="afterEffect">
                                  <p:stCondLst>
                                    <p:cond delay="0"/>
                                  </p:stCondLst>
                                  <p:childTnLst>
                                    <p:set>
                                      <p:cBhvr>
                                        <p:cTn id="18" dur="indefinite"/>
                                        <p:tgtEl>
                                          <p:spTgt spid="360"/>
                                        </p:tgtEl>
                                        <p:attrNameLst>
                                          <p:attrName>style.opacity</p:attrName>
                                        </p:attrNameLst>
                                      </p:cBhvr>
                                      <p:to>
                                        <p:strVal val="0.25"/>
                                      </p:to>
                                    </p:set>
                                    <p:animEffect transition="in" filter="dissolve">
                                      <p:cBhvr additive="repl">
                                        <p:cTn id="19" dur="indefinite"/>
                                        <p:tgtEl>
                                          <p:spTgt spid="3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Başlık 1"/>
          <p:cNvSpPr/>
          <p:nvPr/>
        </p:nvSpPr>
        <p:spPr>
          <a:xfrm>
            <a:off x="360360" y="295560"/>
            <a:ext cx="10992960" cy="544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90000"/>
              </a:lnSpc>
            </a:pPr>
            <a:r>
              <a:rPr lang="tr-TR" sz="2400" b="1" strike="noStrike" spc="-1">
                <a:solidFill>
                  <a:srgbClr val="FF0000"/>
                </a:solidFill>
                <a:latin typeface="Roboto"/>
                <a:ea typeface="Roboto"/>
              </a:rPr>
              <a:t>Deprem Sırasında; Hedef Küçült, ÇÖK – KAPAN – TUTUN</a:t>
            </a:r>
            <a:endParaRPr lang="en-US" sz="2400" b="0" strike="noStrike" spc="-1">
              <a:latin typeface="Arial"/>
            </a:endParaRPr>
          </a:p>
        </p:txBody>
      </p:sp>
      <p:pic>
        <p:nvPicPr>
          <p:cNvPr id="368" name="Resim 9" descr="işaret içeren bir resim&#10;&#10;Açıklama otomatik olarak oluşturuldu"/>
          <p:cNvPicPr/>
          <p:nvPr/>
        </p:nvPicPr>
        <p:blipFill>
          <a:blip r:embed="rId3"/>
          <a:stretch/>
        </p:blipFill>
        <p:spPr>
          <a:xfrm>
            <a:off x="2724120" y="578160"/>
            <a:ext cx="2065680" cy="2791080"/>
          </a:xfrm>
          <a:prstGeom prst="rect">
            <a:avLst/>
          </a:prstGeom>
          <a:ln w="0">
            <a:noFill/>
          </a:ln>
        </p:spPr>
      </p:pic>
      <p:pic>
        <p:nvPicPr>
          <p:cNvPr id="369" name="Resim 11"/>
          <p:cNvPicPr/>
          <p:nvPr/>
        </p:nvPicPr>
        <p:blipFill>
          <a:blip r:embed="rId4"/>
          <a:stretch/>
        </p:blipFill>
        <p:spPr>
          <a:xfrm>
            <a:off x="5735160" y="387000"/>
            <a:ext cx="3620160" cy="2894760"/>
          </a:xfrm>
          <a:prstGeom prst="rect">
            <a:avLst/>
          </a:prstGeom>
          <a:ln w="0">
            <a:noFill/>
          </a:ln>
        </p:spPr>
      </p:pic>
      <p:pic>
        <p:nvPicPr>
          <p:cNvPr id="370" name="Resim 13"/>
          <p:cNvPicPr/>
          <p:nvPr/>
        </p:nvPicPr>
        <p:blipFill>
          <a:blip r:embed="rId5"/>
          <a:stretch/>
        </p:blipFill>
        <p:spPr>
          <a:xfrm>
            <a:off x="872640" y="3314160"/>
            <a:ext cx="3437280" cy="3083760"/>
          </a:xfrm>
          <a:prstGeom prst="rect">
            <a:avLst/>
          </a:prstGeom>
          <a:ln w="0">
            <a:noFill/>
          </a:ln>
        </p:spPr>
      </p:pic>
      <p:pic>
        <p:nvPicPr>
          <p:cNvPr id="371" name="Resim 14" descr="ekran, bilgisayar içeren bir resim&#10;&#10;Açıklama otomatik olarak oluşturuldu"/>
          <p:cNvPicPr/>
          <p:nvPr/>
        </p:nvPicPr>
        <p:blipFill>
          <a:blip r:embed="rId6"/>
          <a:stretch/>
        </p:blipFill>
        <p:spPr>
          <a:xfrm>
            <a:off x="7884720" y="2987640"/>
            <a:ext cx="3675240" cy="3522600"/>
          </a:xfrm>
          <a:prstGeom prst="rect">
            <a:avLst/>
          </a:prstGeom>
          <a:ln w="0">
            <a:noFill/>
          </a:ln>
        </p:spPr>
      </p:pic>
      <p:pic>
        <p:nvPicPr>
          <p:cNvPr id="372" name="Resim 15" descr="işaret içeren bir resim&#10;&#10;Açıklama otomatik olarak oluşturuldu"/>
          <p:cNvPicPr/>
          <p:nvPr/>
        </p:nvPicPr>
        <p:blipFill>
          <a:blip r:embed="rId7"/>
          <a:stretch/>
        </p:blipFill>
        <p:spPr>
          <a:xfrm>
            <a:off x="4266360" y="3229200"/>
            <a:ext cx="3791160" cy="308376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xmlns:p15="http://schemas.microsoft.com/office/powerpoint/2012/main">
      <p:transition spd="slow">
        <p:push dir="u"/>
      </p:transition>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childTnLst>
                                    <p:set>
                                      <p:cBhvr>
                                        <p:cTn id="6" dur="1" fill="hold">
                                          <p:stCondLst>
                                            <p:cond delay="0"/>
                                          </p:stCondLst>
                                        </p:cTn>
                                        <p:tgtEl>
                                          <p:spTgt spid="368"/>
                                        </p:tgtEl>
                                        <p:attrNameLst>
                                          <p:attrName>style.visibility</p:attrName>
                                        </p:attrNameLst>
                                      </p:cBhvr>
                                      <p:to>
                                        <p:strVal val="visible"/>
                                      </p:to>
                                    </p:set>
                                    <p:animEffect transition="in" filter="fade">
                                      <p:cBhvr additive="repl">
                                        <p:cTn id="7" dur="500"/>
                                        <p:tgtEl>
                                          <p:spTgt spid="3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nodeType="clickEffect">
                                  <p:stCondLst>
                                    <p:cond delay="0"/>
                                  </p:stCondLst>
                                  <p:childTnLst>
                                    <p:set>
                                      <p:cBhvr>
                                        <p:cTn id="11" dur="1" fill="hold">
                                          <p:stCondLst>
                                            <p:cond delay="0"/>
                                          </p:stCondLst>
                                        </p:cTn>
                                        <p:tgtEl>
                                          <p:spTgt spid="369"/>
                                        </p:tgtEl>
                                        <p:attrNameLst>
                                          <p:attrName>style.visibility</p:attrName>
                                        </p:attrNameLst>
                                      </p:cBhvr>
                                      <p:to>
                                        <p:strVal val="visible"/>
                                      </p:to>
                                    </p:set>
                                    <p:animEffect transition="in" filter="fade">
                                      <p:cBhvr additive="repl">
                                        <p:cTn id="12" dur="500"/>
                                        <p:tgtEl>
                                          <p:spTgt spid="36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nodeType="clickEffect">
                                  <p:stCondLst>
                                    <p:cond delay="0"/>
                                  </p:stCondLst>
                                  <p:childTnLst>
                                    <p:set>
                                      <p:cBhvr>
                                        <p:cTn id="16" dur="1" fill="hold">
                                          <p:stCondLst>
                                            <p:cond delay="0"/>
                                          </p:stCondLst>
                                        </p:cTn>
                                        <p:tgtEl>
                                          <p:spTgt spid="370"/>
                                        </p:tgtEl>
                                        <p:attrNameLst>
                                          <p:attrName>style.visibility</p:attrName>
                                        </p:attrNameLst>
                                      </p:cBhvr>
                                      <p:to>
                                        <p:strVal val="visible"/>
                                      </p:to>
                                    </p:set>
                                    <p:animEffect transition="in" filter="fade">
                                      <p:cBhvr additive="repl">
                                        <p:cTn id="17" dur="500"/>
                                        <p:tgtEl>
                                          <p:spTgt spid="37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fill="hold" nodeType="clickEffect">
                                  <p:stCondLst>
                                    <p:cond delay="0"/>
                                  </p:stCondLst>
                                  <p:childTnLst>
                                    <p:set>
                                      <p:cBhvr>
                                        <p:cTn id="21" dur="1" fill="hold">
                                          <p:stCondLst>
                                            <p:cond delay="0"/>
                                          </p:stCondLst>
                                        </p:cTn>
                                        <p:tgtEl>
                                          <p:spTgt spid="372"/>
                                        </p:tgtEl>
                                        <p:attrNameLst>
                                          <p:attrName>style.visibility</p:attrName>
                                        </p:attrNameLst>
                                      </p:cBhvr>
                                      <p:to>
                                        <p:strVal val="visible"/>
                                      </p:to>
                                    </p:set>
                                    <p:animEffect transition="in" filter="fade">
                                      <p:cBhvr additive="repl">
                                        <p:cTn id="22" dur="500"/>
                                        <p:tgtEl>
                                          <p:spTgt spid="37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fill="hold" nodeType="clickEffect">
                                  <p:stCondLst>
                                    <p:cond delay="0"/>
                                  </p:stCondLst>
                                  <p:childTnLst>
                                    <p:set>
                                      <p:cBhvr>
                                        <p:cTn id="26" dur="1" fill="hold">
                                          <p:stCondLst>
                                            <p:cond delay="0"/>
                                          </p:stCondLst>
                                        </p:cTn>
                                        <p:tgtEl>
                                          <p:spTgt spid="371"/>
                                        </p:tgtEl>
                                        <p:attrNameLst>
                                          <p:attrName>style.visibility</p:attrName>
                                        </p:attrNameLst>
                                      </p:cBhvr>
                                      <p:to>
                                        <p:strVal val="visible"/>
                                      </p:to>
                                    </p:set>
                                    <p:animEffect transition="in" filter="fade">
                                      <p:cBhvr additive="repl">
                                        <p:cTn id="27" dur="500"/>
                                        <p:tgtEl>
                                          <p:spTgt spid="3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Başlık 1"/>
          <p:cNvSpPr/>
          <p:nvPr/>
        </p:nvSpPr>
        <p:spPr>
          <a:xfrm>
            <a:off x="360360" y="295560"/>
            <a:ext cx="10992960" cy="544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90000"/>
              </a:lnSpc>
            </a:pPr>
            <a:r>
              <a:rPr lang="tr-TR" sz="2400" b="1" strike="noStrike" spc="-1">
                <a:solidFill>
                  <a:srgbClr val="FF0000"/>
                </a:solidFill>
                <a:latin typeface="Roboto"/>
                <a:ea typeface="Roboto"/>
              </a:rPr>
              <a:t>Hedef Küçült; ÇÖK – KAPAN – TUTUN</a:t>
            </a:r>
            <a:endParaRPr lang="en-US" sz="2400" b="0" strike="noStrike" spc="-1">
              <a:latin typeface="Arial"/>
            </a:endParaRPr>
          </a:p>
        </p:txBody>
      </p:sp>
      <p:pic>
        <p:nvPicPr>
          <p:cNvPr id="374" name="Çevrimiçi Medya 1" descr="Çök-Kapan-Tutun.mp4"/>
          <p:cNvPicPr/>
          <p:nvPr/>
        </p:nvPicPr>
        <p:blipFill>
          <a:blip r:embed="rId3"/>
          <a:stretch/>
        </p:blipFill>
        <p:spPr>
          <a:xfrm>
            <a:off x="1316880" y="883440"/>
            <a:ext cx="9284040" cy="5221800"/>
          </a:xfrm>
          <a:prstGeom prst="rect">
            <a:avLst/>
          </a:prstGeom>
          <a:ln w="107950" cap="rnd">
            <a:solidFill>
              <a:srgbClr val="C8C6BD"/>
            </a:solidFill>
            <a:round/>
          </a:ln>
          <a:effectLst>
            <a:outerShdw blurRad="101520" dist="50636" dir="7190755"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Tree>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xmlns:p15="http://schemas.microsoft.com/office/powerpoint/2012/main">
      <p:transition spd="slow">
        <p:push dir="u"/>
      </p:transition>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Class="mediacall" fill="hold" nodeType="clickEffect">
                                  <p:stCondLst>
                                    <p:cond delay="0"/>
                                  </p:stCondLst>
                                  <p:childTnLst>
                                    <p:cmd type="call">
                                      <p:cBhvr>
                                        <p:cTn id="6" dur="30406" fill="hold"/>
                                        <p:tgtEl>
                                          <p:spTgt spid="374"/>
                                        </p:tgtEl>
                                      </p:cBhvr>
                                    </p:cmd>
                                  </p:childTnLst>
                                </p:cTn>
                              </p:par>
                            </p:childTnLst>
                          </p:cTn>
                        </p:par>
                      </p:childTnLst>
                    </p:cTn>
                  </p:par>
                </p:childTnLst>
              </p:cTn>
              <p:prevCondLst>
                <p:cond evt="onPrev" delay="0">
                  <p:tgtEl>
                    <p:sldTgt/>
                  </p:tgtEl>
                </p:cond>
              </p:prevCondLst>
              <p:nextCondLst>
                <p:cond evt="onNext" delay="0">
                  <p:tgtEl>
                    <p:sldTgt/>
                  </p:tgtEl>
                </p:cond>
              </p:nextCondLst>
            </p:seq>
            <p:seq>
              <p:cTn id="7" restart="whenNotActive" fill="hold" nodeType="interactiveSeq">
                <p:stCondLst>
                  <p:cond evt="onClick" delay="0">
                    <p:tgtEl>
                      <p:spTgt spid="374"/>
                    </p:tgtEl>
                  </p:cond>
                </p:stCondLst>
                <p:childTnLst>
                  <p:par>
                    <p:cTn id="8" fill="hold">
                      <p:stCondLst>
                        <p:cond evt="onClick" delay="0">
                          <p:tgtEl>
                            <p:spTgt spid="374"/>
                          </p:tgtEl>
                        </p:cond>
                      </p:stCondLst>
                      <p:childTnLst>
                        <p:par>
                          <p:cTn id="9" fill="hold">
                            <p:stCondLst>
                              <p:cond delay="0"/>
                            </p:stCondLst>
                            <p:childTnLst>
                              <p:par>
                                <p:cTn id="10" presetClass="mediacall" fill="hold" nodeType="clickEffect">
                                  <p:stCondLst>
                                    <p:cond delay="0"/>
                                  </p:stCondLst>
                                  <p:childTnLst>
                                    <p:cmd type="call" cmd="togglePause">
                                      <p:cBhvr>
                                        <p:cTn id="11" dur="1" fill="hold"/>
                                        <p:tgtEl>
                                          <p:spTgt spid="374"/>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 name="Resim 6" descr="metin, harita, pek çok, renkli içeren bir resim&#10;&#10;Açıklama otomatik olarak oluşturuldu"/>
          <p:cNvPicPr/>
          <p:nvPr/>
        </p:nvPicPr>
        <p:blipFill>
          <a:blip r:embed="rId3"/>
          <a:stretch/>
        </p:blipFill>
        <p:spPr>
          <a:xfrm>
            <a:off x="0" y="0"/>
            <a:ext cx="12191400" cy="6857280"/>
          </a:xfrm>
          <a:prstGeom prst="rect">
            <a:avLst/>
          </a:prstGeom>
          <a:ln w="0">
            <a:noFill/>
          </a:ln>
        </p:spPr>
      </p:pic>
      <p:sp>
        <p:nvSpPr>
          <p:cNvPr id="376" name="Başlık 1"/>
          <p:cNvSpPr/>
          <p:nvPr/>
        </p:nvSpPr>
        <p:spPr>
          <a:xfrm>
            <a:off x="360360" y="295560"/>
            <a:ext cx="10992960" cy="544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90000"/>
              </a:lnSpc>
            </a:pPr>
            <a:r>
              <a:rPr lang="tr-TR" sz="2400" b="1" strike="noStrike" spc="-1">
                <a:solidFill>
                  <a:srgbClr val="FF0000"/>
                </a:solidFill>
                <a:latin typeface="Roboto"/>
                <a:ea typeface="Roboto"/>
              </a:rPr>
              <a:t>Farklı Alanlarda; ÇÖK – KAPAN – TUTUN</a:t>
            </a:r>
            <a:endParaRPr lang="en-US" sz="2400" b="0" strike="noStrike" spc="-1">
              <a:latin typeface="Arial"/>
            </a:endParaRPr>
          </a:p>
        </p:txBody>
      </p:sp>
      <p:sp>
        <p:nvSpPr>
          <p:cNvPr id="377" name="Dikdörtgen 5"/>
          <p:cNvSpPr/>
          <p:nvPr/>
        </p:nvSpPr>
        <p:spPr>
          <a:xfrm>
            <a:off x="6250320" y="2583360"/>
            <a:ext cx="1527120" cy="576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tr-TR" sz="1600" b="1" strike="noStrike" spc="-1">
                <a:solidFill>
                  <a:srgbClr val="44546A"/>
                </a:solidFill>
                <a:latin typeface="Roboto"/>
                <a:ea typeface="Roboto"/>
              </a:rPr>
              <a:t>Fiziksel Engelliler </a:t>
            </a:r>
            <a:endParaRPr lang="en-US" sz="1600" b="0" strike="noStrike" spc="-1">
              <a:latin typeface="Arial"/>
            </a:endParaRPr>
          </a:p>
        </p:txBody>
      </p:sp>
      <p:sp>
        <p:nvSpPr>
          <p:cNvPr id="378" name="Dikdörtgen 9"/>
          <p:cNvSpPr/>
          <p:nvPr/>
        </p:nvSpPr>
        <p:spPr>
          <a:xfrm>
            <a:off x="8206560" y="2583360"/>
            <a:ext cx="1527120" cy="576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tr-TR" sz="1600" b="1" strike="noStrike" spc="-1">
                <a:solidFill>
                  <a:srgbClr val="44546A"/>
                </a:solidFill>
                <a:latin typeface="Roboto"/>
                <a:ea typeface="Roboto"/>
              </a:rPr>
              <a:t>Tedavi Gören Hastalar</a:t>
            </a:r>
            <a:endParaRPr lang="en-US" sz="1600" b="0" strike="noStrike" spc="-1">
              <a:latin typeface="Arial"/>
            </a:endParaRPr>
          </a:p>
        </p:txBody>
      </p:sp>
      <p:sp>
        <p:nvSpPr>
          <p:cNvPr id="379" name="Dikdörtgen 10"/>
          <p:cNvSpPr/>
          <p:nvPr/>
        </p:nvSpPr>
        <p:spPr>
          <a:xfrm>
            <a:off x="10162440" y="2583360"/>
            <a:ext cx="1527120" cy="333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tr-TR" sz="1600" b="1" strike="noStrike" spc="-1">
                <a:solidFill>
                  <a:srgbClr val="44546A"/>
                </a:solidFill>
                <a:latin typeface="Roboto"/>
                <a:ea typeface="Roboto"/>
              </a:rPr>
              <a:t>Araçta</a:t>
            </a:r>
            <a:endParaRPr lang="en-US" sz="1600" b="0" strike="noStrike" spc="-1">
              <a:latin typeface="Arial"/>
            </a:endParaRPr>
          </a:p>
        </p:txBody>
      </p:sp>
      <p:sp>
        <p:nvSpPr>
          <p:cNvPr id="380" name="Dikdörtgen 11"/>
          <p:cNvSpPr/>
          <p:nvPr/>
        </p:nvSpPr>
        <p:spPr>
          <a:xfrm>
            <a:off x="4329000" y="2583360"/>
            <a:ext cx="1527120" cy="333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tr-TR" sz="1600" b="1" strike="noStrike" spc="-1">
                <a:solidFill>
                  <a:srgbClr val="44546A"/>
                </a:solidFill>
                <a:latin typeface="Roboto"/>
                <a:ea typeface="Roboto"/>
              </a:rPr>
              <a:t>Açık Alanlar</a:t>
            </a:r>
            <a:endParaRPr lang="en-US" sz="1600" b="0" strike="noStrike" spc="-1">
              <a:latin typeface="Arial"/>
            </a:endParaRPr>
          </a:p>
        </p:txBody>
      </p:sp>
      <p:sp>
        <p:nvSpPr>
          <p:cNvPr id="381" name="Dikdörtgen 12"/>
          <p:cNvSpPr/>
          <p:nvPr/>
        </p:nvSpPr>
        <p:spPr>
          <a:xfrm>
            <a:off x="2373120" y="2583360"/>
            <a:ext cx="1527120" cy="1063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tr-TR" sz="1600" b="1" strike="noStrike" spc="-1">
                <a:solidFill>
                  <a:srgbClr val="44546A"/>
                </a:solidFill>
                <a:latin typeface="Roboto"/>
                <a:ea typeface="Roboto"/>
              </a:rPr>
              <a:t>Stadyum, Sinema Gibi Etkinlik Alanları</a:t>
            </a:r>
            <a:endParaRPr lang="en-US" sz="1600" b="0" strike="noStrike" spc="-1">
              <a:latin typeface="Arial"/>
            </a:endParaRPr>
          </a:p>
        </p:txBody>
      </p:sp>
      <p:sp>
        <p:nvSpPr>
          <p:cNvPr id="382" name="Dikdörtgen 13"/>
          <p:cNvSpPr/>
          <p:nvPr/>
        </p:nvSpPr>
        <p:spPr>
          <a:xfrm>
            <a:off x="416880" y="2583360"/>
            <a:ext cx="1527120" cy="820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tr-TR" sz="1600" b="1" strike="noStrike" spc="-1">
                <a:solidFill>
                  <a:srgbClr val="44546A"/>
                </a:solidFill>
                <a:latin typeface="Roboto"/>
                <a:ea typeface="Roboto"/>
              </a:rPr>
              <a:t>Ev, Okul, Ofis Gibi Kapalı Alanlar</a:t>
            </a:r>
            <a:endParaRPr lang="en-US" sz="1600" b="0" strike="noStrike" spc="-1">
              <a:latin typeface="Arial"/>
            </a:endParaRPr>
          </a:p>
        </p:txBody>
      </p:sp>
      <p:pic>
        <p:nvPicPr>
          <p:cNvPr id="383" name="Picture 2"/>
          <p:cNvPicPr/>
          <p:nvPr/>
        </p:nvPicPr>
        <p:blipFill>
          <a:blip r:embed="rId4"/>
          <a:stretch/>
        </p:blipFill>
        <p:spPr>
          <a:xfrm>
            <a:off x="11176920" y="106560"/>
            <a:ext cx="921960" cy="92232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xmlns:p15="http://schemas.microsoft.com/office/powerpoint/2012/main">
      <p:transition spd="slow">
        <p:push dir="u"/>
      </p:transition>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childTnLst>
                                    <p:set>
                                      <p:cBhvr>
                                        <p:cTn id="6" dur="1" fill="hold">
                                          <p:stCondLst>
                                            <p:cond delay="0"/>
                                          </p:stCondLst>
                                        </p:cTn>
                                        <p:tgtEl>
                                          <p:spTgt spid="382"/>
                                        </p:tgtEl>
                                        <p:attrNameLst>
                                          <p:attrName>style.visibility</p:attrName>
                                        </p:attrNameLst>
                                      </p:cBhvr>
                                      <p:to>
                                        <p:strVal val="visible"/>
                                      </p:to>
                                    </p:set>
                                    <p:animEffect transition="in" filter="fade">
                                      <p:cBhvr additive="repl">
                                        <p:cTn id="7" dur="500"/>
                                        <p:tgtEl>
                                          <p:spTgt spid="3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nodeType="clickEffect">
                                  <p:stCondLst>
                                    <p:cond delay="0"/>
                                  </p:stCondLst>
                                  <p:childTnLst>
                                    <p:set>
                                      <p:cBhvr>
                                        <p:cTn id="11" dur="1" fill="hold">
                                          <p:stCondLst>
                                            <p:cond delay="0"/>
                                          </p:stCondLst>
                                        </p:cTn>
                                        <p:tgtEl>
                                          <p:spTgt spid="381"/>
                                        </p:tgtEl>
                                        <p:attrNameLst>
                                          <p:attrName>style.visibility</p:attrName>
                                        </p:attrNameLst>
                                      </p:cBhvr>
                                      <p:to>
                                        <p:strVal val="visible"/>
                                      </p:to>
                                    </p:set>
                                    <p:animEffect transition="in" filter="fade">
                                      <p:cBhvr additive="repl">
                                        <p:cTn id="12" dur="500"/>
                                        <p:tgtEl>
                                          <p:spTgt spid="38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nodeType="clickEffect">
                                  <p:stCondLst>
                                    <p:cond delay="0"/>
                                  </p:stCondLst>
                                  <p:childTnLst>
                                    <p:set>
                                      <p:cBhvr>
                                        <p:cTn id="16" dur="1" fill="hold">
                                          <p:stCondLst>
                                            <p:cond delay="0"/>
                                          </p:stCondLst>
                                        </p:cTn>
                                        <p:tgtEl>
                                          <p:spTgt spid="380"/>
                                        </p:tgtEl>
                                        <p:attrNameLst>
                                          <p:attrName>style.visibility</p:attrName>
                                        </p:attrNameLst>
                                      </p:cBhvr>
                                      <p:to>
                                        <p:strVal val="visible"/>
                                      </p:to>
                                    </p:set>
                                    <p:animEffect transition="in" filter="fade">
                                      <p:cBhvr additive="repl">
                                        <p:cTn id="17" dur="500"/>
                                        <p:tgtEl>
                                          <p:spTgt spid="38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fill="hold" nodeType="clickEffect">
                                  <p:stCondLst>
                                    <p:cond delay="0"/>
                                  </p:stCondLst>
                                  <p:childTnLst>
                                    <p:set>
                                      <p:cBhvr>
                                        <p:cTn id="21" dur="1" fill="hold">
                                          <p:stCondLst>
                                            <p:cond delay="0"/>
                                          </p:stCondLst>
                                        </p:cTn>
                                        <p:tgtEl>
                                          <p:spTgt spid="377"/>
                                        </p:tgtEl>
                                        <p:attrNameLst>
                                          <p:attrName>style.visibility</p:attrName>
                                        </p:attrNameLst>
                                      </p:cBhvr>
                                      <p:to>
                                        <p:strVal val="visible"/>
                                      </p:to>
                                    </p:set>
                                    <p:animEffect transition="in" filter="fade">
                                      <p:cBhvr additive="repl">
                                        <p:cTn id="22" dur="500"/>
                                        <p:tgtEl>
                                          <p:spTgt spid="37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fill="hold" nodeType="clickEffect">
                                  <p:stCondLst>
                                    <p:cond delay="0"/>
                                  </p:stCondLst>
                                  <p:childTnLst>
                                    <p:set>
                                      <p:cBhvr>
                                        <p:cTn id="26" dur="1" fill="hold">
                                          <p:stCondLst>
                                            <p:cond delay="0"/>
                                          </p:stCondLst>
                                        </p:cTn>
                                        <p:tgtEl>
                                          <p:spTgt spid="378"/>
                                        </p:tgtEl>
                                        <p:attrNameLst>
                                          <p:attrName>style.visibility</p:attrName>
                                        </p:attrNameLst>
                                      </p:cBhvr>
                                      <p:to>
                                        <p:strVal val="visible"/>
                                      </p:to>
                                    </p:set>
                                    <p:animEffect transition="in" filter="fade">
                                      <p:cBhvr additive="repl">
                                        <p:cTn id="27" dur="500"/>
                                        <p:tgtEl>
                                          <p:spTgt spid="37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fill="hold" nodeType="clickEffect">
                                  <p:stCondLst>
                                    <p:cond delay="0"/>
                                  </p:stCondLst>
                                  <p:childTnLst>
                                    <p:set>
                                      <p:cBhvr>
                                        <p:cTn id="31" dur="1" fill="hold">
                                          <p:stCondLst>
                                            <p:cond delay="0"/>
                                          </p:stCondLst>
                                        </p:cTn>
                                        <p:tgtEl>
                                          <p:spTgt spid="379"/>
                                        </p:tgtEl>
                                        <p:attrNameLst>
                                          <p:attrName>style.visibility</p:attrName>
                                        </p:attrNameLst>
                                      </p:cBhvr>
                                      <p:to>
                                        <p:strVal val="visible"/>
                                      </p:to>
                                    </p:set>
                                    <p:animEffect transition="in" filter="fade">
                                      <p:cBhvr additive="repl">
                                        <p:cTn id="32" dur="500"/>
                                        <p:tgtEl>
                                          <p:spTgt spid="3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2" name="Resim 18"/>
          <p:cNvPicPr/>
          <p:nvPr/>
        </p:nvPicPr>
        <p:blipFill>
          <a:blip r:embed="rId3"/>
          <a:stretch/>
        </p:blipFill>
        <p:spPr>
          <a:xfrm>
            <a:off x="4237200" y="2213280"/>
            <a:ext cx="7512480" cy="4424400"/>
          </a:xfrm>
          <a:prstGeom prst="rect">
            <a:avLst/>
          </a:prstGeom>
          <a:ln w="0">
            <a:noFill/>
          </a:ln>
        </p:spPr>
      </p:pic>
      <p:pic>
        <p:nvPicPr>
          <p:cNvPr id="453" name="Resim 20"/>
          <p:cNvPicPr/>
          <p:nvPr/>
        </p:nvPicPr>
        <p:blipFill>
          <a:blip r:embed="rId4"/>
          <a:stretch/>
        </p:blipFill>
        <p:spPr>
          <a:xfrm>
            <a:off x="4672080" y="1577880"/>
            <a:ext cx="3754440" cy="5059080"/>
          </a:xfrm>
          <a:prstGeom prst="rect">
            <a:avLst/>
          </a:prstGeom>
          <a:ln w="0">
            <a:noFill/>
          </a:ln>
        </p:spPr>
      </p:pic>
      <p:pic>
        <p:nvPicPr>
          <p:cNvPr id="454" name="Resim 22"/>
          <p:cNvPicPr/>
          <p:nvPr/>
        </p:nvPicPr>
        <p:blipFill>
          <a:blip r:embed="rId5"/>
          <a:stretch/>
        </p:blipFill>
        <p:spPr>
          <a:xfrm>
            <a:off x="-282600" y="466920"/>
            <a:ext cx="7215480" cy="6548040"/>
          </a:xfrm>
          <a:prstGeom prst="rect">
            <a:avLst/>
          </a:prstGeom>
          <a:ln w="0">
            <a:noFill/>
          </a:ln>
        </p:spPr>
      </p:pic>
      <p:pic>
        <p:nvPicPr>
          <p:cNvPr id="455" name="Resim 24"/>
          <p:cNvPicPr/>
          <p:nvPr/>
        </p:nvPicPr>
        <p:blipFill>
          <a:blip r:embed="rId6"/>
          <a:srcRect l="14744" t="36224" r="28268" b="20386"/>
          <a:stretch/>
        </p:blipFill>
        <p:spPr>
          <a:xfrm>
            <a:off x="9483120" y="1936440"/>
            <a:ext cx="2295720" cy="1043280"/>
          </a:xfrm>
          <a:prstGeom prst="rect">
            <a:avLst/>
          </a:prstGeom>
          <a:ln w="0">
            <a:noFill/>
          </a:ln>
        </p:spPr>
      </p:pic>
      <p:pic>
        <p:nvPicPr>
          <p:cNvPr id="456" name="Resim 26"/>
          <p:cNvPicPr/>
          <p:nvPr/>
        </p:nvPicPr>
        <p:blipFill>
          <a:blip r:embed="rId7"/>
          <a:srcRect l="25669" t="31970" r="17756" b="27029"/>
          <a:stretch/>
        </p:blipFill>
        <p:spPr>
          <a:xfrm>
            <a:off x="495720" y="1256040"/>
            <a:ext cx="2233080" cy="965520"/>
          </a:xfrm>
          <a:prstGeom prst="rect">
            <a:avLst/>
          </a:prstGeom>
          <a:ln w="0">
            <a:noFill/>
          </a:ln>
        </p:spPr>
      </p:pic>
      <p:pic>
        <p:nvPicPr>
          <p:cNvPr id="457" name="Resim 28"/>
          <p:cNvPicPr/>
          <p:nvPr/>
        </p:nvPicPr>
        <p:blipFill>
          <a:blip r:embed="rId8"/>
          <a:srcRect l="18346" t="28272" r="19252" b="26505"/>
          <a:stretch/>
        </p:blipFill>
        <p:spPr>
          <a:xfrm>
            <a:off x="6120360" y="1416600"/>
            <a:ext cx="2495520" cy="1079280"/>
          </a:xfrm>
          <a:prstGeom prst="rect">
            <a:avLst/>
          </a:prstGeom>
          <a:ln w="0">
            <a:noFill/>
          </a:ln>
        </p:spPr>
      </p:pic>
      <p:pic>
        <p:nvPicPr>
          <p:cNvPr id="458" name="Resim 29" descr="bilgisayar, tablo içeren bir resim&#10;&#10;Açıklama otomatik olarak oluşturuldu"/>
          <p:cNvPicPr/>
          <p:nvPr/>
        </p:nvPicPr>
        <p:blipFill>
          <a:blip r:embed="rId9"/>
          <a:stretch/>
        </p:blipFill>
        <p:spPr>
          <a:xfrm>
            <a:off x="-2936520" y="3982680"/>
            <a:ext cx="18467280" cy="6377400"/>
          </a:xfrm>
          <a:prstGeom prst="rect">
            <a:avLst/>
          </a:prstGeom>
          <a:ln w="0">
            <a:noFill/>
          </a:ln>
        </p:spPr>
      </p:pic>
      <p:sp>
        <p:nvSpPr>
          <p:cNvPr id="459" name="Başlık 1"/>
          <p:cNvSpPr/>
          <p:nvPr/>
        </p:nvSpPr>
        <p:spPr>
          <a:xfrm>
            <a:off x="360360" y="295560"/>
            <a:ext cx="10992960" cy="544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90000"/>
              </a:lnSpc>
            </a:pPr>
            <a:r>
              <a:rPr lang="tr-TR" sz="2400" b="1" strike="noStrike" spc="-1">
                <a:solidFill>
                  <a:srgbClr val="ED7D31"/>
                </a:solidFill>
                <a:latin typeface="Roboto"/>
                <a:ea typeface="Roboto"/>
              </a:rPr>
              <a:t>Afet Sonrası İçin Yapılması Gerekenler Hazırlıklar </a:t>
            </a:r>
            <a:endParaRPr lang="en-US"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xmlns:p15="http://schemas.microsoft.com/office/powerpoint/2012/main">
      <p:transition spd="slow">
        <p:push dir="u"/>
      </p:transition>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9" presetClass="emph" fill="hold" nodeType="afterEffect">
                                  <p:stCondLst>
                                    <p:cond delay="1000"/>
                                  </p:stCondLst>
                                  <p:childTnLst>
                                    <p:set>
                                      <p:cBhvr>
                                        <p:cTn id="6" dur="indefinite"/>
                                        <p:tgtEl>
                                          <p:spTgt spid="456"/>
                                        </p:tgtEl>
                                        <p:attrNameLst>
                                          <p:attrName>style.opacity</p:attrName>
                                        </p:attrNameLst>
                                      </p:cBhvr>
                                      <p:to>
                                        <p:strVal val="0.25"/>
                                      </p:to>
                                    </p:set>
                                    <p:animEffect transition="in" filter="dissolve">
                                      <p:cBhvr additive="repl">
                                        <p:cTn id="7" dur="indefinite"/>
                                        <p:tgtEl>
                                          <p:spTgt spid="456"/>
                                        </p:tgtEl>
                                      </p:cBhvr>
                                    </p:animEffect>
                                  </p:childTnLst>
                                </p:cTn>
                              </p:par>
                            </p:childTnLst>
                          </p:cTn>
                        </p:par>
                        <p:par>
                          <p:cTn id="8" fill="hold">
                            <p:stCondLst>
                              <p:cond delay="1000"/>
                            </p:stCondLst>
                            <p:childTnLst>
                              <p:par>
                                <p:cTn id="9" presetID="9" presetClass="emph" fill="hold" nodeType="afterEffect">
                                  <p:stCondLst>
                                    <p:cond delay="0"/>
                                  </p:stCondLst>
                                  <p:childTnLst>
                                    <p:set>
                                      <p:cBhvr>
                                        <p:cTn id="10" dur="indefinite"/>
                                        <p:tgtEl>
                                          <p:spTgt spid="454"/>
                                        </p:tgtEl>
                                        <p:attrNameLst>
                                          <p:attrName>style.opacity</p:attrName>
                                        </p:attrNameLst>
                                      </p:cBhvr>
                                      <p:to>
                                        <p:strVal val="0.25"/>
                                      </p:to>
                                    </p:set>
                                    <p:animEffect transition="in" filter="dissolve">
                                      <p:cBhvr additive="repl">
                                        <p:cTn id="11" dur="indefinite"/>
                                        <p:tgtEl>
                                          <p:spTgt spid="454"/>
                                        </p:tgtEl>
                                      </p:cBhvr>
                                    </p:animEffect>
                                  </p:childTnLst>
                                </p:cTn>
                              </p:par>
                            </p:childTnLst>
                          </p:cTn>
                        </p:par>
                        <p:par>
                          <p:cTn id="12" fill="hold">
                            <p:stCondLst>
                              <p:cond delay="1000"/>
                            </p:stCondLst>
                            <p:childTnLst>
                              <p:par>
                                <p:cTn id="13" presetID="9" presetClass="emph" fill="hold" nodeType="afterEffect">
                                  <p:stCondLst>
                                    <p:cond delay="1000"/>
                                  </p:stCondLst>
                                  <p:childTnLst>
                                    <p:set>
                                      <p:cBhvr>
                                        <p:cTn id="14" dur="indefinite"/>
                                        <p:tgtEl>
                                          <p:spTgt spid="457"/>
                                        </p:tgtEl>
                                        <p:attrNameLst>
                                          <p:attrName>style.opacity</p:attrName>
                                        </p:attrNameLst>
                                      </p:cBhvr>
                                      <p:to>
                                        <p:strVal val="0.25"/>
                                      </p:to>
                                    </p:set>
                                    <p:animEffect transition="in" filter="dissolve">
                                      <p:cBhvr additive="repl">
                                        <p:cTn id="15" dur="indefinite"/>
                                        <p:tgtEl>
                                          <p:spTgt spid="457"/>
                                        </p:tgtEl>
                                      </p:cBhvr>
                                    </p:animEffect>
                                  </p:childTnLst>
                                </p:cTn>
                              </p:par>
                            </p:childTnLst>
                          </p:cTn>
                        </p:par>
                        <p:par>
                          <p:cTn id="16" fill="hold">
                            <p:stCondLst>
                              <p:cond delay="2000"/>
                            </p:stCondLst>
                            <p:childTnLst>
                              <p:par>
                                <p:cTn id="17" presetID="9" presetClass="emph" fill="hold" nodeType="afterEffect">
                                  <p:stCondLst>
                                    <p:cond delay="0"/>
                                  </p:stCondLst>
                                  <p:childTnLst>
                                    <p:set>
                                      <p:cBhvr>
                                        <p:cTn id="18" dur="indefinite"/>
                                        <p:tgtEl>
                                          <p:spTgt spid="453"/>
                                        </p:tgtEl>
                                        <p:attrNameLst>
                                          <p:attrName>style.opacity</p:attrName>
                                        </p:attrNameLst>
                                      </p:cBhvr>
                                      <p:to>
                                        <p:strVal val="0.25"/>
                                      </p:to>
                                    </p:set>
                                    <p:animEffect transition="in" filter="dissolve">
                                      <p:cBhvr additive="repl">
                                        <p:cTn id="19" dur="indefinite"/>
                                        <p:tgtEl>
                                          <p:spTgt spid="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 name="Resim 8" descr="tablo, pasta, oyuncak, karanlık içeren bir resim&#10;&#10;Açıklama otomatik olarak oluşturuldu"/>
          <p:cNvPicPr/>
          <p:nvPr/>
        </p:nvPicPr>
        <p:blipFill>
          <a:blip r:embed="rId3"/>
          <a:srcRect l="24584" t="21022" r="17454" b="10756"/>
          <a:stretch/>
        </p:blipFill>
        <p:spPr>
          <a:xfrm flipH="1">
            <a:off x="838800" y="1029600"/>
            <a:ext cx="7008480" cy="4262760"/>
          </a:xfrm>
          <a:prstGeom prst="rect">
            <a:avLst/>
          </a:prstGeom>
          <a:ln w="0">
            <a:noFill/>
          </a:ln>
        </p:spPr>
      </p:pic>
      <p:sp>
        <p:nvSpPr>
          <p:cNvPr id="461" name="Rectangle 8"/>
          <p:cNvSpPr/>
          <p:nvPr/>
        </p:nvSpPr>
        <p:spPr>
          <a:xfrm>
            <a:off x="321840" y="1328400"/>
            <a:ext cx="3335040" cy="1171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spcAft>
                <a:spcPts val="601"/>
              </a:spcAft>
            </a:pPr>
            <a:r>
              <a:rPr lang="tr-TR" sz="2200" b="0" strike="noStrike" spc="-1">
                <a:solidFill>
                  <a:srgbClr val="44546A"/>
                </a:solidFill>
                <a:latin typeface="Roboto"/>
                <a:ea typeface="Roboto"/>
              </a:rPr>
              <a:t>Kendinizi emniyete alın! </a:t>
            </a:r>
            <a:endParaRPr lang="en-US" sz="2200" b="0" strike="noStrike" spc="-1">
              <a:latin typeface="Arial"/>
            </a:endParaRPr>
          </a:p>
          <a:p>
            <a:pPr>
              <a:lnSpc>
                <a:spcPct val="100000"/>
              </a:lnSpc>
            </a:pPr>
            <a:r>
              <a:rPr lang="tr-TR" sz="2200" b="0" strike="noStrike" spc="-1">
                <a:solidFill>
                  <a:srgbClr val="44546A"/>
                </a:solidFill>
                <a:latin typeface="Roboto"/>
                <a:ea typeface="Roboto"/>
              </a:rPr>
              <a:t>Yaralanma var mı diye kontrol edin!</a:t>
            </a:r>
            <a:endParaRPr lang="en-US" sz="2200" b="0" strike="noStrike" spc="-1">
              <a:latin typeface="Arial"/>
            </a:endParaRPr>
          </a:p>
        </p:txBody>
      </p:sp>
      <p:sp>
        <p:nvSpPr>
          <p:cNvPr id="462" name="Rectangle 8"/>
          <p:cNvSpPr/>
          <p:nvPr/>
        </p:nvSpPr>
        <p:spPr>
          <a:xfrm>
            <a:off x="7847280" y="1195200"/>
            <a:ext cx="4128120" cy="425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tr-TR" sz="2200" b="0" strike="noStrike" spc="-1">
                <a:solidFill>
                  <a:srgbClr val="44546A"/>
                </a:solidFill>
                <a:latin typeface="Roboto"/>
                <a:ea typeface="Roboto"/>
              </a:rPr>
              <a:t>İkincil risklere dikkat edin!</a:t>
            </a:r>
            <a:endParaRPr lang="en-US" sz="2200" b="0" strike="noStrike" spc="-1">
              <a:latin typeface="Arial"/>
            </a:endParaRPr>
          </a:p>
        </p:txBody>
      </p:sp>
      <p:sp>
        <p:nvSpPr>
          <p:cNvPr id="463" name="Rectangle 8"/>
          <p:cNvSpPr/>
          <p:nvPr/>
        </p:nvSpPr>
        <p:spPr>
          <a:xfrm>
            <a:off x="5235120" y="5110200"/>
            <a:ext cx="6493680" cy="1095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r">
              <a:lnSpc>
                <a:spcPct val="100000"/>
              </a:lnSpc>
            </a:pPr>
            <a:r>
              <a:rPr lang="tr-TR" sz="2200" b="0" strike="noStrike" spc="-1">
                <a:solidFill>
                  <a:srgbClr val="44546A"/>
                </a:solidFill>
                <a:latin typeface="Roboto"/>
                <a:ea typeface="Roboto"/>
              </a:rPr>
              <a:t>Kendi güvenliğinizden emin olduktan sonra </a:t>
            </a:r>
            <a:endParaRPr lang="en-US" sz="2200" b="0" strike="noStrike" spc="-1">
              <a:latin typeface="Arial"/>
            </a:endParaRPr>
          </a:p>
          <a:p>
            <a:pPr algn="r">
              <a:lnSpc>
                <a:spcPct val="100000"/>
              </a:lnSpc>
            </a:pPr>
            <a:r>
              <a:rPr lang="tr-TR" sz="2200" b="0" strike="noStrike" spc="-1">
                <a:solidFill>
                  <a:srgbClr val="44546A"/>
                </a:solidFill>
                <a:latin typeface="Roboto"/>
                <a:ea typeface="Roboto"/>
              </a:rPr>
              <a:t>Afet ve Acil Durum Çantanızı </a:t>
            </a:r>
            <a:endParaRPr lang="en-US" sz="2200" b="0" strike="noStrike" spc="-1">
              <a:latin typeface="Arial"/>
            </a:endParaRPr>
          </a:p>
          <a:p>
            <a:pPr algn="r">
              <a:lnSpc>
                <a:spcPct val="100000"/>
              </a:lnSpc>
            </a:pPr>
            <a:r>
              <a:rPr lang="tr-TR" sz="2200" b="0" strike="noStrike" spc="-1">
                <a:solidFill>
                  <a:srgbClr val="44546A"/>
                </a:solidFill>
                <a:latin typeface="Roboto"/>
                <a:ea typeface="Roboto"/>
              </a:rPr>
              <a:t>yanınıza alarak güvenli alanlara gidin! </a:t>
            </a:r>
            <a:endParaRPr lang="en-US" sz="2200" b="0" strike="noStrike" spc="-1">
              <a:latin typeface="Arial"/>
            </a:endParaRPr>
          </a:p>
        </p:txBody>
      </p:sp>
      <p:sp>
        <p:nvSpPr>
          <p:cNvPr id="464" name="Rectangle 8"/>
          <p:cNvSpPr/>
          <p:nvPr/>
        </p:nvSpPr>
        <p:spPr>
          <a:xfrm>
            <a:off x="265680" y="5293080"/>
            <a:ext cx="3487320" cy="760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tr-TR" sz="2200" b="0" strike="noStrike" spc="-1">
                <a:solidFill>
                  <a:srgbClr val="44546A"/>
                </a:solidFill>
                <a:latin typeface="Roboto"/>
                <a:ea typeface="Roboto"/>
              </a:rPr>
              <a:t>Yardıma ihtiyacı olan kişilere yardım edin! </a:t>
            </a:r>
            <a:endParaRPr lang="en-US" sz="2200" b="0" strike="noStrike" spc="-1">
              <a:latin typeface="Arial"/>
            </a:endParaRPr>
          </a:p>
        </p:txBody>
      </p:sp>
      <p:sp>
        <p:nvSpPr>
          <p:cNvPr id="465" name="Metin kutusu 10"/>
          <p:cNvSpPr/>
          <p:nvPr/>
        </p:nvSpPr>
        <p:spPr>
          <a:xfrm>
            <a:off x="8170560" y="1707480"/>
            <a:ext cx="3657960" cy="3229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marL="457200" indent="-456480">
              <a:lnSpc>
                <a:spcPct val="100000"/>
              </a:lnSpc>
              <a:spcAft>
                <a:spcPts val="601"/>
              </a:spcAft>
              <a:buSzPct val="120029"/>
              <a:buBlip>
                <a:blip r:embed="rId4"/>
              </a:buBlip>
            </a:pPr>
            <a:r>
              <a:rPr lang="tr-TR" sz="2200" b="0" strike="noStrike" spc="-1">
                <a:solidFill>
                  <a:srgbClr val="ED7D31"/>
                </a:solidFill>
                <a:latin typeface="Roboto"/>
                <a:ea typeface="Roboto"/>
              </a:rPr>
              <a:t>Yangın</a:t>
            </a:r>
            <a:endParaRPr lang="en-US" sz="2200" b="0" strike="noStrike" spc="-1">
              <a:latin typeface="Arial"/>
            </a:endParaRPr>
          </a:p>
          <a:p>
            <a:pPr marL="457200" indent="-456480">
              <a:lnSpc>
                <a:spcPct val="100000"/>
              </a:lnSpc>
              <a:spcAft>
                <a:spcPts val="601"/>
              </a:spcAft>
              <a:buSzPct val="120029"/>
              <a:buBlip>
                <a:blip r:embed="rId4"/>
              </a:buBlip>
            </a:pPr>
            <a:r>
              <a:rPr lang="tr-TR" sz="2200" b="0" strike="noStrike" spc="-1">
                <a:solidFill>
                  <a:srgbClr val="ED7D31"/>
                </a:solidFill>
                <a:latin typeface="Roboto"/>
                <a:ea typeface="Roboto"/>
              </a:rPr>
              <a:t>Gaz kaçağı</a:t>
            </a:r>
            <a:endParaRPr lang="en-US" sz="2200" b="0" strike="noStrike" spc="-1">
              <a:latin typeface="Arial"/>
            </a:endParaRPr>
          </a:p>
          <a:p>
            <a:pPr marL="457200" indent="-456480">
              <a:lnSpc>
                <a:spcPct val="100000"/>
              </a:lnSpc>
              <a:spcAft>
                <a:spcPts val="601"/>
              </a:spcAft>
              <a:buSzPct val="120029"/>
              <a:buBlip>
                <a:blip r:embed="rId4"/>
              </a:buBlip>
            </a:pPr>
            <a:r>
              <a:rPr lang="tr-TR" sz="2200" b="0" strike="noStrike" spc="-1">
                <a:solidFill>
                  <a:srgbClr val="ED7D31"/>
                </a:solidFill>
                <a:latin typeface="Roboto"/>
                <a:ea typeface="Roboto"/>
              </a:rPr>
              <a:t>Hasarlı elektrik kabloları </a:t>
            </a:r>
            <a:endParaRPr lang="en-US" sz="2200" b="0" strike="noStrike" spc="-1">
              <a:latin typeface="Arial"/>
            </a:endParaRPr>
          </a:p>
          <a:p>
            <a:pPr marL="457200" indent="-456480">
              <a:lnSpc>
                <a:spcPct val="100000"/>
              </a:lnSpc>
              <a:spcAft>
                <a:spcPts val="601"/>
              </a:spcAft>
              <a:buSzPct val="120029"/>
              <a:buBlip>
                <a:blip r:embed="rId4"/>
              </a:buBlip>
            </a:pPr>
            <a:r>
              <a:rPr lang="tr-TR" sz="2200" b="0" strike="noStrike" spc="-1">
                <a:solidFill>
                  <a:srgbClr val="ED7D31"/>
                </a:solidFill>
                <a:latin typeface="Roboto"/>
                <a:ea typeface="Roboto"/>
              </a:rPr>
              <a:t>Devrilen enerji hatları </a:t>
            </a:r>
            <a:endParaRPr lang="en-US" sz="2200" b="0" strike="noStrike" spc="-1">
              <a:latin typeface="Arial"/>
            </a:endParaRPr>
          </a:p>
          <a:p>
            <a:pPr marL="457200" indent="-456480">
              <a:lnSpc>
                <a:spcPct val="100000"/>
              </a:lnSpc>
              <a:spcAft>
                <a:spcPts val="601"/>
              </a:spcAft>
              <a:buSzPct val="120029"/>
              <a:buBlip>
                <a:blip r:embed="rId4"/>
              </a:buBlip>
            </a:pPr>
            <a:r>
              <a:rPr lang="tr-TR" sz="2200" b="0" strike="noStrike" spc="-1">
                <a:solidFill>
                  <a:srgbClr val="ED7D31"/>
                </a:solidFill>
                <a:latin typeface="Roboto"/>
                <a:ea typeface="Roboto"/>
              </a:rPr>
              <a:t>Düşen nesneler </a:t>
            </a:r>
            <a:endParaRPr lang="en-US" sz="2200" b="0" strike="noStrike" spc="-1">
              <a:latin typeface="Arial"/>
            </a:endParaRPr>
          </a:p>
          <a:p>
            <a:pPr marL="457200" indent="-456480">
              <a:lnSpc>
                <a:spcPct val="100000"/>
              </a:lnSpc>
              <a:spcAft>
                <a:spcPts val="601"/>
              </a:spcAft>
              <a:buSzPct val="120029"/>
              <a:buBlip>
                <a:blip r:embed="rId4"/>
              </a:buBlip>
            </a:pPr>
            <a:r>
              <a:rPr lang="tr-TR" sz="2200" b="0" strike="noStrike" spc="-1">
                <a:solidFill>
                  <a:srgbClr val="ED7D31"/>
                </a:solidFill>
                <a:latin typeface="Roboto"/>
                <a:ea typeface="Roboto"/>
              </a:rPr>
              <a:t>Kirleticiler </a:t>
            </a:r>
            <a:endParaRPr lang="en-US" sz="2200" b="0" strike="noStrike" spc="-1">
              <a:latin typeface="Arial"/>
            </a:endParaRPr>
          </a:p>
          <a:p>
            <a:pPr marL="457200" indent="-456480">
              <a:lnSpc>
                <a:spcPct val="100000"/>
              </a:lnSpc>
              <a:spcAft>
                <a:spcPts val="601"/>
              </a:spcAft>
              <a:buSzPct val="120029"/>
              <a:buBlip>
                <a:blip r:embed="rId4"/>
              </a:buBlip>
            </a:pPr>
            <a:r>
              <a:rPr lang="tr-TR" sz="2200" b="0" strike="noStrike" spc="-1">
                <a:solidFill>
                  <a:srgbClr val="ED7D31"/>
                </a:solidFill>
                <a:latin typeface="Roboto"/>
                <a:ea typeface="Roboto"/>
              </a:rPr>
              <a:t>Devrilen veya hasar gören bacalar </a:t>
            </a:r>
            <a:endParaRPr lang="en-US" sz="2200" b="0" strike="noStrike" spc="-1">
              <a:latin typeface="Arial"/>
            </a:endParaRPr>
          </a:p>
        </p:txBody>
      </p:sp>
      <p:sp>
        <p:nvSpPr>
          <p:cNvPr id="466" name="Başlık 1"/>
          <p:cNvSpPr/>
          <p:nvPr/>
        </p:nvSpPr>
        <p:spPr>
          <a:xfrm>
            <a:off x="360360" y="295560"/>
            <a:ext cx="10992960" cy="544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90000"/>
              </a:lnSpc>
            </a:pPr>
            <a:r>
              <a:rPr lang="tr-TR" sz="2400" b="1" strike="noStrike" spc="-1">
                <a:solidFill>
                  <a:srgbClr val="ED7D31"/>
                </a:solidFill>
                <a:latin typeface="Roboto"/>
                <a:ea typeface="Roboto"/>
              </a:rPr>
              <a:t>Afet ve Acil Durum Sonrası İlk Dakikalar</a:t>
            </a:r>
            <a:endParaRPr lang="en-US"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xmlns:p15="http://schemas.microsoft.com/office/powerpoint/2012/main">
      <p:transition spd="slow">
        <p:push dir="u"/>
      </p:transition>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childTnLst>
                                    <p:set>
                                      <p:cBhvr>
                                        <p:cTn id="6" dur="1" fill="hold">
                                          <p:stCondLst>
                                            <p:cond delay="0"/>
                                          </p:stCondLst>
                                        </p:cTn>
                                        <p:tgtEl>
                                          <p:spTgt spid="462"/>
                                        </p:tgtEl>
                                        <p:attrNameLst>
                                          <p:attrName>style.visibility</p:attrName>
                                        </p:attrNameLst>
                                      </p:cBhvr>
                                      <p:to>
                                        <p:strVal val="visible"/>
                                      </p:to>
                                    </p:set>
                                    <p:animEffect transition="in" filter="fade">
                                      <p:cBhvr additive="repl">
                                        <p:cTn id="7" dur="500"/>
                                        <p:tgtEl>
                                          <p:spTgt spid="462"/>
                                        </p:tgtEl>
                                      </p:cBhvr>
                                    </p:animEffect>
                                  </p:childTnLst>
                                </p:cTn>
                              </p:par>
                              <p:par>
                                <p:cTn id="8" presetID="10" presetClass="entr" fill="hold" nodeType="withEffect">
                                  <p:stCondLst>
                                    <p:cond delay="0"/>
                                  </p:stCondLst>
                                  <p:childTnLst>
                                    <p:set>
                                      <p:cBhvr>
                                        <p:cTn id="9" dur="1" fill="hold">
                                          <p:stCondLst>
                                            <p:cond delay="0"/>
                                          </p:stCondLst>
                                        </p:cTn>
                                        <p:tgtEl>
                                          <p:spTgt spid="465"/>
                                        </p:tgtEl>
                                        <p:attrNameLst>
                                          <p:attrName>style.visibility</p:attrName>
                                        </p:attrNameLst>
                                      </p:cBhvr>
                                      <p:to>
                                        <p:strVal val="visible"/>
                                      </p:to>
                                    </p:set>
                                    <p:animEffect transition="in" filter="fade">
                                      <p:cBhvr additive="repl">
                                        <p:cTn id="10" dur="500"/>
                                        <p:tgtEl>
                                          <p:spTgt spid="46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fill="hold" nodeType="clickEffect">
                                  <p:stCondLst>
                                    <p:cond delay="0"/>
                                  </p:stCondLst>
                                  <p:childTnLst>
                                    <p:set>
                                      <p:cBhvr>
                                        <p:cTn id="14" dur="1" fill="hold">
                                          <p:stCondLst>
                                            <p:cond delay="0"/>
                                          </p:stCondLst>
                                        </p:cTn>
                                        <p:tgtEl>
                                          <p:spTgt spid="463"/>
                                        </p:tgtEl>
                                        <p:attrNameLst>
                                          <p:attrName>style.visibility</p:attrName>
                                        </p:attrNameLst>
                                      </p:cBhvr>
                                      <p:to>
                                        <p:strVal val="visible"/>
                                      </p:to>
                                    </p:set>
                                    <p:animEffect transition="in" filter="fade">
                                      <p:cBhvr additive="repl">
                                        <p:cTn id="15" dur="500"/>
                                        <p:tgtEl>
                                          <p:spTgt spid="46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fill="hold" nodeType="clickEffect">
                                  <p:stCondLst>
                                    <p:cond delay="0"/>
                                  </p:stCondLst>
                                  <p:childTnLst>
                                    <p:set>
                                      <p:cBhvr>
                                        <p:cTn id="19" dur="1" fill="hold">
                                          <p:stCondLst>
                                            <p:cond delay="0"/>
                                          </p:stCondLst>
                                        </p:cTn>
                                        <p:tgtEl>
                                          <p:spTgt spid="464"/>
                                        </p:tgtEl>
                                        <p:attrNameLst>
                                          <p:attrName>style.visibility</p:attrName>
                                        </p:attrNameLst>
                                      </p:cBhvr>
                                      <p:to>
                                        <p:strVal val="visible"/>
                                      </p:to>
                                    </p:set>
                                    <p:animEffect transition="in" filter="fade">
                                      <p:cBhvr additive="repl">
                                        <p:cTn id="20" dur="500"/>
                                        <p:tgtEl>
                                          <p:spTgt spid="4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 name="Resim 17"/>
          <p:cNvPicPr/>
          <p:nvPr/>
        </p:nvPicPr>
        <p:blipFill>
          <a:blip r:embed="rId3"/>
          <a:stretch/>
        </p:blipFill>
        <p:spPr>
          <a:xfrm>
            <a:off x="0" y="-182520"/>
            <a:ext cx="12191400" cy="6856560"/>
          </a:xfrm>
          <a:prstGeom prst="rect">
            <a:avLst/>
          </a:prstGeom>
          <a:ln w="0">
            <a:noFill/>
          </a:ln>
        </p:spPr>
      </p:pic>
      <p:pic>
        <p:nvPicPr>
          <p:cNvPr id="144" name="Picture 2" descr="presentation png ile ilgili görsel sonucu"/>
          <p:cNvPicPr/>
          <p:nvPr/>
        </p:nvPicPr>
        <p:blipFill>
          <a:blip r:embed="rId4"/>
          <a:stretch/>
        </p:blipFill>
        <p:spPr>
          <a:xfrm>
            <a:off x="3819600" y="2113200"/>
            <a:ext cx="4568400" cy="3021840"/>
          </a:xfrm>
          <a:prstGeom prst="rect">
            <a:avLst/>
          </a:prstGeom>
          <a:ln w="0">
            <a:noFill/>
          </a:ln>
        </p:spPr>
      </p:pic>
      <p:sp>
        <p:nvSpPr>
          <p:cNvPr id="145" name="TextBox 27"/>
          <p:cNvSpPr/>
          <p:nvPr/>
        </p:nvSpPr>
        <p:spPr>
          <a:xfrm>
            <a:off x="351360" y="1628640"/>
            <a:ext cx="1711440" cy="638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tr-TR" sz="1800" b="1" strike="noStrike" spc="-1">
                <a:solidFill>
                  <a:srgbClr val="70AD47"/>
                </a:solidFill>
                <a:latin typeface="Roboto"/>
                <a:ea typeface="Roboto"/>
              </a:rPr>
              <a:t>Çevremizdeki Riskler</a:t>
            </a:r>
            <a:endParaRPr lang="en-US" sz="1800" b="0" strike="noStrike" spc="-1">
              <a:latin typeface="Arial"/>
            </a:endParaRPr>
          </a:p>
        </p:txBody>
      </p:sp>
      <p:sp>
        <p:nvSpPr>
          <p:cNvPr id="146" name="TextBox 27"/>
          <p:cNvSpPr/>
          <p:nvPr/>
        </p:nvSpPr>
        <p:spPr>
          <a:xfrm>
            <a:off x="9841680" y="4925520"/>
            <a:ext cx="1984680" cy="912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tr-TR" sz="1800" b="1" strike="noStrike" spc="-1">
                <a:solidFill>
                  <a:srgbClr val="FF0000"/>
                </a:solidFill>
                <a:latin typeface="Roboto"/>
                <a:ea typeface="Roboto"/>
              </a:rPr>
              <a:t>Afet Sırasında Doğru Davranışlar</a:t>
            </a:r>
            <a:endParaRPr lang="en-US" sz="1800" b="0" strike="noStrike" spc="-1">
              <a:latin typeface="Arial"/>
            </a:endParaRPr>
          </a:p>
        </p:txBody>
      </p:sp>
      <p:sp>
        <p:nvSpPr>
          <p:cNvPr id="147" name="TextBox 27"/>
          <p:cNvSpPr/>
          <p:nvPr/>
        </p:nvSpPr>
        <p:spPr>
          <a:xfrm>
            <a:off x="351360" y="4921920"/>
            <a:ext cx="1729440" cy="912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tr-TR" sz="1800" b="1" strike="noStrike" spc="-1">
                <a:solidFill>
                  <a:srgbClr val="ED7D31"/>
                </a:solidFill>
                <a:latin typeface="Roboto"/>
                <a:ea typeface="Roboto"/>
              </a:rPr>
              <a:t>Afet Sonrasında</a:t>
            </a:r>
            <a:endParaRPr lang="en-US" sz="1800" b="0" strike="noStrike" spc="-1">
              <a:latin typeface="Arial"/>
            </a:endParaRPr>
          </a:p>
          <a:p>
            <a:pPr algn="ctr">
              <a:lnSpc>
                <a:spcPct val="100000"/>
              </a:lnSpc>
            </a:pPr>
            <a:r>
              <a:rPr lang="tr-TR" sz="1800" b="1" strike="noStrike" spc="-1">
                <a:solidFill>
                  <a:srgbClr val="ED7D31"/>
                </a:solidFill>
                <a:latin typeface="Roboto"/>
                <a:ea typeface="Roboto"/>
              </a:rPr>
              <a:t>İlk Saatler</a:t>
            </a:r>
            <a:endParaRPr lang="en-US" sz="1800" b="0" strike="noStrike" spc="-1">
              <a:latin typeface="Arial"/>
            </a:endParaRPr>
          </a:p>
        </p:txBody>
      </p:sp>
      <p:sp>
        <p:nvSpPr>
          <p:cNvPr id="148" name="TextBox 27"/>
          <p:cNvSpPr/>
          <p:nvPr/>
        </p:nvSpPr>
        <p:spPr>
          <a:xfrm>
            <a:off x="9858960" y="1628640"/>
            <a:ext cx="1950120" cy="638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tr-TR" sz="1800" b="1" strike="noStrike" spc="-1">
                <a:solidFill>
                  <a:srgbClr val="33CCCC"/>
                </a:solidFill>
                <a:latin typeface="Roboto"/>
                <a:ea typeface="Roboto"/>
              </a:rPr>
              <a:t>Afet Öncesindeki Hazırlıklar</a:t>
            </a:r>
            <a:endParaRPr lang="en-US" sz="1800" b="0" strike="noStrike" spc="-1">
              <a:latin typeface="Arial"/>
            </a:endParaRPr>
          </a:p>
        </p:txBody>
      </p:sp>
      <p:pic>
        <p:nvPicPr>
          <p:cNvPr id="149" name="Resim 14" descr="çizim içeren bir resim&#10;&#10;Açıklama otomatik olarak oluşturuldu"/>
          <p:cNvPicPr/>
          <p:nvPr/>
        </p:nvPicPr>
        <p:blipFill>
          <a:blip r:embed="rId5"/>
          <a:stretch/>
        </p:blipFill>
        <p:spPr>
          <a:xfrm>
            <a:off x="5119200" y="2128680"/>
            <a:ext cx="1989360" cy="1934280"/>
          </a:xfrm>
          <a:prstGeom prst="rect">
            <a:avLst/>
          </a:prstGeom>
          <a:ln w="0">
            <a:noFill/>
          </a:ln>
        </p:spPr>
      </p:pic>
      <p:sp>
        <p:nvSpPr>
          <p:cNvPr id="150" name="Metin kutusu 15"/>
          <p:cNvSpPr/>
          <p:nvPr/>
        </p:nvSpPr>
        <p:spPr>
          <a:xfrm>
            <a:off x="4043520" y="3684600"/>
            <a:ext cx="4042800" cy="821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tr-TR" sz="2400" b="1" strike="noStrike" spc="-1">
                <a:solidFill>
                  <a:srgbClr val="ED7D31"/>
                </a:solidFill>
                <a:latin typeface="Arial"/>
                <a:ea typeface="DejaVu Sans"/>
              </a:rPr>
              <a:t> AFET FARKINDALIK</a:t>
            </a:r>
            <a:endParaRPr lang="en-US" sz="2400" b="0" strike="noStrike" spc="-1">
              <a:latin typeface="Arial"/>
            </a:endParaRPr>
          </a:p>
          <a:p>
            <a:pPr algn="ctr">
              <a:lnSpc>
                <a:spcPct val="100000"/>
              </a:lnSpc>
            </a:pPr>
            <a:r>
              <a:rPr lang="tr-TR" sz="2400" b="1" strike="noStrike" spc="-1">
                <a:solidFill>
                  <a:srgbClr val="ED7D31"/>
                </a:solidFill>
                <a:latin typeface="Arial"/>
                <a:ea typeface="DejaVu Sans"/>
              </a:rPr>
              <a:t>EĞİTİMİ </a:t>
            </a:r>
            <a:endParaRPr lang="en-US" sz="2400" b="0" strike="noStrike" spc="-1">
              <a:latin typeface="Arial"/>
            </a:endParaRPr>
          </a:p>
        </p:txBody>
      </p:sp>
      <p:sp>
        <p:nvSpPr>
          <p:cNvPr id="151" name="Başlık 1"/>
          <p:cNvSpPr/>
          <p:nvPr/>
        </p:nvSpPr>
        <p:spPr>
          <a:xfrm>
            <a:off x="360360" y="295560"/>
            <a:ext cx="10992960" cy="544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90000"/>
              </a:lnSpc>
            </a:pPr>
            <a:r>
              <a:rPr lang="tr-TR" sz="2400" b="1" strike="noStrike" spc="-1">
                <a:solidFill>
                  <a:srgbClr val="2F5597"/>
                </a:solidFill>
                <a:latin typeface="Roboto"/>
                <a:ea typeface="Roboto"/>
              </a:rPr>
              <a:t>Bugün Neden Buradayız?</a:t>
            </a:r>
            <a:endParaRPr lang="en-US"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xmlns:p15="http://schemas.microsoft.com/office/powerpoint/2012/main">
      <p:transition spd="slow">
        <p:push dir="u"/>
      </p:transition>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6" presetClass="entr" presetSubtype="16" fill="hold" nodeType="afterEffect">
                                  <p:stCondLst>
                                    <p:cond delay="500"/>
                                  </p:stCondLst>
                                  <p:childTnLst>
                                    <p:set>
                                      <p:cBhvr>
                                        <p:cTn id="6" dur="1" fill="hold">
                                          <p:stCondLst>
                                            <p:cond delay="0"/>
                                          </p:stCondLst>
                                        </p:cTn>
                                        <p:tgtEl>
                                          <p:spTgt spid="145"/>
                                        </p:tgtEl>
                                        <p:attrNameLst>
                                          <p:attrName>style.visibility</p:attrName>
                                        </p:attrNameLst>
                                      </p:cBhvr>
                                      <p:to>
                                        <p:strVal val="visible"/>
                                      </p:to>
                                    </p:set>
                                    <p:animEffect transition="in" filter="circle(in)">
                                      <p:cBhvr additive="repl">
                                        <p:cTn id="7" dur="1000"/>
                                        <p:tgtEl>
                                          <p:spTgt spid="145"/>
                                        </p:tgtEl>
                                      </p:cBhvr>
                                    </p:animEffect>
                                  </p:childTnLst>
                                </p:cTn>
                              </p:par>
                            </p:childTnLst>
                          </p:cTn>
                        </p:par>
                        <p:par>
                          <p:cTn id="8" fill="hold">
                            <p:stCondLst>
                              <p:cond delay="1500"/>
                            </p:stCondLst>
                            <p:childTnLst>
                              <p:par>
                                <p:cTn id="9" presetID="6" presetClass="entr" presetSubtype="16" fill="hold" nodeType="afterEffect">
                                  <p:stCondLst>
                                    <p:cond delay="500"/>
                                  </p:stCondLst>
                                  <p:childTnLst>
                                    <p:set>
                                      <p:cBhvr>
                                        <p:cTn id="10" dur="1" fill="hold">
                                          <p:stCondLst>
                                            <p:cond delay="0"/>
                                          </p:stCondLst>
                                        </p:cTn>
                                        <p:tgtEl>
                                          <p:spTgt spid="148"/>
                                        </p:tgtEl>
                                        <p:attrNameLst>
                                          <p:attrName>style.visibility</p:attrName>
                                        </p:attrNameLst>
                                      </p:cBhvr>
                                      <p:to>
                                        <p:strVal val="visible"/>
                                      </p:to>
                                    </p:set>
                                    <p:animEffect transition="in" filter="circle(in)">
                                      <p:cBhvr additive="repl">
                                        <p:cTn id="11" dur="1000"/>
                                        <p:tgtEl>
                                          <p:spTgt spid="148"/>
                                        </p:tgtEl>
                                      </p:cBhvr>
                                    </p:animEffect>
                                  </p:childTnLst>
                                </p:cTn>
                              </p:par>
                            </p:childTnLst>
                          </p:cTn>
                        </p:par>
                        <p:par>
                          <p:cTn id="12" fill="hold">
                            <p:stCondLst>
                              <p:cond delay="3000"/>
                            </p:stCondLst>
                            <p:childTnLst>
                              <p:par>
                                <p:cTn id="13" presetID="6" presetClass="entr" presetSubtype="16" fill="hold" nodeType="afterEffect">
                                  <p:stCondLst>
                                    <p:cond delay="500"/>
                                  </p:stCondLst>
                                  <p:childTnLst>
                                    <p:set>
                                      <p:cBhvr>
                                        <p:cTn id="14" dur="1" fill="hold">
                                          <p:stCondLst>
                                            <p:cond delay="0"/>
                                          </p:stCondLst>
                                        </p:cTn>
                                        <p:tgtEl>
                                          <p:spTgt spid="146"/>
                                        </p:tgtEl>
                                        <p:attrNameLst>
                                          <p:attrName>style.visibility</p:attrName>
                                        </p:attrNameLst>
                                      </p:cBhvr>
                                      <p:to>
                                        <p:strVal val="visible"/>
                                      </p:to>
                                    </p:set>
                                    <p:animEffect transition="in" filter="circle(in)">
                                      <p:cBhvr additive="repl">
                                        <p:cTn id="15" dur="1000"/>
                                        <p:tgtEl>
                                          <p:spTgt spid="146"/>
                                        </p:tgtEl>
                                      </p:cBhvr>
                                    </p:animEffect>
                                  </p:childTnLst>
                                </p:cTn>
                              </p:par>
                            </p:childTnLst>
                          </p:cTn>
                        </p:par>
                        <p:par>
                          <p:cTn id="16" fill="hold">
                            <p:stCondLst>
                              <p:cond delay="4500"/>
                            </p:stCondLst>
                            <p:childTnLst>
                              <p:par>
                                <p:cTn id="17" presetID="6" presetClass="entr" presetSubtype="16" fill="hold" nodeType="afterEffect">
                                  <p:stCondLst>
                                    <p:cond delay="500"/>
                                  </p:stCondLst>
                                  <p:childTnLst>
                                    <p:set>
                                      <p:cBhvr>
                                        <p:cTn id="18" dur="1" fill="hold">
                                          <p:stCondLst>
                                            <p:cond delay="0"/>
                                          </p:stCondLst>
                                        </p:cTn>
                                        <p:tgtEl>
                                          <p:spTgt spid="147"/>
                                        </p:tgtEl>
                                        <p:attrNameLst>
                                          <p:attrName>style.visibility</p:attrName>
                                        </p:attrNameLst>
                                      </p:cBhvr>
                                      <p:to>
                                        <p:strVal val="visible"/>
                                      </p:to>
                                    </p:set>
                                    <p:animEffect transition="in" filter="circle(in)">
                                      <p:cBhvr additive="repl">
                                        <p:cTn id="19" dur="10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7" name="Resim 6" descr="bina, kırmızı, ön, oturma içeren bir resim&#10;&#10;Açıklama otomatik olarak oluşturuldu"/>
          <p:cNvPicPr/>
          <p:nvPr/>
        </p:nvPicPr>
        <p:blipFill>
          <a:blip r:embed="rId3"/>
          <a:srcRect l="5886" t="4308"/>
          <a:stretch/>
        </p:blipFill>
        <p:spPr>
          <a:xfrm>
            <a:off x="0" y="0"/>
            <a:ext cx="12191400" cy="6862680"/>
          </a:xfrm>
          <a:prstGeom prst="rect">
            <a:avLst/>
          </a:prstGeom>
          <a:ln w="0">
            <a:noFill/>
          </a:ln>
        </p:spPr>
      </p:pic>
      <p:sp>
        <p:nvSpPr>
          <p:cNvPr id="468" name="Başlık 1"/>
          <p:cNvSpPr/>
          <p:nvPr/>
        </p:nvSpPr>
        <p:spPr>
          <a:xfrm>
            <a:off x="3170880" y="295560"/>
            <a:ext cx="8182080" cy="544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tr-TR" sz="2400" b="1" strike="noStrike" spc="-1">
                <a:solidFill>
                  <a:srgbClr val="ED7D31"/>
                </a:solidFill>
                <a:latin typeface="Roboto"/>
                <a:ea typeface="Roboto"/>
              </a:rPr>
              <a:t>Yaşadığınız Alanı Tahliye Etmeniz Gerekirse</a:t>
            </a:r>
            <a:endParaRPr lang="en-US" sz="2400" b="0" strike="noStrike" spc="-1">
              <a:latin typeface="Arial"/>
            </a:endParaRPr>
          </a:p>
        </p:txBody>
      </p:sp>
      <p:sp>
        <p:nvSpPr>
          <p:cNvPr id="469" name="Content Placeholder 2"/>
          <p:cNvSpPr/>
          <p:nvPr/>
        </p:nvSpPr>
        <p:spPr>
          <a:xfrm>
            <a:off x="3659760" y="1256040"/>
            <a:ext cx="8492400" cy="4507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marL="360000" lvl="1" indent="-359280">
              <a:lnSpc>
                <a:spcPct val="90000"/>
              </a:lnSpc>
              <a:spcAft>
                <a:spcPts val="1199"/>
              </a:spcAft>
              <a:buSzPct val="119956"/>
              <a:buBlip>
                <a:blip r:embed="rId4"/>
              </a:buBlip>
            </a:pPr>
            <a:r>
              <a:rPr lang="tr-TR" sz="2600" b="0" strike="noStrike" spc="-1">
                <a:solidFill>
                  <a:srgbClr val="2F5597"/>
                </a:solidFill>
                <a:latin typeface="Roboto"/>
                <a:ea typeface="Roboto"/>
              </a:rPr>
              <a:t>Vaktiniz varsa tesisatları kapatın</a:t>
            </a:r>
            <a:endParaRPr lang="en-US" sz="2600" b="0" strike="noStrike" spc="-1">
              <a:latin typeface="Arial"/>
            </a:endParaRPr>
          </a:p>
          <a:p>
            <a:pPr marL="360000" lvl="1" indent="-359280">
              <a:lnSpc>
                <a:spcPct val="90000"/>
              </a:lnSpc>
              <a:spcAft>
                <a:spcPts val="1199"/>
              </a:spcAft>
              <a:buSzPct val="119956"/>
              <a:buBlip>
                <a:blip r:embed="rId4"/>
              </a:buBlip>
            </a:pPr>
            <a:r>
              <a:rPr lang="tr-TR" sz="2600" b="0" strike="noStrike" spc="-1">
                <a:solidFill>
                  <a:srgbClr val="2F5597"/>
                </a:solidFill>
                <a:latin typeface="Roboto"/>
                <a:ea typeface="Roboto"/>
              </a:rPr>
              <a:t>Afet ve acil durum çantanızı yanınıza alın</a:t>
            </a:r>
            <a:endParaRPr lang="en-US" sz="2600" b="0" strike="noStrike" spc="-1">
              <a:latin typeface="Arial"/>
            </a:endParaRPr>
          </a:p>
          <a:p>
            <a:pPr marL="360000" lvl="1" indent="-359280">
              <a:lnSpc>
                <a:spcPct val="90000"/>
              </a:lnSpc>
              <a:spcAft>
                <a:spcPts val="1199"/>
              </a:spcAft>
              <a:buSzPct val="119956"/>
              <a:buBlip>
                <a:blip r:embed="rId4"/>
              </a:buBlip>
            </a:pPr>
            <a:r>
              <a:rPr lang="tr-TR" sz="2600" b="0" strike="noStrike" spc="-1">
                <a:solidFill>
                  <a:srgbClr val="2F5597"/>
                </a:solidFill>
                <a:latin typeface="Roboto"/>
                <a:ea typeface="Roboto"/>
              </a:rPr>
              <a:t>Kapınızı kilitleyin</a:t>
            </a:r>
            <a:endParaRPr lang="en-US" sz="2600" b="0" strike="noStrike" spc="-1">
              <a:latin typeface="Arial"/>
            </a:endParaRPr>
          </a:p>
          <a:p>
            <a:pPr marL="360000" lvl="1" indent="-359280">
              <a:lnSpc>
                <a:spcPct val="90000"/>
              </a:lnSpc>
              <a:spcAft>
                <a:spcPts val="1199"/>
              </a:spcAft>
              <a:buSzPct val="119956"/>
              <a:buBlip>
                <a:blip r:embed="rId4"/>
              </a:buBlip>
            </a:pPr>
            <a:r>
              <a:rPr lang="tr-TR" sz="2600" b="0" strike="noStrike" spc="-1">
                <a:solidFill>
                  <a:srgbClr val="2F5597"/>
                </a:solidFill>
                <a:latin typeface="Roboto"/>
                <a:ea typeface="Roboto"/>
              </a:rPr>
              <a:t>Asansörleri kullanmayın</a:t>
            </a:r>
            <a:endParaRPr lang="en-US" sz="2600" b="0" strike="noStrike" spc="-1">
              <a:latin typeface="Arial"/>
            </a:endParaRPr>
          </a:p>
          <a:p>
            <a:pPr marL="360000" lvl="1" indent="-359280">
              <a:lnSpc>
                <a:spcPct val="90000"/>
              </a:lnSpc>
              <a:spcAft>
                <a:spcPts val="1199"/>
              </a:spcAft>
              <a:buSzPct val="119956"/>
              <a:buBlip>
                <a:blip r:embed="rId4"/>
              </a:buBlip>
            </a:pPr>
            <a:r>
              <a:rPr lang="tr-TR" sz="2600" b="0" strike="noStrike" spc="-1">
                <a:solidFill>
                  <a:srgbClr val="2F5597"/>
                </a:solidFill>
                <a:latin typeface="Roboto"/>
                <a:ea typeface="Roboto"/>
              </a:rPr>
              <a:t>Desteğe ihtiyacı olan kişilere yardım edin</a:t>
            </a:r>
            <a:endParaRPr lang="en-US" sz="2600" b="0" strike="noStrike" spc="-1">
              <a:latin typeface="Arial"/>
            </a:endParaRPr>
          </a:p>
          <a:p>
            <a:pPr marL="360000" lvl="1" indent="-359280">
              <a:lnSpc>
                <a:spcPct val="90000"/>
              </a:lnSpc>
              <a:spcAft>
                <a:spcPts val="1199"/>
              </a:spcAft>
              <a:buSzPct val="119956"/>
              <a:buBlip>
                <a:blip r:embed="rId4"/>
              </a:buBlip>
            </a:pPr>
            <a:r>
              <a:rPr lang="tr-TR" sz="2600" b="0" strike="noStrike" spc="-1">
                <a:solidFill>
                  <a:srgbClr val="2F5597"/>
                </a:solidFill>
                <a:latin typeface="Roboto"/>
                <a:ea typeface="Roboto"/>
              </a:rPr>
              <a:t>Aksi söylenmediği takdirde, önceden belirlenmiş olan tahliye güzergahlarını kullanın</a:t>
            </a:r>
            <a:endParaRPr lang="en-US" sz="2600" b="0" strike="noStrike" spc="-1">
              <a:latin typeface="Arial"/>
            </a:endParaRPr>
          </a:p>
          <a:p>
            <a:pPr marL="360000" lvl="1" indent="-359280">
              <a:lnSpc>
                <a:spcPct val="90000"/>
              </a:lnSpc>
              <a:spcAft>
                <a:spcPts val="1199"/>
              </a:spcAft>
              <a:buSzPct val="119956"/>
              <a:buBlip>
                <a:blip r:embed="rId4"/>
              </a:buBlip>
            </a:pPr>
            <a:r>
              <a:rPr lang="tr-TR" sz="2600" b="0" strike="noStrike" spc="-1">
                <a:solidFill>
                  <a:srgbClr val="2F5597"/>
                </a:solidFill>
                <a:latin typeface="Roboto"/>
                <a:ea typeface="Roboto"/>
              </a:rPr>
              <a:t>Sessiz olarak, seri bir şekilde güvenli alanlara ilerleyin</a:t>
            </a:r>
            <a:endParaRPr lang="en-US" sz="2600" b="0" strike="noStrike" spc="-1">
              <a:latin typeface="Arial"/>
            </a:endParaRPr>
          </a:p>
          <a:p>
            <a:pPr marL="360000" lvl="1" indent="-359280">
              <a:lnSpc>
                <a:spcPct val="90000"/>
              </a:lnSpc>
              <a:spcAft>
                <a:spcPts val="1199"/>
              </a:spcAft>
              <a:buSzPct val="119956"/>
              <a:buBlip>
                <a:blip r:embed="rId4"/>
              </a:buBlip>
            </a:pPr>
            <a:r>
              <a:rPr lang="tr-TR" sz="2600" b="0" strike="noStrike" spc="-1">
                <a:solidFill>
                  <a:srgbClr val="2F5597"/>
                </a:solidFill>
                <a:latin typeface="Roboto"/>
                <a:ea typeface="Roboto"/>
              </a:rPr>
              <a:t>Önceden belirlenmiş toplanma yerine gidin</a:t>
            </a:r>
            <a:endParaRPr lang="en-US" sz="2600" b="0" strike="noStrike" spc="-1">
              <a:latin typeface="Arial"/>
            </a:endParaRPr>
          </a:p>
        </p:txBody>
      </p:sp>
      <p:sp>
        <p:nvSpPr>
          <p:cNvPr id="470" name="Dikdörtgen 1"/>
          <p:cNvSpPr/>
          <p:nvPr/>
        </p:nvSpPr>
        <p:spPr>
          <a:xfrm>
            <a:off x="1965600" y="6342480"/>
            <a:ext cx="8286480" cy="486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marL="457200">
              <a:lnSpc>
                <a:spcPct val="100000"/>
              </a:lnSpc>
            </a:pPr>
            <a:r>
              <a:rPr lang="tr-TR" sz="2600" b="1" strike="noStrike" spc="-1">
                <a:solidFill>
                  <a:srgbClr val="FFFFFF"/>
                </a:solidFill>
                <a:latin typeface="Roboto"/>
                <a:ea typeface="Roboto"/>
              </a:rPr>
              <a:t>Yetkililerin uyarıları doğrultusunda hareket edin</a:t>
            </a:r>
            <a:endParaRPr lang="en-US" sz="2600" b="0" strike="noStrike" spc="-1">
              <a:latin typeface="Arial"/>
            </a:endParaRPr>
          </a:p>
        </p:txBody>
      </p:sp>
      <p:pic>
        <p:nvPicPr>
          <p:cNvPr id="471" name="Picture 2"/>
          <p:cNvPicPr/>
          <p:nvPr/>
        </p:nvPicPr>
        <p:blipFill>
          <a:blip r:embed="rId5"/>
          <a:stretch/>
        </p:blipFill>
        <p:spPr>
          <a:xfrm>
            <a:off x="11176920" y="106560"/>
            <a:ext cx="921960" cy="92232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xmlns:p15="http://schemas.microsoft.com/office/powerpoint/2012/main">
      <p:transition spd="slow">
        <p:push dir="u"/>
      </p:transition>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childTnLst>
                                    <p:set>
                                      <p:cBhvr>
                                        <p:cTn id="6" dur="1" fill="hold">
                                          <p:stCondLst>
                                            <p:cond delay="0"/>
                                          </p:stCondLst>
                                        </p:cTn>
                                        <p:tgtEl>
                                          <p:spTgt spid="469">
                                            <p:txEl>
                                              <p:pRg st="0" end="0"/>
                                            </p:txEl>
                                          </p:spTgt>
                                        </p:tgtEl>
                                        <p:attrNameLst>
                                          <p:attrName>style.visibility</p:attrName>
                                        </p:attrNameLst>
                                      </p:cBhvr>
                                      <p:to>
                                        <p:strVal val="visible"/>
                                      </p:to>
                                    </p:set>
                                    <p:animEffect transition="in" filter="fade">
                                      <p:cBhvr additive="repl">
                                        <p:cTn id="7" dur="500"/>
                                        <p:tgtEl>
                                          <p:spTgt spid="469">
                                            <p:txEl>
                                              <p:pRg st="0" end="0"/>
                                            </p:txEl>
                                          </p:spTgt>
                                        </p:tgtEl>
                                      </p:cBhvr>
                                    </p:animEffect>
                                  </p:childTnLst>
                                </p:cTn>
                              </p:par>
                            </p:childTnLst>
                          </p:cTn>
                        </p:par>
                        <p:par>
                          <p:cTn id="8" fill="hold">
                            <p:stCondLst>
                              <p:cond delay="500"/>
                            </p:stCondLst>
                            <p:childTnLst>
                              <p:par>
                                <p:cTn id="9" presetID="10" presetClass="entr" fill="hold" nodeType="afterEffect">
                                  <p:stCondLst>
                                    <p:cond delay="1000"/>
                                  </p:stCondLst>
                                  <p:childTnLst>
                                    <p:set>
                                      <p:cBhvr>
                                        <p:cTn id="10" dur="1" fill="hold">
                                          <p:stCondLst>
                                            <p:cond delay="0"/>
                                          </p:stCondLst>
                                        </p:cTn>
                                        <p:tgtEl>
                                          <p:spTgt spid="469">
                                            <p:txEl>
                                              <p:pRg st="1" end="1"/>
                                            </p:txEl>
                                          </p:spTgt>
                                        </p:tgtEl>
                                        <p:attrNameLst>
                                          <p:attrName>style.visibility</p:attrName>
                                        </p:attrNameLst>
                                      </p:cBhvr>
                                      <p:to>
                                        <p:strVal val="visible"/>
                                      </p:to>
                                    </p:set>
                                    <p:animEffect transition="in" filter="fade">
                                      <p:cBhvr additive="repl">
                                        <p:cTn id="11" dur="500"/>
                                        <p:tgtEl>
                                          <p:spTgt spid="469">
                                            <p:txEl>
                                              <p:pRg st="1" end="1"/>
                                            </p:txEl>
                                          </p:spTgt>
                                        </p:tgtEl>
                                      </p:cBhvr>
                                    </p:animEffect>
                                  </p:childTnLst>
                                </p:cTn>
                              </p:par>
                            </p:childTnLst>
                          </p:cTn>
                        </p:par>
                        <p:par>
                          <p:cTn id="12" fill="hold">
                            <p:stCondLst>
                              <p:cond delay="2000"/>
                            </p:stCondLst>
                            <p:childTnLst>
                              <p:par>
                                <p:cTn id="13" presetID="10" presetClass="entr" fill="hold" nodeType="afterEffect">
                                  <p:stCondLst>
                                    <p:cond delay="1000"/>
                                  </p:stCondLst>
                                  <p:childTnLst>
                                    <p:set>
                                      <p:cBhvr>
                                        <p:cTn id="14" dur="1" fill="hold">
                                          <p:stCondLst>
                                            <p:cond delay="0"/>
                                          </p:stCondLst>
                                        </p:cTn>
                                        <p:tgtEl>
                                          <p:spTgt spid="469">
                                            <p:txEl>
                                              <p:pRg st="2" end="2"/>
                                            </p:txEl>
                                          </p:spTgt>
                                        </p:tgtEl>
                                        <p:attrNameLst>
                                          <p:attrName>style.visibility</p:attrName>
                                        </p:attrNameLst>
                                      </p:cBhvr>
                                      <p:to>
                                        <p:strVal val="visible"/>
                                      </p:to>
                                    </p:set>
                                    <p:animEffect transition="in" filter="fade">
                                      <p:cBhvr additive="repl">
                                        <p:cTn id="15" dur="500"/>
                                        <p:tgtEl>
                                          <p:spTgt spid="469">
                                            <p:txEl>
                                              <p:pRg st="2" end="2"/>
                                            </p:txEl>
                                          </p:spTgt>
                                        </p:tgtEl>
                                      </p:cBhvr>
                                    </p:animEffect>
                                  </p:childTnLst>
                                </p:cTn>
                              </p:par>
                            </p:childTnLst>
                          </p:cTn>
                        </p:par>
                        <p:par>
                          <p:cTn id="16" fill="hold">
                            <p:stCondLst>
                              <p:cond delay="3500"/>
                            </p:stCondLst>
                            <p:childTnLst>
                              <p:par>
                                <p:cTn id="17" presetID="10" presetClass="entr" fill="hold" nodeType="afterEffect">
                                  <p:stCondLst>
                                    <p:cond delay="1000"/>
                                  </p:stCondLst>
                                  <p:childTnLst>
                                    <p:set>
                                      <p:cBhvr>
                                        <p:cTn id="18" dur="1" fill="hold">
                                          <p:stCondLst>
                                            <p:cond delay="0"/>
                                          </p:stCondLst>
                                        </p:cTn>
                                        <p:tgtEl>
                                          <p:spTgt spid="469">
                                            <p:txEl>
                                              <p:pRg st="3" end="3"/>
                                            </p:txEl>
                                          </p:spTgt>
                                        </p:tgtEl>
                                        <p:attrNameLst>
                                          <p:attrName>style.visibility</p:attrName>
                                        </p:attrNameLst>
                                      </p:cBhvr>
                                      <p:to>
                                        <p:strVal val="visible"/>
                                      </p:to>
                                    </p:set>
                                    <p:animEffect transition="in" filter="fade">
                                      <p:cBhvr additive="repl">
                                        <p:cTn id="19" dur="500"/>
                                        <p:tgtEl>
                                          <p:spTgt spid="469">
                                            <p:txEl>
                                              <p:pRg st="3" end="3"/>
                                            </p:txEl>
                                          </p:spTgt>
                                        </p:tgtEl>
                                      </p:cBhvr>
                                    </p:animEffect>
                                  </p:childTnLst>
                                </p:cTn>
                              </p:par>
                            </p:childTnLst>
                          </p:cTn>
                        </p:par>
                        <p:par>
                          <p:cTn id="20" fill="hold">
                            <p:stCondLst>
                              <p:cond delay="5000"/>
                            </p:stCondLst>
                            <p:childTnLst>
                              <p:par>
                                <p:cTn id="21" presetID="10" presetClass="entr" fill="hold" nodeType="afterEffect">
                                  <p:stCondLst>
                                    <p:cond delay="1000"/>
                                  </p:stCondLst>
                                  <p:childTnLst>
                                    <p:set>
                                      <p:cBhvr>
                                        <p:cTn id="22" dur="1" fill="hold">
                                          <p:stCondLst>
                                            <p:cond delay="0"/>
                                          </p:stCondLst>
                                        </p:cTn>
                                        <p:tgtEl>
                                          <p:spTgt spid="469">
                                            <p:txEl>
                                              <p:pRg st="4" end="4"/>
                                            </p:txEl>
                                          </p:spTgt>
                                        </p:tgtEl>
                                        <p:attrNameLst>
                                          <p:attrName>style.visibility</p:attrName>
                                        </p:attrNameLst>
                                      </p:cBhvr>
                                      <p:to>
                                        <p:strVal val="visible"/>
                                      </p:to>
                                    </p:set>
                                    <p:animEffect transition="in" filter="fade">
                                      <p:cBhvr additive="repl">
                                        <p:cTn id="23" dur="500"/>
                                        <p:tgtEl>
                                          <p:spTgt spid="469">
                                            <p:txEl>
                                              <p:pRg st="4" end="4"/>
                                            </p:txEl>
                                          </p:spTgt>
                                        </p:tgtEl>
                                      </p:cBhvr>
                                    </p:animEffect>
                                  </p:childTnLst>
                                </p:cTn>
                              </p:par>
                            </p:childTnLst>
                          </p:cTn>
                        </p:par>
                        <p:par>
                          <p:cTn id="24" fill="hold">
                            <p:stCondLst>
                              <p:cond delay="6500"/>
                            </p:stCondLst>
                            <p:childTnLst>
                              <p:par>
                                <p:cTn id="25" presetID="10" presetClass="entr" fill="hold" nodeType="afterEffect">
                                  <p:stCondLst>
                                    <p:cond delay="1000"/>
                                  </p:stCondLst>
                                  <p:childTnLst>
                                    <p:set>
                                      <p:cBhvr>
                                        <p:cTn id="26" dur="1" fill="hold">
                                          <p:stCondLst>
                                            <p:cond delay="0"/>
                                          </p:stCondLst>
                                        </p:cTn>
                                        <p:tgtEl>
                                          <p:spTgt spid="469">
                                            <p:txEl>
                                              <p:pRg st="5" end="5"/>
                                            </p:txEl>
                                          </p:spTgt>
                                        </p:tgtEl>
                                        <p:attrNameLst>
                                          <p:attrName>style.visibility</p:attrName>
                                        </p:attrNameLst>
                                      </p:cBhvr>
                                      <p:to>
                                        <p:strVal val="visible"/>
                                      </p:to>
                                    </p:set>
                                    <p:animEffect transition="in" filter="fade">
                                      <p:cBhvr additive="repl">
                                        <p:cTn id="27" dur="500"/>
                                        <p:tgtEl>
                                          <p:spTgt spid="469">
                                            <p:txEl>
                                              <p:pRg st="5" end="5"/>
                                            </p:txEl>
                                          </p:spTgt>
                                        </p:tgtEl>
                                      </p:cBhvr>
                                    </p:animEffect>
                                  </p:childTnLst>
                                </p:cTn>
                              </p:par>
                            </p:childTnLst>
                          </p:cTn>
                        </p:par>
                        <p:par>
                          <p:cTn id="28" fill="hold">
                            <p:stCondLst>
                              <p:cond delay="8000"/>
                            </p:stCondLst>
                            <p:childTnLst>
                              <p:par>
                                <p:cTn id="29" presetID="10" presetClass="entr" fill="hold" nodeType="afterEffect">
                                  <p:stCondLst>
                                    <p:cond delay="1000"/>
                                  </p:stCondLst>
                                  <p:childTnLst>
                                    <p:set>
                                      <p:cBhvr>
                                        <p:cTn id="30" dur="1" fill="hold">
                                          <p:stCondLst>
                                            <p:cond delay="0"/>
                                          </p:stCondLst>
                                        </p:cTn>
                                        <p:tgtEl>
                                          <p:spTgt spid="469">
                                            <p:txEl>
                                              <p:pRg st="6" end="6"/>
                                            </p:txEl>
                                          </p:spTgt>
                                        </p:tgtEl>
                                        <p:attrNameLst>
                                          <p:attrName>style.visibility</p:attrName>
                                        </p:attrNameLst>
                                      </p:cBhvr>
                                      <p:to>
                                        <p:strVal val="visible"/>
                                      </p:to>
                                    </p:set>
                                    <p:animEffect transition="in" filter="fade">
                                      <p:cBhvr additive="repl">
                                        <p:cTn id="31" dur="500"/>
                                        <p:tgtEl>
                                          <p:spTgt spid="469">
                                            <p:txEl>
                                              <p:pRg st="6" end="6"/>
                                            </p:txEl>
                                          </p:spTgt>
                                        </p:tgtEl>
                                      </p:cBhvr>
                                    </p:animEffect>
                                  </p:childTnLst>
                                </p:cTn>
                              </p:par>
                            </p:childTnLst>
                          </p:cTn>
                        </p:par>
                        <p:par>
                          <p:cTn id="32" fill="hold">
                            <p:stCondLst>
                              <p:cond delay="9500"/>
                            </p:stCondLst>
                            <p:childTnLst>
                              <p:par>
                                <p:cTn id="33" presetID="10" presetClass="entr" fill="hold" nodeType="afterEffect">
                                  <p:stCondLst>
                                    <p:cond delay="1000"/>
                                  </p:stCondLst>
                                  <p:childTnLst>
                                    <p:set>
                                      <p:cBhvr>
                                        <p:cTn id="34" dur="1" fill="hold">
                                          <p:stCondLst>
                                            <p:cond delay="0"/>
                                          </p:stCondLst>
                                        </p:cTn>
                                        <p:tgtEl>
                                          <p:spTgt spid="469">
                                            <p:txEl>
                                              <p:pRg st="7" end="7"/>
                                            </p:txEl>
                                          </p:spTgt>
                                        </p:tgtEl>
                                        <p:attrNameLst>
                                          <p:attrName>style.visibility</p:attrName>
                                        </p:attrNameLst>
                                      </p:cBhvr>
                                      <p:to>
                                        <p:strVal val="visible"/>
                                      </p:to>
                                    </p:set>
                                    <p:animEffect transition="in" filter="fade">
                                      <p:cBhvr additive="repl">
                                        <p:cTn id="35" dur="500"/>
                                        <p:tgtEl>
                                          <p:spTgt spid="46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2" name="Resim 2" descr="işaret, oda, yatak içeren bir resim&#10;&#10;Açıklama otomatik olarak oluşturuldu"/>
          <p:cNvPicPr/>
          <p:nvPr/>
        </p:nvPicPr>
        <p:blipFill>
          <a:blip r:embed="rId3"/>
          <a:stretch/>
        </p:blipFill>
        <p:spPr>
          <a:xfrm>
            <a:off x="0" y="360"/>
            <a:ext cx="12192120" cy="6856920"/>
          </a:xfrm>
          <a:prstGeom prst="rect">
            <a:avLst/>
          </a:prstGeom>
          <a:ln w="0">
            <a:noFill/>
          </a:ln>
        </p:spPr>
      </p:pic>
      <p:sp>
        <p:nvSpPr>
          <p:cNvPr id="473" name="Başlık 1"/>
          <p:cNvSpPr/>
          <p:nvPr/>
        </p:nvSpPr>
        <p:spPr>
          <a:xfrm>
            <a:off x="360360" y="253440"/>
            <a:ext cx="10992960" cy="544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tr-TR" sz="2400" b="1" strike="noStrike" spc="-1">
                <a:solidFill>
                  <a:srgbClr val="ED7D31"/>
                </a:solidFill>
                <a:latin typeface="Roboto"/>
                <a:ea typeface="Roboto"/>
              </a:rPr>
              <a:t>İçeri Tahliye – Yerinde Sığınak</a:t>
            </a:r>
            <a:endParaRPr lang="en-US" sz="2400" b="0" strike="noStrike" spc="-1">
              <a:latin typeface="Arial"/>
            </a:endParaRPr>
          </a:p>
        </p:txBody>
      </p:sp>
      <p:pic>
        <p:nvPicPr>
          <p:cNvPr id="474" name="Picture 2" descr="shelter in place ile ilgili görsel sonucu"/>
          <p:cNvPicPr/>
          <p:nvPr/>
        </p:nvPicPr>
        <p:blipFill>
          <a:blip r:embed="rId4"/>
          <a:stretch/>
        </p:blipFill>
        <p:spPr>
          <a:xfrm>
            <a:off x="3687480" y="5681160"/>
            <a:ext cx="544320" cy="544320"/>
          </a:xfrm>
          <a:prstGeom prst="rect">
            <a:avLst/>
          </a:prstGeom>
          <a:ln w="0">
            <a:noFill/>
          </a:ln>
        </p:spPr>
      </p:pic>
      <p:pic>
        <p:nvPicPr>
          <p:cNvPr id="475" name="Picture 2" descr="shelter in place ile ilgili görsel sonucu"/>
          <p:cNvPicPr/>
          <p:nvPr/>
        </p:nvPicPr>
        <p:blipFill>
          <a:blip r:embed="rId4"/>
          <a:stretch/>
        </p:blipFill>
        <p:spPr>
          <a:xfrm>
            <a:off x="3142440" y="2407320"/>
            <a:ext cx="544320" cy="544320"/>
          </a:xfrm>
          <a:prstGeom prst="rect">
            <a:avLst/>
          </a:prstGeom>
          <a:ln w="0">
            <a:noFill/>
          </a:ln>
        </p:spPr>
      </p:pic>
      <p:sp>
        <p:nvSpPr>
          <p:cNvPr id="476" name="Dikdörtgen 7"/>
          <p:cNvSpPr/>
          <p:nvPr/>
        </p:nvSpPr>
        <p:spPr>
          <a:xfrm>
            <a:off x="95400" y="3738600"/>
            <a:ext cx="2880000" cy="1339560"/>
          </a:xfrm>
          <a:prstGeom prst="rect">
            <a:avLst/>
          </a:prstGeom>
          <a:solidFill>
            <a:srgbClr val="FFFFFF">
              <a:alpha val="71000"/>
            </a:srgbClr>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14000"/>
              </a:lnSpc>
            </a:pPr>
            <a:r>
              <a:rPr lang="tr-TR" sz="1800" b="1" strike="noStrike" spc="-1">
                <a:solidFill>
                  <a:srgbClr val="ED7D31"/>
                </a:solidFill>
                <a:latin typeface="Roboto"/>
                <a:ea typeface="Roboto"/>
              </a:rPr>
              <a:t>Yerinde Sığınak uygulaması, dışarıdaki tehlikeli durumdan bina içinde korunmayı amaçlar </a:t>
            </a:r>
            <a:endParaRPr lang="en-US" sz="1800" b="0" strike="noStrike" spc="-1">
              <a:latin typeface="Arial"/>
            </a:endParaRPr>
          </a:p>
        </p:txBody>
      </p:sp>
      <p:sp>
        <p:nvSpPr>
          <p:cNvPr id="477" name="Dikdörtgen 8"/>
          <p:cNvSpPr/>
          <p:nvPr/>
        </p:nvSpPr>
        <p:spPr>
          <a:xfrm>
            <a:off x="82800" y="5430240"/>
            <a:ext cx="3814560" cy="118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marL="285840" indent="-285120">
              <a:lnSpc>
                <a:spcPct val="100000"/>
              </a:lnSpc>
              <a:buSzPct val="100045"/>
              <a:buBlip>
                <a:blip r:embed="rId5"/>
              </a:buBlip>
            </a:pPr>
            <a:r>
              <a:rPr lang="tr-TR" sz="1800" b="1" strike="noStrike" spc="-1">
                <a:solidFill>
                  <a:srgbClr val="FFFF00"/>
                </a:solidFill>
                <a:latin typeface="Roboto"/>
                <a:ea typeface="Roboto"/>
              </a:rPr>
              <a:t>Yetkililerin uyarılarını takip edin</a:t>
            </a:r>
            <a:endParaRPr lang="en-US" sz="1800" b="0" strike="noStrike" spc="-1">
              <a:latin typeface="Arial"/>
            </a:endParaRPr>
          </a:p>
          <a:p>
            <a:pPr marL="285840" indent="-285120">
              <a:lnSpc>
                <a:spcPct val="100000"/>
              </a:lnSpc>
              <a:buSzPct val="100045"/>
              <a:buBlip>
                <a:blip r:embed="rId5"/>
              </a:buBlip>
            </a:pPr>
            <a:r>
              <a:rPr lang="tr-TR" sz="1800" b="1" strike="noStrike" spc="-1">
                <a:solidFill>
                  <a:srgbClr val="FFFF00"/>
                </a:solidFill>
                <a:latin typeface="Roboto"/>
                <a:ea typeface="Roboto"/>
              </a:rPr>
              <a:t>Kapı ve pencereleri kapatın</a:t>
            </a:r>
            <a:endParaRPr lang="en-US" sz="1800" b="0" strike="noStrike" spc="-1">
              <a:latin typeface="Arial"/>
            </a:endParaRPr>
          </a:p>
          <a:p>
            <a:pPr marL="285840" indent="-285120">
              <a:lnSpc>
                <a:spcPct val="100000"/>
              </a:lnSpc>
              <a:buSzPct val="100045"/>
              <a:buBlip>
                <a:blip r:embed="rId5"/>
              </a:buBlip>
            </a:pPr>
            <a:r>
              <a:rPr lang="tr-TR" sz="1800" b="1" strike="noStrike" spc="-1">
                <a:solidFill>
                  <a:srgbClr val="FFFF00"/>
                </a:solidFill>
                <a:latin typeface="Roboto"/>
                <a:ea typeface="Roboto"/>
              </a:rPr>
              <a:t>Tehlike geçti anonsu yapılmadan alandan çıkmayın</a:t>
            </a:r>
            <a:endParaRPr lang="en-US" sz="1800" b="0" strike="noStrike" spc="-1">
              <a:latin typeface="Arial"/>
            </a:endParaRPr>
          </a:p>
        </p:txBody>
      </p:sp>
      <p:pic>
        <p:nvPicPr>
          <p:cNvPr id="478" name="Resim 10" descr="tablo, oyun, çizim içeren bir resim&#10;&#10;Açıklama otomatik olarak oluşturuldu"/>
          <p:cNvPicPr/>
          <p:nvPr/>
        </p:nvPicPr>
        <p:blipFill>
          <a:blip r:embed="rId6"/>
          <a:stretch/>
        </p:blipFill>
        <p:spPr>
          <a:xfrm>
            <a:off x="4937760" y="2775960"/>
            <a:ext cx="7253640" cy="2653920"/>
          </a:xfrm>
          <a:prstGeom prst="rect">
            <a:avLst/>
          </a:prstGeom>
          <a:ln w="0">
            <a:noFill/>
          </a:ln>
        </p:spPr>
      </p:pic>
      <p:sp>
        <p:nvSpPr>
          <p:cNvPr id="479" name="Dikdörtgen 11"/>
          <p:cNvSpPr/>
          <p:nvPr/>
        </p:nvSpPr>
        <p:spPr>
          <a:xfrm>
            <a:off x="5919840" y="1348200"/>
            <a:ext cx="3684240" cy="638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tr-TR" sz="1800" b="0" strike="noStrike" spc="-1">
                <a:solidFill>
                  <a:srgbClr val="2F5597"/>
                </a:solidFill>
                <a:latin typeface="Roboto"/>
                <a:ea typeface="Roboto"/>
              </a:rPr>
              <a:t>Yaşadığınız Alan Risk Altındaysa; </a:t>
            </a:r>
            <a:r>
              <a:rPr lang="tr-TR" sz="1800" b="1" strike="noStrike" spc="-1">
                <a:solidFill>
                  <a:srgbClr val="2F5597"/>
                </a:solidFill>
                <a:latin typeface="Roboto"/>
                <a:ea typeface="Roboto"/>
              </a:rPr>
              <a:t>Bölgesel Tahliye </a:t>
            </a:r>
            <a:r>
              <a:rPr lang="tr-TR" sz="1800" b="0" strike="noStrike" spc="-1">
                <a:solidFill>
                  <a:srgbClr val="2F5597"/>
                </a:solidFill>
                <a:latin typeface="Roboto"/>
                <a:ea typeface="Roboto"/>
              </a:rPr>
              <a:t>yapabilirsiniz</a:t>
            </a:r>
            <a:endParaRPr lang="en-US" sz="1800" b="0" strike="noStrike" spc="-1">
              <a:latin typeface="Arial"/>
            </a:endParaRPr>
          </a:p>
        </p:txBody>
      </p:sp>
      <p:sp>
        <p:nvSpPr>
          <p:cNvPr id="480" name="Dikdörtgen 12"/>
          <p:cNvSpPr/>
          <p:nvPr/>
        </p:nvSpPr>
        <p:spPr>
          <a:xfrm>
            <a:off x="6381720" y="5681160"/>
            <a:ext cx="5809680" cy="912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marL="285840" indent="-285120">
              <a:lnSpc>
                <a:spcPct val="100000"/>
              </a:lnSpc>
              <a:buSzPct val="100045"/>
              <a:buBlip>
                <a:blip r:embed="rId5"/>
              </a:buBlip>
            </a:pPr>
            <a:r>
              <a:rPr lang="tr-TR" sz="1800" b="1" strike="noStrike" spc="-1">
                <a:solidFill>
                  <a:srgbClr val="66FFFF"/>
                </a:solidFill>
                <a:latin typeface="Roboto"/>
                <a:ea typeface="Roboto"/>
              </a:rPr>
              <a:t>Bölgesel tahliye kararı yetkililer tarafından verilir </a:t>
            </a:r>
            <a:endParaRPr lang="en-US" sz="1800" b="0" strike="noStrike" spc="-1">
              <a:latin typeface="Arial"/>
            </a:endParaRPr>
          </a:p>
          <a:p>
            <a:pPr marL="285840" indent="-285120">
              <a:lnSpc>
                <a:spcPct val="100000"/>
              </a:lnSpc>
              <a:buSzPct val="100045"/>
              <a:buBlip>
                <a:blip r:embed="rId5"/>
              </a:buBlip>
            </a:pPr>
            <a:r>
              <a:rPr lang="tr-TR" sz="1800" b="1" strike="noStrike" spc="-1">
                <a:solidFill>
                  <a:srgbClr val="66FFFF"/>
                </a:solidFill>
                <a:latin typeface="Roboto"/>
                <a:ea typeface="Roboto"/>
              </a:rPr>
              <a:t>Yetkililerin talimatlarına uyun</a:t>
            </a:r>
            <a:endParaRPr lang="en-US" sz="1800" b="0" strike="noStrike" spc="-1">
              <a:latin typeface="Arial"/>
            </a:endParaRPr>
          </a:p>
          <a:p>
            <a:pPr marL="285840" indent="-285120">
              <a:lnSpc>
                <a:spcPct val="100000"/>
              </a:lnSpc>
              <a:buSzPct val="100045"/>
              <a:buBlip>
                <a:blip r:embed="rId5"/>
              </a:buBlip>
            </a:pPr>
            <a:r>
              <a:rPr lang="tr-TR" sz="1800" b="1" strike="noStrike" spc="-1">
                <a:solidFill>
                  <a:srgbClr val="66FFFF"/>
                </a:solidFill>
                <a:latin typeface="Roboto"/>
                <a:ea typeface="Roboto"/>
              </a:rPr>
              <a:t>Tavsiye edilen tahliye yollarını takip edin</a:t>
            </a:r>
            <a:endParaRPr lang="en-US" sz="1800" b="0" strike="noStrike" spc="-1">
              <a:latin typeface="Arial"/>
            </a:endParaRPr>
          </a:p>
        </p:txBody>
      </p:sp>
      <p:pic>
        <p:nvPicPr>
          <p:cNvPr id="481" name="Resim 16"/>
          <p:cNvPicPr/>
          <p:nvPr/>
        </p:nvPicPr>
        <p:blipFill>
          <a:blip r:embed="rId7"/>
          <a:stretch/>
        </p:blipFill>
        <p:spPr>
          <a:xfrm>
            <a:off x="7944120" y="3894840"/>
            <a:ext cx="1660320" cy="1660320"/>
          </a:xfrm>
          <a:prstGeom prst="rect">
            <a:avLst/>
          </a:prstGeom>
          <a:ln w="0">
            <a:noFill/>
          </a:ln>
        </p:spPr>
      </p:pic>
      <p:sp>
        <p:nvSpPr>
          <p:cNvPr id="482" name="Başlık 1"/>
          <p:cNvSpPr/>
          <p:nvPr/>
        </p:nvSpPr>
        <p:spPr>
          <a:xfrm>
            <a:off x="5455800" y="281880"/>
            <a:ext cx="4923720" cy="544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90000"/>
              </a:lnSpc>
            </a:pPr>
            <a:r>
              <a:rPr lang="tr-TR" sz="2400" b="1" strike="noStrike" spc="-1">
                <a:solidFill>
                  <a:srgbClr val="2F5597"/>
                </a:solidFill>
                <a:latin typeface="Roboto"/>
                <a:ea typeface="Roboto"/>
              </a:rPr>
              <a:t>Bölgesel Tahliye</a:t>
            </a:r>
            <a:endParaRPr lang="en-US" sz="2400" b="0" strike="noStrike" spc="-1">
              <a:latin typeface="Arial"/>
            </a:endParaRPr>
          </a:p>
        </p:txBody>
      </p:sp>
      <p:grpSp>
        <p:nvGrpSpPr>
          <p:cNvPr id="483" name="Grup 22"/>
          <p:cNvGrpSpPr/>
          <p:nvPr/>
        </p:nvGrpSpPr>
        <p:grpSpPr>
          <a:xfrm>
            <a:off x="10339920" y="2522520"/>
            <a:ext cx="726120" cy="1418760"/>
            <a:chOff x="10339920" y="2522520"/>
            <a:chExt cx="726120" cy="1418760"/>
          </a:xfrm>
        </p:grpSpPr>
        <p:pic>
          <p:nvPicPr>
            <p:cNvPr id="484" name="Resim 19"/>
            <p:cNvPicPr/>
            <p:nvPr/>
          </p:nvPicPr>
          <p:blipFill>
            <a:blip r:embed="rId8"/>
            <a:stretch/>
          </p:blipFill>
          <p:spPr>
            <a:xfrm>
              <a:off x="10339920" y="2522520"/>
              <a:ext cx="726120" cy="689400"/>
            </a:xfrm>
            <a:prstGeom prst="rect">
              <a:avLst/>
            </a:prstGeom>
            <a:ln w="0">
              <a:noFill/>
            </a:ln>
          </p:spPr>
        </p:pic>
        <p:sp>
          <p:nvSpPr>
            <p:cNvPr id="485" name="Düz Bağlayıcı 20"/>
            <p:cNvSpPr/>
            <p:nvPr/>
          </p:nvSpPr>
          <p:spPr>
            <a:xfrm>
              <a:off x="10703160" y="3125520"/>
              <a:ext cx="0" cy="815760"/>
            </a:xfrm>
            <a:prstGeom prst="line">
              <a:avLst/>
            </a:prstGeom>
            <a:ln>
              <a:solidFill>
                <a:srgbClr val="4472C4"/>
              </a:solidFill>
            </a:ln>
          </p:spPr>
          <p:style>
            <a:lnRef idx="3">
              <a:schemeClr val="accent1"/>
            </a:lnRef>
            <a:fillRef idx="0">
              <a:schemeClr val="accent1"/>
            </a:fillRef>
            <a:effectRef idx="2">
              <a:schemeClr val="accent1"/>
            </a:effectRef>
            <a:fontRef idx="minor"/>
          </p:style>
        </p:sp>
      </p:grpSp>
      <p:pic>
        <p:nvPicPr>
          <p:cNvPr id="486" name="Picture 2"/>
          <p:cNvPicPr/>
          <p:nvPr/>
        </p:nvPicPr>
        <p:blipFill>
          <a:blip r:embed="rId9"/>
          <a:stretch/>
        </p:blipFill>
        <p:spPr>
          <a:xfrm>
            <a:off x="11176920" y="106560"/>
            <a:ext cx="921960" cy="92232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xmlns:p15="http://schemas.microsoft.com/office/powerpoint/2012/main">
      <p:transition spd="slow">
        <p:push dir="u"/>
      </p:transition>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childTnLst>
                                    <p:set>
                                      <p:cBhvr>
                                        <p:cTn id="6" dur="1" fill="hold">
                                          <p:stCondLst>
                                            <p:cond delay="0"/>
                                          </p:stCondLst>
                                        </p:cTn>
                                        <p:tgtEl>
                                          <p:spTgt spid="475"/>
                                        </p:tgtEl>
                                        <p:attrNameLst>
                                          <p:attrName>style.visibility</p:attrName>
                                        </p:attrNameLst>
                                      </p:cBhvr>
                                      <p:to>
                                        <p:strVal val="visible"/>
                                      </p:to>
                                    </p:set>
                                    <p:animEffect transition="in" filter="fade">
                                      <p:cBhvr additive="repl">
                                        <p:cTn id="7" dur="500"/>
                                        <p:tgtEl>
                                          <p:spTgt spid="475"/>
                                        </p:tgtEl>
                                      </p:cBhvr>
                                    </p:animEffect>
                                  </p:childTnLst>
                                </p:cTn>
                              </p:par>
                              <p:par>
                                <p:cTn id="8" presetID="10" presetClass="entr" fill="hold" nodeType="withEffect">
                                  <p:stCondLst>
                                    <p:cond delay="0"/>
                                  </p:stCondLst>
                                  <p:childTnLst>
                                    <p:set>
                                      <p:cBhvr>
                                        <p:cTn id="9" dur="1" fill="hold">
                                          <p:stCondLst>
                                            <p:cond delay="0"/>
                                          </p:stCondLst>
                                        </p:cTn>
                                        <p:tgtEl>
                                          <p:spTgt spid="474"/>
                                        </p:tgtEl>
                                        <p:attrNameLst>
                                          <p:attrName>style.visibility</p:attrName>
                                        </p:attrNameLst>
                                      </p:cBhvr>
                                      <p:to>
                                        <p:strVal val="visible"/>
                                      </p:to>
                                    </p:set>
                                    <p:animEffect transition="in" filter="fade">
                                      <p:cBhvr additive="repl">
                                        <p:cTn id="10" dur="500"/>
                                        <p:tgtEl>
                                          <p:spTgt spid="474"/>
                                        </p:tgtEl>
                                      </p:cBhvr>
                                    </p:animEffect>
                                  </p:childTnLst>
                                </p:cTn>
                              </p:par>
                              <p:par>
                                <p:cTn id="11" presetID="10" presetClass="entr" fill="hold" nodeType="withEffect">
                                  <p:stCondLst>
                                    <p:cond delay="0"/>
                                  </p:stCondLst>
                                  <p:childTnLst>
                                    <p:set>
                                      <p:cBhvr>
                                        <p:cTn id="12" dur="1" fill="hold">
                                          <p:stCondLst>
                                            <p:cond delay="0"/>
                                          </p:stCondLst>
                                        </p:cTn>
                                        <p:tgtEl>
                                          <p:spTgt spid="476"/>
                                        </p:tgtEl>
                                        <p:attrNameLst>
                                          <p:attrName>style.visibility</p:attrName>
                                        </p:attrNameLst>
                                      </p:cBhvr>
                                      <p:to>
                                        <p:strVal val="visible"/>
                                      </p:to>
                                    </p:set>
                                    <p:animEffect transition="in" filter="fade">
                                      <p:cBhvr additive="repl">
                                        <p:cTn id="13" dur="500"/>
                                        <p:tgtEl>
                                          <p:spTgt spid="47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fill="hold" nodeType="clickEffect">
                                  <p:stCondLst>
                                    <p:cond delay="0"/>
                                  </p:stCondLst>
                                  <p:childTnLst>
                                    <p:set>
                                      <p:cBhvr>
                                        <p:cTn id="17" dur="1" fill="hold">
                                          <p:stCondLst>
                                            <p:cond delay="0"/>
                                          </p:stCondLst>
                                        </p:cTn>
                                        <p:tgtEl>
                                          <p:spTgt spid="477"/>
                                        </p:tgtEl>
                                        <p:attrNameLst>
                                          <p:attrName>style.visibility</p:attrName>
                                        </p:attrNameLst>
                                      </p:cBhvr>
                                      <p:to>
                                        <p:strVal val="visible"/>
                                      </p:to>
                                    </p:set>
                                    <p:animEffect transition="in" filter="fade">
                                      <p:cBhvr additive="repl">
                                        <p:cTn id="18" dur="500"/>
                                        <p:tgtEl>
                                          <p:spTgt spid="47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fill="hold" nodeType="clickEffect">
                                  <p:stCondLst>
                                    <p:cond delay="0"/>
                                  </p:stCondLst>
                                  <p:childTnLst>
                                    <p:set>
                                      <p:cBhvr>
                                        <p:cTn id="22" dur="1" fill="hold">
                                          <p:stCondLst>
                                            <p:cond delay="0"/>
                                          </p:stCondLst>
                                        </p:cTn>
                                        <p:tgtEl>
                                          <p:spTgt spid="479"/>
                                        </p:tgtEl>
                                        <p:attrNameLst>
                                          <p:attrName>style.visibility</p:attrName>
                                        </p:attrNameLst>
                                      </p:cBhvr>
                                      <p:to>
                                        <p:strVal val="visible"/>
                                      </p:to>
                                    </p:set>
                                    <p:animEffect transition="in" filter="fade">
                                      <p:cBhvr additive="repl">
                                        <p:cTn id="23" dur="500"/>
                                        <p:tgtEl>
                                          <p:spTgt spid="479"/>
                                        </p:tgtEl>
                                      </p:cBhvr>
                                    </p:animEffect>
                                  </p:childTnLst>
                                </p:cTn>
                              </p:par>
                              <p:par>
                                <p:cTn id="24" presetID="10" presetClass="entr" fill="hold" nodeType="withEffect">
                                  <p:stCondLst>
                                    <p:cond delay="0"/>
                                  </p:stCondLst>
                                  <p:childTnLst>
                                    <p:set>
                                      <p:cBhvr>
                                        <p:cTn id="25" dur="1" fill="hold">
                                          <p:stCondLst>
                                            <p:cond delay="0"/>
                                          </p:stCondLst>
                                        </p:cTn>
                                        <p:tgtEl>
                                          <p:spTgt spid="482"/>
                                        </p:tgtEl>
                                        <p:attrNameLst>
                                          <p:attrName>style.visibility</p:attrName>
                                        </p:attrNameLst>
                                      </p:cBhvr>
                                      <p:to>
                                        <p:strVal val="visible"/>
                                      </p:to>
                                    </p:set>
                                    <p:animEffect transition="in" filter="fade">
                                      <p:cBhvr additive="repl">
                                        <p:cTn id="26" dur="500"/>
                                        <p:tgtEl>
                                          <p:spTgt spid="482"/>
                                        </p:tgtEl>
                                      </p:cBhvr>
                                    </p:animEffect>
                                  </p:childTnLst>
                                </p:cTn>
                              </p:par>
                              <p:par>
                                <p:cTn id="27" presetID="10" presetClass="entr" fill="hold" nodeType="withEffect">
                                  <p:stCondLst>
                                    <p:cond delay="0"/>
                                  </p:stCondLst>
                                  <p:childTnLst>
                                    <p:set>
                                      <p:cBhvr>
                                        <p:cTn id="28" dur="1" fill="hold">
                                          <p:stCondLst>
                                            <p:cond delay="0"/>
                                          </p:stCondLst>
                                        </p:cTn>
                                        <p:tgtEl>
                                          <p:spTgt spid="478"/>
                                        </p:tgtEl>
                                        <p:attrNameLst>
                                          <p:attrName>style.visibility</p:attrName>
                                        </p:attrNameLst>
                                      </p:cBhvr>
                                      <p:to>
                                        <p:strVal val="visible"/>
                                      </p:to>
                                    </p:set>
                                    <p:animEffect transition="in" filter="fade">
                                      <p:cBhvr additive="repl">
                                        <p:cTn id="29" dur="500"/>
                                        <p:tgtEl>
                                          <p:spTgt spid="478"/>
                                        </p:tgtEl>
                                      </p:cBhvr>
                                    </p:animEffect>
                                  </p:childTnLst>
                                </p:cTn>
                              </p:par>
                              <p:par>
                                <p:cTn id="30" presetID="10" presetClass="entr" fill="hold" nodeType="withEffect">
                                  <p:stCondLst>
                                    <p:cond delay="0"/>
                                  </p:stCondLst>
                                  <p:childTnLst>
                                    <p:set>
                                      <p:cBhvr>
                                        <p:cTn id="31" dur="1" fill="hold">
                                          <p:stCondLst>
                                            <p:cond delay="0"/>
                                          </p:stCondLst>
                                        </p:cTn>
                                        <p:tgtEl>
                                          <p:spTgt spid="481"/>
                                        </p:tgtEl>
                                        <p:attrNameLst>
                                          <p:attrName>style.visibility</p:attrName>
                                        </p:attrNameLst>
                                      </p:cBhvr>
                                      <p:to>
                                        <p:strVal val="visible"/>
                                      </p:to>
                                    </p:set>
                                    <p:animEffect transition="in" filter="fade">
                                      <p:cBhvr additive="repl">
                                        <p:cTn id="32" dur="500"/>
                                        <p:tgtEl>
                                          <p:spTgt spid="481"/>
                                        </p:tgtEl>
                                      </p:cBhvr>
                                    </p:animEffect>
                                  </p:childTnLst>
                                </p:cTn>
                              </p:par>
                              <p:par>
                                <p:cTn id="33" presetID="10" presetClass="entr" fill="hold" nodeType="withEffect">
                                  <p:stCondLst>
                                    <p:cond delay="0"/>
                                  </p:stCondLst>
                                  <p:childTnLst>
                                    <p:set>
                                      <p:cBhvr>
                                        <p:cTn id="34" dur="1" fill="hold">
                                          <p:stCondLst>
                                            <p:cond delay="0"/>
                                          </p:stCondLst>
                                        </p:cTn>
                                        <p:tgtEl>
                                          <p:spTgt spid="480"/>
                                        </p:tgtEl>
                                        <p:attrNameLst>
                                          <p:attrName>style.visibility</p:attrName>
                                        </p:attrNameLst>
                                      </p:cBhvr>
                                      <p:to>
                                        <p:strVal val="visible"/>
                                      </p:to>
                                    </p:set>
                                    <p:animEffect transition="in" filter="fade">
                                      <p:cBhvr additive="repl">
                                        <p:cTn id="35" dur="500"/>
                                        <p:tgtEl>
                                          <p:spTgt spid="480"/>
                                        </p:tgtEl>
                                      </p:cBhvr>
                                    </p:animEffect>
                                  </p:childTnLst>
                                </p:cTn>
                              </p:par>
                            </p:childTnLst>
                          </p:cTn>
                        </p:par>
                        <p:par>
                          <p:cTn id="36" fill="hold">
                            <p:stCondLst>
                              <p:cond delay="500"/>
                            </p:stCondLst>
                            <p:childTnLst>
                              <p:par>
                                <p:cTn id="37" presetID="42" presetClass="path" fill="hold" nodeType="afterEffect">
                                  <p:stCondLst>
                                    <p:cond delay="0"/>
                                  </p:stCondLst>
                                  <p:childTnLst>
                                    <p:animMotion origin="layout" path="M -1.45833E-006 1.11111E-006 L 0.00365 -0.2 E">
                                      <p:cBhvr>
                                        <p:cTn id="38" dur="2000" fill="hold"/>
                                        <p:tgtEl>
                                          <p:spTgt spid="481"/>
                                        </p:tgtEl>
                                        <p:attrNameLst>
                                          <p:attrName>ppt_x</p:attrName>
                                          <p:attrName>ppt_y</p:attrName>
                                        </p:attrNameLst>
                                      </p:cBhvr>
                                    </p:animMotion>
                                  </p:childTnLst>
                                </p:cTn>
                              </p:par>
                              <p:par>
                                <p:cTn id="39" presetID="10" presetClass="entr" fill="hold" nodeType="withEffect">
                                  <p:stCondLst>
                                    <p:cond delay="0"/>
                                  </p:stCondLst>
                                  <p:childTnLst>
                                    <p:set>
                                      <p:cBhvr>
                                        <p:cTn id="40" dur="1" fill="hold">
                                          <p:stCondLst>
                                            <p:cond delay="0"/>
                                          </p:stCondLst>
                                        </p:cTn>
                                        <p:tgtEl>
                                          <p:spTgt spid="483"/>
                                        </p:tgtEl>
                                        <p:attrNameLst>
                                          <p:attrName>style.visibility</p:attrName>
                                        </p:attrNameLst>
                                      </p:cBhvr>
                                      <p:to>
                                        <p:strVal val="visible"/>
                                      </p:to>
                                    </p:set>
                                    <p:animEffect transition="in" filter="fade">
                                      <p:cBhvr additive="repl">
                                        <p:cTn id="41" dur="500"/>
                                        <p:tgtEl>
                                          <p:spTgt spid="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7" name="Resim 2" descr="saat içeren bir resim&#10;&#10;Açıklama otomatik olarak oluşturuldu"/>
          <p:cNvPicPr/>
          <p:nvPr/>
        </p:nvPicPr>
        <p:blipFill>
          <a:blip r:embed="rId3"/>
          <a:stretch/>
        </p:blipFill>
        <p:spPr>
          <a:xfrm>
            <a:off x="2481840" y="-228240"/>
            <a:ext cx="9810360" cy="5068800"/>
          </a:xfrm>
          <a:prstGeom prst="rect">
            <a:avLst/>
          </a:prstGeom>
          <a:ln w="0">
            <a:noFill/>
          </a:ln>
        </p:spPr>
      </p:pic>
      <p:sp>
        <p:nvSpPr>
          <p:cNvPr id="488" name="Başlık 1"/>
          <p:cNvSpPr/>
          <p:nvPr/>
        </p:nvSpPr>
        <p:spPr>
          <a:xfrm>
            <a:off x="360360" y="295560"/>
            <a:ext cx="10992960" cy="544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90000"/>
              </a:lnSpc>
            </a:pPr>
            <a:r>
              <a:rPr lang="tr-TR" sz="2400" b="1" strike="noStrike" spc="-1">
                <a:solidFill>
                  <a:srgbClr val="ED7D31"/>
                </a:solidFill>
                <a:latin typeface="Roboto"/>
                <a:ea typeface="Roboto"/>
              </a:rPr>
              <a:t>İlk Yardım</a:t>
            </a:r>
            <a:endParaRPr lang="en-US" sz="2400" b="0" strike="noStrike" spc="-1">
              <a:latin typeface="Arial"/>
            </a:endParaRPr>
          </a:p>
        </p:txBody>
      </p:sp>
      <p:sp>
        <p:nvSpPr>
          <p:cNvPr id="489" name="Metin kutusu 5"/>
          <p:cNvSpPr/>
          <p:nvPr/>
        </p:nvSpPr>
        <p:spPr>
          <a:xfrm>
            <a:off x="1819800" y="4097160"/>
            <a:ext cx="3282840" cy="516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r">
              <a:lnSpc>
                <a:spcPct val="100000"/>
              </a:lnSpc>
            </a:pPr>
            <a:r>
              <a:rPr lang="tr-TR" sz="2800" b="1" strike="noStrike" spc="-1">
                <a:solidFill>
                  <a:srgbClr val="0070C0"/>
                </a:solidFill>
                <a:latin typeface="Calibri"/>
                <a:ea typeface="DejaVu Sans"/>
              </a:rPr>
              <a:t>KORUMA</a:t>
            </a:r>
            <a:endParaRPr lang="en-US" sz="2800" b="0" strike="noStrike" spc="-1">
              <a:latin typeface="Arial"/>
            </a:endParaRPr>
          </a:p>
        </p:txBody>
      </p:sp>
      <p:sp>
        <p:nvSpPr>
          <p:cNvPr id="490" name="Metin kutusu 6"/>
          <p:cNvSpPr/>
          <p:nvPr/>
        </p:nvSpPr>
        <p:spPr>
          <a:xfrm>
            <a:off x="5634720" y="4097160"/>
            <a:ext cx="3282840" cy="516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tr-TR" sz="2800" b="1" strike="noStrike" spc="-1">
                <a:solidFill>
                  <a:srgbClr val="33CCCC"/>
                </a:solidFill>
                <a:latin typeface="Calibri"/>
                <a:ea typeface="DejaVu Sans"/>
              </a:rPr>
              <a:t>BİLDİRME</a:t>
            </a:r>
            <a:endParaRPr lang="en-US" sz="2800" b="0" strike="noStrike" spc="-1">
              <a:latin typeface="Arial"/>
            </a:endParaRPr>
          </a:p>
        </p:txBody>
      </p:sp>
      <p:sp>
        <p:nvSpPr>
          <p:cNvPr id="491" name="Metin kutusu 7"/>
          <p:cNvSpPr/>
          <p:nvPr/>
        </p:nvSpPr>
        <p:spPr>
          <a:xfrm>
            <a:off x="8602200" y="4097160"/>
            <a:ext cx="3282840" cy="516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tr-TR" sz="2800" b="1" strike="noStrike" spc="-1">
                <a:solidFill>
                  <a:srgbClr val="00B050"/>
                </a:solidFill>
                <a:latin typeface="Calibri"/>
                <a:ea typeface="DejaVu Sans"/>
              </a:rPr>
              <a:t>KURTARMA</a:t>
            </a:r>
            <a:endParaRPr lang="en-US" sz="2800" b="0" strike="noStrike" spc="-1">
              <a:latin typeface="Arial"/>
            </a:endParaRPr>
          </a:p>
        </p:txBody>
      </p:sp>
      <p:sp>
        <p:nvSpPr>
          <p:cNvPr id="492" name="Dikdörtgen 8"/>
          <p:cNvSpPr/>
          <p:nvPr/>
        </p:nvSpPr>
        <p:spPr>
          <a:xfrm>
            <a:off x="282600" y="1880280"/>
            <a:ext cx="2890080" cy="1004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tr-TR" sz="2000" b="1" strike="noStrike" spc="-1">
                <a:solidFill>
                  <a:srgbClr val="FF3300"/>
                </a:solidFill>
                <a:latin typeface="Roboto"/>
                <a:ea typeface="Roboto"/>
              </a:rPr>
              <a:t>EĞİTİMİNİZ YOKSA</a:t>
            </a:r>
            <a:endParaRPr lang="en-US" sz="2000" b="0" strike="noStrike" spc="-1">
              <a:latin typeface="Arial"/>
            </a:endParaRPr>
          </a:p>
          <a:p>
            <a:pPr algn="ctr">
              <a:lnSpc>
                <a:spcPct val="100000"/>
              </a:lnSpc>
            </a:pPr>
            <a:r>
              <a:rPr lang="tr-TR" sz="2000" b="1" strike="noStrike" spc="-1">
                <a:solidFill>
                  <a:srgbClr val="FF3300"/>
                </a:solidFill>
                <a:latin typeface="Roboto"/>
                <a:ea typeface="Roboto"/>
              </a:rPr>
              <a:t>YARALIYA MÜDAHALE ETMEYİN !</a:t>
            </a:r>
            <a:endParaRPr lang="en-US" sz="2000" b="0" strike="noStrike" spc="-1">
              <a:latin typeface="Arial"/>
            </a:endParaRPr>
          </a:p>
        </p:txBody>
      </p:sp>
      <p:sp>
        <p:nvSpPr>
          <p:cNvPr id="493" name="Dikdörtgen 9"/>
          <p:cNvSpPr/>
          <p:nvPr/>
        </p:nvSpPr>
        <p:spPr>
          <a:xfrm>
            <a:off x="9327240" y="4591440"/>
            <a:ext cx="3118680" cy="118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tr-TR" sz="1800" b="1" strike="noStrike" spc="-1">
                <a:solidFill>
                  <a:srgbClr val="00B050"/>
                </a:solidFill>
                <a:latin typeface="Roboto"/>
                <a:ea typeface="Roboto"/>
              </a:rPr>
              <a:t>Olay yerinde hasta / yaralılara müdahale hızlı ancak sakin bir şekilde yapılmalıdır.</a:t>
            </a:r>
            <a:endParaRPr lang="en-US" sz="1800" b="0" strike="noStrike" spc="-1">
              <a:latin typeface="Arial"/>
            </a:endParaRPr>
          </a:p>
        </p:txBody>
      </p:sp>
      <p:sp>
        <p:nvSpPr>
          <p:cNvPr id="494" name="Dikdörtgen 10"/>
          <p:cNvSpPr/>
          <p:nvPr/>
        </p:nvSpPr>
        <p:spPr>
          <a:xfrm>
            <a:off x="5418360" y="4591440"/>
            <a:ext cx="3677400" cy="118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tr-TR" sz="1800" b="1" strike="noStrike" spc="-1">
                <a:solidFill>
                  <a:srgbClr val="33CCCC"/>
                </a:solidFill>
                <a:latin typeface="Roboto"/>
                <a:ea typeface="Roboto"/>
              </a:rPr>
              <a:t>Türkiye'de ilkyardım gerektiren her durumda telefon iletişimleri, </a:t>
            </a:r>
            <a:r>
              <a:rPr lang="tr-TR" sz="1800" b="1" strike="noStrike" spc="-1">
                <a:solidFill>
                  <a:srgbClr val="FF0000"/>
                </a:solidFill>
                <a:latin typeface="Roboto"/>
                <a:ea typeface="Roboto"/>
              </a:rPr>
              <a:t>1-1-2</a:t>
            </a:r>
            <a:r>
              <a:rPr lang="tr-TR" sz="1800" b="1" strike="noStrike" spc="-1">
                <a:solidFill>
                  <a:srgbClr val="33CCCC"/>
                </a:solidFill>
                <a:latin typeface="Roboto"/>
                <a:ea typeface="Roboto"/>
              </a:rPr>
              <a:t> acil telefon numarası üzerinden gerçekleştirilir.</a:t>
            </a:r>
            <a:endParaRPr lang="en-US" sz="1800" b="0" strike="noStrike" spc="-1">
              <a:latin typeface="Arial"/>
            </a:endParaRPr>
          </a:p>
        </p:txBody>
      </p:sp>
      <p:sp>
        <p:nvSpPr>
          <p:cNvPr id="495" name="Dikdörtgen 11"/>
          <p:cNvSpPr/>
          <p:nvPr/>
        </p:nvSpPr>
        <p:spPr>
          <a:xfrm>
            <a:off x="379440" y="4591440"/>
            <a:ext cx="4723200" cy="1537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r">
              <a:lnSpc>
                <a:spcPct val="100000"/>
              </a:lnSpc>
            </a:pPr>
            <a:r>
              <a:rPr lang="tr-TR" sz="1800" b="1" strike="noStrike" spc="-1">
                <a:solidFill>
                  <a:srgbClr val="0070C0"/>
                </a:solidFill>
                <a:latin typeface="Roboto"/>
                <a:ea typeface="Roboto"/>
              </a:rPr>
              <a:t>Kaza sonuçlarının ağırlaşmasını önlemek için olay yerinin değerlendirilmesini kapsar.</a:t>
            </a:r>
            <a:endParaRPr lang="en-US" sz="1800" b="0" strike="noStrike" spc="-1">
              <a:latin typeface="Arial"/>
            </a:endParaRPr>
          </a:p>
          <a:p>
            <a:pPr algn="r">
              <a:lnSpc>
                <a:spcPct val="100000"/>
              </a:lnSpc>
              <a:spcBef>
                <a:spcPts val="601"/>
              </a:spcBef>
            </a:pPr>
            <a:r>
              <a:rPr lang="tr-TR" sz="1800" b="1" strike="noStrike" spc="-1">
                <a:solidFill>
                  <a:srgbClr val="0070C0"/>
                </a:solidFill>
                <a:latin typeface="Roboto"/>
                <a:ea typeface="Roboto"/>
              </a:rPr>
              <a:t>En önemli işlem olay yerinde oluşabilecek tehlikeleri belirleyerek güvenli bir çevre oluşturmaktır.</a:t>
            </a:r>
            <a:endParaRPr lang="en-US"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xmlns:p15="http://schemas.microsoft.com/office/powerpoint/2012/main">
      <p:transition spd="slow">
        <p:push dir="u"/>
      </p:transition>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childTnLst>
                                    <p:set>
                                      <p:cBhvr>
                                        <p:cTn id="6" dur="1" fill="hold">
                                          <p:stCondLst>
                                            <p:cond delay="0"/>
                                          </p:stCondLst>
                                        </p:cTn>
                                        <p:tgtEl>
                                          <p:spTgt spid="489"/>
                                        </p:tgtEl>
                                        <p:attrNameLst>
                                          <p:attrName>style.visibility</p:attrName>
                                        </p:attrNameLst>
                                      </p:cBhvr>
                                      <p:to>
                                        <p:strVal val="visible"/>
                                      </p:to>
                                    </p:set>
                                    <p:animEffect transition="in" filter="fade">
                                      <p:cBhvr additive="repl">
                                        <p:cTn id="7" dur="500"/>
                                        <p:tgtEl>
                                          <p:spTgt spid="489"/>
                                        </p:tgtEl>
                                      </p:cBhvr>
                                    </p:animEffect>
                                  </p:childTnLst>
                                </p:cTn>
                              </p:par>
                              <p:par>
                                <p:cTn id="8" presetID="10" presetClass="entr" fill="hold" nodeType="withEffect">
                                  <p:stCondLst>
                                    <p:cond delay="0"/>
                                  </p:stCondLst>
                                  <p:childTnLst>
                                    <p:set>
                                      <p:cBhvr>
                                        <p:cTn id="9" dur="1" fill="hold">
                                          <p:stCondLst>
                                            <p:cond delay="0"/>
                                          </p:stCondLst>
                                        </p:cTn>
                                        <p:tgtEl>
                                          <p:spTgt spid="495"/>
                                        </p:tgtEl>
                                        <p:attrNameLst>
                                          <p:attrName>style.visibility</p:attrName>
                                        </p:attrNameLst>
                                      </p:cBhvr>
                                      <p:to>
                                        <p:strVal val="visible"/>
                                      </p:to>
                                    </p:set>
                                    <p:animEffect transition="in" filter="fade">
                                      <p:cBhvr additive="repl">
                                        <p:cTn id="10" dur="500"/>
                                        <p:tgtEl>
                                          <p:spTgt spid="49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fill="hold" nodeType="clickEffect">
                                  <p:stCondLst>
                                    <p:cond delay="0"/>
                                  </p:stCondLst>
                                  <p:childTnLst>
                                    <p:set>
                                      <p:cBhvr>
                                        <p:cTn id="14" dur="1" fill="hold">
                                          <p:stCondLst>
                                            <p:cond delay="0"/>
                                          </p:stCondLst>
                                        </p:cTn>
                                        <p:tgtEl>
                                          <p:spTgt spid="490"/>
                                        </p:tgtEl>
                                        <p:attrNameLst>
                                          <p:attrName>style.visibility</p:attrName>
                                        </p:attrNameLst>
                                      </p:cBhvr>
                                      <p:to>
                                        <p:strVal val="visible"/>
                                      </p:to>
                                    </p:set>
                                    <p:animEffect transition="in" filter="fade">
                                      <p:cBhvr additive="repl">
                                        <p:cTn id="15" dur="500"/>
                                        <p:tgtEl>
                                          <p:spTgt spid="490"/>
                                        </p:tgtEl>
                                      </p:cBhvr>
                                    </p:animEffect>
                                  </p:childTnLst>
                                </p:cTn>
                              </p:par>
                              <p:par>
                                <p:cTn id="16" presetID="10" presetClass="entr" fill="hold" nodeType="withEffect">
                                  <p:stCondLst>
                                    <p:cond delay="0"/>
                                  </p:stCondLst>
                                  <p:childTnLst>
                                    <p:set>
                                      <p:cBhvr>
                                        <p:cTn id="17" dur="1" fill="hold">
                                          <p:stCondLst>
                                            <p:cond delay="0"/>
                                          </p:stCondLst>
                                        </p:cTn>
                                        <p:tgtEl>
                                          <p:spTgt spid="494"/>
                                        </p:tgtEl>
                                        <p:attrNameLst>
                                          <p:attrName>style.visibility</p:attrName>
                                        </p:attrNameLst>
                                      </p:cBhvr>
                                      <p:to>
                                        <p:strVal val="visible"/>
                                      </p:to>
                                    </p:set>
                                    <p:animEffect transition="in" filter="fade">
                                      <p:cBhvr additive="repl">
                                        <p:cTn id="18" dur="500"/>
                                        <p:tgtEl>
                                          <p:spTgt spid="49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fill="hold" nodeType="clickEffect">
                                  <p:stCondLst>
                                    <p:cond delay="0"/>
                                  </p:stCondLst>
                                  <p:childTnLst>
                                    <p:set>
                                      <p:cBhvr>
                                        <p:cTn id="22" dur="1" fill="hold">
                                          <p:stCondLst>
                                            <p:cond delay="0"/>
                                          </p:stCondLst>
                                        </p:cTn>
                                        <p:tgtEl>
                                          <p:spTgt spid="491"/>
                                        </p:tgtEl>
                                        <p:attrNameLst>
                                          <p:attrName>style.visibility</p:attrName>
                                        </p:attrNameLst>
                                      </p:cBhvr>
                                      <p:to>
                                        <p:strVal val="visible"/>
                                      </p:to>
                                    </p:set>
                                    <p:animEffect transition="in" filter="fade">
                                      <p:cBhvr additive="repl">
                                        <p:cTn id="23" dur="500"/>
                                        <p:tgtEl>
                                          <p:spTgt spid="491"/>
                                        </p:tgtEl>
                                      </p:cBhvr>
                                    </p:animEffect>
                                  </p:childTnLst>
                                </p:cTn>
                              </p:par>
                              <p:par>
                                <p:cTn id="24" presetID="10" presetClass="entr" fill="hold" nodeType="withEffect">
                                  <p:stCondLst>
                                    <p:cond delay="0"/>
                                  </p:stCondLst>
                                  <p:childTnLst>
                                    <p:set>
                                      <p:cBhvr>
                                        <p:cTn id="25" dur="1" fill="hold">
                                          <p:stCondLst>
                                            <p:cond delay="0"/>
                                          </p:stCondLst>
                                        </p:cTn>
                                        <p:tgtEl>
                                          <p:spTgt spid="493"/>
                                        </p:tgtEl>
                                        <p:attrNameLst>
                                          <p:attrName>style.visibility</p:attrName>
                                        </p:attrNameLst>
                                      </p:cBhvr>
                                      <p:to>
                                        <p:strVal val="visible"/>
                                      </p:to>
                                    </p:set>
                                    <p:animEffect transition="in" filter="fade">
                                      <p:cBhvr additive="repl">
                                        <p:cTn id="26" dur="500"/>
                                        <p:tgtEl>
                                          <p:spTgt spid="493"/>
                                        </p:tgtEl>
                                      </p:cBhvr>
                                    </p:animEffect>
                                  </p:childTnLst>
                                </p:cTn>
                              </p:par>
                            </p:childTnLst>
                          </p:cTn>
                        </p:par>
                        <p:par>
                          <p:cTn id="27" fill="hold">
                            <p:stCondLst>
                              <p:cond delay="500"/>
                            </p:stCondLst>
                            <p:childTnLst>
                              <p:par>
                                <p:cTn id="28" presetID="10" presetClass="entr" fill="hold" nodeType="afterEffect">
                                  <p:stCondLst>
                                    <p:cond delay="500"/>
                                  </p:stCondLst>
                                  <p:childTnLst>
                                    <p:set>
                                      <p:cBhvr>
                                        <p:cTn id="29" dur="1" fill="hold">
                                          <p:stCondLst>
                                            <p:cond delay="0"/>
                                          </p:stCondLst>
                                        </p:cTn>
                                        <p:tgtEl>
                                          <p:spTgt spid="492"/>
                                        </p:tgtEl>
                                        <p:attrNameLst>
                                          <p:attrName>style.visibility</p:attrName>
                                        </p:attrNameLst>
                                      </p:cBhvr>
                                      <p:to>
                                        <p:strVal val="visible"/>
                                      </p:to>
                                    </p:set>
                                    <p:animEffect transition="in" filter="fade">
                                      <p:cBhvr additive="repl">
                                        <p:cTn id="30" dur="500"/>
                                        <p:tgtEl>
                                          <p:spTgt spid="4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6" name="Resim 2" descr="bina, köprü içeren bir resim&#10;&#10;Açıklama otomatik olarak oluşturuldu"/>
          <p:cNvPicPr/>
          <p:nvPr/>
        </p:nvPicPr>
        <p:blipFill>
          <a:blip r:embed="rId3"/>
          <a:stretch/>
        </p:blipFill>
        <p:spPr>
          <a:xfrm>
            <a:off x="-384840" y="-1122840"/>
            <a:ext cx="12961080" cy="7289280"/>
          </a:xfrm>
          <a:prstGeom prst="rect">
            <a:avLst/>
          </a:prstGeom>
          <a:ln w="0">
            <a:noFill/>
          </a:ln>
        </p:spPr>
      </p:pic>
      <p:pic>
        <p:nvPicPr>
          <p:cNvPr id="497" name="Resim 4" descr="oyun, çiçek içeren bir resim&#10;&#10;Açıklama otomatik olarak oluşturuldu"/>
          <p:cNvPicPr/>
          <p:nvPr/>
        </p:nvPicPr>
        <p:blipFill>
          <a:blip r:embed="rId4"/>
          <a:stretch/>
        </p:blipFill>
        <p:spPr>
          <a:xfrm>
            <a:off x="7713000" y="3125520"/>
            <a:ext cx="4802760" cy="3327840"/>
          </a:xfrm>
          <a:prstGeom prst="rect">
            <a:avLst/>
          </a:prstGeom>
          <a:ln w="0">
            <a:noFill/>
          </a:ln>
        </p:spPr>
      </p:pic>
      <p:pic>
        <p:nvPicPr>
          <p:cNvPr id="498" name="Resim 6" descr="çiçek, oyun içeren bir resim&#10;&#10;Açıklama otomatik olarak oluşturuldu"/>
          <p:cNvPicPr/>
          <p:nvPr/>
        </p:nvPicPr>
        <p:blipFill>
          <a:blip r:embed="rId5"/>
          <a:stretch/>
        </p:blipFill>
        <p:spPr>
          <a:xfrm>
            <a:off x="6558120" y="3451320"/>
            <a:ext cx="5357520" cy="3096000"/>
          </a:xfrm>
          <a:prstGeom prst="rect">
            <a:avLst/>
          </a:prstGeom>
          <a:ln w="0">
            <a:noFill/>
          </a:ln>
        </p:spPr>
      </p:pic>
      <p:pic>
        <p:nvPicPr>
          <p:cNvPr id="499" name="Resim 8" descr="saat içeren bir resim&#10;&#10;Açıklama otomatik olarak oluşturuldu"/>
          <p:cNvPicPr/>
          <p:nvPr/>
        </p:nvPicPr>
        <p:blipFill>
          <a:blip r:embed="rId6"/>
          <a:stretch/>
        </p:blipFill>
        <p:spPr>
          <a:xfrm>
            <a:off x="5008320" y="3293640"/>
            <a:ext cx="3760560" cy="3528720"/>
          </a:xfrm>
          <a:prstGeom prst="rect">
            <a:avLst/>
          </a:prstGeom>
          <a:ln w="0">
            <a:noFill/>
          </a:ln>
        </p:spPr>
      </p:pic>
      <p:pic>
        <p:nvPicPr>
          <p:cNvPr id="500" name="Resim 10" descr="ışık, çizim içeren bir resim&#10;&#10;Açıklama otomatik olarak oluşturuldu"/>
          <p:cNvPicPr/>
          <p:nvPr/>
        </p:nvPicPr>
        <p:blipFill>
          <a:blip r:embed="rId7"/>
          <a:stretch/>
        </p:blipFill>
        <p:spPr>
          <a:xfrm>
            <a:off x="2777760" y="3177360"/>
            <a:ext cx="4345560" cy="3224160"/>
          </a:xfrm>
          <a:prstGeom prst="rect">
            <a:avLst/>
          </a:prstGeom>
          <a:ln w="0">
            <a:noFill/>
          </a:ln>
        </p:spPr>
      </p:pic>
      <p:pic>
        <p:nvPicPr>
          <p:cNvPr id="501" name="Resim 12" descr="oyun, çiçek, yiyecek içeren bir resim&#10;&#10;Açıklama otomatik olarak oluşturuldu"/>
          <p:cNvPicPr/>
          <p:nvPr/>
        </p:nvPicPr>
        <p:blipFill>
          <a:blip r:embed="rId8"/>
          <a:stretch/>
        </p:blipFill>
        <p:spPr>
          <a:xfrm>
            <a:off x="-315000" y="3102480"/>
            <a:ext cx="5357520" cy="3096000"/>
          </a:xfrm>
          <a:prstGeom prst="rect">
            <a:avLst/>
          </a:prstGeom>
          <a:ln w="0">
            <a:noFill/>
          </a:ln>
        </p:spPr>
      </p:pic>
      <p:sp>
        <p:nvSpPr>
          <p:cNvPr id="502" name="Başlık 1"/>
          <p:cNvSpPr/>
          <p:nvPr/>
        </p:nvSpPr>
        <p:spPr>
          <a:xfrm>
            <a:off x="360360" y="295560"/>
            <a:ext cx="10992960" cy="544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90000"/>
              </a:lnSpc>
            </a:pPr>
            <a:r>
              <a:rPr lang="tr-TR" sz="2400" b="1" strike="noStrike" spc="-1">
                <a:solidFill>
                  <a:srgbClr val="ED7D31"/>
                </a:solidFill>
                <a:latin typeface="Roboto"/>
                <a:ea typeface="Roboto"/>
              </a:rPr>
              <a:t>Afet ve Acil Durumlar Sonrası; İlk Saatler</a:t>
            </a:r>
            <a:endParaRPr lang="en-US"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xmlns:p15="http://schemas.microsoft.com/office/powerpoint/2012/main">
      <p:transition spd="slow">
        <p:push dir="u"/>
      </p:transition>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10" presetClass="entr" fill="hold" nodeType="withEffect">
                                  <p:stCondLst>
                                    <p:cond delay="500"/>
                                  </p:stCondLst>
                                  <p:childTnLst>
                                    <p:set>
                                      <p:cBhvr>
                                        <p:cTn id="6" dur="1" fill="hold">
                                          <p:stCondLst>
                                            <p:cond delay="0"/>
                                          </p:stCondLst>
                                        </p:cTn>
                                        <p:tgtEl>
                                          <p:spTgt spid="501"/>
                                        </p:tgtEl>
                                        <p:attrNameLst>
                                          <p:attrName>style.visibility</p:attrName>
                                        </p:attrNameLst>
                                      </p:cBhvr>
                                      <p:to>
                                        <p:strVal val="visible"/>
                                      </p:to>
                                    </p:set>
                                    <p:animEffect transition="in" filter="fade">
                                      <p:cBhvr additive="repl">
                                        <p:cTn id="7" dur="750"/>
                                        <p:tgtEl>
                                          <p:spTgt spid="501"/>
                                        </p:tgtEl>
                                      </p:cBhvr>
                                    </p:animEffect>
                                  </p:childTnLst>
                                </p:cTn>
                              </p:par>
                            </p:childTnLst>
                          </p:cTn>
                        </p:par>
                        <p:par>
                          <p:cTn id="8" fill="hold">
                            <p:stCondLst>
                              <p:cond delay="1250"/>
                            </p:stCondLst>
                            <p:childTnLst>
                              <p:par>
                                <p:cTn id="9" presetID="10" presetClass="entr" fill="hold" nodeType="afterEffect">
                                  <p:stCondLst>
                                    <p:cond delay="500"/>
                                  </p:stCondLst>
                                  <p:childTnLst>
                                    <p:set>
                                      <p:cBhvr>
                                        <p:cTn id="10" dur="1" fill="hold">
                                          <p:stCondLst>
                                            <p:cond delay="0"/>
                                          </p:stCondLst>
                                        </p:cTn>
                                        <p:tgtEl>
                                          <p:spTgt spid="500"/>
                                        </p:tgtEl>
                                        <p:attrNameLst>
                                          <p:attrName>style.visibility</p:attrName>
                                        </p:attrNameLst>
                                      </p:cBhvr>
                                      <p:to>
                                        <p:strVal val="visible"/>
                                      </p:to>
                                    </p:set>
                                    <p:animEffect transition="in" filter="fade">
                                      <p:cBhvr additive="repl">
                                        <p:cTn id="11" dur="500"/>
                                        <p:tgtEl>
                                          <p:spTgt spid="500"/>
                                        </p:tgtEl>
                                      </p:cBhvr>
                                    </p:animEffect>
                                  </p:childTnLst>
                                </p:cTn>
                              </p:par>
                            </p:childTnLst>
                          </p:cTn>
                        </p:par>
                        <p:par>
                          <p:cTn id="12" fill="hold">
                            <p:stCondLst>
                              <p:cond delay="2250"/>
                            </p:stCondLst>
                            <p:childTnLst>
                              <p:par>
                                <p:cTn id="13" presetID="10" presetClass="entr" fill="hold" nodeType="afterEffect">
                                  <p:stCondLst>
                                    <p:cond delay="500"/>
                                  </p:stCondLst>
                                  <p:childTnLst>
                                    <p:set>
                                      <p:cBhvr>
                                        <p:cTn id="14" dur="1" fill="hold">
                                          <p:stCondLst>
                                            <p:cond delay="0"/>
                                          </p:stCondLst>
                                        </p:cTn>
                                        <p:tgtEl>
                                          <p:spTgt spid="499"/>
                                        </p:tgtEl>
                                        <p:attrNameLst>
                                          <p:attrName>style.visibility</p:attrName>
                                        </p:attrNameLst>
                                      </p:cBhvr>
                                      <p:to>
                                        <p:strVal val="visible"/>
                                      </p:to>
                                    </p:set>
                                    <p:animEffect transition="in" filter="fade">
                                      <p:cBhvr additive="repl">
                                        <p:cTn id="15" dur="500"/>
                                        <p:tgtEl>
                                          <p:spTgt spid="499"/>
                                        </p:tgtEl>
                                      </p:cBhvr>
                                    </p:animEffect>
                                  </p:childTnLst>
                                </p:cTn>
                              </p:par>
                            </p:childTnLst>
                          </p:cTn>
                        </p:par>
                        <p:par>
                          <p:cTn id="16" fill="hold">
                            <p:stCondLst>
                              <p:cond delay="3250"/>
                            </p:stCondLst>
                            <p:childTnLst>
                              <p:par>
                                <p:cTn id="17" presetID="10" presetClass="entr" fill="hold" nodeType="afterEffect">
                                  <p:stCondLst>
                                    <p:cond delay="500"/>
                                  </p:stCondLst>
                                  <p:childTnLst>
                                    <p:set>
                                      <p:cBhvr>
                                        <p:cTn id="18" dur="1" fill="hold">
                                          <p:stCondLst>
                                            <p:cond delay="0"/>
                                          </p:stCondLst>
                                        </p:cTn>
                                        <p:tgtEl>
                                          <p:spTgt spid="498"/>
                                        </p:tgtEl>
                                        <p:attrNameLst>
                                          <p:attrName>style.visibility</p:attrName>
                                        </p:attrNameLst>
                                      </p:cBhvr>
                                      <p:to>
                                        <p:strVal val="visible"/>
                                      </p:to>
                                    </p:set>
                                    <p:animEffect transition="in" filter="fade">
                                      <p:cBhvr additive="repl">
                                        <p:cTn id="19" dur="500"/>
                                        <p:tgtEl>
                                          <p:spTgt spid="498"/>
                                        </p:tgtEl>
                                      </p:cBhvr>
                                    </p:animEffect>
                                  </p:childTnLst>
                                </p:cTn>
                              </p:par>
                            </p:childTnLst>
                          </p:cTn>
                        </p:par>
                        <p:par>
                          <p:cTn id="20" fill="hold">
                            <p:stCondLst>
                              <p:cond delay="4250"/>
                            </p:stCondLst>
                            <p:childTnLst>
                              <p:par>
                                <p:cTn id="21" presetID="10" presetClass="entr" fill="hold" nodeType="afterEffect">
                                  <p:stCondLst>
                                    <p:cond delay="500"/>
                                  </p:stCondLst>
                                  <p:childTnLst>
                                    <p:set>
                                      <p:cBhvr>
                                        <p:cTn id="22" dur="1" fill="hold">
                                          <p:stCondLst>
                                            <p:cond delay="0"/>
                                          </p:stCondLst>
                                        </p:cTn>
                                        <p:tgtEl>
                                          <p:spTgt spid="497"/>
                                        </p:tgtEl>
                                        <p:attrNameLst>
                                          <p:attrName>style.visibility</p:attrName>
                                        </p:attrNameLst>
                                      </p:cBhvr>
                                      <p:to>
                                        <p:strVal val="visible"/>
                                      </p:to>
                                    </p:set>
                                    <p:animEffect transition="in" filter="fade">
                                      <p:cBhvr additive="repl">
                                        <p:cTn id="23" dur="500"/>
                                        <p:tgtEl>
                                          <p:spTgt spid="4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 name="Resim 2" descr="çizim içeren bir resim&#10;&#10;Açıklama otomatik olarak oluşturuldu"/>
          <p:cNvPicPr/>
          <p:nvPr/>
        </p:nvPicPr>
        <p:blipFill>
          <a:blip r:embed="rId3"/>
          <a:stretch/>
        </p:blipFill>
        <p:spPr>
          <a:xfrm>
            <a:off x="335160" y="0"/>
            <a:ext cx="11520720" cy="6479280"/>
          </a:xfrm>
          <a:prstGeom prst="rect">
            <a:avLst/>
          </a:prstGeom>
          <a:ln w="0">
            <a:noFill/>
          </a:ln>
        </p:spPr>
      </p:pic>
      <p:sp>
        <p:nvSpPr>
          <p:cNvPr id="504" name="Başlık 1"/>
          <p:cNvSpPr/>
          <p:nvPr/>
        </p:nvSpPr>
        <p:spPr>
          <a:xfrm>
            <a:off x="360360" y="295560"/>
            <a:ext cx="10992960" cy="544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90000"/>
              </a:lnSpc>
            </a:pPr>
            <a:r>
              <a:rPr lang="tr-TR" sz="2400" b="1" strike="noStrike" spc="-1">
                <a:solidFill>
                  <a:srgbClr val="ED7D31"/>
                </a:solidFill>
                <a:latin typeface="Roboto"/>
                <a:ea typeface="Roboto"/>
              </a:rPr>
              <a:t>Deprem Sonrasında</a:t>
            </a:r>
            <a:endParaRPr lang="en-US" sz="2400" b="0" strike="noStrike" spc="-1">
              <a:latin typeface="Arial"/>
            </a:endParaRPr>
          </a:p>
        </p:txBody>
      </p:sp>
      <p:sp>
        <p:nvSpPr>
          <p:cNvPr id="505" name="Rectangle 8"/>
          <p:cNvSpPr/>
          <p:nvPr/>
        </p:nvSpPr>
        <p:spPr>
          <a:xfrm>
            <a:off x="1152360" y="4963680"/>
            <a:ext cx="3023640" cy="118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tr-TR" sz="1800" b="1" strike="noStrike" spc="-1">
                <a:solidFill>
                  <a:srgbClr val="44546A"/>
                </a:solidFill>
                <a:latin typeface="Roboto"/>
                <a:ea typeface="Roboto"/>
              </a:rPr>
              <a:t>Artçı şoklar için hazırlıklı olun. Her artçı sarsıntıda; </a:t>
            </a:r>
            <a:r>
              <a:rPr lang="tr-TR" sz="1800" b="1" strike="noStrike" spc="-1">
                <a:solidFill>
                  <a:srgbClr val="ED7D31"/>
                </a:solidFill>
                <a:latin typeface="Roboto"/>
                <a:ea typeface="Roboto"/>
              </a:rPr>
              <a:t>ÇÖK – KAPAN – TUTUN </a:t>
            </a:r>
            <a:r>
              <a:rPr lang="tr-TR" sz="1800" b="1" strike="noStrike" spc="-1">
                <a:solidFill>
                  <a:srgbClr val="44546A"/>
                </a:solidFill>
                <a:latin typeface="Roboto"/>
                <a:ea typeface="Roboto"/>
              </a:rPr>
              <a:t>pozisyonu uygulayın.</a:t>
            </a:r>
            <a:endParaRPr lang="en-US" sz="1800" b="0" strike="noStrike" spc="-1">
              <a:latin typeface="Arial"/>
            </a:endParaRPr>
          </a:p>
        </p:txBody>
      </p:sp>
      <p:sp>
        <p:nvSpPr>
          <p:cNvPr id="506" name="Rectangle 8"/>
          <p:cNvSpPr/>
          <p:nvPr/>
        </p:nvSpPr>
        <p:spPr>
          <a:xfrm>
            <a:off x="4828680" y="4963680"/>
            <a:ext cx="3023640" cy="118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tr-TR" sz="1800" b="1" strike="noStrike" spc="-1">
                <a:solidFill>
                  <a:srgbClr val="FF0066"/>
                </a:solidFill>
                <a:latin typeface="Roboto"/>
                <a:ea typeface="Roboto"/>
              </a:rPr>
              <a:t>Tsunami</a:t>
            </a:r>
            <a:r>
              <a:rPr lang="tr-TR" sz="1800" b="1" strike="noStrike" spc="-1">
                <a:solidFill>
                  <a:srgbClr val="44546A"/>
                </a:solidFill>
                <a:latin typeface="Roboto"/>
                <a:ea typeface="Roboto"/>
              </a:rPr>
              <a:t> olma ihtimaline karşı deniz kıyısından uzaklaşarak, yüksek bölgelere gidin.</a:t>
            </a:r>
            <a:endParaRPr lang="en-US" sz="1800" b="0" strike="noStrike" spc="-1">
              <a:latin typeface="Arial"/>
            </a:endParaRPr>
          </a:p>
        </p:txBody>
      </p:sp>
      <p:sp>
        <p:nvSpPr>
          <p:cNvPr id="507" name="Rectangle 8"/>
          <p:cNvSpPr/>
          <p:nvPr/>
        </p:nvSpPr>
        <p:spPr>
          <a:xfrm>
            <a:off x="8216280" y="4963680"/>
            <a:ext cx="3023640" cy="118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tr-TR" sz="1800" b="1" strike="noStrike" spc="-1">
                <a:solidFill>
                  <a:srgbClr val="44546A"/>
                </a:solidFill>
                <a:latin typeface="Roboto"/>
                <a:ea typeface="Roboto"/>
              </a:rPr>
              <a:t>Yoğunluk nedeniyle sağlık hizmetleri aksayabilir. Bu nedenle </a:t>
            </a:r>
            <a:r>
              <a:rPr lang="tr-TR" sz="1800" b="1" strike="noStrike" spc="-1">
                <a:solidFill>
                  <a:srgbClr val="7030A0"/>
                </a:solidFill>
                <a:latin typeface="Roboto"/>
                <a:ea typeface="Roboto"/>
              </a:rPr>
              <a:t>ilk yardım bilgi ve becerisi</a:t>
            </a:r>
            <a:r>
              <a:rPr lang="tr-TR" sz="1800" b="1" strike="noStrike" spc="-1">
                <a:solidFill>
                  <a:srgbClr val="44546A"/>
                </a:solidFill>
                <a:latin typeface="Roboto"/>
                <a:ea typeface="Roboto"/>
              </a:rPr>
              <a:t> kazanın. </a:t>
            </a:r>
            <a:endParaRPr lang="en-US" sz="1800" b="0" strike="noStrike" spc="-1">
              <a:latin typeface="Arial"/>
            </a:endParaRPr>
          </a:p>
        </p:txBody>
      </p:sp>
      <p:pic>
        <p:nvPicPr>
          <p:cNvPr id="508" name="Resim 3" descr="çizim içeren bir resim&#10;&#10;Açıklama otomatik olarak oluşturuldu"/>
          <p:cNvPicPr/>
          <p:nvPr/>
        </p:nvPicPr>
        <p:blipFill>
          <a:blip r:embed="rId4"/>
          <a:stretch/>
        </p:blipFill>
        <p:spPr>
          <a:xfrm>
            <a:off x="7581240" y="1443600"/>
            <a:ext cx="2248560" cy="2638800"/>
          </a:xfrm>
          <a:prstGeom prst="rect">
            <a:avLst/>
          </a:prstGeom>
          <a:ln w="0">
            <a:noFill/>
          </a:ln>
        </p:spPr>
      </p:pic>
      <p:pic>
        <p:nvPicPr>
          <p:cNvPr id="509" name="Resim 8"/>
          <p:cNvPicPr/>
          <p:nvPr/>
        </p:nvPicPr>
        <p:blipFill>
          <a:blip r:embed="rId5"/>
          <a:stretch/>
        </p:blipFill>
        <p:spPr>
          <a:xfrm>
            <a:off x="5045760" y="1290600"/>
            <a:ext cx="1846440" cy="2675520"/>
          </a:xfrm>
          <a:prstGeom prst="rect">
            <a:avLst/>
          </a:prstGeom>
          <a:ln w="0">
            <a:noFill/>
          </a:ln>
        </p:spPr>
      </p:pic>
      <p:pic>
        <p:nvPicPr>
          <p:cNvPr id="510" name="Resim 4"/>
          <p:cNvPicPr/>
          <p:nvPr/>
        </p:nvPicPr>
        <p:blipFill>
          <a:blip r:embed="rId6"/>
          <a:stretch/>
        </p:blipFill>
        <p:spPr>
          <a:xfrm>
            <a:off x="2501640" y="1290600"/>
            <a:ext cx="1649520" cy="243576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xmlns:p15="http://schemas.microsoft.com/office/powerpoint/2012/main">
      <p:transition spd="slow">
        <p:push dir="u"/>
      </p:transition>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10" presetClass="entr" fill="hold" nodeType="afterEffect">
                                  <p:stCondLst>
                                    <p:cond delay="0"/>
                                  </p:stCondLst>
                                  <p:childTnLst>
                                    <p:set>
                                      <p:cBhvr>
                                        <p:cTn id="6" dur="1" fill="hold">
                                          <p:stCondLst>
                                            <p:cond delay="0"/>
                                          </p:stCondLst>
                                        </p:cTn>
                                        <p:tgtEl>
                                          <p:spTgt spid="505"/>
                                        </p:tgtEl>
                                        <p:attrNameLst>
                                          <p:attrName>style.visibility</p:attrName>
                                        </p:attrNameLst>
                                      </p:cBhvr>
                                      <p:to>
                                        <p:strVal val="visible"/>
                                      </p:to>
                                    </p:set>
                                    <p:animEffect transition="in" filter="fade">
                                      <p:cBhvr additive="repl">
                                        <p:cTn id="7" dur="1000"/>
                                        <p:tgtEl>
                                          <p:spTgt spid="505"/>
                                        </p:tgtEl>
                                      </p:cBhvr>
                                    </p:animEffect>
                                  </p:childTnLst>
                                </p:cTn>
                              </p:par>
                            </p:childTnLst>
                          </p:cTn>
                        </p:par>
                        <p:par>
                          <p:cTn id="8" fill="hold">
                            <p:stCondLst>
                              <p:cond delay="1000"/>
                            </p:stCondLst>
                            <p:childTnLst>
                              <p:par>
                                <p:cTn id="9" presetID="10" presetClass="entr" fill="hold" nodeType="afterEffect">
                                  <p:stCondLst>
                                    <p:cond delay="0"/>
                                  </p:stCondLst>
                                  <p:childTnLst>
                                    <p:set>
                                      <p:cBhvr>
                                        <p:cTn id="10" dur="1" fill="hold">
                                          <p:stCondLst>
                                            <p:cond delay="0"/>
                                          </p:stCondLst>
                                        </p:cTn>
                                        <p:tgtEl>
                                          <p:spTgt spid="506"/>
                                        </p:tgtEl>
                                        <p:attrNameLst>
                                          <p:attrName>style.visibility</p:attrName>
                                        </p:attrNameLst>
                                      </p:cBhvr>
                                      <p:to>
                                        <p:strVal val="visible"/>
                                      </p:to>
                                    </p:set>
                                    <p:animEffect transition="in" filter="fade">
                                      <p:cBhvr additive="repl">
                                        <p:cTn id="11" dur="1000"/>
                                        <p:tgtEl>
                                          <p:spTgt spid="506"/>
                                        </p:tgtEl>
                                      </p:cBhvr>
                                    </p:animEffect>
                                  </p:childTnLst>
                                </p:cTn>
                              </p:par>
                            </p:childTnLst>
                          </p:cTn>
                        </p:par>
                        <p:par>
                          <p:cTn id="12" fill="hold">
                            <p:stCondLst>
                              <p:cond delay="2000"/>
                            </p:stCondLst>
                            <p:childTnLst>
                              <p:par>
                                <p:cTn id="13" presetID="10" presetClass="entr" fill="hold" nodeType="afterEffect">
                                  <p:stCondLst>
                                    <p:cond delay="0"/>
                                  </p:stCondLst>
                                  <p:childTnLst>
                                    <p:set>
                                      <p:cBhvr>
                                        <p:cTn id="14" dur="1" fill="hold">
                                          <p:stCondLst>
                                            <p:cond delay="0"/>
                                          </p:stCondLst>
                                        </p:cTn>
                                        <p:tgtEl>
                                          <p:spTgt spid="507"/>
                                        </p:tgtEl>
                                        <p:attrNameLst>
                                          <p:attrName>style.visibility</p:attrName>
                                        </p:attrNameLst>
                                      </p:cBhvr>
                                      <p:to>
                                        <p:strVal val="visible"/>
                                      </p:to>
                                    </p:set>
                                    <p:animEffect transition="in" filter="fade">
                                      <p:cBhvr additive="repl">
                                        <p:cTn id="15" dur="1000"/>
                                        <p:tgtEl>
                                          <p:spTgt spid="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 name="Başlık 1"/>
          <p:cNvSpPr/>
          <p:nvPr/>
        </p:nvSpPr>
        <p:spPr>
          <a:xfrm>
            <a:off x="360360" y="295560"/>
            <a:ext cx="10992960" cy="544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90000"/>
              </a:lnSpc>
            </a:pPr>
            <a:r>
              <a:rPr lang="tr-TR" sz="2400" b="1" strike="noStrike" spc="-1">
                <a:solidFill>
                  <a:srgbClr val="ED7D31"/>
                </a:solidFill>
                <a:latin typeface="Roboto"/>
                <a:ea typeface="Roboto"/>
              </a:rPr>
              <a:t>Afet Sonrası İyileştirme Çalışmalarına Katılın</a:t>
            </a:r>
            <a:endParaRPr lang="en-US" sz="2400" b="0" strike="noStrike" spc="-1">
              <a:latin typeface="Arial"/>
            </a:endParaRPr>
          </a:p>
        </p:txBody>
      </p:sp>
      <p:pic>
        <p:nvPicPr>
          <p:cNvPr id="567" name="Resim 6" descr="oyuncak, çizim, yiyecek içeren bir resim&#10;&#10;Açıklama otomatik olarak oluşturuldu"/>
          <p:cNvPicPr/>
          <p:nvPr/>
        </p:nvPicPr>
        <p:blipFill>
          <a:blip r:embed="rId3"/>
          <a:stretch/>
        </p:blipFill>
        <p:spPr>
          <a:xfrm>
            <a:off x="353160" y="248400"/>
            <a:ext cx="10797480" cy="6077880"/>
          </a:xfrm>
          <a:prstGeom prst="rect">
            <a:avLst/>
          </a:prstGeom>
          <a:ln w="0">
            <a:noFill/>
          </a:ln>
        </p:spPr>
      </p:pic>
      <p:pic>
        <p:nvPicPr>
          <p:cNvPr id="568" name="Resim 8"/>
          <p:cNvPicPr/>
          <p:nvPr/>
        </p:nvPicPr>
        <p:blipFill>
          <a:blip r:embed="rId4"/>
          <a:stretch/>
        </p:blipFill>
        <p:spPr>
          <a:xfrm>
            <a:off x="9477720" y="1808640"/>
            <a:ext cx="1118520" cy="758880"/>
          </a:xfrm>
          <a:prstGeom prst="rect">
            <a:avLst/>
          </a:prstGeom>
          <a:ln w="0">
            <a:noFill/>
          </a:ln>
        </p:spPr>
      </p:pic>
      <p:pic>
        <p:nvPicPr>
          <p:cNvPr id="569" name="Resim 10"/>
          <p:cNvPicPr/>
          <p:nvPr/>
        </p:nvPicPr>
        <p:blipFill>
          <a:blip r:embed="rId5"/>
          <a:stretch/>
        </p:blipFill>
        <p:spPr>
          <a:xfrm>
            <a:off x="3186720" y="1478520"/>
            <a:ext cx="2822040" cy="895680"/>
          </a:xfrm>
          <a:prstGeom prst="rect">
            <a:avLst/>
          </a:prstGeom>
          <a:ln w="0">
            <a:noFill/>
          </a:ln>
        </p:spPr>
      </p:pic>
      <p:pic>
        <p:nvPicPr>
          <p:cNvPr id="570" name="Resim 12"/>
          <p:cNvPicPr/>
          <p:nvPr/>
        </p:nvPicPr>
        <p:blipFill>
          <a:blip r:embed="rId6"/>
          <a:stretch/>
        </p:blipFill>
        <p:spPr>
          <a:xfrm>
            <a:off x="1441800" y="2935080"/>
            <a:ext cx="2158560" cy="866880"/>
          </a:xfrm>
          <a:prstGeom prst="rect">
            <a:avLst/>
          </a:prstGeom>
          <a:ln w="0">
            <a:noFill/>
          </a:ln>
        </p:spPr>
      </p:pic>
      <p:pic>
        <p:nvPicPr>
          <p:cNvPr id="571" name="Resim 14"/>
          <p:cNvPicPr/>
          <p:nvPr/>
        </p:nvPicPr>
        <p:blipFill>
          <a:blip r:embed="rId7"/>
          <a:stretch/>
        </p:blipFill>
        <p:spPr>
          <a:xfrm>
            <a:off x="7997040" y="3675600"/>
            <a:ext cx="1658520" cy="895680"/>
          </a:xfrm>
          <a:prstGeom prst="rect">
            <a:avLst/>
          </a:prstGeom>
          <a:ln w="0">
            <a:noFill/>
          </a:ln>
        </p:spPr>
      </p:pic>
      <p:pic>
        <p:nvPicPr>
          <p:cNvPr id="572" name="Resim 16"/>
          <p:cNvPicPr/>
          <p:nvPr/>
        </p:nvPicPr>
        <p:blipFill>
          <a:blip r:embed="rId8"/>
          <a:stretch/>
        </p:blipFill>
        <p:spPr>
          <a:xfrm>
            <a:off x="4681440" y="4103280"/>
            <a:ext cx="3200760" cy="827280"/>
          </a:xfrm>
          <a:prstGeom prst="rect">
            <a:avLst/>
          </a:prstGeom>
          <a:ln w="0">
            <a:noFill/>
          </a:ln>
        </p:spPr>
      </p:pic>
      <p:pic>
        <p:nvPicPr>
          <p:cNvPr id="573" name="Resim 18"/>
          <p:cNvPicPr/>
          <p:nvPr/>
        </p:nvPicPr>
        <p:blipFill>
          <a:blip r:embed="rId9"/>
          <a:stretch/>
        </p:blipFill>
        <p:spPr>
          <a:xfrm>
            <a:off x="2780280" y="5000760"/>
            <a:ext cx="2212920" cy="89568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xmlns:p15="http://schemas.microsoft.com/office/powerpoint/2012/main">
      <p:transition spd="slow">
        <p:push dir="u"/>
      </p:transition>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10" presetClass="entr" fill="hold" nodeType="afterEffect">
                                  <p:stCondLst>
                                    <p:cond delay="0"/>
                                  </p:stCondLst>
                                  <p:childTnLst>
                                    <p:set>
                                      <p:cBhvr>
                                        <p:cTn id="6" dur="1" fill="hold">
                                          <p:stCondLst>
                                            <p:cond delay="0"/>
                                          </p:stCondLst>
                                        </p:cTn>
                                        <p:tgtEl>
                                          <p:spTgt spid="573"/>
                                        </p:tgtEl>
                                        <p:attrNameLst>
                                          <p:attrName>style.visibility</p:attrName>
                                        </p:attrNameLst>
                                      </p:cBhvr>
                                      <p:to>
                                        <p:strVal val="visible"/>
                                      </p:to>
                                    </p:set>
                                    <p:animEffect transition="in" filter="fade">
                                      <p:cBhvr additive="repl">
                                        <p:cTn id="7" dur="2000"/>
                                        <p:tgtEl>
                                          <p:spTgt spid="573"/>
                                        </p:tgtEl>
                                      </p:cBhvr>
                                    </p:animEffect>
                                  </p:childTnLst>
                                </p:cTn>
                              </p:par>
                            </p:childTnLst>
                          </p:cTn>
                        </p:par>
                        <p:par>
                          <p:cTn id="8" fill="hold">
                            <p:stCondLst>
                              <p:cond delay="2000"/>
                            </p:stCondLst>
                            <p:childTnLst>
                              <p:par>
                                <p:cTn id="9" presetID="10" presetClass="entr" fill="hold" nodeType="afterEffect">
                                  <p:stCondLst>
                                    <p:cond delay="0"/>
                                  </p:stCondLst>
                                  <p:childTnLst>
                                    <p:set>
                                      <p:cBhvr>
                                        <p:cTn id="10" dur="1" fill="hold">
                                          <p:stCondLst>
                                            <p:cond delay="0"/>
                                          </p:stCondLst>
                                        </p:cTn>
                                        <p:tgtEl>
                                          <p:spTgt spid="570"/>
                                        </p:tgtEl>
                                        <p:attrNameLst>
                                          <p:attrName>style.visibility</p:attrName>
                                        </p:attrNameLst>
                                      </p:cBhvr>
                                      <p:to>
                                        <p:strVal val="visible"/>
                                      </p:to>
                                    </p:set>
                                    <p:animEffect transition="in" filter="fade">
                                      <p:cBhvr additive="repl">
                                        <p:cTn id="11" dur="2000"/>
                                        <p:tgtEl>
                                          <p:spTgt spid="570"/>
                                        </p:tgtEl>
                                      </p:cBhvr>
                                    </p:animEffect>
                                  </p:childTnLst>
                                </p:cTn>
                              </p:par>
                            </p:childTnLst>
                          </p:cTn>
                        </p:par>
                        <p:par>
                          <p:cTn id="12" fill="hold">
                            <p:stCondLst>
                              <p:cond delay="4000"/>
                            </p:stCondLst>
                            <p:childTnLst>
                              <p:par>
                                <p:cTn id="13" presetID="10" presetClass="entr" fill="hold" nodeType="afterEffect">
                                  <p:stCondLst>
                                    <p:cond delay="0"/>
                                  </p:stCondLst>
                                  <p:childTnLst>
                                    <p:set>
                                      <p:cBhvr>
                                        <p:cTn id="14" dur="1" fill="hold">
                                          <p:stCondLst>
                                            <p:cond delay="0"/>
                                          </p:stCondLst>
                                        </p:cTn>
                                        <p:tgtEl>
                                          <p:spTgt spid="572"/>
                                        </p:tgtEl>
                                        <p:attrNameLst>
                                          <p:attrName>style.visibility</p:attrName>
                                        </p:attrNameLst>
                                      </p:cBhvr>
                                      <p:to>
                                        <p:strVal val="visible"/>
                                      </p:to>
                                    </p:set>
                                    <p:animEffect transition="in" filter="fade">
                                      <p:cBhvr additive="repl">
                                        <p:cTn id="15" dur="2000"/>
                                        <p:tgtEl>
                                          <p:spTgt spid="572"/>
                                        </p:tgtEl>
                                      </p:cBhvr>
                                    </p:animEffect>
                                  </p:childTnLst>
                                </p:cTn>
                              </p:par>
                            </p:childTnLst>
                          </p:cTn>
                        </p:par>
                        <p:par>
                          <p:cTn id="16" fill="hold">
                            <p:stCondLst>
                              <p:cond delay="6000"/>
                            </p:stCondLst>
                            <p:childTnLst>
                              <p:par>
                                <p:cTn id="17" presetID="10" presetClass="entr" fill="hold" nodeType="afterEffect">
                                  <p:stCondLst>
                                    <p:cond delay="0"/>
                                  </p:stCondLst>
                                  <p:childTnLst>
                                    <p:set>
                                      <p:cBhvr>
                                        <p:cTn id="18" dur="1" fill="hold">
                                          <p:stCondLst>
                                            <p:cond delay="0"/>
                                          </p:stCondLst>
                                        </p:cTn>
                                        <p:tgtEl>
                                          <p:spTgt spid="571"/>
                                        </p:tgtEl>
                                        <p:attrNameLst>
                                          <p:attrName>style.visibility</p:attrName>
                                        </p:attrNameLst>
                                      </p:cBhvr>
                                      <p:to>
                                        <p:strVal val="visible"/>
                                      </p:to>
                                    </p:set>
                                    <p:animEffect transition="in" filter="fade">
                                      <p:cBhvr additive="repl">
                                        <p:cTn id="19" dur="2000"/>
                                        <p:tgtEl>
                                          <p:spTgt spid="571"/>
                                        </p:tgtEl>
                                      </p:cBhvr>
                                    </p:animEffect>
                                  </p:childTnLst>
                                </p:cTn>
                              </p:par>
                            </p:childTnLst>
                          </p:cTn>
                        </p:par>
                        <p:par>
                          <p:cTn id="20" fill="hold">
                            <p:stCondLst>
                              <p:cond delay="8000"/>
                            </p:stCondLst>
                            <p:childTnLst>
                              <p:par>
                                <p:cTn id="21" presetID="10" presetClass="entr" fill="hold" nodeType="afterEffect">
                                  <p:stCondLst>
                                    <p:cond delay="0"/>
                                  </p:stCondLst>
                                  <p:childTnLst>
                                    <p:set>
                                      <p:cBhvr>
                                        <p:cTn id="22" dur="1" fill="hold">
                                          <p:stCondLst>
                                            <p:cond delay="0"/>
                                          </p:stCondLst>
                                        </p:cTn>
                                        <p:tgtEl>
                                          <p:spTgt spid="569"/>
                                        </p:tgtEl>
                                        <p:attrNameLst>
                                          <p:attrName>style.visibility</p:attrName>
                                        </p:attrNameLst>
                                      </p:cBhvr>
                                      <p:to>
                                        <p:strVal val="visible"/>
                                      </p:to>
                                    </p:set>
                                    <p:animEffect transition="in" filter="fade">
                                      <p:cBhvr additive="repl">
                                        <p:cTn id="23" dur="2000"/>
                                        <p:tgtEl>
                                          <p:spTgt spid="569"/>
                                        </p:tgtEl>
                                      </p:cBhvr>
                                    </p:animEffect>
                                  </p:childTnLst>
                                </p:cTn>
                              </p:par>
                            </p:childTnLst>
                          </p:cTn>
                        </p:par>
                        <p:par>
                          <p:cTn id="24" fill="hold">
                            <p:stCondLst>
                              <p:cond delay="10000"/>
                            </p:stCondLst>
                            <p:childTnLst>
                              <p:par>
                                <p:cTn id="25" presetID="10" presetClass="entr" fill="hold" nodeType="afterEffect">
                                  <p:stCondLst>
                                    <p:cond delay="0"/>
                                  </p:stCondLst>
                                  <p:childTnLst>
                                    <p:set>
                                      <p:cBhvr>
                                        <p:cTn id="26" dur="1" fill="hold">
                                          <p:stCondLst>
                                            <p:cond delay="0"/>
                                          </p:stCondLst>
                                        </p:cTn>
                                        <p:tgtEl>
                                          <p:spTgt spid="568"/>
                                        </p:tgtEl>
                                        <p:attrNameLst>
                                          <p:attrName>style.visibility</p:attrName>
                                        </p:attrNameLst>
                                      </p:cBhvr>
                                      <p:to>
                                        <p:strVal val="visible"/>
                                      </p:to>
                                    </p:set>
                                    <p:animEffect transition="in" filter="fade">
                                      <p:cBhvr additive="repl">
                                        <p:cTn id="27" dur="2000"/>
                                        <p:tgtEl>
                                          <p:spTgt spid="5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4" name="Resim 2"/>
          <p:cNvPicPr/>
          <p:nvPr/>
        </p:nvPicPr>
        <p:blipFill>
          <a:blip r:embed="rId3"/>
          <a:stretch/>
        </p:blipFill>
        <p:spPr>
          <a:xfrm>
            <a:off x="5653440" y="109440"/>
            <a:ext cx="5924520" cy="7070760"/>
          </a:xfrm>
          <a:prstGeom prst="rect">
            <a:avLst/>
          </a:prstGeom>
          <a:ln w="0">
            <a:noFill/>
          </a:ln>
        </p:spPr>
      </p:pic>
      <p:pic>
        <p:nvPicPr>
          <p:cNvPr id="575" name="Resim 4" descr="bina, çizim içeren bir resim&#10;&#10;Açıklama otomatik olarak oluşturuldu"/>
          <p:cNvPicPr/>
          <p:nvPr/>
        </p:nvPicPr>
        <p:blipFill>
          <a:blip r:embed="rId4"/>
          <a:stretch/>
        </p:blipFill>
        <p:spPr>
          <a:xfrm>
            <a:off x="838080" y="0"/>
            <a:ext cx="5924520" cy="7076880"/>
          </a:xfrm>
          <a:prstGeom prst="rect">
            <a:avLst/>
          </a:prstGeom>
          <a:ln w="0">
            <a:noFill/>
          </a:ln>
        </p:spPr>
      </p:pic>
      <p:sp>
        <p:nvSpPr>
          <p:cNvPr id="576" name="Başlık 1"/>
          <p:cNvSpPr/>
          <p:nvPr/>
        </p:nvSpPr>
        <p:spPr>
          <a:xfrm>
            <a:off x="360360" y="295560"/>
            <a:ext cx="10992960" cy="544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90000"/>
              </a:lnSpc>
            </a:pPr>
            <a:r>
              <a:rPr lang="tr-TR" sz="2400" b="1" strike="noStrike" spc="-1">
                <a:solidFill>
                  <a:srgbClr val="2F5597"/>
                </a:solidFill>
                <a:latin typeface="Roboto"/>
                <a:ea typeface="Roboto"/>
              </a:rPr>
              <a:t>Önemli Adımlar Attık…</a:t>
            </a:r>
            <a:endParaRPr lang="en-US" sz="2400" b="0" strike="noStrike" spc="-1">
              <a:latin typeface="Arial"/>
            </a:endParaRPr>
          </a:p>
        </p:txBody>
      </p:sp>
      <p:sp>
        <p:nvSpPr>
          <p:cNvPr id="577" name="Metin kutusu 19"/>
          <p:cNvSpPr/>
          <p:nvPr/>
        </p:nvSpPr>
        <p:spPr>
          <a:xfrm>
            <a:off x="2409120" y="1236600"/>
            <a:ext cx="2993400" cy="364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tr-TR" sz="1800" b="1" strike="noStrike" spc="-1">
                <a:solidFill>
                  <a:srgbClr val="FFFFFF"/>
                </a:solidFill>
                <a:latin typeface="Roboto"/>
                <a:ea typeface="Roboto"/>
              </a:rPr>
              <a:t>Risklerinizin farkında olun</a:t>
            </a:r>
            <a:endParaRPr lang="en-US" sz="1800" b="0" strike="noStrike" spc="-1">
              <a:latin typeface="Arial"/>
            </a:endParaRPr>
          </a:p>
        </p:txBody>
      </p:sp>
      <p:sp>
        <p:nvSpPr>
          <p:cNvPr id="578" name="Metin kutusu 21"/>
          <p:cNvSpPr/>
          <p:nvPr/>
        </p:nvSpPr>
        <p:spPr>
          <a:xfrm>
            <a:off x="2409120" y="2045160"/>
            <a:ext cx="3240720" cy="912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tr-TR" sz="1800" b="1" strike="noStrike" spc="-1">
                <a:solidFill>
                  <a:srgbClr val="FFFFFF"/>
                </a:solidFill>
                <a:latin typeface="Roboto"/>
                <a:ea typeface="Roboto"/>
              </a:rPr>
              <a:t>Afet ve Acil Durum Aile Planınızı hazırlayın ve geliştirin</a:t>
            </a:r>
            <a:endParaRPr lang="en-US" sz="1800" b="0" strike="noStrike" spc="-1">
              <a:latin typeface="Arial"/>
            </a:endParaRPr>
          </a:p>
        </p:txBody>
      </p:sp>
      <p:sp>
        <p:nvSpPr>
          <p:cNvPr id="579" name="Metin kutusu 23"/>
          <p:cNvSpPr/>
          <p:nvPr/>
        </p:nvSpPr>
        <p:spPr>
          <a:xfrm>
            <a:off x="2409120" y="3346560"/>
            <a:ext cx="3240720" cy="364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tr-TR" sz="1800" b="1" strike="noStrike" spc="-1">
                <a:solidFill>
                  <a:srgbClr val="FFFFFF"/>
                </a:solidFill>
                <a:latin typeface="Roboto"/>
                <a:ea typeface="Roboto"/>
              </a:rPr>
              <a:t>Sağlam binaları tercih edin</a:t>
            </a:r>
            <a:endParaRPr lang="en-US" sz="1800" b="0" strike="noStrike" spc="-1">
              <a:latin typeface="Arial"/>
            </a:endParaRPr>
          </a:p>
        </p:txBody>
      </p:sp>
      <p:sp>
        <p:nvSpPr>
          <p:cNvPr id="580" name="Metin kutusu 25"/>
          <p:cNvSpPr/>
          <p:nvPr/>
        </p:nvSpPr>
        <p:spPr>
          <a:xfrm>
            <a:off x="2409120" y="4179600"/>
            <a:ext cx="3240720" cy="912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tr-TR" sz="1800" b="1" strike="noStrike" spc="-1">
                <a:solidFill>
                  <a:srgbClr val="FFFFFF"/>
                </a:solidFill>
                <a:latin typeface="Roboto"/>
                <a:ea typeface="Roboto"/>
              </a:rPr>
              <a:t>Eşyalarınızı sabitleyin, yerlerini değiştirin veya azaltın </a:t>
            </a:r>
            <a:endParaRPr lang="en-US" sz="1800" b="0" strike="noStrike" spc="-1">
              <a:latin typeface="Arial"/>
            </a:endParaRPr>
          </a:p>
        </p:txBody>
      </p:sp>
      <p:sp>
        <p:nvSpPr>
          <p:cNvPr id="581" name="Metin kutusu 26"/>
          <p:cNvSpPr/>
          <p:nvPr/>
        </p:nvSpPr>
        <p:spPr>
          <a:xfrm>
            <a:off x="2409120" y="5255280"/>
            <a:ext cx="3240720" cy="912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tr-TR" sz="1800" b="1" strike="noStrike" spc="-1">
                <a:solidFill>
                  <a:srgbClr val="FFFFFF"/>
                </a:solidFill>
                <a:latin typeface="Roboto"/>
                <a:ea typeface="Roboto"/>
              </a:rPr>
              <a:t>Yangın risklerinize karşı önlem alın, bu konuda eğitimlere katılın</a:t>
            </a:r>
            <a:endParaRPr lang="en-US" sz="1800" b="0" strike="noStrike" spc="-1">
              <a:latin typeface="Arial"/>
            </a:endParaRPr>
          </a:p>
        </p:txBody>
      </p:sp>
      <p:sp>
        <p:nvSpPr>
          <p:cNvPr id="582" name="Metin kutusu 27"/>
          <p:cNvSpPr/>
          <p:nvPr/>
        </p:nvSpPr>
        <p:spPr>
          <a:xfrm>
            <a:off x="6541200" y="1377000"/>
            <a:ext cx="3240720" cy="912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r">
              <a:lnSpc>
                <a:spcPct val="100000"/>
              </a:lnSpc>
            </a:pPr>
            <a:r>
              <a:rPr lang="tr-TR" sz="1800" b="1" strike="noStrike" spc="-1">
                <a:solidFill>
                  <a:srgbClr val="FFFFFF"/>
                </a:solidFill>
                <a:latin typeface="Roboto"/>
                <a:ea typeface="Roboto"/>
              </a:rPr>
              <a:t>Çök – Kapan – Tutun, </a:t>
            </a:r>
            <a:endParaRPr lang="en-US" sz="1800" b="0" strike="noStrike" spc="-1">
              <a:latin typeface="Arial"/>
            </a:endParaRPr>
          </a:p>
          <a:p>
            <a:pPr algn="r">
              <a:lnSpc>
                <a:spcPct val="100000"/>
              </a:lnSpc>
            </a:pPr>
            <a:r>
              <a:rPr lang="tr-TR" sz="1800" b="1" strike="noStrike" spc="-1">
                <a:solidFill>
                  <a:srgbClr val="FFFFFF"/>
                </a:solidFill>
                <a:latin typeface="Roboto"/>
                <a:ea typeface="Roboto"/>
              </a:rPr>
              <a:t>Tahliye gibi davranışları sürekli prova edin </a:t>
            </a:r>
            <a:endParaRPr lang="en-US" sz="1800" b="0" strike="noStrike" spc="-1">
              <a:latin typeface="Arial"/>
            </a:endParaRPr>
          </a:p>
        </p:txBody>
      </p:sp>
      <p:sp>
        <p:nvSpPr>
          <p:cNvPr id="583" name="Metin kutusu 28"/>
          <p:cNvSpPr/>
          <p:nvPr/>
        </p:nvSpPr>
        <p:spPr>
          <a:xfrm>
            <a:off x="6476400" y="2498400"/>
            <a:ext cx="3305520" cy="851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r">
              <a:lnSpc>
                <a:spcPct val="100000"/>
              </a:lnSpc>
            </a:pPr>
            <a:r>
              <a:rPr lang="tr-TR" sz="1600" b="1" strike="noStrike" spc="-1">
                <a:solidFill>
                  <a:srgbClr val="FFFFFF"/>
                </a:solidFill>
                <a:latin typeface="Roboto"/>
                <a:ea typeface="Roboto"/>
              </a:rPr>
              <a:t>İlk yardım malzemelerini yaşadığınız ortamda bulundurun ve </a:t>
            </a:r>
            <a:r>
              <a:rPr lang="tr-TR" sz="1800" b="1" strike="noStrike" spc="-1">
                <a:solidFill>
                  <a:srgbClr val="FFFFFF"/>
                </a:solidFill>
                <a:latin typeface="Roboto"/>
                <a:ea typeface="Roboto"/>
              </a:rPr>
              <a:t>ilk yardım eğitimi alın </a:t>
            </a:r>
            <a:endParaRPr lang="en-US" sz="1800" b="0" strike="noStrike" spc="-1">
              <a:latin typeface="Arial"/>
            </a:endParaRPr>
          </a:p>
        </p:txBody>
      </p:sp>
      <p:sp>
        <p:nvSpPr>
          <p:cNvPr id="584" name="Metin kutusu 29"/>
          <p:cNvSpPr/>
          <p:nvPr/>
        </p:nvSpPr>
        <p:spPr>
          <a:xfrm>
            <a:off x="6541200" y="3703320"/>
            <a:ext cx="3240720" cy="638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r">
              <a:lnSpc>
                <a:spcPct val="100000"/>
              </a:lnSpc>
            </a:pPr>
            <a:r>
              <a:rPr lang="tr-TR" sz="1800" b="1" strike="noStrike" spc="-1">
                <a:solidFill>
                  <a:srgbClr val="FFFFFF"/>
                </a:solidFill>
                <a:latin typeface="Roboto"/>
                <a:ea typeface="Roboto"/>
              </a:rPr>
              <a:t>Hem kendiniz hem de aileniz için tatbikat yapın</a:t>
            </a:r>
            <a:endParaRPr lang="en-US" sz="1800" b="0" strike="noStrike" spc="-1">
              <a:latin typeface="Arial"/>
            </a:endParaRPr>
          </a:p>
        </p:txBody>
      </p:sp>
      <p:sp>
        <p:nvSpPr>
          <p:cNvPr id="585" name="Metin kutusu 30"/>
          <p:cNvSpPr/>
          <p:nvPr/>
        </p:nvSpPr>
        <p:spPr>
          <a:xfrm>
            <a:off x="6541200" y="4621320"/>
            <a:ext cx="3240720" cy="118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r">
              <a:lnSpc>
                <a:spcPct val="100000"/>
              </a:lnSpc>
            </a:pPr>
            <a:r>
              <a:rPr lang="tr-TR" sz="1800" b="1" strike="noStrike" spc="-1">
                <a:solidFill>
                  <a:srgbClr val="FFFFFF"/>
                </a:solidFill>
                <a:latin typeface="Roboto"/>
                <a:ea typeface="Roboto"/>
              </a:rPr>
              <a:t>Toplumsal güç birliğinin geliştirilmesine katkıda bulunun </a:t>
            </a:r>
            <a:endParaRPr lang="en-US" sz="1800" b="0" strike="noStrike" spc="-1">
              <a:latin typeface="Arial"/>
            </a:endParaRPr>
          </a:p>
          <a:p>
            <a:pPr algn="r">
              <a:lnSpc>
                <a:spcPct val="100000"/>
              </a:lnSpc>
            </a:pPr>
            <a:r>
              <a:rPr lang="tr-TR" sz="1800" b="1" strike="noStrike" spc="-1">
                <a:solidFill>
                  <a:srgbClr val="FFC000"/>
                </a:solidFill>
                <a:latin typeface="Roboto"/>
                <a:ea typeface="Roboto"/>
              </a:rPr>
              <a:t>AFAD Gönüllüsü Olun </a:t>
            </a:r>
            <a:endParaRPr lang="en-US"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xmlns:p15="http://schemas.microsoft.com/office/powerpoint/2012/main">
      <p:transition spd="slow">
        <p:push dir="u"/>
      </p:transition>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childTnLst>
                                    <p:set>
                                      <p:cBhvr>
                                        <p:cTn id="6" dur="1" fill="hold">
                                          <p:stCondLst>
                                            <p:cond delay="0"/>
                                          </p:stCondLst>
                                        </p:cTn>
                                        <p:tgtEl>
                                          <p:spTgt spid="577"/>
                                        </p:tgtEl>
                                        <p:attrNameLst>
                                          <p:attrName>style.visibility</p:attrName>
                                        </p:attrNameLst>
                                      </p:cBhvr>
                                      <p:to>
                                        <p:strVal val="visible"/>
                                      </p:to>
                                    </p:set>
                                    <p:animEffect transition="in" filter="fade">
                                      <p:cBhvr additive="repl">
                                        <p:cTn id="7" dur="1000"/>
                                        <p:tgtEl>
                                          <p:spTgt spid="577"/>
                                        </p:tgtEl>
                                      </p:cBhvr>
                                    </p:animEffect>
                                  </p:childTnLst>
                                </p:cTn>
                              </p:par>
                            </p:childTnLst>
                          </p:cTn>
                        </p:par>
                        <p:par>
                          <p:cTn id="8" fill="hold">
                            <p:stCondLst>
                              <p:cond delay="1000"/>
                            </p:stCondLst>
                            <p:childTnLst>
                              <p:par>
                                <p:cTn id="9" presetID="10" presetClass="entr" fill="hold" nodeType="afterEffect">
                                  <p:stCondLst>
                                    <p:cond delay="0"/>
                                  </p:stCondLst>
                                  <p:childTnLst>
                                    <p:set>
                                      <p:cBhvr>
                                        <p:cTn id="10" dur="1" fill="hold">
                                          <p:stCondLst>
                                            <p:cond delay="0"/>
                                          </p:stCondLst>
                                        </p:cTn>
                                        <p:tgtEl>
                                          <p:spTgt spid="578"/>
                                        </p:tgtEl>
                                        <p:attrNameLst>
                                          <p:attrName>style.visibility</p:attrName>
                                        </p:attrNameLst>
                                      </p:cBhvr>
                                      <p:to>
                                        <p:strVal val="visible"/>
                                      </p:to>
                                    </p:set>
                                    <p:animEffect transition="in" filter="fade">
                                      <p:cBhvr additive="repl">
                                        <p:cTn id="11" dur="1000"/>
                                        <p:tgtEl>
                                          <p:spTgt spid="578"/>
                                        </p:tgtEl>
                                      </p:cBhvr>
                                    </p:animEffect>
                                  </p:childTnLst>
                                </p:cTn>
                              </p:par>
                            </p:childTnLst>
                          </p:cTn>
                        </p:par>
                        <p:par>
                          <p:cTn id="12" fill="hold">
                            <p:stCondLst>
                              <p:cond delay="2000"/>
                            </p:stCondLst>
                            <p:childTnLst>
                              <p:par>
                                <p:cTn id="13" presetID="10" presetClass="entr" fill="hold" nodeType="afterEffect">
                                  <p:stCondLst>
                                    <p:cond delay="0"/>
                                  </p:stCondLst>
                                  <p:childTnLst>
                                    <p:set>
                                      <p:cBhvr>
                                        <p:cTn id="14" dur="1" fill="hold">
                                          <p:stCondLst>
                                            <p:cond delay="0"/>
                                          </p:stCondLst>
                                        </p:cTn>
                                        <p:tgtEl>
                                          <p:spTgt spid="579"/>
                                        </p:tgtEl>
                                        <p:attrNameLst>
                                          <p:attrName>style.visibility</p:attrName>
                                        </p:attrNameLst>
                                      </p:cBhvr>
                                      <p:to>
                                        <p:strVal val="visible"/>
                                      </p:to>
                                    </p:set>
                                    <p:animEffect transition="in" filter="fade">
                                      <p:cBhvr additive="repl">
                                        <p:cTn id="15" dur="1000"/>
                                        <p:tgtEl>
                                          <p:spTgt spid="579"/>
                                        </p:tgtEl>
                                      </p:cBhvr>
                                    </p:animEffect>
                                  </p:childTnLst>
                                </p:cTn>
                              </p:par>
                            </p:childTnLst>
                          </p:cTn>
                        </p:par>
                        <p:par>
                          <p:cTn id="16" fill="hold">
                            <p:stCondLst>
                              <p:cond delay="3000"/>
                            </p:stCondLst>
                            <p:childTnLst>
                              <p:par>
                                <p:cTn id="17" presetID="10" presetClass="entr" fill="hold" nodeType="afterEffect">
                                  <p:stCondLst>
                                    <p:cond delay="0"/>
                                  </p:stCondLst>
                                  <p:childTnLst>
                                    <p:set>
                                      <p:cBhvr>
                                        <p:cTn id="18" dur="1" fill="hold">
                                          <p:stCondLst>
                                            <p:cond delay="0"/>
                                          </p:stCondLst>
                                        </p:cTn>
                                        <p:tgtEl>
                                          <p:spTgt spid="580"/>
                                        </p:tgtEl>
                                        <p:attrNameLst>
                                          <p:attrName>style.visibility</p:attrName>
                                        </p:attrNameLst>
                                      </p:cBhvr>
                                      <p:to>
                                        <p:strVal val="visible"/>
                                      </p:to>
                                    </p:set>
                                    <p:animEffect transition="in" filter="fade">
                                      <p:cBhvr additive="repl">
                                        <p:cTn id="19" dur="1000"/>
                                        <p:tgtEl>
                                          <p:spTgt spid="580"/>
                                        </p:tgtEl>
                                      </p:cBhvr>
                                    </p:animEffect>
                                  </p:childTnLst>
                                </p:cTn>
                              </p:par>
                            </p:childTnLst>
                          </p:cTn>
                        </p:par>
                        <p:par>
                          <p:cTn id="20" fill="hold">
                            <p:stCondLst>
                              <p:cond delay="4000"/>
                            </p:stCondLst>
                            <p:childTnLst>
                              <p:par>
                                <p:cTn id="21" presetID="10" presetClass="entr" fill="hold" nodeType="afterEffect">
                                  <p:stCondLst>
                                    <p:cond delay="0"/>
                                  </p:stCondLst>
                                  <p:childTnLst>
                                    <p:set>
                                      <p:cBhvr>
                                        <p:cTn id="22" dur="1" fill="hold">
                                          <p:stCondLst>
                                            <p:cond delay="0"/>
                                          </p:stCondLst>
                                        </p:cTn>
                                        <p:tgtEl>
                                          <p:spTgt spid="581"/>
                                        </p:tgtEl>
                                        <p:attrNameLst>
                                          <p:attrName>style.visibility</p:attrName>
                                        </p:attrNameLst>
                                      </p:cBhvr>
                                      <p:to>
                                        <p:strVal val="visible"/>
                                      </p:to>
                                    </p:set>
                                    <p:animEffect transition="in" filter="fade">
                                      <p:cBhvr additive="repl">
                                        <p:cTn id="23" dur="1000"/>
                                        <p:tgtEl>
                                          <p:spTgt spid="581"/>
                                        </p:tgtEl>
                                      </p:cBhvr>
                                    </p:animEffect>
                                  </p:childTnLst>
                                </p:cTn>
                              </p:par>
                            </p:childTnLst>
                          </p:cTn>
                        </p:par>
                        <p:par>
                          <p:cTn id="24" fill="hold">
                            <p:stCondLst>
                              <p:cond delay="5000"/>
                            </p:stCondLst>
                            <p:childTnLst>
                              <p:par>
                                <p:cTn id="25" presetID="10" presetClass="entr" fill="hold" nodeType="afterEffect">
                                  <p:stCondLst>
                                    <p:cond delay="0"/>
                                  </p:stCondLst>
                                  <p:childTnLst>
                                    <p:set>
                                      <p:cBhvr>
                                        <p:cTn id="26" dur="1" fill="hold">
                                          <p:stCondLst>
                                            <p:cond delay="0"/>
                                          </p:stCondLst>
                                        </p:cTn>
                                        <p:tgtEl>
                                          <p:spTgt spid="582"/>
                                        </p:tgtEl>
                                        <p:attrNameLst>
                                          <p:attrName>style.visibility</p:attrName>
                                        </p:attrNameLst>
                                      </p:cBhvr>
                                      <p:to>
                                        <p:strVal val="visible"/>
                                      </p:to>
                                    </p:set>
                                    <p:animEffect transition="in" filter="fade">
                                      <p:cBhvr additive="repl">
                                        <p:cTn id="27" dur="1000"/>
                                        <p:tgtEl>
                                          <p:spTgt spid="582"/>
                                        </p:tgtEl>
                                      </p:cBhvr>
                                    </p:animEffect>
                                  </p:childTnLst>
                                </p:cTn>
                              </p:par>
                            </p:childTnLst>
                          </p:cTn>
                        </p:par>
                        <p:par>
                          <p:cTn id="28" fill="hold">
                            <p:stCondLst>
                              <p:cond delay="6000"/>
                            </p:stCondLst>
                            <p:childTnLst>
                              <p:par>
                                <p:cTn id="29" presetID="10" presetClass="entr" fill="hold" nodeType="afterEffect">
                                  <p:stCondLst>
                                    <p:cond delay="0"/>
                                  </p:stCondLst>
                                  <p:childTnLst>
                                    <p:set>
                                      <p:cBhvr>
                                        <p:cTn id="30" dur="1" fill="hold">
                                          <p:stCondLst>
                                            <p:cond delay="0"/>
                                          </p:stCondLst>
                                        </p:cTn>
                                        <p:tgtEl>
                                          <p:spTgt spid="583"/>
                                        </p:tgtEl>
                                        <p:attrNameLst>
                                          <p:attrName>style.visibility</p:attrName>
                                        </p:attrNameLst>
                                      </p:cBhvr>
                                      <p:to>
                                        <p:strVal val="visible"/>
                                      </p:to>
                                    </p:set>
                                    <p:animEffect transition="in" filter="fade">
                                      <p:cBhvr additive="repl">
                                        <p:cTn id="31" dur="1000"/>
                                        <p:tgtEl>
                                          <p:spTgt spid="583"/>
                                        </p:tgtEl>
                                      </p:cBhvr>
                                    </p:animEffect>
                                  </p:childTnLst>
                                </p:cTn>
                              </p:par>
                            </p:childTnLst>
                          </p:cTn>
                        </p:par>
                        <p:par>
                          <p:cTn id="32" fill="hold">
                            <p:stCondLst>
                              <p:cond delay="7000"/>
                            </p:stCondLst>
                            <p:childTnLst>
                              <p:par>
                                <p:cTn id="33" presetID="10" presetClass="entr" fill="hold" nodeType="afterEffect">
                                  <p:stCondLst>
                                    <p:cond delay="0"/>
                                  </p:stCondLst>
                                  <p:childTnLst>
                                    <p:set>
                                      <p:cBhvr>
                                        <p:cTn id="34" dur="1" fill="hold">
                                          <p:stCondLst>
                                            <p:cond delay="0"/>
                                          </p:stCondLst>
                                        </p:cTn>
                                        <p:tgtEl>
                                          <p:spTgt spid="584"/>
                                        </p:tgtEl>
                                        <p:attrNameLst>
                                          <p:attrName>style.visibility</p:attrName>
                                        </p:attrNameLst>
                                      </p:cBhvr>
                                      <p:to>
                                        <p:strVal val="visible"/>
                                      </p:to>
                                    </p:set>
                                    <p:animEffect transition="in" filter="fade">
                                      <p:cBhvr additive="repl">
                                        <p:cTn id="35" dur="1000"/>
                                        <p:tgtEl>
                                          <p:spTgt spid="584"/>
                                        </p:tgtEl>
                                      </p:cBhvr>
                                    </p:animEffect>
                                  </p:childTnLst>
                                </p:cTn>
                              </p:par>
                            </p:childTnLst>
                          </p:cTn>
                        </p:par>
                        <p:par>
                          <p:cTn id="36" fill="hold">
                            <p:stCondLst>
                              <p:cond delay="8000"/>
                            </p:stCondLst>
                            <p:childTnLst>
                              <p:par>
                                <p:cTn id="37" presetID="10" presetClass="entr" fill="hold" nodeType="afterEffect">
                                  <p:stCondLst>
                                    <p:cond delay="0"/>
                                  </p:stCondLst>
                                  <p:childTnLst>
                                    <p:set>
                                      <p:cBhvr>
                                        <p:cTn id="38" dur="1" fill="hold">
                                          <p:stCondLst>
                                            <p:cond delay="0"/>
                                          </p:stCondLst>
                                        </p:cTn>
                                        <p:tgtEl>
                                          <p:spTgt spid="585"/>
                                        </p:tgtEl>
                                        <p:attrNameLst>
                                          <p:attrName>style.visibility</p:attrName>
                                        </p:attrNameLst>
                                      </p:cBhvr>
                                      <p:to>
                                        <p:strVal val="visible"/>
                                      </p:to>
                                    </p:set>
                                    <p:animEffect transition="in" filter="fade">
                                      <p:cBhvr additive="repl">
                                        <p:cTn id="39" dur="1000"/>
                                        <p:tgtEl>
                                          <p:spTgt spid="5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1" name="Resim 1_0"/>
          <p:cNvPicPr/>
          <p:nvPr/>
        </p:nvPicPr>
        <p:blipFill>
          <a:blip r:embed="rId3"/>
          <a:stretch/>
        </p:blipFill>
        <p:spPr>
          <a:xfrm>
            <a:off x="0" y="0"/>
            <a:ext cx="12191400" cy="6857280"/>
          </a:xfrm>
          <a:prstGeom prst="rect">
            <a:avLst/>
          </a:prstGeom>
          <a:ln w="0">
            <a:noFill/>
          </a:ln>
        </p:spPr>
      </p:pic>
      <p:sp>
        <p:nvSpPr>
          <p:cNvPr id="592" name="Dikdörtgen 2_1"/>
          <p:cNvSpPr/>
          <p:nvPr/>
        </p:nvSpPr>
        <p:spPr>
          <a:xfrm>
            <a:off x="0" y="6231960"/>
            <a:ext cx="12191400" cy="369360"/>
          </a:xfrm>
          <a:prstGeom prst="rect">
            <a:avLst/>
          </a:prstGeom>
          <a:solidFill>
            <a:srgbClr val="0052A3"/>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tr-TR" sz="1800" b="1" strike="noStrike" spc="-1">
                <a:solidFill>
                  <a:srgbClr val="FFFFFF"/>
                </a:solidFill>
                <a:latin typeface="Calibri"/>
                <a:ea typeface="DejaVu Sans"/>
              </a:rPr>
              <a:t>Afet ve Acil Durum Yönetimi Başkanlığı</a:t>
            </a:r>
            <a:endParaRPr lang="en-US" sz="1800" b="0" strike="noStrike" spc="-1">
              <a:latin typeface="Arial"/>
            </a:endParaRPr>
          </a:p>
        </p:txBody>
      </p:sp>
      <p:sp>
        <p:nvSpPr>
          <p:cNvPr id="593" name="Metin kutusu 3_1"/>
          <p:cNvSpPr/>
          <p:nvPr/>
        </p:nvSpPr>
        <p:spPr>
          <a:xfrm>
            <a:off x="348480" y="2701800"/>
            <a:ext cx="6077160" cy="699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Bef>
                <a:spcPts val="799"/>
              </a:spcBef>
            </a:pPr>
            <a:r>
              <a:rPr lang="tr-TR" sz="4000" b="1" strike="noStrike" spc="-1">
                <a:solidFill>
                  <a:srgbClr val="ED7D31"/>
                </a:solidFill>
                <a:latin typeface="Arial"/>
                <a:ea typeface="DejaVu Sans"/>
              </a:rPr>
              <a:t>TEŞEKKÜR EDERİZ</a:t>
            </a:r>
            <a:endParaRPr lang="en-US" sz="4000" b="0" strike="noStrike" spc="-1">
              <a:latin typeface="Arial"/>
            </a:endParaRPr>
          </a:p>
        </p:txBody>
      </p:sp>
      <p:pic>
        <p:nvPicPr>
          <p:cNvPr id="594" name="Resim 4_1"/>
          <p:cNvPicPr/>
          <p:nvPr/>
        </p:nvPicPr>
        <p:blipFill>
          <a:blip r:embed="rId4"/>
          <a:stretch/>
        </p:blipFill>
        <p:spPr>
          <a:xfrm>
            <a:off x="1143000" y="228600"/>
            <a:ext cx="4848480" cy="2419560"/>
          </a:xfrm>
          <a:prstGeom prst="rect">
            <a:avLst/>
          </a:prstGeom>
          <a:ln w="0">
            <a:noFill/>
          </a:ln>
        </p:spPr>
      </p:pic>
      <p:pic>
        <p:nvPicPr>
          <p:cNvPr id="595" name="Resim 594"/>
          <p:cNvPicPr/>
          <p:nvPr/>
        </p:nvPicPr>
        <p:blipFill>
          <a:blip r:embed="rId5"/>
          <a:stretch/>
        </p:blipFill>
        <p:spPr>
          <a:xfrm>
            <a:off x="5715000" y="0"/>
            <a:ext cx="6466320" cy="617184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xmlns:p15="http://schemas.microsoft.com/office/powerpoint/2012/main">
      <p:transition spd="slow">
        <p:push dir="u"/>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 name="Resim 5" descr="ekran, saat, bilgisayar içeren bir resim&#10;&#10;Açıklama otomatik olarak oluşturuldu"/>
          <p:cNvPicPr/>
          <p:nvPr/>
        </p:nvPicPr>
        <p:blipFill>
          <a:blip r:embed="rId3"/>
          <a:stretch/>
        </p:blipFill>
        <p:spPr>
          <a:xfrm>
            <a:off x="0" y="642960"/>
            <a:ext cx="4467600" cy="3400920"/>
          </a:xfrm>
          <a:prstGeom prst="rect">
            <a:avLst/>
          </a:prstGeom>
          <a:ln w="0">
            <a:noFill/>
          </a:ln>
        </p:spPr>
      </p:pic>
      <p:pic>
        <p:nvPicPr>
          <p:cNvPr id="153" name="Resim 7"/>
          <p:cNvPicPr/>
          <p:nvPr/>
        </p:nvPicPr>
        <p:blipFill>
          <a:blip r:embed="rId4"/>
          <a:stretch/>
        </p:blipFill>
        <p:spPr>
          <a:xfrm>
            <a:off x="3861720" y="642960"/>
            <a:ext cx="4467600" cy="3400920"/>
          </a:xfrm>
          <a:prstGeom prst="rect">
            <a:avLst/>
          </a:prstGeom>
          <a:ln w="0">
            <a:noFill/>
          </a:ln>
        </p:spPr>
      </p:pic>
      <p:pic>
        <p:nvPicPr>
          <p:cNvPr id="154" name="Resim 9" descr="bilgisayar, işaret içeren bir resim&#10;&#10;Açıklama otomatik olarak oluşturuldu"/>
          <p:cNvPicPr/>
          <p:nvPr/>
        </p:nvPicPr>
        <p:blipFill>
          <a:blip r:embed="rId5"/>
          <a:stretch/>
        </p:blipFill>
        <p:spPr>
          <a:xfrm>
            <a:off x="7823880" y="642960"/>
            <a:ext cx="4467600" cy="3400920"/>
          </a:xfrm>
          <a:prstGeom prst="rect">
            <a:avLst/>
          </a:prstGeom>
          <a:ln w="0">
            <a:noFill/>
          </a:ln>
        </p:spPr>
      </p:pic>
      <p:sp>
        <p:nvSpPr>
          <p:cNvPr id="155" name="İçerik Yer Tutucusu 4"/>
          <p:cNvSpPr/>
          <p:nvPr/>
        </p:nvSpPr>
        <p:spPr>
          <a:xfrm>
            <a:off x="430200" y="3722400"/>
            <a:ext cx="3430800" cy="639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spcBef>
                <a:spcPts val="1001"/>
              </a:spcBef>
              <a:tabLst>
                <a:tab pos="0" algn="l"/>
              </a:tabLst>
            </a:pPr>
            <a:r>
              <a:rPr lang="tr-TR" sz="2000" b="0" strike="noStrike" spc="-1">
                <a:solidFill>
                  <a:srgbClr val="44546A"/>
                </a:solidFill>
                <a:latin typeface="Roboto"/>
                <a:ea typeface="Roboto"/>
              </a:rPr>
              <a:t>Şiddetli yağmurun yağması sadece bir </a:t>
            </a:r>
            <a:r>
              <a:rPr lang="tr-TR" sz="2000" b="1" strike="noStrike" spc="-1">
                <a:solidFill>
                  <a:srgbClr val="00B050"/>
                </a:solidFill>
                <a:latin typeface="Roboto"/>
                <a:ea typeface="Roboto"/>
              </a:rPr>
              <a:t>TEHLİKE</a:t>
            </a:r>
            <a:r>
              <a:rPr lang="tr-TR" sz="2000" b="0" strike="noStrike" spc="-1">
                <a:solidFill>
                  <a:srgbClr val="44546A"/>
                </a:solidFill>
                <a:latin typeface="Roboto"/>
                <a:ea typeface="Roboto"/>
              </a:rPr>
              <a:t> dir.</a:t>
            </a:r>
            <a:endParaRPr lang="en-US" sz="2000" b="0" strike="noStrike" spc="-1">
              <a:latin typeface="Arial"/>
            </a:endParaRPr>
          </a:p>
        </p:txBody>
      </p:sp>
      <p:sp>
        <p:nvSpPr>
          <p:cNvPr id="156" name="İçerik Yer Tutucusu 4"/>
          <p:cNvSpPr/>
          <p:nvPr/>
        </p:nvSpPr>
        <p:spPr>
          <a:xfrm>
            <a:off x="4468320" y="3696120"/>
            <a:ext cx="3254400" cy="1245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spcBef>
                <a:spcPts val="1001"/>
              </a:spcBef>
              <a:tabLst>
                <a:tab pos="0" algn="l"/>
              </a:tabLst>
            </a:pPr>
            <a:r>
              <a:rPr lang="tr-TR" sz="2000" b="0" strike="noStrike" spc="-1">
                <a:solidFill>
                  <a:srgbClr val="44546A"/>
                </a:solidFill>
                <a:latin typeface="Roboto"/>
                <a:ea typeface="Roboto"/>
              </a:rPr>
              <a:t>Bu şiddetli yağmur tehlikesi, bizler ve yaşadığımız çevre için </a:t>
            </a:r>
            <a:r>
              <a:rPr lang="tr-TR" sz="2000" b="1" strike="noStrike" spc="-1">
                <a:solidFill>
                  <a:srgbClr val="00B050"/>
                </a:solidFill>
                <a:latin typeface="Roboto"/>
                <a:ea typeface="Roboto"/>
              </a:rPr>
              <a:t>RİSK</a:t>
            </a:r>
            <a:r>
              <a:rPr lang="tr-TR" sz="2000" b="0" strike="noStrike" spc="-1">
                <a:solidFill>
                  <a:srgbClr val="ED7D31"/>
                </a:solidFill>
                <a:latin typeface="Roboto"/>
                <a:ea typeface="Roboto"/>
              </a:rPr>
              <a:t> </a:t>
            </a:r>
            <a:r>
              <a:rPr lang="tr-TR" sz="2000" b="0" strike="noStrike" spc="-1">
                <a:solidFill>
                  <a:srgbClr val="44546A"/>
                </a:solidFill>
                <a:latin typeface="Roboto"/>
                <a:ea typeface="Roboto"/>
              </a:rPr>
              <a:t>oluşturur.</a:t>
            </a:r>
            <a:endParaRPr lang="en-US" sz="2000" b="0" strike="noStrike" spc="-1">
              <a:latin typeface="Arial"/>
            </a:endParaRPr>
          </a:p>
        </p:txBody>
      </p:sp>
      <p:sp>
        <p:nvSpPr>
          <p:cNvPr id="157" name="İçerik Yer Tutucusu 4"/>
          <p:cNvSpPr/>
          <p:nvPr/>
        </p:nvSpPr>
        <p:spPr>
          <a:xfrm>
            <a:off x="8532000" y="3620520"/>
            <a:ext cx="3330720" cy="1321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spcBef>
                <a:spcPts val="1001"/>
              </a:spcBef>
              <a:tabLst>
                <a:tab pos="0" algn="l"/>
              </a:tabLst>
            </a:pPr>
            <a:r>
              <a:rPr lang="tr-TR" sz="2000" b="0" strike="noStrike" spc="-1">
                <a:solidFill>
                  <a:srgbClr val="44546A"/>
                </a:solidFill>
                <a:latin typeface="Roboto"/>
                <a:ea typeface="Roboto"/>
              </a:rPr>
              <a:t>Önlem almazsak bu risk meydana geldiğinde bizler ve yaşadığımız çevre </a:t>
            </a:r>
            <a:r>
              <a:rPr lang="tr-TR" sz="2000" b="1" strike="noStrike" spc="-1">
                <a:solidFill>
                  <a:srgbClr val="00B050"/>
                </a:solidFill>
                <a:latin typeface="Roboto"/>
                <a:ea typeface="Roboto"/>
              </a:rPr>
              <a:t>ZARAR GÖREBİLİR</a:t>
            </a:r>
            <a:r>
              <a:rPr lang="tr-TR" sz="2000" b="0" strike="noStrike" spc="-1">
                <a:solidFill>
                  <a:srgbClr val="44546A"/>
                </a:solidFill>
                <a:latin typeface="Roboto"/>
                <a:ea typeface="Roboto"/>
              </a:rPr>
              <a:t>.</a:t>
            </a:r>
            <a:endParaRPr lang="en-US" sz="2000" b="0" strike="noStrike" spc="-1">
              <a:latin typeface="Arial"/>
            </a:endParaRPr>
          </a:p>
        </p:txBody>
      </p:sp>
      <p:sp>
        <p:nvSpPr>
          <p:cNvPr id="158" name="Dikdörtgen 13"/>
          <p:cNvSpPr/>
          <p:nvPr/>
        </p:nvSpPr>
        <p:spPr>
          <a:xfrm>
            <a:off x="1798200" y="5287320"/>
            <a:ext cx="10064520" cy="699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tr-TR" sz="2000" b="1" strike="noStrike" spc="-1">
                <a:solidFill>
                  <a:srgbClr val="00B050"/>
                </a:solidFill>
                <a:latin typeface="Roboto"/>
                <a:ea typeface="Roboto"/>
              </a:rPr>
              <a:t>KAPASİTE, </a:t>
            </a:r>
            <a:r>
              <a:rPr lang="tr-TR" sz="2000" b="0" strike="noStrike" spc="-1">
                <a:solidFill>
                  <a:srgbClr val="44546A"/>
                </a:solidFill>
                <a:latin typeface="Roboto"/>
                <a:ea typeface="Roboto"/>
              </a:rPr>
              <a:t>zarar görebilirliğin aksidir; afetlere karşı ne kadar hazır olursak kapasitemizi arttırmış, dolayısıyla tehlikenin riske dönüşme olasılığını azaltmış oluruz. </a:t>
            </a:r>
            <a:endParaRPr lang="en-US" sz="2000" b="0" strike="noStrike" spc="-1">
              <a:latin typeface="Arial"/>
            </a:endParaRPr>
          </a:p>
        </p:txBody>
      </p:sp>
      <p:pic>
        <p:nvPicPr>
          <p:cNvPr id="159" name="Picture 2" descr="umbrella png ile ilgili görsel sonucu"/>
          <p:cNvPicPr/>
          <p:nvPr/>
        </p:nvPicPr>
        <p:blipFill>
          <a:blip r:embed="rId6"/>
          <a:stretch/>
        </p:blipFill>
        <p:spPr>
          <a:xfrm>
            <a:off x="328680" y="4637880"/>
            <a:ext cx="1620720" cy="1524240"/>
          </a:xfrm>
          <a:prstGeom prst="rect">
            <a:avLst/>
          </a:prstGeom>
          <a:ln w="0">
            <a:noFill/>
          </a:ln>
        </p:spPr>
      </p:pic>
      <p:sp>
        <p:nvSpPr>
          <p:cNvPr id="160" name="Başlık 1"/>
          <p:cNvSpPr/>
          <p:nvPr/>
        </p:nvSpPr>
        <p:spPr>
          <a:xfrm>
            <a:off x="360360" y="295560"/>
            <a:ext cx="10992960" cy="544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90000"/>
              </a:lnSpc>
            </a:pPr>
            <a:r>
              <a:rPr lang="tr-TR" sz="2400" b="1" strike="noStrike" spc="-1">
                <a:solidFill>
                  <a:srgbClr val="00B050"/>
                </a:solidFill>
                <a:latin typeface="Roboto"/>
                <a:ea typeface="Roboto"/>
              </a:rPr>
              <a:t>Tehlike, Risk, Zarar Görebilirlik, Kapasite</a:t>
            </a:r>
            <a:endParaRPr lang="en-US"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xmlns:p15="http://schemas.microsoft.com/office/powerpoint/2012/main">
      <p:transition spd="slow">
        <p:push dir="u"/>
      </p:transition>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childTnLst>
                                    <p:set>
                                      <p:cBhvr>
                                        <p:cTn id="6" dur="1" fill="hold">
                                          <p:stCondLst>
                                            <p:cond delay="0"/>
                                          </p:stCondLst>
                                        </p:cTn>
                                        <p:tgtEl>
                                          <p:spTgt spid="155"/>
                                        </p:tgtEl>
                                        <p:attrNameLst>
                                          <p:attrName>style.visibility</p:attrName>
                                        </p:attrNameLst>
                                      </p:cBhvr>
                                      <p:to>
                                        <p:strVal val="visible"/>
                                      </p:to>
                                    </p:set>
                                    <p:animEffect transition="in" filter="fade">
                                      <p:cBhvr additive="repl">
                                        <p:cTn id="7" dur="500"/>
                                        <p:tgtEl>
                                          <p:spTgt spid="15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nodeType="clickEffect">
                                  <p:stCondLst>
                                    <p:cond delay="0"/>
                                  </p:stCondLst>
                                  <p:childTnLst>
                                    <p:set>
                                      <p:cBhvr>
                                        <p:cTn id="11" dur="1" fill="hold">
                                          <p:stCondLst>
                                            <p:cond delay="0"/>
                                          </p:stCondLst>
                                        </p:cTn>
                                        <p:tgtEl>
                                          <p:spTgt spid="156">
                                            <p:txEl>
                                              <p:pRg st="0" end="0"/>
                                            </p:txEl>
                                          </p:spTgt>
                                        </p:tgtEl>
                                        <p:attrNameLst>
                                          <p:attrName>style.visibility</p:attrName>
                                        </p:attrNameLst>
                                      </p:cBhvr>
                                      <p:to>
                                        <p:strVal val="visible"/>
                                      </p:to>
                                    </p:set>
                                    <p:animEffect transition="in" filter="fade">
                                      <p:cBhvr additive="repl">
                                        <p:cTn id="12" dur="500"/>
                                        <p:tgtEl>
                                          <p:spTgt spid="15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nodeType="clickEffect">
                                  <p:stCondLst>
                                    <p:cond delay="0"/>
                                  </p:stCondLst>
                                  <p:childTnLst>
                                    <p:set>
                                      <p:cBhvr>
                                        <p:cTn id="16" dur="1" fill="hold">
                                          <p:stCondLst>
                                            <p:cond delay="0"/>
                                          </p:stCondLst>
                                        </p:cTn>
                                        <p:tgtEl>
                                          <p:spTgt spid="157">
                                            <p:txEl>
                                              <p:pRg st="0" end="0"/>
                                            </p:txEl>
                                          </p:spTgt>
                                        </p:tgtEl>
                                        <p:attrNameLst>
                                          <p:attrName>style.visibility</p:attrName>
                                        </p:attrNameLst>
                                      </p:cBhvr>
                                      <p:to>
                                        <p:strVal val="visible"/>
                                      </p:to>
                                    </p:set>
                                    <p:animEffect transition="in" filter="fade">
                                      <p:cBhvr additive="repl">
                                        <p:cTn id="17" dur="500"/>
                                        <p:tgtEl>
                                          <p:spTgt spid="15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fill="hold" nodeType="clickEffect">
                                  <p:stCondLst>
                                    <p:cond delay="0"/>
                                  </p:stCondLst>
                                  <p:childTnLst>
                                    <p:set>
                                      <p:cBhvr>
                                        <p:cTn id="21" dur="1" fill="hold">
                                          <p:stCondLst>
                                            <p:cond delay="0"/>
                                          </p:stCondLst>
                                        </p:cTn>
                                        <p:tgtEl>
                                          <p:spTgt spid="158"/>
                                        </p:tgtEl>
                                        <p:attrNameLst>
                                          <p:attrName>style.visibility</p:attrName>
                                        </p:attrNameLst>
                                      </p:cBhvr>
                                      <p:to>
                                        <p:strVal val="visible"/>
                                      </p:to>
                                    </p:set>
                                    <p:animEffect transition="in" filter="fade">
                                      <p:cBhvr additive="repl">
                                        <p:cTn id="22" dur="500"/>
                                        <p:tgtEl>
                                          <p:spTgt spid="158"/>
                                        </p:tgtEl>
                                      </p:cBhvr>
                                    </p:animEffect>
                                  </p:childTnLst>
                                </p:cTn>
                              </p:par>
                              <p:par>
                                <p:cTn id="23" presetID="10" presetClass="entr" fill="hold" nodeType="withEffect">
                                  <p:stCondLst>
                                    <p:cond delay="0"/>
                                  </p:stCondLst>
                                  <p:childTnLst>
                                    <p:set>
                                      <p:cBhvr>
                                        <p:cTn id="24" dur="1" fill="hold">
                                          <p:stCondLst>
                                            <p:cond delay="0"/>
                                          </p:stCondLst>
                                        </p:cTn>
                                        <p:tgtEl>
                                          <p:spTgt spid="159"/>
                                        </p:tgtEl>
                                        <p:attrNameLst>
                                          <p:attrName>style.visibility</p:attrName>
                                        </p:attrNameLst>
                                      </p:cBhvr>
                                      <p:to>
                                        <p:strVal val="visible"/>
                                      </p:to>
                                    </p:set>
                                    <p:animEffect transition="in" filter="fade">
                                      <p:cBhvr additive="repl">
                                        <p:cTn id="25" dur="500"/>
                                        <p:tgtEl>
                                          <p:spTgt spid="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İçerik Yer Tutucusu 4"/>
          <p:cNvSpPr/>
          <p:nvPr/>
        </p:nvSpPr>
        <p:spPr>
          <a:xfrm>
            <a:off x="639720" y="863640"/>
            <a:ext cx="11551680" cy="1104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tabLst>
                <a:tab pos="0" algn="l"/>
              </a:tabLst>
            </a:pPr>
            <a:r>
              <a:rPr lang="tr-TR" sz="1800" b="1" strike="noStrike" spc="-1">
                <a:solidFill>
                  <a:srgbClr val="44546A"/>
                </a:solidFill>
                <a:latin typeface="Roboto"/>
                <a:ea typeface="Roboto"/>
              </a:rPr>
              <a:t>Toplumun tamamı veya belli kesimleri için fiziksel, ekonomik ve sosyal kayıplar doğuran, normal hayatı ve insan faaliyetlerini durduran veya kesintiye uğratan, etkilenen toplumun baş etme kapasitesinin yeterli olmadığı doğa, teknoloji veya insan kaynaklı olaydır. </a:t>
            </a:r>
            <a:endParaRPr lang="en-US" sz="1800" b="0" strike="noStrike" spc="-1">
              <a:latin typeface="Arial"/>
            </a:endParaRPr>
          </a:p>
          <a:p>
            <a:pPr>
              <a:lnSpc>
                <a:spcPct val="100000"/>
              </a:lnSpc>
              <a:tabLst>
                <a:tab pos="0" algn="l"/>
              </a:tabLst>
            </a:pPr>
            <a:endParaRPr lang="en-US" sz="1800" b="0" strike="noStrike" spc="-1">
              <a:latin typeface="Arial"/>
            </a:endParaRPr>
          </a:p>
        </p:txBody>
      </p:sp>
      <p:pic>
        <p:nvPicPr>
          <p:cNvPr id="162" name="Resim 6" descr="yol, ön, oyuncak, oturma içeren bir resim&#10;&#10;Açıklama otomatik olarak oluşturuldu"/>
          <p:cNvPicPr/>
          <p:nvPr/>
        </p:nvPicPr>
        <p:blipFill>
          <a:blip r:embed="rId3"/>
          <a:srcRect t="31567"/>
          <a:stretch/>
        </p:blipFill>
        <p:spPr>
          <a:xfrm>
            <a:off x="0" y="1992240"/>
            <a:ext cx="12191400" cy="4173840"/>
          </a:xfrm>
          <a:prstGeom prst="rect">
            <a:avLst/>
          </a:prstGeom>
          <a:ln w="0">
            <a:noFill/>
          </a:ln>
        </p:spPr>
      </p:pic>
      <p:pic>
        <p:nvPicPr>
          <p:cNvPr id="163" name="Resim 8" descr="oyuncak, yol, ışık, oturma içeren bir resim&#10;&#10;Açıklama otomatik olarak oluşturuldu"/>
          <p:cNvPicPr/>
          <p:nvPr/>
        </p:nvPicPr>
        <p:blipFill>
          <a:blip r:embed="rId4"/>
          <a:srcRect t="31356"/>
          <a:stretch/>
        </p:blipFill>
        <p:spPr>
          <a:xfrm>
            <a:off x="0" y="1992240"/>
            <a:ext cx="12191400" cy="4187160"/>
          </a:xfrm>
          <a:prstGeom prst="rect">
            <a:avLst/>
          </a:prstGeom>
          <a:ln w="0">
            <a:noFill/>
          </a:ln>
        </p:spPr>
      </p:pic>
      <p:pic>
        <p:nvPicPr>
          <p:cNvPr id="164" name="Resim 3"/>
          <p:cNvPicPr/>
          <p:nvPr/>
        </p:nvPicPr>
        <p:blipFill>
          <a:blip r:embed="rId5"/>
          <a:srcRect l="1575" t="20967" r="3512" b="22178"/>
          <a:stretch/>
        </p:blipFill>
        <p:spPr>
          <a:xfrm>
            <a:off x="477000" y="1892880"/>
            <a:ext cx="11015280" cy="3714120"/>
          </a:xfrm>
          <a:prstGeom prst="rect">
            <a:avLst/>
          </a:prstGeom>
          <a:ln w="0">
            <a:noFill/>
          </a:ln>
        </p:spPr>
      </p:pic>
      <p:sp>
        <p:nvSpPr>
          <p:cNvPr id="165" name="Başlık 1"/>
          <p:cNvSpPr/>
          <p:nvPr/>
        </p:nvSpPr>
        <p:spPr>
          <a:xfrm>
            <a:off x="360360" y="295560"/>
            <a:ext cx="10992960" cy="544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90000"/>
              </a:lnSpc>
            </a:pPr>
            <a:r>
              <a:rPr lang="tr-TR" sz="2400" b="1" strike="noStrike" spc="-1">
                <a:solidFill>
                  <a:srgbClr val="00B050"/>
                </a:solidFill>
                <a:latin typeface="Roboto"/>
                <a:ea typeface="Roboto"/>
              </a:rPr>
              <a:t>Afet Nedir?</a:t>
            </a:r>
            <a:endParaRPr lang="en-US"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xmlns:p15="http://schemas.microsoft.com/office/powerpoint/2012/main">
      <p:transition spd="slow">
        <p:push dir="u"/>
      </p:transition>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childTnLst>
                                    <p:set>
                                      <p:cBhvr>
                                        <p:cTn id="6" dur="1" fill="hold">
                                          <p:stCondLst>
                                            <p:cond delay="0"/>
                                          </p:stCondLst>
                                        </p:cTn>
                                        <p:tgtEl>
                                          <p:spTgt spid="162"/>
                                        </p:tgtEl>
                                        <p:attrNameLst>
                                          <p:attrName>style.visibility</p:attrName>
                                        </p:attrNameLst>
                                      </p:cBhvr>
                                      <p:to>
                                        <p:strVal val="visible"/>
                                      </p:to>
                                    </p:set>
                                    <p:animEffect transition="in" filter="fade">
                                      <p:cBhvr additive="repl">
                                        <p:cTn id="7" dur="500"/>
                                        <p:tgtEl>
                                          <p:spTgt spid="162"/>
                                        </p:tgtEl>
                                      </p:cBhvr>
                                    </p:animEffect>
                                  </p:childTnLst>
                                </p:cTn>
                              </p:par>
                              <p:par>
                                <p:cTn id="8" presetID="10" presetClass="entr" fill="hold" nodeType="withEffect">
                                  <p:stCondLst>
                                    <p:cond delay="0"/>
                                  </p:stCondLst>
                                  <p:childTnLst>
                                    <p:set>
                                      <p:cBhvr>
                                        <p:cTn id="9" dur="1" fill="hold">
                                          <p:stCondLst>
                                            <p:cond delay="0"/>
                                          </p:stCondLst>
                                        </p:cTn>
                                        <p:tgtEl>
                                          <p:spTgt spid="161">
                                            <p:txEl>
                                              <p:pRg st="0" end="0"/>
                                            </p:txEl>
                                          </p:spTgt>
                                        </p:tgtEl>
                                        <p:attrNameLst>
                                          <p:attrName>style.visibility</p:attrName>
                                        </p:attrNameLst>
                                      </p:cBhvr>
                                      <p:to>
                                        <p:strVal val="visible"/>
                                      </p:to>
                                    </p:set>
                                    <p:animEffect transition="in" filter="fade">
                                      <p:cBhvr additive="repl">
                                        <p:cTn id="10" dur="500"/>
                                        <p:tgtEl>
                                          <p:spTgt spid="16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fill="hold" nodeType="clickEffect">
                                  <p:stCondLst>
                                    <p:cond delay="500"/>
                                  </p:stCondLst>
                                  <p:childTnLst>
                                    <p:animEffect transition="out" filter="fade">
                                      <p:cBhvr additive="repl">
                                        <p:cTn id="14" dur="500"/>
                                        <p:tgtEl>
                                          <p:spTgt spid="162"/>
                                        </p:tgtEl>
                                      </p:cBhvr>
                                    </p:animEffect>
                                    <p:set>
                                      <p:cBhvr>
                                        <p:cTn id="15" dur="1" fill="hold">
                                          <p:stCondLst>
                                            <p:cond delay="499"/>
                                          </p:stCondLst>
                                        </p:cTn>
                                        <p:tgtEl>
                                          <p:spTgt spid="162"/>
                                        </p:tgtEl>
                                        <p:attrNameLst>
                                          <p:attrName>style.visibility</p:attrName>
                                        </p:attrNameLst>
                                      </p:cBhvr>
                                      <p:to>
                                        <p:strVal val="hidden"/>
                                      </p:to>
                                    </p:set>
                                  </p:childTnLst>
                                </p:cTn>
                              </p:par>
                              <p:par>
                                <p:cTn id="16" presetID="10" presetClass="entr" fill="hold" nodeType="withEffect">
                                  <p:stCondLst>
                                    <p:cond delay="0"/>
                                  </p:stCondLst>
                                  <p:childTnLst>
                                    <p:set>
                                      <p:cBhvr>
                                        <p:cTn id="17" dur="1" fill="hold">
                                          <p:stCondLst>
                                            <p:cond delay="0"/>
                                          </p:stCondLst>
                                        </p:cTn>
                                        <p:tgtEl>
                                          <p:spTgt spid="161">
                                            <p:txEl>
                                              <p:pRg st="1" end="1"/>
                                            </p:txEl>
                                          </p:spTgt>
                                        </p:tgtEl>
                                        <p:attrNameLst>
                                          <p:attrName>style.visibility</p:attrName>
                                        </p:attrNameLst>
                                      </p:cBhvr>
                                      <p:to>
                                        <p:strVal val="visible"/>
                                      </p:to>
                                    </p:set>
                                    <p:animEffect transition="in" filter="fade">
                                      <p:cBhvr additive="repl">
                                        <p:cTn id="18" dur="500"/>
                                        <p:tgtEl>
                                          <p:spTgt spid="161">
                                            <p:txEl>
                                              <p:pRg st="1" end="1"/>
                                            </p:txEl>
                                          </p:spTgt>
                                        </p:tgtEl>
                                      </p:cBhvr>
                                    </p:animEffect>
                                  </p:childTnLst>
                                </p:cTn>
                              </p:par>
                              <p:par>
                                <p:cTn id="19" presetID="10" presetClass="entr" fill="hold" nodeType="withEffect">
                                  <p:stCondLst>
                                    <p:cond delay="1500"/>
                                  </p:stCondLst>
                                  <p:childTnLst>
                                    <p:set>
                                      <p:cBhvr>
                                        <p:cTn id="20" dur="1" fill="hold">
                                          <p:stCondLst>
                                            <p:cond delay="0"/>
                                          </p:stCondLst>
                                        </p:cTn>
                                        <p:tgtEl>
                                          <p:spTgt spid="163"/>
                                        </p:tgtEl>
                                        <p:attrNameLst>
                                          <p:attrName>style.visibility</p:attrName>
                                        </p:attrNameLst>
                                      </p:cBhvr>
                                      <p:to>
                                        <p:strVal val="visible"/>
                                      </p:to>
                                    </p:set>
                                    <p:animEffect transition="in" filter="fade">
                                      <p:cBhvr additive="repl">
                                        <p:cTn id="21" dur="500"/>
                                        <p:tgtEl>
                                          <p:spTgt spid="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Başlık 1"/>
          <p:cNvSpPr/>
          <p:nvPr/>
        </p:nvSpPr>
        <p:spPr>
          <a:xfrm>
            <a:off x="360360" y="295560"/>
            <a:ext cx="10992960" cy="544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tr-TR" sz="2400" b="1" strike="noStrike" spc="-1">
                <a:solidFill>
                  <a:srgbClr val="00B050"/>
                </a:solidFill>
                <a:latin typeface="Roboto"/>
                <a:ea typeface="Roboto"/>
              </a:rPr>
              <a:t>Ülkemizde Afet ve Acil Durum Oluşturabilecek Tehlikelerimiz </a:t>
            </a:r>
            <a:endParaRPr lang="en-US" sz="2400" b="0" strike="noStrike" spc="-1">
              <a:latin typeface="Arial"/>
            </a:endParaRPr>
          </a:p>
        </p:txBody>
      </p:sp>
      <p:pic>
        <p:nvPicPr>
          <p:cNvPr id="167" name="Picture 2"/>
          <p:cNvPicPr/>
          <p:nvPr/>
        </p:nvPicPr>
        <p:blipFill>
          <a:blip r:embed="rId5"/>
          <a:srcRect l="210" t="913" r="348" b="5322"/>
          <a:stretch/>
        </p:blipFill>
        <p:spPr>
          <a:xfrm>
            <a:off x="1025640" y="956880"/>
            <a:ext cx="4968000" cy="2365920"/>
          </a:xfrm>
          <a:prstGeom prst="rect">
            <a:avLst/>
          </a:prstGeom>
          <a:ln w="0">
            <a:solidFill>
              <a:srgbClr val="D9D9D9"/>
            </a:solidFill>
          </a:ln>
        </p:spPr>
      </p:pic>
      <p:pic>
        <p:nvPicPr>
          <p:cNvPr id="168" name="Picture 4"/>
          <p:cNvPicPr/>
          <p:nvPr/>
        </p:nvPicPr>
        <p:blipFill>
          <a:blip r:embed="rId6"/>
          <a:srcRect l="965" t="732" r="791" b="3880"/>
          <a:stretch/>
        </p:blipFill>
        <p:spPr>
          <a:xfrm>
            <a:off x="6093720" y="956880"/>
            <a:ext cx="4540680" cy="2365920"/>
          </a:xfrm>
          <a:prstGeom prst="rect">
            <a:avLst/>
          </a:prstGeom>
          <a:ln w="0">
            <a:solidFill>
              <a:srgbClr val="D9D9D9"/>
            </a:solidFill>
          </a:ln>
        </p:spPr>
      </p:pic>
      <p:pic>
        <p:nvPicPr>
          <p:cNvPr id="169" name="Picture 6"/>
          <p:cNvPicPr/>
          <p:nvPr/>
        </p:nvPicPr>
        <p:blipFill>
          <a:blip r:embed="rId7"/>
          <a:srcRect l="575" t="911" r="289" b="3812"/>
          <a:stretch/>
        </p:blipFill>
        <p:spPr>
          <a:xfrm>
            <a:off x="1025640" y="3422880"/>
            <a:ext cx="4958280" cy="2445480"/>
          </a:xfrm>
          <a:prstGeom prst="rect">
            <a:avLst/>
          </a:prstGeom>
          <a:ln w="0">
            <a:solidFill>
              <a:srgbClr val="D9D9D9"/>
            </a:solidFill>
          </a:ln>
        </p:spPr>
      </p:pic>
      <p:pic>
        <p:nvPicPr>
          <p:cNvPr id="170" name="Picture 8"/>
          <p:cNvPicPr/>
          <p:nvPr/>
        </p:nvPicPr>
        <p:blipFill>
          <a:blip r:embed="rId8"/>
          <a:srcRect l="469" t="574" r="342" b="3077"/>
          <a:stretch/>
        </p:blipFill>
        <p:spPr>
          <a:xfrm>
            <a:off x="6093720" y="3422880"/>
            <a:ext cx="4540680" cy="2445480"/>
          </a:xfrm>
          <a:prstGeom prst="rect">
            <a:avLst/>
          </a:prstGeom>
          <a:ln w="0">
            <a:solidFill>
              <a:srgbClr val="D9D9D9"/>
            </a:solidFill>
          </a:ln>
        </p:spPr>
      </p:pic>
      <p:sp>
        <p:nvSpPr>
          <p:cNvPr id="171" name="Dikdörtgen 13"/>
          <p:cNvSpPr/>
          <p:nvPr/>
        </p:nvSpPr>
        <p:spPr>
          <a:xfrm rot="16200000">
            <a:off x="-428040" y="1839600"/>
            <a:ext cx="2462040" cy="333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tr-TR" sz="1600" b="1" strike="noStrike" spc="-1">
                <a:solidFill>
                  <a:srgbClr val="00B050"/>
                </a:solidFill>
                <a:latin typeface="Roboto"/>
                <a:ea typeface="Roboto"/>
              </a:rPr>
              <a:t>SEL ve TAŞKINLAR</a:t>
            </a:r>
            <a:endParaRPr lang="en-US" sz="1600" b="0" strike="noStrike" spc="-1">
              <a:latin typeface="Arial"/>
            </a:endParaRPr>
          </a:p>
        </p:txBody>
      </p:sp>
      <p:sp>
        <p:nvSpPr>
          <p:cNvPr id="172" name="Dikdörtgen 14"/>
          <p:cNvSpPr/>
          <p:nvPr/>
        </p:nvSpPr>
        <p:spPr>
          <a:xfrm rot="16200000">
            <a:off x="-428040" y="4430520"/>
            <a:ext cx="2462040" cy="333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tr-TR" sz="1600" b="1" strike="noStrike" spc="-1">
                <a:solidFill>
                  <a:srgbClr val="00B050"/>
                </a:solidFill>
                <a:latin typeface="Roboto"/>
                <a:ea typeface="Roboto"/>
              </a:rPr>
              <a:t>ÇIĞ</a:t>
            </a:r>
            <a:endParaRPr lang="en-US" sz="1600" b="0" strike="noStrike" spc="-1">
              <a:latin typeface="Arial"/>
            </a:endParaRPr>
          </a:p>
        </p:txBody>
      </p:sp>
      <p:sp>
        <p:nvSpPr>
          <p:cNvPr id="173" name="Dikdörtgen 20"/>
          <p:cNvSpPr/>
          <p:nvPr/>
        </p:nvSpPr>
        <p:spPr>
          <a:xfrm rot="5400000">
            <a:off x="9621000" y="4534920"/>
            <a:ext cx="2462040" cy="333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tr-TR" sz="1600" b="1" strike="noStrike" spc="-1">
                <a:solidFill>
                  <a:srgbClr val="00B050"/>
                </a:solidFill>
                <a:latin typeface="Roboto"/>
                <a:ea typeface="Roboto"/>
              </a:rPr>
              <a:t>ORMAN YANGINLARI</a:t>
            </a:r>
            <a:endParaRPr lang="en-US" sz="1600" b="0" strike="noStrike" spc="-1">
              <a:latin typeface="Arial"/>
            </a:endParaRPr>
          </a:p>
        </p:txBody>
      </p:sp>
      <p:sp>
        <p:nvSpPr>
          <p:cNvPr id="174" name="Dikdörtgen 21"/>
          <p:cNvSpPr/>
          <p:nvPr/>
        </p:nvSpPr>
        <p:spPr>
          <a:xfrm rot="5400000">
            <a:off x="9626400" y="1805400"/>
            <a:ext cx="2462040" cy="333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tr-TR" sz="1600" b="1" strike="noStrike" spc="-1">
                <a:solidFill>
                  <a:srgbClr val="00B050"/>
                </a:solidFill>
                <a:latin typeface="Roboto"/>
                <a:ea typeface="Roboto"/>
              </a:rPr>
              <a:t>HEYELAN</a:t>
            </a:r>
            <a:endParaRPr lang="en-US" sz="1600" b="0" strike="noStrike" spc="-1">
              <a:latin typeface="Arial"/>
            </a:endParaRPr>
          </a:p>
        </p:txBody>
      </p:sp>
      <p:pic>
        <p:nvPicPr>
          <p:cNvPr id="175" name="Resim 3"/>
          <p:cNvPicPr/>
          <p:nvPr/>
        </p:nvPicPr>
        <p:blipFill>
          <a:blip r:embed="rId9"/>
          <a:srcRect l="1613" t="13871" r="1197" b="25375"/>
          <a:stretch/>
        </p:blipFill>
        <p:spPr>
          <a:xfrm>
            <a:off x="651600" y="1075320"/>
            <a:ext cx="10576080" cy="4675680"/>
          </a:xfrm>
          <a:prstGeom prst="rect">
            <a:avLst/>
          </a:prstGeom>
          <a:ln w="0">
            <a:noFill/>
          </a:ln>
        </p:spPr>
      </p:pic>
      <p:pic>
        <p:nvPicPr>
          <p:cNvPr id="176" name="Resim 9" descr="ekran, oturma, bilgisayar, yüzey içeren bir resim&#10;&#10;Açıklama otomatik olarak oluşturuldu"/>
          <p:cNvPicPr/>
          <p:nvPr/>
        </p:nvPicPr>
        <p:blipFill>
          <a:blip r:embed="rId10"/>
          <a:stretch/>
        </p:blipFill>
        <p:spPr>
          <a:xfrm rot="16200000">
            <a:off x="8550360" y="1790280"/>
            <a:ext cx="3765960" cy="4855680"/>
          </a:xfrm>
          <a:prstGeom prst="rect">
            <a:avLst/>
          </a:prstGeom>
          <a:ln w="0">
            <a:noFill/>
          </a:ln>
        </p:spPr>
      </p:pic>
      <p:pic>
        <p:nvPicPr>
          <p:cNvPr id="177" name="Resim 176">
            <a:hlinkClick r:id="" action="ppaction://media"/>
          </p:cNvPr>
          <p:cNvPicPr/>
          <p:nvPr>
            <a:videoFile r:link="rId2"/>
            <p:extLst>
              <p:ext uri="{DAA4B4D4-6D71-4841-9C94-3DE7FCFB9230}">
                <p14:media xmlns:p14="http://schemas.microsoft.com/office/powerpoint/2010/main" r:embed="rId1"/>
              </p:ext>
            </p:extLst>
          </p:nvPr>
        </p:nvPicPr>
        <p:blipFill>
          <a:blip r:embed="rId11"/>
        </p:blipFill>
        <p:spPr>
          <a:xfrm>
            <a:off x="9505080" y="3079080"/>
            <a:ext cx="2161080" cy="2388600"/>
          </a:xfrm>
          <a:prstGeom prst="rect">
            <a:avLst/>
          </a:prstGeom>
          <a:ln w="0">
            <a:noFill/>
          </a:ln>
        </p:spPr>
      </p:pic>
      <p:pic>
        <p:nvPicPr>
          <p:cNvPr id="178" name="Resim 11"/>
          <p:cNvPicPr/>
          <p:nvPr/>
        </p:nvPicPr>
        <p:blipFill>
          <a:blip r:embed="rId12"/>
          <a:stretch/>
        </p:blipFill>
        <p:spPr>
          <a:xfrm flipH="1">
            <a:off x="8665200" y="4813560"/>
            <a:ext cx="1686600" cy="163908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xmlns:p15="http://schemas.microsoft.com/office/powerpoint/2012/main">
      <p:transition spd="slow">
        <p:push dir="u"/>
      </p:transition>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childTnLst>
                                    <p:set>
                                      <p:cBhvr>
                                        <p:cTn id="6" dur="1" fill="hold">
                                          <p:stCondLst>
                                            <p:cond delay="0"/>
                                          </p:stCondLst>
                                        </p:cTn>
                                        <p:tgtEl>
                                          <p:spTgt spid="175"/>
                                        </p:tgtEl>
                                        <p:attrNameLst>
                                          <p:attrName>style.visibility</p:attrName>
                                        </p:attrNameLst>
                                      </p:cBhvr>
                                      <p:to>
                                        <p:strVal val="visible"/>
                                      </p:to>
                                    </p:set>
                                    <p:animEffect transition="in" filter="fade">
                                      <p:cBhvr additive="repl">
                                        <p:cTn id="7" dur="500"/>
                                        <p:tgtEl>
                                          <p:spTgt spid="175"/>
                                        </p:tgtEl>
                                      </p:cBhvr>
                                    </p:animEffect>
                                  </p:childTnLst>
                                </p:cTn>
                              </p:par>
                              <p:par>
                                <p:cTn id="8" presetID="10" presetClass="entr" fill="hold" nodeType="withEffect">
                                  <p:stCondLst>
                                    <p:cond delay="0"/>
                                  </p:stCondLst>
                                  <p:childTnLst>
                                    <p:set>
                                      <p:cBhvr>
                                        <p:cTn id="9" dur="1" fill="hold">
                                          <p:stCondLst>
                                            <p:cond delay="0"/>
                                          </p:stCondLst>
                                        </p:cTn>
                                        <p:tgtEl>
                                          <p:spTgt spid="177"/>
                                        </p:tgtEl>
                                        <p:attrNameLst>
                                          <p:attrName>style.visibility</p:attrName>
                                        </p:attrNameLst>
                                      </p:cBhvr>
                                      <p:to>
                                        <p:strVal val="visible"/>
                                      </p:to>
                                    </p:set>
                                    <p:animEffect transition="in" filter="fade">
                                      <p:cBhvr additive="repl">
                                        <p:cTn id="10" dur="500"/>
                                        <p:tgtEl>
                                          <p:spTgt spid="177"/>
                                        </p:tgtEl>
                                      </p:cBhvr>
                                    </p:animEffect>
                                  </p:childTnLst>
                                </p:cTn>
                              </p:par>
                              <p:par>
                                <p:cTn id="11" presetID="10" presetClass="entr" fill="hold" nodeType="withEffect">
                                  <p:stCondLst>
                                    <p:cond delay="0"/>
                                  </p:stCondLst>
                                  <p:childTnLst>
                                    <p:set>
                                      <p:cBhvr>
                                        <p:cTn id="12" dur="1" fill="hold">
                                          <p:stCondLst>
                                            <p:cond delay="0"/>
                                          </p:stCondLst>
                                        </p:cTn>
                                        <p:tgtEl>
                                          <p:spTgt spid="176"/>
                                        </p:tgtEl>
                                        <p:attrNameLst>
                                          <p:attrName>style.visibility</p:attrName>
                                        </p:attrNameLst>
                                      </p:cBhvr>
                                      <p:to>
                                        <p:strVal val="visible"/>
                                      </p:to>
                                    </p:set>
                                    <p:animEffect transition="in" filter="fade">
                                      <p:cBhvr additive="repl">
                                        <p:cTn id="13" dur="500"/>
                                        <p:tgtEl>
                                          <p:spTgt spid="176"/>
                                        </p:tgtEl>
                                      </p:cBhvr>
                                    </p:animEffect>
                                  </p:childTnLst>
                                </p:cTn>
                              </p:par>
                              <p:par>
                                <p:cTn id="14" presetID="10" presetClass="entr" fill="hold" nodeType="withEffect">
                                  <p:stCondLst>
                                    <p:cond delay="0"/>
                                  </p:stCondLst>
                                  <p:childTnLst>
                                    <p:set>
                                      <p:cBhvr>
                                        <p:cTn id="15" dur="1" fill="hold">
                                          <p:stCondLst>
                                            <p:cond delay="0"/>
                                          </p:stCondLst>
                                        </p:cTn>
                                        <p:tgtEl>
                                          <p:spTgt spid="178"/>
                                        </p:tgtEl>
                                        <p:attrNameLst>
                                          <p:attrName>style.visibility</p:attrName>
                                        </p:attrNameLst>
                                      </p:cBhvr>
                                      <p:to>
                                        <p:strVal val="visible"/>
                                      </p:to>
                                    </p:set>
                                    <p:animEffect transition="in" filter="fade">
                                      <p:cBhvr additive="repl">
                                        <p:cTn id="16" dur="500"/>
                                        <p:tgtEl>
                                          <p:spTgt spid="178"/>
                                        </p:tgtEl>
                                      </p:cBhvr>
                                    </p:animEffect>
                                  </p:childTnLst>
                                </p:cTn>
                              </p:par>
                              <p:par>
                                <p:cTn id="17" presetID="10" presetClass="exit" fill="hold" nodeType="withEffect">
                                  <p:stCondLst>
                                    <p:cond delay="0"/>
                                  </p:stCondLst>
                                  <p:childTnLst>
                                    <p:animEffect transition="out" filter="fade">
                                      <p:cBhvr additive="repl">
                                        <p:cTn id="18" dur="500"/>
                                        <p:tgtEl>
                                          <p:spTgt spid="171"/>
                                        </p:tgtEl>
                                      </p:cBhvr>
                                    </p:animEffect>
                                    <p:set>
                                      <p:cBhvr>
                                        <p:cTn id="19" dur="1" fill="hold">
                                          <p:stCondLst>
                                            <p:cond delay="499"/>
                                          </p:stCondLst>
                                        </p:cTn>
                                        <p:tgtEl>
                                          <p:spTgt spid="171"/>
                                        </p:tgtEl>
                                        <p:attrNameLst>
                                          <p:attrName>style.visibility</p:attrName>
                                        </p:attrNameLst>
                                      </p:cBhvr>
                                      <p:to>
                                        <p:strVal val="hidden"/>
                                      </p:to>
                                    </p:set>
                                  </p:childTnLst>
                                </p:cTn>
                              </p:par>
                              <p:par>
                                <p:cTn id="20" presetID="10" presetClass="exit" fill="hold" nodeType="withEffect">
                                  <p:stCondLst>
                                    <p:cond delay="0"/>
                                  </p:stCondLst>
                                  <p:childTnLst>
                                    <p:animEffect transition="out" filter="fade">
                                      <p:cBhvr additive="repl">
                                        <p:cTn id="21" dur="500"/>
                                        <p:tgtEl>
                                          <p:spTgt spid="172"/>
                                        </p:tgtEl>
                                      </p:cBhvr>
                                    </p:animEffect>
                                    <p:set>
                                      <p:cBhvr>
                                        <p:cTn id="22" dur="1" fill="hold">
                                          <p:stCondLst>
                                            <p:cond delay="499"/>
                                          </p:stCondLst>
                                        </p:cTn>
                                        <p:tgtEl>
                                          <p:spTgt spid="172"/>
                                        </p:tgtEl>
                                        <p:attrNameLst>
                                          <p:attrName>style.visibility</p:attrName>
                                        </p:attrNameLst>
                                      </p:cBhvr>
                                      <p:to>
                                        <p:strVal val="hidden"/>
                                      </p:to>
                                    </p:set>
                                  </p:childTnLst>
                                </p:cTn>
                              </p:par>
                              <p:par>
                                <p:cTn id="23" presetID="10" presetClass="exit" fill="hold" nodeType="withEffect">
                                  <p:stCondLst>
                                    <p:cond delay="0"/>
                                  </p:stCondLst>
                                  <p:childTnLst>
                                    <p:animEffect transition="out" filter="fade">
                                      <p:cBhvr additive="repl">
                                        <p:cTn id="24" dur="500"/>
                                        <p:tgtEl>
                                          <p:spTgt spid="174"/>
                                        </p:tgtEl>
                                      </p:cBhvr>
                                    </p:animEffect>
                                    <p:set>
                                      <p:cBhvr>
                                        <p:cTn id="25" dur="1" fill="hold">
                                          <p:stCondLst>
                                            <p:cond delay="499"/>
                                          </p:stCondLst>
                                        </p:cTn>
                                        <p:tgtEl>
                                          <p:spTgt spid="174"/>
                                        </p:tgtEl>
                                        <p:attrNameLst>
                                          <p:attrName>style.visibility</p:attrName>
                                        </p:attrNameLst>
                                      </p:cBhvr>
                                      <p:to>
                                        <p:strVal val="hidden"/>
                                      </p:to>
                                    </p:set>
                                  </p:childTnLst>
                                </p:cTn>
                              </p:par>
                              <p:par>
                                <p:cTn id="26" presetID="10" presetClass="exit" fill="hold" nodeType="withEffect">
                                  <p:stCondLst>
                                    <p:cond delay="0"/>
                                  </p:stCondLst>
                                  <p:childTnLst>
                                    <p:animEffect transition="out" filter="fade">
                                      <p:cBhvr additive="repl">
                                        <p:cTn id="27" dur="500"/>
                                        <p:tgtEl>
                                          <p:spTgt spid="173"/>
                                        </p:tgtEl>
                                      </p:cBhvr>
                                    </p:animEffect>
                                    <p:set>
                                      <p:cBhvr>
                                        <p:cTn id="28" dur="1" fill="hold">
                                          <p:stCondLst>
                                            <p:cond delay="499"/>
                                          </p:stCondLst>
                                        </p:cTn>
                                        <p:tgtEl>
                                          <p:spTgt spid="173"/>
                                        </p:tgtEl>
                                        <p:attrNameLst>
                                          <p:attrName>style.visibility</p:attrName>
                                        </p:attrNameLst>
                                      </p:cBhvr>
                                      <p:to>
                                        <p:strVal val="hidden"/>
                                      </p:to>
                                    </p:set>
                                  </p:childTnLst>
                                </p:cTn>
                              </p:par>
                            </p:childTnLst>
                          </p:cTn>
                        </p:par>
                        <p:par>
                          <p:cTn id="29" fill="hold">
                            <p:stCondLst>
                              <p:cond delay="500"/>
                            </p:stCondLst>
                            <p:childTnLst>
                              <p:par>
                                <p:cTn id="30" presetClass="mediacall" fill="hold" nodeType="afterEffect">
                                  <p:stCondLst>
                                    <p:cond delay="0"/>
                                  </p:stCondLst>
                                  <p:childTnLst>
                                    <p:cmd type="call">
                                      <p:cBhvr>
                                        <p:cTn id="31" dur="10048" fill="hold"/>
                                        <p:tgtEl>
                                          <p:spTgt spid="177"/>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Resim 7"/>
          <p:cNvPicPr/>
          <p:nvPr/>
        </p:nvPicPr>
        <p:blipFill>
          <a:blip r:embed="rId3"/>
          <a:stretch/>
        </p:blipFill>
        <p:spPr>
          <a:xfrm>
            <a:off x="66960" y="2317680"/>
            <a:ext cx="5738400" cy="3957480"/>
          </a:xfrm>
          <a:prstGeom prst="rect">
            <a:avLst/>
          </a:prstGeom>
          <a:ln w="0">
            <a:noFill/>
          </a:ln>
          <a:effectLst>
            <a:softEdge rad="112680"/>
          </a:effectLst>
        </p:spPr>
      </p:pic>
      <p:pic>
        <p:nvPicPr>
          <p:cNvPr id="180" name="Picture 2" descr="C:\Users\ozanc\Desktop\guvenli_yasam_giris_mhmd2.jpg"/>
          <p:cNvPicPr/>
          <p:nvPr/>
        </p:nvPicPr>
        <p:blipFill>
          <a:blip r:embed="rId4"/>
          <a:srcRect t="19955" r="21042"/>
          <a:stretch/>
        </p:blipFill>
        <p:spPr>
          <a:xfrm>
            <a:off x="3808080" y="326520"/>
            <a:ext cx="8316360" cy="5424840"/>
          </a:xfrm>
          <a:prstGeom prst="rect">
            <a:avLst/>
          </a:prstGeom>
          <a:ln w="0">
            <a:noFill/>
          </a:ln>
        </p:spPr>
      </p:pic>
      <p:sp>
        <p:nvSpPr>
          <p:cNvPr id="181" name="Başlık 1"/>
          <p:cNvSpPr/>
          <p:nvPr/>
        </p:nvSpPr>
        <p:spPr>
          <a:xfrm>
            <a:off x="360360" y="295560"/>
            <a:ext cx="10992960" cy="544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90000"/>
              </a:lnSpc>
            </a:pPr>
            <a:r>
              <a:rPr lang="tr-TR" sz="2400" b="1" strike="noStrike" spc="-1">
                <a:solidFill>
                  <a:srgbClr val="00B050"/>
                </a:solidFill>
                <a:latin typeface="Roboto"/>
                <a:ea typeface="Roboto"/>
              </a:rPr>
              <a:t>Çevremizde Afet ve Acil Durum Oluşturabilecek Tehlikelerimiz</a:t>
            </a:r>
            <a:endParaRPr lang="en-US"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xmlns:p15="http://schemas.microsoft.com/office/powerpoint/2012/main">
      <p:transition spd="slow">
        <p:push dir="u"/>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 name="Resim 3" descr="nesne, saat içeren bir resim&#10;&#10;Açıklama otomatik olarak oluşturuldu"/>
          <p:cNvPicPr/>
          <p:nvPr/>
        </p:nvPicPr>
        <p:blipFill>
          <a:blip r:embed="rId3"/>
          <a:stretch/>
        </p:blipFill>
        <p:spPr>
          <a:xfrm>
            <a:off x="2584800" y="-124560"/>
            <a:ext cx="7021800" cy="6479280"/>
          </a:xfrm>
          <a:prstGeom prst="rect">
            <a:avLst/>
          </a:prstGeom>
          <a:ln w="0">
            <a:noFill/>
          </a:ln>
        </p:spPr>
      </p:pic>
      <p:pic>
        <p:nvPicPr>
          <p:cNvPr id="183" name="Resim 5" descr="nesne, saat, telefon içeren bir resim&#10;&#10;Açıklama otomatik olarak oluşturuldu"/>
          <p:cNvPicPr/>
          <p:nvPr/>
        </p:nvPicPr>
        <p:blipFill>
          <a:blip r:embed="rId4"/>
          <a:stretch/>
        </p:blipFill>
        <p:spPr>
          <a:xfrm>
            <a:off x="2584800" y="-124560"/>
            <a:ext cx="7021800" cy="6479280"/>
          </a:xfrm>
          <a:prstGeom prst="rect">
            <a:avLst/>
          </a:prstGeom>
          <a:ln w="0">
            <a:noFill/>
          </a:ln>
        </p:spPr>
      </p:pic>
      <p:pic>
        <p:nvPicPr>
          <p:cNvPr id="184" name="Resim 7" descr="nesne, saat içeren bir resim&#10;&#10;Açıklama otomatik olarak oluşturuldu"/>
          <p:cNvPicPr/>
          <p:nvPr/>
        </p:nvPicPr>
        <p:blipFill>
          <a:blip r:embed="rId5"/>
          <a:stretch/>
        </p:blipFill>
        <p:spPr>
          <a:xfrm>
            <a:off x="2584800" y="-124560"/>
            <a:ext cx="7021800" cy="6479280"/>
          </a:xfrm>
          <a:prstGeom prst="rect">
            <a:avLst/>
          </a:prstGeom>
          <a:ln w="0">
            <a:noFill/>
          </a:ln>
        </p:spPr>
      </p:pic>
      <p:sp>
        <p:nvSpPr>
          <p:cNvPr id="185" name="Başlık 1"/>
          <p:cNvSpPr/>
          <p:nvPr/>
        </p:nvSpPr>
        <p:spPr>
          <a:xfrm>
            <a:off x="360360" y="295560"/>
            <a:ext cx="10992960" cy="544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90000"/>
              </a:lnSpc>
            </a:pPr>
            <a:r>
              <a:rPr lang="tr-TR" sz="2400" b="1" strike="noStrike" spc="-1">
                <a:solidFill>
                  <a:srgbClr val="28A09D"/>
                </a:solidFill>
                <a:latin typeface="Roboto"/>
                <a:ea typeface="Roboto"/>
              </a:rPr>
              <a:t>Afet Öncesi Hazırlıklar</a:t>
            </a:r>
            <a:endParaRPr lang="en-US"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xmlns:p15="http://schemas.microsoft.com/office/powerpoint/2012/main">
      <p:transition spd="slow">
        <p:push dir="u"/>
      </p:transition>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10" presetClass="entr" fill="hold" nodeType="after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fade">
                                      <p:cBhvr additive="repl">
                                        <p:cTn id="7" dur="1000"/>
                                        <p:tgtEl>
                                          <p:spTgt spid="182"/>
                                        </p:tgtEl>
                                      </p:cBhvr>
                                    </p:animEffect>
                                  </p:childTnLst>
                                </p:cTn>
                              </p:par>
                            </p:childTnLst>
                          </p:cTn>
                        </p:par>
                        <p:par>
                          <p:cTn id="8" fill="hold">
                            <p:stCondLst>
                              <p:cond delay="1000"/>
                            </p:stCondLst>
                            <p:childTnLst>
                              <p:par>
                                <p:cTn id="9" presetID="10" presetClass="entr" fill="hold" nodeType="afterEffect">
                                  <p:stCondLst>
                                    <p:cond delay="0"/>
                                  </p:stCondLst>
                                  <p:childTnLst>
                                    <p:set>
                                      <p:cBhvr>
                                        <p:cTn id="10" dur="1" fill="hold">
                                          <p:stCondLst>
                                            <p:cond delay="0"/>
                                          </p:stCondLst>
                                        </p:cTn>
                                        <p:tgtEl>
                                          <p:spTgt spid="183"/>
                                        </p:tgtEl>
                                        <p:attrNameLst>
                                          <p:attrName>style.visibility</p:attrName>
                                        </p:attrNameLst>
                                      </p:cBhvr>
                                      <p:to>
                                        <p:strVal val="visible"/>
                                      </p:to>
                                    </p:set>
                                    <p:animEffect transition="in" filter="fade">
                                      <p:cBhvr additive="repl">
                                        <p:cTn id="11" dur="1000"/>
                                        <p:tgtEl>
                                          <p:spTgt spid="183"/>
                                        </p:tgtEl>
                                      </p:cBhvr>
                                    </p:animEffect>
                                  </p:childTnLst>
                                </p:cTn>
                              </p:par>
                            </p:childTnLst>
                          </p:cTn>
                        </p:par>
                        <p:par>
                          <p:cTn id="12" fill="hold">
                            <p:stCondLst>
                              <p:cond delay="2000"/>
                            </p:stCondLst>
                            <p:childTnLst>
                              <p:par>
                                <p:cTn id="13" presetID="10" presetClass="entr" fill="hold" nodeType="afterEffect">
                                  <p:stCondLst>
                                    <p:cond delay="1000"/>
                                  </p:stCondLst>
                                  <p:childTnLst>
                                    <p:set>
                                      <p:cBhvr>
                                        <p:cTn id="14" dur="1" fill="hold">
                                          <p:stCondLst>
                                            <p:cond delay="0"/>
                                          </p:stCondLst>
                                        </p:cTn>
                                        <p:tgtEl>
                                          <p:spTgt spid="184"/>
                                        </p:tgtEl>
                                        <p:attrNameLst>
                                          <p:attrName>style.visibility</p:attrName>
                                        </p:attrNameLst>
                                      </p:cBhvr>
                                      <p:to>
                                        <p:strVal val="visible"/>
                                      </p:to>
                                    </p:set>
                                    <p:animEffect transition="in" filter="fade">
                                      <p:cBhvr additive="repl">
                                        <p:cTn id="15" dur="2000"/>
                                        <p:tgtEl>
                                          <p:spTgt spid="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Başlık 1"/>
          <p:cNvSpPr/>
          <p:nvPr/>
        </p:nvSpPr>
        <p:spPr>
          <a:xfrm>
            <a:off x="360360" y="295560"/>
            <a:ext cx="10992960" cy="544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90000"/>
              </a:lnSpc>
            </a:pPr>
            <a:r>
              <a:rPr lang="tr-TR" sz="2400" b="1" strike="noStrike" spc="-1">
                <a:solidFill>
                  <a:srgbClr val="28A09D"/>
                </a:solidFill>
                <a:latin typeface="Roboto"/>
                <a:ea typeface="Roboto"/>
              </a:rPr>
              <a:t>Afet Öncesi Hazırlıklar</a:t>
            </a:r>
            <a:endParaRPr lang="en-US" sz="2400" b="0" strike="noStrike" spc="-1">
              <a:latin typeface="Arial"/>
            </a:endParaRPr>
          </a:p>
        </p:txBody>
      </p:sp>
      <p:pic>
        <p:nvPicPr>
          <p:cNvPr id="187" name="Resim 8" descr="bilgisayar, tablo içeren bir resim&#10;&#10;Açıklama otomatik olarak oluşturuldu"/>
          <p:cNvPicPr/>
          <p:nvPr/>
        </p:nvPicPr>
        <p:blipFill>
          <a:blip r:embed="rId3"/>
          <a:stretch/>
        </p:blipFill>
        <p:spPr>
          <a:xfrm>
            <a:off x="-2818080" y="3997440"/>
            <a:ext cx="18467280" cy="6377400"/>
          </a:xfrm>
          <a:prstGeom prst="rect">
            <a:avLst/>
          </a:prstGeom>
          <a:ln w="0">
            <a:noFill/>
          </a:ln>
        </p:spPr>
      </p:pic>
      <p:pic>
        <p:nvPicPr>
          <p:cNvPr id="188" name="Resim 32"/>
          <p:cNvPicPr/>
          <p:nvPr/>
        </p:nvPicPr>
        <p:blipFill>
          <a:blip r:embed="rId4"/>
          <a:stretch/>
        </p:blipFill>
        <p:spPr>
          <a:xfrm>
            <a:off x="4237200" y="2213280"/>
            <a:ext cx="7512480" cy="4424400"/>
          </a:xfrm>
          <a:prstGeom prst="rect">
            <a:avLst/>
          </a:prstGeom>
          <a:ln w="0">
            <a:noFill/>
          </a:ln>
        </p:spPr>
      </p:pic>
      <p:pic>
        <p:nvPicPr>
          <p:cNvPr id="189" name="Resim 33"/>
          <p:cNvPicPr/>
          <p:nvPr/>
        </p:nvPicPr>
        <p:blipFill>
          <a:blip r:embed="rId5"/>
          <a:stretch/>
        </p:blipFill>
        <p:spPr>
          <a:xfrm>
            <a:off x="4672080" y="1577880"/>
            <a:ext cx="3698640" cy="4983840"/>
          </a:xfrm>
          <a:prstGeom prst="rect">
            <a:avLst/>
          </a:prstGeom>
          <a:ln w="0">
            <a:noFill/>
          </a:ln>
        </p:spPr>
      </p:pic>
      <p:pic>
        <p:nvPicPr>
          <p:cNvPr id="190" name="Resim 34"/>
          <p:cNvPicPr/>
          <p:nvPr/>
        </p:nvPicPr>
        <p:blipFill>
          <a:blip r:embed="rId6"/>
          <a:stretch/>
        </p:blipFill>
        <p:spPr>
          <a:xfrm>
            <a:off x="-282600" y="466920"/>
            <a:ext cx="7215480" cy="6548040"/>
          </a:xfrm>
          <a:prstGeom prst="rect">
            <a:avLst/>
          </a:prstGeom>
          <a:ln w="0">
            <a:noFill/>
          </a:ln>
        </p:spPr>
      </p:pic>
      <p:pic>
        <p:nvPicPr>
          <p:cNvPr id="191" name="Resim 35"/>
          <p:cNvPicPr/>
          <p:nvPr/>
        </p:nvPicPr>
        <p:blipFill>
          <a:blip r:embed="rId7"/>
          <a:srcRect l="14744" t="36224" r="28268" b="20386"/>
          <a:stretch/>
        </p:blipFill>
        <p:spPr>
          <a:xfrm>
            <a:off x="9483120" y="1936440"/>
            <a:ext cx="2295720" cy="1043280"/>
          </a:xfrm>
          <a:prstGeom prst="rect">
            <a:avLst/>
          </a:prstGeom>
          <a:ln w="0">
            <a:noFill/>
          </a:ln>
        </p:spPr>
      </p:pic>
      <p:pic>
        <p:nvPicPr>
          <p:cNvPr id="192" name="Resim 36"/>
          <p:cNvPicPr/>
          <p:nvPr/>
        </p:nvPicPr>
        <p:blipFill>
          <a:blip r:embed="rId8"/>
          <a:srcRect l="25669" t="31970" r="17756" b="27029"/>
          <a:stretch/>
        </p:blipFill>
        <p:spPr>
          <a:xfrm>
            <a:off x="495720" y="1256040"/>
            <a:ext cx="2233080" cy="965520"/>
          </a:xfrm>
          <a:prstGeom prst="rect">
            <a:avLst/>
          </a:prstGeom>
          <a:ln w="0">
            <a:noFill/>
          </a:ln>
        </p:spPr>
      </p:pic>
      <p:pic>
        <p:nvPicPr>
          <p:cNvPr id="193" name="Resim 37"/>
          <p:cNvPicPr/>
          <p:nvPr/>
        </p:nvPicPr>
        <p:blipFill>
          <a:blip r:embed="rId9"/>
          <a:srcRect l="18346" t="28272" r="19252" b="26505"/>
          <a:stretch/>
        </p:blipFill>
        <p:spPr>
          <a:xfrm>
            <a:off x="6120360" y="1416600"/>
            <a:ext cx="2495520" cy="107928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xmlns:p15="http://schemas.microsoft.com/office/powerpoint/2012/main">
      <p:transition spd="slow">
        <p:push dir="u"/>
      </p:transition>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9" presetClass="entr" fill="hold" nodeType="clickEffect">
                                  <p:stCondLst>
                                    <p:cond delay="0"/>
                                  </p:stCondLst>
                                  <p:childTnLst>
                                    <p:set>
                                      <p:cBhvr>
                                        <p:cTn id="6" dur="1" fill="hold">
                                          <p:stCondLst>
                                            <p:cond delay="0"/>
                                          </p:stCondLst>
                                        </p:cTn>
                                        <p:tgtEl>
                                          <p:spTgt spid="192"/>
                                        </p:tgtEl>
                                        <p:attrNameLst>
                                          <p:attrName>style.visibility</p:attrName>
                                        </p:attrNameLst>
                                      </p:cBhvr>
                                      <p:to>
                                        <p:strVal val="visible"/>
                                      </p:to>
                                    </p:set>
                                    <p:animEffect transition="in" filter="dissolve">
                                      <p:cBhvr additive="repl">
                                        <p:cTn id="7" dur="1000"/>
                                        <p:tgtEl>
                                          <p:spTgt spid="192"/>
                                        </p:tgtEl>
                                      </p:cBhvr>
                                    </p:animEffect>
                                  </p:childTnLst>
                                </p:cTn>
                              </p:par>
                              <p:par>
                                <p:cTn id="8" presetID="9" presetClass="entr" fill="hold" nodeType="withEffect">
                                  <p:stCondLst>
                                    <p:cond delay="0"/>
                                  </p:stCondLst>
                                  <p:childTnLst>
                                    <p:set>
                                      <p:cBhvr>
                                        <p:cTn id="9" dur="1" fill="hold">
                                          <p:stCondLst>
                                            <p:cond delay="0"/>
                                          </p:stCondLst>
                                        </p:cTn>
                                        <p:tgtEl>
                                          <p:spTgt spid="190"/>
                                        </p:tgtEl>
                                        <p:attrNameLst>
                                          <p:attrName>style.visibility</p:attrName>
                                        </p:attrNameLst>
                                      </p:cBhvr>
                                      <p:to>
                                        <p:strVal val="visible"/>
                                      </p:to>
                                    </p:set>
                                    <p:animEffect transition="in" filter="dissolve">
                                      <p:cBhvr additive="repl">
                                        <p:cTn id="10" dur="1000"/>
                                        <p:tgtEl>
                                          <p:spTgt spid="190"/>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nodeType="clickEffect">
                                  <p:stCondLst>
                                    <p:cond delay="0"/>
                                  </p:stCondLst>
                                  <p:childTnLst>
                                    <p:set>
                                      <p:cBhvr>
                                        <p:cTn id="14" dur="1" fill="hold">
                                          <p:stCondLst>
                                            <p:cond delay="0"/>
                                          </p:stCondLst>
                                        </p:cTn>
                                        <p:tgtEl>
                                          <p:spTgt spid="189"/>
                                        </p:tgtEl>
                                        <p:attrNameLst>
                                          <p:attrName>style.visibility</p:attrName>
                                        </p:attrNameLst>
                                      </p:cBhvr>
                                      <p:to>
                                        <p:strVal val="visible"/>
                                      </p:to>
                                    </p:set>
                                    <p:animEffect transition="in" filter="dissolve">
                                      <p:cBhvr additive="repl">
                                        <p:cTn id="15" dur="1000"/>
                                        <p:tgtEl>
                                          <p:spTgt spid="189"/>
                                        </p:tgtEl>
                                      </p:cBhvr>
                                    </p:animEffect>
                                  </p:childTnLst>
                                </p:cTn>
                              </p:par>
                              <p:par>
                                <p:cTn id="16" presetID="9" presetClass="entr" fill="hold" nodeType="withEffect">
                                  <p:stCondLst>
                                    <p:cond delay="0"/>
                                  </p:stCondLst>
                                  <p:childTnLst>
                                    <p:set>
                                      <p:cBhvr>
                                        <p:cTn id="17" dur="1" fill="hold">
                                          <p:stCondLst>
                                            <p:cond delay="0"/>
                                          </p:stCondLst>
                                        </p:cTn>
                                        <p:tgtEl>
                                          <p:spTgt spid="193"/>
                                        </p:tgtEl>
                                        <p:attrNameLst>
                                          <p:attrName>style.visibility</p:attrName>
                                        </p:attrNameLst>
                                      </p:cBhvr>
                                      <p:to>
                                        <p:strVal val="visible"/>
                                      </p:to>
                                    </p:set>
                                    <p:animEffect transition="in" filter="dissolve">
                                      <p:cBhvr additive="repl">
                                        <p:cTn id="18" dur="1000"/>
                                        <p:tgtEl>
                                          <p:spTgt spid="193"/>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fill="hold" nodeType="clickEffect">
                                  <p:stCondLst>
                                    <p:cond delay="0"/>
                                  </p:stCondLst>
                                  <p:childTnLst>
                                    <p:set>
                                      <p:cBhvr>
                                        <p:cTn id="22" dur="1" fill="hold">
                                          <p:stCondLst>
                                            <p:cond delay="0"/>
                                          </p:stCondLst>
                                        </p:cTn>
                                        <p:tgtEl>
                                          <p:spTgt spid="188"/>
                                        </p:tgtEl>
                                        <p:attrNameLst>
                                          <p:attrName>style.visibility</p:attrName>
                                        </p:attrNameLst>
                                      </p:cBhvr>
                                      <p:to>
                                        <p:strVal val="visible"/>
                                      </p:to>
                                    </p:set>
                                    <p:animEffect transition="in" filter="dissolve">
                                      <p:cBhvr additive="repl">
                                        <p:cTn id="23" dur="1000"/>
                                        <p:tgtEl>
                                          <p:spTgt spid="188"/>
                                        </p:tgtEl>
                                      </p:cBhvr>
                                    </p:animEffect>
                                  </p:childTnLst>
                                </p:cTn>
                              </p:par>
                              <p:par>
                                <p:cTn id="24" presetID="9" presetClass="entr" fill="hold" nodeType="withEffect">
                                  <p:stCondLst>
                                    <p:cond delay="0"/>
                                  </p:stCondLst>
                                  <p:childTnLst>
                                    <p:set>
                                      <p:cBhvr>
                                        <p:cTn id="25" dur="1" fill="hold">
                                          <p:stCondLst>
                                            <p:cond delay="0"/>
                                          </p:stCondLst>
                                        </p:cTn>
                                        <p:tgtEl>
                                          <p:spTgt spid="191"/>
                                        </p:tgtEl>
                                        <p:attrNameLst>
                                          <p:attrName>style.visibility</p:attrName>
                                        </p:attrNameLst>
                                      </p:cBhvr>
                                      <p:to>
                                        <p:strVal val="visible"/>
                                      </p:to>
                                    </p:set>
                                    <p:animEffect transition="in" filter="dissolve">
                                      <p:cBhvr additive="repl">
                                        <p:cTn id="26" dur="1000"/>
                                        <p:tgtEl>
                                          <p:spTgt spid="191"/>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mph" fill="hold" nodeType="clickEffect">
                                  <p:stCondLst>
                                    <p:cond delay="0"/>
                                  </p:stCondLst>
                                  <p:childTnLst>
                                    <p:set>
                                      <p:cBhvr>
                                        <p:cTn id="30" dur="indefinite"/>
                                        <p:tgtEl>
                                          <p:spTgt spid="188"/>
                                        </p:tgtEl>
                                        <p:attrNameLst>
                                          <p:attrName>style.opacity</p:attrName>
                                        </p:attrNameLst>
                                      </p:cBhvr>
                                      <p:to>
                                        <p:strVal val="0.25"/>
                                      </p:to>
                                    </p:set>
                                    <p:animEffect transition="in" filter="dissolve">
                                      <p:cBhvr additive="repl">
                                        <p:cTn id="31" dur="indefinite"/>
                                        <p:tgtEl>
                                          <p:spTgt spid="188"/>
                                        </p:tgtEl>
                                      </p:cBhvr>
                                    </p:animEffect>
                                  </p:childTnLst>
                                </p:cTn>
                              </p:par>
                              <p:par>
                                <p:cTn id="32" presetID="9" presetClass="emph" fill="hold" nodeType="withEffect">
                                  <p:stCondLst>
                                    <p:cond delay="0"/>
                                  </p:stCondLst>
                                  <p:childTnLst>
                                    <p:set>
                                      <p:cBhvr>
                                        <p:cTn id="33" dur="indefinite"/>
                                        <p:tgtEl>
                                          <p:spTgt spid="191"/>
                                        </p:tgtEl>
                                        <p:attrNameLst>
                                          <p:attrName>style.opacity</p:attrName>
                                        </p:attrNameLst>
                                      </p:cBhvr>
                                      <p:to>
                                        <p:strVal val="0.25"/>
                                      </p:to>
                                    </p:set>
                                    <p:animEffect transition="in" filter="dissolve">
                                      <p:cBhvr additive="repl">
                                        <p:cTn id="34" dur="indefinite"/>
                                        <p:tgtEl>
                                          <p:spTgt spid="191"/>
                                        </p:tgtEl>
                                      </p:cBhvr>
                                    </p:animEffect>
                                  </p:childTnLst>
                                </p:cTn>
                              </p:par>
                              <p:par>
                                <p:cTn id="35" presetID="9" presetClass="emph" fill="hold" nodeType="withEffect">
                                  <p:stCondLst>
                                    <p:cond delay="0"/>
                                  </p:stCondLst>
                                  <p:childTnLst>
                                    <p:set>
                                      <p:cBhvr>
                                        <p:cTn id="36" dur="indefinite"/>
                                        <p:tgtEl>
                                          <p:spTgt spid="193"/>
                                        </p:tgtEl>
                                        <p:attrNameLst>
                                          <p:attrName>style.opacity</p:attrName>
                                        </p:attrNameLst>
                                      </p:cBhvr>
                                      <p:to>
                                        <p:strVal val="0.25"/>
                                      </p:to>
                                    </p:set>
                                    <p:animEffect transition="in" filter="dissolve">
                                      <p:cBhvr additive="repl">
                                        <p:cTn id="37" dur="indefinite"/>
                                        <p:tgtEl>
                                          <p:spTgt spid="193"/>
                                        </p:tgtEl>
                                      </p:cBhvr>
                                    </p:animEffect>
                                  </p:childTnLst>
                                </p:cTn>
                              </p:par>
                              <p:par>
                                <p:cTn id="38" presetID="9" presetClass="emph" fill="hold" nodeType="withEffect">
                                  <p:stCondLst>
                                    <p:cond delay="0"/>
                                  </p:stCondLst>
                                  <p:childTnLst>
                                    <p:set>
                                      <p:cBhvr>
                                        <p:cTn id="39" dur="indefinite"/>
                                        <p:tgtEl>
                                          <p:spTgt spid="189"/>
                                        </p:tgtEl>
                                        <p:attrNameLst>
                                          <p:attrName>style.opacity</p:attrName>
                                        </p:attrNameLst>
                                      </p:cBhvr>
                                      <p:to>
                                        <p:strVal val="0.25"/>
                                      </p:to>
                                    </p:set>
                                    <p:animEffect transition="in" filter="dissolve">
                                      <p:cBhvr additive="repl">
                                        <p:cTn id="40" dur="indefinite"/>
                                        <p:tgtEl>
                                          <p:spTgt spid="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15942</TotalTime>
  <Words>14549</Words>
  <Application>Microsoft Office PowerPoint</Application>
  <PresentationFormat>Geniş ekran</PresentationFormat>
  <Paragraphs>1370</Paragraphs>
  <Slides>37</Slides>
  <Notes>37</Notes>
  <HiddenSlides>0</HiddenSlides>
  <MMClips>2</MMClips>
  <ScaleCrop>false</ScaleCrop>
  <HeadingPairs>
    <vt:vector size="6" baseType="variant">
      <vt:variant>
        <vt:lpstr>Kullanılan Yazı Tipleri</vt:lpstr>
      </vt:variant>
      <vt:variant>
        <vt:i4>7</vt:i4>
      </vt:variant>
      <vt:variant>
        <vt:lpstr>Tema</vt:lpstr>
      </vt:variant>
      <vt:variant>
        <vt:i4>3</vt:i4>
      </vt:variant>
      <vt:variant>
        <vt:lpstr>Slayt Başlıkları</vt:lpstr>
      </vt:variant>
      <vt:variant>
        <vt:i4>37</vt:i4>
      </vt:variant>
    </vt:vector>
  </HeadingPairs>
  <TitlesOfParts>
    <vt:vector size="47" baseType="lpstr">
      <vt:lpstr>Arial</vt:lpstr>
      <vt:lpstr>Calibri</vt:lpstr>
      <vt:lpstr>DejaVu Sans</vt:lpstr>
      <vt:lpstr>Roboto</vt:lpstr>
      <vt:lpstr>Symbol</vt:lpstr>
      <vt:lpstr>Times New Roman</vt:lpstr>
      <vt:lpstr>Wingdings</vt:lpstr>
      <vt:lpstr>Office Theme</vt:lpstr>
      <vt:lpstr>Office Theme</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subject/>
  <dc:creator>İsmail Ozan Çılgın</dc:creator>
  <dc:description/>
  <cp:lastModifiedBy>Windows Kullanıcısı</cp:lastModifiedBy>
  <cp:revision>968</cp:revision>
  <cp:lastPrinted>2020-01-22T05:05:22Z</cp:lastPrinted>
  <dcterms:created xsi:type="dcterms:W3CDTF">2019-10-03T12:46:24Z</dcterms:created>
  <dcterms:modified xsi:type="dcterms:W3CDTF">2021-02-23T16:29:59Z</dcterms:modified>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MClips">
    <vt:i4>5</vt:i4>
  </property>
  <property fmtid="{D5CDD505-2E9C-101B-9397-08002B2CF9AE}" pid="3" name="Notes">
    <vt:i4>50</vt:i4>
  </property>
  <property fmtid="{D5CDD505-2E9C-101B-9397-08002B2CF9AE}" pid="4" name="PresentationFormat">
    <vt:lpwstr>Geniş ekran</vt:lpwstr>
  </property>
  <property fmtid="{D5CDD505-2E9C-101B-9397-08002B2CF9AE}" pid="5" name="Slides">
    <vt:i4>50</vt:i4>
  </property>
</Properties>
</file>