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40"/>
  </p:notesMasterIdLst>
  <p:sldIdLst>
    <p:sldId id="256" r:id="rId2"/>
    <p:sldId id="281" r:id="rId3"/>
    <p:sldId id="257" r:id="rId4"/>
    <p:sldId id="282" r:id="rId5"/>
    <p:sldId id="283" r:id="rId6"/>
    <p:sldId id="287" r:id="rId7"/>
    <p:sldId id="297" r:id="rId8"/>
    <p:sldId id="258" r:id="rId9"/>
    <p:sldId id="259" r:id="rId10"/>
    <p:sldId id="263" r:id="rId11"/>
    <p:sldId id="266" r:id="rId12"/>
    <p:sldId id="267" r:id="rId13"/>
    <p:sldId id="268" r:id="rId14"/>
    <p:sldId id="269" r:id="rId15"/>
    <p:sldId id="275" r:id="rId16"/>
    <p:sldId id="285" r:id="rId17"/>
    <p:sldId id="265" r:id="rId18"/>
    <p:sldId id="284" r:id="rId19"/>
    <p:sldId id="270" r:id="rId20"/>
    <p:sldId id="288" r:id="rId21"/>
    <p:sldId id="294" r:id="rId22"/>
    <p:sldId id="289" r:id="rId23"/>
    <p:sldId id="295" r:id="rId24"/>
    <p:sldId id="290" r:id="rId25"/>
    <p:sldId id="291" r:id="rId26"/>
    <p:sldId id="292" r:id="rId27"/>
    <p:sldId id="293" r:id="rId28"/>
    <p:sldId id="272" r:id="rId29"/>
    <p:sldId id="271" r:id="rId30"/>
    <p:sldId id="296" r:id="rId31"/>
    <p:sldId id="273" r:id="rId32"/>
    <p:sldId id="280" r:id="rId33"/>
    <p:sldId id="274" r:id="rId34"/>
    <p:sldId id="276" r:id="rId35"/>
    <p:sldId id="277" r:id="rId36"/>
    <p:sldId id="278" r:id="rId37"/>
    <p:sldId id="279" r:id="rId38"/>
    <p:sldId id="286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A690-566E-4938-A0F0-F671F9AD74A7}" type="datetimeFigureOut">
              <a:rPr lang="tr-TR" smtClean="0"/>
              <a:t>5.02.2019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A2AD-83F9-48F2-B733-8EF6AE3A8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95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A2AD-83F9-48F2-B733-8EF6AE3A84B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17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0E4-3029-4C8C-8782-556F46AC3352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1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AA17-7401-4A52-B474-23397D76DA6B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0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9622-4680-4651-BFC4-8FD07D4AD6CD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3737-7DF9-4016-B78C-73A2DAC01933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4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329C-2574-45E4-8EEC-9E4BDD3E074F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60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B268-0CB9-4560-AB22-FF58E2D89C66}" type="datetime1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8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92EA-A8AF-474C-A81E-46018E8887A8}" type="datetime1">
              <a:rPr lang="tr-TR" smtClean="0"/>
              <a:t>5.02.2019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80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BA2D-5F8A-4062-B072-29A858C8E3C6}" type="datetime1">
              <a:rPr lang="tr-TR" smtClean="0"/>
              <a:t>5.02.2019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19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BD5F-A52B-42A2-8649-8068EFA0F558}" type="datetime1">
              <a:rPr lang="tr-TR" smtClean="0"/>
              <a:t>5.02.2019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7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F6FF-8C17-4E49-A692-04880C23467F}" type="datetime1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47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6E4B-4515-4901-856F-23D0CF82E94C}" type="datetime1">
              <a:rPr lang="tr-TR" smtClean="0"/>
              <a:t>5.02.2019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1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E90D-5334-4865-9DA2-D917C88B9A25}" type="datetime1">
              <a:rPr lang="tr-TR" smtClean="0"/>
              <a:t>5.02.2019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Sıfır Atık Yönetmelik Taslağında Belediyelerin Yükümlülükleri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9CF6-ABB0-4A44-8C0F-6B67B286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6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SIFIR ATIK BELEDİYELER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38" y="157941"/>
            <a:ext cx="10154653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EK-4 AYRI BİRİKTİRİLECEK</a:t>
            </a:r>
            <a:b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ATIKLARA İLİŞKİN AÇIKLAYICI ÖRNEKLER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10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327563"/>
            <a:ext cx="9915525" cy="3849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722922" cy="10677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222" y="0"/>
            <a:ext cx="1792778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EK-4 AYRI BİRİKTİRİLECEK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ATIKLARA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İLİŞKİN AÇIKLAYICI ÖRNEKLER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852" y="1825625"/>
            <a:ext cx="9110748" cy="435133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11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540042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844" y="-25898"/>
            <a:ext cx="1909155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EK-4 AYRI BİRİKTİRİLECEK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ATIKLARA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İLİŞKİN AÇIKLAYICI ÖRNEKLER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225" y="1825625"/>
            <a:ext cx="9177251" cy="435133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12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568918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222" y="0"/>
            <a:ext cx="1833128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EK-4 AYRI BİRİKTİRİLECEK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ATIKLARA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İLİŞKİN AÇIKLAYICI ÖRNEKLER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1825625"/>
            <a:ext cx="8503920" cy="4351338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588168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222" y="0"/>
            <a:ext cx="1792778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EK-4 AYRI BİRİKTİRİLECEK </a:t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ATIKLARA İLİŞKİN AÇIKLAYICI ÖRNEKLER</a:t>
            </a:r>
            <a:endParaRPr lang="tr-TR" sz="24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5" y="1786855"/>
            <a:ext cx="10077450" cy="4337107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14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62051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276" y="-25899"/>
            <a:ext cx="2083724" cy="10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toplama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toplattırma-konutlar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Mavi-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</a:t>
            </a:r>
            <a:r>
              <a:rPr lang="tr-T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biriktirme gereçleri ile ilgili bilgilendirme</a:t>
            </a: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7" y="2569945"/>
            <a:ext cx="6524625" cy="296458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404" y="-45536"/>
            <a:ext cx="2000596" cy="11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b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toplama ya da </a:t>
            </a:r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toplattırma-kamuya açık alanlar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ikili set ve </a:t>
            </a:r>
            <a:r>
              <a:rPr lang="tr-T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kumbarası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23" y="2362566"/>
            <a:ext cx="6597621" cy="36492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55" y="1"/>
            <a:ext cx="1967345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b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toplama ya 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toplattırma-kamuya açık alanlar</a:t>
            </a:r>
            <a:endParaRPr lang="tr-TR" sz="2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17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Gereçlerin üzerinde belediye ismi ve hangi atıkların atılabileceğine dair yazı ve şekiller: Yönetmelik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Ek-4</a:t>
            </a: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175" y="2791327"/>
            <a:ext cx="8537608" cy="328230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334" y="1"/>
            <a:ext cx="224166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</a:t>
            </a:r>
            <a:endParaRPr lang="tr-TR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74796" cy="1067797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Ayrı biriktirme sağlandıktan sonra ayrı toplanır.</a:t>
            </a: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53" y="2450933"/>
            <a:ext cx="6506960" cy="3448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044" y="1"/>
            <a:ext cx="145195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</a:t>
            </a:r>
            <a:r>
              <a:rPr lang="tr-TR" dirty="0" smtClean="0"/>
              <a:t>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19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713297" cy="1067797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İhtiyaç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 (her 250.000 nüfusa bir adet)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 Sınıf Atık Getirme Merkezi kurulur.</a:t>
            </a:r>
          </a:p>
          <a:p>
            <a:endParaRPr lang="tr-TR" dirty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15" y="2709949"/>
            <a:ext cx="7897610" cy="322968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788" y="-25899"/>
            <a:ext cx="1618211" cy="10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SIFIR ATIK YÖNETMELİK TASLAĞINDA BELEDİYELERİN YÜKÜMLÜLÜKLERİ</a:t>
            </a:r>
            <a:endParaRPr lang="tr-TR" sz="44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t Başlık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MERVE ERGÜL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ÇEVRE YÜKSEK MÜHENDİSİ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EDİRNE ÇEVRE VE ŞEHİRCİLİK İL MÜDÜRLÜĞÜ</a:t>
            </a:r>
            <a:endParaRPr lang="tr-TR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030931" cy="1067797"/>
          </a:xfrm>
          <a:prstGeom prst="rect">
            <a:avLst/>
          </a:prstGeom>
        </p:spPr>
      </p:pic>
      <p:sp>
        <p:nvSpPr>
          <p:cNvPr id="2" name="AutoShape 2" descr="http://sifiratik.gov.tr/assets/img/sifir-atik-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sifiratik.gov.tr/assets/img/sifir-atik-ic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462" y="0"/>
            <a:ext cx="2158538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toplattırma (Atık Getirme Merkezi Tebliği)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Tebliğin amacı: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geri kazanılabilir atıkların diğer atıklarla karıştırılmadan kaynağında ayrı toplanması ve geri kazanım/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bertarafa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gönderilmek üzere bırakılması amacıyla oluşturulan atık getirme merkezlerine ilişkin usul ve esaslar</a:t>
            </a:r>
          </a:p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Atık getirme merkezi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kaynağında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ayrı toplanan geri kazanıma ve/veya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bertarafa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gönderilmesi amacıyla bırakıldığı merkezleri</a:t>
            </a:r>
          </a:p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Seyyar/mobil atık getirme merkezi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Belirli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süreler içerisinde farklı noktalara hizmet vermek amacıyla 1. sınıf atık getirme merkezine bağlı olarak kullanılan seyyar atık toplama araçları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02" y="-25898"/>
            <a:ext cx="1609898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 (Atık Getirme Merkezi Tebliği)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Atık getirme merkezlerine mutfak atıkları, park-bahçe atıkları, inşaat yıkıntı atıkları, endüstriyel atıklar, patlayıcı ve radyoaktif atıklar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edilmez.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Biriktirme süreleri miktara bakmaksızın mevzuattaki süreleri geçemez.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Mücavir alanı dışında yer alan alanlar İl Özel İdare sorumluluğunda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Her 10 mahalleye seyyar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her 250.000 nüfusa bir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974" y="0"/>
            <a:ext cx="169302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 (Atık Getirme Merkezi Tebliği)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agm:belediyeler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mahalli idare birlikleri, ilçe belediyeleri tarafından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kurulması zorunlu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olan merkezler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agm:alış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veriş merkezleri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agm:satış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noktaları, iki yüz konut ve üzeri siteler, OSB, hava alanları, üniversiteler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"/>
            <a:ext cx="1676400" cy="9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 (Atık Getirme Merkezi Tebliği)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8: Belediyelerin-mahalli  birliklerin görev ve yükümlülükleri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kurmak/kurdurmak, işletmek/işlettirmek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Eğitim, bilinçlendirme çalışmaları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Seyyar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agm’nde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toplanan atıkların 1.sınıf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agm’ye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getirilmesi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Seyyar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agm’nde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ait olduğu belediyenin adı, logosu,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Seyyar Atık Getirme Merkezi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ifadelerinin bulunması.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850" y="-62705"/>
            <a:ext cx="1643149" cy="11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 (Atık Getirme Merkezi Tebliği)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11 asgari şartlar:</a:t>
            </a:r>
          </a:p>
          <a:p>
            <a:pPr algn="just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Vatandaşların kolay ulaşabileceği konumda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Sızdırmazlık, aydınlatma, yangın riski, dezenfekte edilmeli, veri kayıt sistemi, bilgilendirme yönlendirme levhaları, atıklar ile ilgili kod ve şekiller, absorban madde,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Kapalı ve tekerlekli olmalı</a:t>
            </a:r>
          </a:p>
          <a:p>
            <a:pPr algn="just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Evsel atıklar için ayrı biriktirme ve toplama </a:t>
            </a:r>
          </a:p>
          <a:p>
            <a:pPr algn="just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Tüm atıklar mevzuata uygun şekilde biriktirilmeli ve toplanmalıdır.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54566"/>
            <a:ext cx="1676400" cy="10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2916" y="365125"/>
            <a:ext cx="9840883" cy="1325563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toplama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ya da toplattırma (Atık Getirme Merkezi Tebliği)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12: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ilave olarak</a:t>
            </a:r>
          </a:p>
          <a:p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Tebliğin Ek-2 ilk 13 grup atıkları biriktirilmesi zorunlu.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862" y="54566"/>
            <a:ext cx="124413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8102" y="365125"/>
            <a:ext cx="9915698" cy="1325563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toplama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 da toplattırma (Atık Getirme Merkezi Tebliği)</a:t>
            </a:r>
            <a:endParaRPr lang="tr-TR" sz="2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296" y="1690688"/>
            <a:ext cx="8736675" cy="457710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164" y="0"/>
            <a:ext cx="1634836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toplama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ya da toplattırma (Atık Getirme Merkezi Tebliği)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 12: 1.sınıf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ilave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Yönetim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binası, kantar, giriş kontrol noktası, asgari 1000 metrekare alan, etrafı kapalı, çevre görevlisi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Alanın üzeri kapalı, atık sular için toplama, ızgara sistemi, kör toplama kanalı, kuşaklama vb.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Atık ilaçlar yüksek yoğunluklu plastik/paslanmaz metal kilitli kapak, ilgili ibareler ile depolanmalı.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292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149" y="0"/>
            <a:ext cx="2166851" cy="10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toplama ya da toplattırma-kamuya açık alanlar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676" y="1862051"/>
            <a:ext cx="7883089" cy="4123113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28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774" y="-25898"/>
            <a:ext cx="2150225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  <a:t>. Toplama altyapısı: </a:t>
            </a:r>
            <a:b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  <a:t>toplama ya da toplattırma-kamuya açık alanlar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325" y="2111433"/>
            <a:ext cx="6229350" cy="3757352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29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404" y="0"/>
            <a:ext cx="2000596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Görev ve Yetkiler 8.Madde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 Büyükşehir belediyeleri;</a:t>
            </a: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-Sıfır Atık Yönetim Sisteminin (SAYS) geliştirilmesi, iyileştirilmesi, yaygınlaştırılması,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SAYS’nin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kurulmasına yönelik belediyeler ile iş birliğini sağlamakla yükümlüdür.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2242685" cy="10677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462" y="0"/>
            <a:ext cx="2158538" cy="1122363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 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0160" y="356813"/>
            <a:ext cx="9792393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b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toplama ya da toplattırma (Atık Getirme Merkezi Tebliği)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ve Son Hükümler </a:t>
            </a:r>
            <a:r>
              <a:rPr lang="tr-T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Madde 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bilgilendirme</a:t>
            </a: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Agm’nin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tanıtılması ve faaliyetleri konusunda broşür afiş vb. hazırlanması,</a:t>
            </a:r>
          </a:p>
          <a:p>
            <a:pPr algn="just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ALO-ATIK hattı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vatandaşın taşıyamadığı durumlarda Belediye lojistik destek sağlar ya da 1.sınıf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agm’ye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bağlı olarak seyyar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hizmeti verilir.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Biriktirme gereçleri ve tanıtım materyalleri temin edilir.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414" y="0"/>
            <a:ext cx="160158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toplama ya da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toplattırma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305" y="1915319"/>
            <a:ext cx="7730057" cy="417195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31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530" y="-25898"/>
            <a:ext cx="1917469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3. Toplama altyapısı: </a:t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toplama ya da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toplattırma-Nasıl yerleştirilmeli?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Nasıl yerleştirilmeli?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 400.000 ve üzeri ise: her 100 konuta en az bir adet ikili set (mavi-gri) gereçleri ya da her 400 metrede en az bir adet ikili set (mavi-gri) gereçleri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 100.000-400.000 arasında ise: her 150 konuta en az bir adet ikili set (mavi-gri) gereçler ya da her 500 metrede en az bir adet ikili set (mavi-gri) gereçler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 100.000 altında ise: her 200 konuta en az bir adet ikili set (mavi-gri) gereçler ya da her 600 metrede en az bir adet ikili set (mavi-gri) gereçler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07" y="-25898"/>
            <a:ext cx="1867592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Madde 9: Sıfır Atık Belgesi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100 binin üzerinde nüfusu olan Belediyeler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Sıfır Atık Belgesi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almakla yükümlüdürler. (Edirne Belediyesi)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Belge esas ve kriterlerine uymak,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SAYS’nin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sürekliliğini sağlamak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çalışmaları 6 ayda bir beyan edilmesi,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Atıkların mevzuata uygun yönetimini sağlamak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İzleme, eğitim, bilinçlendirme çalışmaları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Bütün araç ve gereçlerde Yönetmelik Ek-9’da verilen logonun kullanılması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18" y="0"/>
            <a:ext cx="2382982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Madde 9: Sıfır Atık Belgesi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968" y="1825625"/>
            <a:ext cx="4313238" cy="4351338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34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018" y="0"/>
            <a:ext cx="2382982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Madde 9: Sıfır Atık Belgesi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Belge kriterleri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Ek-7/B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 sınıf atık getirme merkezinin kurulması</a:t>
            </a: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-Nüfusa göre en az ikili sistem </a:t>
            </a: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-Mobil atık getirme merkezleri ve cam kumbaraları-Farkındalık ve bilinçlendirme çalışmaları vb.</a:t>
            </a:r>
          </a:p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Biyobozunur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atıkların ayrı toplanarak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kompost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biyometanizsayon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tesisinde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bertarafı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0"/>
            <a:ext cx="205047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Tesis İhtiyacı-</a:t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Atıkların Düzenli Depolanmasına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air Yönetmelik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Biyobozunur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atık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azaltımı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smtClean="0"/>
              <a:t>(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GEÇİCİ MADDE 1 –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 (1) Bu Yönetmeliğin yürürlüğe girmesinden itibaren 5 yıl içerisinde depolanacak olan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biyobozunur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atık miktarı, 2005 yılında üretilen toplam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biyobozunur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atık miktarının ağırlıkça %75’ ine, 8 yıl içinde % 50’ sine ve 15 yıl içinde ise %35’ine indirilir.</a:t>
            </a:r>
          </a:p>
          <a:p>
            <a:pPr algn="just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(2) Bakanlık, düzenli depolama tesislerinde bertaraf edilecek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biyobozunur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atıkların azaltılması konusunda bu Yönetmeliğin yürürlüğe giriş tarihinden itibaren azami iki yıl içinde ulusal strateji hazırlar.  Bu strateji, geri kazanım,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kompostlaştırma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, biyogaz üretimi veya enerji/madde geri kazanımı gibi yöntemler ile alınması gereken tedbirleri içerir</a:t>
            </a:r>
            <a:r>
              <a:rPr lang="tr-TR" dirty="0" smtClean="0"/>
              <a:t>.)</a:t>
            </a:r>
          </a:p>
          <a:p>
            <a:pPr algn="just"/>
            <a:r>
              <a:rPr lang="tr-TR" b="1" u="sng" dirty="0" smtClean="0"/>
              <a:t>Geri dönüştürülebilir atıklar düzenli depolama tesislerine gönderilmemeli.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0"/>
            <a:ext cx="204216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Ambalaj Atıklarının </a:t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Kontrolü Yönetmeliği ile Benzerlikler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8 ve Madde 26 Belediyelerin yükümlülükleri benzerdir.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Ayrı toplama ve toplama sistemi kurma (TAT-Bertaraf tesisleri), düzenli depolama tesislerine gönderilmemesi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Bilgi sistemine beyanlar ve yönetim planı (belge)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Ambalaj atıkları için ayrı araç ve gereçler (%20’si)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Ambalaj atığı aktarma merkezi-atık getirme merkezi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Nüfusa göre yerleştirilecek gereç ve nüfus adedi aynı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66"/>
            <a:ext cx="181917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44" y="1"/>
            <a:ext cx="2366356" cy="11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DİNLEDİĞİNİZ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İÇİN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TEŞEKKÜR EDERİZ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Arial Black" panose="020B0A04020102020204" pitchFamily="34" charset="0"/>
              </a:rPr>
              <a:t>MERVE </a:t>
            </a:r>
            <a:r>
              <a:rPr lang="tr-TR" dirty="0" smtClean="0">
                <a:latin typeface="Arial Black" panose="020B0A04020102020204" pitchFamily="34" charset="0"/>
              </a:rPr>
              <a:t>ERGÜL </a:t>
            </a:r>
          </a:p>
          <a:p>
            <a:pPr marL="0" indent="0" algn="ctr">
              <a:buNone/>
            </a:pPr>
            <a:r>
              <a:rPr lang="tr-TR" dirty="0" smtClean="0">
                <a:latin typeface="Arial Black" panose="020B0A04020102020204" pitchFamily="34" charset="0"/>
              </a:rPr>
              <a:t>ÇEVRE YÜKSEK MÜHENDİSİ 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EDİRNE ÇEVRE VE ŞEHİRCİLİK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İL MÜDÜRLÜĞÜ</a:t>
            </a:r>
          </a:p>
          <a:p>
            <a:pPr marL="0" indent="0" algn="ctr">
              <a:buNone/>
            </a:pPr>
            <a:endParaRPr lang="tr-TR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3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Görev ve Yetkiler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2. Büyükşehir ilçe belediyeleri, il ve ilçe belediyeleri;</a:t>
            </a: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SAYS’ni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Yönetmeliğin 3. bölümünde belirtilen esaslar doğrultusunda kurmak ya da kurdurmak,</a:t>
            </a: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2184935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651" y="0"/>
            <a:ext cx="2100348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Görev ve Yetkiler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</a:t>
            </a:r>
            <a:r>
              <a:rPr lang="tr-TR" dirty="0" smtClean="0"/>
              <a:t> </a:t>
            </a:r>
            <a:r>
              <a:rPr lang="tr-T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 Yönetmelik Taslağında Belediyelerin Yükümlülükleri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5</a:t>
            </a:fld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39101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2184935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0" y="0"/>
            <a:ext cx="204216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Görev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ve Yetkiler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3.bölüm esaslar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ekibinin belirlenmesi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Planlama: durum tespiti ve ihtiyaç analizi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Eğitim-bilinçlendirme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İzleme-kayıt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Bilinçlendirme ve eğitim çalışmaları yapmak, yapılan faaliyetlere de katkı ve katılım sağlamak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Geliştirilen/yapılan çalışmaları her 6 ayda bir sıfır atık bilgi sistemi üzerinden beyan etmekle yükümlüdür.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156046" y="6398295"/>
            <a:ext cx="4114800" cy="365125"/>
          </a:xfrm>
        </p:spPr>
        <p:txBody>
          <a:bodyPr/>
          <a:lstStyle/>
          <a:p>
            <a:r>
              <a:rPr lang="tr-T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2184935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592" y="0"/>
            <a:ext cx="194240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toplama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 da toplattırma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Kağıt, karton, plastik, cam, metal,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kompozit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(geri kazanılabilir atıklar) ile diğer atıklar ayrı biriktirilir ve ayrı toplanır. 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Atık pil, bitkisel atık yağ, elektrik ve elektronik atıklar vb. için atık getirme merkezleri kurulur.</a:t>
            </a:r>
          </a:p>
          <a:p>
            <a:pPr algn="just"/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 gereçler: geri kazanılabilir atıklar</a:t>
            </a:r>
          </a:p>
          <a:p>
            <a:pPr algn="just"/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Kahverengi gereçler: </a:t>
            </a:r>
            <a:r>
              <a:rPr lang="tr-TR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kompostlanabilir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atıklar</a:t>
            </a:r>
          </a:p>
          <a:p>
            <a:pPr algn="just"/>
            <a:r>
              <a:rPr lang="tr-TR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 gereçler: cam atıklar</a:t>
            </a:r>
          </a:p>
          <a:p>
            <a:pPr algn="just"/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atıklar: gri gereçler</a:t>
            </a:r>
          </a:p>
          <a:p>
            <a:endParaRPr lang="tr-T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6"/>
            <a:ext cx="1674796" cy="10677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0" y="1"/>
            <a:ext cx="15849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toplama ya da toplattırma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754" y="1825625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Ayrı toplama: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 kazanılabilir atıklar mavi,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diğerleri gri torbalar: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az ikili sistem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toplanılması gerekiyor.</a:t>
            </a:r>
          </a:p>
          <a:p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55378" y="6356350"/>
            <a:ext cx="4114800" cy="365125"/>
          </a:xfrm>
        </p:spPr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8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62" y="3043238"/>
            <a:ext cx="6666807" cy="31337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66"/>
            <a:ext cx="1155031" cy="10677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603" y="0"/>
            <a:ext cx="154339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3.Toplama altyapısı oluşturulması: toplama ya da toplattırma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72" y="1421476"/>
            <a:ext cx="5397904" cy="3165605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Atık Yönetmelik Taslağında Belediyelerin Yükümlülükleri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9CF6-ABB0-4A44-8C0F-6B67B286093C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24" y="1421476"/>
            <a:ext cx="4932738" cy="316560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66"/>
            <a:ext cx="1443788" cy="10677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913" y="-25898"/>
            <a:ext cx="1668086" cy="1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1367</Words>
  <Application>Microsoft Office PowerPoint</Application>
  <PresentationFormat>Geniş ekran</PresentationFormat>
  <Paragraphs>204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Office Teması</vt:lpstr>
      <vt:lpstr>SIFIR ATIK BELEDİYELER</vt:lpstr>
      <vt:lpstr>SIFIR ATIK YÖNETMELİK TASLAĞINDA BELEDİYELERİN YÜKÜMLÜLÜKLERİ</vt:lpstr>
      <vt:lpstr>Görev ve Yetkiler 8.Madde</vt:lpstr>
      <vt:lpstr>Görev ve Yetkiler</vt:lpstr>
      <vt:lpstr>Görev ve Yetkiler</vt:lpstr>
      <vt:lpstr>Görev ve Yetkiler</vt:lpstr>
      <vt:lpstr>3.Toplama altyapısı oluşturulması:  toplama ya da toplattırma</vt:lpstr>
      <vt:lpstr> 3.Toplama altyapısı oluşturulması: toplama ya da toplattırma </vt:lpstr>
      <vt:lpstr>3.Toplama altyapısı oluşturulması: toplama ya da toplattırma </vt:lpstr>
      <vt:lpstr>EK-4 AYRI BİRİKTİRİLECEK  ATIKLARA İLİŞKİN AÇIKLAYICI ÖRNEKLER </vt:lpstr>
      <vt:lpstr>EK-4 AYRI BİRİKTİRİLECEK  ATIKLARA İLİŞKİN AÇIKLAYICI ÖRNEKLER</vt:lpstr>
      <vt:lpstr>EK-4 AYRI BİRİKTİRİLECEK  ATIKLARA İLİŞKİN AÇIKLAYICI ÖRNEKLER</vt:lpstr>
      <vt:lpstr>EK-4 AYRI BİRİKTİRİLECEK  ATIKLARA İLİŞKİN AÇIKLAYICI ÖRNEKLER</vt:lpstr>
      <vt:lpstr>EK-4 AYRI BİRİKTİRİLECEK  ATIKLARA İLİŞKİN AÇIKLAYICI ÖRNEKLER</vt:lpstr>
      <vt:lpstr>3. Toplama altyapısı:  toplama ya da toplattırma-konutlar</vt:lpstr>
      <vt:lpstr>3. Toplama altyapısı:  toplama ya da toplattırma-kamuya açık alanlar</vt:lpstr>
      <vt:lpstr>3. Toplama altyapısı:  toplama ya da toplattırma-kamuya açık alanlar</vt:lpstr>
      <vt:lpstr>3.Toplama altyapısı oluşturulması: toplama ya da toplattırma</vt:lpstr>
      <vt:lpstr>3.Toplama altyapısı oluşturulması: toplama ya da toplattırma </vt:lpstr>
      <vt:lpstr>3.Toplama altyapısı oluşturulması: toplama ya da toplattırma (Atık Getirme Merkezi Tebliği) </vt:lpstr>
      <vt:lpstr>3.Toplama altyapısı oluşturulması: toplama ya da toplattırma (Atık Getirme Merkezi Tebliği) </vt:lpstr>
      <vt:lpstr>3.Toplama altyapısı oluşturulması: toplama ya da toplattırma (Atık Getirme Merkezi Tebliği)</vt:lpstr>
      <vt:lpstr>3.Toplama altyapısı oluşturulması: toplama ya da toplattırma (Atık Getirme Merkezi Tebliği)</vt:lpstr>
      <vt:lpstr>3.Toplama altyapısı oluşturulması: toplama ya da toplattırma (Atık Getirme Merkezi Tebliği)</vt:lpstr>
      <vt:lpstr>3.Toplama altyapısı oluşturulması:  toplama ya da toplattırma (Atık Getirme Merkezi Tebliği)</vt:lpstr>
      <vt:lpstr>3.Toplama altyapısı oluşturulması:  toplama ya da toplattırma (Atık Getirme Merkezi Tebliği)</vt:lpstr>
      <vt:lpstr>3.Toplama altyapısı oluşturulması:  toplama ya da toplattırma (Atık Getirme Merkezi Tebliği)</vt:lpstr>
      <vt:lpstr>3. Toplama altyapısı:  toplama ya da toplattırma-kamuya açık alanlar</vt:lpstr>
      <vt:lpstr>3. Toplama altyapısı:  toplama ya da toplattırma-kamuya açık alanlar</vt:lpstr>
      <vt:lpstr>3.Toplama altyapısı oluşturulması:  toplama ya da toplattırma (Atık Getirme Merkezi Tebliği)</vt:lpstr>
      <vt:lpstr>3. Toplama altyapısı:  toplama ya da toplattırma</vt:lpstr>
      <vt:lpstr>3. Toplama altyapısı:  toplama ya da toplattırma-Nasıl yerleştirilmeli?</vt:lpstr>
      <vt:lpstr>Madde 9: Sıfır Atık Belgesi </vt:lpstr>
      <vt:lpstr>Madde 9: Sıfır Atık Belgesi </vt:lpstr>
      <vt:lpstr>Madde 9: Sıfır Atık Belgesi </vt:lpstr>
      <vt:lpstr>Tesis İhtiyacı- Atıkların Düzenli Depolanmasına Dair Yönetmelik</vt:lpstr>
      <vt:lpstr>Ambalaj Atıklarının  Kontrolü Yönetmeliği ile Benzerlikler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SIFIR ATIK BELEDİYELER</dc:title>
  <dc:creator>Merve Ergül</dc:creator>
  <cp:lastModifiedBy>Merve Ergül</cp:lastModifiedBy>
  <cp:revision>131</cp:revision>
  <dcterms:created xsi:type="dcterms:W3CDTF">2019-01-29T13:46:30Z</dcterms:created>
  <dcterms:modified xsi:type="dcterms:W3CDTF">2019-02-05T07:10:09Z</dcterms:modified>
</cp:coreProperties>
</file>