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86" r:id="rId2"/>
    <p:sldId id="274" r:id="rId3"/>
    <p:sldId id="275" r:id="rId4"/>
    <p:sldId id="284" r:id="rId5"/>
    <p:sldId id="285" r:id="rId6"/>
    <p:sldId id="276" r:id="rId7"/>
    <p:sldId id="277" r:id="rId8"/>
    <p:sldId id="278" r:id="rId9"/>
    <p:sldId id="279" r:id="rId10"/>
    <p:sldId id="260" r:id="rId11"/>
    <p:sldId id="261" r:id="rId12"/>
    <p:sldId id="264" r:id="rId13"/>
    <p:sldId id="283" r:id="rId14"/>
    <p:sldId id="287" r:id="rId15"/>
    <p:sldId id="265" r:id="rId16"/>
    <p:sldId id="269" r:id="rId17"/>
    <p:sldId id="288" r:id="rId18"/>
    <p:sldId id="266" r:id="rId19"/>
    <p:sldId id="268" r:id="rId20"/>
    <p:sldId id="270" r:id="rId21"/>
    <p:sldId id="271" r:id="rId22"/>
    <p:sldId id="281"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95" autoAdjust="0"/>
  </p:normalViewPr>
  <p:slideViewPr>
    <p:cSldViewPr snapToGrid="0">
      <p:cViewPr varScale="1">
        <p:scale>
          <a:sx n="111" d="100"/>
          <a:sy n="111" d="100"/>
        </p:scale>
        <p:origin x="53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CE59F-CEF2-400A-84C8-8448A00A8FFC}" type="datetimeFigureOut">
              <a:rPr lang="tr-TR" smtClean="0"/>
              <a:pPr/>
              <a:t>8.02.2019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BE4A2-F549-4AC1-9134-7409CFE87CB2}" type="slidenum">
              <a:rPr lang="tr-TR" smtClean="0"/>
              <a:pPr/>
              <a:t>‹#›</a:t>
            </a:fld>
            <a:endParaRPr lang="tr-TR"/>
          </a:p>
        </p:txBody>
      </p:sp>
    </p:spTree>
    <p:extLst>
      <p:ext uri="{BB962C8B-B14F-4D97-AF65-F5344CB8AC3E}">
        <p14:creationId xmlns:p14="http://schemas.microsoft.com/office/powerpoint/2010/main" val="231385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D0EFBB6-BA54-4CC8-BA49-3257DAD0257E}" type="datetime1">
              <a:rPr lang="tr-TR" smtClean="0"/>
              <a:pPr/>
              <a:t>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5CC958-ECA5-476E-9C8F-18B6374A31D4}" type="slidenum">
              <a:rPr lang="tr-TR" smtClean="0"/>
              <a:pPr/>
              <a:t>‹#›</a:t>
            </a:fld>
            <a:endParaRPr lang="tr-TR"/>
          </a:p>
        </p:txBody>
      </p:sp>
    </p:spTree>
    <p:extLst>
      <p:ext uri="{BB962C8B-B14F-4D97-AF65-F5344CB8AC3E}">
        <p14:creationId xmlns:p14="http://schemas.microsoft.com/office/powerpoint/2010/main" val="9128139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a:xfrm>
            <a:off x="0" y="6492875"/>
            <a:ext cx="2743200" cy="365125"/>
          </a:xfrm>
        </p:spPr>
        <p:txBody>
          <a:bodyPr/>
          <a:lstStyle>
            <a:lvl1pPr>
              <a:defRPr sz="1000" i="1">
                <a:latin typeface="Comic Sans MS" panose="030F0702030302020204" pitchFamily="66" charset="0"/>
              </a:defRPr>
            </a:lvl1pPr>
          </a:lstStyle>
          <a:p>
            <a:fld id="{FDE4EC96-C65E-41B1-A488-9D08C6D19AE2}" type="datetime1">
              <a:rPr lang="tr-TR" smtClean="0"/>
              <a:pPr/>
              <a:t>8.02.2019</a:t>
            </a:fld>
            <a:endParaRPr lang="tr-TR" dirty="0"/>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9448800" y="6492274"/>
            <a:ext cx="2743200" cy="365125"/>
          </a:xfrm>
        </p:spPr>
        <p:txBody>
          <a:bodyPr/>
          <a:lstStyle>
            <a:lvl1pPr>
              <a:defRPr sz="1000" i="1">
                <a:latin typeface="Comic Sans MS" panose="030F0702030302020204" pitchFamily="66" charset="0"/>
              </a:defRPr>
            </a:lvl1pPr>
          </a:lstStyle>
          <a:p>
            <a:fld id="{CA5CC958-ECA5-476E-9C8F-18B6374A31D4}" type="slidenum">
              <a:rPr lang="tr-TR" smtClean="0"/>
              <a:pPr/>
              <a:t>‹#›</a:t>
            </a:fld>
            <a:endParaRPr lang="tr-TR" dirty="0"/>
          </a:p>
        </p:txBody>
      </p:sp>
    </p:spTree>
    <p:extLst>
      <p:ext uri="{BB962C8B-B14F-4D97-AF65-F5344CB8AC3E}">
        <p14:creationId xmlns:p14="http://schemas.microsoft.com/office/powerpoint/2010/main" val="31636040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a:xfrm>
            <a:off x="0" y="6492875"/>
            <a:ext cx="2743200" cy="365125"/>
          </a:xfrm>
        </p:spPr>
        <p:txBody>
          <a:bodyPr/>
          <a:lstStyle>
            <a:lvl1pPr>
              <a:defRPr sz="1000" i="1">
                <a:latin typeface="Comic Sans MS" panose="030F0702030302020204" pitchFamily="66" charset="0"/>
              </a:defRPr>
            </a:lvl1pPr>
          </a:lstStyle>
          <a:p>
            <a:fld id="{0BB770F9-B51A-448B-8D77-9699E58FBD6C}" type="datetime1">
              <a:rPr lang="tr-TR" smtClean="0"/>
              <a:pPr/>
              <a:t>8.02.2019</a:t>
            </a:fld>
            <a:endParaRPr lang="tr-TR" dirty="0"/>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9448800" y="6492874"/>
            <a:ext cx="2743200" cy="365125"/>
          </a:xfrm>
        </p:spPr>
        <p:txBody>
          <a:bodyPr/>
          <a:lstStyle>
            <a:lvl1pPr>
              <a:defRPr sz="1000" i="1">
                <a:latin typeface="Comic Sans MS" panose="030F0702030302020204" pitchFamily="66" charset="0"/>
              </a:defRPr>
            </a:lvl1pPr>
          </a:lstStyle>
          <a:p>
            <a:fld id="{CA5CC958-ECA5-476E-9C8F-18B6374A31D4}" type="slidenum">
              <a:rPr lang="tr-TR" smtClean="0"/>
              <a:pPr/>
              <a:t>‹#›</a:t>
            </a:fld>
            <a:endParaRPr lang="tr-TR" dirty="0"/>
          </a:p>
        </p:txBody>
      </p:sp>
    </p:spTree>
    <p:extLst>
      <p:ext uri="{BB962C8B-B14F-4D97-AF65-F5344CB8AC3E}">
        <p14:creationId xmlns:p14="http://schemas.microsoft.com/office/powerpoint/2010/main" val="4164430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a:xfrm>
            <a:off x="0" y="6492875"/>
            <a:ext cx="2743200" cy="365125"/>
          </a:xfrm>
        </p:spPr>
        <p:txBody>
          <a:bodyPr/>
          <a:lstStyle>
            <a:lvl1pPr>
              <a:defRPr sz="1000" i="1">
                <a:latin typeface="Comic Sans MS" panose="030F0702030302020204" pitchFamily="66" charset="0"/>
              </a:defRPr>
            </a:lvl1pPr>
          </a:lstStyle>
          <a:p>
            <a:fld id="{E9E0D0DC-E198-411E-8B71-A4CB61EB08DC}" type="datetime1">
              <a:rPr lang="tr-TR" smtClean="0"/>
              <a:pPr/>
              <a:t>8.02.2019</a:t>
            </a:fld>
            <a:endParaRPr lang="tr-TR" dirty="0"/>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9448800" y="6475799"/>
            <a:ext cx="2743200" cy="365125"/>
          </a:xfrm>
        </p:spPr>
        <p:txBody>
          <a:bodyPr/>
          <a:lstStyle>
            <a:lvl1pPr>
              <a:defRPr sz="1000" i="1">
                <a:latin typeface="Comic Sans MS" panose="030F0702030302020204" pitchFamily="66" charset="0"/>
              </a:defRPr>
            </a:lvl1pPr>
          </a:lstStyle>
          <a:p>
            <a:fld id="{CA5CC958-ECA5-476E-9C8F-18B6374A31D4}" type="slidenum">
              <a:rPr lang="tr-TR" smtClean="0"/>
              <a:pPr/>
              <a:t>‹#›</a:t>
            </a:fld>
            <a:endParaRPr lang="tr-TR" dirty="0"/>
          </a:p>
        </p:txBody>
      </p:sp>
    </p:spTree>
    <p:extLst>
      <p:ext uri="{BB962C8B-B14F-4D97-AF65-F5344CB8AC3E}">
        <p14:creationId xmlns:p14="http://schemas.microsoft.com/office/powerpoint/2010/main" val="16973794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a:xfrm>
            <a:off x="269789" y="6356349"/>
            <a:ext cx="2743200" cy="365125"/>
          </a:xfrm>
        </p:spPr>
        <p:txBody>
          <a:bodyPr/>
          <a:lstStyle>
            <a:lvl1pPr>
              <a:defRPr sz="1000" i="1">
                <a:latin typeface="Comic Sans MS" panose="030F0702030302020204" pitchFamily="66" charset="0"/>
              </a:defRPr>
            </a:lvl1pPr>
          </a:lstStyle>
          <a:p>
            <a:fld id="{AF561AAF-2896-4E73-9E57-019A17859625}" type="datetime1">
              <a:rPr lang="tr-TR" smtClean="0"/>
              <a:pPr/>
              <a:t>8.02.2019</a:t>
            </a:fld>
            <a:endParaRPr lang="tr-TR" dirty="0"/>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9179011" y="6356349"/>
            <a:ext cx="2743200" cy="365125"/>
          </a:xfrm>
        </p:spPr>
        <p:txBody>
          <a:bodyPr/>
          <a:lstStyle>
            <a:lvl1pPr>
              <a:defRPr sz="1000" i="1">
                <a:latin typeface="Comic Sans MS" panose="030F0702030302020204" pitchFamily="66" charset="0"/>
              </a:defRPr>
            </a:lvl1pPr>
          </a:lstStyle>
          <a:p>
            <a:fld id="{CA5CC958-ECA5-476E-9C8F-18B6374A31D4}" type="slidenum">
              <a:rPr lang="tr-TR" smtClean="0"/>
              <a:pPr/>
              <a:t>‹#›</a:t>
            </a:fld>
            <a:endParaRPr lang="tr-TR" dirty="0"/>
          </a:p>
        </p:txBody>
      </p:sp>
    </p:spTree>
    <p:extLst>
      <p:ext uri="{BB962C8B-B14F-4D97-AF65-F5344CB8AC3E}">
        <p14:creationId xmlns:p14="http://schemas.microsoft.com/office/powerpoint/2010/main" val="4714381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0" y="6475799"/>
            <a:ext cx="2743200" cy="365125"/>
          </a:xfrm>
        </p:spPr>
        <p:txBody>
          <a:bodyPr/>
          <a:lstStyle>
            <a:lvl1pPr>
              <a:defRPr sz="1000" i="1">
                <a:latin typeface="Comic Sans MS" panose="030F0702030302020204" pitchFamily="66" charset="0"/>
              </a:defRPr>
            </a:lvl1pPr>
          </a:lstStyle>
          <a:p>
            <a:fld id="{754C2297-10FB-4D4C-B8FA-787F1E901904}" type="datetime1">
              <a:rPr lang="tr-TR" smtClean="0"/>
              <a:pPr/>
              <a:t>8.02.2019</a:t>
            </a:fld>
            <a:endParaRPr lang="tr-TR" dirty="0"/>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9448800" y="6475198"/>
            <a:ext cx="2743200" cy="365125"/>
          </a:xfrm>
        </p:spPr>
        <p:txBody>
          <a:bodyPr/>
          <a:lstStyle>
            <a:lvl1pPr>
              <a:defRPr sz="1000" i="1">
                <a:latin typeface="Comic Sans MS" panose="030F0702030302020204" pitchFamily="66" charset="0"/>
              </a:defRPr>
            </a:lvl1pPr>
          </a:lstStyle>
          <a:p>
            <a:fld id="{CA5CC958-ECA5-476E-9C8F-18B6374A31D4}" type="slidenum">
              <a:rPr lang="tr-TR" smtClean="0"/>
              <a:pPr/>
              <a:t>‹#›</a:t>
            </a:fld>
            <a:endParaRPr lang="tr-TR" dirty="0"/>
          </a:p>
        </p:txBody>
      </p:sp>
    </p:spTree>
    <p:extLst>
      <p:ext uri="{BB962C8B-B14F-4D97-AF65-F5344CB8AC3E}">
        <p14:creationId xmlns:p14="http://schemas.microsoft.com/office/powerpoint/2010/main" val="26201683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a:xfrm>
            <a:off x="0" y="6492875"/>
            <a:ext cx="2743200" cy="365125"/>
          </a:xfrm>
        </p:spPr>
        <p:txBody>
          <a:bodyPr/>
          <a:lstStyle>
            <a:lvl1pPr>
              <a:defRPr sz="1000" i="1">
                <a:latin typeface="Comic Sans MS" panose="030F0702030302020204" pitchFamily="66" charset="0"/>
              </a:defRPr>
            </a:lvl1pPr>
          </a:lstStyle>
          <a:p>
            <a:fld id="{60426053-1D96-41AC-8821-DFAE0443F937}" type="datetime1">
              <a:rPr lang="tr-TR" smtClean="0"/>
              <a:pPr/>
              <a:t>8.02.2019</a:t>
            </a:fld>
            <a:endParaRPr lang="tr-TR" dirty="0"/>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a:xfrm>
            <a:off x="9448800" y="6467561"/>
            <a:ext cx="2743200" cy="365125"/>
          </a:xfrm>
        </p:spPr>
        <p:txBody>
          <a:bodyPr/>
          <a:lstStyle>
            <a:lvl1pPr>
              <a:defRPr sz="1000" i="1">
                <a:latin typeface="Comic Sans MS" panose="030F0702030302020204" pitchFamily="66" charset="0"/>
              </a:defRPr>
            </a:lvl1pPr>
          </a:lstStyle>
          <a:p>
            <a:fld id="{CA5CC958-ECA5-476E-9C8F-18B6374A31D4}" type="slidenum">
              <a:rPr lang="tr-TR" smtClean="0"/>
              <a:pPr/>
              <a:t>‹#›</a:t>
            </a:fld>
            <a:endParaRPr lang="tr-TR" dirty="0"/>
          </a:p>
        </p:txBody>
      </p:sp>
    </p:spTree>
    <p:extLst>
      <p:ext uri="{BB962C8B-B14F-4D97-AF65-F5344CB8AC3E}">
        <p14:creationId xmlns:p14="http://schemas.microsoft.com/office/powerpoint/2010/main" val="27712028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a:xfrm>
            <a:off x="0" y="6492875"/>
            <a:ext cx="2743200" cy="365125"/>
          </a:xfrm>
        </p:spPr>
        <p:txBody>
          <a:bodyPr/>
          <a:lstStyle>
            <a:lvl1pPr>
              <a:defRPr sz="1000" i="1">
                <a:latin typeface="Comic Sans MS" panose="030F0702030302020204" pitchFamily="66" charset="0"/>
              </a:defRPr>
            </a:lvl1pPr>
          </a:lstStyle>
          <a:p>
            <a:fld id="{EE91E7EB-4B93-4DE1-A2DB-A44D4BC87704}" type="datetime1">
              <a:rPr lang="tr-TR" smtClean="0"/>
              <a:pPr/>
              <a:t>8.02.2019</a:t>
            </a:fld>
            <a:endParaRPr lang="tr-TR" dirty="0"/>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a:xfrm>
            <a:off x="9448800" y="6492874"/>
            <a:ext cx="2743200" cy="365125"/>
          </a:xfrm>
        </p:spPr>
        <p:txBody>
          <a:bodyPr/>
          <a:lstStyle>
            <a:lvl1pPr>
              <a:defRPr sz="1000" i="1">
                <a:latin typeface="Comic Sans MS" panose="030F0702030302020204" pitchFamily="66" charset="0"/>
              </a:defRPr>
            </a:lvl1pPr>
          </a:lstStyle>
          <a:p>
            <a:fld id="{CA5CC958-ECA5-476E-9C8F-18B6374A31D4}" type="slidenum">
              <a:rPr lang="tr-TR" smtClean="0"/>
              <a:pPr/>
              <a:t>‹#›</a:t>
            </a:fld>
            <a:endParaRPr lang="tr-TR" dirty="0"/>
          </a:p>
        </p:txBody>
      </p:sp>
    </p:spTree>
    <p:extLst>
      <p:ext uri="{BB962C8B-B14F-4D97-AF65-F5344CB8AC3E}">
        <p14:creationId xmlns:p14="http://schemas.microsoft.com/office/powerpoint/2010/main" val="4927750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0" y="6488756"/>
            <a:ext cx="2743200" cy="365125"/>
          </a:xfrm>
        </p:spPr>
        <p:txBody>
          <a:bodyPr/>
          <a:lstStyle>
            <a:lvl1pPr>
              <a:defRPr sz="1000" i="1">
                <a:latin typeface="Comic Sans MS" panose="030F0702030302020204" pitchFamily="66" charset="0"/>
              </a:defRPr>
            </a:lvl1pPr>
          </a:lstStyle>
          <a:p>
            <a:fld id="{2678494B-2911-4427-8384-2D8D1DBACE45}" type="datetime1">
              <a:rPr lang="tr-TR" smtClean="0"/>
              <a:pPr/>
              <a:t>8.02.2019</a:t>
            </a:fld>
            <a:endParaRPr lang="tr-TR" dirty="0"/>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9448800" y="6488155"/>
            <a:ext cx="2743200" cy="365125"/>
          </a:xfrm>
        </p:spPr>
        <p:txBody>
          <a:bodyPr/>
          <a:lstStyle>
            <a:lvl1pPr>
              <a:defRPr sz="1000" i="1">
                <a:latin typeface="Comic Sans MS" panose="030F0702030302020204" pitchFamily="66" charset="0"/>
              </a:defRPr>
            </a:lvl1pPr>
          </a:lstStyle>
          <a:p>
            <a:fld id="{CA5CC958-ECA5-476E-9C8F-18B6374A31D4}" type="slidenum">
              <a:rPr lang="tr-TR" smtClean="0"/>
              <a:pPr/>
              <a:t>‹#›</a:t>
            </a:fld>
            <a:endParaRPr lang="tr-TR" dirty="0"/>
          </a:p>
        </p:txBody>
      </p:sp>
    </p:spTree>
    <p:extLst>
      <p:ext uri="{BB962C8B-B14F-4D97-AF65-F5344CB8AC3E}">
        <p14:creationId xmlns:p14="http://schemas.microsoft.com/office/powerpoint/2010/main" val="37458551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a:xfrm>
            <a:off x="0" y="6492875"/>
            <a:ext cx="2743200" cy="365125"/>
          </a:xfrm>
        </p:spPr>
        <p:txBody>
          <a:bodyPr/>
          <a:lstStyle>
            <a:lvl1pPr>
              <a:defRPr sz="1000" i="1">
                <a:latin typeface="Comic Sans MS" panose="030F0702030302020204" pitchFamily="66" charset="0"/>
              </a:defRPr>
            </a:lvl1pPr>
          </a:lstStyle>
          <a:p>
            <a:fld id="{C7C43756-DD30-4AF6-B3D6-A42A782DC4AD}" type="datetime1">
              <a:rPr lang="tr-TR" smtClean="0"/>
              <a:pPr/>
              <a:t>8.02.2019</a:t>
            </a:fld>
            <a:endParaRPr lang="tr-TR" dirty="0"/>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9448800" y="6492874"/>
            <a:ext cx="2743200" cy="365125"/>
          </a:xfrm>
        </p:spPr>
        <p:txBody>
          <a:bodyPr/>
          <a:lstStyle>
            <a:lvl1pPr>
              <a:defRPr sz="1000" i="1">
                <a:latin typeface="Comic Sans MS" panose="030F0702030302020204" pitchFamily="66" charset="0"/>
              </a:defRPr>
            </a:lvl1pPr>
          </a:lstStyle>
          <a:p>
            <a:fld id="{CA5CC958-ECA5-476E-9C8F-18B6374A31D4}" type="slidenum">
              <a:rPr lang="tr-TR" smtClean="0"/>
              <a:pPr/>
              <a:t>‹#›</a:t>
            </a:fld>
            <a:endParaRPr lang="tr-TR" dirty="0"/>
          </a:p>
        </p:txBody>
      </p:sp>
    </p:spTree>
    <p:extLst>
      <p:ext uri="{BB962C8B-B14F-4D97-AF65-F5344CB8AC3E}">
        <p14:creationId xmlns:p14="http://schemas.microsoft.com/office/powerpoint/2010/main" val="37102339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a:xfrm>
            <a:off x="0" y="6492875"/>
            <a:ext cx="2743200" cy="365125"/>
          </a:xfrm>
        </p:spPr>
        <p:txBody>
          <a:bodyPr/>
          <a:lstStyle>
            <a:lvl1pPr>
              <a:defRPr sz="1000" i="1">
                <a:latin typeface="Comic Sans MS" panose="030F0702030302020204" pitchFamily="66" charset="0"/>
              </a:defRPr>
            </a:lvl1pPr>
          </a:lstStyle>
          <a:p>
            <a:fld id="{F4B9B643-7C1C-45D1-A253-64BC9257EC06}" type="datetime1">
              <a:rPr lang="tr-TR" smtClean="0"/>
              <a:pPr/>
              <a:t>8.02.2019</a:t>
            </a:fld>
            <a:endParaRPr lang="tr-TR" dirty="0"/>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9448800" y="6492875"/>
            <a:ext cx="2743200" cy="365125"/>
          </a:xfrm>
        </p:spPr>
        <p:txBody>
          <a:bodyPr/>
          <a:lstStyle>
            <a:lvl1pPr>
              <a:defRPr sz="1000" i="1">
                <a:latin typeface="Comic Sans MS" panose="030F0702030302020204" pitchFamily="66" charset="0"/>
              </a:defRPr>
            </a:lvl1pPr>
          </a:lstStyle>
          <a:p>
            <a:fld id="{CA5CC958-ECA5-476E-9C8F-18B6374A31D4}" type="slidenum">
              <a:rPr lang="tr-TR" smtClean="0"/>
              <a:pPr/>
              <a:t>‹#›</a:t>
            </a:fld>
            <a:endParaRPr lang="tr-TR" dirty="0"/>
          </a:p>
        </p:txBody>
      </p:sp>
    </p:spTree>
    <p:extLst>
      <p:ext uri="{BB962C8B-B14F-4D97-AF65-F5344CB8AC3E}">
        <p14:creationId xmlns:p14="http://schemas.microsoft.com/office/powerpoint/2010/main" val="26275593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48F0B-3F97-406B-9BF4-20718AA2A394}" type="datetime1">
              <a:rPr lang="tr-TR" smtClean="0"/>
              <a:pPr/>
              <a:t>8.02.2019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CC958-ECA5-476E-9C8F-18B6374A31D4}" type="slidenum">
              <a:rPr lang="tr-TR" smtClean="0"/>
              <a:pPr/>
              <a:t>‹#›</a:t>
            </a:fld>
            <a:endParaRPr lang="tr-TR"/>
          </a:p>
        </p:txBody>
      </p:sp>
    </p:spTree>
    <p:extLst>
      <p:ext uri="{BB962C8B-B14F-4D97-AF65-F5344CB8AC3E}">
        <p14:creationId xmlns:p14="http://schemas.microsoft.com/office/powerpoint/2010/main" val="3745906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639913" y="3230700"/>
            <a:ext cx="10202485" cy="1700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r>
              <a:rPr lang="tr-TR" sz="4000" b="1" dirty="0" smtClean="0">
                <a:solidFill>
                  <a:schemeClr val="tx1"/>
                </a:solidFill>
                <a:latin typeface="Arial" panose="020B0604020202020204" pitchFamily="34" charset="0"/>
                <a:cs typeface="Arial" panose="020B0604020202020204" pitchFamily="34" charset="0"/>
              </a:rPr>
              <a:t>Sıfır Atık Bilgilendirme </a:t>
            </a:r>
            <a:r>
              <a:rPr lang="tr-TR" sz="4000" b="1" dirty="0" smtClean="0">
                <a:solidFill>
                  <a:schemeClr val="tx1"/>
                </a:solidFill>
                <a:latin typeface="Arial" panose="020B0604020202020204" pitchFamily="34" charset="0"/>
                <a:cs typeface="Arial" panose="020B0604020202020204" pitchFamily="34" charset="0"/>
              </a:rPr>
              <a:t>Semineri</a:t>
            </a:r>
            <a:endParaRPr lang="tr-TR" sz="4000" b="1" dirty="0" smtClean="0">
              <a:solidFill>
                <a:schemeClr val="tx1"/>
              </a:solidFill>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4776716" y="177421"/>
            <a:ext cx="1760562" cy="1514901"/>
          </a:xfrm>
          <a:prstGeom prst="rect">
            <a:avLst/>
          </a:prstGeom>
        </p:spPr>
      </p:pic>
      <p:sp>
        <p:nvSpPr>
          <p:cNvPr id="6" name="Dikdörtgen 13"/>
          <p:cNvSpPr/>
          <p:nvPr/>
        </p:nvSpPr>
        <p:spPr>
          <a:xfrm>
            <a:off x="1241945" y="1690778"/>
            <a:ext cx="8993874" cy="1700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r>
              <a:rPr lang="tr-TR" sz="4800" b="1" dirty="0" smtClean="0">
                <a:solidFill>
                  <a:schemeClr val="tx1"/>
                </a:solidFill>
                <a:latin typeface="Arial" panose="020B0604020202020204" pitchFamily="34" charset="0"/>
                <a:cs typeface="Arial" panose="020B0604020202020204" pitchFamily="34" charset="0"/>
              </a:rPr>
              <a:t>EDİRNE VALİLİĞİ</a:t>
            </a:r>
          </a:p>
          <a:p>
            <a:pPr algn="ctr">
              <a:tabLst>
                <a:tab pos="896938" algn="l"/>
              </a:tabLst>
            </a:pPr>
            <a:r>
              <a:rPr lang="tr-TR" sz="4400" b="1" dirty="0" smtClean="0">
                <a:solidFill>
                  <a:schemeClr val="tx1"/>
                </a:solidFill>
                <a:latin typeface="Arial" panose="020B0604020202020204" pitchFamily="34" charset="0"/>
                <a:cs typeface="Arial" panose="020B0604020202020204" pitchFamily="34" charset="0"/>
              </a:rPr>
              <a:t>Çevre ve Şehircilik İl Müdürlüğü</a:t>
            </a:r>
            <a:endParaRPr lang="tr-TR" sz="4400" b="1" dirty="0">
              <a:solidFill>
                <a:schemeClr val="tx1"/>
              </a:solidFill>
              <a:latin typeface="Arial" panose="020B0604020202020204" pitchFamily="34" charset="0"/>
              <a:cs typeface="Arial" panose="020B0604020202020204" pitchFamily="34" charset="0"/>
            </a:endParaRPr>
          </a:p>
        </p:txBody>
      </p:sp>
      <p:pic>
        <p:nvPicPr>
          <p:cNvPr id="7" name="Resim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18" y="4908761"/>
            <a:ext cx="10631606" cy="217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560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608434282"/>
              </p:ext>
            </p:extLst>
          </p:nvPr>
        </p:nvGraphicFramePr>
        <p:xfrm>
          <a:off x="1514901" y="1370923"/>
          <a:ext cx="9621672" cy="4952604"/>
        </p:xfrm>
        <a:graphic>
          <a:graphicData uri="http://schemas.openxmlformats.org/drawingml/2006/table">
            <a:tbl>
              <a:tblPr firstRow="1" firstCol="1" bandRow="1">
                <a:tableStyleId>{0660B408-B3CF-4A94-85FC-2B1E0A45F4A2}</a:tableStyleId>
              </a:tblPr>
              <a:tblGrid>
                <a:gridCol w="7720447">
                  <a:extLst>
                    <a:ext uri="{9D8B030D-6E8A-4147-A177-3AD203B41FA5}">
                      <a16:colId xmlns:a16="http://schemas.microsoft.com/office/drawing/2014/main" val="20000"/>
                    </a:ext>
                  </a:extLst>
                </a:gridCol>
                <a:gridCol w="1901225">
                  <a:extLst>
                    <a:ext uri="{9D8B030D-6E8A-4147-A177-3AD203B41FA5}">
                      <a16:colId xmlns:a16="http://schemas.microsoft.com/office/drawing/2014/main" val="20001"/>
                    </a:ext>
                  </a:extLst>
                </a:gridCol>
              </a:tblGrid>
              <a:tr h="436702">
                <a:tc>
                  <a:txBody>
                    <a:bodyPr/>
                    <a:lstStyle/>
                    <a:p>
                      <a:pPr algn="ctr">
                        <a:lnSpc>
                          <a:spcPct val="115000"/>
                        </a:lnSpc>
                        <a:spcAft>
                          <a:spcPts val="0"/>
                        </a:spcAft>
                      </a:pPr>
                      <a:r>
                        <a:rPr lang="tr-TR" sz="1600" dirty="0">
                          <a:effectLst/>
                          <a:latin typeface="Arial" panose="020B0604020202020204" pitchFamily="34" charset="0"/>
                          <a:cs typeface="Arial" panose="020B0604020202020204" pitchFamily="34" charset="0"/>
                        </a:rPr>
                        <a:t>Uygulamaya geçecek noktalar</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47297" marR="47297" marT="0" marB="0"/>
                </a:tc>
                <a:tc>
                  <a:txBody>
                    <a:bodyPr/>
                    <a:lstStyle/>
                    <a:p>
                      <a:pPr algn="ctr">
                        <a:lnSpc>
                          <a:spcPct val="115000"/>
                        </a:lnSpc>
                        <a:spcAft>
                          <a:spcPts val="0"/>
                        </a:spcAft>
                      </a:pPr>
                      <a:r>
                        <a:rPr lang="tr-TR" sz="1600" dirty="0">
                          <a:effectLst/>
                          <a:latin typeface="Arial" panose="020B0604020202020204" pitchFamily="34" charset="0"/>
                          <a:cs typeface="Arial" panose="020B0604020202020204" pitchFamily="34" charset="0"/>
                        </a:rPr>
                        <a:t>Uygulamaya Geçiş </a:t>
                      </a:r>
                      <a:r>
                        <a:rPr lang="tr-TR" sz="1600" dirty="0" smtClean="0">
                          <a:effectLst/>
                          <a:latin typeface="Arial" panose="020B0604020202020204" pitchFamily="34" charset="0"/>
                          <a:cs typeface="Arial" panose="020B0604020202020204" pitchFamily="34" charset="0"/>
                        </a:rPr>
                        <a:t>Yılı</a:t>
                      </a:r>
                      <a:r>
                        <a:rPr lang="tr-TR" sz="1600" dirty="0">
                          <a:effectLst/>
                          <a:latin typeface="Arial" panose="020B0604020202020204" pitchFamily="34" charset="0"/>
                          <a:cs typeface="Arial" panose="020B0604020202020204" pitchFamily="34" charset="0"/>
                        </a:rPr>
                        <a:t>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47297" marR="47297" marT="0" marB="0"/>
                </a:tc>
                <a:extLst>
                  <a:ext uri="{0D108BD9-81ED-4DB2-BD59-A6C34878D82A}">
                    <a16:rowId xmlns:a16="http://schemas.microsoft.com/office/drawing/2014/main" val="10000"/>
                  </a:ext>
                </a:extLst>
              </a:tr>
              <a:tr h="2292844">
                <a:tc>
                  <a:txBody>
                    <a:bodyPr/>
                    <a:lstStyle/>
                    <a:p>
                      <a:pPr marL="457200">
                        <a:lnSpc>
                          <a:spcPct val="115000"/>
                        </a:lnSpc>
                        <a:spcAft>
                          <a:spcPts val="0"/>
                        </a:spcAft>
                      </a:pPr>
                      <a:r>
                        <a:rPr lang="tr-TR" sz="1400" u="sng" dirty="0">
                          <a:effectLst/>
                          <a:latin typeface="Arial" panose="020B0604020202020204" pitchFamily="34" charset="0"/>
                          <a:cs typeface="Arial" panose="020B0604020202020204" pitchFamily="34" charset="0"/>
                        </a:rPr>
                        <a:t>Grup A</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Terminaller (havalimanı, liman, marina, otogar, tren garı)</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Alışveriş Merkezleri </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Organize Sanayi Bölgeleri</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1000 ve üzerinde çalışanı olan kamu kurum ve kuruluşları </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100’den fazla öğrencisi </a:t>
                      </a:r>
                      <a:r>
                        <a:rPr lang="tr-TR" sz="1400" b="0" dirty="0" smtClean="0">
                          <a:effectLst/>
                          <a:latin typeface="Arial" panose="020B0604020202020204" pitchFamily="34" charset="0"/>
                          <a:cs typeface="Arial" panose="020B0604020202020204" pitchFamily="34" charset="0"/>
                        </a:rPr>
                        <a:t> olan eğitim kurumları </a:t>
                      </a:r>
                      <a:r>
                        <a:rPr lang="tr-TR" sz="1400" b="0" dirty="0">
                          <a:effectLst/>
                          <a:latin typeface="Arial" panose="020B0604020202020204" pitchFamily="34" charset="0"/>
                          <a:cs typeface="Arial" panose="020B0604020202020204" pitchFamily="34" charset="0"/>
                        </a:rPr>
                        <a:t>(okullar, üniversiteler, yurtlar)</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100’den fazla çalışanı olan işyerleri, sanayi kuruluşları</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4 ve 5 yıldızlı oteller</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50 ve üzeri yatak kapasitesine sahip  sağlık </a:t>
                      </a:r>
                      <a:r>
                        <a:rPr lang="tr-TR" sz="1400" b="0" dirty="0" smtClean="0">
                          <a:effectLst/>
                          <a:latin typeface="Arial" panose="020B0604020202020204" pitchFamily="34" charset="0"/>
                          <a:cs typeface="Arial" panose="020B0604020202020204" pitchFamily="34" charset="0"/>
                        </a:rPr>
                        <a:t>kuruluşları</a:t>
                      </a:r>
                      <a:endParaRPr lang="tr-TR" sz="1400" b="0" dirty="0">
                        <a:effectLst/>
                        <a:latin typeface="Arial" panose="020B0604020202020204" pitchFamily="34" charset="0"/>
                        <a:cs typeface="Arial" panose="020B0604020202020204" pitchFamily="34" charset="0"/>
                      </a:endParaRPr>
                    </a:p>
                  </a:txBody>
                  <a:tcPr marL="47297" marR="47297" marT="0" marB="0"/>
                </a:tc>
                <a:tc>
                  <a:txBody>
                    <a:bodyPr/>
                    <a:lstStyle/>
                    <a:p>
                      <a:pPr algn="ctr">
                        <a:lnSpc>
                          <a:spcPct val="115000"/>
                        </a:lnSpc>
                        <a:spcAft>
                          <a:spcPts val="0"/>
                        </a:spcAft>
                      </a:pPr>
                      <a:r>
                        <a:rPr lang="tr-TR" sz="1400" dirty="0">
                          <a:effectLst/>
                          <a:latin typeface="Arial" panose="020B0604020202020204" pitchFamily="34" charset="0"/>
                          <a:cs typeface="Arial" panose="020B0604020202020204" pitchFamily="34" charset="0"/>
                        </a:rPr>
                        <a:t>2019</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47297" marR="47297" marT="0" marB="0" anchor="ctr"/>
                </a:tc>
                <a:extLst>
                  <a:ext uri="{0D108BD9-81ED-4DB2-BD59-A6C34878D82A}">
                    <a16:rowId xmlns:a16="http://schemas.microsoft.com/office/drawing/2014/main" val="10001"/>
                  </a:ext>
                </a:extLst>
              </a:tr>
              <a:tr h="1608200">
                <a:tc>
                  <a:txBody>
                    <a:bodyPr/>
                    <a:lstStyle/>
                    <a:p>
                      <a:pPr marL="457200">
                        <a:lnSpc>
                          <a:spcPct val="115000"/>
                        </a:lnSpc>
                        <a:spcAft>
                          <a:spcPts val="0"/>
                        </a:spcAft>
                      </a:pPr>
                      <a:r>
                        <a:rPr lang="tr-TR" sz="1400" u="sng" dirty="0">
                          <a:effectLst/>
                          <a:latin typeface="Arial" panose="020B0604020202020204" pitchFamily="34" charset="0"/>
                          <a:cs typeface="Arial" panose="020B0604020202020204" pitchFamily="34" charset="0"/>
                        </a:rPr>
                        <a:t>Grup B</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500 ile 1000 arası çalışanı olan kamu kurum ve kuruluşları, </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100 ve daha az öğrencisi olan eğitim kurumları (okullar, üniversiteler, yurtlar)</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100 ve daha az çalışanı olan işyerleri, sanayi kuruluşları</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Hızlı yemek (</a:t>
                      </a:r>
                      <a:r>
                        <a:rPr lang="tr-TR" sz="1400" b="0" dirty="0" err="1">
                          <a:effectLst/>
                          <a:latin typeface="Arial" panose="020B0604020202020204" pitchFamily="34" charset="0"/>
                          <a:cs typeface="Arial" panose="020B0604020202020204" pitchFamily="34" charset="0"/>
                        </a:rPr>
                        <a:t>Fast-Food</a:t>
                      </a:r>
                      <a:r>
                        <a:rPr lang="tr-TR" sz="1400" b="0" dirty="0">
                          <a:effectLst/>
                          <a:latin typeface="Arial" panose="020B0604020202020204" pitchFamily="34" charset="0"/>
                          <a:cs typeface="Arial" panose="020B0604020202020204" pitchFamily="34" charset="0"/>
                        </a:rPr>
                        <a:t>) işletmeleri</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Turizm işletme belgesine sahip yerler (restoranlar dahil) </a:t>
                      </a:r>
                    </a:p>
                  </a:txBody>
                  <a:tcPr marL="47297" marR="47297" marT="0" marB="0"/>
                </a:tc>
                <a:tc>
                  <a:txBody>
                    <a:bodyPr/>
                    <a:lstStyle/>
                    <a:p>
                      <a:pPr algn="ctr">
                        <a:lnSpc>
                          <a:spcPct val="115000"/>
                        </a:lnSpc>
                        <a:spcAft>
                          <a:spcPts val="0"/>
                        </a:spcAft>
                      </a:pPr>
                      <a:r>
                        <a:rPr lang="tr-TR" sz="1400" dirty="0">
                          <a:effectLst/>
                          <a:latin typeface="Arial" panose="020B0604020202020204" pitchFamily="34" charset="0"/>
                          <a:cs typeface="Arial" panose="020B0604020202020204" pitchFamily="34" charset="0"/>
                        </a:rPr>
                        <a:t>2020</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47297" marR="47297" marT="0" marB="0" anchor="ctr"/>
                </a:tc>
                <a:extLst>
                  <a:ext uri="{0D108BD9-81ED-4DB2-BD59-A6C34878D82A}">
                    <a16:rowId xmlns:a16="http://schemas.microsoft.com/office/drawing/2014/main" val="10002"/>
                  </a:ext>
                </a:extLst>
              </a:tr>
              <a:tr h="436702">
                <a:tc>
                  <a:txBody>
                    <a:bodyPr/>
                    <a:lstStyle/>
                    <a:p>
                      <a:pPr marL="457200">
                        <a:lnSpc>
                          <a:spcPct val="115000"/>
                        </a:lnSpc>
                        <a:spcAft>
                          <a:spcPts val="0"/>
                        </a:spcAft>
                      </a:pPr>
                      <a:r>
                        <a:rPr lang="tr-TR" sz="1400" u="sng" dirty="0">
                          <a:effectLst/>
                          <a:latin typeface="Arial" panose="020B0604020202020204" pitchFamily="34" charset="0"/>
                          <a:cs typeface="Arial" panose="020B0604020202020204" pitchFamily="34" charset="0"/>
                        </a:rPr>
                        <a:t>Grup C</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500’den az çalışanı olan kamu kurum ve kuruluşları</a:t>
                      </a:r>
                      <a:endParaRPr lang="tr-TR" sz="1400" b="0" dirty="0">
                        <a:effectLst/>
                        <a:latin typeface="Arial" panose="020B0604020202020204" pitchFamily="34" charset="0"/>
                        <a:ea typeface="Times New Roman" panose="02020603050405020304" pitchFamily="18" charset="0"/>
                        <a:cs typeface="Arial" panose="020B0604020202020204" pitchFamily="34" charset="0"/>
                      </a:endParaRPr>
                    </a:p>
                  </a:txBody>
                  <a:tcPr marL="47297" marR="47297" marT="0" marB="0"/>
                </a:tc>
                <a:tc>
                  <a:txBody>
                    <a:bodyPr/>
                    <a:lstStyle/>
                    <a:p>
                      <a:pPr algn="ctr">
                        <a:lnSpc>
                          <a:spcPct val="115000"/>
                        </a:lnSpc>
                        <a:spcAft>
                          <a:spcPts val="0"/>
                        </a:spcAft>
                      </a:pPr>
                      <a:r>
                        <a:rPr lang="tr-TR" sz="1400" dirty="0">
                          <a:effectLst/>
                          <a:latin typeface="Arial" panose="020B0604020202020204" pitchFamily="34" charset="0"/>
                          <a:cs typeface="Arial" panose="020B0604020202020204" pitchFamily="34" charset="0"/>
                        </a:rPr>
                        <a:t>2021</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47297" marR="47297" marT="0" marB="0" anchor="ctr"/>
                </a:tc>
                <a:extLst>
                  <a:ext uri="{0D108BD9-81ED-4DB2-BD59-A6C34878D82A}">
                    <a16:rowId xmlns:a16="http://schemas.microsoft.com/office/drawing/2014/main" val="10003"/>
                  </a:ext>
                </a:extLst>
              </a:tr>
            </a:tbl>
          </a:graphicData>
        </a:graphic>
      </p:graphicFrame>
      <p:sp>
        <p:nvSpPr>
          <p:cNvPr id="5" name="Dikdörtgen 4"/>
          <p:cNvSpPr/>
          <p:nvPr/>
        </p:nvSpPr>
        <p:spPr>
          <a:xfrm>
            <a:off x="0" y="0"/>
            <a:ext cx="12192000" cy="12192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8" name="Metin kutusu 7"/>
          <p:cNvSpPr txBox="1"/>
          <p:nvPr/>
        </p:nvSpPr>
        <p:spPr>
          <a:xfrm>
            <a:off x="4671752" y="378767"/>
            <a:ext cx="7793795" cy="461665"/>
          </a:xfrm>
          <a:prstGeom prst="rect">
            <a:avLst/>
          </a:prstGeom>
          <a:noFill/>
        </p:spPr>
        <p:txBody>
          <a:bodyPr wrap="square" rtlCol="0">
            <a:spAutoFit/>
          </a:bodyPr>
          <a:lstStyle/>
          <a:p>
            <a:pPr algn="ctr">
              <a:tabLst>
                <a:tab pos="896938" algn="l"/>
              </a:tabLst>
            </a:pPr>
            <a:r>
              <a:rPr lang="tr-TR" sz="2400" b="1" dirty="0" smtClean="0">
                <a:solidFill>
                  <a:prstClr val="white"/>
                </a:solidFill>
                <a:latin typeface="Arial" panose="020B0604020202020204" pitchFamily="34" charset="0"/>
                <a:cs typeface="Arial" panose="020B0604020202020204" pitchFamily="34" charset="0"/>
              </a:rPr>
              <a:t>BİNA/YERLEŞKELER İÇİN UYGULAMA TAKVİMİ</a:t>
            </a:r>
            <a:endParaRPr lang="tr-TR" sz="2400" b="1" dirty="0">
              <a:solidFill>
                <a:prstClr val="white"/>
              </a:solidFill>
              <a:latin typeface="Arial" panose="020B0604020202020204" pitchFamily="34" charset="0"/>
              <a:cs typeface="Arial" panose="020B0604020202020204" pitchFamily="34" charset="0"/>
            </a:endParaRPr>
          </a:p>
        </p:txBody>
      </p:sp>
      <p:sp>
        <p:nvSpPr>
          <p:cNvPr id="9" name="Slayt Numarası Yer Tutucusu 8"/>
          <p:cNvSpPr>
            <a:spLocks noGrp="1"/>
          </p:cNvSpPr>
          <p:nvPr>
            <p:ph type="sldNum" sz="quarter" idx="12"/>
          </p:nvPr>
        </p:nvSpPr>
        <p:spPr/>
        <p:txBody>
          <a:bodyPr/>
          <a:lstStyle/>
          <a:p>
            <a:fld id="{CA5CC958-ECA5-476E-9C8F-18B6374A31D4}" type="slidenum">
              <a:rPr lang="tr-TR" smtClean="0"/>
              <a:pPr/>
              <a:t>10</a:t>
            </a:fld>
            <a:endParaRPr lang="tr-TR"/>
          </a:p>
        </p:txBody>
      </p:sp>
      <p:sp>
        <p:nvSpPr>
          <p:cNvPr id="10" name="Veri Yer Tutucusu 9"/>
          <p:cNvSpPr>
            <a:spLocks noGrp="1"/>
          </p:cNvSpPr>
          <p:nvPr>
            <p:ph type="dt" sz="half" idx="10"/>
          </p:nvPr>
        </p:nvSpPr>
        <p:spPr/>
        <p:txBody>
          <a:bodyPr/>
          <a:lstStyle/>
          <a:p>
            <a:fld id="{2E7DB482-3F56-4E7B-B10C-21150D3426EB}" type="datetime1">
              <a:rPr lang="tr-TR" smtClean="0"/>
              <a:pPr/>
              <a:t>8.02.2019</a:t>
            </a:fld>
            <a:endParaRPr lang="tr-TR" dirty="0"/>
          </a:p>
        </p:txBody>
      </p:sp>
    </p:spTree>
    <p:extLst>
      <p:ext uri="{BB962C8B-B14F-4D97-AF65-F5344CB8AC3E}">
        <p14:creationId xmlns:p14="http://schemas.microsoft.com/office/powerpoint/2010/main" val="4097930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68740" y="2470243"/>
            <a:ext cx="11041039" cy="1754326"/>
          </a:xfrm>
          <a:prstGeom prst="rect">
            <a:avLst/>
          </a:prstGeom>
          <a:noFill/>
        </p:spPr>
        <p:txBody>
          <a:bodyPr wrap="square" rtlCol="0">
            <a:spAutoFit/>
          </a:bodyPr>
          <a:lstStyle/>
          <a:p>
            <a:pPr algn="ctr"/>
            <a:endParaRPr lang="tr-TR" dirty="0"/>
          </a:p>
          <a:p>
            <a:pPr algn="ctr"/>
            <a:r>
              <a:rPr lang="tr-TR" sz="2400" b="1" dirty="0">
                <a:latin typeface="Arial" panose="020B0604020202020204" pitchFamily="34" charset="0"/>
                <a:cs typeface="Arial" panose="020B0604020202020204" pitchFamily="34" charset="0"/>
              </a:rPr>
              <a:t>GEÇİCİ MADDE 1-</a:t>
            </a:r>
            <a:r>
              <a:rPr lang="tr-TR" sz="2400" dirty="0">
                <a:latin typeface="Arial" panose="020B0604020202020204" pitchFamily="34" charset="0"/>
                <a:cs typeface="Arial" panose="020B0604020202020204" pitchFamily="34" charset="0"/>
              </a:rPr>
              <a:t>(1)</a:t>
            </a:r>
            <a:r>
              <a:rPr lang="tr-TR" sz="2400" b="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Bu Yönetmeliğin yürürlük tarihi itibariye, büyükşehir belediyesi olan illerde ilçe belediyeleri, diğer illerde il ve ilçe belediyeleri bir yıl içerisinde sıfır atık yönetim sistemini kurmakla yükümlüdür.</a:t>
            </a:r>
          </a:p>
          <a:p>
            <a:pPr algn="ctr"/>
            <a:endParaRPr lang="tr-TR" dirty="0"/>
          </a:p>
        </p:txBody>
      </p:sp>
      <p:sp>
        <p:nvSpPr>
          <p:cNvPr id="7" name="Dikdörtgen 6"/>
          <p:cNvSpPr/>
          <p:nvPr/>
        </p:nvSpPr>
        <p:spPr>
          <a:xfrm>
            <a:off x="0" y="1587"/>
            <a:ext cx="12192000" cy="12192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9409"/>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etin kutusu 3"/>
          <p:cNvSpPr txBox="1">
            <a:spLocks noChangeArrowheads="1"/>
          </p:cNvSpPr>
          <p:nvPr/>
        </p:nvSpPr>
        <p:spPr bwMode="auto">
          <a:xfrm>
            <a:off x="1582190" y="411132"/>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10" name="Metin kutusu 9"/>
          <p:cNvSpPr txBox="1"/>
          <p:nvPr/>
        </p:nvSpPr>
        <p:spPr>
          <a:xfrm>
            <a:off x="4671752" y="380354"/>
            <a:ext cx="7793795" cy="461665"/>
          </a:xfrm>
          <a:prstGeom prst="rect">
            <a:avLst/>
          </a:prstGeom>
          <a:noFill/>
        </p:spPr>
        <p:txBody>
          <a:bodyPr wrap="square" rtlCol="0">
            <a:spAutoFit/>
          </a:bodyPr>
          <a:lstStyle/>
          <a:p>
            <a:pPr algn="ctr">
              <a:tabLst>
                <a:tab pos="896938" algn="l"/>
              </a:tabLst>
            </a:pPr>
            <a:r>
              <a:rPr lang="tr-TR" sz="2400" b="1" dirty="0" smtClean="0">
                <a:solidFill>
                  <a:prstClr val="white"/>
                </a:solidFill>
                <a:latin typeface="Arial" panose="020B0604020202020204" pitchFamily="34" charset="0"/>
                <a:cs typeface="Arial" panose="020B0604020202020204" pitchFamily="34" charset="0"/>
              </a:rPr>
              <a:t>BELEDİYELER İÇİN UYGULAMA TAKVİMİ</a:t>
            </a:r>
            <a:endParaRPr lang="tr-TR" sz="2400" b="1" dirty="0">
              <a:solidFill>
                <a:prstClr val="white"/>
              </a:solidFill>
              <a:latin typeface="Arial" panose="020B0604020202020204" pitchFamily="34" charset="0"/>
              <a:cs typeface="Arial" panose="020B0604020202020204" pitchFamily="34" charset="0"/>
            </a:endParaRPr>
          </a:p>
        </p:txBody>
      </p:sp>
      <p:sp>
        <p:nvSpPr>
          <p:cNvPr id="12" name="Dikdörtgen 11"/>
          <p:cNvSpPr/>
          <p:nvPr/>
        </p:nvSpPr>
        <p:spPr>
          <a:xfrm>
            <a:off x="3862316" y="1577076"/>
            <a:ext cx="3862317" cy="523220"/>
          </a:xfrm>
          <a:prstGeom prst="rect">
            <a:avLst/>
          </a:prstGeom>
          <a:noFill/>
        </p:spPr>
        <p:txBody>
          <a:bodyPr wrap="square" lIns="91440" tIns="45720" rIns="91440" bIns="45720">
            <a:spAutoFit/>
          </a:bodyPr>
          <a:lstStyle/>
          <a:p>
            <a:pPr algn="ctr"/>
            <a:r>
              <a:rPr lang="tr-TR" sz="280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GEÇİŞ DÖNEMİ</a:t>
            </a:r>
            <a:endParaRPr lang="tr-TR" sz="2800" b="0"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3" name="Slayt Numarası Yer Tutucusu 12"/>
          <p:cNvSpPr>
            <a:spLocks noGrp="1"/>
          </p:cNvSpPr>
          <p:nvPr>
            <p:ph type="sldNum" sz="quarter" idx="12"/>
          </p:nvPr>
        </p:nvSpPr>
        <p:spPr/>
        <p:txBody>
          <a:bodyPr/>
          <a:lstStyle/>
          <a:p>
            <a:fld id="{CA5CC958-ECA5-476E-9C8F-18B6374A31D4}" type="slidenum">
              <a:rPr lang="tr-TR" smtClean="0"/>
              <a:pPr/>
              <a:t>11</a:t>
            </a:fld>
            <a:endParaRPr lang="tr-TR"/>
          </a:p>
        </p:txBody>
      </p:sp>
      <p:sp>
        <p:nvSpPr>
          <p:cNvPr id="14" name="Veri Yer Tutucusu 13"/>
          <p:cNvSpPr>
            <a:spLocks noGrp="1"/>
          </p:cNvSpPr>
          <p:nvPr>
            <p:ph type="dt" sz="half" idx="10"/>
          </p:nvPr>
        </p:nvSpPr>
        <p:spPr/>
        <p:txBody>
          <a:bodyPr/>
          <a:lstStyle/>
          <a:p>
            <a:fld id="{B82FBECE-E8AD-4D9B-8F15-9A82E8CE1876}" type="datetime1">
              <a:rPr lang="tr-TR" smtClean="0"/>
              <a:pPr/>
              <a:t>8.02.2019</a:t>
            </a:fld>
            <a:endParaRPr lang="tr-TR" dirty="0"/>
          </a:p>
        </p:txBody>
      </p:sp>
    </p:spTree>
    <p:extLst>
      <p:ext uri="{BB962C8B-B14F-4D97-AF65-F5344CB8AC3E}">
        <p14:creationId xmlns:p14="http://schemas.microsoft.com/office/powerpoint/2010/main" val="3704025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52773316"/>
              </p:ext>
            </p:extLst>
          </p:nvPr>
        </p:nvGraphicFramePr>
        <p:xfrm>
          <a:off x="2356022" y="1611443"/>
          <a:ext cx="7479956" cy="4653137"/>
        </p:xfrm>
        <a:graphic>
          <a:graphicData uri="http://schemas.openxmlformats.org/drawingml/2006/table">
            <a:tbl>
              <a:tblPr firstRow="1" firstCol="1" bandRow="1">
                <a:tableStyleId>{0505E3EF-67EA-436B-97B2-0124C06EBD24}</a:tableStyleId>
              </a:tblPr>
              <a:tblGrid>
                <a:gridCol w="1153297">
                  <a:extLst>
                    <a:ext uri="{9D8B030D-6E8A-4147-A177-3AD203B41FA5}">
                      <a16:colId xmlns:a16="http://schemas.microsoft.com/office/drawing/2014/main" val="20000"/>
                    </a:ext>
                  </a:extLst>
                </a:gridCol>
                <a:gridCol w="6326659">
                  <a:extLst>
                    <a:ext uri="{9D8B030D-6E8A-4147-A177-3AD203B41FA5}">
                      <a16:colId xmlns:a16="http://schemas.microsoft.com/office/drawing/2014/main" val="20001"/>
                    </a:ext>
                  </a:extLst>
                </a:gridCol>
              </a:tblGrid>
              <a:tr h="424391">
                <a:tc>
                  <a:txBody>
                    <a:bodyPr/>
                    <a:lstStyle/>
                    <a:p>
                      <a:pPr algn="ctr">
                        <a:lnSpc>
                          <a:spcPct val="115000"/>
                        </a:lnSpc>
                        <a:spcAft>
                          <a:spcPts val="0"/>
                        </a:spcAft>
                      </a:pPr>
                      <a:r>
                        <a:rPr lang="tr-TR" sz="1600" dirty="0">
                          <a:effectLst/>
                          <a:latin typeface="Arial" panose="020B0604020202020204" pitchFamily="34" charset="0"/>
                          <a:cs typeface="Arial" panose="020B0604020202020204" pitchFamily="34" charset="0"/>
                        </a:rPr>
                        <a:t>Kriter-1</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b="0" dirty="0" smtClean="0">
                          <a:effectLst/>
                          <a:latin typeface="Arial" panose="020B0604020202020204" pitchFamily="34" charset="0"/>
                          <a:cs typeface="Arial" panose="020B0604020202020204" pitchFamily="34" charset="0"/>
                        </a:rPr>
                        <a:t>Kâğıt-karton</a:t>
                      </a:r>
                      <a:r>
                        <a:rPr lang="tr-TR" sz="1600" b="0" dirty="0">
                          <a:effectLst/>
                          <a:latin typeface="Arial" panose="020B0604020202020204" pitchFamily="34" charset="0"/>
                          <a:cs typeface="Arial" panose="020B0604020202020204" pitchFamily="34" charset="0"/>
                        </a:rPr>
                        <a:t>, cam, metal, plastik ve </a:t>
                      </a:r>
                      <a:r>
                        <a:rPr lang="tr-TR" sz="1600" b="0" dirty="0" err="1">
                          <a:effectLst/>
                          <a:latin typeface="Arial" panose="020B0604020202020204" pitchFamily="34" charset="0"/>
                          <a:cs typeface="Arial" panose="020B0604020202020204" pitchFamily="34" charset="0"/>
                        </a:rPr>
                        <a:t>kompozit</a:t>
                      </a:r>
                      <a:r>
                        <a:rPr lang="tr-TR" sz="1600" b="0" dirty="0">
                          <a:effectLst/>
                          <a:latin typeface="Arial" panose="020B0604020202020204" pitchFamily="34" charset="0"/>
                          <a:cs typeface="Arial" panose="020B0604020202020204" pitchFamily="34" charset="0"/>
                        </a:rPr>
                        <a:t> atıkları </a:t>
                      </a:r>
                      <a:r>
                        <a:rPr lang="tr-TR" sz="1600" b="0" dirty="0" smtClean="0">
                          <a:effectLst/>
                          <a:latin typeface="Arial" panose="020B0604020202020204" pitchFamily="34" charset="0"/>
                          <a:cs typeface="Arial" panose="020B0604020202020204" pitchFamily="34" charset="0"/>
                        </a:rPr>
                        <a:t>ayrı biriktirmek</a:t>
                      </a:r>
                      <a:r>
                        <a:rPr lang="tr-TR" sz="1600" b="0" dirty="0">
                          <a:effectLst/>
                          <a:latin typeface="Arial" panose="020B0604020202020204" pitchFamily="34" charset="0"/>
                          <a:cs typeface="Arial" panose="020B0604020202020204" pitchFamily="34" charset="0"/>
                        </a:rPr>
                        <a:t>.</a:t>
                      </a:r>
                      <a:endParaRPr lang="tr-TR"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526211">
                <a:tc>
                  <a:txBody>
                    <a:bodyPr/>
                    <a:lstStyle/>
                    <a:p>
                      <a:pPr algn="ctr">
                        <a:lnSpc>
                          <a:spcPct val="115000"/>
                        </a:lnSpc>
                        <a:spcAft>
                          <a:spcPts val="0"/>
                        </a:spcAft>
                      </a:pPr>
                      <a:r>
                        <a:rPr lang="tr-TR" sz="1600">
                          <a:effectLst/>
                          <a:latin typeface="Arial" panose="020B0604020202020204" pitchFamily="34" charset="0"/>
                          <a:cs typeface="Arial" panose="020B0604020202020204" pitchFamily="34" charset="0"/>
                        </a:rPr>
                        <a:t>Kriter-2</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smtClean="0">
                          <a:effectLst/>
                          <a:latin typeface="Arial" panose="020B0604020202020204" pitchFamily="34" charset="0"/>
                          <a:cs typeface="Arial" panose="020B0604020202020204" pitchFamily="34" charset="0"/>
                        </a:rPr>
                        <a:t>Atık </a:t>
                      </a:r>
                      <a:r>
                        <a:rPr lang="tr-TR" sz="1600" dirty="0">
                          <a:effectLst/>
                          <a:latin typeface="Arial" panose="020B0604020202020204" pitchFamily="34" charset="0"/>
                          <a:cs typeface="Arial" panose="020B0604020202020204" pitchFamily="34" charset="0"/>
                        </a:rPr>
                        <a:t>pil, bitkisel atık yağ, atık elektrikli ve elektronik eşya ile diğer geri kazanılabilir atıkları </a:t>
                      </a:r>
                      <a:r>
                        <a:rPr lang="tr-TR" sz="1600" dirty="0" smtClean="0">
                          <a:effectLst/>
                          <a:latin typeface="Arial" panose="020B0604020202020204" pitchFamily="34" charset="0"/>
                          <a:cs typeface="Arial" panose="020B0604020202020204" pitchFamily="34" charset="0"/>
                        </a:rPr>
                        <a:t>ayrı biriktirmek</a:t>
                      </a:r>
                      <a:r>
                        <a:rPr lang="tr-TR" sz="1600" dirty="0">
                          <a:effectLst/>
                          <a:latin typeface="Arial" panose="020B0604020202020204" pitchFamily="34" charset="0"/>
                          <a:cs typeface="Arial" panose="020B0604020202020204" pitchFamily="34" charset="0"/>
                        </a:rPr>
                        <a:t>.</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429202">
                <a:tc>
                  <a:txBody>
                    <a:bodyPr/>
                    <a:lstStyle/>
                    <a:p>
                      <a:pPr algn="ctr">
                        <a:lnSpc>
                          <a:spcPct val="115000"/>
                        </a:lnSpc>
                        <a:spcAft>
                          <a:spcPts val="0"/>
                        </a:spcAft>
                      </a:pPr>
                      <a:r>
                        <a:rPr lang="tr-TR" sz="1600" dirty="0">
                          <a:effectLst/>
                          <a:latin typeface="Arial" panose="020B0604020202020204" pitchFamily="34" charset="0"/>
                          <a:cs typeface="Arial" panose="020B0604020202020204" pitchFamily="34" charset="0"/>
                        </a:rPr>
                        <a:t>Kriter-3</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tr-TR" sz="1600" dirty="0">
                          <a:effectLst/>
                          <a:latin typeface="Arial" panose="020B0604020202020204" pitchFamily="34" charset="0"/>
                          <a:cs typeface="Arial" panose="020B0604020202020204" pitchFamily="34" charset="0"/>
                        </a:rPr>
                        <a:t>Tehlikeli özellik gösteren atıklar ve tıbbi atıkları ayrı </a:t>
                      </a:r>
                      <a:r>
                        <a:rPr lang="tr-TR" sz="1600" dirty="0" smtClean="0">
                          <a:effectLst/>
                          <a:latin typeface="Arial" panose="020B0604020202020204" pitchFamily="34" charset="0"/>
                          <a:cs typeface="Arial" panose="020B0604020202020204" pitchFamily="34" charset="0"/>
                        </a:rPr>
                        <a:t>biriktirmek</a:t>
                      </a:r>
                      <a:r>
                        <a:rPr lang="tr-TR" sz="1600" dirty="0">
                          <a:effectLst/>
                          <a:latin typeface="Arial" panose="020B0604020202020204" pitchFamily="34" charset="0"/>
                          <a:cs typeface="Arial" panose="020B0604020202020204" pitchFamily="34" charset="0"/>
                        </a:rPr>
                        <a:t>. </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768541">
                <a:tc>
                  <a:txBody>
                    <a:bodyPr/>
                    <a:lstStyle/>
                    <a:p>
                      <a:pPr algn="ctr">
                        <a:lnSpc>
                          <a:spcPct val="115000"/>
                        </a:lnSpc>
                        <a:spcAft>
                          <a:spcPts val="0"/>
                        </a:spcAft>
                      </a:pPr>
                      <a:r>
                        <a:rPr lang="tr-TR" sz="1600">
                          <a:effectLst/>
                          <a:latin typeface="Arial" panose="020B0604020202020204" pitchFamily="34" charset="0"/>
                          <a:cs typeface="Arial" panose="020B0604020202020204" pitchFamily="34" charset="0"/>
                        </a:rPr>
                        <a:t>Kriter-4</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tr-TR" sz="900" dirty="0">
                          <a:effectLst/>
                          <a:latin typeface="Arial" panose="020B0604020202020204" pitchFamily="34" charset="0"/>
                          <a:cs typeface="Arial" panose="020B0604020202020204" pitchFamily="34" charset="0"/>
                        </a:rPr>
                        <a:t> </a:t>
                      </a:r>
                      <a:r>
                        <a:rPr lang="tr-TR" sz="1600" dirty="0">
                          <a:effectLst/>
                          <a:latin typeface="Arial" panose="020B0604020202020204" pitchFamily="34" charset="0"/>
                          <a:cs typeface="Arial" panose="020B0604020202020204" pitchFamily="34" charset="0"/>
                        </a:rPr>
                        <a:t>Organik atıkları ve yemek artıklarını, yoğun oluşum gösteren çay ocakları, kafeterya, yemekhane gibi noktalarda ayrı </a:t>
                      </a:r>
                      <a:r>
                        <a:rPr lang="tr-TR" sz="1600" dirty="0" smtClean="0">
                          <a:effectLst/>
                          <a:latin typeface="Arial" panose="020B0604020202020204" pitchFamily="34" charset="0"/>
                          <a:cs typeface="Arial" panose="020B0604020202020204" pitchFamily="34" charset="0"/>
                        </a:rPr>
                        <a:t>biriktirmek</a:t>
                      </a:r>
                      <a:r>
                        <a:rPr lang="tr-TR" sz="1600" dirty="0">
                          <a:effectLst/>
                          <a:latin typeface="Arial" panose="020B0604020202020204" pitchFamily="34" charset="0"/>
                          <a:cs typeface="Arial" panose="020B0604020202020204" pitchFamily="34" charset="0"/>
                        </a:rPr>
                        <a:t>.</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507259">
                <a:tc>
                  <a:txBody>
                    <a:bodyPr/>
                    <a:lstStyle/>
                    <a:p>
                      <a:pPr algn="ctr">
                        <a:lnSpc>
                          <a:spcPct val="115000"/>
                        </a:lnSpc>
                        <a:spcAft>
                          <a:spcPts val="0"/>
                        </a:spcAft>
                      </a:pPr>
                      <a:r>
                        <a:rPr lang="tr-TR" sz="1600">
                          <a:effectLst/>
                          <a:latin typeface="Arial" panose="020B0604020202020204" pitchFamily="34" charset="0"/>
                          <a:cs typeface="Arial" panose="020B0604020202020204" pitchFamily="34" charset="0"/>
                        </a:rPr>
                        <a:t>Kriter-5</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Biriktirme ekipmanlarında renk kriterine uymak, atık türüne özgü bilgilendirici işaret veya yazıların yer almasını sağlamak.</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507259">
                <a:tc>
                  <a:txBody>
                    <a:bodyPr/>
                    <a:lstStyle/>
                    <a:p>
                      <a:pPr algn="ctr">
                        <a:lnSpc>
                          <a:spcPct val="115000"/>
                        </a:lnSpc>
                        <a:spcAft>
                          <a:spcPts val="0"/>
                        </a:spcAft>
                      </a:pPr>
                      <a:r>
                        <a:rPr lang="tr-TR" sz="1600">
                          <a:effectLst/>
                          <a:latin typeface="Arial" panose="020B0604020202020204" pitchFamily="34" charset="0"/>
                          <a:cs typeface="Arial" panose="020B0604020202020204" pitchFamily="34" charset="0"/>
                        </a:rPr>
                        <a:t>Kriter-6</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Tüm biriktirme ekipmanlarının doğru hacim, adet ve özellikte olmasını sağlamak.</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768541">
                <a:tc>
                  <a:txBody>
                    <a:bodyPr/>
                    <a:lstStyle/>
                    <a:p>
                      <a:pPr algn="ctr">
                        <a:lnSpc>
                          <a:spcPct val="115000"/>
                        </a:lnSpc>
                        <a:spcAft>
                          <a:spcPts val="0"/>
                        </a:spcAft>
                      </a:pPr>
                      <a:r>
                        <a:rPr lang="tr-TR" sz="1600">
                          <a:effectLst/>
                          <a:latin typeface="Arial" panose="020B0604020202020204" pitchFamily="34" charset="0"/>
                          <a:cs typeface="Arial" panose="020B0604020202020204" pitchFamily="34" charset="0"/>
                        </a:rPr>
                        <a:t>Kriter-7</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Biriktirilen atıkları lisanslı atık işleme tesislerine/belediye toplama sistemine teslim edilmek üzere, oluşturulan geçici depolama alanında toplamak.</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507259">
                <a:tc>
                  <a:txBody>
                    <a:bodyPr/>
                    <a:lstStyle/>
                    <a:p>
                      <a:pPr algn="ctr">
                        <a:lnSpc>
                          <a:spcPct val="115000"/>
                        </a:lnSpc>
                        <a:spcAft>
                          <a:spcPts val="0"/>
                        </a:spcAft>
                      </a:pPr>
                      <a:r>
                        <a:rPr lang="tr-TR" sz="1600">
                          <a:effectLst/>
                          <a:latin typeface="Arial" panose="020B0604020202020204" pitchFamily="34" charset="0"/>
                          <a:cs typeface="Arial" panose="020B0604020202020204" pitchFamily="34" charset="0"/>
                        </a:rPr>
                        <a:t>Kriter-8</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smtClean="0">
                          <a:effectLst/>
                          <a:latin typeface="Arial" panose="020B0604020202020204" pitchFamily="34" charset="0"/>
                          <a:cs typeface="Arial" panose="020B0604020202020204" pitchFamily="34" charset="0"/>
                        </a:rPr>
                        <a:t>Gerekli</a:t>
                      </a:r>
                      <a:r>
                        <a:rPr lang="tr-TR" sz="1600" baseline="0" dirty="0" smtClean="0">
                          <a:effectLst/>
                          <a:latin typeface="Arial" panose="020B0604020202020204" pitchFamily="34" charset="0"/>
                          <a:cs typeface="Arial" panose="020B0604020202020204" pitchFamily="34" charset="0"/>
                        </a:rPr>
                        <a:t> </a:t>
                      </a:r>
                      <a:r>
                        <a:rPr lang="tr-TR" sz="1600" dirty="0" smtClean="0">
                          <a:effectLst/>
                          <a:latin typeface="Arial" panose="020B0604020202020204" pitchFamily="34" charset="0"/>
                          <a:cs typeface="Arial" panose="020B0604020202020204" pitchFamily="34" charset="0"/>
                        </a:rPr>
                        <a:t>bilgilendirme </a:t>
                      </a:r>
                      <a:r>
                        <a:rPr lang="tr-TR" sz="1600" dirty="0">
                          <a:effectLst/>
                          <a:latin typeface="Arial" panose="020B0604020202020204" pitchFamily="34" charset="0"/>
                          <a:cs typeface="Arial" panose="020B0604020202020204" pitchFamily="34" charset="0"/>
                        </a:rPr>
                        <a:t>eğitimleri vermek.</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bl>
          </a:graphicData>
        </a:graphic>
      </p:graphicFrame>
      <p:sp>
        <p:nvSpPr>
          <p:cNvPr id="5" name="Dikdörtgen 4"/>
          <p:cNvSpPr/>
          <p:nvPr/>
        </p:nvSpPr>
        <p:spPr>
          <a:xfrm>
            <a:off x="0" y="0"/>
            <a:ext cx="12192000" cy="12192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8" name="Metin kutusu 7"/>
          <p:cNvSpPr txBox="1"/>
          <p:nvPr/>
        </p:nvSpPr>
        <p:spPr>
          <a:xfrm>
            <a:off x="4663439" y="238426"/>
            <a:ext cx="7793795" cy="830997"/>
          </a:xfrm>
          <a:prstGeom prst="rect">
            <a:avLst/>
          </a:prstGeom>
          <a:noFill/>
        </p:spPr>
        <p:txBody>
          <a:bodyPr wrap="square" rtlCol="0">
            <a:spAutoFit/>
          </a:bodyPr>
          <a:lstStyle/>
          <a:p>
            <a:pPr algn="ctr">
              <a:tabLst>
                <a:tab pos="896938" algn="l"/>
              </a:tabLst>
            </a:pPr>
            <a:r>
              <a:rPr lang="tr-TR" sz="2400" b="1" dirty="0" smtClean="0">
                <a:solidFill>
                  <a:prstClr val="white"/>
                </a:solidFill>
                <a:latin typeface="Arial" panose="020B0604020202020204" pitchFamily="34" charset="0"/>
                <a:cs typeface="Arial" panose="020B0604020202020204" pitchFamily="34" charset="0"/>
              </a:rPr>
              <a:t>BİNA/YERLEŞKELER İÇİN SIFIR ATIK YÖNETİM SİSTEMİ KRİTERLERİ</a:t>
            </a:r>
            <a:endParaRPr lang="tr-TR" sz="2400" b="1" dirty="0">
              <a:solidFill>
                <a:prstClr val="white"/>
              </a:solidFill>
              <a:latin typeface="Arial" panose="020B0604020202020204" pitchFamily="34" charset="0"/>
              <a:cs typeface="Arial" panose="020B0604020202020204" pitchFamily="34" charset="0"/>
            </a:endParaRPr>
          </a:p>
        </p:txBody>
      </p:sp>
      <p:sp>
        <p:nvSpPr>
          <p:cNvPr id="9" name="Slayt Numarası Yer Tutucusu 8"/>
          <p:cNvSpPr>
            <a:spLocks noGrp="1"/>
          </p:cNvSpPr>
          <p:nvPr>
            <p:ph type="sldNum" sz="quarter" idx="12"/>
          </p:nvPr>
        </p:nvSpPr>
        <p:spPr/>
        <p:txBody>
          <a:bodyPr/>
          <a:lstStyle/>
          <a:p>
            <a:fld id="{CA5CC958-ECA5-476E-9C8F-18B6374A31D4}" type="slidenum">
              <a:rPr lang="tr-TR" smtClean="0"/>
              <a:pPr/>
              <a:t>12</a:t>
            </a:fld>
            <a:endParaRPr lang="tr-TR"/>
          </a:p>
        </p:txBody>
      </p:sp>
      <p:sp>
        <p:nvSpPr>
          <p:cNvPr id="10" name="Veri Yer Tutucusu 9"/>
          <p:cNvSpPr>
            <a:spLocks noGrp="1"/>
          </p:cNvSpPr>
          <p:nvPr>
            <p:ph type="dt" sz="half" idx="10"/>
          </p:nvPr>
        </p:nvSpPr>
        <p:spPr/>
        <p:txBody>
          <a:bodyPr/>
          <a:lstStyle/>
          <a:p>
            <a:fld id="{1F2AFA66-423E-4685-BC6D-339B5649BA36}" type="datetime1">
              <a:rPr lang="tr-TR" smtClean="0"/>
              <a:pPr/>
              <a:t>8.02.2019</a:t>
            </a:fld>
            <a:endParaRPr lang="tr-TR" dirty="0"/>
          </a:p>
        </p:txBody>
      </p:sp>
    </p:spTree>
    <p:extLst>
      <p:ext uri="{BB962C8B-B14F-4D97-AF65-F5344CB8AC3E}">
        <p14:creationId xmlns:p14="http://schemas.microsoft.com/office/powerpoint/2010/main" val="1848616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13218490"/>
              </p:ext>
            </p:extLst>
          </p:nvPr>
        </p:nvGraphicFramePr>
        <p:xfrm>
          <a:off x="900753" y="1485485"/>
          <a:ext cx="10481480" cy="4979102"/>
        </p:xfrm>
        <a:graphic>
          <a:graphicData uri="http://schemas.openxmlformats.org/drawingml/2006/table">
            <a:tbl>
              <a:tblPr firstRow="1" firstCol="1" bandRow="1">
                <a:tableStyleId>{8799B23B-EC83-4686-B30A-512413B5E67A}</a:tableStyleId>
              </a:tblPr>
              <a:tblGrid>
                <a:gridCol w="957603">
                  <a:extLst>
                    <a:ext uri="{9D8B030D-6E8A-4147-A177-3AD203B41FA5}">
                      <a16:colId xmlns:a16="http://schemas.microsoft.com/office/drawing/2014/main" val="20000"/>
                    </a:ext>
                  </a:extLst>
                </a:gridCol>
                <a:gridCol w="9523877">
                  <a:extLst>
                    <a:ext uri="{9D8B030D-6E8A-4147-A177-3AD203B41FA5}">
                      <a16:colId xmlns:a16="http://schemas.microsoft.com/office/drawing/2014/main" val="20001"/>
                    </a:ext>
                  </a:extLst>
                </a:gridCol>
              </a:tblGrid>
              <a:tr h="463527">
                <a:tc>
                  <a:txBody>
                    <a:bodyPr/>
                    <a:lstStyle/>
                    <a:p>
                      <a:pPr algn="l">
                        <a:lnSpc>
                          <a:spcPct val="115000"/>
                        </a:lnSpc>
                        <a:spcAft>
                          <a:spcPts val="0"/>
                        </a:spcAft>
                      </a:pPr>
                      <a:r>
                        <a:rPr lang="tr-TR" sz="1600" dirty="0" smtClean="0">
                          <a:effectLst/>
                          <a:latin typeface="Arial" panose="020B0604020202020204" pitchFamily="34" charset="0"/>
                          <a:cs typeface="Arial" panose="020B0604020202020204" pitchFamily="34" charset="0"/>
                        </a:rPr>
                        <a:t>Kriter-1</a:t>
                      </a:r>
                      <a:endParaRPr lang="tr-TR" sz="1600" b="1" dirty="0">
                        <a:effectLst/>
                        <a:latin typeface="Arial" panose="020B0604020202020204" pitchFamily="34" charset="0"/>
                        <a:ea typeface="Times New Roman" panose="02020603050405020304" pitchFamily="18" charset="0"/>
                        <a:cs typeface="Arial" panose="020B0604020202020204" pitchFamily="34" charset="0"/>
                      </a:endParaRPr>
                    </a:p>
                  </a:txBody>
                  <a:tcPr marL="29278" marR="29278" marT="0" marB="0" anchor="ctr"/>
                </a:tc>
                <a:tc>
                  <a:txBody>
                    <a:bodyPr/>
                    <a:lstStyle/>
                    <a:p>
                      <a:pPr lvl="0"/>
                      <a:r>
                        <a:rPr lang="tr-TR" sz="1600" b="0" dirty="0" smtClean="0">
                          <a:effectLst/>
                          <a:latin typeface="Arial" panose="020B0604020202020204" pitchFamily="34" charset="0"/>
                          <a:cs typeface="Arial" panose="020B0604020202020204" pitchFamily="34" charset="0"/>
                        </a:rPr>
                        <a:t>1. Sınıf Atık Getirme Merkezi/Merkezlerinin kurulmuş olması</a:t>
                      </a:r>
                      <a:endParaRPr lang="tr-TR" sz="1600" b="0" dirty="0">
                        <a:latin typeface="Arial" panose="020B0604020202020204" pitchFamily="34" charset="0"/>
                        <a:cs typeface="Arial" panose="020B0604020202020204" pitchFamily="34" charset="0"/>
                      </a:endParaRPr>
                    </a:p>
                  </a:txBody>
                  <a:tcPr marL="29278" marR="29278" marT="0" marB="0" anchor="ctr"/>
                </a:tc>
                <a:extLst>
                  <a:ext uri="{0D108BD9-81ED-4DB2-BD59-A6C34878D82A}">
                    <a16:rowId xmlns:a16="http://schemas.microsoft.com/office/drawing/2014/main" val="10001"/>
                  </a:ext>
                </a:extLst>
              </a:tr>
              <a:tr h="667679">
                <a:tc>
                  <a:txBody>
                    <a:bodyPr/>
                    <a:lstStyle/>
                    <a:p>
                      <a:pPr algn="l">
                        <a:lnSpc>
                          <a:spcPct val="115000"/>
                        </a:lnSpc>
                        <a:spcAft>
                          <a:spcPts val="0"/>
                        </a:spcAft>
                      </a:pPr>
                      <a:r>
                        <a:rPr lang="tr-TR" sz="1600" dirty="0" smtClean="0">
                          <a:effectLst/>
                          <a:latin typeface="Arial" panose="020B0604020202020204" pitchFamily="34" charset="0"/>
                          <a:cs typeface="Arial" panose="020B0604020202020204" pitchFamily="34" charset="0"/>
                        </a:rPr>
                        <a:t>Kriter-2</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29278" marR="29278" marT="0" marB="0" anchor="ctr"/>
                </a:tc>
                <a:tc>
                  <a:txBody>
                    <a:bodyPr/>
                    <a:lstStyle/>
                    <a:p>
                      <a:pPr lvl="0"/>
                      <a:r>
                        <a:rPr lang="tr-TR" sz="1600" dirty="0" smtClean="0">
                          <a:effectLst/>
                          <a:latin typeface="Arial" panose="020B0604020202020204" pitchFamily="34" charset="0"/>
                          <a:cs typeface="Arial" panose="020B0604020202020204" pitchFamily="34" charset="0"/>
                        </a:rPr>
                        <a:t>Uygun kapasite ve mesafelerde biriktirme</a:t>
                      </a:r>
                      <a:r>
                        <a:rPr lang="tr-TR" sz="1600" baseline="0" dirty="0" smtClean="0">
                          <a:effectLst/>
                          <a:latin typeface="Arial" panose="020B0604020202020204" pitchFamily="34" charset="0"/>
                          <a:cs typeface="Arial" panose="020B0604020202020204" pitchFamily="34" charset="0"/>
                        </a:rPr>
                        <a:t> ekipmanları yerleştirilmesi</a:t>
                      </a:r>
                      <a:endParaRPr lang="tr-TR" sz="1600" dirty="0">
                        <a:latin typeface="Arial" panose="020B0604020202020204" pitchFamily="34" charset="0"/>
                        <a:cs typeface="Arial" panose="020B0604020202020204" pitchFamily="34" charset="0"/>
                      </a:endParaRPr>
                    </a:p>
                  </a:txBody>
                  <a:tcPr marL="29278" marR="29278" marT="0" marB="0" anchor="ctr"/>
                </a:tc>
                <a:extLst>
                  <a:ext uri="{0D108BD9-81ED-4DB2-BD59-A6C34878D82A}">
                    <a16:rowId xmlns:a16="http://schemas.microsoft.com/office/drawing/2014/main" val="10002"/>
                  </a:ext>
                </a:extLst>
              </a:tr>
              <a:tr h="510491">
                <a:tc>
                  <a:txBody>
                    <a:bodyPr/>
                    <a:lstStyle/>
                    <a:p>
                      <a:pPr algn="l">
                        <a:lnSpc>
                          <a:spcPct val="115000"/>
                        </a:lnSpc>
                        <a:spcAft>
                          <a:spcPts val="0"/>
                        </a:spcAft>
                      </a:pPr>
                      <a:r>
                        <a:rPr lang="tr-TR" sz="1600" dirty="0" smtClean="0">
                          <a:effectLst/>
                          <a:latin typeface="Arial" panose="020B0604020202020204" pitchFamily="34" charset="0"/>
                          <a:cs typeface="Arial" panose="020B0604020202020204" pitchFamily="34" charset="0"/>
                        </a:rPr>
                        <a:t>Kriter-3</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29278" marR="29278" marT="0" marB="0" anchor="ctr"/>
                </a:tc>
                <a:tc>
                  <a:txBody>
                    <a:bodyPr/>
                    <a:lstStyle/>
                    <a:p>
                      <a:pPr lvl="0"/>
                      <a:r>
                        <a:rPr lang="tr-TR" sz="1600" dirty="0" smtClean="0">
                          <a:effectLst/>
                          <a:latin typeface="Arial" panose="020B0604020202020204" pitchFamily="34" charset="0"/>
                          <a:cs typeface="Arial" panose="020B0604020202020204" pitchFamily="34" charset="0"/>
                        </a:rPr>
                        <a:t>Mobil atık getirme merkezleri yerleştirilmesi</a:t>
                      </a:r>
                    </a:p>
                  </a:txBody>
                  <a:tcPr marL="29278" marR="29278" marT="0" marB="0" anchor="ctr"/>
                </a:tc>
                <a:extLst>
                  <a:ext uri="{0D108BD9-81ED-4DB2-BD59-A6C34878D82A}">
                    <a16:rowId xmlns:a16="http://schemas.microsoft.com/office/drawing/2014/main" val="10003"/>
                  </a:ext>
                </a:extLst>
              </a:tr>
              <a:tr h="463527">
                <a:tc>
                  <a:txBody>
                    <a:bodyPr/>
                    <a:lstStyle/>
                    <a:p>
                      <a:pPr algn="l">
                        <a:lnSpc>
                          <a:spcPct val="115000"/>
                        </a:lnSpc>
                        <a:spcAft>
                          <a:spcPts val="0"/>
                        </a:spcAft>
                      </a:pPr>
                      <a:r>
                        <a:rPr lang="tr-TR" sz="1600" dirty="0" smtClean="0">
                          <a:effectLst/>
                          <a:latin typeface="Arial" panose="020B0604020202020204" pitchFamily="34" charset="0"/>
                          <a:cs typeface="Arial" panose="020B0604020202020204" pitchFamily="34" charset="0"/>
                        </a:rPr>
                        <a:t>Kriter-4</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29278" marR="29278" marT="0" marB="0" anchor="ctr"/>
                </a:tc>
                <a:tc>
                  <a:txBody>
                    <a:bodyPr/>
                    <a:lstStyle/>
                    <a:p>
                      <a:pPr lvl="0"/>
                      <a:r>
                        <a:rPr lang="tr-TR" sz="1600" dirty="0" smtClean="0">
                          <a:effectLst/>
                          <a:latin typeface="Arial" panose="020B0604020202020204" pitchFamily="34" charset="0"/>
                          <a:cs typeface="Arial" panose="020B0604020202020204" pitchFamily="34" charset="0"/>
                        </a:rPr>
                        <a:t>İhtiyaca göre atık cam kumbaraları yerleştirilmesi</a:t>
                      </a:r>
                    </a:p>
                  </a:txBody>
                  <a:tcPr marL="29278" marR="29278" marT="0" marB="0" anchor="ctr"/>
                </a:tc>
                <a:extLst>
                  <a:ext uri="{0D108BD9-81ED-4DB2-BD59-A6C34878D82A}">
                    <a16:rowId xmlns:a16="http://schemas.microsoft.com/office/drawing/2014/main" val="10004"/>
                  </a:ext>
                </a:extLst>
              </a:tr>
              <a:tr h="928397">
                <a:tc>
                  <a:txBody>
                    <a:bodyPr/>
                    <a:lstStyle/>
                    <a:p>
                      <a:pPr algn="l">
                        <a:lnSpc>
                          <a:spcPct val="115000"/>
                        </a:lnSpc>
                        <a:spcAft>
                          <a:spcPts val="0"/>
                        </a:spcAft>
                      </a:pPr>
                      <a:r>
                        <a:rPr lang="tr-TR" sz="1600" dirty="0" smtClean="0">
                          <a:effectLst/>
                          <a:latin typeface="Arial" panose="020B0604020202020204" pitchFamily="34" charset="0"/>
                          <a:cs typeface="Arial" panose="020B0604020202020204" pitchFamily="34" charset="0"/>
                        </a:rPr>
                        <a:t>Kriter-5</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29278" marR="29278" marT="0" marB="0" anchor="ctr"/>
                </a:tc>
                <a:tc>
                  <a:txBody>
                    <a:bodyPr/>
                    <a:lstStyle/>
                    <a:p>
                      <a:pPr lvl="0"/>
                      <a:r>
                        <a:rPr lang="tr-TR" sz="1600" dirty="0" smtClean="0">
                          <a:effectLst/>
                          <a:latin typeface="Arial" panose="020B0604020202020204" pitchFamily="34" charset="0"/>
                          <a:cs typeface="Arial" panose="020B0604020202020204" pitchFamily="34" charset="0"/>
                        </a:rPr>
                        <a:t>Konutlar</a:t>
                      </a:r>
                      <a:r>
                        <a:rPr lang="tr-TR" sz="1600" baseline="0" dirty="0" smtClean="0">
                          <a:effectLst/>
                          <a:latin typeface="Arial" panose="020B0604020202020204" pitchFamily="34" charset="0"/>
                          <a:cs typeface="Arial" panose="020B0604020202020204" pitchFamily="34" charset="0"/>
                        </a:rPr>
                        <a:t> için</a:t>
                      </a:r>
                      <a:r>
                        <a:rPr lang="tr-TR" sz="1600" dirty="0" smtClean="0">
                          <a:effectLst/>
                          <a:latin typeface="Arial" panose="020B0604020202020204" pitchFamily="34" charset="0"/>
                          <a:cs typeface="Arial" panose="020B0604020202020204" pitchFamily="34" charset="0"/>
                        </a:rPr>
                        <a:t> en az ikili toplama sistemi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smtClean="0">
                          <a:effectLst/>
                          <a:latin typeface="Arial" panose="020B0604020202020204" pitchFamily="34" charset="0"/>
                          <a:cs typeface="Arial" panose="020B0604020202020204" pitchFamily="34" charset="0"/>
                        </a:rPr>
                        <a:t>Atık pil, bitkisel atık yağ, atık elektrikli ve elektronik eşya ile diğer atıklar</a:t>
                      </a:r>
                      <a:r>
                        <a:rPr lang="tr-TR" sz="1600" baseline="0" dirty="0" smtClean="0">
                          <a:effectLst/>
                          <a:latin typeface="Arial" panose="020B0604020202020204" pitchFamily="34" charset="0"/>
                          <a:cs typeface="Arial" panose="020B0604020202020204" pitchFamily="34" charset="0"/>
                        </a:rPr>
                        <a:t> için </a:t>
                      </a:r>
                      <a:r>
                        <a:rPr lang="tr-TR" sz="1600" dirty="0" smtClean="0">
                          <a:effectLst/>
                          <a:latin typeface="Arial" panose="020B0604020202020204" pitchFamily="34" charset="0"/>
                          <a:cs typeface="Arial" panose="020B0604020202020204" pitchFamily="34" charset="0"/>
                        </a:rPr>
                        <a:t>toplama noktaları/Atık Getirme Merkezleri/çevre lisanslı atık işleme tesislerine gönderilmesinin sağlanması</a:t>
                      </a:r>
                      <a:endParaRPr lang="tr-TR" sz="1600" dirty="0" smtClean="0">
                        <a:effectLst/>
                        <a:latin typeface="Arial" panose="020B0604020202020204" pitchFamily="34" charset="0"/>
                        <a:ea typeface="+mn-ea"/>
                        <a:cs typeface="Arial" panose="020B0604020202020204" pitchFamily="34" charset="0"/>
                      </a:endParaRPr>
                    </a:p>
                  </a:txBody>
                  <a:tcPr marL="29278" marR="29278" marT="0" marB="0" anchor="ctr"/>
                </a:tc>
                <a:extLst>
                  <a:ext uri="{0D108BD9-81ED-4DB2-BD59-A6C34878D82A}">
                    <a16:rowId xmlns:a16="http://schemas.microsoft.com/office/drawing/2014/main" val="10005"/>
                  </a:ext>
                </a:extLst>
              </a:tr>
              <a:tr h="554900">
                <a:tc>
                  <a:txBody>
                    <a:bodyPr/>
                    <a:lstStyle/>
                    <a:p>
                      <a:pPr algn="l">
                        <a:lnSpc>
                          <a:spcPct val="115000"/>
                        </a:lnSpc>
                        <a:spcAft>
                          <a:spcPts val="0"/>
                        </a:spcAft>
                      </a:pPr>
                      <a:r>
                        <a:rPr lang="tr-TR" sz="1600" dirty="0" smtClean="0">
                          <a:effectLst/>
                          <a:latin typeface="Arial" panose="020B0604020202020204" pitchFamily="34" charset="0"/>
                          <a:cs typeface="Arial" panose="020B0604020202020204" pitchFamily="34" charset="0"/>
                        </a:rPr>
                        <a:t>Kriter-6</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29278" marR="29278" marT="0" marB="0" anchor="ctr"/>
                </a:tc>
                <a:tc>
                  <a:txBody>
                    <a:bodyPr/>
                    <a:lstStyle/>
                    <a:p>
                      <a:pPr lvl="0"/>
                      <a:r>
                        <a:rPr lang="tr-TR" sz="1600" dirty="0" smtClean="0">
                          <a:effectLst/>
                          <a:latin typeface="Arial" panose="020B0604020202020204" pitchFamily="34" charset="0"/>
                          <a:cs typeface="Arial" panose="020B0604020202020204" pitchFamily="34" charset="0"/>
                        </a:rPr>
                        <a:t>Toplama günlerinin belirlenmesi, toplama programı hakkında halkın bilgilendirilmesi</a:t>
                      </a:r>
                      <a:endParaRPr lang="tr-TR" sz="1600" dirty="0">
                        <a:effectLst/>
                        <a:latin typeface="Arial" panose="020B0604020202020204" pitchFamily="34" charset="0"/>
                        <a:ea typeface="+mn-ea"/>
                        <a:cs typeface="Arial" panose="020B0604020202020204" pitchFamily="34" charset="0"/>
                      </a:endParaRPr>
                    </a:p>
                  </a:txBody>
                  <a:tcPr marL="29278" marR="29278" marT="0" marB="0" anchor="ctr"/>
                </a:tc>
                <a:extLst>
                  <a:ext uri="{0D108BD9-81ED-4DB2-BD59-A6C34878D82A}">
                    <a16:rowId xmlns:a16="http://schemas.microsoft.com/office/drawing/2014/main" val="10006"/>
                  </a:ext>
                </a:extLst>
              </a:tr>
              <a:tr h="463527">
                <a:tc>
                  <a:txBody>
                    <a:bodyPr/>
                    <a:lstStyle/>
                    <a:p>
                      <a:pPr algn="l">
                        <a:lnSpc>
                          <a:spcPct val="115000"/>
                        </a:lnSpc>
                        <a:spcAft>
                          <a:spcPts val="0"/>
                        </a:spcAft>
                      </a:pPr>
                      <a:r>
                        <a:rPr lang="tr-TR" sz="1600" dirty="0" smtClean="0">
                          <a:effectLst/>
                          <a:latin typeface="Arial" panose="020B0604020202020204" pitchFamily="34" charset="0"/>
                          <a:cs typeface="Arial" panose="020B0604020202020204" pitchFamily="34" charset="0"/>
                        </a:rPr>
                        <a:t>Kriter-7</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29278" marR="29278" marT="0" marB="0" anchor="ctr"/>
                </a:tc>
                <a:tc>
                  <a:txBody>
                    <a:bodyPr/>
                    <a:lstStyle/>
                    <a:p>
                      <a:pPr lvl="0"/>
                      <a:r>
                        <a:rPr lang="tr-TR" sz="1600" dirty="0" smtClean="0">
                          <a:effectLst/>
                          <a:latin typeface="Arial" panose="020B0604020202020204" pitchFamily="34" charset="0"/>
                          <a:cs typeface="Arial" panose="020B0604020202020204" pitchFamily="34" charset="0"/>
                        </a:rPr>
                        <a:t>Verilerin kayıt altına alınması</a:t>
                      </a:r>
                      <a:endParaRPr lang="tr-TR" sz="1600" dirty="0">
                        <a:effectLst/>
                        <a:latin typeface="Arial" panose="020B0604020202020204" pitchFamily="34" charset="0"/>
                        <a:ea typeface="+mn-ea"/>
                        <a:cs typeface="Arial" panose="020B0604020202020204" pitchFamily="34" charset="0"/>
                      </a:endParaRPr>
                    </a:p>
                  </a:txBody>
                  <a:tcPr marL="29278" marR="29278" marT="0" marB="0" anchor="ctr"/>
                </a:tc>
                <a:extLst>
                  <a:ext uri="{0D108BD9-81ED-4DB2-BD59-A6C34878D82A}">
                    <a16:rowId xmlns:a16="http://schemas.microsoft.com/office/drawing/2014/main" val="10007"/>
                  </a:ext>
                </a:extLst>
              </a:tr>
              <a:tr h="463527">
                <a:tc>
                  <a:txBody>
                    <a:bodyPr/>
                    <a:lstStyle/>
                    <a:p>
                      <a:pPr algn="l">
                        <a:lnSpc>
                          <a:spcPct val="115000"/>
                        </a:lnSpc>
                        <a:spcAft>
                          <a:spcPts val="0"/>
                        </a:spcAft>
                      </a:pPr>
                      <a:r>
                        <a:rPr lang="tr-TR" sz="1600" dirty="0" smtClean="0">
                          <a:effectLst/>
                          <a:latin typeface="Arial" panose="020B0604020202020204" pitchFamily="34" charset="0"/>
                          <a:cs typeface="Arial" panose="020B0604020202020204" pitchFamily="34" charset="0"/>
                        </a:rPr>
                        <a:t>Kriter-8</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29278" marR="29278" marT="0" marB="0" anchor="ctr"/>
                </a:tc>
                <a:tc>
                  <a:txBody>
                    <a:bodyPr/>
                    <a:lstStyle/>
                    <a:p>
                      <a:pPr lvl="0"/>
                      <a:r>
                        <a:rPr lang="tr-TR" sz="1600" dirty="0" err="1" smtClean="0">
                          <a:effectLst/>
                          <a:latin typeface="Arial" panose="020B0604020202020204" pitchFamily="34" charset="0"/>
                          <a:cs typeface="Arial" panose="020B0604020202020204" pitchFamily="34" charset="0"/>
                        </a:rPr>
                        <a:t>Biyo-bozunur</a:t>
                      </a:r>
                      <a:r>
                        <a:rPr lang="tr-TR" sz="1600" dirty="0" smtClean="0">
                          <a:effectLst/>
                          <a:latin typeface="Arial" panose="020B0604020202020204" pitchFamily="34" charset="0"/>
                          <a:cs typeface="Arial" panose="020B0604020202020204" pitchFamily="34" charset="0"/>
                        </a:rPr>
                        <a:t> atıkların ayrı toplanarak geri kazanımı konusunda gerekli çalışmanın yapılması </a:t>
                      </a:r>
                      <a:endParaRPr lang="tr-TR" sz="1600" dirty="0">
                        <a:effectLst/>
                        <a:latin typeface="Arial" panose="020B0604020202020204" pitchFamily="34" charset="0"/>
                        <a:ea typeface="+mn-ea"/>
                        <a:cs typeface="Arial" panose="020B0604020202020204" pitchFamily="34" charset="0"/>
                      </a:endParaRPr>
                    </a:p>
                  </a:txBody>
                  <a:tcPr marL="29278" marR="29278" marT="0" marB="0" anchor="ctr"/>
                </a:tc>
                <a:extLst>
                  <a:ext uri="{0D108BD9-81ED-4DB2-BD59-A6C34878D82A}">
                    <a16:rowId xmlns:a16="http://schemas.microsoft.com/office/drawing/2014/main" val="10008"/>
                  </a:ext>
                </a:extLst>
              </a:tr>
              <a:tr h="463527">
                <a:tc>
                  <a:txBody>
                    <a:bodyPr/>
                    <a:lstStyle/>
                    <a:p>
                      <a:pPr algn="l">
                        <a:lnSpc>
                          <a:spcPct val="115000"/>
                        </a:lnSpc>
                        <a:spcAft>
                          <a:spcPts val="0"/>
                        </a:spcAft>
                      </a:pPr>
                      <a:r>
                        <a:rPr lang="tr-TR" sz="1600" dirty="0" smtClean="0">
                          <a:effectLst/>
                          <a:latin typeface="Arial" panose="020B0604020202020204" pitchFamily="34" charset="0"/>
                          <a:cs typeface="Arial" panose="020B0604020202020204" pitchFamily="34" charset="0"/>
                        </a:rPr>
                        <a:t>Kriter-9</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29278" marR="29278" marT="0" marB="0" anchor="ctr"/>
                </a:tc>
                <a:tc>
                  <a:txBody>
                    <a:bodyPr/>
                    <a:lstStyle/>
                    <a:p>
                      <a:pPr lvl="0"/>
                      <a:r>
                        <a:rPr lang="tr-TR" sz="1600" dirty="0" smtClean="0">
                          <a:effectLst/>
                          <a:latin typeface="Arial" panose="020B0604020202020204" pitchFamily="34" charset="0"/>
                          <a:cs typeface="Arial" panose="020B0604020202020204" pitchFamily="34" charset="0"/>
                        </a:rPr>
                        <a:t>Farkındalık ve bilinçlendirme çalışmalarının yapılması</a:t>
                      </a:r>
                      <a:endParaRPr lang="tr-TR" sz="1600" dirty="0">
                        <a:effectLst/>
                        <a:latin typeface="Arial" panose="020B0604020202020204" pitchFamily="34" charset="0"/>
                        <a:ea typeface="+mn-ea"/>
                        <a:cs typeface="Arial" panose="020B0604020202020204" pitchFamily="34" charset="0"/>
                      </a:endParaRPr>
                    </a:p>
                  </a:txBody>
                  <a:tcPr marL="29278" marR="29278" marT="0" marB="0" anchor="ctr"/>
                </a:tc>
                <a:extLst>
                  <a:ext uri="{0D108BD9-81ED-4DB2-BD59-A6C34878D82A}">
                    <a16:rowId xmlns:a16="http://schemas.microsoft.com/office/drawing/2014/main" val="10009"/>
                  </a:ext>
                </a:extLst>
              </a:tr>
            </a:tbl>
          </a:graphicData>
        </a:graphic>
      </p:graphicFrame>
      <p:sp>
        <p:nvSpPr>
          <p:cNvPr id="5" name="Dikdörtgen 4"/>
          <p:cNvSpPr/>
          <p:nvPr/>
        </p:nvSpPr>
        <p:spPr>
          <a:xfrm>
            <a:off x="0" y="0"/>
            <a:ext cx="12192000" cy="1153788"/>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8" name="Metin kutusu 7"/>
          <p:cNvSpPr txBox="1"/>
          <p:nvPr/>
        </p:nvSpPr>
        <p:spPr>
          <a:xfrm>
            <a:off x="4398205" y="257822"/>
            <a:ext cx="7793795" cy="830997"/>
          </a:xfrm>
          <a:prstGeom prst="rect">
            <a:avLst/>
          </a:prstGeom>
          <a:noFill/>
        </p:spPr>
        <p:txBody>
          <a:bodyPr wrap="square" rtlCol="0">
            <a:spAutoFit/>
          </a:bodyPr>
          <a:lstStyle/>
          <a:p>
            <a:pPr algn="ctr">
              <a:tabLst>
                <a:tab pos="896938" algn="l"/>
              </a:tabLst>
            </a:pPr>
            <a:r>
              <a:rPr lang="tr-TR" sz="2400" b="1" dirty="0" smtClean="0">
                <a:solidFill>
                  <a:prstClr val="white"/>
                </a:solidFill>
                <a:latin typeface="Arial" panose="020B0604020202020204" pitchFamily="34" charset="0"/>
                <a:cs typeface="Arial" panose="020B0604020202020204" pitchFamily="34" charset="0"/>
              </a:rPr>
              <a:t>BELEDİYELER İÇİN SIFIR ATIK YÖNETİM SİSTEMİ KRİTERLERİ</a:t>
            </a:r>
            <a:endParaRPr lang="tr-TR" sz="2400" b="1" dirty="0">
              <a:solidFill>
                <a:prstClr val="white"/>
              </a:solidFill>
              <a:latin typeface="Arial" panose="020B0604020202020204" pitchFamily="34" charset="0"/>
              <a:cs typeface="Arial" panose="020B0604020202020204" pitchFamily="34" charset="0"/>
            </a:endParaRPr>
          </a:p>
        </p:txBody>
      </p:sp>
      <p:sp>
        <p:nvSpPr>
          <p:cNvPr id="9" name="Slayt Numarası Yer Tutucusu 8"/>
          <p:cNvSpPr>
            <a:spLocks noGrp="1"/>
          </p:cNvSpPr>
          <p:nvPr>
            <p:ph type="sldNum" sz="quarter" idx="12"/>
          </p:nvPr>
        </p:nvSpPr>
        <p:spPr/>
        <p:txBody>
          <a:bodyPr/>
          <a:lstStyle/>
          <a:p>
            <a:fld id="{CA5CC958-ECA5-476E-9C8F-18B6374A31D4}" type="slidenum">
              <a:rPr lang="tr-TR" smtClean="0"/>
              <a:pPr/>
              <a:t>13</a:t>
            </a:fld>
            <a:endParaRPr lang="tr-TR"/>
          </a:p>
        </p:txBody>
      </p:sp>
      <p:sp>
        <p:nvSpPr>
          <p:cNvPr id="10" name="Veri Yer Tutucusu 9"/>
          <p:cNvSpPr>
            <a:spLocks noGrp="1"/>
          </p:cNvSpPr>
          <p:nvPr>
            <p:ph type="dt" sz="half" idx="10"/>
          </p:nvPr>
        </p:nvSpPr>
        <p:spPr/>
        <p:txBody>
          <a:bodyPr/>
          <a:lstStyle/>
          <a:p>
            <a:fld id="{AA9FA8A6-6704-4F12-89E0-BBD228B26020}" type="datetime1">
              <a:rPr lang="tr-TR" smtClean="0"/>
              <a:pPr/>
              <a:t>8.02.2019</a:t>
            </a:fld>
            <a:endParaRPr lang="tr-TR" dirty="0"/>
          </a:p>
        </p:txBody>
      </p:sp>
    </p:spTree>
    <p:extLst>
      <p:ext uri="{BB962C8B-B14F-4D97-AF65-F5344CB8AC3E}">
        <p14:creationId xmlns:p14="http://schemas.microsoft.com/office/powerpoint/2010/main" val="1171523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2192000" cy="1153788"/>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8" name="Metin kutusu 7"/>
          <p:cNvSpPr txBox="1"/>
          <p:nvPr/>
        </p:nvSpPr>
        <p:spPr>
          <a:xfrm>
            <a:off x="4398205" y="257822"/>
            <a:ext cx="7793795" cy="830997"/>
          </a:xfrm>
          <a:prstGeom prst="rect">
            <a:avLst/>
          </a:prstGeom>
          <a:noFill/>
        </p:spPr>
        <p:txBody>
          <a:bodyPr wrap="square" rtlCol="0">
            <a:spAutoFit/>
          </a:bodyPr>
          <a:lstStyle/>
          <a:p>
            <a:pPr algn="ctr">
              <a:tabLst>
                <a:tab pos="896938" algn="l"/>
              </a:tabLst>
            </a:pPr>
            <a:r>
              <a:rPr lang="tr-TR" sz="2400" b="1" dirty="0" smtClean="0">
                <a:solidFill>
                  <a:prstClr val="white"/>
                </a:solidFill>
                <a:latin typeface="Arial" panose="020B0604020202020204" pitchFamily="34" charset="0"/>
                <a:cs typeface="Arial" panose="020B0604020202020204" pitchFamily="34" charset="0"/>
              </a:rPr>
              <a:t>BELEDİYELER İÇİN SIFIR ATIK YÖNETİM SİSTEMİ KRİTERLERİ (ATIK GETİRME MERKEZİ)</a:t>
            </a:r>
            <a:endParaRPr lang="tr-TR" sz="2400" b="1" dirty="0">
              <a:solidFill>
                <a:prstClr val="white"/>
              </a:solidFill>
              <a:latin typeface="Arial" panose="020B0604020202020204" pitchFamily="34" charset="0"/>
              <a:cs typeface="Arial" panose="020B0604020202020204" pitchFamily="34" charset="0"/>
            </a:endParaRPr>
          </a:p>
        </p:txBody>
      </p:sp>
      <p:sp>
        <p:nvSpPr>
          <p:cNvPr id="9" name="Slayt Numarası Yer Tutucusu 8"/>
          <p:cNvSpPr>
            <a:spLocks noGrp="1"/>
          </p:cNvSpPr>
          <p:nvPr>
            <p:ph type="sldNum" sz="quarter" idx="12"/>
          </p:nvPr>
        </p:nvSpPr>
        <p:spPr/>
        <p:txBody>
          <a:bodyPr/>
          <a:lstStyle/>
          <a:p>
            <a:fld id="{CA5CC958-ECA5-476E-9C8F-18B6374A31D4}" type="slidenum">
              <a:rPr lang="tr-TR" smtClean="0"/>
              <a:pPr/>
              <a:t>14</a:t>
            </a:fld>
            <a:endParaRPr lang="tr-TR"/>
          </a:p>
        </p:txBody>
      </p:sp>
      <p:sp>
        <p:nvSpPr>
          <p:cNvPr id="10" name="Veri Yer Tutucusu 9"/>
          <p:cNvSpPr>
            <a:spLocks noGrp="1"/>
          </p:cNvSpPr>
          <p:nvPr>
            <p:ph type="dt" sz="half" idx="10"/>
          </p:nvPr>
        </p:nvSpPr>
        <p:spPr/>
        <p:txBody>
          <a:bodyPr/>
          <a:lstStyle/>
          <a:p>
            <a:fld id="{AA9FA8A6-6704-4F12-89E0-BBD228B26020}" type="datetime1">
              <a:rPr lang="tr-TR" smtClean="0"/>
              <a:pPr/>
              <a:t>8.02.2019</a:t>
            </a:fld>
            <a:endParaRPr lang="tr-TR" dirty="0"/>
          </a:p>
        </p:txBody>
      </p:sp>
      <p:sp>
        <p:nvSpPr>
          <p:cNvPr id="11" name="10 İçerik Yer Tutucusu"/>
          <p:cNvSpPr>
            <a:spLocks noGrp="1"/>
          </p:cNvSpPr>
          <p:nvPr>
            <p:ph idx="1"/>
          </p:nvPr>
        </p:nvSpPr>
        <p:spPr>
          <a:xfrm>
            <a:off x="838200" y="1965278"/>
            <a:ext cx="10515600" cy="4211685"/>
          </a:xfrm>
        </p:spPr>
        <p:txBody>
          <a:bodyPr>
            <a:normAutofit fontScale="85000" lnSpcReduction="20000"/>
          </a:bodyPr>
          <a:lstStyle/>
          <a:p>
            <a:r>
              <a:rPr lang="tr-TR" sz="2300" dirty="0" smtClean="0"/>
              <a:t>Aydınlatma sistemi bulunmalıdır.</a:t>
            </a:r>
          </a:p>
          <a:p>
            <a:r>
              <a:rPr lang="tr-TR" sz="2300" dirty="0" smtClean="0"/>
              <a:t>d) Yangın riskine ilişkin gerekli tedbirler alınmalıdır.</a:t>
            </a:r>
          </a:p>
          <a:p>
            <a:r>
              <a:rPr lang="tr-TR" sz="2300" dirty="0" smtClean="0"/>
              <a:t>e) Temiz ve bakımlı olmalı, koku, haşere oluşumuna engel olacak şekilde dezenfekte edilmelidir.</a:t>
            </a:r>
          </a:p>
          <a:p>
            <a:r>
              <a:rPr lang="tr-TR" sz="2300" dirty="0" smtClean="0"/>
              <a:t>f) Atıklar, gruplarına göre ayrı olarak, türlerine uygun biriktirme ekipmanlarında biriktirilmeli, ilgili mevzuata uygun olarak çevresel kirliliğe yol açmayacak şekilde gerekli tedbirler alınmalıdır.</a:t>
            </a:r>
          </a:p>
          <a:p>
            <a:r>
              <a:rPr lang="tr-TR" sz="2300" dirty="0" smtClean="0"/>
              <a:t> Yönetim binası, kantar, giriş kontrol noktası bulunmalı ve asgari 1.000 m</a:t>
            </a:r>
            <a:r>
              <a:rPr lang="tr-TR" sz="2300" baseline="30000" dirty="0" smtClean="0"/>
              <a:t>2</a:t>
            </a:r>
            <a:r>
              <a:rPr lang="tr-TR" sz="2300" dirty="0" smtClean="0"/>
              <a:t> alana sahip olmalıdır.</a:t>
            </a:r>
          </a:p>
          <a:p>
            <a:r>
              <a:rPr lang="tr-TR" sz="2300" dirty="0" smtClean="0"/>
              <a:t>Tesis etrafı, en az 1,5 m yüksekliğinde beton, briket veya tuğla benzeri kalıcı yapı malzemesi ile çevrili olmalıdır.</a:t>
            </a:r>
          </a:p>
          <a:p>
            <a:r>
              <a:rPr lang="tr-TR" sz="2300" dirty="0" smtClean="0"/>
              <a:t>Atıkların bekletildiği alanın üzeri kapalı olmalıdır.</a:t>
            </a:r>
          </a:p>
          <a:p>
            <a:r>
              <a:rPr lang="tr-TR" sz="2300" dirty="0" smtClean="0"/>
              <a:t>Sorumlu bir çevre görevlisi bulunmalıdır.</a:t>
            </a:r>
          </a:p>
          <a:p>
            <a:r>
              <a:rPr lang="tr-TR" sz="2300" dirty="0" smtClean="0"/>
              <a:t>Gelen ve giden atıklara ait bilgilerin kaydedildiği veri kayıt sistemine sahip olmalıdır.</a:t>
            </a:r>
          </a:p>
          <a:p>
            <a:r>
              <a:rPr lang="tr-TR" sz="2300" dirty="0" smtClean="0"/>
              <a:t>Kullanılacak biriktirme ekipmanlarının üzerinde veya ekipmanların bulunduğu bölmelerde biriktirilecek atık türlerine ve kodlarına ilişkin yazı ve şekil bilgileri bulunmalıdır.</a:t>
            </a:r>
          </a:p>
          <a:p>
            <a:endParaRPr lang="tr-TR" dirty="0"/>
          </a:p>
        </p:txBody>
      </p:sp>
      <p:sp>
        <p:nvSpPr>
          <p:cNvPr id="12" name="10 İçerik Yer Tutucusu"/>
          <p:cNvSpPr txBox="1">
            <a:spLocks/>
          </p:cNvSpPr>
          <p:nvPr/>
        </p:nvSpPr>
        <p:spPr>
          <a:xfrm>
            <a:off x="854123" y="1326107"/>
            <a:ext cx="10515600" cy="598227"/>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tabLst/>
              <a:defRPr/>
            </a:pPr>
            <a:r>
              <a:rPr lang="tr-TR" sz="2800" dirty="0" smtClean="0"/>
              <a:t>1. Sınıf Atık Getirme Merkezi Özellikleri</a:t>
            </a:r>
            <a:endParaRPr kumimoji="0" lang="tr-TR"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71523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7153" y="1628745"/>
            <a:ext cx="5928360" cy="4351338"/>
          </a:xfrm>
        </p:spPr>
        <p:txBody>
          <a:bodyPr>
            <a:normAutofit fontScale="85000" lnSpcReduction="20000"/>
          </a:bodyPr>
          <a:lstStyle/>
          <a:p>
            <a:pPr marL="0" indent="0">
              <a:buNone/>
            </a:pPr>
            <a:r>
              <a:rPr lang="tr-TR" sz="2400" dirty="0">
                <a:latin typeface="Arial" panose="020B0604020202020204" pitchFamily="34" charset="0"/>
                <a:cs typeface="Arial" panose="020B0604020202020204" pitchFamily="34" charset="0"/>
              </a:rPr>
              <a:t>Sıfır atık yönetim sistemine geçen yerlerden; </a:t>
            </a:r>
            <a:endParaRPr lang="tr-TR" sz="2400" dirty="0" smtClean="0">
              <a:latin typeface="Arial" panose="020B0604020202020204" pitchFamily="34" charset="0"/>
              <a:cs typeface="Arial" panose="020B0604020202020204" pitchFamily="34" charset="0"/>
            </a:endParaRPr>
          </a:p>
          <a:p>
            <a:pPr marL="0" indent="0">
              <a:buNone/>
            </a:pPr>
            <a:endParaRPr lang="tr-TR" sz="24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tr-TR" sz="2400" b="1" dirty="0" smtClean="0">
                <a:solidFill>
                  <a:srgbClr val="92D050"/>
                </a:solidFill>
                <a:latin typeface="Arial" panose="020B0604020202020204" pitchFamily="34" charset="0"/>
                <a:cs typeface="Arial" panose="020B0604020202020204" pitchFamily="34" charset="0"/>
              </a:rPr>
              <a:t>100 </a:t>
            </a:r>
            <a:r>
              <a:rPr lang="tr-TR" sz="2400" b="1" dirty="0">
                <a:solidFill>
                  <a:srgbClr val="92D050"/>
                </a:solidFill>
                <a:latin typeface="Arial" panose="020B0604020202020204" pitchFamily="34" charset="0"/>
                <a:cs typeface="Arial" panose="020B0604020202020204" pitchFamily="34" charset="0"/>
              </a:rPr>
              <a:t>bin üzeri nüfusa sahip belediyeler </a:t>
            </a:r>
          </a:p>
          <a:p>
            <a:pPr>
              <a:buFont typeface="Wingdings" panose="05000000000000000000" pitchFamily="2" charset="2"/>
              <a:buChar char="Ø"/>
            </a:pPr>
            <a:r>
              <a:rPr lang="tr-TR" sz="2400" b="1" dirty="0">
                <a:solidFill>
                  <a:srgbClr val="92D050"/>
                </a:solidFill>
                <a:latin typeface="Arial" panose="020B0604020202020204" pitchFamily="34" charset="0"/>
                <a:cs typeface="Arial" panose="020B0604020202020204" pitchFamily="34" charset="0"/>
              </a:rPr>
              <a:t>A</a:t>
            </a:r>
            <a:r>
              <a:rPr lang="tr-TR" sz="2400" b="1" dirty="0" smtClean="0">
                <a:solidFill>
                  <a:srgbClr val="92D050"/>
                </a:solidFill>
                <a:latin typeface="Arial" panose="020B0604020202020204" pitchFamily="34" charset="0"/>
                <a:cs typeface="Arial" panose="020B0604020202020204" pitchFamily="34" charset="0"/>
              </a:rPr>
              <a:t>lışveriş </a:t>
            </a:r>
            <a:r>
              <a:rPr lang="tr-TR" sz="2400" b="1" dirty="0">
                <a:solidFill>
                  <a:srgbClr val="92D050"/>
                </a:solidFill>
                <a:latin typeface="Arial" panose="020B0604020202020204" pitchFamily="34" charset="0"/>
                <a:cs typeface="Arial" panose="020B0604020202020204" pitchFamily="34" charset="0"/>
              </a:rPr>
              <a:t>merkezleri, </a:t>
            </a:r>
          </a:p>
          <a:p>
            <a:pPr>
              <a:buFont typeface="Wingdings" panose="05000000000000000000" pitchFamily="2" charset="2"/>
              <a:buChar char="Ø"/>
            </a:pPr>
            <a:r>
              <a:rPr lang="tr-TR" sz="2400" b="1" dirty="0" smtClean="0">
                <a:solidFill>
                  <a:srgbClr val="92D050"/>
                </a:solidFill>
                <a:latin typeface="Arial" panose="020B0604020202020204" pitchFamily="34" charset="0"/>
                <a:cs typeface="Arial" panose="020B0604020202020204" pitchFamily="34" charset="0"/>
              </a:rPr>
              <a:t>Havalimanları</a:t>
            </a:r>
            <a:r>
              <a:rPr lang="tr-TR" sz="2400" b="1" dirty="0">
                <a:solidFill>
                  <a:srgbClr val="92D050"/>
                </a:solidFill>
                <a:latin typeface="Arial" panose="020B0604020202020204" pitchFamily="34" charset="0"/>
                <a:cs typeface="Arial" panose="020B0604020202020204" pitchFamily="34" charset="0"/>
              </a:rPr>
              <a:t>, </a:t>
            </a:r>
          </a:p>
          <a:p>
            <a:pPr>
              <a:buFont typeface="Wingdings" panose="05000000000000000000" pitchFamily="2" charset="2"/>
              <a:buChar char="Ø"/>
            </a:pPr>
            <a:r>
              <a:rPr lang="tr-TR" sz="2400" b="1" dirty="0" smtClean="0">
                <a:solidFill>
                  <a:srgbClr val="92D050"/>
                </a:solidFill>
                <a:latin typeface="Arial" panose="020B0604020202020204" pitchFamily="34" charset="0"/>
                <a:cs typeface="Arial" panose="020B0604020202020204" pitchFamily="34" charset="0"/>
              </a:rPr>
              <a:t>Limanlar</a:t>
            </a:r>
            <a:endParaRPr lang="tr-TR" sz="2400" b="1" dirty="0">
              <a:solidFill>
                <a:srgbClr val="92D05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tr-TR" sz="2400" b="1" dirty="0" smtClean="0">
                <a:solidFill>
                  <a:srgbClr val="92D050"/>
                </a:solidFill>
                <a:latin typeface="Arial" panose="020B0604020202020204" pitchFamily="34" charset="0"/>
                <a:cs typeface="Arial" panose="020B0604020202020204" pitchFamily="34" charset="0"/>
              </a:rPr>
              <a:t>Marinalar</a:t>
            </a:r>
            <a:endParaRPr lang="tr-TR" sz="2400" b="1" dirty="0">
              <a:solidFill>
                <a:srgbClr val="92D05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tr-TR" sz="2400" b="1" dirty="0" smtClean="0">
                <a:solidFill>
                  <a:srgbClr val="92D050"/>
                </a:solidFill>
                <a:latin typeface="Arial" panose="020B0604020202020204" pitchFamily="34" charset="0"/>
                <a:cs typeface="Arial" panose="020B0604020202020204" pitchFamily="34" charset="0"/>
              </a:rPr>
              <a:t>4 </a:t>
            </a:r>
            <a:r>
              <a:rPr lang="tr-TR" sz="2400" b="1" dirty="0">
                <a:solidFill>
                  <a:srgbClr val="92D050"/>
                </a:solidFill>
                <a:latin typeface="Arial" panose="020B0604020202020204" pitchFamily="34" charset="0"/>
                <a:cs typeface="Arial" panose="020B0604020202020204" pitchFamily="34" charset="0"/>
              </a:rPr>
              <a:t>ve 5 yıldızlı oteller </a:t>
            </a:r>
            <a:endParaRPr lang="tr-TR" sz="2400" b="1" dirty="0" smtClean="0">
              <a:solidFill>
                <a:srgbClr val="92D050"/>
              </a:solidFill>
              <a:latin typeface="Arial" panose="020B0604020202020204" pitchFamily="34" charset="0"/>
              <a:cs typeface="Arial" panose="020B0604020202020204" pitchFamily="34" charset="0"/>
            </a:endParaRPr>
          </a:p>
          <a:p>
            <a:pPr marL="0" indent="0">
              <a:buNone/>
            </a:pPr>
            <a:endParaRPr lang="tr-TR" sz="2400" dirty="0" smtClean="0">
              <a:latin typeface="Arial" panose="020B0604020202020204" pitchFamily="34" charset="0"/>
              <a:cs typeface="Arial" panose="020B0604020202020204" pitchFamily="34" charset="0"/>
            </a:endParaRPr>
          </a:p>
          <a:p>
            <a:pPr marL="0" indent="0">
              <a:buNone/>
            </a:pPr>
            <a:r>
              <a:rPr lang="tr-TR" sz="2400" dirty="0" smtClean="0">
                <a:latin typeface="Arial" panose="020B0604020202020204" pitchFamily="34" charset="0"/>
                <a:cs typeface="Arial" panose="020B0604020202020204" pitchFamily="34" charset="0"/>
              </a:rPr>
              <a:t>Sıfır </a:t>
            </a:r>
            <a:r>
              <a:rPr lang="tr-TR" sz="2400" dirty="0">
                <a:latin typeface="Arial" panose="020B0604020202020204" pitchFamily="34" charset="0"/>
                <a:cs typeface="Arial" panose="020B0604020202020204" pitchFamily="34" charset="0"/>
              </a:rPr>
              <a:t>Atık Belgesi almakla yükümlüdür. </a:t>
            </a:r>
            <a:endParaRPr lang="tr-TR" sz="2400" dirty="0" smtClean="0">
              <a:latin typeface="Arial" panose="020B0604020202020204" pitchFamily="34" charset="0"/>
              <a:cs typeface="Arial" panose="020B0604020202020204" pitchFamily="34" charset="0"/>
            </a:endParaRPr>
          </a:p>
          <a:p>
            <a:pPr marL="0" indent="0">
              <a:buNone/>
            </a:pPr>
            <a:endParaRPr lang="tr-TR" sz="2400" dirty="0">
              <a:latin typeface="Arial" panose="020B0604020202020204" pitchFamily="34" charset="0"/>
              <a:cs typeface="Arial" panose="020B0604020202020204" pitchFamily="34" charset="0"/>
            </a:endParaRPr>
          </a:p>
          <a:p>
            <a:pPr marL="0" indent="0">
              <a:buNone/>
            </a:pPr>
            <a:r>
              <a:rPr lang="tr-TR" sz="2400" dirty="0" smtClean="0">
                <a:latin typeface="Arial" panose="020B0604020202020204" pitchFamily="34" charset="0"/>
                <a:cs typeface="Arial" panose="020B0604020202020204" pitchFamily="34" charset="0"/>
              </a:rPr>
              <a:t>Diğer </a:t>
            </a:r>
            <a:r>
              <a:rPr lang="tr-TR" sz="2400" dirty="0">
                <a:latin typeface="Arial" panose="020B0604020202020204" pitchFamily="34" charset="0"/>
                <a:cs typeface="Arial" panose="020B0604020202020204" pitchFamily="34" charset="0"/>
              </a:rPr>
              <a:t>yerler talep etmeleri halinde sıfır atık belge müracaatında bulunabilir.</a:t>
            </a:r>
          </a:p>
          <a:p>
            <a:endParaRPr lang="tr-TR" dirty="0"/>
          </a:p>
        </p:txBody>
      </p:sp>
      <p:sp>
        <p:nvSpPr>
          <p:cNvPr id="4" name="Dikdörtgen 3"/>
          <p:cNvSpPr/>
          <p:nvPr/>
        </p:nvSpPr>
        <p:spPr>
          <a:xfrm>
            <a:off x="0" y="0"/>
            <a:ext cx="12192000" cy="12192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7" name="Metin kutusu 6"/>
          <p:cNvSpPr txBox="1"/>
          <p:nvPr/>
        </p:nvSpPr>
        <p:spPr>
          <a:xfrm>
            <a:off x="8288563" y="378767"/>
            <a:ext cx="4255344" cy="461665"/>
          </a:xfrm>
          <a:prstGeom prst="rect">
            <a:avLst/>
          </a:prstGeom>
          <a:noFill/>
        </p:spPr>
        <p:txBody>
          <a:bodyPr wrap="square" rtlCol="0">
            <a:spAutoFit/>
          </a:bodyPr>
          <a:lstStyle/>
          <a:p>
            <a:pPr algn="ctr">
              <a:tabLst>
                <a:tab pos="896938" algn="l"/>
              </a:tabLst>
            </a:pPr>
            <a:r>
              <a:rPr lang="tr-TR" sz="2400" b="1" dirty="0" smtClean="0">
                <a:solidFill>
                  <a:prstClr val="white"/>
                </a:solidFill>
                <a:latin typeface="Arial" panose="020B0604020202020204" pitchFamily="34" charset="0"/>
                <a:cs typeface="Arial" panose="020B0604020202020204" pitchFamily="34" charset="0"/>
              </a:rPr>
              <a:t>SIFIR ATIK BELGESİ</a:t>
            </a:r>
            <a:endParaRPr lang="tr-TR" sz="2400" b="1" dirty="0">
              <a:solidFill>
                <a:prstClr val="white"/>
              </a:solidFill>
              <a:latin typeface="Arial" panose="020B0604020202020204" pitchFamily="34" charset="0"/>
              <a:cs typeface="Arial" panose="020B0604020202020204" pitchFamily="34" charset="0"/>
            </a:endParaRPr>
          </a:p>
        </p:txBody>
      </p:sp>
      <p:pic>
        <p:nvPicPr>
          <p:cNvPr id="9" name="Resim 8" descr="C:\Users\sule.yetkin\Desktop\sžfžr_atžk_sertifika_yeni-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9921" y="1338347"/>
            <a:ext cx="3524400" cy="1836000"/>
          </a:xfrm>
          <a:prstGeom prst="rect">
            <a:avLst/>
          </a:prstGeom>
          <a:noFill/>
          <a:ln>
            <a:noFill/>
          </a:ln>
        </p:spPr>
      </p:pic>
      <p:pic>
        <p:nvPicPr>
          <p:cNvPr id="11" name="Resim 10" descr="C:\Users\sule.yetkin\Desktop\sžfžr_atžk_sertifika_yeni-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4508" y="2708285"/>
            <a:ext cx="3524400" cy="1836000"/>
          </a:xfrm>
          <a:prstGeom prst="rect">
            <a:avLst/>
          </a:prstGeom>
          <a:noFill/>
          <a:ln>
            <a:noFill/>
          </a:ln>
        </p:spPr>
      </p:pic>
      <p:pic>
        <p:nvPicPr>
          <p:cNvPr id="12" name="Resim 11" descr="C:\Users\sule.yetkin\Desktop\sžfžr_atžk_sertifika_yeni-0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9921" y="3631130"/>
            <a:ext cx="3524803" cy="1837401"/>
          </a:xfrm>
          <a:prstGeom prst="rect">
            <a:avLst/>
          </a:prstGeom>
          <a:noFill/>
          <a:ln>
            <a:noFill/>
          </a:ln>
        </p:spPr>
      </p:pic>
      <p:sp>
        <p:nvSpPr>
          <p:cNvPr id="13" name="Slayt Numarası Yer Tutucusu 12"/>
          <p:cNvSpPr>
            <a:spLocks noGrp="1"/>
          </p:cNvSpPr>
          <p:nvPr>
            <p:ph type="sldNum" sz="quarter" idx="12"/>
          </p:nvPr>
        </p:nvSpPr>
        <p:spPr/>
        <p:txBody>
          <a:bodyPr/>
          <a:lstStyle/>
          <a:p>
            <a:fld id="{CA5CC958-ECA5-476E-9C8F-18B6374A31D4}" type="slidenum">
              <a:rPr lang="tr-TR" smtClean="0"/>
              <a:pPr/>
              <a:t>15</a:t>
            </a:fld>
            <a:endParaRPr lang="tr-TR"/>
          </a:p>
        </p:txBody>
      </p:sp>
      <p:sp>
        <p:nvSpPr>
          <p:cNvPr id="14" name="Veri Yer Tutucusu 13"/>
          <p:cNvSpPr>
            <a:spLocks noGrp="1"/>
          </p:cNvSpPr>
          <p:nvPr>
            <p:ph type="dt" sz="half" idx="10"/>
          </p:nvPr>
        </p:nvSpPr>
        <p:spPr/>
        <p:txBody>
          <a:bodyPr/>
          <a:lstStyle/>
          <a:p>
            <a:fld id="{8829ACEB-7723-4F46-B819-0AFA76505674}" type="datetime1">
              <a:rPr lang="tr-TR" smtClean="0"/>
              <a:pPr/>
              <a:t>8.02.2019</a:t>
            </a:fld>
            <a:endParaRPr lang="tr-TR" dirty="0"/>
          </a:p>
        </p:txBody>
      </p:sp>
    </p:spTree>
    <p:extLst>
      <p:ext uri="{BB962C8B-B14F-4D97-AF65-F5344CB8AC3E}">
        <p14:creationId xmlns:p14="http://schemas.microsoft.com/office/powerpoint/2010/main" val="1424222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024922" y="1400020"/>
            <a:ext cx="4023360" cy="665302"/>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Bakanlığımız Sıfır </a:t>
            </a:r>
            <a:r>
              <a:rPr lang="tr-T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Atık Bilgi Sistemi üzerinden belge başvurusunda </a:t>
            </a:r>
            <a:r>
              <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bulunulur</a:t>
            </a:r>
            <a:endParaRPr lang="tr-TR" sz="1600" dirty="0">
              <a:effectLst/>
              <a:ea typeface="Calibri" panose="020F0502020204030204" pitchFamily="34" charset="0"/>
              <a:cs typeface="Times New Roman" panose="02020603050405020304" pitchFamily="18" charset="0"/>
            </a:endParaRPr>
          </a:p>
        </p:txBody>
      </p:sp>
      <p:sp>
        <p:nvSpPr>
          <p:cNvPr id="7" name="Dikdörtgen 6"/>
          <p:cNvSpPr/>
          <p:nvPr/>
        </p:nvSpPr>
        <p:spPr>
          <a:xfrm>
            <a:off x="4658149" y="2154711"/>
            <a:ext cx="2750185" cy="560767"/>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İlgili İl Müdürlüğü tarafından başvuru </a:t>
            </a:r>
            <a:r>
              <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değerlendirilir</a:t>
            </a:r>
            <a:endParaRPr lang="tr-TR" sz="1600" dirty="0">
              <a:effectLst/>
              <a:ea typeface="Calibri" panose="020F0502020204030204" pitchFamily="34" charset="0"/>
              <a:cs typeface="Times New Roman" panose="02020603050405020304" pitchFamily="18" charset="0"/>
            </a:endParaRPr>
          </a:p>
        </p:txBody>
      </p:sp>
      <p:sp>
        <p:nvSpPr>
          <p:cNvPr id="9" name="Dikdörtgen 8"/>
          <p:cNvSpPr/>
          <p:nvPr/>
        </p:nvSpPr>
        <p:spPr>
          <a:xfrm>
            <a:off x="4547062" y="2825942"/>
            <a:ext cx="2923412" cy="691261"/>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Kriterlerin </a:t>
            </a:r>
            <a:r>
              <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sağlanıp </a:t>
            </a:r>
            <a:r>
              <a:rPr lang="tr-T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sağlanmadığı </a:t>
            </a:r>
            <a:r>
              <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tespit edilir</a:t>
            </a:r>
            <a:endParaRPr lang="tr-TR" sz="1600" dirty="0">
              <a:effectLst/>
              <a:ea typeface="Calibri" panose="020F0502020204030204" pitchFamily="34" charset="0"/>
              <a:cs typeface="Times New Roman" panose="02020603050405020304" pitchFamily="18" charset="0"/>
            </a:endParaRPr>
          </a:p>
        </p:txBody>
      </p:sp>
      <p:sp>
        <p:nvSpPr>
          <p:cNvPr id="10" name="Dikdörtgen 9"/>
          <p:cNvSpPr/>
          <p:nvPr/>
        </p:nvSpPr>
        <p:spPr>
          <a:xfrm>
            <a:off x="4782499" y="3618994"/>
            <a:ext cx="2587924" cy="479234"/>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tr-TR"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tr-TR" sz="1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Uygun bulunanlar kayıt altına alınır</a:t>
            </a:r>
            <a:endParaRPr lang="tr-TR"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tr-TR" sz="1100" dirty="0">
                <a:effectLst/>
                <a:ea typeface="Calibri" panose="020F0502020204030204" pitchFamily="34" charset="0"/>
                <a:cs typeface="Times New Roman" panose="02020603050405020304" pitchFamily="18" charset="0"/>
              </a:rPr>
              <a:t> </a:t>
            </a:r>
          </a:p>
        </p:txBody>
      </p:sp>
      <p:sp>
        <p:nvSpPr>
          <p:cNvPr id="11" name="Dikdörtgen 10"/>
          <p:cNvSpPr/>
          <p:nvPr/>
        </p:nvSpPr>
        <p:spPr>
          <a:xfrm>
            <a:off x="4641215" y="4212057"/>
            <a:ext cx="2909570" cy="8763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yıl faaliyetin ardından</a:t>
            </a:r>
            <a:endParaRPr lang="tr-TR"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puanlama </a:t>
            </a:r>
            <a:r>
              <a:rPr lang="tr-T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kriterleri çerçevesinde başvuru </a:t>
            </a:r>
            <a:r>
              <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yapılır</a:t>
            </a:r>
            <a:r>
              <a:rPr lang="tr-TR" sz="1600" dirty="0">
                <a:effectLst/>
                <a:ea typeface="Calibri" panose="020F0502020204030204" pitchFamily="34" charset="0"/>
                <a:cs typeface="Times New Roman" panose="02020603050405020304" pitchFamily="18" charset="0"/>
              </a:rPr>
              <a:t> </a:t>
            </a:r>
          </a:p>
        </p:txBody>
      </p:sp>
      <p:sp>
        <p:nvSpPr>
          <p:cNvPr id="12" name="Dikdörtgen 11"/>
          <p:cNvSpPr/>
          <p:nvPr/>
        </p:nvSpPr>
        <p:spPr>
          <a:xfrm>
            <a:off x="4925683" y="5216149"/>
            <a:ext cx="2301496" cy="73914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tr-TR"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Yapılan </a:t>
            </a:r>
            <a:r>
              <a:rPr lang="tr-T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puanlama çerçevesinde belge seviyesi belirlenir</a:t>
            </a:r>
            <a:endParaRPr lang="tr-TR"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tr-TR" sz="1100" dirty="0">
                <a:solidFill>
                  <a:srgbClr val="000000"/>
                </a:solidFill>
                <a:effectLst/>
                <a:ea typeface="Calibri" panose="020F0502020204030204" pitchFamily="34" charset="0"/>
                <a:cs typeface="Times New Roman" panose="02020603050405020304" pitchFamily="18" charset="0"/>
              </a:rPr>
              <a:t> </a:t>
            </a:r>
            <a:endParaRPr lang="tr-TR" sz="1100" dirty="0">
              <a:effectLst/>
              <a:ea typeface="Calibri" panose="020F0502020204030204" pitchFamily="34" charset="0"/>
              <a:cs typeface="Times New Roman" panose="02020603050405020304" pitchFamily="18" charset="0"/>
            </a:endParaRPr>
          </a:p>
        </p:txBody>
      </p:sp>
      <p:sp>
        <p:nvSpPr>
          <p:cNvPr id="13" name="Dikdörtgen 12"/>
          <p:cNvSpPr/>
          <p:nvPr/>
        </p:nvSpPr>
        <p:spPr>
          <a:xfrm>
            <a:off x="4477109" y="6037735"/>
            <a:ext cx="3286665" cy="697281"/>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Sıfır Atık Bilgi Sistemi üzerinden</a:t>
            </a:r>
          </a:p>
          <a:p>
            <a:pPr algn="ctr">
              <a:lnSpc>
                <a:spcPct val="107000"/>
              </a:lnSpc>
              <a:spcAft>
                <a:spcPts val="800"/>
              </a:spcAft>
            </a:pPr>
            <a:r>
              <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Sıfır </a:t>
            </a:r>
            <a:r>
              <a:rPr lang="tr-T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Atık Belgesi Düzenlenir</a:t>
            </a:r>
            <a:endParaRPr lang="tr-TR"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tr-TR" sz="1100" dirty="0">
                <a:effectLst/>
                <a:ea typeface="Calibri" panose="020F0502020204030204" pitchFamily="34" charset="0"/>
                <a:cs typeface="Times New Roman" panose="02020603050405020304" pitchFamily="18" charset="0"/>
              </a:rPr>
              <a:t> </a:t>
            </a:r>
          </a:p>
        </p:txBody>
      </p:sp>
      <p:sp>
        <p:nvSpPr>
          <p:cNvPr id="14" name="Dikdörtgen 13"/>
          <p:cNvSpPr/>
          <p:nvPr/>
        </p:nvSpPr>
        <p:spPr>
          <a:xfrm>
            <a:off x="0" y="0"/>
            <a:ext cx="12192000" cy="12192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17" name="Metin kutusu 16"/>
          <p:cNvSpPr txBox="1"/>
          <p:nvPr/>
        </p:nvSpPr>
        <p:spPr>
          <a:xfrm>
            <a:off x="5943600" y="409545"/>
            <a:ext cx="7464830" cy="461665"/>
          </a:xfrm>
          <a:prstGeom prst="rect">
            <a:avLst/>
          </a:prstGeom>
          <a:noFill/>
        </p:spPr>
        <p:txBody>
          <a:bodyPr wrap="square" rtlCol="0">
            <a:spAutoFit/>
          </a:bodyPr>
          <a:lstStyle/>
          <a:p>
            <a:pPr algn="ctr">
              <a:tabLst>
                <a:tab pos="896938" algn="l"/>
              </a:tabLst>
            </a:pPr>
            <a:r>
              <a:rPr lang="tr-TR" sz="2400" b="1" dirty="0" smtClean="0">
                <a:solidFill>
                  <a:prstClr val="white"/>
                </a:solidFill>
                <a:latin typeface="Arial" panose="020B0604020202020204" pitchFamily="34" charset="0"/>
                <a:cs typeface="Arial" panose="020B0604020202020204" pitchFamily="34" charset="0"/>
              </a:rPr>
              <a:t>SIFIR ATIK BELGE SÜRECİ</a:t>
            </a:r>
            <a:endParaRPr lang="tr-TR" sz="2400" b="1" dirty="0">
              <a:solidFill>
                <a:prstClr val="white"/>
              </a:solidFill>
              <a:latin typeface="Arial" panose="020B0604020202020204" pitchFamily="34" charset="0"/>
              <a:cs typeface="Arial" panose="020B0604020202020204" pitchFamily="34" charset="0"/>
            </a:endParaRPr>
          </a:p>
        </p:txBody>
      </p:sp>
      <p:cxnSp>
        <p:nvCxnSpPr>
          <p:cNvPr id="23" name="Düz Bağlayıcı 22"/>
          <p:cNvCxnSpPr>
            <a:stCxn id="6" idx="1"/>
          </p:cNvCxnSpPr>
          <p:nvPr/>
        </p:nvCxnSpPr>
        <p:spPr>
          <a:xfrm flipH="1">
            <a:off x="3276600" y="1732671"/>
            <a:ext cx="748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Düz Bağlayıcı 24"/>
          <p:cNvCxnSpPr/>
          <p:nvPr/>
        </p:nvCxnSpPr>
        <p:spPr>
          <a:xfrm>
            <a:off x="3293533" y="1732671"/>
            <a:ext cx="1758" cy="6999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Düz Ok Bağlayıcısı 28"/>
          <p:cNvCxnSpPr>
            <a:endCxn id="7" idx="1"/>
          </p:cNvCxnSpPr>
          <p:nvPr/>
        </p:nvCxnSpPr>
        <p:spPr>
          <a:xfrm>
            <a:off x="3295291" y="2432649"/>
            <a:ext cx="1362858" cy="2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Düz Bağlayıcı 30"/>
          <p:cNvCxnSpPr>
            <a:stCxn id="7" idx="3"/>
          </p:cNvCxnSpPr>
          <p:nvPr/>
        </p:nvCxnSpPr>
        <p:spPr>
          <a:xfrm>
            <a:off x="7408334" y="2435095"/>
            <a:ext cx="9313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Düz Bağlayıcı 34"/>
          <p:cNvCxnSpPr/>
          <p:nvPr/>
        </p:nvCxnSpPr>
        <p:spPr>
          <a:xfrm flipH="1">
            <a:off x="8322734" y="2432649"/>
            <a:ext cx="16933" cy="738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Düz Ok Bağlayıcısı 38"/>
          <p:cNvCxnSpPr>
            <a:endCxn id="9" idx="3"/>
          </p:cNvCxnSpPr>
          <p:nvPr/>
        </p:nvCxnSpPr>
        <p:spPr>
          <a:xfrm flipH="1">
            <a:off x="7470474" y="3171572"/>
            <a:ext cx="85226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Düz Bağlayıcı 42"/>
          <p:cNvCxnSpPr>
            <a:stCxn id="9" idx="1"/>
          </p:cNvCxnSpPr>
          <p:nvPr/>
        </p:nvCxnSpPr>
        <p:spPr>
          <a:xfrm flipH="1">
            <a:off x="4024922" y="3171573"/>
            <a:ext cx="522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Düz Bağlayıcı 44"/>
          <p:cNvCxnSpPr/>
          <p:nvPr/>
        </p:nvCxnSpPr>
        <p:spPr>
          <a:xfrm>
            <a:off x="4024922" y="3171572"/>
            <a:ext cx="0" cy="631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Düz Bağlayıcı 50"/>
          <p:cNvCxnSpPr/>
          <p:nvPr/>
        </p:nvCxnSpPr>
        <p:spPr>
          <a:xfrm>
            <a:off x="8128000" y="3801893"/>
            <a:ext cx="0" cy="848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Düz Ok Bağlayıcısı 54"/>
          <p:cNvCxnSpPr>
            <a:endCxn id="11" idx="3"/>
          </p:cNvCxnSpPr>
          <p:nvPr/>
        </p:nvCxnSpPr>
        <p:spPr>
          <a:xfrm flipH="1">
            <a:off x="7550785" y="4650207"/>
            <a:ext cx="5772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Düz Bağlayıcı 58"/>
          <p:cNvCxnSpPr>
            <a:stCxn id="11" idx="1"/>
          </p:cNvCxnSpPr>
          <p:nvPr/>
        </p:nvCxnSpPr>
        <p:spPr>
          <a:xfrm flipH="1">
            <a:off x="3650761" y="4650207"/>
            <a:ext cx="9904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Düz Bağlayıcı 60"/>
          <p:cNvCxnSpPr/>
          <p:nvPr/>
        </p:nvCxnSpPr>
        <p:spPr>
          <a:xfrm>
            <a:off x="3650761" y="4650207"/>
            <a:ext cx="0" cy="935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Düz Ok Bağlayıcısı 62"/>
          <p:cNvCxnSpPr>
            <a:endCxn id="12" idx="1"/>
          </p:cNvCxnSpPr>
          <p:nvPr/>
        </p:nvCxnSpPr>
        <p:spPr>
          <a:xfrm>
            <a:off x="3650761" y="5585719"/>
            <a:ext cx="12749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Düz Bağlayıcı 65"/>
          <p:cNvCxnSpPr>
            <a:stCxn id="12" idx="3"/>
          </p:cNvCxnSpPr>
          <p:nvPr/>
        </p:nvCxnSpPr>
        <p:spPr>
          <a:xfrm>
            <a:off x="7227179" y="5585719"/>
            <a:ext cx="900821"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Slayt Numarası Yer Tutucusu 72"/>
          <p:cNvSpPr>
            <a:spLocks noGrp="1"/>
          </p:cNvSpPr>
          <p:nvPr>
            <p:ph type="sldNum" sz="quarter" idx="12"/>
          </p:nvPr>
        </p:nvSpPr>
        <p:spPr/>
        <p:txBody>
          <a:bodyPr/>
          <a:lstStyle/>
          <a:p>
            <a:fld id="{CA5CC958-ECA5-476E-9C8F-18B6374A31D4}" type="slidenum">
              <a:rPr lang="tr-TR" smtClean="0"/>
              <a:pPr/>
              <a:t>16</a:t>
            </a:fld>
            <a:endParaRPr lang="tr-TR"/>
          </a:p>
        </p:txBody>
      </p:sp>
      <p:sp>
        <p:nvSpPr>
          <p:cNvPr id="74" name="Veri Yer Tutucusu 73"/>
          <p:cNvSpPr>
            <a:spLocks noGrp="1"/>
          </p:cNvSpPr>
          <p:nvPr>
            <p:ph type="dt" sz="half" idx="10"/>
          </p:nvPr>
        </p:nvSpPr>
        <p:spPr/>
        <p:txBody>
          <a:bodyPr/>
          <a:lstStyle/>
          <a:p>
            <a:fld id="{B0A1F304-3372-47C7-84BB-4C5DF80245E1}" type="datetime1">
              <a:rPr lang="tr-TR" smtClean="0"/>
              <a:pPr/>
              <a:t>8.02.2019</a:t>
            </a:fld>
            <a:endParaRPr lang="tr-TR" dirty="0"/>
          </a:p>
        </p:txBody>
      </p:sp>
      <p:cxnSp>
        <p:nvCxnSpPr>
          <p:cNvPr id="121" name="Düz Ok Bağlayıcısı 120"/>
          <p:cNvCxnSpPr/>
          <p:nvPr/>
        </p:nvCxnSpPr>
        <p:spPr>
          <a:xfrm flipV="1">
            <a:off x="4024922" y="3801893"/>
            <a:ext cx="757577" cy="1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Düz Ok Bağlayıcısı 128"/>
          <p:cNvCxnSpPr/>
          <p:nvPr/>
        </p:nvCxnSpPr>
        <p:spPr>
          <a:xfrm flipH="1">
            <a:off x="7370423" y="3801893"/>
            <a:ext cx="757577" cy="6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Düz Bağlayıcı 132"/>
          <p:cNvCxnSpPr/>
          <p:nvPr/>
        </p:nvCxnSpPr>
        <p:spPr>
          <a:xfrm>
            <a:off x="8121290" y="5585719"/>
            <a:ext cx="6710" cy="907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Düz Ok Bağlayıcısı 135"/>
          <p:cNvCxnSpPr/>
          <p:nvPr/>
        </p:nvCxnSpPr>
        <p:spPr>
          <a:xfrm flipH="1">
            <a:off x="7763774" y="6492875"/>
            <a:ext cx="3642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210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E9E0D0DC-E198-411E-8B71-A4CB61EB08DC}" type="datetime1">
              <a:rPr lang="tr-TR" smtClean="0"/>
              <a:pPr/>
              <a:t>8.02.2019</a:t>
            </a:fld>
            <a:endParaRPr lang="tr-TR" dirty="0"/>
          </a:p>
        </p:txBody>
      </p:sp>
      <p:sp>
        <p:nvSpPr>
          <p:cNvPr id="5" name="4 Slayt Numarası Yer Tutucusu"/>
          <p:cNvSpPr>
            <a:spLocks noGrp="1"/>
          </p:cNvSpPr>
          <p:nvPr>
            <p:ph type="sldNum" sz="quarter" idx="12"/>
          </p:nvPr>
        </p:nvSpPr>
        <p:spPr/>
        <p:txBody>
          <a:bodyPr/>
          <a:lstStyle/>
          <a:p>
            <a:fld id="{CA5CC958-ECA5-476E-9C8F-18B6374A31D4}" type="slidenum">
              <a:rPr lang="tr-TR" smtClean="0"/>
              <a:pPr/>
              <a:t>17</a:t>
            </a:fld>
            <a:endParaRPr lang="tr-TR" dirty="0"/>
          </a:p>
        </p:txBody>
      </p:sp>
      <p:pic>
        <p:nvPicPr>
          <p:cNvPr id="2059" name="image50.png"/>
          <p:cNvPicPr>
            <a:picLocks noChangeAspect="1" noChangeArrowheads="1"/>
          </p:cNvPicPr>
          <p:nvPr/>
        </p:nvPicPr>
        <p:blipFill>
          <a:blip r:embed="rId2"/>
          <a:srcRect/>
          <a:stretch>
            <a:fillRect/>
          </a:stretch>
        </p:blipFill>
        <p:spPr bwMode="auto">
          <a:xfrm>
            <a:off x="8611737" y="2115404"/>
            <a:ext cx="66675" cy="209550"/>
          </a:xfrm>
          <a:prstGeom prst="rect">
            <a:avLst/>
          </a:prstGeom>
          <a:noFill/>
        </p:spPr>
      </p:pic>
      <p:sp>
        <p:nvSpPr>
          <p:cNvPr id="2058" name="Text Box 10"/>
          <p:cNvSpPr txBox="1">
            <a:spLocks noChangeArrowheads="1"/>
          </p:cNvSpPr>
          <p:nvPr/>
        </p:nvSpPr>
        <p:spPr bwMode="auto">
          <a:xfrm>
            <a:off x="2661313" y="1833635"/>
            <a:ext cx="1235075" cy="199882"/>
          </a:xfrm>
          <a:prstGeom prst="rect">
            <a:avLst/>
          </a:prstGeom>
          <a:noFill/>
          <a:ln w="10826">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Uygun</a:t>
            </a: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Text Box 9"/>
          <p:cNvSpPr txBox="1">
            <a:spLocks noChangeArrowheads="1"/>
          </p:cNvSpPr>
          <p:nvPr/>
        </p:nvSpPr>
        <p:spPr bwMode="auto">
          <a:xfrm>
            <a:off x="4763069" y="1705545"/>
            <a:ext cx="1693863" cy="390525"/>
          </a:xfrm>
          <a:prstGeom prst="rect">
            <a:avLst/>
          </a:prstGeom>
          <a:noFill/>
          <a:ln w="10840">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5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İl Müdürlüğü tarafından başvuru değerlendirilir</a:t>
            </a:r>
            <a:endParaRPr kumimoji="0" lang="tr-T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2081" name="AutoShape 33"/>
          <p:cNvSpPr>
            <a:spLocks/>
          </p:cNvSpPr>
          <p:nvPr/>
        </p:nvSpPr>
        <p:spPr bwMode="auto">
          <a:xfrm>
            <a:off x="8683245" y="2815941"/>
            <a:ext cx="66675" cy="254000"/>
          </a:xfrm>
          <a:custGeom>
            <a:avLst/>
            <a:gdLst/>
            <a:ahLst/>
            <a:cxnLst>
              <a:cxn ang="0">
                <a:pos x="43" y="294"/>
              </a:cxn>
              <a:cxn ang="0">
                <a:pos x="0" y="294"/>
              </a:cxn>
              <a:cxn ang="0">
                <a:pos x="52" y="401"/>
              </a:cxn>
              <a:cxn ang="0">
                <a:pos x="95" y="312"/>
              </a:cxn>
              <a:cxn ang="0">
                <a:pos x="43" y="312"/>
              </a:cxn>
              <a:cxn ang="0">
                <a:pos x="43" y="294"/>
              </a:cxn>
              <a:cxn ang="0">
                <a:pos x="61" y="0"/>
              </a:cxn>
              <a:cxn ang="0">
                <a:pos x="43" y="0"/>
              </a:cxn>
              <a:cxn ang="0">
                <a:pos x="43" y="312"/>
              </a:cxn>
              <a:cxn ang="0">
                <a:pos x="61" y="312"/>
              </a:cxn>
              <a:cxn ang="0">
                <a:pos x="61" y="0"/>
              </a:cxn>
              <a:cxn ang="0">
                <a:pos x="103" y="294"/>
              </a:cxn>
              <a:cxn ang="0">
                <a:pos x="61" y="294"/>
              </a:cxn>
              <a:cxn ang="0">
                <a:pos x="61" y="312"/>
              </a:cxn>
              <a:cxn ang="0">
                <a:pos x="95" y="312"/>
              </a:cxn>
              <a:cxn ang="0">
                <a:pos x="103" y="294"/>
              </a:cxn>
            </a:cxnLst>
            <a:rect l="0" t="0" r="r" b="b"/>
            <a:pathLst>
              <a:path w="104" h="401">
                <a:moveTo>
                  <a:pt x="43" y="294"/>
                </a:moveTo>
                <a:lnTo>
                  <a:pt x="0" y="294"/>
                </a:lnTo>
                <a:lnTo>
                  <a:pt x="52" y="401"/>
                </a:lnTo>
                <a:lnTo>
                  <a:pt x="95" y="312"/>
                </a:lnTo>
                <a:lnTo>
                  <a:pt x="43" y="312"/>
                </a:lnTo>
                <a:lnTo>
                  <a:pt x="43" y="294"/>
                </a:lnTo>
                <a:close/>
                <a:moveTo>
                  <a:pt x="61" y="0"/>
                </a:moveTo>
                <a:lnTo>
                  <a:pt x="43" y="0"/>
                </a:lnTo>
                <a:lnTo>
                  <a:pt x="43" y="312"/>
                </a:lnTo>
                <a:lnTo>
                  <a:pt x="61" y="312"/>
                </a:lnTo>
                <a:lnTo>
                  <a:pt x="61" y="0"/>
                </a:lnTo>
                <a:close/>
                <a:moveTo>
                  <a:pt x="103" y="294"/>
                </a:moveTo>
                <a:lnTo>
                  <a:pt x="61" y="294"/>
                </a:lnTo>
                <a:lnTo>
                  <a:pt x="61" y="312"/>
                </a:lnTo>
                <a:lnTo>
                  <a:pt x="95" y="312"/>
                </a:lnTo>
                <a:lnTo>
                  <a:pt x="103" y="2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080" name="AutoShape 32"/>
          <p:cNvSpPr>
            <a:spLocks/>
          </p:cNvSpPr>
          <p:nvPr/>
        </p:nvSpPr>
        <p:spPr bwMode="auto">
          <a:xfrm rot="19905812" flipH="1">
            <a:off x="4271270" y="3541642"/>
            <a:ext cx="734241" cy="195599"/>
          </a:xfrm>
          <a:custGeom>
            <a:avLst/>
            <a:gdLst/>
            <a:ahLst/>
            <a:cxnLst>
              <a:cxn ang="0">
                <a:pos x="596" y="0"/>
              </a:cxn>
              <a:cxn ang="0">
                <a:pos x="596" y="106"/>
              </a:cxn>
              <a:cxn ang="0">
                <a:pos x="682" y="62"/>
              </a:cxn>
              <a:cxn ang="0">
                <a:pos x="613" y="62"/>
              </a:cxn>
              <a:cxn ang="0">
                <a:pos x="613" y="44"/>
              </a:cxn>
              <a:cxn ang="0">
                <a:pos x="682" y="44"/>
              </a:cxn>
              <a:cxn ang="0">
                <a:pos x="596" y="0"/>
              </a:cxn>
              <a:cxn ang="0">
                <a:pos x="596" y="44"/>
              </a:cxn>
              <a:cxn ang="0">
                <a:pos x="0" y="44"/>
              </a:cxn>
              <a:cxn ang="0">
                <a:pos x="0" y="62"/>
              </a:cxn>
              <a:cxn ang="0">
                <a:pos x="596" y="62"/>
              </a:cxn>
              <a:cxn ang="0">
                <a:pos x="596" y="44"/>
              </a:cxn>
              <a:cxn ang="0">
                <a:pos x="682" y="44"/>
              </a:cxn>
              <a:cxn ang="0">
                <a:pos x="613" y="44"/>
              </a:cxn>
              <a:cxn ang="0">
                <a:pos x="613" y="62"/>
              </a:cxn>
              <a:cxn ang="0">
                <a:pos x="682" y="62"/>
              </a:cxn>
              <a:cxn ang="0">
                <a:pos x="699" y="53"/>
              </a:cxn>
              <a:cxn ang="0">
                <a:pos x="682" y="44"/>
              </a:cxn>
            </a:cxnLst>
            <a:rect l="0" t="0" r="r" b="b"/>
            <a:pathLst>
              <a:path w="700" h="107">
                <a:moveTo>
                  <a:pt x="596" y="0"/>
                </a:moveTo>
                <a:lnTo>
                  <a:pt x="596" y="106"/>
                </a:lnTo>
                <a:lnTo>
                  <a:pt x="682" y="62"/>
                </a:lnTo>
                <a:lnTo>
                  <a:pt x="613" y="62"/>
                </a:lnTo>
                <a:lnTo>
                  <a:pt x="613" y="44"/>
                </a:lnTo>
                <a:lnTo>
                  <a:pt x="682" y="44"/>
                </a:lnTo>
                <a:lnTo>
                  <a:pt x="596" y="0"/>
                </a:lnTo>
                <a:close/>
                <a:moveTo>
                  <a:pt x="596" y="44"/>
                </a:moveTo>
                <a:lnTo>
                  <a:pt x="0" y="44"/>
                </a:lnTo>
                <a:lnTo>
                  <a:pt x="0" y="62"/>
                </a:lnTo>
                <a:lnTo>
                  <a:pt x="596" y="62"/>
                </a:lnTo>
                <a:lnTo>
                  <a:pt x="596" y="44"/>
                </a:lnTo>
                <a:close/>
                <a:moveTo>
                  <a:pt x="682" y="44"/>
                </a:moveTo>
                <a:lnTo>
                  <a:pt x="613" y="44"/>
                </a:lnTo>
                <a:lnTo>
                  <a:pt x="613" y="62"/>
                </a:lnTo>
                <a:lnTo>
                  <a:pt x="682" y="62"/>
                </a:lnTo>
                <a:lnTo>
                  <a:pt x="699" y="53"/>
                </a:lnTo>
                <a:lnTo>
                  <a:pt x="682"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079" name="AutoShape 31"/>
          <p:cNvSpPr>
            <a:spLocks/>
          </p:cNvSpPr>
          <p:nvPr/>
        </p:nvSpPr>
        <p:spPr bwMode="auto">
          <a:xfrm>
            <a:off x="3178980" y="2963248"/>
            <a:ext cx="55539" cy="339511"/>
          </a:xfrm>
          <a:custGeom>
            <a:avLst/>
            <a:gdLst/>
            <a:ahLst/>
            <a:cxnLst>
              <a:cxn ang="0">
                <a:pos x="43" y="439"/>
              </a:cxn>
              <a:cxn ang="0">
                <a:pos x="0" y="439"/>
              </a:cxn>
              <a:cxn ang="0">
                <a:pos x="51" y="546"/>
              </a:cxn>
              <a:cxn ang="0">
                <a:pos x="94" y="457"/>
              </a:cxn>
              <a:cxn ang="0">
                <a:pos x="43" y="457"/>
              </a:cxn>
              <a:cxn ang="0">
                <a:pos x="43" y="439"/>
              </a:cxn>
              <a:cxn ang="0">
                <a:pos x="60" y="0"/>
              </a:cxn>
              <a:cxn ang="0">
                <a:pos x="43" y="0"/>
              </a:cxn>
              <a:cxn ang="0">
                <a:pos x="43" y="457"/>
              </a:cxn>
              <a:cxn ang="0">
                <a:pos x="60" y="457"/>
              </a:cxn>
              <a:cxn ang="0">
                <a:pos x="60" y="0"/>
              </a:cxn>
              <a:cxn ang="0">
                <a:pos x="103" y="439"/>
              </a:cxn>
              <a:cxn ang="0">
                <a:pos x="60" y="439"/>
              </a:cxn>
              <a:cxn ang="0">
                <a:pos x="60" y="457"/>
              </a:cxn>
              <a:cxn ang="0">
                <a:pos x="94" y="457"/>
              </a:cxn>
              <a:cxn ang="0">
                <a:pos x="103" y="439"/>
              </a:cxn>
            </a:cxnLst>
            <a:rect l="0" t="0" r="r" b="b"/>
            <a:pathLst>
              <a:path w="104" h="547">
                <a:moveTo>
                  <a:pt x="43" y="439"/>
                </a:moveTo>
                <a:lnTo>
                  <a:pt x="0" y="439"/>
                </a:lnTo>
                <a:lnTo>
                  <a:pt x="51" y="546"/>
                </a:lnTo>
                <a:lnTo>
                  <a:pt x="94" y="457"/>
                </a:lnTo>
                <a:lnTo>
                  <a:pt x="43" y="457"/>
                </a:lnTo>
                <a:lnTo>
                  <a:pt x="43" y="439"/>
                </a:lnTo>
                <a:close/>
                <a:moveTo>
                  <a:pt x="60" y="0"/>
                </a:moveTo>
                <a:lnTo>
                  <a:pt x="43" y="0"/>
                </a:lnTo>
                <a:lnTo>
                  <a:pt x="43" y="457"/>
                </a:lnTo>
                <a:lnTo>
                  <a:pt x="60" y="457"/>
                </a:lnTo>
                <a:lnTo>
                  <a:pt x="60" y="0"/>
                </a:lnTo>
                <a:close/>
                <a:moveTo>
                  <a:pt x="103" y="439"/>
                </a:moveTo>
                <a:lnTo>
                  <a:pt x="60" y="439"/>
                </a:lnTo>
                <a:lnTo>
                  <a:pt x="60" y="457"/>
                </a:lnTo>
                <a:lnTo>
                  <a:pt x="94" y="457"/>
                </a:lnTo>
                <a:lnTo>
                  <a:pt x="103" y="4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078" name="AutoShape 30"/>
          <p:cNvSpPr>
            <a:spLocks/>
          </p:cNvSpPr>
          <p:nvPr/>
        </p:nvSpPr>
        <p:spPr bwMode="auto">
          <a:xfrm rot="963227">
            <a:off x="6494393" y="3098156"/>
            <a:ext cx="1465567" cy="192638"/>
          </a:xfrm>
          <a:custGeom>
            <a:avLst/>
            <a:gdLst/>
            <a:ahLst/>
            <a:cxnLst>
              <a:cxn ang="0">
                <a:pos x="103" y="0"/>
              </a:cxn>
              <a:cxn ang="0">
                <a:pos x="0" y="53"/>
              </a:cxn>
              <a:cxn ang="0">
                <a:pos x="103" y="107"/>
              </a:cxn>
              <a:cxn ang="0">
                <a:pos x="103" y="62"/>
              </a:cxn>
              <a:cxn ang="0">
                <a:pos x="86" y="62"/>
              </a:cxn>
              <a:cxn ang="0">
                <a:pos x="86" y="44"/>
              </a:cxn>
              <a:cxn ang="0">
                <a:pos x="103" y="44"/>
              </a:cxn>
              <a:cxn ang="0">
                <a:pos x="103" y="0"/>
              </a:cxn>
              <a:cxn ang="0">
                <a:pos x="103" y="44"/>
              </a:cxn>
              <a:cxn ang="0">
                <a:pos x="86" y="44"/>
              </a:cxn>
              <a:cxn ang="0">
                <a:pos x="86" y="62"/>
              </a:cxn>
              <a:cxn ang="0">
                <a:pos x="103" y="62"/>
              </a:cxn>
              <a:cxn ang="0">
                <a:pos x="103" y="44"/>
              </a:cxn>
              <a:cxn ang="0">
                <a:pos x="422" y="44"/>
              </a:cxn>
              <a:cxn ang="0">
                <a:pos x="103" y="44"/>
              </a:cxn>
              <a:cxn ang="0">
                <a:pos x="103" y="62"/>
              </a:cxn>
              <a:cxn ang="0">
                <a:pos x="422" y="62"/>
              </a:cxn>
              <a:cxn ang="0">
                <a:pos x="422" y="44"/>
              </a:cxn>
            </a:cxnLst>
            <a:rect l="0" t="0" r="r" b="b"/>
            <a:pathLst>
              <a:path w="422" h="107">
                <a:moveTo>
                  <a:pt x="103" y="0"/>
                </a:moveTo>
                <a:lnTo>
                  <a:pt x="0" y="53"/>
                </a:lnTo>
                <a:lnTo>
                  <a:pt x="103" y="107"/>
                </a:lnTo>
                <a:lnTo>
                  <a:pt x="103" y="62"/>
                </a:lnTo>
                <a:lnTo>
                  <a:pt x="86" y="62"/>
                </a:lnTo>
                <a:lnTo>
                  <a:pt x="86" y="44"/>
                </a:lnTo>
                <a:lnTo>
                  <a:pt x="103" y="44"/>
                </a:lnTo>
                <a:lnTo>
                  <a:pt x="103" y="0"/>
                </a:lnTo>
                <a:close/>
                <a:moveTo>
                  <a:pt x="103" y="44"/>
                </a:moveTo>
                <a:lnTo>
                  <a:pt x="86" y="44"/>
                </a:lnTo>
                <a:lnTo>
                  <a:pt x="86" y="62"/>
                </a:lnTo>
                <a:lnTo>
                  <a:pt x="103" y="62"/>
                </a:lnTo>
                <a:lnTo>
                  <a:pt x="103" y="44"/>
                </a:lnTo>
                <a:close/>
                <a:moveTo>
                  <a:pt x="422" y="44"/>
                </a:moveTo>
                <a:lnTo>
                  <a:pt x="103" y="44"/>
                </a:lnTo>
                <a:lnTo>
                  <a:pt x="103" y="62"/>
                </a:lnTo>
                <a:lnTo>
                  <a:pt x="422" y="62"/>
                </a:lnTo>
                <a:lnTo>
                  <a:pt x="422"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pic>
        <p:nvPicPr>
          <p:cNvPr id="2076" name="image45.png"/>
          <p:cNvPicPr>
            <a:picLocks noChangeAspect="1" noChangeArrowheads="1"/>
          </p:cNvPicPr>
          <p:nvPr/>
        </p:nvPicPr>
        <p:blipFill>
          <a:blip r:embed="rId3"/>
          <a:srcRect/>
          <a:stretch>
            <a:fillRect/>
          </a:stretch>
        </p:blipFill>
        <p:spPr bwMode="auto">
          <a:xfrm>
            <a:off x="3181540" y="4102432"/>
            <a:ext cx="66675" cy="155575"/>
          </a:xfrm>
          <a:prstGeom prst="rect">
            <a:avLst/>
          </a:prstGeom>
          <a:noFill/>
        </p:spPr>
      </p:pic>
      <p:pic>
        <p:nvPicPr>
          <p:cNvPr id="2075" name="image46.png"/>
          <p:cNvPicPr>
            <a:picLocks noChangeAspect="1" noChangeArrowheads="1"/>
          </p:cNvPicPr>
          <p:nvPr/>
        </p:nvPicPr>
        <p:blipFill>
          <a:blip r:embed="rId4"/>
          <a:srcRect/>
          <a:stretch>
            <a:fillRect/>
          </a:stretch>
        </p:blipFill>
        <p:spPr bwMode="auto">
          <a:xfrm>
            <a:off x="3181539" y="4625336"/>
            <a:ext cx="65088" cy="166687"/>
          </a:xfrm>
          <a:prstGeom prst="rect">
            <a:avLst/>
          </a:prstGeom>
          <a:noFill/>
        </p:spPr>
      </p:pic>
      <p:pic>
        <p:nvPicPr>
          <p:cNvPr id="2074" name="image47.png"/>
          <p:cNvPicPr>
            <a:picLocks noChangeAspect="1" noChangeArrowheads="1"/>
          </p:cNvPicPr>
          <p:nvPr/>
        </p:nvPicPr>
        <p:blipFill>
          <a:blip r:embed="rId5"/>
          <a:srcRect/>
          <a:stretch>
            <a:fillRect/>
          </a:stretch>
        </p:blipFill>
        <p:spPr bwMode="auto">
          <a:xfrm>
            <a:off x="1897063" y="7267575"/>
            <a:ext cx="66675" cy="214313"/>
          </a:xfrm>
          <a:prstGeom prst="rect">
            <a:avLst/>
          </a:prstGeom>
          <a:noFill/>
        </p:spPr>
      </p:pic>
      <p:pic>
        <p:nvPicPr>
          <p:cNvPr id="2073" name="image48.png"/>
          <p:cNvPicPr>
            <a:picLocks noChangeAspect="1" noChangeArrowheads="1"/>
          </p:cNvPicPr>
          <p:nvPr/>
        </p:nvPicPr>
        <p:blipFill>
          <a:blip r:embed="rId6"/>
          <a:srcRect/>
          <a:stretch>
            <a:fillRect/>
          </a:stretch>
        </p:blipFill>
        <p:spPr bwMode="auto">
          <a:xfrm>
            <a:off x="1936750" y="8308975"/>
            <a:ext cx="65088" cy="203200"/>
          </a:xfrm>
          <a:prstGeom prst="rect">
            <a:avLst/>
          </a:prstGeom>
          <a:noFill/>
        </p:spPr>
      </p:pic>
      <p:sp>
        <p:nvSpPr>
          <p:cNvPr id="2072" name="AutoShape 24"/>
          <p:cNvSpPr>
            <a:spLocks/>
          </p:cNvSpPr>
          <p:nvPr/>
        </p:nvSpPr>
        <p:spPr bwMode="auto">
          <a:xfrm>
            <a:off x="2632075" y="9699625"/>
            <a:ext cx="695325" cy="68263"/>
          </a:xfrm>
          <a:custGeom>
            <a:avLst/>
            <a:gdLst/>
            <a:ahLst/>
            <a:cxnLst>
              <a:cxn ang="0">
                <a:pos x="991" y="0"/>
              </a:cxn>
              <a:cxn ang="0">
                <a:pos x="991" y="107"/>
              </a:cxn>
              <a:cxn ang="0">
                <a:pos x="1076" y="62"/>
              </a:cxn>
              <a:cxn ang="0">
                <a:pos x="1008" y="62"/>
              </a:cxn>
              <a:cxn ang="0">
                <a:pos x="1008" y="44"/>
              </a:cxn>
              <a:cxn ang="0">
                <a:pos x="1076" y="44"/>
              </a:cxn>
              <a:cxn ang="0">
                <a:pos x="991" y="0"/>
              </a:cxn>
              <a:cxn ang="0">
                <a:pos x="991" y="44"/>
              </a:cxn>
              <a:cxn ang="0">
                <a:pos x="0" y="44"/>
              </a:cxn>
              <a:cxn ang="0">
                <a:pos x="0" y="62"/>
              </a:cxn>
              <a:cxn ang="0">
                <a:pos x="991" y="62"/>
              </a:cxn>
              <a:cxn ang="0">
                <a:pos x="991" y="44"/>
              </a:cxn>
              <a:cxn ang="0">
                <a:pos x="1076" y="44"/>
              </a:cxn>
              <a:cxn ang="0">
                <a:pos x="1008" y="44"/>
              </a:cxn>
              <a:cxn ang="0">
                <a:pos x="1008" y="62"/>
              </a:cxn>
              <a:cxn ang="0">
                <a:pos x="1076" y="62"/>
              </a:cxn>
              <a:cxn ang="0">
                <a:pos x="1094" y="53"/>
              </a:cxn>
              <a:cxn ang="0">
                <a:pos x="1076" y="44"/>
              </a:cxn>
            </a:cxnLst>
            <a:rect l="0" t="0" r="r" b="b"/>
            <a:pathLst>
              <a:path w="1094" h="107">
                <a:moveTo>
                  <a:pt x="991" y="0"/>
                </a:moveTo>
                <a:lnTo>
                  <a:pt x="991" y="107"/>
                </a:lnTo>
                <a:lnTo>
                  <a:pt x="1076" y="62"/>
                </a:lnTo>
                <a:lnTo>
                  <a:pt x="1008" y="62"/>
                </a:lnTo>
                <a:lnTo>
                  <a:pt x="1008" y="44"/>
                </a:lnTo>
                <a:lnTo>
                  <a:pt x="1076" y="44"/>
                </a:lnTo>
                <a:lnTo>
                  <a:pt x="991" y="0"/>
                </a:lnTo>
                <a:close/>
                <a:moveTo>
                  <a:pt x="991" y="44"/>
                </a:moveTo>
                <a:lnTo>
                  <a:pt x="0" y="44"/>
                </a:lnTo>
                <a:lnTo>
                  <a:pt x="0" y="62"/>
                </a:lnTo>
                <a:lnTo>
                  <a:pt x="991" y="62"/>
                </a:lnTo>
                <a:lnTo>
                  <a:pt x="991" y="44"/>
                </a:lnTo>
                <a:close/>
                <a:moveTo>
                  <a:pt x="1076" y="44"/>
                </a:moveTo>
                <a:lnTo>
                  <a:pt x="1008" y="44"/>
                </a:lnTo>
                <a:lnTo>
                  <a:pt x="1008" y="62"/>
                </a:lnTo>
                <a:lnTo>
                  <a:pt x="1076" y="62"/>
                </a:lnTo>
                <a:lnTo>
                  <a:pt x="1094" y="53"/>
                </a:lnTo>
                <a:lnTo>
                  <a:pt x="1076"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pic>
        <p:nvPicPr>
          <p:cNvPr id="2071" name="image49.png"/>
          <p:cNvPicPr>
            <a:picLocks noChangeAspect="1" noChangeArrowheads="1"/>
          </p:cNvPicPr>
          <p:nvPr/>
        </p:nvPicPr>
        <p:blipFill>
          <a:blip r:embed="rId7"/>
          <a:srcRect/>
          <a:stretch>
            <a:fillRect/>
          </a:stretch>
        </p:blipFill>
        <p:spPr bwMode="auto">
          <a:xfrm>
            <a:off x="1936750" y="9223375"/>
            <a:ext cx="65088" cy="177800"/>
          </a:xfrm>
          <a:prstGeom prst="rect">
            <a:avLst/>
          </a:prstGeom>
          <a:noFill/>
        </p:spPr>
      </p:pic>
      <p:sp>
        <p:nvSpPr>
          <p:cNvPr id="2069" name="AutoShape 21"/>
          <p:cNvSpPr>
            <a:spLocks/>
          </p:cNvSpPr>
          <p:nvPr/>
        </p:nvSpPr>
        <p:spPr bwMode="auto">
          <a:xfrm>
            <a:off x="4155507" y="1894789"/>
            <a:ext cx="520700" cy="68262"/>
          </a:xfrm>
          <a:custGeom>
            <a:avLst/>
            <a:gdLst/>
            <a:ahLst/>
            <a:cxnLst>
              <a:cxn ang="0">
                <a:pos x="103" y="0"/>
              </a:cxn>
              <a:cxn ang="0">
                <a:pos x="0" y="53"/>
              </a:cxn>
              <a:cxn ang="0">
                <a:pos x="103" y="106"/>
              </a:cxn>
              <a:cxn ang="0">
                <a:pos x="103" y="62"/>
              </a:cxn>
              <a:cxn ang="0">
                <a:pos x="86" y="62"/>
              </a:cxn>
              <a:cxn ang="0">
                <a:pos x="86" y="44"/>
              </a:cxn>
              <a:cxn ang="0">
                <a:pos x="103" y="44"/>
              </a:cxn>
              <a:cxn ang="0">
                <a:pos x="103" y="0"/>
              </a:cxn>
              <a:cxn ang="0">
                <a:pos x="103" y="44"/>
              </a:cxn>
              <a:cxn ang="0">
                <a:pos x="86" y="44"/>
              </a:cxn>
              <a:cxn ang="0">
                <a:pos x="86" y="62"/>
              </a:cxn>
              <a:cxn ang="0">
                <a:pos x="103" y="62"/>
              </a:cxn>
              <a:cxn ang="0">
                <a:pos x="103" y="44"/>
              </a:cxn>
              <a:cxn ang="0">
                <a:pos x="818" y="44"/>
              </a:cxn>
              <a:cxn ang="0">
                <a:pos x="103" y="44"/>
              </a:cxn>
              <a:cxn ang="0">
                <a:pos x="103" y="62"/>
              </a:cxn>
              <a:cxn ang="0">
                <a:pos x="818" y="62"/>
              </a:cxn>
              <a:cxn ang="0">
                <a:pos x="818" y="44"/>
              </a:cxn>
            </a:cxnLst>
            <a:rect l="0" t="0" r="r" b="b"/>
            <a:pathLst>
              <a:path w="819" h="107">
                <a:moveTo>
                  <a:pt x="103" y="0"/>
                </a:moveTo>
                <a:lnTo>
                  <a:pt x="0" y="53"/>
                </a:lnTo>
                <a:lnTo>
                  <a:pt x="103" y="106"/>
                </a:lnTo>
                <a:lnTo>
                  <a:pt x="103" y="62"/>
                </a:lnTo>
                <a:lnTo>
                  <a:pt x="86" y="62"/>
                </a:lnTo>
                <a:lnTo>
                  <a:pt x="86" y="44"/>
                </a:lnTo>
                <a:lnTo>
                  <a:pt x="103" y="44"/>
                </a:lnTo>
                <a:lnTo>
                  <a:pt x="103" y="0"/>
                </a:lnTo>
                <a:close/>
                <a:moveTo>
                  <a:pt x="103" y="44"/>
                </a:moveTo>
                <a:lnTo>
                  <a:pt x="86" y="44"/>
                </a:lnTo>
                <a:lnTo>
                  <a:pt x="86" y="62"/>
                </a:lnTo>
                <a:lnTo>
                  <a:pt x="103" y="62"/>
                </a:lnTo>
                <a:lnTo>
                  <a:pt x="103" y="44"/>
                </a:lnTo>
                <a:close/>
                <a:moveTo>
                  <a:pt x="818" y="44"/>
                </a:moveTo>
                <a:lnTo>
                  <a:pt x="103" y="44"/>
                </a:lnTo>
                <a:lnTo>
                  <a:pt x="103" y="62"/>
                </a:lnTo>
                <a:lnTo>
                  <a:pt x="818" y="62"/>
                </a:lnTo>
                <a:lnTo>
                  <a:pt x="818"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068" name="Text Box 20"/>
          <p:cNvSpPr txBox="1">
            <a:spLocks noChangeArrowheads="1"/>
          </p:cNvSpPr>
          <p:nvPr/>
        </p:nvSpPr>
        <p:spPr bwMode="auto">
          <a:xfrm>
            <a:off x="2515121" y="4795198"/>
            <a:ext cx="1417638" cy="658813"/>
          </a:xfrm>
          <a:prstGeom prst="rect">
            <a:avLst/>
          </a:prstGeom>
          <a:noFill/>
          <a:ln w="10794">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1588"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Sıfır atık yönetim sistemine geçtiği kayıt altına alır</a:t>
            </a: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2067" name="Text Box 19"/>
          <p:cNvSpPr txBox="1">
            <a:spLocks noChangeArrowheads="1"/>
          </p:cNvSpPr>
          <p:nvPr/>
        </p:nvSpPr>
        <p:spPr bwMode="auto">
          <a:xfrm>
            <a:off x="2734197" y="4251183"/>
            <a:ext cx="892175" cy="314325"/>
          </a:xfrm>
          <a:prstGeom prst="rect">
            <a:avLst/>
          </a:prstGeom>
          <a:noFill/>
          <a:ln w="10818">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Uygun</a:t>
            </a:r>
            <a:endParaRPr kumimoji="0" lang="tr-TR" sz="2000" b="1" i="0" u="none" strike="noStrike" cap="none" normalizeH="0" baseline="0" smtClean="0">
              <a:ln>
                <a:noFill/>
              </a:ln>
              <a:solidFill>
                <a:schemeClr val="tx1"/>
              </a:solidFill>
              <a:effectLst/>
              <a:latin typeface="Arial" pitchFamily="34" charset="0"/>
              <a:cs typeface="Arial" pitchFamily="34" charset="0"/>
            </a:endParaRPr>
          </a:p>
        </p:txBody>
      </p:sp>
      <p:sp>
        <p:nvSpPr>
          <p:cNvPr id="2066" name="Text Box 18"/>
          <p:cNvSpPr txBox="1">
            <a:spLocks noChangeArrowheads="1"/>
          </p:cNvSpPr>
          <p:nvPr/>
        </p:nvSpPr>
        <p:spPr bwMode="auto">
          <a:xfrm>
            <a:off x="7991096" y="3058426"/>
            <a:ext cx="1416050" cy="476344"/>
          </a:xfrm>
          <a:prstGeom prst="rect">
            <a:avLst/>
          </a:prstGeom>
          <a:noFill/>
          <a:ln w="10773">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İl Müdürlüğü tarafından değerlendirilir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5" name="Text Box 17"/>
          <p:cNvSpPr txBox="1">
            <a:spLocks noChangeArrowheads="1"/>
          </p:cNvSpPr>
          <p:nvPr/>
        </p:nvSpPr>
        <p:spPr bwMode="auto">
          <a:xfrm>
            <a:off x="2118934" y="3302758"/>
            <a:ext cx="2087562" cy="782377"/>
          </a:xfrm>
          <a:prstGeom prst="rect">
            <a:avLst/>
          </a:prstGeom>
          <a:noFill/>
          <a:ln w="10814">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Bina/yerleşkeler için Ek-7/</a:t>
            </a:r>
            <a:r>
              <a:rPr kumimoji="0" lang="tr-TR" sz="10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A’daki</a:t>
            </a:r>
            <a:r>
              <a:rPr kumimoji="0" lang="tr-T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belediyeler için Ek-7/</a:t>
            </a:r>
            <a:r>
              <a:rPr kumimoji="0" lang="tr-TR" sz="10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B’deki</a:t>
            </a:r>
            <a:r>
              <a:rPr kumimoji="0" lang="tr-T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ön şartların sağlanıp sağlanmadığı değerlendirilir</a:t>
            </a: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2064" name="Text Box 16"/>
          <p:cNvSpPr txBox="1">
            <a:spLocks noChangeArrowheads="1"/>
          </p:cNvSpPr>
          <p:nvPr/>
        </p:nvSpPr>
        <p:spPr bwMode="auto">
          <a:xfrm>
            <a:off x="5029293" y="2672782"/>
            <a:ext cx="1330325" cy="822325"/>
          </a:xfrm>
          <a:prstGeom prst="rect">
            <a:avLst/>
          </a:prstGeom>
          <a:noFill/>
          <a:ln w="10757">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1588" algn="l" defTabSz="914400" rtl="0" eaLnBrk="1" fontAlgn="base" latinLnBrk="0" hangingPunct="1">
              <a:lnSpc>
                <a:spcPct val="100000"/>
              </a:lnSpc>
              <a:spcBef>
                <a:spcPct val="0"/>
              </a:spcBef>
              <a:spcAft>
                <a:spcPct val="0"/>
              </a:spcAft>
              <a:buClrTx/>
              <a:buSzTx/>
              <a:buFontTx/>
              <a:buNone/>
              <a:tabLst/>
            </a:pPr>
            <a:endParaRPr kumimoji="0" lang="tr-TR"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1588" algn="ctr" defTabSz="914400" rtl="0" eaLnBrk="0" fontAlgn="base" latinLnBrk="0" hangingPunct="0">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Uygun</a:t>
            </a:r>
            <a:endParaRPr kumimoji="0" lang="tr-TR" sz="1200" b="1" i="0" u="none" strike="noStrike" cap="none" normalizeH="0" baseline="0" smtClean="0">
              <a:ln>
                <a:noFill/>
              </a:ln>
              <a:solidFill>
                <a:schemeClr val="tx1"/>
              </a:solidFill>
              <a:effectLst/>
              <a:latin typeface="Arial" pitchFamily="34" charset="0"/>
              <a:cs typeface="Arial" pitchFamily="34" charset="0"/>
            </a:endParaRPr>
          </a:p>
          <a:p>
            <a:pPr marL="0" marR="0" lvl="0" indent="1588" algn="ctr" defTabSz="914400" rtl="0" eaLnBrk="0" fontAlgn="base" latinLnBrk="0" hangingPunct="0">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Başvuru değerlendirmeye alınır</a:t>
            </a:r>
            <a:endParaRPr kumimoji="0" lang="tr-TR" sz="2000" b="1" i="0" u="none" strike="noStrike" cap="none" normalizeH="0" baseline="0" smtClean="0">
              <a:ln>
                <a:noFill/>
              </a:ln>
              <a:solidFill>
                <a:schemeClr val="tx1"/>
              </a:solidFill>
              <a:effectLst/>
              <a:latin typeface="Arial" pitchFamily="34" charset="0"/>
              <a:cs typeface="Arial" pitchFamily="34" charset="0"/>
            </a:endParaRPr>
          </a:p>
        </p:txBody>
      </p:sp>
      <p:sp>
        <p:nvSpPr>
          <p:cNvPr id="2063" name="Text Box 15"/>
          <p:cNvSpPr txBox="1">
            <a:spLocks noChangeArrowheads="1"/>
          </p:cNvSpPr>
          <p:nvPr/>
        </p:nvSpPr>
        <p:spPr bwMode="auto">
          <a:xfrm>
            <a:off x="2536708" y="2336374"/>
            <a:ext cx="1309687" cy="611542"/>
          </a:xfrm>
          <a:prstGeom prst="rect">
            <a:avLst/>
          </a:prstGeom>
          <a:noFill/>
          <a:ln w="10806">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1588" algn="ctr" defTabSz="914400" rtl="0" eaLnBrk="0" fontAlgn="base" latinLnBrk="0" hangingPunct="0">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Başvuru değerlendirmeye alınır</a:t>
            </a: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2062" name="Text Box 14"/>
          <p:cNvSpPr txBox="1">
            <a:spLocks noChangeArrowheads="1"/>
          </p:cNvSpPr>
          <p:nvPr/>
        </p:nvSpPr>
        <p:spPr bwMode="auto">
          <a:xfrm>
            <a:off x="8039693" y="2340473"/>
            <a:ext cx="1236662" cy="458787"/>
          </a:xfrm>
          <a:prstGeom prst="rect">
            <a:avLst/>
          </a:prstGeom>
          <a:noFill/>
          <a:ln w="10814">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Eksiklik Dönüşü</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1" name="Text Box 13"/>
          <p:cNvSpPr txBox="1">
            <a:spLocks noChangeArrowheads="1"/>
          </p:cNvSpPr>
          <p:nvPr/>
        </p:nvSpPr>
        <p:spPr bwMode="auto">
          <a:xfrm>
            <a:off x="8026684" y="1706065"/>
            <a:ext cx="1235075" cy="339725"/>
          </a:xfrm>
          <a:prstGeom prst="rect">
            <a:avLst/>
          </a:prstGeom>
          <a:noFill/>
          <a:ln w="10833">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Eksiklik Bildirimi</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6" name="image51.png"/>
          <p:cNvPicPr>
            <a:picLocks noChangeAspect="1" noChangeArrowheads="1"/>
          </p:cNvPicPr>
          <p:nvPr/>
        </p:nvPicPr>
        <p:blipFill>
          <a:blip r:embed="rId8"/>
          <a:srcRect/>
          <a:stretch>
            <a:fillRect/>
          </a:stretch>
        </p:blipFill>
        <p:spPr bwMode="auto">
          <a:xfrm>
            <a:off x="5606149" y="1454340"/>
            <a:ext cx="66675" cy="247650"/>
          </a:xfrm>
          <a:prstGeom prst="rect">
            <a:avLst/>
          </a:prstGeom>
          <a:noFill/>
        </p:spPr>
      </p:pic>
      <p:sp>
        <p:nvSpPr>
          <p:cNvPr id="2060" name="Text Box 12"/>
          <p:cNvSpPr txBox="1">
            <a:spLocks noChangeArrowheads="1"/>
          </p:cNvSpPr>
          <p:nvPr/>
        </p:nvSpPr>
        <p:spPr bwMode="auto">
          <a:xfrm>
            <a:off x="3712191" y="957334"/>
            <a:ext cx="4039737" cy="566738"/>
          </a:xfrm>
          <a:prstGeom prst="rect">
            <a:avLst/>
          </a:prstGeom>
          <a:noFill/>
          <a:ln w="10849">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5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Bina/yerleşkeler tarafından Ek-6/</a:t>
            </a:r>
            <a:r>
              <a:rPr kumimoji="0" lang="tr-TR" sz="105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A’da</a:t>
            </a:r>
            <a:r>
              <a:rPr kumimoji="0" lang="tr-TR" sz="105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belediyeler tarafından Ek-6/</a:t>
            </a:r>
            <a:r>
              <a:rPr kumimoji="0" lang="tr-TR" sz="105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B’de</a:t>
            </a:r>
            <a:r>
              <a:rPr kumimoji="0" lang="tr-TR" sz="105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yer alan bilgi ve belgelerle Sıfır Atık Bilgi Sistemi üzerinden belge başvurusunda bulunulur</a:t>
            </a:r>
            <a:endParaRPr kumimoji="0" lang="tr-T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AutoShape 7"/>
          <p:cNvSpPr>
            <a:spLocks/>
          </p:cNvSpPr>
          <p:nvPr/>
        </p:nvSpPr>
        <p:spPr bwMode="auto">
          <a:xfrm>
            <a:off x="3151684" y="1988498"/>
            <a:ext cx="66675" cy="323850"/>
          </a:xfrm>
          <a:custGeom>
            <a:avLst/>
            <a:gdLst/>
            <a:ahLst/>
            <a:cxnLst>
              <a:cxn ang="0">
                <a:pos x="43" y="403"/>
              </a:cxn>
              <a:cxn ang="0">
                <a:pos x="0" y="403"/>
              </a:cxn>
              <a:cxn ang="0">
                <a:pos x="51" y="510"/>
              </a:cxn>
              <a:cxn ang="0">
                <a:pos x="94" y="421"/>
              </a:cxn>
              <a:cxn ang="0">
                <a:pos x="43" y="421"/>
              </a:cxn>
              <a:cxn ang="0">
                <a:pos x="43" y="403"/>
              </a:cxn>
              <a:cxn ang="0">
                <a:pos x="60" y="0"/>
              </a:cxn>
              <a:cxn ang="0">
                <a:pos x="43" y="0"/>
              </a:cxn>
              <a:cxn ang="0">
                <a:pos x="43" y="421"/>
              </a:cxn>
              <a:cxn ang="0">
                <a:pos x="60" y="421"/>
              </a:cxn>
              <a:cxn ang="0">
                <a:pos x="60" y="0"/>
              </a:cxn>
              <a:cxn ang="0">
                <a:pos x="103" y="403"/>
              </a:cxn>
              <a:cxn ang="0">
                <a:pos x="60" y="403"/>
              </a:cxn>
              <a:cxn ang="0">
                <a:pos x="60" y="421"/>
              </a:cxn>
              <a:cxn ang="0">
                <a:pos x="94" y="421"/>
              </a:cxn>
              <a:cxn ang="0">
                <a:pos x="103" y="403"/>
              </a:cxn>
            </a:cxnLst>
            <a:rect l="0" t="0" r="r" b="b"/>
            <a:pathLst>
              <a:path w="104" h="510">
                <a:moveTo>
                  <a:pt x="43" y="403"/>
                </a:moveTo>
                <a:lnTo>
                  <a:pt x="0" y="403"/>
                </a:lnTo>
                <a:lnTo>
                  <a:pt x="51" y="510"/>
                </a:lnTo>
                <a:lnTo>
                  <a:pt x="94" y="421"/>
                </a:lnTo>
                <a:lnTo>
                  <a:pt x="43" y="421"/>
                </a:lnTo>
                <a:lnTo>
                  <a:pt x="43" y="403"/>
                </a:lnTo>
                <a:close/>
                <a:moveTo>
                  <a:pt x="60" y="0"/>
                </a:moveTo>
                <a:lnTo>
                  <a:pt x="43" y="0"/>
                </a:lnTo>
                <a:lnTo>
                  <a:pt x="43" y="421"/>
                </a:lnTo>
                <a:lnTo>
                  <a:pt x="60" y="421"/>
                </a:lnTo>
                <a:lnTo>
                  <a:pt x="60" y="0"/>
                </a:lnTo>
                <a:close/>
                <a:moveTo>
                  <a:pt x="103" y="403"/>
                </a:moveTo>
                <a:lnTo>
                  <a:pt x="60" y="403"/>
                </a:lnTo>
                <a:lnTo>
                  <a:pt x="60" y="421"/>
                </a:lnTo>
                <a:lnTo>
                  <a:pt x="94" y="421"/>
                </a:lnTo>
                <a:lnTo>
                  <a:pt x="103" y="40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054" name="Text Box 6"/>
          <p:cNvSpPr txBox="1">
            <a:spLocks noChangeArrowheads="1"/>
          </p:cNvSpPr>
          <p:nvPr/>
        </p:nvSpPr>
        <p:spPr bwMode="auto">
          <a:xfrm>
            <a:off x="1921254" y="5845152"/>
            <a:ext cx="2498725" cy="781050"/>
          </a:xfrm>
          <a:prstGeom prst="rect">
            <a:avLst/>
          </a:prstGeom>
          <a:noFill/>
          <a:ln w="10826">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 yıl faaliyetin ardından</a:t>
            </a:r>
            <a:endParaRPr kumimoji="0" lang="tr-TR"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Bina/yerleşkeler Ek-7/</a:t>
            </a:r>
            <a:r>
              <a:rPr kumimoji="0" lang="tr-TR" sz="9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A’daki</a:t>
            </a:r>
            <a:r>
              <a:rPr kumimoji="0" lang="tr-TR" sz="9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belediyeler Ek-7/</a:t>
            </a:r>
            <a:r>
              <a:rPr kumimoji="0" lang="tr-TR" sz="9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B’deki</a:t>
            </a:r>
            <a:r>
              <a:rPr kumimoji="0" lang="tr-TR" sz="9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puanlama kriterleri çerçevesinde başvuru yapar.</a:t>
            </a:r>
            <a:endParaRPr kumimoji="0" lang="tr-T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AutoShape 5"/>
          <p:cNvSpPr>
            <a:spLocks/>
          </p:cNvSpPr>
          <p:nvPr/>
        </p:nvSpPr>
        <p:spPr bwMode="auto">
          <a:xfrm>
            <a:off x="6502067" y="1926135"/>
            <a:ext cx="1406525" cy="68263"/>
          </a:xfrm>
          <a:custGeom>
            <a:avLst/>
            <a:gdLst/>
            <a:ahLst/>
            <a:cxnLst>
              <a:cxn ang="0">
                <a:pos x="2113" y="62"/>
              </a:cxn>
              <a:cxn ang="0">
                <a:pos x="2112" y="107"/>
              </a:cxn>
              <a:cxn ang="0">
                <a:pos x="2199" y="62"/>
              </a:cxn>
              <a:cxn ang="0">
                <a:pos x="2130" y="62"/>
              </a:cxn>
              <a:cxn ang="0">
                <a:pos x="2113" y="62"/>
              </a:cxn>
              <a:cxn ang="0">
                <a:pos x="2113" y="44"/>
              </a:cxn>
              <a:cxn ang="0">
                <a:pos x="2113" y="62"/>
              </a:cxn>
              <a:cxn ang="0">
                <a:pos x="2130" y="62"/>
              </a:cxn>
              <a:cxn ang="0">
                <a:pos x="2130" y="44"/>
              </a:cxn>
              <a:cxn ang="0">
                <a:pos x="2113" y="44"/>
              </a:cxn>
              <a:cxn ang="0">
                <a:pos x="2113" y="0"/>
              </a:cxn>
              <a:cxn ang="0">
                <a:pos x="2113" y="44"/>
              </a:cxn>
              <a:cxn ang="0">
                <a:pos x="2130" y="44"/>
              </a:cxn>
              <a:cxn ang="0">
                <a:pos x="2130" y="62"/>
              </a:cxn>
              <a:cxn ang="0">
                <a:pos x="2199" y="62"/>
              </a:cxn>
              <a:cxn ang="0">
                <a:pos x="2216" y="54"/>
              </a:cxn>
              <a:cxn ang="0">
                <a:pos x="2113" y="0"/>
              </a:cxn>
              <a:cxn ang="0">
                <a:pos x="0" y="34"/>
              </a:cxn>
              <a:cxn ang="0">
                <a:pos x="0" y="52"/>
              </a:cxn>
              <a:cxn ang="0">
                <a:pos x="2113" y="62"/>
              </a:cxn>
              <a:cxn ang="0">
                <a:pos x="2113" y="44"/>
              </a:cxn>
              <a:cxn ang="0">
                <a:pos x="0" y="34"/>
              </a:cxn>
            </a:cxnLst>
            <a:rect l="0" t="0" r="r" b="b"/>
            <a:pathLst>
              <a:path w="2216" h="107">
                <a:moveTo>
                  <a:pt x="2113" y="62"/>
                </a:moveTo>
                <a:lnTo>
                  <a:pt x="2112" y="107"/>
                </a:lnTo>
                <a:lnTo>
                  <a:pt x="2199" y="62"/>
                </a:lnTo>
                <a:lnTo>
                  <a:pt x="2130" y="62"/>
                </a:lnTo>
                <a:lnTo>
                  <a:pt x="2113" y="62"/>
                </a:lnTo>
                <a:close/>
                <a:moveTo>
                  <a:pt x="2113" y="44"/>
                </a:moveTo>
                <a:lnTo>
                  <a:pt x="2113" y="62"/>
                </a:lnTo>
                <a:lnTo>
                  <a:pt x="2130" y="62"/>
                </a:lnTo>
                <a:lnTo>
                  <a:pt x="2130" y="44"/>
                </a:lnTo>
                <a:lnTo>
                  <a:pt x="2113" y="44"/>
                </a:lnTo>
                <a:close/>
                <a:moveTo>
                  <a:pt x="2113" y="0"/>
                </a:moveTo>
                <a:lnTo>
                  <a:pt x="2113" y="44"/>
                </a:lnTo>
                <a:lnTo>
                  <a:pt x="2130" y="44"/>
                </a:lnTo>
                <a:lnTo>
                  <a:pt x="2130" y="62"/>
                </a:lnTo>
                <a:lnTo>
                  <a:pt x="2199" y="62"/>
                </a:lnTo>
                <a:lnTo>
                  <a:pt x="2216" y="54"/>
                </a:lnTo>
                <a:lnTo>
                  <a:pt x="2113" y="0"/>
                </a:lnTo>
                <a:close/>
                <a:moveTo>
                  <a:pt x="0" y="34"/>
                </a:moveTo>
                <a:lnTo>
                  <a:pt x="0" y="52"/>
                </a:lnTo>
                <a:lnTo>
                  <a:pt x="2113" y="62"/>
                </a:lnTo>
                <a:lnTo>
                  <a:pt x="2113" y="44"/>
                </a:lnTo>
                <a:lnTo>
                  <a:pt x="0"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052" name="Text Box 4"/>
          <p:cNvSpPr txBox="1">
            <a:spLocks noChangeArrowheads="1"/>
          </p:cNvSpPr>
          <p:nvPr/>
        </p:nvSpPr>
        <p:spPr bwMode="auto">
          <a:xfrm>
            <a:off x="8271728" y="3934466"/>
            <a:ext cx="1006475" cy="446467"/>
          </a:xfrm>
          <a:prstGeom prst="rect">
            <a:avLst/>
          </a:prstGeom>
          <a:noFill/>
          <a:ln w="10732">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Uygun değil</a:t>
            </a: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Başvuru</a:t>
            </a: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iade edilir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5053605" y="5909623"/>
            <a:ext cx="1417638" cy="658813"/>
          </a:xfrm>
          <a:prstGeom prst="rect">
            <a:avLst/>
          </a:prstGeom>
          <a:noFill/>
          <a:ln w="10794">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33338" algn="just"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Yapılan puanlama çerçevesinde belge seviyesi belirlenir</a:t>
            </a: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Text Box 2"/>
          <p:cNvSpPr txBox="1">
            <a:spLocks noChangeArrowheads="1"/>
          </p:cNvSpPr>
          <p:nvPr/>
        </p:nvSpPr>
        <p:spPr bwMode="auto">
          <a:xfrm>
            <a:off x="7087145" y="5913722"/>
            <a:ext cx="1293812" cy="720725"/>
          </a:xfrm>
          <a:prstGeom prst="rect">
            <a:avLst/>
          </a:prstGeom>
          <a:noFill/>
          <a:ln w="10772">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Başvuru sahibi tarafından belge ücreti yatırılır</a:t>
            </a: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2049" name="Text Box 1"/>
          <p:cNvSpPr txBox="1">
            <a:spLocks noChangeArrowheads="1"/>
          </p:cNvSpPr>
          <p:nvPr/>
        </p:nvSpPr>
        <p:spPr bwMode="auto">
          <a:xfrm>
            <a:off x="9020767" y="6062000"/>
            <a:ext cx="2225675" cy="314325"/>
          </a:xfrm>
          <a:prstGeom prst="rect">
            <a:avLst/>
          </a:prstGeom>
          <a:noFill/>
          <a:ln w="10851">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Sıfır Atık Belgesi Düzenlenir</a:t>
            </a:r>
            <a:endParaRPr kumimoji="0" lang="tr-T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2083" name="Rectangle 35"/>
          <p:cNvSpPr>
            <a:spLocks noChangeArrowheads="1"/>
          </p:cNvSpPr>
          <p:nvPr/>
        </p:nvSpPr>
        <p:spPr bwMode="auto">
          <a:xfrm>
            <a:off x="1924334" y="3"/>
            <a:ext cx="724696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itchFamily="34" charset="0"/>
                <a:cs typeface="Arial" pitchFamily="34" charset="0"/>
              </a:rPr>
              <a:t>EK-5</a:t>
            </a:r>
            <a:endParaRPr kumimoji="0" lang="tr-TR"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SIFIR ATIK BELGE SÜRECİ</a:t>
            </a:r>
            <a:endParaRPr kumimoji="0" lang="tr-T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085" name="Rectangle 37"/>
          <p:cNvSpPr>
            <a:spLocks noChangeArrowheads="1"/>
          </p:cNvSpPr>
          <p:nvPr/>
        </p:nvSpPr>
        <p:spPr bwMode="auto">
          <a:xfrm>
            <a:off x="0" y="9144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tr-TR"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86" name="Rectangle 38"/>
          <p:cNvSpPr>
            <a:spLocks noChangeArrowheads="1"/>
          </p:cNvSpPr>
          <p:nvPr/>
        </p:nvSpPr>
        <p:spPr bwMode="auto">
          <a:xfrm>
            <a:off x="0" y="11239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88" name="Rectangle 40"/>
          <p:cNvSpPr>
            <a:spLocks noChangeArrowheads="1"/>
          </p:cNvSpPr>
          <p:nvPr/>
        </p:nvSpPr>
        <p:spPr bwMode="auto">
          <a:xfrm>
            <a:off x="0" y="15144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90" name="Rectangle 42"/>
          <p:cNvSpPr>
            <a:spLocks noChangeArrowheads="1"/>
          </p:cNvSpPr>
          <p:nvPr/>
        </p:nvSpPr>
        <p:spPr bwMode="auto">
          <a:xfrm>
            <a:off x="0" y="1905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79688"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91" name="Rectangle 43"/>
          <p:cNvSpPr>
            <a:spLocks noChangeArrowheads="1"/>
          </p:cNvSpPr>
          <p:nvPr/>
        </p:nvSpPr>
        <p:spPr bwMode="auto">
          <a:xfrm>
            <a:off x="0" y="1905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tr-TR"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97" name="Rectangle 49"/>
          <p:cNvSpPr>
            <a:spLocks noChangeArrowheads="1"/>
          </p:cNvSpPr>
          <p:nvPr/>
        </p:nvSpPr>
        <p:spPr bwMode="auto">
          <a:xfrm>
            <a:off x="0" y="1905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tr-TR"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tr-TR"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AutoShape 31"/>
          <p:cNvSpPr>
            <a:spLocks/>
          </p:cNvSpPr>
          <p:nvPr/>
        </p:nvSpPr>
        <p:spPr bwMode="auto">
          <a:xfrm>
            <a:off x="8694951" y="3566023"/>
            <a:ext cx="66675" cy="347662"/>
          </a:xfrm>
          <a:custGeom>
            <a:avLst/>
            <a:gdLst/>
            <a:ahLst/>
            <a:cxnLst>
              <a:cxn ang="0">
                <a:pos x="43" y="439"/>
              </a:cxn>
              <a:cxn ang="0">
                <a:pos x="0" y="439"/>
              </a:cxn>
              <a:cxn ang="0">
                <a:pos x="51" y="546"/>
              </a:cxn>
              <a:cxn ang="0">
                <a:pos x="94" y="457"/>
              </a:cxn>
              <a:cxn ang="0">
                <a:pos x="43" y="457"/>
              </a:cxn>
              <a:cxn ang="0">
                <a:pos x="43" y="439"/>
              </a:cxn>
              <a:cxn ang="0">
                <a:pos x="60" y="0"/>
              </a:cxn>
              <a:cxn ang="0">
                <a:pos x="43" y="0"/>
              </a:cxn>
              <a:cxn ang="0">
                <a:pos x="43" y="457"/>
              </a:cxn>
              <a:cxn ang="0">
                <a:pos x="60" y="457"/>
              </a:cxn>
              <a:cxn ang="0">
                <a:pos x="60" y="0"/>
              </a:cxn>
              <a:cxn ang="0">
                <a:pos x="103" y="439"/>
              </a:cxn>
              <a:cxn ang="0">
                <a:pos x="60" y="439"/>
              </a:cxn>
              <a:cxn ang="0">
                <a:pos x="60" y="457"/>
              </a:cxn>
              <a:cxn ang="0">
                <a:pos x="94" y="457"/>
              </a:cxn>
              <a:cxn ang="0">
                <a:pos x="103" y="439"/>
              </a:cxn>
            </a:cxnLst>
            <a:rect l="0" t="0" r="r" b="b"/>
            <a:pathLst>
              <a:path w="104" h="547">
                <a:moveTo>
                  <a:pt x="43" y="439"/>
                </a:moveTo>
                <a:lnTo>
                  <a:pt x="0" y="439"/>
                </a:lnTo>
                <a:lnTo>
                  <a:pt x="51" y="546"/>
                </a:lnTo>
                <a:lnTo>
                  <a:pt x="94" y="457"/>
                </a:lnTo>
                <a:lnTo>
                  <a:pt x="43" y="457"/>
                </a:lnTo>
                <a:lnTo>
                  <a:pt x="43" y="439"/>
                </a:lnTo>
                <a:close/>
                <a:moveTo>
                  <a:pt x="60" y="0"/>
                </a:moveTo>
                <a:lnTo>
                  <a:pt x="43" y="0"/>
                </a:lnTo>
                <a:lnTo>
                  <a:pt x="43" y="457"/>
                </a:lnTo>
                <a:lnTo>
                  <a:pt x="60" y="457"/>
                </a:lnTo>
                <a:lnTo>
                  <a:pt x="60" y="0"/>
                </a:lnTo>
                <a:close/>
                <a:moveTo>
                  <a:pt x="103" y="439"/>
                </a:moveTo>
                <a:lnTo>
                  <a:pt x="60" y="439"/>
                </a:lnTo>
                <a:lnTo>
                  <a:pt x="60" y="457"/>
                </a:lnTo>
                <a:lnTo>
                  <a:pt x="94" y="457"/>
                </a:lnTo>
                <a:lnTo>
                  <a:pt x="103" y="4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48" name="AutoShape 21"/>
          <p:cNvSpPr>
            <a:spLocks/>
          </p:cNvSpPr>
          <p:nvPr/>
        </p:nvSpPr>
        <p:spPr bwMode="auto">
          <a:xfrm rot="10800000">
            <a:off x="4458033" y="6196109"/>
            <a:ext cx="520700" cy="68262"/>
          </a:xfrm>
          <a:custGeom>
            <a:avLst/>
            <a:gdLst/>
            <a:ahLst/>
            <a:cxnLst>
              <a:cxn ang="0">
                <a:pos x="103" y="0"/>
              </a:cxn>
              <a:cxn ang="0">
                <a:pos x="0" y="53"/>
              </a:cxn>
              <a:cxn ang="0">
                <a:pos x="103" y="106"/>
              </a:cxn>
              <a:cxn ang="0">
                <a:pos x="103" y="62"/>
              </a:cxn>
              <a:cxn ang="0">
                <a:pos x="86" y="62"/>
              </a:cxn>
              <a:cxn ang="0">
                <a:pos x="86" y="44"/>
              </a:cxn>
              <a:cxn ang="0">
                <a:pos x="103" y="44"/>
              </a:cxn>
              <a:cxn ang="0">
                <a:pos x="103" y="0"/>
              </a:cxn>
              <a:cxn ang="0">
                <a:pos x="103" y="44"/>
              </a:cxn>
              <a:cxn ang="0">
                <a:pos x="86" y="44"/>
              </a:cxn>
              <a:cxn ang="0">
                <a:pos x="86" y="62"/>
              </a:cxn>
              <a:cxn ang="0">
                <a:pos x="103" y="62"/>
              </a:cxn>
              <a:cxn ang="0">
                <a:pos x="103" y="44"/>
              </a:cxn>
              <a:cxn ang="0">
                <a:pos x="818" y="44"/>
              </a:cxn>
              <a:cxn ang="0">
                <a:pos x="103" y="44"/>
              </a:cxn>
              <a:cxn ang="0">
                <a:pos x="103" y="62"/>
              </a:cxn>
              <a:cxn ang="0">
                <a:pos x="818" y="62"/>
              </a:cxn>
              <a:cxn ang="0">
                <a:pos x="818" y="44"/>
              </a:cxn>
            </a:cxnLst>
            <a:rect l="0" t="0" r="r" b="b"/>
            <a:pathLst>
              <a:path w="819" h="107">
                <a:moveTo>
                  <a:pt x="103" y="0"/>
                </a:moveTo>
                <a:lnTo>
                  <a:pt x="0" y="53"/>
                </a:lnTo>
                <a:lnTo>
                  <a:pt x="103" y="106"/>
                </a:lnTo>
                <a:lnTo>
                  <a:pt x="103" y="62"/>
                </a:lnTo>
                <a:lnTo>
                  <a:pt x="86" y="62"/>
                </a:lnTo>
                <a:lnTo>
                  <a:pt x="86" y="44"/>
                </a:lnTo>
                <a:lnTo>
                  <a:pt x="103" y="44"/>
                </a:lnTo>
                <a:lnTo>
                  <a:pt x="103" y="0"/>
                </a:lnTo>
                <a:close/>
                <a:moveTo>
                  <a:pt x="103" y="44"/>
                </a:moveTo>
                <a:lnTo>
                  <a:pt x="86" y="44"/>
                </a:lnTo>
                <a:lnTo>
                  <a:pt x="86" y="62"/>
                </a:lnTo>
                <a:lnTo>
                  <a:pt x="103" y="62"/>
                </a:lnTo>
                <a:lnTo>
                  <a:pt x="103" y="44"/>
                </a:lnTo>
                <a:close/>
                <a:moveTo>
                  <a:pt x="818" y="44"/>
                </a:moveTo>
                <a:lnTo>
                  <a:pt x="103" y="44"/>
                </a:lnTo>
                <a:lnTo>
                  <a:pt x="103" y="62"/>
                </a:lnTo>
                <a:lnTo>
                  <a:pt x="818" y="62"/>
                </a:lnTo>
                <a:lnTo>
                  <a:pt x="818"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49" name="AutoShape 21"/>
          <p:cNvSpPr>
            <a:spLocks/>
          </p:cNvSpPr>
          <p:nvPr/>
        </p:nvSpPr>
        <p:spPr bwMode="auto">
          <a:xfrm rot="10800000">
            <a:off x="6493824" y="6212031"/>
            <a:ext cx="520700" cy="68262"/>
          </a:xfrm>
          <a:custGeom>
            <a:avLst/>
            <a:gdLst/>
            <a:ahLst/>
            <a:cxnLst>
              <a:cxn ang="0">
                <a:pos x="103" y="0"/>
              </a:cxn>
              <a:cxn ang="0">
                <a:pos x="0" y="53"/>
              </a:cxn>
              <a:cxn ang="0">
                <a:pos x="103" y="106"/>
              </a:cxn>
              <a:cxn ang="0">
                <a:pos x="103" y="62"/>
              </a:cxn>
              <a:cxn ang="0">
                <a:pos x="86" y="62"/>
              </a:cxn>
              <a:cxn ang="0">
                <a:pos x="86" y="44"/>
              </a:cxn>
              <a:cxn ang="0">
                <a:pos x="103" y="44"/>
              </a:cxn>
              <a:cxn ang="0">
                <a:pos x="103" y="0"/>
              </a:cxn>
              <a:cxn ang="0">
                <a:pos x="103" y="44"/>
              </a:cxn>
              <a:cxn ang="0">
                <a:pos x="86" y="44"/>
              </a:cxn>
              <a:cxn ang="0">
                <a:pos x="86" y="62"/>
              </a:cxn>
              <a:cxn ang="0">
                <a:pos x="103" y="62"/>
              </a:cxn>
              <a:cxn ang="0">
                <a:pos x="103" y="44"/>
              </a:cxn>
              <a:cxn ang="0">
                <a:pos x="818" y="44"/>
              </a:cxn>
              <a:cxn ang="0">
                <a:pos x="103" y="44"/>
              </a:cxn>
              <a:cxn ang="0">
                <a:pos x="103" y="62"/>
              </a:cxn>
              <a:cxn ang="0">
                <a:pos x="818" y="62"/>
              </a:cxn>
              <a:cxn ang="0">
                <a:pos x="818" y="44"/>
              </a:cxn>
            </a:cxnLst>
            <a:rect l="0" t="0" r="r" b="b"/>
            <a:pathLst>
              <a:path w="819" h="107">
                <a:moveTo>
                  <a:pt x="103" y="0"/>
                </a:moveTo>
                <a:lnTo>
                  <a:pt x="0" y="53"/>
                </a:lnTo>
                <a:lnTo>
                  <a:pt x="103" y="106"/>
                </a:lnTo>
                <a:lnTo>
                  <a:pt x="103" y="62"/>
                </a:lnTo>
                <a:lnTo>
                  <a:pt x="86" y="62"/>
                </a:lnTo>
                <a:lnTo>
                  <a:pt x="86" y="44"/>
                </a:lnTo>
                <a:lnTo>
                  <a:pt x="103" y="44"/>
                </a:lnTo>
                <a:lnTo>
                  <a:pt x="103" y="0"/>
                </a:lnTo>
                <a:close/>
                <a:moveTo>
                  <a:pt x="103" y="44"/>
                </a:moveTo>
                <a:lnTo>
                  <a:pt x="86" y="44"/>
                </a:lnTo>
                <a:lnTo>
                  <a:pt x="86" y="62"/>
                </a:lnTo>
                <a:lnTo>
                  <a:pt x="103" y="62"/>
                </a:lnTo>
                <a:lnTo>
                  <a:pt x="103" y="44"/>
                </a:lnTo>
                <a:close/>
                <a:moveTo>
                  <a:pt x="818" y="44"/>
                </a:moveTo>
                <a:lnTo>
                  <a:pt x="103" y="44"/>
                </a:lnTo>
                <a:lnTo>
                  <a:pt x="103" y="62"/>
                </a:lnTo>
                <a:lnTo>
                  <a:pt x="818" y="62"/>
                </a:lnTo>
                <a:lnTo>
                  <a:pt x="818"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50" name="AutoShape 30"/>
          <p:cNvSpPr>
            <a:spLocks/>
          </p:cNvSpPr>
          <p:nvPr/>
        </p:nvSpPr>
        <p:spPr bwMode="auto">
          <a:xfrm rot="9385944">
            <a:off x="4340941" y="5148569"/>
            <a:ext cx="4076487" cy="86933"/>
          </a:xfrm>
          <a:custGeom>
            <a:avLst/>
            <a:gdLst/>
            <a:ahLst/>
            <a:cxnLst>
              <a:cxn ang="0">
                <a:pos x="103" y="0"/>
              </a:cxn>
              <a:cxn ang="0">
                <a:pos x="0" y="53"/>
              </a:cxn>
              <a:cxn ang="0">
                <a:pos x="103" y="107"/>
              </a:cxn>
              <a:cxn ang="0">
                <a:pos x="103" y="62"/>
              </a:cxn>
              <a:cxn ang="0">
                <a:pos x="86" y="62"/>
              </a:cxn>
              <a:cxn ang="0">
                <a:pos x="86" y="44"/>
              </a:cxn>
              <a:cxn ang="0">
                <a:pos x="103" y="44"/>
              </a:cxn>
              <a:cxn ang="0">
                <a:pos x="103" y="0"/>
              </a:cxn>
              <a:cxn ang="0">
                <a:pos x="103" y="44"/>
              </a:cxn>
              <a:cxn ang="0">
                <a:pos x="86" y="44"/>
              </a:cxn>
              <a:cxn ang="0">
                <a:pos x="86" y="62"/>
              </a:cxn>
              <a:cxn ang="0">
                <a:pos x="103" y="62"/>
              </a:cxn>
              <a:cxn ang="0">
                <a:pos x="103" y="44"/>
              </a:cxn>
              <a:cxn ang="0">
                <a:pos x="422" y="44"/>
              </a:cxn>
              <a:cxn ang="0">
                <a:pos x="103" y="44"/>
              </a:cxn>
              <a:cxn ang="0">
                <a:pos x="103" y="62"/>
              </a:cxn>
              <a:cxn ang="0">
                <a:pos x="422" y="62"/>
              </a:cxn>
              <a:cxn ang="0">
                <a:pos x="422" y="44"/>
              </a:cxn>
            </a:cxnLst>
            <a:rect l="0" t="0" r="r" b="b"/>
            <a:pathLst>
              <a:path w="422" h="107">
                <a:moveTo>
                  <a:pt x="103" y="0"/>
                </a:moveTo>
                <a:lnTo>
                  <a:pt x="0" y="53"/>
                </a:lnTo>
                <a:lnTo>
                  <a:pt x="103" y="107"/>
                </a:lnTo>
                <a:lnTo>
                  <a:pt x="103" y="62"/>
                </a:lnTo>
                <a:lnTo>
                  <a:pt x="86" y="62"/>
                </a:lnTo>
                <a:lnTo>
                  <a:pt x="86" y="44"/>
                </a:lnTo>
                <a:lnTo>
                  <a:pt x="103" y="44"/>
                </a:lnTo>
                <a:lnTo>
                  <a:pt x="103" y="0"/>
                </a:lnTo>
                <a:close/>
                <a:moveTo>
                  <a:pt x="103" y="44"/>
                </a:moveTo>
                <a:lnTo>
                  <a:pt x="86" y="44"/>
                </a:lnTo>
                <a:lnTo>
                  <a:pt x="86" y="62"/>
                </a:lnTo>
                <a:lnTo>
                  <a:pt x="103" y="62"/>
                </a:lnTo>
                <a:lnTo>
                  <a:pt x="103" y="44"/>
                </a:lnTo>
                <a:close/>
                <a:moveTo>
                  <a:pt x="422" y="44"/>
                </a:moveTo>
                <a:lnTo>
                  <a:pt x="103" y="44"/>
                </a:lnTo>
                <a:lnTo>
                  <a:pt x="103" y="62"/>
                </a:lnTo>
                <a:lnTo>
                  <a:pt x="422" y="62"/>
                </a:lnTo>
                <a:lnTo>
                  <a:pt x="422"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51" name="AutoShape 7"/>
          <p:cNvSpPr>
            <a:spLocks/>
          </p:cNvSpPr>
          <p:nvPr/>
        </p:nvSpPr>
        <p:spPr bwMode="auto">
          <a:xfrm>
            <a:off x="3222198" y="5498247"/>
            <a:ext cx="66675" cy="323850"/>
          </a:xfrm>
          <a:custGeom>
            <a:avLst/>
            <a:gdLst/>
            <a:ahLst/>
            <a:cxnLst>
              <a:cxn ang="0">
                <a:pos x="43" y="403"/>
              </a:cxn>
              <a:cxn ang="0">
                <a:pos x="0" y="403"/>
              </a:cxn>
              <a:cxn ang="0">
                <a:pos x="51" y="510"/>
              </a:cxn>
              <a:cxn ang="0">
                <a:pos x="94" y="421"/>
              </a:cxn>
              <a:cxn ang="0">
                <a:pos x="43" y="421"/>
              </a:cxn>
              <a:cxn ang="0">
                <a:pos x="43" y="403"/>
              </a:cxn>
              <a:cxn ang="0">
                <a:pos x="60" y="0"/>
              </a:cxn>
              <a:cxn ang="0">
                <a:pos x="43" y="0"/>
              </a:cxn>
              <a:cxn ang="0">
                <a:pos x="43" y="421"/>
              </a:cxn>
              <a:cxn ang="0">
                <a:pos x="60" y="421"/>
              </a:cxn>
              <a:cxn ang="0">
                <a:pos x="60" y="0"/>
              </a:cxn>
              <a:cxn ang="0">
                <a:pos x="103" y="403"/>
              </a:cxn>
              <a:cxn ang="0">
                <a:pos x="60" y="403"/>
              </a:cxn>
              <a:cxn ang="0">
                <a:pos x="60" y="421"/>
              </a:cxn>
              <a:cxn ang="0">
                <a:pos x="94" y="421"/>
              </a:cxn>
              <a:cxn ang="0">
                <a:pos x="103" y="403"/>
              </a:cxn>
            </a:cxnLst>
            <a:rect l="0" t="0" r="r" b="b"/>
            <a:pathLst>
              <a:path w="104" h="510">
                <a:moveTo>
                  <a:pt x="43" y="403"/>
                </a:moveTo>
                <a:lnTo>
                  <a:pt x="0" y="403"/>
                </a:lnTo>
                <a:lnTo>
                  <a:pt x="51" y="510"/>
                </a:lnTo>
                <a:lnTo>
                  <a:pt x="94" y="421"/>
                </a:lnTo>
                <a:lnTo>
                  <a:pt x="43" y="421"/>
                </a:lnTo>
                <a:lnTo>
                  <a:pt x="43" y="403"/>
                </a:lnTo>
                <a:close/>
                <a:moveTo>
                  <a:pt x="60" y="0"/>
                </a:moveTo>
                <a:lnTo>
                  <a:pt x="43" y="0"/>
                </a:lnTo>
                <a:lnTo>
                  <a:pt x="43" y="421"/>
                </a:lnTo>
                <a:lnTo>
                  <a:pt x="60" y="421"/>
                </a:lnTo>
                <a:lnTo>
                  <a:pt x="60" y="0"/>
                </a:lnTo>
                <a:close/>
                <a:moveTo>
                  <a:pt x="103" y="403"/>
                </a:moveTo>
                <a:lnTo>
                  <a:pt x="60" y="403"/>
                </a:lnTo>
                <a:lnTo>
                  <a:pt x="60" y="421"/>
                </a:lnTo>
                <a:lnTo>
                  <a:pt x="94" y="421"/>
                </a:lnTo>
                <a:lnTo>
                  <a:pt x="103" y="40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52" name="AutoShape 21"/>
          <p:cNvSpPr>
            <a:spLocks/>
          </p:cNvSpPr>
          <p:nvPr/>
        </p:nvSpPr>
        <p:spPr bwMode="auto">
          <a:xfrm rot="10800000">
            <a:off x="8434081" y="6173362"/>
            <a:ext cx="520700" cy="68262"/>
          </a:xfrm>
          <a:custGeom>
            <a:avLst/>
            <a:gdLst/>
            <a:ahLst/>
            <a:cxnLst>
              <a:cxn ang="0">
                <a:pos x="103" y="0"/>
              </a:cxn>
              <a:cxn ang="0">
                <a:pos x="0" y="53"/>
              </a:cxn>
              <a:cxn ang="0">
                <a:pos x="103" y="106"/>
              </a:cxn>
              <a:cxn ang="0">
                <a:pos x="103" y="62"/>
              </a:cxn>
              <a:cxn ang="0">
                <a:pos x="86" y="62"/>
              </a:cxn>
              <a:cxn ang="0">
                <a:pos x="86" y="44"/>
              </a:cxn>
              <a:cxn ang="0">
                <a:pos x="103" y="44"/>
              </a:cxn>
              <a:cxn ang="0">
                <a:pos x="103" y="0"/>
              </a:cxn>
              <a:cxn ang="0">
                <a:pos x="103" y="44"/>
              </a:cxn>
              <a:cxn ang="0">
                <a:pos x="86" y="44"/>
              </a:cxn>
              <a:cxn ang="0">
                <a:pos x="86" y="62"/>
              </a:cxn>
              <a:cxn ang="0">
                <a:pos x="103" y="62"/>
              </a:cxn>
              <a:cxn ang="0">
                <a:pos x="103" y="44"/>
              </a:cxn>
              <a:cxn ang="0">
                <a:pos x="818" y="44"/>
              </a:cxn>
              <a:cxn ang="0">
                <a:pos x="103" y="44"/>
              </a:cxn>
              <a:cxn ang="0">
                <a:pos x="103" y="62"/>
              </a:cxn>
              <a:cxn ang="0">
                <a:pos x="818" y="62"/>
              </a:cxn>
              <a:cxn ang="0">
                <a:pos x="818" y="44"/>
              </a:cxn>
            </a:cxnLst>
            <a:rect l="0" t="0" r="r" b="b"/>
            <a:pathLst>
              <a:path w="819" h="107">
                <a:moveTo>
                  <a:pt x="103" y="0"/>
                </a:moveTo>
                <a:lnTo>
                  <a:pt x="0" y="53"/>
                </a:lnTo>
                <a:lnTo>
                  <a:pt x="103" y="106"/>
                </a:lnTo>
                <a:lnTo>
                  <a:pt x="103" y="62"/>
                </a:lnTo>
                <a:lnTo>
                  <a:pt x="86" y="62"/>
                </a:lnTo>
                <a:lnTo>
                  <a:pt x="86" y="44"/>
                </a:lnTo>
                <a:lnTo>
                  <a:pt x="103" y="44"/>
                </a:lnTo>
                <a:lnTo>
                  <a:pt x="103" y="0"/>
                </a:lnTo>
                <a:close/>
                <a:moveTo>
                  <a:pt x="103" y="44"/>
                </a:moveTo>
                <a:lnTo>
                  <a:pt x="86" y="44"/>
                </a:lnTo>
                <a:lnTo>
                  <a:pt x="86" y="62"/>
                </a:lnTo>
                <a:lnTo>
                  <a:pt x="103" y="62"/>
                </a:lnTo>
                <a:lnTo>
                  <a:pt x="103" y="44"/>
                </a:lnTo>
                <a:close/>
                <a:moveTo>
                  <a:pt x="818" y="44"/>
                </a:moveTo>
                <a:lnTo>
                  <a:pt x="103" y="44"/>
                </a:lnTo>
                <a:lnTo>
                  <a:pt x="103" y="62"/>
                </a:lnTo>
                <a:lnTo>
                  <a:pt x="818" y="62"/>
                </a:lnTo>
                <a:lnTo>
                  <a:pt x="818"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4272108496"/>
              </p:ext>
            </p:extLst>
          </p:nvPr>
        </p:nvGraphicFramePr>
        <p:xfrm>
          <a:off x="449642" y="1277120"/>
          <a:ext cx="5132292" cy="2093878"/>
        </p:xfrm>
        <a:graphic>
          <a:graphicData uri="http://schemas.openxmlformats.org/drawingml/2006/table">
            <a:tbl>
              <a:tblPr firstRow="1" firstCol="1" bandRow="1">
                <a:tableStyleId>{0660B408-B3CF-4A94-85FC-2B1E0A45F4A2}</a:tableStyleId>
              </a:tblPr>
              <a:tblGrid>
                <a:gridCol w="3526654">
                  <a:extLst>
                    <a:ext uri="{9D8B030D-6E8A-4147-A177-3AD203B41FA5}">
                      <a16:colId xmlns:a16="http://schemas.microsoft.com/office/drawing/2014/main" val="20000"/>
                    </a:ext>
                  </a:extLst>
                </a:gridCol>
                <a:gridCol w="1605638">
                  <a:extLst>
                    <a:ext uri="{9D8B030D-6E8A-4147-A177-3AD203B41FA5}">
                      <a16:colId xmlns:a16="http://schemas.microsoft.com/office/drawing/2014/main" val="20001"/>
                    </a:ext>
                  </a:extLst>
                </a:gridCol>
              </a:tblGrid>
              <a:tr h="287947">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Atık Azaltımı/Önlenmesi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Puan</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575895">
                <a:tc>
                  <a:txBody>
                    <a:bodyPr/>
                    <a:lstStyle/>
                    <a:p>
                      <a:pPr>
                        <a:lnSpc>
                          <a:spcPct val="115000"/>
                        </a:lnSpc>
                        <a:spcAft>
                          <a:spcPts val="0"/>
                        </a:spcAft>
                      </a:pPr>
                      <a:r>
                        <a:rPr lang="tr-TR" sz="1600" b="0" dirty="0" smtClean="0">
                          <a:effectLst/>
                          <a:latin typeface="Arial" panose="020B0604020202020204" pitchFamily="34" charset="0"/>
                          <a:cs typeface="Arial" panose="020B0604020202020204" pitchFamily="34" charset="0"/>
                        </a:rPr>
                        <a:t>Azaltılan </a:t>
                      </a:r>
                      <a:r>
                        <a:rPr lang="tr-TR" sz="1600" b="0" dirty="0">
                          <a:effectLst/>
                          <a:latin typeface="Arial" panose="020B0604020202020204" pitchFamily="34" charset="0"/>
                          <a:cs typeface="Arial" panose="020B0604020202020204" pitchFamily="34" charset="0"/>
                        </a:rPr>
                        <a:t>atık miktarının raporlanması</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5</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654141">
                <a:tc>
                  <a:txBody>
                    <a:bodyPr/>
                    <a:lstStyle/>
                    <a:p>
                      <a:pPr>
                        <a:lnSpc>
                          <a:spcPct val="115000"/>
                        </a:lnSpc>
                        <a:spcAft>
                          <a:spcPts val="0"/>
                        </a:spcAft>
                      </a:pPr>
                      <a:r>
                        <a:rPr lang="tr-TR" sz="1600" b="0" dirty="0">
                          <a:effectLst/>
                          <a:latin typeface="Arial" panose="020B0604020202020204" pitchFamily="34" charset="0"/>
                          <a:cs typeface="Arial" panose="020B0604020202020204" pitchFamily="34" charset="0"/>
                        </a:rPr>
                        <a:t>Tek kullanımlık ürün kullanımının önlenmesi</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600"/>
                        </a:spcAft>
                      </a:pPr>
                      <a:r>
                        <a:rPr lang="tr-TR" sz="1600" dirty="0">
                          <a:effectLst/>
                          <a:latin typeface="Arial" panose="020B0604020202020204" pitchFamily="34" charset="0"/>
                          <a:cs typeface="Arial" panose="020B0604020202020204" pitchFamily="34" charset="0"/>
                        </a:rPr>
                        <a:t>Ürün başına 2</a:t>
                      </a:r>
                    </a:p>
                    <a:p>
                      <a:pPr>
                        <a:lnSpc>
                          <a:spcPct val="115000"/>
                        </a:lnSpc>
                        <a:spcAft>
                          <a:spcPts val="600"/>
                        </a:spcAft>
                      </a:pPr>
                      <a:r>
                        <a:rPr lang="tr-TR" sz="1600" dirty="0">
                          <a:effectLst/>
                          <a:latin typeface="Arial" panose="020B0604020202020204" pitchFamily="34" charset="0"/>
                          <a:cs typeface="Arial" panose="020B0604020202020204" pitchFamily="34" charset="0"/>
                        </a:rPr>
                        <a:t>Azami  10</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575895">
                <a:tc>
                  <a:txBody>
                    <a:bodyPr/>
                    <a:lstStyle/>
                    <a:p>
                      <a:pPr>
                        <a:lnSpc>
                          <a:spcPct val="115000"/>
                        </a:lnSpc>
                        <a:spcAft>
                          <a:spcPts val="0"/>
                        </a:spcAft>
                      </a:pPr>
                      <a:r>
                        <a:rPr lang="tr-TR" sz="1600" b="0" dirty="0">
                          <a:effectLst/>
                          <a:latin typeface="Arial" panose="020B0604020202020204" pitchFamily="34" charset="0"/>
                          <a:cs typeface="Arial" panose="020B0604020202020204" pitchFamily="34" charset="0"/>
                        </a:rPr>
                        <a:t>Gıda israfını destekleyen programlara katılım sağlanması</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6</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727042001"/>
              </p:ext>
            </p:extLst>
          </p:nvPr>
        </p:nvGraphicFramePr>
        <p:xfrm>
          <a:off x="6397077" y="1421510"/>
          <a:ext cx="4995083" cy="841248"/>
        </p:xfrm>
        <a:graphic>
          <a:graphicData uri="http://schemas.openxmlformats.org/drawingml/2006/table">
            <a:tbl>
              <a:tblPr firstRow="1" firstCol="1" bandRow="1">
                <a:tableStyleId>{0660B408-B3CF-4A94-85FC-2B1E0A45F4A2}</a:tableStyleId>
              </a:tblPr>
              <a:tblGrid>
                <a:gridCol w="3089168">
                  <a:extLst>
                    <a:ext uri="{9D8B030D-6E8A-4147-A177-3AD203B41FA5}">
                      <a16:colId xmlns:a16="http://schemas.microsoft.com/office/drawing/2014/main" val="20000"/>
                    </a:ext>
                  </a:extLst>
                </a:gridCol>
                <a:gridCol w="1905915">
                  <a:extLst>
                    <a:ext uri="{9D8B030D-6E8A-4147-A177-3AD203B41FA5}">
                      <a16:colId xmlns:a16="http://schemas.microsoft.com/office/drawing/2014/main" val="20001"/>
                    </a:ext>
                  </a:extLst>
                </a:gridCol>
              </a:tblGrid>
              <a:tr h="265416">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Yeniden Kullanım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Puan</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436626">
                <a:tc>
                  <a:txBody>
                    <a:bodyPr/>
                    <a:lstStyle/>
                    <a:p>
                      <a:pPr>
                        <a:lnSpc>
                          <a:spcPct val="115000"/>
                        </a:lnSpc>
                        <a:spcAft>
                          <a:spcPts val="0"/>
                        </a:spcAft>
                      </a:pPr>
                      <a:r>
                        <a:rPr lang="tr-TR" sz="1600" b="0" dirty="0">
                          <a:effectLst/>
                          <a:latin typeface="Arial" panose="020B0604020202020204" pitchFamily="34" charset="0"/>
                          <a:cs typeface="Arial" panose="020B0604020202020204" pitchFamily="34" charset="0"/>
                        </a:rPr>
                        <a:t>Kullanılabilir malzemelerin yeniden değerlendirilmesi</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Her malzeme için </a:t>
                      </a:r>
                      <a:r>
                        <a:rPr lang="tr-TR" sz="1600" dirty="0" smtClean="0">
                          <a:effectLst/>
                          <a:latin typeface="Arial" panose="020B0604020202020204" pitchFamily="34" charset="0"/>
                          <a:cs typeface="Arial" panose="020B0604020202020204" pitchFamily="34" charset="0"/>
                        </a:rPr>
                        <a:t>2</a:t>
                      </a:r>
                    </a:p>
                    <a:p>
                      <a:pPr>
                        <a:lnSpc>
                          <a:spcPct val="115000"/>
                        </a:lnSpc>
                        <a:spcAft>
                          <a:spcPts val="0"/>
                        </a:spcAft>
                      </a:pPr>
                      <a:r>
                        <a:rPr lang="tr-TR" sz="1600" dirty="0" smtClean="0">
                          <a:effectLst/>
                          <a:latin typeface="Arial" panose="020B0604020202020204" pitchFamily="34" charset="0"/>
                          <a:cs typeface="Arial" panose="020B0604020202020204" pitchFamily="34" charset="0"/>
                        </a:rPr>
                        <a:t>Azami </a:t>
                      </a:r>
                      <a:r>
                        <a:rPr lang="tr-TR" sz="1600" dirty="0">
                          <a:effectLst/>
                          <a:latin typeface="Arial" panose="020B0604020202020204" pitchFamily="34" charset="0"/>
                          <a:cs typeface="Arial" panose="020B0604020202020204" pitchFamily="34" charset="0"/>
                        </a:rPr>
                        <a:t>10</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198721778"/>
              </p:ext>
            </p:extLst>
          </p:nvPr>
        </p:nvGraphicFramePr>
        <p:xfrm>
          <a:off x="456782" y="3545813"/>
          <a:ext cx="5215688" cy="2316480"/>
        </p:xfrm>
        <a:graphic>
          <a:graphicData uri="http://schemas.openxmlformats.org/drawingml/2006/table">
            <a:tbl>
              <a:tblPr firstRow="1" firstCol="1" bandRow="1">
                <a:tableStyleId>{0660B408-B3CF-4A94-85FC-2B1E0A45F4A2}</a:tableStyleId>
              </a:tblPr>
              <a:tblGrid>
                <a:gridCol w="4551454">
                  <a:extLst>
                    <a:ext uri="{9D8B030D-6E8A-4147-A177-3AD203B41FA5}">
                      <a16:colId xmlns:a16="http://schemas.microsoft.com/office/drawing/2014/main" val="20000"/>
                    </a:ext>
                  </a:extLst>
                </a:gridCol>
                <a:gridCol w="664234">
                  <a:extLst>
                    <a:ext uri="{9D8B030D-6E8A-4147-A177-3AD203B41FA5}">
                      <a16:colId xmlns:a16="http://schemas.microsoft.com/office/drawing/2014/main" val="20001"/>
                    </a:ext>
                  </a:extLst>
                </a:gridCol>
              </a:tblGrid>
              <a:tr h="377253">
                <a:tc>
                  <a:txBody>
                    <a:bodyPr/>
                    <a:lstStyle/>
                    <a:p>
                      <a:pPr algn="l">
                        <a:lnSpc>
                          <a:spcPct val="115000"/>
                        </a:lnSpc>
                        <a:spcAft>
                          <a:spcPts val="0"/>
                        </a:spcAft>
                      </a:pPr>
                      <a:r>
                        <a:rPr lang="tr-TR" sz="1600" dirty="0">
                          <a:effectLst/>
                          <a:latin typeface="Arial" panose="020B0604020202020204" pitchFamily="34" charset="0"/>
                          <a:cs typeface="Arial" panose="020B0604020202020204" pitchFamily="34" charset="0"/>
                        </a:rPr>
                        <a:t>Düzenli depolama/Yakmaya giden atık miktarında </a:t>
                      </a:r>
                      <a:r>
                        <a:rPr lang="tr-TR" sz="1600" dirty="0" smtClean="0">
                          <a:effectLst/>
                          <a:latin typeface="Arial" panose="020B0604020202020204" pitchFamily="34" charset="0"/>
                          <a:cs typeface="Arial" panose="020B0604020202020204" pitchFamily="34" charset="0"/>
                        </a:rPr>
                        <a:t>azalma*</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tr-TR" sz="1600" dirty="0">
                          <a:effectLst/>
                          <a:latin typeface="Arial" panose="020B0604020202020204" pitchFamily="34" charset="0"/>
                          <a:cs typeface="Arial" panose="020B0604020202020204" pitchFamily="34" charset="0"/>
                        </a:rPr>
                        <a:t>Puan</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246715">
                <a:tc>
                  <a:txBody>
                    <a:bodyPr/>
                    <a:lstStyle/>
                    <a:p>
                      <a:pPr algn="l">
                        <a:lnSpc>
                          <a:spcPct val="115000"/>
                        </a:lnSpc>
                        <a:spcAft>
                          <a:spcPts val="0"/>
                        </a:spcAft>
                      </a:pPr>
                      <a:r>
                        <a:rPr lang="tr-TR" sz="1600" b="0" dirty="0">
                          <a:effectLst/>
                          <a:latin typeface="Arial" panose="020B0604020202020204" pitchFamily="34" charset="0"/>
                          <a:cs typeface="Arial" panose="020B0604020202020204" pitchFamily="34" charset="0"/>
                        </a:rPr>
                        <a:t>Azalma oranı (%0-20)</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tr-TR" sz="1600" dirty="0">
                          <a:effectLst/>
                          <a:latin typeface="Arial" panose="020B0604020202020204" pitchFamily="34" charset="0"/>
                          <a:cs typeface="Arial" panose="020B0604020202020204" pitchFamily="34" charset="0"/>
                        </a:rPr>
                        <a:t>15</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46715">
                <a:tc>
                  <a:txBody>
                    <a:bodyPr/>
                    <a:lstStyle/>
                    <a:p>
                      <a:pPr algn="l">
                        <a:lnSpc>
                          <a:spcPct val="115000"/>
                        </a:lnSpc>
                        <a:spcAft>
                          <a:spcPts val="0"/>
                        </a:spcAft>
                      </a:pPr>
                      <a:r>
                        <a:rPr lang="tr-TR" sz="1600" b="0" dirty="0">
                          <a:effectLst/>
                          <a:latin typeface="Arial" panose="020B0604020202020204" pitchFamily="34" charset="0"/>
                          <a:cs typeface="Arial" panose="020B0604020202020204" pitchFamily="34" charset="0"/>
                        </a:rPr>
                        <a:t>Azalma oranı (%21-50)</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tr-TR" sz="1600" dirty="0">
                          <a:effectLst/>
                          <a:latin typeface="Arial" panose="020B0604020202020204" pitchFamily="34" charset="0"/>
                          <a:cs typeface="Arial" panose="020B0604020202020204" pitchFamily="34" charset="0"/>
                        </a:rPr>
                        <a:t>20</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263908">
                <a:tc>
                  <a:txBody>
                    <a:bodyPr/>
                    <a:lstStyle/>
                    <a:p>
                      <a:pPr algn="l">
                        <a:lnSpc>
                          <a:spcPct val="115000"/>
                        </a:lnSpc>
                        <a:spcAft>
                          <a:spcPts val="0"/>
                        </a:spcAft>
                      </a:pPr>
                      <a:r>
                        <a:rPr lang="tr-TR" sz="1600" b="0" dirty="0">
                          <a:effectLst/>
                          <a:latin typeface="Arial" panose="020B0604020202020204" pitchFamily="34" charset="0"/>
                          <a:cs typeface="Arial" panose="020B0604020202020204" pitchFamily="34" charset="0"/>
                        </a:rPr>
                        <a:t>Azalma oranı (%51-90)</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tr-TR" sz="1600">
                          <a:effectLst/>
                          <a:latin typeface="Arial" panose="020B0604020202020204" pitchFamily="34" charset="0"/>
                          <a:cs typeface="Arial" panose="020B0604020202020204" pitchFamily="34" charset="0"/>
                        </a:rPr>
                        <a:t>25</a:t>
                      </a:r>
                      <a:endParaRPr lang="tr-TR"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908775">
                <a:tc gridSpan="2">
                  <a:txBody>
                    <a:bodyPr/>
                    <a:lstStyle/>
                    <a:p>
                      <a:pPr algn="l">
                        <a:lnSpc>
                          <a:spcPts val="1180"/>
                        </a:lnSpc>
                        <a:spcAft>
                          <a:spcPts val="0"/>
                        </a:spcAft>
                      </a:pPr>
                      <a:endParaRPr lang="tr-TR" sz="1600" b="0" dirty="0" smtClean="0">
                        <a:effectLst/>
                        <a:latin typeface="Arial" panose="020B0604020202020204" pitchFamily="34" charset="0"/>
                        <a:cs typeface="Arial" panose="020B0604020202020204" pitchFamily="34" charset="0"/>
                      </a:endParaRPr>
                    </a:p>
                    <a:p>
                      <a:pPr algn="l">
                        <a:lnSpc>
                          <a:spcPts val="1180"/>
                        </a:lnSpc>
                        <a:spcAft>
                          <a:spcPts val="0"/>
                        </a:spcAft>
                      </a:pPr>
                      <a:r>
                        <a:rPr lang="tr-TR" sz="1400" b="0" i="1" dirty="0" smtClean="0">
                          <a:effectLst/>
                          <a:latin typeface="Arial" panose="020B0604020202020204" pitchFamily="34" charset="0"/>
                          <a:cs typeface="Arial" panose="020B0604020202020204" pitchFamily="34" charset="0"/>
                        </a:rPr>
                        <a:t>*Sıfır </a:t>
                      </a:r>
                      <a:r>
                        <a:rPr lang="tr-TR" sz="1400" b="0" i="1" dirty="0">
                          <a:effectLst/>
                          <a:latin typeface="Arial" panose="020B0604020202020204" pitchFamily="34" charset="0"/>
                          <a:cs typeface="Arial" panose="020B0604020202020204" pitchFamily="34" charset="0"/>
                        </a:rPr>
                        <a:t>atık yönetim sistemine geçilmeden önceki yılın verisi esas alınarak hesaplanır. Oluşan atık miktarında önemli bir artışa neden olacak herhangi bir değişiklik oluşması durumunda veri güncellenir. </a:t>
                      </a:r>
                      <a:endParaRPr lang="tr-TR" sz="1400" b="0" i="1" dirty="0" smtClean="0">
                        <a:effectLst/>
                        <a:latin typeface="Arial" panose="020B0604020202020204" pitchFamily="34" charset="0"/>
                        <a:cs typeface="Arial" panose="020B0604020202020204" pitchFamily="34" charset="0"/>
                      </a:endParaRPr>
                    </a:p>
                    <a:p>
                      <a:pPr algn="l">
                        <a:lnSpc>
                          <a:spcPts val="1180"/>
                        </a:lnSpc>
                        <a:spcAft>
                          <a:spcPts val="0"/>
                        </a:spcAft>
                      </a:pP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tr-TR"/>
                    </a:p>
                  </a:txBody>
                  <a:tcPr/>
                </a:tc>
                <a:extLst>
                  <a:ext uri="{0D108BD9-81ED-4DB2-BD59-A6C34878D82A}">
                    <a16:rowId xmlns:a16="http://schemas.microsoft.com/office/drawing/2014/main" val="10004"/>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643194138"/>
              </p:ext>
            </p:extLst>
          </p:nvPr>
        </p:nvGraphicFramePr>
        <p:xfrm>
          <a:off x="6118220" y="3301275"/>
          <a:ext cx="5552798" cy="2569146"/>
        </p:xfrm>
        <a:graphic>
          <a:graphicData uri="http://schemas.openxmlformats.org/drawingml/2006/table">
            <a:tbl>
              <a:tblPr firstRow="1" firstCol="1" bandRow="1">
                <a:tableStyleId>{0660B408-B3CF-4A94-85FC-2B1E0A45F4A2}</a:tableStyleId>
              </a:tblPr>
              <a:tblGrid>
                <a:gridCol w="3626524">
                  <a:extLst>
                    <a:ext uri="{9D8B030D-6E8A-4147-A177-3AD203B41FA5}">
                      <a16:colId xmlns:a16="http://schemas.microsoft.com/office/drawing/2014/main" val="20000"/>
                    </a:ext>
                  </a:extLst>
                </a:gridCol>
                <a:gridCol w="1926274">
                  <a:extLst>
                    <a:ext uri="{9D8B030D-6E8A-4147-A177-3AD203B41FA5}">
                      <a16:colId xmlns:a16="http://schemas.microsoft.com/office/drawing/2014/main" val="20001"/>
                    </a:ext>
                  </a:extLst>
                </a:gridCol>
              </a:tblGrid>
              <a:tr h="325818">
                <a:tc>
                  <a:txBody>
                    <a:bodyPr/>
                    <a:lstStyle/>
                    <a:p>
                      <a:pPr algn="l">
                        <a:lnSpc>
                          <a:spcPct val="115000"/>
                        </a:lnSpc>
                        <a:spcAft>
                          <a:spcPts val="0"/>
                        </a:spcAft>
                      </a:pPr>
                      <a:r>
                        <a:rPr lang="tr-TR" sz="1600" dirty="0">
                          <a:effectLst/>
                          <a:latin typeface="Arial" panose="020B0604020202020204" pitchFamily="34" charset="0"/>
                          <a:cs typeface="Arial" panose="020B0604020202020204" pitchFamily="34" charset="0"/>
                        </a:rPr>
                        <a:t>Tedarik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tr-TR" sz="1600" dirty="0">
                          <a:effectLst/>
                          <a:latin typeface="Arial" panose="020B0604020202020204" pitchFamily="34" charset="0"/>
                          <a:cs typeface="Arial" panose="020B0604020202020204" pitchFamily="34" charset="0"/>
                        </a:rPr>
                        <a:t>Puan</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424272">
                <a:tc>
                  <a:txBody>
                    <a:bodyPr/>
                    <a:lstStyle/>
                    <a:p>
                      <a:pPr algn="l">
                        <a:lnSpc>
                          <a:spcPct val="115000"/>
                        </a:lnSpc>
                        <a:spcAft>
                          <a:spcPts val="800"/>
                        </a:spcAft>
                      </a:pPr>
                      <a:r>
                        <a:rPr lang="tr-TR" sz="1600" b="0" dirty="0">
                          <a:effectLst/>
                          <a:latin typeface="Arial" panose="020B0604020202020204" pitchFamily="34" charset="0"/>
                          <a:cs typeface="Arial" panose="020B0604020202020204" pitchFamily="34" charset="0"/>
                        </a:rPr>
                        <a:t>Geri dönüştürülebilir malzemelerin tercih edilmesi</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tr-TR" sz="1600" dirty="0">
                          <a:effectLst/>
                          <a:latin typeface="Arial" panose="020B0604020202020204" pitchFamily="34" charset="0"/>
                          <a:cs typeface="Arial" panose="020B0604020202020204" pitchFamily="34" charset="0"/>
                        </a:rPr>
                        <a:t>Her malzeme için </a:t>
                      </a:r>
                      <a:r>
                        <a:rPr lang="tr-TR" sz="1600" dirty="0" smtClean="0">
                          <a:effectLst/>
                          <a:latin typeface="Arial" panose="020B0604020202020204" pitchFamily="34" charset="0"/>
                          <a:cs typeface="Arial" panose="020B0604020202020204" pitchFamily="34" charset="0"/>
                        </a:rPr>
                        <a:t>2 </a:t>
                      </a:r>
                    </a:p>
                    <a:p>
                      <a:pPr algn="l">
                        <a:lnSpc>
                          <a:spcPct val="115000"/>
                        </a:lnSpc>
                        <a:spcAft>
                          <a:spcPts val="0"/>
                        </a:spcAft>
                      </a:pPr>
                      <a:r>
                        <a:rPr lang="tr-TR" sz="1600" dirty="0" smtClean="0">
                          <a:effectLst/>
                          <a:latin typeface="Arial" panose="020B0604020202020204" pitchFamily="34" charset="0"/>
                          <a:cs typeface="Arial" panose="020B0604020202020204" pitchFamily="34" charset="0"/>
                        </a:rPr>
                        <a:t>Azami </a:t>
                      </a:r>
                      <a:r>
                        <a:rPr lang="tr-TR" sz="1600" dirty="0">
                          <a:effectLst/>
                          <a:latin typeface="Arial" panose="020B0604020202020204" pitchFamily="34" charset="0"/>
                          <a:cs typeface="Arial" panose="020B0604020202020204" pitchFamily="34" charset="0"/>
                        </a:rPr>
                        <a:t>10</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720481">
                <a:tc>
                  <a:txBody>
                    <a:bodyPr/>
                    <a:lstStyle/>
                    <a:p>
                      <a:pPr algn="l">
                        <a:lnSpc>
                          <a:spcPct val="115000"/>
                        </a:lnSpc>
                        <a:spcAft>
                          <a:spcPts val="0"/>
                        </a:spcAft>
                      </a:pPr>
                      <a:r>
                        <a:rPr lang="tr-TR" sz="1600" b="0" dirty="0" smtClean="0">
                          <a:effectLst/>
                          <a:latin typeface="Arial" panose="020B0604020202020204" pitchFamily="34" charset="0"/>
                          <a:cs typeface="Arial" panose="020B0604020202020204" pitchFamily="34" charset="0"/>
                        </a:rPr>
                        <a:t>Sıfır </a:t>
                      </a:r>
                      <a:r>
                        <a:rPr lang="tr-TR" sz="1600" b="0" dirty="0">
                          <a:effectLst/>
                          <a:latin typeface="Arial" panose="020B0604020202020204" pitchFamily="34" charset="0"/>
                          <a:cs typeface="Arial" panose="020B0604020202020204" pitchFamily="34" charset="0"/>
                        </a:rPr>
                        <a:t>atık belgesi olan tedarikçilerin tercih edilmesi (Bu uygulamaya 2020’den itibaren puanlanmaya başlanacaktır.)</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tr-TR" sz="1600" dirty="0">
                          <a:effectLst/>
                          <a:latin typeface="Arial" panose="020B0604020202020204" pitchFamily="34" charset="0"/>
                          <a:cs typeface="Arial" panose="020B0604020202020204" pitchFamily="34" charset="0"/>
                        </a:rPr>
                        <a:t>Her tercih için </a:t>
                      </a:r>
                      <a:r>
                        <a:rPr lang="tr-TR" sz="1600" dirty="0" smtClean="0">
                          <a:effectLst/>
                          <a:latin typeface="Arial" panose="020B0604020202020204" pitchFamily="34" charset="0"/>
                          <a:cs typeface="Arial" panose="020B0604020202020204" pitchFamily="34" charset="0"/>
                        </a:rPr>
                        <a:t>2</a:t>
                      </a:r>
                    </a:p>
                    <a:p>
                      <a:pPr algn="l">
                        <a:lnSpc>
                          <a:spcPct val="115000"/>
                        </a:lnSpc>
                        <a:spcAft>
                          <a:spcPts val="0"/>
                        </a:spcAft>
                      </a:pPr>
                      <a:r>
                        <a:rPr lang="tr-TR" sz="1600" dirty="0" smtClean="0">
                          <a:effectLst/>
                          <a:latin typeface="Arial" panose="020B0604020202020204" pitchFamily="34" charset="0"/>
                          <a:cs typeface="Arial" panose="020B0604020202020204" pitchFamily="34" charset="0"/>
                        </a:rPr>
                        <a:t>Azami </a:t>
                      </a:r>
                      <a:r>
                        <a:rPr lang="tr-TR" sz="1600" dirty="0">
                          <a:effectLst/>
                          <a:latin typeface="Arial" panose="020B0604020202020204" pitchFamily="34" charset="0"/>
                          <a:cs typeface="Arial" panose="020B0604020202020204" pitchFamily="34" charset="0"/>
                        </a:rPr>
                        <a:t>10</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424272">
                <a:tc>
                  <a:txBody>
                    <a:bodyPr/>
                    <a:lstStyle/>
                    <a:p>
                      <a:pPr algn="l">
                        <a:lnSpc>
                          <a:spcPct val="115000"/>
                        </a:lnSpc>
                        <a:spcAft>
                          <a:spcPts val="0"/>
                        </a:spcAft>
                      </a:pPr>
                      <a:r>
                        <a:rPr lang="tr-TR" sz="1600" b="0" dirty="0">
                          <a:effectLst/>
                          <a:latin typeface="Arial" panose="020B0604020202020204" pitchFamily="34" charset="0"/>
                          <a:cs typeface="Arial" panose="020B0604020202020204" pitchFamily="34" charset="0"/>
                        </a:rPr>
                        <a:t>Çevre Etiketine sahip ürünlerin tercih edilmesi (Eko-etiketli ürün tercihi)</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tr-TR" sz="1600" dirty="0">
                          <a:effectLst/>
                          <a:latin typeface="Arial" panose="020B0604020202020204" pitchFamily="34" charset="0"/>
                          <a:cs typeface="Arial" panose="020B0604020202020204" pitchFamily="34" charset="0"/>
                        </a:rPr>
                        <a:t>Her ürün için </a:t>
                      </a:r>
                      <a:r>
                        <a:rPr lang="tr-TR" sz="1600" dirty="0" smtClean="0">
                          <a:effectLst/>
                          <a:latin typeface="Arial" panose="020B0604020202020204" pitchFamily="34" charset="0"/>
                          <a:cs typeface="Arial" panose="020B0604020202020204" pitchFamily="34" charset="0"/>
                        </a:rPr>
                        <a:t>2</a:t>
                      </a:r>
                    </a:p>
                    <a:p>
                      <a:pPr algn="l">
                        <a:lnSpc>
                          <a:spcPct val="115000"/>
                        </a:lnSpc>
                        <a:spcAft>
                          <a:spcPts val="0"/>
                        </a:spcAft>
                      </a:pPr>
                      <a:r>
                        <a:rPr lang="tr-TR" sz="1600" dirty="0" smtClean="0">
                          <a:effectLst/>
                          <a:latin typeface="Arial" panose="020B0604020202020204" pitchFamily="34" charset="0"/>
                          <a:cs typeface="Arial" panose="020B0604020202020204" pitchFamily="34" charset="0"/>
                        </a:rPr>
                        <a:t>Azami </a:t>
                      </a:r>
                      <a:r>
                        <a:rPr lang="tr-TR" sz="1600" dirty="0">
                          <a:effectLst/>
                          <a:latin typeface="Arial" panose="020B0604020202020204" pitchFamily="34" charset="0"/>
                          <a:cs typeface="Arial" panose="020B0604020202020204" pitchFamily="34" charset="0"/>
                        </a:rPr>
                        <a:t>10</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355161770"/>
              </p:ext>
            </p:extLst>
          </p:nvPr>
        </p:nvGraphicFramePr>
        <p:xfrm>
          <a:off x="2777143" y="6072731"/>
          <a:ext cx="5790654" cy="602706"/>
        </p:xfrm>
        <a:graphic>
          <a:graphicData uri="http://schemas.openxmlformats.org/drawingml/2006/table">
            <a:tbl>
              <a:tblPr firstRow="1" firstCol="1" bandRow="1">
                <a:tableStyleId>{5C22544A-7EE6-4342-B048-85BDC9FD1C3A}</a:tableStyleId>
              </a:tblPr>
              <a:tblGrid>
                <a:gridCol w="1778147">
                  <a:extLst>
                    <a:ext uri="{9D8B030D-6E8A-4147-A177-3AD203B41FA5}">
                      <a16:colId xmlns:a16="http://schemas.microsoft.com/office/drawing/2014/main" val="20000"/>
                    </a:ext>
                  </a:extLst>
                </a:gridCol>
                <a:gridCol w="1337929">
                  <a:extLst>
                    <a:ext uri="{9D8B030D-6E8A-4147-A177-3AD203B41FA5}">
                      <a16:colId xmlns:a16="http://schemas.microsoft.com/office/drawing/2014/main" val="20001"/>
                    </a:ext>
                  </a:extLst>
                </a:gridCol>
                <a:gridCol w="1337289">
                  <a:extLst>
                    <a:ext uri="{9D8B030D-6E8A-4147-A177-3AD203B41FA5}">
                      <a16:colId xmlns:a16="http://schemas.microsoft.com/office/drawing/2014/main" val="20002"/>
                    </a:ext>
                  </a:extLst>
                </a:gridCol>
                <a:gridCol w="1337289">
                  <a:extLst>
                    <a:ext uri="{9D8B030D-6E8A-4147-A177-3AD203B41FA5}">
                      <a16:colId xmlns:a16="http://schemas.microsoft.com/office/drawing/2014/main" val="20003"/>
                    </a:ext>
                  </a:extLst>
                </a:gridCol>
              </a:tblGrid>
              <a:tr h="301353">
                <a:tc>
                  <a:txBody>
                    <a:bodyPr/>
                    <a:lstStyle/>
                    <a:p>
                      <a:pPr algn="ctr">
                        <a:lnSpc>
                          <a:spcPct val="115000"/>
                        </a:lnSpc>
                        <a:spcAft>
                          <a:spcPts val="0"/>
                        </a:spcAft>
                      </a:pP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tr-TR" sz="1600" dirty="0">
                          <a:effectLst/>
                          <a:latin typeface="Arial" panose="020B0604020202020204" pitchFamily="34" charset="0"/>
                          <a:cs typeface="Arial" panose="020B0604020202020204" pitchFamily="34" charset="0"/>
                        </a:rPr>
                        <a:t>GÜMÜŞ</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tr-TR" sz="1600" dirty="0">
                          <a:effectLst/>
                          <a:latin typeface="Arial" panose="020B0604020202020204" pitchFamily="34" charset="0"/>
                          <a:cs typeface="Arial" panose="020B0604020202020204" pitchFamily="34" charset="0"/>
                        </a:rPr>
                        <a:t>ALTIN</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tr-TR" sz="1600" dirty="0">
                          <a:effectLst/>
                          <a:latin typeface="Arial" panose="020B0604020202020204" pitchFamily="34" charset="0"/>
                          <a:cs typeface="Arial" panose="020B0604020202020204" pitchFamily="34" charset="0"/>
                        </a:rPr>
                        <a:t>PLATİN</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301353">
                <a:tc>
                  <a:txBody>
                    <a:bodyPr/>
                    <a:lstStyle/>
                    <a:p>
                      <a:pPr algn="l">
                        <a:lnSpc>
                          <a:spcPct val="115000"/>
                        </a:lnSpc>
                        <a:spcAft>
                          <a:spcPts val="0"/>
                        </a:spcAft>
                      </a:pPr>
                      <a:r>
                        <a:rPr lang="tr-TR" sz="1600" dirty="0">
                          <a:effectLst/>
                          <a:latin typeface="Arial" panose="020B0604020202020204" pitchFamily="34" charset="0"/>
                          <a:cs typeface="Arial" panose="020B0604020202020204" pitchFamily="34" charset="0"/>
                        </a:rPr>
                        <a:t>Toplam Puan</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tr-TR" sz="1600" dirty="0">
                          <a:effectLst/>
                          <a:latin typeface="Arial" panose="020B0604020202020204" pitchFamily="34" charset="0"/>
                          <a:cs typeface="Arial" panose="020B0604020202020204" pitchFamily="34" charset="0"/>
                        </a:rPr>
                        <a:t>20-49</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tr-TR" sz="1600" dirty="0">
                          <a:effectLst/>
                          <a:latin typeface="Arial" panose="020B0604020202020204" pitchFamily="34" charset="0"/>
                          <a:cs typeface="Arial" panose="020B0604020202020204" pitchFamily="34" charset="0"/>
                        </a:rPr>
                        <a:t>50-70</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tr-TR" sz="1600" dirty="0">
                          <a:effectLst/>
                          <a:latin typeface="Arial" panose="020B0604020202020204" pitchFamily="34" charset="0"/>
                          <a:cs typeface="Arial" panose="020B0604020202020204" pitchFamily="34" charset="0"/>
                        </a:rPr>
                        <a:t>71-86</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bl>
          </a:graphicData>
        </a:graphic>
      </p:graphicFrame>
      <p:sp>
        <p:nvSpPr>
          <p:cNvPr id="9" name="Dikdörtgen 8"/>
          <p:cNvSpPr/>
          <p:nvPr/>
        </p:nvSpPr>
        <p:spPr>
          <a:xfrm>
            <a:off x="0" y="0"/>
            <a:ext cx="12192000" cy="12192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12" name="Metin kutusu 11"/>
          <p:cNvSpPr txBox="1"/>
          <p:nvPr/>
        </p:nvSpPr>
        <p:spPr>
          <a:xfrm>
            <a:off x="5162204" y="243533"/>
            <a:ext cx="7464830" cy="830997"/>
          </a:xfrm>
          <a:prstGeom prst="rect">
            <a:avLst/>
          </a:prstGeom>
          <a:noFill/>
        </p:spPr>
        <p:txBody>
          <a:bodyPr wrap="square" rtlCol="0">
            <a:spAutoFit/>
          </a:bodyPr>
          <a:lstStyle/>
          <a:p>
            <a:pPr algn="ctr">
              <a:tabLst>
                <a:tab pos="896938" algn="l"/>
              </a:tabLst>
            </a:pPr>
            <a:r>
              <a:rPr lang="tr-TR" sz="2400" b="1" dirty="0" smtClean="0">
                <a:solidFill>
                  <a:prstClr val="white"/>
                </a:solidFill>
                <a:latin typeface="Arial" panose="020B0604020202020204" pitchFamily="34" charset="0"/>
                <a:cs typeface="Arial" panose="020B0604020202020204" pitchFamily="34" charset="0"/>
              </a:rPr>
              <a:t>BİNA VE YERLEŞKELER İÇİN PUANLAMA KRİTERLERİ</a:t>
            </a:r>
            <a:endParaRPr lang="tr-TR" sz="2400" b="1" dirty="0">
              <a:solidFill>
                <a:prstClr val="white"/>
              </a:solidFill>
              <a:latin typeface="Arial" panose="020B0604020202020204" pitchFamily="34" charset="0"/>
              <a:cs typeface="Arial" panose="020B0604020202020204" pitchFamily="34" charset="0"/>
            </a:endParaRPr>
          </a:p>
        </p:txBody>
      </p:sp>
      <p:sp>
        <p:nvSpPr>
          <p:cNvPr id="14" name="Slayt Numarası Yer Tutucusu 13"/>
          <p:cNvSpPr>
            <a:spLocks noGrp="1"/>
          </p:cNvSpPr>
          <p:nvPr>
            <p:ph type="sldNum" sz="quarter" idx="12"/>
          </p:nvPr>
        </p:nvSpPr>
        <p:spPr/>
        <p:txBody>
          <a:bodyPr/>
          <a:lstStyle/>
          <a:p>
            <a:fld id="{CA5CC958-ECA5-476E-9C8F-18B6374A31D4}" type="slidenum">
              <a:rPr lang="tr-TR" smtClean="0"/>
              <a:pPr/>
              <a:t>18</a:t>
            </a:fld>
            <a:endParaRPr lang="tr-TR"/>
          </a:p>
        </p:txBody>
      </p:sp>
      <p:sp>
        <p:nvSpPr>
          <p:cNvPr id="15" name="Veri Yer Tutucusu 14"/>
          <p:cNvSpPr>
            <a:spLocks noGrp="1"/>
          </p:cNvSpPr>
          <p:nvPr>
            <p:ph type="dt" sz="half" idx="10"/>
          </p:nvPr>
        </p:nvSpPr>
        <p:spPr/>
        <p:txBody>
          <a:bodyPr/>
          <a:lstStyle/>
          <a:p>
            <a:fld id="{3B315E19-6808-4D6F-A7D5-6C5787C7D757}" type="datetime1">
              <a:rPr lang="tr-TR" smtClean="0"/>
              <a:pPr/>
              <a:t>8.02.2019</a:t>
            </a:fld>
            <a:endParaRPr lang="tr-TR" dirty="0"/>
          </a:p>
        </p:txBody>
      </p:sp>
    </p:spTree>
    <p:extLst>
      <p:ext uri="{BB962C8B-B14F-4D97-AF65-F5344CB8AC3E}">
        <p14:creationId xmlns:p14="http://schemas.microsoft.com/office/powerpoint/2010/main" val="751779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591309197"/>
              </p:ext>
            </p:extLst>
          </p:nvPr>
        </p:nvGraphicFramePr>
        <p:xfrm>
          <a:off x="900752" y="2060814"/>
          <a:ext cx="10385947" cy="3739485"/>
        </p:xfrm>
        <a:graphic>
          <a:graphicData uri="http://schemas.openxmlformats.org/drawingml/2006/table">
            <a:tbl>
              <a:tblPr firstRow="1" firstCol="1" bandRow="1">
                <a:tableStyleId>{0660B408-B3CF-4A94-85FC-2B1E0A45F4A2}</a:tableStyleId>
              </a:tblPr>
              <a:tblGrid>
                <a:gridCol w="5231570">
                  <a:extLst>
                    <a:ext uri="{9D8B030D-6E8A-4147-A177-3AD203B41FA5}">
                      <a16:colId xmlns:a16="http://schemas.microsoft.com/office/drawing/2014/main" val="20000"/>
                    </a:ext>
                  </a:extLst>
                </a:gridCol>
                <a:gridCol w="5154377">
                  <a:extLst>
                    <a:ext uri="{9D8B030D-6E8A-4147-A177-3AD203B41FA5}">
                      <a16:colId xmlns:a16="http://schemas.microsoft.com/office/drawing/2014/main" val="20001"/>
                    </a:ext>
                  </a:extLst>
                </a:gridCol>
              </a:tblGrid>
              <a:tr h="736644">
                <a:tc gridSpan="2">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Düzenli </a:t>
                      </a:r>
                      <a:r>
                        <a:rPr lang="tr-TR" sz="1600" dirty="0" smtClean="0">
                          <a:effectLst/>
                          <a:latin typeface="Arial" panose="020B0604020202020204" pitchFamily="34" charset="0"/>
                          <a:cs typeface="Arial" panose="020B0604020202020204" pitchFamily="34" charset="0"/>
                        </a:rPr>
                        <a:t>depolama/yakmaya </a:t>
                      </a:r>
                      <a:r>
                        <a:rPr lang="tr-TR" sz="1600" dirty="0">
                          <a:effectLst/>
                          <a:latin typeface="Arial" panose="020B0604020202020204" pitchFamily="34" charset="0"/>
                          <a:cs typeface="Arial" panose="020B0604020202020204" pitchFamily="34" charset="0"/>
                        </a:rPr>
                        <a:t>giden atık miktarında azalma (Puan Tablosu)</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tr-TR"/>
                    </a:p>
                  </a:txBody>
                  <a:tcPr/>
                </a:tc>
                <a:extLst>
                  <a:ext uri="{0D108BD9-81ED-4DB2-BD59-A6C34878D82A}">
                    <a16:rowId xmlns:a16="http://schemas.microsoft.com/office/drawing/2014/main" val="10000"/>
                  </a:ext>
                </a:extLst>
              </a:tr>
              <a:tr h="736644">
                <a:tc>
                  <a:txBody>
                    <a:bodyPr/>
                    <a:lstStyle/>
                    <a:p>
                      <a:pPr>
                        <a:lnSpc>
                          <a:spcPct val="115000"/>
                        </a:lnSpc>
                        <a:spcAft>
                          <a:spcPts val="0"/>
                        </a:spcAft>
                      </a:pPr>
                      <a:r>
                        <a:rPr lang="tr-TR" sz="1600" b="0" dirty="0">
                          <a:effectLst/>
                          <a:latin typeface="Arial" panose="020B0604020202020204" pitchFamily="34" charset="0"/>
                          <a:cs typeface="Arial" panose="020B0604020202020204" pitchFamily="34" charset="0"/>
                        </a:rPr>
                        <a:t>Azalma oranı (%0-20)</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Gümüş</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736644">
                <a:tc>
                  <a:txBody>
                    <a:bodyPr/>
                    <a:lstStyle/>
                    <a:p>
                      <a:pPr>
                        <a:lnSpc>
                          <a:spcPct val="115000"/>
                        </a:lnSpc>
                        <a:spcAft>
                          <a:spcPts val="0"/>
                        </a:spcAft>
                      </a:pPr>
                      <a:r>
                        <a:rPr lang="tr-TR" sz="1600" b="0" dirty="0">
                          <a:effectLst/>
                          <a:latin typeface="Arial" panose="020B0604020202020204" pitchFamily="34" charset="0"/>
                          <a:cs typeface="Arial" panose="020B0604020202020204" pitchFamily="34" charset="0"/>
                        </a:rPr>
                        <a:t>Azalma oranı (%21-50)</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Altın</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736644">
                <a:tc>
                  <a:txBody>
                    <a:bodyPr/>
                    <a:lstStyle/>
                    <a:p>
                      <a:pPr>
                        <a:lnSpc>
                          <a:spcPct val="115000"/>
                        </a:lnSpc>
                        <a:spcAft>
                          <a:spcPts val="0"/>
                        </a:spcAft>
                      </a:pPr>
                      <a:r>
                        <a:rPr lang="tr-TR" sz="1600" b="0" dirty="0">
                          <a:effectLst/>
                          <a:latin typeface="Arial" panose="020B0604020202020204" pitchFamily="34" charset="0"/>
                          <a:cs typeface="Arial" panose="020B0604020202020204" pitchFamily="34" charset="0"/>
                        </a:rPr>
                        <a:t>Azalma oranı (%51-90)</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Platin</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792909">
                <a:tc gridSpan="2">
                  <a:txBody>
                    <a:bodyPr/>
                    <a:lstStyle/>
                    <a:p>
                      <a:pPr>
                        <a:lnSpc>
                          <a:spcPts val="1180"/>
                        </a:lnSpc>
                        <a:spcAft>
                          <a:spcPts val="0"/>
                        </a:spcAft>
                      </a:pPr>
                      <a:endParaRPr lang="tr-TR" sz="1400" b="0" i="1" dirty="0" smtClean="0">
                        <a:effectLst/>
                        <a:latin typeface="Arial" panose="020B0604020202020204" pitchFamily="34" charset="0"/>
                        <a:cs typeface="Arial" panose="020B0604020202020204" pitchFamily="34" charset="0"/>
                      </a:endParaRPr>
                    </a:p>
                    <a:p>
                      <a:pPr>
                        <a:lnSpc>
                          <a:spcPts val="1180"/>
                        </a:lnSpc>
                        <a:spcAft>
                          <a:spcPts val="0"/>
                        </a:spcAft>
                      </a:pPr>
                      <a:r>
                        <a:rPr lang="tr-TR" sz="1400" b="0" i="1" dirty="0" smtClean="0">
                          <a:effectLst/>
                          <a:latin typeface="Arial" panose="020B0604020202020204" pitchFamily="34" charset="0"/>
                          <a:cs typeface="Arial" panose="020B0604020202020204" pitchFamily="34" charset="0"/>
                        </a:rPr>
                        <a:t>*Sıfır </a:t>
                      </a:r>
                      <a:r>
                        <a:rPr lang="tr-TR" sz="1400" b="0" i="1" dirty="0">
                          <a:effectLst/>
                          <a:latin typeface="Arial" panose="020B0604020202020204" pitchFamily="34" charset="0"/>
                          <a:cs typeface="Arial" panose="020B0604020202020204" pitchFamily="34" charset="0"/>
                        </a:rPr>
                        <a:t>atık yönetim sistemine geçilmeden önceki yılın verisi esas alınarak hesaplanır</a:t>
                      </a:r>
                      <a:r>
                        <a:rPr lang="tr-TR" sz="1400" b="0" i="1" dirty="0" smtClean="0">
                          <a:effectLst/>
                          <a:latin typeface="Arial" panose="020B0604020202020204" pitchFamily="34" charset="0"/>
                          <a:cs typeface="Arial" panose="020B0604020202020204" pitchFamily="34" charset="0"/>
                        </a:rPr>
                        <a:t>.</a:t>
                      </a:r>
                    </a:p>
                    <a:p>
                      <a:pPr>
                        <a:lnSpc>
                          <a:spcPts val="1180"/>
                        </a:lnSpc>
                        <a:spcAft>
                          <a:spcPts val="0"/>
                        </a:spcAft>
                      </a:pP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tr-TR"/>
                    </a:p>
                  </a:txBody>
                  <a:tcPr/>
                </a:tc>
                <a:extLst>
                  <a:ext uri="{0D108BD9-81ED-4DB2-BD59-A6C34878D82A}">
                    <a16:rowId xmlns:a16="http://schemas.microsoft.com/office/drawing/2014/main" val="10004"/>
                  </a:ext>
                </a:extLst>
              </a:tr>
            </a:tbl>
          </a:graphicData>
        </a:graphic>
      </p:graphicFrame>
      <p:sp>
        <p:nvSpPr>
          <p:cNvPr id="5" name="Dikdörtgen 4"/>
          <p:cNvSpPr/>
          <p:nvPr/>
        </p:nvSpPr>
        <p:spPr>
          <a:xfrm>
            <a:off x="0" y="0"/>
            <a:ext cx="12192000" cy="12192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8" name="Metin kutusu 7"/>
          <p:cNvSpPr txBox="1"/>
          <p:nvPr/>
        </p:nvSpPr>
        <p:spPr>
          <a:xfrm>
            <a:off x="4954386" y="424934"/>
            <a:ext cx="7464830" cy="461665"/>
          </a:xfrm>
          <a:prstGeom prst="rect">
            <a:avLst/>
          </a:prstGeom>
          <a:noFill/>
        </p:spPr>
        <p:txBody>
          <a:bodyPr wrap="square" rtlCol="0">
            <a:spAutoFit/>
          </a:bodyPr>
          <a:lstStyle/>
          <a:p>
            <a:pPr algn="ctr">
              <a:tabLst>
                <a:tab pos="896938" algn="l"/>
              </a:tabLst>
            </a:pPr>
            <a:r>
              <a:rPr lang="tr-TR" sz="2400" b="1" dirty="0" smtClean="0">
                <a:solidFill>
                  <a:prstClr val="white"/>
                </a:solidFill>
                <a:latin typeface="Arial" panose="020B0604020202020204" pitchFamily="34" charset="0"/>
                <a:cs typeface="Arial" panose="020B0604020202020204" pitchFamily="34" charset="0"/>
              </a:rPr>
              <a:t>BELEDİYELER İÇİN PUANLAMA KRİTERLERİ</a:t>
            </a:r>
            <a:endParaRPr lang="tr-TR" sz="2400" b="1" dirty="0">
              <a:solidFill>
                <a:prstClr val="white"/>
              </a:solidFill>
              <a:latin typeface="Arial" panose="020B0604020202020204" pitchFamily="34" charset="0"/>
              <a:cs typeface="Arial" panose="020B0604020202020204" pitchFamily="34" charset="0"/>
            </a:endParaRPr>
          </a:p>
        </p:txBody>
      </p:sp>
      <p:sp>
        <p:nvSpPr>
          <p:cNvPr id="9" name="Slayt Numarası Yer Tutucusu 8"/>
          <p:cNvSpPr>
            <a:spLocks noGrp="1"/>
          </p:cNvSpPr>
          <p:nvPr>
            <p:ph type="sldNum" sz="quarter" idx="12"/>
          </p:nvPr>
        </p:nvSpPr>
        <p:spPr/>
        <p:txBody>
          <a:bodyPr/>
          <a:lstStyle/>
          <a:p>
            <a:fld id="{CA5CC958-ECA5-476E-9C8F-18B6374A31D4}" type="slidenum">
              <a:rPr lang="tr-TR" smtClean="0"/>
              <a:pPr/>
              <a:t>19</a:t>
            </a:fld>
            <a:endParaRPr lang="tr-TR"/>
          </a:p>
        </p:txBody>
      </p:sp>
      <p:sp>
        <p:nvSpPr>
          <p:cNvPr id="10" name="Veri Yer Tutucusu 9"/>
          <p:cNvSpPr>
            <a:spLocks noGrp="1"/>
          </p:cNvSpPr>
          <p:nvPr>
            <p:ph type="dt" sz="half" idx="10"/>
          </p:nvPr>
        </p:nvSpPr>
        <p:spPr/>
        <p:txBody>
          <a:bodyPr/>
          <a:lstStyle/>
          <a:p>
            <a:fld id="{09C7C17A-24E4-43E8-8BAC-15295B4DBCDD}" type="datetime1">
              <a:rPr lang="tr-TR" smtClean="0"/>
              <a:pPr/>
              <a:t>8.02.2019</a:t>
            </a:fld>
            <a:endParaRPr lang="tr-TR" dirty="0"/>
          </a:p>
        </p:txBody>
      </p:sp>
    </p:spTree>
    <p:extLst>
      <p:ext uri="{BB962C8B-B14F-4D97-AF65-F5344CB8AC3E}">
        <p14:creationId xmlns:p14="http://schemas.microsoft.com/office/powerpoint/2010/main" val="1410091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994755" y="2070641"/>
            <a:ext cx="10202485" cy="1700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r>
              <a:rPr lang="tr-TR" sz="5000" b="1" dirty="0">
                <a:solidFill>
                  <a:srgbClr val="FF9800"/>
                </a:solidFill>
                <a:latin typeface="Arial" panose="020B0604020202020204" pitchFamily="34" charset="0"/>
                <a:cs typeface="Arial" panose="020B0604020202020204" pitchFamily="34" charset="0"/>
              </a:rPr>
              <a:t>SIFIR ATIK YÖNETMELİK TASLAĞI</a:t>
            </a: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4186236"/>
            <a:ext cx="12192000" cy="2671764"/>
          </a:xfrm>
          <a:prstGeom prst="rect">
            <a:avLst/>
          </a:prstGeom>
        </p:spPr>
      </p:pic>
      <p:pic>
        <p:nvPicPr>
          <p:cNvPr id="12" name="Resim 4"/>
          <p:cNvPicPr>
            <a:picLocks noChangeAspect="1"/>
          </p:cNvPicPr>
          <p:nvPr/>
        </p:nvPicPr>
        <p:blipFill rotWithShape="1">
          <a:blip r:embed="rId3" cstate="print">
            <a:extLst>
              <a:ext uri="{28A0092B-C50C-407E-A947-70E740481C1C}">
                <a14:useLocalDpi xmlns:a14="http://schemas.microsoft.com/office/drawing/2010/main" val="0"/>
              </a:ext>
            </a:extLst>
          </a:blip>
          <a:srcRect l="8490" t="9843" r="6554" b="27133"/>
          <a:stretch/>
        </p:blipFill>
        <p:spPr bwMode="auto">
          <a:xfrm>
            <a:off x="9802534" y="253163"/>
            <a:ext cx="2267469" cy="94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4"/>
          <a:stretch>
            <a:fillRect/>
          </a:stretch>
        </p:blipFill>
        <p:spPr>
          <a:xfrm>
            <a:off x="120769" y="149646"/>
            <a:ext cx="1181819" cy="1191325"/>
          </a:xfrm>
          <a:prstGeom prst="rect">
            <a:avLst/>
          </a:prstGeom>
        </p:spPr>
      </p:pic>
    </p:spTree>
    <p:extLst>
      <p:ext uri="{BB962C8B-B14F-4D97-AF65-F5344CB8AC3E}">
        <p14:creationId xmlns:p14="http://schemas.microsoft.com/office/powerpoint/2010/main" val="3918560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1575" y="2474018"/>
            <a:ext cx="10515600" cy="2272550"/>
          </a:xfrm>
        </p:spPr>
        <p:txBody>
          <a:bodyPr>
            <a:noAutofit/>
          </a:bodyPr>
          <a:lstStyle/>
          <a:p>
            <a:pPr algn="ctr"/>
            <a:r>
              <a:rPr lang="tr-TR" sz="2400" dirty="0" smtClean="0">
                <a:latin typeface="Arial" panose="020B0604020202020204" pitchFamily="34" charset="0"/>
                <a:cs typeface="Arial" panose="020B0604020202020204" pitchFamily="34" charset="0"/>
              </a:rPr>
              <a:t>Sıfır </a:t>
            </a:r>
            <a:r>
              <a:rPr lang="tr-TR" sz="2400" dirty="0">
                <a:latin typeface="Arial" panose="020B0604020202020204" pitchFamily="34" charset="0"/>
                <a:cs typeface="Arial" panose="020B0604020202020204" pitchFamily="34" charset="0"/>
              </a:rPr>
              <a:t>atık belgesine sahip yerler il müdürlükleri tarafından 2 yılda 1 olmak üzere denetlenir</a:t>
            </a:r>
            <a:r>
              <a:rPr lang="tr-TR" sz="2400" dirty="0" smtClean="0">
                <a:latin typeface="Arial" panose="020B0604020202020204" pitchFamily="34" charset="0"/>
                <a:cs typeface="Arial" panose="020B0604020202020204" pitchFamily="34" charset="0"/>
              </a:rPr>
              <a:t>.</a:t>
            </a:r>
          </a:p>
          <a:p>
            <a:pPr marL="0" indent="0" algn="ctr">
              <a:buNone/>
            </a:pPr>
            <a:endParaRPr lang="tr-TR" sz="2400" dirty="0">
              <a:latin typeface="Arial" panose="020B0604020202020204" pitchFamily="34" charset="0"/>
              <a:cs typeface="Arial" panose="020B0604020202020204" pitchFamily="34" charset="0"/>
            </a:endParaRPr>
          </a:p>
          <a:p>
            <a:pPr algn="ctr"/>
            <a:r>
              <a:rPr lang="tr-TR" sz="2400" dirty="0" smtClean="0">
                <a:latin typeface="Arial" panose="020B0604020202020204" pitchFamily="34" charset="0"/>
                <a:cs typeface="Arial" panose="020B0604020202020204" pitchFamily="34" charset="0"/>
              </a:rPr>
              <a:t>Yapılan </a:t>
            </a:r>
            <a:r>
              <a:rPr lang="tr-TR" sz="2400" dirty="0">
                <a:latin typeface="Arial" panose="020B0604020202020204" pitchFamily="34" charset="0"/>
                <a:cs typeface="Arial" panose="020B0604020202020204" pitchFamily="34" charset="0"/>
              </a:rPr>
              <a:t>denetimlerde, belge sahibi yerlerin bu Yönetmelikte belirlenmiş belge esaslarına ve kriterlerine uygun olarak faaliyetlerini sürdürüp sürdürmediği kontrol </a:t>
            </a:r>
            <a:r>
              <a:rPr lang="tr-TR" sz="2400" dirty="0" smtClean="0">
                <a:latin typeface="Arial" panose="020B0604020202020204" pitchFamily="34" charset="0"/>
                <a:cs typeface="Arial" panose="020B0604020202020204" pitchFamily="34" charset="0"/>
              </a:rPr>
              <a:t>edilir.</a:t>
            </a:r>
          </a:p>
          <a:p>
            <a:pPr marL="0" indent="0" algn="ctr">
              <a:buNone/>
            </a:pPr>
            <a:endParaRPr lang="tr-TR" sz="2400" dirty="0">
              <a:latin typeface="Arial" panose="020B0604020202020204" pitchFamily="34" charset="0"/>
              <a:cs typeface="Arial" panose="020B0604020202020204" pitchFamily="34" charset="0"/>
            </a:endParaRPr>
          </a:p>
        </p:txBody>
      </p:sp>
      <p:sp>
        <p:nvSpPr>
          <p:cNvPr id="4" name="Dikdörtgen 3"/>
          <p:cNvSpPr/>
          <p:nvPr/>
        </p:nvSpPr>
        <p:spPr>
          <a:xfrm>
            <a:off x="0" y="0"/>
            <a:ext cx="12192000" cy="12192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7" name="Metin kutusu 6"/>
          <p:cNvSpPr txBox="1"/>
          <p:nvPr/>
        </p:nvSpPr>
        <p:spPr>
          <a:xfrm>
            <a:off x="5146270" y="263364"/>
            <a:ext cx="7464830" cy="830997"/>
          </a:xfrm>
          <a:prstGeom prst="rect">
            <a:avLst/>
          </a:prstGeom>
          <a:noFill/>
        </p:spPr>
        <p:txBody>
          <a:bodyPr wrap="square" rtlCol="0">
            <a:spAutoFit/>
          </a:bodyPr>
          <a:lstStyle/>
          <a:p>
            <a:pPr algn="ctr">
              <a:tabLst>
                <a:tab pos="896938" algn="l"/>
              </a:tabLst>
            </a:pPr>
            <a:r>
              <a:rPr lang="tr-TR" sz="2400" b="1" dirty="0" smtClean="0">
                <a:solidFill>
                  <a:prstClr val="white"/>
                </a:solidFill>
                <a:latin typeface="Arial" panose="020B0604020202020204" pitchFamily="34" charset="0"/>
                <a:cs typeface="Arial" panose="020B0604020202020204" pitchFamily="34" charset="0"/>
              </a:rPr>
              <a:t>SIFIR ATIK BELGESİNE SAHİP YERLERİN DENETİMİ VE İZLENMESİ</a:t>
            </a:r>
            <a:endParaRPr lang="tr-TR" sz="2400" b="1" dirty="0">
              <a:solidFill>
                <a:prstClr val="white"/>
              </a:solidFill>
              <a:latin typeface="Arial" panose="020B0604020202020204" pitchFamily="34" charset="0"/>
              <a:cs typeface="Arial" panose="020B0604020202020204" pitchFamily="34" charset="0"/>
            </a:endParaRPr>
          </a:p>
        </p:txBody>
      </p:sp>
      <p:sp>
        <p:nvSpPr>
          <p:cNvPr id="9" name="Slayt Numarası Yer Tutucusu 8"/>
          <p:cNvSpPr>
            <a:spLocks noGrp="1"/>
          </p:cNvSpPr>
          <p:nvPr>
            <p:ph type="sldNum" sz="quarter" idx="12"/>
          </p:nvPr>
        </p:nvSpPr>
        <p:spPr/>
        <p:txBody>
          <a:bodyPr/>
          <a:lstStyle/>
          <a:p>
            <a:fld id="{CA5CC958-ECA5-476E-9C8F-18B6374A31D4}" type="slidenum">
              <a:rPr lang="tr-TR" smtClean="0"/>
              <a:pPr/>
              <a:t>20</a:t>
            </a:fld>
            <a:endParaRPr lang="tr-TR"/>
          </a:p>
        </p:txBody>
      </p:sp>
      <p:sp>
        <p:nvSpPr>
          <p:cNvPr id="10" name="Veri Yer Tutucusu 9"/>
          <p:cNvSpPr>
            <a:spLocks noGrp="1"/>
          </p:cNvSpPr>
          <p:nvPr>
            <p:ph type="dt" sz="half" idx="10"/>
          </p:nvPr>
        </p:nvSpPr>
        <p:spPr/>
        <p:txBody>
          <a:bodyPr/>
          <a:lstStyle/>
          <a:p>
            <a:fld id="{BE7A2B89-0ECE-445B-BC60-3CBB86B40AD9}" type="datetime1">
              <a:rPr lang="tr-TR" smtClean="0"/>
              <a:pPr/>
              <a:t>8.02.2019</a:t>
            </a:fld>
            <a:endParaRPr lang="tr-TR" dirty="0"/>
          </a:p>
        </p:txBody>
      </p:sp>
    </p:spTree>
    <p:extLst>
      <p:ext uri="{BB962C8B-B14F-4D97-AF65-F5344CB8AC3E}">
        <p14:creationId xmlns:p14="http://schemas.microsoft.com/office/powerpoint/2010/main" val="1244488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gn="ctr"/>
            <a:r>
              <a:rPr lang="tr-TR" sz="2400" dirty="0">
                <a:latin typeface="Arial" panose="020B0604020202020204" pitchFamily="34" charset="0"/>
                <a:cs typeface="Arial" panose="020B0604020202020204" pitchFamily="34" charset="0"/>
              </a:rPr>
              <a:t>Sıfır atık bilgi sistemi üzerinden yapılması gereken beyanları yapmayanlar ile denetimler sırasında sıfır atık yönetim sistemini uygulamadığı ve daha önce yapılan derecelendirme üzerinden verilen belgenin sürekliliğini sağlamadığı tespit edilen yerler uyarılarak en fazla 3 (üç) ay  iyileştirme süresi verilir. </a:t>
            </a:r>
            <a:endParaRPr lang="tr-TR" sz="2400" dirty="0" smtClean="0">
              <a:latin typeface="Arial" panose="020B0604020202020204" pitchFamily="34" charset="0"/>
              <a:cs typeface="Arial" panose="020B0604020202020204" pitchFamily="34" charset="0"/>
            </a:endParaRPr>
          </a:p>
          <a:p>
            <a:pPr marL="0" indent="0" algn="ctr">
              <a:buNone/>
            </a:pPr>
            <a:endParaRPr lang="tr-TR" sz="2400" dirty="0" smtClean="0">
              <a:latin typeface="Arial" panose="020B0604020202020204" pitchFamily="34" charset="0"/>
              <a:cs typeface="Arial" panose="020B0604020202020204" pitchFamily="34" charset="0"/>
            </a:endParaRPr>
          </a:p>
          <a:p>
            <a:pPr lvl="0" algn="ctr"/>
            <a:r>
              <a:rPr lang="tr-TR" sz="2400" dirty="0" smtClean="0">
                <a:latin typeface="Arial" panose="020B0604020202020204" pitchFamily="34" charset="0"/>
                <a:cs typeface="Arial" panose="020B0604020202020204" pitchFamily="34" charset="0"/>
              </a:rPr>
              <a:t>Gerekli </a:t>
            </a:r>
            <a:r>
              <a:rPr lang="tr-TR" sz="2400" dirty="0">
                <a:latin typeface="Arial" panose="020B0604020202020204" pitchFamily="34" charset="0"/>
                <a:cs typeface="Arial" panose="020B0604020202020204" pitchFamily="34" charset="0"/>
              </a:rPr>
              <a:t>iyileştirmenin  mevcut belge seviyesinin sürekliliğini sağlayacak düzeyde olmadığı tespit edilen yerler, yeniden derecelendirilerek  durumuna uygun seviyede sıfır atık belgesi düzenlenir.  </a:t>
            </a:r>
            <a:endParaRPr lang="tr-TR" sz="2400" dirty="0" smtClean="0">
              <a:latin typeface="Arial" panose="020B0604020202020204" pitchFamily="34" charset="0"/>
              <a:cs typeface="Arial" panose="020B0604020202020204" pitchFamily="34" charset="0"/>
            </a:endParaRPr>
          </a:p>
          <a:p>
            <a:pPr marL="0" lvl="0" indent="0" algn="ctr">
              <a:buNone/>
            </a:pPr>
            <a:endParaRPr lang="tr-TR" sz="2400" dirty="0">
              <a:latin typeface="Arial" panose="020B0604020202020204" pitchFamily="34" charset="0"/>
              <a:cs typeface="Arial" panose="020B0604020202020204" pitchFamily="34" charset="0"/>
            </a:endParaRPr>
          </a:p>
          <a:p>
            <a:pPr lvl="0" algn="ctr"/>
            <a:r>
              <a:rPr lang="tr-TR" sz="2400" dirty="0">
                <a:latin typeface="Arial" panose="020B0604020202020204" pitchFamily="34" charset="0"/>
                <a:cs typeface="Arial" panose="020B0604020202020204" pitchFamily="34" charset="0"/>
              </a:rPr>
              <a:t>Gerekli iyileştirmenin yapılmadığı  tespit edilen yerlerin sıfır atık belgeleri iptal edilir.</a:t>
            </a:r>
          </a:p>
          <a:p>
            <a:pPr marL="0" indent="0" algn="ctr">
              <a:buNone/>
            </a:pPr>
            <a:endParaRPr lang="tr-TR" sz="2400" dirty="0">
              <a:latin typeface="Arial" panose="020B0604020202020204" pitchFamily="34" charset="0"/>
              <a:cs typeface="Arial" panose="020B0604020202020204" pitchFamily="34" charset="0"/>
            </a:endParaRPr>
          </a:p>
        </p:txBody>
      </p:sp>
      <p:sp>
        <p:nvSpPr>
          <p:cNvPr id="7" name="Dikdörtgen 6"/>
          <p:cNvSpPr/>
          <p:nvPr/>
        </p:nvSpPr>
        <p:spPr>
          <a:xfrm>
            <a:off x="0" y="0"/>
            <a:ext cx="12192000" cy="12192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10" name="Metin kutusu 9"/>
          <p:cNvSpPr txBox="1"/>
          <p:nvPr/>
        </p:nvSpPr>
        <p:spPr>
          <a:xfrm>
            <a:off x="5146270" y="263364"/>
            <a:ext cx="7464830" cy="830997"/>
          </a:xfrm>
          <a:prstGeom prst="rect">
            <a:avLst/>
          </a:prstGeom>
          <a:noFill/>
        </p:spPr>
        <p:txBody>
          <a:bodyPr wrap="square" rtlCol="0">
            <a:spAutoFit/>
          </a:bodyPr>
          <a:lstStyle/>
          <a:p>
            <a:pPr algn="ctr">
              <a:tabLst>
                <a:tab pos="896938" algn="l"/>
              </a:tabLst>
            </a:pPr>
            <a:r>
              <a:rPr lang="tr-TR" sz="2400" b="1" dirty="0" smtClean="0">
                <a:solidFill>
                  <a:prstClr val="white"/>
                </a:solidFill>
                <a:latin typeface="Arial" panose="020B0604020202020204" pitchFamily="34" charset="0"/>
                <a:cs typeface="Arial" panose="020B0604020202020204" pitchFamily="34" charset="0"/>
              </a:rPr>
              <a:t>SIFIR ATIK BELGESİNE SAHİP YERLERİN DENETİMİ VE İZLENMESİ</a:t>
            </a:r>
            <a:endParaRPr lang="tr-TR" sz="2400" b="1" dirty="0">
              <a:solidFill>
                <a:prstClr val="white"/>
              </a:solidFill>
              <a:latin typeface="Arial" panose="020B0604020202020204" pitchFamily="34" charset="0"/>
              <a:cs typeface="Arial" panose="020B0604020202020204" pitchFamily="34" charset="0"/>
            </a:endParaRPr>
          </a:p>
        </p:txBody>
      </p:sp>
      <p:sp>
        <p:nvSpPr>
          <p:cNvPr id="12" name="Slayt Numarası Yer Tutucusu 11"/>
          <p:cNvSpPr>
            <a:spLocks noGrp="1"/>
          </p:cNvSpPr>
          <p:nvPr>
            <p:ph type="sldNum" sz="quarter" idx="12"/>
          </p:nvPr>
        </p:nvSpPr>
        <p:spPr/>
        <p:txBody>
          <a:bodyPr/>
          <a:lstStyle/>
          <a:p>
            <a:fld id="{CA5CC958-ECA5-476E-9C8F-18B6374A31D4}" type="slidenum">
              <a:rPr lang="tr-TR" smtClean="0"/>
              <a:pPr/>
              <a:t>21</a:t>
            </a:fld>
            <a:endParaRPr lang="tr-TR"/>
          </a:p>
        </p:txBody>
      </p:sp>
      <p:sp>
        <p:nvSpPr>
          <p:cNvPr id="13" name="Veri Yer Tutucusu 12"/>
          <p:cNvSpPr>
            <a:spLocks noGrp="1"/>
          </p:cNvSpPr>
          <p:nvPr>
            <p:ph type="dt" sz="half" idx="10"/>
          </p:nvPr>
        </p:nvSpPr>
        <p:spPr/>
        <p:txBody>
          <a:bodyPr/>
          <a:lstStyle/>
          <a:p>
            <a:fld id="{6DC5295F-98B5-420F-A211-6D8E7796275C}" type="datetime1">
              <a:rPr lang="tr-TR" smtClean="0"/>
              <a:pPr/>
              <a:t>8.02.2019</a:t>
            </a:fld>
            <a:endParaRPr lang="tr-TR" dirty="0"/>
          </a:p>
        </p:txBody>
      </p:sp>
    </p:spTree>
    <p:extLst>
      <p:ext uri="{BB962C8B-B14F-4D97-AF65-F5344CB8AC3E}">
        <p14:creationId xmlns:p14="http://schemas.microsoft.com/office/powerpoint/2010/main" val="1828207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E9E0D0DC-E198-411E-8B71-A4CB61EB08DC}" type="datetime1">
              <a:rPr lang="tr-TR" smtClean="0"/>
              <a:pPr/>
              <a:t>8.02.2019</a:t>
            </a:fld>
            <a:endParaRPr lang="tr-TR" dirty="0"/>
          </a:p>
        </p:txBody>
      </p:sp>
      <p:sp>
        <p:nvSpPr>
          <p:cNvPr id="5" name="Slayt Numarası Yer Tutucusu 4"/>
          <p:cNvSpPr>
            <a:spLocks noGrp="1"/>
          </p:cNvSpPr>
          <p:nvPr>
            <p:ph type="sldNum" sz="quarter" idx="12"/>
          </p:nvPr>
        </p:nvSpPr>
        <p:spPr/>
        <p:txBody>
          <a:bodyPr/>
          <a:lstStyle/>
          <a:p>
            <a:fld id="{CA5CC958-ECA5-476E-9C8F-18B6374A31D4}" type="slidenum">
              <a:rPr lang="tr-TR" smtClean="0"/>
              <a:pPr/>
              <a:t>22</a:t>
            </a:fld>
            <a:endParaRPr lang="tr-TR" dirty="0"/>
          </a:p>
        </p:txBody>
      </p:sp>
      <p:pic>
        <p:nvPicPr>
          <p:cNvPr id="6" name="Resim 4"/>
          <p:cNvPicPr>
            <a:picLocks noChangeAspect="1"/>
          </p:cNvPicPr>
          <p:nvPr/>
        </p:nvPicPr>
        <p:blipFill rotWithShape="1">
          <a:blip r:embed="rId2" cstate="print">
            <a:extLst>
              <a:ext uri="{28A0092B-C50C-407E-A947-70E740481C1C}">
                <a14:useLocalDpi xmlns:a14="http://schemas.microsoft.com/office/drawing/2010/main" val="0"/>
              </a:ext>
            </a:extLst>
          </a:blip>
          <a:srcRect l="8490" t="9843" r="6554" b="27133"/>
          <a:stretch/>
        </p:blipFill>
        <p:spPr bwMode="auto">
          <a:xfrm>
            <a:off x="9803962" y="244537"/>
            <a:ext cx="2274653" cy="94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8"/>
          <p:cNvPicPr>
            <a:picLocks noChangeAspect="1"/>
          </p:cNvPicPr>
          <p:nvPr/>
        </p:nvPicPr>
        <p:blipFill rotWithShape="1">
          <a:blip r:embed="rId3">
            <a:extLst>
              <a:ext uri="{28A0092B-C50C-407E-A947-70E740481C1C}">
                <a14:useLocalDpi xmlns:a14="http://schemas.microsoft.com/office/drawing/2010/main" val="0"/>
              </a:ext>
            </a:extLst>
          </a:blip>
          <a:srcRect l="122" t="-5644" r="8140" b="28789"/>
          <a:stretch/>
        </p:blipFill>
        <p:spPr>
          <a:xfrm>
            <a:off x="-12032" y="4095751"/>
            <a:ext cx="12204032" cy="2762249"/>
          </a:xfrm>
          <a:prstGeom prst="rect">
            <a:avLst/>
          </a:prstGeom>
        </p:spPr>
      </p:pic>
      <p:pic>
        <p:nvPicPr>
          <p:cNvPr id="10" name="Resim 9"/>
          <p:cNvPicPr>
            <a:picLocks noChangeAspect="1"/>
          </p:cNvPicPr>
          <p:nvPr/>
        </p:nvPicPr>
        <p:blipFill>
          <a:blip r:embed="rId4"/>
          <a:stretch>
            <a:fillRect/>
          </a:stretch>
        </p:blipFill>
        <p:spPr>
          <a:xfrm>
            <a:off x="250166" y="149646"/>
            <a:ext cx="1190445" cy="1200021"/>
          </a:xfrm>
          <a:prstGeom prst="rect">
            <a:avLst/>
          </a:prstGeom>
        </p:spPr>
      </p:pic>
      <p:sp>
        <p:nvSpPr>
          <p:cNvPr id="11" name="Dikdörtgen 10"/>
          <p:cNvSpPr/>
          <p:nvPr/>
        </p:nvSpPr>
        <p:spPr>
          <a:xfrm>
            <a:off x="994755" y="2070641"/>
            <a:ext cx="10202485" cy="1700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r>
              <a:rPr lang="tr-TR" sz="4000" b="1" dirty="0" smtClean="0">
                <a:solidFill>
                  <a:srgbClr val="FF9800"/>
                </a:solidFill>
                <a:latin typeface="Arial" panose="020B0604020202020204" pitchFamily="34" charset="0"/>
                <a:cs typeface="Arial" panose="020B0604020202020204" pitchFamily="34" charset="0"/>
              </a:rPr>
              <a:t>Arz ederim.</a:t>
            </a:r>
            <a:endParaRPr lang="tr-TR" sz="4000" b="1" dirty="0">
              <a:solidFill>
                <a:srgbClr val="FF98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3520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a:xfrm>
            <a:off x="9448800" y="6502456"/>
            <a:ext cx="2743200" cy="365125"/>
          </a:xfrm>
        </p:spPr>
        <p:txBody>
          <a:bodyPr/>
          <a:lstStyle/>
          <a:p>
            <a:fld id="{CA5CC958-ECA5-476E-9C8F-18B6374A31D4}" type="slidenum">
              <a:rPr lang="tr-TR" smtClean="0"/>
              <a:pPr/>
              <a:t>3</a:t>
            </a:fld>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5441" y="623363"/>
            <a:ext cx="5484052" cy="326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3"/>
          <p:cNvSpPr txBox="1">
            <a:spLocks noChangeArrowheads="1"/>
          </p:cNvSpPr>
          <p:nvPr/>
        </p:nvSpPr>
        <p:spPr bwMode="auto">
          <a:xfrm>
            <a:off x="7181191" y="1494484"/>
            <a:ext cx="345041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5000" b="1" dirty="0">
                <a:solidFill>
                  <a:srgbClr val="FF9800"/>
                </a:solidFill>
                <a:latin typeface="Arial" panose="020B0604020202020204" pitchFamily="34" charset="0"/>
                <a:cs typeface="Arial" panose="020B0604020202020204" pitchFamily="34" charset="0"/>
              </a:rPr>
              <a:t>NEDİR?</a:t>
            </a:r>
          </a:p>
        </p:txBody>
      </p:sp>
      <p:sp>
        <p:nvSpPr>
          <p:cNvPr id="8" name="İçerik Yer Tutucusu 2"/>
          <p:cNvSpPr txBox="1">
            <a:spLocks/>
          </p:cNvSpPr>
          <p:nvPr/>
        </p:nvSpPr>
        <p:spPr>
          <a:xfrm>
            <a:off x="803564" y="4021207"/>
            <a:ext cx="10515600" cy="2136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tr-TR" b="1" dirty="0" smtClean="0">
                <a:latin typeface="Arial" panose="020B0604020202020204" pitchFamily="34" charset="0"/>
                <a:cs typeface="Arial" panose="020B0604020202020204" pitchFamily="34" charset="0"/>
              </a:rPr>
              <a:t>	İsrafın önlenmesini, atık oluşum sebeplerinin gözden geçirilerek atık oluşumunun önlenmesi ve/veya azaltılmasını, daha sürdürülebilir ürünler tercih edilmesini, kaynakların verimli kullanımının sağlanmasını, atığın oluşması durumunda kaynağında ayrı toplanarak geri kazanımının sağlanmasını kapsayan hedeftir.</a:t>
            </a:r>
            <a:endParaRPr lang="tr-TR" b="1" dirty="0"/>
          </a:p>
        </p:txBody>
      </p:sp>
      <p:sp>
        <p:nvSpPr>
          <p:cNvPr id="2" name="Veri Yer Tutucusu 1"/>
          <p:cNvSpPr>
            <a:spLocks noGrp="1"/>
          </p:cNvSpPr>
          <p:nvPr>
            <p:ph type="dt" sz="half" idx="10"/>
          </p:nvPr>
        </p:nvSpPr>
        <p:spPr/>
        <p:txBody>
          <a:bodyPr/>
          <a:lstStyle/>
          <a:p>
            <a:fld id="{7F049A96-B7CA-4C37-A700-5C9673D42DC3}" type="datetime1">
              <a:rPr lang="tr-TR" smtClean="0"/>
              <a:pPr/>
              <a:t>8.02.2019</a:t>
            </a:fld>
            <a:endParaRPr lang="tr-TR" dirty="0"/>
          </a:p>
        </p:txBody>
      </p:sp>
      <p:pic>
        <p:nvPicPr>
          <p:cNvPr id="10" name="Resim 9"/>
          <p:cNvPicPr>
            <a:picLocks noChangeAspect="1"/>
          </p:cNvPicPr>
          <p:nvPr/>
        </p:nvPicPr>
        <p:blipFill>
          <a:blip r:embed="rId3" cstate="print"/>
          <a:stretch>
            <a:fillRect/>
          </a:stretch>
        </p:blipFill>
        <p:spPr>
          <a:xfrm>
            <a:off x="129396" y="77637"/>
            <a:ext cx="868162" cy="875145"/>
          </a:xfrm>
          <a:prstGeom prst="rect">
            <a:avLst/>
          </a:prstGeom>
        </p:spPr>
      </p:pic>
    </p:spTree>
    <p:extLst>
      <p:ext uri="{BB962C8B-B14F-4D97-AF65-F5344CB8AC3E}">
        <p14:creationId xmlns:p14="http://schemas.microsoft.com/office/powerpoint/2010/main" val="52738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E9E0D0DC-E198-411E-8B71-A4CB61EB08DC}" type="datetime1">
              <a:rPr lang="tr-TR" smtClean="0"/>
              <a:pPr/>
              <a:t>8.02.2019</a:t>
            </a:fld>
            <a:endParaRPr lang="tr-TR" dirty="0"/>
          </a:p>
        </p:txBody>
      </p:sp>
      <p:sp>
        <p:nvSpPr>
          <p:cNvPr id="5" name="Slayt Numarası Yer Tutucusu 4"/>
          <p:cNvSpPr>
            <a:spLocks noGrp="1"/>
          </p:cNvSpPr>
          <p:nvPr>
            <p:ph type="sldNum" sz="quarter" idx="12"/>
          </p:nvPr>
        </p:nvSpPr>
        <p:spPr/>
        <p:txBody>
          <a:bodyPr/>
          <a:lstStyle/>
          <a:p>
            <a:fld id="{CA5CC958-ECA5-476E-9C8F-18B6374A31D4}" type="slidenum">
              <a:rPr lang="tr-TR" smtClean="0"/>
              <a:pPr/>
              <a:t>4</a:t>
            </a:fld>
            <a:endParaRPr lang="tr-TR" dirty="0"/>
          </a:p>
        </p:txBody>
      </p:sp>
      <p:pic>
        <p:nvPicPr>
          <p:cNvPr id="6" name="Resim 5"/>
          <p:cNvPicPr>
            <a:picLocks noChangeAspect="1"/>
          </p:cNvPicPr>
          <p:nvPr/>
        </p:nvPicPr>
        <p:blipFill>
          <a:blip r:embed="rId2"/>
          <a:stretch>
            <a:fillRect/>
          </a:stretch>
        </p:blipFill>
        <p:spPr>
          <a:xfrm>
            <a:off x="926330" y="574767"/>
            <a:ext cx="10442255" cy="5558020"/>
          </a:xfrm>
          <a:prstGeom prst="rect">
            <a:avLst/>
          </a:prstGeom>
        </p:spPr>
      </p:pic>
    </p:spTree>
    <p:extLst>
      <p:ext uri="{BB962C8B-B14F-4D97-AF65-F5344CB8AC3E}">
        <p14:creationId xmlns:p14="http://schemas.microsoft.com/office/powerpoint/2010/main" val="3328100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E9E0D0DC-E198-411E-8B71-A4CB61EB08DC}" type="datetime1">
              <a:rPr lang="tr-TR" smtClean="0"/>
              <a:pPr/>
              <a:t>8.02.2019</a:t>
            </a:fld>
            <a:endParaRPr lang="tr-TR" dirty="0"/>
          </a:p>
        </p:txBody>
      </p:sp>
      <p:sp>
        <p:nvSpPr>
          <p:cNvPr id="5" name="Slayt Numarası Yer Tutucusu 4"/>
          <p:cNvSpPr>
            <a:spLocks noGrp="1"/>
          </p:cNvSpPr>
          <p:nvPr>
            <p:ph type="sldNum" sz="quarter" idx="12"/>
          </p:nvPr>
        </p:nvSpPr>
        <p:spPr/>
        <p:txBody>
          <a:bodyPr/>
          <a:lstStyle/>
          <a:p>
            <a:fld id="{CA5CC958-ECA5-476E-9C8F-18B6374A31D4}" type="slidenum">
              <a:rPr lang="tr-TR" smtClean="0"/>
              <a:pPr/>
              <a:t>5</a:t>
            </a:fld>
            <a:endParaRPr lang="tr-TR" dirty="0"/>
          </a:p>
        </p:txBody>
      </p:sp>
      <p:pic>
        <p:nvPicPr>
          <p:cNvPr id="6" name="Resim 5"/>
          <p:cNvPicPr>
            <a:picLocks noChangeAspect="1"/>
          </p:cNvPicPr>
          <p:nvPr/>
        </p:nvPicPr>
        <p:blipFill>
          <a:blip r:embed="rId2"/>
          <a:stretch>
            <a:fillRect/>
          </a:stretch>
        </p:blipFill>
        <p:spPr>
          <a:xfrm>
            <a:off x="736979" y="423081"/>
            <a:ext cx="10768084" cy="5977719"/>
          </a:xfrm>
          <a:prstGeom prst="rect">
            <a:avLst/>
          </a:prstGeom>
        </p:spPr>
      </p:pic>
    </p:spTree>
    <p:extLst>
      <p:ext uri="{BB962C8B-B14F-4D97-AF65-F5344CB8AC3E}">
        <p14:creationId xmlns:p14="http://schemas.microsoft.com/office/powerpoint/2010/main" val="100414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a:xfrm>
            <a:off x="9448800" y="6492875"/>
            <a:ext cx="2743200" cy="365125"/>
          </a:xfrm>
        </p:spPr>
        <p:txBody>
          <a:bodyPr/>
          <a:lstStyle/>
          <a:p>
            <a:fld id="{CA5CC958-ECA5-476E-9C8F-18B6374A31D4}" type="slidenum">
              <a:rPr lang="tr-TR" smtClean="0"/>
              <a:pPr/>
              <a:t>6</a:t>
            </a:fld>
            <a:endParaRPr lang="tr-TR" dirty="0"/>
          </a:p>
        </p:txBody>
      </p:sp>
      <p:sp>
        <p:nvSpPr>
          <p:cNvPr id="6" name="Alt Başlık 2"/>
          <p:cNvSpPr txBox="1">
            <a:spLocks/>
          </p:cNvSpPr>
          <p:nvPr/>
        </p:nvSpPr>
        <p:spPr>
          <a:xfrm>
            <a:off x="1823259" y="3053399"/>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sz="2400" dirty="0" smtClean="0">
                <a:latin typeface="Arial" panose="020B0604020202020204" pitchFamily="34" charset="0"/>
                <a:cs typeface="Arial" panose="020B0604020202020204" pitchFamily="34" charset="0"/>
              </a:rPr>
              <a:t>	Sıfır atık yönetim sistemine ilişkin genel ilkeler, görev, yetki ve yükümlülükler ile sıfır atık belgesi verilmesine ilişkin esas ve kriterlerin belirlenmesi, başvuruların alınması ve değerlendirilmesi ve buna ilişkin iş ve işlemleri kapsar.</a:t>
            </a:r>
          </a:p>
          <a:p>
            <a:endParaRPr lang="tr-TR" sz="2400" dirty="0"/>
          </a:p>
        </p:txBody>
      </p:sp>
      <p:sp>
        <p:nvSpPr>
          <p:cNvPr id="7" name="Dikdörtgen 6"/>
          <p:cNvSpPr/>
          <p:nvPr/>
        </p:nvSpPr>
        <p:spPr>
          <a:xfrm>
            <a:off x="0" y="0"/>
            <a:ext cx="12192000" cy="1421476"/>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367447"/>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etin kutusu 3"/>
          <p:cNvSpPr txBox="1">
            <a:spLocks noChangeArrowheads="1"/>
          </p:cNvSpPr>
          <p:nvPr/>
        </p:nvSpPr>
        <p:spPr bwMode="auto">
          <a:xfrm>
            <a:off x="1582190" y="519170"/>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10" name="Metin kutusu 9"/>
          <p:cNvSpPr txBox="1"/>
          <p:nvPr/>
        </p:nvSpPr>
        <p:spPr>
          <a:xfrm>
            <a:off x="9004681" y="480698"/>
            <a:ext cx="3250276" cy="553998"/>
          </a:xfrm>
          <a:prstGeom prst="rect">
            <a:avLst/>
          </a:prstGeom>
          <a:noFill/>
        </p:spPr>
        <p:txBody>
          <a:bodyPr wrap="square" rtlCol="0">
            <a:spAutoFit/>
          </a:bodyPr>
          <a:lstStyle/>
          <a:p>
            <a:pPr algn="ctr">
              <a:tabLst>
                <a:tab pos="896938" algn="l"/>
              </a:tabLst>
            </a:pPr>
            <a:r>
              <a:rPr lang="tr-TR" sz="3000" b="1" dirty="0">
                <a:solidFill>
                  <a:prstClr val="white"/>
                </a:solidFill>
                <a:latin typeface="Arial" panose="020B0604020202020204" pitchFamily="34" charset="0"/>
                <a:cs typeface="Arial" panose="020B0604020202020204" pitchFamily="34" charset="0"/>
              </a:rPr>
              <a:t>KAPSAM</a:t>
            </a:r>
          </a:p>
        </p:txBody>
      </p:sp>
      <p:sp>
        <p:nvSpPr>
          <p:cNvPr id="2" name="Veri Yer Tutucusu 1"/>
          <p:cNvSpPr>
            <a:spLocks noGrp="1"/>
          </p:cNvSpPr>
          <p:nvPr>
            <p:ph type="dt" sz="half" idx="10"/>
          </p:nvPr>
        </p:nvSpPr>
        <p:spPr/>
        <p:txBody>
          <a:bodyPr/>
          <a:lstStyle/>
          <a:p>
            <a:fld id="{76573216-2189-4C70-9DFC-40D1F200427C}" type="datetime1">
              <a:rPr lang="tr-TR" smtClean="0"/>
              <a:pPr/>
              <a:t>8.02.2019</a:t>
            </a:fld>
            <a:endParaRPr lang="tr-TR" dirty="0"/>
          </a:p>
        </p:txBody>
      </p:sp>
    </p:spTree>
    <p:extLst>
      <p:ext uri="{BB962C8B-B14F-4D97-AF65-F5344CB8AC3E}">
        <p14:creationId xmlns:p14="http://schemas.microsoft.com/office/powerpoint/2010/main" val="3717849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4701" y="1630810"/>
            <a:ext cx="10515600" cy="1543651"/>
          </a:xfrm>
        </p:spPr>
        <p:txBody>
          <a:bodyPr>
            <a:normAutofit/>
          </a:bodyPr>
          <a:lstStyle/>
          <a:p>
            <a:pPr marL="0" indent="0" algn="ctr">
              <a:buNone/>
            </a:pPr>
            <a:r>
              <a:rPr lang="tr-TR" sz="2200" dirty="0" smtClean="0">
                <a:latin typeface="Arial" panose="020B0604020202020204" pitchFamily="34" charset="0"/>
                <a:cs typeface="Arial" panose="020B0604020202020204" pitchFamily="34" charset="0"/>
              </a:rPr>
              <a:t>Atık </a:t>
            </a:r>
            <a:r>
              <a:rPr lang="tr-TR" sz="2200" dirty="0">
                <a:latin typeface="Arial" panose="020B0604020202020204" pitchFamily="34" charset="0"/>
                <a:cs typeface="Arial" panose="020B0604020202020204" pitchFamily="34" charset="0"/>
              </a:rPr>
              <a:t>oluşumunun önlenmesinden başlayarak atık durumuna geldikten sonra oluşan tüm atıkların özelliğine ve türüne göre kaynağında ayrı toplanarak çevre lisanslı atık işleme tesislerine gönderilmesine kadar geçen süreci içeren ve sıfır atık yaklaşımını hedef </a:t>
            </a:r>
            <a:r>
              <a:rPr lang="tr-TR" sz="2200" dirty="0" smtClean="0">
                <a:latin typeface="Arial" panose="020B0604020202020204" pitchFamily="34" charset="0"/>
                <a:cs typeface="Arial" panose="020B0604020202020204" pitchFamily="34" charset="0"/>
              </a:rPr>
              <a:t>alır.</a:t>
            </a:r>
            <a:endParaRPr lang="tr-TR" sz="2200" dirty="0">
              <a:latin typeface="Arial" panose="020B0604020202020204" pitchFamily="34" charset="0"/>
              <a:cs typeface="Arial" panose="020B0604020202020204" pitchFamily="34" charset="0"/>
            </a:endParaRPr>
          </a:p>
        </p:txBody>
      </p:sp>
      <p:sp>
        <p:nvSpPr>
          <p:cNvPr id="12" name="Dikdörtgen 11"/>
          <p:cNvSpPr/>
          <p:nvPr/>
        </p:nvSpPr>
        <p:spPr>
          <a:xfrm>
            <a:off x="0" y="0"/>
            <a:ext cx="12192000" cy="1421476"/>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367447"/>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etin kutusu 3"/>
          <p:cNvSpPr txBox="1">
            <a:spLocks noChangeArrowheads="1"/>
          </p:cNvSpPr>
          <p:nvPr/>
        </p:nvSpPr>
        <p:spPr bwMode="auto">
          <a:xfrm>
            <a:off x="1582190" y="519170"/>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15" name="Metin kutusu 14"/>
          <p:cNvSpPr txBox="1"/>
          <p:nvPr/>
        </p:nvSpPr>
        <p:spPr>
          <a:xfrm>
            <a:off x="4788131" y="480698"/>
            <a:ext cx="8151242" cy="553998"/>
          </a:xfrm>
          <a:prstGeom prst="rect">
            <a:avLst/>
          </a:prstGeom>
          <a:noFill/>
        </p:spPr>
        <p:txBody>
          <a:bodyPr wrap="square" rtlCol="0">
            <a:spAutoFit/>
          </a:bodyPr>
          <a:lstStyle/>
          <a:p>
            <a:pPr algn="ctr">
              <a:tabLst>
                <a:tab pos="896938" algn="l"/>
              </a:tabLst>
            </a:pPr>
            <a:r>
              <a:rPr lang="tr-TR" sz="3000" b="1" dirty="0" smtClean="0">
                <a:solidFill>
                  <a:prstClr val="white"/>
                </a:solidFill>
                <a:latin typeface="Arial" panose="020B0604020202020204" pitchFamily="34" charset="0"/>
                <a:cs typeface="Arial" panose="020B0604020202020204" pitchFamily="34" charset="0"/>
              </a:rPr>
              <a:t>SIFIR ATIK YÖNETİM SİSTEMİ</a:t>
            </a:r>
            <a:endParaRPr lang="tr-TR" sz="3000" b="1" dirty="0">
              <a:solidFill>
                <a:prstClr val="white"/>
              </a:solidFill>
              <a:latin typeface="Arial" panose="020B0604020202020204" pitchFamily="34" charset="0"/>
              <a:cs typeface="Arial" panose="020B0604020202020204" pitchFamily="34" charset="0"/>
            </a:endParaRPr>
          </a:p>
        </p:txBody>
      </p:sp>
      <p:pic>
        <p:nvPicPr>
          <p:cNvPr id="17" name="Resim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036" y="2917797"/>
            <a:ext cx="7252854" cy="3940203"/>
          </a:xfrm>
          <a:prstGeom prst="rect">
            <a:avLst/>
          </a:prstGeom>
        </p:spPr>
      </p:pic>
      <p:sp>
        <p:nvSpPr>
          <p:cNvPr id="19" name="Slayt Numarası Yer Tutucusu 18"/>
          <p:cNvSpPr>
            <a:spLocks noGrp="1"/>
          </p:cNvSpPr>
          <p:nvPr>
            <p:ph type="sldNum" sz="quarter" idx="12"/>
          </p:nvPr>
        </p:nvSpPr>
        <p:spPr>
          <a:xfrm>
            <a:off x="9448800" y="6468254"/>
            <a:ext cx="2743200" cy="365125"/>
          </a:xfrm>
        </p:spPr>
        <p:txBody>
          <a:bodyPr/>
          <a:lstStyle/>
          <a:p>
            <a:fld id="{CA5CC958-ECA5-476E-9C8F-18B6374A31D4}" type="slidenum">
              <a:rPr lang="tr-TR" smtClean="0"/>
              <a:pPr/>
              <a:t>7</a:t>
            </a:fld>
            <a:endParaRPr lang="tr-TR" dirty="0"/>
          </a:p>
        </p:txBody>
      </p:sp>
      <p:sp>
        <p:nvSpPr>
          <p:cNvPr id="2" name="Veri Yer Tutucusu 1"/>
          <p:cNvSpPr>
            <a:spLocks noGrp="1"/>
          </p:cNvSpPr>
          <p:nvPr>
            <p:ph type="dt" sz="half" idx="10"/>
          </p:nvPr>
        </p:nvSpPr>
        <p:spPr/>
        <p:txBody>
          <a:bodyPr/>
          <a:lstStyle/>
          <a:p>
            <a:fld id="{CB163D18-BAD9-4791-A1A8-6DE89BD4C762}" type="datetime1">
              <a:rPr lang="tr-TR" smtClean="0"/>
              <a:pPr/>
              <a:t>8.02.2019</a:t>
            </a:fld>
            <a:endParaRPr lang="tr-TR" dirty="0"/>
          </a:p>
        </p:txBody>
      </p:sp>
    </p:spTree>
    <p:extLst>
      <p:ext uri="{BB962C8B-B14F-4D97-AF65-F5344CB8AC3E}">
        <p14:creationId xmlns:p14="http://schemas.microsoft.com/office/powerpoint/2010/main" val="2095187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2192000" cy="12192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8" name="Metin kutusu 7"/>
          <p:cNvSpPr txBox="1"/>
          <p:nvPr/>
        </p:nvSpPr>
        <p:spPr>
          <a:xfrm>
            <a:off x="4909270" y="349427"/>
            <a:ext cx="8151242" cy="553998"/>
          </a:xfrm>
          <a:prstGeom prst="rect">
            <a:avLst/>
          </a:prstGeom>
          <a:noFill/>
        </p:spPr>
        <p:txBody>
          <a:bodyPr wrap="square" rtlCol="0">
            <a:spAutoFit/>
          </a:bodyPr>
          <a:lstStyle/>
          <a:p>
            <a:pPr algn="ctr">
              <a:tabLst>
                <a:tab pos="896938" algn="l"/>
              </a:tabLst>
            </a:pPr>
            <a:r>
              <a:rPr lang="tr-TR" sz="3000" b="1" dirty="0" smtClean="0">
                <a:solidFill>
                  <a:prstClr val="white"/>
                </a:solidFill>
                <a:latin typeface="Arial" panose="020B0604020202020204" pitchFamily="34" charset="0"/>
                <a:cs typeface="Arial" panose="020B0604020202020204" pitchFamily="34" charset="0"/>
              </a:rPr>
              <a:t>SIFIR ATIK TOPLAMA MODELİ</a:t>
            </a:r>
            <a:endParaRPr lang="tr-TR" sz="3000" b="1" dirty="0">
              <a:solidFill>
                <a:prstClr val="white"/>
              </a:solidFill>
              <a:latin typeface="Arial" panose="020B0604020202020204" pitchFamily="34" charset="0"/>
              <a:cs typeface="Arial" panose="020B0604020202020204" pitchFamily="34" charset="0"/>
            </a:endParaRPr>
          </a:p>
        </p:txBody>
      </p:sp>
      <p:pic>
        <p:nvPicPr>
          <p:cNvPr id="15" name="Resim 14"/>
          <p:cNvPicPr>
            <a:picLocks noChangeAspect="1"/>
          </p:cNvPicPr>
          <p:nvPr/>
        </p:nvPicPr>
        <p:blipFill>
          <a:blip r:embed="rId3"/>
          <a:stretch>
            <a:fillRect/>
          </a:stretch>
        </p:blipFill>
        <p:spPr>
          <a:xfrm>
            <a:off x="2654009" y="1407243"/>
            <a:ext cx="2255261" cy="2139432"/>
          </a:xfrm>
          <a:prstGeom prst="rect">
            <a:avLst/>
          </a:prstGeom>
        </p:spPr>
      </p:pic>
      <p:pic>
        <p:nvPicPr>
          <p:cNvPr id="17" name="Resim 16"/>
          <p:cNvPicPr>
            <a:picLocks noChangeAspect="1"/>
          </p:cNvPicPr>
          <p:nvPr/>
        </p:nvPicPr>
        <p:blipFill>
          <a:blip r:embed="rId4"/>
          <a:stretch>
            <a:fillRect/>
          </a:stretch>
        </p:blipFill>
        <p:spPr>
          <a:xfrm>
            <a:off x="5893725" y="1323972"/>
            <a:ext cx="2777758" cy="2482912"/>
          </a:xfrm>
          <a:prstGeom prst="rect">
            <a:avLst/>
          </a:prstGeom>
        </p:spPr>
      </p:pic>
      <p:pic>
        <p:nvPicPr>
          <p:cNvPr id="18" name="Resim 17"/>
          <p:cNvPicPr>
            <a:picLocks noChangeAspect="1"/>
          </p:cNvPicPr>
          <p:nvPr/>
        </p:nvPicPr>
        <p:blipFill>
          <a:blip r:embed="rId5"/>
          <a:stretch>
            <a:fillRect/>
          </a:stretch>
        </p:blipFill>
        <p:spPr>
          <a:xfrm>
            <a:off x="3844219" y="4232732"/>
            <a:ext cx="4893537" cy="1742036"/>
          </a:xfrm>
          <a:prstGeom prst="rect">
            <a:avLst/>
          </a:prstGeom>
        </p:spPr>
      </p:pic>
      <p:sp>
        <p:nvSpPr>
          <p:cNvPr id="19" name="Metin kutusu 18"/>
          <p:cNvSpPr txBox="1"/>
          <p:nvPr/>
        </p:nvSpPr>
        <p:spPr>
          <a:xfrm>
            <a:off x="164998" y="2057597"/>
            <a:ext cx="2353759" cy="954107"/>
          </a:xfrm>
          <a:prstGeom prst="rect">
            <a:avLst/>
          </a:prstGeom>
          <a:noFill/>
          <a:ln>
            <a:solidFill>
              <a:schemeClr val="accent1"/>
            </a:solidFill>
          </a:ln>
        </p:spPr>
        <p:txBody>
          <a:bodyPr wrap="square" rtlCol="0">
            <a:spAutoFit/>
          </a:bodyPr>
          <a:lstStyle/>
          <a:p>
            <a:pPr algn="ctr"/>
            <a:r>
              <a:rPr lang="tr-TR" sz="1400" b="1" dirty="0" smtClean="0">
                <a:latin typeface="Arial" panose="020B0604020202020204" pitchFamily="34" charset="0"/>
                <a:cs typeface="Arial" panose="020B0604020202020204" pitchFamily="34" charset="0"/>
              </a:rPr>
              <a:t>BİNA, OFİS, İŞYERİ, KONUT, OKULİ AVM VE BENZERİ YERLERDE </a:t>
            </a:r>
          </a:p>
          <a:p>
            <a:pPr algn="ctr"/>
            <a:r>
              <a:rPr lang="tr-TR" sz="1400" i="1" dirty="0" smtClean="0">
                <a:latin typeface="Arial" panose="020B0604020202020204" pitchFamily="34" charset="0"/>
                <a:cs typeface="Arial" panose="020B0604020202020204" pitchFamily="34" charset="0"/>
              </a:rPr>
              <a:t>İÇ MEKANLARDA</a:t>
            </a:r>
            <a:endParaRPr lang="tr-TR" sz="1400" i="1" dirty="0">
              <a:latin typeface="Arial" panose="020B0604020202020204" pitchFamily="34" charset="0"/>
              <a:cs typeface="Arial" panose="020B0604020202020204" pitchFamily="34" charset="0"/>
            </a:endParaRPr>
          </a:p>
        </p:txBody>
      </p:sp>
      <p:sp>
        <p:nvSpPr>
          <p:cNvPr id="20" name="Metin kutusu 19"/>
          <p:cNvSpPr txBox="1"/>
          <p:nvPr/>
        </p:nvSpPr>
        <p:spPr>
          <a:xfrm>
            <a:off x="8737756" y="2030683"/>
            <a:ext cx="3167149" cy="892552"/>
          </a:xfrm>
          <a:prstGeom prst="rect">
            <a:avLst/>
          </a:prstGeom>
          <a:noFill/>
          <a:ln>
            <a:solidFill>
              <a:schemeClr val="accent1"/>
            </a:solidFill>
          </a:ln>
        </p:spPr>
        <p:txBody>
          <a:bodyPr wrap="square" rtlCol="0">
            <a:spAutoFit/>
          </a:bodyPr>
          <a:lstStyle/>
          <a:p>
            <a:pPr algn="ctr"/>
            <a:r>
              <a:rPr lang="tr-TR" sz="1400" b="1" dirty="0" smtClean="0">
                <a:latin typeface="Arial" panose="020B0604020202020204" pitchFamily="34" charset="0"/>
                <a:cs typeface="Arial" panose="020B0604020202020204" pitchFamily="34" charset="0"/>
              </a:rPr>
              <a:t>YOĞUN MİKTARDA ORGANİK ATIK OLUŞAN NOKTALARDA </a:t>
            </a:r>
            <a:r>
              <a:rPr lang="tr-TR" sz="1200" i="1" dirty="0" smtClean="0">
                <a:latin typeface="Arial" panose="020B0604020202020204" pitchFamily="34" charset="0"/>
                <a:cs typeface="Arial" panose="020B0604020202020204" pitchFamily="34" charset="0"/>
              </a:rPr>
              <a:t>YEMEKHANELER VE YEMEK HAZIRLAMA BÖLÜMLERİNDE</a:t>
            </a:r>
            <a:endParaRPr lang="tr-TR" sz="1200" i="1" dirty="0">
              <a:latin typeface="Arial" panose="020B0604020202020204" pitchFamily="34" charset="0"/>
              <a:cs typeface="Arial" panose="020B0604020202020204" pitchFamily="34" charset="0"/>
            </a:endParaRPr>
          </a:p>
        </p:txBody>
      </p:sp>
      <p:sp>
        <p:nvSpPr>
          <p:cNvPr id="21" name="Metin kutusu 20"/>
          <p:cNvSpPr txBox="1"/>
          <p:nvPr/>
        </p:nvSpPr>
        <p:spPr>
          <a:xfrm>
            <a:off x="1341877" y="4734418"/>
            <a:ext cx="2227811" cy="738664"/>
          </a:xfrm>
          <a:prstGeom prst="rect">
            <a:avLst/>
          </a:prstGeom>
          <a:noFill/>
          <a:ln>
            <a:solidFill>
              <a:schemeClr val="accent1"/>
            </a:solidFill>
          </a:ln>
        </p:spPr>
        <p:txBody>
          <a:bodyPr wrap="square" rtlCol="0">
            <a:spAutoFit/>
          </a:bodyPr>
          <a:lstStyle/>
          <a:p>
            <a:pPr algn="ctr"/>
            <a:r>
              <a:rPr lang="tr-TR" sz="1400" b="1" dirty="0" smtClean="0">
                <a:latin typeface="Arial" panose="020B0604020202020204" pitchFamily="34" charset="0"/>
                <a:cs typeface="Arial" panose="020B0604020202020204" pitchFamily="34" charset="0"/>
              </a:rPr>
              <a:t>CADDE, SOKAKLAR GİBİ KAMUYA AÇIK ALANLARDA</a:t>
            </a:r>
            <a:endParaRPr lang="tr-TR" sz="1200" i="1" dirty="0">
              <a:latin typeface="Arial" panose="020B0604020202020204" pitchFamily="34" charset="0"/>
              <a:cs typeface="Arial" panose="020B0604020202020204" pitchFamily="34" charset="0"/>
            </a:endParaRPr>
          </a:p>
        </p:txBody>
      </p:sp>
      <p:sp>
        <p:nvSpPr>
          <p:cNvPr id="22" name="Metin kutusu 21"/>
          <p:cNvSpPr txBox="1"/>
          <p:nvPr/>
        </p:nvSpPr>
        <p:spPr>
          <a:xfrm>
            <a:off x="465512" y="6269176"/>
            <a:ext cx="11878887" cy="338554"/>
          </a:xfrm>
          <a:prstGeom prst="rect">
            <a:avLst/>
          </a:prstGeom>
          <a:noFill/>
        </p:spPr>
        <p:txBody>
          <a:bodyPr wrap="square" rtlCol="0">
            <a:spAutoFit/>
          </a:bodyPr>
          <a:lstStyle/>
          <a:p>
            <a:r>
              <a:rPr lang="tr-TR" sz="1600" i="1" u="sng" dirty="0" smtClean="0"/>
              <a:t>**İhtiyaç halinde, oluşan atıkların türüne göre, üzerinde yazı ve şekillerle belirtmek suretiyle farklı biriktirme ekipmanları kullanılabilir.</a:t>
            </a:r>
            <a:endParaRPr lang="tr-TR" sz="1600" i="1" u="sng" dirty="0"/>
          </a:p>
        </p:txBody>
      </p:sp>
      <p:sp>
        <p:nvSpPr>
          <p:cNvPr id="24" name="Slayt Numarası Yer Tutucusu 23"/>
          <p:cNvSpPr>
            <a:spLocks noGrp="1"/>
          </p:cNvSpPr>
          <p:nvPr>
            <p:ph type="sldNum" sz="quarter" idx="12"/>
          </p:nvPr>
        </p:nvSpPr>
        <p:spPr>
          <a:xfrm>
            <a:off x="9448800" y="6492875"/>
            <a:ext cx="2743200" cy="365125"/>
          </a:xfrm>
        </p:spPr>
        <p:txBody>
          <a:bodyPr/>
          <a:lstStyle/>
          <a:p>
            <a:fld id="{CA5CC958-ECA5-476E-9C8F-18B6374A31D4}" type="slidenum">
              <a:rPr lang="tr-TR" smtClean="0"/>
              <a:pPr/>
              <a:t>8</a:t>
            </a:fld>
            <a:endParaRPr lang="tr-TR" dirty="0"/>
          </a:p>
        </p:txBody>
      </p:sp>
      <p:sp>
        <p:nvSpPr>
          <p:cNvPr id="2" name="Veri Yer Tutucusu 1"/>
          <p:cNvSpPr>
            <a:spLocks noGrp="1"/>
          </p:cNvSpPr>
          <p:nvPr>
            <p:ph type="dt" sz="half" idx="10"/>
          </p:nvPr>
        </p:nvSpPr>
        <p:spPr/>
        <p:txBody>
          <a:bodyPr/>
          <a:lstStyle/>
          <a:p>
            <a:fld id="{2C10866C-539D-476C-836A-4F560F2DE33A}" type="datetime1">
              <a:rPr lang="tr-TR" smtClean="0"/>
              <a:pPr/>
              <a:t>8.02.2019</a:t>
            </a:fld>
            <a:endParaRPr lang="tr-TR" dirty="0"/>
          </a:p>
        </p:txBody>
      </p:sp>
    </p:spTree>
    <p:extLst>
      <p:ext uri="{BB962C8B-B14F-4D97-AF65-F5344CB8AC3E}">
        <p14:creationId xmlns:p14="http://schemas.microsoft.com/office/powerpoint/2010/main" val="1745470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549" y="2128324"/>
            <a:ext cx="3117647" cy="3283835"/>
          </a:xfrm>
          <a:prstGeom prst="rect">
            <a:avLst/>
          </a:prstGeom>
        </p:spPr>
      </p:pic>
      <p:sp>
        <p:nvSpPr>
          <p:cNvPr id="10" name="Metin kutusu 9"/>
          <p:cNvSpPr txBox="1"/>
          <p:nvPr/>
        </p:nvSpPr>
        <p:spPr>
          <a:xfrm>
            <a:off x="2195184" y="3474199"/>
            <a:ext cx="2452092" cy="584775"/>
          </a:xfrm>
          <a:prstGeom prst="rect">
            <a:avLst/>
          </a:prstGeom>
          <a:noFill/>
        </p:spPr>
        <p:txBody>
          <a:bodyPr wrap="square" rtlCol="0">
            <a:spAutoFit/>
          </a:bodyPr>
          <a:lstStyle/>
          <a:p>
            <a:r>
              <a:rPr lang="tr-TR" sz="3200" b="1" dirty="0" smtClean="0">
                <a:solidFill>
                  <a:srgbClr val="0000CC"/>
                </a:solidFill>
                <a:latin typeface="Arial" panose="020B0604020202020204" pitchFamily="34" charset="0"/>
                <a:cs typeface="Arial" panose="020B0604020202020204" pitchFamily="34" charset="0"/>
              </a:rPr>
              <a:t>Belediyeler</a:t>
            </a:r>
            <a:endParaRPr lang="tr-TR" sz="3200" b="1" dirty="0">
              <a:solidFill>
                <a:srgbClr val="0000CC"/>
              </a:solidFill>
              <a:latin typeface="Arial" panose="020B0604020202020204" pitchFamily="34" charset="0"/>
              <a:cs typeface="Arial" panose="020B0604020202020204" pitchFamily="34" charset="0"/>
            </a:endParaRP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3964" y="2128325"/>
            <a:ext cx="3117600" cy="3283787"/>
          </a:xfrm>
          <a:prstGeom prst="rect">
            <a:avLst/>
          </a:prstGeom>
        </p:spPr>
      </p:pic>
      <p:sp>
        <p:nvSpPr>
          <p:cNvPr id="12" name="Metin kutusu 11"/>
          <p:cNvSpPr txBox="1"/>
          <p:nvPr/>
        </p:nvSpPr>
        <p:spPr>
          <a:xfrm>
            <a:off x="7420469" y="3227978"/>
            <a:ext cx="2404428" cy="1077218"/>
          </a:xfrm>
          <a:prstGeom prst="rect">
            <a:avLst/>
          </a:prstGeom>
          <a:noFill/>
        </p:spPr>
        <p:txBody>
          <a:bodyPr wrap="square" rtlCol="0">
            <a:spAutoFit/>
          </a:bodyPr>
          <a:lstStyle/>
          <a:p>
            <a:pPr algn="ctr"/>
            <a:r>
              <a:rPr lang="tr-TR" sz="3200" b="1" dirty="0" smtClean="0">
                <a:solidFill>
                  <a:srgbClr val="0000CC"/>
                </a:solidFill>
                <a:latin typeface="Arial" panose="020B0604020202020204" pitchFamily="34" charset="0"/>
                <a:cs typeface="Arial" panose="020B0604020202020204" pitchFamily="34" charset="0"/>
              </a:rPr>
              <a:t>Bina/</a:t>
            </a:r>
          </a:p>
          <a:p>
            <a:pPr algn="ctr"/>
            <a:r>
              <a:rPr lang="tr-TR" sz="3200" b="1" dirty="0" smtClean="0">
                <a:solidFill>
                  <a:srgbClr val="0000CC"/>
                </a:solidFill>
                <a:latin typeface="Arial" panose="020B0604020202020204" pitchFamily="34" charset="0"/>
                <a:cs typeface="Arial" panose="020B0604020202020204" pitchFamily="34" charset="0"/>
              </a:rPr>
              <a:t>Yerleşkeler</a:t>
            </a:r>
            <a:endParaRPr lang="tr-TR" sz="3200" b="1" dirty="0">
              <a:solidFill>
                <a:srgbClr val="0000CC"/>
              </a:solidFill>
              <a:latin typeface="Arial" panose="020B0604020202020204" pitchFamily="34" charset="0"/>
              <a:cs typeface="Arial" panose="020B0604020202020204" pitchFamily="34" charset="0"/>
            </a:endParaRPr>
          </a:p>
        </p:txBody>
      </p:sp>
      <p:sp>
        <p:nvSpPr>
          <p:cNvPr id="14" name="Dikdörtgen 13"/>
          <p:cNvSpPr/>
          <p:nvPr/>
        </p:nvSpPr>
        <p:spPr>
          <a:xfrm>
            <a:off x="0" y="0"/>
            <a:ext cx="12192000" cy="12192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17" name="Metin kutusu 16"/>
          <p:cNvSpPr txBox="1"/>
          <p:nvPr/>
        </p:nvSpPr>
        <p:spPr>
          <a:xfrm>
            <a:off x="4987636" y="332601"/>
            <a:ext cx="8151242" cy="553998"/>
          </a:xfrm>
          <a:prstGeom prst="rect">
            <a:avLst/>
          </a:prstGeom>
          <a:noFill/>
        </p:spPr>
        <p:txBody>
          <a:bodyPr wrap="square" rtlCol="0">
            <a:spAutoFit/>
          </a:bodyPr>
          <a:lstStyle/>
          <a:p>
            <a:pPr algn="ctr">
              <a:tabLst>
                <a:tab pos="896938" algn="l"/>
              </a:tabLst>
            </a:pPr>
            <a:r>
              <a:rPr lang="tr-TR" sz="3000" b="1" dirty="0" smtClean="0">
                <a:solidFill>
                  <a:prstClr val="white"/>
                </a:solidFill>
                <a:latin typeface="Arial" panose="020B0604020202020204" pitchFamily="34" charset="0"/>
                <a:cs typeface="Arial" panose="020B0604020202020204" pitchFamily="34" charset="0"/>
              </a:rPr>
              <a:t>SIFIR ATIK YÖNETİM SİSTEMİ</a:t>
            </a:r>
            <a:endParaRPr lang="tr-TR" sz="3000" b="1" dirty="0">
              <a:solidFill>
                <a:prstClr val="white"/>
              </a:solidFill>
              <a:latin typeface="Arial" panose="020B0604020202020204" pitchFamily="34" charset="0"/>
              <a:cs typeface="Arial" panose="020B0604020202020204" pitchFamily="34" charset="0"/>
            </a:endParaRPr>
          </a:p>
        </p:txBody>
      </p:sp>
      <p:sp>
        <p:nvSpPr>
          <p:cNvPr id="20" name="Slayt Numarası Yer Tutucusu 19"/>
          <p:cNvSpPr>
            <a:spLocks noGrp="1"/>
          </p:cNvSpPr>
          <p:nvPr>
            <p:ph type="sldNum" sz="quarter" idx="12"/>
          </p:nvPr>
        </p:nvSpPr>
        <p:spPr>
          <a:xfrm>
            <a:off x="9448800" y="6492875"/>
            <a:ext cx="2743200" cy="365125"/>
          </a:xfrm>
        </p:spPr>
        <p:txBody>
          <a:bodyPr/>
          <a:lstStyle/>
          <a:p>
            <a:fld id="{CA5CC958-ECA5-476E-9C8F-18B6374A31D4}" type="slidenum">
              <a:rPr lang="tr-TR" smtClean="0"/>
              <a:pPr/>
              <a:t>9</a:t>
            </a:fld>
            <a:endParaRPr lang="tr-TR" dirty="0"/>
          </a:p>
        </p:txBody>
      </p:sp>
      <p:sp>
        <p:nvSpPr>
          <p:cNvPr id="2" name="Veri Yer Tutucusu 1"/>
          <p:cNvSpPr>
            <a:spLocks noGrp="1"/>
          </p:cNvSpPr>
          <p:nvPr>
            <p:ph type="dt" sz="half" idx="10"/>
          </p:nvPr>
        </p:nvSpPr>
        <p:spPr/>
        <p:txBody>
          <a:bodyPr/>
          <a:lstStyle/>
          <a:p>
            <a:fld id="{A5FFE66D-8A11-4C00-8A77-53C9DE6273BC}" type="datetime1">
              <a:rPr lang="tr-TR" smtClean="0"/>
              <a:pPr/>
              <a:t>8.02.2019</a:t>
            </a:fld>
            <a:endParaRPr lang="tr-TR" dirty="0"/>
          </a:p>
        </p:txBody>
      </p:sp>
    </p:spTree>
    <p:extLst>
      <p:ext uri="{BB962C8B-B14F-4D97-AF65-F5344CB8AC3E}">
        <p14:creationId xmlns:p14="http://schemas.microsoft.com/office/powerpoint/2010/main" val="147030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9"/>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TotalTime>
  <Words>1183</Words>
  <Application>Microsoft Office PowerPoint</Application>
  <PresentationFormat>Geniş ekran</PresentationFormat>
  <Paragraphs>282</Paragraphs>
  <Slides>22</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22</vt:i4>
      </vt:variant>
    </vt:vector>
  </HeadingPairs>
  <TitlesOfParts>
    <vt:vector size="30" baseType="lpstr">
      <vt:lpstr>Arial</vt:lpstr>
      <vt:lpstr>Calibri</vt:lpstr>
      <vt:lpstr>Calibri Light</vt:lpstr>
      <vt:lpstr>Comic Sans MS</vt:lpstr>
      <vt:lpstr>Symbol</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SCCM06S01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Şule Yetkin</dc:creator>
  <cp:lastModifiedBy>Yener Taş</cp:lastModifiedBy>
  <cp:revision>56</cp:revision>
  <dcterms:created xsi:type="dcterms:W3CDTF">2018-10-31T07:09:46Z</dcterms:created>
  <dcterms:modified xsi:type="dcterms:W3CDTF">2019-02-08T13:34:53Z</dcterms:modified>
</cp:coreProperties>
</file>