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2" r:id="rId3"/>
    <p:sldMasterId id="2147483744" r:id="rId4"/>
    <p:sldMasterId id="2147483768" r:id="rId5"/>
    <p:sldMasterId id="2147483852" r:id="rId6"/>
    <p:sldMasterId id="2147483864" r:id="rId7"/>
    <p:sldMasterId id="2147483888" r:id="rId8"/>
    <p:sldMasterId id="2147483912" r:id="rId9"/>
    <p:sldMasterId id="2147484080" r:id="rId10"/>
    <p:sldMasterId id="2147484104" r:id="rId11"/>
    <p:sldMasterId id="2147484164" r:id="rId12"/>
    <p:sldMasterId id="2147484212" r:id="rId13"/>
    <p:sldMasterId id="2147484308" r:id="rId14"/>
    <p:sldMasterId id="2147484332" r:id="rId15"/>
    <p:sldMasterId id="2147484368" r:id="rId16"/>
    <p:sldMasterId id="2147484404" r:id="rId17"/>
    <p:sldMasterId id="2147484452" r:id="rId18"/>
    <p:sldMasterId id="2147484464" r:id="rId19"/>
  </p:sldMasterIdLst>
  <p:notesMasterIdLst>
    <p:notesMasterId r:id="rId50"/>
  </p:notesMasterIdLst>
  <p:sldIdLst>
    <p:sldId id="257" r:id="rId20"/>
    <p:sldId id="263" r:id="rId21"/>
    <p:sldId id="260" r:id="rId22"/>
    <p:sldId id="264" r:id="rId23"/>
    <p:sldId id="328" r:id="rId24"/>
    <p:sldId id="266" r:id="rId25"/>
    <p:sldId id="331" r:id="rId26"/>
    <p:sldId id="334" r:id="rId27"/>
    <p:sldId id="333" r:id="rId28"/>
    <p:sldId id="274" r:id="rId29"/>
    <p:sldId id="336" r:id="rId30"/>
    <p:sldId id="278" r:id="rId31"/>
    <p:sldId id="335" r:id="rId32"/>
    <p:sldId id="330" r:id="rId33"/>
    <p:sldId id="292" r:id="rId34"/>
    <p:sldId id="294" r:id="rId35"/>
    <p:sldId id="326" r:id="rId36"/>
    <p:sldId id="338" r:id="rId37"/>
    <p:sldId id="339" r:id="rId38"/>
    <p:sldId id="303" r:id="rId39"/>
    <p:sldId id="340" r:id="rId40"/>
    <p:sldId id="299" r:id="rId41"/>
    <p:sldId id="311" r:id="rId42"/>
    <p:sldId id="343" r:id="rId43"/>
    <p:sldId id="344" r:id="rId44"/>
    <p:sldId id="313" r:id="rId45"/>
    <p:sldId id="316" r:id="rId46"/>
    <p:sldId id="319" r:id="rId47"/>
    <p:sldId id="323" r:id="rId48"/>
    <p:sldId id="324"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9" autoAdjust="0"/>
    <p:restoredTop sz="94660"/>
  </p:normalViewPr>
  <p:slideViewPr>
    <p:cSldViewPr snapToGrid="0">
      <p:cViewPr varScale="1">
        <p:scale>
          <a:sx n="115" d="100"/>
          <a:sy n="115"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243C9-3355-42B8-9177-C68B7ECE62E6}" type="datetimeFigureOut">
              <a:rPr lang="tr-TR" smtClean="0"/>
              <a:t>13.02.2020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48C2D-9340-43AD-9A64-44E5676E0B54}" type="slidenum">
              <a:rPr lang="tr-TR" smtClean="0"/>
              <a:t>‹#›</a:t>
            </a:fld>
            <a:endParaRPr lang="tr-TR"/>
          </a:p>
        </p:txBody>
      </p:sp>
    </p:spTree>
    <p:extLst>
      <p:ext uri="{BB962C8B-B14F-4D97-AF65-F5344CB8AC3E}">
        <p14:creationId xmlns:p14="http://schemas.microsoft.com/office/powerpoint/2010/main" val="3040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9256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53771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59750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3866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7051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10016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854915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881401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623592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604639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317567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490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80982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737254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3646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26531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12086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10478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15580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36558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0127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998917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46656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88424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11686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4857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26149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51914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25898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12906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86339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04996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90296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9653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41030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95555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446257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0327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98712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667128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34249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991462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41565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17690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2875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702063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75828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30931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209536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82313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78485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513892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937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787862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69437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6356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61620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346339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679087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548431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89130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66774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53412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8403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17361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382841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2296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126718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30782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507811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92135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12773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4345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736869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162446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582282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2372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81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79060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068486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4324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681252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88173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056578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46158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784349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93064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35988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8514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46220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14211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833817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1286455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54477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38389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894870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913039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16006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07574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705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05969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07494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45191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35160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9885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571843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849736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27316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21389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489721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171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27967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105297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516911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676565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285232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15339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20756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11067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544012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95261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523755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49965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69388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00073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2068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59824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2590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20800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23719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35999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340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6900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319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51158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2393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0167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88109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533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45953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8967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4782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8303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31180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0771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80075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97506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78639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69932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982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244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29273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8881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572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3350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01213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7270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14094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39309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344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66108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28726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91313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09422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2478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924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17372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38876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93289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6398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6666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548927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18538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60601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2158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0145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55217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3016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20186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7922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988713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2818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71175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42448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62875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8706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128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2318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77052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8504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5480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2921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817854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781629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615235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0974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01545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41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868573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44427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217233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0644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79777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2170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34149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82878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32448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95217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1010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7338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840611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2198291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4686795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3516827"/>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160811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328550"/>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76445228"/>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42894329"/>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85363024"/>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10514279"/>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49354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029193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83110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224202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689788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052184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491352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2/13/2020</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0167655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4.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15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0.jpeg"/><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jpeg"/><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
        <p:cNvGrpSpPr/>
        <p:nvPr/>
      </p:nvGrpSpPr>
      <p:grpSpPr>
        <a:xfrm>
          <a:off x="0" y="0"/>
          <a:ext cx="0" cy="0"/>
          <a:chOff x="0" y="0"/>
          <a:chExt cx="0" cy="0"/>
        </a:xfrm>
      </p:grpSpPr>
      <p:sp>
        <p:nvSpPr>
          <p:cNvPr id="2" name="AutoShape 2"/>
          <p:cNvSpPr/>
          <p:nvPr/>
        </p:nvSpPr>
        <p:spPr>
          <a:xfrm>
            <a:off x="10167214" y="-94269"/>
            <a:ext cx="2073487" cy="6952269"/>
          </a:xfrm>
          <a:prstGeom prst="rect">
            <a:avLst/>
          </a:prstGeom>
          <a:solidFill>
            <a:srgbClr val="FFDB15"/>
          </a:solidFill>
        </p:spPr>
      </p:sp>
      <p:sp>
        <p:nvSpPr>
          <p:cNvPr id="3" name="AutoShape 3"/>
          <p:cNvSpPr/>
          <p:nvPr/>
        </p:nvSpPr>
        <p:spPr>
          <a:xfrm>
            <a:off x="-1" y="-94269"/>
            <a:ext cx="10170065" cy="1696071"/>
          </a:xfrm>
          <a:prstGeom prst="rect">
            <a:avLst/>
          </a:prstGeom>
          <a:solidFill>
            <a:srgbClr val="020301"/>
          </a:solidFill>
        </p:spPr>
      </p:sp>
      <p:grpSp>
        <p:nvGrpSpPr>
          <p:cNvPr id="4" name="Group 4"/>
          <p:cNvGrpSpPr/>
          <p:nvPr/>
        </p:nvGrpSpPr>
        <p:grpSpPr>
          <a:xfrm rot="5400000">
            <a:off x="10065494" y="711217"/>
            <a:ext cx="400331" cy="196891"/>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sp>
        <p:nvSpPr>
          <p:cNvPr id="6" name="AutoShape 6"/>
          <p:cNvSpPr/>
          <p:nvPr/>
        </p:nvSpPr>
        <p:spPr>
          <a:xfrm>
            <a:off x="11203957" y="1855802"/>
            <a:ext cx="124443" cy="5002199"/>
          </a:xfrm>
          <a:prstGeom prst="rect">
            <a:avLst/>
          </a:prstGeom>
          <a:solidFill>
            <a:srgbClr val="020301"/>
          </a:solidFill>
        </p:spPr>
      </p:sp>
      <p:pic>
        <p:nvPicPr>
          <p:cNvPr id="7" name="Picture 7"/>
          <p:cNvPicPr>
            <a:picLocks noChangeAspect="1"/>
          </p:cNvPicPr>
          <p:nvPr/>
        </p:nvPicPr>
        <p:blipFill>
          <a:blip r:embed="rId2">
            <a:alphaModFix amt="38000"/>
          </a:blip>
          <a:srcRect l="735" r="735" b="6423"/>
          <a:stretch>
            <a:fillRect/>
          </a:stretch>
        </p:blipFill>
        <p:spPr>
          <a:xfrm>
            <a:off x="291917" y="1420114"/>
            <a:ext cx="9613832" cy="5135978"/>
          </a:xfrm>
          <a:prstGeom prst="rect">
            <a:avLst/>
          </a:prstGeom>
        </p:spPr>
      </p:pic>
      <p:pic>
        <p:nvPicPr>
          <p:cNvPr id="8" name="Picture 8"/>
          <p:cNvPicPr>
            <a:picLocks noChangeAspect="1"/>
          </p:cNvPicPr>
          <p:nvPr/>
        </p:nvPicPr>
        <p:blipFill>
          <a:blip r:embed="rId3"/>
          <a:srcRect/>
          <a:stretch>
            <a:fillRect/>
          </a:stretch>
        </p:blipFill>
        <p:spPr>
          <a:xfrm>
            <a:off x="3854110" y="1498658"/>
            <a:ext cx="2489446" cy="2489446"/>
          </a:xfrm>
          <a:prstGeom prst="rect">
            <a:avLst/>
          </a:prstGeom>
        </p:spPr>
      </p:pic>
      <p:grpSp>
        <p:nvGrpSpPr>
          <p:cNvPr id="9" name="Group 9"/>
          <p:cNvGrpSpPr/>
          <p:nvPr/>
        </p:nvGrpSpPr>
        <p:grpSpPr>
          <a:xfrm>
            <a:off x="450108" y="4039862"/>
            <a:ext cx="8927999" cy="2437904"/>
            <a:chOff x="-471382" y="259305"/>
            <a:chExt cx="17855998" cy="4875807"/>
          </a:xfrm>
        </p:grpSpPr>
        <p:sp>
          <p:nvSpPr>
            <p:cNvPr id="10" name="TextBox 10"/>
            <p:cNvSpPr txBox="1"/>
            <p:nvPr/>
          </p:nvSpPr>
          <p:spPr>
            <a:xfrm>
              <a:off x="-471382" y="259305"/>
              <a:ext cx="8703736" cy="1846660"/>
            </a:xfrm>
            <a:prstGeom prst="rect">
              <a:avLst/>
            </a:prstGeom>
          </p:spPr>
          <p:txBody>
            <a:bodyPr wrap="square" lIns="0" tIns="0" rIns="0" bIns="0" rtlCol="0" anchor="t">
              <a:spAutoFit/>
            </a:bodyPr>
            <a:lstStyle/>
            <a:p>
              <a:pPr algn="ctr"/>
              <a:r>
                <a:rPr lang="tr-TR" sz="3000" b="1" dirty="0" smtClean="0">
                  <a:solidFill>
                    <a:srgbClr val="FFDB15"/>
                  </a:solidFill>
                  <a:latin typeface="Century Gothic" panose="020B0502020202020204" pitchFamily="34" charset="0"/>
                </a:rPr>
                <a:t>Müteahhitlik Yeterlik Sistemi (MYS)</a:t>
              </a:r>
              <a:endParaRPr lang="tr-TR" sz="3000" b="1" dirty="0">
                <a:solidFill>
                  <a:srgbClr val="FFDB15"/>
                </a:solidFill>
                <a:latin typeface="Century Gothic" panose="020B0502020202020204" pitchFamily="34" charset="0"/>
              </a:endParaRPr>
            </a:p>
          </p:txBody>
        </p:sp>
        <p:sp>
          <p:nvSpPr>
            <p:cNvPr id="11" name="TextBox 11"/>
            <p:cNvSpPr txBox="1"/>
            <p:nvPr/>
          </p:nvSpPr>
          <p:spPr>
            <a:xfrm>
              <a:off x="-267516" y="4088798"/>
              <a:ext cx="17652132" cy="1046314"/>
            </a:xfrm>
            <a:prstGeom prst="rect">
              <a:avLst/>
            </a:prstGeom>
          </p:spPr>
          <p:txBody>
            <a:bodyPr lIns="0" tIns="0" rIns="0" bIns="0" rtlCol="0" anchor="t">
              <a:spAutoFit/>
            </a:bodyPr>
            <a:lstStyle/>
            <a:p>
              <a:pPr algn="ctr" defTabSz="609630">
                <a:lnSpc>
                  <a:spcPts val="4667"/>
                </a:lnSpc>
              </a:pPr>
              <a:endParaRPr lang="en-US" sz="2500" spc="233" dirty="0">
                <a:solidFill>
                  <a:srgbClr val="FFFFFF"/>
                </a:solidFill>
                <a:latin typeface="Century Gothic" panose="020B0502020202020204" pitchFamily="34" charset="0"/>
              </a:endParaRPr>
            </a:p>
          </p:txBody>
        </p:sp>
      </p:grpSp>
      <p:pic>
        <p:nvPicPr>
          <p:cNvPr id="12" name="Picture 12"/>
          <p:cNvPicPr>
            <a:picLocks noChangeAspect="1"/>
          </p:cNvPicPr>
          <p:nvPr/>
        </p:nvPicPr>
        <p:blipFill>
          <a:blip r:embed="rId4">
            <a:alphaModFix amt="82000"/>
          </a:blip>
          <a:srcRect/>
          <a:stretch>
            <a:fillRect/>
          </a:stretch>
        </p:blipFill>
        <p:spPr>
          <a:xfrm>
            <a:off x="10509582" y="97263"/>
            <a:ext cx="1504539" cy="1504539"/>
          </a:xfrm>
          <a:prstGeom prst="rect">
            <a:avLst/>
          </a:prstGeom>
        </p:spPr>
      </p:pic>
      <p:sp>
        <p:nvSpPr>
          <p:cNvPr id="13" name="TextBox 13"/>
          <p:cNvSpPr txBox="1"/>
          <p:nvPr/>
        </p:nvSpPr>
        <p:spPr>
          <a:xfrm>
            <a:off x="685800" y="71864"/>
            <a:ext cx="8826065" cy="1077218"/>
          </a:xfrm>
          <a:prstGeom prst="rect">
            <a:avLst/>
          </a:prstGeom>
        </p:spPr>
        <p:txBody>
          <a:bodyPr lIns="0" tIns="0" rIns="0" bIns="0" rtlCol="0" anchor="t">
            <a:spAutoFit/>
          </a:bodyPr>
          <a:lstStyle/>
          <a:p>
            <a:pPr algn="ctr" defTabSz="609630">
              <a:lnSpc>
                <a:spcPts val="2773"/>
              </a:lnSpc>
            </a:pPr>
            <a:r>
              <a:rPr lang="en-US" sz="2133" b="1" spc="192" dirty="0" smtClean="0">
                <a:solidFill>
                  <a:srgbClr val="FFDB15"/>
                </a:solidFill>
                <a:latin typeface="Century Gothic" panose="020B0502020202020204" pitchFamily="34" charset="0"/>
              </a:rPr>
              <a:t>T.C. </a:t>
            </a:r>
          </a:p>
          <a:p>
            <a:pPr algn="ctr" defTabSz="609630">
              <a:lnSpc>
                <a:spcPts val="2773"/>
              </a:lnSpc>
            </a:pPr>
            <a:r>
              <a:rPr lang="en-US" sz="2133" b="1" spc="192" dirty="0" smtClean="0">
                <a:solidFill>
                  <a:srgbClr val="FFDB15"/>
                </a:solidFill>
                <a:latin typeface="Century Gothic" panose="020B0502020202020204" pitchFamily="34" charset="0"/>
              </a:rPr>
              <a:t>ED</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RNE VAL</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L</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Ğ</a:t>
            </a:r>
            <a:r>
              <a:rPr lang="tr-TR" sz="2133" b="1" spc="192" dirty="0" smtClean="0">
                <a:solidFill>
                  <a:srgbClr val="FFDB15"/>
                </a:solidFill>
                <a:latin typeface="Century Gothic" panose="020B0502020202020204" pitchFamily="34" charset="0"/>
              </a:rPr>
              <a:t>İ</a:t>
            </a:r>
            <a:endParaRPr lang="en-US" sz="2133" b="1" spc="192" dirty="0" smtClean="0">
              <a:solidFill>
                <a:srgbClr val="FFDB15"/>
              </a:solidFill>
              <a:latin typeface="Century Gothic" panose="020B0502020202020204" pitchFamily="34" charset="0"/>
            </a:endParaRPr>
          </a:p>
          <a:p>
            <a:pPr algn="ctr" defTabSz="609630">
              <a:lnSpc>
                <a:spcPts val="2773"/>
              </a:lnSpc>
            </a:pPr>
            <a:r>
              <a:rPr lang="en-US" sz="2133" b="1" spc="192" dirty="0" smtClean="0">
                <a:solidFill>
                  <a:srgbClr val="FFDB15"/>
                </a:solidFill>
                <a:latin typeface="Century Gothic" panose="020B0502020202020204" pitchFamily="34" charset="0"/>
              </a:rPr>
              <a:t>ÇEVRE VE ŞEH</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RC</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L</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K </a:t>
            </a:r>
            <a:r>
              <a:rPr lang="tr-TR" sz="2133" b="1" spc="192" dirty="0" smtClean="0">
                <a:solidFill>
                  <a:srgbClr val="FFDB15"/>
                </a:solidFill>
                <a:latin typeface="Century Gothic" panose="020B0502020202020204" pitchFamily="34" charset="0"/>
              </a:rPr>
              <a:t>İ</a:t>
            </a:r>
            <a:r>
              <a:rPr lang="en-US" sz="2133" b="1" spc="192" dirty="0" smtClean="0">
                <a:solidFill>
                  <a:srgbClr val="FFDB15"/>
                </a:solidFill>
                <a:latin typeface="Century Gothic" panose="020B0502020202020204" pitchFamily="34" charset="0"/>
              </a:rPr>
              <a:t>L MÜDÜRLÜĞÜ</a:t>
            </a:r>
            <a:endParaRPr lang="en-US" sz="2133" b="1" spc="192" dirty="0">
              <a:solidFill>
                <a:srgbClr val="FFDB15"/>
              </a:solidFill>
              <a:latin typeface="Century Gothic" panose="020B0502020202020204" pitchFamily="34" charset="0"/>
            </a:endParaRPr>
          </a:p>
        </p:txBody>
      </p:sp>
      <p:sp>
        <p:nvSpPr>
          <p:cNvPr id="14" name="TextBox 10"/>
          <p:cNvSpPr txBox="1"/>
          <p:nvPr/>
        </p:nvSpPr>
        <p:spPr>
          <a:xfrm>
            <a:off x="5063441" y="4039863"/>
            <a:ext cx="4652251" cy="1846659"/>
          </a:xfrm>
          <a:prstGeom prst="rect">
            <a:avLst/>
          </a:prstGeom>
        </p:spPr>
        <p:txBody>
          <a:bodyPr wrap="square" lIns="0" tIns="0" rIns="0" bIns="0" rtlCol="0" anchor="t">
            <a:spAutoFit/>
          </a:bodyPr>
          <a:lstStyle/>
          <a:p>
            <a:pPr algn="ctr"/>
            <a:r>
              <a:rPr lang="en-US" sz="3000" b="1" dirty="0" smtClean="0">
                <a:solidFill>
                  <a:srgbClr val="FFDB15"/>
                </a:solidFill>
                <a:latin typeface="Century Gothic" panose="020B0502020202020204" pitchFamily="34" charset="0"/>
              </a:rPr>
              <a:t>Yap</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 </a:t>
            </a:r>
            <a:r>
              <a:rPr lang="en-US" sz="3000" b="1" dirty="0" err="1">
                <a:solidFill>
                  <a:srgbClr val="FFDB15"/>
                </a:solidFill>
                <a:latin typeface="Century Gothic" panose="020B0502020202020204" pitchFamily="34" charset="0"/>
              </a:rPr>
              <a:t>Müteahhitlerinin</a:t>
            </a:r>
            <a:r>
              <a:rPr lang="en-US" sz="3000" b="1" dirty="0">
                <a:solidFill>
                  <a:srgbClr val="FFDB15"/>
                </a:solidFill>
                <a:latin typeface="Century Gothic" panose="020B0502020202020204" pitchFamily="34" charset="0"/>
              </a:rPr>
              <a:t> </a:t>
            </a:r>
            <a:r>
              <a:rPr lang="en-US" sz="3000" b="1" dirty="0" smtClean="0">
                <a:solidFill>
                  <a:srgbClr val="FFDB15"/>
                </a:solidFill>
                <a:latin typeface="Century Gothic" panose="020B0502020202020204" pitchFamily="34" charset="0"/>
              </a:rPr>
              <a:t>S</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n</a:t>
            </a:r>
            <a:r>
              <a:rPr lang="tr-TR" sz="3000" b="1" dirty="0" smtClean="0">
                <a:solidFill>
                  <a:srgbClr val="FFDB15"/>
                </a:solidFill>
                <a:latin typeface="Century Gothic" panose="020B0502020202020204" pitchFamily="34" charset="0"/>
              </a:rPr>
              <a:t>ı</a:t>
            </a:r>
            <a:r>
              <a:rPr lang="en-US" sz="3000" b="1" dirty="0" err="1" smtClean="0">
                <a:solidFill>
                  <a:srgbClr val="FFDB15"/>
                </a:solidFill>
                <a:latin typeface="Century Gothic" panose="020B0502020202020204" pitchFamily="34" charset="0"/>
              </a:rPr>
              <a:t>fland</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r</a:t>
            </a:r>
            <a:r>
              <a:rPr lang="tr-TR" sz="3000" b="1" dirty="0" smtClean="0">
                <a:solidFill>
                  <a:srgbClr val="FFDB15"/>
                </a:solidFill>
                <a:latin typeface="Century Gothic" panose="020B0502020202020204" pitchFamily="34" charset="0"/>
              </a:rPr>
              <a:t>ı</a:t>
            </a:r>
            <a:r>
              <a:rPr lang="en-US" sz="3000" b="1" dirty="0" err="1" smtClean="0">
                <a:solidFill>
                  <a:srgbClr val="FFDB15"/>
                </a:solidFill>
                <a:latin typeface="Century Gothic" panose="020B0502020202020204" pitchFamily="34" charset="0"/>
              </a:rPr>
              <a:t>lmas</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 </a:t>
            </a:r>
            <a:r>
              <a:rPr lang="tr-TR" sz="3000" b="1" dirty="0" smtClean="0">
                <a:solidFill>
                  <a:srgbClr val="FFDB15"/>
                </a:solidFill>
                <a:latin typeface="Century Gothic" panose="020B0502020202020204" pitchFamily="34" charset="0"/>
              </a:rPr>
              <a:t>v</a:t>
            </a:r>
            <a:r>
              <a:rPr lang="en-US" sz="3000" b="1" dirty="0" smtClean="0">
                <a:solidFill>
                  <a:srgbClr val="FFDB15"/>
                </a:solidFill>
                <a:latin typeface="Century Gothic" panose="020B0502020202020204" pitchFamily="34" charset="0"/>
              </a:rPr>
              <a:t>e Kay</a:t>
            </a:r>
            <a:r>
              <a:rPr lang="tr-TR" sz="3000" b="1" dirty="0" smtClean="0">
                <a:solidFill>
                  <a:srgbClr val="FFDB15"/>
                </a:solidFill>
                <a:latin typeface="Century Gothic" panose="020B0502020202020204" pitchFamily="34" charset="0"/>
              </a:rPr>
              <a:t>ı</a:t>
            </a:r>
            <a:r>
              <a:rPr lang="en-US" sz="3000" b="1" dirty="0" err="1" smtClean="0">
                <a:solidFill>
                  <a:srgbClr val="FFDB15"/>
                </a:solidFill>
                <a:latin typeface="Century Gothic" panose="020B0502020202020204" pitchFamily="34" charset="0"/>
              </a:rPr>
              <a:t>tlar</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n</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n </a:t>
            </a:r>
            <a:r>
              <a:rPr lang="en-US" sz="3000" b="1" dirty="0" err="1" smtClean="0">
                <a:solidFill>
                  <a:srgbClr val="FFDB15"/>
                </a:solidFill>
                <a:latin typeface="Century Gothic" panose="020B0502020202020204" pitchFamily="34" charset="0"/>
              </a:rPr>
              <a:t>Tutulmas</a:t>
            </a:r>
            <a:r>
              <a:rPr lang="tr-TR" sz="3000" b="1" dirty="0" smtClean="0">
                <a:solidFill>
                  <a:srgbClr val="FFDB15"/>
                </a:solidFill>
                <a:latin typeface="Century Gothic" panose="020B0502020202020204" pitchFamily="34" charset="0"/>
              </a:rPr>
              <a:t>ı</a:t>
            </a:r>
            <a:r>
              <a:rPr lang="en-US" sz="3000" b="1" dirty="0" smtClean="0">
                <a:solidFill>
                  <a:srgbClr val="FFDB15"/>
                </a:solidFill>
                <a:latin typeface="Century Gothic" panose="020B0502020202020204" pitchFamily="34" charset="0"/>
              </a:rPr>
              <a:t> </a:t>
            </a:r>
            <a:r>
              <a:rPr lang="en-US" sz="3000" b="1" dirty="0" err="1" smtClean="0">
                <a:solidFill>
                  <a:srgbClr val="FFDB15"/>
                </a:solidFill>
                <a:latin typeface="Century Gothic" panose="020B0502020202020204" pitchFamily="34" charset="0"/>
              </a:rPr>
              <a:t>Hakk</a:t>
            </a:r>
            <a:r>
              <a:rPr lang="tr-TR" sz="3000" b="1" dirty="0" smtClean="0">
                <a:solidFill>
                  <a:srgbClr val="FFDB15"/>
                </a:solidFill>
                <a:latin typeface="Century Gothic" panose="020B0502020202020204" pitchFamily="34" charset="0"/>
              </a:rPr>
              <a:t>ı</a:t>
            </a:r>
            <a:r>
              <a:rPr lang="en-US" sz="3000" b="1" dirty="0" err="1" smtClean="0">
                <a:solidFill>
                  <a:srgbClr val="FFDB15"/>
                </a:solidFill>
                <a:latin typeface="Century Gothic" panose="020B0502020202020204" pitchFamily="34" charset="0"/>
              </a:rPr>
              <a:t>nda</a:t>
            </a:r>
            <a:r>
              <a:rPr lang="en-US" sz="3000" b="1" dirty="0" smtClean="0">
                <a:solidFill>
                  <a:srgbClr val="FFDB15"/>
                </a:solidFill>
                <a:latin typeface="Century Gothic" panose="020B0502020202020204" pitchFamily="34" charset="0"/>
              </a:rPr>
              <a:t> </a:t>
            </a:r>
            <a:r>
              <a:rPr lang="en-US" sz="3000" b="1" dirty="0" err="1">
                <a:solidFill>
                  <a:srgbClr val="FFDB15"/>
                </a:solidFill>
                <a:latin typeface="Century Gothic" panose="020B0502020202020204" pitchFamily="34" charset="0"/>
              </a:rPr>
              <a:t>Yönetmelik</a:t>
            </a:r>
            <a:endParaRPr lang="tr-TR" sz="3000" b="1" dirty="0">
              <a:solidFill>
                <a:srgbClr val="FFDB15"/>
              </a:solidFill>
              <a:latin typeface="Century Gothic" panose="020B0502020202020204" pitchFamily="34" charset="0"/>
            </a:endParaRPr>
          </a:p>
        </p:txBody>
      </p:sp>
    </p:spTree>
    <p:extLst>
      <p:ext uri="{BB962C8B-B14F-4D97-AF65-F5344CB8AC3E}">
        <p14:creationId xmlns:p14="http://schemas.microsoft.com/office/powerpoint/2010/main" val="3458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grpSp>
        <p:nvGrpSpPr>
          <p:cNvPr id="2" name="Group 2"/>
          <p:cNvGrpSpPr/>
          <p:nvPr/>
        </p:nvGrpSpPr>
        <p:grpSpPr>
          <a:xfrm>
            <a:off x="0" y="-3489"/>
            <a:ext cx="3939478" cy="6858000"/>
            <a:chOff x="0" y="0"/>
            <a:chExt cx="7878956" cy="13716000"/>
          </a:xfrm>
        </p:grpSpPr>
        <p:pic>
          <p:nvPicPr>
            <p:cNvPr id="3" name="Picture 3"/>
            <p:cNvPicPr>
              <a:picLocks noChangeAspect="1"/>
            </p:cNvPicPr>
            <p:nvPr/>
          </p:nvPicPr>
          <p:blipFill>
            <a:blip r:embed="rId2"/>
            <a:srcRect l="4763" r="4763"/>
            <a:stretch>
              <a:fillRect/>
            </a:stretch>
          </p:blipFill>
          <p:spPr>
            <a:xfrm>
              <a:off x="0" y="0"/>
              <a:ext cx="7878956" cy="4572000"/>
            </a:xfrm>
            <a:prstGeom prst="rect">
              <a:avLst/>
            </a:prstGeom>
          </p:spPr>
        </p:pic>
        <p:pic>
          <p:nvPicPr>
            <p:cNvPr id="4" name="Picture 4"/>
            <p:cNvPicPr>
              <a:picLocks noChangeAspect="1"/>
            </p:cNvPicPr>
            <p:nvPr/>
          </p:nvPicPr>
          <p:blipFill>
            <a:blip r:embed="rId3"/>
            <a:srcRect t="6451" b="6451"/>
            <a:stretch>
              <a:fillRect/>
            </a:stretch>
          </p:blipFill>
          <p:spPr>
            <a:xfrm>
              <a:off x="0" y="4572000"/>
              <a:ext cx="7878956" cy="4572000"/>
            </a:xfrm>
            <a:prstGeom prst="rect">
              <a:avLst/>
            </a:prstGeom>
          </p:spPr>
        </p:pic>
        <p:pic>
          <p:nvPicPr>
            <p:cNvPr id="5" name="Picture 5"/>
            <p:cNvPicPr>
              <a:picLocks noChangeAspect="1"/>
            </p:cNvPicPr>
            <p:nvPr/>
          </p:nvPicPr>
          <p:blipFill>
            <a:blip r:embed="rId4"/>
            <a:srcRect t="6451" b="6451"/>
            <a:stretch>
              <a:fillRect/>
            </a:stretch>
          </p:blipFill>
          <p:spPr>
            <a:xfrm>
              <a:off x="0" y="9144000"/>
              <a:ext cx="7878956" cy="4572000"/>
            </a:xfrm>
            <a:prstGeom prst="rect">
              <a:avLst/>
            </a:prstGeom>
          </p:spPr>
        </p:pic>
      </p:grpSp>
      <p:sp>
        <p:nvSpPr>
          <p:cNvPr id="6" name="AutoShape 6"/>
          <p:cNvSpPr/>
          <p:nvPr/>
        </p:nvSpPr>
        <p:spPr>
          <a:xfrm rot="-5400000">
            <a:off x="7421375" y="-3481896"/>
            <a:ext cx="1288728" cy="8252522"/>
          </a:xfrm>
          <a:prstGeom prst="rect">
            <a:avLst/>
          </a:prstGeom>
          <a:solidFill>
            <a:srgbClr val="020301"/>
          </a:solidFill>
        </p:spPr>
      </p:sp>
      <p:sp>
        <p:nvSpPr>
          <p:cNvPr id="7" name="TextBox 7"/>
          <p:cNvSpPr txBox="1"/>
          <p:nvPr/>
        </p:nvSpPr>
        <p:spPr>
          <a:xfrm>
            <a:off x="4176679" y="222504"/>
            <a:ext cx="7778121" cy="874278"/>
          </a:xfrm>
          <a:prstGeom prst="rect">
            <a:avLst/>
          </a:prstGeom>
        </p:spPr>
        <p:txBody>
          <a:bodyPr lIns="0" tIns="0" rIns="0" bIns="0" rtlCol="0" anchor="t">
            <a:spAutoFit/>
          </a:bodyPr>
          <a:lstStyle/>
          <a:p>
            <a:pPr algn="ctr" defTabSz="609630">
              <a:lnSpc>
                <a:spcPts val="3584"/>
              </a:lnSpc>
            </a:pPr>
            <a:r>
              <a:rPr lang="en-US" sz="2333" b="1" spc="84" dirty="0">
                <a:solidFill>
                  <a:srgbClr val="FFFFFF"/>
                </a:solidFill>
                <a:latin typeface="Century Gothic" panose="020B0502020202020204" pitchFamily="34" charset="0"/>
              </a:rPr>
              <a:t>YETK</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 BELGES</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 GRUBUNUN BEL</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RLENMES</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NDEK</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 ESASLAR NELERD</a:t>
            </a:r>
            <a:r>
              <a:rPr lang="tr-TR" sz="2333" b="1" spc="84" dirty="0">
                <a:solidFill>
                  <a:srgbClr val="FFFFFF"/>
                </a:solidFill>
                <a:latin typeface="Century Gothic" panose="020B0502020202020204" pitchFamily="34" charset="0"/>
              </a:rPr>
              <a:t>İ</a:t>
            </a:r>
            <a:r>
              <a:rPr lang="en-US" sz="2333" b="1" spc="84" dirty="0">
                <a:solidFill>
                  <a:srgbClr val="FFFFFF"/>
                </a:solidFill>
                <a:latin typeface="Century Gothic" panose="020B0502020202020204" pitchFamily="34" charset="0"/>
              </a:rPr>
              <a:t>R?</a:t>
            </a:r>
          </a:p>
        </p:txBody>
      </p:sp>
      <p:grpSp>
        <p:nvGrpSpPr>
          <p:cNvPr id="8" name="Group 8"/>
          <p:cNvGrpSpPr/>
          <p:nvPr/>
        </p:nvGrpSpPr>
        <p:grpSpPr>
          <a:xfrm>
            <a:off x="4036576" y="1503247"/>
            <a:ext cx="7469624" cy="995733"/>
            <a:chOff x="0" y="-85725"/>
            <a:chExt cx="14939247" cy="1991467"/>
          </a:xfrm>
        </p:grpSpPr>
        <p:sp>
          <p:nvSpPr>
            <p:cNvPr id="9" name="TextBox 9"/>
            <p:cNvSpPr txBox="1"/>
            <p:nvPr/>
          </p:nvSpPr>
          <p:spPr>
            <a:xfrm>
              <a:off x="0" y="-85725"/>
              <a:ext cx="14939247" cy="909480"/>
            </a:xfrm>
            <a:prstGeom prst="rect">
              <a:avLst/>
            </a:prstGeom>
          </p:spPr>
          <p:txBody>
            <a:bodyPr lIns="0" tIns="0" rIns="0" bIns="0" rtlCol="0" anchor="t">
              <a:spAutoFit/>
            </a:bodyPr>
            <a:lstStyle/>
            <a:p>
              <a:pPr defTabSz="609630">
                <a:lnSpc>
                  <a:spcPts val="3920"/>
                </a:lnSpc>
              </a:pPr>
              <a:r>
                <a:rPr lang="en-US" sz="2400" b="1" spc="140" dirty="0">
                  <a:solidFill>
                    <a:srgbClr val="020301"/>
                  </a:solidFill>
                  <a:latin typeface="Century Gothic" panose="020B0502020202020204" pitchFamily="34" charset="0"/>
                </a:rPr>
                <a:t>H </a:t>
              </a:r>
              <a:r>
                <a:rPr lang="en-US" sz="2400" b="1" spc="140" dirty="0" err="1">
                  <a:solidFill>
                    <a:srgbClr val="020301"/>
                  </a:solidFill>
                  <a:latin typeface="Century Gothic" panose="020B0502020202020204" pitchFamily="34" charset="0"/>
                </a:rPr>
                <a:t>grubu</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yetki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belgesi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için</a:t>
              </a:r>
              <a:r>
                <a:rPr lang="en-US" sz="2400" b="1" spc="140" dirty="0">
                  <a:solidFill>
                    <a:srgbClr val="020301"/>
                  </a:solidFill>
                  <a:latin typeface="Century Gothic" panose="020B0502020202020204" pitchFamily="34" charset="0"/>
                </a:rPr>
                <a:t>;</a:t>
              </a:r>
            </a:p>
          </p:txBody>
        </p:sp>
        <p:sp>
          <p:nvSpPr>
            <p:cNvPr id="10" name="TextBox 10"/>
            <p:cNvSpPr txBox="1"/>
            <p:nvPr/>
          </p:nvSpPr>
          <p:spPr>
            <a:xfrm>
              <a:off x="0" y="1122834"/>
              <a:ext cx="14939247" cy="782908"/>
            </a:xfrm>
            <a:prstGeom prst="rect">
              <a:avLst/>
            </a:prstGeom>
          </p:spPr>
          <p:txBody>
            <a:bodyPr lIns="0" tIns="0" rIns="0" bIns="0" rtlCol="0" anchor="t">
              <a:spAutoFit/>
            </a:bodyPr>
            <a:lstStyle/>
            <a:p>
              <a:pPr defTabSz="609630">
                <a:lnSpc>
                  <a:spcPts val="3400"/>
                </a:lnSpc>
              </a:pPr>
              <a:r>
                <a:rPr lang="en-US" sz="2300" spc="23" dirty="0" err="1">
                  <a:solidFill>
                    <a:srgbClr val="020301"/>
                  </a:solidFill>
                  <a:latin typeface="Century Gothic" panose="020B0502020202020204" pitchFamily="34" charset="0"/>
                </a:rPr>
                <a:t>herhangi</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bir</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yeterlik</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aranmaz</a:t>
              </a:r>
              <a:r>
                <a:rPr lang="en-US" sz="2300" spc="23" dirty="0">
                  <a:solidFill>
                    <a:srgbClr val="020301"/>
                  </a:solidFill>
                  <a:latin typeface="Century Gothic" panose="020B0502020202020204" pitchFamily="34" charset="0"/>
                </a:rPr>
                <a:t>.</a:t>
              </a:r>
            </a:p>
          </p:txBody>
        </p:sp>
      </p:grpSp>
      <p:grpSp>
        <p:nvGrpSpPr>
          <p:cNvPr id="11" name="Group 11"/>
          <p:cNvGrpSpPr/>
          <p:nvPr/>
        </p:nvGrpSpPr>
        <p:grpSpPr>
          <a:xfrm rot="-5400000">
            <a:off x="3508891" y="975823"/>
            <a:ext cx="533620" cy="327553"/>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3" name="Group 13"/>
          <p:cNvGrpSpPr/>
          <p:nvPr/>
        </p:nvGrpSpPr>
        <p:grpSpPr>
          <a:xfrm rot="-5400000">
            <a:off x="3508891" y="3261734"/>
            <a:ext cx="533620" cy="327553"/>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5" name="Group 15"/>
          <p:cNvGrpSpPr/>
          <p:nvPr/>
        </p:nvGrpSpPr>
        <p:grpSpPr>
          <a:xfrm rot="-5400000">
            <a:off x="3508891" y="5551135"/>
            <a:ext cx="533620" cy="327553"/>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7" name="Group 17"/>
          <p:cNvGrpSpPr/>
          <p:nvPr/>
        </p:nvGrpSpPr>
        <p:grpSpPr>
          <a:xfrm>
            <a:off x="4036576" y="3050774"/>
            <a:ext cx="8087691" cy="1431750"/>
            <a:chOff x="0" y="-85725"/>
            <a:chExt cx="16358196" cy="2863502"/>
          </a:xfrm>
        </p:grpSpPr>
        <p:sp>
          <p:nvSpPr>
            <p:cNvPr id="18" name="TextBox 18"/>
            <p:cNvSpPr txBox="1"/>
            <p:nvPr/>
          </p:nvSpPr>
          <p:spPr>
            <a:xfrm>
              <a:off x="0" y="-85725"/>
              <a:ext cx="16358196" cy="909481"/>
            </a:xfrm>
            <a:prstGeom prst="rect">
              <a:avLst/>
            </a:prstGeom>
          </p:spPr>
          <p:txBody>
            <a:bodyPr lIns="0" tIns="0" rIns="0" bIns="0" rtlCol="0" anchor="t">
              <a:spAutoFit/>
            </a:bodyPr>
            <a:lstStyle/>
            <a:p>
              <a:pPr defTabSz="609630">
                <a:lnSpc>
                  <a:spcPts val="3920"/>
                </a:lnSpc>
              </a:pPr>
              <a:r>
                <a:rPr lang="en-US" sz="2400" b="1" spc="140" dirty="0">
                  <a:solidFill>
                    <a:srgbClr val="020301"/>
                  </a:solidFill>
                  <a:latin typeface="Century Gothic" panose="020B0502020202020204" pitchFamily="34" charset="0"/>
                </a:rPr>
                <a:t>G </a:t>
              </a:r>
              <a:r>
                <a:rPr lang="en-US" sz="2400" b="1" spc="140" dirty="0" err="1">
                  <a:solidFill>
                    <a:srgbClr val="020301"/>
                  </a:solidFill>
                  <a:latin typeface="Century Gothic" panose="020B0502020202020204" pitchFamily="34" charset="0"/>
                </a:rPr>
                <a:t>grubu</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yetki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belgesi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almak</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isteyenlerden</a:t>
              </a:r>
              <a:r>
                <a:rPr lang="en-US" sz="2400" b="1" spc="140" dirty="0">
                  <a:solidFill>
                    <a:srgbClr val="020301"/>
                  </a:solidFill>
                  <a:latin typeface="Century Gothic" panose="020B0502020202020204" pitchFamily="34" charset="0"/>
                </a:rPr>
                <a:t>;</a:t>
              </a:r>
            </a:p>
          </p:txBody>
        </p:sp>
        <p:sp>
          <p:nvSpPr>
            <p:cNvPr id="19" name="TextBox 19"/>
            <p:cNvSpPr txBox="1"/>
            <p:nvPr/>
          </p:nvSpPr>
          <p:spPr>
            <a:xfrm>
              <a:off x="0" y="1122834"/>
              <a:ext cx="16358196" cy="1654943"/>
            </a:xfrm>
            <a:prstGeom prst="rect">
              <a:avLst/>
            </a:prstGeom>
          </p:spPr>
          <p:txBody>
            <a:bodyPr lIns="0" tIns="0" rIns="0" bIns="0" rtlCol="0" anchor="t">
              <a:spAutoFit/>
            </a:bodyPr>
            <a:lstStyle/>
            <a:p>
              <a:pPr algn="just" defTabSz="609630">
                <a:lnSpc>
                  <a:spcPts val="3400"/>
                </a:lnSpc>
              </a:pPr>
              <a:r>
                <a:rPr lang="en-US" sz="2300" spc="23" dirty="0" err="1">
                  <a:solidFill>
                    <a:srgbClr val="020301"/>
                  </a:solidFill>
                  <a:latin typeface="Century Gothic" panose="020B0502020202020204" pitchFamily="34" charset="0"/>
                </a:rPr>
                <a:t>ekonomik</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ve</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mali</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yeterliklerden</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yalnızca</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banka</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referans</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mektubu</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ile</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mesleki</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ve</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teknik</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yeterlik</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belgeleri</a:t>
              </a:r>
              <a:r>
                <a:rPr lang="en-US" sz="2300" spc="23" dirty="0">
                  <a:solidFill>
                    <a:srgbClr val="020301"/>
                  </a:solidFill>
                  <a:latin typeface="Century Gothic" panose="020B0502020202020204" pitchFamily="34" charset="0"/>
                </a:rPr>
                <a:t> </a:t>
              </a:r>
              <a:r>
                <a:rPr lang="en-US" sz="2300" spc="23" dirty="0" err="1">
                  <a:solidFill>
                    <a:srgbClr val="020301"/>
                  </a:solidFill>
                  <a:latin typeface="Century Gothic" panose="020B0502020202020204" pitchFamily="34" charset="0"/>
                </a:rPr>
                <a:t>istenir</a:t>
              </a:r>
              <a:r>
                <a:rPr lang="en-US" sz="2300" spc="23" dirty="0">
                  <a:solidFill>
                    <a:srgbClr val="020301"/>
                  </a:solidFill>
                  <a:latin typeface="Century Gothic" panose="020B0502020202020204" pitchFamily="34" charset="0"/>
                </a:rPr>
                <a:t>.</a:t>
              </a:r>
            </a:p>
          </p:txBody>
        </p:sp>
      </p:grpSp>
      <p:grpSp>
        <p:nvGrpSpPr>
          <p:cNvPr id="20" name="Group 20"/>
          <p:cNvGrpSpPr/>
          <p:nvPr/>
        </p:nvGrpSpPr>
        <p:grpSpPr>
          <a:xfrm>
            <a:off x="4036576" y="4971764"/>
            <a:ext cx="7778121" cy="1431750"/>
            <a:chOff x="0" y="-85725"/>
            <a:chExt cx="15556242" cy="2863502"/>
          </a:xfrm>
        </p:grpSpPr>
        <p:sp>
          <p:nvSpPr>
            <p:cNvPr id="21" name="TextBox 21"/>
            <p:cNvSpPr txBox="1"/>
            <p:nvPr/>
          </p:nvSpPr>
          <p:spPr>
            <a:xfrm>
              <a:off x="0" y="-85725"/>
              <a:ext cx="15556242" cy="909481"/>
            </a:xfrm>
            <a:prstGeom prst="rect">
              <a:avLst/>
            </a:prstGeom>
          </p:spPr>
          <p:txBody>
            <a:bodyPr lIns="0" tIns="0" rIns="0" bIns="0" rtlCol="0" anchor="t">
              <a:spAutoFit/>
            </a:bodyPr>
            <a:lstStyle/>
            <a:p>
              <a:pPr defTabSz="609630">
                <a:lnSpc>
                  <a:spcPts val="3920"/>
                </a:lnSpc>
              </a:pPr>
              <a:r>
                <a:rPr lang="en-US" sz="2400" b="1" spc="140" dirty="0">
                  <a:solidFill>
                    <a:srgbClr val="020301"/>
                  </a:solidFill>
                  <a:latin typeface="Century Gothic" panose="020B0502020202020204" pitchFamily="34" charset="0"/>
                </a:rPr>
                <a:t>F, E, D, C, B, A </a:t>
              </a:r>
              <a:r>
                <a:rPr lang="en-US" sz="2400" b="1" spc="140" dirty="0" err="1">
                  <a:solidFill>
                    <a:srgbClr val="020301"/>
                  </a:solidFill>
                  <a:latin typeface="Century Gothic" panose="020B0502020202020204" pitchFamily="34" charset="0"/>
                </a:rPr>
                <a:t>yetki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belgesi</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grupları</a:t>
              </a:r>
              <a:r>
                <a:rPr lang="en-US" sz="2400" b="1" spc="140" dirty="0">
                  <a:solidFill>
                    <a:srgbClr val="020301"/>
                  </a:solidFill>
                  <a:latin typeface="Century Gothic" panose="020B0502020202020204" pitchFamily="34" charset="0"/>
                </a:rPr>
                <a:t> </a:t>
              </a:r>
              <a:r>
                <a:rPr lang="en-US" sz="2400" b="1" spc="140" dirty="0" err="1">
                  <a:solidFill>
                    <a:srgbClr val="020301"/>
                  </a:solidFill>
                  <a:latin typeface="Century Gothic" panose="020B0502020202020204" pitchFamily="34" charset="0"/>
                </a:rPr>
                <a:t>için</a:t>
              </a:r>
              <a:endParaRPr lang="en-US" sz="2400" b="1" spc="140" dirty="0">
                <a:solidFill>
                  <a:srgbClr val="020301"/>
                </a:solidFill>
                <a:latin typeface="Century Gothic" panose="020B0502020202020204" pitchFamily="34" charset="0"/>
              </a:endParaRPr>
            </a:p>
          </p:txBody>
        </p:sp>
        <p:sp>
          <p:nvSpPr>
            <p:cNvPr id="22" name="TextBox 22"/>
            <p:cNvSpPr txBox="1"/>
            <p:nvPr/>
          </p:nvSpPr>
          <p:spPr>
            <a:xfrm>
              <a:off x="0" y="1122834"/>
              <a:ext cx="15556242" cy="1654943"/>
            </a:xfrm>
            <a:prstGeom prst="rect">
              <a:avLst/>
            </a:prstGeom>
          </p:spPr>
          <p:txBody>
            <a:bodyPr lIns="0" tIns="0" rIns="0" bIns="0" rtlCol="0" anchor="t">
              <a:spAutoFit/>
            </a:bodyPr>
            <a:lstStyle/>
            <a:p>
              <a:pPr defTabSz="609630">
                <a:lnSpc>
                  <a:spcPts val="3400"/>
                </a:lnSpc>
              </a:pPr>
              <a:r>
                <a:rPr lang="en-US" sz="2267" spc="23" dirty="0" err="1">
                  <a:solidFill>
                    <a:srgbClr val="020301"/>
                  </a:solidFill>
                  <a:latin typeface="Century Gothic" panose="020B0502020202020204" pitchFamily="34" charset="0"/>
                </a:rPr>
                <a:t>ekonomik</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mali</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mesleki</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ve</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teknik</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yeterlik</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kriterlerinin</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tamamı</a:t>
              </a:r>
              <a:r>
                <a:rPr lang="en-US" sz="2267" spc="23" dirty="0">
                  <a:solidFill>
                    <a:srgbClr val="020301"/>
                  </a:solidFill>
                  <a:latin typeface="Century Gothic" panose="020B0502020202020204" pitchFamily="34" charset="0"/>
                </a:rPr>
                <a:t> </a:t>
              </a:r>
              <a:r>
                <a:rPr lang="en-US" sz="2267" spc="23" dirty="0" err="1">
                  <a:solidFill>
                    <a:srgbClr val="020301"/>
                  </a:solidFill>
                  <a:latin typeface="Century Gothic" panose="020B0502020202020204" pitchFamily="34" charset="0"/>
                </a:rPr>
                <a:t>aranmaktadır</a:t>
              </a:r>
              <a:r>
                <a:rPr lang="en-US" sz="2267" spc="23" dirty="0">
                  <a:solidFill>
                    <a:srgbClr val="020301"/>
                  </a:solidFill>
                  <a:latin typeface="Century Gothic" panose="020B0502020202020204" pitchFamily="34" charset="0"/>
                </a:rPr>
                <a:t>.</a:t>
              </a:r>
            </a:p>
          </p:txBody>
        </p:sp>
      </p:grpSp>
    </p:spTree>
    <p:extLst>
      <p:ext uri="{BB962C8B-B14F-4D97-AF65-F5344CB8AC3E}">
        <p14:creationId xmlns:p14="http://schemas.microsoft.com/office/powerpoint/2010/main" val="22912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 y="0"/>
            <a:ext cx="12179293" cy="2971800"/>
          </a:xfrm>
          <a:prstGeom prst="rect">
            <a:avLst/>
          </a:prstGeom>
          <a:solidFill>
            <a:srgbClr val="020301"/>
          </a:solidFill>
        </p:spPr>
      </p:sp>
      <p:grpSp>
        <p:nvGrpSpPr>
          <p:cNvPr id="25" name="Grup 24"/>
          <p:cNvGrpSpPr/>
          <p:nvPr/>
        </p:nvGrpSpPr>
        <p:grpSpPr>
          <a:xfrm>
            <a:off x="1318244" y="3777826"/>
            <a:ext cx="9555514" cy="281140"/>
            <a:chOff x="1318244" y="3777826"/>
            <a:chExt cx="9555514" cy="281140"/>
          </a:xfrm>
        </p:grpSpPr>
        <p:sp>
          <p:nvSpPr>
            <p:cNvPr id="4" name="AutoShape 4"/>
            <p:cNvSpPr/>
            <p:nvPr/>
          </p:nvSpPr>
          <p:spPr>
            <a:xfrm>
              <a:off x="1526558" y="3777826"/>
              <a:ext cx="9245600" cy="50403"/>
            </a:xfrm>
            <a:prstGeom prst="rect">
              <a:avLst/>
            </a:prstGeom>
            <a:solidFill>
              <a:srgbClr val="020301"/>
            </a:solidFill>
          </p:spPr>
        </p:sp>
        <p:grpSp>
          <p:nvGrpSpPr>
            <p:cNvPr id="5" name="Group 5"/>
            <p:cNvGrpSpPr/>
            <p:nvPr/>
          </p:nvGrpSpPr>
          <p:grpSpPr>
            <a:xfrm rot="10800000">
              <a:off x="1318244" y="3777827"/>
              <a:ext cx="416628" cy="255739"/>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7" name="Group 7"/>
            <p:cNvGrpSpPr/>
            <p:nvPr/>
          </p:nvGrpSpPr>
          <p:grpSpPr>
            <a:xfrm rot="10800000">
              <a:off x="5941044" y="3803227"/>
              <a:ext cx="416628" cy="255739"/>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9" name="Group 9"/>
            <p:cNvGrpSpPr/>
            <p:nvPr/>
          </p:nvGrpSpPr>
          <p:grpSpPr>
            <a:xfrm rot="10800000">
              <a:off x="10457130" y="3777827"/>
              <a:ext cx="416628" cy="255739"/>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11" name="AutoShape 11"/>
          <p:cNvSpPr/>
          <p:nvPr/>
        </p:nvSpPr>
        <p:spPr>
          <a:xfrm>
            <a:off x="8825630" y="0"/>
            <a:ext cx="3356747" cy="2971800"/>
          </a:xfrm>
          <a:prstGeom prst="rect">
            <a:avLst/>
          </a:prstGeom>
          <a:solidFill>
            <a:srgbClr val="FFDB15"/>
          </a:solidFill>
        </p:spPr>
      </p:sp>
      <p:grpSp>
        <p:nvGrpSpPr>
          <p:cNvPr id="12" name="Group 12"/>
          <p:cNvGrpSpPr/>
          <p:nvPr/>
        </p:nvGrpSpPr>
        <p:grpSpPr>
          <a:xfrm>
            <a:off x="-425182" y="4210925"/>
            <a:ext cx="3730380" cy="1000622"/>
            <a:chOff x="0" y="-85725"/>
            <a:chExt cx="7460760" cy="2001245"/>
          </a:xfrm>
        </p:grpSpPr>
        <p:sp>
          <p:nvSpPr>
            <p:cNvPr id="13" name="TextBox 13"/>
            <p:cNvSpPr txBox="1"/>
            <p:nvPr/>
          </p:nvSpPr>
          <p:spPr>
            <a:xfrm>
              <a:off x="0" y="-85725"/>
              <a:ext cx="7460760" cy="948979"/>
            </a:xfrm>
            <a:prstGeom prst="rect">
              <a:avLst/>
            </a:prstGeom>
          </p:spPr>
          <p:txBody>
            <a:bodyPr lIns="0" tIns="0" rIns="0" bIns="0" rtlCol="0" anchor="t">
              <a:spAutoFit/>
            </a:bodyPr>
            <a:lstStyle/>
            <a:p>
              <a:pPr marL="0" marR="0" lvl="0" indent="0" algn="ctr" defTabSz="609630" rtl="0" eaLnBrk="1" fontAlgn="auto" latinLnBrk="0" hangingPunct="1">
                <a:lnSpc>
                  <a:spcPts val="3734"/>
                </a:lnSpc>
                <a:spcBef>
                  <a:spcPts val="0"/>
                </a:spcBef>
                <a:spcAft>
                  <a:spcPts val="0"/>
                </a:spcAft>
                <a:buClrTx/>
                <a:buSzTx/>
                <a:buFontTx/>
                <a:buNone/>
                <a:tabLst/>
                <a:defRPr/>
              </a:pPr>
              <a:r>
                <a:rPr kumimoji="0" lang="en-US" sz="2667" b="0" i="0" u="none" strike="noStrike" kern="1200" cap="none" spc="133" normalizeH="0" baseline="0" noProof="0">
                  <a:ln>
                    <a:noFill/>
                  </a:ln>
                  <a:solidFill>
                    <a:srgbClr val="020301"/>
                  </a:solidFill>
                  <a:effectLst/>
                  <a:uLnTx/>
                  <a:uFillTx/>
                  <a:latin typeface="Raleway Bold Italics"/>
                  <a:ea typeface="+mn-ea"/>
                  <a:cs typeface="+mn-cs"/>
                </a:rPr>
                <a:t>BİLANÇO</a:t>
              </a:r>
            </a:p>
          </p:txBody>
        </p:sp>
        <p:sp>
          <p:nvSpPr>
            <p:cNvPr id="14" name="TextBox 14"/>
            <p:cNvSpPr txBox="1"/>
            <p:nvPr/>
          </p:nvSpPr>
          <p:spPr>
            <a:xfrm>
              <a:off x="0" y="1299966"/>
              <a:ext cx="7460760" cy="615554"/>
            </a:xfrm>
            <a:prstGeom prst="rect">
              <a:avLst/>
            </a:prstGeom>
          </p:spPr>
          <p:txBody>
            <a:bodyPr lIns="0" tIns="0" rIns="0" bIns="0" rtlCol="0" anchor="t">
              <a:spAutoFit/>
            </a:bodyPr>
            <a:lstStyle/>
            <a:p>
              <a:pPr marL="0" marR="0" lvl="0" indent="0" algn="just" defTabSz="609630" rtl="0" eaLnBrk="1" fontAlgn="auto" latinLnBrk="0" hangingPunct="1">
                <a:lnSpc>
                  <a:spcPts val="241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28303" y="4291358"/>
            <a:ext cx="2390196" cy="1520318"/>
            <a:chOff x="0" y="-85725"/>
            <a:chExt cx="4780392" cy="3040636"/>
          </a:xfrm>
        </p:grpSpPr>
        <p:sp>
          <p:nvSpPr>
            <p:cNvPr id="16" name="TextBox 16"/>
            <p:cNvSpPr txBox="1"/>
            <p:nvPr/>
          </p:nvSpPr>
          <p:spPr>
            <a:xfrm>
              <a:off x="0" y="-85725"/>
              <a:ext cx="4780392" cy="1897956"/>
            </a:xfrm>
            <a:prstGeom prst="rect">
              <a:avLst/>
            </a:prstGeom>
          </p:spPr>
          <p:txBody>
            <a:bodyPr lIns="0" tIns="0" rIns="0" bIns="0" rtlCol="0" anchor="t">
              <a:spAutoFit/>
            </a:bodyPr>
            <a:lstStyle/>
            <a:p>
              <a:pPr marL="0" marR="0" lvl="0" indent="0" algn="ctr" defTabSz="609630" rtl="0" eaLnBrk="1" fontAlgn="auto" latinLnBrk="0" hangingPunct="1">
                <a:lnSpc>
                  <a:spcPts val="3734"/>
                </a:lnSpc>
                <a:spcBef>
                  <a:spcPts val="0"/>
                </a:spcBef>
                <a:spcAft>
                  <a:spcPts val="0"/>
                </a:spcAft>
                <a:buClrTx/>
                <a:buSzTx/>
                <a:buFontTx/>
                <a:buNone/>
                <a:tabLst/>
                <a:defRPr/>
              </a:pPr>
              <a:r>
                <a:rPr kumimoji="0" lang="en-US" sz="2667" b="0" i="0" u="none" strike="noStrike" kern="1200" cap="none" spc="133" normalizeH="0" baseline="0" noProof="0">
                  <a:ln>
                    <a:noFill/>
                  </a:ln>
                  <a:solidFill>
                    <a:srgbClr val="020301"/>
                  </a:solidFill>
                  <a:effectLst/>
                  <a:uLnTx/>
                  <a:uFillTx/>
                  <a:latin typeface="Raleway Bold Italics"/>
                  <a:ea typeface="+mn-ea"/>
                  <a:cs typeface="+mn-cs"/>
                </a:rPr>
                <a:t>İŞ HACMİ (CİRO)</a:t>
              </a:r>
            </a:p>
          </p:txBody>
        </p:sp>
        <p:sp>
          <p:nvSpPr>
            <p:cNvPr id="17" name="TextBox 17"/>
            <p:cNvSpPr txBox="1"/>
            <p:nvPr/>
          </p:nvSpPr>
          <p:spPr>
            <a:xfrm>
              <a:off x="0" y="2288061"/>
              <a:ext cx="4780392" cy="666850"/>
            </a:xfrm>
            <a:prstGeom prst="rect">
              <a:avLst/>
            </a:prstGeom>
          </p:spPr>
          <p:txBody>
            <a:bodyPr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9494669" y="4210925"/>
            <a:ext cx="2269539" cy="1992758"/>
            <a:chOff x="0" y="-85725"/>
            <a:chExt cx="4539077" cy="3985516"/>
          </a:xfrm>
        </p:grpSpPr>
        <p:sp>
          <p:nvSpPr>
            <p:cNvPr id="19" name="TextBox 19"/>
            <p:cNvSpPr txBox="1"/>
            <p:nvPr/>
          </p:nvSpPr>
          <p:spPr>
            <a:xfrm>
              <a:off x="0" y="-85725"/>
              <a:ext cx="4539077" cy="2846934"/>
            </a:xfrm>
            <a:prstGeom prst="rect">
              <a:avLst/>
            </a:prstGeom>
          </p:spPr>
          <p:txBody>
            <a:bodyPr lIns="0" tIns="0" rIns="0" bIns="0" rtlCol="0" anchor="t">
              <a:spAutoFit/>
            </a:bodyPr>
            <a:lstStyle/>
            <a:p>
              <a:pPr marL="0" marR="0" lvl="0" indent="0" algn="ctr" defTabSz="609630" rtl="0" eaLnBrk="1" fontAlgn="auto" latinLnBrk="0" hangingPunct="1">
                <a:lnSpc>
                  <a:spcPts val="3734"/>
                </a:lnSpc>
                <a:spcBef>
                  <a:spcPts val="0"/>
                </a:spcBef>
                <a:spcAft>
                  <a:spcPts val="0"/>
                </a:spcAft>
                <a:buClrTx/>
                <a:buSzTx/>
                <a:buFontTx/>
                <a:buNone/>
                <a:tabLst/>
                <a:defRPr/>
              </a:pPr>
              <a:r>
                <a:rPr kumimoji="0" lang="en-US" sz="2667" b="0" i="0" u="none" strike="noStrike" kern="1200" cap="none" spc="133" normalizeH="0" baseline="0" noProof="0">
                  <a:ln>
                    <a:noFill/>
                  </a:ln>
                  <a:solidFill>
                    <a:srgbClr val="020301"/>
                  </a:solidFill>
                  <a:effectLst/>
                  <a:uLnTx/>
                  <a:uFillTx/>
                  <a:latin typeface="Raleway Bold Italics"/>
                  <a:ea typeface="+mn-ea"/>
                  <a:cs typeface="+mn-cs"/>
                </a:rPr>
                <a:t>BANKA REFERANS MEKTUBU</a:t>
              </a:r>
            </a:p>
          </p:txBody>
        </p:sp>
        <p:sp>
          <p:nvSpPr>
            <p:cNvPr id="20" name="TextBox 20"/>
            <p:cNvSpPr txBox="1"/>
            <p:nvPr/>
          </p:nvSpPr>
          <p:spPr>
            <a:xfrm>
              <a:off x="0" y="3232941"/>
              <a:ext cx="4539077" cy="666850"/>
            </a:xfrm>
            <a:prstGeom prst="rect">
              <a:avLst/>
            </a:prstGeom>
          </p:spPr>
          <p:txBody>
            <a:bodyPr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685800" y="781157"/>
            <a:ext cx="7659233" cy="1446786"/>
            <a:chOff x="0" y="9525"/>
            <a:chExt cx="15318466" cy="2893572"/>
          </a:xfrm>
        </p:grpSpPr>
        <p:sp>
          <p:nvSpPr>
            <p:cNvPr id="22" name="TextBox 22"/>
            <p:cNvSpPr txBox="1"/>
            <p:nvPr/>
          </p:nvSpPr>
          <p:spPr>
            <a:xfrm>
              <a:off x="0" y="9525"/>
              <a:ext cx="15318466" cy="1308050"/>
            </a:xfrm>
            <a:prstGeom prst="rect">
              <a:avLst/>
            </a:prstGeom>
          </p:spPr>
          <p:txBody>
            <a:bodyPr lIns="0" tIns="0" rIns="0" bIns="0" rtlCol="0" anchor="t">
              <a:spAutoFit/>
            </a:bodyPr>
            <a:lstStyle/>
            <a:p>
              <a:pPr marL="0" marR="0" lvl="0" indent="0" algn="ctr" defTabSz="609630" rtl="0" eaLnBrk="1" fontAlgn="auto" latinLnBrk="0" hangingPunct="1">
                <a:lnSpc>
                  <a:spcPts val="5114"/>
                </a:lnSpc>
                <a:spcBef>
                  <a:spcPts val="0"/>
                </a:spcBef>
                <a:spcAft>
                  <a:spcPts val="0"/>
                </a:spcAft>
                <a:buClrTx/>
                <a:buSzTx/>
                <a:buFontTx/>
                <a:buNone/>
                <a:tabLst/>
                <a:defRPr/>
              </a:pPr>
              <a:r>
                <a:rPr kumimoji="0" lang="en-US" sz="4334" b="0" i="0" u="none" strike="noStrike" kern="1200" cap="none" spc="43" normalizeH="0" baseline="0" noProof="0">
                  <a:ln>
                    <a:noFill/>
                  </a:ln>
                  <a:solidFill>
                    <a:srgbClr val="FFFFFF"/>
                  </a:solidFill>
                  <a:effectLst/>
                  <a:uLnTx/>
                  <a:uFillTx/>
                  <a:latin typeface="Raleway Bold Italics"/>
                  <a:ea typeface="+mn-ea"/>
                  <a:cs typeface="+mn-cs"/>
                </a:rPr>
                <a:t>EKONOMİK VE MALİ</a:t>
              </a:r>
            </a:p>
          </p:txBody>
        </p:sp>
        <p:sp>
          <p:nvSpPr>
            <p:cNvPr id="23" name="TextBox 23"/>
            <p:cNvSpPr txBox="1"/>
            <p:nvPr/>
          </p:nvSpPr>
          <p:spPr>
            <a:xfrm>
              <a:off x="0" y="1646343"/>
              <a:ext cx="15063818" cy="1256754"/>
            </a:xfrm>
            <a:prstGeom prst="rect">
              <a:avLst/>
            </a:prstGeom>
          </p:spPr>
          <p:txBody>
            <a:bodyPr lIns="0" tIns="0" rIns="0" bIns="0" rtlCol="0" anchor="t">
              <a:spAutoFit/>
            </a:bodyPr>
            <a:lstStyle/>
            <a:p>
              <a:pPr marL="0" marR="0" lvl="0" indent="0" algn="ctr" defTabSz="609630" rtl="0" eaLnBrk="1" fontAlgn="auto" latinLnBrk="0" hangingPunct="1">
                <a:lnSpc>
                  <a:spcPts val="4854"/>
                </a:lnSpc>
                <a:spcBef>
                  <a:spcPts val="0"/>
                </a:spcBef>
                <a:spcAft>
                  <a:spcPts val="0"/>
                </a:spcAft>
                <a:buClrTx/>
                <a:buSzTx/>
                <a:buFontTx/>
                <a:buNone/>
                <a:tabLst/>
                <a:defRPr/>
              </a:pPr>
              <a:r>
                <a:rPr kumimoji="0" lang="en-US" sz="3734" b="0" i="0" u="none" strike="noStrike" kern="1200" cap="none" spc="299" normalizeH="0" baseline="0" noProof="0">
                  <a:ln>
                    <a:noFill/>
                  </a:ln>
                  <a:solidFill>
                    <a:srgbClr val="FFFFFF"/>
                  </a:solidFill>
                  <a:effectLst/>
                  <a:uLnTx/>
                  <a:uFillTx/>
                  <a:latin typeface="Raleway"/>
                  <a:ea typeface="+mn-ea"/>
                  <a:cs typeface="+mn-cs"/>
                </a:rPr>
                <a:t>YETERLİKLER</a:t>
              </a:r>
            </a:p>
          </p:txBody>
        </p:sp>
      </p:grpSp>
      <p:pic>
        <p:nvPicPr>
          <p:cNvPr id="24" name="Picture 24"/>
          <p:cNvPicPr>
            <a:picLocks noChangeAspect="1"/>
          </p:cNvPicPr>
          <p:nvPr/>
        </p:nvPicPr>
        <p:blipFill>
          <a:blip r:embed="rId3">
            <a:alphaModFix amt="87000"/>
          </a:blip>
          <a:srcRect/>
          <a:stretch>
            <a:fillRect/>
          </a:stretch>
        </p:blipFill>
        <p:spPr>
          <a:xfrm>
            <a:off x="9267546" y="298199"/>
            <a:ext cx="2496662" cy="2210473"/>
          </a:xfrm>
          <a:prstGeom prst="rect">
            <a:avLst/>
          </a:prstGeom>
        </p:spPr>
      </p:pic>
    </p:spTree>
    <p:extLst>
      <p:ext uri="{BB962C8B-B14F-4D97-AF65-F5344CB8AC3E}">
        <p14:creationId xmlns:p14="http://schemas.microsoft.com/office/powerpoint/2010/main" val="21548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93933" y="1133041"/>
            <a:ext cx="4695837" cy="1267060"/>
            <a:chOff x="0" y="0"/>
            <a:chExt cx="11074806" cy="5430264"/>
          </a:xfrm>
        </p:grpSpPr>
        <p:sp>
          <p:nvSpPr>
            <p:cNvPr id="3" name="AutoShape 3"/>
            <p:cNvSpPr/>
            <p:nvPr/>
          </p:nvSpPr>
          <p:spPr>
            <a:xfrm>
              <a:off x="0" y="0"/>
              <a:ext cx="10319568" cy="5430264"/>
            </a:xfrm>
            <a:prstGeom prst="rect">
              <a:avLst/>
            </a:prstGeom>
            <a:solidFill>
              <a:srgbClr val="FFDB15"/>
            </a:solidFill>
          </p:spPr>
        </p:sp>
        <p:grpSp>
          <p:nvGrpSpPr>
            <p:cNvPr id="4" name="Group 4"/>
            <p:cNvGrpSpPr/>
            <p:nvPr/>
          </p:nvGrpSpPr>
          <p:grpSpPr>
            <a:xfrm rot="5400000">
              <a:off x="9751228" y="2265491"/>
              <a:ext cx="1747875" cy="899282"/>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pic>
        <p:nvPicPr>
          <p:cNvPr id="6" name="Picture 6"/>
          <p:cNvPicPr>
            <a:picLocks noChangeAspect="1"/>
          </p:cNvPicPr>
          <p:nvPr/>
        </p:nvPicPr>
        <p:blipFill rotWithShape="1">
          <a:blip r:embed="rId3"/>
          <a:srcRect b="39934"/>
          <a:stretch/>
        </p:blipFill>
        <p:spPr>
          <a:xfrm>
            <a:off x="4889771" y="922281"/>
            <a:ext cx="7133616" cy="5797949"/>
          </a:xfrm>
          <a:prstGeom prst="rect">
            <a:avLst/>
          </a:prstGeom>
        </p:spPr>
      </p:pic>
      <p:sp>
        <p:nvSpPr>
          <p:cNvPr id="7" name="TextBox 7"/>
          <p:cNvSpPr txBox="1"/>
          <p:nvPr/>
        </p:nvSpPr>
        <p:spPr>
          <a:xfrm>
            <a:off x="193934" y="1050587"/>
            <a:ext cx="4380202" cy="1194879"/>
          </a:xfrm>
          <a:prstGeom prst="rect">
            <a:avLst/>
          </a:prstGeom>
        </p:spPr>
        <p:txBody>
          <a:bodyPr wrap="square" lIns="0" tIns="0" rIns="0" bIns="0" rtlCol="0" anchor="t">
            <a:spAutoFit/>
          </a:bodyPr>
          <a:lstStyle/>
          <a:p>
            <a:pPr algn="ctr" defTabSz="609630">
              <a:lnSpc>
                <a:spcPts val="5114"/>
              </a:lnSpc>
            </a:pPr>
            <a:r>
              <a:rPr lang="en-US" sz="2000" b="1" spc="43" dirty="0" smtClean="0">
                <a:solidFill>
                  <a:srgbClr val="020301"/>
                </a:solidFill>
                <a:latin typeface="Century Gothic" panose="020B0502020202020204" pitchFamily="34" charset="0"/>
              </a:rPr>
              <a:t>EKONOM</a:t>
            </a:r>
            <a:r>
              <a:rPr lang="tr-TR" sz="2000" b="1" spc="43" dirty="0" smtClean="0">
                <a:solidFill>
                  <a:srgbClr val="020301"/>
                </a:solidFill>
                <a:latin typeface="Century Gothic" panose="020B0502020202020204" pitchFamily="34" charset="0"/>
              </a:rPr>
              <a:t>İ</a:t>
            </a:r>
            <a:r>
              <a:rPr lang="en-US" sz="2000" b="1" spc="43" dirty="0" smtClean="0">
                <a:solidFill>
                  <a:srgbClr val="020301"/>
                </a:solidFill>
                <a:latin typeface="Century Gothic" panose="020B0502020202020204" pitchFamily="34" charset="0"/>
              </a:rPr>
              <a:t>K VE MAL</a:t>
            </a:r>
            <a:r>
              <a:rPr lang="tr-TR" sz="2000" b="1" spc="43" dirty="0" smtClean="0">
                <a:solidFill>
                  <a:srgbClr val="020301"/>
                </a:solidFill>
                <a:latin typeface="Century Gothic" panose="020B0502020202020204" pitchFamily="34" charset="0"/>
              </a:rPr>
              <a:t>İ</a:t>
            </a:r>
            <a:r>
              <a:rPr lang="en-US" sz="2000" b="1" spc="43" dirty="0" smtClean="0">
                <a:solidFill>
                  <a:srgbClr val="020301"/>
                </a:solidFill>
                <a:latin typeface="Century Gothic" panose="020B0502020202020204" pitchFamily="34" charset="0"/>
              </a:rPr>
              <a:t> YETERL</a:t>
            </a:r>
            <a:r>
              <a:rPr lang="tr-TR" sz="2000" b="1" spc="43" dirty="0" smtClean="0">
                <a:solidFill>
                  <a:srgbClr val="020301"/>
                </a:solidFill>
                <a:latin typeface="Century Gothic" panose="020B0502020202020204" pitchFamily="34" charset="0"/>
              </a:rPr>
              <a:t>İ</a:t>
            </a:r>
            <a:r>
              <a:rPr lang="en-US" sz="2000" b="1" spc="43" dirty="0" smtClean="0">
                <a:solidFill>
                  <a:srgbClr val="020301"/>
                </a:solidFill>
                <a:latin typeface="Century Gothic" panose="020B0502020202020204" pitchFamily="34" charset="0"/>
              </a:rPr>
              <a:t>K</a:t>
            </a:r>
            <a:r>
              <a:rPr lang="tr-TR" sz="2000" b="1" spc="43" dirty="0">
                <a:solidFill>
                  <a:srgbClr val="020301"/>
                </a:solidFill>
                <a:latin typeface="Century Gothic" panose="020B0502020202020204" pitchFamily="34" charset="0"/>
              </a:rPr>
              <a:t> </a:t>
            </a:r>
            <a:r>
              <a:rPr lang="tr-TR" sz="2000" b="1" spc="43" dirty="0" smtClean="0">
                <a:solidFill>
                  <a:srgbClr val="020301"/>
                </a:solidFill>
                <a:latin typeface="Century Gothic" panose="020B0502020202020204" pitchFamily="34" charset="0"/>
              </a:rPr>
              <a:t>BİLDİRİM FORMU (EK-2)</a:t>
            </a:r>
            <a:endParaRPr lang="en-US" sz="2000" b="1" spc="43" dirty="0">
              <a:solidFill>
                <a:srgbClr val="020301"/>
              </a:solidFill>
              <a:latin typeface="Century Gothic" panose="020B0502020202020204" pitchFamily="34" charset="0"/>
            </a:endParaRPr>
          </a:p>
        </p:txBody>
      </p:sp>
      <p:sp>
        <p:nvSpPr>
          <p:cNvPr id="11" name="TextBox 11"/>
          <p:cNvSpPr txBox="1"/>
          <p:nvPr/>
        </p:nvSpPr>
        <p:spPr>
          <a:xfrm>
            <a:off x="468043" y="986014"/>
            <a:ext cx="5958515" cy="375443"/>
          </a:xfrm>
          <a:prstGeom prst="rect">
            <a:avLst/>
          </a:prstGeom>
        </p:spPr>
        <p:txBody>
          <a:bodyPr lIns="0" tIns="0" rIns="0" bIns="0" rtlCol="0" anchor="t">
            <a:spAutoFit/>
          </a:bodyPr>
          <a:lstStyle/>
          <a:p>
            <a:pPr defTabSz="609630">
              <a:lnSpc>
                <a:spcPts val="3120"/>
              </a:lnSpc>
            </a:pPr>
            <a:endParaRPr sz="1200">
              <a:solidFill>
                <a:prstClr val="black"/>
              </a:solidFill>
              <a:latin typeface="Calibri"/>
            </a:endParaRPr>
          </a:p>
        </p:txBody>
      </p:sp>
      <p:sp>
        <p:nvSpPr>
          <p:cNvPr id="17" name="AutoShape 2"/>
          <p:cNvSpPr/>
          <p:nvPr/>
        </p:nvSpPr>
        <p:spPr>
          <a:xfrm>
            <a:off x="-3085" y="1"/>
            <a:ext cx="12195085" cy="858064"/>
          </a:xfrm>
          <a:prstGeom prst="rect">
            <a:avLst/>
          </a:prstGeom>
          <a:solidFill>
            <a:srgbClr val="FFDB15"/>
          </a:solidFill>
        </p:spPr>
      </p:sp>
      <p:sp>
        <p:nvSpPr>
          <p:cNvPr id="20" name="TextBox 25"/>
          <p:cNvSpPr txBox="1"/>
          <p:nvPr/>
        </p:nvSpPr>
        <p:spPr>
          <a:xfrm>
            <a:off x="730549" y="85634"/>
            <a:ext cx="9658592" cy="1308050"/>
          </a:xfrm>
          <a:prstGeom prst="rect">
            <a:avLst/>
          </a:prstGeom>
        </p:spPr>
        <p:txBody>
          <a:bodyPr wrap="square" lIns="0" tIns="0" rIns="0" bIns="0" rtlCol="0" anchor="t">
            <a:spAutoFit/>
          </a:bodyPr>
          <a:lstStyle/>
          <a:p>
            <a:pPr lvl="0" algn="ctr" defTabSz="609630">
              <a:lnSpc>
                <a:spcPts val="5114"/>
              </a:lnSpc>
              <a:defRPr/>
            </a:pPr>
            <a:r>
              <a:rPr lang="tr-TR" sz="2500" b="1" spc="43" dirty="0">
                <a:latin typeface="Century Gothic" panose="020B0502020202020204" pitchFamily="34" charset="0"/>
              </a:rPr>
              <a:t>EKONOMİK </a:t>
            </a:r>
            <a:r>
              <a:rPr lang="en-US" sz="2500" b="1" spc="43" dirty="0">
                <a:latin typeface="Century Gothic" panose="020B0502020202020204" pitchFamily="34" charset="0"/>
              </a:rPr>
              <a:t>VE </a:t>
            </a:r>
            <a:r>
              <a:rPr lang="tr-TR" sz="2500" b="1" spc="43" dirty="0">
                <a:latin typeface="Century Gothic" panose="020B0502020202020204" pitchFamily="34" charset="0"/>
              </a:rPr>
              <a:t>MALİ </a:t>
            </a:r>
            <a:r>
              <a:rPr lang="en-US" sz="2500" b="1" spc="299" dirty="0">
                <a:latin typeface="Century Gothic" panose="020B0502020202020204" pitchFamily="34" charset="0"/>
              </a:rPr>
              <a:t>YETERLİK</a:t>
            </a:r>
            <a:r>
              <a:rPr lang="tr-TR" sz="2500" b="1" spc="299" dirty="0">
                <a:latin typeface="Century Gothic" panose="020B0502020202020204" pitchFamily="34" charset="0"/>
              </a:rPr>
              <a:t> </a:t>
            </a:r>
            <a:r>
              <a:rPr lang="tr-TR" sz="2500" b="1" spc="299" dirty="0" smtClean="0">
                <a:latin typeface="Century Gothic" panose="020B0502020202020204" pitchFamily="34" charset="0"/>
              </a:rPr>
              <a:t>NASIL BEYAN EDİLİR?</a:t>
            </a:r>
            <a:endParaRPr lang="en-US" sz="2500" b="1" spc="299" dirty="0">
              <a:latin typeface="Century Gothic" panose="020B0502020202020204" pitchFamily="34" charset="0"/>
            </a:endParaRPr>
          </a:p>
          <a:p>
            <a:pPr lvl="0" algn="ctr" defTabSz="609630">
              <a:lnSpc>
                <a:spcPts val="5114"/>
              </a:lnSpc>
              <a:defRPr/>
            </a:pPr>
            <a:endParaRPr lang="en-US" sz="2500" b="1" spc="43" dirty="0">
              <a:solidFill>
                <a:srgbClr val="FFFFFF"/>
              </a:solidFill>
              <a:latin typeface="Century Gothic" panose="020B0502020202020204" pitchFamily="34" charset="0"/>
            </a:endParaRPr>
          </a:p>
        </p:txBody>
      </p:sp>
      <p:pic>
        <p:nvPicPr>
          <p:cNvPr id="22" name="Picture 24"/>
          <p:cNvPicPr>
            <a:picLocks noChangeAspect="1"/>
          </p:cNvPicPr>
          <p:nvPr/>
        </p:nvPicPr>
        <p:blipFill>
          <a:blip r:embed="rId4">
            <a:alphaModFix amt="87000"/>
          </a:blip>
          <a:srcRect/>
          <a:stretch>
            <a:fillRect/>
          </a:stretch>
        </p:blipFill>
        <p:spPr>
          <a:xfrm>
            <a:off x="10689824" y="45710"/>
            <a:ext cx="865902" cy="766645"/>
          </a:xfrm>
          <a:prstGeom prst="rect">
            <a:avLst/>
          </a:prstGeom>
        </p:spPr>
      </p:pic>
      <p:sp>
        <p:nvSpPr>
          <p:cNvPr id="23" name="TextBox 12"/>
          <p:cNvSpPr txBox="1"/>
          <p:nvPr/>
        </p:nvSpPr>
        <p:spPr>
          <a:xfrm>
            <a:off x="445363" y="2799325"/>
            <a:ext cx="4328522" cy="3642023"/>
          </a:xfrm>
          <a:prstGeom prst="rect">
            <a:avLst/>
          </a:prstGeom>
        </p:spPr>
        <p:txBody>
          <a:bodyPr wrap="square" lIns="0" tIns="0" rIns="0" bIns="0" rtlCol="0" anchor="t">
            <a:spAutoFit/>
          </a:bodyPr>
          <a:lstStyle/>
          <a:p>
            <a:pPr lvl="0" algn="just" defTabSz="609630">
              <a:lnSpc>
                <a:spcPts val="2500"/>
              </a:lnSpc>
            </a:pPr>
            <a:r>
              <a:rPr kumimoji="0" lang="en-US" sz="2100" b="1" i="0" u="none" strike="noStrike" kern="1200" cap="none" spc="23" normalizeH="0" baseline="0" noProof="0" dirty="0" smtClean="0">
                <a:ln>
                  <a:noFill/>
                </a:ln>
                <a:solidFill>
                  <a:srgbClr val="FFFFFF"/>
                </a:solidFill>
                <a:effectLst/>
                <a:uLnTx/>
                <a:uFillTx/>
                <a:latin typeface="Century Gothic" panose="020B0502020202020204" pitchFamily="34" charset="0"/>
              </a:rPr>
              <a:t>B</a:t>
            </a:r>
            <a:r>
              <a:rPr lang="tr-TR" sz="2100" b="1" spc="23" dirty="0" err="1" smtClean="0">
                <a:solidFill>
                  <a:srgbClr val="FFFFFF"/>
                </a:solidFill>
                <a:latin typeface="Century Gothic" panose="020B0502020202020204" pitchFamily="34" charset="0"/>
              </a:rPr>
              <a:t>ilanço</a:t>
            </a:r>
            <a:r>
              <a:rPr kumimoji="0" lang="en-US" sz="2100" b="1" i="0" u="none" strike="noStrike" kern="1200" cap="none" spc="23" normalizeH="0" baseline="0" noProof="0" dirty="0" smtClean="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smtClean="0">
                <a:ln>
                  <a:noFill/>
                </a:ln>
                <a:solidFill>
                  <a:srgbClr val="FFFFFF"/>
                </a:solidFill>
                <a:effectLst/>
                <a:uLnTx/>
                <a:uFillTx/>
                <a:latin typeface="Century Gothic" panose="020B0502020202020204" pitchFamily="34" charset="0"/>
              </a:rPr>
              <a:t>kriterleri</a:t>
            </a:r>
            <a:r>
              <a:rPr kumimoji="0" lang="en-US" sz="2100" b="1" i="0" u="none" strike="noStrike" kern="1200" cap="none" spc="23" normalizeH="0" baseline="0" noProof="0" dirty="0" smtClean="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bir</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önceki</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yılda</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smtClean="0">
                <a:ln>
                  <a:noFill/>
                </a:ln>
                <a:solidFill>
                  <a:srgbClr val="FFFFFF"/>
                </a:solidFill>
                <a:effectLst/>
                <a:uLnTx/>
                <a:uFillTx/>
                <a:latin typeface="Century Gothic" panose="020B0502020202020204" pitchFamily="34" charset="0"/>
              </a:rPr>
              <a:t>sağla</a:t>
            </a:r>
            <a:r>
              <a:rPr kumimoji="0" lang="tr-TR" sz="2100" b="1" i="0" u="none" strike="noStrike" kern="1200" cap="none" spc="23" normalizeH="0" baseline="0" noProof="0" dirty="0" smtClean="0">
                <a:ln>
                  <a:noFill/>
                </a:ln>
                <a:solidFill>
                  <a:srgbClr val="FFFFFF"/>
                </a:solidFill>
                <a:effectLst/>
                <a:uLnTx/>
                <a:uFillTx/>
                <a:latin typeface="Century Gothic" panose="020B0502020202020204" pitchFamily="34" charset="0"/>
              </a:rPr>
              <a:t>namazsa</a:t>
            </a:r>
            <a:r>
              <a:rPr kumimoji="0" lang="en-US" sz="2100" b="1" i="0" u="none" strike="noStrike" kern="1200" cap="none" spc="23" normalizeH="0" baseline="0" noProof="0" dirty="0" smtClean="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son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üç</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yıla</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kadar</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olan</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kumimoji="0" lang="en-US" sz="2100" b="1" i="0" u="none" strike="noStrike" kern="1200" cap="none" spc="23" normalizeH="0" baseline="0" noProof="0" dirty="0" err="1">
                <a:ln>
                  <a:noFill/>
                </a:ln>
                <a:solidFill>
                  <a:srgbClr val="FFFFFF"/>
                </a:solidFill>
                <a:effectLst/>
                <a:uLnTx/>
                <a:uFillTx/>
                <a:latin typeface="Century Gothic" panose="020B0502020202020204" pitchFamily="34" charset="0"/>
              </a:rPr>
              <a:t>yılların</a:t>
            </a:r>
            <a:r>
              <a:rPr kumimoji="0" lang="en-US" sz="2100" b="1" i="0" u="none" strike="noStrike" kern="1200" cap="none" spc="23" normalizeH="0" baseline="0" noProof="0" dirty="0">
                <a:ln>
                  <a:noFill/>
                </a:ln>
                <a:solidFill>
                  <a:srgbClr val="FFFFFF"/>
                </a:solidFill>
                <a:effectLst/>
                <a:uLnTx/>
                <a:uFillTx/>
                <a:latin typeface="Century Gothic" panose="020B0502020202020204" pitchFamily="34" charset="0"/>
              </a:rPr>
              <a:t> </a:t>
            </a:r>
            <a:r>
              <a:rPr lang="tr-TR" sz="2100" b="1" dirty="0">
                <a:solidFill>
                  <a:prstClr val="white"/>
                </a:solidFill>
                <a:latin typeface="Century Gothic" panose="020B0502020202020204" pitchFamily="34" charset="0"/>
              </a:rPr>
              <a:t>parasal tutarlarının </a:t>
            </a:r>
            <a:r>
              <a:rPr kumimoji="0" lang="tr-TR" sz="2100" b="1" i="0" u="none" strike="noStrike" kern="1200" cap="none" spc="23" normalizeH="0" baseline="0" noProof="0" dirty="0" smtClean="0">
                <a:ln>
                  <a:noFill/>
                </a:ln>
                <a:solidFill>
                  <a:srgbClr val="FFFFFF"/>
                </a:solidFill>
                <a:effectLst/>
                <a:uLnTx/>
                <a:uFillTx/>
                <a:latin typeface="Century Gothic" panose="020B0502020202020204" pitchFamily="34" charset="0"/>
              </a:rPr>
              <a:t>ortalamasına </a:t>
            </a:r>
            <a:r>
              <a:rPr kumimoji="0" lang="en-US" sz="2100" b="1" i="0" u="none" strike="noStrike" kern="1200" cap="none" spc="23" normalizeH="0" baseline="0" noProof="0" dirty="0" err="1" smtClean="0">
                <a:ln>
                  <a:noFill/>
                </a:ln>
                <a:solidFill>
                  <a:srgbClr val="FFFFFF"/>
                </a:solidFill>
                <a:effectLst/>
                <a:uLnTx/>
                <a:uFillTx/>
                <a:latin typeface="Century Gothic" panose="020B0502020202020204" pitchFamily="34" charset="0"/>
              </a:rPr>
              <a:t>bakılır</a:t>
            </a:r>
            <a:r>
              <a:rPr kumimoji="0" lang="en-US" sz="2100" b="1" i="0" u="none" strike="noStrike" kern="1200" cap="none" spc="23" normalizeH="0" baseline="0" noProof="0" dirty="0" smtClean="0">
                <a:ln>
                  <a:noFill/>
                </a:ln>
                <a:solidFill>
                  <a:srgbClr val="FFFFFF"/>
                </a:solidFill>
                <a:effectLst/>
                <a:uLnTx/>
                <a:uFillTx/>
                <a:latin typeface="Century Gothic" panose="020B0502020202020204" pitchFamily="34" charset="0"/>
              </a:rPr>
              <a:t>.</a:t>
            </a:r>
            <a:r>
              <a:rPr kumimoji="0" lang="tr-TR" sz="2100" b="1" i="0" u="none" strike="noStrike" kern="1200" cap="none" spc="23" normalizeH="0" baseline="0" noProof="0" dirty="0" smtClean="0">
                <a:ln>
                  <a:noFill/>
                </a:ln>
                <a:solidFill>
                  <a:srgbClr val="FFFFFF"/>
                </a:solidFill>
                <a:effectLst/>
                <a:uLnTx/>
                <a:uFillTx/>
                <a:latin typeface="Century Gothic" panose="020B0502020202020204" pitchFamily="34" charset="0"/>
              </a:rPr>
              <a:t> </a:t>
            </a:r>
          </a:p>
          <a:p>
            <a:pPr marL="0" marR="0" lvl="0" indent="0" algn="just" defTabSz="609630" rtl="0" eaLnBrk="1" fontAlgn="auto" latinLnBrk="0" hangingPunct="1">
              <a:lnSpc>
                <a:spcPts val="2500"/>
              </a:lnSpc>
              <a:spcBef>
                <a:spcPts val="0"/>
              </a:spcBef>
              <a:spcAft>
                <a:spcPts val="0"/>
              </a:spcAft>
              <a:buClrTx/>
              <a:buSzTx/>
              <a:buFontTx/>
              <a:buNone/>
              <a:tabLst/>
              <a:defRPr/>
            </a:pPr>
            <a:endParaRPr kumimoji="0" lang="tr-TR" sz="2100" b="1" i="0" u="none" strike="noStrike" kern="1200" cap="none" spc="23" normalizeH="0" baseline="0" noProof="0" dirty="0" smtClean="0">
              <a:ln>
                <a:noFill/>
              </a:ln>
              <a:solidFill>
                <a:srgbClr val="FFFFFF"/>
              </a:solidFill>
              <a:effectLst/>
              <a:uLnTx/>
              <a:uFillTx/>
              <a:latin typeface="Century Gothic" panose="020B0502020202020204" pitchFamily="34" charset="0"/>
            </a:endParaRPr>
          </a:p>
          <a:p>
            <a:pPr marL="0" marR="0" lvl="0" indent="0" algn="just" defTabSz="609630" rtl="0" eaLnBrk="1" fontAlgn="auto" latinLnBrk="0" hangingPunct="1">
              <a:lnSpc>
                <a:spcPts val="2500"/>
              </a:lnSpc>
              <a:spcBef>
                <a:spcPts val="0"/>
              </a:spcBef>
              <a:spcAft>
                <a:spcPts val="0"/>
              </a:spcAft>
              <a:buClrTx/>
              <a:buSzTx/>
              <a:buFontTx/>
              <a:buNone/>
              <a:tabLst/>
              <a:defRPr/>
            </a:pPr>
            <a:r>
              <a:rPr kumimoji="0" lang="tr-TR" sz="2100" b="1" i="0" u="none" strike="noStrike" kern="1200" cap="none" spc="0" normalizeH="0" baseline="0" noProof="0" dirty="0">
                <a:ln>
                  <a:noFill/>
                </a:ln>
                <a:solidFill>
                  <a:prstClr val="white"/>
                </a:solidFill>
                <a:effectLst/>
                <a:uLnTx/>
                <a:uFillTx/>
                <a:latin typeface="Century Gothic" panose="020B0502020202020204" pitchFamily="34" charset="0"/>
              </a:rPr>
              <a:t>İş hacmi </a:t>
            </a:r>
            <a:r>
              <a:rPr kumimoji="0" lang="tr-TR" sz="2100" b="1" i="0" u="none" strike="noStrike" kern="1200" cap="none" spc="0" normalizeH="0" baseline="0" noProof="0" dirty="0" smtClean="0">
                <a:ln>
                  <a:noFill/>
                </a:ln>
                <a:solidFill>
                  <a:prstClr val="white"/>
                </a:solidFill>
                <a:effectLst/>
                <a:uLnTx/>
                <a:uFillTx/>
                <a:latin typeface="Century Gothic" panose="020B0502020202020204" pitchFamily="34" charset="0"/>
              </a:rPr>
              <a:t>kriteri bir önceki </a:t>
            </a:r>
            <a:r>
              <a:rPr kumimoji="0" lang="tr-TR" sz="2100" b="1" i="0" u="none" strike="noStrike" kern="1200" cap="none" spc="0" normalizeH="0" baseline="0" noProof="0" dirty="0">
                <a:ln>
                  <a:noFill/>
                </a:ln>
                <a:solidFill>
                  <a:prstClr val="white"/>
                </a:solidFill>
                <a:effectLst/>
                <a:uLnTx/>
                <a:uFillTx/>
                <a:latin typeface="Century Gothic" panose="020B0502020202020204" pitchFamily="34" charset="0"/>
              </a:rPr>
              <a:t>yılın cirosu ile </a:t>
            </a:r>
            <a:r>
              <a:rPr kumimoji="0" lang="tr-TR" sz="2100" b="1" i="0" u="none" strike="noStrike" kern="1200" cap="none" spc="0" normalizeH="0" baseline="0" noProof="0" dirty="0" smtClean="0">
                <a:ln>
                  <a:noFill/>
                </a:ln>
                <a:solidFill>
                  <a:prstClr val="white"/>
                </a:solidFill>
                <a:effectLst/>
                <a:uLnTx/>
                <a:uFillTx/>
                <a:latin typeface="Century Gothic" panose="020B0502020202020204" pitchFamily="34" charset="0"/>
              </a:rPr>
              <a:t>sağlanamazsa, son </a:t>
            </a:r>
            <a:r>
              <a:rPr kumimoji="0" lang="tr-TR" sz="2100" b="1" i="0" u="none" strike="noStrike" kern="1200" cap="none" spc="0" normalizeH="0" baseline="0" noProof="0" dirty="0">
                <a:ln>
                  <a:noFill/>
                </a:ln>
                <a:solidFill>
                  <a:prstClr val="white"/>
                </a:solidFill>
                <a:effectLst/>
                <a:uLnTx/>
                <a:uFillTx/>
                <a:latin typeface="Century Gothic" panose="020B0502020202020204" pitchFamily="34" charset="0"/>
              </a:rPr>
              <a:t>altı </a:t>
            </a:r>
            <a:r>
              <a:rPr kumimoji="0" lang="tr-TR" sz="2100" b="1" i="0" u="none" strike="noStrike" kern="1200" cap="none" spc="0" normalizeH="0" baseline="0" noProof="0" dirty="0" smtClean="0">
                <a:ln>
                  <a:noFill/>
                </a:ln>
                <a:solidFill>
                  <a:prstClr val="white"/>
                </a:solidFill>
                <a:effectLst/>
                <a:uLnTx/>
                <a:uFillTx/>
                <a:latin typeface="Century Gothic" panose="020B0502020202020204" pitchFamily="34" charset="0"/>
              </a:rPr>
              <a:t>yıla kadar olan yılların parasal </a:t>
            </a:r>
            <a:r>
              <a:rPr kumimoji="0" lang="tr-TR" sz="2100" b="1" i="0" u="none" strike="noStrike" kern="1200" cap="none" spc="0" normalizeH="0" baseline="0" noProof="0" dirty="0">
                <a:ln>
                  <a:noFill/>
                </a:ln>
                <a:solidFill>
                  <a:prstClr val="white"/>
                </a:solidFill>
                <a:effectLst/>
                <a:uLnTx/>
                <a:uFillTx/>
                <a:latin typeface="Century Gothic" panose="020B0502020202020204" pitchFamily="34" charset="0"/>
              </a:rPr>
              <a:t>tutarlarının </a:t>
            </a:r>
            <a:r>
              <a:rPr kumimoji="0" lang="tr-TR" sz="2100" b="1" i="0" u="none" strike="noStrike" kern="1200" cap="none" spc="0" normalizeH="0" baseline="0" noProof="0" dirty="0" smtClean="0">
                <a:ln>
                  <a:noFill/>
                </a:ln>
                <a:solidFill>
                  <a:prstClr val="white"/>
                </a:solidFill>
                <a:effectLst/>
                <a:uLnTx/>
                <a:uFillTx/>
                <a:latin typeface="Century Gothic" panose="020B0502020202020204" pitchFamily="34" charset="0"/>
              </a:rPr>
              <a:t>ortalamasın</a:t>
            </a:r>
            <a:r>
              <a:rPr lang="tr-TR" sz="2100" b="1" dirty="0" smtClean="0">
                <a:solidFill>
                  <a:prstClr val="white"/>
                </a:solidFill>
                <a:latin typeface="Century Gothic" panose="020B0502020202020204" pitchFamily="34" charset="0"/>
              </a:rPr>
              <a:t>a </a:t>
            </a:r>
            <a:r>
              <a:rPr kumimoji="0" lang="tr-TR" sz="2100" b="1" i="0" u="none" strike="noStrike" kern="1200" cap="none" spc="0" normalizeH="0" baseline="0" noProof="0" dirty="0" smtClean="0">
                <a:ln>
                  <a:noFill/>
                </a:ln>
                <a:solidFill>
                  <a:prstClr val="white"/>
                </a:solidFill>
                <a:effectLst/>
                <a:uLnTx/>
                <a:uFillTx/>
                <a:latin typeface="Century Gothic" panose="020B0502020202020204" pitchFamily="34" charset="0"/>
              </a:rPr>
              <a:t>bakılır.</a:t>
            </a:r>
          </a:p>
          <a:p>
            <a:pPr marL="0" marR="0" lvl="0" indent="0" algn="just" defTabSz="609630" rtl="0" eaLnBrk="1" fontAlgn="auto" latinLnBrk="0" hangingPunct="1">
              <a:lnSpc>
                <a:spcPts val="2500"/>
              </a:lnSpc>
              <a:spcBef>
                <a:spcPts val="0"/>
              </a:spcBef>
              <a:spcAft>
                <a:spcPts val="0"/>
              </a:spcAft>
              <a:buClrTx/>
              <a:buSzTx/>
              <a:buFontTx/>
              <a:buNone/>
              <a:tabLst/>
              <a:defRPr/>
            </a:pPr>
            <a:endParaRPr kumimoji="0" lang="tr-TR" sz="19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just" defTabSz="609630" rtl="0" eaLnBrk="1" fontAlgn="auto" latinLnBrk="0" hangingPunct="1">
              <a:lnSpc>
                <a:spcPts val="3400"/>
              </a:lnSpc>
              <a:spcBef>
                <a:spcPts val="0"/>
              </a:spcBef>
              <a:spcAft>
                <a:spcPts val="0"/>
              </a:spcAft>
              <a:buClrTx/>
              <a:buSzTx/>
              <a:buFontTx/>
              <a:buNone/>
              <a:tabLst/>
              <a:defRPr/>
            </a:pPr>
            <a:endParaRPr kumimoji="0" lang="en-US" sz="1900" b="1" i="0" u="none" strike="noStrike" kern="1200" cap="none" spc="23"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24" name="Group 2"/>
          <p:cNvGrpSpPr/>
          <p:nvPr/>
        </p:nvGrpSpPr>
        <p:grpSpPr>
          <a:xfrm rot="5400000">
            <a:off x="63051" y="2926607"/>
            <a:ext cx="389536" cy="143315"/>
            <a:chOff x="0" y="0"/>
            <a:chExt cx="6350000" cy="5499100"/>
          </a:xfrm>
        </p:grpSpPr>
        <p:sp>
          <p:nvSpPr>
            <p:cNvPr id="25" name="Freeform 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26" name="Group 2"/>
          <p:cNvGrpSpPr/>
          <p:nvPr/>
        </p:nvGrpSpPr>
        <p:grpSpPr>
          <a:xfrm rot="5400000">
            <a:off x="74154" y="4468643"/>
            <a:ext cx="389536" cy="143315"/>
            <a:chOff x="0" y="0"/>
            <a:chExt cx="6350000" cy="5499100"/>
          </a:xfrm>
        </p:grpSpPr>
        <p:sp>
          <p:nvSpPr>
            <p:cNvPr id="27" name="Freeform 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spTree>
    <p:extLst>
      <p:ext uri="{BB962C8B-B14F-4D97-AF65-F5344CB8AC3E}">
        <p14:creationId xmlns:p14="http://schemas.microsoft.com/office/powerpoint/2010/main" val="280719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77504" y="1070519"/>
            <a:ext cx="4790492" cy="581877"/>
            <a:chOff x="0" y="0"/>
            <a:chExt cx="11074806" cy="5430264"/>
          </a:xfrm>
          <a:solidFill>
            <a:srgbClr val="FFDB15"/>
          </a:solidFill>
        </p:grpSpPr>
        <p:sp>
          <p:nvSpPr>
            <p:cNvPr id="3" name="AutoShape 3"/>
            <p:cNvSpPr/>
            <p:nvPr/>
          </p:nvSpPr>
          <p:spPr>
            <a:xfrm>
              <a:off x="0" y="0"/>
              <a:ext cx="10319568" cy="5430264"/>
            </a:xfrm>
            <a:prstGeom prst="rect">
              <a:avLst/>
            </a:prstGeom>
            <a:grpFill/>
          </p:spPr>
        </p:sp>
        <p:grpSp>
          <p:nvGrpSpPr>
            <p:cNvPr id="4" name="Group 4"/>
            <p:cNvGrpSpPr/>
            <p:nvPr/>
          </p:nvGrpSpPr>
          <p:grpSpPr>
            <a:xfrm rot="5400000">
              <a:off x="9751228" y="2265491"/>
              <a:ext cx="1747875" cy="899282"/>
              <a:chOff x="0" y="0"/>
              <a:chExt cx="6350000" cy="5499100"/>
            </a:xfrm>
            <a:grpFill/>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grpFill/>
            </p:spPr>
          </p:sp>
        </p:grpSp>
      </p:grpSp>
      <p:sp>
        <p:nvSpPr>
          <p:cNvPr id="7" name="TextBox 7"/>
          <p:cNvSpPr txBox="1"/>
          <p:nvPr/>
        </p:nvSpPr>
        <p:spPr>
          <a:xfrm>
            <a:off x="242230" y="986014"/>
            <a:ext cx="4380202" cy="542649"/>
          </a:xfrm>
          <a:prstGeom prst="rect">
            <a:avLst/>
          </a:prstGeom>
        </p:spPr>
        <p:txBody>
          <a:bodyPr wrap="square" lIns="0" tIns="0" rIns="0" bIns="0" rtlCol="0" anchor="t">
            <a:spAutoFit/>
          </a:bodyPr>
          <a:lstStyle/>
          <a:p>
            <a:pPr lvl="0" algn="ctr" defTabSz="609630">
              <a:lnSpc>
                <a:spcPts val="5114"/>
              </a:lnSpc>
            </a:pPr>
            <a:r>
              <a:rPr lang="en-US" b="1" spc="43" dirty="0">
                <a:solidFill>
                  <a:srgbClr val="020301"/>
                </a:solidFill>
                <a:latin typeface="Raleway Bold Italics"/>
              </a:rPr>
              <a:t>BANKA REFERANS MEKTUBU </a:t>
            </a:r>
            <a:r>
              <a:rPr kumimoji="0" lang="tr-TR" b="1" i="0" u="none" strike="noStrike" kern="1200" cap="none" spc="43" normalizeH="0" baseline="0" noProof="0" dirty="0" smtClean="0">
                <a:ln>
                  <a:noFill/>
                </a:ln>
                <a:solidFill>
                  <a:srgbClr val="020301"/>
                </a:solidFill>
                <a:effectLst/>
                <a:uLnTx/>
                <a:uFillTx/>
                <a:latin typeface="Century Gothic" panose="020B0502020202020204" pitchFamily="34" charset="0"/>
              </a:rPr>
              <a:t>(EK-3)</a:t>
            </a:r>
            <a:endParaRPr kumimoji="0" lang="en-US" b="1" i="0" u="none" strike="noStrike" kern="1200" cap="none" spc="43" normalizeH="0" baseline="0" noProof="0" dirty="0">
              <a:ln>
                <a:noFill/>
              </a:ln>
              <a:solidFill>
                <a:srgbClr val="020301"/>
              </a:solidFill>
              <a:effectLst/>
              <a:uLnTx/>
              <a:uFillTx/>
              <a:latin typeface="Century Gothic" panose="020B0502020202020204" pitchFamily="34" charset="0"/>
            </a:endParaRPr>
          </a:p>
        </p:txBody>
      </p:sp>
      <p:sp>
        <p:nvSpPr>
          <p:cNvPr id="11" name="TextBox 11"/>
          <p:cNvSpPr txBox="1"/>
          <p:nvPr/>
        </p:nvSpPr>
        <p:spPr>
          <a:xfrm>
            <a:off x="468043" y="986014"/>
            <a:ext cx="5958515" cy="375443"/>
          </a:xfrm>
          <a:prstGeom prst="rect">
            <a:avLst/>
          </a:prstGeom>
        </p:spPr>
        <p:txBody>
          <a:bodyPr lIns="0" tIns="0" rIns="0" bIns="0" rtlCol="0" anchor="t">
            <a:spAutoFit/>
          </a:bodyPr>
          <a:lstStyle/>
          <a:p>
            <a:pPr marL="0" marR="0" lvl="0" indent="0" algn="l" defTabSz="609630" rtl="0" eaLnBrk="1" fontAlgn="auto" latinLnBrk="0" hangingPunct="1">
              <a:lnSpc>
                <a:spcPts val="312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2"/>
          <p:cNvSpPr/>
          <p:nvPr/>
        </p:nvSpPr>
        <p:spPr>
          <a:xfrm>
            <a:off x="-3085" y="1"/>
            <a:ext cx="12195085" cy="948856"/>
          </a:xfrm>
          <a:prstGeom prst="rect">
            <a:avLst/>
          </a:prstGeom>
          <a:solidFill>
            <a:srgbClr val="FFDB15"/>
          </a:solidFill>
        </p:spPr>
      </p:sp>
      <p:sp>
        <p:nvSpPr>
          <p:cNvPr id="20" name="TextBox 25"/>
          <p:cNvSpPr txBox="1"/>
          <p:nvPr/>
        </p:nvSpPr>
        <p:spPr>
          <a:xfrm>
            <a:off x="242230" y="170202"/>
            <a:ext cx="10146911" cy="1308050"/>
          </a:xfrm>
          <a:prstGeom prst="rect">
            <a:avLst/>
          </a:prstGeom>
        </p:spPr>
        <p:txBody>
          <a:bodyPr wrap="square" lIns="0" tIns="0" rIns="0" bIns="0" rtlCol="0" anchor="t">
            <a:spAutoFit/>
          </a:bodyPr>
          <a:lstStyle/>
          <a:p>
            <a:pPr lvl="0" algn="ctr" defTabSz="609630">
              <a:lnSpc>
                <a:spcPts val="5114"/>
              </a:lnSpc>
              <a:defRPr/>
            </a:pPr>
            <a:r>
              <a:rPr kumimoji="0" lang="tr-TR" sz="2500" b="1" i="0" u="none" strike="noStrike" kern="1200" cap="none" spc="43" normalizeH="0" baseline="0" noProof="0" dirty="0" smtClean="0">
                <a:ln>
                  <a:noFill/>
                </a:ln>
                <a:effectLst/>
                <a:uLnTx/>
                <a:uFillTx/>
                <a:latin typeface="Century Gothic" panose="020B0502020202020204" pitchFamily="34" charset="0"/>
                <a:ea typeface="+mn-ea"/>
                <a:cs typeface="+mn-cs"/>
              </a:rPr>
              <a:t>EKONOMİK </a:t>
            </a:r>
            <a:r>
              <a:rPr kumimoji="0" lang="en-US" sz="2500" b="1" i="0" u="none" strike="noStrike" kern="1200" cap="none" spc="43" normalizeH="0" baseline="0" noProof="0" dirty="0" smtClean="0">
                <a:ln>
                  <a:noFill/>
                </a:ln>
                <a:effectLst/>
                <a:uLnTx/>
                <a:uFillTx/>
                <a:latin typeface="Century Gothic" panose="020B0502020202020204" pitchFamily="34" charset="0"/>
                <a:ea typeface="+mn-ea"/>
                <a:cs typeface="+mn-cs"/>
              </a:rPr>
              <a:t>VE </a:t>
            </a:r>
            <a:r>
              <a:rPr kumimoji="0" lang="tr-TR" sz="2500" b="1" i="0" u="none" strike="noStrike" kern="1200" cap="none" spc="43" normalizeH="0" baseline="0" noProof="0" dirty="0" smtClean="0">
                <a:ln>
                  <a:noFill/>
                </a:ln>
                <a:effectLst/>
                <a:uLnTx/>
                <a:uFillTx/>
                <a:latin typeface="Century Gothic" panose="020B0502020202020204" pitchFamily="34" charset="0"/>
                <a:ea typeface="+mn-ea"/>
                <a:cs typeface="+mn-cs"/>
              </a:rPr>
              <a:t>MALİ </a:t>
            </a:r>
            <a:r>
              <a:rPr kumimoji="0" lang="en-US" sz="2500" b="1" i="0" u="none" strike="noStrike" kern="1200" cap="none" spc="299" normalizeH="0" baseline="0" noProof="0" dirty="0">
                <a:ln>
                  <a:noFill/>
                </a:ln>
                <a:effectLst/>
                <a:uLnTx/>
                <a:uFillTx/>
                <a:latin typeface="Century Gothic" panose="020B0502020202020204" pitchFamily="34" charset="0"/>
                <a:ea typeface="+mn-ea"/>
                <a:cs typeface="+mn-cs"/>
              </a:rPr>
              <a:t>YETERLİK</a:t>
            </a:r>
            <a:r>
              <a:rPr kumimoji="0" lang="tr-TR" sz="2500" b="1" i="0" u="none" strike="noStrike" kern="1200" cap="none" spc="299" normalizeH="0" baseline="0" noProof="0" dirty="0">
                <a:ln>
                  <a:noFill/>
                </a:ln>
                <a:effectLst/>
                <a:uLnTx/>
                <a:uFillTx/>
                <a:latin typeface="Century Gothic" panose="020B0502020202020204" pitchFamily="34" charset="0"/>
                <a:ea typeface="+mn-ea"/>
                <a:cs typeface="+mn-cs"/>
              </a:rPr>
              <a:t> </a:t>
            </a:r>
            <a:r>
              <a:rPr lang="tr-TR" sz="2500" b="1" spc="299" dirty="0" smtClean="0">
                <a:latin typeface="Century Gothic" panose="020B0502020202020204" pitchFamily="34" charset="0"/>
              </a:rPr>
              <a:t>NASIL </a:t>
            </a:r>
            <a:r>
              <a:rPr lang="tr-TR" sz="2500" b="1" spc="299" dirty="0">
                <a:latin typeface="Century Gothic" panose="020B0502020202020204" pitchFamily="34" charset="0"/>
              </a:rPr>
              <a:t>BEYAN EDİLİR?</a:t>
            </a:r>
            <a:endParaRPr lang="en-US" sz="2500" b="1" spc="299" dirty="0">
              <a:latin typeface="Century Gothic" panose="020B0502020202020204" pitchFamily="34" charset="0"/>
            </a:endParaRPr>
          </a:p>
          <a:p>
            <a:pPr marL="0" marR="0" lvl="0" indent="0" algn="ctr" defTabSz="609630" rtl="0" eaLnBrk="1" fontAlgn="auto" latinLnBrk="0" hangingPunct="1">
              <a:lnSpc>
                <a:spcPts val="5114"/>
              </a:lnSpc>
              <a:spcBef>
                <a:spcPts val="0"/>
              </a:spcBef>
              <a:spcAft>
                <a:spcPts val="0"/>
              </a:spcAft>
              <a:buClrTx/>
              <a:buSzTx/>
              <a:buFontTx/>
              <a:buNone/>
              <a:tabLst/>
              <a:defRPr/>
            </a:pPr>
            <a:endParaRPr kumimoji="0" lang="en-US" sz="2500"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 name="Dikdörtgen 11"/>
          <p:cNvSpPr/>
          <p:nvPr/>
        </p:nvSpPr>
        <p:spPr>
          <a:xfrm>
            <a:off x="512851" y="2841188"/>
            <a:ext cx="4253702" cy="3170099"/>
          </a:xfrm>
          <a:prstGeom prst="rect">
            <a:avLst/>
          </a:prstGeom>
        </p:spPr>
        <p:txBody>
          <a:bodyPr wrap="square">
            <a:spAutoFit/>
          </a:bodyPr>
          <a:lstStyle/>
          <a:p>
            <a:pPr algn="just"/>
            <a:r>
              <a:rPr lang="tr-TR" sz="2000" b="1" dirty="0">
                <a:solidFill>
                  <a:schemeClr val="bg1"/>
                </a:solidFill>
                <a:latin typeface="Century Gothic" panose="020B0502020202020204" pitchFamily="34" charset="0"/>
              </a:rPr>
              <a:t>G grubu başvurularında ekonomik ve mali yeterliklerden yalnızca banka referans mektubu istenir. % 51 veya daha fazla hissesi beş yıldır mimar veya mühendis ortağa ait olan tüzel kişilerden ve mimar veya mühendis gerçek kişilerden banka referans mektubu da istenmez.</a:t>
            </a:r>
          </a:p>
        </p:txBody>
      </p:sp>
      <p:grpSp>
        <p:nvGrpSpPr>
          <p:cNvPr id="13" name="Group 2"/>
          <p:cNvGrpSpPr/>
          <p:nvPr/>
        </p:nvGrpSpPr>
        <p:grpSpPr>
          <a:xfrm rot="5400000">
            <a:off x="216046" y="1932854"/>
            <a:ext cx="389536" cy="143315"/>
            <a:chOff x="0" y="0"/>
            <a:chExt cx="6350000" cy="5499100"/>
          </a:xfrm>
        </p:grpSpPr>
        <p:sp>
          <p:nvSpPr>
            <p:cNvPr id="14" name="Freeform 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sp>
        <p:nvSpPr>
          <p:cNvPr id="15" name="Dikdörtgen 14"/>
          <p:cNvSpPr/>
          <p:nvPr/>
        </p:nvSpPr>
        <p:spPr>
          <a:xfrm>
            <a:off x="512851" y="1654538"/>
            <a:ext cx="4253702" cy="707886"/>
          </a:xfrm>
          <a:prstGeom prst="rect">
            <a:avLst/>
          </a:prstGeom>
        </p:spPr>
        <p:txBody>
          <a:bodyPr wrap="square">
            <a:spAutoFit/>
          </a:bodyPr>
          <a:lstStyle/>
          <a:p>
            <a:pPr algn="just"/>
            <a:r>
              <a:rPr lang="tr-TR" sz="2000" b="1" dirty="0" smtClean="0">
                <a:solidFill>
                  <a:schemeClr val="bg1"/>
                </a:solidFill>
                <a:latin typeface="Century Gothic" panose="020B0502020202020204" pitchFamily="34" charset="0"/>
              </a:rPr>
              <a:t>H </a:t>
            </a:r>
            <a:r>
              <a:rPr lang="tr-TR" sz="2000" b="1" dirty="0">
                <a:solidFill>
                  <a:schemeClr val="bg1"/>
                </a:solidFill>
                <a:latin typeface="Century Gothic" panose="020B0502020202020204" pitchFamily="34" charset="0"/>
              </a:rPr>
              <a:t>grubu başvurularında </a:t>
            </a:r>
            <a:r>
              <a:rPr lang="tr-TR" sz="2000" b="1" dirty="0" smtClean="0">
                <a:solidFill>
                  <a:schemeClr val="bg1"/>
                </a:solidFill>
                <a:latin typeface="Century Gothic" panose="020B0502020202020204" pitchFamily="34" charset="0"/>
              </a:rPr>
              <a:t>banka </a:t>
            </a:r>
            <a:r>
              <a:rPr lang="tr-TR" sz="2000" b="1" dirty="0">
                <a:solidFill>
                  <a:schemeClr val="bg1"/>
                </a:solidFill>
                <a:latin typeface="Century Gothic" panose="020B0502020202020204" pitchFamily="34" charset="0"/>
              </a:rPr>
              <a:t>referans </a:t>
            </a:r>
            <a:r>
              <a:rPr lang="tr-TR" sz="2000" b="1" dirty="0" smtClean="0">
                <a:solidFill>
                  <a:schemeClr val="bg1"/>
                </a:solidFill>
                <a:latin typeface="Century Gothic" panose="020B0502020202020204" pitchFamily="34" charset="0"/>
              </a:rPr>
              <a:t>mektubu </a:t>
            </a:r>
            <a:r>
              <a:rPr lang="tr-TR" sz="2000" b="1" dirty="0">
                <a:solidFill>
                  <a:schemeClr val="bg1"/>
                </a:solidFill>
                <a:latin typeface="Century Gothic" panose="020B0502020202020204" pitchFamily="34" charset="0"/>
              </a:rPr>
              <a:t>istenmez.</a:t>
            </a:r>
          </a:p>
        </p:txBody>
      </p:sp>
      <p:grpSp>
        <p:nvGrpSpPr>
          <p:cNvPr id="16" name="Group 2"/>
          <p:cNvGrpSpPr/>
          <p:nvPr/>
        </p:nvGrpSpPr>
        <p:grpSpPr>
          <a:xfrm rot="5400000">
            <a:off x="180849" y="3107977"/>
            <a:ext cx="389536" cy="143315"/>
            <a:chOff x="0" y="0"/>
            <a:chExt cx="6350000" cy="5499100"/>
          </a:xfrm>
        </p:grpSpPr>
        <p:sp>
          <p:nvSpPr>
            <p:cNvPr id="19" name="Freeform 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pic>
        <p:nvPicPr>
          <p:cNvPr id="21" name="Picture 6"/>
          <p:cNvPicPr>
            <a:picLocks noChangeAspect="1"/>
          </p:cNvPicPr>
          <p:nvPr/>
        </p:nvPicPr>
        <p:blipFill rotWithShape="1">
          <a:blip r:embed="rId3"/>
          <a:srcRect b="36170"/>
          <a:stretch/>
        </p:blipFill>
        <p:spPr>
          <a:xfrm>
            <a:off x="5169260" y="1042047"/>
            <a:ext cx="6776305" cy="5676834"/>
          </a:xfrm>
          <a:prstGeom prst="rect">
            <a:avLst/>
          </a:prstGeom>
        </p:spPr>
      </p:pic>
      <p:pic>
        <p:nvPicPr>
          <p:cNvPr id="22" name="Picture 24"/>
          <p:cNvPicPr>
            <a:picLocks noChangeAspect="1"/>
          </p:cNvPicPr>
          <p:nvPr/>
        </p:nvPicPr>
        <p:blipFill>
          <a:blip r:embed="rId4">
            <a:alphaModFix amt="87000"/>
          </a:blip>
          <a:srcRect/>
          <a:stretch>
            <a:fillRect/>
          </a:stretch>
        </p:blipFill>
        <p:spPr>
          <a:xfrm>
            <a:off x="10689824" y="45710"/>
            <a:ext cx="865902" cy="766645"/>
          </a:xfrm>
          <a:prstGeom prst="rect">
            <a:avLst/>
          </a:prstGeom>
        </p:spPr>
      </p:pic>
    </p:spTree>
    <p:extLst>
      <p:ext uri="{BB962C8B-B14F-4D97-AF65-F5344CB8AC3E}">
        <p14:creationId xmlns:p14="http://schemas.microsoft.com/office/powerpoint/2010/main" val="404094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grpSp>
        <p:nvGrpSpPr>
          <p:cNvPr id="33" name="Grup 32"/>
          <p:cNvGrpSpPr/>
          <p:nvPr/>
        </p:nvGrpSpPr>
        <p:grpSpPr>
          <a:xfrm>
            <a:off x="0" y="0"/>
            <a:ext cx="12179293" cy="6858000"/>
            <a:chOff x="0" y="0"/>
            <a:chExt cx="12179293" cy="6858000"/>
          </a:xfrm>
        </p:grpSpPr>
        <p:pic>
          <p:nvPicPr>
            <p:cNvPr id="20" name="Picture 20"/>
            <p:cNvPicPr>
              <a:picLocks noChangeAspect="1"/>
            </p:cNvPicPr>
            <p:nvPr/>
          </p:nvPicPr>
          <p:blipFill>
            <a:blip r:embed="rId2">
              <a:alphaModFix amt="14000"/>
            </a:blip>
            <a:srcRect t="7907" r="1513" b="7907"/>
            <a:stretch>
              <a:fillRect/>
            </a:stretch>
          </p:blipFill>
          <p:spPr>
            <a:xfrm>
              <a:off x="0" y="0"/>
              <a:ext cx="12179293" cy="6858000"/>
            </a:xfrm>
            <a:prstGeom prst="rect">
              <a:avLst/>
            </a:prstGeom>
          </p:spPr>
        </p:pic>
        <p:sp>
          <p:nvSpPr>
            <p:cNvPr id="7" name="AutoShape 7"/>
            <p:cNvSpPr/>
            <p:nvPr/>
          </p:nvSpPr>
          <p:spPr>
            <a:xfrm>
              <a:off x="2247802" y="2601903"/>
              <a:ext cx="6513859" cy="45719"/>
            </a:xfrm>
            <a:prstGeom prst="rect">
              <a:avLst/>
            </a:prstGeom>
            <a:solidFill>
              <a:srgbClr val="020301"/>
            </a:solidFill>
          </p:spPr>
        </p:sp>
        <p:grpSp>
          <p:nvGrpSpPr>
            <p:cNvPr id="8" name="Group 8"/>
            <p:cNvGrpSpPr/>
            <p:nvPr/>
          </p:nvGrpSpPr>
          <p:grpSpPr>
            <a:xfrm rot="10800000">
              <a:off x="2039488" y="2601904"/>
              <a:ext cx="416628" cy="255739"/>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10" name="Group 10"/>
            <p:cNvGrpSpPr/>
            <p:nvPr/>
          </p:nvGrpSpPr>
          <p:grpSpPr>
            <a:xfrm rot="10800000">
              <a:off x="8345033" y="2634886"/>
              <a:ext cx="416628" cy="25573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2" name="AutoShape 2"/>
          <p:cNvSpPr/>
          <p:nvPr/>
        </p:nvSpPr>
        <p:spPr>
          <a:xfrm>
            <a:off x="-3085" y="0"/>
            <a:ext cx="12182377" cy="2362200"/>
          </a:xfrm>
          <a:prstGeom prst="rect">
            <a:avLst/>
          </a:prstGeom>
          <a:solidFill>
            <a:srgbClr val="020301"/>
          </a:solidFill>
        </p:spPr>
      </p:sp>
      <p:grpSp>
        <p:nvGrpSpPr>
          <p:cNvPr id="3" name="Group 3"/>
          <p:cNvGrpSpPr/>
          <p:nvPr/>
        </p:nvGrpSpPr>
        <p:grpSpPr>
          <a:xfrm>
            <a:off x="5975343" y="2821131"/>
            <a:ext cx="4980040" cy="2180718"/>
            <a:chOff x="0" y="-85725"/>
            <a:chExt cx="9848415" cy="4361436"/>
          </a:xfrm>
        </p:grpSpPr>
        <p:sp>
          <p:nvSpPr>
            <p:cNvPr id="4" name="TextBox 4"/>
            <p:cNvSpPr txBox="1"/>
            <p:nvPr/>
          </p:nvSpPr>
          <p:spPr>
            <a:xfrm>
              <a:off x="0" y="-85725"/>
              <a:ext cx="9848415" cy="3898504"/>
            </a:xfrm>
            <a:prstGeom prst="rect">
              <a:avLst/>
            </a:prstGeom>
          </p:spPr>
          <p:txBody>
            <a:bodyPr lIns="0" tIns="0" rIns="0" bIns="0" rtlCol="0" anchor="t">
              <a:spAutoFit/>
            </a:bodyPr>
            <a:lstStyle/>
            <a:p>
              <a:pPr marL="0" marR="0" lvl="0" indent="0" algn="ctr" defTabSz="609630" rtl="0" eaLnBrk="1" fontAlgn="auto" latinLnBrk="0" hangingPunct="1">
                <a:lnSpc>
                  <a:spcPts val="3734"/>
                </a:lnSpc>
                <a:spcBef>
                  <a:spcPts val="0"/>
                </a:spcBef>
                <a:spcAft>
                  <a:spcPts val="0"/>
                </a:spcAft>
                <a:buClrTx/>
                <a:buSzTx/>
                <a:buFontTx/>
                <a:buNone/>
                <a:tabLst/>
                <a:defRPr/>
              </a:pPr>
              <a:r>
                <a:rPr kumimoji="0" lang="en-US" sz="2667" b="0" i="0" u="none" strike="noStrike" kern="1200" cap="none" spc="133" normalizeH="0" baseline="0" noProof="0" dirty="0">
                  <a:ln>
                    <a:noFill/>
                  </a:ln>
                  <a:solidFill>
                    <a:srgbClr val="020301"/>
                  </a:solidFill>
                  <a:effectLst/>
                  <a:uLnTx/>
                  <a:uFillTx/>
                  <a:latin typeface="Raleway Bold Italics"/>
                  <a:ea typeface="+mn-ea"/>
                  <a:cs typeface="+mn-cs"/>
                </a:rPr>
                <a:t>İŞ GÜCÜ </a:t>
              </a:r>
            </a:p>
            <a:p>
              <a:pPr marL="0" marR="0" lvl="0" indent="0" algn="ctr" defTabSz="609630" rtl="0" eaLnBrk="1" fontAlgn="auto" latinLnBrk="0" hangingPunct="1">
                <a:lnSpc>
                  <a:spcPts val="2613"/>
                </a:lnSpc>
                <a:spcBef>
                  <a:spcPts val="0"/>
                </a:spcBef>
                <a:spcAft>
                  <a:spcPts val="0"/>
                </a:spcAft>
                <a:buClrTx/>
                <a:buSzTx/>
                <a:buFontTx/>
                <a:buNone/>
                <a:tabLst/>
                <a:defRPr/>
              </a:pP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(02/06/2022' ye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kadar</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aranmaz</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ancak</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 son 3 </a:t>
              </a:r>
              <a:r>
                <a:rPr kumimoji="0" lang="en-US" sz="1867" b="0" i="0" u="none" strike="noStrike" kern="1200" cap="none" spc="93" normalizeH="0" baseline="0" noProof="0" dirty="0" err="1" smtClean="0">
                  <a:ln>
                    <a:noFill/>
                  </a:ln>
                  <a:solidFill>
                    <a:srgbClr val="FF0000"/>
                  </a:solidFill>
                  <a:effectLst/>
                  <a:uLnTx/>
                  <a:uFillTx/>
                  <a:latin typeface="Raleway Bold Italics"/>
                  <a:ea typeface="+mn-ea"/>
                  <a:cs typeface="+mn-cs"/>
                </a:rPr>
                <a:t>yıl</a:t>
              </a:r>
              <a:r>
                <a:rPr kumimoji="0" lang="tr-TR" sz="1867" b="0" i="0" u="none" strike="noStrike" kern="1200" cap="none" spc="93" normalizeH="0" baseline="0" noProof="0" dirty="0" smtClean="0">
                  <a:ln>
                    <a:noFill/>
                  </a:ln>
                  <a:solidFill>
                    <a:srgbClr val="FF0000"/>
                  </a:solidFill>
                  <a:effectLst/>
                  <a:uLnTx/>
                  <a:uFillTx/>
                  <a:latin typeface="Raleway Bold Italics"/>
                  <a:ea typeface="+mn-ea"/>
                  <a:cs typeface="+mn-cs"/>
                </a:rPr>
                <a:t>a kadar olan</a:t>
              </a:r>
              <a:r>
                <a:rPr kumimoji="0" lang="en-US" sz="1867" b="0" i="0" u="none" strike="noStrike" kern="1200" cap="none" spc="93" normalizeH="0" baseline="0" noProof="0" dirty="0" smtClean="0">
                  <a:ln>
                    <a:noFill/>
                  </a:ln>
                  <a:solidFill>
                    <a:srgbClr val="FF0000"/>
                  </a:solidFill>
                  <a:effectLst/>
                  <a:uLnTx/>
                  <a:uFillTx/>
                  <a:latin typeface="Raleway Bold Italics"/>
                  <a:ea typeface="+mn-ea"/>
                  <a:cs typeface="+mn-cs"/>
                </a:rPr>
                <a:t>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değerleri</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beyan</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 </a:t>
              </a:r>
              <a:r>
                <a:rPr kumimoji="0" lang="en-US" sz="1867" b="0" i="0" u="none" strike="noStrike" kern="1200" cap="none" spc="93" normalizeH="0" baseline="0" noProof="0" dirty="0" err="1">
                  <a:ln>
                    <a:noFill/>
                  </a:ln>
                  <a:solidFill>
                    <a:srgbClr val="FF0000"/>
                  </a:solidFill>
                  <a:effectLst/>
                  <a:uLnTx/>
                  <a:uFillTx/>
                  <a:latin typeface="Raleway Bold Italics"/>
                  <a:ea typeface="+mn-ea"/>
                  <a:cs typeface="+mn-cs"/>
                </a:rPr>
                <a:t>edilir</a:t>
              </a:r>
              <a:r>
                <a:rPr kumimoji="0" lang="en-US" sz="1867" b="0" i="0" u="none" strike="noStrike" kern="1200" cap="none" spc="93" normalizeH="0" baseline="0" noProof="0" dirty="0">
                  <a:ln>
                    <a:noFill/>
                  </a:ln>
                  <a:solidFill>
                    <a:srgbClr val="FF0000"/>
                  </a:solidFill>
                  <a:effectLst/>
                  <a:uLnTx/>
                  <a:uFillTx/>
                  <a:latin typeface="Raleway Bold Italics"/>
                  <a:ea typeface="+mn-ea"/>
                  <a:cs typeface="+mn-cs"/>
                </a:rPr>
                <a:t>.)</a:t>
              </a:r>
            </a:p>
            <a:p>
              <a:pPr marL="0" marR="0" lvl="0" indent="0" algn="ctr" defTabSz="609630" rtl="0" eaLnBrk="1" fontAlgn="auto" latinLnBrk="0" hangingPunct="1">
                <a:lnSpc>
                  <a:spcPts val="3734"/>
                </a:lnSpc>
                <a:spcBef>
                  <a:spcPts val="0"/>
                </a:spcBef>
                <a:spcAft>
                  <a:spcPts val="0"/>
                </a:spcAft>
                <a:buClrTx/>
                <a:buSzTx/>
                <a:buFontTx/>
                <a:buNone/>
                <a:tabLst/>
                <a:defRPr/>
              </a:pPr>
              <a:endParaRPr kumimoji="0" lang="en-US" sz="1867" b="0" i="0" u="none" strike="noStrike" kern="1200" cap="none" spc="93" normalizeH="0" baseline="0" noProof="0" dirty="0">
                <a:ln>
                  <a:noFill/>
                </a:ln>
                <a:solidFill>
                  <a:srgbClr val="FF0000"/>
                </a:solidFill>
                <a:effectLst/>
                <a:uLnTx/>
                <a:uFillTx/>
                <a:latin typeface="Raleway Bold Italics"/>
                <a:ea typeface="+mn-ea"/>
                <a:cs typeface="+mn-cs"/>
              </a:endParaRPr>
            </a:p>
          </p:txBody>
        </p:sp>
        <p:sp>
          <p:nvSpPr>
            <p:cNvPr id="5" name="TextBox 5"/>
            <p:cNvSpPr txBox="1"/>
            <p:nvPr/>
          </p:nvSpPr>
          <p:spPr>
            <a:xfrm>
              <a:off x="0" y="3608861"/>
              <a:ext cx="9848415" cy="666850"/>
            </a:xfrm>
            <a:prstGeom prst="rect">
              <a:avLst/>
            </a:prstGeom>
          </p:spPr>
          <p:txBody>
            <a:bodyPr lIns="0" tIns="0" rIns="0" bIns="0" rtlCol="0" anchor="t">
              <a:spAutoFit/>
            </a:bodyPr>
            <a:lstStyle/>
            <a:p>
              <a:pPr marL="0" marR="0" lvl="0" indent="0" algn="l" defTabSz="609630" rtl="0" eaLnBrk="1" fontAlgn="auto" latinLnBrk="0" hangingPunct="1">
                <a:lnSpc>
                  <a:spcPts val="26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AutoShape 12"/>
          <p:cNvSpPr/>
          <p:nvPr/>
        </p:nvSpPr>
        <p:spPr>
          <a:xfrm>
            <a:off x="8825630" y="0"/>
            <a:ext cx="3356747" cy="2362200"/>
          </a:xfrm>
          <a:prstGeom prst="rect">
            <a:avLst/>
          </a:prstGeom>
          <a:solidFill>
            <a:srgbClr val="FFDB15"/>
          </a:solidFill>
        </p:spPr>
      </p:sp>
      <p:grpSp>
        <p:nvGrpSpPr>
          <p:cNvPr id="34" name="Grup 33"/>
          <p:cNvGrpSpPr/>
          <p:nvPr/>
        </p:nvGrpSpPr>
        <p:grpSpPr>
          <a:xfrm>
            <a:off x="6150822" y="3990613"/>
            <a:ext cx="4002949" cy="262869"/>
            <a:chOff x="6150822" y="3990613"/>
            <a:chExt cx="4002949" cy="262869"/>
          </a:xfrm>
        </p:grpSpPr>
        <p:sp>
          <p:nvSpPr>
            <p:cNvPr id="14" name="AutoShape 14"/>
            <p:cNvSpPr/>
            <p:nvPr/>
          </p:nvSpPr>
          <p:spPr>
            <a:xfrm>
              <a:off x="6199686" y="3991392"/>
              <a:ext cx="3927891" cy="45719"/>
            </a:xfrm>
            <a:prstGeom prst="rect">
              <a:avLst/>
            </a:prstGeom>
            <a:solidFill>
              <a:srgbClr val="020301"/>
            </a:solidFill>
          </p:spPr>
        </p:sp>
        <p:grpSp>
          <p:nvGrpSpPr>
            <p:cNvPr id="15" name="Group 15"/>
            <p:cNvGrpSpPr/>
            <p:nvPr/>
          </p:nvGrpSpPr>
          <p:grpSpPr>
            <a:xfrm rot="10800000">
              <a:off x="6150822" y="3997743"/>
              <a:ext cx="416628" cy="255739"/>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17" name="Group 17"/>
            <p:cNvGrpSpPr/>
            <p:nvPr/>
          </p:nvGrpSpPr>
          <p:grpSpPr>
            <a:xfrm rot="10800000">
              <a:off x="9737143" y="3990613"/>
              <a:ext cx="416628" cy="255739"/>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pic>
        <p:nvPicPr>
          <p:cNvPr id="19" name="Picture 19"/>
          <p:cNvPicPr>
            <a:picLocks noChangeAspect="1"/>
          </p:cNvPicPr>
          <p:nvPr/>
        </p:nvPicPr>
        <p:blipFill>
          <a:blip r:embed="rId3">
            <a:alphaModFix amt="89000"/>
          </a:blip>
          <a:srcRect/>
          <a:stretch>
            <a:fillRect/>
          </a:stretch>
        </p:blipFill>
        <p:spPr>
          <a:xfrm>
            <a:off x="9214479" y="202721"/>
            <a:ext cx="2579048" cy="2040812"/>
          </a:xfrm>
          <a:prstGeom prst="rect">
            <a:avLst/>
          </a:prstGeom>
        </p:spPr>
      </p:pic>
      <p:grpSp>
        <p:nvGrpSpPr>
          <p:cNvPr id="21" name="Group 21"/>
          <p:cNvGrpSpPr/>
          <p:nvPr/>
        </p:nvGrpSpPr>
        <p:grpSpPr>
          <a:xfrm>
            <a:off x="0" y="2928938"/>
            <a:ext cx="4720980" cy="2124374"/>
            <a:chOff x="0" y="-85725"/>
            <a:chExt cx="9441960" cy="4248749"/>
          </a:xfrm>
        </p:grpSpPr>
        <p:sp>
          <p:nvSpPr>
            <p:cNvPr id="22" name="TextBox 22"/>
            <p:cNvSpPr txBox="1"/>
            <p:nvPr/>
          </p:nvSpPr>
          <p:spPr>
            <a:xfrm>
              <a:off x="0" y="-85725"/>
              <a:ext cx="9441960" cy="948978"/>
            </a:xfrm>
            <a:prstGeom prst="rect">
              <a:avLst/>
            </a:prstGeom>
          </p:spPr>
          <p:txBody>
            <a:bodyPr lIns="0" tIns="0" rIns="0" bIns="0" rtlCol="0" anchor="t">
              <a:spAutoFit/>
            </a:bodyPr>
            <a:lstStyle/>
            <a:p>
              <a:pPr marL="0" marR="0" lvl="0" indent="0" algn="ctr" defTabSz="609630" rtl="0" eaLnBrk="1" fontAlgn="auto" latinLnBrk="0" hangingPunct="1">
                <a:lnSpc>
                  <a:spcPts val="3734"/>
                </a:lnSpc>
                <a:spcBef>
                  <a:spcPts val="0"/>
                </a:spcBef>
                <a:spcAft>
                  <a:spcPts val="0"/>
                </a:spcAft>
                <a:buClrTx/>
                <a:buSzTx/>
                <a:buFontTx/>
                <a:buNone/>
                <a:tabLst/>
                <a:defRPr/>
              </a:pPr>
              <a:r>
                <a:rPr kumimoji="0" lang="en-US" sz="2667" b="1" i="0" u="none" strike="noStrike" kern="1200" cap="none" spc="133" normalizeH="0" baseline="0" noProof="0" dirty="0">
                  <a:ln>
                    <a:noFill/>
                  </a:ln>
                  <a:solidFill>
                    <a:srgbClr val="020301"/>
                  </a:solidFill>
                  <a:effectLst/>
                  <a:uLnTx/>
                  <a:uFillTx/>
                  <a:latin typeface="Century Gothic" panose="020B0502020202020204" pitchFamily="34" charset="0"/>
                  <a:ea typeface="+mn-ea"/>
                  <a:cs typeface="+mn-cs"/>
                </a:rPr>
                <a:t>İŞ DENEYİM </a:t>
              </a:r>
            </a:p>
          </p:txBody>
        </p:sp>
        <p:sp>
          <p:nvSpPr>
            <p:cNvPr id="23" name="TextBox 23"/>
            <p:cNvSpPr txBox="1"/>
            <p:nvPr/>
          </p:nvSpPr>
          <p:spPr>
            <a:xfrm>
              <a:off x="0" y="1290441"/>
              <a:ext cx="9441960" cy="287258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1-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İş</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Bitirme</a:t>
              </a:r>
            </a:p>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2-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İş</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Denetleme</a:t>
              </a:r>
              <a:endPar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3-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İş</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Yönetme</a:t>
              </a:r>
              <a:endPar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endParaRPr>
            </a:p>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4-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İnşaat</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Müh</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Mimar</a:t>
              </a:r>
              <a:r>
                <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867" b="1" i="0" u="none" strike="noStrike" kern="1200" cap="none" spc="19" normalizeH="0" baseline="0" noProof="0" dirty="0" err="1">
                  <a:ln>
                    <a:noFill/>
                  </a:ln>
                  <a:solidFill>
                    <a:srgbClr val="020301"/>
                  </a:solidFill>
                  <a:effectLst/>
                  <a:uLnTx/>
                  <a:uFillTx/>
                  <a:latin typeface="Century Gothic" panose="020B0502020202020204" pitchFamily="34" charset="0"/>
                  <a:ea typeface="+mn-ea"/>
                  <a:cs typeface="+mn-cs"/>
                </a:rPr>
                <a:t>Diploması</a:t>
              </a:r>
              <a:endParaRPr kumimoji="0" lang="en-US" sz="1867" b="1" i="0" u="none" strike="noStrike" kern="1200" cap="none" spc="19" normalizeH="0" baseline="0" noProof="0" dirty="0">
                <a:ln>
                  <a:noFill/>
                </a:ln>
                <a:solidFill>
                  <a:srgbClr val="020301"/>
                </a:solidFill>
                <a:effectLst/>
                <a:uLnTx/>
                <a:uFillTx/>
                <a:latin typeface="Century Gothic" panose="020B0502020202020204" pitchFamily="34" charset="0"/>
                <a:ea typeface="+mn-ea"/>
                <a:cs typeface="+mn-cs"/>
              </a:endParaRPr>
            </a:p>
          </p:txBody>
        </p:sp>
      </p:grpSp>
      <p:grpSp>
        <p:nvGrpSpPr>
          <p:cNvPr id="24" name="Group 24"/>
          <p:cNvGrpSpPr/>
          <p:nvPr/>
        </p:nvGrpSpPr>
        <p:grpSpPr>
          <a:xfrm>
            <a:off x="685800" y="518383"/>
            <a:ext cx="7659233" cy="1394079"/>
            <a:chOff x="0" y="9525"/>
            <a:chExt cx="15318466" cy="2788158"/>
          </a:xfrm>
        </p:grpSpPr>
        <p:sp>
          <p:nvSpPr>
            <p:cNvPr id="25" name="TextBox 25"/>
            <p:cNvSpPr txBox="1"/>
            <p:nvPr/>
          </p:nvSpPr>
          <p:spPr>
            <a:xfrm>
              <a:off x="0" y="9525"/>
              <a:ext cx="15318466" cy="1308050"/>
            </a:xfrm>
            <a:prstGeom prst="rect">
              <a:avLst/>
            </a:prstGeom>
          </p:spPr>
          <p:txBody>
            <a:bodyPr lIns="0" tIns="0" rIns="0" bIns="0" rtlCol="0" anchor="t">
              <a:spAutoFit/>
            </a:bodyPr>
            <a:lstStyle/>
            <a:p>
              <a:pPr marL="0" marR="0" lvl="0" indent="0" algn="ctr" defTabSz="609630" rtl="0" eaLnBrk="1" fontAlgn="auto" latinLnBrk="0" hangingPunct="1">
                <a:lnSpc>
                  <a:spcPts val="5114"/>
                </a:lnSpc>
                <a:spcBef>
                  <a:spcPts val="0"/>
                </a:spcBef>
                <a:spcAft>
                  <a:spcPts val="0"/>
                </a:spcAft>
                <a:buClrTx/>
                <a:buSzTx/>
                <a:buFontTx/>
                <a:buNone/>
                <a:tabLst/>
                <a:defRPr/>
              </a:pPr>
              <a:r>
                <a:rPr kumimoji="0" lang="en-US" sz="4334"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rPr>
                <a:t>MESLEK</a:t>
              </a:r>
              <a:r>
                <a:rPr kumimoji="0" lang="tr-TR" sz="4334"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rPr>
                <a:t>İ</a:t>
              </a:r>
              <a:r>
                <a:rPr kumimoji="0" lang="en-US" sz="4334"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rPr>
                <a:t> VE TEKN</a:t>
              </a:r>
              <a:r>
                <a:rPr kumimoji="0" lang="tr-TR" sz="4334"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rPr>
                <a:t>İ</a:t>
              </a:r>
              <a:r>
                <a:rPr kumimoji="0" lang="en-US" sz="4334"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rPr>
                <a:t>K </a:t>
              </a:r>
            </a:p>
          </p:txBody>
        </p:sp>
        <p:sp>
          <p:nvSpPr>
            <p:cNvPr id="26" name="TextBox 26"/>
            <p:cNvSpPr txBox="1"/>
            <p:nvPr/>
          </p:nvSpPr>
          <p:spPr>
            <a:xfrm>
              <a:off x="0" y="1646343"/>
              <a:ext cx="15063818" cy="1151340"/>
            </a:xfrm>
            <a:prstGeom prst="rect">
              <a:avLst/>
            </a:prstGeom>
          </p:spPr>
          <p:txBody>
            <a:bodyPr lIns="0" tIns="0" rIns="0" bIns="0" rtlCol="0" anchor="t">
              <a:spAutoFit/>
            </a:bodyPr>
            <a:lstStyle/>
            <a:p>
              <a:pPr marL="0" marR="0" lvl="0" indent="0" algn="ctr" defTabSz="609630" rtl="0" eaLnBrk="1" fontAlgn="auto" latinLnBrk="0" hangingPunct="1">
                <a:lnSpc>
                  <a:spcPts val="4854"/>
                </a:lnSpc>
                <a:spcBef>
                  <a:spcPts val="0"/>
                </a:spcBef>
                <a:spcAft>
                  <a:spcPts val="0"/>
                </a:spcAft>
                <a:buClrTx/>
                <a:buSzTx/>
                <a:buFontTx/>
                <a:buNone/>
                <a:tabLst/>
                <a:defRPr/>
              </a:pPr>
              <a:r>
                <a:rPr kumimoji="0" lang="en-US" sz="3734" b="1" i="0" u="none" strike="noStrike" kern="1200" cap="none" spc="299" normalizeH="0" baseline="0" noProof="0" dirty="0" smtClean="0">
                  <a:ln>
                    <a:noFill/>
                  </a:ln>
                  <a:solidFill>
                    <a:srgbClr val="FFFFFF"/>
                  </a:solidFill>
                  <a:effectLst/>
                  <a:uLnTx/>
                  <a:uFillTx/>
                  <a:latin typeface="Century Gothic" panose="020B0502020202020204" pitchFamily="34" charset="0"/>
                  <a:ea typeface="+mn-ea"/>
                  <a:cs typeface="+mn-cs"/>
                </a:rPr>
                <a:t>YETERLİKLER</a:t>
              </a:r>
              <a:endParaRPr kumimoji="0" lang="en-US" sz="3734" b="1" i="0" u="none" strike="noStrike" kern="1200" cap="none" spc="299" normalizeH="0" baseline="0" noProof="0" dirty="0">
                <a:ln>
                  <a:noFill/>
                </a:ln>
                <a:solidFill>
                  <a:srgbClr val="FFFFFF"/>
                </a:solidFill>
                <a:effectLst/>
                <a:uLnTx/>
                <a:uFillTx/>
                <a:latin typeface="Century Gothic" panose="020B0502020202020204" pitchFamily="34" charset="0"/>
                <a:ea typeface="+mn-ea"/>
                <a:cs typeface="+mn-cs"/>
              </a:endParaRPr>
            </a:p>
          </p:txBody>
        </p:sp>
      </p:grpSp>
      <p:grpSp>
        <p:nvGrpSpPr>
          <p:cNvPr id="27" name="Group 27"/>
          <p:cNvGrpSpPr/>
          <p:nvPr/>
        </p:nvGrpSpPr>
        <p:grpSpPr>
          <a:xfrm>
            <a:off x="4720980" y="4319430"/>
            <a:ext cx="3147963" cy="1440313"/>
            <a:chOff x="0" y="-57149"/>
            <a:chExt cx="6295925" cy="2880627"/>
          </a:xfrm>
        </p:grpSpPr>
        <p:sp>
          <p:nvSpPr>
            <p:cNvPr id="28" name="TextBox 28"/>
            <p:cNvSpPr txBox="1"/>
            <p:nvPr/>
          </p:nvSpPr>
          <p:spPr>
            <a:xfrm>
              <a:off x="0" y="-57149"/>
              <a:ext cx="6295925" cy="589906"/>
            </a:xfrm>
            <a:prstGeom prst="rect">
              <a:avLst/>
            </a:prstGeom>
          </p:spPr>
          <p:txBody>
            <a:bodyPr lIns="0" tIns="0" rIns="0" bIns="0" rtlCol="0" anchor="t">
              <a:spAutoFit/>
            </a:bodyPr>
            <a:lstStyle/>
            <a:p>
              <a:pPr marL="0" marR="0" lvl="0" indent="0" algn="ctr" defTabSz="609630" rtl="0" eaLnBrk="1" fontAlgn="auto" latinLnBrk="0" hangingPunct="1">
                <a:lnSpc>
                  <a:spcPts val="2284"/>
                </a:lnSpc>
                <a:spcBef>
                  <a:spcPts val="0"/>
                </a:spcBef>
                <a:spcAft>
                  <a:spcPts val="0"/>
                </a:spcAft>
                <a:buClrTx/>
                <a:buSzTx/>
                <a:buFontTx/>
                <a:buNone/>
                <a:tabLst/>
                <a:defRPr/>
              </a:pPr>
              <a:r>
                <a:rPr kumimoji="0" lang="en-US" sz="1800" b="1" i="0" u="none" strike="noStrike" kern="1200" cap="none" spc="81" normalizeH="0" baseline="0" noProof="0" dirty="0">
                  <a:ln>
                    <a:noFill/>
                  </a:ln>
                  <a:solidFill>
                    <a:srgbClr val="020301"/>
                  </a:solidFill>
                  <a:effectLst/>
                  <a:uLnTx/>
                  <a:uFillTx/>
                  <a:latin typeface="Century Gothic" panose="020B0502020202020204" pitchFamily="34" charset="0"/>
                  <a:ea typeface="+mn-ea"/>
                  <a:cs typeface="+mn-cs"/>
                </a:rPr>
                <a:t>TEKNİK PERSONEL İŞ GÜCÜ</a:t>
              </a:r>
            </a:p>
          </p:txBody>
        </p:sp>
        <p:sp>
          <p:nvSpPr>
            <p:cNvPr id="29" name="TextBox 29"/>
            <p:cNvSpPr txBox="1"/>
            <p:nvPr/>
          </p:nvSpPr>
          <p:spPr>
            <a:xfrm>
              <a:off x="0" y="771633"/>
              <a:ext cx="6295925" cy="2051845"/>
            </a:xfrm>
            <a:prstGeom prst="rect">
              <a:avLst/>
            </a:prstGeom>
          </p:spPr>
          <p:txBody>
            <a:bodyPr lIns="0" tIns="0" rIns="0" bIns="0" rtlCol="0" anchor="t">
              <a:spAutoFit/>
            </a:bodyPr>
            <a:lstStyle/>
            <a:p>
              <a:pPr marL="0" marR="0" lvl="0" indent="0" algn="just" defTabSz="609630" rtl="0" eaLnBrk="1" fontAlgn="auto" latinLnBrk="0" hangingPunct="1">
                <a:lnSpc>
                  <a:spcPts val="2000"/>
                </a:lnSpc>
                <a:spcBef>
                  <a:spcPts val="0"/>
                </a:spcBef>
                <a:spcAft>
                  <a:spcPts val="0"/>
                </a:spcAft>
                <a:buClrTx/>
                <a:buSzTx/>
                <a:buFontTx/>
                <a:buNone/>
                <a:tabLst/>
                <a:defRPr/>
              </a:pP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Mimar</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ve</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mühendisler</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ile</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smtClean="0">
                  <a:ln>
                    <a:noFill/>
                  </a:ln>
                  <a:solidFill>
                    <a:srgbClr val="020301"/>
                  </a:solidFill>
                  <a:effectLst/>
                  <a:uLnTx/>
                  <a:uFillTx/>
                  <a:latin typeface="Century Gothic" panose="020B0502020202020204" pitchFamily="34" charset="0"/>
                  <a:ea typeface="+mn-ea"/>
                  <a:cs typeface="+mn-cs"/>
                </a:rPr>
                <a:t>3795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sayılı</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smtClean="0">
                  <a:ln>
                    <a:noFill/>
                  </a:ln>
                  <a:solidFill>
                    <a:srgbClr val="020301"/>
                  </a:solidFill>
                  <a:effectLst/>
                  <a:uLnTx/>
                  <a:uFillTx/>
                  <a:latin typeface="Century Gothic" panose="020B0502020202020204" pitchFamily="34" charset="0"/>
                  <a:ea typeface="+mn-ea"/>
                  <a:cs typeface="+mn-cs"/>
                </a:rPr>
                <a:t>Kanunda</a:t>
              </a:r>
              <a:r>
                <a:rPr kumimoji="0" lang="en-US" sz="1500" b="1" i="0" u="none" strike="noStrike" kern="1200" cap="none" spc="13" normalizeH="0" baseline="0" noProof="0" dirty="0" smtClean="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sayılan</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tekniker</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yüksek</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tekniker</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teknik</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500"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öğretmenler</a:t>
              </a:r>
              <a:r>
                <a:rPr kumimoji="0" lang="en-US" sz="1500"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p>
          </p:txBody>
        </p:sp>
      </p:grpSp>
      <p:grpSp>
        <p:nvGrpSpPr>
          <p:cNvPr id="30" name="Group 30"/>
          <p:cNvGrpSpPr/>
          <p:nvPr/>
        </p:nvGrpSpPr>
        <p:grpSpPr>
          <a:xfrm>
            <a:off x="8228261" y="4319429"/>
            <a:ext cx="3798632" cy="2209755"/>
            <a:chOff x="0" y="-57151"/>
            <a:chExt cx="7597264" cy="4419509"/>
          </a:xfrm>
        </p:grpSpPr>
        <p:sp>
          <p:nvSpPr>
            <p:cNvPr id="31" name="TextBox 31"/>
            <p:cNvSpPr txBox="1"/>
            <p:nvPr/>
          </p:nvSpPr>
          <p:spPr>
            <a:xfrm>
              <a:off x="0" y="-57151"/>
              <a:ext cx="7597264" cy="589906"/>
            </a:xfrm>
            <a:prstGeom prst="rect">
              <a:avLst/>
            </a:prstGeom>
          </p:spPr>
          <p:txBody>
            <a:bodyPr lIns="0" tIns="0" rIns="0" bIns="0" rtlCol="0" anchor="t">
              <a:spAutoFit/>
            </a:bodyPr>
            <a:lstStyle/>
            <a:p>
              <a:pPr marL="0" marR="0" lvl="0" indent="0" algn="ctr" defTabSz="609630" rtl="0" eaLnBrk="1" fontAlgn="auto" latinLnBrk="0" hangingPunct="1">
                <a:lnSpc>
                  <a:spcPts val="2284"/>
                </a:lnSpc>
                <a:spcBef>
                  <a:spcPts val="0"/>
                </a:spcBef>
                <a:spcAft>
                  <a:spcPts val="0"/>
                </a:spcAft>
                <a:buClrTx/>
                <a:buSzTx/>
                <a:buFontTx/>
                <a:buNone/>
                <a:tabLst/>
                <a:defRPr/>
              </a:pPr>
              <a:r>
                <a:rPr kumimoji="0" lang="en-US" sz="1800" b="1" i="0" u="none" strike="noStrike" kern="1200" cap="none" spc="81" normalizeH="0" baseline="0" noProof="0" dirty="0">
                  <a:ln>
                    <a:noFill/>
                  </a:ln>
                  <a:solidFill>
                    <a:srgbClr val="020301"/>
                  </a:solidFill>
                  <a:effectLst/>
                  <a:uLnTx/>
                  <a:uFillTx/>
                  <a:latin typeface="Century Gothic" panose="020B0502020202020204" pitchFamily="34" charset="0"/>
                  <a:ea typeface="+mn-ea"/>
                  <a:cs typeface="+mn-cs"/>
                </a:rPr>
                <a:t>USTA İŞ GÜCÜ</a:t>
              </a:r>
            </a:p>
          </p:txBody>
        </p:sp>
        <p:sp>
          <p:nvSpPr>
            <p:cNvPr id="32" name="TextBox 32"/>
            <p:cNvSpPr txBox="1"/>
            <p:nvPr/>
          </p:nvSpPr>
          <p:spPr>
            <a:xfrm>
              <a:off x="0" y="771633"/>
              <a:ext cx="7597264" cy="3590725"/>
            </a:xfrm>
            <a:prstGeom prst="rect">
              <a:avLst/>
            </a:prstGeom>
          </p:spPr>
          <p:txBody>
            <a:bodyPr lIns="0" tIns="0" rIns="0" bIns="0" rtlCol="0" anchor="t">
              <a:spAutoFit/>
            </a:bodyPr>
            <a:lstStyle/>
            <a:p>
              <a:pPr marL="0" marR="0" lvl="0" indent="0" algn="just" defTabSz="609630" rtl="0" eaLnBrk="1" fontAlgn="auto" latinLnBrk="0" hangingPunct="1">
                <a:lnSpc>
                  <a:spcPts val="2000"/>
                </a:lnSpc>
                <a:spcBef>
                  <a:spcPts val="0"/>
                </a:spcBef>
                <a:spcAft>
                  <a:spcPts val="0"/>
                </a:spcAft>
                <a:buClrTx/>
                <a:buSzTx/>
                <a:buFontTx/>
                <a:buNone/>
                <a:tabLst/>
                <a:defRPr/>
              </a:pP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Meslekî</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Yeterlilik</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Kurumu</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Meslekî</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Yeterlilik</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Belgesi</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sahipleri</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3308 </a:t>
              </a:r>
              <a:r>
                <a:rPr kumimoji="0" lang="en-US" sz="1333" b="1" i="0" u="none" strike="noStrike" kern="1200" cap="none" spc="13" normalizeH="0" baseline="0" noProof="0" dirty="0" err="1" smtClean="0">
                  <a:ln>
                    <a:noFill/>
                  </a:ln>
                  <a:solidFill>
                    <a:srgbClr val="020301"/>
                  </a:solidFill>
                  <a:effectLst/>
                  <a:uLnTx/>
                  <a:uFillTx/>
                  <a:latin typeface="Century Gothic" panose="020B0502020202020204" pitchFamily="34" charset="0"/>
                  <a:ea typeface="+mn-ea"/>
                  <a:cs typeface="+mn-cs"/>
                </a:rPr>
                <a:t>Kanununa</a:t>
              </a:r>
              <a:r>
                <a:rPr kumimoji="0" lang="en-US" sz="1333" b="1" i="0" u="none" strike="noStrike" kern="1200" cap="none" spc="13" normalizeH="0" baseline="0" noProof="0" dirty="0" smtClean="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göre</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ustalık</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belgesi</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almış</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olanlar</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ile</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Millî</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Eğitim</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Bakanlığına</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bağlı</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meslekî</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ve</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teknik</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eğitim</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okullarından</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mezun</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olup</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diplomalarında</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veya</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ustalık</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belgelerinde</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belirtilen</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bölüm</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alan</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ve</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dallarda</a:t>
              </a:r>
              <a:r>
                <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rPr>
                <a:t> </a:t>
              </a:r>
              <a:r>
                <a:rPr kumimoji="0" lang="en-US" sz="1333" b="1" i="0" u="none" strike="noStrike" kern="1200" cap="none" spc="13" normalizeH="0" baseline="0" noProof="0" dirty="0" err="1">
                  <a:ln>
                    <a:noFill/>
                  </a:ln>
                  <a:solidFill>
                    <a:srgbClr val="020301"/>
                  </a:solidFill>
                  <a:effectLst/>
                  <a:uLnTx/>
                  <a:uFillTx/>
                  <a:latin typeface="Century Gothic" panose="020B0502020202020204" pitchFamily="34" charset="0"/>
                  <a:ea typeface="+mn-ea"/>
                  <a:cs typeface="+mn-cs"/>
                </a:rPr>
                <a:t>çalıştırılanlar</a:t>
              </a:r>
              <a:endParaRPr kumimoji="0" lang="en-US" sz="1333" b="1" i="0" u="none" strike="noStrike" kern="1200" cap="none" spc="13" normalizeH="0" baseline="0" noProof="0" dirty="0">
                <a:ln>
                  <a:noFill/>
                </a:ln>
                <a:solidFill>
                  <a:srgbClr val="020301"/>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2966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l="3333" r="3333"/>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rotWithShape="1">
          <a:blip r:embed="rId3"/>
          <a:srcRect b="49380"/>
          <a:stretch/>
        </p:blipFill>
        <p:spPr>
          <a:xfrm>
            <a:off x="4056566" y="1274323"/>
            <a:ext cx="7925828" cy="5282119"/>
          </a:xfrm>
          <a:prstGeom prst="rect">
            <a:avLst/>
          </a:prstGeom>
        </p:spPr>
      </p:pic>
      <p:sp>
        <p:nvSpPr>
          <p:cNvPr id="8" name="Dikdörtgen 7"/>
          <p:cNvSpPr/>
          <p:nvPr/>
        </p:nvSpPr>
        <p:spPr>
          <a:xfrm>
            <a:off x="242230" y="3133883"/>
            <a:ext cx="3466481" cy="2657138"/>
          </a:xfrm>
          <a:prstGeom prst="rect">
            <a:avLst/>
          </a:prstGeom>
        </p:spPr>
        <p:txBody>
          <a:bodyPr wrap="square">
            <a:spAutoFit/>
          </a:bodyPr>
          <a:lstStyle/>
          <a:p>
            <a:pPr algn="just" defTabSz="609630">
              <a:lnSpc>
                <a:spcPts val="2500"/>
              </a:lnSpc>
            </a:pPr>
            <a:r>
              <a:rPr lang="tr-TR" b="1" spc="25" dirty="0">
                <a:solidFill>
                  <a:schemeClr val="bg1"/>
                </a:solidFill>
                <a:latin typeface="Century Gothic" panose="020B0502020202020204" pitchFamily="34" charset="0"/>
              </a:rPr>
              <a:t>B</a:t>
            </a:r>
            <a:r>
              <a:rPr lang="en-US" b="1" spc="25" dirty="0" err="1" smtClean="0">
                <a:solidFill>
                  <a:schemeClr val="bg1"/>
                </a:solidFill>
                <a:latin typeface="Century Gothic" panose="020B0502020202020204" pitchFamily="34" charset="0"/>
              </a:rPr>
              <a:t>aşvurudan</a:t>
            </a:r>
            <a:r>
              <a:rPr lang="en-US" b="1" spc="25" dirty="0" smtClean="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bir</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önceki</a:t>
            </a:r>
            <a:r>
              <a:rPr lang="en-US" b="1" spc="25" dirty="0">
                <a:solidFill>
                  <a:schemeClr val="bg1"/>
                </a:solidFill>
                <a:latin typeface="Century Gothic" panose="020B0502020202020204" pitchFamily="34" charset="0"/>
              </a:rPr>
              <a:t> </a:t>
            </a:r>
            <a:r>
              <a:rPr lang="en-US" b="1" spc="25" dirty="0" err="1" smtClean="0">
                <a:solidFill>
                  <a:schemeClr val="bg1"/>
                </a:solidFill>
                <a:latin typeface="Century Gothic" panose="020B0502020202020204" pitchFamily="34" charset="0"/>
              </a:rPr>
              <a:t>yıl</a:t>
            </a:r>
            <a:r>
              <a:rPr lang="tr-TR" b="1" spc="25" dirty="0" smtClean="0">
                <a:solidFill>
                  <a:schemeClr val="bg1"/>
                </a:solidFill>
                <a:latin typeface="Century Gothic" panose="020B0502020202020204" pitchFamily="34" charset="0"/>
              </a:rPr>
              <a:t> içinde</a:t>
            </a:r>
            <a:r>
              <a:rPr lang="en-US" b="1" spc="25" dirty="0" smtClean="0">
                <a:solidFill>
                  <a:schemeClr val="bg1"/>
                </a:solidFill>
                <a:latin typeface="Century Gothic" panose="020B0502020202020204" pitchFamily="34" charset="0"/>
              </a:rPr>
              <a:t> </a:t>
            </a:r>
            <a:r>
              <a:rPr lang="en-US" b="1" spc="25" dirty="0" err="1" smtClean="0">
                <a:solidFill>
                  <a:schemeClr val="bg1"/>
                </a:solidFill>
                <a:latin typeface="Century Gothic" panose="020B0502020202020204" pitchFamily="34" charset="0"/>
              </a:rPr>
              <a:t>istihdam</a:t>
            </a:r>
            <a:r>
              <a:rPr lang="en-US" b="1" spc="25" dirty="0" smtClean="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edilen</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ortalama</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yıllık</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usta</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iş</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gücü</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yeterliğinin</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sağlanması</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gerekir</a:t>
            </a:r>
            <a:r>
              <a:rPr lang="en-US" b="1" spc="25" dirty="0">
                <a:solidFill>
                  <a:schemeClr val="bg1"/>
                </a:solidFill>
                <a:latin typeface="Century Gothic" panose="020B0502020202020204" pitchFamily="34" charset="0"/>
              </a:rPr>
              <a:t>. Bu </a:t>
            </a:r>
            <a:r>
              <a:rPr lang="en-US" b="1" spc="25" dirty="0" err="1" smtClean="0">
                <a:solidFill>
                  <a:schemeClr val="bg1"/>
                </a:solidFill>
                <a:latin typeface="Century Gothic" panose="020B0502020202020204" pitchFamily="34" charset="0"/>
              </a:rPr>
              <a:t>kriter</a:t>
            </a:r>
            <a:r>
              <a:rPr lang="en-US" b="1" spc="25" dirty="0" smtClean="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bir</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önceki</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yılda</a:t>
            </a:r>
            <a:r>
              <a:rPr lang="en-US" b="1" spc="25" dirty="0">
                <a:solidFill>
                  <a:schemeClr val="bg1"/>
                </a:solidFill>
                <a:latin typeface="Century Gothic" panose="020B0502020202020204" pitchFamily="34" charset="0"/>
              </a:rPr>
              <a:t> </a:t>
            </a:r>
            <a:r>
              <a:rPr lang="en-US" b="1" spc="25" dirty="0" err="1" smtClean="0">
                <a:solidFill>
                  <a:schemeClr val="bg1"/>
                </a:solidFill>
                <a:latin typeface="Century Gothic" panose="020B0502020202020204" pitchFamily="34" charset="0"/>
              </a:rPr>
              <a:t>sağla</a:t>
            </a:r>
            <a:r>
              <a:rPr lang="tr-TR" b="1" spc="25" dirty="0" smtClean="0">
                <a:solidFill>
                  <a:schemeClr val="bg1"/>
                </a:solidFill>
                <a:latin typeface="Century Gothic" panose="020B0502020202020204" pitchFamily="34" charset="0"/>
              </a:rPr>
              <a:t>namazsa</a:t>
            </a:r>
            <a:r>
              <a:rPr lang="en-US" b="1" spc="25" dirty="0" smtClean="0">
                <a:solidFill>
                  <a:schemeClr val="bg1"/>
                </a:solidFill>
                <a:latin typeface="Century Gothic" panose="020B0502020202020204" pitchFamily="34" charset="0"/>
              </a:rPr>
              <a:t>, </a:t>
            </a:r>
            <a:r>
              <a:rPr lang="en-US" b="1" spc="25" dirty="0">
                <a:solidFill>
                  <a:schemeClr val="bg1"/>
                </a:solidFill>
                <a:latin typeface="Century Gothic" panose="020B0502020202020204" pitchFamily="34" charset="0"/>
              </a:rPr>
              <a:t>son </a:t>
            </a:r>
            <a:r>
              <a:rPr lang="en-US" b="1" spc="25" dirty="0" err="1">
                <a:solidFill>
                  <a:schemeClr val="bg1"/>
                </a:solidFill>
                <a:latin typeface="Century Gothic" panose="020B0502020202020204" pitchFamily="34" charset="0"/>
              </a:rPr>
              <a:t>üç</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yıla</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kadar</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olan</a:t>
            </a:r>
            <a:r>
              <a:rPr lang="en-US" b="1" spc="25" dirty="0">
                <a:solidFill>
                  <a:schemeClr val="bg1"/>
                </a:solidFill>
                <a:latin typeface="Century Gothic" panose="020B0502020202020204" pitchFamily="34" charset="0"/>
              </a:rPr>
              <a:t> </a:t>
            </a:r>
            <a:r>
              <a:rPr lang="en-US" b="1" spc="25" dirty="0" err="1">
                <a:solidFill>
                  <a:schemeClr val="bg1"/>
                </a:solidFill>
                <a:latin typeface="Century Gothic" panose="020B0502020202020204" pitchFamily="34" charset="0"/>
              </a:rPr>
              <a:t>yılların</a:t>
            </a:r>
            <a:r>
              <a:rPr lang="en-US" b="1" spc="25" dirty="0">
                <a:solidFill>
                  <a:schemeClr val="bg1"/>
                </a:solidFill>
                <a:latin typeface="Century Gothic" panose="020B0502020202020204" pitchFamily="34" charset="0"/>
              </a:rPr>
              <a:t> </a:t>
            </a:r>
            <a:r>
              <a:rPr lang="tr-TR" b="1" spc="25" dirty="0" smtClean="0">
                <a:solidFill>
                  <a:schemeClr val="bg1"/>
                </a:solidFill>
                <a:latin typeface="Century Gothic" panose="020B0502020202020204" pitchFamily="34" charset="0"/>
              </a:rPr>
              <a:t>iş gücü ortalamasına bakılır.</a:t>
            </a:r>
            <a:endParaRPr lang="en-US" b="1" spc="25" dirty="0">
              <a:solidFill>
                <a:schemeClr val="bg1"/>
              </a:solidFill>
              <a:latin typeface="Century Gothic" panose="020B0502020202020204" pitchFamily="34" charset="0"/>
            </a:endParaRPr>
          </a:p>
        </p:txBody>
      </p:sp>
      <p:grpSp>
        <p:nvGrpSpPr>
          <p:cNvPr id="9" name="Group 2"/>
          <p:cNvGrpSpPr/>
          <p:nvPr/>
        </p:nvGrpSpPr>
        <p:grpSpPr>
          <a:xfrm>
            <a:off x="313286" y="1387345"/>
            <a:ext cx="3675053" cy="1431532"/>
            <a:chOff x="0" y="0"/>
            <a:chExt cx="11074806" cy="5430264"/>
          </a:xfrm>
        </p:grpSpPr>
        <p:sp>
          <p:nvSpPr>
            <p:cNvPr id="10" name="AutoShape 3"/>
            <p:cNvSpPr/>
            <p:nvPr/>
          </p:nvSpPr>
          <p:spPr>
            <a:xfrm>
              <a:off x="0" y="0"/>
              <a:ext cx="10319568" cy="5430264"/>
            </a:xfrm>
            <a:prstGeom prst="rect">
              <a:avLst/>
            </a:prstGeom>
            <a:solidFill>
              <a:srgbClr val="FFDB15"/>
            </a:solidFill>
          </p:spPr>
        </p:sp>
        <p:grpSp>
          <p:nvGrpSpPr>
            <p:cNvPr id="11" name="Group 4"/>
            <p:cNvGrpSpPr/>
            <p:nvPr/>
          </p:nvGrpSpPr>
          <p:grpSpPr>
            <a:xfrm rot="5400000">
              <a:off x="9751228" y="2265491"/>
              <a:ext cx="1747875" cy="899282"/>
              <a:chOff x="0" y="0"/>
              <a:chExt cx="6350000" cy="5499100"/>
            </a:xfrm>
          </p:grpSpPr>
          <p:sp>
            <p:nvSpPr>
              <p:cNvPr id="12"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sp>
        <p:nvSpPr>
          <p:cNvPr id="13" name="TextBox 7"/>
          <p:cNvSpPr txBox="1"/>
          <p:nvPr/>
        </p:nvSpPr>
        <p:spPr>
          <a:xfrm>
            <a:off x="313286" y="1387345"/>
            <a:ext cx="3186117" cy="1308050"/>
          </a:xfrm>
          <a:prstGeom prst="rect">
            <a:avLst/>
          </a:prstGeom>
        </p:spPr>
        <p:txBody>
          <a:bodyPr wrap="square" lIns="0" tIns="0" rIns="0" bIns="0" rtlCol="0" anchor="t">
            <a:spAutoFit/>
          </a:bodyPr>
          <a:lstStyle/>
          <a:p>
            <a:pPr algn="ctr" defTabSz="609630">
              <a:lnSpc>
                <a:spcPts val="5114"/>
              </a:lnSpc>
            </a:pPr>
            <a:r>
              <a:rPr lang="tr-TR" sz="1600" b="1" spc="43" dirty="0" smtClean="0">
                <a:solidFill>
                  <a:srgbClr val="020301"/>
                </a:solidFill>
                <a:latin typeface="Century Gothic" panose="020B0502020202020204" pitchFamily="34" charset="0"/>
              </a:rPr>
              <a:t>MESLEKİ VE TEKNİK</a:t>
            </a:r>
            <a:r>
              <a:rPr lang="en-US" sz="1600" b="1" spc="43" dirty="0" smtClean="0">
                <a:solidFill>
                  <a:srgbClr val="020301"/>
                </a:solidFill>
                <a:latin typeface="Century Gothic" panose="020B0502020202020204" pitchFamily="34" charset="0"/>
              </a:rPr>
              <a:t> YETERL</a:t>
            </a:r>
            <a:r>
              <a:rPr lang="tr-TR" sz="1600" b="1" spc="43" dirty="0" smtClean="0">
                <a:solidFill>
                  <a:srgbClr val="020301"/>
                </a:solidFill>
                <a:latin typeface="Century Gothic" panose="020B0502020202020204" pitchFamily="34" charset="0"/>
              </a:rPr>
              <a:t>İ</a:t>
            </a:r>
            <a:r>
              <a:rPr lang="en-US" sz="1600" b="1" spc="43" dirty="0" smtClean="0">
                <a:solidFill>
                  <a:srgbClr val="020301"/>
                </a:solidFill>
                <a:latin typeface="Century Gothic" panose="020B0502020202020204" pitchFamily="34" charset="0"/>
              </a:rPr>
              <a:t>K</a:t>
            </a:r>
            <a:r>
              <a:rPr lang="tr-TR" sz="1600" b="1" spc="43" dirty="0">
                <a:solidFill>
                  <a:srgbClr val="020301"/>
                </a:solidFill>
                <a:latin typeface="Century Gothic" panose="020B0502020202020204" pitchFamily="34" charset="0"/>
              </a:rPr>
              <a:t> </a:t>
            </a:r>
            <a:r>
              <a:rPr lang="tr-TR" sz="1600" b="1" spc="43" dirty="0" smtClean="0">
                <a:solidFill>
                  <a:srgbClr val="020301"/>
                </a:solidFill>
                <a:latin typeface="Century Gothic" panose="020B0502020202020204" pitchFamily="34" charset="0"/>
              </a:rPr>
              <a:t>BİLDİRİM FORMU (EK-4)</a:t>
            </a:r>
            <a:endParaRPr lang="en-US" sz="1600" b="1" spc="43" dirty="0">
              <a:solidFill>
                <a:srgbClr val="020301"/>
              </a:solidFill>
              <a:latin typeface="Century Gothic" panose="020B0502020202020204" pitchFamily="34" charset="0"/>
            </a:endParaRPr>
          </a:p>
        </p:txBody>
      </p:sp>
      <p:sp>
        <p:nvSpPr>
          <p:cNvPr id="17" name="AutoShape 2"/>
          <p:cNvSpPr/>
          <p:nvPr/>
        </p:nvSpPr>
        <p:spPr>
          <a:xfrm>
            <a:off x="-3085" y="1"/>
            <a:ext cx="12195085" cy="948856"/>
          </a:xfrm>
          <a:prstGeom prst="rect">
            <a:avLst/>
          </a:prstGeom>
          <a:solidFill>
            <a:srgbClr val="FFDB15"/>
          </a:solidFill>
        </p:spPr>
      </p:sp>
      <p:sp>
        <p:nvSpPr>
          <p:cNvPr id="18" name="TextBox 25"/>
          <p:cNvSpPr txBox="1"/>
          <p:nvPr/>
        </p:nvSpPr>
        <p:spPr>
          <a:xfrm>
            <a:off x="242230" y="170202"/>
            <a:ext cx="10146911" cy="1308050"/>
          </a:xfrm>
          <a:prstGeom prst="rect">
            <a:avLst/>
          </a:prstGeom>
        </p:spPr>
        <p:txBody>
          <a:bodyPr wrap="square" lIns="0" tIns="0" rIns="0" bIns="0" rtlCol="0" anchor="t">
            <a:spAutoFit/>
          </a:bodyPr>
          <a:lstStyle/>
          <a:p>
            <a:pPr lvl="0" algn="ctr" defTabSz="609630">
              <a:lnSpc>
                <a:spcPts val="5114"/>
              </a:lnSpc>
              <a:defRPr/>
            </a:pPr>
            <a:r>
              <a:rPr kumimoji="0" lang="tr-TR" sz="2500" b="1" i="0" u="none" strike="noStrike" kern="1200" cap="none" spc="43" normalizeH="0" baseline="0" noProof="0" dirty="0" smtClean="0">
                <a:ln>
                  <a:noFill/>
                </a:ln>
                <a:effectLst/>
                <a:uLnTx/>
                <a:uFillTx/>
                <a:latin typeface="Century Gothic" panose="020B0502020202020204" pitchFamily="34" charset="0"/>
                <a:ea typeface="+mn-ea"/>
                <a:cs typeface="+mn-cs"/>
              </a:rPr>
              <a:t>MESLEKİ VE TEKNİK </a:t>
            </a:r>
            <a:r>
              <a:rPr kumimoji="0" lang="en-US" sz="2500" b="1" i="0" u="none" strike="noStrike" kern="1200" cap="none" spc="299" normalizeH="0" baseline="0" noProof="0" dirty="0" smtClean="0">
                <a:ln>
                  <a:noFill/>
                </a:ln>
                <a:effectLst/>
                <a:uLnTx/>
                <a:uFillTx/>
                <a:latin typeface="Century Gothic" panose="020B0502020202020204" pitchFamily="34" charset="0"/>
                <a:ea typeface="+mn-ea"/>
                <a:cs typeface="+mn-cs"/>
              </a:rPr>
              <a:t>YETERLİK</a:t>
            </a:r>
            <a:r>
              <a:rPr kumimoji="0" lang="tr-TR" sz="2500" b="1" i="0" u="none" strike="noStrike" kern="1200" cap="none" spc="299" normalizeH="0" baseline="0" noProof="0" dirty="0" smtClean="0">
                <a:ln>
                  <a:noFill/>
                </a:ln>
                <a:effectLst/>
                <a:uLnTx/>
                <a:uFillTx/>
                <a:latin typeface="Century Gothic" panose="020B0502020202020204" pitchFamily="34" charset="0"/>
                <a:ea typeface="+mn-ea"/>
                <a:cs typeface="+mn-cs"/>
              </a:rPr>
              <a:t> </a:t>
            </a:r>
            <a:r>
              <a:rPr lang="tr-TR" sz="2500" b="1" spc="299" dirty="0" smtClean="0">
                <a:latin typeface="Century Gothic" panose="020B0502020202020204" pitchFamily="34" charset="0"/>
              </a:rPr>
              <a:t>NASIL </a:t>
            </a:r>
            <a:r>
              <a:rPr lang="tr-TR" sz="2500" b="1" spc="299" dirty="0">
                <a:latin typeface="Century Gothic" panose="020B0502020202020204" pitchFamily="34" charset="0"/>
              </a:rPr>
              <a:t>BEYAN EDİLİR?</a:t>
            </a:r>
            <a:endParaRPr lang="en-US" sz="2500" b="1" spc="299" dirty="0">
              <a:latin typeface="Century Gothic" panose="020B0502020202020204" pitchFamily="34" charset="0"/>
            </a:endParaRPr>
          </a:p>
          <a:p>
            <a:pPr marL="0" marR="0" lvl="0" indent="0" algn="ctr" defTabSz="609630" rtl="0" eaLnBrk="1" fontAlgn="auto" latinLnBrk="0" hangingPunct="1">
              <a:lnSpc>
                <a:spcPts val="5114"/>
              </a:lnSpc>
              <a:spcBef>
                <a:spcPts val="0"/>
              </a:spcBef>
              <a:spcAft>
                <a:spcPts val="0"/>
              </a:spcAft>
              <a:buClrTx/>
              <a:buSzTx/>
              <a:buFontTx/>
              <a:buNone/>
              <a:tabLst/>
              <a:defRPr/>
            </a:pPr>
            <a:endParaRPr kumimoji="0" lang="en-US" sz="2500" b="1" i="0" u="none" strike="noStrike" kern="1200" cap="none" spc="43"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9" name="Picture 19"/>
          <p:cNvPicPr>
            <a:picLocks noChangeAspect="1"/>
          </p:cNvPicPr>
          <p:nvPr/>
        </p:nvPicPr>
        <p:blipFill>
          <a:blip r:embed="rId4">
            <a:alphaModFix amt="89000"/>
          </a:blip>
          <a:srcRect/>
          <a:stretch>
            <a:fillRect/>
          </a:stretch>
        </p:blipFill>
        <p:spPr>
          <a:xfrm>
            <a:off x="10634456" y="93401"/>
            <a:ext cx="963038" cy="762056"/>
          </a:xfrm>
          <a:prstGeom prst="rect">
            <a:avLst/>
          </a:prstGeom>
        </p:spPr>
      </p:pic>
    </p:spTree>
    <p:extLst>
      <p:ext uri="{BB962C8B-B14F-4D97-AF65-F5344CB8AC3E}">
        <p14:creationId xmlns:p14="http://schemas.microsoft.com/office/powerpoint/2010/main" val="25068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sp>
        <p:nvSpPr>
          <p:cNvPr id="2" name="AutoShape 2"/>
          <p:cNvSpPr/>
          <p:nvPr/>
        </p:nvSpPr>
        <p:spPr>
          <a:xfrm>
            <a:off x="1" y="1"/>
            <a:ext cx="5003474" cy="6858000"/>
          </a:xfrm>
          <a:prstGeom prst="rect">
            <a:avLst/>
          </a:prstGeom>
          <a:solidFill>
            <a:srgbClr val="020301"/>
          </a:solidFill>
        </p:spPr>
      </p:sp>
      <p:grpSp>
        <p:nvGrpSpPr>
          <p:cNvPr id="3" name="Group 3"/>
          <p:cNvGrpSpPr/>
          <p:nvPr/>
        </p:nvGrpSpPr>
        <p:grpSpPr>
          <a:xfrm rot="5400000">
            <a:off x="4923835" y="3096177"/>
            <a:ext cx="412465" cy="253184"/>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pic>
        <p:nvPicPr>
          <p:cNvPr id="5" name="Picture 5"/>
          <p:cNvPicPr>
            <a:picLocks noChangeAspect="1"/>
          </p:cNvPicPr>
          <p:nvPr/>
        </p:nvPicPr>
        <p:blipFill>
          <a:blip r:embed="rId2"/>
          <a:srcRect b="1666"/>
          <a:stretch>
            <a:fillRect/>
          </a:stretch>
        </p:blipFill>
        <p:spPr>
          <a:xfrm>
            <a:off x="5253451" y="1763952"/>
            <a:ext cx="6861137" cy="4710653"/>
          </a:xfrm>
          <a:prstGeom prst="rect">
            <a:avLst/>
          </a:prstGeom>
        </p:spPr>
      </p:pic>
      <p:sp>
        <p:nvSpPr>
          <p:cNvPr id="7" name="TextBox 7"/>
          <p:cNvSpPr txBox="1"/>
          <p:nvPr/>
        </p:nvSpPr>
        <p:spPr>
          <a:xfrm>
            <a:off x="4865927" y="1208035"/>
            <a:ext cx="7636183" cy="483466"/>
          </a:xfrm>
          <a:prstGeom prst="rect">
            <a:avLst/>
          </a:prstGeom>
        </p:spPr>
        <p:txBody>
          <a:bodyPr wrap="square" lIns="0" tIns="0" rIns="0" bIns="0" rtlCol="0" anchor="t">
            <a:spAutoFit/>
          </a:bodyPr>
          <a:lstStyle/>
          <a:p>
            <a:pPr algn="ctr" defTabSz="609630">
              <a:lnSpc>
                <a:spcPts val="4334"/>
              </a:lnSpc>
            </a:pPr>
            <a:r>
              <a:rPr lang="en-US" sz="2200" b="1" spc="267" dirty="0">
                <a:latin typeface="Century Gothic" panose="020B0502020202020204" pitchFamily="34" charset="0"/>
              </a:rPr>
              <a:t>BENZER </a:t>
            </a:r>
            <a:r>
              <a:rPr lang="tr-TR" sz="2200" b="1" spc="267" dirty="0">
                <a:latin typeface="Century Gothic" panose="020B0502020202020204" pitchFamily="34" charset="0"/>
              </a:rPr>
              <a:t>İ</a:t>
            </a:r>
            <a:r>
              <a:rPr lang="en-US" sz="2200" b="1" spc="267" dirty="0">
                <a:latin typeface="Century Gothic" panose="020B0502020202020204" pitchFamily="34" charset="0"/>
              </a:rPr>
              <a:t>Ş GRUPLARI TEBL</a:t>
            </a:r>
            <a:r>
              <a:rPr lang="tr-TR" sz="2200" b="1" spc="267" dirty="0">
                <a:latin typeface="Century Gothic" panose="020B0502020202020204" pitchFamily="34" charset="0"/>
              </a:rPr>
              <a:t>İ</a:t>
            </a:r>
            <a:r>
              <a:rPr lang="en-US" sz="2200" b="1" spc="267" dirty="0">
                <a:latin typeface="Century Gothic" panose="020B0502020202020204" pitchFamily="34" charset="0"/>
              </a:rPr>
              <a:t>Ğ</a:t>
            </a:r>
            <a:r>
              <a:rPr lang="tr-TR" sz="2200" b="1" spc="267" dirty="0">
                <a:latin typeface="Century Gothic" panose="020B0502020202020204" pitchFamily="34" charset="0"/>
              </a:rPr>
              <a:t>İ</a:t>
            </a:r>
            <a:endParaRPr lang="en-US" sz="2200" b="1" spc="267" dirty="0">
              <a:latin typeface="Century Gothic" panose="020B0502020202020204" pitchFamily="34" charset="0"/>
            </a:endParaRPr>
          </a:p>
        </p:txBody>
      </p:sp>
      <p:sp>
        <p:nvSpPr>
          <p:cNvPr id="8" name="TextBox 5"/>
          <p:cNvSpPr txBox="1"/>
          <p:nvPr/>
        </p:nvSpPr>
        <p:spPr>
          <a:xfrm>
            <a:off x="249978" y="1326141"/>
            <a:ext cx="4503521" cy="4437690"/>
          </a:xfrm>
          <a:prstGeom prst="rect">
            <a:avLst/>
          </a:prstGeom>
        </p:spPr>
        <p:txBody>
          <a:bodyPr wrap="square" lIns="0" tIns="0" rIns="0" bIns="0" rtlCol="0" anchor="t">
            <a:spAutoFit/>
          </a:bodyPr>
          <a:lstStyle/>
          <a:p>
            <a:pPr algn="just" defTabSz="609630">
              <a:lnSpc>
                <a:spcPts val="3500"/>
              </a:lnSpc>
            </a:pPr>
            <a:r>
              <a:rPr lang="en-US" sz="2200" b="1" spc="28" dirty="0" smtClean="0">
                <a:solidFill>
                  <a:schemeClr val="bg1"/>
                </a:solidFill>
                <a:latin typeface="Century Gothic" panose="020B0502020202020204" pitchFamily="34" charset="0"/>
              </a:rPr>
              <a:t>Gerçek </a:t>
            </a:r>
            <a:r>
              <a:rPr lang="en-US" sz="2200" b="1" spc="28" dirty="0" err="1" smtClean="0">
                <a:solidFill>
                  <a:schemeClr val="bg1"/>
                </a:solidFill>
                <a:latin typeface="Century Gothic" panose="020B0502020202020204" pitchFamily="34" charset="0"/>
              </a:rPr>
              <a:t>ve</a:t>
            </a:r>
            <a:r>
              <a:rPr lang="en-US" sz="2200" b="1" spc="28" dirty="0" smtClean="0">
                <a:solidFill>
                  <a:schemeClr val="bg1"/>
                </a:solidFill>
                <a:latin typeface="Century Gothic" panose="020B0502020202020204" pitchFamily="34" charset="0"/>
              </a:rPr>
              <a:t> </a:t>
            </a:r>
            <a:r>
              <a:rPr lang="en-US" sz="2200" b="1" spc="28" dirty="0" err="1" smtClean="0">
                <a:solidFill>
                  <a:schemeClr val="bg1"/>
                </a:solidFill>
                <a:latin typeface="Century Gothic" panose="020B0502020202020204" pitchFamily="34" charset="0"/>
              </a:rPr>
              <a:t>tüzel</a:t>
            </a:r>
            <a:r>
              <a:rPr lang="en-US" sz="2200" b="1" spc="28" dirty="0" smtClean="0">
                <a:solidFill>
                  <a:schemeClr val="bg1"/>
                </a:solidFill>
                <a:latin typeface="Century Gothic" panose="020B0502020202020204" pitchFamily="34" charset="0"/>
              </a:rPr>
              <a:t> </a:t>
            </a:r>
            <a:r>
              <a:rPr lang="en-US" sz="2200" b="1" spc="28" dirty="0" err="1" smtClean="0">
                <a:solidFill>
                  <a:schemeClr val="bg1"/>
                </a:solidFill>
                <a:latin typeface="Century Gothic" panose="020B0502020202020204" pitchFamily="34" charset="0"/>
              </a:rPr>
              <a:t>kişilerin</a:t>
            </a:r>
            <a:r>
              <a:rPr lang="en-US" sz="2200" b="1" spc="28" dirty="0" smtClean="0">
                <a:solidFill>
                  <a:schemeClr val="bg1"/>
                </a:solidFill>
                <a:latin typeface="Century Gothic" panose="020B0502020202020204" pitchFamily="34" charset="0"/>
              </a:rPr>
              <a:t> </a:t>
            </a:r>
            <a:r>
              <a:rPr lang="en-US" sz="2200" b="1" spc="28" dirty="0" smtClean="0">
                <a:solidFill>
                  <a:srgbClr val="FF0000"/>
                </a:solidFill>
                <a:latin typeface="Century Gothic" panose="020B0502020202020204" pitchFamily="34" charset="0"/>
              </a:rPr>
              <a:t>“</a:t>
            </a:r>
            <a:r>
              <a:rPr lang="en-US" sz="2200" b="1" spc="28" dirty="0" err="1">
                <a:solidFill>
                  <a:srgbClr val="FF0000"/>
                </a:solidFill>
                <a:latin typeface="Century Gothic" panose="020B0502020202020204" pitchFamily="34" charset="0"/>
              </a:rPr>
              <a:t>Yapım</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İşlerinde</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Benzer</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İş</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Grupları</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Listesi”nin</a:t>
            </a:r>
            <a:r>
              <a:rPr lang="en-US" sz="2200" b="1" spc="28" dirty="0">
                <a:solidFill>
                  <a:srgbClr val="FF0000"/>
                </a:solidFill>
                <a:latin typeface="Century Gothic" panose="020B0502020202020204" pitchFamily="34" charset="0"/>
              </a:rPr>
              <a:t> “(B) </a:t>
            </a:r>
            <a:r>
              <a:rPr lang="en-US" sz="2200" b="1" spc="28" dirty="0" err="1">
                <a:solidFill>
                  <a:srgbClr val="FF0000"/>
                </a:solidFill>
                <a:latin typeface="Century Gothic" panose="020B0502020202020204" pitchFamily="34" charset="0"/>
              </a:rPr>
              <a:t>Üst</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yapı</a:t>
            </a:r>
            <a:r>
              <a:rPr lang="en-US" sz="2200" b="1" spc="28" dirty="0">
                <a:solidFill>
                  <a:srgbClr val="FF0000"/>
                </a:solidFill>
                <a:latin typeface="Century Gothic" panose="020B0502020202020204" pitchFamily="34" charset="0"/>
              </a:rPr>
              <a:t> (Bina) </a:t>
            </a:r>
            <a:r>
              <a:rPr lang="en-US" sz="2200" b="1" spc="28" dirty="0" err="1">
                <a:solidFill>
                  <a:srgbClr val="FF0000"/>
                </a:solidFill>
                <a:latin typeface="Century Gothic" panose="020B0502020202020204" pitchFamily="34" charset="0"/>
              </a:rPr>
              <a:t>işleri</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başlığı</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altındaki</a:t>
            </a:r>
            <a:r>
              <a:rPr lang="en-US" sz="2200" b="1" spc="28" dirty="0">
                <a:solidFill>
                  <a:srgbClr val="FF0000"/>
                </a:solidFill>
                <a:latin typeface="Century Gothic" panose="020B0502020202020204" pitchFamily="34" charset="0"/>
              </a:rPr>
              <a:t> I. </a:t>
            </a:r>
            <a:r>
              <a:rPr lang="en-US" sz="2200" b="1" spc="28" dirty="0" err="1">
                <a:solidFill>
                  <a:srgbClr val="FF0000"/>
                </a:solidFill>
                <a:latin typeface="Century Gothic" panose="020B0502020202020204" pitchFamily="34" charset="0"/>
              </a:rPr>
              <a:t>Grup</a:t>
            </a:r>
            <a:r>
              <a:rPr lang="en-US" sz="2200" b="1" spc="28" dirty="0">
                <a:solidFill>
                  <a:srgbClr val="FF0000"/>
                </a:solidFill>
                <a:latin typeface="Century Gothic" panose="020B0502020202020204" pitchFamily="34" charset="0"/>
              </a:rPr>
              <a:t>, II. </a:t>
            </a:r>
            <a:r>
              <a:rPr lang="en-US" sz="2200" b="1" spc="28" dirty="0" err="1">
                <a:solidFill>
                  <a:srgbClr val="FF0000"/>
                </a:solidFill>
                <a:latin typeface="Century Gothic" panose="020B0502020202020204" pitchFamily="34" charset="0"/>
              </a:rPr>
              <a:t>Grup</a:t>
            </a:r>
            <a:r>
              <a:rPr lang="en-US" sz="2200" b="1" spc="28" dirty="0">
                <a:solidFill>
                  <a:srgbClr val="FF0000"/>
                </a:solidFill>
                <a:latin typeface="Century Gothic" panose="020B0502020202020204" pitchFamily="34" charset="0"/>
              </a:rPr>
              <a:t> </a:t>
            </a:r>
            <a:r>
              <a:rPr lang="en-US" sz="2200" b="1" spc="28" dirty="0" err="1">
                <a:solidFill>
                  <a:srgbClr val="FF0000"/>
                </a:solidFill>
                <a:latin typeface="Century Gothic" panose="020B0502020202020204" pitchFamily="34" charset="0"/>
              </a:rPr>
              <a:t>ve</a:t>
            </a:r>
            <a:r>
              <a:rPr lang="en-US" sz="2200" b="1" spc="28" dirty="0">
                <a:solidFill>
                  <a:srgbClr val="FF0000"/>
                </a:solidFill>
                <a:latin typeface="Century Gothic" panose="020B0502020202020204" pitchFamily="34" charset="0"/>
              </a:rPr>
              <a:t> III. </a:t>
            </a:r>
            <a:r>
              <a:rPr lang="en-US" sz="2200" b="1" spc="28" dirty="0" err="1">
                <a:solidFill>
                  <a:srgbClr val="FF0000"/>
                </a:solidFill>
                <a:latin typeface="Century Gothic" panose="020B0502020202020204" pitchFamily="34" charset="0"/>
              </a:rPr>
              <a:t>Grup</a:t>
            </a:r>
            <a:r>
              <a:rPr lang="en-US" sz="2200" b="1" spc="28" dirty="0">
                <a:solidFill>
                  <a:srgbClr val="020301"/>
                </a:solidFill>
                <a:latin typeface="Century Gothic" panose="020B0502020202020204" pitchFamily="34" charset="0"/>
              </a:rPr>
              <a:t> </a:t>
            </a:r>
            <a:r>
              <a:rPr lang="en-US" sz="2200" b="1" spc="28" dirty="0" err="1">
                <a:solidFill>
                  <a:schemeClr val="bg1"/>
                </a:solidFill>
                <a:latin typeface="Century Gothic" panose="020B0502020202020204" pitchFamily="34" charset="0"/>
              </a:rPr>
              <a:t>kapsamında</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yaptığı</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işlerle</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ilgili</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olarak</a:t>
            </a:r>
            <a:r>
              <a:rPr lang="en-US" sz="2200" b="1" spc="28" dirty="0">
                <a:solidFill>
                  <a:schemeClr val="bg1"/>
                </a:solidFill>
                <a:latin typeface="Century Gothic" panose="020B0502020202020204" pitchFamily="34" charset="0"/>
              </a:rPr>
              <a:t> deneyimini </a:t>
            </a:r>
            <a:r>
              <a:rPr lang="en-US" sz="2200" b="1" spc="28" dirty="0" err="1">
                <a:solidFill>
                  <a:schemeClr val="bg1"/>
                </a:solidFill>
                <a:latin typeface="Century Gothic" panose="020B0502020202020204" pitchFamily="34" charset="0"/>
              </a:rPr>
              <a:t>gösteren</a:t>
            </a:r>
            <a:r>
              <a:rPr lang="en-US" sz="2200" b="1" spc="28" dirty="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iş</a:t>
            </a:r>
            <a:r>
              <a:rPr lang="en-US" sz="2200" b="1" u="sng" spc="28" dirty="0" smtClean="0">
                <a:solidFill>
                  <a:schemeClr val="bg1"/>
                </a:solidFill>
                <a:latin typeface="Century Gothic" panose="020B0502020202020204" pitchFamily="34" charset="0"/>
              </a:rPr>
              <a:t> bitirme </a:t>
            </a:r>
            <a:r>
              <a:rPr lang="en-US" sz="2200" b="1" u="sng" spc="28" dirty="0" err="1" smtClean="0">
                <a:solidFill>
                  <a:schemeClr val="bg1"/>
                </a:solidFill>
                <a:latin typeface="Century Gothic" panose="020B0502020202020204" pitchFamily="34" charset="0"/>
              </a:rPr>
              <a:t>belgeleri</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iş</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denetleme</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belgeleri</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ve</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iş</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yönetme</a:t>
            </a:r>
            <a:r>
              <a:rPr lang="en-US" sz="2200" b="1" u="sng" spc="28" dirty="0" smtClean="0">
                <a:solidFill>
                  <a:schemeClr val="bg1"/>
                </a:solidFill>
                <a:latin typeface="Century Gothic" panose="020B0502020202020204" pitchFamily="34" charset="0"/>
              </a:rPr>
              <a:t> </a:t>
            </a:r>
            <a:r>
              <a:rPr lang="en-US" sz="2200" b="1" u="sng" spc="28" dirty="0" err="1" smtClean="0">
                <a:solidFill>
                  <a:schemeClr val="bg1"/>
                </a:solidFill>
                <a:latin typeface="Century Gothic" panose="020B0502020202020204" pitchFamily="34" charset="0"/>
              </a:rPr>
              <a:t>belgeleri</a:t>
            </a:r>
            <a:r>
              <a:rPr lang="en-US" sz="2200" b="1" spc="28" dirty="0" smtClean="0">
                <a:solidFill>
                  <a:schemeClr val="bg1"/>
                </a:solidFill>
                <a:latin typeface="Century Gothic" panose="020B0502020202020204" pitchFamily="34" charset="0"/>
              </a:rPr>
              <a:t>, </a:t>
            </a:r>
            <a:r>
              <a:rPr lang="en-US" sz="2200" b="1" spc="28" dirty="0" err="1" smtClean="0">
                <a:solidFill>
                  <a:schemeClr val="bg1"/>
                </a:solidFill>
                <a:latin typeface="Century Gothic" panose="020B0502020202020204" pitchFamily="34" charset="0"/>
              </a:rPr>
              <a:t>iş</a:t>
            </a:r>
            <a:r>
              <a:rPr lang="en-US" sz="2200" b="1" spc="28" dirty="0" smtClean="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deneyimi</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olarak</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kabul</a:t>
            </a:r>
            <a:r>
              <a:rPr lang="en-US" sz="2200" b="1" spc="28" dirty="0">
                <a:solidFill>
                  <a:schemeClr val="bg1"/>
                </a:solidFill>
                <a:latin typeface="Century Gothic" panose="020B0502020202020204" pitchFamily="34" charset="0"/>
              </a:rPr>
              <a:t> </a:t>
            </a:r>
            <a:r>
              <a:rPr lang="en-US" sz="2200" b="1" spc="28" dirty="0" err="1">
                <a:solidFill>
                  <a:schemeClr val="bg1"/>
                </a:solidFill>
                <a:latin typeface="Century Gothic" panose="020B0502020202020204" pitchFamily="34" charset="0"/>
              </a:rPr>
              <a:t>edilir</a:t>
            </a:r>
            <a:r>
              <a:rPr lang="en-US" sz="2200" b="1" spc="28" dirty="0">
                <a:solidFill>
                  <a:schemeClr val="bg1"/>
                </a:solidFill>
                <a:latin typeface="Century Gothic" panose="020B0502020202020204" pitchFamily="34" charset="0"/>
              </a:rPr>
              <a:t>. </a:t>
            </a:r>
          </a:p>
        </p:txBody>
      </p:sp>
      <p:sp>
        <p:nvSpPr>
          <p:cNvPr id="9" name="AutoShape 2"/>
          <p:cNvSpPr/>
          <p:nvPr/>
        </p:nvSpPr>
        <p:spPr>
          <a:xfrm>
            <a:off x="1" y="-6110"/>
            <a:ext cx="12192000" cy="800039"/>
          </a:xfrm>
          <a:prstGeom prst="rect">
            <a:avLst/>
          </a:prstGeom>
          <a:solidFill>
            <a:srgbClr val="FFDB15"/>
          </a:solidFill>
        </p:spPr>
      </p:sp>
      <p:pic>
        <p:nvPicPr>
          <p:cNvPr id="6" name="Picture 6"/>
          <p:cNvPicPr>
            <a:picLocks noChangeAspect="1"/>
          </p:cNvPicPr>
          <p:nvPr/>
        </p:nvPicPr>
        <p:blipFill>
          <a:blip r:embed="rId3"/>
          <a:srcRect/>
          <a:stretch>
            <a:fillRect/>
          </a:stretch>
        </p:blipFill>
        <p:spPr>
          <a:xfrm>
            <a:off x="11103772" y="-187404"/>
            <a:ext cx="1010816" cy="1010816"/>
          </a:xfrm>
          <a:prstGeom prst="rect">
            <a:avLst/>
          </a:prstGeom>
        </p:spPr>
      </p:pic>
      <p:sp>
        <p:nvSpPr>
          <p:cNvPr id="10" name="TextBox 23"/>
          <p:cNvSpPr txBox="1"/>
          <p:nvPr/>
        </p:nvSpPr>
        <p:spPr>
          <a:xfrm>
            <a:off x="1764707" y="40428"/>
            <a:ext cx="8294503" cy="555152"/>
          </a:xfrm>
          <a:prstGeom prst="rect">
            <a:avLst/>
          </a:prstGeom>
        </p:spPr>
        <p:txBody>
          <a:bodyPr lIns="0" tIns="0" rIns="0" bIns="0" rtlCol="0" anchor="t">
            <a:spAutoFit/>
          </a:bodyPr>
          <a:lstStyle/>
          <a:p>
            <a:pPr algn="ctr" defTabSz="609630">
              <a:lnSpc>
                <a:spcPts val="4854"/>
              </a:lnSpc>
            </a:pPr>
            <a:r>
              <a:rPr lang="tr-TR" sz="3000" b="1" spc="299" dirty="0" smtClean="0">
                <a:latin typeface="Century Gothic" panose="020B0502020202020204" pitchFamily="34" charset="0"/>
              </a:rPr>
              <a:t>İŞ DENEYİMLERİ</a:t>
            </a:r>
            <a:endParaRPr lang="en-US" sz="3000" b="1" spc="299" dirty="0">
              <a:latin typeface="Century Gothic" panose="020B0502020202020204" pitchFamily="34" charset="0"/>
            </a:endParaRPr>
          </a:p>
        </p:txBody>
      </p:sp>
    </p:spTree>
    <p:extLst>
      <p:ext uri="{BB962C8B-B14F-4D97-AF65-F5344CB8AC3E}">
        <p14:creationId xmlns:p14="http://schemas.microsoft.com/office/powerpoint/2010/main" val="8776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 y="0"/>
            <a:ext cx="12179293" cy="800039"/>
          </a:xfrm>
          <a:prstGeom prst="rect">
            <a:avLst/>
          </a:prstGeom>
          <a:solidFill>
            <a:srgbClr val="020301"/>
          </a:solidFill>
        </p:spPr>
      </p:sp>
      <p:sp>
        <p:nvSpPr>
          <p:cNvPr id="11" name="AutoShape 11"/>
          <p:cNvSpPr/>
          <p:nvPr/>
        </p:nvSpPr>
        <p:spPr>
          <a:xfrm>
            <a:off x="8825630" y="0"/>
            <a:ext cx="3356747" cy="800039"/>
          </a:xfrm>
          <a:prstGeom prst="rect">
            <a:avLst/>
          </a:prstGeom>
          <a:solidFill>
            <a:srgbClr val="FFDB15"/>
          </a:solidFill>
        </p:spPr>
      </p:sp>
      <p:grpSp>
        <p:nvGrpSpPr>
          <p:cNvPr id="21" name="Group 21"/>
          <p:cNvGrpSpPr/>
          <p:nvPr/>
        </p:nvGrpSpPr>
        <p:grpSpPr>
          <a:xfrm>
            <a:off x="319084" y="123570"/>
            <a:ext cx="8838563" cy="1311612"/>
            <a:chOff x="-733430" y="-1305649"/>
            <a:chExt cx="16051896" cy="2623224"/>
          </a:xfrm>
        </p:grpSpPr>
        <p:sp>
          <p:nvSpPr>
            <p:cNvPr id="22" name="TextBox 22"/>
            <p:cNvSpPr txBox="1"/>
            <p:nvPr/>
          </p:nvSpPr>
          <p:spPr>
            <a:xfrm>
              <a:off x="0" y="9525"/>
              <a:ext cx="15318466" cy="1308050"/>
            </a:xfrm>
            <a:prstGeom prst="rect">
              <a:avLst/>
            </a:prstGeom>
          </p:spPr>
          <p:txBody>
            <a:bodyPr lIns="0" tIns="0" rIns="0" bIns="0" rtlCol="0" anchor="t">
              <a:spAutoFit/>
            </a:bodyPr>
            <a:lstStyle/>
            <a:p>
              <a:pPr algn="ctr" defTabSz="609630">
                <a:lnSpc>
                  <a:spcPts val="5114"/>
                </a:lnSpc>
              </a:pPr>
              <a:endParaRPr lang="en-US" sz="4334" spc="43" dirty="0">
                <a:solidFill>
                  <a:srgbClr val="FFFFFF"/>
                </a:solidFill>
                <a:latin typeface="Raleway Bold Italics"/>
              </a:endParaRPr>
            </a:p>
          </p:txBody>
        </p:sp>
        <p:sp>
          <p:nvSpPr>
            <p:cNvPr id="23" name="TextBox 23"/>
            <p:cNvSpPr txBox="1"/>
            <p:nvPr/>
          </p:nvSpPr>
          <p:spPr>
            <a:xfrm>
              <a:off x="-733430" y="-1305649"/>
              <a:ext cx="15063817" cy="1084786"/>
            </a:xfrm>
            <a:prstGeom prst="rect">
              <a:avLst/>
            </a:prstGeom>
          </p:spPr>
          <p:txBody>
            <a:bodyPr lIns="0" tIns="0" rIns="0" bIns="0" rtlCol="0" anchor="t">
              <a:spAutoFit/>
            </a:bodyPr>
            <a:lstStyle/>
            <a:p>
              <a:pPr algn="ctr" defTabSz="609630">
                <a:lnSpc>
                  <a:spcPts val="4854"/>
                </a:lnSpc>
              </a:pPr>
              <a:r>
                <a:rPr lang="tr-TR" sz="2500" b="1" spc="299" dirty="0" smtClean="0">
                  <a:solidFill>
                    <a:srgbClr val="FFFFFF"/>
                  </a:solidFill>
                  <a:latin typeface="Century Gothic" panose="020B0502020202020204" pitchFamily="34" charset="0"/>
                </a:rPr>
                <a:t>İŞ DENEYİMLERİNİN DEĞERLENDİRİLMESİ</a:t>
              </a:r>
              <a:endParaRPr lang="en-US" sz="2500" b="1" spc="299" dirty="0">
                <a:solidFill>
                  <a:srgbClr val="FFFFFF"/>
                </a:solidFill>
                <a:latin typeface="Century Gothic" panose="020B0502020202020204" pitchFamily="34" charset="0"/>
              </a:endParaRPr>
            </a:p>
          </p:txBody>
        </p:sp>
      </p:grpSp>
      <p:sp>
        <p:nvSpPr>
          <p:cNvPr id="281" name="object 88"/>
          <p:cNvSpPr/>
          <p:nvPr/>
        </p:nvSpPr>
        <p:spPr>
          <a:xfrm>
            <a:off x="7696308" y="6120397"/>
            <a:ext cx="1043952" cy="737603"/>
          </a:xfrm>
          <a:prstGeom prst="rect">
            <a:avLst/>
          </a:prstGeom>
          <a:blipFill>
            <a:blip r:embed="rId3" cstate="print"/>
            <a:stretch>
              <a:fillRect/>
            </a:stretch>
          </a:blipFill>
        </p:spPr>
        <p:txBody>
          <a:bodyPr wrap="square" lIns="0" tIns="0" rIns="0" bIns="0" rtlCol="0"/>
          <a:lstStyle/>
          <a:p>
            <a:endParaRPr/>
          </a:p>
        </p:txBody>
      </p:sp>
      <p:pic>
        <p:nvPicPr>
          <p:cNvPr id="96" name="Picture 18"/>
          <p:cNvPicPr>
            <a:picLocks noChangeAspect="1"/>
          </p:cNvPicPr>
          <p:nvPr/>
        </p:nvPicPr>
        <p:blipFill>
          <a:blip r:embed="rId4">
            <a:alphaModFix amt="88000"/>
          </a:blip>
          <a:srcRect t="2320" b="2320"/>
          <a:stretch>
            <a:fillRect/>
          </a:stretch>
        </p:blipFill>
        <p:spPr>
          <a:xfrm>
            <a:off x="9880576" y="54868"/>
            <a:ext cx="784195" cy="718699"/>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84" y="1150092"/>
            <a:ext cx="11412928" cy="5474443"/>
          </a:xfrm>
          <a:prstGeom prst="rect">
            <a:avLst/>
          </a:prstGeom>
        </p:spPr>
      </p:pic>
      <p:sp>
        <p:nvSpPr>
          <p:cNvPr id="98" name="Metin kutusu 97"/>
          <p:cNvSpPr txBox="1"/>
          <p:nvPr/>
        </p:nvSpPr>
        <p:spPr>
          <a:xfrm>
            <a:off x="6892275" y="2672424"/>
            <a:ext cx="3695969" cy="892552"/>
          </a:xfrm>
          <a:prstGeom prst="rect">
            <a:avLst/>
          </a:prstGeom>
          <a:noFill/>
        </p:spPr>
        <p:txBody>
          <a:bodyPr wrap="square" rtlCol="0">
            <a:spAutoFit/>
          </a:bodyPr>
          <a:lstStyle/>
          <a:p>
            <a:pPr algn="just"/>
            <a:r>
              <a:rPr lang="tr-TR" sz="1300" b="1" dirty="0" smtClean="0"/>
              <a:t>15 yıldaki en büyük iş deneyiminin 2 katı hesabından daha büyük sonuç veriyorsa 5 yılın toplamı ile işlem yapılır. 15 yıl içerisindeki iş deneyimlerinin en büyüğünün 3 katı aşılamaz.</a:t>
            </a:r>
            <a:endParaRPr lang="tr-TR" sz="1300" b="1" dirty="0"/>
          </a:p>
        </p:txBody>
      </p:sp>
    </p:spTree>
    <p:extLst>
      <p:ext uri="{BB962C8B-B14F-4D97-AF65-F5344CB8AC3E}">
        <p14:creationId xmlns:p14="http://schemas.microsoft.com/office/powerpoint/2010/main" val="35529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l="5555" r="5555"/>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1354588" y="279232"/>
            <a:ext cx="9482824" cy="487313"/>
          </a:xfrm>
          <a:prstGeom prst="rect">
            <a:avLst/>
          </a:prstGeom>
        </p:spPr>
        <p:txBody>
          <a:bodyPr lIns="0" tIns="0" rIns="0" bIns="0" rtlCol="0" anchor="t">
            <a:spAutoFit/>
          </a:bodyPr>
          <a:lstStyle/>
          <a:p>
            <a:pPr marL="0" marR="0" lvl="0" indent="0" algn="ctr" defTabSz="609630" rtl="0" eaLnBrk="1" fontAlgn="auto" latinLnBrk="0" hangingPunct="1">
              <a:lnSpc>
                <a:spcPts val="3840"/>
              </a:lnSpc>
              <a:spcBef>
                <a:spcPts val="0"/>
              </a:spcBef>
              <a:spcAft>
                <a:spcPts val="0"/>
              </a:spcAft>
              <a:buClrTx/>
              <a:buSzTx/>
              <a:buFontTx/>
              <a:buNone/>
              <a:tabLst/>
              <a:defRPr/>
            </a:pPr>
            <a:r>
              <a:rPr kumimoji="0" lang="en-US" sz="3000" b="0" i="0" u="none" strike="noStrike" kern="1200" cap="none" spc="90" normalizeH="0" baseline="0" noProof="0">
                <a:ln>
                  <a:noFill/>
                </a:ln>
                <a:solidFill>
                  <a:srgbClr val="FFFFFF"/>
                </a:solidFill>
                <a:effectLst/>
                <a:uLnTx/>
                <a:uFillTx/>
                <a:latin typeface="Raleway Bold Italics"/>
                <a:ea typeface="+mn-ea"/>
                <a:cs typeface="+mn-cs"/>
              </a:rPr>
              <a:t>ÖRNEK 1</a:t>
            </a:r>
          </a:p>
        </p:txBody>
      </p:sp>
      <p:sp>
        <p:nvSpPr>
          <p:cNvPr id="9" name="TextBox 9"/>
          <p:cNvSpPr txBox="1"/>
          <p:nvPr/>
        </p:nvSpPr>
        <p:spPr>
          <a:xfrm>
            <a:off x="3822700" y="747545"/>
            <a:ext cx="8026400" cy="218008"/>
          </a:xfrm>
          <a:prstGeom prst="rect">
            <a:avLst/>
          </a:prstGeom>
        </p:spPr>
        <p:txBody>
          <a:bodyPr lIns="0" tIns="0" rIns="0" bIns="0" rtlCol="0" anchor="t">
            <a:spAutoFit/>
          </a:bodyPr>
          <a:lstStyle/>
          <a:p>
            <a:pPr marL="0" marR="0" lvl="0" indent="0" algn="l" defTabSz="609630" rtl="0" eaLnBrk="1" fontAlgn="auto" latinLnBrk="0" hangingPunct="1">
              <a:lnSpc>
                <a:spcPts val="169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2"/>
          <p:cNvSpPr/>
          <p:nvPr/>
        </p:nvSpPr>
        <p:spPr>
          <a:xfrm>
            <a:off x="-1" y="0"/>
            <a:ext cx="12179293" cy="800039"/>
          </a:xfrm>
          <a:prstGeom prst="rect">
            <a:avLst/>
          </a:prstGeom>
          <a:solidFill>
            <a:srgbClr val="FFDB15"/>
          </a:solidFill>
        </p:spPr>
      </p:sp>
      <p:grpSp>
        <p:nvGrpSpPr>
          <p:cNvPr id="12" name="Group 21"/>
          <p:cNvGrpSpPr/>
          <p:nvPr/>
        </p:nvGrpSpPr>
        <p:grpSpPr>
          <a:xfrm>
            <a:off x="329702" y="54868"/>
            <a:ext cx="8827945" cy="1380314"/>
            <a:chOff x="-714146" y="-1443053"/>
            <a:chExt cx="16032612" cy="2760628"/>
          </a:xfrm>
        </p:grpSpPr>
        <p:sp>
          <p:nvSpPr>
            <p:cNvPr id="13" name="TextBox 22"/>
            <p:cNvSpPr txBox="1"/>
            <p:nvPr/>
          </p:nvSpPr>
          <p:spPr>
            <a:xfrm>
              <a:off x="0" y="9525"/>
              <a:ext cx="15318466" cy="1308050"/>
            </a:xfrm>
            <a:prstGeom prst="rect">
              <a:avLst/>
            </a:prstGeom>
          </p:spPr>
          <p:txBody>
            <a:bodyPr lIns="0" tIns="0" rIns="0" bIns="0" rtlCol="0" anchor="t">
              <a:spAutoFit/>
            </a:bodyPr>
            <a:lstStyle/>
            <a:p>
              <a:pPr marL="0" marR="0" lvl="0" indent="0" algn="ctr" defTabSz="609630" rtl="0" eaLnBrk="1" fontAlgn="auto" latinLnBrk="0" hangingPunct="1">
                <a:lnSpc>
                  <a:spcPts val="5114"/>
                </a:lnSpc>
                <a:spcBef>
                  <a:spcPts val="0"/>
                </a:spcBef>
                <a:spcAft>
                  <a:spcPts val="0"/>
                </a:spcAft>
                <a:buClrTx/>
                <a:buSzTx/>
                <a:buFontTx/>
                <a:buNone/>
                <a:tabLst/>
                <a:defRPr/>
              </a:pPr>
              <a:endParaRPr kumimoji="0" lang="en-US" sz="4334" b="0" i="0" u="none" strike="noStrike" kern="1200" cap="none" spc="43" normalizeH="0" baseline="0" noProof="0" dirty="0">
                <a:ln>
                  <a:noFill/>
                </a:ln>
                <a:solidFill>
                  <a:srgbClr val="FFFFFF"/>
                </a:solidFill>
                <a:effectLst/>
                <a:uLnTx/>
                <a:uFillTx/>
                <a:latin typeface="Raleway Bold Italics"/>
                <a:ea typeface="+mn-ea"/>
                <a:cs typeface="+mn-cs"/>
              </a:endParaRPr>
            </a:p>
          </p:txBody>
        </p:sp>
        <p:sp>
          <p:nvSpPr>
            <p:cNvPr id="14" name="TextBox 23"/>
            <p:cNvSpPr txBox="1"/>
            <p:nvPr/>
          </p:nvSpPr>
          <p:spPr>
            <a:xfrm>
              <a:off x="-714146" y="-1443053"/>
              <a:ext cx="15063817" cy="1054392"/>
            </a:xfrm>
            <a:prstGeom prst="rect">
              <a:avLst/>
            </a:prstGeom>
          </p:spPr>
          <p:txBody>
            <a:bodyPr lIns="0" tIns="0" rIns="0" bIns="0" rtlCol="0" anchor="t">
              <a:spAutoFit/>
            </a:bodyPr>
            <a:lstStyle/>
            <a:p>
              <a:pPr marL="0" marR="0" lvl="0" indent="0" algn="ctr" defTabSz="609630" rtl="0" eaLnBrk="1" fontAlgn="auto" latinLnBrk="0" hangingPunct="1">
                <a:lnSpc>
                  <a:spcPts val="4854"/>
                </a:lnSpc>
                <a:spcBef>
                  <a:spcPts val="0"/>
                </a:spcBef>
                <a:spcAft>
                  <a:spcPts val="0"/>
                </a:spcAft>
                <a:buClrTx/>
                <a:buSzTx/>
                <a:buFontTx/>
                <a:buNone/>
                <a:tabLst/>
                <a:defRPr/>
              </a:pPr>
              <a:r>
                <a:rPr kumimoji="0" lang="tr-TR" sz="2000" b="1" i="0" u="none" strike="noStrike" kern="1200" cap="none" spc="299" normalizeH="0" baseline="0" noProof="0" dirty="0" smtClean="0">
                  <a:ln>
                    <a:noFill/>
                  </a:ln>
                  <a:solidFill>
                    <a:prstClr val="black"/>
                  </a:solidFill>
                  <a:effectLst/>
                  <a:uLnTx/>
                  <a:uFillTx/>
                  <a:latin typeface="Century Gothic" panose="020B0502020202020204" pitchFamily="34" charset="0"/>
                  <a:ea typeface="+mn-ea"/>
                  <a:cs typeface="+mn-cs"/>
                </a:rPr>
                <a:t>İŞ DENEYİMLERİNİN DEĞERLENDİRİLMESİ ÖRNEK:</a:t>
              </a:r>
              <a:endParaRPr kumimoji="0" lang="en-US" sz="2000" b="1" i="0" u="none" strike="noStrike" kern="1200" cap="none" spc="299" normalizeH="0" baseline="0" noProof="0" dirty="0">
                <a:ln>
                  <a:noFill/>
                </a:ln>
                <a:solidFill>
                  <a:prstClr val="black"/>
                </a:solidFill>
                <a:effectLst/>
                <a:uLnTx/>
                <a:uFillTx/>
                <a:latin typeface="Century Gothic" panose="020B0502020202020204" pitchFamily="34" charset="0"/>
                <a:ea typeface="+mn-ea"/>
                <a:cs typeface="+mn-cs"/>
              </a:endParaRPr>
            </a:p>
          </p:txBody>
        </p:sp>
      </p:grpSp>
      <p:pic>
        <p:nvPicPr>
          <p:cNvPr id="15" name="Picture 18"/>
          <p:cNvPicPr>
            <a:picLocks noChangeAspect="1"/>
          </p:cNvPicPr>
          <p:nvPr/>
        </p:nvPicPr>
        <p:blipFill>
          <a:blip r:embed="rId3">
            <a:alphaModFix amt="88000"/>
          </a:blip>
          <a:srcRect t="2320" b="2320"/>
          <a:stretch>
            <a:fillRect/>
          </a:stretch>
        </p:blipFill>
        <p:spPr>
          <a:xfrm>
            <a:off x="9880576" y="54868"/>
            <a:ext cx="784195" cy="718699"/>
          </a:xfrm>
          <a:prstGeom prst="rect">
            <a:avLst/>
          </a:prstGeom>
        </p:spPr>
      </p:pic>
      <p:pic>
        <p:nvPicPr>
          <p:cNvPr id="16" name="Resim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23" y="876493"/>
            <a:ext cx="4027472" cy="5835592"/>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339" y="854907"/>
            <a:ext cx="7223761" cy="5857178"/>
          </a:xfrm>
          <a:prstGeom prst="rect">
            <a:avLst/>
          </a:prstGeom>
        </p:spPr>
      </p:pic>
    </p:spTree>
    <p:extLst>
      <p:ext uri="{BB962C8B-B14F-4D97-AF65-F5344CB8AC3E}">
        <p14:creationId xmlns:p14="http://schemas.microsoft.com/office/powerpoint/2010/main" val="13498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20521" y="2640924"/>
            <a:ext cx="9923400" cy="1282402"/>
          </a:xfrm>
          <a:prstGeom prst="rect">
            <a:avLst/>
          </a:prstGeom>
        </p:spPr>
        <p:txBody>
          <a:bodyPr wrap="square" lIns="0" tIns="0" rIns="0" bIns="0" rtlCol="0" anchor="t">
            <a:spAutoFit/>
          </a:bodyPr>
          <a:lstStyle/>
          <a:p>
            <a:pPr algn="ctr" defTabSz="609630">
              <a:lnSpc>
                <a:spcPts val="5000"/>
              </a:lnSpc>
            </a:pPr>
            <a:r>
              <a:rPr lang="tr-TR" sz="4000" b="1" spc="90" dirty="0" smtClean="0">
                <a:solidFill>
                  <a:srgbClr val="FFFF00"/>
                </a:solidFill>
                <a:latin typeface="Century Gothic" panose="020B0502020202020204" pitchFamily="34" charset="0"/>
              </a:rPr>
              <a:t>MÜTEAHHİT YETERLİK SİSTEMİNE İLİŞKİN SIKÇA SORULAN SORULAR?</a:t>
            </a:r>
            <a:endParaRPr lang="en-US" sz="4000" b="1" spc="90" dirty="0">
              <a:solidFill>
                <a:srgbClr val="FFFF00"/>
              </a:solidFill>
              <a:latin typeface="Century Gothic" panose="020B0502020202020204" pitchFamily="34" charset="0"/>
            </a:endParaRPr>
          </a:p>
        </p:txBody>
      </p:sp>
      <p:sp>
        <p:nvSpPr>
          <p:cNvPr id="3" name="TextBox 3"/>
          <p:cNvSpPr txBox="1"/>
          <p:nvPr/>
        </p:nvSpPr>
        <p:spPr>
          <a:xfrm>
            <a:off x="812392" y="4394406"/>
            <a:ext cx="9292732" cy="397545"/>
          </a:xfrm>
          <a:prstGeom prst="rect">
            <a:avLst/>
          </a:prstGeom>
        </p:spPr>
        <p:txBody>
          <a:bodyPr lIns="0" tIns="0" rIns="0" bIns="0" rtlCol="0" anchor="t">
            <a:spAutoFit/>
          </a:bodyPr>
          <a:lstStyle/>
          <a:p>
            <a:pPr defTabSz="609630">
              <a:lnSpc>
                <a:spcPts val="3120"/>
              </a:lnSpc>
            </a:pPr>
            <a:endParaRPr sz="1200">
              <a:solidFill>
                <a:prstClr val="black"/>
              </a:solidFill>
            </a:endParaRPr>
          </a:p>
        </p:txBody>
      </p:sp>
      <p:grpSp>
        <p:nvGrpSpPr>
          <p:cNvPr id="6" name="Group 6"/>
          <p:cNvGrpSpPr/>
          <p:nvPr/>
        </p:nvGrpSpPr>
        <p:grpSpPr>
          <a:xfrm>
            <a:off x="10382717" y="-1"/>
            <a:ext cx="1809283" cy="6858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sp>
        <p:nvSpPr>
          <p:cNvPr id="10" name="TextBox 10"/>
          <p:cNvSpPr txBox="1"/>
          <p:nvPr/>
        </p:nvSpPr>
        <p:spPr>
          <a:xfrm>
            <a:off x="685800" y="995540"/>
            <a:ext cx="9419324" cy="243656"/>
          </a:xfrm>
          <a:prstGeom prst="rect">
            <a:avLst/>
          </a:prstGeom>
        </p:spPr>
        <p:txBody>
          <a:bodyPr lIns="0" tIns="0" rIns="0" bIns="0" rtlCol="0" anchor="t">
            <a:spAutoFit/>
          </a:bodyPr>
          <a:lstStyle/>
          <a:p>
            <a:pPr defTabSz="609630">
              <a:lnSpc>
                <a:spcPts val="1883"/>
              </a:lnSpc>
            </a:pPr>
            <a:endParaRPr sz="1200">
              <a:solidFill>
                <a:prstClr val="black"/>
              </a:solidFill>
            </a:endParaRPr>
          </a:p>
        </p:txBody>
      </p:sp>
      <p:pic>
        <p:nvPicPr>
          <p:cNvPr id="12" name="Picture 12"/>
          <p:cNvPicPr>
            <a:picLocks noChangeAspect="1"/>
          </p:cNvPicPr>
          <p:nvPr/>
        </p:nvPicPr>
        <p:blipFill>
          <a:blip r:embed="rId3">
            <a:alphaModFix amt="76000"/>
          </a:blip>
          <a:srcRect/>
          <a:stretch>
            <a:fillRect/>
          </a:stretch>
        </p:blipFill>
        <p:spPr>
          <a:xfrm>
            <a:off x="10560050" y="130810"/>
            <a:ext cx="1540656" cy="1540656"/>
          </a:xfrm>
          <a:prstGeom prst="rect">
            <a:avLst/>
          </a:prstGeom>
        </p:spPr>
      </p:pic>
    </p:spTree>
    <p:extLst>
      <p:ext uri="{BB962C8B-B14F-4D97-AF65-F5344CB8AC3E}">
        <p14:creationId xmlns:p14="http://schemas.microsoft.com/office/powerpoint/2010/main" val="335925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49625"/>
            <a:ext cx="12192000" cy="2507453"/>
            <a:chOff x="0" y="0"/>
            <a:chExt cx="24911385" cy="5014905"/>
          </a:xfrm>
        </p:grpSpPr>
        <p:sp>
          <p:nvSpPr>
            <p:cNvPr id="3" name="AutoShape 3"/>
            <p:cNvSpPr/>
            <p:nvPr/>
          </p:nvSpPr>
          <p:spPr>
            <a:xfrm>
              <a:off x="0" y="786102"/>
              <a:ext cx="24911385" cy="4228804"/>
            </a:xfrm>
            <a:prstGeom prst="rect">
              <a:avLst/>
            </a:prstGeom>
            <a:solidFill>
              <a:srgbClr val="020301"/>
            </a:solidFill>
          </p:spPr>
        </p:sp>
        <p:grpSp>
          <p:nvGrpSpPr>
            <p:cNvPr id="4" name="Group 4"/>
            <p:cNvGrpSpPr/>
            <p:nvPr/>
          </p:nvGrpSpPr>
          <p:grpSpPr>
            <a:xfrm>
              <a:off x="1635292" y="0"/>
              <a:ext cx="1558232" cy="956493"/>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pic>
        <p:nvPicPr>
          <p:cNvPr id="6" name="Picture 6"/>
          <p:cNvPicPr>
            <a:picLocks noChangeAspect="1"/>
          </p:cNvPicPr>
          <p:nvPr/>
        </p:nvPicPr>
        <p:blipFill>
          <a:blip r:embed="rId2"/>
          <a:srcRect/>
          <a:stretch>
            <a:fillRect/>
          </a:stretch>
        </p:blipFill>
        <p:spPr>
          <a:xfrm>
            <a:off x="8510847" y="1057525"/>
            <a:ext cx="3602475" cy="2536508"/>
          </a:xfrm>
          <a:prstGeom prst="rect">
            <a:avLst/>
          </a:prstGeom>
        </p:spPr>
      </p:pic>
      <p:pic>
        <p:nvPicPr>
          <p:cNvPr id="7" name="Picture 7"/>
          <p:cNvPicPr>
            <a:picLocks noChangeAspect="1"/>
          </p:cNvPicPr>
          <p:nvPr/>
        </p:nvPicPr>
        <p:blipFill>
          <a:blip r:embed="rId3">
            <a:alphaModFix amt="25000"/>
          </a:blip>
          <a:srcRect t="19946" b="19946"/>
          <a:stretch>
            <a:fillRect/>
          </a:stretch>
        </p:blipFill>
        <p:spPr>
          <a:xfrm>
            <a:off x="0" y="0"/>
            <a:ext cx="12192000" cy="4825373"/>
          </a:xfrm>
          <a:prstGeom prst="rect">
            <a:avLst/>
          </a:prstGeom>
        </p:spPr>
      </p:pic>
      <p:grpSp>
        <p:nvGrpSpPr>
          <p:cNvPr id="8" name="Group 8"/>
          <p:cNvGrpSpPr/>
          <p:nvPr/>
        </p:nvGrpSpPr>
        <p:grpSpPr>
          <a:xfrm>
            <a:off x="685801" y="206696"/>
            <a:ext cx="7825047" cy="4312585"/>
            <a:chOff x="0" y="9525"/>
            <a:chExt cx="15650095" cy="8625169"/>
          </a:xfrm>
        </p:grpSpPr>
        <p:sp>
          <p:nvSpPr>
            <p:cNvPr id="9" name="TextBox 9"/>
            <p:cNvSpPr txBox="1"/>
            <p:nvPr/>
          </p:nvSpPr>
          <p:spPr>
            <a:xfrm>
              <a:off x="0" y="9525"/>
              <a:ext cx="15650091" cy="2257028"/>
            </a:xfrm>
            <a:prstGeom prst="rect">
              <a:avLst/>
            </a:prstGeom>
          </p:spPr>
          <p:txBody>
            <a:bodyPr lIns="0" tIns="0" rIns="0" bIns="0" rtlCol="0" anchor="t">
              <a:spAutoFit/>
            </a:bodyPr>
            <a:lstStyle/>
            <a:p>
              <a:pPr defTabSz="609630">
                <a:lnSpc>
                  <a:spcPts val="4384"/>
                </a:lnSpc>
              </a:pPr>
              <a:r>
                <a:rPr lang="en-US" sz="3715" b="1" spc="37" dirty="0">
                  <a:solidFill>
                    <a:srgbClr val="FF0000"/>
                  </a:solidFill>
                  <a:latin typeface="Century Gothic" panose="020B0502020202020204" pitchFamily="34" charset="0"/>
                </a:rPr>
                <a:t>YEN</a:t>
              </a:r>
              <a:r>
                <a:rPr lang="tr-TR" sz="3715" b="1" spc="37" dirty="0">
                  <a:solidFill>
                    <a:srgbClr val="FF0000"/>
                  </a:solidFill>
                  <a:latin typeface="Century Gothic" panose="020B0502020202020204" pitchFamily="34" charset="0"/>
                </a:rPr>
                <a:t>İ</a:t>
              </a:r>
              <a:r>
                <a:rPr lang="en-US" sz="3715" b="1" spc="37" dirty="0">
                  <a:solidFill>
                    <a:srgbClr val="FF0000"/>
                  </a:solidFill>
                  <a:latin typeface="Century Gothic" panose="020B0502020202020204" pitchFamily="34" charset="0"/>
                </a:rPr>
                <a:t> YÖNETMEL</a:t>
              </a:r>
              <a:r>
                <a:rPr lang="tr-TR" sz="3715" b="1" spc="37" dirty="0">
                  <a:solidFill>
                    <a:srgbClr val="FF0000"/>
                  </a:solidFill>
                  <a:latin typeface="Century Gothic" panose="020B0502020202020204" pitchFamily="34" charset="0"/>
                </a:rPr>
                <a:t>İ</a:t>
              </a:r>
              <a:r>
                <a:rPr lang="en-US" sz="3715" b="1" spc="37" dirty="0">
                  <a:solidFill>
                    <a:srgbClr val="FF0000"/>
                  </a:solidFill>
                  <a:latin typeface="Century Gothic" panose="020B0502020202020204" pitchFamily="34" charset="0"/>
                </a:rPr>
                <a:t>K DOĞRULTUSUNDA;</a:t>
              </a:r>
            </a:p>
          </p:txBody>
        </p:sp>
        <p:sp>
          <p:nvSpPr>
            <p:cNvPr id="10" name="TextBox 10"/>
            <p:cNvSpPr txBox="1"/>
            <p:nvPr/>
          </p:nvSpPr>
          <p:spPr>
            <a:xfrm>
              <a:off x="0" y="2709997"/>
              <a:ext cx="15650095" cy="5924697"/>
            </a:xfrm>
            <a:prstGeom prst="rect">
              <a:avLst/>
            </a:prstGeom>
          </p:spPr>
          <p:txBody>
            <a:bodyPr lIns="0" tIns="0" rIns="0" bIns="0" rtlCol="0" anchor="t">
              <a:spAutoFit/>
            </a:bodyPr>
            <a:lstStyle/>
            <a:p>
              <a:pPr defTabSz="609630">
                <a:lnSpc>
                  <a:spcPts val="3291"/>
                </a:lnSpc>
              </a:pPr>
              <a:r>
                <a:rPr lang="en-US" sz="2531" b="1" spc="202" dirty="0">
                  <a:solidFill>
                    <a:srgbClr val="020301"/>
                  </a:solidFill>
                  <a:latin typeface="Century Gothic" panose="020B0502020202020204" pitchFamily="34" charset="0"/>
                </a:rPr>
                <a:t>YAPI RUHSATINA TÂB</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 HER TÜRLÜ YAPIM </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Ş</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NDE, YAPI MÜTEAHH</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TL</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Ğ</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N</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 ÜSTLENECEK OLAN GERÇEK VE TÜZEL K</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Ş</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LER;  EKONOM</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K VE MAL</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 MESLEK</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 VE TEKN</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K YETERL</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KLER</a:t>
              </a:r>
              <a:r>
                <a:rPr lang="tr-TR" sz="2531" b="1" spc="202" dirty="0">
                  <a:solidFill>
                    <a:srgbClr val="020301"/>
                  </a:solidFill>
                  <a:latin typeface="Century Gothic" panose="020B0502020202020204" pitchFamily="34" charset="0"/>
                </a:rPr>
                <a:t>İ</a:t>
              </a:r>
              <a:r>
                <a:rPr lang="en-US" sz="2531" b="1" spc="202" dirty="0">
                  <a:solidFill>
                    <a:srgbClr val="020301"/>
                  </a:solidFill>
                  <a:latin typeface="Century Gothic" panose="020B0502020202020204" pitchFamily="34" charset="0"/>
                </a:rPr>
                <a:t> ESAS ALINARAK; </a:t>
              </a:r>
              <a:r>
                <a:rPr lang="en-US" sz="2531" b="1" spc="202" dirty="0">
                  <a:solidFill>
                    <a:srgbClr val="FF0000"/>
                  </a:solidFill>
                  <a:latin typeface="Century Gothic" panose="020B0502020202020204" pitchFamily="34" charset="0"/>
                </a:rPr>
                <a:t>A, B, C, D, E, F, G, H VE GEÇ</a:t>
              </a:r>
              <a:r>
                <a:rPr lang="tr-TR" sz="2531" b="1" spc="202" dirty="0">
                  <a:solidFill>
                    <a:srgbClr val="FF0000"/>
                  </a:solidFill>
                  <a:latin typeface="Century Gothic" panose="020B0502020202020204" pitchFamily="34" charset="0"/>
                </a:rPr>
                <a:t>İ</a:t>
              </a:r>
              <a:r>
                <a:rPr lang="en-US" sz="2531" b="1" spc="202" dirty="0">
                  <a:solidFill>
                    <a:srgbClr val="FF0000"/>
                  </a:solidFill>
                  <a:latin typeface="Century Gothic" panose="020B0502020202020204" pitchFamily="34" charset="0"/>
                </a:rPr>
                <a:t>C</a:t>
              </a:r>
              <a:r>
                <a:rPr lang="tr-TR" sz="2531" b="1" spc="202" dirty="0">
                  <a:solidFill>
                    <a:srgbClr val="FF0000"/>
                  </a:solidFill>
                  <a:latin typeface="Century Gothic" panose="020B0502020202020204" pitchFamily="34" charset="0"/>
                </a:rPr>
                <a:t>İ</a:t>
              </a:r>
              <a:r>
                <a:rPr lang="en-US" sz="2531" b="1" spc="202" dirty="0">
                  <a:solidFill>
                    <a:srgbClr val="020301"/>
                  </a:solidFill>
                  <a:latin typeface="Century Gothic" panose="020B0502020202020204" pitchFamily="34" charset="0"/>
                </a:rPr>
                <a:t> OLMAK ÜZERE </a:t>
              </a:r>
              <a:r>
                <a:rPr lang="tr-TR" sz="2531" b="1" spc="202" dirty="0" smtClean="0">
                  <a:solidFill>
                    <a:srgbClr val="020301"/>
                  </a:solidFill>
                  <a:latin typeface="Century Gothic" panose="020B0502020202020204" pitchFamily="34" charset="0"/>
                </a:rPr>
                <a:t>SINIFLANDIRILMAKTADIR</a:t>
              </a:r>
              <a:r>
                <a:rPr lang="en-US" sz="2531" b="1" spc="202" dirty="0" smtClean="0">
                  <a:solidFill>
                    <a:srgbClr val="020301"/>
                  </a:solidFill>
                  <a:latin typeface="Century Gothic" panose="020B0502020202020204" pitchFamily="34" charset="0"/>
                </a:rPr>
                <a:t>.</a:t>
              </a:r>
              <a:endParaRPr lang="en-US" sz="2531" b="1" spc="202" dirty="0">
                <a:solidFill>
                  <a:srgbClr val="020301"/>
                </a:solidFill>
                <a:latin typeface="Century Gothic" panose="020B0502020202020204" pitchFamily="34" charset="0"/>
              </a:endParaRPr>
            </a:p>
          </p:txBody>
        </p:sp>
      </p:grpSp>
      <p:pic>
        <p:nvPicPr>
          <p:cNvPr id="11" name="Picture 11"/>
          <p:cNvPicPr>
            <a:picLocks noChangeAspect="1"/>
          </p:cNvPicPr>
          <p:nvPr/>
        </p:nvPicPr>
        <p:blipFill rotWithShape="1">
          <a:blip r:embed="rId4">
            <a:alphaModFix amt="82000"/>
          </a:blip>
          <a:srcRect l="2736" t="16560" b="50657"/>
          <a:stretch/>
        </p:blipFill>
        <p:spPr>
          <a:xfrm>
            <a:off x="0" y="4825374"/>
            <a:ext cx="12192000" cy="2131704"/>
          </a:xfrm>
          <a:prstGeom prst="rect">
            <a:avLst/>
          </a:prstGeom>
        </p:spPr>
      </p:pic>
    </p:spTree>
    <p:extLst>
      <p:ext uri="{BB962C8B-B14F-4D97-AF65-F5344CB8AC3E}">
        <p14:creationId xmlns:p14="http://schemas.microsoft.com/office/powerpoint/2010/main" val="16231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49243" y="1117368"/>
            <a:ext cx="9923400" cy="974626"/>
          </a:xfrm>
          <a:prstGeom prst="rect">
            <a:avLst/>
          </a:prstGeom>
        </p:spPr>
        <p:txBody>
          <a:bodyPr wrap="square" lIns="0" tIns="0" rIns="0" bIns="0" rtlCol="0" anchor="t">
            <a:spAutoFit/>
          </a:bodyPr>
          <a:lstStyle/>
          <a:p>
            <a:pPr algn="ctr" defTabSz="609630">
              <a:lnSpc>
                <a:spcPts val="3840"/>
              </a:lnSpc>
            </a:pPr>
            <a:r>
              <a:rPr lang="en-US" sz="3500" b="1" spc="90" dirty="0">
                <a:solidFill>
                  <a:srgbClr val="FFFF00"/>
                </a:solidFill>
                <a:latin typeface="Century Gothic" panose="020B0502020202020204" pitchFamily="34" charset="0"/>
              </a:rPr>
              <a:t>KAT/ARSA KARŞILIĞI İNŞAAT İŞLERİNDE İŞ DENEYİM TUTARININ </a:t>
            </a:r>
            <a:r>
              <a:rPr lang="en-US" sz="3500" b="1" spc="90" dirty="0" smtClean="0">
                <a:solidFill>
                  <a:srgbClr val="FFFF00"/>
                </a:solidFill>
                <a:latin typeface="Century Gothic" panose="020B0502020202020204" pitchFamily="34" charset="0"/>
              </a:rPr>
              <a:t>TESPİTİ</a:t>
            </a:r>
            <a:r>
              <a:rPr lang="tr-TR" sz="3500" b="1" spc="90" dirty="0" smtClean="0">
                <a:solidFill>
                  <a:srgbClr val="FFFF00"/>
                </a:solidFill>
                <a:latin typeface="Century Gothic" panose="020B0502020202020204" pitchFamily="34" charset="0"/>
              </a:rPr>
              <a:t> NASIL YAPILIR?</a:t>
            </a:r>
            <a:endParaRPr lang="en-US" sz="3500" b="1" spc="90" dirty="0">
              <a:solidFill>
                <a:srgbClr val="FFFF00"/>
              </a:solidFill>
              <a:latin typeface="Century Gothic" panose="020B0502020202020204" pitchFamily="34" charset="0"/>
            </a:endParaRPr>
          </a:p>
        </p:txBody>
      </p:sp>
      <p:sp>
        <p:nvSpPr>
          <p:cNvPr id="3" name="TextBox 3"/>
          <p:cNvSpPr txBox="1"/>
          <p:nvPr/>
        </p:nvSpPr>
        <p:spPr>
          <a:xfrm>
            <a:off x="812392" y="4394406"/>
            <a:ext cx="9292732" cy="397545"/>
          </a:xfrm>
          <a:prstGeom prst="rect">
            <a:avLst/>
          </a:prstGeom>
        </p:spPr>
        <p:txBody>
          <a:bodyPr lIns="0" tIns="0" rIns="0" bIns="0" rtlCol="0" anchor="t">
            <a:spAutoFit/>
          </a:bodyPr>
          <a:lstStyle/>
          <a:p>
            <a:pPr defTabSz="609630">
              <a:lnSpc>
                <a:spcPts val="3120"/>
              </a:lnSpc>
            </a:pPr>
            <a:endParaRPr sz="1200">
              <a:solidFill>
                <a:prstClr val="black"/>
              </a:solidFill>
              <a:latin typeface="Calibri"/>
            </a:endParaRPr>
          </a:p>
        </p:txBody>
      </p:sp>
      <p:grpSp>
        <p:nvGrpSpPr>
          <p:cNvPr id="6" name="Group 6"/>
          <p:cNvGrpSpPr/>
          <p:nvPr/>
        </p:nvGrpSpPr>
        <p:grpSpPr>
          <a:xfrm>
            <a:off x="10382717" y="-1"/>
            <a:ext cx="1809283" cy="6858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grpSp>
        <p:nvGrpSpPr>
          <p:cNvPr id="9" name="Group 9"/>
          <p:cNvGrpSpPr/>
          <p:nvPr/>
        </p:nvGrpSpPr>
        <p:grpSpPr>
          <a:xfrm>
            <a:off x="501281" y="995540"/>
            <a:ext cx="9603843" cy="5905962"/>
            <a:chOff x="-369038" y="-28575"/>
            <a:chExt cx="19207686" cy="11811923"/>
          </a:xfrm>
        </p:grpSpPr>
        <p:sp>
          <p:nvSpPr>
            <p:cNvPr id="10" name="TextBox 10"/>
            <p:cNvSpPr txBox="1"/>
            <p:nvPr/>
          </p:nvSpPr>
          <p:spPr>
            <a:xfrm>
              <a:off x="0" y="-28575"/>
              <a:ext cx="18838648" cy="487312"/>
            </a:xfrm>
            <a:prstGeom prst="rect">
              <a:avLst/>
            </a:prstGeom>
          </p:spPr>
          <p:txBody>
            <a:bodyPr lIns="0" tIns="0" rIns="0" bIns="0" rtlCol="0" anchor="t">
              <a:spAutoFit/>
            </a:bodyPr>
            <a:lstStyle/>
            <a:p>
              <a:pPr defTabSz="609630">
                <a:lnSpc>
                  <a:spcPts val="1883"/>
                </a:lnSpc>
              </a:pPr>
              <a:endParaRPr sz="1200">
                <a:solidFill>
                  <a:prstClr val="black"/>
                </a:solidFill>
                <a:latin typeface="Calibri"/>
              </a:endParaRPr>
            </a:p>
          </p:txBody>
        </p:sp>
        <p:sp>
          <p:nvSpPr>
            <p:cNvPr id="11" name="TextBox 11"/>
            <p:cNvSpPr txBox="1"/>
            <p:nvPr/>
          </p:nvSpPr>
          <p:spPr>
            <a:xfrm>
              <a:off x="-369038" y="2550053"/>
              <a:ext cx="18838648" cy="9233295"/>
            </a:xfrm>
            <a:prstGeom prst="rect">
              <a:avLst/>
            </a:prstGeom>
          </p:spPr>
          <p:txBody>
            <a:bodyPr lIns="0" tIns="0" rIns="0" bIns="0" rtlCol="0" anchor="t">
              <a:spAutoFit/>
            </a:bodyPr>
            <a:lstStyle/>
            <a:p>
              <a:pPr algn="just" defTabSz="609630">
                <a:lnSpc>
                  <a:spcPts val="3000"/>
                </a:lnSpc>
              </a:pPr>
              <a:r>
                <a:rPr lang="en-US" sz="3000" b="1" spc="24" dirty="0" smtClean="0">
                  <a:solidFill>
                    <a:srgbClr val="FF0000"/>
                  </a:solidFill>
                  <a:latin typeface="Century Gothic" panose="020B0502020202020204" pitchFamily="34" charset="0"/>
                </a:rPr>
                <a:t>Kat </a:t>
              </a:r>
              <a:r>
                <a:rPr lang="en-US" sz="3000" b="1" spc="24" dirty="0" err="1">
                  <a:solidFill>
                    <a:srgbClr val="FF0000"/>
                  </a:solidFill>
                  <a:latin typeface="Century Gothic" panose="020B0502020202020204" pitchFamily="34" charset="0"/>
                </a:rPr>
                <a:t>ve</a:t>
              </a:r>
              <a:r>
                <a:rPr lang="en-US" sz="3000" b="1" spc="24" dirty="0">
                  <a:solidFill>
                    <a:srgbClr val="FF0000"/>
                  </a:solidFill>
                  <a:latin typeface="Century Gothic" panose="020B0502020202020204" pitchFamily="34" charset="0"/>
                </a:rPr>
                <a:t>/</a:t>
              </a:r>
              <a:r>
                <a:rPr lang="en-US" sz="3000" b="1" spc="24" dirty="0" err="1">
                  <a:solidFill>
                    <a:srgbClr val="FF0000"/>
                  </a:solidFill>
                  <a:latin typeface="Century Gothic" panose="020B0502020202020204" pitchFamily="34" charset="0"/>
                </a:rPr>
                <a:t>veya</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arsa</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karşılığı</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inşaat</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işlerine</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ilişkin</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iş</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deneyim</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tutarının</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tespitinde</a:t>
              </a:r>
              <a:r>
                <a:rPr lang="en-US" sz="3000" b="1" spc="24" dirty="0">
                  <a:solidFill>
                    <a:srgbClr val="FFFFFF"/>
                  </a:solidFill>
                  <a:latin typeface="Century Gothic" panose="020B0502020202020204" pitchFamily="34" charset="0"/>
                </a:rPr>
                <a:t>, </a:t>
              </a:r>
              <a:r>
                <a:rPr lang="en-US" sz="3000" b="1" spc="24" dirty="0" err="1" smtClean="0">
                  <a:solidFill>
                    <a:srgbClr val="FFFFFF"/>
                  </a:solidFill>
                  <a:latin typeface="Century Gothic" panose="020B0502020202020204" pitchFamily="34" charset="0"/>
                </a:rPr>
                <a:t>yapı</a:t>
              </a:r>
              <a:r>
                <a:rPr lang="en-US" sz="3000" b="1" spc="24" dirty="0" smtClean="0">
                  <a:solidFill>
                    <a:srgbClr val="FFFFFF"/>
                  </a:solidFill>
                  <a:latin typeface="Century Gothic" panose="020B0502020202020204" pitchFamily="34" charset="0"/>
                </a:rPr>
                <a:t> </a:t>
              </a:r>
              <a:r>
                <a:rPr lang="en-US" sz="3000" b="1" spc="24" dirty="0" err="1" smtClean="0">
                  <a:solidFill>
                    <a:srgbClr val="FFFFFF"/>
                  </a:solidFill>
                  <a:latin typeface="Century Gothic" panose="020B0502020202020204" pitchFamily="34" charset="0"/>
                </a:rPr>
                <a:t>ruhsatında</a:t>
              </a:r>
              <a:r>
                <a:rPr lang="en-US" sz="3000" b="1" spc="24" dirty="0" smtClean="0">
                  <a:solidFill>
                    <a:srgbClr val="FFFFFF"/>
                  </a:solidFill>
                  <a:latin typeface="Century Gothic" panose="020B0502020202020204" pitchFamily="34" charset="0"/>
                </a:rPr>
                <a:t> </a:t>
              </a:r>
              <a:r>
                <a:rPr lang="en-US" sz="3000" b="1" spc="24" dirty="0" err="1" smtClean="0">
                  <a:solidFill>
                    <a:srgbClr val="FFFFFF"/>
                  </a:solidFill>
                  <a:latin typeface="Century Gothic" panose="020B0502020202020204" pitchFamily="34" charset="0"/>
                </a:rPr>
                <a:t>belirtilen</a:t>
              </a:r>
              <a:r>
                <a:rPr lang="en-US" sz="3000" b="1" spc="24" dirty="0" smtClean="0">
                  <a:solidFill>
                    <a:srgbClr val="FFFFFF"/>
                  </a:solidFill>
                  <a:latin typeface="Century Gothic" panose="020B0502020202020204" pitchFamily="34" charset="0"/>
                </a:rPr>
                <a:t> </a:t>
              </a:r>
              <a:r>
                <a:rPr lang="en-US" sz="3000" b="1" spc="24" dirty="0" err="1" smtClean="0">
                  <a:solidFill>
                    <a:srgbClr val="FFFFFF"/>
                  </a:solidFill>
                  <a:latin typeface="Century Gothic" panose="020B0502020202020204" pitchFamily="34" charset="0"/>
                </a:rPr>
                <a:t>inşaatın</a:t>
              </a:r>
              <a:r>
                <a:rPr lang="en-US" sz="3000" b="1" spc="24" dirty="0" smtClean="0">
                  <a:solidFill>
                    <a:srgbClr val="FFFFFF"/>
                  </a:solidFill>
                  <a:latin typeface="Century Gothic" panose="020B0502020202020204" pitchFamily="34" charset="0"/>
                </a:rPr>
                <a:t> </a:t>
              </a:r>
              <a:r>
                <a:rPr lang="en-US" sz="3000" b="1" spc="24" dirty="0" err="1" smtClean="0">
                  <a:solidFill>
                    <a:srgbClr val="FFFFFF"/>
                  </a:solidFill>
                  <a:latin typeface="Century Gothic" panose="020B0502020202020204" pitchFamily="34" charset="0"/>
                </a:rPr>
                <a:t>yüzölçümü</a:t>
              </a:r>
              <a:r>
                <a:rPr lang="en-US" sz="3000" b="1" spc="24" dirty="0" smtClean="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ile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sözleşmenin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imzalandığı</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yıla</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ait</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Çevre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ve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Şehircilik</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Bakanlığının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Mimarlık</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ve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Mühendislik</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Hizmet</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Bedellerinin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Hesabında</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Kullanılacak</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Yapı</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Yaklaşık</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Birim</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Maliyetleri</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Hakkında</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Tebliğde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inşaatın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sınıfına</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ve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grubuna</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göre</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belirlenen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yapı</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birim</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maliyetinin</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çarpılması</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suretiyle</a:t>
              </a:r>
              <a:r>
                <a:rPr lang="en-US" sz="3000" b="1" spc="24" dirty="0">
                  <a:solidFill>
                    <a:srgbClr val="FFFFFF"/>
                  </a:solidFill>
                  <a:latin typeface="Century Gothic" panose="020B0502020202020204" pitchFamily="34" charset="0"/>
                </a:rPr>
                <a:t> </a:t>
              </a:r>
              <a:r>
                <a:rPr lang="en-US" sz="3000" b="1" spc="24" dirty="0" err="1">
                  <a:solidFill>
                    <a:srgbClr val="FF0000"/>
                  </a:solidFill>
                  <a:latin typeface="Century Gothic" panose="020B0502020202020204" pitchFamily="34" charset="0"/>
                </a:rPr>
                <a:t>hesaplanan</a:t>
              </a:r>
              <a:r>
                <a:rPr lang="en-US" sz="3000" b="1" spc="24" dirty="0">
                  <a:solidFill>
                    <a:srgbClr val="FF0000"/>
                  </a:solidFill>
                  <a:latin typeface="Century Gothic" panose="020B0502020202020204" pitchFamily="34" charset="0"/>
                </a:rPr>
                <a:t> </a:t>
              </a:r>
              <a:r>
                <a:rPr lang="en-US" sz="3000" b="1" spc="24" dirty="0" err="1">
                  <a:solidFill>
                    <a:srgbClr val="FF0000"/>
                  </a:solidFill>
                  <a:latin typeface="Century Gothic" panose="020B0502020202020204" pitchFamily="34" charset="0"/>
                </a:rPr>
                <a:t>bedelin</a:t>
              </a:r>
              <a:r>
                <a:rPr lang="en-US" sz="3000" b="1" spc="24" dirty="0">
                  <a:solidFill>
                    <a:srgbClr val="FF0000"/>
                  </a:solidFill>
                  <a:latin typeface="Century Gothic" panose="020B0502020202020204" pitchFamily="34" charset="0"/>
                </a:rPr>
                <a:t> % 60’ı </a:t>
              </a:r>
              <a:r>
                <a:rPr lang="en-US" sz="3000" b="1" spc="24" dirty="0" err="1">
                  <a:solidFill>
                    <a:srgbClr val="FFFFFF"/>
                  </a:solidFill>
                  <a:latin typeface="Century Gothic" panose="020B0502020202020204" pitchFamily="34" charset="0"/>
                </a:rPr>
                <a:t>esas</a:t>
              </a:r>
              <a:r>
                <a:rPr lang="en-US" sz="3000" b="1" spc="24" dirty="0">
                  <a:solidFill>
                    <a:srgbClr val="FFFFFF"/>
                  </a:solidFill>
                  <a:latin typeface="Century Gothic" panose="020B0502020202020204" pitchFamily="34" charset="0"/>
                </a:rPr>
                <a:t> </a:t>
              </a:r>
              <a:r>
                <a:rPr lang="en-US" sz="3000" b="1" spc="24" dirty="0" err="1">
                  <a:solidFill>
                    <a:srgbClr val="FFFFFF"/>
                  </a:solidFill>
                  <a:latin typeface="Century Gothic" panose="020B0502020202020204" pitchFamily="34" charset="0"/>
                </a:rPr>
                <a:t>alınır</a:t>
              </a:r>
              <a:r>
                <a:rPr lang="en-US" sz="3000" b="1" spc="24" dirty="0" smtClean="0">
                  <a:solidFill>
                    <a:srgbClr val="FFFFFF"/>
                  </a:solidFill>
                  <a:latin typeface="Century Gothic" panose="020B0502020202020204" pitchFamily="34" charset="0"/>
                </a:rPr>
                <a:t>.</a:t>
              </a:r>
              <a:endParaRPr lang="tr-TR" sz="3000" b="1" spc="24" dirty="0" smtClean="0">
                <a:solidFill>
                  <a:srgbClr val="FFFFFF"/>
                </a:solidFill>
                <a:latin typeface="Century Gothic" panose="020B0502020202020204" pitchFamily="34" charset="0"/>
              </a:endParaRPr>
            </a:p>
            <a:p>
              <a:pPr algn="just" defTabSz="609630">
                <a:lnSpc>
                  <a:spcPts val="3000"/>
                </a:lnSpc>
              </a:pPr>
              <a:endParaRPr lang="tr-TR" sz="3000" b="1" spc="24" dirty="0" smtClean="0">
                <a:solidFill>
                  <a:srgbClr val="FFFFFF"/>
                </a:solidFill>
                <a:latin typeface="Century Gothic" panose="020B0502020202020204" pitchFamily="34" charset="0"/>
              </a:endParaRPr>
            </a:p>
            <a:p>
              <a:pPr algn="just" defTabSz="609630">
                <a:lnSpc>
                  <a:spcPts val="3000"/>
                </a:lnSpc>
              </a:pPr>
              <a:endParaRPr lang="tr-TR" sz="3000" b="1" spc="24" dirty="0" smtClean="0">
                <a:solidFill>
                  <a:srgbClr val="FFFFFF"/>
                </a:solidFill>
                <a:latin typeface="Century Gothic" panose="020B0502020202020204" pitchFamily="34" charset="0"/>
              </a:endParaRPr>
            </a:p>
          </p:txBody>
        </p:sp>
      </p:grpSp>
      <p:pic>
        <p:nvPicPr>
          <p:cNvPr id="12" name="Picture 12"/>
          <p:cNvPicPr>
            <a:picLocks noChangeAspect="1"/>
          </p:cNvPicPr>
          <p:nvPr/>
        </p:nvPicPr>
        <p:blipFill>
          <a:blip r:embed="rId3">
            <a:alphaModFix amt="76000"/>
          </a:blip>
          <a:srcRect/>
          <a:stretch>
            <a:fillRect/>
          </a:stretch>
        </p:blipFill>
        <p:spPr>
          <a:xfrm>
            <a:off x="10560050" y="130810"/>
            <a:ext cx="1540656" cy="1540656"/>
          </a:xfrm>
          <a:prstGeom prst="rect">
            <a:avLst/>
          </a:prstGeom>
        </p:spPr>
      </p:pic>
      <p:sp>
        <p:nvSpPr>
          <p:cNvPr id="16" name="TextBox 10"/>
          <p:cNvSpPr txBox="1"/>
          <p:nvPr/>
        </p:nvSpPr>
        <p:spPr>
          <a:xfrm>
            <a:off x="249243" y="499109"/>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1:</a:t>
            </a:r>
            <a:endParaRPr lang="en-US" sz="3500" b="1" spc="25"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25368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812392" y="4394406"/>
            <a:ext cx="9292732" cy="397545"/>
          </a:xfrm>
          <a:prstGeom prst="rect">
            <a:avLst/>
          </a:prstGeom>
        </p:spPr>
        <p:txBody>
          <a:bodyPr lIns="0" tIns="0" rIns="0" bIns="0" rtlCol="0" anchor="t">
            <a:spAutoFit/>
          </a:bodyPr>
          <a:lstStyle/>
          <a:p>
            <a:pPr defTabSz="609630">
              <a:lnSpc>
                <a:spcPts val="3120"/>
              </a:lnSpc>
            </a:pPr>
            <a:endParaRPr sz="1200">
              <a:solidFill>
                <a:prstClr val="black"/>
              </a:solidFill>
            </a:endParaRPr>
          </a:p>
        </p:txBody>
      </p:sp>
      <p:grpSp>
        <p:nvGrpSpPr>
          <p:cNvPr id="6" name="Group 6"/>
          <p:cNvGrpSpPr/>
          <p:nvPr/>
        </p:nvGrpSpPr>
        <p:grpSpPr>
          <a:xfrm>
            <a:off x="10382717" y="-1"/>
            <a:ext cx="1809283" cy="6858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grpSp>
        <p:nvGrpSpPr>
          <p:cNvPr id="9" name="Group 9"/>
          <p:cNvGrpSpPr/>
          <p:nvPr/>
        </p:nvGrpSpPr>
        <p:grpSpPr>
          <a:xfrm>
            <a:off x="622504" y="1628154"/>
            <a:ext cx="9482620" cy="3154710"/>
            <a:chOff x="-161410" y="931319"/>
            <a:chExt cx="18965240" cy="6309420"/>
          </a:xfrm>
        </p:grpSpPr>
        <p:sp>
          <p:nvSpPr>
            <p:cNvPr id="10" name="TextBox 10"/>
            <p:cNvSpPr txBox="1"/>
            <p:nvPr/>
          </p:nvSpPr>
          <p:spPr>
            <a:xfrm>
              <a:off x="-34818" y="1653111"/>
              <a:ext cx="18838648" cy="487312"/>
            </a:xfrm>
            <a:prstGeom prst="rect">
              <a:avLst/>
            </a:prstGeom>
          </p:spPr>
          <p:txBody>
            <a:bodyPr lIns="0" tIns="0" rIns="0" bIns="0" rtlCol="0" anchor="t">
              <a:spAutoFit/>
            </a:bodyPr>
            <a:lstStyle/>
            <a:p>
              <a:pPr defTabSz="609630">
                <a:lnSpc>
                  <a:spcPts val="1883"/>
                </a:lnSpc>
              </a:pPr>
              <a:endParaRPr sz="1200">
                <a:solidFill>
                  <a:prstClr val="black"/>
                </a:solidFill>
              </a:endParaRPr>
            </a:p>
          </p:txBody>
        </p:sp>
        <p:sp>
          <p:nvSpPr>
            <p:cNvPr id="11" name="TextBox 11"/>
            <p:cNvSpPr txBox="1"/>
            <p:nvPr/>
          </p:nvSpPr>
          <p:spPr>
            <a:xfrm>
              <a:off x="-161410" y="931319"/>
              <a:ext cx="18838648" cy="6309420"/>
            </a:xfrm>
            <a:prstGeom prst="rect">
              <a:avLst/>
            </a:prstGeom>
          </p:spPr>
          <p:txBody>
            <a:bodyPr lIns="0" tIns="0" rIns="0" bIns="0" rtlCol="0" anchor="t">
              <a:spAutoFit/>
            </a:bodyPr>
            <a:lstStyle/>
            <a:p>
              <a:pPr algn="just" defTabSz="609630">
                <a:lnSpc>
                  <a:spcPts val="3000"/>
                </a:lnSpc>
              </a:pPr>
              <a:endParaRPr lang="tr-TR" sz="3000" b="1" spc="24" dirty="0" smtClean="0">
                <a:solidFill>
                  <a:srgbClr val="FFFFFF"/>
                </a:solidFill>
                <a:latin typeface="Century Gothic" panose="020B0502020202020204" pitchFamily="34" charset="0"/>
              </a:endParaRPr>
            </a:p>
            <a:p>
              <a:pPr algn="just" defTabSz="609630">
                <a:lnSpc>
                  <a:spcPts val="3000"/>
                </a:lnSpc>
              </a:pPr>
              <a:endParaRPr lang="tr-TR" sz="3000" b="1" spc="24" dirty="0" smtClean="0">
                <a:solidFill>
                  <a:srgbClr val="FFFFFF"/>
                </a:solidFill>
                <a:latin typeface="Century Gothic" panose="020B0502020202020204" pitchFamily="34" charset="0"/>
              </a:endParaRPr>
            </a:p>
            <a:p>
              <a:pPr algn="just" defTabSz="609630">
                <a:lnSpc>
                  <a:spcPts val="3000"/>
                </a:lnSpc>
              </a:pPr>
              <a:r>
                <a:rPr lang="en-US" sz="3000" b="1" spc="22" dirty="0" err="1">
                  <a:solidFill>
                    <a:srgbClr val="FFFFFF"/>
                  </a:solidFill>
                  <a:latin typeface="Century Gothic" panose="020B0502020202020204" pitchFamily="34" charset="0"/>
                </a:rPr>
                <a:t>Yapı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sahibinin</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aynı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zamanda</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yapı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müteahhidi</a:t>
              </a:r>
              <a:r>
                <a:rPr lang="en-US" sz="3000" b="1" spc="22" dirty="0">
                  <a:solidFill>
                    <a:srgbClr val="FFFFFF"/>
                  </a:solidFill>
                  <a:latin typeface="Century Gothic" panose="020B0502020202020204" pitchFamily="34" charset="0"/>
                </a:rPr>
                <a:t> </a:t>
              </a:r>
              <a:r>
                <a:rPr lang="tr-TR" sz="3000" b="1" spc="22" dirty="0" smtClean="0">
                  <a:solidFill>
                    <a:srgbClr val="FFFFFF"/>
                  </a:solidFill>
                  <a:latin typeface="Century Gothic" panose="020B0502020202020204" pitchFamily="34" charset="0"/>
                </a:rPr>
                <a:t>olduğu, yani </a:t>
              </a:r>
              <a:r>
                <a:rPr lang="en-US" sz="3000" b="1" spc="22" dirty="0" err="1" smtClean="0">
                  <a:solidFill>
                    <a:srgbClr val="FF0000"/>
                  </a:solidFill>
                  <a:latin typeface="Century Gothic" panose="020B0502020202020204" pitchFamily="34" charset="0"/>
                </a:rPr>
                <a:t>sözleşme</a:t>
              </a:r>
              <a:r>
                <a:rPr lang="en-US" sz="3000" b="1" spc="22" dirty="0" smtClean="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şartı</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aranmayan</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işlerden</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alınan</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yapı</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kullanma</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izin</a:t>
              </a:r>
              <a:r>
                <a:rPr lang="en-US" sz="3000" b="1" spc="22" dirty="0">
                  <a:solidFill>
                    <a:srgbClr val="FF0000"/>
                  </a:solidFill>
                  <a:latin typeface="Century Gothic" panose="020B0502020202020204" pitchFamily="34" charset="0"/>
                </a:rPr>
                <a:t> </a:t>
              </a:r>
              <a:r>
                <a:rPr lang="en-US" sz="3000" b="1" spc="22" dirty="0" err="1">
                  <a:solidFill>
                    <a:srgbClr val="FF0000"/>
                  </a:solidFill>
                  <a:latin typeface="Century Gothic" panose="020B0502020202020204" pitchFamily="34" charset="0"/>
                </a:rPr>
                <a:t>belgeleri</a:t>
              </a:r>
              <a:r>
                <a:rPr lang="en-US" sz="3000" b="1" spc="22" dirty="0">
                  <a:solidFill>
                    <a:srgbClr val="FFFFFF"/>
                  </a:solidFill>
                  <a:latin typeface="Century Gothic" panose="020B0502020202020204" pitchFamily="34" charset="0"/>
                </a:rPr>
                <a:t>, </a:t>
              </a:r>
              <a:r>
                <a:rPr lang="en-US" sz="3000" b="1" spc="22" dirty="0" err="1" smtClean="0">
                  <a:solidFill>
                    <a:srgbClr val="FFFFFF"/>
                  </a:solidFill>
                  <a:latin typeface="Century Gothic" panose="020B0502020202020204" pitchFamily="34" charset="0"/>
                </a:rPr>
                <a:t>kat</a:t>
              </a:r>
              <a:r>
                <a:rPr lang="en-US" sz="3000" b="1" spc="22" dirty="0" smtClean="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ve</a:t>
              </a:r>
              <a:r>
                <a:rPr lang="en-US" sz="3000" b="1" spc="22" dirty="0">
                  <a:solidFill>
                    <a:srgbClr val="FFFFFF"/>
                  </a:solidFill>
                  <a:latin typeface="Century Gothic" panose="020B0502020202020204" pitchFamily="34" charset="0"/>
                </a:rPr>
                <a:t>/</a:t>
              </a:r>
              <a:r>
                <a:rPr lang="en-US" sz="3000" b="1" spc="22" dirty="0" err="1">
                  <a:solidFill>
                    <a:srgbClr val="FFFFFF"/>
                  </a:solidFill>
                  <a:latin typeface="Century Gothic" panose="020B0502020202020204" pitchFamily="34" charset="0"/>
                </a:rPr>
                <a:t>veya</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arsa</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karşılığı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inşaat</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işlerine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ilişkin</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iş</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deneyim</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tutarının</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hesabı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ile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aynı</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usule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göre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değerlendirilir</a:t>
              </a:r>
              <a:r>
                <a:rPr lang="en-US" sz="3000" b="1" spc="22" dirty="0">
                  <a:solidFill>
                    <a:srgbClr val="FFFFFF"/>
                  </a:solidFill>
                  <a:latin typeface="Century Gothic" panose="020B0502020202020204" pitchFamily="34" charset="0"/>
                </a:rPr>
                <a:t>.</a:t>
              </a:r>
            </a:p>
            <a:p>
              <a:pPr algn="just" defTabSz="609630">
                <a:lnSpc>
                  <a:spcPts val="3649"/>
                </a:lnSpc>
              </a:pPr>
              <a:endParaRPr lang="en-US" sz="3000" b="1" spc="24" dirty="0">
                <a:solidFill>
                  <a:srgbClr val="FFFFFF"/>
                </a:solidFill>
                <a:latin typeface="Century Gothic" panose="020B0502020202020204" pitchFamily="34" charset="0"/>
              </a:endParaRPr>
            </a:p>
          </p:txBody>
        </p:sp>
      </p:grpSp>
      <p:pic>
        <p:nvPicPr>
          <p:cNvPr id="12" name="Picture 12"/>
          <p:cNvPicPr>
            <a:picLocks noChangeAspect="1"/>
          </p:cNvPicPr>
          <p:nvPr/>
        </p:nvPicPr>
        <p:blipFill>
          <a:blip r:embed="rId3">
            <a:alphaModFix amt="76000"/>
          </a:blip>
          <a:srcRect/>
          <a:stretch>
            <a:fillRect/>
          </a:stretch>
        </p:blipFill>
        <p:spPr>
          <a:xfrm>
            <a:off x="10560050" y="130810"/>
            <a:ext cx="1540656" cy="1540656"/>
          </a:xfrm>
          <a:prstGeom prst="rect">
            <a:avLst/>
          </a:prstGeom>
        </p:spPr>
      </p:pic>
      <p:sp>
        <p:nvSpPr>
          <p:cNvPr id="13" name="TextBox 9"/>
          <p:cNvSpPr txBox="1"/>
          <p:nvPr/>
        </p:nvSpPr>
        <p:spPr>
          <a:xfrm>
            <a:off x="668391" y="1398699"/>
            <a:ext cx="9292732" cy="559512"/>
          </a:xfrm>
          <a:prstGeom prst="rect">
            <a:avLst/>
          </a:prstGeom>
        </p:spPr>
        <p:txBody>
          <a:bodyPr lIns="0" tIns="0" rIns="0" bIns="0" rtlCol="0" anchor="t">
            <a:spAutoFit/>
          </a:bodyPr>
          <a:lstStyle/>
          <a:p>
            <a:pPr algn="ctr" defTabSz="609630">
              <a:lnSpc>
                <a:spcPts val="4767"/>
              </a:lnSpc>
            </a:pPr>
            <a:r>
              <a:rPr lang="en-US" sz="3500" b="1" spc="293" dirty="0">
                <a:solidFill>
                  <a:srgbClr val="FFFF00"/>
                </a:solidFill>
                <a:latin typeface="Century Gothic" panose="020B0502020202020204" pitchFamily="34" charset="0"/>
              </a:rPr>
              <a:t>KENDİ PARSELİME İNŞAAT YAPTIM?</a:t>
            </a:r>
          </a:p>
        </p:txBody>
      </p:sp>
      <p:sp>
        <p:nvSpPr>
          <p:cNvPr id="16" name="TextBox 10"/>
          <p:cNvSpPr txBox="1"/>
          <p:nvPr/>
        </p:nvSpPr>
        <p:spPr>
          <a:xfrm>
            <a:off x="249243" y="499109"/>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2:</a:t>
            </a:r>
            <a:endParaRPr lang="en-US" sz="3500" b="1" spc="25"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19290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92" y="4394406"/>
            <a:ext cx="9292732" cy="397545"/>
          </a:xfrm>
          <a:prstGeom prst="rect">
            <a:avLst/>
          </a:prstGeom>
        </p:spPr>
        <p:txBody>
          <a:bodyPr lIns="0" tIns="0" rIns="0" bIns="0" rtlCol="0" anchor="t">
            <a:spAutoFit/>
          </a:bodyPr>
          <a:lstStyle/>
          <a:p>
            <a:pPr defTabSz="609630">
              <a:lnSpc>
                <a:spcPts val="3120"/>
              </a:lnSpc>
            </a:pPr>
            <a:endParaRPr sz="1200">
              <a:solidFill>
                <a:prstClr val="black"/>
              </a:solidFill>
              <a:latin typeface="Calibri"/>
            </a:endParaRPr>
          </a:p>
        </p:txBody>
      </p:sp>
      <p:grpSp>
        <p:nvGrpSpPr>
          <p:cNvPr id="5" name="Group 5"/>
          <p:cNvGrpSpPr/>
          <p:nvPr/>
        </p:nvGrpSpPr>
        <p:grpSpPr>
          <a:xfrm>
            <a:off x="375941" y="995540"/>
            <a:ext cx="11327576" cy="5836885"/>
            <a:chOff x="-619718" y="-28575"/>
            <a:chExt cx="22655151" cy="11673770"/>
          </a:xfrm>
        </p:grpSpPr>
        <p:sp>
          <p:nvSpPr>
            <p:cNvPr id="6" name="TextBox 6"/>
            <p:cNvSpPr txBox="1"/>
            <p:nvPr/>
          </p:nvSpPr>
          <p:spPr>
            <a:xfrm>
              <a:off x="0" y="-28575"/>
              <a:ext cx="22035433" cy="487312"/>
            </a:xfrm>
            <a:prstGeom prst="rect">
              <a:avLst/>
            </a:prstGeom>
          </p:spPr>
          <p:txBody>
            <a:bodyPr lIns="0" tIns="0" rIns="0" bIns="0" rtlCol="0" anchor="t">
              <a:spAutoFit/>
            </a:bodyPr>
            <a:lstStyle/>
            <a:p>
              <a:pPr defTabSz="609630">
                <a:lnSpc>
                  <a:spcPts val="1883"/>
                </a:lnSpc>
              </a:pPr>
              <a:endParaRPr sz="1200">
                <a:solidFill>
                  <a:prstClr val="black"/>
                </a:solidFill>
                <a:latin typeface="Calibri"/>
              </a:endParaRPr>
            </a:p>
          </p:txBody>
        </p:sp>
        <p:sp>
          <p:nvSpPr>
            <p:cNvPr id="7" name="TextBox 7"/>
            <p:cNvSpPr txBox="1"/>
            <p:nvPr/>
          </p:nvSpPr>
          <p:spPr>
            <a:xfrm>
              <a:off x="-619718" y="804405"/>
              <a:ext cx="6212100" cy="10840790"/>
            </a:xfrm>
            <a:prstGeom prst="rect">
              <a:avLst/>
            </a:prstGeom>
          </p:spPr>
          <p:txBody>
            <a:bodyPr wrap="square" lIns="0" tIns="0" rIns="0" bIns="0" rtlCol="0" anchor="t">
              <a:spAutoFit/>
            </a:bodyPr>
            <a:lstStyle/>
            <a:p>
              <a:pPr algn="just" defTabSz="609630">
                <a:lnSpc>
                  <a:spcPts val="2500"/>
                </a:lnSpc>
              </a:pPr>
              <a:r>
                <a:rPr lang="en-US" b="1" spc="21" dirty="0" smtClean="0">
                  <a:solidFill>
                    <a:srgbClr val="FF0000"/>
                  </a:solidFill>
                  <a:latin typeface="Century Gothic" panose="020B0502020202020204" pitchFamily="34" charset="0"/>
                </a:rPr>
                <a:t>a</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İş</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deneyimi</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bulunmayan</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mühendis</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veya</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mimarların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toplam</a:t>
              </a:r>
              <a:r>
                <a:rPr lang="en-US" b="1" spc="21" dirty="0">
                  <a:solidFill>
                    <a:srgbClr val="FFFFFF"/>
                  </a:solidFill>
                  <a:latin typeface="Century Gothic" panose="020B0502020202020204" pitchFamily="34" charset="0"/>
                </a:rPr>
                <a:t> süresi </a:t>
              </a:r>
              <a:r>
                <a:rPr lang="en-US" b="1" spc="21" dirty="0" err="1">
                  <a:solidFill>
                    <a:srgbClr val="FFFFFF"/>
                  </a:solidFill>
                  <a:latin typeface="Century Gothic" panose="020B0502020202020204" pitchFamily="34" charset="0"/>
                </a:rPr>
                <a:t>onbeş</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yılı</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geçmemek</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kaydıyla</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mezuniyetlerinden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sonra</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geçen</a:t>
              </a:r>
              <a:r>
                <a:rPr lang="en-US" b="1" spc="21" dirty="0">
                  <a:solidFill>
                    <a:srgbClr val="FFFFFF"/>
                  </a:solidFill>
                  <a:latin typeface="Century Gothic" panose="020B0502020202020204" pitchFamily="34" charset="0"/>
                </a:rPr>
                <a:t> her </a:t>
              </a:r>
              <a:r>
                <a:rPr lang="en-US" b="1" spc="21" dirty="0" err="1">
                  <a:solidFill>
                    <a:srgbClr val="FFFFFF"/>
                  </a:solidFill>
                  <a:latin typeface="Century Gothic" panose="020B0502020202020204" pitchFamily="34" charset="0"/>
                </a:rPr>
                <a:t>yıl</a:t>
              </a:r>
              <a:r>
                <a:rPr lang="en-US" b="1" spc="21" dirty="0">
                  <a:solidFill>
                    <a:srgbClr val="FFFFFF"/>
                  </a:solidFill>
                  <a:latin typeface="Century Gothic" panose="020B0502020202020204" pitchFamily="34" charset="0"/>
                </a:rPr>
                <a:t> (</a:t>
              </a:r>
              <a:r>
                <a:rPr lang="en-US" b="1" spc="21" dirty="0" smtClean="0">
                  <a:solidFill>
                    <a:srgbClr val="FFFFFF"/>
                  </a:solidFill>
                  <a:latin typeface="Century Gothic" panose="020B0502020202020204" pitchFamily="34" charset="0"/>
                </a:rPr>
                <a:t>20</a:t>
              </a:r>
              <a:r>
                <a:rPr lang="tr-TR" b="1" spc="21" dirty="0" smtClean="0">
                  <a:solidFill>
                    <a:srgbClr val="FFFFFF"/>
                  </a:solidFill>
                  <a:latin typeface="Century Gothic" panose="020B0502020202020204" pitchFamily="34" charset="0"/>
                </a:rPr>
                <a:t>20</a:t>
              </a:r>
              <a:r>
                <a:rPr lang="en-US" b="1" spc="21" dirty="0" smtClean="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yılı</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için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yıllık</a:t>
              </a:r>
              <a:r>
                <a:rPr lang="en-US" b="1" spc="21" dirty="0">
                  <a:solidFill>
                    <a:srgbClr val="FFFFFF"/>
                  </a:solidFill>
                  <a:latin typeface="Century Gothic" panose="020B0502020202020204" pitchFamily="34" charset="0"/>
                </a:rPr>
                <a:t> </a:t>
              </a:r>
              <a:r>
                <a:rPr lang="en-US" b="1" spc="21" dirty="0" smtClean="0">
                  <a:solidFill>
                    <a:srgbClr val="FFFFFF"/>
                  </a:solidFill>
                  <a:latin typeface="Century Gothic" panose="020B0502020202020204" pitchFamily="34" charset="0"/>
                </a:rPr>
                <a:t>3</a:t>
              </a:r>
              <a:r>
                <a:rPr lang="tr-TR" b="1" spc="21" dirty="0" smtClean="0">
                  <a:solidFill>
                    <a:srgbClr val="FFFFFF"/>
                  </a:solidFill>
                  <a:latin typeface="Century Gothic" panose="020B0502020202020204" pitchFamily="34" charset="0"/>
                </a:rPr>
                <a:t>58.977</a:t>
              </a:r>
              <a:r>
                <a:rPr lang="en-US" b="1" spc="21" dirty="0" smtClean="0">
                  <a:solidFill>
                    <a:srgbClr val="FFFFFF"/>
                  </a:solidFill>
                  <a:latin typeface="Century Gothic" panose="020B0502020202020204" pitchFamily="34" charset="0"/>
                </a:rPr>
                <a:t> </a:t>
              </a:r>
              <a:r>
                <a:rPr lang="en-US" b="1" spc="21" dirty="0">
                  <a:solidFill>
                    <a:srgbClr val="FFFFFF"/>
                  </a:solidFill>
                  <a:latin typeface="Century Gothic" panose="020B0502020202020204" pitchFamily="34" charset="0"/>
                </a:rPr>
                <a:t>TL) (</a:t>
              </a:r>
              <a:r>
                <a:rPr lang="en-US" b="1" spc="21" dirty="0" err="1">
                  <a:solidFill>
                    <a:srgbClr val="FFFFFF"/>
                  </a:solidFill>
                  <a:latin typeface="Century Gothic" panose="020B0502020202020204" pitchFamily="34" charset="0"/>
                </a:rPr>
                <a:t>Kanun</a:t>
              </a:r>
              <a:r>
                <a:rPr lang="en-US" b="1" spc="21" dirty="0">
                  <a:solidFill>
                    <a:srgbClr val="FFFFFF"/>
                  </a:solidFill>
                  <a:latin typeface="Century Gothic" panose="020B0502020202020204" pitchFamily="34" charset="0"/>
                </a:rPr>
                <a:t> 62/(1)h)</a:t>
              </a:r>
            </a:p>
            <a:p>
              <a:pPr algn="just" defTabSz="609630">
                <a:lnSpc>
                  <a:spcPts val="2500"/>
                </a:lnSpc>
              </a:pPr>
              <a:r>
                <a:rPr lang="en-US" b="1" spc="21" dirty="0">
                  <a:solidFill>
                    <a:srgbClr val="FF0000"/>
                  </a:solidFill>
                  <a:latin typeface="Century Gothic" panose="020B0502020202020204" pitchFamily="34" charset="0"/>
                </a:rPr>
                <a:t>b) </a:t>
              </a:r>
              <a:r>
                <a:rPr lang="en-US" b="1" spc="21" dirty="0" err="1">
                  <a:solidFill>
                    <a:srgbClr val="FF0000"/>
                  </a:solidFill>
                  <a:latin typeface="Century Gothic" panose="020B0502020202020204" pitchFamily="34" charset="0"/>
                </a:rPr>
                <a:t>İş</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deneyimi</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bulunan</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mühendis</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veya</a:t>
              </a:r>
              <a:r>
                <a:rPr lang="en-US" b="1" spc="21" dirty="0">
                  <a:solidFill>
                    <a:srgbClr val="FF0000"/>
                  </a:solidFill>
                  <a:latin typeface="Century Gothic" panose="020B0502020202020204" pitchFamily="34" charset="0"/>
                </a:rPr>
                <a:t> </a:t>
              </a:r>
              <a:r>
                <a:rPr lang="en-US" b="1" spc="21" dirty="0" err="1">
                  <a:solidFill>
                    <a:srgbClr val="FF0000"/>
                  </a:solidFill>
                  <a:latin typeface="Century Gothic" panose="020B0502020202020204" pitchFamily="34" charset="0"/>
                </a:rPr>
                <a:t>mimarların</a:t>
              </a:r>
              <a:r>
                <a:rPr lang="en-US" b="1" spc="21" dirty="0">
                  <a:solidFill>
                    <a:srgbClr val="FF0000"/>
                  </a:solidFill>
                  <a:latin typeface="Century Gothic" panose="020B0502020202020204" pitchFamily="34" charset="0"/>
                </a:rPr>
                <a:t>;</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onbeş</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yıllık</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sınırlamaya</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tabi</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tutulmaksızın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mezuniyetlerinden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sonra</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geçen</a:t>
              </a:r>
              <a:r>
                <a:rPr lang="en-US" b="1" spc="21" dirty="0">
                  <a:solidFill>
                    <a:srgbClr val="FFFFFF"/>
                  </a:solidFill>
                  <a:latin typeface="Century Gothic" panose="020B0502020202020204" pitchFamily="34" charset="0"/>
                </a:rPr>
                <a:t> her </a:t>
              </a:r>
              <a:r>
                <a:rPr lang="en-US" b="1" spc="21" dirty="0" err="1">
                  <a:solidFill>
                    <a:srgbClr val="FFFFFF"/>
                  </a:solidFill>
                  <a:latin typeface="Century Gothic" panose="020B0502020202020204" pitchFamily="34" charset="0"/>
                </a:rPr>
                <a:t>yıl</a:t>
              </a:r>
              <a:r>
                <a:rPr lang="en-US" b="1" spc="21" dirty="0">
                  <a:solidFill>
                    <a:srgbClr val="FFFFFF"/>
                  </a:solidFill>
                  <a:latin typeface="Century Gothic" panose="020B0502020202020204" pitchFamily="34" charset="0"/>
                </a:rPr>
                <a:t> (</a:t>
              </a:r>
              <a:r>
                <a:rPr lang="en-US" b="1" spc="21" dirty="0" smtClean="0">
                  <a:solidFill>
                    <a:srgbClr val="FFFFFF"/>
                  </a:solidFill>
                  <a:latin typeface="Century Gothic" panose="020B0502020202020204" pitchFamily="34" charset="0"/>
                </a:rPr>
                <a:t>20</a:t>
              </a:r>
              <a:r>
                <a:rPr lang="tr-TR" b="1" spc="21" dirty="0" smtClean="0">
                  <a:solidFill>
                    <a:srgbClr val="FFFFFF"/>
                  </a:solidFill>
                  <a:latin typeface="Century Gothic" panose="020B0502020202020204" pitchFamily="34" charset="0"/>
                </a:rPr>
                <a:t>20</a:t>
              </a:r>
              <a:r>
                <a:rPr lang="en-US" b="1" spc="21" dirty="0" smtClean="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yılı</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için</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yıllık</a:t>
              </a:r>
              <a:r>
                <a:rPr lang="en-US" b="1" spc="21" dirty="0">
                  <a:solidFill>
                    <a:srgbClr val="FFFFFF"/>
                  </a:solidFill>
                  <a:latin typeface="Century Gothic" panose="020B0502020202020204" pitchFamily="34" charset="0"/>
                </a:rPr>
                <a:t> </a:t>
              </a:r>
              <a:r>
                <a:rPr lang="tr-TR" b="1" spc="21" dirty="0" smtClean="0">
                  <a:solidFill>
                    <a:srgbClr val="FFFFFF"/>
                  </a:solidFill>
                  <a:latin typeface="Century Gothic" panose="020B0502020202020204" pitchFamily="34" charset="0"/>
                </a:rPr>
                <a:t>358.977</a:t>
              </a:r>
              <a:r>
                <a:rPr lang="en-US" b="1" spc="21" dirty="0" smtClean="0">
                  <a:solidFill>
                    <a:srgbClr val="FFFFFF"/>
                  </a:solidFill>
                  <a:latin typeface="Century Gothic" panose="020B0502020202020204" pitchFamily="34" charset="0"/>
                </a:rPr>
                <a:t> </a:t>
              </a:r>
              <a:r>
                <a:rPr lang="en-US" b="1" spc="21" dirty="0">
                  <a:solidFill>
                    <a:srgbClr val="FFFFFF"/>
                  </a:solidFill>
                  <a:latin typeface="Century Gothic" panose="020B0502020202020204" pitchFamily="34" charset="0"/>
                </a:rPr>
                <a:t>TL </a:t>
              </a:r>
              <a:r>
                <a:rPr lang="en-US" b="1" spc="21" dirty="0" err="1" smtClean="0">
                  <a:solidFill>
                    <a:srgbClr val="FFFFFF"/>
                  </a:solidFill>
                  <a:latin typeface="Century Gothic" panose="020B0502020202020204" pitchFamily="34" charset="0"/>
                </a:rPr>
                <a:t>benzer</a:t>
              </a:r>
              <a:r>
                <a:rPr lang="en-US" b="1" spc="21" dirty="0" smtClean="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iş</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deneyimi</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olarak</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dikkate</a:t>
              </a:r>
              <a:r>
                <a:rPr lang="en-US" b="1" spc="21" dirty="0">
                  <a:solidFill>
                    <a:srgbClr val="FFFFFF"/>
                  </a:solidFill>
                  <a:latin typeface="Century Gothic" panose="020B0502020202020204" pitchFamily="34" charset="0"/>
                </a:rPr>
                <a:t> </a:t>
              </a:r>
              <a:r>
                <a:rPr lang="en-US" b="1" spc="21" dirty="0" err="1">
                  <a:solidFill>
                    <a:srgbClr val="FFFFFF"/>
                  </a:solidFill>
                  <a:latin typeface="Century Gothic" panose="020B0502020202020204" pitchFamily="34" charset="0"/>
                </a:rPr>
                <a:t>alınır</a:t>
              </a:r>
              <a:r>
                <a:rPr lang="en-US" b="1" spc="21" dirty="0" smtClean="0">
                  <a:solidFill>
                    <a:srgbClr val="FFFFFF"/>
                  </a:solidFill>
                  <a:latin typeface="Century Gothic" panose="020B0502020202020204" pitchFamily="34" charset="0"/>
                </a:rPr>
                <a:t>.”</a:t>
              </a:r>
              <a:endParaRPr lang="tr-TR" b="1" spc="21" dirty="0" smtClean="0">
                <a:solidFill>
                  <a:srgbClr val="FFFFFF"/>
                </a:solidFill>
                <a:latin typeface="Century Gothic" panose="020B0502020202020204" pitchFamily="34" charset="0"/>
              </a:endParaRPr>
            </a:p>
          </p:txBody>
        </p:sp>
      </p:grpSp>
      <p:sp>
        <p:nvSpPr>
          <p:cNvPr id="10" name="AutoShape 10"/>
          <p:cNvSpPr/>
          <p:nvPr/>
        </p:nvSpPr>
        <p:spPr>
          <a:xfrm rot="5400000">
            <a:off x="6522600" y="-4178028"/>
            <a:ext cx="1106530" cy="9643527"/>
          </a:xfrm>
          <a:prstGeom prst="rect">
            <a:avLst/>
          </a:prstGeom>
          <a:solidFill>
            <a:srgbClr val="FFDB15"/>
          </a:solidFill>
        </p:spPr>
      </p:sp>
      <p:pic>
        <p:nvPicPr>
          <p:cNvPr id="11" name="Picture 11"/>
          <p:cNvPicPr>
            <a:picLocks noChangeAspect="1"/>
          </p:cNvPicPr>
          <p:nvPr/>
        </p:nvPicPr>
        <p:blipFill>
          <a:blip r:embed="rId3"/>
          <a:srcRect/>
          <a:stretch>
            <a:fillRect/>
          </a:stretch>
        </p:blipFill>
        <p:spPr>
          <a:xfrm>
            <a:off x="637674" y="404935"/>
            <a:ext cx="415483" cy="328232"/>
          </a:xfrm>
          <a:prstGeom prst="rect">
            <a:avLst/>
          </a:prstGeom>
        </p:spPr>
      </p:pic>
      <p:sp>
        <p:nvSpPr>
          <p:cNvPr id="12" name="TextBox 12"/>
          <p:cNvSpPr txBox="1"/>
          <p:nvPr/>
        </p:nvSpPr>
        <p:spPr>
          <a:xfrm>
            <a:off x="2254101" y="114147"/>
            <a:ext cx="9643527" cy="931152"/>
          </a:xfrm>
          <a:prstGeom prst="rect">
            <a:avLst/>
          </a:prstGeom>
        </p:spPr>
        <p:txBody>
          <a:bodyPr wrap="square" lIns="0" tIns="0" rIns="0" bIns="0" rtlCol="0" anchor="t">
            <a:spAutoFit/>
          </a:bodyPr>
          <a:lstStyle/>
          <a:p>
            <a:pPr algn="ctr" defTabSz="609630">
              <a:lnSpc>
                <a:spcPts val="3900"/>
              </a:lnSpc>
            </a:pP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NŞAAT MÜHEND</a:t>
            </a: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S</a:t>
            </a: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 VEYA M</a:t>
            </a: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MARA A</a:t>
            </a: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T MEZUN</a:t>
            </a:r>
            <a:r>
              <a:rPr lang="tr-TR" sz="2200" b="1" spc="239" dirty="0">
                <a:solidFill>
                  <a:srgbClr val="020301"/>
                </a:solidFill>
                <a:latin typeface="Century Gothic" panose="020B0502020202020204" pitchFamily="34" charset="0"/>
              </a:rPr>
              <a:t>İ</a:t>
            </a:r>
            <a:r>
              <a:rPr lang="en-US" sz="2200" b="1" spc="239" dirty="0">
                <a:solidFill>
                  <a:srgbClr val="020301"/>
                </a:solidFill>
                <a:latin typeface="Century Gothic" panose="020B0502020202020204" pitchFamily="34" charset="0"/>
              </a:rPr>
              <a:t>YET BELGELER</a:t>
            </a:r>
            <a:r>
              <a:rPr lang="tr-TR" sz="2200" b="1" spc="239" dirty="0" smtClean="0">
                <a:solidFill>
                  <a:srgbClr val="020301"/>
                </a:solidFill>
                <a:latin typeface="Century Gothic" panose="020B0502020202020204" pitchFamily="34" charset="0"/>
              </a:rPr>
              <a:t>İ İŞ DENEYİMİ OLARAK NASIL DEĞERLENDİRİLİR?</a:t>
            </a:r>
            <a:endParaRPr lang="en-US" sz="2200" b="1" spc="239" dirty="0">
              <a:solidFill>
                <a:srgbClr val="020301"/>
              </a:solidFill>
              <a:latin typeface="Century Gothic" panose="020B0502020202020204" pitchFamily="34" charset="0"/>
            </a:endParaRPr>
          </a:p>
        </p:txBody>
      </p:sp>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470" y="1497559"/>
            <a:ext cx="8176158" cy="5249335"/>
          </a:xfrm>
          <a:prstGeom prst="rect">
            <a:avLst/>
          </a:prstGeom>
        </p:spPr>
      </p:pic>
      <p:sp>
        <p:nvSpPr>
          <p:cNvPr id="14" name="TextBox 10"/>
          <p:cNvSpPr txBox="1"/>
          <p:nvPr/>
        </p:nvSpPr>
        <p:spPr>
          <a:xfrm>
            <a:off x="-141822" y="377040"/>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3:</a:t>
            </a:r>
            <a:endParaRPr lang="en-US" sz="3500" b="1" spc="25"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168117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0382717" y="-1"/>
            <a:ext cx="1809283" cy="6985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grpSp>
        <p:nvGrpSpPr>
          <p:cNvPr id="12" name="Group 12"/>
          <p:cNvGrpSpPr/>
          <p:nvPr/>
        </p:nvGrpSpPr>
        <p:grpSpPr>
          <a:xfrm>
            <a:off x="438364" y="819835"/>
            <a:ext cx="9558559" cy="4405199"/>
            <a:chOff x="-531654" y="-47625"/>
            <a:chExt cx="19117118" cy="8810398"/>
          </a:xfrm>
        </p:grpSpPr>
        <p:sp>
          <p:nvSpPr>
            <p:cNvPr id="13" name="TextBox 13"/>
            <p:cNvSpPr txBox="1"/>
            <p:nvPr/>
          </p:nvSpPr>
          <p:spPr>
            <a:xfrm>
              <a:off x="0" y="-47625"/>
              <a:ext cx="18585464" cy="795090"/>
            </a:xfrm>
            <a:prstGeom prst="rect">
              <a:avLst/>
            </a:prstGeom>
          </p:spPr>
          <p:txBody>
            <a:bodyPr lIns="0" tIns="0" rIns="0" bIns="0" rtlCol="0" anchor="t">
              <a:spAutoFit/>
            </a:bodyPr>
            <a:lstStyle/>
            <a:p>
              <a:pPr defTabSz="609630">
                <a:lnSpc>
                  <a:spcPts val="3120"/>
                </a:lnSpc>
              </a:pPr>
              <a:endParaRPr sz="1200">
                <a:solidFill>
                  <a:prstClr val="black"/>
                </a:solidFill>
                <a:latin typeface="Calibri"/>
              </a:endParaRPr>
            </a:p>
          </p:txBody>
        </p:sp>
        <p:sp>
          <p:nvSpPr>
            <p:cNvPr id="14" name="TextBox 14"/>
            <p:cNvSpPr txBox="1"/>
            <p:nvPr/>
          </p:nvSpPr>
          <p:spPr>
            <a:xfrm>
              <a:off x="-531654" y="1709561"/>
              <a:ext cx="18585464" cy="7053212"/>
            </a:xfrm>
            <a:prstGeom prst="rect">
              <a:avLst/>
            </a:prstGeom>
          </p:spPr>
          <p:txBody>
            <a:bodyPr lIns="0" tIns="0" rIns="0" bIns="0" rtlCol="0" anchor="t">
              <a:spAutoFit/>
            </a:bodyPr>
            <a:lstStyle/>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3000"/>
                </a:lnSpc>
              </a:pPr>
              <a:r>
                <a:rPr lang="tr-TR" sz="3000" b="1" spc="22" dirty="0" smtClean="0">
                  <a:solidFill>
                    <a:srgbClr val="FFFFFF"/>
                  </a:solidFill>
                  <a:latin typeface="Century Gothic" panose="020B0502020202020204" pitchFamily="34" charset="0"/>
                </a:rPr>
                <a:t>İş deneyim belge sahibi en az bir yıldır bir tüzel kişiliğin yarısından fazla hissesine sahipse ve temsile yetkili ise, belge bu tüzel kişilik tarafından kullanılabilir. Ancak belge grubu geçerlilik süresi sonuna kadar bu durum muhafaza edilmelidir</a:t>
              </a:r>
              <a:r>
                <a:rPr lang="en-US" sz="3000" b="1" spc="22" dirty="0" smtClean="0">
                  <a:solidFill>
                    <a:srgbClr val="FFFFFF"/>
                  </a:solidFill>
                  <a:latin typeface="Century Gothic" panose="020B0502020202020204" pitchFamily="34" charset="0"/>
                </a:rPr>
                <a:t>.</a:t>
              </a:r>
              <a:endParaRPr lang="tr-TR" sz="3000" b="1" spc="22" dirty="0" smtClean="0">
                <a:solidFill>
                  <a:srgbClr val="FFFFFF"/>
                </a:solidFill>
                <a:latin typeface="Century Gothic" panose="020B0502020202020204" pitchFamily="34" charset="0"/>
              </a:endParaRPr>
            </a:p>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a:p>
              <a:pPr algn="just" defTabSz="609630">
                <a:lnSpc>
                  <a:spcPts val="2500"/>
                </a:lnSpc>
              </a:pPr>
              <a:endParaRPr lang="tr-TR" sz="3000" b="1" spc="21" dirty="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p:txBody>
        </p:sp>
      </p:grpSp>
      <p:pic>
        <p:nvPicPr>
          <p:cNvPr id="15" name="Picture 15"/>
          <p:cNvPicPr>
            <a:picLocks noChangeAspect="1"/>
          </p:cNvPicPr>
          <p:nvPr/>
        </p:nvPicPr>
        <p:blipFill>
          <a:blip r:embed="rId3">
            <a:alphaModFix amt="88000"/>
          </a:blip>
          <a:srcRect t="2320" b="2320"/>
          <a:stretch>
            <a:fillRect/>
          </a:stretch>
        </p:blipFill>
        <p:spPr>
          <a:xfrm>
            <a:off x="10003129" y="162299"/>
            <a:ext cx="2188871" cy="2006055"/>
          </a:xfrm>
          <a:prstGeom prst="rect">
            <a:avLst/>
          </a:prstGeom>
        </p:spPr>
      </p:pic>
      <p:sp>
        <p:nvSpPr>
          <p:cNvPr id="24" name="TextBox 10"/>
          <p:cNvSpPr txBox="1"/>
          <p:nvPr/>
        </p:nvSpPr>
        <p:spPr>
          <a:xfrm>
            <a:off x="0" y="321911"/>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4:</a:t>
            </a:r>
            <a:endParaRPr lang="en-US" sz="3500" b="1" spc="25" dirty="0">
              <a:solidFill>
                <a:srgbClr val="FFFF00"/>
              </a:solidFill>
              <a:latin typeface="Century Gothic" panose="020B0502020202020204" pitchFamily="34" charset="0"/>
            </a:endParaRPr>
          </a:p>
        </p:txBody>
      </p:sp>
      <p:sp>
        <p:nvSpPr>
          <p:cNvPr id="25" name="TextBox 10"/>
          <p:cNvSpPr txBox="1"/>
          <p:nvPr/>
        </p:nvSpPr>
        <p:spPr>
          <a:xfrm>
            <a:off x="0" y="4080439"/>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5:</a:t>
            </a:r>
            <a:endParaRPr lang="en-US" sz="3500" b="1" spc="25" dirty="0">
              <a:solidFill>
                <a:srgbClr val="FFFF00"/>
              </a:solidFill>
              <a:latin typeface="Century Gothic" panose="020B0502020202020204" pitchFamily="34" charset="0"/>
            </a:endParaRPr>
          </a:p>
        </p:txBody>
      </p:sp>
      <p:sp>
        <p:nvSpPr>
          <p:cNvPr id="26" name="TextBox 14"/>
          <p:cNvSpPr txBox="1"/>
          <p:nvPr/>
        </p:nvSpPr>
        <p:spPr>
          <a:xfrm>
            <a:off x="397803" y="5254997"/>
            <a:ext cx="9292732" cy="2051844"/>
          </a:xfrm>
          <a:prstGeom prst="rect">
            <a:avLst/>
          </a:prstGeom>
        </p:spPr>
        <p:txBody>
          <a:bodyPr lIns="0" tIns="0" rIns="0" bIns="0" rtlCol="0" anchor="t">
            <a:spAutoFit/>
          </a:bodyPr>
          <a:lstStyle/>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3000"/>
              </a:lnSpc>
            </a:pPr>
            <a:r>
              <a:rPr lang="en-US" sz="3000" b="1" spc="22" dirty="0" err="1">
                <a:solidFill>
                  <a:srgbClr val="FFFFFF"/>
                </a:solidFill>
                <a:latin typeface="Century Gothic" panose="020B0502020202020204" pitchFamily="34" charset="0"/>
              </a:rPr>
              <a:t>Yapımla</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ilgili</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hizmet</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işlerinden</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elde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edilen</a:t>
            </a:r>
            <a:r>
              <a:rPr lang="en-US" sz="3000" b="1" spc="22" dirty="0">
                <a:solidFill>
                  <a:srgbClr val="FFFFFF"/>
                </a:solidFill>
                <a:latin typeface="Century Gothic" panose="020B0502020202020204" pitchFamily="34" charset="0"/>
              </a:rPr>
              <a:t> belgeler </a:t>
            </a:r>
            <a:r>
              <a:rPr lang="en-US" sz="3000" b="1" spc="22" dirty="0" err="1">
                <a:solidFill>
                  <a:srgbClr val="FFFFFF"/>
                </a:solidFill>
                <a:latin typeface="Century Gothic" panose="020B0502020202020204" pitchFamily="34" charset="0"/>
              </a:rPr>
              <a:t>değerlendirmeye</a:t>
            </a:r>
            <a:r>
              <a:rPr lang="en-US" sz="3000" b="1" spc="22" dirty="0">
                <a:solidFill>
                  <a:srgbClr val="FFFFFF"/>
                </a:solidFill>
                <a:latin typeface="Century Gothic" panose="020B0502020202020204" pitchFamily="34" charset="0"/>
              </a:rPr>
              <a:t> </a:t>
            </a:r>
            <a:r>
              <a:rPr lang="en-US" sz="3000" b="1" spc="22" dirty="0" err="1">
                <a:solidFill>
                  <a:srgbClr val="FFFFFF"/>
                </a:solidFill>
                <a:latin typeface="Century Gothic" panose="020B0502020202020204" pitchFamily="34" charset="0"/>
              </a:rPr>
              <a:t>alınmaz</a:t>
            </a:r>
            <a:r>
              <a:rPr lang="en-US" sz="3000" b="1" spc="22" dirty="0" smtClean="0">
                <a:solidFill>
                  <a:srgbClr val="FFFFFF"/>
                </a:solidFill>
                <a:latin typeface="Century Gothic" panose="020B0502020202020204" pitchFamily="34" charset="0"/>
              </a:rPr>
              <a:t>.</a:t>
            </a:r>
            <a:endParaRPr lang="tr-TR" sz="3000" b="1" spc="22" dirty="0" smtClean="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a:p>
            <a:pPr algn="just" defTabSz="609630">
              <a:lnSpc>
                <a:spcPts val="2500"/>
              </a:lnSpc>
            </a:pPr>
            <a:endParaRPr lang="tr-TR" sz="3000" b="1" spc="21" dirty="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p:txBody>
      </p:sp>
      <p:sp>
        <p:nvSpPr>
          <p:cNvPr id="27" name="TextBox 14"/>
          <p:cNvSpPr txBox="1"/>
          <p:nvPr/>
        </p:nvSpPr>
        <p:spPr>
          <a:xfrm>
            <a:off x="424381" y="881935"/>
            <a:ext cx="9564765" cy="3252172"/>
          </a:xfrm>
          <a:prstGeom prst="rect">
            <a:avLst/>
          </a:prstGeom>
        </p:spPr>
        <p:txBody>
          <a:bodyPr wrap="square" lIns="0" tIns="0" rIns="0" bIns="0" rtlCol="0" anchor="t">
            <a:spAutoFit/>
          </a:bodyPr>
          <a:lstStyle/>
          <a:p>
            <a:r>
              <a:rPr lang="tr-TR" sz="3200" b="1" dirty="0">
                <a:solidFill>
                  <a:srgbClr val="FFFF00"/>
                </a:solidFill>
              </a:rPr>
              <a:t>ŞAHSİ İŞ </a:t>
            </a:r>
            <a:r>
              <a:rPr lang="tr-TR" sz="3200" b="1" dirty="0" smtClean="0">
                <a:solidFill>
                  <a:srgbClr val="FFFF00"/>
                </a:solidFill>
              </a:rPr>
              <a:t>DENEYİMLERİ </a:t>
            </a:r>
            <a:r>
              <a:rPr lang="tr-TR" sz="3200" b="1" dirty="0">
                <a:solidFill>
                  <a:srgbClr val="FFFF00"/>
                </a:solidFill>
              </a:rPr>
              <a:t>TÜZEL KİŞİLER TARAFINDAN KULLANILABİLİR Mİ</a:t>
            </a:r>
            <a:r>
              <a:rPr lang="tr-TR" sz="3200" b="1" dirty="0" smtClean="0">
                <a:solidFill>
                  <a:srgbClr val="FFFF00"/>
                </a:solidFill>
              </a:rPr>
              <a:t>?</a:t>
            </a:r>
          </a:p>
          <a:p>
            <a:endParaRPr lang="tr-TR" sz="3200" dirty="0">
              <a:solidFill>
                <a:srgbClr val="FFFF00"/>
              </a:solidFill>
            </a:endParaRPr>
          </a:p>
          <a:p>
            <a:r>
              <a:rPr lang="tr-TR" sz="3200" dirty="0"/>
              <a:t> </a:t>
            </a:r>
          </a:p>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a:p>
            <a:pPr algn="just" defTabSz="609630">
              <a:lnSpc>
                <a:spcPts val="2500"/>
              </a:lnSpc>
            </a:pPr>
            <a:endParaRPr lang="tr-TR" sz="3000" b="1" spc="21" dirty="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p:txBody>
      </p:sp>
      <p:sp>
        <p:nvSpPr>
          <p:cNvPr id="28" name="TextBox 14"/>
          <p:cNvSpPr txBox="1"/>
          <p:nvPr/>
        </p:nvSpPr>
        <p:spPr>
          <a:xfrm>
            <a:off x="397802" y="4567382"/>
            <a:ext cx="9564765" cy="3252172"/>
          </a:xfrm>
          <a:prstGeom prst="rect">
            <a:avLst/>
          </a:prstGeom>
        </p:spPr>
        <p:txBody>
          <a:bodyPr wrap="square" lIns="0" tIns="0" rIns="0" bIns="0" rtlCol="0" anchor="t">
            <a:spAutoFit/>
          </a:bodyPr>
          <a:lstStyle/>
          <a:p>
            <a:r>
              <a:rPr lang="en-US" sz="3200" b="1" dirty="0">
                <a:solidFill>
                  <a:srgbClr val="FFFF00"/>
                </a:solidFill>
              </a:rPr>
              <a:t>YAPIMLA </a:t>
            </a:r>
            <a:r>
              <a:rPr lang="tr-TR" sz="3200" b="1" dirty="0">
                <a:solidFill>
                  <a:srgbClr val="FFFF00"/>
                </a:solidFill>
              </a:rPr>
              <a:t>İ</a:t>
            </a:r>
            <a:r>
              <a:rPr lang="en-US" sz="3200" b="1" dirty="0" smtClean="0">
                <a:solidFill>
                  <a:srgbClr val="FFFF00"/>
                </a:solidFill>
              </a:rPr>
              <a:t>LG</a:t>
            </a:r>
            <a:r>
              <a:rPr lang="tr-TR" sz="3200" b="1" dirty="0" smtClean="0">
                <a:solidFill>
                  <a:srgbClr val="FFFF00"/>
                </a:solidFill>
              </a:rPr>
              <a:t>İ</a:t>
            </a:r>
            <a:r>
              <a:rPr lang="en-US" sz="3200" b="1" dirty="0" smtClean="0">
                <a:solidFill>
                  <a:srgbClr val="FFFF00"/>
                </a:solidFill>
              </a:rPr>
              <a:t>L</a:t>
            </a:r>
            <a:r>
              <a:rPr lang="tr-TR" sz="3200" b="1" dirty="0" smtClean="0">
                <a:solidFill>
                  <a:srgbClr val="FFFF00"/>
                </a:solidFill>
              </a:rPr>
              <a:t>İ</a:t>
            </a:r>
            <a:r>
              <a:rPr lang="en-US" sz="3200" b="1" dirty="0" smtClean="0">
                <a:solidFill>
                  <a:srgbClr val="FFFF00"/>
                </a:solidFill>
              </a:rPr>
              <a:t> H</a:t>
            </a:r>
            <a:r>
              <a:rPr lang="tr-TR" sz="3200" b="1" dirty="0" smtClean="0">
                <a:solidFill>
                  <a:srgbClr val="FFFF00"/>
                </a:solidFill>
              </a:rPr>
              <a:t>İ</a:t>
            </a:r>
            <a:r>
              <a:rPr lang="en-US" sz="3200" b="1" dirty="0" smtClean="0">
                <a:solidFill>
                  <a:srgbClr val="FFFF00"/>
                </a:solidFill>
              </a:rPr>
              <a:t>ZMET </a:t>
            </a:r>
            <a:r>
              <a:rPr lang="tr-TR" sz="3200" b="1" dirty="0">
                <a:solidFill>
                  <a:srgbClr val="FFFF00"/>
                </a:solidFill>
              </a:rPr>
              <a:t>İ</a:t>
            </a:r>
            <a:r>
              <a:rPr lang="en-US" sz="3200" b="1" dirty="0" smtClean="0">
                <a:solidFill>
                  <a:srgbClr val="FFFF00"/>
                </a:solidFill>
              </a:rPr>
              <a:t>ŞLER</a:t>
            </a:r>
            <a:r>
              <a:rPr lang="tr-TR" sz="3200" b="1" dirty="0" smtClean="0">
                <a:solidFill>
                  <a:srgbClr val="FFFF00"/>
                </a:solidFill>
              </a:rPr>
              <a:t>İ</a:t>
            </a:r>
            <a:r>
              <a:rPr lang="en-US" sz="3200" b="1" dirty="0" smtClean="0">
                <a:solidFill>
                  <a:srgbClr val="FFFF00"/>
                </a:solidFill>
              </a:rPr>
              <a:t>NDEN </a:t>
            </a:r>
            <a:r>
              <a:rPr lang="en-US" sz="3200" b="1" dirty="0">
                <a:solidFill>
                  <a:srgbClr val="FFFF00"/>
                </a:solidFill>
              </a:rPr>
              <a:t>ELDE </a:t>
            </a:r>
            <a:r>
              <a:rPr lang="en-US" sz="3200" b="1" dirty="0" smtClean="0">
                <a:solidFill>
                  <a:srgbClr val="FFFF00"/>
                </a:solidFill>
              </a:rPr>
              <a:t>ED</a:t>
            </a:r>
            <a:r>
              <a:rPr lang="tr-TR" sz="3200" b="1" dirty="0" smtClean="0">
                <a:solidFill>
                  <a:srgbClr val="FFFF00"/>
                </a:solidFill>
              </a:rPr>
              <a:t>İ</a:t>
            </a:r>
            <a:r>
              <a:rPr lang="en-US" sz="3200" b="1" dirty="0" smtClean="0">
                <a:solidFill>
                  <a:srgbClr val="FFFF00"/>
                </a:solidFill>
              </a:rPr>
              <a:t>LEN </a:t>
            </a:r>
            <a:r>
              <a:rPr lang="en-US" sz="3200" b="1" dirty="0">
                <a:solidFill>
                  <a:srgbClr val="FFFF00"/>
                </a:solidFill>
              </a:rPr>
              <a:t>BELGELER </a:t>
            </a:r>
            <a:r>
              <a:rPr lang="en-US" sz="3200" b="1" dirty="0" smtClean="0">
                <a:solidFill>
                  <a:srgbClr val="FFFF00"/>
                </a:solidFill>
              </a:rPr>
              <a:t>DEĞERLEND</a:t>
            </a:r>
            <a:r>
              <a:rPr lang="tr-TR" sz="3200" b="1" dirty="0" smtClean="0">
                <a:solidFill>
                  <a:srgbClr val="FFFF00"/>
                </a:solidFill>
              </a:rPr>
              <a:t>İ</a:t>
            </a:r>
            <a:r>
              <a:rPr lang="en-US" sz="3200" b="1" dirty="0" smtClean="0">
                <a:solidFill>
                  <a:srgbClr val="FFFF00"/>
                </a:solidFill>
              </a:rPr>
              <a:t>RMEYE ALIN</a:t>
            </a:r>
            <a:r>
              <a:rPr lang="tr-TR" sz="3200" b="1" dirty="0" smtClean="0">
                <a:solidFill>
                  <a:srgbClr val="FFFF00"/>
                </a:solidFill>
              </a:rPr>
              <a:t>IR MI?</a:t>
            </a:r>
            <a:endParaRPr lang="tr-TR" sz="3200" dirty="0">
              <a:solidFill>
                <a:srgbClr val="FFFF00"/>
              </a:solidFill>
            </a:endParaRPr>
          </a:p>
          <a:p>
            <a:endParaRPr lang="tr-TR" sz="3200" dirty="0">
              <a:solidFill>
                <a:srgbClr val="FFFF00"/>
              </a:solidFill>
            </a:endParaRPr>
          </a:p>
          <a:p>
            <a:r>
              <a:rPr lang="tr-TR" sz="3200" dirty="0">
                <a:solidFill>
                  <a:srgbClr val="FFFF00"/>
                </a:solidFill>
              </a:rPr>
              <a:t> </a:t>
            </a:r>
          </a:p>
          <a:p>
            <a:pPr algn="just" defTabSz="609630">
              <a:lnSpc>
                <a:spcPts val="2500"/>
              </a:lnSpc>
            </a:pPr>
            <a:endParaRPr lang="tr-TR" sz="3000" b="1" spc="22" dirty="0" smtClean="0">
              <a:solidFill>
                <a:srgbClr val="FFFF00"/>
              </a:solidFill>
              <a:latin typeface="Century Gothic" panose="020B0502020202020204" pitchFamily="34" charset="0"/>
            </a:endParaRPr>
          </a:p>
          <a:p>
            <a:pPr algn="just" defTabSz="609630">
              <a:lnSpc>
                <a:spcPts val="2500"/>
              </a:lnSpc>
            </a:pPr>
            <a:endParaRPr lang="en-US" sz="3000" b="1" spc="22" dirty="0">
              <a:solidFill>
                <a:srgbClr val="FFFF00"/>
              </a:solidFill>
              <a:latin typeface="Century Gothic" panose="020B0502020202020204" pitchFamily="34" charset="0"/>
            </a:endParaRPr>
          </a:p>
          <a:p>
            <a:pPr algn="just" defTabSz="609630">
              <a:lnSpc>
                <a:spcPts val="2500"/>
              </a:lnSpc>
            </a:pPr>
            <a:endParaRPr lang="tr-TR" sz="3000" b="1" spc="21" dirty="0">
              <a:solidFill>
                <a:srgbClr val="FFFF00"/>
              </a:solidFill>
              <a:latin typeface="Century Gothic" panose="020B0502020202020204" pitchFamily="34" charset="0"/>
            </a:endParaRPr>
          </a:p>
          <a:p>
            <a:pPr algn="just" defTabSz="609630">
              <a:lnSpc>
                <a:spcPts val="2500"/>
              </a:lnSpc>
            </a:pPr>
            <a:endParaRPr lang="en-US" sz="3000" b="1" spc="22"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246968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0382717" y="-1"/>
            <a:ext cx="1809283" cy="6985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grpSp>
        <p:nvGrpSpPr>
          <p:cNvPr id="12" name="Group 12"/>
          <p:cNvGrpSpPr/>
          <p:nvPr/>
        </p:nvGrpSpPr>
        <p:grpSpPr>
          <a:xfrm>
            <a:off x="459761" y="819835"/>
            <a:ext cx="9537162" cy="3151759"/>
            <a:chOff x="-488860" y="-47625"/>
            <a:chExt cx="19074324" cy="6303518"/>
          </a:xfrm>
        </p:grpSpPr>
        <p:sp>
          <p:nvSpPr>
            <p:cNvPr id="13" name="TextBox 13"/>
            <p:cNvSpPr txBox="1"/>
            <p:nvPr/>
          </p:nvSpPr>
          <p:spPr>
            <a:xfrm>
              <a:off x="0" y="-47625"/>
              <a:ext cx="18585464" cy="795090"/>
            </a:xfrm>
            <a:prstGeom prst="rect">
              <a:avLst/>
            </a:prstGeom>
          </p:spPr>
          <p:txBody>
            <a:bodyPr lIns="0" tIns="0" rIns="0" bIns="0" rtlCol="0" anchor="t">
              <a:spAutoFit/>
            </a:bodyPr>
            <a:lstStyle/>
            <a:p>
              <a:pPr defTabSz="609630">
                <a:lnSpc>
                  <a:spcPts val="3120"/>
                </a:lnSpc>
              </a:pPr>
              <a:endParaRPr sz="1200">
                <a:solidFill>
                  <a:prstClr val="black"/>
                </a:solidFill>
              </a:endParaRPr>
            </a:p>
          </p:txBody>
        </p:sp>
        <p:sp>
          <p:nvSpPr>
            <p:cNvPr id="14" name="TextBox 14"/>
            <p:cNvSpPr txBox="1"/>
            <p:nvPr/>
          </p:nvSpPr>
          <p:spPr>
            <a:xfrm>
              <a:off x="-488860" y="3178127"/>
              <a:ext cx="18585464" cy="3077766"/>
            </a:xfrm>
            <a:prstGeom prst="rect">
              <a:avLst/>
            </a:prstGeom>
          </p:spPr>
          <p:txBody>
            <a:bodyPr lIns="0" tIns="0" rIns="0" bIns="0" rtlCol="0" anchor="t">
              <a:spAutoFit/>
            </a:bodyPr>
            <a:lstStyle/>
            <a:p>
              <a:pPr algn="just" defTabSz="609630">
                <a:lnSpc>
                  <a:spcPts val="3000"/>
                </a:lnSpc>
              </a:pPr>
              <a:r>
                <a:rPr lang="en-US" sz="3200" b="1" spc="22" dirty="0" err="1">
                  <a:solidFill>
                    <a:srgbClr val="FFFFFF"/>
                  </a:solidFill>
                  <a:latin typeface="Century Gothic" panose="020B0502020202020204" pitchFamily="34" charset="0"/>
                </a:rPr>
                <a:t>İş</a:t>
              </a:r>
              <a:r>
                <a:rPr lang="en-US" sz="3200" b="1" spc="22" dirty="0">
                  <a:solidFill>
                    <a:srgbClr val="FFFFFF"/>
                  </a:solidFill>
                  <a:latin typeface="Century Gothic" panose="020B0502020202020204" pitchFamily="34" charset="0"/>
                </a:rPr>
                <a:t> deneyimini </a:t>
              </a:r>
              <a:r>
                <a:rPr lang="en-US" sz="3200" b="1" spc="22" dirty="0" err="1">
                  <a:solidFill>
                    <a:srgbClr val="FFFFFF"/>
                  </a:solidFill>
                  <a:latin typeface="Century Gothic" panose="020B0502020202020204" pitchFamily="34" charset="0"/>
                </a:rPr>
                <a:t>gösteren</a:t>
              </a:r>
              <a:r>
                <a:rPr lang="en-US" sz="3200" b="1" spc="22" dirty="0">
                  <a:solidFill>
                    <a:srgbClr val="FFFFFF"/>
                  </a:solidFill>
                  <a:latin typeface="Century Gothic" panose="020B0502020202020204" pitchFamily="34" charset="0"/>
                </a:rPr>
                <a:t> belgeler, </a:t>
              </a:r>
              <a:r>
                <a:rPr lang="en-US" sz="3200" b="1" spc="22" dirty="0" err="1">
                  <a:solidFill>
                    <a:srgbClr val="FFFFFF"/>
                  </a:solidFill>
                  <a:latin typeface="Century Gothic" panose="020B0502020202020204" pitchFamily="34" charset="0"/>
                </a:rPr>
                <a:t>kullanıldığı</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yetki</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belge</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numarasının</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belge</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grubu</a:t>
              </a:r>
              <a:r>
                <a:rPr lang="en-US" sz="3200" b="1" spc="22" dirty="0">
                  <a:solidFill>
                    <a:srgbClr val="FFFFFF"/>
                  </a:solidFill>
                  <a:latin typeface="Century Gothic" panose="020B0502020202020204" pitchFamily="34" charset="0"/>
                </a:rPr>
                <a:t> geçerlik süresi </a:t>
              </a:r>
              <a:r>
                <a:rPr lang="en-US" sz="3200" b="1" spc="22" dirty="0" err="1">
                  <a:solidFill>
                    <a:srgbClr val="FFFFFF"/>
                  </a:solidFill>
                  <a:latin typeface="Century Gothic" panose="020B0502020202020204" pitchFamily="34" charset="0"/>
                </a:rPr>
                <a:t>sonuna</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kadar</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başka</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bir</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gerçek</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veya</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tüzel</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kişiye</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kullandırılamaz</a:t>
              </a:r>
              <a:r>
                <a:rPr lang="en-US" sz="3200" b="1" spc="22" dirty="0">
                  <a:solidFill>
                    <a:srgbClr val="FFFFFF"/>
                  </a:solidFill>
                  <a:latin typeface="Century Gothic" panose="020B0502020202020204" pitchFamily="34" charset="0"/>
                </a:rPr>
                <a:t>.</a:t>
              </a:r>
              <a:endParaRPr lang="tr-TR" sz="3200" b="1" spc="22" dirty="0">
                <a:solidFill>
                  <a:srgbClr val="FFFFFF"/>
                </a:solidFill>
                <a:latin typeface="Century Gothic" panose="020B0502020202020204" pitchFamily="34" charset="0"/>
              </a:endParaRPr>
            </a:p>
          </p:txBody>
        </p:sp>
      </p:grpSp>
      <p:pic>
        <p:nvPicPr>
          <p:cNvPr id="15" name="Picture 15"/>
          <p:cNvPicPr>
            <a:picLocks noChangeAspect="1"/>
          </p:cNvPicPr>
          <p:nvPr/>
        </p:nvPicPr>
        <p:blipFill>
          <a:blip r:embed="rId3">
            <a:alphaModFix amt="88000"/>
          </a:blip>
          <a:srcRect t="2320" b="2320"/>
          <a:stretch>
            <a:fillRect/>
          </a:stretch>
        </p:blipFill>
        <p:spPr>
          <a:xfrm>
            <a:off x="10003129" y="162299"/>
            <a:ext cx="2188871" cy="2006055"/>
          </a:xfrm>
          <a:prstGeom prst="rect">
            <a:avLst/>
          </a:prstGeom>
        </p:spPr>
      </p:pic>
      <p:sp>
        <p:nvSpPr>
          <p:cNvPr id="24" name="TextBox 10"/>
          <p:cNvSpPr txBox="1"/>
          <p:nvPr/>
        </p:nvSpPr>
        <p:spPr>
          <a:xfrm>
            <a:off x="0" y="321911"/>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5:</a:t>
            </a:r>
            <a:endParaRPr lang="en-US" sz="3500" b="1" spc="25" dirty="0">
              <a:solidFill>
                <a:srgbClr val="FFFF00"/>
              </a:solidFill>
              <a:latin typeface="Century Gothic" panose="020B0502020202020204" pitchFamily="34" charset="0"/>
            </a:endParaRPr>
          </a:p>
        </p:txBody>
      </p:sp>
      <p:sp>
        <p:nvSpPr>
          <p:cNvPr id="25" name="TextBox 10"/>
          <p:cNvSpPr txBox="1"/>
          <p:nvPr/>
        </p:nvSpPr>
        <p:spPr>
          <a:xfrm>
            <a:off x="0" y="4080439"/>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6:</a:t>
            </a:r>
            <a:endParaRPr lang="en-US" sz="3500" b="1" spc="25" dirty="0">
              <a:solidFill>
                <a:srgbClr val="FFFF00"/>
              </a:solidFill>
              <a:latin typeface="Century Gothic" panose="020B0502020202020204" pitchFamily="34" charset="0"/>
            </a:endParaRPr>
          </a:p>
        </p:txBody>
      </p:sp>
      <p:sp>
        <p:nvSpPr>
          <p:cNvPr id="26" name="TextBox 14"/>
          <p:cNvSpPr txBox="1"/>
          <p:nvPr/>
        </p:nvSpPr>
        <p:spPr>
          <a:xfrm>
            <a:off x="459761" y="5564807"/>
            <a:ext cx="9292732" cy="1154162"/>
          </a:xfrm>
          <a:prstGeom prst="rect">
            <a:avLst/>
          </a:prstGeom>
        </p:spPr>
        <p:txBody>
          <a:bodyPr lIns="0" tIns="0" rIns="0" bIns="0" rtlCol="0" anchor="t">
            <a:spAutoFit/>
          </a:bodyPr>
          <a:lstStyle/>
          <a:p>
            <a:pPr algn="just" defTabSz="609630">
              <a:lnSpc>
                <a:spcPts val="3000"/>
              </a:lnSpc>
            </a:pPr>
            <a:r>
              <a:rPr lang="en-US" sz="3200" b="1" spc="22" dirty="0">
                <a:solidFill>
                  <a:srgbClr val="FFFFFF"/>
                </a:solidFill>
                <a:latin typeface="Century Gothic" panose="020B0502020202020204" pitchFamily="34" charset="0"/>
              </a:rPr>
              <a:t>Toplu </a:t>
            </a:r>
            <a:r>
              <a:rPr lang="en-US" sz="3200" b="1" spc="22" dirty="0" err="1">
                <a:solidFill>
                  <a:srgbClr val="FFFFFF"/>
                </a:solidFill>
                <a:latin typeface="Century Gothic" panose="020B0502020202020204" pitchFamily="34" charset="0"/>
              </a:rPr>
              <a:t>yapı</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niteliğindeki</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yapıların</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iş</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deneyim</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belgelerindeki</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miktarlar</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toplanmak</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suretiyle</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tek</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iş</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deneyimi</a:t>
            </a:r>
            <a:r>
              <a:rPr lang="en-US" sz="3200" b="1" spc="22" dirty="0">
                <a:solidFill>
                  <a:srgbClr val="FFFFFF"/>
                </a:solidFill>
                <a:latin typeface="Century Gothic" panose="020B0502020202020204" pitchFamily="34" charset="0"/>
              </a:rPr>
              <a:t> </a:t>
            </a:r>
            <a:r>
              <a:rPr lang="en-US" sz="3200" b="1" spc="22" dirty="0" err="1">
                <a:solidFill>
                  <a:srgbClr val="FFFFFF"/>
                </a:solidFill>
                <a:latin typeface="Century Gothic" panose="020B0502020202020204" pitchFamily="34" charset="0"/>
              </a:rPr>
              <a:t>olarak</a:t>
            </a:r>
            <a:r>
              <a:rPr lang="en-US" sz="3200" b="1" spc="22" dirty="0">
                <a:solidFill>
                  <a:srgbClr val="FFFFFF"/>
                </a:solidFill>
                <a:latin typeface="Century Gothic" panose="020B0502020202020204" pitchFamily="34" charset="0"/>
              </a:rPr>
              <a:t> </a:t>
            </a:r>
            <a:r>
              <a:rPr lang="en-US" sz="3200" b="1" spc="22" dirty="0" err="1" smtClean="0">
                <a:solidFill>
                  <a:srgbClr val="FFFFFF"/>
                </a:solidFill>
                <a:latin typeface="Century Gothic" panose="020B0502020202020204" pitchFamily="34" charset="0"/>
              </a:rPr>
              <a:t>değerlendirilir</a:t>
            </a:r>
            <a:r>
              <a:rPr lang="tr-TR" sz="3200" b="1" spc="22" dirty="0" smtClean="0">
                <a:solidFill>
                  <a:srgbClr val="FFFFFF"/>
                </a:solidFill>
                <a:latin typeface="Century Gothic" panose="020B0502020202020204" pitchFamily="34" charset="0"/>
              </a:rPr>
              <a:t>.</a:t>
            </a:r>
            <a:endParaRPr lang="en-US" sz="3200" b="1" spc="22" dirty="0">
              <a:solidFill>
                <a:srgbClr val="FFFFFF"/>
              </a:solidFill>
              <a:latin typeface="Century Gothic" panose="020B0502020202020204" pitchFamily="34" charset="0"/>
            </a:endParaRPr>
          </a:p>
        </p:txBody>
      </p:sp>
      <p:sp>
        <p:nvSpPr>
          <p:cNvPr id="27" name="TextBox 14"/>
          <p:cNvSpPr txBox="1"/>
          <p:nvPr/>
        </p:nvSpPr>
        <p:spPr>
          <a:xfrm>
            <a:off x="459761" y="809224"/>
            <a:ext cx="9564765" cy="3744615"/>
          </a:xfrm>
          <a:prstGeom prst="rect">
            <a:avLst/>
          </a:prstGeom>
        </p:spPr>
        <p:txBody>
          <a:bodyPr wrap="square" lIns="0" tIns="0" rIns="0" bIns="0" rtlCol="0" anchor="t">
            <a:spAutoFit/>
          </a:bodyPr>
          <a:lstStyle/>
          <a:p>
            <a:r>
              <a:rPr lang="tr-TR" sz="3200" b="1" dirty="0" smtClean="0">
                <a:solidFill>
                  <a:srgbClr val="FFFF00"/>
                </a:solidFill>
              </a:rPr>
              <a:t>İŞ DENEYİMİNİ GÖSTEREN BELGELER KULLANILDIKTAN SONRA BAŞKA BİR GERÇEK/TÜZEL KİŞİ TARAFINDAN KULLANILABİLİR Mİ?</a:t>
            </a:r>
          </a:p>
          <a:p>
            <a:endParaRPr lang="tr-TR" sz="3200" dirty="0" smtClean="0">
              <a:solidFill>
                <a:srgbClr val="FFFF00"/>
              </a:solidFill>
            </a:endParaRPr>
          </a:p>
          <a:p>
            <a:r>
              <a:rPr lang="tr-TR" sz="3200" dirty="0" smtClean="0">
                <a:solidFill>
                  <a:prstClr val="black"/>
                </a:solidFill>
              </a:rPr>
              <a:t> </a:t>
            </a:r>
          </a:p>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2500"/>
              </a:lnSpc>
            </a:pPr>
            <a:endParaRPr lang="en-US" sz="3000" b="1" spc="22" dirty="0" smtClean="0">
              <a:solidFill>
                <a:srgbClr val="FFFFFF"/>
              </a:solidFill>
              <a:latin typeface="Century Gothic" panose="020B0502020202020204" pitchFamily="34" charset="0"/>
            </a:endParaRPr>
          </a:p>
          <a:p>
            <a:pPr algn="just" defTabSz="609630">
              <a:lnSpc>
                <a:spcPts val="2500"/>
              </a:lnSpc>
            </a:pPr>
            <a:endParaRPr lang="tr-TR" sz="3000" b="1" spc="21" dirty="0" smtClean="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p:txBody>
      </p:sp>
      <p:sp>
        <p:nvSpPr>
          <p:cNvPr id="28" name="TextBox 14"/>
          <p:cNvSpPr txBox="1"/>
          <p:nvPr/>
        </p:nvSpPr>
        <p:spPr>
          <a:xfrm>
            <a:off x="459760" y="4551240"/>
            <a:ext cx="9564765" cy="3252172"/>
          </a:xfrm>
          <a:prstGeom prst="rect">
            <a:avLst/>
          </a:prstGeom>
        </p:spPr>
        <p:txBody>
          <a:bodyPr wrap="square" lIns="0" tIns="0" rIns="0" bIns="0" rtlCol="0" anchor="t">
            <a:spAutoFit/>
          </a:bodyPr>
          <a:lstStyle/>
          <a:p>
            <a:r>
              <a:rPr lang="tr-TR" sz="3200" b="1" dirty="0" smtClean="0">
                <a:solidFill>
                  <a:srgbClr val="FFFF00"/>
                </a:solidFill>
              </a:rPr>
              <a:t>TOPLU YAPILARA İLİŞKİN İŞ DENEYİMLERİ NASIL DEĞERLENDİRİLİR?</a:t>
            </a:r>
            <a:endParaRPr lang="tr-TR" sz="3200" dirty="0">
              <a:solidFill>
                <a:srgbClr val="FFFF00"/>
              </a:solidFill>
            </a:endParaRPr>
          </a:p>
          <a:p>
            <a:endParaRPr lang="tr-TR" sz="3200" dirty="0" smtClean="0">
              <a:solidFill>
                <a:srgbClr val="FFFF00"/>
              </a:solidFill>
            </a:endParaRPr>
          </a:p>
          <a:p>
            <a:r>
              <a:rPr lang="tr-TR" sz="3200" dirty="0">
                <a:solidFill>
                  <a:srgbClr val="FFFF00"/>
                </a:solidFill>
              </a:rPr>
              <a:t> </a:t>
            </a:r>
          </a:p>
          <a:p>
            <a:pPr algn="just" defTabSz="609630">
              <a:lnSpc>
                <a:spcPts val="2500"/>
              </a:lnSpc>
            </a:pPr>
            <a:endParaRPr lang="tr-TR" sz="3000" b="1" spc="22" dirty="0" smtClean="0">
              <a:solidFill>
                <a:srgbClr val="FFFF00"/>
              </a:solidFill>
              <a:latin typeface="Century Gothic" panose="020B0502020202020204" pitchFamily="34" charset="0"/>
            </a:endParaRPr>
          </a:p>
          <a:p>
            <a:pPr algn="just" defTabSz="609630">
              <a:lnSpc>
                <a:spcPts val="2500"/>
              </a:lnSpc>
            </a:pPr>
            <a:endParaRPr lang="en-US" sz="3000" b="1" spc="22" dirty="0">
              <a:solidFill>
                <a:srgbClr val="FFFF00"/>
              </a:solidFill>
              <a:latin typeface="Century Gothic" panose="020B0502020202020204" pitchFamily="34" charset="0"/>
            </a:endParaRPr>
          </a:p>
          <a:p>
            <a:pPr algn="just" defTabSz="609630">
              <a:lnSpc>
                <a:spcPts val="2500"/>
              </a:lnSpc>
            </a:pPr>
            <a:endParaRPr lang="tr-TR" sz="3000" b="1" spc="21" dirty="0">
              <a:solidFill>
                <a:srgbClr val="FFFF00"/>
              </a:solidFill>
              <a:latin typeface="Century Gothic" panose="020B0502020202020204" pitchFamily="34" charset="0"/>
            </a:endParaRPr>
          </a:p>
          <a:p>
            <a:pPr algn="just" defTabSz="609630">
              <a:lnSpc>
                <a:spcPts val="2500"/>
              </a:lnSpc>
            </a:pPr>
            <a:endParaRPr lang="en-US" sz="3000" b="1" spc="22"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167277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t="7305" b="7305"/>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0382717" y="-1"/>
            <a:ext cx="1809283" cy="6985001"/>
            <a:chOff x="0" y="0"/>
            <a:chExt cx="3766674" cy="14402067"/>
          </a:xfrm>
        </p:grpSpPr>
        <p:sp>
          <p:nvSpPr>
            <p:cNvPr id="7" name="AutoShape 7"/>
            <p:cNvSpPr/>
            <p:nvPr/>
          </p:nvSpPr>
          <p:spPr>
            <a:xfrm>
              <a:off x="0" y="0"/>
              <a:ext cx="3766674" cy="14167325"/>
            </a:xfrm>
            <a:prstGeom prst="rect">
              <a:avLst/>
            </a:prstGeom>
            <a:solidFill>
              <a:srgbClr val="FFDB15"/>
            </a:solidFill>
          </p:spPr>
        </p:sp>
        <p:sp>
          <p:nvSpPr>
            <p:cNvPr id="8" name="AutoShape 8"/>
            <p:cNvSpPr/>
            <p:nvPr/>
          </p:nvSpPr>
          <p:spPr>
            <a:xfrm>
              <a:off x="1749384" y="3429267"/>
              <a:ext cx="115789" cy="10972800"/>
            </a:xfrm>
            <a:prstGeom prst="rect">
              <a:avLst/>
            </a:prstGeom>
            <a:solidFill>
              <a:srgbClr val="020301"/>
            </a:solidFill>
          </p:spPr>
        </p:sp>
      </p:grpSp>
      <p:grpSp>
        <p:nvGrpSpPr>
          <p:cNvPr id="12" name="Group 12"/>
          <p:cNvGrpSpPr/>
          <p:nvPr/>
        </p:nvGrpSpPr>
        <p:grpSpPr>
          <a:xfrm>
            <a:off x="451170" y="819835"/>
            <a:ext cx="9545753" cy="5294391"/>
            <a:chOff x="-506042" y="-47625"/>
            <a:chExt cx="19091506" cy="10588782"/>
          </a:xfrm>
        </p:grpSpPr>
        <p:sp>
          <p:nvSpPr>
            <p:cNvPr id="13" name="TextBox 13"/>
            <p:cNvSpPr txBox="1"/>
            <p:nvPr/>
          </p:nvSpPr>
          <p:spPr>
            <a:xfrm>
              <a:off x="0" y="-47625"/>
              <a:ext cx="18585464" cy="795090"/>
            </a:xfrm>
            <a:prstGeom prst="rect">
              <a:avLst/>
            </a:prstGeom>
          </p:spPr>
          <p:txBody>
            <a:bodyPr lIns="0" tIns="0" rIns="0" bIns="0" rtlCol="0" anchor="t">
              <a:spAutoFit/>
            </a:bodyPr>
            <a:lstStyle/>
            <a:p>
              <a:pPr defTabSz="609630">
                <a:lnSpc>
                  <a:spcPts val="3120"/>
                </a:lnSpc>
              </a:pPr>
              <a:endParaRPr sz="1200">
                <a:solidFill>
                  <a:prstClr val="black"/>
                </a:solidFill>
              </a:endParaRPr>
            </a:p>
          </p:txBody>
        </p:sp>
        <p:sp>
          <p:nvSpPr>
            <p:cNvPr id="14" name="TextBox 14"/>
            <p:cNvSpPr txBox="1"/>
            <p:nvPr/>
          </p:nvSpPr>
          <p:spPr>
            <a:xfrm>
              <a:off x="-506042" y="2462023"/>
              <a:ext cx="18585464" cy="8079134"/>
            </a:xfrm>
            <a:prstGeom prst="rect">
              <a:avLst/>
            </a:prstGeom>
          </p:spPr>
          <p:txBody>
            <a:bodyPr lIns="0" tIns="0" rIns="0" bIns="0" rtlCol="0" anchor="t">
              <a:spAutoFit/>
            </a:bodyPr>
            <a:lstStyle/>
            <a:p>
              <a:pPr algn="just" defTabSz="609630">
                <a:lnSpc>
                  <a:spcPts val="3500"/>
                </a:lnSpc>
              </a:pPr>
              <a:r>
                <a:rPr lang="en-US" sz="3200" b="1" spc="21" dirty="0" err="1">
                  <a:solidFill>
                    <a:srgbClr val="FFFFFF"/>
                  </a:solidFill>
                  <a:latin typeface="Century Gothic" panose="020B0502020202020204" pitchFamily="34" charset="0"/>
                </a:rPr>
                <a:t>Şahıs</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şirketi</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ortaklarının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komandit</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şirketin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komanditer</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ortağı</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hariç</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şirketten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ayrılmaları</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halinde</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şirket</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adına</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düzenlenmiş</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olan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iş</a:t>
              </a:r>
              <a:r>
                <a:rPr lang="en-US" sz="3200" b="1" spc="21" dirty="0">
                  <a:solidFill>
                    <a:srgbClr val="FFFFFF"/>
                  </a:solidFill>
                  <a:latin typeface="Century Gothic" panose="020B0502020202020204" pitchFamily="34" charset="0"/>
                </a:rPr>
                <a:t> bitirme </a:t>
              </a:r>
              <a:r>
                <a:rPr lang="en-US" sz="3200" b="1" spc="21" dirty="0" err="1">
                  <a:solidFill>
                    <a:srgbClr val="FFFFFF"/>
                  </a:solidFill>
                  <a:latin typeface="Century Gothic" panose="020B0502020202020204" pitchFamily="34" charset="0"/>
                </a:rPr>
                <a:t>belgesi</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ayrılan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ortakların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hisseleri</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oranında</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şahsi</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iş</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deneyimi</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olarak</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değerlendirilir</a:t>
              </a:r>
              <a:r>
                <a:rPr lang="en-US" sz="3200" b="1" spc="21" dirty="0">
                  <a:solidFill>
                    <a:srgbClr val="FFFFFF"/>
                  </a:solidFill>
                  <a:latin typeface="Century Gothic" panose="020B0502020202020204" pitchFamily="34" charset="0"/>
                </a:rPr>
                <a:t>. Bu </a:t>
              </a:r>
              <a:r>
                <a:rPr lang="en-US" sz="3200" b="1" spc="21" dirty="0" err="1">
                  <a:solidFill>
                    <a:srgbClr val="FFFFFF"/>
                  </a:solidFill>
                  <a:latin typeface="Century Gothic" panose="020B0502020202020204" pitchFamily="34" charset="0"/>
                </a:rPr>
                <a:t>belgelerin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şirket</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adına</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kullanılmasında</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belge</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tutarı</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değerlendirilirken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ayrılan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ortakların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hisselerine</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isabet</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eden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tutar</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belge</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toplamından</a:t>
              </a:r>
              <a:r>
                <a:rPr lang="en-US" sz="3200" b="1" spc="21" dirty="0">
                  <a:solidFill>
                    <a:srgbClr val="FFFFFF"/>
                  </a:solidFill>
                  <a:latin typeface="Century Gothic" panose="020B0502020202020204" pitchFamily="34" charset="0"/>
                </a:rPr>
                <a:t> </a:t>
              </a:r>
              <a:r>
                <a:rPr lang="en-US" sz="3200" b="1" spc="21" dirty="0" err="1">
                  <a:solidFill>
                    <a:srgbClr val="FFFFFF"/>
                  </a:solidFill>
                  <a:latin typeface="Century Gothic" panose="020B0502020202020204" pitchFamily="34" charset="0"/>
                </a:rPr>
                <a:t>düşülür</a:t>
              </a:r>
              <a:r>
                <a:rPr lang="en-US" sz="3200" b="1" spc="21" dirty="0">
                  <a:solidFill>
                    <a:srgbClr val="FFFFFF"/>
                  </a:solidFill>
                  <a:latin typeface="Century Gothic" panose="020B0502020202020204" pitchFamily="34" charset="0"/>
                </a:rPr>
                <a:t>.</a:t>
              </a:r>
              <a:endParaRPr lang="tr-TR" sz="3200" b="1" spc="21" dirty="0">
                <a:solidFill>
                  <a:srgbClr val="FFFFFF"/>
                </a:solidFill>
                <a:latin typeface="Century Gothic" panose="020B0502020202020204" pitchFamily="34" charset="0"/>
              </a:endParaRPr>
            </a:p>
          </p:txBody>
        </p:sp>
      </p:grpSp>
      <p:pic>
        <p:nvPicPr>
          <p:cNvPr id="15" name="Picture 15"/>
          <p:cNvPicPr>
            <a:picLocks noChangeAspect="1"/>
          </p:cNvPicPr>
          <p:nvPr/>
        </p:nvPicPr>
        <p:blipFill>
          <a:blip r:embed="rId3">
            <a:alphaModFix amt="88000"/>
          </a:blip>
          <a:srcRect t="2320" b="2320"/>
          <a:stretch>
            <a:fillRect/>
          </a:stretch>
        </p:blipFill>
        <p:spPr>
          <a:xfrm>
            <a:off x="10003129" y="162299"/>
            <a:ext cx="2188871" cy="2006055"/>
          </a:xfrm>
          <a:prstGeom prst="rect">
            <a:avLst/>
          </a:prstGeom>
        </p:spPr>
      </p:pic>
      <p:sp>
        <p:nvSpPr>
          <p:cNvPr id="24" name="TextBox 10"/>
          <p:cNvSpPr txBox="1"/>
          <p:nvPr/>
        </p:nvSpPr>
        <p:spPr>
          <a:xfrm>
            <a:off x="0" y="321911"/>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7:</a:t>
            </a:r>
            <a:endParaRPr lang="en-US" sz="3500" b="1" spc="25" dirty="0">
              <a:solidFill>
                <a:srgbClr val="FFFF00"/>
              </a:solidFill>
              <a:latin typeface="Century Gothic" panose="020B0502020202020204" pitchFamily="34" charset="0"/>
            </a:endParaRPr>
          </a:p>
        </p:txBody>
      </p:sp>
      <p:sp>
        <p:nvSpPr>
          <p:cNvPr id="27" name="TextBox 14"/>
          <p:cNvSpPr txBox="1"/>
          <p:nvPr/>
        </p:nvSpPr>
        <p:spPr>
          <a:xfrm>
            <a:off x="432158" y="961403"/>
            <a:ext cx="9564765" cy="3252172"/>
          </a:xfrm>
          <a:prstGeom prst="rect">
            <a:avLst/>
          </a:prstGeom>
        </p:spPr>
        <p:txBody>
          <a:bodyPr wrap="square" lIns="0" tIns="0" rIns="0" bIns="0" rtlCol="0" anchor="t">
            <a:spAutoFit/>
          </a:bodyPr>
          <a:lstStyle/>
          <a:p>
            <a:r>
              <a:rPr lang="tr-TR" sz="3200" b="1" u="sng" dirty="0" smtClean="0">
                <a:solidFill>
                  <a:srgbClr val="FFFF00"/>
                </a:solidFill>
              </a:rPr>
              <a:t>ŞAHIS ŞİRKETİ </a:t>
            </a:r>
            <a:r>
              <a:rPr lang="tr-TR" sz="3200" b="1" dirty="0" smtClean="0">
                <a:solidFill>
                  <a:srgbClr val="FFFF00"/>
                </a:solidFill>
              </a:rPr>
              <a:t>ORTAKLIĞIMDAN AYRILDIM, ŞİRKETE AİT İŞ DENEYİMİNİ ŞAHSİ OLARAK KULLANABİLİR MİYİM?</a:t>
            </a:r>
          </a:p>
          <a:p>
            <a:endParaRPr lang="tr-TR" sz="3200" dirty="0" smtClean="0">
              <a:solidFill>
                <a:srgbClr val="FFFF00"/>
              </a:solidFill>
            </a:endParaRPr>
          </a:p>
          <a:p>
            <a:r>
              <a:rPr lang="tr-TR" sz="3200" dirty="0" smtClean="0">
                <a:solidFill>
                  <a:prstClr val="black"/>
                </a:solidFill>
              </a:rPr>
              <a:t> </a:t>
            </a:r>
          </a:p>
          <a:p>
            <a:pPr algn="just" defTabSz="609630">
              <a:lnSpc>
                <a:spcPts val="2500"/>
              </a:lnSpc>
            </a:pPr>
            <a:endParaRPr lang="tr-TR" sz="3000" b="1" spc="22" dirty="0" smtClean="0">
              <a:solidFill>
                <a:srgbClr val="FFFFFF"/>
              </a:solidFill>
              <a:latin typeface="Century Gothic" panose="020B0502020202020204" pitchFamily="34" charset="0"/>
            </a:endParaRPr>
          </a:p>
          <a:p>
            <a:pPr algn="just" defTabSz="609630">
              <a:lnSpc>
                <a:spcPts val="2500"/>
              </a:lnSpc>
            </a:pPr>
            <a:endParaRPr lang="en-US" sz="3000" b="1" spc="22" dirty="0" smtClean="0">
              <a:solidFill>
                <a:srgbClr val="FFFFFF"/>
              </a:solidFill>
              <a:latin typeface="Century Gothic" panose="020B0502020202020204" pitchFamily="34" charset="0"/>
            </a:endParaRPr>
          </a:p>
          <a:p>
            <a:pPr algn="just" defTabSz="609630">
              <a:lnSpc>
                <a:spcPts val="2500"/>
              </a:lnSpc>
            </a:pPr>
            <a:endParaRPr lang="tr-TR" sz="3000" b="1" spc="21" dirty="0" smtClean="0">
              <a:solidFill>
                <a:srgbClr val="FFFFFF"/>
              </a:solidFill>
              <a:latin typeface="Century Gothic" panose="020B0502020202020204" pitchFamily="34" charset="0"/>
            </a:endParaRPr>
          </a:p>
          <a:p>
            <a:pPr algn="just" defTabSz="609630">
              <a:lnSpc>
                <a:spcPts val="2500"/>
              </a:lnSpc>
            </a:pPr>
            <a:endParaRPr lang="en-US" sz="3000" b="1" spc="22" dirty="0">
              <a:solidFill>
                <a:srgbClr val="FFFFFF"/>
              </a:solidFill>
              <a:latin typeface="Century Gothic" panose="020B0502020202020204" pitchFamily="34" charset="0"/>
            </a:endParaRPr>
          </a:p>
        </p:txBody>
      </p:sp>
      <p:sp>
        <p:nvSpPr>
          <p:cNvPr id="16" name="TextBox 14"/>
          <p:cNvSpPr txBox="1"/>
          <p:nvPr/>
        </p:nvSpPr>
        <p:spPr>
          <a:xfrm>
            <a:off x="340242" y="6114226"/>
            <a:ext cx="10042475" cy="2575064"/>
          </a:xfrm>
          <a:prstGeom prst="rect">
            <a:avLst/>
          </a:prstGeom>
        </p:spPr>
        <p:txBody>
          <a:bodyPr wrap="square" lIns="0" tIns="0" rIns="0" bIns="0" rtlCol="0" anchor="t">
            <a:spAutoFit/>
          </a:bodyPr>
          <a:lstStyle/>
          <a:p>
            <a:r>
              <a:rPr lang="tr-TR" sz="2800" b="1" dirty="0">
                <a:solidFill>
                  <a:srgbClr val="FFFF00"/>
                </a:solidFill>
              </a:rPr>
              <a:t>(</a:t>
            </a:r>
            <a:r>
              <a:rPr lang="tr-TR" sz="2800" b="1" dirty="0" smtClean="0">
                <a:solidFill>
                  <a:srgbClr val="FFFF00"/>
                </a:solidFill>
              </a:rPr>
              <a:t>TÜZEL KİŞİLİĞE AİT İŞ DENEYİMİNİ ŞAHSİ OLARAK KULLANAMAZ.)</a:t>
            </a:r>
          </a:p>
          <a:p>
            <a:endParaRPr lang="tr-TR" sz="2800" dirty="0" smtClean="0">
              <a:solidFill>
                <a:srgbClr val="FFFF00"/>
              </a:solidFill>
            </a:endParaRPr>
          </a:p>
          <a:p>
            <a:r>
              <a:rPr lang="tr-TR" sz="2800" dirty="0" smtClean="0">
                <a:solidFill>
                  <a:prstClr val="black"/>
                </a:solidFill>
              </a:rPr>
              <a:t> </a:t>
            </a:r>
          </a:p>
          <a:p>
            <a:pPr algn="just" defTabSz="609630">
              <a:lnSpc>
                <a:spcPts val="2500"/>
              </a:lnSpc>
            </a:pPr>
            <a:endParaRPr lang="tr-TR" sz="2800" b="1" spc="22" dirty="0" smtClean="0">
              <a:solidFill>
                <a:srgbClr val="FFFFFF"/>
              </a:solidFill>
              <a:latin typeface="Century Gothic" panose="020B0502020202020204" pitchFamily="34" charset="0"/>
            </a:endParaRPr>
          </a:p>
          <a:p>
            <a:pPr algn="just" defTabSz="609630">
              <a:lnSpc>
                <a:spcPts val="2500"/>
              </a:lnSpc>
            </a:pPr>
            <a:endParaRPr lang="en-US" sz="2800" b="1" spc="22" dirty="0" smtClean="0">
              <a:solidFill>
                <a:srgbClr val="FFFFFF"/>
              </a:solidFill>
              <a:latin typeface="Century Gothic" panose="020B0502020202020204" pitchFamily="34" charset="0"/>
            </a:endParaRPr>
          </a:p>
          <a:p>
            <a:pPr algn="just" defTabSz="609630">
              <a:lnSpc>
                <a:spcPts val="2500"/>
              </a:lnSpc>
            </a:pPr>
            <a:endParaRPr lang="tr-TR" sz="2800" b="1" spc="21" dirty="0" smtClean="0">
              <a:solidFill>
                <a:srgbClr val="FFFFFF"/>
              </a:solidFill>
              <a:latin typeface="Century Gothic" panose="020B0502020202020204" pitchFamily="34" charset="0"/>
            </a:endParaRPr>
          </a:p>
          <a:p>
            <a:pPr algn="just" defTabSz="609630">
              <a:lnSpc>
                <a:spcPts val="2500"/>
              </a:lnSpc>
            </a:pPr>
            <a:endParaRPr lang="en-US" sz="2800" b="1" spc="22"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27588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1778912" y="657001"/>
            <a:ext cx="9917788" cy="1048877"/>
          </a:xfrm>
          <a:prstGeom prst="rect">
            <a:avLst/>
          </a:prstGeom>
        </p:spPr>
        <p:txBody>
          <a:bodyPr lIns="0" tIns="0" rIns="0" bIns="0" rtlCol="0" anchor="t">
            <a:spAutoFit/>
          </a:bodyPr>
          <a:lstStyle/>
          <a:p>
            <a:pPr algn="ctr" defTabSz="609630">
              <a:lnSpc>
                <a:spcPts val="4334"/>
              </a:lnSpc>
            </a:pPr>
            <a:r>
              <a:rPr lang="en-US" sz="3000" b="1" spc="267" dirty="0">
                <a:solidFill>
                  <a:srgbClr val="FFFF00"/>
                </a:solidFill>
                <a:latin typeface="Century Gothic" panose="020B0502020202020204" pitchFamily="34" charset="0"/>
              </a:rPr>
              <a:t>ORTAK G</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R</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Ş</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MLERE </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L</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ŞK</a:t>
            </a:r>
            <a:r>
              <a:rPr lang="tr-TR" sz="3000" b="1" spc="267" dirty="0">
                <a:solidFill>
                  <a:srgbClr val="FFFF00"/>
                </a:solidFill>
                <a:latin typeface="Century Gothic" panose="020B0502020202020204" pitchFamily="34" charset="0"/>
              </a:rPr>
              <a:t>İ</a:t>
            </a:r>
            <a:r>
              <a:rPr lang="en-US" sz="3000" b="1" spc="267" dirty="0">
                <a:solidFill>
                  <a:srgbClr val="FFFF00"/>
                </a:solidFill>
                <a:latin typeface="Century Gothic" panose="020B0502020202020204" pitchFamily="34" charset="0"/>
              </a:rPr>
              <a:t>N </a:t>
            </a:r>
            <a:r>
              <a:rPr lang="en-US" sz="3000" b="1" spc="267" dirty="0" smtClean="0">
                <a:solidFill>
                  <a:srgbClr val="FFFF00"/>
                </a:solidFill>
                <a:latin typeface="Century Gothic" panose="020B0502020202020204" pitchFamily="34" charset="0"/>
              </a:rPr>
              <a:t>HUSUSLAR</a:t>
            </a:r>
            <a:r>
              <a:rPr lang="tr-TR" sz="3000" b="1" spc="267" dirty="0" smtClean="0">
                <a:solidFill>
                  <a:srgbClr val="FFFF00"/>
                </a:solidFill>
                <a:latin typeface="Century Gothic" panose="020B0502020202020204" pitchFamily="34" charset="0"/>
              </a:rPr>
              <a:t> NELERDİR?</a:t>
            </a:r>
            <a:endParaRPr lang="en-US" sz="3000" b="1" spc="267" dirty="0">
              <a:solidFill>
                <a:srgbClr val="FFFF00"/>
              </a:solidFill>
              <a:latin typeface="Century Gothic" panose="020B0502020202020204" pitchFamily="34" charset="0"/>
            </a:endParaRPr>
          </a:p>
        </p:txBody>
      </p:sp>
      <p:sp>
        <p:nvSpPr>
          <p:cNvPr id="5" name="TextBox 5"/>
          <p:cNvSpPr txBox="1"/>
          <p:nvPr/>
        </p:nvSpPr>
        <p:spPr>
          <a:xfrm>
            <a:off x="685800" y="6637815"/>
            <a:ext cx="11010900" cy="230832"/>
          </a:xfrm>
          <a:prstGeom prst="rect">
            <a:avLst/>
          </a:prstGeom>
        </p:spPr>
        <p:txBody>
          <a:bodyPr lIns="0" tIns="0" rIns="0" bIns="0" rtlCol="0" anchor="t">
            <a:spAutoFit/>
          </a:bodyPr>
          <a:lstStyle/>
          <a:p>
            <a:pPr defTabSz="609630">
              <a:lnSpc>
                <a:spcPts val="1789"/>
              </a:lnSpc>
            </a:pPr>
            <a:endParaRPr sz="1200">
              <a:solidFill>
                <a:prstClr val="black"/>
              </a:solidFill>
              <a:latin typeface="Calibri"/>
            </a:endParaRPr>
          </a:p>
        </p:txBody>
      </p:sp>
      <p:sp>
        <p:nvSpPr>
          <p:cNvPr id="7" name="TextBox 7"/>
          <p:cNvSpPr txBox="1"/>
          <p:nvPr/>
        </p:nvSpPr>
        <p:spPr>
          <a:xfrm>
            <a:off x="749096" y="1296479"/>
            <a:ext cx="10884308" cy="654025"/>
          </a:xfrm>
          <a:prstGeom prst="rect">
            <a:avLst/>
          </a:prstGeom>
        </p:spPr>
        <p:txBody>
          <a:bodyPr lIns="0" tIns="0" rIns="0" bIns="0" rtlCol="0" anchor="t">
            <a:spAutoFit/>
          </a:bodyPr>
          <a:lstStyle/>
          <a:p>
            <a:pPr defTabSz="609630">
              <a:lnSpc>
                <a:spcPts val="5086"/>
              </a:lnSpc>
            </a:pPr>
            <a:endParaRPr sz="1200" dirty="0">
              <a:solidFill>
                <a:prstClr val="black"/>
              </a:solidFill>
              <a:latin typeface="Calibri"/>
            </a:endParaRPr>
          </a:p>
        </p:txBody>
      </p:sp>
      <p:sp>
        <p:nvSpPr>
          <p:cNvPr id="9" name="TextBox 14"/>
          <p:cNvSpPr txBox="1"/>
          <p:nvPr/>
        </p:nvSpPr>
        <p:spPr>
          <a:xfrm>
            <a:off x="463475" y="3287278"/>
            <a:ext cx="9292732" cy="291683"/>
          </a:xfrm>
          <a:prstGeom prst="rect">
            <a:avLst/>
          </a:prstGeom>
        </p:spPr>
        <p:txBody>
          <a:bodyPr lIns="0" tIns="0" rIns="0" bIns="0" rtlCol="0" anchor="t">
            <a:spAutoFit/>
          </a:bodyPr>
          <a:lstStyle/>
          <a:p>
            <a:pPr algn="just" defTabSz="609630">
              <a:lnSpc>
                <a:spcPts val="2500"/>
              </a:lnSpc>
            </a:pPr>
            <a:endParaRPr lang="en-US" spc="22" dirty="0">
              <a:solidFill>
                <a:srgbClr val="FFFFFF"/>
              </a:solidFill>
              <a:latin typeface="Century Gothic" panose="020B0502020202020204" pitchFamily="34" charset="0"/>
            </a:endParaRPr>
          </a:p>
        </p:txBody>
      </p:sp>
      <p:grpSp>
        <p:nvGrpSpPr>
          <p:cNvPr id="10" name="Group 12"/>
          <p:cNvGrpSpPr/>
          <p:nvPr/>
        </p:nvGrpSpPr>
        <p:grpSpPr>
          <a:xfrm>
            <a:off x="383136" y="1919327"/>
            <a:ext cx="11313564" cy="4488408"/>
            <a:chOff x="0" y="-1427829"/>
            <a:chExt cx="22627128" cy="8976816"/>
          </a:xfrm>
        </p:grpSpPr>
        <p:sp>
          <p:nvSpPr>
            <p:cNvPr id="11" name="TextBox 13"/>
            <p:cNvSpPr txBox="1"/>
            <p:nvPr/>
          </p:nvSpPr>
          <p:spPr>
            <a:xfrm>
              <a:off x="0" y="-47625"/>
              <a:ext cx="18585464" cy="795090"/>
            </a:xfrm>
            <a:prstGeom prst="rect">
              <a:avLst/>
            </a:prstGeom>
          </p:spPr>
          <p:txBody>
            <a:bodyPr lIns="0" tIns="0" rIns="0" bIns="0" rtlCol="0" anchor="t">
              <a:spAutoFit/>
            </a:bodyPr>
            <a:lstStyle/>
            <a:p>
              <a:pPr defTabSz="609630">
                <a:lnSpc>
                  <a:spcPts val="3120"/>
                </a:lnSpc>
              </a:pPr>
              <a:endParaRPr sz="1200">
                <a:solidFill>
                  <a:prstClr val="black"/>
                </a:solidFill>
                <a:latin typeface="Calibri"/>
              </a:endParaRPr>
            </a:p>
          </p:txBody>
        </p:sp>
        <p:sp>
          <p:nvSpPr>
            <p:cNvPr id="12" name="TextBox 14"/>
            <p:cNvSpPr txBox="1"/>
            <p:nvPr/>
          </p:nvSpPr>
          <p:spPr>
            <a:xfrm>
              <a:off x="605328" y="-1427829"/>
              <a:ext cx="22021800" cy="8976816"/>
            </a:xfrm>
            <a:prstGeom prst="rect">
              <a:avLst/>
            </a:prstGeom>
          </p:spPr>
          <p:txBody>
            <a:bodyPr wrap="square" lIns="0" tIns="0" rIns="0" bIns="0" rtlCol="0" anchor="t">
              <a:spAutoFit/>
            </a:bodyPr>
            <a:lstStyle/>
            <a:p>
              <a:pPr algn="just" defTabSz="609630">
                <a:lnSpc>
                  <a:spcPts val="3500"/>
                </a:lnSpc>
              </a:pPr>
              <a:r>
                <a:rPr lang="en-US" sz="3000" b="1" spc="36" dirty="0">
                  <a:solidFill>
                    <a:srgbClr val="FFFFFF"/>
                  </a:solidFill>
                  <a:latin typeface="Century Gothic" panose="020B0502020202020204" pitchFamily="34" charset="0"/>
                </a:rPr>
                <a:t>Y.5/(5): </a:t>
              </a:r>
              <a:r>
                <a:rPr lang="en-US" sz="3000" b="1" spc="36" dirty="0" err="1">
                  <a:solidFill>
                    <a:srgbClr val="FFFFFF"/>
                  </a:solidFill>
                  <a:latin typeface="Century Gothic" panose="020B0502020202020204" pitchFamily="34" charset="0"/>
                </a:rPr>
                <a:t>Yapı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müteahhitliğinin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girişimce</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üstlenilmesi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halinde</a:t>
              </a:r>
              <a:r>
                <a:rPr lang="en-US" sz="3000" b="1" spc="36" dirty="0">
                  <a:solidFill>
                    <a:srgbClr val="FFFFFF"/>
                  </a:solidFill>
                  <a:latin typeface="Century Gothic" panose="020B0502020202020204" pitchFamily="34" charset="0"/>
                </a:rPr>
                <a:t>, her </a:t>
              </a:r>
              <a:r>
                <a:rPr lang="en-US" sz="3000" b="1" spc="36" dirty="0" err="1">
                  <a:solidFill>
                    <a:srgbClr val="FFFFFF"/>
                  </a:solidFill>
                  <a:latin typeface="Century Gothic" panose="020B0502020202020204" pitchFamily="34" charset="0"/>
                </a:rPr>
                <a:t>bir</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ortağın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Müdürlükten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ayrı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ayrı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yetki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belge</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numarası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almış</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olması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ve</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ortaklarca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tüm</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ortaklık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adına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yeni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bir</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yetki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belgesi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numarası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alınması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zorunludur</a:t>
              </a:r>
              <a:r>
                <a:rPr lang="en-US" sz="3000" b="1" spc="36" dirty="0" smtClean="0">
                  <a:solidFill>
                    <a:srgbClr val="FFFFFF"/>
                  </a:solidFill>
                  <a:latin typeface="Century Gothic" panose="020B0502020202020204" pitchFamily="34" charset="0"/>
                </a:rPr>
                <a:t>.</a:t>
              </a:r>
              <a:endParaRPr lang="tr-TR" sz="3000" b="1" spc="36" dirty="0" smtClean="0">
                <a:solidFill>
                  <a:srgbClr val="FFFFFF"/>
                </a:solidFill>
                <a:latin typeface="Century Gothic" panose="020B0502020202020204" pitchFamily="34" charset="0"/>
              </a:endParaRPr>
            </a:p>
            <a:p>
              <a:pPr algn="just" defTabSz="609630">
                <a:lnSpc>
                  <a:spcPts val="3500"/>
                </a:lnSpc>
              </a:pPr>
              <a:endParaRPr lang="tr-TR" sz="3000" b="1" spc="36" dirty="0">
                <a:solidFill>
                  <a:srgbClr val="FFFFFF"/>
                </a:solidFill>
                <a:latin typeface="Century Gothic" panose="020B0502020202020204" pitchFamily="34" charset="0"/>
              </a:endParaRPr>
            </a:p>
            <a:p>
              <a:pPr algn="just" defTabSz="609630">
                <a:lnSpc>
                  <a:spcPts val="3500"/>
                </a:lnSpc>
              </a:pPr>
              <a:r>
                <a:rPr lang="en-US" sz="3000" b="1" spc="36" dirty="0">
                  <a:solidFill>
                    <a:srgbClr val="FFFFFF"/>
                  </a:solidFill>
                  <a:latin typeface="Century Gothic" panose="020B0502020202020204" pitchFamily="34" charset="0"/>
                </a:rPr>
                <a:t>Y.14/(2): </a:t>
              </a:r>
              <a:r>
                <a:rPr lang="en-US" sz="3000" b="1" spc="36" dirty="0" err="1">
                  <a:solidFill>
                    <a:srgbClr val="FFFFFF"/>
                  </a:solidFill>
                  <a:latin typeface="Century Gothic" panose="020B0502020202020204" pitchFamily="34" charset="0"/>
                </a:rPr>
                <a:t>Aynı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veya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ardışık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gruplardaki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girişim</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durumunda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girişimin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belge</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grubu</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yüksek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gruptaki</a:t>
              </a:r>
              <a:r>
                <a:rPr lang="en-US" sz="3000" b="1" spc="36" dirty="0">
                  <a:solidFill>
                    <a:srgbClr val="FFFFFF"/>
                  </a:solidFill>
                  <a:latin typeface="Century Gothic" panose="020B0502020202020204" pitchFamily="34" charset="0"/>
                </a:rPr>
                <a:t> pilot </a:t>
              </a:r>
              <a:r>
                <a:rPr lang="en-US" sz="3000" b="1" spc="36" dirty="0" err="1">
                  <a:solidFill>
                    <a:srgbClr val="FFFFFF"/>
                  </a:solidFill>
                  <a:latin typeface="Century Gothic" panose="020B0502020202020204" pitchFamily="34" charset="0"/>
                </a:rPr>
                <a:t>ortağın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veya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üstlendiği</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iş</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kısmı</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en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fazla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olmak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kaydıyla</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koordinatör</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ortağın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belge</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grubunun</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bir</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üstü</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olarak</a:t>
              </a:r>
              <a:r>
                <a:rPr lang="en-US" sz="3000" b="1" spc="36" dirty="0">
                  <a:solidFill>
                    <a:srgbClr val="FFFFFF"/>
                  </a:solidFill>
                  <a:latin typeface="Century Gothic" panose="020B0502020202020204" pitchFamily="34" charset="0"/>
                </a:rPr>
                <a:t> </a:t>
              </a:r>
              <a:r>
                <a:rPr lang="en-US" sz="3000" b="1" spc="36" dirty="0" err="1">
                  <a:solidFill>
                    <a:srgbClr val="FFFFFF"/>
                  </a:solidFill>
                  <a:latin typeface="Century Gothic" panose="020B0502020202020204" pitchFamily="34" charset="0"/>
                </a:rPr>
                <a:t>değerlendirilir</a:t>
              </a:r>
              <a:r>
                <a:rPr lang="en-US" sz="3000" b="1" spc="36" dirty="0" smtClean="0">
                  <a:solidFill>
                    <a:srgbClr val="FFFFFF"/>
                  </a:solidFill>
                  <a:latin typeface="Century Gothic" panose="020B0502020202020204" pitchFamily="34" charset="0"/>
                </a:rPr>
                <a:t>.</a:t>
              </a:r>
              <a:endParaRPr lang="en-US" sz="3000" b="1" spc="36" dirty="0">
                <a:solidFill>
                  <a:srgbClr val="FFFFFF"/>
                </a:solidFill>
                <a:latin typeface="Century Gothic" panose="020B0502020202020204" pitchFamily="34" charset="0"/>
              </a:endParaRPr>
            </a:p>
          </p:txBody>
        </p:sp>
      </p:grpSp>
      <p:sp>
        <p:nvSpPr>
          <p:cNvPr id="13" name="TextBox 10"/>
          <p:cNvSpPr txBox="1"/>
          <p:nvPr/>
        </p:nvSpPr>
        <p:spPr>
          <a:xfrm>
            <a:off x="67070" y="739998"/>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a:t>
            </a:r>
            <a:r>
              <a:rPr lang="tr-TR" sz="3500" b="1" spc="25" dirty="0">
                <a:solidFill>
                  <a:srgbClr val="FFFF00"/>
                </a:solidFill>
                <a:latin typeface="Century Gothic" panose="020B0502020202020204" pitchFamily="34" charset="0"/>
              </a:rPr>
              <a:t>8</a:t>
            </a:r>
            <a:r>
              <a:rPr lang="tr-TR" sz="3500" b="1" spc="25" dirty="0" smtClean="0">
                <a:solidFill>
                  <a:srgbClr val="FFFF00"/>
                </a:solidFill>
                <a:latin typeface="Century Gothic" panose="020B0502020202020204" pitchFamily="34" charset="0"/>
              </a:rPr>
              <a:t>:</a:t>
            </a:r>
            <a:endParaRPr lang="en-US" sz="3500" b="1" spc="25"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8216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srcRect l="51715"/>
          <a:stretch/>
        </p:blipFill>
        <p:spPr>
          <a:xfrm>
            <a:off x="0" y="-18944"/>
            <a:ext cx="4457529" cy="6925851"/>
          </a:xfrm>
          <a:prstGeom prst="rect">
            <a:avLst/>
          </a:prstGeom>
        </p:spPr>
      </p:pic>
      <p:grpSp>
        <p:nvGrpSpPr>
          <p:cNvPr id="3" name="Group 3"/>
          <p:cNvGrpSpPr/>
          <p:nvPr/>
        </p:nvGrpSpPr>
        <p:grpSpPr>
          <a:xfrm>
            <a:off x="228600" y="1116754"/>
            <a:ext cx="5040652" cy="4760195"/>
            <a:chOff x="0" y="0"/>
            <a:chExt cx="10081304" cy="9520391"/>
          </a:xfrm>
        </p:grpSpPr>
        <p:sp>
          <p:nvSpPr>
            <p:cNvPr id="4" name="AutoShape 4"/>
            <p:cNvSpPr/>
            <p:nvPr/>
          </p:nvSpPr>
          <p:spPr>
            <a:xfrm>
              <a:off x="0" y="0"/>
              <a:ext cx="9361403" cy="9520391"/>
            </a:xfrm>
            <a:prstGeom prst="rect">
              <a:avLst/>
            </a:prstGeom>
            <a:solidFill>
              <a:srgbClr val="020301"/>
            </a:solidFill>
          </p:spPr>
        </p:sp>
        <p:grpSp>
          <p:nvGrpSpPr>
            <p:cNvPr id="5" name="Group 5"/>
            <p:cNvGrpSpPr/>
            <p:nvPr/>
          </p:nvGrpSpPr>
          <p:grpSpPr>
            <a:xfrm rot="5400000">
              <a:off x="8990372" y="4345252"/>
              <a:ext cx="1351977" cy="829887"/>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7" name="TextBox 7"/>
          <p:cNvSpPr txBox="1"/>
          <p:nvPr/>
        </p:nvSpPr>
        <p:spPr>
          <a:xfrm>
            <a:off x="426991" y="2184507"/>
            <a:ext cx="4228928" cy="2205732"/>
          </a:xfrm>
          <a:prstGeom prst="rect">
            <a:avLst/>
          </a:prstGeom>
        </p:spPr>
        <p:txBody>
          <a:bodyPr wrap="square" lIns="0" tIns="0" rIns="0" bIns="0" rtlCol="0" anchor="t">
            <a:spAutoFit/>
          </a:bodyPr>
          <a:lstStyle/>
          <a:p>
            <a:pPr algn="ctr" defTabSz="609630">
              <a:lnSpc>
                <a:spcPts val="4326"/>
              </a:lnSpc>
            </a:pPr>
            <a:r>
              <a:rPr lang="en-US" sz="3666" b="1" spc="36" dirty="0" err="1">
                <a:solidFill>
                  <a:srgbClr val="FF0000"/>
                </a:solidFill>
                <a:latin typeface="Century Gothic" panose="020B0502020202020204" pitchFamily="34" charset="0"/>
              </a:rPr>
              <a:t>Yetki</a:t>
            </a:r>
            <a:r>
              <a:rPr lang="en-US" sz="3666" b="1" spc="36" dirty="0">
                <a:solidFill>
                  <a:srgbClr val="FF0000"/>
                </a:solidFill>
                <a:latin typeface="Century Gothic" panose="020B0502020202020204" pitchFamily="34" charset="0"/>
              </a:rPr>
              <a:t> Belge </a:t>
            </a:r>
            <a:r>
              <a:rPr lang="en-US" sz="3666" b="1" spc="36" dirty="0" err="1">
                <a:solidFill>
                  <a:srgbClr val="FF0000"/>
                </a:solidFill>
                <a:latin typeface="Century Gothic" panose="020B0502020202020204" pitchFamily="34" charset="0"/>
              </a:rPr>
              <a:t>Grubumla</a:t>
            </a:r>
            <a:r>
              <a:rPr lang="en-US" sz="3666" b="1" spc="36" dirty="0">
                <a:solidFill>
                  <a:srgbClr val="FF0000"/>
                </a:solidFill>
                <a:latin typeface="Century Gothic" panose="020B0502020202020204" pitchFamily="34" charset="0"/>
              </a:rPr>
              <a:t> </a:t>
            </a:r>
            <a:r>
              <a:rPr lang="en-US" sz="3666" b="1" spc="36" dirty="0" err="1">
                <a:solidFill>
                  <a:srgbClr val="FFFFFF"/>
                </a:solidFill>
                <a:latin typeface="Century Gothic" panose="020B0502020202020204" pitchFamily="34" charset="0"/>
              </a:rPr>
              <a:t>kaç</a:t>
            </a:r>
            <a:r>
              <a:rPr lang="en-US" sz="3666" b="1" spc="36" dirty="0">
                <a:solidFill>
                  <a:srgbClr val="FFFFFF"/>
                </a:solidFill>
                <a:latin typeface="Century Gothic" panose="020B0502020202020204" pitchFamily="34" charset="0"/>
              </a:rPr>
              <a:t> m2 </a:t>
            </a:r>
            <a:r>
              <a:rPr lang="en-US" sz="3666" b="1" spc="36" dirty="0" err="1">
                <a:solidFill>
                  <a:srgbClr val="FFFFFF"/>
                </a:solidFill>
                <a:latin typeface="Century Gothic" panose="020B0502020202020204" pitchFamily="34" charset="0"/>
              </a:rPr>
              <a:t>inşaat</a:t>
            </a:r>
            <a:r>
              <a:rPr lang="en-US" sz="3666" b="1" spc="36" dirty="0">
                <a:solidFill>
                  <a:srgbClr val="FFFFFF"/>
                </a:solidFill>
                <a:latin typeface="Century Gothic" panose="020B0502020202020204" pitchFamily="34" charset="0"/>
              </a:rPr>
              <a:t> </a:t>
            </a:r>
            <a:r>
              <a:rPr lang="en-US" sz="3666" b="1" spc="36" dirty="0" err="1">
                <a:solidFill>
                  <a:srgbClr val="FFFFFF"/>
                </a:solidFill>
                <a:latin typeface="Century Gothic" panose="020B0502020202020204" pitchFamily="34" charset="0"/>
              </a:rPr>
              <a:t>yapabilirim</a:t>
            </a:r>
            <a:r>
              <a:rPr lang="en-US" sz="3666" b="1" spc="36" dirty="0">
                <a:solidFill>
                  <a:srgbClr val="FFFFFF"/>
                </a:solidFill>
                <a:latin typeface="Century Gothic" panose="020B0502020202020204" pitchFamily="34" charset="0"/>
              </a:rPr>
              <a:t>? </a:t>
            </a:r>
          </a:p>
        </p:txBody>
      </p:sp>
      <p:grpSp>
        <p:nvGrpSpPr>
          <p:cNvPr id="8" name="Group 8"/>
          <p:cNvGrpSpPr/>
          <p:nvPr/>
        </p:nvGrpSpPr>
        <p:grpSpPr>
          <a:xfrm>
            <a:off x="5269252" y="483439"/>
            <a:ext cx="6592548" cy="5796631"/>
            <a:chOff x="0" y="-66675"/>
            <a:chExt cx="13185096" cy="11593262"/>
          </a:xfrm>
        </p:grpSpPr>
        <p:sp>
          <p:nvSpPr>
            <p:cNvPr id="9" name="TextBox 9"/>
            <p:cNvSpPr txBox="1"/>
            <p:nvPr/>
          </p:nvSpPr>
          <p:spPr>
            <a:xfrm>
              <a:off x="0" y="-66675"/>
              <a:ext cx="13185096" cy="1021818"/>
            </a:xfrm>
            <a:prstGeom prst="rect">
              <a:avLst/>
            </a:prstGeom>
          </p:spPr>
          <p:txBody>
            <a:bodyPr lIns="0" tIns="0" rIns="0" bIns="0" rtlCol="0" anchor="t">
              <a:spAutoFit/>
            </a:bodyPr>
            <a:lstStyle/>
            <a:p>
              <a:pPr defTabSz="609630">
                <a:lnSpc>
                  <a:spcPts val="4334"/>
                </a:lnSpc>
              </a:pPr>
              <a:endParaRPr lang="en-US" sz="3334" b="1" spc="267" dirty="0">
                <a:latin typeface="Century Gothic" panose="020B0502020202020204" pitchFamily="34" charset="0"/>
              </a:endParaRPr>
            </a:p>
          </p:txBody>
        </p:sp>
        <p:sp>
          <p:nvSpPr>
            <p:cNvPr id="10" name="TextBox 10"/>
            <p:cNvSpPr txBox="1"/>
            <p:nvPr/>
          </p:nvSpPr>
          <p:spPr>
            <a:xfrm>
              <a:off x="0" y="1267369"/>
              <a:ext cx="13185096" cy="10259218"/>
            </a:xfrm>
            <a:prstGeom prst="rect">
              <a:avLst/>
            </a:prstGeom>
          </p:spPr>
          <p:txBody>
            <a:bodyPr lIns="0" tIns="0" rIns="0" bIns="0" rtlCol="0" anchor="t">
              <a:spAutoFit/>
            </a:bodyPr>
            <a:lstStyle/>
            <a:p>
              <a:pPr algn="just" defTabSz="609630">
                <a:lnSpc>
                  <a:spcPts val="4000"/>
                </a:lnSpc>
              </a:pPr>
              <a:r>
                <a:rPr lang="en-US" sz="2667" b="1" spc="27" dirty="0">
                  <a:solidFill>
                    <a:srgbClr val="020301"/>
                  </a:solidFill>
                  <a:latin typeface="Century Gothic" panose="020B0502020202020204" pitchFamily="34" charset="0"/>
                </a:rPr>
                <a:t>H </a:t>
              </a:r>
              <a:r>
                <a:rPr lang="en-US" sz="2667" b="1" spc="27" dirty="0" err="1">
                  <a:solidFill>
                    <a:srgbClr val="020301"/>
                  </a:solidFill>
                  <a:latin typeface="Century Gothic" panose="020B0502020202020204" pitchFamily="34" charset="0"/>
                </a:rPr>
                <a:t>Grubu</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Müteahhitlik</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Yetki</a:t>
              </a:r>
              <a:r>
                <a:rPr lang="en-US" sz="2667" b="1" spc="27" dirty="0">
                  <a:solidFill>
                    <a:srgbClr val="020301"/>
                  </a:solidFill>
                  <a:latin typeface="Century Gothic" panose="020B0502020202020204" pitchFamily="34" charset="0"/>
                </a:rPr>
                <a:t> Belge </a:t>
              </a:r>
              <a:r>
                <a:rPr lang="en-US" sz="2667" b="1" spc="27" dirty="0" err="1">
                  <a:solidFill>
                    <a:srgbClr val="020301"/>
                  </a:solidFill>
                  <a:latin typeface="Century Gothic" panose="020B0502020202020204" pitchFamily="34" charset="0"/>
                </a:rPr>
                <a:t>Numaram</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var</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kaç</a:t>
              </a:r>
              <a:r>
                <a:rPr lang="en-US" sz="2667" b="1" spc="27" dirty="0">
                  <a:solidFill>
                    <a:srgbClr val="020301"/>
                  </a:solidFill>
                  <a:latin typeface="Century Gothic" panose="020B0502020202020204" pitchFamily="34" charset="0"/>
                </a:rPr>
                <a:t> m2 </a:t>
              </a:r>
              <a:r>
                <a:rPr lang="en-US" sz="2667" b="1" spc="27" dirty="0" err="1">
                  <a:solidFill>
                    <a:srgbClr val="020301"/>
                  </a:solidFill>
                  <a:latin typeface="Century Gothic" panose="020B0502020202020204" pitchFamily="34" charset="0"/>
                </a:rPr>
                <a:t>inşaat</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işi</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yapabilirim</a:t>
              </a:r>
              <a:r>
                <a:rPr lang="en-US" sz="2667" b="1" spc="27" dirty="0">
                  <a:solidFill>
                    <a:srgbClr val="020301"/>
                  </a:solidFill>
                  <a:latin typeface="Century Gothic" panose="020B0502020202020204" pitchFamily="34" charset="0"/>
                </a:rPr>
                <a:t>?</a:t>
              </a:r>
            </a:p>
            <a:p>
              <a:pPr algn="just" defTabSz="609630">
                <a:lnSpc>
                  <a:spcPts val="4000"/>
                </a:lnSpc>
              </a:pPr>
              <a:endParaRPr lang="en-US" sz="2667" b="1" spc="27" dirty="0">
                <a:solidFill>
                  <a:srgbClr val="020301"/>
                </a:solidFill>
                <a:latin typeface="Century Gothic" panose="020B0502020202020204" pitchFamily="34" charset="0"/>
              </a:endParaRPr>
            </a:p>
            <a:p>
              <a:pPr algn="just" defTabSz="609630">
                <a:lnSpc>
                  <a:spcPts val="4000"/>
                </a:lnSpc>
              </a:pPr>
              <a:r>
                <a:rPr lang="en-US" sz="2667" b="1" spc="27" dirty="0">
                  <a:solidFill>
                    <a:srgbClr val="020301"/>
                  </a:solidFill>
                  <a:latin typeface="Century Gothic" panose="020B0502020202020204" pitchFamily="34" charset="0"/>
                </a:rPr>
                <a:t>3A </a:t>
              </a:r>
              <a:r>
                <a:rPr lang="en-US" sz="2667" b="1" spc="27" dirty="0" err="1">
                  <a:solidFill>
                    <a:srgbClr val="020301"/>
                  </a:solidFill>
                  <a:latin typeface="Century Gothic" panose="020B0502020202020204" pitchFamily="34" charset="0"/>
                </a:rPr>
                <a:t>Grubu</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Yapı</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Sınıfı</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için</a:t>
              </a:r>
              <a:r>
                <a:rPr lang="en-US" sz="2667" b="1" spc="27" dirty="0">
                  <a:solidFill>
                    <a:srgbClr val="020301"/>
                  </a:solidFill>
                  <a:latin typeface="Century Gothic" panose="020B0502020202020204" pitchFamily="34" charset="0"/>
                </a:rPr>
                <a:t> 2019 </a:t>
              </a:r>
              <a:r>
                <a:rPr lang="en-US" sz="2667" b="1" spc="27" dirty="0" err="1">
                  <a:solidFill>
                    <a:srgbClr val="020301"/>
                  </a:solidFill>
                  <a:latin typeface="Century Gothic" panose="020B0502020202020204" pitchFamily="34" charset="0"/>
                </a:rPr>
                <a:t>Yılı</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Yapı</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Yaklaşık</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Birim</a:t>
              </a:r>
              <a:r>
                <a:rPr lang="en-US" sz="2667" b="1" spc="27" dirty="0">
                  <a:solidFill>
                    <a:srgbClr val="020301"/>
                  </a:solidFill>
                  <a:latin typeface="Century Gothic" panose="020B0502020202020204" pitchFamily="34" charset="0"/>
                </a:rPr>
                <a:t> </a:t>
              </a:r>
              <a:r>
                <a:rPr lang="en-US" sz="2667" b="1" spc="27" dirty="0" err="1">
                  <a:solidFill>
                    <a:srgbClr val="020301"/>
                  </a:solidFill>
                  <a:latin typeface="Century Gothic" panose="020B0502020202020204" pitchFamily="34" charset="0"/>
                </a:rPr>
                <a:t>Maliyeti</a:t>
              </a:r>
              <a:r>
                <a:rPr lang="en-US" sz="2667" b="1" spc="27" dirty="0">
                  <a:solidFill>
                    <a:srgbClr val="020301"/>
                  </a:solidFill>
                  <a:latin typeface="Century Gothic" panose="020B0502020202020204" pitchFamily="34" charset="0"/>
                </a:rPr>
                <a:t> = 980 TL/m2</a:t>
              </a:r>
            </a:p>
            <a:p>
              <a:pPr algn="just" defTabSz="609630">
                <a:lnSpc>
                  <a:spcPts val="4000"/>
                </a:lnSpc>
              </a:pPr>
              <a:endParaRPr lang="en-US" sz="2667" b="1" spc="27" dirty="0">
                <a:solidFill>
                  <a:srgbClr val="020301"/>
                </a:solidFill>
                <a:latin typeface="Century Gothic" panose="020B0502020202020204" pitchFamily="34" charset="0"/>
              </a:endParaRPr>
            </a:p>
            <a:p>
              <a:pPr algn="just" defTabSz="609630">
                <a:lnSpc>
                  <a:spcPts val="4000"/>
                </a:lnSpc>
              </a:pPr>
              <a:r>
                <a:rPr lang="en-US" sz="2667" b="1" spc="27" dirty="0" smtClean="0">
                  <a:solidFill>
                    <a:srgbClr val="020301"/>
                  </a:solidFill>
                  <a:latin typeface="Century Gothic" panose="020B0502020202020204" pitchFamily="34" charset="0"/>
                </a:rPr>
                <a:t>2.</a:t>
              </a:r>
              <a:r>
                <a:rPr lang="tr-TR" sz="2667" b="1" spc="27" dirty="0" smtClean="0">
                  <a:solidFill>
                    <a:srgbClr val="020301"/>
                  </a:solidFill>
                  <a:latin typeface="Century Gothic" panose="020B0502020202020204" pitchFamily="34" charset="0"/>
                </a:rPr>
                <a:t>738.953,85</a:t>
              </a:r>
              <a:r>
                <a:rPr lang="en-US" sz="2667" b="1" spc="27" dirty="0">
                  <a:solidFill>
                    <a:srgbClr val="020301"/>
                  </a:solidFill>
                  <a:latin typeface="Century Gothic" panose="020B0502020202020204" pitchFamily="34" charset="0"/>
                </a:rPr>
                <a:t>  / 980  = </a:t>
              </a:r>
              <a:r>
                <a:rPr lang="en-US" sz="2667" b="1" spc="27" dirty="0" smtClean="0">
                  <a:solidFill>
                    <a:srgbClr val="020301"/>
                  </a:solidFill>
                  <a:latin typeface="Century Gothic" panose="020B0502020202020204" pitchFamily="34" charset="0"/>
                </a:rPr>
                <a:t>2.</a:t>
              </a:r>
              <a:r>
                <a:rPr lang="tr-TR" sz="2667" b="1" spc="27" dirty="0" smtClean="0">
                  <a:solidFill>
                    <a:srgbClr val="020301"/>
                  </a:solidFill>
                  <a:latin typeface="Century Gothic" panose="020B0502020202020204" pitchFamily="34" charset="0"/>
                </a:rPr>
                <a:t>794,85</a:t>
              </a:r>
              <a:r>
                <a:rPr lang="en-US" sz="2667" b="1" spc="27" dirty="0" smtClean="0">
                  <a:solidFill>
                    <a:srgbClr val="020301"/>
                  </a:solidFill>
                  <a:latin typeface="Century Gothic" panose="020B0502020202020204" pitchFamily="34" charset="0"/>
                </a:rPr>
                <a:t> </a:t>
              </a:r>
              <a:r>
                <a:rPr lang="en-US" sz="2667" b="1" spc="27" dirty="0">
                  <a:solidFill>
                    <a:srgbClr val="020301"/>
                  </a:solidFill>
                  <a:latin typeface="Century Gothic" panose="020B0502020202020204" pitchFamily="34" charset="0"/>
                </a:rPr>
                <a:t>m2</a:t>
              </a:r>
            </a:p>
            <a:p>
              <a:pPr algn="just" defTabSz="609630">
                <a:lnSpc>
                  <a:spcPts val="4000"/>
                </a:lnSpc>
              </a:pPr>
              <a:endParaRPr lang="en-US" sz="2667" b="1" spc="27" dirty="0">
                <a:solidFill>
                  <a:srgbClr val="020301"/>
                </a:solidFill>
                <a:latin typeface="Century Gothic" panose="020B0502020202020204" pitchFamily="34" charset="0"/>
              </a:endParaRPr>
            </a:p>
            <a:p>
              <a:pPr algn="just" defTabSz="609630">
                <a:lnSpc>
                  <a:spcPts val="4000"/>
                </a:lnSpc>
              </a:pPr>
              <a:endParaRPr lang="en-US" sz="2667" b="1" spc="27" dirty="0">
                <a:solidFill>
                  <a:srgbClr val="020301"/>
                </a:solidFill>
                <a:latin typeface="Century Gothic" panose="020B0502020202020204" pitchFamily="34" charset="0"/>
              </a:endParaRPr>
            </a:p>
          </p:txBody>
        </p:sp>
      </p:grpSp>
      <p:sp>
        <p:nvSpPr>
          <p:cNvPr id="11" name="TextBox 10"/>
          <p:cNvSpPr txBox="1"/>
          <p:nvPr/>
        </p:nvSpPr>
        <p:spPr>
          <a:xfrm>
            <a:off x="1280919" y="1561965"/>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chemeClr val="bg1"/>
                </a:solidFill>
                <a:latin typeface="Century Gothic" panose="020B0502020202020204" pitchFamily="34" charset="0"/>
              </a:rPr>
              <a:t>SORU 9:</a:t>
            </a:r>
            <a:endParaRPr lang="en-US" sz="3500" b="1" spc="25"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3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rcRect t="6168" b="6168"/>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3008677" y="586364"/>
            <a:ext cx="8688024" cy="1102866"/>
          </a:xfrm>
          <a:prstGeom prst="rect">
            <a:avLst/>
          </a:prstGeom>
        </p:spPr>
        <p:txBody>
          <a:bodyPr wrap="square" lIns="0" tIns="0" rIns="0" bIns="0" rtlCol="0" anchor="t">
            <a:spAutoFit/>
          </a:bodyPr>
          <a:lstStyle/>
          <a:p>
            <a:pPr algn="ctr" defTabSz="609630">
              <a:lnSpc>
                <a:spcPts val="4334"/>
              </a:lnSpc>
            </a:pPr>
            <a:r>
              <a:rPr lang="en-US" sz="3200" b="1" spc="267" dirty="0">
                <a:solidFill>
                  <a:srgbClr val="FFFF00"/>
                </a:solidFill>
                <a:latin typeface="Century Gothic" panose="020B0502020202020204" pitchFamily="34" charset="0"/>
              </a:rPr>
              <a:t>YETK</a:t>
            </a:r>
            <a:r>
              <a:rPr lang="tr-TR" sz="3200" b="1" spc="267" dirty="0">
                <a:solidFill>
                  <a:srgbClr val="FFFF00"/>
                </a:solidFill>
                <a:latin typeface="Century Gothic" panose="020B0502020202020204" pitchFamily="34" charset="0"/>
              </a:rPr>
              <a:t>İ</a:t>
            </a:r>
            <a:r>
              <a:rPr lang="en-US" sz="3200" b="1" spc="267" dirty="0">
                <a:solidFill>
                  <a:srgbClr val="FFFF00"/>
                </a:solidFill>
                <a:latin typeface="Century Gothic" panose="020B0502020202020204" pitchFamily="34" charset="0"/>
              </a:rPr>
              <a:t> BELGE GRUBUNUN GEÇERL</a:t>
            </a:r>
            <a:r>
              <a:rPr lang="tr-TR" sz="3200" b="1" spc="267" dirty="0">
                <a:solidFill>
                  <a:srgbClr val="FFFF00"/>
                </a:solidFill>
                <a:latin typeface="Century Gothic" panose="020B0502020202020204" pitchFamily="34" charset="0"/>
              </a:rPr>
              <a:t>İ</a:t>
            </a:r>
            <a:r>
              <a:rPr lang="en-US" sz="3200" b="1" spc="267" dirty="0">
                <a:solidFill>
                  <a:srgbClr val="FFFF00"/>
                </a:solidFill>
                <a:latin typeface="Century Gothic" panose="020B0502020202020204" pitchFamily="34" charset="0"/>
              </a:rPr>
              <a:t>L</a:t>
            </a:r>
            <a:r>
              <a:rPr lang="tr-TR" sz="3200" b="1" spc="267" dirty="0">
                <a:solidFill>
                  <a:srgbClr val="FFFF00"/>
                </a:solidFill>
                <a:latin typeface="Century Gothic" panose="020B0502020202020204" pitchFamily="34" charset="0"/>
              </a:rPr>
              <a:t>İ</a:t>
            </a:r>
            <a:r>
              <a:rPr lang="en-US" sz="3200" b="1" spc="267" dirty="0">
                <a:solidFill>
                  <a:srgbClr val="FFFF00"/>
                </a:solidFill>
                <a:latin typeface="Century Gothic" panose="020B0502020202020204" pitchFamily="34" charset="0"/>
              </a:rPr>
              <a:t>K SÜRES</a:t>
            </a:r>
            <a:r>
              <a:rPr lang="tr-TR" sz="3200" b="1" spc="267" dirty="0" smtClean="0">
                <a:solidFill>
                  <a:srgbClr val="FFFF00"/>
                </a:solidFill>
                <a:latin typeface="Century Gothic" panose="020B0502020202020204" pitchFamily="34" charset="0"/>
              </a:rPr>
              <a:t>İ NE KADARDIR?</a:t>
            </a:r>
            <a:endParaRPr lang="en-US" sz="3200" b="1" spc="267" dirty="0">
              <a:solidFill>
                <a:srgbClr val="FFFF00"/>
              </a:solidFill>
              <a:latin typeface="Century Gothic" panose="020B0502020202020204" pitchFamily="34" charset="0"/>
            </a:endParaRPr>
          </a:p>
        </p:txBody>
      </p:sp>
      <p:sp>
        <p:nvSpPr>
          <p:cNvPr id="5" name="TextBox 5"/>
          <p:cNvSpPr txBox="1"/>
          <p:nvPr/>
        </p:nvSpPr>
        <p:spPr>
          <a:xfrm>
            <a:off x="685800" y="6637815"/>
            <a:ext cx="11010900" cy="230832"/>
          </a:xfrm>
          <a:prstGeom prst="rect">
            <a:avLst/>
          </a:prstGeom>
        </p:spPr>
        <p:txBody>
          <a:bodyPr lIns="0" tIns="0" rIns="0" bIns="0" rtlCol="0" anchor="t">
            <a:spAutoFit/>
          </a:bodyPr>
          <a:lstStyle/>
          <a:p>
            <a:pPr defTabSz="609630">
              <a:lnSpc>
                <a:spcPts val="1789"/>
              </a:lnSpc>
            </a:pPr>
            <a:endParaRPr sz="1200">
              <a:solidFill>
                <a:prstClr val="black"/>
              </a:solidFill>
              <a:latin typeface="Calibri"/>
            </a:endParaRPr>
          </a:p>
        </p:txBody>
      </p:sp>
      <p:grpSp>
        <p:nvGrpSpPr>
          <p:cNvPr id="6" name="Group 6"/>
          <p:cNvGrpSpPr/>
          <p:nvPr/>
        </p:nvGrpSpPr>
        <p:grpSpPr>
          <a:xfrm>
            <a:off x="685800" y="950495"/>
            <a:ext cx="10884308" cy="8897956"/>
            <a:chOff x="0" y="-66675"/>
            <a:chExt cx="21768616" cy="31069947"/>
          </a:xfrm>
        </p:grpSpPr>
        <p:sp>
          <p:nvSpPr>
            <p:cNvPr id="7" name="TextBox 7"/>
            <p:cNvSpPr txBox="1"/>
            <p:nvPr/>
          </p:nvSpPr>
          <p:spPr>
            <a:xfrm>
              <a:off x="0" y="-66675"/>
              <a:ext cx="21768616" cy="1308050"/>
            </a:xfrm>
            <a:prstGeom prst="rect">
              <a:avLst/>
            </a:prstGeom>
          </p:spPr>
          <p:txBody>
            <a:bodyPr lIns="0" tIns="0" rIns="0" bIns="0" rtlCol="0" anchor="t">
              <a:spAutoFit/>
            </a:bodyPr>
            <a:lstStyle/>
            <a:p>
              <a:pPr defTabSz="609630">
                <a:lnSpc>
                  <a:spcPts val="5086"/>
                </a:lnSpc>
              </a:pPr>
              <a:endParaRPr sz="1200">
                <a:solidFill>
                  <a:prstClr val="black"/>
                </a:solidFill>
                <a:latin typeface="Calibri"/>
              </a:endParaRPr>
            </a:p>
          </p:txBody>
        </p:sp>
        <p:sp>
          <p:nvSpPr>
            <p:cNvPr id="8" name="TextBox 8"/>
            <p:cNvSpPr txBox="1"/>
            <p:nvPr/>
          </p:nvSpPr>
          <p:spPr>
            <a:xfrm>
              <a:off x="0" y="3450965"/>
              <a:ext cx="21768616" cy="27552307"/>
            </a:xfrm>
            <a:prstGeom prst="rect">
              <a:avLst/>
            </a:prstGeom>
          </p:spPr>
          <p:txBody>
            <a:bodyPr lIns="0" tIns="0" rIns="0" bIns="0" rtlCol="0" anchor="t">
              <a:spAutoFit/>
            </a:bodyPr>
            <a:lstStyle/>
            <a:p>
              <a:pPr algn="just" defTabSz="609630"/>
              <a:r>
                <a:rPr lang="en-US" sz="2200" b="1" spc="33" dirty="0" smtClean="0">
                  <a:solidFill>
                    <a:schemeClr val="bg1"/>
                  </a:solidFill>
                  <a:latin typeface="Century Gothic" panose="020B0502020202020204" pitchFamily="34" charset="0"/>
                </a:rPr>
                <a:t>Belge </a:t>
              </a:r>
              <a:r>
                <a:rPr lang="en-US" sz="2200" b="1" spc="33" dirty="0" err="1" smtClean="0">
                  <a:solidFill>
                    <a:schemeClr val="bg1"/>
                  </a:solidFill>
                  <a:latin typeface="Century Gothic" panose="020B0502020202020204" pitchFamily="34" charset="0"/>
                </a:rPr>
                <a:t>grubunun</a:t>
              </a:r>
              <a:r>
                <a:rPr lang="en-US" sz="2200" b="1" spc="33" dirty="0" smtClean="0">
                  <a:solidFill>
                    <a:schemeClr val="bg1"/>
                  </a:solidFill>
                  <a:latin typeface="Century Gothic" panose="020B0502020202020204" pitchFamily="34" charset="0"/>
                </a:rPr>
                <a:t> geçerlik süresi </a:t>
              </a:r>
              <a:r>
                <a:rPr lang="en-US" sz="2200" b="1" spc="33" dirty="0" err="1" smtClean="0">
                  <a:solidFill>
                    <a:schemeClr val="bg1"/>
                  </a:solidFill>
                  <a:latin typeface="Century Gothic" panose="020B0502020202020204" pitchFamily="34" charset="0"/>
                </a:rPr>
                <a:t>beş</a:t>
              </a:r>
              <a:r>
                <a:rPr lang="en-US" sz="2200" b="1" spc="33" dirty="0" smtClean="0">
                  <a:solidFill>
                    <a:schemeClr val="bg1"/>
                  </a:solidFill>
                  <a:latin typeface="Century Gothic" panose="020B0502020202020204" pitchFamily="34" charset="0"/>
                </a:rPr>
                <a:t> </a:t>
              </a:r>
              <a:r>
                <a:rPr lang="en-US" sz="2200" b="1" spc="33" dirty="0" err="1" smtClean="0">
                  <a:solidFill>
                    <a:schemeClr val="bg1"/>
                  </a:solidFill>
                  <a:latin typeface="Century Gothic" panose="020B0502020202020204" pitchFamily="34" charset="0"/>
                </a:rPr>
                <a:t>yılı</a:t>
              </a:r>
              <a:r>
                <a:rPr lang="en-US" sz="2200" b="1" spc="33" dirty="0" smtClean="0">
                  <a:solidFill>
                    <a:schemeClr val="bg1"/>
                  </a:solidFill>
                  <a:latin typeface="Century Gothic" panose="020B0502020202020204" pitchFamily="34" charset="0"/>
                </a:rPr>
                <a:t> </a:t>
              </a:r>
              <a:r>
                <a:rPr lang="en-US" sz="2200" b="1" u="sng" spc="33" dirty="0" err="1" smtClean="0">
                  <a:solidFill>
                    <a:schemeClr val="bg1"/>
                  </a:solidFill>
                  <a:latin typeface="Century Gothic" panose="020B0502020202020204" pitchFamily="34" charset="0"/>
                </a:rPr>
                <a:t>geçmemek</a:t>
              </a:r>
              <a:r>
                <a:rPr lang="en-US" sz="2200" b="1" spc="33" dirty="0" smtClean="0">
                  <a:solidFill>
                    <a:schemeClr val="bg1"/>
                  </a:solidFill>
                  <a:latin typeface="Century Gothic" panose="020B0502020202020204" pitchFamily="34" charset="0"/>
                </a:rPr>
                <a:t> </a:t>
              </a:r>
              <a:r>
                <a:rPr lang="en-US" sz="2200" b="1" spc="33" dirty="0" err="1" smtClean="0">
                  <a:solidFill>
                    <a:schemeClr val="bg1"/>
                  </a:solidFill>
                  <a:latin typeface="Century Gothic" panose="020B0502020202020204" pitchFamily="34" charset="0"/>
                </a:rPr>
                <a:t>üzere</a:t>
              </a:r>
              <a:r>
                <a:rPr lang="en-US" sz="2200" b="1" spc="33" dirty="0" smtClean="0">
                  <a:solidFill>
                    <a:schemeClr val="bg1"/>
                  </a:solidFill>
                  <a:latin typeface="Century Gothic" panose="020B0502020202020204" pitchFamily="34" charset="0"/>
                </a:rPr>
                <a:t> </a:t>
              </a:r>
              <a:r>
                <a:rPr lang="en-US" sz="2200" b="1" spc="33" dirty="0" err="1" smtClean="0">
                  <a:solidFill>
                    <a:schemeClr val="bg1"/>
                  </a:solidFill>
                  <a:latin typeface="Century Gothic" panose="020B0502020202020204" pitchFamily="34" charset="0"/>
                </a:rPr>
                <a:t>iş</a:t>
              </a:r>
              <a:r>
                <a:rPr lang="en-US" sz="2200" b="1" spc="33" dirty="0" smtClean="0">
                  <a:solidFill>
                    <a:schemeClr val="bg1"/>
                  </a:solidFill>
                  <a:latin typeface="Century Gothic" panose="020B0502020202020204" pitchFamily="34" charset="0"/>
                </a:rPr>
                <a:t> </a:t>
              </a:r>
              <a:r>
                <a:rPr lang="en-US" sz="2200" b="1" spc="33" dirty="0" err="1" smtClean="0">
                  <a:solidFill>
                    <a:schemeClr val="bg1"/>
                  </a:solidFill>
                  <a:latin typeface="Century Gothic" panose="020B0502020202020204" pitchFamily="34" charset="0"/>
                </a:rPr>
                <a:t>deneyim</a:t>
              </a:r>
              <a:r>
                <a:rPr lang="en-US" sz="2200" b="1" spc="33" dirty="0" smtClean="0">
                  <a:solidFill>
                    <a:schemeClr val="bg1"/>
                  </a:solidFill>
                  <a:latin typeface="Century Gothic" panose="020B0502020202020204" pitchFamily="34" charset="0"/>
                </a:rPr>
                <a:t> </a:t>
              </a:r>
              <a:r>
                <a:rPr lang="en-US" sz="2200" b="1" spc="33" dirty="0" err="1" smtClean="0">
                  <a:solidFill>
                    <a:schemeClr val="bg1"/>
                  </a:solidFill>
                  <a:latin typeface="Century Gothic" panose="020B0502020202020204" pitchFamily="34" charset="0"/>
                </a:rPr>
                <a:t>belgelerinin</a:t>
              </a:r>
              <a:r>
                <a:rPr lang="en-US" sz="2200" b="1" spc="33" dirty="0" smtClean="0">
                  <a:solidFill>
                    <a:schemeClr val="bg1"/>
                  </a:solidFill>
                  <a:latin typeface="Century Gothic" panose="020B0502020202020204" pitchFamily="34" charset="0"/>
                </a:rPr>
                <a:t> geçerlik süresi </a:t>
              </a:r>
              <a:r>
                <a:rPr lang="en-US" sz="2200" b="1" spc="33" dirty="0" err="1" smtClean="0">
                  <a:solidFill>
                    <a:schemeClr val="bg1"/>
                  </a:solidFill>
                  <a:latin typeface="Century Gothic" panose="020B0502020202020204" pitchFamily="34" charset="0"/>
                </a:rPr>
                <a:t>kadardır</a:t>
              </a:r>
              <a:r>
                <a:rPr lang="en-US" sz="2200" b="1" spc="33" dirty="0" smtClean="0">
                  <a:solidFill>
                    <a:schemeClr val="bg1"/>
                  </a:solidFill>
                  <a:latin typeface="Century Gothic" panose="020B0502020202020204" pitchFamily="34" charset="0"/>
                </a:rPr>
                <a:t>.</a:t>
              </a:r>
              <a:endParaRPr lang="tr-TR" sz="2200" b="1" spc="33" dirty="0" smtClean="0">
                <a:solidFill>
                  <a:schemeClr val="bg1"/>
                </a:solidFill>
                <a:latin typeface="Century Gothic" panose="020B0502020202020204" pitchFamily="34" charset="0"/>
              </a:endParaRPr>
            </a:p>
            <a:p>
              <a:pPr algn="just" defTabSz="609630">
                <a:lnSpc>
                  <a:spcPct val="150000"/>
                </a:lnSpc>
              </a:pPr>
              <a:endParaRPr lang="en-US" sz="2200" b="1" spc="33" dirty="0" smtClean="0">
                <a:solidFill>
                  <a:schemeClr val="bg1"/>
                </a:solidFill>
                <a:latin typeface="Century Gothic" panose="020B0502020202020204" pitchFamily="34" charset="0"/>
              </a:endParaRPr>
            </a:p>
            <a:p>
              <a:pPr algn="just" defTabSz="609630"/>
              <a:r>
                <a:rPr lang="en-US" sz="2200" b="1" spc="33" dirty="0" smtClean="0">
                  <a:solidFill>
                    <a:srgbClr val="FFFFFF"/>
                  </a:solidFill>
                  <a:latin typeface="Century Gothic" panose="020B0502020202020204" pitchFamily="34" charset="0"/>
                </a:rPr>
                <a:t>Belge </a:t>
              </a:r>
              <a:r>
                <a:rPr lang="en-US" sz="2200" b="1" spc="33" dirty="0" err="1" smtClean="0">
                  <a:solidFill>
                    <a:srgbClr val="FFFFFF"/>
                  </a:solidFill>
                  <a:latin typeface="Century Gothic" panose="020B0502020202020204" pitchFamily="34" charset="0"/>
                </a:rPr>
                <a:t>grubunun</a:t>
              </a:r>
              <a:r>
                <a:rPr lang="en-US" sz="2200" b="1" spc="33" dirty="0" smtClean="0">
                  <a:solidFill>
                    <a:srgbClr val="FFFFFF"/>
                  </a:solidFill>
                  <a:latin typeface="Century Gothic" panose="020B0502020202020204" pitchFamily="34" charset="0"/>
                </a:rPr>
                <a:t> yenilenmesi </a:t>
              </a:r>
              <a:r>
                <a:rPr lang="en-US" sz="2200" b="1" spc="33" dirty="0" err="1" smtClean="0">
                  <a:solidFill>
                    <a:srgbClr val="FFFFFF"/>
                  </a:solidFill>
                  <a:latin typeface="Century Gothic" panose="020B0502020202020204" pitchFamily="34" charset="0"/>
                </a:rPr>
                <a:t>sırasında</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yetki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belgesi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grubunun</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oluşturulmasına</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esas</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güncelliğini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yitiren</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tüm</a:t>
              </a:r>
              <a:r>
                <a:rPr lang="en-US" sz="2200" b="1" spc="33" dirty="0" smtClean="0">
                  <a:solidFill>
                    <a:srgbClr val="FFFFFF"/>
                  </a:solidFill>
                  <a:latin typeface="Century Gothic" panose="020B0502020202020204" pitchFamily="34" charset="0"/>
                </a:rPr>
                <a:t> belgeler </a:t>
              </a:r>
              <a:r>
                <a:rPr lang="en-US" sz="2200" b="1" spc="33" dirty="0" err="1" smtClean="0">
                  <a:solidFill>
                    <a:srgbClr val="FFFFFF"/>
                  </a:solidFill>
                  <a:latin typeface="Century Gothic" panose="020B0502020202020204" pitchFamily="34" charset="0"/>
                </a:rPr>
                <a:t>istenir</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Ancak</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iş</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deneyim</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belgesi</a:t>
              </a:r>
              <a:r>
                <a:rPr lang="en-US" sz="2200" b="1" spc="33" dirty="0" smtClean="0">
                  <a:solidFill>
                    <a:srgbClr val="FFFFFF"/>
                  </a:solidFill>
                  <a:latin typeface="Century Gothic" panose="020B0502020202020204" pitchFamily="34" charset="0"/>
                </a:rPr>
                <a:t> geçerlik süresi </a:t>
              </a:r>
              <a:r>
                <a:rPr lang="en-US" sz="2200" b="1" spc="33" dirty="0" err="1" smtClean="0">
                  <a:solidFill>
                    <a:srgbClr val="FFFFFF"/>
                  </a:solidFill>
                  <a:latin typeface="Century Gothic" panose="020B0502020202020204" pitchFamily="34" charset="0"/>
                </a:rPr>
                <a:t>dolanlar</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yenileme</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tarihini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beklemeksizin</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bildirim</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yükümlülüğü</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kapsamında</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yeni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iş</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deneyim</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belgesi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ile</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Müdürlüğe</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başvurarak</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iş</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deneyim</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yeterliğinin</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güncellenmesini</a:t>
              </a:r>
              <a:r>
                <a:rPr lang="en-US" sz="2200" b="1" spc="33" dirty="0" smtClean="0">
                  <a:solidFill>
                    <a:srgbClr val="FFFFFF"/>
                  </a:solidFill>
                  <a:latin typeface="Century Gothic" panose="020B0502020202020204" pitchFamily="34" charset="0"/>
                </a:rPr>
                <a:t> </a:t>
              </a:r>
              <a:r>
                <a:rPr lang="en-US" sz="2200" b="1" spc="33" dirty="0" err="1" smtClean="0">
                  <a:solidFill>
                    <a:srgbClr val="FFFFFF"/>
                  </a:solidFill>
                  <a:latin typeface="Century Gothic" panose="020B0502020202020204" pitchFamily="34" charset="0"/>
                </a:rPr>
                <a:t>sağlarlar</a:t>
              </a:r>
              <a:r>
                <a:rPr lang="en-US" sz="2200" b="1" spc="33" dirty="0" smtClean="0">
                  <a:solidFill>
                    <a:srgbClr val="FFFFFF"/>
                  </a:solidFill>
                  <a:latin typeface="Century Gothic" panose="020B0502020202020204" pitchFamily="34" charset="0"/>
                </a:rPr>
                <a:t>.</a:t>
              </a:r>
              <a:endParaRPr lang="tr-TR" sz="2200" b="1" spc="33" dirty="0" smtClean="0">
                <a:solidFill>
                  <a:srgbClr val="FFFFFF"/>
                </a:solidFill>
                <a:latin typeface="Century Gothic" panose="020B0502020202020204" pitchFamily="34" charset="0"/>
              </a:endParaRPr>
            </a:p>
            <a:p>
              <a:pPr algn="just" defTabSz="609630">
                <a:lnSpc>
                  <a:spcPct val="150000"/>
                </a:lnSpc>
              </a:pPr>
              <a:endParaRPr lang="tr-TR" sz="2200" b="1" spc="33" dirty="0" smtClean="0">
                <a:solidFill>
                  <a:srgbClr val="FFFFFF"/>
                </a:solidFill>
                <a:latin typeface="Century Gothic" panose="020B0502020202020204" pitchFamily="34" charset="0"/>
              </a:endParaRPr>
            </a:p>
            <a:p>
              <a:pPr algn="just" defTabSz="609630"/>
              <a:r>
                <a:rPr lang="en-US" sz="2200" b="1" spc="36" dirty="0" err="1" smtClean="0">
                  <a:solidFill>
                    <a:srgbClr val="FFFFFF"/>
                  </a:solidFill>
                  <a:latin typeface="Century Gothic" panose="020B0502020202020204" pitchFamily="34" charset="0"/>
                </a:rPr>
                <a:t>Yetki</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belgesi</a:t>
              </a:r>
              <a:r>
                <a:rPr lang="en-US" sz="2200" b="1" spc="36" dirty="0" smtClean="0">
                  <a:solidFill>
                    <a:srgbClr val="FFFFFF"/>
                  </a:solidFill>
                  <a:latin typeface="Century Gothic" panose="020B0502020202020204" pitchFamily="34" charset="0"/>
                </a:rPr>
                <a:t> geçerlik süresi </a:t>
              </a:r>
              <a:r>
                <a:rPr lang="en-US" sz="2200" b="1" spc="36" dirty="0" err="1" smtClean="0">
                  <a:solidFill>
                    <a:srgbClr val="FFFFFF"/>
                  </a:solidFill>
                  <a:latin typeface="Century Gothic" panose="020B0502020202020204" pitchFamily="34" charset="0"/>
                </a:rPr>
                <a:t>dolduğu</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halde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yenileme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işlemi</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yaptırmayanlar</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ile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belge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grubu</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belirlenmesine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ilişkin</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yeterlikleri</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kaybedenlerin</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mevcut</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belge</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grubu</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iptal</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edilerek</a:t>
              </a:r>
              <a:r>
                <a:rPr lang="en-US" sz="2200" b="1" spc="36" dirty="0" smtClean="0">
                  <a:solidFill>
                    <a:srgbClr val="FFFFFF"/>
                  </a:solidFill>
                  <a:latin typeface="Century Gothic" panose="020B0502020202020204" pitchFamily="34" charset="0"/>
                </a:rPr>
                <a:t> H </a:t>
              </a:r>
              <a:r>
                <a:rPr lang="en-US" sz="2200" b="1" spc="36" dirty="0" err="1" smtClean="0">
                  <a:solidFill>
                    <a:srgbClr val="FFFFFF"/>
                  </a:solidFill>
                  <a:latin typeface="Century Gothic" panose="020B0502020202020204" pitchFamily="34" charset="0"/>
                </a:rPr>
                <a:t>grubuna</a:t>
              </a:r>
              <a:r>
                <a:rPr lang="en-US" sz="2200" b="1" spc="36" dirty="0" smtClean="0">
                  <a:solidFill>
                    <a:srgbClr val="FFFFFF"/>
                  </a:solidFill>
                  <a:latin typeface="Century Gothic" panose="020B0502020202020204" pitchFamily="34" charset="0"/>
                </a:rPr>
                <a:t> </a:t>
              </a:r>
              <a:r>
                <a:rPr lang="en-US" sz="2200" b="1" spc="36" dirty="0" err="1" smtClean="0">
                  <a:solidFill>
                    <a:srgbClr val="FFFFFF"/>
                  </a:solidFill>
                  <a:latin typeface="Century Gothic" panose="020B0502020202020204" pitchFamily="34" charset="0"/>
                </a:rPr>
                <a:t>düşürülür</a:t>
              </a:r>
              <a:r>
                <a:rPr lang="en-US" sz="2200" b="1" spc="36" dirty="0" smtClean="0">
                  <a:solidFill>
                    <a:srgbClr val="FFFFFF"/>
                  </a:solidFill>
                  <a:latin typeface="Century Gothic" panose="020B0502020202020204" pitchFamily="34" charset="0"/>
                </a:rPr>
                <a:t>.</a:t>
              </a:r>
              <a:endParaRPr lang="tr-TR" sz="2200" b="1" spc="36" dirty="0" smtClean="0">
                <a:solidFill>
                  <a:srgbClr val="FFFFFF"/>
                </a:solidFill>
                <a:latin typeface="Century Gothic" panose="020B0502020202020204" pitchFamily="34" charset="0"/>
              </a:endParaRPr>
            </a:p>
            <a:p>
              <a:pPr algn="just" defTabSz="609630">
                <a:lnSpc>
                  <a:spcPct val="150000"/>
                </a:lnSpc>
              </a:pPr>
              <a:endParaRPr lang="tr-TR" sz="2200" b="1" spc="36" dirty="0" smtClean="0">
                <a:solidFill>
                  <a:srgbClr val="FFFFFF"/>
                </a:solidFill>
                <a:latin typeface="Century Gothic" panose="020B0502020202020204" pitchFamily="34" charset="0"/>
              </a:endParaRPr>
            </a:p>
            <a:p>
              <a:pPr algn="just" defTabSz="609630">
                <a:lnSpc>
                  <a:spcPct val="150000"/>
                </a:lnSpc>
              </a:pPr>
              <a:endParaRPr lang="tr-TR" sz="2200" b="1" spc="36" dirty="0" smtClean="0">
                <a:solidFill>
                  <a:srgbClr val="FFFFFF"/>
                </a:solidFill>
                <a:latin typeface="Century Gothic" panose="020B0502020202020204" pitchFamily="34" charset="0"/>
              </a:endParaRPr>
            </a:p>
            <a:p>
              <a:pPr algn="just" defTabSz="609630">
                <a:lnSpc>
                  <a:spcPct val="150000"/>
                </a:lnSpc>
              </a:pPr>
              <a:endParaRPr lang="en-US" sz="2200" b="1" spc="36" dirty="0" smtClean="0">
                <a:solidFill>
                  <a:srgbClr val="FFFFFF"/>
                </a:solidFill>
                <a:latin typeface="Century Gothic" panose="020B0502020202020204" pitchFamily="34" charset="0"/>
              </a:endParaRPr>
            </a:p>
            <a:p>
              <a:pPr algn="just" defTabSz="609630">
                <a:lnSpc>
                  <a:spcPct val="150000"/>
                </a:lnSpc>
              </a:pPr>
              <a:endParaRPr lang="en-US" sz="2200" b="1" spc="33" dirty="0" smtClean="0">
                <a:solidFill>
                  <a:srgbClr val="FFFFFF"/>
                </a:solidFill>
                <a:latin typeface="Century Gothic" panose="020B0502020202020204" pitchFamily="34" charset="0"/>
              </a:endParaRPr>
            </a:p>
            <a:p>
              <a:pPr algn="just" defTabSz="609630">
                <a:lnSpc>
                  <a:spcPct val="150000"/>
                </a:lnSpc>
              </a:pPr>
              <a:endParaRPr lang="en-US" sz="2200" b="1" spc="33" dirty="0" smtClean="0">
                <a:solidFill>
                  <a:srgbClr val="FFFFFF"/>
                </a:solidFill>
                <a:latin typeface="Century Gothic" panose="020B0502020202020204" pitchFamily="34" charset="0"/>
              </a:endParaRPr>
            </a:p>
            <a:p>
              <a:pPr algn="just" defTabSz="609630">
                <a:lnSpc>
                  <a:spcPct val="150000"/>
                </a:lnSpc>
              </a:pPr>
              <a:endParaRPr lang="en-US" sz="2200" b="1" spc="33" dirty="0" smtClean="0">
                <a:solidFill>
                  <a:srgbClr val="FFFFFF"/>
                </a:solidFill>
                <a:latin typeface="Century Gothic" panose="020B0502020202020204" pitchFamily="34" charset="0"/>
              </a:endParaRPr>
            </a:p>
            <a:p>
              <a:pPr algn="just" defTabSz="609630">
                <a:lnSpc>
                  <a:spcPct val="150000"/>
                </a:lnSpc>
              </a:pPr>
              <a:endParaRPr lang="en-US" sz="2200" b="1" spc="33" dirty="0">
                <a:solidFill>
                  <a:srgbClr val="FFFFFF"/>
                </a:solidFill>
                <a:latin typeface="Century Gothic" panose="020B0502020202020204" pitchFamily="34" charset="0"/>
              </a:endParaRPr>
            </a:p>
          </p:txBody>
        </p:sp>
      </p:grpSp>
      <p:grpSp>
        <p:nvGrpSpPr>
          <p:cNvPr id="9" name="Group 4"/>
          <p:cNvGrpSpPr/>
          <p:nvPr/>
        </p:nvGrpSpPr>
        <p:grpSpPr>
          <a:xfrm rot="5400000">
            <a:off x="226380" y="2098189"/>
            <a:ext cx="412465" cy="253184"/>
            <a:chOff x="0" y="0"/>
            <a:chExt cx="6350000" cy="5499100"/>
          </a:xfrm>
        </p:grpSpPr>
        <p:sp>
          <p:nvSpPr>
            <p:cNvPr id="10"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1" name="Group 4"/>
          <p:cNvGrpSpPr/>
          <p:nvPr/>
        </p:nvGrpSpPr>
        <p:grpSpPr>
          <a:xfrm rot="5400000">
            <a:off x="226380" y="3272059"/>
            <a:ext cx="412465" cy="253184"/>
            <a:chOff x="0" y="0"/>
            <a:chExt cx="6350000" cy="5499100"/>
          </a:xfrm>
        </p:grpSpPr>
        <p:sp>
          <p:nvSpPr>
            <p:cNvPr id="12"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3" name="Group 4"/>
          <p:cNvGrpSpPr/>
          <p:nvPr/>
        </p:nvGrpSpPr>
        <p:grpSpPr>
          <a:xfrm rot="5400000">
            <a:off x="226380" y="5483510"/>
            <a:ext cx="412465" cy="253184"/>
            <a:chOff x="0" y="0"/>
            <a:chExt cx="6350000" cy="5499100"/>
          </a:xfrm>
        </p:grpSpPr>
        <p:sp>
          <p:nvSpPr>
            <p:cNvPr id="14"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sp>
        <p:nvSpPr>
          <p:cNvPr id="15" name="TextBox 10"/>
          <p:cNvSpPr txBox="1"/>
          <p:nvPr/>
        </p:nvSpPr>
        <p:spPr>
          <a:xfrm>
            <a:off x="432613" y="586364"/>
            <a:ext cx="2576064" cy="487313"/>
          </a:xfrm>
          <a:prstGeom prst="rect">
            <a:avLst/>
          </a:prstGeom>
        </p:spPr>
        <p:txBody>
          <a:bodyPr lIns="0" tIns="0" rIns="0" bIns="0" rtlCol="0" anchor="t">
            <a:spAutoFit/>
          </a:bodyPr>
          <a:lstStyle/>
          <a:p>
            <a:pPr algn="ctr" defTabSz="609630">
              <a:lnSpc>
                <a:spcPts val="3800"/>
              </a:lnSpc>
            </a:pPr>
            <a:r>
              <a:rPr lang="tr-TR" sz="3500" b="1" spc="25" dirty="0" smtClean="0">
                <a:solidFill>
                  <a:srgbClr val="FFFF00"/>
                </a:solidFill>
                <a:latin typeface="Century Gothic" panose="020B0502020202020204" pitchFamily="34" charset="0"/>
              </a:rPr>
              <a:t>SORU 10:</a:t>
            </a:r>
            <a:endParaRPr lang="en-US" sz="3500" b="1" spc="25"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428507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blip>
          <a:srcRect t="7310" b="7310"/>
          <a:stretch>
            <a:fillRect/>
          </a:stretch>
        </p:blipFill>
        <p:spPr>
          <a:xfrm>
            <a:off x="0" y="0"/>
            <a:ext cx="12192000" cy="6857157"/>
          </a:xfrm>
          <a:prstGeom prst="rect">
            <a:avLst/>
          </a:prstGeom>
        </p:spPr>
      </p:pic>
      <p:grpSp>
        <p:nvGrpSpPr>
          <p:cNvPr id="3" name="Group 3"/>
          <p:cNvGrpSpPr/>
          <p:nvPr/>
        </p:nvGrpSpPr>
        <p:grpSpPr>
          <a:xfrm>
            <a:off x="2903977" y="0"/>
            <a:ext cx="9288023" cy="6858000"/>
            <a:chOff x="0" y="0"/>
            <a:chExt cx="18576045" cy="13716000"/>
          </a:xfrm>
        </p:grpSpPr>
        <p:sp>
          <p:nvSpPr>
            <p:cNvPr id="4" name="AutoShape 4"/>
            <p:cNvSpPr/>
            <p:nvPr/>
          </p:nvSpPr>
          <p:spPr>
            <a:xfrm>
              <a:off x="53709" y="0"/>
              <a:ext cx="18522335" cy="4330217"/>
            </a:xfrm>
            <a:prstGeom prst="rect">
              <a:avLst/>
            </a:prstGeom>
            <a:solidFill>
              <a:srgbClr val="020301"/>
            </a:solidFill>
          </p:spPr>
        </p:sp>
        <p:sp>
          <p:nvSpPr>
            <p:cNvPr id="5" name="AutoShape 5"/>
            <p:cNvSpPr/>
            <p:nvPr/>
          </p:nvSpPr>
          <p:spPr>
            <a:xfrm>
              <a:off x="53709" y="4692892"/>
              <a:ext cx="18522335" cy="4330217"/>
            </a:xfrm>
            <a:prstGeom prst="rect">
              <a:avLst/>
            </a:prstGeom>
            <a:solidFill>
              <a:srgbClr val="020301"/>
            </a:solidFill>
          </p:spPr>
        </p:sp>
        <p:sp>
          <p:nvSpPr>
            <p:cNvPr id="6" name="AutoShape 6"/>
            <p:cNvSpPr/>
            <p:nvPr/>
          </p:nvSpPr>
          <p:spPr>
            <a:xfrm>
              <a:off x="53709" y="9385783"/>
              <a:ext cx="18522335" cy="4330217"/>
            </a:xfrm>
            <a:prstGeom prst="rect">
              <a:avLst/>
            </a:prstGeom>
            <a:solidFill>
              <a:srgbClr val="020301"/>
            </a:solidFill>
          </p:spPr>
        </p:sp>
        <p:grpSp>
          <p:nvGrpSpPr>
            <p:cNvPr id="7" name="Group 7"/>
            <p:cNvGrpSpPr/>
            <p:nvPr/>
          </p:nvGrpSpPr>
          <p:grpSpPr>
            <a:xfrm rot="5400000">
              <a:off x="-206067" y="1837555"/>
              <a:ext cx="1067241" cy="65510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9" name="Group 9"/>
            <p:cNvGrpSpPr/>
            <p:nvPr/>
          </p:nvGrpSpPr>
          <p:grpSpPr>
            <a:xfrm rot="5400000">
              <a:off x="-206067" y="6530447"/>
              <a:ext cx="1067241" cy="655106"/>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1" name="Group 11"/>
            <p:cNvGrpSpPr/>
            <p:nvPr/>
          </p:nvGrpSpPr>
          <p:grpSpPr>
            <a:xfrm rot="5400000">
              <a:off x="-206067" y="11223338"/>
              <a:ext cx="1067241" cy="655106"/>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sp>
        <p:nvSpPr>
          <p:cNvPr id="13" name="TextBox 13"/>
          <p:cNvSpPr txBox="1"/>
          <p:nvPr/>
        </p:nvSpPr>
        <p:spPr>
          <a:xfrm rot="-5400000">
            <a:off x="-1493628" y="2415902"/>
            <a:ext cx="5936619" cy="2026196"/>
          </a:xfrm>
          <a:prstGeom prst="rect">
            <a:avLst/>
          </a:prstGeom>
        </p:spPr>
        <p:txBody>
          <a:bodyPr lIns="0" tIns="0" rIns="0" bIns="0" rtlCol="0" anchor="t">
            <a:spAutoFit/>
          </a:bodyPr>
          <a:lstStyle/>
          <a:p>
            <a:pPr algn="ctr" defTabSz="609630">
              <a:lnSpc>
                <a:spcPts val="7866"/>
              </a:lnSpc>
            </a:pPr>
            <a:r>
              <a:rPr lang="en-US" sz="6667" spc="67" dirty="0" smtClean="0">
                <a:solidFill>
                  <a:srgbClr val="020301"/>
                </a:solidFill>
                <a:latin typeface="Century Gothic" panose="020B0502020202020204" pitchFamily="34" charset="0"/>
              </a:rPr>
              <a:t>GEÇ</a:t>
            </a:r>
            <a:r>
              <a:rPr lang="tr-TR" sz="6667" spc="67" dirty="0" smtClean="0">
                <a:solidFill>
                  <a:srgbClr val="020301"/>
                </a:solidFill>
                <a:latin typeface="Century Gothic" panose="020B0502020202020204" pitchFamily="34" charset="0"/>
              </a:rPr>
              <a:t>İ</a:t>
            </a:r>
            <a:r>
              <a:rPr lang="en-US" sz="6667" spc="67" dirty="0" smtClean="0">
                <a:solidFill>
                  <a:srgbClr val="020301"/>
                </a:solidFill>
                <a:latin typeface="Century Gothic" panose="020B0502020202020204" pitchFamily="34" charset="0"/>
              </a:rPr>
              <a:t>C</a:t>
            </a:r>
            <a:r>
              <a:rPr lang="tr-TR" sz="6667" spc="67" dirty="0" smtClean="0">
                <a:solidFill>
                  <a:srgbClr val="020301"/>
                </a:solidFill>
                <a:latin typeface="Century Gothic" panose="020B0502020202020204" pitchFamily="34" charset="0"/>
              </a:rPr>
              <a:t>İ</a:t>
            </a:r>
            <a:r>
              <a:rPr lang="en-US" sz="6667" spc="67" dirty="0" smtClean="0">
                <a:solidFill>
                  <a:srgbClr val="020301"/>
                </a:solidFill>
                <a:latin typeface="Century Gothic" panose="020B0502020202020204" pitchFamily="34" charset="0"/>
              </a:rPr>
              <a:t> </a:t>
            </a:r>
          </a:p>
          <a:p>
            <a:pPr algn="ctr" defTabSz="609630">
              <a:lnSpc>
                <a:spcPts val="7867"/>
              </a:lnSpc>
            </a:pPr>
            <a:r>
              <a:rPr lang="en-US" sz="6667" spc="67" dirty="0" smtClean="0">
                <a:solidFill>
                  <a:srgbClr val="020301"/>
                </a:solidFill>
                <a:latin typeface="Century Gothic" panose="020B0502020202020204" pitchFamily="34" charset="0"/>
              </a:rPr>
              <a:t>HÜKÜMLER</a:t>
            </a:r>
            <a:endParaRPr lang="en-US" sz="6667" spc="67" dirty="0">
              <a:solidFill>
                <a:srgbClr val="020301"/>
              </a:solidFill>
              <a:latin typeface="Century Gothic" panose="020B0502020202020204" pitchFamily="34" charset="0"/>
            </a:endParaRPr>
          </a:p>
        </p:txBody>
      </p:sp>
      <p:grpSp>
        <p:nvGrpSpPr>
          <p:cNvPr id="14" name="Group 14"/>
          <p:cNvGrpSpPr/>
          <p:nvPr/>
        </p:nvGrpSpPr>
        <p:grpSpPr>
          <a:xfrm>
            <a:off x="3694269" y="138512"/>
            <a:ext cx="8102981" cy="2314796"/>
            <a:chOff x="0" y="-66675"/>
            <a:chExt cx="16205962" cy="4629592"/>
          </a:xfrm>
        </p:grpSpPr>
        <p:sp>
          <p:nvSpPr>
            <p:cNvPr id="15" name="TextBox 15"/>
            <p:cNvSpPr txBox="1"/>
            <p:nvPr/>
          </p:nvSpPr>
          <p:spPr>
            <a:xfrm>
              <a:off x="0" y="-66675"/>
              <a:ext cx="16205962" cy="3847208"/>
            </a:xfrm>
            <a:prstGeom prst="rect">
              <a:avLst/>
            </a:prstGeom>
          </p:spPr>
          <p:txBody>
            <a:bodyPr lIns="0" tIns="0" rIns="0" bIns="0" rtlCol="0" anchor="t">
              <a:spAutoFit/>
            </a:bodyPr>
            <a:lstStyle/>
            <a:p>
              <a:pPr algn="just" defTabSz="609630">
                <a:lnSpc>
                  <a:spcPts val="2986"/>
                </a:lnSpc>
              </a:pPr>
              <a:r>
                <a:rPr lang="en-US" sz="2133" b="1" spc="106" dirty="0">
                  <a:solidFill>
                    <a:srgbClr val="FFFFFF"/>
                  </a:solidFill>
                  <a:latin typeface="Century Gothic" panose="020B0502020202020204" pitchFamily="34" charset="0"/>
                </a:rPr>
                <a:t>Bu </a:t>
              </a:r>
              <a:r>
                <a:rPr lang="en-US" sz="2133" b="1" spc="106" dirty="0" err="1">
                  <a:solidFill>
                    <a:srgbClr val="FFFFFF"/>
                  </a:solidFill>
                  <a:latin typeface="Century Gothic" panose="020B0502020202020204" pitchFamily="34" charset="0"/>
                </a:rPr>
                <a:t>Yönetmeliğin</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yürürlüğe</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girdiği</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tarihten</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itibaren</a:t>
              </a:r>
              <a:r>
                <a:rPr lang="en-US" sz="2133" b="1" spc="106" dirty="0">
                  <a:solidFill>
                    <a:srgbClr val="FFFFFF"/>
                  </a:solidFill>
                  <a:latin typeface="Century Gothic" panose="020B0502020202020204" pitchFamily="34" charset="0"/>
                </a:rPr>
                <a:t> 3 </a:t>
              </a:r>
              <a:r>
                <a:rPr lang="en-US" sz="2133" b="1" spc="106" dirty="0" err="1">
                  <a:solidFill>
                    <a:srgbClr val="FFFFFF"/>
                  </a:solidFill>
                  <a:latin typeface="Century Gothic" panose="020B0502020202020204" pitchFamily="34" charset="0"/>
                </a:rPr>
                <a:t>yıl</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süreyle</a:t>
              </a:r>
              <a:r>
                <a:rPr lang="en-US" sz="2133" b="1" spc="106" dirty="0">
                  <a:solidFill>
                    <a:srgbClr val="FFFFFF"/>
                  </a:solidFill>
                  <a:latin typeface="Century Gothic" panose="020B0502020202020204" pitchFamily="34" charset="0"/>
                </a:rPr>
                <a:t> (02/06/2022) </a:t>
              </a:r>
              <a:r>
                <a:rPr lang="en-US" sz="2133" b="1" spc="106" dirty="0" err="1">
                  <a:solidFill>
                    <a:srgbClr val="FFFFFF"/>
                  </a:solidFill>
                  <a:latin typeface="Century Gothic" panose="020B0502020202020204" pitchFamily="34" charset="0"/>
                </a:rPr>
                <a:t>mesleki</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ve</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teknik</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deneyim</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kriterlerinden</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iş</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gücü</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yeterliği</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ile</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ekonomik</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ve</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mali</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yeterliklerden</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kısa</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vadeli</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banka</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borçlarının</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öz</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kaynaklara</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oranı</a:t>
              </a:r>
              <a:r>
                <a:rPr lang="en-US" sz="2133" b="1" spc="106" dirty="0">
                  <a:solidFill>
                    <a:srgbClr val="FFFFFF"/>
                  </a:solidFill>
                  <a:latin typeface="Century Gothic" panose="020B0502020202020204" pitchFamily="34" charset="0"/>
                </a:rPr>
                <a:t> </a:t>
              </a:r>
              <a:r>
                <a:rPr lang="en-US" sz="2133" b="1" spc="106" dirty="0" err="1">
                  <a:solidFill>
                    <a:srgbClr val="FFFFFF"/>
                  </a:solidFill>
                  <a:latin typeface="Century Gothic" panose="020B0502020202020204" pitchFamily="34" charset="0"/>
                </a:rPr>
                <a:t>yeterliği</a:t>
              </a:r>
              <a:r>
                <a:rPr lang="en-US" sz="2133" b="1" spc="106" dirty="0">
                  <a:solidFill>
                    <a:srgbClr val="FFFFFF"/>
                  </a:solidFill>
                  <a:latin typeface="Century Gothic" panose="020B0502020202020204" pitchFamily="34" charset="0"/>
                </a:rPr>
                <a:t> (R3) </a:t>
              </a:r>
              <a:r>
                <a:rPr lang="en-US" sz="2133" b="1" spc="106" dirty="0" err="1">
                  <a:solidFill>
                    <a:srgbClr val="FFFFFF"/>
                  </a:solidFill>
                  <a:latin typeface="Century Gothic" panose="020B0502020202020204" pitchFamily="34" charset="0"/>
                </a:rPr>
                <a:t>aranmaz</a:t>
              </a:r>
              <a:r>
                <a:rPr lang="en-US" sz="2133" b="1" spc="106" dirty="0">
                  <a:solidFill>
                    <a:srgbClr val="FFFFFF"/>
                  </a:solidFill>
                  <a:latin typeface="Century Gothic" panose="020B0502020202020204" pitchFamily="34" charset="0"/>
                </a:rPr>
                <a:t>.</a:t>
              </a:r>
            </a:p>
          </p:txBody>
        </p:sp>
        <p:sp>
          <p:nvSpPr>
            <p:cNvPr id="16" name="TextBox 16"/>
            <p:cNvSpPr txBox="1"/>
            <p:nvPr/>
          </p:nvSpPr>
          <p:spPr>
            <a:xfrm>
              <a:off x="0" y="3947363"/>
              <a:ext cx="16205962" cy="615554"/>
            </a:xfrm>
            <a:prstGeom prst="rect">
              <a:avLst/>
            </a:prstGeom>
          </p:spPr>
          <p:txBody>
            <a:bodyPr lIns="0" tIns="0" rIns="0" bIns="0" rtlCol="0" anchor="t">
              <a:spAutoFit/>
            </a:bodyPr>
            <a:lstStyle/>
            <a:p>
              <a:pPr defTabSz="609630">
                <a:lnSpc>
                  <a:spcPts val="2425"/>
                </a:lnSpc>
              </a:pPr>
              <a:endParaRPr sz="1200">
                <a:solidFill>
                  <a:prstClr val="black"/>
                </a:solidFill>
                <a:latin typeface="Calibri"/>
              </a:endParaRPr>
            </a:p>
          </p:txBody>
        </p:sp>
      </p:grpSp>
      <p:grpSp>
        <p:nvGrpSpPr>
          <p:cNvPr id="17" name="Group 17"/>
          <p:cNvGrpSpPr/>
          <p:nvPr/>
        </p:nvGrpSpPr>
        <p:grpSpPr>
          <a:xfrm>
            <a:off x="3694269" y="2509682"/>
            <a:ext cx="7811931" cy="2190650"/>
            <a:chOff x="0" y="-85725"/>
            <a:chExt cx="15623862" cy="4381301"/>
          </a:xfrm>
        </p:grpSpPr>
        <p:sp>
          <p:nvSpPr>
            <p:cNvPr id="18" name="TextBox 18"/>
            <p:cNvSpPr txBox="1"/>
            <p:nvPr/>
          </p:nvSpPr>
          <p:spPr>
            <a:xfrm>
              <a:off x="0" y="-85725"/>
              <a:ext cx="15623862" cy="3385543"/>
            </a:xfrm>
            <a:prstGeom prst="rect">
              <a:avLst/>
            </a:prstGeom>
          </p:spPr>
          <p:txBody>
            <a:bodyPr lIns="0" tIns="0" rIns="0" bIns="0" rtlCol="0" anchor="t">
              <a:spAutoFit/>
            </a:bodyPr>
            <a:lstStyle/>
            <a:p>
              <a:pPr defTabSz="609630">
                <a:lnSpc>
                  <a:spcPts val="3267"/>
                </a:lnSpc>
              </a:pPr>
              <a:r>
                <a:rPr lang="en-US" sz="2333" b="1" spc="117" dirty="0">
                  <a:solidFill>
                    <a:srgbClr val="FF0000"/>
                  </a:solidFill>
                  <a:latin typeface="Century Gothic" panose="020B0502020202020204" pitchFamily="34" charset="0"/>
                </a:rPr>
                <a:t>02/12/2019 </a:t>
              </a:r>
              <a:r>
                <a:rPr lang="en-US" sz="2333" b="1" spc="117" dirty="0" err="1">
                  <a:solidFill>
                    <a:srgbClr val="FF0000"/>
                  </a:solidFill>
                  <a:latin typeface="Century Gothic" panose="020B0502020202020204" pitchFamily="34" charset="0"/>
                </a:rPr>
                <a:t>tarihinden</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önce</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Noter</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onaylı</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inşaat</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yapım</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sözleşmesi</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düzenlenmiş</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olup</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yapı</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ruhsatı</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düzenlenmemiş</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yapılarda</a:t>
              </a:r>
              <a:r>
                <a:rPr lang="en-US" sz="2333" b="1" spc="117" dirty="0">
                  <a:solidFill>
                    <a:srgbClr val="FF0000"/>
                  </a:solidFill>
                  <a:latin typeface="Century Gothic" panose="020B0502020202020204" pitchFamily="34" charset="0"/>
                </a:rPr>
                <a:t> 1 </a:t>
              </a:r>
              <a:r>
                <a:rPr lang="en-US" sz="2333" b="1" spc="117" dirty="0" err="1">
                  <a:solidFill>
                    <a:srgbClr val="FF0000"/>
                  </a:solidFill>
                  <a:latin typeface="Century Gothic" panose="020B0502020202020204" pitchFamily="34" charset="0"/>
                </a:rPr>
                <a:t>yıl</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süreyle</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müteahhit</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yeterliği</a:t>
              </a:r>
              <a:r>
                <a:rPr lang="en-US" sz="2333" b="1" spc="117" dirty="0">
                  <a:solidFill>
                    <a:srgbClr val="FF0000"/>
                  </a:solidFill>
                  <a:latin typeface="Century Gothic" panose="020B0502020202020204" pitchFamily="34" charset="0"/>
                </a:rPr>
                <a:t> </a:t>
              </a:r>
              <a:r>
                <a:rPr lang="en-US" sz="2333" b="1" spc="117" dirty="0" err="1">
                  <a:solidFill>
                    <a:srgbClr val="FF0000"/>
                  </a:solidFill>
                  <a:latin typeface="Century Gothic" panose="020B0502020202020204" pitchFamily="34" charset="0"/>
                </a:rPr>
                <a:t>aranmaz</a:t>
              </a:r>
              <a:r>
                <a:rPr lang="en-US" sz="2333" b="1" spc="117" dirty="0">
                  <a:solidFill>
                    <a:srgbClr val="FF0000"/>
                  </a:solidFill>
                  <a:latin typeface="Century Gothic" panose="020B0502020202020204" pitchFamily="34" charset="0"/>
                </a:rPr>
                <a:t>.</a:t>
              </a:r>
            </a:p>
          </p:txBody>
        </p:sp>
        <p:sp>
          <p:nvSpPr>
            <p:cNvPr id="19" name="TextBox 19"/>
            <p:cNvSpPr txBox="1"/>
            <p:nvPr/>
          </p:nvSpPr>
          <p:spPr>
            <a:xfrm>
              <a:off x="0" y="3526134"/>
              <a:ext cx="15623862" cy="769442"/>
            </a:xfrm>
            <a:prstGeom prst="rect">
              <a:avLst/>
            </a:prstGeom>
          </p:spPr>
          <p:txBody>
            <a:bodyPr lIns="0" tIns="0" rIns="0" bIns="0" rtlCol="0" anchor="t">
              <a:spAutoFit/>
            </a:bodyPr>
            <a:lstStyle/>
            <a:p>
              <a:pPr defTabSz="609630">
                <a:lnSpc>
                  <a:spcPts val="3000"/>
                </a:lnSpc>
              </a:pPr>
              <a:endParaRPr sz="1200">
                <a:solidFill>
                  <a:prstClr val="black"/>
                </a:solidFill>
                <a:latin typeface="Calibri"/>
              </a:endParaRPr>
            </a:p>
          </p:txBody>
        </p:sp>
      </p:grpSp>
      <p:grpSp>
        <p:nvGrpSpPr>
          <p:cNvPr id="20" name="Group 20"/>
          <p:cNvGrpSpPr/>
          <p:nvPr/>
        </p:nvGrpSpPr>
        <p:grpSpPr>
          <a:xfrm>
            <a:off x="3694269" y="4760351"/>
            <a:ext cx="7811931" cy="2426023"/>
            <a:chOff x="0" y="-85725"/>
            <a:chExt cx="15623862" cy="4852045"/>
          </a:xfrm>
        </p:grpSpPr>
        <p:sp>
          <p:nvSpPr>
            <p:cNvPr id="21" name="TextBox 21"/>
            <p:cNvSpPr txBox="1"/>
            <p:nvPr/>
          </p:nvSpPr>
          <p:spPr>
            <a:xfrm>
              <a:off x="0" y="-85725"/>
              <a:ext cx="15623862" cy="3795909"/>
            </a:xfrm>
            <a:prstGeom prst="rect">
              <a:avLst/>
            </a:prstGeom>
          </p:spPr>
          <p:txBody>
            <a:bodyPr lIns="0" tIns="0" rIns="0" bIns="0" rtlCol="0" anchor="t">
              <a:spAutoFit/>
            </a:bodyPr>
            <a:lstStyle/>
            <a:p>
              <a:pPr defTabSz="609630">
                <a:lnSpc>
                  <a:spcPts val="3734"/>
                </a:lnSpc>
              </a:pPr>
              <a:r>
                <a:rPr lang="en-US" sz="2667" b="1" spc="133" dirty="0">
                  <a:solidFill>
                    <a:srgbClr val="FFFFFF"/>
                  </a:solidFill>
                  <a:latin typeface="Century Gothic" panose="020B0502020202020204" pitchFamily="34" charset="0"/>
                </a:rPr>
                <a:t>02/12/2019 </a:t>
              </a:r>
              <a:r>
                <a:rPr lang="en-US" sz="2667" b="1" spc="133" dirty="0" err="1">
                  <a:solidFill>
                    <a:srgbClr val="FFFFFF"/>
                  </a:solidFill>
                  <a:latin typeface="Century Gothic" panose="020B0502020202020204" pitchFamily="34" charset="0"/>
                </a:rPr>
                <a:t>tarihinden</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önce;Yapı</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ruhsatı</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alınmış</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ruhsat</a:t>
              </a:r>
              <a:r>
                <a:rPr lang="en-US" sz="2667" b="1" spc="133" dirty="0">
                  <a:solidFill>
                    <a:srgbClr val="FFFFFF"/>
                  </a:solidFill>
                  <a:latin typeface="Century Gothic" panose="020B0502020202020204" pitchFamily="34" charset="0"/>
                </a:rPr>
                <a:t> süresi </a:t>
              </a:r>
              <a:r>
                <a:rPr lang="en-US" sz="2667" b="1" spc="133" dirty="0" err="1">
                  <a:solidFill>
                    <a:srgbClr val="FFFFFF"/>
                  </a:solidFill>
                  <a:latin typeface="Century Gothic" panose="020B0502020202020204" pitchFamily="34" charset="0"/>
                </a:rPr>
                <a:t>içerisinde</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yapılan</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tadilat</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ruhsatı</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başvurularında</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müteahhit</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yeterliği</a:t>
              </a:r>
              <a:r>
                <a:rPr lang="en-US" sz="2667" b="1" spc="133" dirty="0">
                  <a:solidFill>
                    <a:srgbClr val="FFFFFF"/>
                  </a:solidFill>
                  <a:latin typeface="Century Gothic" panose="020B0502020202020204" pitchFamily="34" charset="0"/>
                </a:rPr>
                <a:t> </a:t>
              </a:r>
              <a:r>
                <a:rPr lang="en-US" sz="2667" b="1" spc="133" dirty="0" err="1">
                  <a:solidFill>
                    <a:srgbClr val="FFFFFF"/>
                  </a:solidFill>
                  <a:latin typeface="Century Gothic" panose="020B0502020202020204" pitchFamily="34" charset="0"/>
                </a:rPr>
                <a:t>aranmaz</a:t>
              </a:r>
              <a:r>
                <a:rPr lang="en-US" sz="2667" b="1" spc="133" dirty="0">
                  <a:solidFill>
                    <a:srgbClr val="FFFFFF"/>
                  </a:solidFill>
                  <a:latin typeface="Century Gothic" panose="020B0502020202020204" pitchFamily="34" charset="0"/>
                </a:rPr>
                <a:t>.</a:t>
              </a:r>
            </a:p>
          </p:txBody>
        </p:sp>
        <p:sp>
          <p:nvSpPr>
            <p:cNvPr id="22" name="TextBox 22"/>
            <p:cNvSpPr txBox="1"/>
            <p:nvPr/>
          </p:nvSpPr>
          <p:spPr>
            <a:xfrm>
              <a:off x="0" y="3996878"/>
              <a:ext cx="15623862" cy="769442"/>
            </a:xfrm>
            <a:prstGeom prst="rect">
              <a:avLst/>
            </a:prstGeom>
          </p:spPr>
          <p:txBody>
            <a:bodyPr lIns="0" tIns="0" rIns="0" bIns="0" rtlCol="0" anchor="t">
              <a:spAutoFit/>
            </a:bodyPr>
            <a:lstStyle/>
            <a:p>
              <a:pPr defTabSz="609630">
                <a:lnSpc>
                  <a:spcPts val="3000"/>
                </a:lnSpc>
              </a:pPr>
              <a:endParaRPr sz="1200">
                <a:solidFill>
                  <a:prstClr val="black"/>
                </a:solidFill>
                <a:latin typeface="Calibri"/>
              </a:endParaRPr>
            </a:p>
          </p:txBody>
        </p:sp>
      </p:grpSp>
    </p:spTree>
    <p:extLst>
      <p:ext uri="{BB962C8B-B14F-4D97-AF65-F5344CB8AC3E}">
        <p14:creationId xmlns:p14="http://schemas.microsoft.com/office/powerpoint/2010/main" val="146827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
        <p:cNvGrpSpPr/>
        <p:nvPr/>
      </p:nvGrpSpPr>
      <p:grpSpPr>
        <a:xfrm>
          <a:off x="0" y="0"/>
          <a:ext cx="0" cy="0"/>
          <a:chOff x="0" y="0"/>
          <a:chExt cx="0" cy="0"/>
        </a:xfrm>
      </p:grpSpPr>
      <p:sp>
        <p:nvSpPr>
          <p:cNvPr id="2" name="AutoShape 2"/>
          <p:cNvSpPr/>
          <p:nvPr/>
        </p:nvSpPr>
        <p:spPr>
          <a:xfrm>
            <a:off x="0" y="1662546"/>
            <a:ext cx="8102709" cy="5226866"/>
          </a:xfrm>
          <a:prstGeom prst="rect">
            <a:avLst/>
          </a:prstGeom>
          <a:solidFill>
            <a:srgbClr val="FFDB15"/>
          </a:solidFill>
        </p:spPr>
      </p:sp>
      <p:pic>
        <p:nvPicPr>
          <p:cNvPr id="3" name="Picture 3"/>
          <p:cNvPicPr>
            <a:picLocks noChangeAspect="1"/>
          </p:cNvPicPr>
          <p:nvPr/>
        </p:nvPicPr>
        <p:blipFill rotWithShape="1">
          <a:blip r:embed="rId2"/>
          <a:srcRect r="47307"/>
          <a:stretch/>
        </p:blipFill>
        <p:spPr>
          <a:xfrm>
            <a:off x="8102709" y="1370757"/>
            <a:ext cx="4089291" cy="5486400"/>
          </a:xfrm>
          <a:prstGeom prst="rect">
            <a:avLst/>
          </a:prstGeom>
        </p:spPr>
      </p:pic>
      <p:pic>
        <p:nvPicPr>
          <p:cNvPr id="4" name="Picture 4"/>
          <p:cNvPicPr>
            <a:picLocks noChangeAspect="1"/>
          </p:cNvPicPr>
          <p:nvPr/>
        </p:nvPicPr>
        <p:blipFill>
          <a:blip r:embed="rId3">
            <a:alphaModFix amt="15000"/>
          </a:blip>
          <a:srcRect t="7310" b="7310"/>
          <a:stretch>
            <a:fillRect/>
          </a:stretch>
        </p:blipFill>
        <p:spPr>
          <a:xfrm>
            <a:off x="0" y="0"/>
            <a:ext cx="12192000" cy="6857157"/>
          </a:xfrm>
          <a:prstGeom prst="rect">
            <a:avLst/>
          </a:prstGeom>
        </p:spPr>
      </p:pic>
      <p:sp>
        <p:nvSpPr>
          <p:cNvPr id="5" name="TextBox 5"/>
          <p:cNvSpPr txBox="1"/>
          <p:nvPr/>
        </p:nvSpPr>
        <p:spPr>
          <a:xfrm>
            <a:off x="715840" y="169942"/>
            <a:ext cx="6671027" cy="1246688"/>
          </a:xfrm>
          <a:prstGeom prst="rect">
            <a:avLst/>
          </a:prstGeom>
        </p:spPr>
        <p:txBody>
          <a:bodyPr lIns="0" tIns="0" rIns="0" bIns="0" rtlCol="0" anchor="t">
            <a:spAutoFit/>
          </a:bodyPr>
          <a:lstStyle/>
          <a:p>
            <a:pPr defTabSz="609630">
              <a:lnSpc>
                <a:spcPts val="5114"/>
              </a:lnSpc>
            </a:pPr>
            <a:r>
              <a:rPr lang="en-US" sz="3500" b="1" spc="43" dirty="0">
                <a:solidFill>
                  <a:srgbClr val="FFFFFF"/>
                </a:solidFill>
                <a:latin typeface="Century Gothic" panose="020B0502020202020204" pitchFamily="34" charset="0"/>
              </a:rPr>
              <a:t>YÖNETMEL</a:t>
            </a:r>
            <a:r>
              <a:rPr lang="tr-TR" sz="3500" b="1" spc="43" dirty="0">
                <a:solidFill>
                  <a:srgbClr val="FFFFFF"/>
                </a:solidFill>
                <a:latin typeface="Century Gothic" panose="020B0502020202020204" pitchFamily="34" charset="0"/>
              </a:rPr>
              <a:t>İ</a:t>
            </a:r>
            <a:r>
              <a:rPr lang="en-US" sz="3500" b="1" spc="43" dirty="0">
                <a:solidFill>
                  <a:srgbClr val="FFFFFF"/>
                </a:solidFill>
                <a:latin typeface="Century Gothic" panose="020B0502020202020204" pitchFamily="34" charset="0"/>
              </a:rPr>
              <a:t>K </a:t>
            </a:r>
            <a:r>
              <a:rPr lang="en-US" sz="3500" b="1" spc="43" dirty="0" smtClean="0">
                <a:solidFill>
                  <a:srgbClr val="FFFFFF"/>
                </a:solidFill>
                <a:latin typeface="Century Gothic" panose="020B0502020202020204" pitchFamily="34" charset="0"/>
              </a:rPr>
              <a:t>KAPSAMI</a:t>
            </a:r>
            <a:r>
              <a:rPr lang="tr-TR" sz="3500" b="1" spc="43" dirty="0" smtClean="0">
                <a:solidFill>
                  <a:srgbClr val="FFFFFF"/>
                </a:solidFill>
                <a:latin typeface="Century Gothic" panose="020B0502020202020204" pitchFamily="34" charset="0"/>
              </a:rPr>
              <a:t> VE KAPSAM DIŞI KANUNLAR</a:t>
            </a:r>
            <a:r>
              <a:rPr lang="en-US" sz="3500" b="1" spc="43" dirty="0" smtClean="0">
                <a:solidFill>
                  <a:srgbClr val="FFFFFF"/>
                </a:solidFill>
                <a:latin typeface="Century Gothic" panose="020B0502020202020204" pitchFamily="34" charset="0"/>
              </a:rPr>
              <a:t>;</a:t>
            </a:r>
            <a:endParaRPr lang="en-US" sz="3500" b="1" spc="43" dirty="0">
              <a:solidFill>
                <a:srgbClr val="FFFFFF"/>
              </a:solidFill>
              <a:latin typeface="Century Gothic" panose="020B0502020202020204" pitchFamily="34" charset="0"/>
            </a:endParaRPr>
          </a:p>
        </p:txBody>
      </p:sp>
      <p:grpSp>
        <p:nvGrpSpPr>
          <p:cNvPr id="6" name="Group 6"/>
          <p:cNvGrpSpPr/>
          <p:nvPr/>
        </p:nvGrpSpPr>
        <p:grpSpPr>
          <a:xfrm>
            <a:off x="209782" y="1871474"/>
            <a:ext cx="7683141" cy="5770811"/>
            <a:chOff x="-182458" y="-273307"/>
            <a:chExt cx="15532536" cy="11541622"/>
          </a:xfrm>
        </p:grpSpPr>
        <p:sp>
          <p:nvSpPr>
            <p:cNvPr id="7" name="TextBox 7"/>
            <p:cNvSpPr txBox="1"/>
            <p:nvPr/>
          </p:nvSpPr>
          <p:spPr>
            <a:xfrm>
              <a:off x="0" y="-47625"/>
              <a:ext cx="14748390" cy="872034"/>
            </a:xfrm>
            <a:prstGeom prst="rect">
              <a:avLst/>
            </a:prstGeom>
          </p:spPr>
          <p:txBody>
            <a:bodyPr lIns="0" tIns="0" rIns="0" bIns="0" rtlCol="0" anchor="t">
              <a:spAutoFit/>
            </a:bodyPr>
            <a:lstStyle/>
            <a:p>
              <a:pPr defTabSz="609630">
                <a:lnSpc>
                  <a:spcPts val="3404"/>
                </a:lnSpc>
              </a:pPr>
              <a:endParaRPr sz="1200">
                <a:solidFill>
                  <a:prstClr val="black"/>
                </a:solidFill>
                <a:latin typeface="Calibri"/>
              </a:endParaRPr>
            </a:p>
          </p:txBody>
        </p:sp>
        <p:sp>
          <p:nvSpPr>
            <p:cNvPr id="8" name="TextBox 8"/>
            <p:cNvSpPr txBox="1"/>
            <p:nvPr/>
          </p:nvSpPr>
          <p:spPr>
            <a:xfrm>
              <a:off x="-182458" y="-273307"/>
              <a:ext cx="15532536" cy="11541622"/>
            </a:xfrm>
            <a:prstGeom prst="rect">
              <a:avLst/>
            </a:prstGeom>
          </p:spPr>
          <p:txBody>
            <a:bodyPr wrap="square" lIns="0" tIns="0" rIns="0" bIns="0" rtlCol="0" anchor="t">
              <a:spAutoFit/>
            </a:bodyPr>
            <a:lstStyle/>
            <a:p>
              <a:pPr marL="342900" indent="-342900" algn="just" defTabSz="609630">
                <a:lnSpc>
                  <a:spcPts val="3600"/>
                </a:lnSpc>
                <a:buFont typeface="Wingdings" panose="05000000000000000000" pitchFamily="2" charset="2"/>
                <a:buChar char="q"/>
              </a:pPr>
              <a:r>
                <a:rPr lang="en-US" sz="2150" b="1" spc="24" dirty="0" smtClean="0">
                  <a:solidFill>
                    <a:srgbClr val="FF0000"/>
                  </a:solidFill>
                  <a:latin typeface="Century Gothic" panose="020B0502020202020204" pitchFamily="34" charset="0"/>
                </a:rPr>
                <a:t>Bu </a:t>
              </a:r>
              <a:r>
                <a:rPr lang="en-US" sz="2150" b="1" spc="24" dirty="0" err="1">
                  <a:solidFill>
                    <a:srgbClr val="FF0000"/>
                  </a:solidFill>
                  <a:latin typeface="Century Gothic" panose="020B0502020202020204" pitchFamily="34" charset="0"/>
                </a:rPr>
                <a:t>Yönetmelik</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yapı</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ruhsatına</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tâbi</a:t>
              </a:r>
              <a:r>
                <a:rPr lang="en-US" sz="2150" b="1" spc="24" dirty="0">
                  <a:solidFill>
                    <a:srgbClr val="FF0000"/>
                  </a:solidFill>
                  <a:latin typeface="Century Gothic" panose="020B0502020202020204" pitchFamily="34" charset="0"/>
                </a:rPr>
                <a:t> her </a:t>
              </a:r>
              <a:r>
                <a:rPr lang="en-US" sz="2150" b="1" spc="24" dirty="0" err="1">
                  <a:solidFill>
                    <a:srgbClr val="FF0000"/>
                  </a:solidFill>
                  <a:latin typeface="Century Gothic" panose="020B0502020202020204" pitchFamily="34" charset="0"/>
                </a:rPr>
                <a:t>türlü</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yapım</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işinde</a:t>
              </a:r>
              <a:r>
                <a:rPr lang="en-US" sz="2150" b="1" spc="24" dirty="0">
                  <a:solidFill>
                    <a:srgbClr val="FF0000"/>
                  </a:solidFill>
                  <a:latin typeface="Century Gothic" panose="020B0502020202020204" pitchFamily="34" charset="0"/>
                </a:rPr>
                <a:t>, </a:t>
              </a:r>
              <a:r>
                <a:rPr lang="en-US" sz="2150" b="1" spc="24" dirty="0" err="1">
                  <a:solidFill>
                    <a:srgbClr val="020301"/>
                  </a:solidFill>
                  <a:latin typeface="Century Gothic" panose="020B0502020202020204" pitchFamily="34" charset="0"/>
                </a:rPr>
                <a:t>yapı</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müteahhitliğini</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üstlenecek</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olan</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gerçek</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ve</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tüzel</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kişileri</a:t>
              </a:r>
              <a:r>
                <a:rPr lang="en-US" sz="2150" b="1" spc="24" dirty="0">
                  <a:solidFill>
                    <a:srgbClr val="020301"/>
                  </a:solidFill>
                  <a:latin typeface="Century Gothic" panose="020B0502020202020204" pitchFamily="34" charset="0"/>
                </a:rPr>
                <a:t> </a:t>
              </a:r>
              <a:r>
                <a:rPr lang="en-US" sz="2150" b="1" spc="24" dirty="0" err="1">
                  <a:solidFill>
                    <a:srgbClr val="020301"/>
                  </a:solidFill>
                  <a:latin typeface="Century Gothic" panose="020B0502020202020204" pitchFamily="34" charset="0"/>
                </a:rPr>
                <a:t>kapsar</a:t>
              </a:r>
              <a:r>
                <a:rPr lang="en-US" sz="2150" b="1" spc="24" dirty="0">
                  <a:solidFill>
                    <a:srgbClr val="020301"/>
                  </a:solidFill>
                  <a:latin typeface="Century Gothic" panose="020B0502020202020204" pitchFamily="34" charset="0"/>
                </a:rPr>
                <a:t>.</a:t>
              </a:r>
              <a:r>
                <a:rPr lang="en-US" sz="2150" b="1" spc="24" dirty="0">
                  <a:solidFill>
                    <a:srgbClr val="000000"/>
                  </a:solidFill>
                  <a:latin typeface="Century Gothic" panose="020B0502020202020204" pitchFamily="34" charset="0"/>
                </a:rPr>
                <a:t> </a:t>
              </a:r>
              <a:endParaRPr lang="tr-TR" sz="2150" b="1" spc="24" dirty="0" smtClean="0">
                <a:solidFill>
                  <a:srgbClr val="000000"/>
                </a:solidFill>
                <a:latin typeface="Century Gothic" panose="020B0502020202020204" pitchFamily="34" charset="0"/>
              </a:endParaRPr>
            </a:p>
            <a:p>
              <a:pPr marL="342900" indent="-342900" algn="just" defTabSz="609630">
                <a:lnSpc>
                  <a:spcPts val="3600"/>
                </a:lnSpc>
                <a:buFont typeface="Wingdings" panose="05000000000000000000" pitchFamily="2" charset="2"/>
                <a:buChar char="q"/>
              </a:pPr>
              <a:endParaRPr lang="tr-TR" sz="2150" b="1" spc="24" dirty="0" smtClean="0">
                <a:solidFill>
                  <a:srgbClr val="FF0000"/>
                </a:solidFill>
                <a:latin typeface="Century Gothic" panose="020B0502020202020204" pitchFamily="34" charset="0"/>
              </a:endParaRPr>
            </a:p>
            <a:p>
              <a:pPr marL="342900" indent="-342900" algn="just" defTabSz="609630">
                <a:lnSpc>
                  <a:spcPts val="3900"/>
                </a:lnSpc>
                <a:buFont typeface="Wingdings" panose="05000000000000000000" pitchFamily="2" charset="2"/>
                <a:buChar char="q"/>
              </a:pPr>
              <a:r>
                <a:rPr lang="tr-TR" sz="2150" b="1" u="sng" dirty="0" smtClean="0">
                  <a:solidFill>
                    <a:srgbClr val="FF0000"/>
                  </a:solidFill>
                  <a:latin typeface="Century Gothic" panose="020B0502020202020204" pitchFamily="34" charset="0"/>
                </a:rPr>
                <a:t>Sınıflandırma Koşulları</a:t>
              </a:r>
              <a:r>
                <a:rPr lang="tr-TR" sz="2150" b="1" dirty="0" smtClean="0">
                  <a:solidFill>
                    <a:srgbClr val="FF0000"/>
                  </a:solidFill>
                  <a:latin typeface="Century Gothic" panose="020B0502020202020204" pitchFamily="34" charset="0"/>
                </a:rPr>
                <a:t>; </a:t>
              </a:r>
              <a:r>
                <a:rPr lang="en-US" sz="2150" b="1" spc="26" dirty="0" smtClean="0">
                  <a:solidFill>
                    <a:srgbClr val="020301"/>
                  </a:solidFill>
                  <a:latin typeface="Century Gothic" panose="020B0502020202020204" pitchFamily="34" charset="0"/>
                </a:rPr>
                <a:t>4734 </a:t>
              </a:r>
              <a:r>
                <a:rPr lang="en-US" sz="2150" b="1" spc="26" dirty="0" err="1">
                  <a:solidFill>
                    <a:srgbClr val="020301"/>
                  </a:solidFill>
                  <a:latin typeface="Century Gothic" panose="020B0502020202020204" pitchFamily="34" charset="0"/>
                </a:rPr>
                <a:t>Sayılı</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Kamu</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İhale</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Kanunu</a:t>
              </a:r>
              <a:r>
                <a:rPr lang="en-US" sz="2150" b="1" spc="26" dirty="0">
                  <a:solidFill>
                    <a:srgbClr val="020301"/>
                  </a:solidFill>
                  <a:latin typeface="Century Gothic" panose="020B0502020202020204" pitchFamily="34" charset="0"/>
                </a:rPr>
                <a:t> </a:t>
              </a:r>
              <a:r>
                <a:rPr lang="tr-TR" sz="2150" b="1" spc="26" dirty="0" smtClean="0">
                  <a:solidFill>
                    <a:srgbClr val="020301"/>
                  </a:solidFill>
                  <a:latin typeface="Century Gothic" panose="020B0502020202020204" pitchFamily="34" charset="0"/>
                </a:rPr>
                <a:t>ile</a:t>
              </a:r>
              <a:r>
                <a:rPr lang="tr-TR" sz="2150" b="1" spc="26" dirty="0">
                  <a:solidFill>
                    <a:srgbClr val="020301"/>
                  </a:solidFill>
                  <a:latin typeface="Century Gothic" panose="020B0502020202020204" pitchFamily="34" charset="0"/>
                </a:rPr>
                <a:t> </a:t>
              </a:r>
              <a:r>
                <a:rPr lang="en-US" sz="2150" b="1" spc="26" dirty="0" smtClean="0">
                  <a:solidFill>
                    <a:srgbClr val="020301"/>
                  </a:solidFill>
                  <a:latin typeface="Century Gothic" panose="020B0502020202020204" pitchFamily="34" charset="0"/>
                </a:rPr>
                <a:t>2886 </a:t>
              </a:r>
              <a:r>
                <a:rPr lang="en-US" sz="2150" b="1" spc="26" dirty="0" err="1">
                  <a:solidFill>
                    <a:srgbClr val="020301"/>
                  </a:solidFill>
                  <a:latin typeface="Century Gothic" panose="020B0502020202020204" pitchFamily="34" charset="0"/>
                </a:rPr>
                <a:t>sayılı</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Devlet</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İhale</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Kanunu</a:t>
              </a:r>
              <a:r>
                <a:rPr lang="en-US" sz="2150" b="1" spc="26" dirty="0">
                  <a:solidFill>
                    <a:srgbClr val="020301"/>
                  </a:solidFill>
                  <a:latin typeface="Century Gothic" panose="020B0502020202020204" pitchFamily="34" charset="0"/>
                </a:rPr>
                <a:t> </a:t>
              </a:r>
              <a:r>
                <a:rPr lang="en-US" sz="2150" b="1" spc="26" dirty="0" err="1">
                  <a:solidFill>
                    <a:srgbClr val="020301"/>
                  </a:solidFill>
                  <a:latin typeface="Century Gothic" panose="020B0502020202020204" pitchFamily="34" charset="0"/>
                </a:rPr>
                <a:t>Kapsamındaki</a:t>
              </a:r>
              <a:r>
                <a:rPr lang="en-US" sz="2150" b="1" spc="26" dirty="0">
                  <a:solidFill>
                    <a:srgbClr val="020301"/>
                  </a:solidFill>
                  <a:latin typeface="Century Gothic" panose="020B0502020202020204" pitchFamily="34" charset="0"/>
                </a:rPr>
                <a:t> </a:t>
              </a:r>
              <a:r>
                <a:rPr lang="tr-TR" sz="2150" b="1" spc="26" dirty="0" smtClean="0">
                  <a:solidFill>
                    <a:srgbClr val="020301"/>
                  </a:solidFill>
                  <a:latin typeface="Century Gothic" panose="020B0502020202020204" pitchFamily="34" charset="0"/>
                </a:rPr>
                <a:t>yapım işlerini kapsamaz.</a:t>
              </a:r>
              <a:r>
                <a:rPr lang="en-US" sz="2150" b="1" spc="24" dirty="0">
                  <a:solidFill>
                    <a:srgbClr val="FF0000"/>
                  </a:solidFill>
                  <a:latin typeface="Century Gothic" panose="020B0502020202020204" pitchFamily="34" charset="0"/>
                </a:rPr>
                <a:t> </a:t>
              </a:r>
              <a:endParaRPr lang="tr-TR" sz="2150" b="1" spc="24" dirty="0" smtClean="0">
                <a:solidFill>
                  <a:srgbClr val="FF0000"/>
                </a:solidFill>
                <a:latin typeface="Century Gothic" panose="020B0502020202020204" pitchFamily="34" charset="0"/>
              </a:endParaRPr>
            </a:p>
            <a:p>
              <a:pPr marL="342900" indent="-342900" algn="just" defTabSz="609630">
                <a:lnSpc>
                  <a:spcPts val="3900"/>
                </a:lnSpc>
                <a:buFont typeface="Wingdings" panose="05000000000000000000" pitchFamily="2" charset="2"/>
                <a:buChar char="q"/>
              </a:pPr>
              <a:endParaRPr lang="tr-TR" sz="2150" b="1" spc="24" dirty="0">
                <a:solidFill>
                  <a:srgbClr val="FF0000"/>
                </a:solidFill>
                <a:latin typeface="Century Gothic" panose="020B0502020202020204" pitchFamily="34" charset="0"/>
              </a:endParaRPr>
            </a:p>
            <a:p>
              <a:pPr marL="342900" indent="-342900" algn="just" defTabSz="609630">
                <a:lnSpc>
                  <a:spcPts val="3900"/>
                </a:lnSpc>
                <a:buFont typeface="Wingdings" panose="05000000000000000000" pitchFamily="2" charset="2"/>
                <a:buChar char="q"/>
              </a:pPr>
              <a:r>
                <a:rPr lang="en-US" sz="2150" b="1" spc="24" dirty="0" smtClean="0">
                  <a:solidFill>
                    <a:srgbClr val="FF0000"/>
                  </a:solidFill>
                  <a:latin typeface="Century Gothic" panose="020B0502020202020204" pitchFamily="34" charset="0"/>
                </a:rPr>
                <a:t>Her </a:t>
              </a:r>
              <a:r>
                <a:rPr lang="en-US" sz="2150" b="1" spc="24" dirty="0" err="1">
                  <a:solidFill>
                    <a:srgbClr val="FF0000"/>
                  </a:solidFill>
                  <a:latin typeface="Century Gothic" panose="020B0502020202020204" pitchFamily="34" charset="0"/>
                </a:rPr>
                <a:t>müteahhidin</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yetki</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belgesi</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numarası</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alması</a:t>
              </a:r>
              <a:r>
                <a:rPr lang="en-US" sz="2150" b="1" spc="24" dirty="0">
                  <a:solidFill>
                    <a:srgbClr val="FF0000"/>
                  </a:solidFill>
                  <a:latin typeface="Century Gothic" panose="020B0502020202020204" pitchFamily="34" charset="0"/>
                </a:rPr>
                <a:t> </a:t>
              </a:r>
              <a:r>
                <a:rPr lang="en-US" sz="2150" b="1" spc="24" dirty="0" err="1">
                  <a:solidFill>
                    <a:srgbClr val="FF0000"/>
                  </a:solidFill>
                  <a:latin typeface="Century Gothic" panose="020B0502020202020204" pitchFamily="34" charset="0"/>
                </a:rPr>
                <a:t>esastır</a:t>
              </a:r>
              <a:r>
                <a:rPr lang="tr-TR" sz="2150" b="1" spc="24" dirty="0" smtClean="0">
                  <a:solidFill>
                    <a:srgbClr val="FF0000"/>
                  </a:solidFill>
                  <a:latin typeface="Century Gothic" panose="020B0502020202020204" pitchFamily="34" charset="0"/>
                </a:rPr>
                <a:t>.</a:t>
              </a:r>
            </a:p>
            <a:p>
              <a:pPr algn="just" defTabSz="609630">
                <a:lnSpc>
                  <a:spcPts val="3600"/>
                </a:lnSpc>
              </a:pPr>
              <a:r>
                <a:rPr lang="tr-TR" sz="2200" b="1" spc="24" dirty="0" smtClean="0">
                  <a:latin typeface="Century Gothic" panose="020B0502020202020204" pitchFamily="34" charset="0"/>
                </a:rPr>
                <a:t>    Örnek </a:t>
              </a:r>
              <a:r>
                <a:rPr lang="tr-TR" sz="2200" b="1" spc="24" dirty="0">
                  <a:latin typeface="Century Gothic" panose="020B0502020202020204" pitchFamily="34" charset="0"/>
                </a:rPr>
                <a:t>Yetki Belge </a:t>
              </a:r>
              <a:r>
                <a:rPr lang="tr-TR" sz="2200" b="1" spc="24" dirty="0" smtClean="0">
                  <a:latin typeface="Century Gothic" panose="020B0502020202020204" pitchFamily="34" charset="0"/>
                </a:rPr>
                <a:t>Numarası: 0022</a:t>
              </a:r>
              <a:r>
                <a:rPr lang="tr-TR" sz="2200" b="1" spc="24" dirty="0">
                  <a:latin typeface="Century Gothic" panose="020B0502020202020204" pitchFamily="34" charset="0"/>
                </a:rPr>
                <a:t>**********16</a:t>
              </a:r>
              <a:endParaRPr lang="en-US" sz="2200" b="1" spc="26" dirty="0">
                <a:latin typeface="Century Gothic" panose="020B0502020202020204" pitchFamily="34" charset="0"/>
              </a:endParaRPr>
            </a:p>
            <a:p>
              <a:pPr marL="342900" indent="-342900" algn="just" defTabSz="609630">
                <a:lnSpc>
                  <a:spcPts val="3900"/>
                </a:lnSpc>
                <a:buFont typeface="Wingdings" panose="05000000000000000000" pitchFamily="2" charset="2"/>
                <a:buChar char="q"/>
              </a:pPr>
              <a:endParaRPr lang="en-US" sz="2150" b="1" spc="26" dirty="0">
                <a:solidFill>
                  <a:srgbClr val="020301"/>
                </a:solidFill>
                <a:latin typeface="Century Gothic" panose="020B0502020202020204" pitchFamily="34" charset="0"/>
              </a:endParaRPr>
            </a:p>
            <a:p>
              <a:pPr algn="just" defTabSz="609630">
                <a:lnSpc>
                  <a:spcPts val="3600"/>
                </a:lnSpc>
              </a:pPr>
              <a:endParaRPr lang="en-US" sz="2400" b="1" spc="24" dirty="0">
                <a:solidFill>
                  <a:srgbClr val="000000"/>
                </a:solidFill>
                <a:latin typeface="Century Gothic" panose="020B0502020202020204" pitchFamily="34" charset="0"/>
              </a:endParaRPr>
            </a:p>
          </p:txBody>
        </p:sp>
      </p:grpSp>
    </p:spTree>
    <p:extLst>
      <p:ext uri="{BB962C8B-B14F-4D97-AF65-F5344CB8AC3E}">
        <p14:creationId xmlns:p14="http://schemas.microsoft.com/office/powerpoint/2010/main" val="1125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alphaModFix amt="15000"/>
          </a:blip>
          <a:srcRect t="7310" b="7310"/>
          <a:stretch>
            <a:fillRect/>
          </a:stretch>
        </p:blipFill>
        <p:spPr>
          <a:xfrm>
            <a:off x="0" y="0"/>
            <a:ext cx="12192000" cy="6857157"/>
          </a:xfrm>
          <a:prstGeom prst="rect">
            <a:avLst/>
          </a:prstGeom>
        </p:spPr>
      </p:pic>
      <p:sp>
        <p:nvSpPr>
          <p:cNvPr id="6" name="AutoShape 6"/>
          <p:cNvSpPr/>
          <p:nvPr/>
        </p:nvSpPr>
        <p:spPr>
          <a:xfrm>
            <a:off x="0" y="0"/>
            <a:ext cx="12192000" cy="6959600"/>
          </a:xfrm>
          <a:prstGeom prst="rect">
            <a:avLst/>
          </a:prstGeom>
          <a:solidFill>
            <a:srgbClr val="020301"/>
          </a:solidFill>
        </p:spPr>
      </p:sp>
      <p:grpSp>
        <p:nvGrpSpPr>
          <p:cNvPr id="7" name="Group 7"/>
          <p:cNvGrpSpPr/>
          <p:nvPr/>
        </p:nvGrpSpPr>
        <p:grpSpPr>
          <a:xfrm>
            <a:off x="1849086" y="2335061"/>
            <a:ext cx="416628" cy="255739"/>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pic>
        <p:nvPicPr>
          <p:cNvPr id="22" name="Resim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 y="1566048"/>
            <a:ext cx="6925558" cy="4617038"/>
          </a:xfrm>
          <a:prstGeom prst="rect">
            <a:avLst/>
          </a:prstGeom>
        </p:spPr>
      </p:pic>
      <p:grpSp>
        <p:nvGrpSpPr>
          <p:cNvPr id="24" name="Group 8"/>
          <p:cNvGrpSpPr/>
          <p:nvPr/>
        </p:nvGrpSpPr>
        <p:grpSpPr>
          <a:xfrm>
            <a:off x="7115271" y="991040"/>
            <a:ext cx="4895284" cy="5192046"/>
            <a:chOff x="0" y="-76200"/>
            <a:chExt cx="17378777" cy="8436572"/>
          </a:xfrm>
        </p:grpSpPr>
        <p:sp>
          <p:nvSpPr>
            <p:cNvPr id="25" name="TextBox 9"/>
            <p:cNvSpPr txBox="1"/>
            <p:nvPr/>
          </p:nvSpPr>
          <p:spPr>
            <a:xfrm>
              <a:off x="12701" y="-76200"/>
              <a:ext cx="17366076" cy="758688"/>
            </a:xfrm>
            <a:prstGeom prst="rect">
              <a:avLst/>
            </a:prstGeom>
          </p:spPr>
          <p:txBody>
            <a:bodyPr lIns="0" tIns="0" rIns="0" bIns="0" rtlCol="0" anchor="t">
              <a:spAutoFit/>
            </a:bodyPr>
            <a:lstStyle/>
            <a:p>
              <a:pPr algn="ctr" defTabSz="609630">
                <a:lnSpc>
                  <a:spcPts val="3080"/>
                </a:lnSpc>
              </a:pPr>
              <a:endParaRPr lang="en-US" sz="2400" spc="110" dirty="0">
                <a:solidFill>
                  <a:srgbClr val="FFFFFF"/>
                </a:solidFill>
                <a:latin typeface="Raleway Italics"/>
              </a:endParaRPr>
            </a:p>
          </p:txBody>
        </p:sp>
        <p:sp>
          <p:nvSpPr>
            <p:cNvPr id="26" name="TextBox 10"/>
            <p:cNvSpPr txBox="1"/>
            <p:nvPr/>
          </p:nvSpPr>
          <p:spPr>
            <a:xfrm>
              <a:off x="12699" y="1028300"/>
              <a:ext cx="17366078" cy="2479138"/>
            </a:xfrm>
            <a:prstGeom prst="rect">
              <a:avLst/>
            </a:prstGeom>
          </p:spPr>
          <p:txBody>
            <a:bodyPr lIns="0" tIns="0" rIns="0" bIns="0" rtlCol="0" anchor="t">
              <a:spAutoFit/>
            </a:bodyPr>
            <a:lstStyle/>
            <a:p>
              <a:pPr algn="ctr" defTabSz="609630">
                <a:lnSpc>
                  <a:spcPts val="3000"/>
                </a:lnSpc>
              </a:pPr>
              <a:r>
                <a:rPr lang="tr-TR" sz="1900" spc="20" dirty="0" smtClean="0">
                  <a:solidFill>
                    <a:srgbClr val="FFFFFF"/>
                  </a:solidFill>
                  <a:latin typeface="Century Gothic" panose="020B0502020202020204" pitchFamily="34" charset="0"/>
                </a:rPr>
                <a:t>Edirne Çevre ve Şehircilik İl Müdürlüğü</a:t>
              </a:r>
              <a:endParaRPr lang="en-US" sz="1900" spc="20" dirty="0" smtClean="0">
                <a:solidFill>
                  <a:srgbClr val="FFFFFF"/>
                </a:solidFill>
                <a:latin typeface="Century Gothic" panose="020B0502020202020204" pitchFamily="34" charset="0"/>
              </a:endParaRPr>
            </a:p>
            <a:p>
              <a:pPr algn="ctr" defTabSz="609630">
                <a:lnSpc>
                  <a:spcPts val="3000"/>
                </a:lnSpc>
              </a:pPr>
              <a:r>
                <a:rPr lang="en-US" sz="1900" spc="20" dirty="0" err="1" smtClean="0">
                  <a:solidFill>
                    <a:srgbClr val="FFFFFF"/>
                  </a:solidFill>
                  <a:latin typeface="Century Gothic" panose="020B0502020202020204" pitchFamily="34" charset="0"/>
                </a:rPr>
                <a:t>İstasyon</a:t>
              </a:r>
              <a:r>
                <a:rPr lang="en-US" sz="1900" spc="20" dirty="0" smtClean="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Mahallesi</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Şehit</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Emniyet</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Müdürü</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Ertan</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Nezihi</a:t>
              </a:r>
              <a:r>
                <a:rPr lang="en-US" sz="1900" spc="20" dirty="0">
                  <a:solidFill>
                    <a:srgbClr val="FFFFFF"/>
                  </a:solidFill>
                  <a:latin typeface="Century Gothic" panose="020B0502020202020204" pitchFamily="34" charset="0"/>
                </a:rPr>
                <a:t> </a:t>
              </a:r>
              <a:r>
                <a:rPr lang="en-US" sz="1900" spc="20" dirty="0" err="1">
                  <a:solidFill>
                    <a:srgbClr val="FFFFFF"/>
                  </a:solidFill>
                  <a:latin typeface="Century Gothic" panose="020B0502020202020204" pitchFamily="34" charset="0"/>
                </a:rPr>
                <a:t>Turan</a:t>
              </a:r>
              <a:r>
                <a:rPr lang="en-US" sz="1900" spc="20" dirty="0">
                  <a:solidFill>
                    <a:srgbClr val="FFFFFF"/>
                  </a:solidFill>
                  <a:latin typeface="Century Gothic" panose="020B0502020202020204" pitchFamily="34" charset="0"/>
                </a:rPr>
                <a:t> Cad. No:63  22030-EDİRNE</a:t>
              </a:r>
            </a:p>
          </p:txBody>
        </p:sp>
        <p:sp>
          <p:nvSpPr>
            <p:cNvPr id="27" name="TextBox 11"/>
            <p:cNvSpPr txBox="1"/>
            <p:nvPr/>
          </p:nvSpPr>
          <p:spPr>
            <a:xfrm>
              <a:off x="0" y="4122420"/>
              <a:ext cx="17366078" cy="645972"/>
            </a:xfrm>
            <a:prstGeom prst="rect">
              <a:avLst/>
            </a:prstGeom>
          </p:spPr>
          <p:txBody>
            <a:bodyPr lIns="0" tIns="0" rIns="0" bIns="0" rtlCol="0" anchor="t">
              <a:spAutoFit/>
            </a:bodyPr>
            <a:lstStyle/>
            <a:p>
              <a:pPr algn="ctr" defTabSz="609630">
                <a:lnSpc>
                  <a:spcPts val="3080"/>
                </a:lnSpc>
              </a:pPr>
              <a:r>
                <a:rPr lang="en-US" sz="1900" spc="110" dirty="0">
                  <a:solidFill>
                    <a:srgbClr val="FFFFFF"/>
                  </a:solidFill>
                  <a:latin typeface="Century Gothic" panose="020B0502020202020204" pitchFamily="34" charset="0"/>
                </a:rPr>
                <a:t>E-</a:t>
              </a:r>
              <a:r>
                <a:rPr lang="en-US" sz="1900" spc="110" dirty="0" err="1">
                  <a:solidFill>
                    <a:srgbClr val="FFFFFF"/>
                  </a:solidFill>
                  <a:latin typeface="Century Gothic" panose="020B0502020202020204" pitchFamily="34" charset="0"/>
                </a:rPr>
                <a:t>posta</a:t>
              </a:r>
              <a:r>
                <a:rPr lang="en-US" sz="1900" spc="110" dirty="0">
                  <a:solidFill>
                    <a:srgbClr val="FFFFFF"/>
                  </a:solidFill>
                  <a:latin typeface="Century Gothic" panose="020B0502020202020204" pitchFamily="34" charset="0"/>
                </a:rPr>
                <a:t> </a:t>
              </a:r>
              <a:r>
                <a:rPr lang="en-US" sz="1900" spc="110" dirty="0" err="1">
                  <a:solidFill>
                    <a:srgbClr val="FFFFFF"/>
                  </a:solidFill>
                  <a:latin typeface="Century Gothic" panose="020B0502020202020204" pitchFamily="34" charset="0"/>
                </a:rPr>
                <a:t>Adresi</a:t>
              </a:r>
              <a:r>
                <a:rPr lang="en-US" sz="1900" spc="110" dirty="0">
                  <a:solidFill>
                    <a:srgbClr val="FFFFFF"/>
                  </a:solidFill>
                  <a:latin typeface="Century Gothic" panose="020B0502020202020204" pitchFamily="34" charset="0"/>
                </a:rPr>
                <a:t>:</a:t>
              </a:r>
            </a:p>
          </p:txBody>
        </p:sp>
        <p:sp>
          <p:nvSpPr>
            <p:cNvPr id="28" name="TextBox 12"/>
            <p:cNvSpPr txBox="1"/>
            <p:nvPr/>
          </p:nvSpPr>
          <p:spPr>
            <a:xfrm>
              <a:off x="0" y="5226920"/>
              <a:ext cx="17366078" cy="625134"/>
            </a:xfrm>
            <a:prstGeom prst="rect">
              <a:avLst/>
            </a:prstGeom>
          </p:spPr>
          <p:txBody>
            <a:bodyPr lIns="0" tIns="0" rIns="0" bIns="0" rtlCol="0" anchor="t">
              <a:spAutoFit/>
            </a:bodyPr>
            <a:lstStyle/>
            <a:p>
              <a:pPr algn="ctr" defTabSz="609630">
                <a:lnSpc>
                  <a:spcPts val="3000"/>
                </a:lnSpc>
              </a:pPr>
              <a:r>
                <a:rPr lang="en-US" sz="2000" spc="20" dirty="0">
                  <a:solidFill>
                    <a:srgbClr val="FFFFFF"/>
                  </a:solidFill>
                  <a:latin typeface="Century Gothic" panose="020B0502020202020204" pitchFamily="34" charset="0"/>
                </a:rPr>
                <a:t>edirne@csb.gov.tr</a:t>
              </a:r>
            </a:p>
          </p:txBody>
        </p:sp>
        <p:sp>
          <p:nvSpPr>
            <p:cNvPr id="29" name="TextBox 13"/>
            <p:cNvSpPr txBox="1"/>
            <p:nvPr/>
          </p:nvSpPr>
          <p:spPr>
            <a:xfrm>
              <a:off x="12699" y="6694604"/>
              <a:ext cx="17366078" cy="645972"/>
            </a:xfrm>
            <a:prstGeom prst="rect">
              <a:avLst/>
            </a:prstGeom>
          </p:spPr>
          <p:txBody>
            <a:bodyPr lIns="0" tIns="0" rIns="0" bIns="0" rtlCol="0" anchor="t">
              <a:spAutoFit/>
            </a:bodyPr>
            <a:lstStyle/>
            <a:p>
              <a:pPr algn="ctr" defTabSz="609630">
                <a:lnSpc>
                  <a:spcPts val="3080"/>
                </a:lnSpc>
              </a:pPr>
              <a:r>
                <a:rPr lang="en-US" sz="1900" spc="110" dirty="0" err="1">
                  <a:solidFill>
                    <a:srgbClr val="FFFFFF"/>
                  </a:solidFill>
                  <a:latin typeface="Century Gothic" panose="020B0502020202020204" pitchFamily="34" charset="0"/>
                </a:rPr>
                <a:t>Telefon</a:t>
              </a:r>
              <a:r>
                <a:rPr lang="en-US" sz="1900" spc="110" dirty="0">
                  <a:solidFill>
                    <a:srgbClr val="FFFFFF"/>
                  </a:solidFill>
                  <a:latin typeface="Century Gothic" panose="020B0502020202020204" pitchFamily="34" charset="0"/>
                </a:rPr>
                <a:t>/</a:t>
              </a:r>
              <a:r>
                <a:rPr lang="en-US" sz="1900" spc="110" dirty="0" err="1">
                  <a:solidFill>
                    <a:srgbClr val="FFFFFF"/>
                  </a:solidFill>
                  <a:latin typeface="Century Gothic" panose="020B0502020202020204" pitchFamily="34" charset="0"/>
                </a:rPr>
                <a:t>Faks</a:t>
              </a:r>
              <a:r>
                <a:rPr lang="en-US" sz="1900" spc="110" dirty="0">
                  <a:solidFill>
                    <a:srgbClr val="FFFFFF"/>
                  </a:solidFill>
                  <a:latin typeface="Century Gothic" panose="020B0502020202020204" pitchFamily="34" charset="0"/>
                </a:rPr>
                <a:t>:</a:t>
              </a:r>
            </a:p>
          </p:txBody>
        </p:sp>
        <p:sp>
          <p:nvSpPr>
            <p:cNvPr id="30" name="TextBox 14"/>
            <p:cNvSpPr txBox="1"/>
            <p:nvPr/>
          </p:nvSpPr>
          <p:spPr>
            <a:xfrm>
              <a:off x="12699" y="7799104"/>
              <a:ext cx="17366078" cy="561268"/>
            </a:xfrm>
            <a:prstGeom prst="rect">
              <a:avLst/>
            </a:prstGeom>
          </p:spPr>
          <p:txBody>
            <a:bodyPr lIns="0" tIns="0" rIns="0" bIns="0" rtlCol="0" anchor="t">
              <a:spAutoFit/>
            </a:bodyPr>
            <a:lstStyle/>
            <a:p>
              <a:pPr algn="ctr" defTabSz="609630">
                <a:lnSpc>
                  <a:spcPts val="3000"/>
                </a:lnSpc>
              </a:pPr>
              <a:r>
                <a:rPr lang="en-US" sz="2000" spc="20" dirty="0">
                  <a:solidFill>
                    <a:srgbClr val="FFFFFF"/>
                  </a:solidFill>
                  <a:latin typeface="Century Gothic" panose="020B0502020202020204" pitchFamily="34" charset="0"/>
                </a:rPr>
                <a:t>0(284) 225 18 49 / 0(284)214 54 96 </a:t>
              </a:r>
            </a:p>
          </p:txBody>
        </p:sp>
      </p:grpSp>
      <p:sp>
        <p:nvSpPr>
          <p:cNvPr id="31" name="TextBox 14"/>
          <p:cNvSpPr txBox="1"/>
          <p:nvPr/>
        </p:nvSpPr>
        <p:spPr>
          <a:xfrm>
            <a:off x="237308" y="5480571"/>
            <a:ext cx="1820092" cy="507255"/>
          </a:xfrm>
          <a:prstGeom prst="rect">
            <a:avLst/>
          </a:prstGeom>
        </p:spPr>
        <p:txBody>
          <a:bodyPr wrap="square" lIns="0" tIns="0" rIns="0" bIns="0" rtlCol="0" anchor="t">
            <a:spAutoFit/>
          </a:bodyPr>
          <a:lstStyle/>
          <a:p>
            <a:pPr defTabSz="609630">
              <a:lnSpc>
                <a:spcPts val="5114"/>
              </a:lnSpc>
            </a:pPr>
            <a:r>
              <a:rPr lang="tr-TR" sz="600" b="1" spc="43" dirty="0" smtClean="0">
                <a:solidFill>
                  <a:srgbClr val="FFFFFF"/>
                </a:solidFill>
                <a:latin typeface="Century Gothic" panose="020B0502020202020204" pitchFamily="34" charset="0"/>
              </a:rPr>
              <a:t>FOTOĞRAF: CANER BAŞER</a:t>
            </a:r>
            <a:endParaRPr lang="en-US" sz="600" b="1" spc="43" dirty="0">
              <a:solidFill>
                <a:srgbClr val="FFFFFF"/>
              </a:solidFill>
              <a:latin typeface="Century Gothic" panose="020B0502020202020204" pitchFamily="34" charset="0"/>
            </a:endParaRPr>
          </a:p>
        </p:txBody>
      </p:sp>
      <p:sp>
        <p:nvSpPr>
          <p:cNvPr id="32" name="AutoShape 2"/>
          <p:cNvSpPr/>
          <p:nvPr/>
        </p:nvSpPr>
        <p:spPr>
          <a:xfrm rot="5400000">
            <a:off x="5467290" y="-5234855"/>
            <a:ext cx="1270935" cy="11975290"/>
          </a:xfrm>
          <a:prstGeom prst="rect">
            <a:avLst/>
          </a:prstGeom>
          <a:solidFill>
            <a:srgbClr val="FFDB15"/>
          </a:solidFill>
        </p:spPr>
      </p:sp>
      <p:sp>
        <p:nvSpPr>
          <p:cNvPr id="14" name="TextBox 14"/>
          <p:cNvSpPr txBox="1"/>
          <p:nvPr/>
        </p:nvSpPr>
        <p:spPr>
          <a:xfrm>
            <a:off x="1101885" y="426252"/>
            <a:ext cx="10727224" cy="654025"/>
          </a:xfrm>
          <a:prstGeom prst="rect">
            <a:avLst/>
          </a:prstGeom>
        </p:spPr>
        <p:txBody>
          <a:bodyPr lIns="0" tIns="0" rIns="0" bIns="0" rtlCol="0" anchor="t">
            <a:spAutoFit/>
          </a:bodyPr>
          <a:lstStyle/>
          <a:p>
            <a:pPr defTabSz="609630">
              <a:lnSpc>
                <a:spcPts val="5114"/>
              </a:lnSpc>
            </a:pPr>
            <a:r>
              <a:rPr lang="en-US" sz="4334" b="1" spc="43" dirty="0">
                <a:latin typeface="Century Gothic" panose="020B0502020202020204" pitchFamily="34" charset="0"/>
              </a:rPr>
              <a:t>   KATILIMINIZ İÇİN TEŞEKKÜR EDERİZ.</a:t>
            </a:r>
          </a:p>
        </p:txBody>
      </p:sp>
    </p:spTree>
    <p:extLst>
      <p:ext uri="{BB962C8B-B14F-4D97-AF65-F5344CB8AC3E}">
        <p14:creationId xmlns:p14="http://schemas.microsoft.com/office/powerpoint/2010/main" val="22831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2000"/>
          </a:blip>
          <a:srcRect t="12794" b="12500"/>
          <a:stretch>
            <a:fillRect/>
          </a:stretch>
        </p:blipFill>
        <p:spPr>
          <a:xfrm>
            <a:off x="0" y="0"/>
            <a:ext cx="12192000" cy="6831043"/>
          </a:xfrm>
          <a:prstGeom prst="rect">
            <a:avLst/>
          </a:prstGeom>
        </p:spPr>
      </p:pic>
      <p:pic>
        <p:nvPicPr>
          <p:cNvPr id="3" name="Picture 3"/>
          <p:cNvPicPr>
            <a:picLocks noChangeAspect="1"/>
          </p:cNvPicPr>
          <p:nvPr/>
        </p:nvPicPr>
        <p:blipFill rotWithShape="1">
          <a:blip r:embed="rId2"/>
          <a:srcRect l="45558" r="19647"/>
          <a:stretch/>
        </p:blipFill>
        <p:spPr>
          <a:xfrm>
            <a:off x="0" y="1"/>
            <a:ext cx="3238805" cy="6983375"/>
          </a:xfrm>
          <a:prstGeom prst="rect">
            <a:avLst/>
          </a:prstGeom>
        </p:spPr>
      </p:pic>
      <p:grpSp>
        <p:nvGrpSpPr>
          <p:cNvPr id="4" name="Group 4"/>
          <p:cNvGrpSpPr/>
          <p:nvPr/>
        </p:nvGrpSpPr>
        <p:grpSpPr>
          <a:xfrm>
            <a:off x="413473" y="961830"/>
            <a:ext cx="4381805" cy="4138005"/>
            <a:chOff x="0" y="0"/>
            <a:chExt cx="8763609" cy="8276011"/>
          </a:xfrm>
        </p:grpSpPr>
        <p:sp>
          <p:nvSpPr>
            <p:cNvPr id="5" name="AutoShape 5"/>
            <p:cNvSpPr/>
            <p:nvPr/>
          </p:nvSpPr>
          <p:spPr>
            <a:xfrm>
              <a:off x="0" y="0"/>
              <a:ext cx="8137804" cy="8276011"/>
            </a:xfrm>
            <a:prstGeom prst="rect">
              <a:avLst/>
            </a:prstGeom>
            <a:solidFill>
              <a:srgbClr val="020301"/>
            </a:solidFill>
          </p:spPr>
        </p:sp>
        <p:grpSp>
          <p:nvGrpSpPr>
            <p:cNvPr id="6" name="Group 6"/>
            <p:cNvGrpSpPr/>
            <p:nvPr/>
          </p:nvGrpSpPr>
          <p:grpSpPr>
            <a:xfrm rot="5400000">
              <a:off x="7815269" y="3777298"/>
              <a:ext cx="1175265" cy="721415"/>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grpSp>
        <p:nvGrpSpPr>
          <p:cNvPr id="8" name="Group 8"/>
          <p:cNvGrpSpPr/>
          <p:nvPr/>
        </p:nvGrpSpPr>
        <p:grpSpPr>
          <a:xfrm>
            <a:off x="4364182" y="-289224"/>
            <a:ext cx="7580477" cy="6404541"/>
            <a:chOff x="-862190" y="-47625"/>
            <a:chExt cx="15160954" cy="12809082"/>
          </a:xfrm>
        </p:grpSpPr>
        <p:sp>
          <p:nvSpPr>
            <p:cNvPr id="9" name="TextBox 9"/>
            <p:cNvSpPr txBox="1"/>
            <p:nvPr/>
          </p:nvSpPr>
          <p:spPr>
            <a:xfrm>
              <a:off x="0" y="-47625"/>
              <a:ext cx="14298764" cy="948978"/>
            </a:xfrm>
            <a:prstGeom prst="rect">
              <a:avLst/>
            </a:prstGeom>
          </p:spPr>
          <p:txBody>
            <a:bodyPr lIns="0" tIns="0" rIns="0" bIns="0" rtlCol="0" anchor="t">
              <a:spAutoFit/>
            </a:bodyPr>
            <a:lstStyle/>
            <a:p>
              <a:pPr defTabSz="609630">
                <a:lnSpc>
                  <a:spcPts val="3650"/>
                </a:lnSpc>
              </a:pPr>
              <a:endParaRPr sz="1200">
                <a:solidFill>
                  <a:prstClr val="black"/>
                </a:solidFill>
                <a:latin typeface="Calibri"/>
              </a:endParaRPr>
            </a:p>
          </p:txBody>
        </p:sp>
        <p:sp>
          <p:nvSpPr>
            <p:cNvPr id="10" name="TextBox 10"/>
            <p:cNvSpPr txBox="1"/>
            <p:nvPr/>
          </p:nvSpPr>
          <p:spPr>
            <a:xfrm>
              <a:off x="-862190" y="2060365"/>
              <a:ext cx="14979012" cy="10701092"/>
            </a:xfrm>
            <a:prstGeom prst="rect">
              <a:avLst/>
            </a:prstGeom>
          </p:spPr>
          <p:txBody>
            <a:bodyPr wrap="square" lIns="0" tIns="0" rIns="0" bIns="0" rtlCol="0" anchor="t">
              <a:spAutoFit/>
            </a:bodyPr>
            <a:lstStyle/>
            <a:p>
              <a:pPr marL="669290" marR="151130" algn="ctr">
                <a:lnSpc>
                  <a:spcPct val="100000"/>
                </a:lnSpc>
              </a:pPr>
              <a:r>
                <a:rPr lang="tr-TR" sz="2500" b="1" spc="-5" dirty="0">
                  <a:latin typeface="Century Gothic"/>
                  <a:cs typeface="Century Gothic"/>
                </a:rPr>
                <a:t>Müteahhitlik başvuruları için gerekli tüm evraklar, </a:t>
              </a:r>
              <a:r>
                <a:rPr lang="tr-TR" sz="2500" b="1" spc="-5" dirty="0" smtClean="0">
                  <a:latin typeface="Century Gothic"/>
                  <a:cs typeface="Century Gothic"/>
                </a:rPr>
                <a:t>koşullar </a:t>
              </a:r>
              <a:r>
                <a:rPr lang="tr-TR" sz="2500" b="1" spc="-5" dirty="0">
                  <a:latin typeface="Century Gothic"/>
                  <a:cs typeface="Century Gothic"/>
                </a:rPr>
                <a:t>ve açıklamalar </a:t>
              </a:r>
            </a:p>
            <a:p>
              <a:pPr marL="669290" marR="151130" algn="ctr">
                <a:lnSpc>
                  <a:spcPct val="100000"/>
                </a:lnSpc>
              </a:pPr>
              <a:endParaRPr lang="tr-TR" sz="2500" b="1" spc="-5" dirty="0">
                <a:latin typeface="Century Gothic"/>
                <a:cs typeface="Century Gothic"/>
              </a:endParaRPr>
            </a:p>
            <a:p>
              <a:pPr marL="669290" marR="151130" algn="ctr">
                <a:lnSpc>
                  <a:spcPct val="100000"/>
                </a:lnSpc>
              </a:pPr>
              <a:r>
                <a:rPr lang="tr-TR" sz="4000" b="1" u="sng" spc="-5" dirty="0" smtClean="0">
                  <a:solidFill>
                    <a:srgbClr val="FF0000"/>
                  </a:solidFill>
                  <a:latin typeface="Century Gothic"/>
                  <a:cs typeface="Century Gothic"/>
                </a:rPr>
                <a:t>edirne.csb.gov.tr</a:t>
              </a:r>
              <a:endParaRPr lang="tr-TR" sz="4000" b="1" u="sng" spc="-5" dirty="0">
                <a:solidFill>
                  <a:srgbClr val="FF0000"/>
                </a:solidFill>
                <a:latin typeface="Century Gothic"/>
                <a:cs typeface="Century Gothic"/>
              </a:endParaRPr>
            </a:p>
            <a:p>
              <a:pPr marL="669290" marR="151130" algn="ctr">
                <a:lnSpc>
                  <a:spcPct val="100000"/>
                </a:lnSpc>
              </a:pPr>
              <a:endParaRPr lang="tr-TR" sz="2500" b="1" spc="-5" dirty="0">
                <a:latin typeface="Century Gothic"/>
                <a:cs typeface="Century Gothic"/>
              </a:endParaRPr>
            </a:p>
            <a:p>
              <a:pPr marL="669290" marR="151130" algn="ctr">
                <a:lnSpc>
                  <a:spcPct val="100000"/>
                </a:lnSpc>
              </a:pPr>
              <a:r>
                <a:rPr lang="tr-TR" sz="2500" b="1" spc="-5" dirty="0" smtClean="0">
                  <a:latin typeface="Century Gothic"/>
                  <a:cs typeface="Century Gothic"/>
                </a:rPr>
                <a:t>web adresimizde </a:t>
              </a:r>
              <a:r>
                <a:rPr lang="tr-TR" sz="2500" b="1" spc="-5" dirty="0">
                  <a:latin typeface="Century Gothic"/>
                  <a:cs typeface="Century Gothic"/>
                </a:rPr>
                <a:t>yayımlanmıştır</a:t>
              </a:r>
              <a:r>
                <a:rPr lang="tr-TR" sz="2500" b="1" spc="-5" dirty="0" smtClean="0">
                  <a:latin typeface="Century Gothic"/>
                  <a:cs typeface="Century Gothic"/>
                </a:rPr>
                <a:t>.</a:t>
              </a:r>
            </a:p>
            <a:p>
              <a:pPr marL="669290" marR="151130" algn="ctr">
                <a:lnSpc>
                  <a:spcPct val="100000"/>
                </a:lnSpc>
              </a:pPr>
              <a:endParaRPr lang="tr-TR" sz="2500" b="1" spc="-5" dirty="0">
                <a:latin typeface="Century Gothic"/>
                <a:cs typeface="Century Gothic"/>
              </a:endParaRPr>
            </a:p>
            <a:p>
              <a:pPr marL="669290" marR="151130" algn="ctr">
                <a:lnSpc>
                  <a:spcPct val="100000"/>
                </a:lnSpc>
              </a:pPr>
              <a:r>
                <a:rPr lang="tr-TR" sz="2500" b="1" spc="-5" dirty="0">
                  <a:latin typeface="Century Gothic"/>
                  <a:cs typeface="Century Gothic"/>
                </a:rPr>
                <a:t>Ayrıca başvuru </a:t>
              </a:r>
              <a:r>
                <a:rPr lang="tr-TR" sz="2500" b="1" spc="-5" dirty="0" smtClean="0">
                  <a:latin typeface="Century Gothic"/>
                  <a:cs typeface="Century Gothic"/>
                </a:rPr>
                <a:t>dilekçesi ekinde sunulması gerekli matbu</a:t>
              </a:r>
              <a:endParaRPr lang="tr-TR" sz="2500" b="1" spc="-5" dirty="0">
                <a:latin typeface="Century Gothic"/>
                <a:cs typeface="Century Gothic"/>
              </a:endParaRPr>
            </a:p>
            <a:p>
              <a:pPr marL="669290" marR="151130" algn="ctr">
                <a:lnSpc>
                  <a:spcPct val="100000"/>
                </a:lnSpc>
              </a:pPr>
              <a:r>
                <a:rPr lang="tr-TR" sz="2500" b="1" spc="-5" dirty="0" smtClean="0">
                  <a:latin typeface="Century Gothic"/>
                  <a:cs typeface="Century Gothic"/>
                </a:rPr>
                <a:t>dokümanlar </a:t>
              </a:r>
              <a:r>
                <a:rPr lang="tr-TR" sz="2500" b="1" spc="-5" dirty="0">
                  <a:latin typeface="Century Gothic"/>
                  <a:cs typeface="Century Gothic"/>
                </a:rPr>
                <a:t>yönetmelik </a:t>
              </a:r>
              <a:r>
                <a:rPr lang="tr-TR" sz="2500" b="1" spc="-5" dirty="0" smtClean="0">
                  <a:latin typeface="Century Gothic"/>
                  <a:cs typeface="Century Gothic"/>
                </a:rPr>
                <a:t>ekinde yer almakta olup, Yönetmelik </a:t>
              </a:r>
              <a:endParaRPr lang="tr-TR" sz="2500" b="1" spc="-5" dirty="0">
                <a:latin typeface="Century Gothic"/>
                <a:cs typeface="Century Gothic"/>
              </a:endParaRPr>
            </a:p>
            <a:p>
              <a:pPr marL="669290" marR="151130" algn="ctr">
                <a:lnSpc>
                  <a:spcPct val="100000"/>
                </a:lnSpc>
              </a:pPr>
              <a:r>
                <a:rPr lang="tr-TR" sz="2500" b="1" spc="-5" dirty="0" smtClean="0">
                  <a:solidFill>
                    <a:srgbClr val="FF0000"/>
                  </a:solidFill>
                  <a:latin typeface="Century Gothic"/>
                  <a:cs typeface="Century Gothic"/>
                </a:rPr>
                <a:t>www.mevzuat.gov.tr</a:t>
              </a:r>
            </a:p>
            <a:p>
              <a:pPr marL="669290" marR="151130" algn="ctr">
                <a:lnSpc>
                  <a:spcPct val="100000"/>
                </a:lnSpc>
              </a:pPr>
              <a:r>
                <a:rPr lang="tr-TR" sz="2500" b="1" spc="-5" dirty="0" smtClean="0">
                  <a:latin typeface="Century Gothic"/>
                  <a:cs typeface="Century Gothic"/>
                </a:rPr>
                <a:t>adresinden indirilebilmektedir.</a:t>
              </a:r>
              <a:endParaRPr lang="tr-TR" sz="2500" dirty="0">
                <a:latin typeface="Century Gothic"/>
                <a:cs typeface="Century Gothic"/>
              </a:endParaRPr>
            </a:p>
          </p:txBody>
        </p:sp>
      </p:grpSp>
      <p:sp>
        <p:nvSpPr>
          <p:cNvPr id="11" name="TextBox 11"/>
          <p:cNvSpPr txBox="1"/>
          <p:nvPr/>
        </p:nvSpPr>
        <p:spPr>
          <a:xfrm>
            <a:off x="844953" y="1092200"/>
            <a:ext cx="3155697" cy="3500958"/>
          </a:xfrm>
          <a:prstGeom prst="rect">
            <a:avLst/>
          </a:prstGeom>
        </p:spPr>
        <p:txBody>
          <a:bodyPr lIns="0" tIns="0" rIns="0" bIns="0" rtlCol="0" anchor="t">
            <a:spAutoFit/>
          </a:bodyPr>
          <a:lstStyle/>
          <a:p>
            <a:pPr algn="ctr" defTabSz="609630">
              <a:lnSpc>
                <a:spcPts val="3934"/>
              </a:lnSpc>
            </a:pPr>
            <a:endParaRPr sz="1200" b="1" dirty="0">
              <a:solidFill>
                <a:prstClr val="black"/>
              </a:solidFill>
              <a:latin typeface="Century Gothic" panose="020B0502020202020204" pitchFamily="34" charset="0"/>
            </a:endParaRPr>
          </a:p>
          <a:p>
            <a:pPr algn="ctr" defTabSz="609630">
              <a:lnSpc>
                <a:spcPts val="3934"/>
              </a:lnSpc>
            </a:pPr>
            <a:r>
              <a:rPr lang="en-US" sz="4000" b="1" spc="33" dirty="0" err="1" smtClean="0">
                <a:solidFill>
                  <a:srgbClr val="FFFFFF"/>
                </a:solidFill>
                <a:latin typeface="Century Gothic" panose="020B0502020202020204" pitchFamily="34" charset="0"/>
              </a:rPr>
              <a:t>Yetki</a:t>
            </a:r>
            <a:r>
              <a:rPr lang="en-US" sz="4000" b="1" spc="33" dirty="0" smtClean="0">
                <a:solidFill>
                  <a:srgbClr val="FFFFFF"/>
                </a:solidFill>
                <a:latin typeface="Century Gothic" panose="020B0502020202020204" pitchFamily="34" charset="0"/>
              </a:rPr>
              <a:t> </a:t>
            </a:r>
            <a:r>
              <a:rPr lang="en-US" sz="4000" b="1" spc="33" dirty="0">
                <a:solidFill>
                  <a:srgbClr val="FFFFFF"/>
                </a:solidFill>
                <a:latin typeface="Century Gothic" panose="020B0502020202020204" pitchFamily="34" charset="0"/>
              </a:rPr>
              <a:t>Belge </a:t>
            </a:r>
            <a:r>
              <a:rPr lang="en-US" sz="4000" b="1" spc="33" dirty="0" err="1">
                <a:solidFill>
                  <a:srgbClr val="FFFFFF"/>
                </a:solidFill>
                <a:latin typeface="Century Gothic" panose="020B0502020202020204" pitchFamily="34" charset="0"/>
              </a:rPr>
              <a:t>Numarası</a:t>
            </a:r>
            <a:r>
              <a:rPr lang="en-US" sz="4000" b="1" spc="33" dirty="0">
                <a:solidFill>
                  <a:srgbClr val="FFFFFF"/>
                </a:solidFill>
                <a:latin typeface="Century Gothic" panose="020B0502020202020204" pitchFamily="34" charset="0"/>
              </a:rPr>
              <a:t> </a:t>
            </a:r>
            <a:r>
              <a:rPr lang="tr-TR" sz="4000" b="1" spc="33" dirty="0" smtClean="0">
                <a:solidFill>
                  <a:srgbClr val="FFFFFF"/>
                </a:solidFill>
                <a:latin typeface="Century Gothic" panose="020B0502020202020204" pitchFamily="34" charset="0"/>
              </a:rPr>
              <a:t> ve Grup Kaydı için </a:t>
            </a:r>
            <a:r>
              <a:rPr lang="en-US" sz="4000" b="1" spc="33" dirty="0" err="1" smtClean="0">
                <a:solidFill>
                  <a:srgbClr val="FFFFFF"/>
                </a:solidFill>
                <a:latin typeface="Century Gothic" panose="020B0502020202020204" pitchFamily="34" charset="0"/>
              </a:rPr>
              <a:t>Başvuru</a:t>
            </a:r>
            <a:r>
              <a:rPr lang="en-US" sz="4000" b="1" spc="33" dirty="0" smtClean="0">
                <a:solidFill>
                  <a:srgbClr val="FFFFFF"/>
                </a:solidFill>
                <a:latin typeface="Century Gothic" panose="020B0502020202020204" pitchFamily="34" charset="0"/>
              </a:rPr>
              <a:t> </a:t>
            </a:r>
            <a:r>
              <a:rPr lang="en-US" sz="4000" b="1" spc="33" dirty="0" err="1">
                <a:solidFill>
                  <a:srgbClr val="FFFFFF"/>
                </a:solidFill>
                <a:latin typeface="Century Gothic" panose="020B0502020202020204" pitchFamily="34" charset="0"/>
              </a:rPr>
              <a:t>Evrakları</a:t>
            </a:r>
            <a:r>
              <a:rPr lang="en-US" sz="4000" b="1" spc="33" dirty="0">
                <a:solidFill>
                  <a:srgbClr val="FFFFFF"/>
                </a:solidFill>
                <a:latin typeface="Century Gothic" panose="020B0502020202020204" pitchFamily="34" charset="0"/>
              </a:rPr>
              <a:t>;</a:t>
            </a:r>
          </a:p>
        </p:txBody>
      </p:sp>
    </p:spTree>
    <p:extLst>
      <p:ext uri="{BB962C8B-B14F-4D97-AF65-F5344CB8AC3E}">
        <p14:creationId xmlns:p14="http://schemas.microsoft.com/office/powerpoint/2010/main" val="372639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
        <p:cNvGrpSpPr/>
        <p:nvPr/>
      </p:nvGrpSpPr>
      <p:grpSpPr>
        <a:xfrm>
          <a:off x="0" y="0"/>
          <a:ext cx="0" cy="0"/>
          <a:chOff x="0" y="0"/>
          <a:chExt cx="0" cy="0"/>
        </a:xfrm>
      </p:grpSpPr>
      <p:sp>
        <p:nvSpPr>
          <p:cNvPr id="2" name="AutoShape 2"/>
          <p:cNvSpPr/>
          <p:nvPr/>
        </p:nvSpPr>
        <p:spPr>
          <a:xfrm>
            <a:off x="0" y="1144568"/>
            <a:ext cx="12192000" cy="5744844"/>
          </a:xfrm>
          <a:prstGeom prst="rect">
            <a:avLst/>
          </a:prstGeom>
          <a:solidFill>
            <a:srgbClr val="FFDB15"/>
          </a:solidFill>
        </p:spPr>
      </p:sp>
      <p:pic>
        <p:nvPicPr>
          <p:cNvPr id="4" name="Picture 4"/>
          <p:cNvPicPr>
            <a:picLocks noChangeAspect="1"/>
          </p:cNvPicPr>
          <p:nvPr/>
        </p:nvPicPr>
        <p:blipFill>
          <a:blip r:embed="rId2">
            <a:alphaModFix amt="15000"/>
          </a:blip>
          <a:srcRect t="7310" b="7310"/>
          <a:stretch>
            <a:fillRect/>
          </a:stretch>
        </p:blipFill>
        <p:spPr>
          <a:xfrm>
            <a:off x="0" y="0"/>
            <a:ext cx="12192000" cy="6857157"/>
          </a:xfrm>
          <a:prstGeom prst="rect">
            <a:avLst/>
          </a:prstGeom>
        </p:spPr>
      </p:pic>
      <p:sp>
        <p:nvSpPr>
          <p:cNvPr id="5" name="TextBox 5"/>
          <p:cNvSpPr txBox="1"/>
          <p:nvPr/>
        </p:nvSpPr>
        <p:spPr>
          <a:xfrm>
            <a:off x="715840" y="169942"/>
            <a:ext cx="11374560" cy="974626"/>
          </a:xfrm>
          <a:prstGeom prst="rect">
            <a:avLst/>
          </a:prstGeom>
        </p:spPr>
        <p:txBody>
          <a:bodyPr wrap="square" lIns="0" tIns="0" rIns="0" bIns="0" rtlCol="0" anchor="t">
            <a:spAutoFit/>
          </a:bodyPr>
          <a:lstStyle/>
          <a:p>
            <a:pPr algn="ctr" defTabSz="609630">
              <a:lnSpc>
                <a:spcPts val="3800"/>
              </a:lnSpc>
            </a:pPr>
            <a:r>
              <a:rPr lang="en-US" sz="3600" b="1" spc="25" dirty="0">
                <a:solidFill>
                  <a:srgbClr val="FFFFFF"/>
                </a:solidFill>
                <a:latin typeface="Century Gothic" panose="020B0502020202020204" pitchFamily="34" charset="0"/>
              </a:rPr>
              <a:t>BAŞVURU ÜCRET</a:t>
            </a:r>
            <a:r>
              <a:rPr lang="tr-TR" sz="3600" b="1" spc="25" dirty="0">
                <a:solidFill>
                  <a:srgbClr val="FFFFFF"/>
                </a:solidFill>
                <a:latin typeface="Century Gothic" panose="020B0502020202020204" pitchFamily="34" charset="0"/>
              </a:rPr>
              <a:t>İ</a:t>
            </a:r>
            <a:r>
              <a:rPr lang="en-US" sz="3600" b="1" spc="25" dirty="0">
                <a:solidFill>
                  <a:srgbClr val="FFFFFF"/>
                </a:solidFill>
                <a:latin typeface="Century Gothic" panose="020B0502020202020204" pitchFamily="34" charset="0"/>
              </a:rPr>
              <a:t>, GRUP TAY</a:t>
            </a:r>
            <a:r>
              <a:rPr lang="tr-TR" sz="3600" b="1" spc="25" dirty="0">
                <a:solidFill>
                  <a:srgbClr val="FFFFFF"/>
                </a:solidFill>
                <a:latin typeface="Century Gothic" panose="020B0502020202020204" pitchFamily="34" charset="0"/>
              </a:rPr>
              <a:t>i</a:t>
            </a:r>
            <a:r>
              <a:rPr lang="en-US" sz="3600" b="1" spc="25" dirty="0">
                <a:solidFill>
                  <a:srgbClr val="FFFFFF"/>
                </a:solidFill>
                <a:latin typeface="Century Gothic" panose="020B0502020202020204" pitchFamily="34" charset="0"/>
              </a:rPr>
              <a:t>N ÜCRET</a:t>
            </a:r>
            <a:r>
              <a:rPr lang="tr-TR" sz="3600" b="1" spc="25" dirty="0">
                <a:solidFill>
                  <a:srgbClr val="FFFFFF"/>
                </a:solidFill>
                <a:latin typeface="Century Gothic" panose="020B0502020202020204" pitchFamily="34" charset="0"/>
              </a:rPr>
              <a:t>İ</a:t>
            </a:r>
            <a:r>
              <a:rPr lang="en-US" sz="3600" b="1" spc="25" dirty="0">
                <a:solidFill>
                  <a:srgbClr val="FFFFFF"/>
                </a:solidFill>
                <a:latin typeface="Century Gothic" panose="020B0502020202020204" pitchFamily="34" charset="0"/>
              </a:rPr>
              <a:t> VE GRUP KAYIT ÜCRET</a:t>
            </a:r>
            <a:r>
              <a:rPr lang="tr-TR" sz="3600" b="1" spc="25" dirty="0">
                <a:solidFill>
                  <a:srgbClr val="FFFFFF"/>
                </a:solidFill>
                <a:latin typeface="Century Gothic" panose="020B0502020202020204" pitchFamily="34" charset="0"/>
              </a:rPr>
              <a:t>İ</a:t>
            </a:r>
            <a:r>
              <a:rPr lang="en-US" sz="3600" b="1" spc="25" dirty="0">
                <a:solidFill>
                  <a:srgbClr val="FFFFFF"/>
                </a:solidFill>
                <a:latin typeface="Century Gothic" panose="020B0502020202020204" pitchFamily="34" charset="0"/>
              </a:rPr>
              <a:t> NED</a:t>
            </a:r>
            <a:r>
              <a:rPr lang="tr-TR" sz="3600" b="1" spc="25" dirty="0">
                <a:solidFill>
                  <a:srgbClr val="FFFFFF"/>
                </a:solidFill>
                <a:latin typeface="Century Gothic" panose="020B0502020202020204" pitchFamily="34" charset="0"/>
              </a:rPr>
              <a:t>İ</a:t>
            </a:r>
            <a:r>
              <a:rPr lang="en-US" sz="3600" b="1" spc="25" dirty="0">
                <a:solidFill>
                  <a:srgbClr val="FFFFFF"/>
                </a:solidFill>
                <a:latin typeface="Century Gothic" panose="020B0502020202020204" pitchFamily="34" charset="0"/>
              </a:rPr>
              <a:t>R?</a:t>
            </a:r>
          </a:p>
        </p:txBody>
      </p:sp>
      <p:sp>
        <p:nvSpPr>
          <p:cNvPr id="7" name="TextBox 7"/>
          <p:cNvSpPr txBox="1"/>
          <p:nvPr/>
        </p:nvSpPr>
        <p:spPr>
          <a:xfrm>
            <a:off x="300035" y="1984315"/>
            <a:ext cx="7295264" cy="436017"/>
          </a:xfrm>
          <a:prstGeom prst="rect">
            <a:avLst/>
          </a:prstGeom>
        </p:spPr>
        <p:txBody>
          <a:bodyPr lIns="0" tIns="0" rIns="0" bIns="0" rtlCol="0" anchor="t">
            <a:spAutoFit/>
          </a:bodyPr>
          <a:lstStyle/>
          <a:p>
            <a:pPr marL="0" marR="0" lvl="0" indent="0" algn="l" defTabSz="609630" rtl="0" eaLnBrk="1" fontAlgn="auto" latinLnBrk="0" hangingPunct="1">
              <a:lnSpc>
                <a:spcPts val="340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2"/>
          <p:cNvGrpSpPr/>
          <p:nvPr/>
        </p:nvGrpSpPr>
        <p:grpSpPr>
          <a:xfrm>
            <a:off x="397183" y="1862335"/>
            <a:ext cx="3100396" cy="4455049"/>
            <a:chOff x="0" y="0"/>
            <a:chExt cx="6200792" cy="8910099"/>
          </a:xfrm>
        </p:grpSpPr>
        <p:sp>
          <p:nvSpPr>
            <p:cNvPr id="10" name="AutoShape 3"/>
            <p:cNvSpPr/>
            <p:nvPr/>
          </p:nvSpPr>
          <p:spPr>
            <a:xfrm>
              <a:off x="0" y="0"/>
              <a:ext cx="5710008" cy="8910099"/>
            </a:xfrm>
            <a:prstGeom prst="rect">
              <a:avLst/>
            </a:prstGeom>
            <a:solidFill>
              <a:srgbClr val="000000"/>
            </a:solidFill>
          </p:spPr>
        </p:sp>
        <p:grpSp>
          <p:nvGrpSpPr>
            <p:cNvPr id="11" name="Group 4"/>
            <p:cNvGrpSpPr/>
            <p:nvPr/>
          </p:nvGrpSpPr>
          <p:grpSpPr>
            <a:xfrm rot="5400000">
              <a:off x="5501504" y="4189071"/>
              <a:ext cx="866617" cy="531958"/>
              <a:chOff x="0" y="0"/>
              <a:chExt cx="6350000" cy="5499100"/>
            </a:xfrm>
          </p:grpSpPr>
          <p:sp>
            <p:nvSpPr>
              <p:cNvPr id="12"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00000"/>
              </a:solidFill>
            </p:spPr>
          </p:sp>
        </p:grpSp>
      </p:grpSp>
      <p:pic>
        <p:nvPicPr>
          <p:cNvPr id="13" name="Picture 9"/>
          <p:cNvPicPr>
            <a:picLocks noChangeAspect="1"/>
          </p:cNvPicPr>
          <p:nvPr/>
        </p:nvPicPr>
        <p:blipFill>
          <a:blip r:embed="rId3">
            <a:alphaModFix amt="87000"/>
          </a:blip>
          <a:srcRect/>
          <a:stretch>
            <a:fillRect/>
          </a:stretch>
        </p:blipFill>
        <p:spPr>
          <a:xfrm>
            <a:off x="789738" y="1031187"/>
            <a:ext cx="2349921" cy="2349921"/>
          </a:xfrm>
          <a:prstGeom prst="rect">
            <a:avLst/>
          </a:prstGeom>
        </p:spPr>
      </p:pic>
      <p:sp>
        <p:nvSpPr>
          <p:cNvPr id="14" name="TextBox 10"/>
          <p:cNvSpPr txBox="1"/>
          <p:nvPr/>
        </p:nvSpPr>
        <p:spPr>
          <a:xfrm>
            <a:off x="526359" y="4281481"/>
            <a:ext cx="2576064" cy="784702"/>
          </a:xfrm>
          <a:prstGeom prst="rect">
            <a:avLst/>
          </a:prstGeom>
        </p:spPr>
        <p:txBody>
          <a:bodyPr lIns="0" tIns="0" rIns="0" bIns="0" rtlCol="0" anchor="t">
            <a:spAutoFit/>
          </a:bodyPr>
          <a:lstStyle/>
          <a:p>
            <a:pPr algn="ctr" defTabSz="609630">
              <a:lnSpc>
                <a:spcPts val="3800"/>
              </a:lnSpc>
            </a:pPr>
            <a:r>
              <a:rPr lang="tr-TR" sz="15000" b="1" spc="25" dirty="0" smtClean="0">
                <a:solidFill>
                  <a:srgbClr val="FFFFFF"/>
                </a:solidFill>
                <a:latin typeface="Century Gothic" panose="020B0502020202020204" pitchFamily="34" charset="0"/>
              </a:rPr>
              <a:t>H</a:t>
            </a:r>
            <a:endParaRPr lang="en-US" sz="15000" b="1" spc="25" dirty="0">
              <a:solidFill>
                <a:srgbClr val="FFFFFF"/>
              </a:solidFill>
              <a:latin typeface="Century Gothic" panose="020B0502020202020204" pitchFamily="34" charset="0"/>
            </a:endParaRPr>
          </a:p>
        </p:txBody>
      </p:sp>
      <p:sp>
        <p:nvSpPr>
          <p:cNvPr id="15" name="TextBox 10"/>
          <p:cNvSpPr txBox="1"/>
          <p:nvPr/>
        </p:nvSpPr>
        <p:spPr>
          <a:xfrm>
            <a:off x="536653" y="4798611"/>
            <a:ext cx="2576064" cy="936667"/>
          </a:xfrm>
          <a:prstGeom prst="rect">
            <a:avLst/>
          </a:prstGeom>
        </p:spPr>
        <p:txBody>
          <a:bodyPr lIns="0" tIns="0" rIns="0" bIns="0" rtlCol="0" anchor="t">
            <a:spAutoFit/>
          </a:bodyPr>
          <a:lstStyle/>
          <a:p>
            <a:pPr algn="ctr" defTabSz="609630">
              <a:lnSpc>
                <a:spcPts val="3800"/>
              </a:lnSpc>
            </a:pPr>
            <a:r>
              <a:rPr lang="tr-TR" sz="2500" b="1" spc="25" dirty="0" smtClean="0">
                <a:solidFill>
                  <a:srgbClr val="FFFFFF"/>
                </a:solidFill>
                <a:latin typeface="Century Gothic" panose="020B0502020202020204" pitchFamily="34" charset="0"/>
              </a:rPr>
              <a:t>YETKİ BELGE GRUBU</a:t>
            </a:r>
            <a:endParaRPr lang="en-US" sz="2500" b="1" spc="25" dirty="0">
              <a:solidFill>
                <a:srgbClr val="FFFFFF"/>
              </a:solidFill>
              <a:latin typeface="Century Gothic" panose="020B0502020202020204" pitchFamily="34" charset="0"/>
            </a:endParaRPr>
          </a:p>
        </p:txBody>
      </p:sp>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362" y="1984315"/>
            <a:ext cx="8213670" cy="4074413"/>
          </a:xfrm>
          <a:prstGeom prst="rect">
            <a:avLst/>
          </a:prstGeom>
        </p:spPr>
      </p:pic>
      <p:sp>
        <p:nvSpPr>
          <p:cNvPr id="16" name="TextBox 10"/>
          <p:cNvSpPr txBox="1"/>
          <p:nvPr/>
        </p:nvSpPr>
        <p:spPr>
          <a:xfrm>
            <a:off x="3042856" y="1375022"/>
            <a:ext cx="2576064" cy="487313"/>
          </a:xfrm>
          <a:prstGeom prst="rect">
            <a:avLst/>
          </a:prstGeom>
        </p:spPr>
        <p:txBody>
          <a:bodyPr lIns="0" tIns="0" rIns="0" bIns="0" rtlCol="0" anchor="t">
            <a:spAutoFit/>
          </a:bodyPr>
          <a:lstStyle/>
          <a:p>
            <a:pPr algn="ctr" defTabSz="609630">
              <a:lnSpc>
                <a:spcPts val="3800"/>
              </a:lnSpc>
            </a:pPr>
            <a:r>
              <a:rPr lang="tr-TR" sz="3500" b="1" spc="25" dirty="0" smtClean="0">
                <a:latin typeface="Century Gothic" panose="020B0502020202020204" pitchFamily="34" charset="0"/>
              </a:rPr>
              <a:t> ÖRNEK:</a:t>
            </a:r>
            <a:endParaRPr lang="en-US" sz="3500" b="1" spc="25" dirty="0">
              <a:latin typeface="Century Gothic" panose="020B0502020202020204" pitchFamily="34" charset="0"/>
            </a:endParaRPr>
          </a:p>
        </p:txBody>
      </p:sp>
    </p:spTree>
    <p:extLst>
      <p:ext uri="{BB962C8B-B14F-4D97-AF65-F5344CB8AC3E}">
        <p14:creationId xmlns:p14="http://schemas.microsoft.com/office/powerpoint/2010/main" val="26210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34927" y="488064"/>
            <a:ext cx="115357" cy="70809"/>
            <a:chOff x="0" y="0"/>
            <a:chExt cx="6350000" cy="5499100"/>
          </a:xfrm>
        </p:grpSpPr>
        <p:sp>
          <p:nvSpPr>
            <p:cNvPr id="3" name="Freeform 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a:off x="227934" y="685800"/>
            <a:ext cx="11736132" cy="6060296"/>
          </a:xfrm>
          <a:prstGeom prst="rect">
            <a:avLst/>
          </a:prstGeom>
        </p:spPr>
      </p:pic>
      <p:sp>
        <p:nvSpPr>
          <p:cNvPr id="5" name="TextBox 5"/>
          <p:cNvSpPr txBox="1"/>
          <p:nvPr/>
        </p:nvSpPr>
        <p:spPr>
          <a:xfrm>
            <a:off x="3101184" y="86215"/>
            <a:ext cx="6523033" cy="602729"/>
          </a:xfrm>
          <a:prstGeom prst="rect">
            <a:avLst/>
          </a:prstGeom>
        </p:spPr>
        <p:txBody>
          <a:bodyPr lIns="0" tIns="0" rIns="0" bIns="0" rtlCol="0" anchor="t">
            <a:spAutoFit/>
          </a:bodyPr>
          <a:lstStyle/>
          <a:p>
            <a:pPr algn="ctr" defTabSz="609630">
              <a:lnSpc>
                <a:spcPts val="4720"/>
              </a:lnSpc>
            </a:pPr>
            <a:r>
              <a:rPr lang="en-US" sz="4000" b="1" spc="40" dirty="0">
                <a:solidFill>
                  <a:srgbClr val="020301"/>
                </a:solidFill>
                <a:latin typeface="Century Gothic" panose="020B0502020202020204" pitchFamily="34" charset="0"/>
              </a:rPr>
              <a:t>BAŞVURU ÜCRETLER</a:t>
            </a:r>
            <a:r>
              <a:rPr lang="tr-TR" sz="4000" b="1" spc="40" dirty="0">
                <a:solidFill>
                  <a:srgbClr val="020301"/>
                </a:solidFill>
                <a:latin typeface="Century Gothic" panose="020B0502020202020204" pitchFamily="34" charset="0"/>
              </a:rPr>
              <a:t>İ</a:t>
            </a:r>
            <a:endParaRPr lang="en-US" sz="4000" b="1" spc="40" dirty="0">
              <a:solidFill>
                <a:srgbClr val="020301"/>
              </a:solidFill>
              <a:latin typeface="Century Gothic" panose="020B0502020202020204" pitchFamily="34" charset="0"/>
            </a:endParaRPr>
          </a:p>
        </p:txBody>
      </p:sp>
    </p:spTree>
    <p:extLst>
      <p:ext uri="{BB962C8B-B14F-4D97-AF65-F5344CB8AC3E}">
        <p14:creationId xmlns:p14="http://schemas.microsoft.com/office/powerpoint/2010/main" val="34840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46" name="Yuvarlatılmış Dikdörtgen 145"/>
          <p:cNvSpPr/>
          <p:nvPr/>
        </p:nvSpPr>
        <p:spPr>
          <a:xfrm>
            <a:off x="9922933" y="4048763"/>
            <a:ext cx="1710267" cy="64999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0" name="Yuvarlatılmış Dikdörtgen 9"/>
          <p:cNvSpPr/>
          <p:nvPr/>
        </p:nvSpPr>
        <p:spPr>
          <a:xfrm>
            <a:off x="6984998" y="4066194"/>
            <a:ext cx="2040467" cy="68039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144" name="Yuvarlatılmış Dikdörtgen 143"/>
          <p:cNvSpPr/>
          <p:nvPr/>
        </p:nvSpPr>
        <p:spPr>
          <a:xfrm>
            <a:off x="4773092" y="4020746"/>
            <a:ext cx="1820131" cy="1451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3" name="Yuvarlatılmış Dikdörtgen 142"/>
          <p:cNvSpPr/>
          <p:nvPr/>
        </p:nvSpPr>
        <p:spPr>
          <a:xfrm>
            <a:off x="2587342" y="4034859"/>
            <a:ext cx="1570726" cy="1070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varlatılmış Dikdörtgen 8"/>
          <p:cNvSpPr/>
          <p:nvPr/>
        </p:nvSpPr>
        <p:spPr>
          <a:xfrm>
            <a:off x="369885" y="4005938"/>
            <a:ext cx="1566333" cy="6928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1" name="object 88"/>
          <p:cNvSpPr/>
          <p:nvPr/>
        </p:nvSpPr>
        <p:spPr>
          <a:xfrm>
            <a:off x="7696308" y="6120397"/>
            <a:ext cx="1043952" cy="7376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up 2"/>
          <p:cNvGrpSpPr/>
          <p:nvPr/>
        </p:nvGrpSpPr>
        <p:grpSpPr>
          <a:xfrm>
            <a:off x="3125200" y="2225443"/>
            <a:ext cx="6433214" cy="278598"/>
            <a:chOff x="2392416" y="1774458"/>
            <a:chExt cx="6433214" cy="278598"/>
          </a:xfrm>
        </p:grpSpPr>
        <p:sp>
          <p:nvSpPr>
            <p:cNvPr id="97" name="AutoShape 4"/>
            <p:cNvSpPr/>
            <p:nvPr/>
          </p:nvSpPr>
          <p:spPr>
            <a:xfrm>
              <a:off x="2600730" y="1774458"/>
              <a:ext cx="6224900" cy="45719"/>
            </a:xfrm>
            <a:prstGeom prst="rect">
              <a:avLst/>
            </a:prstGeom>
            <a:solidFill>
              <a:srgbClr val="020301"/>
            </a:solidFill>
          </p:spPr>
        </p:sp>
        <p:grpSp>
          <p:nvGrpSpPr>
            <p:cNvPr id="98" name="Group 5"/>
            <p:cNvGrpSpPr/>
            <p:nvPr/>
          </p:nvGrpSpPr>
          <p:grpSpPr>
            <a:xfrm rot="10800000">
              <a:off x="2392416" y="1774459"/>
              <a:ext cx="416628" cy="255739"/>
              <a:chOff x="0" y="0"/>
              <a:chExt cx="6350000" cy="5499100"/>
            </a:xfrm>
          </p:grpSpPr>
          <p:sp>
            <p:nvSpPr>
              <p:cNvPr id="103" name="Freeform 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99" name="Group 7"/>
            <p:cNvGrpSpPr/>
            <p:nvPr/>
          </p:nvGrpSpPr>
          <p:grpSpPr>
            <a:xfrm rot="10800000">
              <a:off x="8409002" y="1797317"/>
              <a:ext cx="416628" cy="255739"/>
              <a:chOff x="0" y="0"/>
              <a:chExt cx="6350000" cy="5499100"/>
            </a:xfrm>
          </p:grpSpPr>
          <p:sp>
            <p:nvSpPr>
              <p:cNvPr id="102"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grpSp>
        <p:nvGrpSpPr>
          <p:cNvPr id="108" name="Group 3"/>
          <p:cNvGrpSpPr/>
          <p:nvPr/>
        </p:nvGrpSpPr>
        <p:grpSpPr>
          <a:xfrm>
            <a:off x="917288" y="3716925"/>
            <a:ext cx="4843995" cy="281139"/>
            <a:chOff x="1" y="0"/>
            <a:chExt cx="19111027" cy="562279"/>
          </a:xfrm>
        </p:grpSpPr>
        <p:sp>
          <p:nvSpPr>
            <p:cNvPr id="109" name="AutoShape 4"/>
            <p:cNvSpPr/>
            <p:nvPr/>
          </p:nvSpPr>
          <p:spPr>
            <a:xfrm>
              <a:off x="416629" y="0"/>
              <a:ext cx="18491204" cy="50800"/>
            </a:xfrm>
            <a:prstGeom prst="rect">
              <a:avLst/>
            </a:prstGeom>
            <a:solidFill>
              <a:srgbClr val="020301"/>
            </a:solidFill>
          </p:spPr>
        </p:sp>
        <p:grpSp>
          <p:nvGrpSpPr>
            <p:cNvPr id="110" name="Group 5"/>
            <p:cNvGrpSpPr/>
            <p:nvPr/>
          </p:nvGrpSpPr>
          <p:grpSpPr>
            <a:xfrm rot="10800000">
              <a:off x="1" y="0"/>
              <a:ext cx="833256" cy="511479"/>
              <a:chOff x="0" y="0"/>
              <a:chExt cx="6350000" cy="5499100"/>
            </a:xfrm>
          </p:grpSpPr>
          <p:sp>
            <p:nvSpPr>
              <p:cNvPr id="115" name="Freeform 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111" name="Group 7"/>
            <p:cNvGrpSpPr/>
            <p:nvPr/>
          </p:nvGrpSpPr>
          <p:grpSpPr>
            <a:xfrm rot="10800000">
              <a:off x="9245603" y="50800"/>
              <a:ext cx="833256" cy="511479"/>
              <a:chOff x="0" y="0"/>
              <a:chExt cx="6350000" cy="5499100"/>
            </a:xfrm>
          </p:grpSpPr>
          <p:sp>
            <p:nvSpPr>
              <p:cNvPr id="114"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112" name="Group 9"/>
            <p:cNvGrpSpPr/>
            <p:nvPr/>
          </p:nvGrpSpPr>
          <p:grpSpPr>
            <a:xfrm rot="10800000">
              <a:off x="18277772" y="0"/>
              <a:ext cx="833256" cy="511479"/>
              <a:chOff x="0" y="0"/>
              <a:chExt cx="6350000" cy="5499100"/>
            </a:xfrm>
          </p:grpSpPr>
          <p:sp>
            <p:nvSpPr>
              <p:cNvPr id="113" name="Freeform 10"/>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grpSp>
        <p:nvGrpSpPr>
          <p:cNvPr id="116" name="Group 12"/>
          <p:cNvGrpSpPr/>
          <p:nvPr/>
        </p:nvGrpSpPr>
        <p:grpSpPr>
          <a:xfrm>
            <a:off x="-134251" y="4095700"/>
            <a:ext cx="2673789" cy="604380"/>
            <a:chOff x="-208450" y="99094"/>
            <a:chExt cx="7669210" cy="1816426"/>
          </a:xfrm>
        </p:grpSpPr>
        <p:sp>
          <p:nvSpPr>
            <p:cNvPr id="118" name="TextBox 14"/>
            <p:cNvSpPr txBox="1"/>
            <p:nvPr/>
          </p:nvSpPr>
          <p:spPr>
            <a:xfrm>
              <a:off x="0" y="1299966"/>
              <a:ext cx="7460760" cy="615554"/>
            </a:xfrm>
            <a:prstGeom prst="rect">
              <a:avLst/>
            </a:prstGeom>
          </p:spPr>
          <p:txBody>
            <a:bodyPr lIns="0" tIns="0" rIns="0" bIns="0" rtlCol="0" anchor="t">
              <a:spAutoFit/>
            </a:bodyPr>
            <a:lstStyle/>
            <a:p>
              <a:pPr algn="just" defTabSz="609630">
                <a:lnSpc>
                  <a:spcPts val="2418"/>
                </a:lnSpc>
              </a:pPr>
              <a:endParaRPr sz="1200">
                <a:solidFill>
                  <a:prstClr val="black"/>
                </a:solidFill>
                <a:latin typeface="Calibri"/>
              </a:endParaRPr>
            </a:p>
          </p:txBody>
        </p:sp>
        <p:sp>
          <p:nvSpPr>
            <p:cNvPr id="117" name="TextBox 13"/>
            <p:cNvSpPr txBox="1"/>
            <p:nvPr/>
          </p:nvSpPr>
          <p:spPr>
            <a:xfrm>
              <a:off x="-208450" y="99094"/>
              <a:ext cx="7460760" cy="1262437"/>
            </a:xfrm>
            <a:prstGeom prst="rect">
              <a:avLst/>
            </a:prstGeom>
          </p:spPr>
          <p:txBody>
            <a:bodyPr lIns="0" tIns="0" rIns="0" bIns="0" rtlCol="0" anchor="t">
              <a:spAutoFit/>
            </a:bodyPr>
            <a:lstStyle/>
            <a:p>
              <a:pPr algn="ctr" defTabSz="609630">
                <a:lnSpc>
                  <a:spcPts val="3734"/>
                </a:lnSpc>
              </a:pPr>
              <a:r>
                <a:rPr lang="en-US" sz="2200" spc="133" dirty="0">
                  <a:solidFill>
                    <a:schemeClr val="bg1"/>
                  </a:solidFill>
                  <a:latin typeface="Raleway Bold Italics"/>
                </a:rPr>
                <a:t>BİLANÇO</a:t>
              </a:r>
            </a:p>
          </p:txBody>
        </p:sp>
      </p:grpSp>
      <p:grpSp>
        <p:nvGrpSpPr>
          <p:cNvPr id="119" name="Group 15"/>
          <p:cNvGrpSpPr/>
          <p:nvPr/>
        </p:nvGrpSpPr>
        <p:grpSpPr>
          <a:xfrm>
            <a:off x="2187915" y="4119267"/>
            <a:ext cx="5443389" cy="2337373"/>
            <a:chOff x="-6106386" y="-1719835"/>
            <a:chExt cx="10886778" cy="4674746"/>
          </a:xfrm>
        </p:grpSpPr>
        <p:sp>
          <p:nvSpPr>
            <p:cNvPr id="121" name="TextBox 17"/>
            <p:cNvSpPr txBox="1"/>
            <p:nvPr/>
          </p:nvSpPr>
          <p:spPr>
            <a:xfrm>
              <a:off x="0" y="2288061"/>
              <a:ext cx="4780392" cy="666850"/>
            </a:xfrm>
            <a:prstGeom prst="rect">
              <a:avLst/>
            </a:prstGeom>
          </p:spPr>
          <p:txBody>
            <a:bodyPr lIns="0" tIns="0" rIns="0" bIns="0" rtlCol="0" anchor="t">
              <a:spAutoFit/>
            </a:bodyPr>
            <a:lstStyle/>
            <a:p>
              <a:pPr defTabSz="609630">
                <a:lnSpc>
                  <a:spcPts val="2600"/>
                </a:lnSpc>
              </a:pPr>
              <a:endParaRPr sz="1200">
                <a:solidFill>
                  <a:prstClr val="black"/>
                </a:solidFill>
                <a:latin typeface="Calibri"/>
              </a:endParaRPr>
            </a:p>
          </p:txBody>
        </p:sp>
        <p:sp>
          <p:nvSpPr>
            <p:cNvPr id="120" name="TextBox 16"/>
            <p:cNvSpPr txBox="1"/>
            <p:nvPr/>
          </p:nvSpPr>
          <p:spPr>
            <a:xfrm>
              <a:off x="-6106386" y="-1719835"/>
              <a:ext cx="4780392" cy="1789080"/>
            </a:xfrm>
            <a:prstGeom prst="rect">
              <a:avLst/>
            </a:prstGeom>
          </p:spPr>
          <p:txBody>
            <a:bodyPr lIns="0" tIns="0" rIns="0" bIns="0" rtlCol="0" anchor="t">
              <a:spAutoFit/>
            </a:bodyPr>
            <a:lstStyle/>
            <a:p>
              <a:pPr algn="ctr" defTabSz="609630">
                <a:lnSpc>
                  <a:spcPts val="3734"/>
                </a:lnSpc>
              </a:pPr>
              <a:r>
                <a:rPr lang="en-US" sz="2200" spc="133" dirty="0">
                  <a:solidFill>
                    <a:schemeClr val="bg1"/>
                  </a:solidFill>
                  <a:latin typeface="Raleway Bold Italics"/>
                </a:rPr>
                <a:t>İŞ HACMİ (CİRO)</a:t>
              </a:r>
            </a:p>
          </p:txBody>
        </p:sp>
      </p:grpSp>
      <p:grpSp>
        <p:nvGrpSpPr>
          <p:cNvPr id="122" name="Group 18"/>
          <p:cNvGrpSpPr/>
          <p:nvPr/>
        </p:nvGrpSpPr>
        <p:grpSpPr>
          <a:xfrm>
            <a:off x="4566216" y="4034859"/>
            <a:ext cx="7510797" cy="2813788"/>
            <a:chOff x="-10482514" y="-1727785"/>
            <a:chExt cx="15021591" cy="5627576"/>
          </a:xfrm>
        </p:grpSpPr>
        <p:sp>
          <p:nvSpPr>
            <p:cNvPr id="123" name="TextBox 19"/>
            <p:cNvSpPr txBox="1"/>
            <p:nvPr/>
          </p:nvSpPr>
          <p:spPr>
            <a:xfrm>
              <a:off x="-10482514" y="-1727785"/>
              <a:ext cx="4539077" cy="2846934"/>
            </a:xfrm>
            <a:prstGeom prst="rect">
              <a:avLst/>
            </a:prstGeom>
          </p:spPr>
          <p:txBody>
            <a:bodyPr lIns="0" tIns="0" rIns="0" bIns="0" rtlCol="0" anchor="t">
              <a:spAutoFit/>
            </a:bodyPr>
            <a:lstStyle/>
            <a:p>
              <a:pPr algn="ctr" defTabSz="609630">
                <a:lnSpc>
                  <a:spcPts val="3734"/>
                </a:lnSpc>
              </a:pPr>
              <a:r>
                <a:rPr lang="en-US" sz="2200" spc="133" dirty="0">
                  <a:solidFill>
                    <a:schemeClr val="bg1"/>
                  </a:solidFill>
                  <a:latin typeface="Raleway Bold Italics"/>
                </a:rPr>
                <a:t>BANKA REFERANS MEKTUBU</a:t>
              </a:r>
            </a:p>
          </p:txBody>
        </p:sp>
        <p:sp>
          <p:nvSpPr>
            <p:cNvPr id="124" name="TextBox 20"/>
            <p:cNvSpPr txBox="1"/>
            <p:nvPr/>
          </p:nvSpPr>
          <p:spPr>
            <a:xfrm>
              <a:off x="0" y="3232941"/>
              <a:ext cx="4539077" cy="666850"/>
            </a:xfrm>
            <a:prstGeom prst="rect">
              <a:avLst/>
            </a:prstGeom>
          </p:spPr>
          <p:txBody>
            <a:bodyPr lIns="0" tIns="0" rIns="0" bIns="0" rtlCol="0" anchor="t">
              <a:spAutoFit/>
            </a:bodyPr>
            <a:lstStyle/>
            <a:p>
              <a:pPr defTabSz="609630">
                <a:lnSpc>
                  <a:spcPts val="2600"/>
                </a:lnSpc>
              </a:pPr>
              <a:endParaRPr sz="1200">
                <a:solidFill>
                  <a:prstClr val="black"/>
                </a:solidFill>
                <a:latin typeface="Calibri"/>
              </a:endParaRPr>
            </a:p>
          </p:txBody>
        </p:sp>
      </p:grpSp>
      <p:grpSp>
        <p:nvGrpSpPr>
          <p:cNvPr id="6" name="Grup 5"/>
          <p:cNvGrpSpPr/>
          <p:nvPr/>
        </p:nvGrpSpPr>
        <p:grpSpPr>
          <a:xfrm>
            <a:off x="7901795" y="3737223"/>
            <a:ext cx="3009686" cy="281140"/>
            <a:chOff x="6823611" y="3130515"/>
            <a:chExt cx="2554648" cy="281140"/>
          </a:xfrm>
        </p:grpSpPr>
        <p:sp>
          <p:nvSpPr>
            <p:cNvPr id="127" name="AutoShape 4"/>
            <p:cNvSpPr/>
            <p:nvPr/>
          </p:nvSpPr>
          <p:spPr>
            <a:xfrm>
              <a:off x="6929213" y="3130515"/>
              <a:ext cx="2449046" cy="45719"/>
            </a:xfrm>
            <a:prstGeom prst="rect">
              <a:avLst/>
            </a:prstGeom>
            <a:solidFill>
              <a:srgbClr val="020301"/>
            </a:solidFill>
          </p:spPr>
        </p:sp>
        <p:grpSp>
          <p:nvGrpSpPr>
            <p:cNvPr id="128" name="Group 5"/>
            <p:cNvGrpSpPr/>
            <p:nvPr/>
          </p:nvGrpSpPr>
          <p:grpSpPr>
            <a:xfrm rot="10800000">
              <a:off x="6823611" y="3130516"/>
              <a:ext cx="211202" cy="255739"/>
              <a:chOff x="0" y="0"/>
              <a:chExt cx="6350000" cy="5499100"/>
            </a:xfrm>
          </p:grpSpPr>
          <p:sp>
            <p:nvSpPr>
              <p:cNvPr id="133" name="Freeform 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nvGrpSpPr>
            <p:cNvPr id="129" name="Group 7"/>
            <p:cNvGrpSpPr/>
            <p:nvPr/>
          </p:nvGrpSpPr>
          <p:grpSpPr>
            <a:xfrm rot="10800000">
              <a:off x="9167056" y="3155916"/>
              <a:ext cx="211202" cy="255739"/>
              <a:chOff x="0" y="0"/>
              <a:chExt cx="6350000" cy="5499100"/>
            </a:xfrm>
          </p:grpSpPr>
          <p:sp>
            <p:nvSpPr>
              <p:cNvPr id="132" name="Freeform 8"/>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136" name="TextBox 13"/>
          <p:cNvSpPr txBox="1"/>
          <p:nvPr/>
        </p:nvSpPr>
        <p:spPr>
          <a:xfrm>
            <a:off x="6704673" y="4151182"/>
            <a:ext cx="2601115" cy="420051"/>
          </a:xfrm>
          <a:prstGeom prst="rect">
            <a:avLst/>
          </a:prstGeom>
        </p:spPr>
        <p:txBody>
          <a:bodyPr lIns="0" tIns="0" rIns="0" bIns="0" rtlCol="0" anchor="t">
            <a:spAutoFit/>
          </a:bodyPr>
          <a:lstStyle/>
          <a:p>
            <a:pPr algn="ctr" defTabSz="609630">
              <a:lnSpc>
                <a:spcPts val="3734"/>
              </a:lnSpc>
            </a:pPr>
            <a:r>
              <a:rPr lang="tr-TR" sz="2200" spc="133" dirty="0" smtClean="0">
                <a:solidFill>
                  <a:schemeClr val="bg1"/>
                </a:solidFill>
                <a:latin typeface="Raleway Bold Italics"/>
              </a:rPr>
              <a:t>İŞ DENEYİM</a:t>
            </a:r>
            <a:endParaRPr lang="en-US" sz="2200" spc="133" dirty="0">
              <a:solidFill>
                <a:schemeClr val="bg1"/>
              </a:solidFill>
              <a:latin typeface="Raleway Bold Italics"/>
            </a:endParaRPr>
          </a:p>
        </p:txBody>
      </p:sp>
      <p:sp>
        <p:nvSpPr>
          <p:cNvPr id="137" name="TextBox 13"/>
          <p:cNvSpPr txBox="1"/>
          <p:nvPr/>
        </p:nvSpPr>
        <p:spPr>
          <a:xfrm>
            <a:off x="9486510" y="4120896"/>
            <a:ext cx="2601115" cy="420051"/>
          </a:xfrm>
          <a:prstGeom prst="rect">
            <a:avLst/>
          </a:prstGeom>
        </p:spPr>
        <p:txBody>
          <a:bodyPr lIns="0" tIns="0" rIns="0" bIns="0" rtlCol="0" anchor="t">
            <a:spAutoFit/>
          </a:bodyPr>
          <a:lstStyle/>
          <a:p>
            <a:pPr algn="ctr" defTabSz="609630">
              <a:lnSpc>
                <a:spcPts val="3734"/>
              </a:lnSpc>
            </a:pPr>
            <a:r>
              <a:rPr lang="tr-TR" sz="2200" spc="133" dirty="0" smtClean="0">
                <a:solidFill>
                  <a:schemeClr val="bg1"/>
                </a:solidFill>
                <a:latin typeface="Raleway Bold Italics"/>
              </a:rPr>
              <a:t>İŞ GÜCÜ</a:t>
            </a:r>
            <a:endParaRPr lang="en-US" sz="2200" spc="133" dirty="0">
              <a:solidFill>
                <a:schemeClr val="bg1"/>
              </a:solidFill>
              <a:latin typeface="Raleway Bold Italics"/>
            </a:endParaRPr>
          </a:p>
        </p:txBody>
      </p:sp>
      <p:sp>
        <p:nvSpPr>
          <p:cNvPr id="7" name="Yuvarlatılmış Dikdörtgen 6"/>
          <p:cNvSpPr/>
          <p:nvPr/>
        </p:nvSpPr>
        <p:spPr>
          <a:xfrm>
            <a:off x="4423837" y="1013698"/>
            <a:ext cx="3539729" cy="108121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6" name="TextBox 13"/>
          <p:cNvSpPr txBox="1"/>
          <p:nvPr/>
        </p:nvSpPr>
        <p:spPr>
          <a:xfrm>
            <a:off x="4423837" y="1311205"/>
            <a:ext cx="3730380" cy="443391"/>
          </a:xfrm>
          <a:prstGeom prst="rect">
            <a:avLst/>
          </a:prstGeom>
        </p:spPr>
        <p:txBody>
          <a:bodyPr lIns="0" tIns="0" rIns="0" bIns="0" rtlCol="0" anchor="t">
            <a:spAutoFit/>
          </a:bodyPr>
          <a:lstStyle/>
          <a:p>
            <a:pPr algn="ctr" defTabSz="609630">
              <a:lnSpc>
                <a:spcPts val="3734"/>
              </a:lnSpc>
            </a:pPr>
            <a:r>
              <a:rPr lang="tr-TR" sz="3000" b="1" spc="133" dirty="0" smtClean="0">
                <a:solidFill>
                  <a:schemeClr val="bg1"/>
                </a:solidFill>
                <a:latin typeface="Raleway Bold Italics"/>
              </a:rPr>
              <a:t>YETERLİKLER</a:t>
            </a:r>
          </a:p>
        </p:txBody>
      </p:sp>
      <p:sp>
        <p:nvSpPr>
          <p:cNvPr id="8" name="Yuvarlatılmış Dikdörtgen 7"/>
          <p:cNvSpPr/>
          <p:nvPr/>
        </p:nvSpPr>
        <p:spPr>
          <a:xfrm>
            <a:off x="1561628" y="2522193"/>
            <a:ext cx="3543772" cy="1019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104" name="TextBox 13"/>
          <p:cNvSpPr txBox="1"/>
          <p:nvPr/>
        </p:nvSpPr>
        <p:spPr>
          <a:xfrm>
            <a:off x="1468324" y="2555167"/>
            <a:ext cx="3730380" cy="908197"/>
          </a:xfrm>
          <a:prstGeom prst="rect">
            <a:avLst/>
          </a:prstGeom>
        </p:spPr>
        <p:txBody>
          <a:bodyPr lIns="0" tIns="0" rIns="0" bIns="0" rtlCol="0" anchor="t">
            <a:spAutoFit/>
          </a:bodyPr>
          <a:lstStyle/>
          <a:p>
            <a:pPr algn="ctr" defTabSz="609630">
              <a:lnSpc>
                <a:spcPts val="3734"/>
              </a:lnSpc>
            </a:pPr>
            <a:r>
              <a:rPr lang="tr-TR" sz="2000" b="1" spc="133" dirty="0" smtClean="0">
                <a:solidFill>
                  <a:schemeClr val="bg1"/>
                </a:solidFill>
                <a:latin typeface="Raleway Bold Italics"/>
              </a:rPr>
              <a:t>EKONOMİK VE MALİ YETERLİKLER</a:t>
            </a:r>
          </a:p>
        </p:txBody>
      </p:sp>
      <p:sp>
        <p:nvSpPr>
          <p:cNvPr id="140" name="Yuvarlatılmış Dikdörtgen 139"/>
          <p:cNvSpPr/>
          <p:nvPr/>
        </p:nvSpPr>
        <p:spPr>
          <a:xfrm>
            <a:off x="7515667" y="2532218"/>
            <a:ext cx="3668865" cy="10196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107" name="TextBox 13"/>
          <p:cNvSpPr txBox="1"/>
          <p:nvPr/>
        </p:nvSpPr>
        <p:spPr>
          <a:xfrm>
            <a:off x="7484910" y="2556645"/>
            <a:ext cx="3730380" cy="903389"/>
          </a:xfrm>
          <a:prstGeom prst="rect">
            <a:avLst/>
          </a:prstGeom>
        </p:spPr>
        <p:txBody>
          <a:bodyPr lIns="0" tIns="0" rIns="0" bIns="0" rtlCol="0" anchor="t">
            <a:spAutoFit/>
          </a:bodyPr>
          <a:lstStyle/>
          <a:p>
            <a:pPr algn="ctr" defTabSz="609630">
              <a:lnSpc>
                <a:spcPts val="3734"/>
              </a:lnSpc>
            </a:pPr>
            <a:r>
              <a:rPr lang="tr-TR" sz="2000" b="1" spc="133" dirty="0" smtClean="0">
                <a:solidFill>
                  <a:schemeClr val="bg1"/>
                </a:solidFill>
                <a:latin typeface="Raleway Bold Italics"/>
              </a:rPr>
              <a:t>MESLEKİ</a:t>
            </a:r>
            <a:r>
              <a:rPr lang="tr-TR" sz="2000" b="1" spc="133" dirty="0" smtClean="0">
                <a:solidFill>
                  <a:srgbClr val="020301"/>
                </a:solidFill>
                <a:latin typeface="Raleway Bold Italics"/>
              </a:rPr>
              <a:t> </a:t>
            </a:r>
            <a:r>
              <a:rPr lang="tr-TR" sz="2000" b="1" spc="133" dirty="0" smtClean="0">
                <a:solidFill>
                  <a:schemeClr val="bg1"/>
                </a:solidFill>
                <a:latin typeface="Raleway Bold Italics"/>
              </a:rPr>
              <a:t>VE TEKNİK YETERLİKLER</a:t>
            </a:r>
          </a:p>
        </p:txBody>
      </p:sp>
    </p:spTree>
    <p:extLst>
      <p:ext uri="{BB962C8B-B14F-4D97-AF65-F5344CB8AC3E}">
        <p14:creationId xmlns:p14="http://schemas.microsoft.com/office/powerpoint/2010/main" val="74432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508891" y="975823"/>
            <a:ext cx="533620" cy="327553"/>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3" name="Group 13"/>
          <p:cNvGrpSpPr/>
          <p:nvPr/>
        </p:nvGrpSpPr>
        <p:grpSpPr>
          <a:xfrm rot="-5400000">
            <a:off x="3508891" y="3261734"/>
            <a:ext cx="533620" cy="327553"/>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15" name="Group 15"/>
          <p:cNvGrpSpPr/>
          <p:nvPr/>
        </p:nvGrpSpPr>
        <p:grpSpPr>
          <a:xfrm rot="-5400000">
            <a:off x="3508891" y="5551135"/>
            <a:ext cx="533620" cy="327553"/>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FDB15"/>
            </a:solidFill>
          </p:spPr>
        </p:sp>
      </p:grpSp>
      <p:grpSp>
        <p:nvGrpSpPr>
          <p:cNvPr id="23" name="Group 2"/>
          <p:cNvGrpSpPr/>
          <p:nvPr/>
        </p:nvGrpSpPr>
        <p:grpSpPr>
          <a:xfrm>
            <a:off x="0" y="4449625"/>
            <a:ext cx="12192000" cy="2408375"/>
            <a:chOff x="0" y="0"/>
            <a:chExt cx="24911385" cy="5014905"/>
          </a:xfrm>
        </p:grpSpPr>
        <p:sp>
          <p:nvSpPr>
            <p:cNvPr id="24" name="AutoShape 3"/>
            <p:cNvSpPr/>
            <p:nvPr/>
          </p:nvSpPr>
          <p:spPr>
            <a:xfrm>
              <a:off x="0" y="786102"/>
              <a:ext cx="24911385" cy="4228804"/>
            </a:xfrm>
            <a:prstGeom prst="rect">
              <a:avLst/>
            </a:prstGeom>
            <a:solidFill>
              <a:srgbClr val="020301"/>
            </a:solidFill>
          </p:spPr>
        </p:sp>
        <p:grpSp>
          <p:nvGrpSpPr>
            <p:cNvPr id="25" name="Group 4"/>
            <p:cNvGrpSpPr/>
            <p:nvPr/>
          </p:nvGrpSpPr>
          <p:grpSpPr>
            <a:xfrm>
              <a:off x="1635292" y="0"/>
              <a:ext cx="1558232" cy="956493"/>
              <a:chOff x="0" y="0"/>
              <a:chExt cx="6350000" cy="5499100"/>
            </a:xfrm>
          </p:grpSpPr>
          <p:sp>
            <p:nvSpPr>
              <p:cNvPr id="26"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27" name="TextBox 7"/>
          <p:cNvSpPr txBox="1"/>
          <p:nvPr/>
        </p:nvSpPr>
        <p:spPr>
          <a:xfrm>
            <a:off x="365899" y="5045678"/>
            <a:ext cx="11447398" cy="1304203"/>
          </a:xfrm>
          <a:prstGeom prst="rect">
            <a:avLst/>
          </a:prstGeom>
        </p:spPr>
        <p:txBody>
          <a:bodyPr lIns="0" tIns="0" rIns="0" bIns="0" rtlCol="0" anchor="t">
            <a:spAutoFit/>
          </a:bodyPr>
          <a:lstStyle/>
          <a:p>
            <a:pPr algn="ctr" defTabSz="609630">
              <a:lnSpc>
                <a:spcPts val="3500"/>
              </a:lnSpc>
            </a:pPr>
            <a:r>
              <a:rPr lang="en-US" sz="2500" b="1" spc="23" dirty="0">
                <a:solidFill>
                  <a:srgbClr val="FFFFFF"/>
                </a:solidFill>
                <a:latin typeface="Century Gothic" panose="020B0502020202020204" pitchFamily="34" charset="0"/>
              </a:rPr>
              <a:t>YÖNETMEL</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K KAPSAMINDAK</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 GRUPLANDIRMA S</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STEM</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NE GÖRE</a:t>
            </a:r>
            <a:r>
              <a:rPr lang="en-US" sz="2500" b="1" spc="23" dirty="0" smtClean="0">
                <a:solidFill>
                  <a:srgbClr val="FFFFFF"/>
                </a:solidFill>
                <a:latin typeface="Century Gothic" panose="020B0502020202020204" pitchFamily="34" charset="0"/>
              </a:rPr>
              <a:t>;</a:t>
            </a:r>
            <a:r>
              <a:rPr lang="tr-TR" sz="2500" b="1" spc="23" dirty="0" smtClean="0">
                <a:solidFill>
                  <a:srgbClr val="FFFFFF"/>
                </a:solidFill>
                <a:latin typeface="Century Gothic" panose="020B0502020202020204" pitchFamily="34" charset="0"/>
              </a:rPr>
              <a:t> </a:t>
            </a:r>
            <a:r>
              <a:rPr lang="tr-TR" sz="2500" b="1" spc="47" dirty="0" smtClean="0">
                <a:solidFill>
                  <a:srgbClr val="FFFFFF"/>
                </a:solidFill>
                <a:latin typeface="Century Gothic" panose="020B0502020202020204" pitchFamily="34" charset="0"/>
              </a:rPr>
              <a:t>ÖRNEĞİN F YETKİ BELGE GRUBU İÇİN </a:t>
            </a:r>
            <a:r>
              <a:rPr lang="en-US" sz="2500" b="1" spc="23" dirty="0" smtClean="0">
                <a:solidFill>
                  <a:srgbClr val="FFFFFF"/>
                </a:solidFill>
                <a:latin typeface="Century Gothic" panose="020B0502020202020204" pitchFamily="34" charset="0"/>
              </a:rPr>
              <a:t>YUKARIDAK</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 TABLODA VER</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LEN YETERL</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KLER</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N SAĞLANMASI GEREK</a:t>
            </a:r>
            <a:r>
              <a:rPr lang="tr-TR" sz="2500" b="1" spc="23" dirty="0">
                <a:solidFill>
                  <a:srgbClr val="FFFFFF"/>
                </a:solidFill>
                <a:latin typeface="Century Gothic" panose="020B0502020202020204" pitchFamily="34" charset="0"/>
              </a:rPr>
              <a:t>İ</a:t>
            </a:r>
            <a:r>
              <a:rPr lang="en-US" sz="2500" b="1" spc="23" dirty="0">
                <a:solidFill>
                  <a:srgbClr val="FFFFFF"/>
                </a:solidFill>
                <a:latin typeface="Century Gothic" panose="020B0502020202020204" pitchFamily="34" charset="0"/>
              </a:rPr>
              <a:t>R!</a:t>
            </a:r>
          </a:p>
        </p:txBody>
      </p:sp>
      <p:pic>
        <p:nvPicPr>
          <p:cNvPr id="28" name="Resim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7" y="1069831"/>
            <a:ext cx="11969442" cy="3243090"/>
          </a:xfrm>
          <a:prstGeom prst="rect">
            <a:avLst/>
          </a:prstGeom>
        </p:spPr>
      </p:pic>
      <p:sp>
        <p:nvSpPr>
          <p:cNvPr id="18" name="Dikdörtgen 17"/>
          <p:cNvSpPr/>
          <p:nvPr/>
        </p:nvSpPr>
        <p:spPr>
          <a:xfrm>
            <a:off x="6520155" y="3479813"/>
            <a:ext cx="437597" cy="179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7"/>
          <p:cNvSpPr txBox="1"/>
          <p:nvPr/>
        </p:nvSpPr>
        <p:spPr>
          <a:xfrm>
            <a:off x="3506773" y="3277397"/>
            <a:ext cx="6464359" cy="448841"/>
          </a:xfrm>
          <a:prstGeom prst="rect">
            <a:avLst/>
          </a:prstGeom>
        </p:spPr>
        <p:txBody>
          <a:bodyPr wrap="square" lIns="0" tIns="0" rIns="0" bIns="0" rtlCol="0" anchor="t">
            <a:spAutoFit/>
          </a:bodyPr>
          <a:lstStyle/>
          <a:p>
            <a:pPr algn="ctr" defTabSz="609630">
              <a:lnSpc>
                <a:spcPts val="3500"/>
              </a:lnSpc>
            </a:pPr>
            <a:r>
              <a:rPr lang="tr-TR" sz="1400" b="1" spc="23" dirty="0" smtClean="0">
                <a:latin typeface="Century Gothic" panose="020B0502020202020204" pitchFamily="34" charset="0"/>
              </a:rPr>
              <a:t>2020</a:t>
            </a:r>
            <a:endParaRPr lang="en-US" sz="1400" b="1" spc="23" dirty="0">
              <a:latin typeface="Century Gothic" panose="020B0502020202020204" pitchFamily="34" charset="0"/>
            </a:endParaRPr>
          </a:p>
        </p:txBody>
      </p:sp>
      <p:sp>
        <p:nvSpPr>
          <p:cNvPr id="19" name="TextBox 10"/>
          <p:cNvSpPr txBox="1"/>
          <p:nvPr/>
        </p:nvSpPr>
        <p:spPr>
          <a:xfrm>
            <a:off x="-335344" y="473251"/>
            <a:ext cx="2576064" cy="487313"/>
          </a:xfrm>
          <a:prstGeom prst="rect">
            <a:avLst/>
          </a:prstGeom>
        </p:spPr>
        <p:txBody>
          <a:bodyPr lIns="0" tIns="0" rIns="0" bIns="0" rtlCol="0" anchor="t">
            <a:spAutoFit/>
          </a:bodyPr>
          <a:lstStyle/>
          <a:p>
            <a:pPr algn="ctr" defTabSz="609630">
              <a:lnSpc>
                <a:spcPts val="3800"/>
              </a:lnSpc>
            </a:pPr>
            <a:r>
              <a:rPr lang="tr-TR" sz="3500" b="1" spc="25" dirty="0" smtClean="0">
                <a:latin typeface="Century Gothic" panose="020B0502020202020204" pitchFamily="34" charset="0"/>
              </a:rPr>
              <a:t> ÖRNEK:</a:t>
            </a:r>
            <a:endParaRPr lang="en-US" sz="3500" b="1" spc="25" dirty="0">
              <a:latin typeface="Century Gothic" panose="020B0502020202020204" pitchFamily="34" charset="0"/>
            </a:endParaRPr>
          </a:p>
        </p:txBody>
      </p:sp>
    </p:spTree>
    <p:extLst>
      <p:ext uri="{BB962C8B-B14F-4D97-AF65-F5344CB8AC3E}">
        <p14:creationId xmlns:p14="http://schemas.microsoft.com/office/powerpoint/2010/main" val="205364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 y="0"/>
            <a:ext cx="12162906" cy="4949540"/>
          </a:xfrm>
          <a:prstGeom prst="rect">
            <a:avLst/>
          </a:prstGeom>
        </p:spPr>
      </p:pic>
      <p:sp>
        <p:nvSpPr>
          <p:cNvPr id="6" name="Dikdörtgen 5"/>
          <p:cNvSpPr/>
          <p:nvPr/>
        </p:nvSpPr>
        <p:spPr>
          <a:xfrm>
            <a:off x="116379" y="2626822"/>
            <a:ext cx="11978640" cy="25804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 name="Group 2"/>
          <p:cNvGrpSpPr/>
          <p:nvPr/>
        </p:nvGrpSpPr>
        <p:grpSpPr>
          <a:xfrm>
            <a:off x="0" y="4829694"/>
            <a:ext cx="12192000" cy="2028305"/>
            <a:chOff x="0" y="0"/>
            <a:chExt cx="24911385" cy="5014905"/>
          </a:xfrm>
        </p:grpSpPr>
        <p:sp>
          <p:nvSpPr>
            <p:cNvPr id="3" name="AutoShape 3"/>
            <p:cNvSpPr/>
            <p:nvPr/>
          </p:nvSpPr>
          <p:spPr>
            <a:xfrm>
              <a:off x="0" y="786102"/>
              <a:ext cx="24911385" cy="4228804"/>
            </a:xfrm>
            <a:prstGeom prst="rect">
              <a:avLst/>
            </a:prstGeom>
            <a:solidFill>
              <a:srgbClr val="020301"/>
            </a:solidFill>
          </p:spPr>
        </p:sp>
        <p:grpSp>
          <p:nvGrpSpPr>
            <p:cNvPr id="4" name="Group 4"/>
            <p:cNvGrpSpPr/>
            <p:nvPr/>
          </p:nvGrpSpPr>
          <p:grpSpPr>
            <a:xfrm>
              <a:off x="1635292" y="0"/>
              <a:ext cx="1558232" cy="956493"/>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020301"/>
              </a:solidFill>
            </p:spPr>
          </p:sp>
        </p:grpSp>
      </p:grpSp>
      <p:sp>
        <p:nvSpPr>
          <p:cNvPr id="7" name="TextBox 7"/>
          <p:cNvSpPr txBox="1"/>
          <p:nvPr/>
        </p:nvSpPr>
        <p:spPr>
          <a:xfrm>
            <a:off x="372301" y="5500010"/>
            <a:ext cx="11447398" cy="843885"/>
          </a:xfrm>
          <a:prstGeom prst="rect">
            <a:avLst/>
          </a:prstGeom>
        </p:spPr>
        <p:txBody>
          <a:bodyPr lIns="0" tIns="0" rIns="0" bIns="0" rtlCol="0" anchor="t">
            <a:spAutoFit/>
          </a:bodyPr>
          <a:lstStyle/>
          <a:p>
            <a:pPr algn="ctr" defTabSz="609630">
              <a:lnSpc>
                <a:spcPts val="3500"/>
              </a:lnSpc>
            </a:pPr>
            <a:r>
              <a:rPr lang="en-US" sz="2000" b="1" spc="23" dirty="0">
                <a:solidFill>
                  <a:srgbClr val="FFFFFF"/>
                </a:solidFill>
                <a:latin typeface="Century Gothic" panose="020B0502020202020204" pitchFamily="34" charset="0"/>
              </a:rPr>
              <a:t>YÖNETMEL</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K KAPSAMINDAK</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 GRUPLANDIRMA S</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STEM</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NE GÖRE</a:t>
            </a:r>
            <a:r>
              <a:rPr lang="en-US" sz="2000" b="1" spc="23" dirty="0" smtClean="0">
                <a:solidFill>
                  <a:srgbClr val="FFFFFF"/>
                </a:solidFill>
                <a:latin typeface="Century Gothic" panose="020B0502020202020204" pitchFamily="34" charset="0"/>
              </a:rPr>
              <a:t>;</a:t>
            </a:r>
            <a:r>
              <a:rPr lang="tr-TR" sz="2000" b="1" spc="23" dirty="0" smtClean="0">
                <a:solidFill>
                  <a:srgbClr val="FFFFFF"/>
                </a:solidFill>
                <a:latin typeface="Century Gothic" panose="020B0502020202020204" pitchFamily="34" charset="0"/>
              </a:rPr>
              <a:t> </a:t>
            </a:r>
            <a:r>
              <a:rPr lang="en-US" sz="2000" b="1" spc="47" dirty="0">
                <a:solidFill>
                  <a:srgbClr val="FFFFFF"/>
                </a:solidFill>
                <a:latin typeface="Century Gothic" panose="020B0502020202020204" pitchFamily="34" charset="0"/>
              </a:rPr>
              <a:t>GERÇEK/TÜZEL K</a:t>
            </a:r>
            <a:r>
              <a:rPr lang="tr-TR" sz="2000" b="1" spc="47" dirty="0">
                <a:solidFill>
                  <a:srgbClr val="FFFFFF"/>
                </a:solidFill>
                <a:latin typeface="Century Gothic" panose="020B0502020202020204" pitchFamily="34" charset="0"/>
              </a:rPr>
              <a:t>İ</a:t>
            </a:r>
            <a:r>
              <a:rPr lang="en-US" sz="2000" b="1" spc="47" dirty="0">
                <a:solidFill>
                  <a:srgbClr val="FFFFFF"/>
                </a:solidFill>
                <a:latin typeface="Century Gothic" panose="020B0502020202020204" pitchFamily="34" charset="0"/>
              </a:rPr>
              <a:t>Ş</a:t>
            </a:r>
            <a:r>
              <a:rPr lang="tr-TR" sz="2000" b="1" spc="47" dirty="0">
                <a:solidFill>
                  <a:srgbClr val="FFFFFF"/>
                </a:solidFill>
                <a:latin typeface="Century Gothic" panose="020B0502020202020204" pitchFamily="34" charset="0"/>
              </a:rPr>
              <a:t>İ</a:t>
            </a:r>
            <a:r>
              <a:rPr lang="en-US" sz="2000" b="1" spc="47" dirty="0" smtClean="0">
                <a:solidFill>
                  <a:srgbClr val="FFFFFF"/>
                </a:solidFill>
                <a:latin typeface="Century Gothic" panose="020B0502020202020204" pitchFamily="34" charset="0"/>
              </a:rPr>
              <a:t>LER</a:t>
            </a:r>
            <a:r>
              <a:rPr lang="tr-TR" sz="2000" b="1" spc="47" dirty="0" smtClean="0">
                <a:solidFill>
                  <a:srgbClr val="FFFFFF"/>
                </a:solidFill>
                <a:latin typeface="Century Gothic" panose="020B0502020202020204" pitchFamily="34" charset="0"/>
              </a:rPr>
              <a:t> İÇİN</a:t>
            </a:r>
            <a:r>
              <a:rPr lang="en-US" sz="2000" b="1" spc="23" dirty="0" smtClean="0">
                <a:solidFill>
                  <a:srgbClr val="FFFFFF"/>
                </a:solidFill>
                <a:latin typeface="Century Gothic" panose="020B0502020202020204" pitchFamily="34" charset="0"/>
              </a:rPr>
              <a:t>  </a:t>
            </a:r>
            <a:r>
              <a:rPr lang="en-US" sz="2000" b="1" spc="23" dirty="0">
                <a:solidFill>
                  <a:srgbClr val="FFFFFF"/>
                </a:solidFill>
                <a:latin typeface="Century Gothic" panose="020B0502020202020204" pitchFamily="34" charset="0"/>
              </a:rPr>
              <a:t>YUKARIDAK</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 TABLODA VER</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LEN YETERL</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KLER</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N SAĞLANMASI GEREK</a:t>
            </a:r>
            <a:r>
              <a:rPr lang="tr-TR" sz="2000" b="1" spc="23" dirty="0">
                <a:solidFill>
                  <a:srgbClr val="FFFFFF"/>
                </a:solidFill>
                <a:latin typeface="Century Gothic" panose="020B0502020202020204" pitchFamily="34" charset="0"/>
              </a:rPr>
              <a:t>İ</a:t>
            </a:r>
            <a:r>
              <a:rPr lang="en-US" sz="2000" b="1" spc="23" dirty="0">
                <a:solidFill>
                  <a:srgbClr val="FFFFFF"/>
                </a:solidFill>
                <a:latin typeface="Century Gothic" panose="020B0502020202020204" pitchFamily="34" charset="0"/>
              </a:rPr>
              <a:t>R!</a:t>
            </a:r>
          </a:p>
        </p:txBody>
      </p:sp>
      <p:sp>
        <p:nvSpPr>
          <p:cNvPr id="14" name="Dikdörtgen 13"/>
          <p:cNvSpPr/>
          <p:nvPr/>
        </p:nvSpPr>
        <p:spPr>
          <a:xfrm>
            <a:off x="6387152" y="3916907"/>
            <a:ext cx="404884" cy="154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TextBox 7"/>
          <p:cNvSpPr txBox="1"/>
          <p:nvPr/>
        </p:nvSpPr>
        <p:spPr>
          <a:xfrm>
            <a:off x="3353242" y="3738692"/>
            <a:ext cx="6472704" cy="386965"/>
          </a:xfrm>
          <a:prstGeom prst="rect">
            <a:avLst/>
          </a:prstGeom>
        </p:spPr>
        <p:txBody>
          <a:bodyPr wrap="square" lIns="0" tIns="0" rIns="0" bIns="0" rtlCol="0" anchor="t">
            <a:spAutoFit/>
          </a:bodyPr>
          <a:lstStyle/>
          <a:p>
            <a:pPr algn="ctr" defTabSz="609630">
              <a:lnSpc>
                <a:spcPts val="3500"/>
              </a:lnSpc>
            </a:pPr>
            <a:r>
              <a:rPr lang="tr-TR" sz="1400" b="1" spc="23" dirty="0" smtClean="0">
                <a:latin typeface="Century Gothic" panose="020B0502020202020204" pitchFamily="34" charset="0"/>
              </a:rPr>
              <a:t>2020</a:t>
            </a:r>
            <a:endParaRPr lang="en-US" sz="1400" b="1" spc="23" dirty="0">
              <a:latin typeface="Century Gothic" panose="020B0502020202020204" pitchFamily="34" charset="0"/>
            </a:endParaRPr>
          </a:p>
        </p:txBody>
      </p:sp>
    </p:spTree>
    <p:extLst>
      <p:ext uri="{BB962C8B-B14F-4D97-AF65-F5344CB8AC3E}">
        <p14:creationId xmlns:p14="http://schemas.microsoft.com/office/powerpoint/2010/main" val="165759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1543</Words>
  <Application>Microsoft Office PowerPoint</Application>
  <PresentationFormat>Geniş ekran</PresentationFormat>
  <Paragraphs>183</Paragraphs>
  <Slides>30</Slides>
  <Notes>0</Notes>
  <HiddenSlides>0</HiddenSlides>
  <MMClips>0</MMClips>
  <ScaleCrop>false</ScaleCrop>
  <HeadingPairs>
    <vt:vector size="6" baseType="variant">
      <vt:variant>
        <vt:lpstr>Kullanılan Yazı Tipleri</vt:lpstr>
      </vt:variant>
      <vt:variant>
        <vt:i4>7</vt:i4>
      </vt:variant>
      <vt:variant>
        <vt:lpstr>Tema</vt:lpstr>
      </vt:variant>
      <vt:variant>
        <vt:i4>19</vt:i4>
      </vt:variant>
      <vt:variant>
        <vt:lpstr>Slayt Başlıkları</vt:lpstr>
      </vt:variant>
      <vt:variant>
        <vt:i4>30</vt:i4>
      </vt:variant>
    </vt:vector>
  </HeadingPairs>
  <TitlesOfParts>
    <vt:vector size="56" baseType="lpstr">
      <vt:lpstr>Arial</vt:lpstr>
      <vt:lpstr>Calibri</vt:lpstr>
      <vt:lpstr>Century Gothic</vt:lpstr>
      <vt:lpstr>Raleway</vt:lpstr>
      <vt:lpstr>Raleway Bold Italics</vt:lpstr>
      <vt:lpstr>Raleway Italics</vt:lpstr>
      <vt:lpstr>Wingdings</vt:lpstr>
      <vt:lpstr>Office Theme</vt:lpstr>
      <vt:lpstr>3_Office Theme</vt:lpstr>
      <vt:lpstr>6_Office Theme</vt:lpstr>
      <vt:lpstr>7_Office Theme</vt:lpstr>
      <vt:lpstr>9_Office Theme</vt:lpstr>
      <vt:lpstr>16_Office Theme</vt:lpstr>
      <vt:lpstr>17_Office Theme</vt:lpstr>
      <vt:lpstr>19_Office Theme</vt:lpstr>
      <vt:lpstr>21_Office Theme</vt:lpstr>
      <vt:lpstr>35_Office Theme</vt:lpstr>
      <vt:lpstr>37_Office Theme</vt:lpstr>
      <vt:lpstr>42_Office Theme</vt:lpstr>
      <vt:lpstr>46_Office Theme</vt:lpstr>
      <vt:lpstr>54_Office Theme</vt:lpstr>
      <vt:lpstr>56_Office Theme</vt:lpstr>
      <vt:lpstr>59_Office Theme</vt:lpstr>
      <vt:lpstr>62_Office Theme</vt:lpstr>
      <vt:lpstr>66_Office Theme</vt:lpstr>
      <vt:lpstr>67_Office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Berker Gümüş</dc:creator>
  <cp:lastModifiedBy>Osman Berker Gümüş</cp:lastModifiedBy>
  <cp:revision>290</cp:revision>
  <dcterms:created xsi:type="dcterms:W3CDTF">2020-01-19T20:50:05Z</dcterms:created>
  <dcterms:modified xsi:type="dcterms:W3CDTF">2020-02-13T12:19:01Z</dcterms:modified>
</cp:coreProperties>
</file>