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32" r:id="rId3"/>
    <p:sldMasterId id="2147483768" r:id="rId4"/>
    <p:sldMasterId id="2147483864" r:id="rId5"/>
    <p:sldMasterId id="2147483912" r:id="rId6"/>
    <p:sldMasterId id="2147484464" r:id="rId7"/>
  </p:sldMasterIdLst>
  <p:notesMasterIdLst>
    <p:notesMasterId r:id="rId37"/>
  </p:notesMasterIdLst>
  <p:sldIdLst>
    <p:sldId id="257" r:id="rId8"/>
    <p:sldId id="263" r:id="rId9"/>
    <p:sldId id="260" r:id="rId10"/>
    <p:sldId id="266" r:id="rId11"/>
    <p:sldId id="328" r:id="rId12"/>
    <p:sldId id="345" r:id="rId13"/>
    <p:sldId id="334" r:id="rId14"/>
    <p:sldId id="348" r:id="rId15"/>
    <p:sldId id="349" r:id="rId16"/>
    <p:sldId id="274" r:id="rId17"/>
    <p:sldId id="346" r:id="rId18"/>
    <p:sldId id="278" r:id="rId19"/>
    <p:sldId id="365" r:id="rId20"/>
    <p:sldId id="350" r:id="rId21"/>
    <p:sldId id="364"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24"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39" autoAdjust="0"/>
    <p:restoredTop sz="94660"/>
  </p:normalViewPr>
  <p:slideViewPr>
    <p:cSldViewPr snapToGrid="0">
      <p:cViewPr varScale="1">
        <p:scale>
          <a:sx n="113" d="100"/>
          <a:sy n="113" d="100"/>
        </p:scale>
        <p:origin x="2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243C9-3355-42B8-9177-C68B7ECE62E6}" type="datetimeFigureOut">
              <a:rPr lang="tr-TR" smtClean="0"/>
              <a:t>12.10.2020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248C2D-9340-43AD-9A64-44E5676E0B54}" type="slidenum">
              <a:rPr lang="tr-TR" smtClean="0"/>
              <a:t>‹#›</a:t>
            </a:fld>
            <a:endParaRPr lang="tr-TR"/>
          </a:p>
        </p:txBody>
      </p:sp>
    </p:spTree>
    <p:extLst>
      <p:ext uri="{BB962C8B-B14F-4D97-AF65-F5344CB8AC3E}">
        <p14:creationId xmlns:p14="http://schemas.microsoft.com/office/powerpoint/2010/main" val="304003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1925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5377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8098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48842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44103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70206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2616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1267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47906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4622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005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27967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1052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69388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0007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20683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59824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52590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20800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23719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35999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4340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690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31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51158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23935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01670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92982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7244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82927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4888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75722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01213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31180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27270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14094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39309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47344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66108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60601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22158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01450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301639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2018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3350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7922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98871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02818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71175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04244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628759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5414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44427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21723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064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9243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79777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4217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34149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82878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32448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69521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110100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51713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516911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6765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552173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28523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41533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0207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01106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544012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695261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523755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4996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0231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8685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733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449354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029193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2224202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0521843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0167655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10/12/2020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1051427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2.pn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23.pn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10167214" y="-94269"/>
            <a:ext cx="2073487" cy="6952269"/>
          </a:xfrm>
          <a:prstGeom prst="rect">
            <a:avLst/>
          </a:prstGeom>
          <a:solidFill>
            <a:srgbClr val="FFDB15"/>
          </a:solidFill>
        </p:spPr>
      </p:sp>
      <p:sp>
        <p:nvSpPr>
          <p:cNvPr id="3" name="AutoShape 3"/>
          <p:cNvSpPr/>
          <p:nvPr/>
        </p:nvSpPr>
        <p:spPr>
          <a:xfrm>
            <a:off x="-1" y="-94269"/>
            <a:ext cx="10170065" cy="1696071"/>
          </a:xfrm>
          <a:prstGeom prst="rect">
            <a:avLst/>
          </a:prstGeom>
          <a:solidFill>
            <a:srgbClr val="020301"/>
          </a:solidFill>
        </p:spPr>
      </p:sp>
      <p:grpSp>
        <p:nvGrpSpPr>
          <p:cNvPr id="4" name="Group 4"/>
          <p:cNvGrpSpPr/>
          <p:nvPr/>
        </p:nvGrpSpPr>
        <p:grpSpPr>
          <a:xfrm rot="5400000">
            <a:off x="10065494" y="711217"/>
            <a:ext cx="400331" cy="196891"/>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020301"/>
            </a:solidFill>
          </p:spPr>
        </p:sp>
      </p:grpSp>
      <p:sp>
        <p:nvSpPr>
          <p:cNvPr id="6" name="AutoShape 6"/>
          <p:cNvSpPr/>
          <p:nvPr/>
        </p:nvSpPr>
        <p:spPr>
          <a:xfrm>
            <a:off x="11203957" y="1855802"/>
            <a:ext cx="124443" cy="5002199"/>
          </a:xfrm>
          <a:prstGeom prst="rect">
            <a:avLst/>
          </a:prstGeom>
          <a:solidFill>
            <a:srgbClr val="020301"/>
          </a:solidFill>
        </p:spPr>
      </p:sp>
      <p:pic>
        <p:nvPicPr>
          <p:cNvPr id="7" name="Picture 7"/>
          <p:cNvPicPr>
            <a:picLocks noChangeAspect="1"/>
          </p:cNvPicPr>
          <p:nvPr/>
        </p:nvPicPr>
        <p:blipFill>
          <a:blip r:embed="rId2">
            <a:alphaModFix amt="38000"/>
          </a:blip>
          <a:srcRect l="735" r="735" b="6423"/>
          <a:stretch>
            <a:fillRect/>
          </a:stretch>
        </p:blipFill>
        <p:spPr>
          <a:xfrm>
            <a:off x="291917" y="1420114"/>
            <a:ext cx="9613832" cy="5135978"/>
          </a:xfrm>
          <a:prstGeom prst="rect">
            <a:avLst/>
          </a:prstGeom>
        </p:spPr>
      </p:pic>
      <p:pic>
        <p:nvPicPr>
          <p:cNvPr id="8" name="Picture 8"/>
          <p:cNvPicPr>
            <a:picLocks noChangeAspect="1"/>
          </p:cNvPicPr>
          <p:nvPr/>
        </p:nvPicPr>
        <p:blipFill>
          <a:blip r:embed="rId3"/>
          <a:srcRect/>
          <a:stretch>
            <a:fillRect/>
          </a:stretch>
        </p:blipFill>
        <p:spPr>
          <a:xfrm>
            <a:off x="3854110" y="1498658"/>
            <a:ext cx="2489446" cy="2489446"/>
          </a:xfrm>
          <a:prstGeom prst="rect">
            <a:avLst/>
          </a:prstGeom>
        </p:spPr>
      </p:pic>
      <p:grpSp>
        <p:nvGrpSpPr>
          <p:cNvPr id="9" name="Group 9"/>
          <p:cNvGrpSpPr/>
          <p:nvPr/>
        </p:nvGrpSpPr>
        <p:grpSpPr>
          <a:xfrm>
            <a:off x="450108" y="4039862"/>
            <a:ext cx="8927999" cy="2437904"/>
            <a:chOff x="-471382" y="259305"/>
            <a:chExt cx="17855998" cy="4875807"/>
          </a:xfrm>
        </p:grpSpPr>
        <p:sp>
          <p:nvSpPr>
            <p:cNvPr id="10" name="TextBox 10"/>
            <p:cNvSpPr txBox="1"/>
            <p:nvPr/>
          </p:nvSpPr>
          <p:spPr>
            <a:xfrm>
              <a:off x="-471382" y="259305"/>
              <a:ext cx="8703736" cy="1846660"/>
            </a:xfrm>
            <a:prstGeom prst="rect">
              <a:avLst/>
            </a:prstGeom>
          </p:spPr>
          <p:txBody>
            <a:bodyPr wrap="square" lIns="0" tIns="0" rIns="0" bIns="0" rtlCol="0" anchor="t">
              <a:spAutoFit/>
            </a:bodyPr>
            <a:lstStyle/>
            <a:p>
              <a:pPr algn="ctr"/>
              <a:r>
                <a:rPr lang="tr-TR" sz="3000" b="1" dirty="0" smtClean="0">
                  <a:solidFill>
                    <a:srgbClr val="FFDB15"/>
                  </a:solidFill>
                  <a:latin typeface="Century Gothic" panose="020B0502020202020204" pitchFamily="34" charset="0"/>
                </a:rPr>
                <a:t>Müteahhitlik Yeterlik Sistemi (MYS)</a:t>
              </a:r>
              <a:endParaRPr lang="tr-TR" sz="3000" b="1" dirty="0">
                <a:solidFill>
                  <a:srgbClr val="FFDB15"/>
                </a:solidFill>
                <a:latin typeface="Century Gothic" panose="020B0502020202020204" pitchFamily="34" charset="0"/>
              </a:endParaRPr>
            </a:p>
          </p:txBody>
        </p:sp>
        <p:sp>
          <p:nvSpPr>
            <p:cNvPr id="11" name="TextBox 11"/>
            <p:cNvSpPr txBox="1"/>
            <p:nvPr/>
          </p:nvSpPr>
          <p:spPr>
            <a:xfrm>
              <a:off x="-267516" y="4088798"/>
              <a:ext cx="17652132" cy="1046314"/>
            </a:xfrm>
            <a:prstGeom prst="rect">
              <a:avLst/>
            </a:prstGeom>
          </p:spPr>
          <p:txBody>
            <a:bodyPr lIns="0" tIns="0" rIns="0" bIns="0" rtlCol="0" anchor="t">
              <a:spAutoFit/>
            </a:bodyPr>
            <a:lstStyle/>
            <a:p>
              <a:pPr algn="ctr" defTabSz="609630">
                <a:lnSpc>
                  <a:spcPts val="4667"/>
                </a:lnSpc>
              </a:pPr>
              <a:endParaRPr lang="en-US" sz="2500" spc="233" dirty="0">
                <a:solidFill>
                  <a:srgbClr val="FFFFFF"/>
                </a:solidFill>
                <a:latin typeface="Century Gothic" panose="020B0502020202020204" pitchFamily="34" charset="0"/>
              </a:endParaRPr>
            </a:p>
          </p:txBody>
        </p:sp>
      </p:grpSp>
      <p:pic>
        <p:nvPicPr>
          <p:cNvPr id="12" name="Picture 12"/>
          <p:cNvPicPr>
            <a:picLocks noChangeAspect="1"/>
          </p:cNvPicPr>
          <p:nvPr/>
        </p:nvPicPr>
        <p:blipFill>
          <a:blip r:embed="rId4">
            <a:alphaModFix amt="82000"/>
          </a:blip>
          <a:srcRect/>
          <a:stretch>
            <a:fillRect/>
          </a:stretch>
        </p:blipFill>
        <p:spPr>
          <a:xfrm>
            <a:off x="10509582" y="97263"/>
            <a:ext cx="1504539" cy="1504539"/>
          </a:xfrm>
          <a:prstGeom prst="rect">
            <a:avLst/>
          </a:prstGeom>
        </p:spPr>
      </p:pic>
      <p:sp>
        <p:nvSpPr>
          <p:cNvPr id="13" name="TextBox 13"/>
          <p:cNvSpPr txBox="1"/>
          <p:nvPr/>
        </p:nvSpPr>
        <p:spPr>
          <a:xfrm>
            <a:off x="685800" y="71864"/>
            <a:ext cx="8826065" cy="1077218"/>
          </a:xfrm>
          <a:prstGeom prst="rect">
            <a:avLst/>
          </a:prstGeom>
        </p:spPr>
        <p:txBody>
          <a:bodyPr lIns="0" tIns="0" rIns="0" bIns="0" rtlCol="0" anchor="t">
            <a:spAutoFit/>
          </a:bodyPr>
          <a:lstStyle/>
          <a:p>
            <a:pPr algn="ctr" defTabSz="609630">
              <a:lnSpc>
                <a:spcPts val="2773"/>
              </a:lnSpc>
            </a:pPr>
            <a:r>
              <a:rPr lang="en-US" sz="2133" b="1" spc="192" dirty="0" smtClean="0">
                <a:solidFill>
                  <a:srgbClr val="FFDB15"/>
                </a:solidFill>
                <a:latin typeface="Century Gothic" panose="020B0502020202020204" pitchFamily="34" charset="0"/>
              </a:rPr>
              <a:t>T.C. </a:t>
            </a:r>
          </a:p>
          <a:p>
            <a:pPr algn="ctr" defTabSz="609630">
              <a:lnSpc>
                <a:spcPts val="2773"/>
              </a:lnSpc>
            </a:pPr>
            <a:r>
              <a:rPr lang="en-US" sz="2133" b="1" spc="192" dirty="0" smtClean="0">
                <a:solidFill>
                  <a:srgbClr val="FFDB15"/>
                </a:solidFill>
                <a:latin typeface="Century Gothic" panose="020B0502020202020204" pitchFamily="34" charset="0"/>
              </a:rPr>
              <a:t>ED</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RNE VAL</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L</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Ğ</a:t>
            </a:r>
            <a:r>
              <a:rPr lang="tr-TR" sz="2133" b="1" spc="192" dirty="0" smtClean="0">
                <a:solidFill>
                  <a:srgbClr val="FFDB15"/>
                </a:solidFill>
                <a:latin typeface="Century Gothic" panose="020B0502020202020204" pitchFamily="34" charset="0"/>
              </a:rPr>
              <a:t>İ</a:t>
            </a:r>
            <a:endParaRPr lang="en-US" sz="2133" b="1" spc="192" dirty="0" smtClean="0">
              <a:solidFill>
                <a:srgbClr val="FFDB15"/>
              </a:solidFill>
              <a:latin typeface="Century Gothic" panose="020B0502020202020204" pitchFamily="34" charset="0"/>
            </a:endParaRPr>
          </a:p>
          <a:p>
            <a:pPr algn="ctr" defTabSz="609630">
              <a:lnSpc>
                <a:spcPts val="2773"/>
              </a:lnSpc>
            </a:pPr>
            <a:r>
              <a:rPr lang="en-US" sz="2133" b="1" spc="192" dirty="0" smtClean="0">
                <a:solidFill>
                  <a:srgbClr val="FFDB15"/>
                </a:solidFill>
                <a:latin typeface="Century Gothic" panose="020B0502020202020204" pitchFamily="34" charset="0"/>
              </a:rPr>
              <a:t>ÇEVRE VE ŞEH</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RC</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L</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K </a:t>
            </a:r>
            <a:r>
              <a:rPr lang="tr-TR" sz="2133" b="1" spc="192" dirty="0" smtClean="0">
                <a:solidFill>
                  <a:srgbClr val="FFDB15"/>
                </a:solidFill>
                <a:latin typeface="Century Gothic" panose="020B0502020202020204" pitchFamily="34" charset="0"/>
              </a:rPr>
              <a:t>İ</a:t>
            </a:r>
            <a:r>
              <a:rPr lang="en-US" sz="2133" b="1" spc="192" dirty="0" smtClean="0">
                <a:solidFill>
                  <a:srgbClr val="FFDB15"/>
                </a:solidFill>
                <a:latin typeface="Century Gothic" panose="020B0502020202020204" pitchFamily="34" charset="0"/>
              </a:rPr>
              <a:t>L MÜDÜRLÜĞÜ</a:t>
            </a:r>
            <a:endParaRPr lang="en-US" sz="2133" b="1" spc="192" dirty="0">
              <a:solidFill>
                <a:srgbClr val="FFDB15"/>
              </a:solidFill>
              <a:latin typeface="Century Gothic" panose="020B0502020202020204" pitchFamily="34" charset="0"/>
            </a:endParaRPr>
          </a:p>
        </p:txBody>
      </p:sp>
      <p:sp>
        <p:nvSpPr>
          <p:cNvPr id="14" name="TextBox 10"/>
          <p:cNvSpPr txBox="1"/>
          <p:nvPr/>
        </p:nvSpPr>
        <p:spPr>
          <a:xfrm>
            <a:off x="5384230" y="3707777"/>
            <a:ext cx="4652251" cy="2769989"/>
          </a:xfrm>
          <a:prstGeom prst="rect">
            <a:avLst/>
          </a:prstGeom>
        </p:spPr>
        <p:txBody>
          <a:bodyPr wrap="square" lIns="0" tIns="0" rIns="0" bIns="0" rtlCol="0" anchor="t">
            <a:spAutoFit/>
          </a:bodyPr>
          <a:lstStyle/>
          <a:p>
            <a:pPr algn="ctr"/>
            <a:r>
              <a:rPr lang="en-US" sz="3000" b="1" dirty="0" smtClean="0">
                <a:solidFill>
                  <a:srgbClr val="FFDB15"/>
                </a:solidFill>
                <a:latin typeface="Century Gothic" panose="020B0502020202020204" pitchFamily="34" charset="0"/>
              </a:rPr>
              <a:t>Yap</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 </a:t>
            </a:r>
            <a:r>
              <a:rPr lang="en-US" sz="3000" b="1" dirty="0" err="1">
                <a:solidFill>
                  <a:srgbClr val="FFDB15"/>
                </a:solidFill>
                <a:latin typeface="Century Gothic" panose="020B0502020202020204" pitchFamily="34" charset="0"/>
              </a:rPr>
              <a:t>Müteahhitlerinin</a:t>
            </a:r>
            <a:r>
              <a:rPr lang="en-US" sz="3000" b="1" dirty="0">
                <a:solidFill>
                  <a:srgbClr val="FFDB15"/>
                </a:solidFill>
                <a:latin typeface="Century Gothic" panose="020B0502020202020204" pitchFamily="34" charset="0"/>
              </a:rPr>
              <a:t> </a:t>
            </a:r>
            <a:r>
              <a:rPr lang="en-US" sz="3000" b="1" dirty="0" smtClean="0">
                <a:solidFill>
                  <a:srgbClr val="FFDB15"/>
                </a:solidFill>
                <a:latin typeface="Century Gothic" panose="020B0502020202020204" pitchFamily="34" charset="0"/>
              </a:rPr>
              <a:t>S</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n</a:t>
            </a:r>
            <a:r>
              <a:rPr lang="tr-TR" sz="3000" b="1" dirty="0" smtClean="0">
                <a:solidFill>
                  <a:srgbClr val="FFDB15"/>
                </a:solidFill>
                <a:latin typeface="Century Gothic" panose="020B0502020202020204" pitchFamily="34" charset="0"/>
              </a:rPr>
              <a:t>ı</a:t>
            </a:r>
            <a:r>
              <a:rPr lang="en-US" sz="3000" b="1" dirty="0" err="1" smtClean="0">
                <a:solidFill>
                  <a:srgbClr val="FFDB15"/>
                </a:solidFill>
                <a:latin typeface="Century Gothic" panose="020B0502020202020204" pitchFamily="34" charset="0"/>
              </a:rPr>
              <a:t>fland</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r</a:t>
            </a:r>
            <a:r>
              <a:rPr lang="tr-TR" sz="3000" b="1" dirty="0" smtClean="0">
                <a:solidFill>
                  <a:srgbClr val="FFDB15"/>
                </a:solidFill>
                <a:latin typeface="Century Gothic" panose="020B0502020202020204" pitchFamily="34" charset="0"/>
              </a:rPr>
              <a:t>ı</a:t>
            </a:r>
            <a:r>
              <a:rPr lang="en-US" sz="3000" b="1" dirty="0" err="1" smtClean="0">
                <a:solidFill>
                  <a:srgbClr val="FFDB15"/>
                </a:solidFill>
                <a:latin typeface="Century Gothic" panose="020B0502020202020204" pitchFamily="34" charset="0"/>
              </a:rPr>
              <a:t>lmas</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 </a:t>
            </a:r>
            <a:r>
              <a:rPr lang="tr-TR" sz="3000" b="1" dirty="0" smtClean="0">
                <a:solidFill>
                  <a:srgbClr val="FFDB15"/>
                </a:solidFill>
                <a:latin typeface="Century Gothic" panose="020B0502020202020204" pitchFamily="34" charset="0"/>
              </a:rPr>
              <a:t>v</a:t>
            </a:r>
            <a:r>
              <a:rPr lang="en-US" sz="3000" b="1" dirty="0" smtClean="0">
                <a:solidFill>
                  <a:srgbClr val="FFDB15"/>
                </a:solidFill>
                <a:latin typeface="Century Gothic" panose="020B0502020202020204" pitchFamily="34" charset="0"/>
              </a:rPr>
              <a:t>e Kay</a:t>
            </a:r>
            <a:r>
              <a:rPr lang="tr-TR" sz="3000" b="1" dirty="0" smtClean="0">
                <a:solidFill>
                  <a:srgbClr val="FFDB15"/>
                </a:solidFill>
                <a:latin typeface="Century Gothic" panose="020B0502020202020204" pitchFamily="34" charset="0"/>
              </a:rPr>
              <a:t>ı</a:t>
            </a:r>
            <a:r>
              <a:rPr lang="en-US" sz="3000" b="1" dirty="0" err="1" smtClean="0">
                <a:solidFill>
                  <a:srgbClr val="FFDB15"/>
                </a:solidFill>
                <a:latin typeface="Century Gothic" panose="020B0502020202020204" pitchFamily="34" charset="0"/>
              </a:rPr>
              <a:t>tlar</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n</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n </a:t>
            </a:r>
            <a:r>
              <a:rPr lang="en-US" sz="3000" b="1" dirty="0" err="1" smtClean="0">
                <a:solidFill>
                  <a:srgbClr val="FFDB15"/>
                </a:solidFill>
                <a:latin typeface="Century Gothic" panose="020B0502020202020204" pitchFamily="34" charset="0"/>
              </a:rPr>
              <a:t>Tutulmas</a:t>
            </a:r>
            <a:r>
              <a:rPr lang="tr-TR" sz="3000" b="1" dirty="0" smtClean="0">
                <a:solidFill>
                  <a:srgbClr val="FFDB15"/>
                </a:solidFill>
                <a:latin typeface="Century Gothic" panose="020B0502020202020204" pitchFamily="34" charset="0"/>
              </a:rPr>
              <a:t>ı</a:t>
            </a:r>
            <a:r>
              <a:rPr lang="en-US" sz="3000" b="1" dirty="0" smtClean="0">
                <a:solidFill>
                  <a:srgbClr val="FFDB15"/>
                </a:solidFill>
                <a:latin typeface="Century Gothic" panose="020B0502020202020204" pitchFamily="34" charset="0"/>
              </a:rPr>
              <a:t> </a:t>
            </a:r>
            <a:r>
              <a:rPr lang="en-US" sz="3000" b="1" dirty="0" err="1" smtClean="0">
                <a:solidFill>
                  <a:srgbClr val="FFDB15"/>
                </a:solidFill>
                <a:latin typeface="Century Gothic" panose="020B0502020202020204" pitchFamily="34" charset="0"/>
              </a:rPr>
              <a:t>Hakk</a:t>
            </a:r>
            <a:r>
              <a:rPr lang="tr-TR" sz="3000" b="1" dirty="0" smtClean="0">
                <a:solidFill>
                  <a:srgbClr val="FFDB15"/>
                </a:solidFill>
                <a:latin typeface="Century Gothic" panose="020B0502020202020204" pitchFamily="34" charset="0"/>
              </a:rPr>
              <a:t>ı</a:t>
            </a:r>
            <a:r>
              <a:rPr lang="en-US" sz="3000" b="1" dirty="0" err="1" smtClean="0">
                <a:solidFill>
                  <a:srgbClr val="FFDB15"/>
                </a:solidFill>
                <a:latin typeface="Century Gothic" panose="020B0502020202020204" pitchFamily="34" charset="0"/>
              </a:rPr>
              <a:t>nda</a:t>
            </a:r>
            <a:r>
              <a:rPr lang="en-US" sz="3000" b="1" dirty="0" smtClean="0">
                <a:solidFill>
                  <a:srgbClr val="FFDB15"/>
                </a:solidFill>
                <a:latin typeface="Century Gothic" panose="020B0502020202020204" pitchFamily="34" charset="0"/>
              </a:rPr>
              <a:t> </a:t>
            </a:r>
            <a:r>
              <a:rPr lang="en-US" sz="3000" b="1" dirty="0" err="1" smtClean="0">
                <a:solidFill>
                  <a:srgbClr val="FFDB15"/>
                </a:solidFill>
                <a:latin typeface="Century Gothic" panose="020B0502020202020204" pitchFamily="34" charset="0"/>
              </a:rPr>
              <a:t>Yönetmelik</a:t>
            </a:r>
            <a:r>
              <a:rPr lang="tr-TR" sz="3000" b="1" dirty="0" smtClean="0">
                <a:solidFill>
                  <a:srgbClr val="FFDB15"/>
                </a:solidFill>
                <a:latin typeface="Century Gothic" panose="020B0502020202020204" pitchFamily="34" charset="0"/>
              </a:rPr>
              <a:t>te Değişiklik Yapılmasına Dair Yönetmelik</a:t>
            </a:r>
            <a:endParaRPr lang="tr-TR" sz="3000" b="1" dirty="0">
              <a:solidFill>
                <a:srgbClr val="FFDB15"/>
              </a:solidFill>
              <a:latin typeface="Century Gothic" panose="020B0502020202020204" pitchFamily="34" charset="0"/>
            </a:endParaRPr>
          </a:p>
        </p:txBody>
      </p:sp>
    </p:spTree>
    <p:extLst>
      <p:ext uri="{BB962C8B-B14F-4D97-AF65-F5344CB8AC3E}">
        <p14:creationId xmlns:p14="http://schemas.microsoft.com/office/powerpoint/2010/main" val="3458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13532"/>
            <a:ext cx="7778121" cy="461665"/>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a:t>
            </a:r>
            <a:r>
              <a:rPr lang="tr-TR" sz="2333" b="1" spc="84" dirty="0" smtClean="0">
                <a:solidFill>
                  <a:srgbClr val="FFFFFF"/>
                </a:solidFill>
                <a:latin typeface="Century Gothic" panose="020B0502020202020204" pitchFamily="34" charset="0"/>
              </a:rPr>
              <a:t>NUMARASI İÇİN BAŞVURU 11/1</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sp>
        <p:nvSpPr>
          <p:cNvPr id="19" name="TextBox 19"/>
          <p:cNvSpPr txBox="1"/>
          <p:nvPr/>
        </p:nvSpPr>
        <p:spPr>
          <a:xfrm>
            <a:off x="4021893" y="1511232"/>
            <a:ext cx="8087691" cy="2180084"/>
          </a:xfrm>
          <a:prstGeom prst="rect">
            <a:avLst/>
          </a:prstGeom>
        </p:spPr>
        <p:txBody>
          <a:bodyPr lIns="0" tIns="0" rIns="0" bIns="0" rtlCol="0" anchor="t">
            <a:spAutoFit/>
          </a:bodyPr>
          <a:lstStyle/>
          <a:p>
            <a:pPr algn="just" defTabSz="609630">
              <a:lnSpc>
                <a:spcPts val="3400"/>
              </a:lnSpc>
            </a:pPr>
            <a:r>
              <a:rPr lang="tr-TR" sz="2400" dirty="0" smtClean="0"/>
              <a:t>11/(2): </a:t>
            </a:r>
            <a:r>
              <a:rPr lang="tr-TR" sz="1900" b="1" dirty="0">
                <a:solidFill>
                  <a:srgbClr val="FF0000"/>
                </a:solidFill>
              </a:rPr>
              <a:t>G (Ek ibare:RG-3/10/2020-31263) ve G1 grubu yetki belgesi numarası almak isteyenlerden</a:t>
            </a:r>
            <a:r>
              <a:rPr lang="tr-TR" sz="1900" b="1" dirty="0">
                <a:solidFill>
                  <a:prstClr val="black"/>
                </a:solidFill>
              </a:rPr>
              <a:t>, ekonomik ve mali yeterliklerden yalnızca banka referans mektubu istenir. (Mülga cümle:RG-3/10/2020-31263) (…) </a:t>
            </a:r>
            <a:r>
              <a:rPr lang="tr-TR" sz="1900" b="1" i="1" strike="sngStrike" dirty="0"/>
              <a:t>% 51 veya daha fazla hissesi beş yıldır mimar veya mühendis ortağa ait olan tüzel kişilerden ve mimar veya mühendis gerçek kişilerden banka referans mektubu da istenmez.</a:t>
            </a:r>
            <a:endParaRPr lang="en-US" sz="1900" b="1" i="1" strike="sngStrike" dirty="0"/>
          </a:p>
        </p:txBody>
      </p:sp>
      <p:sp>
        <p:nvSpPr>
          <p:cNvPr id="21" name="TextBox 21"/>
          <p:cNvSpPr txBox="1"/>
          <p:nvPr/>
        </p:nvSpPr>
        <p:spPr>
          <a:xfrm>
            <a:off x="4036576" y="4065865"/>
            <a:ext cx="7778121" cy="454740"/>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Tree>
    <p:extLst>
      <p:ext uri="{BB962C8B-B14F-4D97-AF65-F5344CB8AC3E}">
        <p14:creationId xmlns:p14="http://schemas.microsoft.com/office/powerpoint/2010/main" val="22912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61330"/>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EKONOMİK VE MALİ YETERLİK 12/4</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673545"/>
            <a:ext cx="8155424" cy="4640181"/>
            <a:chOff x="194196" y="-4764362"/>
            <a:chExt cx="15556242" cy="9280369"/>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4764362"/>
              <a:ext cx="14668407" cy="9280369"/>
            </a:xfrm>
            <a:prstGeom prst="rect">
              <a:avLst/>
            </a:prstGeom>
          </p:spPr>
          <p:txBody>
            <a:bodyPr wrap="square" lIns="0" tIns="0" rIns="0" bIns="0" rtlCol="0" anchor="t">
              <a:spAutoFit/>
            </a:bodyPr>
            <a:lstStyle/>
            <a:p>
              <a:pPr algn="just" defTabSz="609630">
                <a:lnSpc>
                  <a:spcPts val="2800"/>
                </a:lnSpc>
              </a:pPr>
              <a:r>
                <a:rPr lang="tr-TR" sz="1900" b="1" dirty="0" smtClean="0">
                  <a:solidFill>
                    <a:prstClr val="black"/>
                  </a:solidFill>
                </a:rPr>
                <a:t>12/(4): </a:t>
              </a:r>
              <a:r>
                <a:rPr lang="tr-TR" sz="1900" b="1" dirty="0">
                  <a:solidFill>
                    <a:prstClr val="black"/>
                  </a:solidFill>
                </a:rPr>
                <a:t>Sunulacak iş hacmini gösteren belgelere göre, başvuru yapılan yıldan önceki yıla ait; başvuru sahibinin iş hacmini gösteren toplam cirosu veya bu Yönetmelik kapsamındaki işlerle ilgili cirosunun başvurulan yetki belgesi grubunda sunulması gereken asgari iş deneyim tutarının F </a:t>
              </a:r>
              <a:r>
                <a:rPr lang="tr-TR" sz="1900" b="1" dirty="0">
                  <a:solidFill>
                    <a:srgbClr val="FF0000"/>
                  </a:solidFill>
                </a:rPr>
                <a:t>(Ek ibare:RG-3/10/2020-31263) </a:t>
              </a:r>
              <a:r>
                <a:rPr lang="tr-TR" sz="1900" b="1" u="sng" dirty="0">
                  <a:solidFill>
                    <a:srgbClr val="FF0000"/>
                  </a:solidFill>
                </a:rPr>
                <a:t>ve F1</a:t>
              </a:r>
              <a:r>
                <a:rPr lang="tr-TR" sz="1900" b="1" dirty="0">
                  <a:solidFill>
                    <a:srgbClr val="FF0000"/>
                  </a:solidFill>
                </a:rPr>
                <a:t> grubu için % 10’undan; </a:t>
              </a:r>
              <a:r>
                <a:rPr lang="tr-TR" sz="1900" b="1" dirty="0">
                  <a:solidFill>
                    <a:prstClr val="black"/>
                  </a:solidFill>
                </a:rPr>
                <a:t>daha üst gruplar için % 20’sinden az olmaması gerekir. Bu kriteri başvurunun yapıldığı yıldan önceki yıl için sağlayamayanlar, başvurunun yapıldığı yıldan önceki yıldan başlamak üzere birbirini takip eden son altı yıla kadarki belgelerini sunabilirler. Bu takdirde, belgeleri sunulan yılların parasal tutarlarının ortalaması üzerinden yeterlik kriterlerinin sağlanıp sağlanmadığına bakılır. </a:t>
              </a:r>
              <a:r>
                <a:rPr lang="tr-TR" sz="1900" b="1" dirty="0">
                  <a:solidFill>
                    <a:srgbClr val="FF0000"/>
                  </a:solidFill>
                </a:rPr>
                <a:t>(Ek cümle:RG-3/10/2020-31263) Sadece yapım işlerine ait ciro sunanların, başvuru yapılan yıldan önceki son üç yıl içerisinde herhangi bir yılda bu fıkrada belirtilen iş hacminin %80’ini sağlamaları yeterlidir.</a:t>
              </a:r>
              <a:endParaRPr lang="en-US" sz="1900" b="1" spc="23"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189090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rcRect t="7812" b="7812"/>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93933" y="1133041"/>
            <a:ext cx="4695837" cy="1267060"/>
            <a:chOff x="0" y="0"/>
            <a:chExt cx="11074806" cy="5430264"/>
          </a:xfrm>
        </p:grpSpPr>
        <p:sp>
          <p:nvSpPr>
            <p:cNvPr id="3" name="AutoShape 3"/>
            <p:cNvSpPr/>
            <p:nvPr/>
          </p:nvSpPr>
          <p:spPr>
            <a:xfrm>
              <a:off x="0" y="0"/>
              <a:ext cx="10319568" cy="5430264"/>
            </a:xfrm>
            <a:prstGeom prst="rect">
              <a:avLst/>
            </a:prstGeom>
            <a:solidFill>
              <a:srgbClr val="FFDB15"/>
            </a:solidFill>
          </p:spPr>
        </p:sp>
        <p:grpSp>
          <p:nvGrpSpPr>
            <p:cNvPr id="4" name="Group 4"/>
            <p:cNvGrpSpPr/>
            <p:nvPr/>
          </p:nvGrpSpPr>
          <p:grpSpPr>
            <a:xfrm rot="5400000">
              <a:off x="9751228" y="2265491"/>
              <a:ext cx="1747875" cy="899282"/>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sp>
        <p:nvSpPr>
          <p:cNvPr id="7" name="TextBox 7"/>
          <p:cNvSpPr txBox="1"/>
          <p:nvPr/>
        </p:nvSpPr>
        <p:spPr>
          <a:xfrm>
            <a:off x="193934" y="1050587"/>
            <a:ext cx="4380202" cy="1194879"/>
          </a:xfrm>
          <a:prstGeom prst="rect">
            <a:avLst/>
          </a:prstGeom>
        </p:spPr>
        <p:txBody>
          <a:bodyPr wrap="square" lIns="0" tIns="0" rIns="0" bIns="0" rtlCol="0" anchor="t">
            <a:spAutoFit/>
          </a:bodyPr>
          <a:lstStyle/>
          <a:p>
            <a:pPr algn="ctr" defTabSz="609630">
              <a:lnSpc>
                <a:spcPts val="5114"/>
              </a:lnSpc>
            </a:pPr>
            <a:r>
              <a:rPr lang="en-US" sz="2000" b="1" spc="43" dirty="0" smtClean="0">
                <a:solidFill>
                  <a:srgbClr val="020301"/>
                </a:solidFill>
                <a:latin typeface="Century Gothic" panose="020B0502020202020204" pitchFamily="34" charset="0"/>
              </a:rPr>
              <a:t>EKONOM</a:t>
            </a:r>
            <a:r>
              <a:rPr lang="tr-TR" sz="2000" b="1" spc="43" dirty="0" smtClean="0">
                <a:solidFill>
                  <a:srgbClr val="020301"/>
                </a:solidFill>
                <a:latin typeface="Century Gothic" panose="020B0502020202020204" pitchFamily="34" charset="0"/>
              </a:rPr>
              <a:t>İ</a:t>
            </a:r>
            <a:r>
              <a:rPr lang="en-US" sz="2000" b="1" spc="43" dirty="0" smtClean="0">
                <a:solidFill>
                  <a:srgbClr val="020301"/>
                </a:solidFill>
                <a:latin typeface="Century Gothic" panose="020B0502020202020204" pitchFamily="34" charset="0"/>
              </a:rPr>
              <a:t>K VE MAL</a:t>
            </a:r>
            <a:r>
              <a:rPr lang="tr-TR" sz="2000" b="1" spc="43" dirty="0" smtClean="0">
                <a:solidFill>
                  <a:srgbClr val="020301"/>
                </a:solidFill>
                <a:latin typeface="Century Gothic" panose="020B0502020202020204" pitchFamily="34" charset="0"/>
              </a:rPr>
              <a:t>İ</a:t>
            </a:r>
            <a:r>
              <a:rPr lang="en-US" sz="2000" b="1" spc="43" dirty="0" smtClean="0">
                <a:solidFill>
                  <a:srgbClr val="020301"/>
                </a:solidFill>
                <a:latin typeface="Century Gothic" panose="020B0502020202020204" pitchFamily="34" charset="0"/>
              </a:rPr>
              <a:t> YETERL</a:t>
            </a:r>
            <a:r>
              <a:rPr lang="tr-TR" sz="2000" b="1" spc="43" dirty="0" smtClean="0">
                <a:solidFill>
                  <a:srgbClr val="020301"/>
                </a:solidFill>
                <a:latin typeface="Century Gothic" panose="020B0502020202020204" pitchFamily="34" charset="0"/>
              </a:rPr>
              <a:t>İ</a:t>
            </a:r>
            <a:r>
              <a:rPr lang="en-US" sz="2000" b="1" spc="43" dirty="0" smtClean="0">
                <a:solidFill>
                  <a:srgbClr val="020301"/>
                </a:solidFill>
                <a:latin typeface="Century Gothic" panose="020B0502020202020204" pitchFamily="34" charset="0"/>
              </a:rPr>
              <a:t>K</a:t>
            </a:r>
            <a:r>
              <a:rPr lang="tr-TR" sz="2000" b="1" spc="43" dirty="0">
                <a:solidFill>
                  <a:srgbClr val="020301"/>
                </a:solidFill>
                <a:latin typeface="Century Gothic" panose="020B0502020202020204" pitchFamily="34" charset="0"/>
              </a:rPr>
              <a:t> </a:t>
            </a:r>
            <a:r>
              <a:rPr lang="tr-TR" sz="2000" b="1" spc="43" dirty="0" smtClean="0">
                <a:solidFill>
                  <a:srgbClr val="020301"/>
                </a:solidFill>
                <a:latin typeface="Century Gothic" panose="020B0502020202020204" pitchFamily="34" charset="0"/>
              </a:rPr>
              <a:t>BİLDİRİM FORMU (EK-2)</a:t>
            </a:r>
            <a:endParaRPr lang="en-US" sz="2000" b="1" spc="43" dirty="0">
              <a:solidFill>
                <a:srgbClr val="020301"/>
              </a:solidFill>
              <a:latin typeface="Century Gothic" panose="020B0502020202020204" pitchFamily="34" charset="0"/>
            </a:endParaRPr>
          </a:p>
        </p:txBody>
      </p:sp>
      <p:sp>
        <p:nvSpPr>
          <p:cNvPr id="11" name="TextBox 11"/>
          <p:cNvSpPr txBox="1"/>
          <p:nvPr/>
        </p:nvSpPr>
        <p:spPr>
          <a:xfrm>
            <a:off x="468043" y="986014"/>
            <a:ext cx="5958515" cy="375443"/>
          </a:xfrm>
          <a:prstGeom prst="rect">
            <a:avLst/>
          </a:prstGeom>
        </p:spPr>
        <p:txBody>
          <a:bodyPr lIns="0" tIns="0" rIns="0" bIns="0" rtlCol="0" anchor="t">
            <a:spAutoFit/>
          </a:bodyPr>
          <a:lstStyle/>
          <a:p>
            <a:pPr defTabSz="609630">
              <a:lnSpc>
                <a:spcPts val="3120"/>
              </a:lnSpc>
            </a:pPr>
            <a:endParaRPr sz="1200">
              <a:solidFill>
                <a:prstClr val="black"/>
              </a:solidFill>
              <a:latin typeface="Calibri"/>
            </a:endParaRPr>
          </a:p>
        </p:txBody>
      </p:sp>
      <p:sp>
        <p:nvSpPr>
          <p:cNvPr id="17" name="AutoShape 2"/>
          <p:cNvSpPr/>
          <p:nvPr/>
        </p:nvSpPr>
        <p:spPr>
          <a:xfrm>
            <a:off x="-3085" y="1"/>
            <a:ext cx="12195085" cy="858064"/>
          </a:xfrm>
          <a:prstGeom prst="rect">
            <a:avLst/>
          </a:prstGeom>
          <a:solidFill>
            <a:srgbClr val="FFDB15"/>
          </a:solidFill>
        </p:spPr>
      </p:sp>
      <p:sp>
        <p:nvSpPr>
          <p:cNvPr id="20" name="TextBox 25"/>
          <p:cNvSpPr txBox="1"/>
          <p:nvPr/>
        </p:nvSpPr>
        <p:spPr>
          <a:xfrm>
            <a:off x="730549" y="85634"/>
            <a:ext cx="9658592" cy="560410"/>
          </a:xfrm>
          <a:prstGeom prst="rect">
            <a:avLst/>
          </a:prstGeom>
        </p:spPr>
        <p:txBody>
          <a:bodyPr wrap="square" lIns="0" tIns="0" rIns="0" bIns="0" rtlCol="0" anchor="t">
            <a:spAutoFit/>
          </a:bodyPr>
          <a:lstStyle/>
          <a:p>
            <a:pPr lvl="0" algn="ctr" defTabSz="609630">
              <a:lnSpc>
                <a:spcPts val="5114"/>
              </a:lnSpc>
              <a:defRPr/>
            </a:pPr>
            <a:r>
              <a:rPr lang="tr-TR" sz="2500" b="1" spc="43" dirty="0" smtClean="0">
                <a:latin typeface="Century Gothic" panose="020B0502020202020204" pitchFamily="34" charset="0"/>
              </a:rPr>
              <a:t>SADECE YAPIM İŞİNE AİT CİRO SUNANLAR;</a:t>
            </a:r>
            <a:endParaRPr lang="en-US" sz="2500" b="1" spc="43" dirty="0">
              <a:solidFill>
                <a:srgbClr val="FFFFFF"/>
              </a:solidFill>
              <a:latin typeface="Century Gothic" panose="020B0502020202020204" pitchFamily="34" charset="0"/>
            </a:endParaRPr>
          </a:p>
        </p:txBody>
      </p:sp>
      <p:pic>
        <p:nvPicPr>
          <p:cNvPr id="22" name="Picture 24"/>
          <p:cNvPicPr>
            <a:picLocks noChangeAspect="1"/>
          </p:cNvPicPr>
          <p:nvPr/>
        </p:nvPicPr>
        <p:blipFill>
          <a:blip r:embed="rId3">
            <a:alphaModFix amt="87000"/>
          </a:blip>
          <a:srcRect/>
          <a:stretch>
            <a:fillRect/>
          </a:stretch>
        </p:blipFill>
        <p:spPr>
          <a:xfrm>
            <a:off x="10689824" y="45710"/>
            <a:ext cx="865902" cy="766645"/>
          </a:xfrm>
          <a:prstGeom prst="rect">
            <a:avLst/>
          </a:prstGeom>
        </p:spPr>
      </p:pic>
      <p:sp>
        <p:nvSpPr>
          <p:cNvPr id="23" name="TextBox 12"/>
          <p:cNvSpPr txBox="1"/>
          <p:nvPr/>
        </p:nvSpPr>
        <p:spPr>
          <a:xfrm>
            <a:off x="445363" y="2799325"/>
            <a:ext cx="4328522" cy="2590453"/>
          </a:xfrm>
          <a:prstGeom prst="rect">
            <a:avLst/>
          </a:prstGeom>
        </p:spPr>
        <p:txBody>
          <a:bodyPr wrap="square" lIns="0" tIns="0" rIns="0" bIns="0" rtlCol="0" anchor="t">
            <a:spAutoFit/>
          </a:bodyPr>
          <a:lstStyle/>
          <a:p>
            <a:pPr algn="just" defTabSz="609630">
              <a:lnSpc>
                <a:spcPts val="2800"/>
              </a:lnSpc>
            </a:pPr>
            <a:r>
              <a:rPr lang="tr-TR" sz="2400" b="1" dirty="0">
                <a:solidFill>
                  <a:schemeClr val="bg1"/>
                </a:solidFill>
              </a:rPr>
              <a:t>Sadece yapım işlerine ait ciro sunanların, başvuru yapılan yıldan önceki son üç yıl içerisinde herhangi bir yılda bu fıkrada belirtilen iş hacminin %80’ini sağlamaları </a:t>
            </a:r>
            <a:r>
              <a:rPr lang="tr-TR" sz="2400" b="1" dirty="0" smtClean="0">
                <a:solidFill>
                  <a:schemeClr val="bg1"/>
                </a:solidFill>
              </a:rPr>
              <a:t>yeterlidir.</a:t>
            </a:r>
            <a:endParaRPr kumimoji="0" lang="tr-TR" sz="19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just" defTabSz="609630" rtl="0" eaLnBrk="1" fontAlgn="auto" latinLnBrk="0" hangingPunct="1">
              <a:lnSpc>
                <a:spcPts val="3400"/>
              </a:lnSpc>
              <a:spcBef>
                <a:spcPts val="0"/>
              </a:spcBef>
              <a:spcAft>
                <a:spcPts val="0"/>
              </a:spcAft>
              <a:buClrTx/>
              <a:buSzTx/>
              <a:buFontTx/>
              <a:buNone/>
              <a:tabLst/>
              <a:defRPr/>
            </a:pPr>
            <a:endParaRPr kumimoji="0" lang="en-US" sz="1900" b="1" i="0" u="none" strike="noStrike" kern="1200" cap="none" spc="23" normalizeH="0" baseline="0" noProof="0" dirty="0">
              <a:ln>
                <a:noFill/>
              </a:ln>
              <a:solidFill>
                <a:srgbClr val="FFFFFF"/>
              </a:solidFill>
              <a:effectLst/>
              <a:uLnTx/>
              <a:uFillTx/>
              <a:latin typeface="Century Gothic" panose="020B0502020202020204" pitchFamily="34" charset="0"/>
              <a:ea typeface="+mn-ea"/>
              <a:cs typeface="+mn-cs"/>
            </a:endParaRPr>
          </a:p>
        </p:txBody>
      </p:sp>
      <p:grpSp>
        <p:nvGrpSpPr>
          <p:cNvPr id="24" name="Group 2"/>
          <p:cNvGrpSpPr/>
          <p:nvPr/>
        </p:nvGrpSpPr>
        <p:grpSpPr>
          <a:xfrm rot="5400000">
            <a:off x="63051" y="2926607"/>
            <a:ext cx="389536" cy="143315"/>
            <a:chOff x="0" y="0"/>
            <a:chExt cx="6350000" cy="5499100"/>
          </a:xfrm>
        </p:grpSpPr>
        <p:sp>
          <p:nvSpPr>
            <p:cNvPr id="25" name="Freeform 3"/>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450" y="994058"/>
            <a:ext cx="5325325" cy="5767260"/>
          </a:xfrm>
          <a:prstGeom prst="rect">
            <a:avLst/>
          </a:prstGeom>
        </p:spPr>
      </p:pic>
    </p:spTree>
    <p:extLst>
      <p:ext uri="{BB962C8B-B14F-4D97-AF65-F5344CB8AC3E}">
        <p14:creationId xmlns:p14="http://schemas.microsoft.com/office/powerpoint/2010/main" val="280719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61330"/>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ASGARİ İŞ HACMİ YETERLİK TABLOSU</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sp>
        <p:nvSpPr>
          <p:cNvPr id="21" name="TextBox 21"/>
          <p:cNvSpPr txBox="1"/>
          <p:nvPr/>
        </p:nvSpPr>
        <p:spPr>
          <a:xfrm>
            <a:off x="4036576" y="4065865"/>
            <a:ext cx="8155424" cy="454740"/>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6264" y="1892975"/>
            <a:ext cx="7736319" cy="3418764"/>
          </a:xfrm>
          <a:prstGeom prst="rect">
            <a:avLst/>
          </a:prstGeom>
        </p:spPr>
      </p:pic>
    </p:spTree>
    <p:extLst>
      <p:ext uri="{BB962C8B-B14F-4D97-AF65-F5344CB8AC3E}">
        <p14:creationId xmlns:p14="http://schemas.microsoft.com/office/powerpoint/2010/main" val="171146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38635"/>
            <a:ext cx="7778121" cy="461665"/>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MESLEKİ VE TEKNİK YETERLİK </a:t>
            </a:r>
            <a:r>
              <a:rPr lang="tr-TR" sz="2333" b="1" spc="84" dirty="0" smtClean="0">
                <a:solidFill>
                  <a:srgbClr val="FFFFFF"/>
                </a:solidFill>
                <a:latin typeface="Century Gothic" panose="020B0502020202020204" pitchFamily="34" charset="0"/>
              </a:rPr>
              <a:t>13/2</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443737"/>
            <a:ext cx="8155424" cy="5292987"/>
            <a:chOff x="194196" y="-5223978"/>
            <a:chExt cx="15556242" cy="10585981"/>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5223978"/>
              <a:ext cx="14668407" cy="10585981"/>
            </a:xfrm>
            <a:prstGeom prst="rect">
              <a:avLst/>
            </a:prstGeom>
          </p:spPr>
          <p:txBody>
            <a:bodyPr wrap="square" lIns="0" tIns="0" rIns="0" bIns="0" rtlCol="0" anchor="t">
              <a:spAutoFit/>
            </a:bodyPr>
            <a:lstStyle/>
            <a:p>
              <a:pPr algn="just"/>
              <a:r>
                <a:rPr lang="tr-TR" sz="1900" b="1" dirty="0" smtClean="0">
                  <a:solidFill>
                    <a:prstClr val="black"/>
                  </a:solidFill>
                </a:rPr>
                <a:t>13 Mesleki </a:t>
              </a:r>
              <a:r>
                <a:rPr lang="tr-TR" sz="1900" b="1" dirty="0">
                  <a:solidFill>
                    <a:prstClr val="black"/>
                  </a:solidFill>
                </a:rPr>
                <a:t>ve teknik yeterliğin sağlanması kapsamında iş deneyim belgeleri ve iş gücünü gösteren belgeler sunulur.</a:t>
              </a:r>
            </a:p>
            <a:p>
              <a:pPr algn="just"/>
              <a:r>
                <a:rPr lang="tr-TR" sz="1900" b="1" dirty="0">
                  <a:solidFill>
                    <a:prstClr val="black"/>
                  </a:solidFill>
                </a:rPr>
                <a:t>(2) İş deneyim belgelerinin değerlendirilmesinde aşağıdaki hususlar esas alınır</a:t>
              </a:r>
              <a:r>
                <a:rPr lang="tr-TR" sz="1900" b="1" dirty="0" smtClean="0">
                  <a:solidFill>
                    <a:prstClr val="black"/>
                  </a:solidFill>
                </a:rPr>
                <a:t>:</a:t>
              </a:r>
            </a:p>
            <a:p>
              <a:pPr algn="just"/>
              <a:r>
                <a:rPr lang="tr-TR" sz="1900" b="1" i="1" strike="sngStrike" dirty="0">
                  <a:solidFill>
                    <a:prstClr val="black"/>
                  </a:solidFill>
                </a:rPr>
                <a:t>a) Gerçek ve tüzel kişilerin yapım işlerinde benzer iş grupları listesinin “(B) Üst yapı (Bina) işleri” başlığı altındaki I. Grup, II. Grup ve III. Grup kapsamında yaptığı işlerle ilgili olarak deneyimini gösteren; iş bitirme belgeleri, iş denetleme belgeleri ve iş yönetme belgeleri, iş deneyimi olarak kabul </a:t>
              </a:r>
              <a:r>
                <a:rPr lang="tr-TR" sz="1900" b="1" i="1" strike="sngStrike" dirty="0" smtClean="0">
                  <a:solidFill>
                    <a:prstClr val="black"/>
                  </a:solidFill>
                </a:rPr>
                <a:t>edilir</a:t>
              </a:r>
              <a:r>
                <a:rPr lang="tr-TR" sz="1900" b="1" i="1" strike="sngStrike" dirty="0">
                  <a:solidFill>
                    <a:prstClr val="black"/>
                  </a:solidFill>
                </a:rPr>
                <a:t>.</a:t>
              </a:r>
              <a:r>
                <a:rPr lang="tr-TR" sz="1900" b="1" dirty="0">
                  <a:solidFill>
                    <a:srgbClr val="FF0000"/>
                  </a:solidFill>
                </a:rPr>
                <a:t> (Değişik:RG-3/10/2020-31263) Gerçek ve tüzel kişilerin yapım işlerinde benzer iş grupları listesinin “(B) Üst yapı (Bina) işleri” başlığı altındaki I. Grup, II. Grup ve III. Grup kapsamında yaptığı işlerle ilgili olarak deneyimini gösteren; iş bitirme belgeleri, </a:t>
              </a:r>
              <a:r>
                <a:rPr lang="tr-TR" sz="1900" b="1" dirty="0">
                  <a:solidFill>
                    <a:srgbClr val="0070C0"/>
                  </a:solidFill>
                </a:rPr>
                <a:t>iş durum belgeleri</a:t>
              </a:r>
              <a:r>
                <a:rPr lang="tr-TR" sz="1900" b="1" dirty="0">
                  <a:solidFill>
                    <a:srgbClr val="FF0000"/>
                  </a:solidFill>
                </a:rPr>
                <a:t>, iş denetleme belgeleri ve iş yönetme belgeleri, iş deneyimi olarak kabul edilir. Mimarlık ve mühendislik hizmet bedellerinin hesabına esas yapı yaklaşık birim maliyetleri listesinde II-B(4), II-C, III-A(11) ve B(1), IV-A(10) grubu yapılar değerlendirme dışı tutulur. Mezuniyet belgeleri bakımından inşaat mühendisliği ve mimarlık bölümleri benzer iş grubuna denk sayılır.</a:t>
              </a:r>
            </a:p>
            <a:p>
              <a:pPr algn="just" defTabSz="609630">
                <a:lnSpc>
                  <a:spcPts val="2800"/>
                </a:lnSpc>
              </a:pPr>
              <a:endParaRPr lang="en-US" sz="1900" b="1" spc="23"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392485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38635"/>
            <a:ext cx="7778121" cy="461665"/>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MESLEKİ VE TEKNİK YETERLİK </a:t>
            </a:r>
            <a:r>
              <a:rPr lang="tr-TR" sz="2333" b="1" spc="84" dirty="0" smtClean="0">
                <a:solidFill>
                  <a:srgbClr val="FFFFFF"/>
                </a:solidFill>
                <a:latin typeface="Century Gothic" panose="020B0502020202020204" pitchFamily="34" charset="0"/>
              </a:rPr>
              <a:t>13/2</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443737"/>
            <a:ext cx="8155424" cy="3076868"/>
            <a:chOff x="194196" y="-5223978"/>
            <a:chExt cx="15556242" cy="6153740"/>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5223978"/>
              <a:ext cx="14668407" cy="1754327"/>
            </a:xfrm>
            <a:prstGeom prst="rect">
              <a:avLst/>
            </a:prstGeom>
          </p:spPr>
          <p:txBody>
            <a:bodyPr wrap="square" lIns="0" tIns="0" rIns="0" bIns="0" rtlCol="0" anchor="t">
              <a:spAutoFit/>
            </a:bodyPr>
            <a:lstStyle/>
            <a:p>
              <a:pPr algn="just"/>
              <a:r>
                <a:rPr lang="tr-TR" sz="1900" b="1" dirty="0" smtClean="0"/>
                <a:t>Mimarlık </a:t>
              </a:r>
              <a:r>
                <a:rPr lang="tr-TR" sz="1900" b="1" dirty="0"/>
                <a:t>ve mühendislik hizmet bedellerinin hesabına esas yapı yaklaşık birim maliyetleri </a:t>
              </a:r>
              <a:r>
                <a:rPr lang="tr-TR" sz="1900" b="1" dirty="0" smtClean="0"/>
                <a:t>listesine göre </a:t>
              </a:r>
              <a:r>
                <a:rPr lang="tr-TR" sz="1900" b="1" dirty="0"/>
                <a:t>değerlendirme dışı </a:t>
              </a:r>
              <a:r>
                <a:rPr lang="tr-TR" sz="1900" b="1" dirty="0" smtClean="0"/>
                <a:t>tutulacak yapılara örnek: (II-B-4 grubu için)</a:t>
              </a:r>
              <a:endParaRPr lang="en-US" sz="1900" b="1" spc="23" dirty="0">
                <a:latin typeface="Century Gothic" panose="020B0502020202020204" pitchFamily="34" charset="0"/>
              </a:endParaRPr>
            </a:p>
          </p:txBody>
        </p:sp>
      </p:gr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6678" y="2475908"/>
            <a:ext cx="7932388" cy="4099553"/>
          </a:xfrm>
          <a:prstGeom prst="rect">
            <a:avLst/>
          </a:prstGeom>
        </p:spPr>
      </p:pic>
    </p:spTree>
    <p:extLst>
      <p:ext uri="{BB962C8B-B14F-4D97-AF65-F5344CB8AC3E}">
        <p14:creationId xmlns:p14="http://schemas.microsoft.com/office/powerpoint/2010/main" val="20953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25572"/>
            <a:ext cx="7778121" cy="461665"/>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smtClean="0">
                <a:solidFill>
                  <a:srgbClr val="FFFFFF"/>
                </a:solidFill>
                <a:latin typeface="Century Gothic" panose="020B0502020202020204" pitchFamily="34" charset="0"/>
              </a:rPr>
              <a:t>İ GRUPLARI VE KULLANIMI 14/1</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443737"/>
            <a:ext cx="8155424" cy="3127844"/>
            <a:chOff x="194196" y="-5223978"/>
            <a:chExt cx="15556242" cy="6255692"/>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5223978"/>
              <a:ext cx="14668407" cy="6255692"/>
            </a:xfrm>
            <a:prstGeom prst="rect">
              <a:avLst/>
            </a:prstGeom>
          </p:spPr>
          <p:txBody>
            <a:bodyPr wrap="square" lIns="0" tIns="0" rIns="0" bIns="0" rtlCol="0" anchor="t">
              <a:spAutoFit/>
            </a:bodyPr>
            <a:lstStyle/>
            <a:p>
              <a:pPr algn="just"/>
              <a:r>
                <a:rPr lang="tr-TR" sz="1700" b="1" dirty="0">
                  <a:solidFill>
                    <a:prstClr val="black"/>
                  </a:solidFill>
                </a:rPr>
                <a:t>14/(1): </a:t>
              </a:r>
              <a:r>
                <a:rPr lang="tr-TR" sz="1700" b="1" strike="sngStrike" dirty="0"/>
                <a:t>Yetki belgesi grupları, mesleki ve teknik yeterlikler ile ekonomik ve mali yeterlikler esas alınarak; A, B, C, D, E, F, G, H ve geçici olmak üzere gruplandırılır. Bu gruplandırmaya göre 12 </a:t>
              </a:r>
              <a:r>
                <a:rPr lang="tr-TR" sz="1700" b="1" strike="sngStrike" dirty="0" err="1"/>
                <a:t>nci</a:t>
              </a:r>
              <a:r>
                <a:rPr lang="tr-TR" sz="1700" b="1" strike="sngStrike" dirty="0"/>
                <a:t> ve 13 üncü maddelerde sayılanlarla birlikte, aşağıdaki yeterliklerin sağlanması gerekir:</a:t>
              </a:r>
            </a:p>
            <a:p>
              <a:pPr algn="just"/>
              <a:r>
                <a:rPr lang="tr-TR" sz="1700" b="1" dirty="0" smtClean="0">
                  <a:solidFill>
                    <a:srgbClr val="FF0000"/>
                  </a:solidFill>
                </a:rPr>
                <a:t>(</a:t>
              </a:r>
              <a:r>
                <a:rPr lang="tr-TR" sz="1700" b="1" dirty="0">
                  <a:solidFill>
                    <a:srgbClr val="FF0000"/>
                  </a:solidFill>
                </a:rPr>
                <a:t>Değişik:RG-3/10/2020-31263) Yetki belgesi grupları, mesleki ve teknik yeterlikler ile ekonomik ve mali yeterlikler esas alınarak; A, B, B1, C, C1, D, D1, E, E1, F, F1, G, G1, H ve geçici olmak üzere gruplandırılır. Bu gruplandırmaya göre 12 </a:t>
              </a:r>
              <a:r>
                <a:rPr lang="tr-TR" sz="1700" b="1" dirty="0" err="1">
                  <a:solidFill>
                    <a:srgbClr val="FF0000"/>
                  </a:solidFill>
                </a:rPr>
                <a:t>nci</a:t>
              </a:r>
              <a:r>
                <a:rPr lang="tr-TR" sz="1700" b="1" dirty="0">
                  <a:solidFill>
                    <a:srgbClr val="FF0000"/>
                  </a:solidFill>
                </a:rPr>
                <a:t> ve 13 üncü maddelerde sayılanlarla birlikte, aşağıdaki yeterliklerin sağlanması gerekir:</a:t>
              </a:r>
            </a:p>
            <a:p>
              <a:pPr algn="just" defTabSz="609630">
                <a:lnSpc>
                  <a:spcPts val="2800"/>
                </a:lnSpc>
              </a:pPr>
              <a:endParaRPr lang="tr-TR" sz="1700" b="1" spc="23" dirty="0" smtClean="0">
                <a:solidFill>
                  <a:srgbClr val="FF0000"/>
                </a:solidFill>
                <a:latin typeface="Century Gothic" panose="020B0502020202020204" pitchFamily="34" charset="0"/>
              </a:endParaRPr>
            </a:p>
            <a:p>
              <a:pPr algn="just" defTabSz="609630">
                <a:lnSpc>
                  <a:spcPts val="2800"/>
                </a:lnSpc>
              </a:pPr>
              <a:endParaRPr lang="tr-TR" sz="1700" b="1" spc="23" dirty="0" smtClean="0">
                <a:solidFill>
                  <a:srgbClr val="FF0000"/>
                </a:solidFill>
                <a:latin typeface="Century Gothic" panose="020B0502020202020204" pitchFamily="34" charset="0"/>
              </a:endParaRPr>
            </a:p>
            <a:p>
              <a:pPr algn="just" defTabSz="609630">
                <a:lnSpc>
                  <a:spcPts val="2800"/>
                </a:lnSpc>
              </a:pPr>
              <a:endParaRPr lang="en-US" sz="1700" b="1" spc="23" dirty="0">
                <a:solidFill>
                  <a:srgbClr val="FF0000"/>
                </a:solidFill>
                <a:latin typeface="Century Gothic" panose="020B0502020202020204" pitchFamily="34" charset="0"/>
              </a:endParaRPr>
            </a:p>
          </p:txBody>
        </p:sp>
      </p:grpSp>
      <p:pic>
        <p:nvPicPr>
          <p:cNvPr id="10" name="Resi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9990" y="3543600"/>
            <a:ext cx="7206662" cy="3190736"/>
          </a:xfrm>
          <a:prstGeom prst="rect">
            <a:avLst/>
          </a:prstGeom>
        </p:spPr>
      </p:pic>
    </p:spTree>
    <p:extLst>
      <p:ext uri="{BB962C8B-B14F-4D97-AF65-F5344CB8AC3E}">
        <p14:creationId xmlns:p14="http://schemas.microsoft.com/office/powerpoint/2010/main" val="119624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443737"/>
            <a:ext cx="8155424" cy="5001369"/>
            <a:chOff x="194196" y="-5223978"/>
            <a:chExt cx="15556242" cy="10002743"/>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5223978"/>
              <a:ext cx="14668407" cy="10002743"/>
            </a:xfrm>
            <a:prstGeom prst="rect">
              <a:avLst/>
            </a:prstGeom>
          </p:spPr>
          <p:txBody>
            <a:bodyPr wrap="square" lIns="0" tIns="0" rIns="0" bIns="0" rtlCol="0" anchor="t">
              <a:spAutoFit/>
            </a:bodyPr>
            <a:lstStyle/>
            <a:p>
              <a:pPr algn="just"/>
              <a:r>
                <a:rPr lang="tr-TR" sz="1900" b="1" dirty="0"/>
                <a:t>14/(2)</a:t>
              </a:r>
              <a:r>
                <a:rPr lang="tr-TR" b="1" strike="sngStrike" dirty="0"/>
                <a:t> Aynı veya ardışık gruplardaki ortak girişim durumunda, ortak girişimin belge grubu, yüksek gruptaki pilot ortağın veya üstlendiği iş kısmı en fazla olmak kaydıyla koordinatör ortağın belge grubunun bir üstü olarak değerlendirilir. </a:t>
              </a:r>
              <a:r>
                <a:rPr lang="tr-TR" b="1" dirty="0" smtClean="0">
                  <a:solidFill>
                    <a:srgbClr val="FF0000"/>
                  </a:solidFill>
                </a:rPr>
                <a:t>(</a:t>
              </a:r>
              <a:r>
                <a:rPr lang="tr-TR" b="1" dirty="0">
                  <a:solidFill>
                    <a:srgbClr val="FF0000"/>
                  </a:solidFill>
                </a:rPr>
                <a:t>Değişik:RG-3/10/2020-31263) Bu Yönetmelik kapsamında kurulacak ortaklıkların belge grubunun tespitinde yüksek hisseye sahip ortak pilot ortak olarak; tüm ortakların hisselerinin eşit olduğu durumda ise aksi beyan edilmedikçe belge grubu yüksek olan ortak, pilot ortak olarak kabul edilir. Ortak Girişim Beyannamesinde (Ek-6) ortaklık oranı belirtilmemişse tüm ortakların hissesinin eşit olduğu kabul edilir. Ortaklıklarda pilot/koordinatör ortağın ve diğerlerinin asgari iş deneyim tutarları dikkate alınarak ortaklık belge grubu belirlenir. Bu amaçla, ortaklık adına atanacak grubun asgari iş deneyim tutarının en az %60’ının pilot/koordinatör ortak tarafından sağlanmasının yanı sıra, en az % 25’inin diğer ortakların her biri tarafından ayrı ayrı sağlanması zorunludur. Bu hesaplamada H grubunun asgari iş deneyim tutarı </a:t>
              </a:r>
              <a:r>
                <a:rPr lang="tr-TR" b="1" dirty="0" smtClean="0">
                  <a:solidFill>
                    <a:srgbClr val="FF0000"/>
                  </a:solidFill>
                </a:rPr>
                <a:t>olarak </a:t>
              </a:r>
              <a:r>
                <a:rPr lang="tr-TR" b="1" dirty="0">
                  <a:solidFill>
                    <a:srgbClr val="FF0000"/>
                  </a:solidFill>
                </a:rPr>
                <a:t>üstlenebileceği azami iş tutarının 3/5’i esas alınır. Ortaklıklar ile başka ortaklıkların/kişilerin ortaklığı durumunda ise, ortakların bu fıkra hükmüne göre elde ettikleri grup dikkate alınmaz, ortaklığa giren tüm gerçek/tüzel kişilerin yeterliklerine göre elde ettikleri kendi belge grupları üzerinden hesaplama yapılır.</a:t>
              </a:r>
              <a:endParaRPr lang="en-US" b="1" dirty="0">
                <a:solidFill>
                  <a:srgbClr val="FF0000"/>
                </a:solidFill>
              </a:endParaRPr>
            </a:p>
          </p:txBody>
        </p:sp>
      </p:grpSp>
      <p:sp>
        <p:nvSpPr>
          <p:cNvPr id="17" name="TextBox 7"/>
          <p:cNvSpPr txBox="1"/>
          <p:nvPr/>
        </p:nvSpPr>
        <p:spPr>
          <a:xfrm>
            <a:off x="4176678" y="425572"/>
            <a:ext cx="7778121" cy="461665"/>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smtClean="0">
                <a:solidFill>
                  <a:srgbClr val="FFFFFF"/>
                </a:solidFill>
                <a:latin typeface="Century Gothic" panose="020B0502020202020204" pitchFamily="34" charset="0"/>
              </a:rPr>
              <a:t>İ GRUPLARI VE KULLANIMI 14/2</a:t>
            </a:r>
            <a:endParaRPr lang="en-US" sz="2333" b="1" spc="84"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76476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319285"/>
            <a:ext cx="8155424" cy="3201320"/>
            <a:chOff x="194196" y="-5472882"/>
            <a:chExt cx="15556242" cy="6402644"/>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87014" y="-5472882"/>
              <a:ext cx="14668407" cy="6217090"/>
            </a:xfrm>
            <a:prstGeom prst="rect">
              <a:avLst/>
            </a:prstGeom>
          </p:spPr>
          <p:txBody>
            <a:bodyPr wrap="square" lIns="0" tIns="0" rIns="0" bIns="0" rtlCol="0" anchor="t">
              <a:spAutoFit/>
            </a:bodyPr>
            <a:lstStyle/>
            <a:p>
              <a:pPr algn="just"/>
              <a:r>
                <a:rPr lang="tr-TR" sz="1900" b="1" dirty="0">
                  <a:solidFill>
                    <a:prstClr val="black"/>
                  </a:solidFill>
                </a:rPr>
                <a:t>14</a:t>
              </a:r>
              <a:r>
                <a:rPr lang="tr-TR" sz="1900" b="1" dirty="0" smtClean="0">
                  <a:solidFill>
                    <a:prstClr val="black"/>
                  </a:solidFill>
                </a:rPr>
                <a:t>/</a:t>
              </a:r>
              <a:r>
                <a:rPr lang="tr-TR" sz="2000" b="1" dirty="0" smtClean="0"/>
                <a:t>(</a:t>
              </a:r>
              <a:r>
                <a:rPr lang="tr-TR" sz="2000" b="1" dirty="0"/>
                <a:t>3) </a:t>
              </a:r>
              <a:r>
                <a:rPr lang="tr-TR" sz="2200" b="1" dirty="0">
                  <a:solidFill>
                    <a:srgbClr val="FF0000"/>
                  </a:solidFill>
                </a:rPr>
                <a:t>(Değişik:RG-3/10/2020-31263) Bu Yönetmelik kapsamında yetki belgesi grubu sahibi yapı müteahhitlerinden;</a:t>
              </a:r>
            </a:p>
            <a:p>
              <a:pPr algn="just"/>
              <a:r>
                <a:rPr lang="tr-TR" sz="1100" dirty="0">
                  <a:solidFill>
                    <a:srgbClr val="FF0000"/>
                  </a:solidFill>
                </a:rPr>
                <a:t>a) B, B1, C, C1, D, D1 ve E grubundakiler, yapı yaklaşık maliyeti, belge grubunun gerektirdiği asgari iş deneyim tutarını geçmeyen yapım işlerini,</a:t>
              </a:r>
            </a:p>
            <a:p>
              <a:pPr algn="just"/>
              <a:r>
                <a:rPr lang="tr-TR" sz="1100" dirty="0">
                  <a:solidFill>
                    <a:srgbClr val="FF0000"/>
                  </a:solidFill>
                </a:rPr>
                <a:t>b) G ve G1 grubundakiler, yapı yaklaşık maliyeti, belge grubunun gerektirdiği asgari iş deneyim tutarının 1,5 katını; F grubundakiler 2 katını; F1 grubundakiler 1,75 katını; E1 grubundakiler ise 4/3 katını geçmeyen yapım işlerini,</a:t>
              </a:r>
            </a:p>
            <a:p>
              <a:pPr algn="just"/>
              <a:r>
                <a:rPr lang="tr-TR" sz="1100" dirty="0">
                  <a:solidFill>
                    <a:srgbClr val="FF0000"/>
                  </a:solidFill>
                </a:rPr>
                <a:t>c) H grubundakiler, yapı yaklaşık maliyeti, G1 belge grubunun gerektirdiği asgari iş deneyim tutarının 5/6’sını geçmeyen yapım işlerini,</a:t>
              </a:r>
            </a:p>
            <a:p>
              <a:pPr algn="just"/>
              <a:r>
                <a:rPr lang="tr-TR" sz="1100" dirty="0">
                  <a:solidFill>
                    <a:srgbClr val="FF0000"/>
                  </a:solidFill>
                </a:rPr>
                <a:t>üstlenebilirler. Hesaplamada 13 üncü maddenin ikinci fıkrasının (a) bendinde sayılan iş grupları haricindeki iş kısımları maliyete dâhil edilmez.</a:t>
              </a:r>
            </a:p>
            <a:p>
              <a:pPr algn="just"/>
              <a:r>
                <a:rPr lang="tr-TR" sz="1100" dirty="0">
                  <a:solidFill>
                    <a:srgbClr val="FF0000"/>
                  </a:solidFill>
                </a:rPr>
                <a:t>ç) A grubu için bir kısıtlama uygulanmaz.</a:t>
              </a:r>
            </a:p>
            <a:p>
              <a:pPr algn="just" defTabSz="609630">
                <a:lnSpc>
                  <a:spcPts val="2800"/>
                </a:lnSpc>
              </a:pPr>
              <a:endParaRPr lang="tr-TR" sz="1900" b="1" spc="23" dirty="0" smtClean="0">
                <a:solidFill>
                  <a:srgbClr val="FF0000"/>
                </a:solidFill>
                <a:latin typeface="Century Gothic" panose="020B0502020202020204" pitchFamily="34" charset="0"/>
              </a:endParaRPr>
            </a:p>
            <a:p>
              <a:pPr algn="just" defTabSz="609630">
                <a:lnSpc>
                  <a:spcPts val="2800"/>
                </a:lnSpc>
              </a:pPr>
              <a:endParaRPr lang="tr-TR" sz="1900" b="1" spc="23" dirty="0" smtClean="0">
                <a:solidFill>
                  <a:srgbClr val="FF0000"/>
                </a:solidFill>
                <a:latin typeface="Century Gothic" panose="020B0502020202020204" pitchFamily="34" charset="0"/>
              </a:endParaRPr>
            </a:p>
            <a:p>
              <a:pPr algn="just" defTabSz="609630">
                <a:lnSpc>
                  <a:spcPts val="2800"/>
                </a:lnSpc>
              </a:pPr>
              <a:endParaRPr lang="en-US" sz="1900" b="1" spc="23" dirty="0">
                <a:solidFill>
                  <a:srgbClr val="FF0000"/>
                </a:solidFill>
                <a:latin typeface="Century Gothic" panose="020B0502020202020204" pitchFamily="34" charset="0"/>
              </a:endParaRPr>
            </a:p>
          </p:txBody>
        </p:sp>
      </p:grpSp>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9301" y="3344240"/>
            <a:ext cx="7689973" cy="3391647"/>
          </a:xfrm>
          <a:prstGeom prst="rect">
            <a:avLst/>
          </a:prstGeom>
        </p:spPr>
      </p:pic>
      <p:sp>
        <p:nvSpPr>
          <p:cNvPr id="19" name="TextBox 7"/>
          <p:cNvSpPr txBox="1"/>
          <p:nvPr/>
        </p:nvSpPr>
        <p:spPr>
          <a:xfrm>
            <a:off x="4176678" y="425572"/>
            <a:ext cx="7778121" cy="461665"/>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smtClean="0">
                <a:solidFill>
                  <a:srgbClr val="FFFFFF"/>
                </a:solidFill>
                <a:latin typeface="Century Gothic" panose="020B0502020202020204" pitchFamily="34" charset="0"/>
              </a:rPr>
              <a:t>İ GRUPLARI VE KULLANIMI 14/3</a:t>
            </a:r>
            <a:endParaRPr lang="en-US" sz="2333" b="1" spc="84"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483976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772200"/>
            <a:ext cx="8155424" cy="2749471"/>
            <a:chOff x="194196" y="-4567051"/>
            <a:chExt cx="15556242" cy="5498945"/>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4567051"/>
              <a:ext cx="14668407" cy="5498945"/>
            </a:xfrm>
            <a:prstGeom prst="rect">
              <a:avLst/>
            </a:prstGeom>
          </p:spPr>
          <p:txBody>
            <a:bodyPr wrap="square" lIns="0" tIns="0" rIns="0" bIns="0" rtlCol="0" anchor="t">
              <a:spAutoFit/>
            </a:bodyPr>
            <a:lstStyle/>
            <a:p>
              <a:pPr algn="just"/>
              <a:r>
                <a:rPr lang="tr-TR" sz="2200" b="1" dirty="0" smtClean="0"/>
                <a:t>14/(5</a:t>
              </a:r>
              <a:r>
                <a:rPr lang="tr-TR" sz="2200" b="1" dirty="0"/>
                <a:t>) </a:t>
              </a:r>
              <a:r>
                <a:rPr lang="tr-TR" sz="2200" b="1" i="1" strike="sngStrike" dirty="0"/>
                <a:t>Yapı yaklaşık maliyetine esas alınan birim maliyetlerin yılı içerisinde yayımlanmasına kadar geçen süre içerisinde,  birim maliyetlere eşik değerde yapılan güncelleme oranı uygulanır. </a:t>
              </a:r>
              <a:r>
                <a:rPr lang="tr-TR" sz="2200" b="1" dirty="0">
                  <a:solidFill>
                    <a:srgbClr val="FF0000"/>
                  </a:solidFill>
                </a:rPr>
                <a:t>(Değişik:RG-3/10/2020-31263) Üçüncü fıkrada yer alan iş miktarlarının kontrolünde, yapı maliyeti, sözleşme tarihindeki rayiçlere göre hesaplanır.</a:t>
              </a:r>
            </a:p>
            <a:p>
              <a:pPr algn="just" defTabSz="609630">
                <a:lnSpc>
                  <a:spcPts val="2800"/>
                </a:lnSpc>
              </a:pPr>
              <a:endParaRPr lang="tr-TR" sz="2200" b="1" spc="23" dirty="0" smtClean="0">
                <a:solidFill>
                  <a:srgbClr val="FF0000"/>
                </a:solidFill>
                <a:latin typeface="Century Gothic" panose="020B0502020202020204" pitchFamily="34" charset="0"/>
              </a:endParaRPr>
            </a:p>
            <a:p>
              <a:pPr algn="just" defTabSz="609630">
                <a:lnSpc>
                  <a:spcPts val="2800"/>
                </a:lnSpc>
              </a:pPr>
              <a:endParaRPr lang="en-US" sz="2200" b="1" spc="23" dirty="0">
                <a:solidFill>
                  <a:srgbClr val="FF0000"/>
                </a:solidFill>
                <a:latin typeface="Century Gothic" panose="020B0502020202020204" pitchFamily="34" charset="0"/>
              </a:endParaRPr>
            </a:p>
          </p:txBody>
        </p:sp>
      </p:grpSp>
      <p:sp>
        <p:nvSpPr>
          <p:cNvPr id="18" name="TextBox 7"/>
          <p:cNvSpPr txBox="1"/>
          <p:nvPr/>
        </p:nvSpPr>
        <p:spPr>
          <a:xfrm>
            <a:off x="4176678" y="425572"/>
            <a:ext cx="7778121" cy="461665"/>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smtClean="0">
                <a:solidFill>
                  <a:srgbClr val="FFFFFF"/>
                </a:solidFill>
                <a:latin typeface="Century Gothic" panose="020B0502020202020204" pitchFamily="34" charset="0"/>
              </a:rPr>
              <a:t>İ GRUPLARI VE KULLANIMI 14/5</a:t>
            </a:r>
            <a:endParaRPr lang="en-US" sz="2333" b="1" spc="84"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9234070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449625"/>
            <a:ext cx="12192000" cy="2507453"/>
            <a:chOff x="0" y="0"/>
            <a:chExt cx="24911385" cy="5014905"/>
          </a:xfrm>
        </p:grpSpPr>
        <p:sp>
          <p:nvSpPr>
            <p:cNvPr id="3" name="AutoShape 3"/>
            <p:cNvSpPr/>
            <p:nvPr/>
          </p:nvSpPr>
          <p:spPr>
            <a:xfrm>
              <a:off x="0" y="786102"/>
              <a:ext cx="24911385" cy="4228804"/>
            </a:xfrm>
            <a:prstGeom prst="rect">
              <a:avLst/>
            </a:prstGeom>
            <a:solidFill>
              <a:srgbClr val="020301"/>
            </a:solidFill>
          </p:spPr>
        </p:sp>
        <p:grpSp>
          <p:nvGrpSpPr>
            <p:cNvPr id="4" name="Group 4"/>
            <p:cNvGrpSpPr/>
            <p:nvPr/>
          </p:nvGrpSpPr>
          <p:grpSpPr>
            <a:xfrm>
              <a:off x="1635292" y="0"/>
              <a:ext cx="1558232" cy="956493"/>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020301"/>
              </a:solidFill>
            </p:spPr>
          </p:sp>
        </p:grpSp>
      </p:grpSp>
      <p:pic>
        <p:nvPicPr>
          <p:cNvPr id="6" name="Picture 6"/>
          <p:cNvPicPr>
            <a:picLocks noChangeAspect="1"/>
          </p:cNvPicPr>
          <p:nvPr/>
        </p:nvPicPr>
        <p:blipFill>
          <a:blip r:embed="rId2"/>
          <a:srcRect/>
          <a:stretch>
            <a:fillRect/>
          </a:stretch>
        </p:blipFill>
        <p:spPr>
          <a:xfrm>
            <a:off x="8510847" y="1057525"/>
            <a:ext cx="3602475" cy="2536508"/>
          </a:xfrm>
          <a:prstGeom prst="rect">
            <a:avLst/>
          </a:prstGeom>
        </p:spPr>
      </p:pic>
      <p:pic>
        <p:nvPicPr>
          <p:cNvPr id="7" name="Picture 7"/>
          <p:cNvPicPr>
            <a:picLocks noChangeAspect="1"/>
          </p:cNvPicPr>
          <p:nvPr/>
        </p:nvPicPr>
        <p:blipFill>
          <a:blip r:embed="rId3">
            <a:alphaModFix amt="25000"/>
          </a:blip>
          <a:srcRect t="19946" b="19946"/>
          <a:stretch>
            <a:fillRect/>
          </a:stretch>
        </p:blipFill>
        <p:spPr>
          <a:xfrm>
            <a:off x="0" y="0"/>
            <a:ext cx="12192000" cy="4825373"/>
          </a:xfrm>
          <a:prstGeom prst="rect">
            <a:avLst/>
          </a:prstGeom>
        </p:spPr>
      </p:pic>
      <p:grpSp>
        <p:nvGrpSpPr>
          <p:cNvPr id="8" name="Group 8"/>
          <p:cNvGrpSpPr/>
          <p:nvPr/>
        </p:nvGrpSpPr>
        <p:grpSpPr>
          <a:xfrm>
            <a:off x="685801" y="206696"/>
            <a:ext cx="7825047" cy="4312585"/>
            <a:chOff x="0" y="9525"/>
            <a:chExt cx="15650095" cy="8625169"/>
          </a:xfrm>
        </p:grpSpPr>
        <p:sp>
          <p:nvSpPr>
            <p:cNvPr id="9" name="TextBox 9"/>
            <p:cNvSpPr txBox="1"/>
            <p:nvPr/>
          </p:nvSpPr>
          <p:spPr>
            <a:xfrm>
              <a:off x="0" y="9525"/>
              <a:ext cx="15650091" cy="2257028"/>
            </a:xfrm>
            <a:prstGeom prst="rect">
              <a:avLst/>
            </a:prstGeom>
          </p:spPr>
          <p:txBody>
            <a:bodyPr lIns="0" tIns="0" rIns="0" bIns="0" rtlCol="0" anchor="t">
              <a:spAutoFit/>
            </a:bodyPr>
            <a:lstStyle/>
            <a:p>
              <a:pPr defTabSz="609630">
                <a:lnSpc>
                  <a:spcPts val="4384"/>
                </a:lnSpc>
              </a:pPr>
              <a:r>
                <a:rPr lang="en-US" sz="3715" b="1" spc="37" dirty="0" smtClean="0">
                  <a:solidFill>
                    <a:srgbClr val="FF0000"/>
                  </a:solidFill>
                  <a:latin typeface="Century Gothic" panose="020B0502020202020204" pitchFamily="34" charset="0"/>
                </a:rPr>
                <a:t>YÖNETMEL</a:t>
              </a:r>
              <a:r>
                <a:rPr lang="tr-TR" sz="3715" b="1" spc="37" dirty="0">
                  <a:solidFill>
                    <a:srgbClr val="FF0000"/>
                  </a:solidFill>
                  <a:latin typeface="Century Gothic" panose="020B0502020202020204" pitchFamily="34" charset="0"/>
                </a:rPr>
                <a:t>İ</a:t>
              </a:r>
              <a:r>
                <a:rPr lang="en-US" sz="3715" b="1" spc="37" dirty="0" smtClean="0">
                  <a:solidFill>
                    <a:srgbClr val="FF0000"/>
                  </a:solidFill>
                  <a:latin typeface="Century Gothic" panose="020B0502020202020204" pitchFamily="34" charset="0"/>
                </a:rPr>
                <a:t>K</a:t>
              </a:r>
              <a:r>
                <a:rPr lang="tr-TR" sz="3715" b="1" spc="37" dirty="0" smtClean="0">
                  <a:solidFill>
                    <a:srgbClr val="FF0000"/>
                  </a:solidFill>
                  <a:latin typeface="Century Gothic" panose="020B0502020202020204" pitchFamily="34" charset="0"/>
                </a:rPr>
                <a:t>TEKİ DEĞİŞİKLİKLER</a:t>
              </a:r>
              <a:r>
                <a:rPr lang="en-US" sz="3715" b="1" spc="37" dirty="0" smtClean="0">
                  <a:solidFill>
                    <a:srgbClr val="FF0000"/>
                  </a:solidFill>
                  <a:latin typeface="Century Gothic" panose="020B0502020202020204" pitchFamily="34" charset="0"/>
                </a:rPr>
                <a:t> </a:t>
              </a:r>
              <a:r>
                <a:rPr lang="en-US" sz="3715" b="1" spc="37" dirty="0">
                  <a:solidFill>
                    <a:srgbClr val="FF0000"/>
                  </a:solidFill>
                  <a:latin typeface="Century Gothic" panose="020B0502020202020204" pitchFamily="34" charset="0"/>
                </a:rPr>
                <a:t>DOĞRULTUSUNDA;</a:t>
              </a:r>
            </a:p>
          </p:txBody>
        </p:sp>
        <p:sp>
          <p:nvSpPr>
            <p:cNvPr id="10" name="TextBox 10"/>
            <p:cNvSpPr txBox="1"/>
            <p:nvPr/>
          </p:nvSpPr>
          <p:spPr>
            <a:xfrm>
              <a:off x="0" y="2709997"/>
              <a:ext cx="15650095" cy="5924697"/>
            </a:xfrm>
            <a:prstGeom prst="rect">
              <a:avLst/>
            </a:prstGeom>
          </p:spPr>
          <p:txBody>
            <a:bodyPr lIns="0" tIns="0" rIns="0" bIns="0" rtlCol="0" anchor="t">
              <a:spAutoFit/>
            </a:bodyPr>
            <a:lstStyle/>
            <a:p>
              <a:pPr defTabSz="609630">
                <a:lnSpc>
                  <a:spcPts val="3291"/>
                </a:lnSpc>
              </a:pPr>
              <a:r>
                <a:rPr lang="en-US" sz="2531" b="1" spc="202" dirty="0">
                  <a:solidFill>
                    <a:srgbClr val="020301"/>
                  </a:solidFill>
                  <a:latin typeface="Century Gothic" panose="020B0502020202020204" pitchFamily="34" charset="0"/>
                </a:rPr>
                <a:t>YAPI RUHSATINA TÂB</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 HER TÜRLÜ YAPIM </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Ş</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NDE, YAPI MÜTEAHH</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TL</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Ğ</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N</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 ÜSTLENECEK OLAN GERÇEK VE TÜZEL K</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Ş</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LER;  EKONOM</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K VE MAL</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 MESLEK</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 VE TEKN</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K YETERL</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KLER</a:t>
              </a:r>
              <a:r>
                <a:rPr lang="tr-TR" sz="2531" b="1" spc="202" dirty="0">
                  <a:solidFill>
                    <a:srgbClr val="020301"/>
                  </a:solidFill>
                  <a:latin typeface="Century Gothic" panose="020B0502020202020204" pitchFamily="34" charset="0"/>
                </a:rPr>
                <a:t>İ</a:t>
              </a:r>
              <a:r>
                <a:rPr lang="en-US" sz="2531" b="1" spc="202" dirty="0">
                  <a:solidFill>
                    <a:srgbClr val="020301"/>
                  </a:solidFill>
                  <a:latin typeface="Century Gothic" panose="020B0502020202020204" pitchFamily="34" charset="0"/>
                </a:rPr>
                <a:t> ESAS ALINARAK; </a:t>
              </a:r>
              <a:r>
                <a:rPr lang="en-US" sz="2531" b="1" spc="202" dirty="0">
                  <a:solidFill>
                    <a:srgbClr val="FF0000"/>
                  </a:solidFill>
                  <a:latin typeface="Century Gothic" panose="020B0502020202020204" pitchFamily="34" charset="0"/>
                </a:rPr>
                <a:t>A, </a:t>
              </a:r>
              <a:r>
                <a:rPr lang="en-US" sz="2531" b="1" spc="202" dirty="0" smtClean="0">
                  <a:solidFill>
                    <a:srgbClr val="FF0000"/>
                  </a:solidFill>
                  <a:latin typeface="Century Gothic" panose="020B0502020202020204" pitchFamily="34" charset="0"/>
                </a:rPr>
                <a:t>B,</a:t>
              </a:r>
              <a:r>
                <a:rPr lang="tr-TR" sz="2531" b="1" spc="202" dirty="0" smtClean="0">
                  <a:solidFill>
                    <a:srgbClr val="FF0000"/>
                  </a:solidFill>
                  <a:latin typeface="Century Gothic" panose="020B0502020202020204" pitchFamily="34" charset="0"/>
                </a:rPr>
                <a:t> B1, </a:t>
              </a:r>
              <a:r>
                <a:rPr lang="en-US" sz="2531" b="1" spc="202" dirty="0" smtClean="0">
                  <a:solidFill>
                    <a:srgbClr val="FF0000"/>
                  </a:solidFill>
                  <a:latin typeface="Century Gothic" panose="020B0502020202020204" pitchFamily="34" charset="0"/>
                </a:rPr>
                <a:t>C,</a:t>
              </a:r>
              <a:r>
                <a:rPr lang="tr-TR" sz="2531" b="1" spc="202" dirty="0" smtClean="0">
                  <a:solidFill>
                    <a:srgbClr val="FF0000"/>
                  </a:solidFill>
                  <a:latin typeface="Century Gothic" panose="020B0502020202020204" pitchFamily="34" charset="0"/>
                </a:rPr>
                <a:t> C1,</a:t>
              </a:r>
              <a:r>
                <a:rPr lang="en-US" sz="2531" b="1" spc="202" dirty="0" smtClean="0">
                  <a:solidFill>
                    <a:srgbClr val="FF0000"/>
                  </a:solidFill>
                  <a:latin typeface="Century Gothic" panose="020B0502020202020204" pitchFamily="34" charset="0"/>
                </a:rPr>
                <a:t> </a:t>
              </a:r>
              <a:r>
                <a:rPr lang="en-US" sz="2531" b="1" spc="202" dirty="0">
                  <a:solidFill>
                    <a:srgbClr val="FF0000"/>
                  </a:solidFill>
                  <a:latin typeface="Century Gothic" panose="020B0502020202020204" pitchFamily="34" charset="0"/>
                </a:rPr>
                <a:t>D</a:t>
              </a:r>
              <a:r>
                <a:rPr lang="en-US" sz="2531" b="1" spc="202" dirty="0" smtClean="0">
                  <a:solidFill>
                    <a:srgbClr val="FF0000"/>
                  </a:solidFill>
                  <a:latin typeface="Century Gothic" panose="020B0502020202020204" pitchFamily="34" charset="0"/>
                </a:rPr>
                <a:t>,</a:t>
              </a:r>
              <a:r>
                <a:rPr lang="tr-TR" sz="2531" b="1" spc="202" dirty="0" smtClean="0">
                  <a:solidFill>
                    <a:srgbClr val="FF0000"/>
                  </a:solidFill>
                  <a:latin typeface="Century Gothic" panose="020B0502020202020204" pitchFamily="34" charset="0"/>
                </a:rPr>
                <a:t> D1,</a:t>
              </a:r>
              <a:r>
                <a:rPr lang="en-US" sz="2531" b="1" spc="202" dirty="0" smtClean="0">
                  <a:solidFill>
                    <a:srgbClr val="FF0000"/>
                  </a:solidFill>
                  <a:latin typeface="Century Gothic" panose="020B0502020202020204" pitchFamily="34" charset="0"/>
                </a:rPr>
                <a:t> </a:t>
              </a:r>
              <a:r>
                <a:rPr lang="en-US" sz="2531" b="1" spc="202" dirty="0">
                  <a:solidFill>
                    <a:srgbClr val="FF0000"/>
                  </a:solidFill>
                  <a:latin typeface="Century Gothic" panose="020B0502020202020204" pitchFamily="34" charset="0"/>
                </a:rPr>
                <a:t>E</a:t>
              </a:r>
              <a:r>
                <a:rPr lang="en-US" sz="2531" b="1" spc="202" dirty="0" smtClean="0">
                  <a:solidFill>
                    <a:srgbClr val="FF0000"/>
                  </a:solidFill>
                  <a:latin typeface="Century Gothic" panose="020B0502020202020204" pitchFamily="34" charset="0"/>
                </a:rPr>
                <a:t>,</a:t>
              </a:r>
              <a:r>
                <a:rPr lang="tr-TR" sz="2531" b="1" spc="202" dirty="0" smtClean="0">
                  <a:solidFill>
                    <a:srgbClr val="FF0000"/>
                  </a:solidFill>
                  <a:latin typeface="Century Gothic" panose="020B0502020202020204" pitchFamily="34" charset="0"/>
                </a:rPr>
                <a:t> E1,</a:t>
              </a:r>
              <a:r>
                <a:rPr lang="en-US" sz="2531" b="1" spc="202" dirty="0" smtClean="0">
                  <a:solidFill>
                    <a:srgbClr val="FF0000"/>
                  </a:solidFill>
                  <a:latin typeface="Century Gothic" panose="020B0502020202020204" pitchFamily="34" charset="0"/>
                </a:rPr>
                <a:t> </a:t>
              </a:r>
              <a:r>
                <a:rPr lang="en-US" sz="2531" b="1" spc="202" dirty="0">
                  <a:solidFill>
                    <a:srgbClr val="FF0000"/>
                  </a:solidFill>
                  <a:latin typeface="Century Gothic" panose="020B0502020202020204" pitchFamily="34" charset="0"/>
                </a:rPr>
                <a:t>F</a:t>
              </a:r>
              <a:r>
                <a:rPr lang="en-US" sz="2531" b="1" spc="202" dirty="0" smtClean="0">
                  <a:solidFill>
                    <a:srgbClr val="FF0000"/>
                  </a:solidFill>
                  <a:latin typeface="Century Gothic" panose="020B0502020202020204" pitchFamily="34" charset="0"/>
                </a:rPr>
                <a:t>,</a:t>
              </a:r>
              <a:r>
                <a:rPr lang="tr-TR" sz="2531" b="1" spc="202" dirty="0" smtClean="0">
                  <a:solidFill>
                    <a:srgbClr val="FF0000"/>
                  </a:solidFill>
                  <a:latin typeface="Century Gothic" panose="020B0502020202020204" pitchFamily="34" charset="0"/>
                </a:rPr>
                <a:t> F1,</a:t>
              </a:r>
              <a:r>
                <a:rPr lang="en-US" sz="2531" b="1" spc="202" dirty="0" smtClean="0">
                  <a:solidFill>
                    <a:srgbClr val="FF0000"/>
                  </a:solidFill>
                  <a:latin typeface="Century Gothic" panose="020B0502020202020204" pitchFamily="34" charset="0"/>
                </a:rPr>
                <a:t> G,</a:t>
              </a:r>
              <a:r>
                <a:rPr lang="tr-TR" sz="2531" b="1" spc="202" dirty="0">
                  <a:solidFill>
                    <a:srgbClr val="FF0000"/>
                  </a:solidFill>
                  <a:latin typeface="Century Gothic" panose="020B0502020202020204" pitchFamily="34" charset="0"/>
                </a:rPr>
                <a:t> </a:t>
              </a:r>
              <a:r>
                <a:rPr lang="tr-TR" sz="2531" b="1" spc="202" dirty="0" smtClean="0">
                  <a:solidFill>
                    <a:srgbClr val="FF0000"/>
                  </a:solidFill>
                  <a:latin typeface="Century Gothic" panose="020B0502020202020204" pitchFamily="34" charset="0"/>
                </a:rPr>
                <a:t>G1,</a:t>
              </a:r>
              <a:r>
                <a:rPr lang="en-US" sz="2531" b="1" spc="202" dirty="0" smtClean="0">
                  <a:solidFill>
                    <a:srgbClr val="FF0000"/>
                  </a:solidFill>
                  <a:latin typeface="Century Gothic" panose="020B0502020202020204" pitchFamily="34" charset="0"/>
                </a:rPr>
                <a:t> </a:t>
              </a:r>
              <a:r>
                <a:rPr lang="en-US" sz="2531" b="1" spc="202" dirty="0">
                  <a:solidFill>
                    <a:srgbClr val="FF0000"/>
                  </a:solidFill>
                  <a:latin typeface="Century Gothic" panose="020B0502020202020204" pitchFamily="34" charset="0"/>
                </a:rPr>
                <a:t>H VE GEÇ</a:t>
              </a:r>
              <a:r>
                <a:rPr lang="tr-TR" sz="2531" b="1" spc="202" dirty="0">
                  <a:solidFill>
                    <a:srgbClr val="FF0000"/>
                  </a:solidFill>
                  <a:latin typeface="Century Gothic" panose="020B0502020202020204" pitchFamily="34" charset="0"/>
                </a:rPr>
                <a:t>İ</a:t>
              </a:r>
              <a:r>
                <a:rPr lang="en-US" sz="2531" b="1" spc="202" dirty="0">
                  <a:solidFill>
                    <a:srgbClr val="FF0000"/>
                  </a:solidFill>
                  <a:latin typeface="Century Gothic" panose="020B0502020202020204" pitchFamily="34" charset="0"/>
                </a:rPr>
                <a:t>C</a:t>
              </a:r>
              <a:r>
                <a:rPr lang="tr-TR" sz="2531" b="1" spc="202" dirty="0">
                  <a:solidFill>
                    <a:srgbClr val="FF0000"/>
                  </a:solidFill>
                  <a:latin typeface="Century Gothic" panose="020B0502020202020204" pitchFamily="34" charset="0"/>
                </a:rPr>
                <a:t>İ</a:t>
              </a:r>
              <a:r>
                <a:rPr lang="en-US" sz="2531" b="1" spc="202" dirty="0">
                  <a:solidFill>
                    <a:srgbClr val="020301"/>
                  </a:solidFill>
                  <a:latin typeface="Century Gothic" panose="020B0502020202020204" pitchFamily="34" charset="0"/>
                </a:rPr>
                <a:t> OLMAK ÜZERE </a:t>
              </a:r>
              <a:r>
                <a:rPr lang="tr-TR" sz="2531" b="1" spc="202" dirty="0" smtClean="0">
                  <a:solidFill>
                    <a:srgbClr val="020301"/>
                  </a:solidFill>
                  <a:latin typeface="Century Gothic" panose="020B0502020202020204" pitchFamily="34" charset="0"/>
                </a:rPr>
                <a:t>SINIFLANDIRILMAKTADIR</a:t>
              </a:r>
              <a:r>
                <a:rPr lang="en-US" sz="2531" b="1" spc="202" dirty="0" smtClean="0">
                  <a:solidFill>
                    <a:srgbClr val="020301"/>
                  </a:solidFill>
                  <a:latin typeface="Century Gothic" panose="020B0502020202020204" pitchFamily="34" charset="0"/>
                </a:rPr>
                <a:t>.</a:t>
              </a:r>
              <a:endParaRPr lang="en-US" sz="2531" b="1" spc="202" dirty="0">
                <a:solidFill>
                  <a:srgbClr val="020301"/>
                </a:solidFill>
                <a:latin typeface="Century Gothic" panose="020B0502020202020204" pitchFamily="34" charset="0"/>
              </a:endParaRPr>
            </a:p>
          </p:txBody>
        </p:sp>
      </p:grpSp>
      <p:pic>
        <p:nvPicPr>
          <p:cNvPr id="11" name="Picture 11"/>
          <p:cNvPicPr>
            <a:picLocks noChangeAspect="1"/>
          </p:cNvPicPr>
          <p:nvPr/>
        </p:nvPicPr>
        <p:blipFill rotWithShape="1">
          <a:blip r:embed="rId4">
            <a:alphaModFix amt="82000"/>
          </a:blip>
          <a:srcRect l="2736" t="16560" b="50657"/>
          <a:stretch/>
        </p:blipFill>
        <p:spPr>
          <a:xfrm>
            <a:off x="0" y="4825374"/>
            <a:ext cx="12192000" cy="2131704"/>
          </a:xfrm>
          <a:prstGeom prst="rect">
            <a:avLst/>
          </a:prstGeom>
        </p:spPr>
      </p:pic>
    </p:spTree>
    <p:extLst>
      <p:ext uri="{BB962C8B-B14F-4D97-AF65-F5344CB8AC3E}">
        <p14:creationId xmlns:p14="http://schemas.microsoft.com/office/powerpoint/2010/main" val="16231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9" y="222504"/>
            <a:ext cx="7778121" cy="461665"/>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GRUBUNUN </a:t>
            </a:r>
            <a:r>
              <a:rPr lang="tr-TR" sz="2333" b="1" spc="84" dirty="0" smtClean="0">
                <a:solidFill>
                  <a:srgbClr val="FFFFFF"/>
                </a:solidFill>
                <a:latin typeface="Century Gothic" panose="020B0502020202020204" pitchFamily="34" charset="0"/>
              </a:rPr>
              <a:t>TESPİTİ 16/3</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772200"/>
            <a:ext cx="8155424" cy="3498394"/>
            <a:chOff x="194196" y="-4567051"/>
            <a:chExt cx="15556242" cy="6996792"/>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4567051"/>
              <a:ext cx="14668407" cy="6996792"/>
            </a:xfrm>
            <a:prstGeom prst="rect">
              <a:avLst/>
            </a:prstGeom>
          </p:spPr>
          <p:txBody>
            <a:bodyPr wrap="square" lIns="0" tIns="0" rIns="0" bIns="0" rtlCol="0" anchor="t">
              <a:spAutoFit/>
            </a:bodyPr>
            <a:lstStyle/>
            <a:p>
              <a:pPr algn="just"/>
              <a:r>
                <a:rPr lang="tr-TR" sz="2400" b="1" dirty="0" smtClean="0"/>
                <a:t>16/(3</a:t>
              </a:r>
              <a:r>
                <a:rPr lang="tr-TR" sz="2400" b="1" dirty="0"/>
                <a:t>) </a:t>
              </a:r>
              <a:r>
                <a:rPr lang="tr-TR" sz="2200" b="1" i="1" strike="sngStrike" dirty="0" smtClean="0"/>
                <a:t>Toplu </a:t>
              </a:r>
              <a:r>
                <a:rPr lang="tr-TR" sz="2200" b="1" i="1" strike="sngStrike" dirty="0"/>
                <a:t>yapı niteliğindeki yapıların iş deneyim belgelerindeki miktarlar toplanmak suretiyle tek iş deneyimi olarak değerlendirilir</a:t>
              </a:r>
              <a:r>
                <a:rPr lang="tr-TR" sz="2200" b="1" i="1" strike="sngStrike" dirty="0" smtClean="0"/>
                <a:t>.</a:t>
              </a:r>
              <a:r>
                <a:rPr lang="tr-TR" sz="2200" b="1" i="1" dirty="0" smtClean="0"/>
                <a:t> </a:t>
              </a:r>
              <a:r>
                <a:rPr lang="tr-TR" sz="2200" b="1" dirty="0" smtClean="0">
                  <a:solidFill>
                    <a:srgbClr val="FF0000"/>
                  </a:solidFill>
                </a:rPr>
                <a:t>(</a:t>
              </a:r>
              <a:r>
                <a:rPr lang="tr-TR" sz="2200" b="1" dirty="0">
                  <a:solidFill>
                    <a:srgbClr val="FF0000"/>
                  </a:solidFill>
                </a:rPr>
                <a:t>Değişik:RG-3/10/2020-31263) Toplu yapı niteliğindeki yapıların iş deneyim belgelerindeki miktarlar, yetki belge grubunun üstlenebileceği azami iş tutarının üç katına kadar toplanmak suretiyle tek iş deneyimi olarak değerlendirilir. Bu şekilde yapılacak toplama işleminde, tek ruhsata veya sözleşmeye konu edilmeyen ve yapı ruhsatı tarihleri arasında en fazla beş yıl süre olan iş deneyim belgeleri dikkate alınır.</a:t>
              </a:r>
            </a:p>
            <a:p>
              <a:pPr algn="just" defTabSz="609630">
                <a:lnSpc>
                  <a:spcPts val="2800"/>
                </a:lnSpc>
              </a:pPr>
              <a:endParaRPr lang="en-US" sz="2200" b="1" spc="23" dirty="0">
                <a:solidFill>
                  <a:srgbClr val="FF0000"/>
                </a:solidFill>
                <a:latin typeface="Century Gothic" panose="020B0502020202020204" pitchFamily="34" charset="0"/>
              </a:endParaRPr>
            </a:p>
          </p:txBody>
        </p:sp>
      </p:grpSp>
    </p:spTree>
    <p:extLst>
      <p:ext uri="{BB962C8B-B14F-4D97-AF65-F5344CB8AC3E}">
        <p14:creationId xmlns:p14="http://schemas.microsoft.com/office/powerpoint/2010/main" val="4017597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9" y="222504"/>
            <a:ext cx="7778121" cy="411459"/>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YETKİ BELGESİ GRUBUNUN TESPİTİ </a:t>
            </a:r>
            <a:r>
              <a:rPr lang="en-US" sz="2333" b="1" spc="84" dirty="0" smtClean="0">
                <a:solidFill>
                  <a:srgbClr val="FFFFFF"/>
                </a:solidFill>
                <a:latin typeface="Century Gothic" panose="020B0502020202020204" pitchFamily="34" charset="0"/>
              </a:rPr>
              <a:t>16/</a:t>
            </a:r>
            <a:r>
              <a:rPr lang="tr-TR" sz="2333" b="1" spc="84" dirty="0" smtClean="0">
                <a:solidFill>
                  <a:srgbClr val="FFFFFF"/>
                </a:solidFill>
                <a:latin typeface="Century Gothic" panose="020B0502020202020204" pitchFamily="34" charset="0"/>
              </a:rPr>
              <a:t>5</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511232"/>
            <a:ext cx="8155424" cy="4970591"/>
            <a:chOff x="194196" y="-4567051"/>
            <a:chExt cx="15556242" cy="10506589"/>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461439" y="-4567051"/>
              <a:ext cx="14668407" cy="10506589"/>
            </a:xfrm>
            <a:prstGeom prst="rect">
              <a:avLst/>
            </a:prstGeom>
          </p:spPr>
          <p:txBody>
            <a:bodyPr wrap="square" lIns="0" tIns="0" rIns="0" bIns="0" rtlCol="0" anchor="t">
              <a:spAutoFit/>
            </a:bodyPr>
            <a:lstStyle/>
            <a:p>
              <a:pPr algn="just"/>
              <a:r>
                <a:rPr lang="tr-TR" sz="1900" b="1" dirty="0" smtClean="0">
                  <a:solidFill>
                    <a:prstClr val="black"/>
                  </a:solidFill>
                </a:rPr>
                <a:t>16/(5)</a:t>
              </a:r>
              <a:r>
                <a:rPr lang="tr-TR" sz="1900" b="1" dirty="0">
                  <a:solidFill>
                    <a:prstClr val="black"/>
                  </a:solidFill>
                </a:rPr>
                <a:t> </a:t>
              </a:r>
              <a:r>
                <a:rPr lang="tr-TR" sz="1900" b="1" dirty="0" smtClean="0"/>
                <a:t>6 </a:t>
              </a:r>
              <a:r>
                <a:rPr lang="tr-TR" sz="1900" b="1" dirty="0" err="1"/>
                <a:t>ncı</a:t>
              </a:r>
              <a:r>
                <a:rPr lang="tr-TR" sz="1900" b="1" dirty="0"/>
                <a:t> maddenin beşinci fıkrasına göre veya mevzuatı gereği sözleşme şartı aranmayan işlerden alınan yapı kullanma izin belgeleri, 28 inci maddedeki atıflar kapsamında kat ve/veya arsa karşılığı inşaat işlerine ilişkin iş deneyim tutarının hesabı ile aynı usule göre değerlendirilir.</a:t>
              </a:r>
              <a:r>
                <a:rPr lang="tr-TR" sz="1900" b="1" dirty="0">
                  <a:solidFill>
                    <a:srgbClr val="FF0000"/>
                  </a:solidFill>
                </a:rPr>
                <a:t> (Ek cümle:RG-3/10/2020-31263) 4734 sayılı Kanun kapsamı dışında kalan kamu tüzel kişiliklerine ait işlerden geçici kabulü yapılmış olanların sözleşme bedeli de (bedel içermeyen sözleşmelerle yapılan işlerin yapı yaklaşık maliyeti) bu usule göre değerlendirilir. Bu fıkraya göre yapılacak uygulamalarda işin ilgisine göre ilk sözleşme bedelinin veya yapı yaklaşık maliyetinin en az %80’inin sözleşmesinde, ilgili İdarece onaylı yapı ruhsatı ve/veya yapı kullanma izin belgesinde/geçici kabul belgesinde belirtilen müteahhit tarafından yapıldığının yapı ruhsatı, ilgili sigorta müdürlüğünden onaylı iş yeri bildirgesi ve fatura örnekleri gibi diğer ilgili belgelerle de doğrulanması gerekir</a:t>
              </a:r>
              <a:r>
                <a:rPr lang="tr-TR" sz="1900" b="1" dirty="0" smtClean="0">
                  <a:solidFill>
                    <a:srgbClr val="FF0000"/>
                  </a:solidFill>
                </a:rPr>
                <a:t>.</a:t>
              </a:r>
            </a:p>
            <a:p>
              <a:pPr algn="just"/>
              <a:r>
                <a:rPr lang="tr-TR" sz="1900" b="1" dirty="0" smtClean="0"/>
                <a:t>16/(8)</a:t>
              </a:r>
              <a:r>
                <a:rPr lang="tr-TR" sz="1900" b="1" dirty="0">
                  <a:solidFill>
                    <a:srgbClr val="FF0000"/>
                  </a:solidFill>
                </a:rPr>
                <a:t> (Ek:RG-3/10/2020-31263) Beşinci fıkraya göre iş deneyim tutarı olarak yapı maliyetinin %60’ı alınmış yapım işlerine ait iş deneyimleri %25 fazlasıyla hesaba katılır.</a:t>
              </a:r>
              <a:endParaRPr lang="en-US" sz="1900" b="1" dirty="0">
                <a:solidFill>
                  <a:srgbClr val="FF0000"/>
                </a:solidFill>
              </a:endParaRPr>
            </a:p>
          </p:txBody>
        </p:sp>
      </p:grpSp>
    </p:spTree>
    <p:extLst>
      <p:ext uri="{BB962C8B-B14F-4D97-AF65-F5344CB8AC3E}">
        <p14:creationId xmlns:p14="http://schemas.microsoft.com/office/powerpoint/2010/main" val="374487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9" y="222504"/>
            <a:ext cx="7778121" cy="923330"/>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a:t>
            </a:r>
            <a:r>
              <a:rPr lang="en-US" sz="2333" b="1" spc="84" dirty="0" smtClean="0">
                <a:solidFill>
                  <a:srgbClr val="FFFFFF"/>
                </a:solidFill>
                <a:latin typeface="Century Gothic" panose="020B0502020202020204" pitchFamily="34" charset="0"/>
              </a:rPr>
              <a:t>BELGE</a:t>
            </a:r>
            <a:r>
              <a:rPr lang="tr-TR" sz="2333" b="1" spc="84" dirty="0" smtClean="0">
                <a:solidFill>
                  <a:srgbClr val="FFFFFF"/>
                </a:solidFill>
                <a:latin typeface="Century Gothic" panose="020B0502020202020204" pitchFamily="34" charset="0"/>
              </a:rPr>
              <a:t> GRUPLARININ GEÇERLİLİK SÜRESİ VE YENİLEME İŞLEMİ 19/1</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319285"/>
            <a:ext cx="8155424" cy="2792449"/>
            <a:chOff x="194196" y="-4972779"/>
            <a:chExt cx="15556242" cy="5902541"/>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54044" y="-4972779"/>
              <a:ext cx="14668407" cy="5237031"/>
            </a:xfrm>
            <a:prstGeom prst="rect">
              <a:avLst/>
            </a:prstGeom>
          </p:spPr>
          <p:txBody>
            <a:bodyPr wrap="square" lIns="0" tIns="0" rIns="0" bIns="0" rtlCol="0" anchor="t">
              <a:spAutoFit/>
            </a:bodyPr>
            <a:lstStyle/>
            <a:p>
              <a:pPr algn="just"/>
              <a:endParaRPr lang="tr-TR" sz="2300" b="1" dirty="0">
                <a:solidFill>
                  <a:srgbClr val="FF0000"/>
                </a:solidFill>
              </a:endParaRPr>
            </a:p>
            <a:p>
              <a:pPr algn="just"/>
              <a:r>
                <a:rPr lang="tr-TR" sz="2300" b="1" dirty="0"/>
                <a:t> </a:t>
              </a:r>
              <a:r>
                <a:rPr lang="tr-TR" sz="2300" b="1" dirty="0" smtClean="0"/>
                <a:t>19/(1</a:t>
              </a:r>
              <a:r>
                <a:rPr lang="tr-TR" sz="2300" b="1" dirty="0"/>
                <a:t>) </a:t>
              </a:r>
              <a:r>
                <a:rPr lang="tr-TR" sz="2300" b="1" i="1" strike="sngStrike" dirty="0" smtClean="0"/>
                <a:t>H </a:t>
              </a:r>
              <a:r>
                <a:rPr lang="tr-TR" sz="2300" b="1" i="1" strike="sngStrike" dirty="0"/>
                <a:t>grubu hariç, belge grubunun geçerlik süresi beş yılı geçmemek üzere iş deneyim belgelerinin geçerlik süresi kadardır. </a:t>
              </a:r>
              <a:r>
                <a:rPr lang="tr-TR" sz="2300" b="1" dirty="0" smtClean="0">
                  <a:solidFill>
                    <a:srgbClr val="FF0000"/>
                  </a:solidFill>
                </a:rPr>
                <a:t>(</a:t>
              </a:r>
              <a:r>
                <a:rPr lang="tr-TR" sz="2300" b="1" dirty="0">
                  <a:solidFill>
                    <a:srgbClr val="FF0000"/>
                  </a:solidFill>
                </a:rPr>
                <a:t>Değişik ibare:RG-21/9/2019-30895) Belge grubunun geçerlik süresi (Ek ibare:RG-3/10/2020-31263) üç yıldan az olmamak ve beş yılı geçmemek üzere iş deneyim belgelerinin geçerlik süresi kadardır.</a:t>
              </a:r>
              <a:endParaRPr lang="en-US" sz="2300" b="1" dirty="0">
                <a:solidFill>
                  <a:srgbClr val="FF0000"/>
                </a:solidFill>
              </a:endParaRPr>
            </a:p>
          </p:txBody>
        </p:sp>
      </p:grpSp>
    </p:spTree>
    <p:extLst>
      <p:ext uri="{BB962C8B-B14F-4D97-AF65-F5344CB8AC3E}">
        <p14:creationId xmlns:p14="http://schemas.microsoft.com/office/powerpoint/2010/main" val="1396747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38635"/>
            <a:ext cx="7778121" cy="461665"/>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İPTAL SONRASI İŞLEMLER 21/B</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319285"/>
            <a:ext cx="8155424" cy="4278094"/>
            <a:chOff x="194196" y="-4972779"/>
            <a:chExt cx="15556242" cy="9042824"/>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54044" y="-4972779"/>
              <a:ext cx="14668407" cy="9042824"/>
            </a:xfrm>
            <a:prstGeom prst="rect">
              <a:avLst/>
            </a:prstGeom>
          </p:spPr>
          <p:txBody>
            <a:bodyPr wrap="square" lIns="0" tIns="0" rIns="0" bIns="0" rtlCol="0" anchor="t">
              <a:spAutoFit/>
            </a:bodyPr>
            <a:lstStyle/>
            <a:p>
              <a:pPr algn="just"/>
              <a:endParaRPr lang="tr-TR" sz="2300" b="1" dirty="0">
                <a:solidFill>
                  <a:srgbClr val="FF0000"/>
                </a:solidFill>
              </a:endParaRPr>
            </a:p>
            <a:p>
              <a:pPr algn="just"/>
              <a:r>
                <a:rPr lang="tr-TR" sz="2300" b="1" dirty="0" smtClean="0"/>
                <a:t>21/(b</a:t>
              </a:r>
              <a:r>
                <a:rPr lang="tr-TR" sz="2300" b="1" dirty="0"/>
                <a:t>) </a:t>
              </a:r>
              <a:r>
                <a:rPr lang="tr-TR" sz="2300" b="1" dirty="0">
                  <a:solidFill>
                    <a:srgbClr val="FF0000"/>
                  </a:solidFill>
                </a:rPr>
                <a:t>(Değişik:RG-3/10/2020-31263) Gerçek veya tüzel kişi olması durumuna göre; ayrıca bir şahıs şirketinde ortak olmaları halinde bu şahıs şirketine, başka bir sermaye şirketinde ortak olmaları halinde ise sermayesinin yarısından fazlasına sahip olmaları kaydıyla veya haklarında yasaklama kararı bulunan sermaye şirketi ortaklarının hisseleri toplamının şirketin sermayesinin yarısından fazlasını teşkil etmesi halinde bu sermaye şirketine</a:t>
              </a:r>
              <a:r>
                <a:rPr lang="tr-TR" sz="2300" b="1" dirty="0" smtClean="0">
                  <a:solidFill>
                    <a:srgbClr val="FF0000"/>
                  </a:solidFill>
                </a:rPr>
                <a:t>,</a:t>
              </a:r>
            </a:p>
            <a:p>
              <a:pPr algn="just"/>
              <a:r>
                <a:rPr lang="tr-TR" sz="2300" b="1" dirty="0" smtClean="0">
                  <a:solidFill>
                    <a:srgbClr val="FF0000"/>
                  </a:solidFill>
                </a:rPr>
                <a:t>…</a:t>
              </a:r>
              <a:endParaRPr lang="tr-TR" sz="2300" b="1" dirty="0">
                <a:solidFill>
                  <a:srgbClr val="FF0000"/>
                </a:solidFill>
              </a:endParaRPr>
            </a:p>
            <a:p>
              <a:pPr algn="just"/>
              <a:r>
                <a:rPr lang="tr-TR" sz="2300" b="1" dirty="0"/>
                <a:t>iptal süresince, her ne şekilde müracaat edilirse edilsin, yeni yetki belge numarası verilmez.</a:t>
              </a:r>
              <a:endParaRPr lang="en-US" sz="2300" b="1" dirty="0"/>
            </a:p>
          </p:txBody>
        </p:sp>
      </p:grpSp>
    </p:spTree>
    <p:extLst>
      <p:ext uri="{BB962C8B-B14F-4D97-AF65-F5344CB8AC3E}">
        <p14:creationId xmlns:p14="http://schemas.microsoft.com/office/powerpoint/2010/main" val="4281692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38635"/>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İLGİLİ İDARENİN GÖREVLERİ 26/1</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418997"/>
            <a:ext cx="8155424" cy="4955203"/>
            <a:chOff x="194196" y="-4762013"/>
            <a:chExt cx="15556242" cy="10474064"/>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54044" y="-4762013"/>
              <a:ext cx="14668407" cy="10474064"/>
            </a:xfrm>
            <a:prstGeom prst="rect">
              <a:avLst/>
            </a:prstGeom>
          </p:spPr>
          <p:txBody>
            <a:bodyPr wrap="square" lIns="0" tIns="0" rIns="0" bIns="0" rtlCol="0" anchor="t">
              <a:spAutoFit/>
            </a:bodyPr>
            <a:lstStyle/>
            <a:p>
              <a:pPr algn="just"/>
              <a:r>
                <a:rPr lang="tr-TR" sz="2300" b="1" dirty="0"/>
                <a:t>26/(1) İdarelerce ruhsat düzenleme aşamasında, yapı müteahhitliğini üstleneceklerin belge grubunun uygunluğu ve yetki belgesi numarası elektronik ortamda kontrol edilir. Yetki belgesi numarasının bulunmaması veya iptal edilmiş olması ya da belge grubunun 14 üncü maddenin üçüncü ve altıncı fıkralarında sayılan kriterler bakımından uygun olmaması halinde, yapı ruhsatı düzenlenmez. </a:t>
              </a:r>
              <a:r>
                <a:rPr lang="tr-TR" sz="2300" b="1" dirty="0">
                  <a:solidFill>
                    <a:srgbClr val="FF0000"/>
                  </a:solidFill>
                </a:rPr>
                <a:t>(Ek cümleler:RG-3/10/2020-31263) 2 </a:t>
              </a:r>
              <a:r>
                <a:rPr lang="tr-TR" sz="2300" b="1" dirty="0" err="1">
                  <a:solidFill>
                    <a:srgbClr val="FF0000"/>
                  </a:solidFill>
                </a:rPr>
                <a:t>nci</a:t>
              </a:r>
              <a:r>
                <a:rPr lang="tr-TR" sz="2300" b="1" dirty="0">
                  <a:solidFill>
                    <a:srgbClr val="FF0000"/>
                  </a:solidFill>
                </a:rPr>
                <a:t> maddenin ikinci fıkrasında sayılan işler için yapı ruhsatı düzenlenmesi aşamasında yapı müteahhidi belirlenemeyen durumlarda, ruhsat düzenlenmesini takiben işe başlayan müteahhidin bilgileri derhal ilgili İdareye bildirilir. </a:t>
              </a:r>
              <a:r>
                <a:rPr lang="tr-TR" sz="2300" b="1" dirty="0" smtClean="0">
                  <a:solidFill>
                    <a:srgbClr val="FF0000"/>
                  </a:solidFill>
                </a:rPr>
                <a:t>Ruhsat başvurusunda </a:t>
              </a:r>
              <a:r>
                <a:rPr lang="tr-TR" sz="2300" b="1" dirty="0">
                  <a:solidFill>
                    <a:srgbClr val="FF0000"/>
                  </a:solidFill>
                </a:rPr>
                <a:t>bulunan kuruluşça, müteahhidin </a:t>
              </a:r>
              <a:r>
                <a:rPr lang="tr-TR" sz="2300" b="1" dirty="0" err="1">
                  <a:solidFill>
                    <a:srgbClr val="FF0000"/>
                  </a:solidFill>
                </a:rPr>
                <a:t>YAMBİS’te</a:t>
              </a:r>
              <a:r>
                <a:rPr lang="tr-TR" sz="2300" b="1" dirty="0">
                  <a:solidFill>
                    <a:srgbClr val="FF0000"/>
                  </a:solidFill>
                </a:rPr>
                <a:t> aktif durumda olduğunun önceden teyit edilmesi gerekir.</a:t>
              </a:r>
              <a:endParaRPr lang="en-US" sz="2300" b="1" dirty="0">
                <a:solidFill>
                  <a:srgbClr val="FF0000"/>
                </a:solidFill>
              </a:endParaRPr>
            </a:p>
          </p:txBody>
        </p:sp>
      </p:grpSp>
    </p:spTree>
    <p:extLst>
      <p:ext uri="{BB962C8B-B14F-4D97-AF65-F5344CB8AC3E}">
        <p14:creationId xmlns:p14="http://schemas.microsoft.com/office/powerpoint/2010/main" val="3478937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38635"/>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ATIFLAR 28/1</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418997"/>
            <a:ext cx="8155424" cy="5001369"/>
            <a:chOff x="194196" y="-4762013"/>
            <a:chExt cx="15556242" cy="10571647"/>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54044" y="-4762013"/>
              <a:ext cx="14668407" cy="10571647"/>
            </a:xfrm>
            <a:prstGeom prst="rect">
              <a:avLst/>
            </a:prstGeom>
          </p:spPr>
          <p:txBody>
            <a:bodyPr wrap="square" lIns="0" tIns="0" rIns="0" bIns="0" rtlCol="0" anchor="t">
              <a:spAutoFit/>
            </a:bodyPr>
            <a:lstStyle/>
            <a:p>
              <a:pPr algn="just"/>
              <a:r>
                <a:rPr lang="tr-TR" sz="2500" b="1" dirty="0" smtClean="0">
                  <a:solidFill>
                    <a:prstClr val="black"/>
                  </a:solidFill>
                </a:rPr>
                <a:t>28/(</a:t>
              </a:r>
              <a:r>
                <a:rPr lang="tr-TR" sz="2500" b="1" dirty="0">
                  <a:solidFill>
                    <a:prstClr val="black"/>
                  </a:solidFill>
                </a:rPr>
                <a:t>1) Bu Yönetmelikte tanım veya açıklama getirilmemekle birlikte atıfta bulunulan “iş deneyim belgesi”, “iş deneyim belge tutarlarının değerlendirilmesi”, “belge tutarlarının güncellenmesi”, </a:t>
              </a:r>
              <a:r>
                <a:rPr lang="tr-TR" sz="2500" b="1" dirty="0">
                  <a:solidFill>
                    <a:srgbClr val="FF0000"/>
                  </a:solidFill>
                </a:rPr>
                <a:t>(Mülga ibare:RG-3/10/2020-31263) </a:t>
              </a:r>
              <a:r>
                <a:rPr lang="tr-TR" sz="2500" b="1" i="1" strike="sngStrike" dirty="0" smtClean="0">
                  <a:solidFill>
                    <a:srgbClr val="FF0000"/>
                  </a:solidFill>
                </a:rPr>
                <a:t>(eşik değer) </a:t>
              </a:r>
              <a:r>
                <a:rPr lang="tr-TR" sz="2500" b="1" dirty="0">
                  <a:solidFill>
                    <a:prstClr val="black"/>
                  </a:solidFill>
                </a:rPr>
                <a:t>“bilanço”, “ciro”, “banka referans mektubu”, “yapım işlerinde benzer iş grupları” ve “ortak girişim” gibi hususlarda 4734 sayılı Kanun ve ilgili mevzuatında belirtilen ve bu Yönetmeliğe aykırılık teşkil etmeyen usul ve esaslara uyulur. Bu Yönetmelik kapsamındaki başvurularda, belirtilen mevzuatta geçen “ilk ilan veya davet tarihi” ile “ihale tarihi” ibareleri ilgisine göre “başvuru tarihi”; “teklif sahibi” ibaresi “başvuru sahibi” olarak uygulanır.</a:t>
              </a:r>
              <a:endParaRPr lang="en-US" sz="2500" b="1" dirty="0">
                <a:solidFill>
                  <a:prstClr val="black"/>
                </a:solidFill>
              </a:endParaRPr>
            </a:p>
          </p:txBody>
        </p:sp>
      </p:grpSp>
    </p:spTree>
    <p:extLst>
      <p:ext uri="{BB962C8B-B14F-4D97-AF65-F5344CB8AC3E}">
        <p14:creationId xmlns:p14="http://schemas.microsoft.com/office/powerpoint/2010/main" val="1020033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38635"/>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GEÇİŞ HÜKÜMLERİ GEÇİCİ MADDE 1/3</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418997"/>
            <a:ext cx="8155424" cy="3462486"/>
            <a:chOff x="194196" y="-4762013"/>
            <a:chExt cx="15556242" cy="7318833"/>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54044" y="-4762013"/>
              <a:ext cx="14668407" cy="7318833"/>
            </a:xfrm>
            <a:prstGeom prst="rect">
              <a:avLst/>
            </a:prstGeom>
          </p:spPr>
          <p:txBody>
            <a:bodyPr wrap="square" lIns="0" tIns="0" rIns="0" bIns="0" rtlCol="0" anchor="t">
              <a:spAutoFit/>
            </a:bodyPr>
            <a:lstStyle/>
            <a:p>
              <a:r>
                <a:rPr lang="tr-TR" sz="2500" b="1" dirty="0">
                  <a:solidFill>
                    <a:prstClr val="black"/>
                  </a:solidFill>
                </a:rPr>
                <a:t>GEÇİCİ MADDE 1/ (3) (Ek:RG-21/9/2019-30895) Bu Yönetmeliğin 14 üncü maddesinin üçüncü fıkrasının yürürlüğe girmesinden </a:t>
              </a:r>
              <a:r>
                <a:rPr lang="tr-TR" sz="2500" b="1" dirty="0" smtClean="0">
                  <a:solidFill>
                    <a:srgbClr val="FF0000"/>
                  </a:solidFill>
                </a:rPr>
                <a:t>(02/12/2019) </a:t>
              </a:r>
              <a:r>
                <a:rPr lang="tr-TR" sz="2500" b="1" dirty="0" smtClean="0">
                  <a:solidFill>
                    <a:prstClr val="black"/>
                  </a:solidFill>
                </a:rPr>
                <a:t>önce</a:t>
              </a:r>
              <a:r>
                <a:rPr lang="tr-TR" sz="2500" b="1" dirty="0">
                  <a:solidFill>
                    <a:prstClr val="black"/>
                  </a:solidFill>
                </a:rPr>
                <a:t>;</a:t>
              </a:r>
            </a:p>
            <a:p>
              <a:pPr marL="457200" indent="-457200">
                <a:buAutoNum type="alphaLcParenR"/>
              </a:pPr>
              <a:r>
                <a:rPr lang="tr-TR" sz="2500" b="1" dirty="0" smtClean="0">
                  <a:solidFill>
                    <a:prstClr val="black"/>
                  </a:solidFill>
                </a:rPr>
                <a:t>Noter </a:t>
              </a:r>
              <a:r>
                <a:rPr lang="tr-TR" sz="2500" b="1" dirty="0">
                  <a:solidFill>
                    <a:prstClr val="black"/>
                  </a:solidFill>
                </a:rPr>
                <a:t>onaylı inşaat yapım sözleşmesi düzenlenmiş olup, yapı ruhsatı düzenlenmemiş yapılarda </a:t>
              </a:r>
              <a:r>
                <a:rPr lang="tr-TR" sz="2500" b="1" i="1" strike="sngStrike" dirty="0" smtClean="0">
                  <a:solidFill>
                    <a:srgbClr val="FF0000"/>
                  </a:solidFill>
                </a:rPr>
                <a:t>bir yıl </a:t>
              </a:r>
              <a:r>
                <a:rPr lang="tr-TR" sz="2500" b="1" dirty="0" smtClean="0">
                  <a:solidFill>
                    <a:srgbClr val="FF0000"/>
                  </a:solidFill>
                </a:rPr>
                <a:t>(Değişik </a:t>
              </a:r>
              <a:r>
                <a:rPr lang="tr-TR" sz="2500" b="1" dirty="0">
                  <a:solidFill>
                    <a:srgbClr val="FF0000"/>
                  </a:solidFill>
                </a:rPr>
                <a:t>ibare:RG-3/10/2020-31263) on sekiz ay süreyle</a:t>
              </a:r>
              <a:r>
                <a:rPr lang="tr-TR" sz="2500" b="1" dirty="0" smtClean="0">
                  <a:solidFill>
                    <a:srgbClr val="FF0000"/>
                  </a:solidFill>
                </a:rPr>
                <a:t>,</a:t>
              </a:r>
            </a:p>
            <a:p>
              <a:endParaRPr lang="tr-TR" sz="2500" b="1" dirty="0">
                <a:solidFill>
                  <a:srgbClr val="FF0000"/>
                </a:solidFill>
              </a:endParaRPr>
            </a:p>
            <a:p>
              <a:r>
                <a:rPr lang="tr-TR" sz="2500" b="1" dirty="0" smtClean="0">
                  <a:solidFill>
                    <a:srgbClr val="FF0000"/>
                  </a:solidFill>
                </a:rPr>
                <a:t>…</a:t>
              </a:r>
              <a:r>
                <a:rPr lang="tr-TR" sz="2500" b="1" dirty="0">
                  <a:solidFill>
                    <a:prstClr val="black"/>
                  </a:solidFill>
                </a:rPr>
                <a:t>müteahhit yeterliği aranmaz.</a:t>
              </a:r>
            </a:p>
          </p:txBody>
        </p:sp>
      </p:grpSp>
    </p:spTree>
    <p:extLst>
      <p:ext uri="{BB962C8B-B14F-4D97-AF65-F5344CB8AC3E}">
        <p14:creationId xmlns:p14="http://schemas.microsoft.com/office/powerpoint/2010/main" val="2357246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418997"/>
            <a:ext cx="8155424" cy="5401479"/>
            <a:chOff x="194196" y="-4762013"/>
            <a:chExt cx="15556242" cy="11417380"/>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54044" y="-4762013"/>
              <a:ext cx="14668407" cy="11417380"/>
            </a:xfrm>
            <a:prstGeom prst="rect">
              <a:avLst/>
            </a:prstGeom>
          </p:spPr>
          <p:txBody>
            <a:bodyPr wrap="square" lIns="0" tIns="0" rIns="0" bIns="0" rtlCol="0" anchor="t">
              <a:spAutoFit/>
            </a:bodyPr>
            <a:lstStyle/>
            <a:p>
              <a:pPr algn="just"/>
              <a:r>
                <a:rPr lang="tr-TR" sz="2300" b="1" dirty="0" smtClean="0">
                  <a:solidFill>
                    <a:prstClr val="black"/>
                  </a:solidFill>
                </a:rPr>
                <a:t>GEÇİCİ </a:t>
              </a:r>
              <a:r>
                <a:rPr lang="tr-TR" sz="2300" b="1" dirty="0">
                  <a:solidFill>
                    <a:prstClr val="black"/>
                  </a:solidFill>
                </a:rPr>
                <a:t>MADDE 2 – </a:t>
              </a:r>
              <a:r>
                <a:rPr lang="tr-TR" sz="2300" b="1" dirty="0">
                  <a:solidFill>
                    <a:srgbClr val="FF0000"/>
                  </a:solidFill>
                </a:rPr>
                <a:t>(Ek:RG-3/10/2020-31263)</a:t>
              </a:r>
            </a:p>
            <a:p>
              <a:pPr algn="just"/>
              <a:r>
                <a:rPr lang="tr-TR" sz="2300" b="1" dirty="0">
                  <a:solidFill>
                    <a:srgbClr val="FF0000"/>
                  </a:solidFill>
                </a:rPr>
                <a:t>(1) Bu maddenin yayımı tarihinden önce sonuçlandırılmamış belge grubu tayini başvuruları, başvurunun yapıldığı tarihte bu Yönetmeliğin yürürlükte olan hükümlerine göre sonuçlandırılır. Ancak talep edilmesi halinde, başvuru evrakı başvurulan belge grubuna uygun olmak kaydıyla, bu maddeyi ihdas eden Yönetmelikle yapılan değişikliklere göre de işlem yapılabilir.</a:t>
              </a:r>
            </a:p>
            <a:p>
              <a:pPr algn="just"/>
              <a:r>
                <a:rPr lang="tr-TR" sz="2300" b="1" dirty="0">
                  <a:solidFill>
                    <a:srgbClr val="FF0000"/>
                  </a:solidFill>
                </a:rPr>
                <a:t>(2) Bu maddenin yayımı tarihinden itibaren altı ay süreyle, 16 </a:t>
              </a:r>
              <a:r>
                <a:rPr lang="tr-TR" sz="2300" b="1" dirty="0" err="1">
                  <a:solidFill>
                    <a:srgbClr val="FF0000"/>
                  </a:solidFill>
                </a:rPr>
                <a:t>ncı</a:t>
              </a:r>
              <a:r>
                <a:rPr lang="tr-TR" sz="2300" b="1" dirty="0">
                  <a:solidFill>
                    <a:srgbClr val="FF0000"/>
                  </a:solidFill>
                </a:rPr>
                <a:t> maddenin yedinci fıkrasındaki </a:t>
              </a:r>
              <a:r>
                <a:rPr lang="tr-TR" sz="1700" b="1" i="1" dirty="0" smtClean="0"/>
                <a:t>(28 </a:t>
              </a:r>
              <a:r>
                <a:rPr lang="tr-TR" sz="1700" b="1" i="1" dirty="0"/>
                <a:t>inci madde kapsamında uygulanabilir olduğu durumlarda, iş deneyim belgelerinin Elektronik Kamu Alımları Platformunda kaydının olması zorunludur</a:t>
              </a:r>
              <a:r>
                <a:rPr lang="tr-TR" sz="1700" b="1" i="1" dirty="0" smtClean="0"/>
                <a:t>.) </a:t>
              </a:r>
              <a:r>
                <a:rPr lang="tr-TR" sz="2300" b="1" dirty="0" smtClean="0">
                  <a:solidFill>
                    <a:srgbClr val="FF0000"/>
                  </a:solidFill>
                </a:rPr>
                <a:t>koşulları </a:t>
              </a:r>
              <a:r>
                <a:rPr lang="tr-TR" sz="2300" b="1" dirty="0">
                  <a:solidFill>
                    <a:srgbClr val="FF0000"/>
                  </a:solidFill>
                </a:rPr>
                <a:t>sağlamadığı için EKAP kaydı mümkün olamayan işler, aynı maddenin beşinci fıkrasındaki usule göre yeterlik değerlendirmesinde dikkate alınabilir.</a:t>
              </a:r>
            </a:p>
            <a:p>
              <a:endParaRPr lang="tr-TR" sz="2500" b="1" dirty="0">
                <a:solidFill>
                  <a:srgbClr val="FF0000"/>
                </a:solidFill>
              </a:endParaRPr>
            </a:p>
          </p:txBody>
        </p:sp>
      </p:grpSp>
      <p:sp>
        <p:nvSpPr>
          <p:cNvPr id="17" name="TextBox 7"/>
          <p:cNvSpPr txBox="1"/>
          <p:nvPr/>
        </p:nvSpPr>
        <p:spPr>
          <a:xfrm>
            <a:off x="4176678" y="438635"/>
            <a:ext cx="7778121" cy="461665"/>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GEÇİŞ HÜKÜMLERİ GEÇİCİ MADDE 2/1-2</a:t>
            </a:r>
            <a:endParaRPr lang="en-US" sz="2333" b="1" spc="84"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012061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3"/>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4"/>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5"/>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61330"/>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YÜRÜRLÜKLE İLGİLİ MADDELER</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3988027" y="1401302"/>
            <a:ext cx="8155424" cy="2644727"/>
            <a:chOff x="194196" y="-4660532"/>
            <a:chExt cx="15556242" cy="5590294"/>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595166" y="-4660532"/>
              <a:ext cx="14795424" cy="4293715"/>
            </a:xfrm>
            <a:prstGeom prst="rect">
              <a:avLst/>
            </a:prstGeom>
          </p:spPr>
          <p:txBody>
            <a:bodyPr wrap="square" lIns="0" tIns="0" rIns="0" bIns="0" rtlCol="0" anchor="t">
              <a:spAutoFit/>
            </a:bodyPr>
            <a:lstStyle/>
            <a:p>
              <a:pPr lvl="0" indent="358775" algn="just" eaLnBrk="0" fontAlgn="base" hangingPunct="0">
                <a:spcBef>
                  <a:spcPct val="0"/>
                </a:spcBef>
                <a:spcAft>
                  <a:spcPct val="0"/>
                </a:spcAft>
              </a:pPr>
              <a:r>
                <a:rPr lang="tr-TR" altLang="tr-TR" sz="2200" b="1" dirty="0" smtClean="0">
                  <a:solidFill>
                    <a:srgbClr val="FF0000"/>
                  </a:solidFill>
                </a:rPr>
                <a:t>MADDE </a:t>
              </a:r>
              <a:r>
                <a:rPr lang="tr-TR" altLang="tr-TR" sz="2200" b="1" dirty="0">
                  <a:solidFill>
                    <a:srgbClr val="FF0000"/>
                  </a:solidFill>
                </a:rPr>
                <a:t>16 – Aynı Yönetmeliğin EK-1’i ve EK-2’si ekteki şekilde değiştirilmiştir.</a:t>
              </a:r>
            </a:p>
            <a:p>
              <a:pPr lvl="0" indent="358775" algn="just" eaLnBrk="0" fontAlgn="base" hangingPunct="0">
                <a:spcBef>
                  <a:spcPct val="0"/>
                </a:spcBef>
                <a:spcAft>
                  <a:spcPct val="0"/>
                </a:spcAft>
              </a:pPr>
              <a:r>
                <a:rPr lang="tr-TR" altLang="tr-TR" sz="2200" b="1" dirty="0">
                  <a:solidFill>
                    <a:srgbClr val="FF0000"/>
                  </a:solidFill>
                </a:rPr>
                <a:t>MADDE 17 – Bu Yönetmelik yayımı tarihinde </a:t>
              </a:r>
              <a:r>
                <a:rPr lang="tr-TR" altLang="tr-TR" sz="2200" b="1" dirty="0" smtClean="0">
                  <a:solidFill>
                    <a:srgbClr val="FF0000"/>
                  </a:solidFill>
                </a:rPr>
                <a:t>(03/10/2020) yürürlüğe </a:t>
              </a:r>
              <a:r>
                <a:rPr lang="tr-TR" altLang="tr-TR" sz="2200" b="1" dirty="0">
                  <a:solidFill>
                    <a:srgbClr val="FF0000"/>
                  </a:solidFill>
                </a:rPr>
                <a:t>girer.</a:t>
              </a:r>
            </a:p>
            <a:p>
              <a:pPr lvl="0" indent="358775" algn="just" eaLnBrk="0" fontAlgn="base" hangingPunct="0">
                <a:spcBef>
                  <a:spcPct val="0"/>
                </a:spcBef>
                <a:spcAft>
                  <a:spcPct val="0"/>
                </a:spcAft>
              </a:pPr>
              <a:r>
                <a:rPr lang="tr-TR" altLang="tr-TR" sz="2200" b="1" dirty="0">
                  <a:solidFill>
                    <a:srgbClr val="FF0000"/>
                  </a:solidFill>
                </a:rPr>
                <a:t>MADDE 18 – Bu Yönetmelik hükümlerini Çevre ve Şehircilik Bakanı yürütür</a:t>
              </a:r>
              <a:r>
                <a:rPr lang="tr-TR" altLang="tr-TR" sz="2200" b="1" dirty="0" smtClean="0">
                  <a:solidFill>
                    <a:srgbClr val="FF0000"/>
                  </a:solidFill>
                </a:rPr>
                <a:t>.</a:t>
              </a:r>
              <a:endParaRPr lang="tr-TR" altLang="tr-TR" sz="2200" b="1" dirty="0">
                <a:solidFill>
                  <a:srgbClr val="FF0000"/>
                </a:solidFill>
              </a:endParaRPr>
            </a:p>
          </p:txBody>
        </p:sp>
      </p:grpSp>
      <p:pic>
        <p:nvPicPr>
          <p:cNvPr id="24" name="Resim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270" y="3373262"/>
            <a:ext cx="2298783" cy="3445775"/>
          </a:xfrm>
          <a:prstGeom prst="rect">
            <a:avLst/>
          </a:prstGeom>
        </p:spPr>
      </p:pic>
      <p:pic>
        <p:nvPicPr>
          <p:cNvPr id="25" name="Resim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8813" y="3373261"/>
            <a:ext cx="2440563" cy="3445775"/>
          </a:xfrm>
          <a:prstGeom prst="rect">
            <a:avLst/>
          </a:prstGeom>
        </p:spPr>
      </p:pic>
    </p:spTree>
    <p:extLst>
      <p:ext uri="{BB962C8B-B14F-4D97-AF65-F5344CB8AC3E}">
        <p14:creationId xmlns:p14="http://schemas.microsoft.com/office/powerpoint/2010/main" val="1195192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alphaModFix amt="15000"/>
          </a:blip>
          <a:srcRect t="7310" b="7310"/>
          <a:stretch>
            <a:fillRect/>
          </a:stretch>
        </p:blipFill>
        <p:spPr>
          <a:xfrm>
            <a:off x="0" y="0"/>
            <a:ext cx="12192000" cy="6857157"/>
          </a:xfrm>
          <a:prstGeom prst="rect">
            <a:avLst/>
          </a:prstGeom>
        </p:spPr>
      </p:pic>
      <p:sp>
        <p:nvSpPr>
          <p:cNvPr id="6" name="AutoShape 6"/>
          <p:cNvSpPr/>
          <p:nvPr/>
        </p:nvSpPr>
        <p:spPr>
          <a:xfrm>
            <a:off x="0" y="0"/>
            <a:ext cx="12192000" cy="6959600"/>
          </a:xfrm>
          <a:prstGeom prst="rect">
            <a:avLst/>
          </a:prstGeom>
          <a:solidFill>
            <a:srgbClr val="020301"/>
          </a:solidFill>
        </p:spPr>
      </p:sp>
      <p:grpSp>
        <p:nvGrpSpPr>
          <p:cNvPr id="7" name="Group 7"/>
          <p:cNvGrpSpPr/>
          <p:nvPr/>
        </p:nvGrpSpPr>
        <p:grpSpPr>
          <a:xfrm>
            <a:off x="1849086" y="2335061"/>
            <a:ext cx="416628" cy="255739"/>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pic>
        <p:nvPicPr>
          <p:cNvPr id="22" name="Resim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 y="1566048"/>
            <a:ext cx="6925558" cy="4617038"/>
          </a:xfrm>
          <a:prstGeom prst="rect">
            <a:avLst/>
          </a:prstGeom>
        </p:spPr>
      </p:pic>
      <p:grpSp>
        <p:nvGrpSpPr>
          <p:cNvPr id="24" name="Group 8"/>
          <p:cNvGrpSpPr/>
          <p:nvPr/>
        </p:nvGrpSpPr>
        <p:grpSpPr>
          <a:xfrm>
            <a:off x="7115271" y="991040"/>
            <a:ext cx="4895284" cy="5192046"/>
            <a:chOff x="0" y="-76200"/>
            <a:chExt cx="17378777" cy="8436572"/>
          </a:xfrm>
        </p:grpSpPr>
        <p:sp>
          <p:nvSpPr>
            <p:cNvPr id="25" name="TextBox 9"/>
            <p:cNvSpPr txBox="1"/>
            <p:nvPr/>
          </p:nvSpPr>
          <p:spPr>
            <a:xfrm>
              <a:off x="12701" y="-76200"/>
              <a:ext cx="17366076" cy="758688"/>
            </a:xfrm>
            <a:prstGeom prst="rect">
              <a:avLst/>
            </a:prstGeom>
          </p:spPr>
          <p:txBody>
            <a:bodyPr lIns="0" tIns="0" rIns="0" bIns="0" rtlCol="0" anchor="t">
              <a:spAutoFit/>
            </a:bodyPr>
            <a:lstStyle/>
            <a:p>
              <a:pPr algn="ctr" defTabSz="609630">
                <a:lnSpc>
                  <a:spcPts val="3080"/>
                </a:lnSpc>
              </a:pPr>
              <a:endParaRPr lang="en-US" sz="2400" spc="110" dirty="0">
                <a:solidFill>
                  <a:srgbClr val="FFFFFF"/>
                </a:solidFill>
                <a:latin typeface="Raleway Italics"/>
              </a:endParaRPr>
            </a:p>
          </p:txBody>
        </p:sp>
        <p:sp>
          <p:nvSpPr>
            <p:cNvPr id="26" name="TextBox 10"/>
            <p:cNvSpPr txBox="1"/>
            <p:nvPr/>
          </p:nvSpPr>
          <p:spPr>
            <a:xfrm>
              <a:off x="12699" y="1028300"/>
              <a:ext cx="17366078" cy="2479138"/>
            </a:xfrm>
            <a:prstGeom prst="rect">
              <a:avLst/>
            </a:prstGeom>
          </p:spPr>
          <p:txBody>
            <a:bodyPr lIns="0" tIns="0" rIns="0" bIns="0" rtlCol="0" anchor="t">
              <a:spAutoFit/>
            </a:bodyPr>
            <a:lstStyle/>
            <a:p>
              <a:pPr algn="ctr" defTabSz="609630">
                <a:lnSpc>
                  <a:spcPts val="3000"/>
                </a:lnSpc>
              </a:pPr>
              <a:r>
                <a:rPr lang="tr-TR" sz="1900" spc="20" dirty="0" smtClean="0">
                  <a:solidFill>
                    <a:srgbClr val="FFFFFF"/>
                  </a:solidFill>
                  <a:latin typeface="Century Gothic" panose="020B0502020202020204" pitchFamily="34" charset="0"/>
                </a:rPr>
                <a:t>Edirne Çevre ve Şehircilik İl Müdürlüğü</a:t>
              </a:r>
              <a:endParaRPr lang="en-US" sz="1900" spc="20" dirty="0" smtClean="0">
                <a:solidFill>
                  <a:srgbClr val="FFFFFF"/>
                </a:solidFill>
                <a:latin typeface="Century Gothic" panose="020B0502020202020204" pitchFamily="34" charset="0"/>
              </a:endParaRPr>
            </a:p>
            <a:p>
              <a:pPr algn="ctr" defTabSz="609630">
                <a:lnSpc>
                  <a:spcPts val="3000"/>
                </a:lnSpc>
              </a:pPr>
              <a:r>
                <a:rPr lang="en-US" sz="1900" spc="20" dirty="0" err="1" smtClean="0">
                  <a:solidFill>
                    <a:srgbClr val="FFFFFF"/>
                  </a:solidFill>
                  <a:latin typeface="Century Gothic" panose="020B0502020202020204" pitchFamily="34" charset="0"/>
                </a:rPr>
                <a:t>İstasyon</a:t>
              </a:r>
              <a:r>
                <a:rPr lang="en-US" sz="1900" spc="20" dirty="0" smtClean="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Mahallesi</a:t>
              </a:r>
              <a:r>
                <a:rPr lang="en-US" sz="1900" spc="20" dirty="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Şehit</a:t>
              </a:r>
              <a:r>
                <a:rPr lang="en-US" sz="1900" spc="20" dirty="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Emniyet</a:t>
              </a:r>
              <a:r>
                <a:rPr lang="en-US" sz="1900" spc="20" dirty="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Müdürü</a:t>
              </a:r>
              <a:r>
                <a:rPr lang="en-US" sz="1900" spc="20" dirty="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Ertan</a:t>
              </a:r>
              <a:r>
                <a:rPr lang="en-US" sz="1900" spc="20" dirty="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Nezihi</a:t>
              </a:r>
              <a:r>
                <a:rPr lang="en-US" sz="1900" spc="20" dirty="0">
                  <a:solidFill>
                    <a:srgbClr val="FFFFFF"/>
                  </a:solidFill>
                  <a:latin typeface="Century Gothic" panose="020B0502020202020204" pitchFamily="34" charset="0"/>
                </a:rPr>
                <a:t> </a:t>
              </a:r>
              <a:r>
                <a:rPr lang="en-US" sz="1900" spc="20" dirty="0" err="1">
                  <a:solidFill>
                    <a:srgbClr val="FFFFFF"/>
                  </a:solidFill>
                  <a:latin typeface="Century Gothic" panose="020B0502020202020204" pitchFamily="34" charset="0"/>
                </a:rPr>
                <a:t>Turan</a:t>
              </a:r>
              <a:r>
                <a:rPr lang="en-US" sz="1900" spc="20" dirty="0">
                  <a:solidFill>
                    <a:srgbClr val="FFFFFF"/>
                  </a:solidFill>
                  <a:latin typeface="Century Gothic" panose="020B0502020202020204" pitchFamily="34" charset="0"/>
                </a:rPr>
                <a:t> Cad. No:63  22030-EDİRNE</a:t>
              </a:r>
            </a:p>
          </p:txBody>
        </p:sp>
        <p:sp>
          <p:nvSpPr>
            <p:cNvPr id="27" name="TextBox 11"/>
            <p:cNvSpPr txBox="1"/>
            <p:nvPr/>
          </p:nvSpPr>
          <p:spPr>
            <a:xfrm>
              <a:off x="0" y="4122420"/>
              <a:ext cx="17366078" cy="645972"/>
            </a:xfrm>
            <a:prstGeom prst="rect">
              <a:avLst/>
            </a:prstGeom>
          </p:spPr>
          <p:txBody>
            <a:bodyPr lIns="0" tIns="0" rIns="0" bIns="0" rtlCol="0" anchor="t">
              <a:spAutoFit/>
            </a:bodyPr>
            <a:lstStyle/>
            <a:p>
              <a:pPr algn="ctr" defTabSz="609630">
                <a:lnSpc>
                  <a:spcPts val="3080"/>
                </a:lnSpc>
              </a:pPr>
              <a:r>
                <a:rPr lang="en-US" sz="1900" spc="110" dirty="0">
                  <a:solidFill>
                    <a:srgbClr val="FFFFFF"/>
                  </a:solidFill>
                  <a:latin typeface="Century Gothic" panose="020B0502020202020204" pitchFamily="34" charset="0"/>
                </a:rPr>
                <a:t>E-</a:t>
              </a:r>
              <a:r>
                <a:rPr lang="en-US" sz="1900" spc="110" dirty="0" err="1">
                  <a:solidFill>
                    <a:srgbClr val="FFFFFF"/>
                  </a:solidFill>
                  <a:latin typeface="Century Gothic" panose="020B0502020202020204" pitchFamily="34" charset="0"/>
                </a:rPr>
                <a:t>posta</a:t>
              </a:r>
              <a:r>
                <a:rPr lang="en-US" sz="1900" spc="110" dirty="0">
                  <a:solidFill>
                    <a:srgbClr val="FFFFFF"/>
                  </a:solidFill>
                  <a:latin typeface="Century Gothic" panose="020B0502020202020204" pitchFamily="34" charset="0"/>
                </a:rPr>
                <a:t> </a:t>
              </a:r>
              <a:r>
                <a:rPr lang="en-US" sz="1900" spc="110" dirty="0" err="1">
                  <a:solidFill>
                    <a:srgbClr val="FFFFFF"/>
                  </a:solidFill>
                  <a:latin typeface="Century Gothic" panose="020B0502020202020204" pitchFamily="34" charset="0"/>
                </a:rPr>
                <a:t>Adresi</a:t>
              </a:r>
              <a:r>
                <a:rPr lang="en-US" sz="1900" spc="110" dirty="0">
                  <a:solidFill>
                    <a:srgbClr val="FFFFFF"/>
                  </a:solidFill>
                  <a:latin typeface="Century Gothic" panose="020B0502020202020204" pitchFamily="34" charset="0"/>
                </a:rPr>
                <a:t>:</a:t>
              </a:r>
            </a:p>
          </p:txBody>
        </p:sp>
        <p:sp>
          <p:nvSpPr>
            <p:cNvPr id="28" name="TextBox 12"/>
            <p:cNvSpPr txBox="1"/>
            <p:nvPr/>
          </p:nvSpPr>
          <p:spPr>
            <a:xfrm>
              <a:off x="0" y="5226920"/>
              <a:ext cx="17366078" cy="625134"/>
            </a:xfrm>
            <a:prstGeom prst="rect">
              <a:avLst/>
            </a:prstGeom>
          </p:spPr>
          <p:txBody>
            <a:bodyPr lIns="0" tIns="0" rIns="0" bIns="0" rtlCol="0" anchor="t">
              <a:spAutoFit/>
            </a:bodyPr>
            <a:lstStyle/>
            <a:p>
              <a:pPr algn="ctr" defTabSz="609630">
                <a:lnSpc>
                  <a:spcPts val="3000"/>
                </a:lnSpc>
              </a:pPr>
              <a:r>
                <a:rPr lang="en-US" sz="2000" spc="20" dirty="0">
                  <a:solidFill>
                    <a:srgbClr val="FFFFFF"/>
                  </a:solidFill>
                  <a:latin typeface="Century Gothic" panose="020B0502020202020204" pitchFamily="34" charset="0"/>
                </a:rPr>
                <a:t>edirne@csb.gov.tr</a:t>
              </a:r>
            </a:p>
          </p:txBody>
        </p:sp>
        <p:sp>
          <p:nvSpPr>
            <p:cNvPr id="29" name="TextBox 13"/>
            <p:cNvSpPr txBox="1"/>
            <p:nvPr/>
          </p:nvSpPr>
          <p:spPr>
            <a:xfrm>
              <a:off x="12699" y="6694604"/>
              <a:ext cx="17366078" cy="645972"/>
            </a:xfrm>
            <a:prstGeom prst="rect">
              <a:avLst/>
            </a:prstGeom>
          </p:spPr>
          <p:txBody>
            <a:bodyPr lIns="0" tIns="0" rIns="0" bIns="0" rtlCol="0" anchor="t">
              <a:spAutoFit/>
            </a:bodyPr>
            <a:lstStyle/>
            <a:p>
              <a:pPr algn="ctr" defTabSz="609630">
                <a:lnSpc>
                  <a:spcPts val="3080"/>
                </a:lnSpc>
              </a:pPr>
              <a:r>
                <a:rPr lang="en-US" sz="1900" spc="110" dirty="0" err="1">
                  <a:solidFill>
                    <a:srgbClr val="FFFFFF"/>
                  </a:solidFill>
                  <a:latin typeface="Century Gothic" panose="020B0502020202020204" pitchFamily="34" charset="0"/>
                </a:rPr>
                <a:t>Telefon</a:t>
              </a:r>
              <a:r>
                <a:rPr lang="en-US" sz="1900" spc="110" dirty="0">
                  <a:solidFill>
                    <a:srgbClr val="FFFFFF"/>
                  </a:solidFill>
                  <a:latin typeface="Century Gothic" panose="020B0502020202020204" pitchFamily="34" charset="0"/>
                </a:rPr>
                <a:t>/</a:t>
              </a:r>
              <a:r>
                <a:rPr lang="en-US" sz="1900" spc="110" dirty="0" err="1">
                  <a:solidFill>
                    <a:srgbClr val="FFFFFF"/>
                  </a:solidFill>
                  <a:latin typeface="Century Gothic" panose="020B0502020202020204" pitchFamily="34" charset="0"/>
                </a:rPr>
                <a:t>Faks</a:t>
              </a:r>
              <a:r>
                <a:rPr lang="en-US" sz="1900" spc="110" dirty="0">
                  <a:solidFill>
                    <a:srgbClr val="FFFFFF"/>
                  </a:solidFill>
                  <a:latin typeface="Century Gothic" panose="020B0502020202020204" pitchFamily="34" charset="0"/>
                </a:rPr>
                <a:t>:</a:t>
              </a:r>
            </a:p>
          </p:txBody>
        </p:sp>
        <p:sp>
          <p:nvSpPr>
            <p:cNvPr id="30" name="TextBox 14"/>
            <p:cNvSpPr txBox="1"/>
            <p:nvPr/>
          </p:nvSpPr>
          <p:spPr>
            <a:xfrm>
              <a:off x="12699" y="7799104"/>
              <a:ext cx="17366078" cy="561268"/>
            </a:xfrm>
            <a:prstGeom prst="rect">
              <a:avLst/>
            </a:prstGeom>
          </p:spPr>
          <p:txBody>
            <a:bodyPr lIns="0" tIns="0" rIns="0" bIns="0" rtlCol="0" anchor="t">
              <a:spAutoFit/>
            </a:bodyPr>
            <a:lstStyle/>
            <a:p>
              <a:pPr algn="ctr" defTabSz="609630">
                <a:lnSpc>
                  <a:spcPts val="3000"/>
                </a:lnSpc>
              </a:pPr>
              <a:r>
                <a:rPr lang="en-US" sz="2000" spc="20" dirty="0">
                  <a:solidFill>
                    <a:srgbClr val="FFFFFF"/>
                  </a:solidFill>
                  <a:latin typeface="Century Gothic" panose="020B0502020202020204" pitchFamily="34" charset="0"/>
                </a:rPr>
                <a:t>0(284) 225 18 49 / 0(284)214 54 96 </a:t>
              </a:r>
            </a:p>
          </p:txBody>
        </p:sp>
      </p:grpSp>
      <p:sp>
        <p:nvSpPr>
          <p:cNvPr id="31" name="TextBox 14"/>
          <p:cNvSpPr txBox="1"/>
          <p:nvPr/>
        </p:nvSpPr>
        <p:spPr>
          <a:xfrm>
            <a:off x="237308" y="5480571"/>
            <a:ext cx="1820092" cy="507255"/>
          </a:xfrm>
          <a:prstGeom prst="rect">
            <a:avLst/>
          </a:prstGeom>
        </p:spPr>
        <p:txBody>
          <a:bodyPr wrap="square" lIns="0" tIns="0" rIns="0" bIns="0" rtlCol="0" anchor="t">
            <a:spAutoFit/>
          </a:bodyPr>
          <a:lstStyle/>
          <a:p>
            <a:pPr defTabSz="609630">
              <a:lnSpc>
                <a:spcPts val="5114"/>
              </a:lnSpc>
            </a:pPr>
            <a:r>
              <a:rPr lang="tr-TR" sz="600" b="1" spc="43" dirty="0" smtClean="0">
                <a:solidFill>
                  <a:srgbClr val="FFFFFF"/>
                </a:solidFill>
                <a:latin typeface="Century Gothic" panose="020B0502020202020204" pitchFamily="34" charset="0"/>
              </a:rPr>
              <a:t>FOTOĞRAF: CANER BAŞER</a:t>
            </a:r>
            <a:endParaRPr lang="en-US" sz="600" b="1" spc="43" dirty="0">
              <a:solidFill>
                <a:srgbClr val="FFFFFF"/>
              </a:solidFill>
              <a:latin typeface="Century Gothic" panose="020B0502020202020204" pitchFamily="34" charset="0"/>
            </a:endParaRPr>
          </a:p>
        </p:txBody>
      </p:sp>
      <p:sp>
        <p:nvSpPr>
          <p:cNvPr id="32" name="AutoShape 2"/>
          <p:cNvSpPr/>
          <p:nvPr/>
        </p:nvSpPr>
        <p:spPr>
          <a:xfrm rot="5400000">
            <a:off x="5467290" y="-5234855"/>
            <a:ext cx="1270935" cy="11975290"/>
          </a:xfrm>
          <a:prstGeom prst="rect">
            <a:avLst/>
          </a:prstGeom>
          <a:solidFill>
            <a:srgbClr val="FFDB15"/>
          </a:solidFill>
        </p:spPr>
      </p:sp>
      <p:sp>
        <p:nvSpPr>
          <p:cNvPr id="14" name="TextBox 14"/>
          <p:cNvSpPr txBox="1"/>
          <p:nvPr/>
        </p:nvSpPr>
        <p:spPr>
          <a:xfrm>
            <a:off x="1101885" y="426252"/>
            <a:ext cx="10727224" cy="654025"/>
          </a:xfrm>
          <a:prstGeom prst="rect">
            <a:avLst/>
          </a:prstGeom>
        </p:spPr>
        <p:txBody>
          <a:bodyPr lIns="0" tIns="0" rIns="0" bIns="0" rtlCol="0" anchor="t">
            <a:spAutoFit/>
          </a:bodyPr>
          <a:lstStyle/>
          <a:p>
            <a:pPr defTabSz="609630">
              <a:lnSpc>
                <a:spcPts val="5114"/>
              </a:lnSpc>
            </a:pPr>
            <a:r>
              <a:rPr lang="en-US" sz="4334" b="1" spc="43" dirty="0">
                <a:latin typeface="Century Gothic" panose="020B0502020202020204" pitchFamily="34" charset="0"/>
              </a:rPr>
              <a:t>   KATILIMINIZ İÇİN TEŞEKKÜR EDERİZ.</a:t>
            </a:r>
          </a:p>
        </p:txBody>
      </p:sp>
    </p:spTree>
    <p:extLst>
      <p:ext uri="{BB962C8B-B14F-4D97-AF65-F5344CB8AC3E}">
        <p14:creationId xmlns:p14="http://schemas.microsoft.com/office/powerpoint/2010/main" val="228317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0" y="1662546"/>
            <a:ext cx="8102709" cy="5226866"/>
          </a:xfrm>
          <a:prstGeom prst="rect">
            <a:avLst/>
          </a:prstGeom>
          <a:solidFill>
            <a:srgbClr val="FFDB15"/>
          </a:solidFill>
        </p:spPr>
      </p:sp>
      <p:pic>
        <p:nvPicPr>
          <p:cNvPr id="3" name="Picture 3"/>
          <p:cNvPicPr>
            <a:picLocks noChangeAspect="1"/>
          </p:cNvPicPr>
          <p:nvPr/>
        </p:nvPicPr>
        <p:blipFill rotWithShape="1">
          <a:blip r:embed="rId2"/>
          <a:srcRect r="47307"/>
          <a:stretch/>
        </p:blipFill>
        <p:spPr>
          <a:xfrm>
            <a:off x="8102709" y="1370757"/>
            <a:ext cx="4089291" cy="5486400"/>
          </a:xfrm>
          <a:prstGeom prst="rect">
            <a:avLst/>
          </a:prstGeom>
        </p:spPr>
      </p:pic>
      <p:pic>
        <p:nvPicPr>
          <p:cNvPr id="4" name="Picture 4"/>
          <p:cNvPicPr>
            <a:picLocks noChangeAspect="1"/>
          </p:cNvPicPr>
          <p:nvPr/>
        </p:nvPicPr>
        <p:blipFill>
          <a:blip r:embed="rId3">
            <a:alphaModFix amt="15000"/>
          </a:blip>
          <a:srcRect t="7310" b="7310"/>
          <a:stretch>
            <a:fillRect/>
          </a:stretch>
        </p:blipFill>
        <p:spPr>
          <a:xfrm>
            <a:off x="0" y="0"/>
            <a:ext cx="12192000" cy="6857157"/>
          </a:xfrm>
          <a:prstGeom prst="rect">
            <a:avLst/>
          </a:prstGeom>
        </p:spPr>
      </p:pic>
      <p:sp>
        <p:nvSpPr>
          <p:cNvPr id="5" name="TextBox 5"/>
          <p:cNvSpPr txBox="1"/>
          <p:nvPr/>
        </p:nvSpPr>
        <p:spPr>
          <a:xfrm>
            <a:off x="715840" y="169942"/>
            <a:ext cx="6671027" cy="1308050"/>
          </a:xfrm>
          <a:prstGeom prst="rect">
            <a:avLst/>
          </a:prstGeom>
        </p:spPr>
        <p:txBody>
          <a:bodyPr lIns="0" tIns="0" rIns="0" bIns="0" rtlCol="0" anchor="t">
            <a:spAutoFit/>
          </a:bodyPr>
          <a:lstStyle/>
          <a:p>
            <a:pPr defTabSz="609630">
              <a:lnSpc>
                <a:spcPts val="5114"/>
              </a:lnSpc>
            </a:pPr>
            <a:r>
              <a:rPr lang="en-US" sz="3500" b="1" spc="43" dirty="0">
                <a:solidFill>
                  <a:srgbClr val="FFFFFF"/>
                </a:solidFill>
                <a:latin typeface="Century Gothic" panose="020B0502020202020204" pitchFamily="34" charset="0"/>
              </a:rPr>
              <a:t>YÖNETMEL</a:t>
            </a:r>
            <a:r>
              <a:rPr lang="tr-TR" sz="3500" b="1" spc="43" dirty="0">
                <a:solidFill>
                  <a:srgbClr val="FFFFFF"/>
                </a:solidFill>
                <a:latin typeface="Century Gothic" panose="020B0502020202020204" pitchFamily="34" charset="0"/>
              </a:rPr>
              <a:t>İ</a:t>
            </a:r>
            <a:r>
              <a:rPr lang="en-US" sz="3500" b="1" spc="43" dirty="0" smtClean="0">
                <a:solidFill>
                  <a:srgbClr val="FFFFFF"/>
                </a:solidFill>
                <a:latin typeface="Century Gothic" panose="020B0502020202020204" pitchFamily="34" charset="0"/>
              </a:rPr>
              <a:t>K</a:t>
            </a:r>
            <a:r>
              <a:rPr lang="tr-TR" sz="3500" b="1" spc="43" dirty="0" smtClean="0">
                <a:solidFill>
                  <a:srgbClr val="FFFFFF"/>
                </a:solidFill>
                <a:latin typeface="Century Gothic" panose="020B0502020202020204" pitchFamily="34" charset="0"/>
              </a:rPr>
              <a:t>TEKİ KAPSAM DIŞI KANUNLAR</a:t>
            </a:r>
            <a:r>
              <a:rPr lang="en-US" sz="3500" b="1" spc="43" dirty="0" smtClean="0">
                <a:solidFill>
                  <a:srgbClr val="FFFFFF"/>
                </a:solidFill>
                <a:latin typeface="Century Gothic" panose="020B0502020202020204" pitchFamily="34" charset="0"/>
              </a:rPr>
              <a:t>;</a:t>
            </a:r>
            <a:endParaRPr lang="en-US" sz="3500" b="1" spc="43" dirty="0">
              <a:solidFill>
                <a:srgbClr val="FFFFFF"/>
              </a:solidFill>
              <a:latin typeface="Century Gothic" panose="020B0502020202020204" pitchFamily="34" charset="0"/>
            </a:endParaRPr>
          </a:p>
        </p:txBody>
      </p:sp>
      <p:grpSp>
        <p:nvGrpSpPr>
          <p:cNvPr id="6" name="Group 6"/>
          <p:cNvGrpSpPr/>
          <p:nvPr/>
        </p:nvGrpSpPr>
        <p:grpSpPr>
          <a:xfrm>
            <a:off x="209782" y="1871474"/>
            <a:ext cx="7683141" cy="4501232"/>
            <a:chOff x="-182458" y="-273307"/>
            <a:chExt cx="15532536" cy="9002464"/>
          </a:xfrm>
        </p:grpSpPr>
        <p:sp>
          <p:nvSpPr>
            <p:cNvPr id="7" name="TextBox 7"/>
            <p:cNvSpPr txBox="1"/>
            <p:nvPr/>
          </p:nvSpPr>
          <p:spPr>
            <a:xfrm>
              <a:off x="0" y="-47625"/>
              <a:ext cx="14748390" cy="872034"/>
            </a:xfrm>
            <a:prstGeom prst="rect">
              <a:avLst/>
            </a:prstGeom>
          </p:spPr>
          <p:txBody>
            <a:bodyPr lIns="0" tIns="0" rIns="0" bIns="0" rtlCol="0" anchor="t">
              <a:spAutoFit/>
            </a:bodyPr>
            <a:lstStyle/>
            <a:p>
              <a:pPr defTabSz="609630">
                <a:lnSpc>
                  <a:spcPts val="3404"/>
                </a:lnSpc>
              </a:pPr>
              <a:endParaRPr sz="1200">
                <a:solidFill>
                  <a:prstClr val="black"/>
                </a:solidFill>
                <a:latin typeface="Calibri"/>
              </a:endParaRPr>
            </a:p>
          </p:txBody>
        </p:sp>
        <p:sp>
          <p:nvSpPr>
            <p:cNvPr id="8" name="TextBox 8"/>
            <p:cNvSpPr txBox="1"/>
            <p:nvPr/>
          </p:nvSpPr>
          <p:spPr>
            <a:xfrm>
              <a:off x="-182458" y="-273307"/>
              <a:ext cx="15532536" cy="9002464"/>
            </a:xfrm>
            <a:prstGeom prst="rect">
              <a:avLst/>
            </a:prstGeom>
          </p:spPr>
          <p:txBody>
            <a:bodyPr wrap="square" lIns="0" tIns="0" rIns="0" bIns="0" rtlCol="0" anchor="t">
              <a:spAutoFit/>
            </a:bodyPr>
            <a:lstStyle/>
            <a:p>
              <a:pPr algn="just" defTabSz="609630">
                <a:lnSpc>
                  <a:spcPts val="3900"/>
                </a:lnSpc>
              </a:pPr>
              <a:r>
                <a:rPr lang="tr-TR" sz="2150" b="1" dirty="0" smtClean="0">
                  <a:latin typeface="Century Gothic" panose="020B0502020202020204" pitchFamily="34" charset="0"/>
                </a:rPr>
                <a:t>     </a:t>
              </a:r>
              <a:r>
                <a:rPr lang="tr-TR" sz="2150" b="1" u="sng" dirty="0" smtClean="0">
                  <a:latin typeface="Century Gothic" panose="020B0502020202020204" pitchFamily="34" charset="0"/>
                </a:rPr>
                <a:t>Sınıflandırma Koşulları</a:t>
              </a:r>
              <a:r>
                <a:rPr lang="tr-TR" sz="2150" b="1" dirty="0" smtClean="0">
                  <a:latin typeface="Century Gothic" panose="020B0502020202020204" pitchFamily="34" charset="0"/>
                </a:rPr>
                <a:t>; </a:t>
              </a:r>
            </a:p>
            <a:p>
              <a:pPr marL="342900" indent="-342900" algn="just" defTabSz="609630">
                <a:lnSpc>
                  <a:spcPts val="3900"/>
                </a:lnSpc>
                <a:buFont typeface="Wingdings" panose="05000000000000000000" pitchFamily="2" charset="2"/>
                <a:buChar char="q"/>
              </a:pPr>
              <a:r>
                <a:rPr lang="en-US" sz="2150" b="1" spc="26" dirty="0" smtClean="0">
                  <a:solidFill>
                    <a:srgbClr val="020301"/>
                  </a:solidFill>
                  <a:latin typeface="Century Gothic" panose="020B0502020202020204" pitchFamily="34" charset="0"/>
                </a:rPr>
                <a:t>4734 </a:t>
              </a:r>
              <a:r>
                <a:rPr lang="en-US" sz="2150" b="1" spc="26" dirty="0" err="1">
                  <a:solidFill>
                    <a:srgbClr val="020301"/>
                  </a:solidFill>
                  <a:latin typeface="Century Gothic" panose="020B0502020202020204" pitchFamily="34" charset="0"/>
                </a:rPr>
                <a:t>Sayılı</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Kamu</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İhale</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Kanunu</a:t>
              </a:r>
              <a:r>
                <a:rPr lang="en-US" sz="2150" b="1" spc="26" dirty="0">
                  <a:solidFill>
                    <a:srgbClr val="020301"/>
                  </a:solidFill>
                  <a:latin typeface="Century Gothic" panose="020B0502020202020204" pitchFamily="34" charset="0"/>
                </a:rPr>
                <a:t> </a:t>
              </a:r>
              <a:r>
                <a:rPr lang="tr-TR" sz="2150" b="1" spc="26" dirty="0" smtClean="0">
                  <a:solidFill>
                    <a:srgbClr val="020301"/>
                  </a:solidFill>
                  <a:latin typeface="Century Gothic" panose="020B0502020202020204" pitchFamily="34" charset="0"/>
                </a:rPr>
                <a:t>ile</a:t>
              </a:r>
              <a:r>
                <a:rPr lang="tr-TR" sz="2150" b="1" spc="26" dirty="0">
                  <a:solidFill>
                    <a:srgbClr val="020301"/>
                  </a:solidFill>
                  <a:latin typeface="Century Gothic" panose="020B0502020202020204" pitchFamily="34" charset="0"/>
                </a:rPr>
                <a:t> </a:t>
              </a:r>
              <a:r>
                <a:rPr lang="en-US" sz="2150" b="1" spc="26" dirty="0" smtClean="0">
                  <a:solidFill>
                    <a:srgbClr val="020301"/>
                  </a:solidFill>
                  <a:latin typeface="Century Gothic" panose="020B0502020202020204" pitchFamily="34" charset="0"/>
                </a:rPr>
                <a:t>2886 </a:t>
              </a:r>
              <a:r>
                <a:rPr lang="en-US" sz="2150" b="1" spc="26" dirty="0" err="1">
                  <a:solidFill>
                    <a:srgbClr val="020301"/>
                  </a:solidFill>
                  <a:latin typeface="Century Gothic" panose="020B0502020202020204" pitchFamily="34" charset="0"/>
                </a:rPr>
                <a:t>sayılı</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Devlet</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İhale</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Kanunu</a:t>
              </a:r>
              <a:r>
                <a:rPr lang="en-US" sz="2150" b="1" spc="26" dirty="0">
                  <a:solidFill>
                    <a:srgbClr val="020301"/>
                  </a:solidFill>
                  <a:latin typeface="Century Gothic" panose="020B0502020202020204" pitchFamily="34" charset="0"/>
                </a:rPr>
                <a:t> </a:t>
              </a:r>
              <a:r>
                <a:rPr lang="en-US" sz="2150" b="1" spc="26" dirty="0" err="1">
                  <a:solidFill>
                    <a:srgbClr val="020301"/>
                  </a:solidFill>
                  <a:latin typeface="Century Gothic" panose="020B0502020202020204" pitchFamily="34" charset="0"/>
                </a:rPr>
                <a:t>Kapsamındaki</a:t>
              </a:r>
              <a:r>
                <a:rPr lang="en-US" sz="2150" b="1" spc="26" dirty="0">
                  <a:solidFill>
                    <a:srgbClr val="020301"/>
                  </a:solidFill>
                  <a:latin typeface="Century Gothic" panose="020B0502020202020204" pitchFamily="34" charset="0"/>
                </a:rPr>
                <a:t> </a:t>
              </a:r>
              <a:r>
                <a:rPr lang="tr-TR" sz="2150" b="1" spc="26" dirty="0" smtClean="0">
                  <a:solidFill>
                    <a:srgbClr val="020301"/>
                  </a:solidFill>
                  <a:latin typeface="Century Gothic" panose="020B0502020202020204" pitchFamily="34" charset="0"/>
                </a:rPr>
                <a:t>yapım işlerini, </a:t>
              </a:r>
            </a:p>
            <a:p>
              <a:pPr marL="342900" indent="-342900" algn="just" defTabSz="609630">
                <a:lnSpc>
                  <a:spcPts val="3900"/>
                </a:lnSpc>
                <a:buFont typeface="Wingdings" panose="05000000000000000000" pitchFamily="2" charset="2"/>
                <a:buChar char="q"/>
              </a:pPr>
              <a:r>
                <a:rPr lang="tr-TR" sz="2150" b="1" spc="26" dirty="0" smtClean="0">
                  <a:solidFill>
                    <a:srgbClr val="FF0000"/>
                  </a:solidFill>
                  <a:latin typeface="Century Gothic" panose="020B0502020202020204" pitchFamily="34" charset="0"/>
                </a:rPr>
                <a:t>6/12/2012 </a:t>
              </a:r>
              <a:r>
                <a:rPr lang="tr-TR" sz="2150" b="1" spc="26" dirty="0">
                  <a:solidFill>
                    <a:srgbClr val="FF0000"/>
                  </a:solidFill>
                  <a:latin typeface="Century Gothic" panose="020B0502020202020204" pitchFamily="34" charset="0"/>
                </a:rPr>
                <a:t>tarihli ve 6362 sayılı Sermaye Piyasası Kanununa tabi olup ortaklarından en az birinin kamu kurum ve kuruluşu niteliğinde tüzel kişi olduğu ve ortaklık sermayesine en az %20 oranında iştirak ettiği kuruluşların yaptıkları yapım </a:t>
              </a:r>
              <a:r>
                <a:rPr lang="tr-TR" sz="2150" b="1" spc="26" dirty="0" smtClean="0">
                  <a:solidFill>
                    <a:srgbClr val="FF0000"/>
                  </a:solidFill>
                  <a:latin typeface="Century Gothic" panose="020B0502020202020204" pitchFamily="34" charset="0"/>
                </a:rPr>
                <a:t>işlerini, </a:t>
              </a:r>
            </a:p>
            <a:p>
              <a:pPr algn="just" defTabSz="609630">
                <a:lnSpc>
                  <a:spcPts val="3900"/>
                </a:lnSpc>
              </a:pPr>
              <a:r>
                <a:rPr lang="tr-TR" sz="2150" b="1" spc="26" dirty="0" smtClean="0">
                  <a:solidFill>
                    <a:srgbClr val="020301"/>
                  </a:solidFill>
                  <a:latin typeface="Century Gothic" panose="020B0502020202020204" pitchFamily="34" charset="0"/>
                </a:rPr>
                <a:t>    kapsamaz.</a:t>
              </a:r>
              <a:endParaRPr lang="en-US" sz="2150" b="1" spc="26" dirty="0">
                <a:solidFill>
                  <a:srgbClr val="020301"/>
                </a:solidFill>
                <a:latin typeface="Century Gothic" panose="020B0502020202020204" pitchFamily="34" charset="0"/>
              </a:endParaRPr>
            </a:p>
          </p:txBody>
        </p:sp>
      </p:grpSp>
    </p:spTree>
    <p:extLst>
      <p:ext uri="{BB962C8B-B14F-4D97-AF65-F5344CB8AC3E}">
        <p14:creationId xmlns:p14="http://schemas.microsoft.com/office/powerpoint/2010/main" val="11252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34927" y="488064"/>
            <a:ext cx="115357" cy="70809"/>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sp>
        <p:nvSpPr>
          <p:cNvPr id="5" name="TextBox 5"/>
          <p:cNvSpPr txBox="1"/>
          <p:nvPr/>
        </p:nvSpPr>
        <p:spPr>
          <a:xfrm>
            <a:off x="3101184" y="0"/>
            <a:ext cx="6523033" cy="602729"/>
          </a:xfrm>
          <a:prstGeom prst="rect">
            <a:avLst/>
          </a:prstGeom>
        </p:spPr>
        <p:txBody>
          <a:bodyPr lIns="0" tIns="0" rIns="0" bIns="0" rtlCol="0" anchor="t">
            <a:spAutoFit/>
          </a:bodyPr>
          <a:lstStyle/>
          <a:p>
            <a:pPr algn="ctr" defTabSz="609630">
              <a:lnSpc>
                <a:spcPts val="4720"/>
              </a:lnSpc>
            </a:pPr>
            <a:r>
              <a:rPr lang="en-US" sz="4000" b="1" spc="40" dirty="0">
                <a:solidFill>
                  <a:srgbClr val="020301"/>
                </a:solidFill>
                <a:latin typeface="Century Gothic" panose="020B0502020202020204" pitchFamily="34" charset="0"/>
              </a:rPr>
              <a:t>BAŞVURU ÜCRETLER</a:t>
            </a:r>
            <a:r>
              <a:rPr lang="tr-TR" sz="4000" b="1" spc="40" dirty="0">
                <a:solidFill>
                  <a:srgbClr val="020301"/>
                </a:solidFill>
                <a:latin typeface="Century Gothic" panose="020B0502020202020204" pitchFamily="34" charset="0"/>
              </a:rPr>
              <a:t>İ</a:t>
            </a:r>
            <a:endParaRPr lang="en-US" sz="4000" b="1" spc="40" dirty="0">
              <a:solidFill>
                <a:srgbClr val="020301"/>
              </a:solidFill>
              <a:latin typeface="Century Gothic" panose="020B0502020202020204" pitchFamily="34"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10" y="581148"/>
            <a:ext cx="11071514" cy="6162446"/>
          </a:xfrm>
          <a:prstGeom prst="rect">
            <a:avLst/>
          </a:prstGeom>
        </p:spPr>
      </p:pic>
    </p:spTree>
    <p:extLst>
      <p:ext uri="{BB962C8B-B14F-4D97-AF65-F5344CB8AC3E}">
        <p14:creationId xmlns:p14="http://schemas.microsoft.com/office/powerpoint/2010/main" val="34840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0301"/>
        </a:solidFill>
        <a:effectLst/>
      </p:bgPr>
    </p:bg>
    <p:spTree>
      <p:nvGrpSpPr>
        <p:cNvPr id="1" name=""/>
        <p:cNvGrpSpPr/>
        <p:nvPr/>
      </p:nvGrpSpPr>
      <p:grpSpPr>
        <a:xfrm>
          <a:off x="0" y="0"/>
          <a:ext cx="0" cy="0"/>
          <a:chOff x="0" y="0"/>
          <a:chExt cx="0" cy="0"/>
        </a:xfrm>
      </p:grpSpPr>
      <p:sp>
        <p:nvSpPr>
          <p:cNvPr id="2" name="AutoShape 2"/>
          <p:cNvSpPr/>
          <p:nvPr/>
        </p:nvSpPr>
        <p:spPr>
          <a:xfrm>
            <a:off x="0" y="1144568"/>
            <a:ext cx="12192000" cy="5744844"/>
          </a:xfrm>
          <a:prstGeom prst="rect">
            <a:avLst/>
          </a:prstGeom>
          <a:solidFill>
            <a:srgbClr val="FFDB15"/>
          </a:solidFill>
        </p:spPr>
      </p:sp>
      <p:pic>
        <p:nvPicPr>
          <p:cNvPr id="4" name="Picture 4"/>
          <p:cNvPicPr>
            <a:picLocks noChangeAspect="1"/>
          </p:cNvPicPr>
          <p:nvPr/>
        </p:nvPicPr>
        <p:blipFill>
          <a:blip r:embed="rId2">
            <a:alphaModFix amt="15000"/>
          </a:blip>
          <a:srcRect t="7310" b="7310"/>
          <a:stretch>
            <a:fillRect/>
          </a:stretch>
        </p:blipFill>
        <p:spPr>
          <a:xfrm>
            <a:off x="0" y="0"/>
            <a:ext cx="12192000" cy="6857157"/>
          </a:xfrm>
          <a:prstGeom prst="rect">
            <a:avLst/>
          </a:prstGeom>
        </p:spPr>
      </p:pic>
      <p:sp>
        <p:nvSpPr>
          <p:cNvPr id="5" name="TextBox 5"/>
          <p:cNvSpPr txBox="1"/>
          <p:nvPr/>
        </p:nvSpPr>
        <p:spPr>
          <a:xfrm>
            <a:off x="715840" y="169942"/>
            <a:ext cx="11374560" cy="974626"/>
          </a:xfrm>
          <a:prstGeom prst="rect">
            <a:avLst/>
          </a:prstGeom>
        </p:spPr>
        <p:txBody>
          <a:bodyPr wrap="square" lIns="0" tIns="0" rIns="0" bIns="0" rtlCol="0" anchor="t">
            <a:spAutoFit/>
          </a:bodyPr>
          <a:lstStyle/>
          <a:p>
            <a:pPr algn="ctr" defTabSz="609630">
              <a:lnSpc>
                <a:spcPts val="3800"/>
              </a:lnSpc>
            </a:pPr>
            <a:r>
              <a:rPr lang="en-US" sz="3600" b="1" spc="25" dirty="0" smtClean="0">
                <a:solidFill>
                  <a:srgbClr val="FFFFFF"/>
                </a:solidFill>
                <a:latin typeface="Century Gothic" panose="020B0502020202020204" pitchFamily="34" charset="0"/>
              </a:rPr>
              <a:t>BAŞVURU </a:t>
            </a:r>
            <a:r>
              <a:rPr lang="en-US" sz="3600" b="1" spc="25" dirty="0">
                <a:solidFill>
                  <a:srgbClr val="FFFFFF"/>
                </a:solidFill>
                <a:latin typeface="Century Gothic" panose="020B0502020202020204" pitchFamily="34" charset="0"/>
              </a:rPr>
              <a:t>ÜCRET</a:t>
            </a:r>
            <a:r>
              <a:rPr lang="tr-TR" sz="3600" b="1" spc="25" dirty="0">
                <a:solidFill>
                  <a:srgbClr val="FFFFFF"/>
                </a:solidFill>
                <a:latin typeface="Century Gothic" panose="020B0502020202020204" pitchFamily="34" charset="0"/>
              </a:rPr>
              <a:t>İ</a:t>
            </a:r>
            <a:r>
              <a:rPr lang="en-US" sz="3600" b="1" spc="25" dirty="0">
                <a:solidFill>
                  <a:srgbClr val="FFFFFF"/>
                </a:solidFill>
                <a:latin typeface="Century Gothic" panose="020B0502020202020204" pitchFamily="34" charset="0"/>
              </a:rPr>
              <a:t>, GRUP TAY</a:t>
            </a:r>
            <a:r>
              <a:rPr lang="tr-TR" sz="3600" b="1" spc="25" dirty="0">
                <a:solidFill>
                  <a:srgbClr val="FFFFFF"/>
                </a:solidFill>
                <a:latin typeface="Century Gothic" panose="020B0502020202020204" pitchFamily="34" charset="0"/>
              </a:rPr>
              <a:t>i</a:t>
            </a:r>
            <a:r>
              <a:rPr lang="en-US" sz="3600" b="1" spc="25" dirty="0">
                <a:solidFill>
                  <a:srgbClr val="FFFFFF"/>
                </a:solidFill>
                <a:latin typeface="Century Gothic" panose="020B0502020202020204" pitchFamily="34" charset="0"/>
              </a:rPr>
              <a:t>N ÜCRET</a:t>
            </a:r>
            <a:r>
              <a:rPr lang="tr-TR" sz="3600" b="1" spc="25" dirty="0">
                <a:solidFill>
                  <a:srgbClr val="FFFFFF"/>
                </a:solidFill>
                <a:latin typeface="Century Gothic" panose="020B0502020202020204" pitchFamily="34" charset="0"/>
              </a:rPr>
              <a:t>İ</a:t>
            </a:r>
            <a:r>
              <a:rPr lang="en-US" sz="3600" b="1" spc="25" dirty="0">
                <a:solidFill>
                  <a:srgbClr val="FFFFFF"/>
                </a:solidFill>
                <a:latin typeface="Century Gothic" panose="020B0502020202020204" pitchFamily="34" charset="0"/>
              </a:rPr>
              <a:t> VE GRUP KAYIT ÜCRET</a:t>
            </a:r>
            <a:r>
              <a:rPr lang="tr-TR" sz="3600" b="1" spc="25" dirty="0" smtClean="0">
                <a:solidFill>
                  <a:srgbClr val="FFFFFF"/>
                </a:solidFill>
                <a:latin typeface="Century Gothic" panose="020B0502020202020204" pitchFamily="34" charset="0"/>
              </a:rPr>
              <a:t>İ ÖRNEĞİ</a:t>
            </a:r>
            <a:r>
              <a:rPr lang="en-US" sz="3600" b="1" spc="25" dirty="0" smtClean="0">
                <a:solidFill>
                  <a:srgbClr val="FFFFFF"/>
                </a:solidFill>
                <a:latin typeface="Century Gothic" panose="020B0502020202020204" pitchFamily="34" charset="0"/>
              </a:rPr>
              <a:t>?</a:t>
            </a:r>
            <a:endParaRPr lang="en-US" sz="3600" b="1" spc="25" dirty="0">
              <a:solidFill>
                <a:srgbClr val="FFFFFF"/>
              </a:solidFill>
              <a:latin typeface="Century Gothic" panose="020B0502020202020204" pitchFamily="34" charset="0"/>
            </a:endParaRPr>
          </a:p>
        </p:txBody>
      </p:sp>
      <p:sp>
        <p:nvSpPr>
          <p:cNvPr id="7" name="TextBox 7"/>
          <p:cNvSpPr txBox="1"/>
          <p:nvPr/>
        </p:nvSpPr>
        <p:spPr>
          <a:xfrm>
            <a:off x="300035" y="1984315"/>
            <a:ext cx="7295264" cy="436017"/>
          </a:xfrm>
          <a:prstGeom prst="rect">
            <a:avLst/>
          </a:prstGeom>
        </p:spPr>
        <p:txBody>
          <a:bodyPr lIns="0" tIns="0" rIns="0" bIns="0" rtlCol="0" anchor="t">
            <a:spAutoFit/>
          </a:bodyPr>
          <a:lstStyle/>
          <a:p>
            <a:pPr marL="0" marR="0" lvl="0" indent="0" algn="l" defTabSz="609630" rtl="0" eaLnBrk="1" fontAlgn="auto" latinLnBrk="0" hangingPunct="1">
              <a:lnSpc>
                <a:spcPts val="340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2"/>
          <p:cNvGrpSpPr/>
          <p:nvPr/>
        </p:nvGrpSpPr>
        <p:grpSpPr>
          <a:xfrm>
            <a:off x="397183" y="1862335"/>
            <a:ext cx="3100396" cy="4455049"/>
            <a:chOff x="0" y="0"/>
            <a:chExt cx="6200792" cy="8910099"/>
          </a:xfrm>
        </p:grpSpPr>
        <p:sp>
          <p:nvSpPr>
            <p:cNvPr id="10" name="AutoShape 3"/>
            <p:cNvSpPr/>
            <p:nvPr/>
          </p:nvSpPr>
          <p:spPr>
            <a:xfrm>
              <a:off x="0" y="0"/>
              <a:ext cx="5710008" cy="8910099"/>
            </a:xfrm>
            <a:prstGeom prst="rect">
              <a:avLst/>
            </a:prstGeom>
            <a:solidFill>
              <a:srgbClr val="000000"/>
            </a:solidFill>
          </p:spPr>
        </p:sp>
        <p:grpSp>
          <p:nvGrpSpPr>
            <p:cNvPr id="11" name="Group 4"/>
            <p:cNvGrpSpPr/>
            <p:nvPr/>
          </p:nvGrpSpPr>
          <p:grpSpPr>
            <a:xfrm rot="5400000">
              <a:off x="5501504" y="4189071"/>
              <a:ext cx="866617" cy="531958"/>
              <a:chOff x="0" y="0"/>
              <a:chExt cx="6350000" cy="5499100"/>
            </a:xfrm>
          </p:grpSpPr>
          <p:sp>
            <p:nvSpPr>
              <p:cNvPr id="12"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000000"/>
              </a:solidFill>
            </p:spPr>
          </p:sp>
        </p:grpSp>
      </p:grpSp>
      <p:pic>
        <p:nvPicPr>
          <p:cNvPr id="13" name="Picture 9"/>
          <p:cNvPicPr>
            <a:picLocks noChangeAspect="1"/>
          </p:cNvPicPr>
          <p:nvPr/>
        </p:nvPicPr>
        <p:blipFill>
          <a:blip r:embed="rId3">
            <a:alphaModFix amt="87000"/>
          </a:blip>
          <a:srcRect/>
          <a:stretch>
            <a:fillRect/>
          </a:stretch>
        </p:blipFill>
        <p:spPr>
          <a:xfrm>
            <a:off x="789738" y="1031187"/>
            <a:ext cx="2349921" cy="2349921"/>
          </a:xfrm>
          <a:prstGeom prst="rect">
            <a:avLst/>
          </a:prstGeom>
        </p:spPr>
      </p:pic>
      <p:sp>
        <p:nvSpPr>
          <p:cNvPr id="14" name="TextBox 10"/>
          <p:cNvSpPr txBox="1"/>
          <p:nvPr/>
        </p:nvSpPr>
        <p:spPr>
          <a:xfrm>
            <a:off x="526359" y="4281481"/>
            <a:ext cx="2576064" cy="784702"/>
          </a:xfrm>
          <a:prstGeom prst="rect">
            <a:avLst/>
          </a:prstGeom>
        </p:spPr>
        <p:txBody>
          <a:bodyPr lIns="0" tIns="0" rIns="0" bIns="0" rtlCol="0" anchor="t">
            <a:spAutoFit/>
          </a:bodyPr>
          <a:lstStyle/>
          <a:p>
            <a:pPr algn="ctr" defTabSz="609630">
              <a:lnSpc>
                <a:spcPts val="3800"/>
              </a:lnSpc>
            </a:pPr>
            <a:r>
              <a:rPr lang="tr-TR" sz="15000" b="1" spc="25" dirty="0" smtClean="0">
                <a:solidFill>
                  <a:srgbClr val="FFFFFF"/>
                </a:solidFill>
                <a:latin typeface="Century Gothic" panose="020B0502020202020204" pitchFamily="34" charset="0"/>
              </a:rPr>
              <a:t>F1</a:t>
            </a:r>
            <a:endParaRPr lang="en-US" sz="15000" b="1" spc="25" dirty="0">
              <a:solidFill>
                <a:srgbClr val="FFFFFF"/>
              </a:solidFill>
              <a:latin typeface="Century Gothic" panose="020B0502020202020204" pitchFamily="34" charset="0"/>
            </a:endParaRPr>
          </a:p>
        </p:txBody>
      </p:sp>
      <p:sp>
        <p:nvSpPr>
          <p:cNvPr id="15" name="TextBox 10"/>
          <p:cNvSpPr txBox="1"/>
          <p:nvPr/>
        </p:nvSpPr>
        <p:spPr>
          <a:xfrm>
            <a:off x="536653" y="4798611"/>
            <a:ext cx="2576064" cy="936667"/>
          </a:xfrm>
          <a:prstGeom prst="rect">
            <a:avLst/>
          </a:prstGeom>
        </p:spPr>
        <p:txBody>
          <a:bodyPr lIns="0" tIns="0" rIns="0" bIns="0" rtlCol="0" anchor="t">
            <a:spAutoFit/>
          </a:bodyPr>
          <a:lstStyle/>
          <a:p>
            <a:pPr algn="ctr" defTabSz="609630">
              <a:lnSpc>
                <a:spcPts val="3800"/>
              </a:lnSpc>
            </a:pPr>
            <a:r>
              <a:rPr lang="tr-TR" sz="2500" b="1" spc="25" dirty="0" smtClean="0">
                <a:solidFill>
                  <a:srgbClr val="FFFFFF"/>
                </a:solidFill>
                <a:latin typeface="Century Gothic" panose="020B0502020202020204" pitchFamily="34" charset="0"/>
              </a:rPr>
              <a:t>YETKİ BELGE GRUBU</a:t>
            </a:r>
            <a:endParaRPr lang="en-US" sz="2500" b="1" spc="25" dirty="0">
              <a:solidFill>
                <a:srgbClr val="FFFFFF"/>
              </a:solidFill>
              <a:latin typeface="Century Gothic" panose="020B0502020202020204" pitchFamily="34" charset="0"/>
            </a:endParaRPr>
          </a:p>
        </p:txBody>
      </p:sp>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362" y="1984315"/>
            <a:ext cx="8213670" cy="4074413"/>
          </a:xfrm>
          <a:prstGeom prst="rect">
            <a:avLst/>
          </a:prstGeom>
        </p:spPr>
      </p:pic>
      <p:sp>
        <p:nvSpPr>
          <p:cNvPr id="16" name="TextBox 10"/>
          <p:cNvSpPr txBox="1"/>
          <p:nvPr/>
        </p:nvSpPr>
        <p:spPr>
          <a:xfrm>
            <a:off x="3042856" y="1375022"/>
            <a:ext cx="2576064" cy="487313"/>
          </a:xfrm>
          <a:prstGeom prst="rect">
            <a:avLst/>
          </a:prstGeom>
        </p:spPr>
        <p:txBody>
          <a:bodyPr lIns="0" tIns="0" rIns="0" bIns="0" rtlCol="0" anchor="t">
            <a:spAutoFit/>
          </a:bodyPr>
          <a:lstStyle/>
          <a:p>
            <a:pPr algn="ctr" defTabSz="609630">
              <a:lnSpc>
                <a:spcPts val="3800"/>
              </a:lnSpc>
            </a:pPr>
            <a:r>
              <a:rPr lang="tr-TR" sz="3500" b="1" spc="25" dirty="0" smtClean="0">
                <a:latin typeface="Century Gothic" panose="020B0502020202020204" pitchFamily="34" charset="0"/>
              </a:rPr>
              <a:t> ÖRNEK:</a:t>
            </a:r>
            <a:endParaRPr lang="en-US" sz="3500" b="1" spc="25" dirty="0">
              <a:latin typeface="Century Gothic" panose="020B0502020202020204" pitchFamily="34" charset="0"/>
            </a:endParaRPr>
          </a:p>
        </p:txBody>
      </p:sp>
      <p:sp>
        <p:nvSpPr>
          <p:cNvPr id="3" name="Dikdörtgen 2"/>
          <p:cNvSpPr/>
          <p:nvPr/>
        </p:nvSpPr>
        <p:spPr>
          <a:xfrm>
            <a:off x="7872549" y="2673531"/>
            <a:ext cx="1942011" cy="435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latin typeface="Century Gothic" panose="020B0502020202020204" pitchFamily="34" charset="0"/>
              </a:rPr>
              <a:t>1.000,00 TL</a:t>
            </a:r>
            <a:endParaRPr lang="tr-TR" sz="2400" b="1" dirty="0">
              <a:solidFill>
                <a:schemeClr val="tx1"/>
              </a:solidFill>
              <a:latin typeface="Century Gothic" panose="020B0502020202020204" pitchFamily="34" charset="0"/>
            </a:endParaRPr>
          </a:p>
        </p:txBody>
      </p:sp>
      <p:sp>
        <p:nvSpPr>
          <p:cNvPr id="6" name="Dikdörtgen 5"/>
          <p:cNvSpPr/>
          <p:nvPr/>
        </p:nvSpPr>
        <p:spPr>
          <a:xfrm>
            <a:off x="9814560" y="2673531"/>
            <a:ext cx="1915886" cy="4354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dirty="0" smtClean="0">
                <a:solidFill>
                  <a:schemeClr val="tx1"/>
                </a:solidFill>
                <a:latin typeface="Century Gothic" panose="020B0502020202020204" pitchFamily="34" charset="0"/>
              </a:rPr>
              <a:t>4.150,00 TL</a:t>
            </a:r>
            <a:endParaRPr lang="tr-TR" sz="23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2102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sp>
        <p:nvSpPr>
          <p:cNvPr id="5" name="TextBox 5"/>
          <p:cNvSpPr txBox="1"/>
          <p:nvPr/>
        </p:nvSpPr>
        <p:spPr>
          <a:xfrm>
            <a:off x="6495444" y="899764"/>
            <a:ext cx="5206821" cy="5232202"/>
          </a:xfrm>
          <a:prstGeom prst="rect">
            <a:avLst/>
          </a:prstGeom>
        </p:spPr>
        <p:txBody>
          <a:bodyPr wrap="square" lIns="0" tIns="0" rIns="0" bIns="0" rtlCol="0" anchor="t">
            <a:spAutoFit/>
          </a:bodyPr>
          <a:lstStyle/>
          <a:p>
            <a:pPr marL="187122" lvl="1" algn="just" defTabSz="609630">
              <a:lnSpc>
                <a:spcPts val="3400"/>
              </a:lnSpc>
            </a:pPr>
            <a:r>
              <a:rPr lang="tr-TR" sz="2400" b="1" dirty="0" smtClean="0"/>
              <a:t>4/1/(k</a:t>
            </a:r>
            <a:r>
              <a:rPr lang="tr-TR" sz="2400" b="1" dirty="0"/>
              <a:t>) </a:t>
            </a:r>
            <a:r>
              <a:rPr lang="tr-TR" sz="2400" b="1" dirty="0">
                <a:solidFill>
                  <a:srgbClr val="FF0000"/>
                </a:solidFill>
              </a:rPr>
              <a:t>(Ek:RG-3/10/2020-31263)</a:t>
            </a:r>
            <a:r>
              <a:rPr lang="tr-TR" sz="2100" b="1" spc="23" dirty="0" smtClean="0">
                <a:solidFill>
                  <a:srgbClr val="FF0000"/>
                </a:solidFill>
                <a:latin typeface="Century Gothic" panose="020B0502020202020204" pitchFamily="34" charset="0"/>
              </a:rPr>
              <a:t>Belge gurubu tespitine esas olmak üzere, Bakanlıkça her yıl yayımlanan mimarlık ve mühendislik hizmet bedellerinin hesabına esas yapı sınıflarından III. ve IV. Sınıf yapı guruplarının yaklaşık birim maliyetlerinin ortalamasının 45.000 katı (diploma için 250 katı) alınmak suretiyle elde edilen bedeli.</a:t>
            </a:r>
          </a:p>
          <a:p>
            <a:pPr marL="187122" lvl="1" algn="just" defTabSz="609630">
              <a:lnSpc>
                <a:spcPts val="3400"/>
              </a:lnSpc>
            </a:pPr>
            <a:endParaRPr lang="tr-TR" sz="2100" b="1" spc="23" dirty="0">
              <a:solidFill>
                <a:srgbClr val="FF0000"/>
              </a:solidFill>
              <a:latin typeface="Century Gothic" panose="020B0502020202020204" pitchFamily="34" charset="0"/>
            </a:endParaRPr>
          </a:p>
          <a:p>
            <a:pPr marL="187122" lvl="1" algn="just" defTabSz="609630">
              <a:lnSpc>
                <a:spcPts val="3400"/>
              </a:lnSpc>
            </a:pPr>
            <a:r>
              <a:rPr lang="tr-TR" sz="2100" b="1" spc="23" dirty="0" smtClean="0">
                <a:latin typeface="Century Gothic" panose="020B0502020202020204" pitchFamily="34" charset="0"/>
              </a:rPr>
              <a:t>İfade eder.</a:t>
            </a:r>
          </a:p>
        </p:txBody>
      </p:sp>
      <p:pic>
        <p:nvPicPr>
          <p:cNvPr id="6" name="Picture 6"/>
          <p:cNvPicPr>
            <a:picLocks noChangeAspect="1"/>
          </p:cNvPicPr>
          <p:nvPr/>
        </p:nvPicPr>
        <p:blipFill rotWithShape="1">
          <a:blip r:embed="rId2"/>
          <a:srcRect l="52226"/>
          <a:stretch/>
        </p:blipFill>
        <p:spPr>
          <a:xfrm>
            <a:off x="0" y="0"/>
            <a:ext cx="4367089" cy="6858000"/>
          </a:xfrm>
          <a:prstGeom prst="rect">
            <a:avLst/>
          </a:prstGeom>
        </p:spPr>
      </p:pic>
      <p:grpSp>
        <p:nvGrpSpPr>
          <p:cNvPr id="7" name="Group 7"/>
          <p:cNvGrpSpPr/>
          <p:nvPr/>
        </p:nvGrpSpPr>
        <p:grpSpPr>
          <a:xfrm>
            <a:off x="685800" y="685800"/>
            <a:ext cx="5809643" cy="5486400"/>
            <a:chOff x="0" y="0"/>
            <a:chExt cx="11619285" cy="10972800"/>
          </a:xfrm>
        </p:grpSpPr>
        <p:sp>
          <p:nvSpPr>
            <p:cNvPr id="8" name="AutoShape 8"/>
            <p:cNvSpPr/>
            <p:nvPr/>
          </p:nvSpPr>
          <p:spPr>
            <a:xfrm>
              <a:off x="0" y="0"/>
              <a:ext cx="10789558" cy="10972800"/>
            </a:xfrm>
            <a:prstGeom prst="rect">
              <a:avLst/>
            </a:prstGeom>
            <a:solidFill>
              <a:srgbClr val="020301"/>
            </a:solidFill>
          </p:spPr>
        </p:sp>
        <p:grpSp>
          <p:nvGrpSpPr>
            <p:cNvPr id="9" name="Group 9"/>
            <p:cNvGrpSpPr/>
            <p:nvPr/>
          </p:nvGrpSpPr>
          <p:grpSpPr>
            <a:xfrm rot="5400000">
              <a:off x="10361923" y="5008154"/>
              <a:ext cx="1558232" cy="956493"/>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020301"/>
              </a:solidFill>
            </p:spPr>
          </p:sp>
        </p:grpSp>
      </p:grpSp>
      <p:sp>
        <p:nvSpPr>
          <p:cNvPr id="11" name="TextBox 11"/>
          <p:cNvSpPr txBox="1"/>
          <p:nvPr/>
        </p:nvSpPr>
        <p:spPr>
          <a:xfrm>
            <a:off x="842199" y="3017185"/>
            <a:ext cx="4832097" cy="564257"/>
          </a:xfrm>
          <a:prstGeom prst="rect">
            <a:avLst/>
          </a:prstGeom>
        </p:spPr>
        <p:txBody>
          <a:bodyPr lIns="0" tIns="0" rIns="0" bIns="0" rtlCol="0" anchor="t">
            <a:spAutoFit/>
          </a:bodyPr>
          <a:lstStyle/>
          <a:p>
            <a:pPr algn="ctr" defTabSz="609630">
              <a:lnSpc>
                <a:spcPts val="4406"/>
              </a:lnSpc>
            </a:pPr>
            <a:r>
              <a:rPr lang="tr-TR" sz="3734" b="1" spc="37" dirty="0" smtClean="0">
                <a:solidFill>
                  <a:srgbClr val="FFFFFF"/>
                </a:solidFill>
                <a:latin typeface="Century Gothic" panose="020B0502020202020204" pitchFamily="34" charset="0"/>
              </a:rPr>
              <a:t>YAPI SINIR BEDELİ</a:t>
            </a:r>
            <a:endParaRPr lang="en-US" sz="3734" b="1" spc="37"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966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3" name="Group 2"/>
          <p:cNvGrpSpPr/>
          <p:nvPr/>
        </p:nvGrpSpPr>
        <p:grpSpPr>
          <a:xfrm>
            <a:off x="0" y="4449625"/>
            <a:ext cx="12192000" cy="2408375"/>
            <a:chOff x="0" y="0"/>
            <a:chExt cx="24911385" cy="5014905"/>
          </a:xfrm>
        </p:grpSpPr>
        <p:sp>
          <p:nvSpPr>
            <p:cNvPr id="24" name="AutoShape 3"/>
            <p:cNvSpPr/>
            <p:nvPr/>
          </p:nvSpPr>
          <p:spPr>
            <a:xfrm>
              <a:off x="0" y="786102"/>
              <a:ext cx="24911385" cy="4228804"/>
            </a:xfrm>
            <a:prstGeom prst="rect">
              <a:avLst/>
            </a:prstGeom>
            <a:solidFill>
              <a:srgbClr val="020301"/>
            </a:solidFill>
          </p:spPr>
        </p:sp>
        <p:grpSp>
          <p:nvGrpSpPr>
            <p:cNvPr id="25" name="Group 4"/>
            <p:cNvGrpSpPr/>
            <p:nvPr/>
          </p:nvGrpSpPr>
          <p:grpSpPr>
            <a:xfrm>
              <a:off x="1635292" y="0"/>
              <a:ext cx="1558232" cy="956493"/>
              <a:chOff x="0" y="0"/>
              <a:chExt cx="6350000" cy="5499100"/>
            </a:xfrm>
          </p:grpSpPr>
          <p:sp>
            <p:nvSpPr>
              <p:cNvPr id="26"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020301"/>
              </a:solidFill>
            </p:spPr>
          </p:sp>
        </p:grpSp>
      </p:grpSp>
      <p:sp>
        <p:nvSpPr>
          <p:cNvPr id="27" name="TextBox 7"/>
          <p:cNvSpPr txBox="1"/>
          <p:nvPr/>
        </p:nvSpPr>
        <p:spPr>
          <a:xfrm>
            <a:off x="365899" y="5045678"/>
            <a:ext cx="11447398" cy="1304203"/>
          </a:xfrm>
          <a:prstGeom prst="rect">
            <a:avLst/>
          </a:prstGeom>
        </p:spPr>
        <p:txBody>
          <a:bodyPr lIns="0" tIns="0" rIns="0" bIns="0" rtlCol="0" anchor="t">
            <a:spAutoFit/>
          </a:bodyPr>
          <a:lstStyle/>
          <a:p>
            <a:pPr algn="ctr" defTabSz="609630">
              <a:lnSpc>
                <a:spcPts val="3500"/>
              </a:lnSpc>
            </a:pPr>
            <a:r>
              <a:rPr lang="en-US" sz="2500" b="1" spc="23" dirty="0">
                <a:solidFill>
                  <a:srgbClr val="FFFFFF"/>
                </a:solidFill>
                <a:latin typeface="Century Gothic" panose="020B0502020202020204" pitchFamily="34" charset="0"/>
              </a:rPr>
              <a:t>YÖNETMEL</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K KAPSAMINDAK</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 GRUPLANDIRMA S</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STEM</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NE GÖRE</a:t>
            </a:r>
            <a:r>
              <a:rPr lang="en-US" sz="2500" b="1" spc="23" dirty="0" smtClean="0">
                <a:solidFill>
                  <a:srgbClr val="FFFFFF"/>
                </a:solidFill>
                <a:latin typeface="Century Gothic" panose="020B0502020202020204" pitchFamily="34" charset="0"/>
              </a:rPr>
              <a:t>;</a:t>
            </a:r>
            <a:r>
              <a:rPr lang="tr-TR" sz="2500" b="1" spc="23" dirty="0" smtClean="0">
                <a:solidFill>
                  <a:srgbClr val="FFFFFF"/>
                </a:solidFill>
                <a:latin typeface="Century Gothic" panose="020B0502020202020204" pitchFamily="34" charset="0"/>
              </a:rPr>
              <a:t> </a:t>
            </a:r>
            <a:r>
              <a:rPr lang="tr-TR" sz="2500" b="1" spc="47" dirty="0" smtClean="0">
                <a:solidFill>
                  <a:srgbClr val="FFFFFF"/>
                </a:solidFill>
                <a:latin typeface="Century Gothic" panose="020B0502020202020204" pitchFamily="34" charset="0"/>
              </a:rPr>
              <a:t>ÖRNEĞİN F YETKİ BELGE GRUBU İÇİN </a:t>
            </a:r>
            <a:r>
              <a:rPr lang="en-US" sz="2500" b="1" spc="23" dirty="0" smtClean="0">
                <a:solidFill>
                  <a:srgbClr val="FFFFFF"/>
                </a:solidFill>
                <a:latin typeface="Century Gothic" panose="020B0502020202020204" pitchFamily="34" charset="0"/>
              </a:rPr>
              <a:t>YUKARIDAK</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 TABLODA VER</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LEN YETERL</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KLER</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N SAĞLANMASI GEREK</a:t>
            </a:r>
            <a:r>
              <a:rPr lang="tr-TR" sz="2500" b="1" spc="23" dirty="0">
                <a:solidFill>
                  <a:srgbClr val="FFFFFF"/>
                </a:solidFill>
                <a:latin typeface="Century Gothic" panose="020B0502020202020204" pitchFamily="34" charset="0"/>
              </a:rPr>
              <a:t>İ</a:t>
            </a:r>
            <a:r>
              <a:rPr lang="en-US" sz="2500" b="1" spc="23" dirty="0">
                <a:solidFill>
                  <a:srgbClr val="FFFFFF"/>
                </a:solidFill>
                <a:latin typeface="Century Gothic" panose="020B0502020202020204" pitchFamily="34" charset="0"/>
              </a:rPr>
              <a:t>R!</a:t>
            </a:r>
          </a:p>
        </p:txBody>
      </p:sp>
      <p:sp>
        <p:nvSpPr>
          <p:cNvPr id="19" name="TextBox 10"/>
          <p:cNvSpPr txBox="1"/>
          <p:nvPr/>
        </p:nvSpPr>
        <p:spPr>
          <a:xfrm>
            <a:off x="-335344" y="473251"/>
            <a:ext cx="2576064" cy="487313"/>
          </a:xfrm>
          <a:prstGeom prst="rect">
            <a:avLst/>
          </a:prstGeom>
        </p:spPr>
        <p:txBody>
          <a:bodyPr lIns="0" tIns="0" rIns="0" bIns="0" rtlCol="0" anchor="t">
            <a:spAutoFit/>
          </a:bodyPr>
          <a:lstStyle/>
          <a:p>
            <a:pPr algn="ctr" defTabSz="609630">
              <a:lnSpc>
                <a:spcPts val="3800"/>
              </a:lnSpc>
            </a:pPr>
            <a:r>
              <a:rPr lang="tr-TR" sz="3500" b="1" spc="25" dirty="0" smtClean="0">
                <a:latin typeface="Century Gothic" panose="020B0502020202020204" pitchFamily="34" charset="0"/>
              </a:rPr>
              <a:t> ÖRNEK:</a:t>
            </a:r>
            <a:endParaRPr lang="en-US" sz="3500" b="1" spc="25" dirty="0">
              <a:latin typeface="Century Gothic" panose="020B0502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95" y="960563"/>
            <a:ext cx="11681964" cy="3489061"/>
          </a:xfrm>
          <a:prstGeom prst="rect">
            <a:avLst/>
          </a:prstGeom>
        </p:spPr>
      </p:pic>
    </p:spTree>
    <p:extLst>
      <p:ext uri="{BB962C8B-B14F-4D97-AF65-F5344CB8AC3E}">
        <p14:creationId xmlns:p14="http://schemas.microsoft.com/office/powerpoint/2010/main" val="205364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8" y="461330"/>
            <a:ext cx="7778121" cy="411459"/>
          </a:xfrm>
          <a:prstGeom prst="rect">
            <a:avLst/>
          </a:prstGeom>
        </p:spPr>
        <p:txBody>
          <a:bodyPr lIns="0" tIns="0" rIns="0" bIns="0" rtlCol="0" anchor="t">
            <a:spAutoFit/>
          </a:bodyPr>
          <a:lstStyle/>
          <a:p>
            <a:pPr algn="ctr" defTabSz="609630">
              <a:lnSpc>
                <a:spcPts val="3584"/>
              </a:lnSpc>
            </a:pPr>
            <a:r>
              <a:rPr lang="tr-TR" sz="2333" b="1" spc="84" dirty="0" smtClean="0">
                <a:solidFill>
                  <a:srgbClr val="FFFFFF"/>
                </a:solidFill>
                <a:latin typeface="Century Gothic" panose="020B0502020202020204" pitchFamily="34" charset="0"/>
              </a:rPr>
              <a:t>UYGULANACAK İLKE VE KURALLAR 5/3</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451966"/>
            <a:ext cx="8155424" cy="5232202"/>
            <a:chOff x="194196" y="-5207521"/>
            <a:chExt cx="15556242" cy="10464410"/>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194196" y="-5207521"/>
              <a:ext cx="15249212" cy="10464410"/>
            </a:xfrm>
            <a:prstGeom prst="rect">
              <a:avLst/>
            </a:prstGeom>
          </p:spPr>
          <p:txBody>
            <a:bodyPr wrap="square" lIns="0" tIns="0" rIns="0" bIns="0" rtlCol="0" anchor="t">
              <a:spAutoFit/>
            </a:bodyPr>
            <a:lstStyle/>
            <a:p>
              <a:pPr algn="just"/>
              <a:r>
                <a:rPr lang="tr-TR" sz="1700" b="1" dirty="0" smtClean="0">
                  <a:solidFill>
                    <a:prstClr val="black"/>
                  </a:solidFill>
                </a:rPr>
                <a:t>5/(3): </a:t>
              </a:r>
              <a:r>
                <a:rPr lang="tr-TR" sz="1700" b="1" dirty="0">
                  <a:solidFill>
                    <a:prstClr val="black"/>
                  </a:solidFill>
                </a:rPr>
                <a:t>Yapı müteahhitliğine ilişkin bütün sorumlulukları üstlenmek şartıyla kendilerine ait yapıları inşa etmek üzere;</a:t>
              </a:r>
            </a:p>
            <a:p>
              <a:pPr algn="just"/>
              <a:r>
                <a:rPr lang="tr-TR" sz="1700" b="1" dirty="0"/>
                <a:t>a</a:t>
              </a:r>
              <a:r>
                <a:rPr lang="tr-TR" sz="1700" b="1" i="1" dirty="0" smtClean="0"/>
                <a:t>) </a:t>
              </a:r>
              <a:r>
                <a:rPr lang="tr-TR" sz="1700" b="1" i="1" strike="sngStrike" dirty="0"/>
                <a:t>Bir ticari işletme işleten vakıflara, derneklere ve kendi kuruluş kanunları gereğince özel hukuk hükümlerine göre yönetilmek veya ticari şekilde işletilmek üzere kamu tüzel kişileri tarafından kurulan kurum ve kuruluşlara,</a:t>
              </a:r>
              <a:r>
                <a:rPr lang="tr-TR" sz="1700" b="1" dirty="0">
                  <a:solidFill>
                    <a:srgbClr val="FF0000"/>
                  </a:solidFill>
                </a:rPr>
                <a:t> (Değişik:RG-3/10/2020-31263) Konut harici yapıları inşa etmek üzere, bir ticari işletme işleten vakıf ve derneklere; 6306 sayılı Kanun veya 3/7/2005 tarihli ve 5393 sayılı Belediye Kanununun 73 üncü maddesi kapsamındaki yapıları veyahut kendilerine ait yapıları inşa etmek üzere, kendi kuruluş kanunları gereğince özel hukuk hükümlerine göre yönetilmek veya ticari şekilde işletilmek üzere kamu tüzel kişileri tarafından kurulan kurum ve kuruluşlara; 20/8/2016 tarihli ve 6745 sayılı Yatırımların Proje Bazında Desteklenmesi ile Bazı Kanun ve Kanun Hükmünde Kararnamelerde Değişiklik Yapılmasına Dair Kanun kapsamında proje bazında destek alan işler için yapı sahibine veya müteahhidine</a:t>
              </a:r>
              <a:r>
                <a:rPr lang="tr-TR" sz="1700" b="1" dirty="0" smtClean="0">
                  <a:solidFill>
                    <a:srgbClr val="FF0000"/>
                  </a:solidFill>
                </a:rPr>
                <a:t>,</a:t>
              </a:r>
            </a:p>
            <a:p>
              <a:pPr algn="just"/>
              <a:r>
                <a:rPr lang="tr-TR" sz="1700" b="1" dirty="0" smtClean="0">
                  <a:solidFill>
                    <a:srgbClr val="FF0000"/>
                  </a:solidFill>
                </a:rPr>
                <a:t>….</a:t>
              </a:r>
              <a:endParaRPr lang="tr-TR" sz="1700" b="1" dirty="0">
                <a:solidFill>
                  <a:srgbClr val="FF0000"/>
                </a:solidFill>
              </a:endParaRPr>
            </a:p>
            <a:p>
              <a:pPr algn="just"/>
              <a:r>
                <a:rPr lang="tr-TR" sz="1700" b="1" dirty="0"/>
                <a:t>c) Ana sözleşmelerinde kendi yapılarını inşa </a:t>
              </a:r>
              <a:r>
                <a:rPr lang="tr-TR" sz="1700" b="1" dirty="0" smtClean="0"/>
                <a:t>edebileceklerine </a:t>
              </a:r>
              <a:r>
                <a:rPr lang="tr-TR" sz="1700" b="1" dirty="0"/>
                <a:t>dair aykırı hüküm bulunmamak ve işletme konusu gösterilmek şartıyla </a:t>
              </a:r>
              <a:r>
                <a:rPr lang="tr-TR" sz="1700" b="1" dirty="0" smtClean="0">
                  <a:solidFill>
                    <a:srgbClr val="FF0000"/>
                  </a:solidFill>
                </a:rPr>
                <a:t>(Ek ibare:RG-3/10/2020-31263) </a:t>
              </a:r>
              <a:r>
                <a:rPr lang="tr-TR" sz="1700" b="1" u="sng" dirty="0" smtClean="0">
                  <a:solidFill>
                    <a:srgbClr val="FF0000"/>
                  </a:solidFill>
                </a:rPr>
                <a:t>13/6/2006 tarihli ve 5520 sayılı Kurumlar Vergisi Kanununun 4 üncü maddesinin birinci fıkrasının (k) bendi kapsamındaki</a:t>
              </a:r>
              <a:r>
                <a:rPr lang="tr-TR" sz="1700" b="1" dirty="0" smtClean="0">
                  <a:solidFill>
                    <a:srgbClr val="FF0000"/>
                  </a:solidFill>
                </a:rPr>
                <a:t> </a:t>
              </a:r>
              <a:r>
                <a:rPr lang="tr-TR" sz="1700" b="1" dirty="0" smtClean="0"/>
                <a:t>yapı </a:t>
              </a:r>
              <a:r>
                <a:rPr lang="tr-TR" sz="1700" b="1" dirty="0"/>
                <a:t>kooperatiflerine,</a:t>
              </a:r>
              <a:endParaRPr lang="tr-TR" sz="1700" b="1" dirty="0" smtClean="0"/>
            </a:p>
            <a:p>
              <a:pPr algn="just"/>
              <a:endParaRPr lang="tr-TR" sz="1700" b="1" dirty="0">
                <a:solidFill>
                  <a:srgbClr val="FF0000"/>
                </a:solidFill>
              </a:endParaRPr>
            </a:p>
            <a:p>
              <a:pPr algn="just"/>
              <a:r>
                <a:rPr lang="tr-TR" sz="1700" b="1" dirty="0">
                  <a:solidFill>
                    <a:prstClr val="black"/>
                  </a:solidFill>
                </a:rPr>
                <a:t>geçici grup yetki belgesi numarası verilir.</a:t>
              </a:r>
              <a:endParaRPr lang="tr-TR" sz="1700" b="1" dirty="0">
                <a:solidFill>
                  <a:srgbClr val="FF0000"/>
                </a:solidFill>
              </a:endParaRPr>
            </a:p>
          </p:txBody>
        </p:sp>
      </p:grpSp>
    </p:spTree>
    <p:extLst>
      <p:ext uri="{BB962C8B-B14F-4D97-AF65-F5344CB8AC3E}">
        <p14:creationId xmlns:p14="http://schemas.microsoft.com/office/powerpoint/2010/main" val="52123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B15"/>
        </a:solidFill>
        <a:effectLst/>
      </p:bgPr>
    </p:bg>
    <p:spTree>
      <p:nvGrpSpPr>
        <p:cNvPr id="1" name=""/>
        <p:cNvGrpSpPr/>
        <p:nvPr/>
      </p:nvGrpSpPr>
      <p:grpSpPr>
        <a:xfrm>
          <a:off x="0" y="0"/>
          <a:ext cx="0" cy="0"/>
          <a:chOff x="0" y="0"/>
          <a:chExt cx="0" cy="0"/>
        </a:xfrm>
      </p:grpSpPr>
      <p:grpSp>
        <p:nvGrpSpPr>
          <p:cNvPr id="2" name="Group 2"/>
          <p:cNvGrpSpPr/>
          <p:nvPr/>
        </p:nvGrpSpPr>
        <p:grpSpPr>
          <a:xfrm>
            <a:off x="0" y="-3489"/>
            <a:ext cx="3939478" cy="6858000"/>
            <a:chOff x="0" y="0"/>
            <a:chExt cx="7878956" cy="13716000"/>
          </a:xfrm>
        </p:grpSpPr>
        <p:pic>
          <p:nvPicPr>
            <p:cNvPr id="3" name="Picture 3"/>
            <p:cNvPicPr>
              <a:picLocks noChangeAspect="1"/>
            </p:cNvPicPr>
            <p:nvPr/>
          </p:nvPicPr>
          <p:blipFill>
            <a:blip r:embed="rId2"/>
            <a:srcRect l="4763" r="4763"/>
            <a:stretch>
              <a:fillRect/>
            </a:stretch>
          </p:blipFill>
          <p:spPr>
            <a:xfrm>
              <a:off x="0" y="0"/>
              <a:ext cx="7878956" cy="4572000"/>
            </a:xfrm>
            <a:prstGeom prst="rect">
              <a:avLst/>
            </a:prstGeom>
          </p:spPr>
        </p:pic>
        <p:pic>
          <p:nvPicPr>
            <p:cNvPr id="4" name="Picture 4"/>
            <p:cNvPicPr>
              <a:picLocks noChangeAspect="1"/>
            </p:cNvPicPr>
            <p:nvPr/>
          </p:nvPicPr>
          <p:blipFill>
            <a:blip r:embed="rId3"/>
            <a:srcRect t="6451" b="6451"/>
            <a:stretch>
              <a:fillRect/>
            </a:stretch>
          </p:blipFill>
          <p:spPr>
            <a:xfrm>
              <a:off x="0" y="4572000"/>
              <a:ext cx="7878956" cy="4572000"/>
            </a:xfrm>
            <a:prstGeom prst="rect">
              <a:avLst/>
            </a:prstGeom>
          </p:spPr>
        </p:pic>
        <p:pic>
          <p:nvPicPr>
            <p:cNvPr id="5" name="Picture 5"/>
            <p:cNvPicPr>
              <a:picLocks noChangeAspect="1"/>
            </p:cNvPicPr>
            <p:nvPr/>
          </p:nvPicPr>
          <p:blipFill>
            <a:blip r:embed="rId4"/>
            <a:srcRect t="6451" b="6451"/>
            <a:stretch>
              <a:fillRect/>
            </a:stretch>
          </p:blipFill>
          <p:spPr>
            <a:xfrm>
              <a:off x="0" y="9144000"/>
              <a:ext cx="7878956" cy="4572000"/>
            </a:xfrm>
            <a:prstGeom prst="rect">
              <a:avLst/>
            </a:prstGeom>
          </p:spPr>
        </p:pic>
      </p:grpSp>
      <p:sp>
        <p:nvSpPr>
          <p:cNvPr id="6" name="AutoShape 6"/>
          <p:cNvSpPr/>
          <p:nvPr/>
        </p:nvSpPr>
        <p:spPr>
          <a:xfrm rot="-5400000">
            <a:off x="7421375" y="-3481896"/>
            <a:ext cx="1288728" cy="8252522"/>
          </a:xfrm>
          <a:prstGeom prst="rect">
            <a:avLst/>
          </a:prstGeom>
          <a:solidFill>
            <a:srgbClr val="020301"/>
          </a:solidFill>
        </p:spPr>
      </p:sp>
      <p:sp>
        <p:nvSpPr>
          <p:cNvPr id="7" name="TextBox 7"/>
          <p:cNvSpPr txBox="1"/>
          <p:nvPr/>
        </p:nvSpPr>
        <p:spPr>
          <a:xfrm>
            <a:off x="4176679" y="222504"/>
            <a:ext cx="7778121" cy="923330"/>
          </a:xfrm>
          <a:prstGeom prst="rect">
            <a:avLst/>
          </a:prstGeom>
        </p:spPr>
        <p:txBody>
          <a:bodyPr lIns="0" tIns="0" rIns="0" bIns="0" rtlCol="0" anchor="t">
            <a:spAutoFit/>
          </a:bodyPr>
          <a:lstStyle/>
          <a:p>
            <a:pPr algn="ctr" defTabSz="609630">
              <a:lnSpc>
                <a:spcPts val="3584"/>
              </a:lnSpc>
            </a:pPr>
            <a:r>
              <a:rPr lang="en-US" sz="2333" b="1" spc="84" dirty="0">
                <a:solidFill>
                  <a:srgbClr val="FFFFFF"/>
                </a:solidFill>
                <a:latin typeface="Century Gothic" panose="020B0502020202020204" pitchFamily="34" charset="0"/>
              </a:rPr>
              <a:t>YETK</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BELGES</a:t>
            </a:r>
            <a:r>
              <a:rPr lang="tr-TR" sz="2333" b="1" spc="84" dirty="0">
                <a:solidFill>
                  <a:srgbClr val="FFFFFF"/>
                </a:solidFill>
                <a:latin typeface="Century Gothic" panose="020B0502020202020204" pitchFamily="34" charset="0"/>
              </a:rPr>
              <a:t>İ</a:t>
            </a:r>
            <a:r>
              <a:rPr lang="en-US" sz="2333" b="1" spc="84" dirty="0">
                <a:solidFill>
                  <a:srgbClr val="FFFFFF"/>
                </a:solidFill>
                <a:latin typeface="Century Gothic" panose="020B0502020202020204" pitchFamily="34" charset="0"/>
              </a:rPr>
              <a:t> </a:t>
            </a:r>
            <a:r>
              <a:rPr lang="tr-TR" sz="2333" b="1" spc="84" dirty="0" smtClean="0">
                <a:solidFill>
                  <a:srgbClr val="FFFFFF"/>
                </a:solidFill>
                <a:latin typeface="Century Gothic" panose="020B0502020202020204" pitchFamily="34" charset="0"/>
              </a:rPr>
              <a:t>NUMARASI BAŞVURUSU YAPAMAYACAK OLANLAR 7/1</a:t>
            </a:r>
            <a:endParaRPr lang="en-US" sz="2333" b="1" spc="84" dirty="0">
              <a:solidFill>
                <a:srgbClr val="FFFFFF"/>
              </a:solidFill>
              <a:latin typeface="Century Gothic" panose="020B0502020202020204" pitchFamily="34" charset="0"/>
            </a:endParaRPr>
          </a:p>
        </p:txBody>
      </p:sp>
      <p:grpSp>
        <p:nvGrpSpPr>
          <p:cNvPr id="11" name="Group 11"/>
          <p:cNvGrpSpPr/>
          <p:nvPr/>
        </p:nvGrpSpPr>
        <p:grpSpPr>
          <a:xfrm rot="-5400000">
            <a:off x="3508891" y="975823"/>
            <a:ext cx="533620" cy="327553"/>
            <a:chOff x="0" y="0"/>
            <a:chExt cx="6350000" cy="5499100"/>
          </a:xfrm>
        </p:grpSpPr>
        <p:sp>
          <p:nvSpPr>
            <p:cNvPr id="12" name="Freeform 12"/>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3" name="Group 13"/>
          <p:cNvGrpSpPr/>
          <p:nvPr/>
        </p:nvGrpSpPr>
        <p:grpSpPr>
          <a:xfrm rot="-5400000">
            <a:off x="3508891" y="3261734"/>
            <a:ext cx="533620" cy="327553"/>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15" name="Group 15"/>
          <p:cNvGrpSpPr/>
          <p:nvPr/>
        </p:nvGrpSpPr>
        <p:grpSpPr>
          <a:xfrm rot="-5400000">
            <a:off x="3508891" y="5551135"/>
            <a:ext cx="533620" cy="327553"/>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DB15"/>
            </a:solidFill>
          </p:spPr>
        </p:sp>
      </p:grpSp>
      <p:grpSp>
        <p:nvGrpSpPr>
          <p:cNvPr id="20" name="Group 20"/>
          <p:cNvGrpSpPr/>
          <p:nvPr/>
        </p:nvGrpSpPr>
        <p:grpSpPr>
          <a:xfrm>
            <a:off x="4036576" y="1451966"/>
            <a:ext cx="8155424" cy="3508653"/>
            <a:chOff x="194196" y="-5207521"/>
            <a:chExt cx="15556242" cy="7017309"/>
          </a:xfrm>
        </p:grpSpPr>
        <p:sp>
          <p:nvSpPr>
            <p:cNvPr id="21" name="TextBox 21"/>
            <p:cNvSpPr txBox="1"/>
            <p:nvPr/>
          </p:nvSpPr>
          <p:spPr>
            <a:xfrm>
              <a:off x="194196" y="20281"/>
              <a:ext cx="15556242" cy="909481"/>
            </a:xfrm>
            <a:prstGeom prst="rect">
              <a:avLst/>
            </a:prstGeom>
          </p:spPr>
          <p:txBody>
            <a:bodyPr lIns="0" tIns="0" rIns="0" bIns="0" rtlCol="0" anchor="t">
              <a:spAutoFit/>
            </a:bodyPr>
            <a:lstStyle/>
            <a:p>
              <a:pPr defTabSz="609630">
                <a:lnSpc>
                  <a:spcPts val="3920"/>
                </a:lnSpc>
              </a:pPr>
              <a:endParaRPr lang="en-US" sz="2400" b="1" spc="140" dirty="0">
                <a:solidFill>
                  <a:srgbClr val="020301"/>
                </a:solidFill>
                <a:latin typeface="Century Gothic" panose="020B0502020202020204" pitchFamily="34" charset="0"/>
              </a:endParaRPr>
            </a:p>
          </p:txBody>
        </p:sp>
        <p:sp>
          <p:nvSpPr>
            <p:cNvPr id="22" name="TextBox 22"/>
            <p:cNvSpPr txBox="1"/>
            <p:nvPr/>
          </p:nvSpPr>
          <p:spPr>
            <a:xfrm>
              <a:off x="194196" y="-5207521"/>
              <a:ext cx="15249212" cy="7017309"/>
            </a:xfrm>
            <a:prstGeom prst="rect">
              <a:avLst/>
            </a:prstGeom>
          </p:spPr>
          <p:txBody>
            <a:bodyPr wrap="square" lIns="0" tIns="0" rIns="0" bIns="0" rtlCol="0" anchor="t">
              <a:spAutoFit/>
            </a:bodyPr>
            <a:lstStyle/>
            <a:p>
              <a:pPr algn="just"/>
              <a:r>
                <a:rPr lang="tr-TR" sz="1900" b="1" dirty="0">
                  <a:solidFill>
                    <a:prstClr val="black"/>
                  </a:solidFill>
                </a:rPr>
                <a:t>Yetki belgesi numarası başvurusu yapamayacak olanlar</a:t>
              </a:r>
            </a:p>
            <a:p>
              <a:pPr algn="just"/>
              <a:r>
                <a:rPr lang="tr-TR" sz="1900" b="1" dirty="0" smtClean="0"/>
                <a:t>7/(1</a:t>
              </a:r>
              <a:r>
                <a:rPr lang="tr-TR" sz="1900" b="1" dirty="0">
                  <a:solidFill>
                    <a:prstClr val="black"/>
                  </a:solidFill>
                </a:rPr>
                <a:t>) Yetki belgesi numarası için başvuranlardan;</a:t>
              </a:r>
            </a:p>
            <a:p>
              <a:pPr algn="just"/>
              <a:r>
                <a:rPr lang="tr-TR" sz="1900" b="1" dirty="0" smtClean="0">
                  <a:solidFill>
                    <a:prstClr val="black"/>
                  </a:solidFill>
                </a:rPr>
                <a:t>a</a:t>
              </a:r>
              <a:r>
                <a:rPr lang="tr-TR" sz="1900" b="1" dirty="0">
                  <a:solidFill>
                    <a:prstClr val="black"/>
                  </a:solidFill>
                </a:rPr>
                <a:t>)</a:t>
              </a:r>
              <a:r>
                <a:rPr lang="tr-TR" sz="1900" b="1" i="1" strike="sngStrike" dirty="0">
                  <a:solidFill>
                    <a:prstClr val="black"/>
                  </a:solidFill>
                </a:rPr>
                <a:t> İflas eden, tasfiye halinde olan, işleri mahkeme tarafından yürütülen, konkordato ilân eden, işlerini askıya alan, iflası ilân edilen, zorunlu tasfiye kararı verilen, alacaklılara karşı borçlarından dolayı mahkeme idaresi altında bulunan, ilgili mercilerce hileli iflas ettiğine karar verilen, </a:t>
              </a:r>
              <a:r>
                <a:rPr lang="tr-TR" sz="1900" b="1" u="sng" dirty="0" smtClean="0">
                  <a:solidFill>
                    <a:srgbClr val="FF0000"/>
                  </a:solidFill>
                </a:rPr>
                <a:t>(</a:t>
              </a:r>
              <a:r>
                <a:rPr lang="tr-TR" sz="1900" b="1" u="sng" dirty="0">
                  <a:solidFill>
                    <a:srgbClr val="FF0000"/>
                  </a:solidFill>
                </a:rPr>
                <a:t>Değişik:RG-3/10/2020-31263) İflas eden, işleri mahkeme tarafından yürütülen, iflası ilân edilen, alacaklılara karşı borçlarından dolayı mahkeme idaresi altında bulunan, ilgili mercilerce hileli iflas ettiğine karar verilen,</a:t>
              </a:r>
            </a:p>
            <a:p>
              <a:pPr algn="just"/>
              <a:r>
                <a:rPr lang="tr-TR" sz="1900" b="1" dirty="0" smtClean="0">
                  <a:solidFill>
                    <a:srgbClr val="FF0000"/>
                  </a:solidFill>
                </a:rPr>
                <a:t>….</a:t>
              </a:r>
            </a:p>
            <a:p>
              <a:pPr algn="just"/>
              <a:r>
                <a:rPr lang="tr-TR" sz="1900" b="1" dirty="0">
                  <a:solidFill>
                    <a:prstClr val="black"/>
                  </a:solidFill>
                </a:rPr>
                <a:t>gerçek veya tüzel kişilere yetki belgesi numarası tahsis edilmez, yetki belge numarası olanların belgesi iptal edilir.</a:t>
              </a:r>
            </a:p>
          </p:txBody>
        </p:sp>
      </p:grpSp>
    </p:spTree>
    <p:extLst>
      <p:ext uri="{BB962C8B-B14F-4D97-AF65-F5344CB8AC3E}">
        <p14:creationId xmlns:p14="http://schemas.microsoft.com/office/powerpoint/2010/main" val="327173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1058</TotalTime>
  <Words>974</Words>
  <Application>Microsoft Office PowerPoint</Application>
  <PresentationFormat>Geniş ekran</PresentationFormat>
  <Paragraphs>106</Paragraphs>
  <Slides>29</Slides>
  <Notes>0</Notes>
  <HiddenSlides>0</HiddenSlides>
  <MMClips>0</MMClips>
  <ScaleCrop>false</ScaleCrop>
  <HeadingPairs>
    <vt:vector size="6" baseType="variant">
      <vt:variant>
        <vt:lpstr>Kullanılan Yazı Tipleri</vt:lpstr>
      </vt:variant>
      <vt:variant>
        <vt:i4>5</vt:i4>
      </vt:variant>
      <vt:variant>
        <vt:lpstr>Tema</vt:lpstr>
      </vt:variant>
      <vt:variant>
        <vt:i4>7</vt:i4>
      </vt:variant>
      <vt:variant>
        <vt:lpstr>Slayt Başlıkları</vt:lpstr>
      </vt:variant>
      <vt:variant>
        <vt:i4>29</vt:i4>
      </vt:variant>
    </vt:vector>
  </HeadingPairs>
  <TitlesOfParts>
    <vt:vector size="41" baseType="lpstr">
      <vt:lpstr>Arial</vt:lpstr>
      <vt:lpstr>Calibri</vt:lpstr>
      <vt:lpstr>Century Gothic</vt:lpstr>
      <vt:lpstr>Raleway Italics</vt:lpstr>
      <vt:lpstr>Wingdings</vt:lpstr>
      <vt:lpstr>Office Theme</vt:lpstr>
      <vt:lpstr>3_Office Theme</vt:lpstr>
      <vt:lpstr>6_Office Theme</vt:lpstr>
      <vt:lpstr>9_Office Theme</vt:lpstr>
      <vt:lpstr>17_Office Theme</vt:lpstr>
      <vt:lpstr>21_Office Theme</vt:lpstr>
      <vt:lpstr>67_Office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Berker Gümüş</dc:creator>
  <cp:lastModifiedBy>Gokhan Aygun</cp:lastModifiedBy>
  <cp:revision>381</cp:revision>
  <dcterms:created xsi:type="dcterms:W3CDTF">2020-01-19T20:50:05Z</dcterms:created>
  <dcterms:modified xsi:type="dcterms:W3CDTF">2020-10-12T08:13:51Z</dcterms:modified>
</cp:coreProperties>
</file>