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0" r:id="rId2"/>
    <p:sldId id="256" r:id="rId3"/>
    <p:sldId id="257" r:id="rId4"/>
    <p:sldId id="258" r:id="rId5"/>
    <p:sldId id="259" r:id="rId6"/>
    <p:sldId id="339" r:id="rId7"/>
    <p:sldId id="345" r:id="rId8"/>
    <p:sldId id="346" r:id="rId9"/>
    <p:sldId id="340" r:id="rId10"/>
    <p:sldId id="342" r:id="rId11"/>
    <p:sldId id="341" r:id="rId12"/>
    <p:sldId id="343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3" r:id="rId26"/>
    <p:sldId id="275" r:id="rId27"/>
    <p:sldId id="274" r:id="rId28"/>
    <p:sldId id="277" r:id="rId29"/>
    <p:sldId id="276" r:id="rId30"/>
    <p:sldId id="278" r:id="rId31"/>
    <p:sldId id="272" r:id="rId32"/>
    <p:sldId id="279" r:id="rId33"/>
    <p:sldId id="280" r:id="rId34"/>
    <p:sldId id="281" r:id="rId35"/>
    <p:sldId id="282" r:id="rId36"/>
    <p:sldId id="283" r:id="rId37"/>
    <p:sldId id="285" r:id="rId38"/>
    <p:sldId id="284" r:id="rId39"/>
    <p:sldId id="286" r:id="rId40"/>
    <p:sldId id="287" r:id="rId41"/>
    <p:sldId id="298" r:id="rId42"/>
    <p:sldId id="297" r:id="rId43"/>
    <p:sldId id="347" r:id="rId44"/>
    <p:sldId id="348" r:id="rId45"/>
    <p:sldId id="349" r:id="rId46"/>
    <p:sldId id="296" r:id="rId47"/>
    <p:sldId id="295" r:id="rId48"/>
    <p:sldId id="294" r:id="rId49"/>
    <p:sldId id="299" r:id="rId50"/>
    <p:sldId id="293" r:id="rId51"/>
    <p:sldId id="300" r:id="rId52"/>
    <p:sldId id="292" r:id="rId53"/>
    <p:sldId id="291" r:id="rId54"/>
    <p:sldId id="290" r:id="rId55"/>
    <p:sldId id="289" r:id="rId56"/>
    <p:sldId id="302" r:id="rId57"/>
    <p:sldId id="301" r:id="rId58"/>
    <p:sldId id="288" r:id="rId59"/>
    <p:sldId id="304" r:id="rId60"/>
    <p:sldId id="303" r:id="rId61"/>
    <p:sldId id="305" r:id="rId62"/>
    <p:sldId id="306" r:id="rId63"/>
    <p:sldId id="307" r:id="rId64"/>
    <p:sldId id="310" r:id="rId65"/>
    <p:sldId id="309" r:id="rId66"/>
    <p:sldId id="308" r:id="rId67"/>
    <p:sldId id="315" r:id="rId68"/>
    <p:sldId id="314" r:id="rId69"/>
    <p:sldId id="316" r:id="rId70"/>
    <p:sldId id="331" r:id="rId71"/>
    <p:sldId id="330" r:id="rId72"/>
    <p:sldId id="329" r:id="rId73"/>
    <p:sldId id="317" r:id="rId74"/>
    <p:sldId id="318" r:id="rId75"/>
    <p:sldId id="319" r:id="rId76"/>
    <p:sldId id="320" r:id="rId77"/>
    <p:sldId id="321" r:id="rId78"/>
    <p:sldId id="322" r:id="rId79"/>
    <p:sldId id="323" r:id="rId80"/>
    <p:sldId id="324" r:id="rId81"/>
    <p:sldId id="325" r:id="rId82"/>
    <p:sldId id="326" r:id="rId83"/>
    <p:sldId id="327" r:id="rId84"/>
    <p:sldId id="328" r:id="rId85"/>
    <p:sldId id="335" r:id="rId86"/>
    <p:sldId id="334" r:id="rId87"/>
    <p:sldId id="333" r:id="rId88"/>
    <p:sldId id="332" r:id="rId89"/>
    <p:sldId id="338" r:id="rId90"/>
    <p:sldId id="337" r:id="rId91"/>
    <p:sldId id="336" r:id="rId92"/>
    <p:sldId id="344" r:id="rId9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4748-3A8E-426B-AEE7-D0DE819EAC59}" type="datetimeFigureOut">
              <a:rPr lang="tr-TR" smtClean="0"/>
              <a:t>6.3.2019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8AB-2F86-4F83-B6CA-2B4B6291D8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736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4748-3A8E-426B-AEE7-D0DE819EAC59}" type="datetimeFigureOut">
              <a:rPr lang="tr-TR" smtClean="0"/>
              <a:t>6.3.2019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8AB-2F86-4F83-B6CA-2B4B6291D8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4647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4748-3A8E-426B-AEE7-D0DE819EAC59}" type="datetimeFigureOut">
              <a:rPr lang="tr-TR" smtClean="0"/>
              <a:t>6.3.2019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8AB-2F86-4F83-B6CA-2B4B6291D8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228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4748-3A8E-426B-AEE7-D0DE819EAC59}" type="datetimeFigureOut">
              <a:rPr lang="tr-TR" smtClean="0"/>
              <a:t>6.3.2019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8AB-2F86-4F83-B6CA-2B4B6291D82D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1579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4748-3A8E-426B-AEE7-D0DE819EAC59}" type="datetimeFigureOut">
              <a:rPr lang="tr-TR" smtClean="0"/>
              <a:t>6.3.2019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8AB-2F86-4F83-B6CA-2B4B6291D8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8346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4748-3A8E-426B-AEE7-D0DE819EAC59}" type="datetimeFigureOut">
              <a:rPr lang="tr-TR" smtClean="0"/>
              <a:t>6.3.2019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8AB-2F86-4F83-B6CA-2B4B6291D8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072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4748-3A8E-426B-AEE7-D0DE819EAC59}" type="datetimeFigureOut">
              <a:rPr lang="tr-TR" smtClean="0"/>
              <a:t>6.3.2019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8AB-2F86-4F83-B6CA-2B4B6291D8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6773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4748-3A8E-426B-AEE7-D0DE819EAC59}" type="datetimeFigureOut">
              <a:rPr lang="tr-TR" smtClean="0"/>
              <a:t>6.3.2019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8AB-2F86-4F83-B6CA-2B4B6291D8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1077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4748-3A8E-426B-AEE7-D0DE819EAC59}" type="datetimeFigureOut">
              <a:rPr lang="tr-TR" smtClean="0"/>
              <a:t>6.3.2019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8AB-2F86-4F83-B6CA-2B4B6291D8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918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4748-3A8E-426B-AEE7-D0DE819EAC59}" type="datetimeFigureOut">
              <a:rPr lang="tr-TR" smtClean="0"/>
              <a:t>6.3.2019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8AB-2F86-4F83-B6CA-2B4B6291D8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031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4748-3A8E-426B-AEE7-D0DE819EAC59}" type="datetimeFigureOut">
              <a:rPr lang="tr-TR" smtClean="0"/>
              <a:t>6.3.2019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8AB-2F86-4F83-B6CA-2B4B6291D8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496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4748-3A8E-426B-AEE7-D0DE819EAC59}" type="datetimeFigureOut">
              <a:rPr lang="tr-TR" smtClean="0"/>
              <a:t>6.3.2019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8AB-2F86-4F83-B6CA-2B4B6291D8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1477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4748-3A8E-426B-AEE7-D0DE819EAC59}" type="datetimeFigureOut">
              <a:rPr lang="tr-TR" smtClean="0"/>
              <a:t>6.3.2019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8AB-2F86-4F83-B6CA-2B4B6291D8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961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4748-3A8E-426B-AEE7-D0DE819EAC59}" type="datetimeFigureOut">
              <a:rPr lang="tr-TR" smtClean="0"/>
              <a:t>6.3.2019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8AB-2F86-4F83-B6CA-2B4B6291D8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448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4748-3A8E-426B-AEE7-D0DE819EAC59}" type="datetimeFigureOut">
              <a:rPr lang="tr-TR" smtClean="0"/>
              <a:t>6.3.2019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8AB-2F86-4F83-B6CA-2B4B6291D8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417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4748-3A8E-426B-AEE7-D0DE819EAC59}" type="datetimeFigureOut">
              <a:rPr lang="tr-TR" smtClean="0"/>
              <a:t>6.3.2019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8AB-2F86-4F83-B6CA-2B4B6291D8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78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4748-3A8E-426B-AEE7-D0DE819EAC59}" type="datetimeFigureOut">
              <a:rPr lang="tr-TR" smtClean="0"/>
              <a:t>6.3.2019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8AB-2F86-4F83-B6CA-2B4B6291D8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742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C324748-3A8E-426B-AEE7-D0DE819EAC59}" type="datetimeFigureOut">
              <a:rPr lang="tr-TR" smtClean="0"/>
              <a:t>6.3.2019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4CB88AB-2F86-4F83-B6CA-2B4B6291D8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9130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8702"/>
            <a:ext cx="12192000" cy="4879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8000"/>
              </a:srgbClr>
            </a:outerShdw>
            <a:softEdge rad="114300"/>
          </a:effectLst>
        </p:spPr>
      </p:pic>
      <p:sp>
        <p:nvSpPr>
          <p:cNvPr id="5" name="Metin kutusu 4"/>
          <p:cNvSpPr txBox="1"/>
          <p:nvPr/>
        </p:nvSpPr>
        <p:spPr>
          <a:xfrm>
            <a:off x="1261672" y="347486"/>
            <a:ext cx="96686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ULUSAL YAPI DENETİM SİSTEMİ</a:t>
            </a:r>
            <a:endParaRPr lang="tr-TR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3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006" y="2245859"/>
            <a:ext cx="6372225" cy="393382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828946" y="640080"/>
            <a:ext cx="41683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UYDS HESAP BAŞVURU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08" y="1875471"/>
            <a:ext cx="4629150" cy="44481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52" y="1570670"/>
            <a:ext cx="4200525" cy="5057775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3828946" y="640080"/>
            <a:ext cx="41683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UYDS HESAP BAŞVURU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68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871" y="2382066"/>
            <a:ext cx="6381750" cy="3095625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3828946" y="209006"/>
            <a:ext cx="41683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UYDS HESAP BAŞVURU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83" y="2159998"/>
            <a:ext cx="4924425" cy="146685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345" y="4127726"/>
            <a:ext cx="37719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6" y="894670"/>
            <a:ext cx="11951760" cy="5854474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 MÜELLİFİ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6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 MÜELLİFİ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" y="1281113"/>
            <a:ext cx="12120563" cy="528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 MÜELLİFİ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7" y="1004887"/>
            <a:ext cx="961072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9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 MÜELLİFİ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862" y="883452"/>
            <a:ext cx="9515475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0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İLGİLİ İDARE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24" y="1014082"/>
            <a:ext cx="11810205" cy="562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6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İLGİLİ İDARE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8" y="1565957"/>
            <a:ext cx="6025470" cy="464310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510" y="1553389"/>
            <a:ext cx="5982381" cy="465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İLGİLİ İDARE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16" y="1400401"/>
            <a:ext cx="11820178" cy="491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759531"/>
              </p:ext>
            </p:extLst>
          </p:nvPr>
        </p:nvGraphicFramePr>
        <p:xfrm>
          <a:off x="2061981" y="104931"/>
          <a:ext cx="8128000" cy="6556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05770495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98943852"/>
                    </a:ext>
                  </a:extLst>
                </a:gridCol>
              </a:tblGrid>
              <a:tr h="6293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YDS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KULLANICI</a:t>
                      </a:r>
                      <a:endParaRPr lang="tr-TR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2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YDS KULLANICI SAYISI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2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26054821"/>
                  </a:ext>
                </a:extLst>
              </a:tr>
              <a:tr h="6293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YDK</a:t>
                      </a:r>
                      <a:endParaRPr lang="tr-T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2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2.000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2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09878426"/>
                  </a:ext>
                </a:extLst>
              </a:tr>
              <a:tr h="6293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</a:t>
                      </a:r>
                      <a:endParaRPr lang="tr-T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2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tr-T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2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14551427"/>
                  </a:ext>
                </a:extLst>
              </a:tr>
              <a:tr h="6293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İLGİLİ İDARE</a:t>
                      </a:r>
                      <a:endParaRPr lang="tr-T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2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4.000</a:t>
                      </a:r>
                      <a:endParaRPr lang="tr-T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2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34566707"/>
                  </a:ext>
                </a:extLst>
              </a:tr>
              <a:tr h="79544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İL MÜDÜRLÜĞÜ</a:t>
                      </a:r>
                      <a:endParaRPr lang="tr-T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2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2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25898748"/>
                  </a:ext>
                </a:extLst>
              </a:tr>
              <a:tr h="6293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ŞANTİYE</a:t>
                      </a:r>
                      <a:r>
                        <a:rPr lang="tr-TR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ŞEFİ</a:t>
                      </a:r>
                      <a:endParaRPr lang="tr-T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2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65.000 </a:t>
                      </a:r>
                      <a:endParaRPr lang="tr-T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2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78940938"/>
                  </a:ext>
                </a:extLst>
              </a:tr>
              <a:tr h="6293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DENETÇİ</a:t>
                      </a:r>
                      <a:endParaRPr lang="tr-T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2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13.000</a:t>
                      </a:r>
                      <a:endParaRPr lang="tr-T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2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58080207"/>
                  </a:ext>
                </a:extLst>
              </a:tr>
              <a:tr h="6293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KONTROL</a:t>
                      </a:r>
                      <a:r>
                        <a:rPr lang="tr-TR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ELEMANI</a:t>
                      </a:r>
                      <a:endParaRPr lang="tr-T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2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17.000</a:t>
                      </a:r>
                      <a:endParaRPr lang="tr-T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2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13792138"/>
                  </a:ext>
                </a:extLst>
              </a:tr>
              <a:tr h="6293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</a:t>
                      </a:r>
                      <a:r>
                        <a:rPr lang="tr-TR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MÜELLİFİ</a:t>
                      </a:r>
                      <a:endParaRPr lang="tr-T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2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10.000</a:t>
                      </a:r>
                      <a:endParaRPr lang="tr-T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2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11091196"/>
                  </a:ext>
                </a:extLst>
              </a:tr>
              <a:tr h="6293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 </a:t>
                      </a:r>
                      <a:endParaRPr lang="tr-T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2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100.000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2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33361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24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İLGİLİ İDARE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18" y="1412195"/>
            <a:ext cx="11907788" cy="520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4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İLGİLİ İDARE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22" y="1322387"/>
            <a:ext cx="1151572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4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İLGİLİ İDARE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8" y="897966"/>
            <a:ext cx="11977425" cy="585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2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İLGİLİ İDARE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935" y="939800"/>
            <a:ext cx="95631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3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İLGİLİ İDARE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1" y="1582283"/>
            <a:ext cx="12013868" cy="477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7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İLGİLİ İDARE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39" y="1020536"/>
            <a:ext cx="1148715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2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İLGİLİ İDARE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56" y="1539647"/>
            <a:ext cx="1155382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İLGİLİ İDARE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35" y="854424"/>
            <a:ext cx="11391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2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İLGİLİ İDARE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22" y="1931761"/>
            <a:ext cx="116205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0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İLGİLİ İDARE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55" y="1931079"/>
            <a:ext cx="116109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2325179" y="1896681"/>
            <a:ext cx="3252651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ÖN KAYIT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2325179" y="2946720"/>
            <a:ext cx="3252651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İDARE ONAYI BEKLEYEN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2325179" y="5046798"/>
            <a:ext cx="3252651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RUHSAT BAŞVURU BEKLEYEN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2325179" y="6096837"/>
            <a:ext cx="3252651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RUHSAT BEKLEYEN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ola Bükülü Ok 9"/>
          <p:cNvSpPr/>
          <p:nvPr/>
        </p:nvSpPr>
        <p:spPr>
          <a:xfrm>
            <a:off x="5615485" y="2290311"/>
            <a:ext cx="538370" cy="9920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203227" y="2105645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 MÜELLİFİ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424841" y="3082094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İLGİLİ İDARE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479861" y="5221129"/>
            <a:ext cx="1260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YDK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425281" y="6232211"/>
            <a:ext cx="1606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İLGİLİ İDARE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Yuvarlatılmış Dikdörtgen 17"/>
          <p:cNvSpPr/>
          <p:nvPr/>
        </p:nvSpPr>
        <p:spPr>
          <a:xfrm>
            <a:off x="2325179" y="3996759"/>
            <a:ext cx="3252651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DAĞITIM BEKLEYEN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ola Bükülü Ok 20"/>
          <p:cNvSpPr/>
          <p:nvPr/>
        </p:nvSpPr>
        <p:spPr>
          <a:xfrm>
            <a:off x="5653911" y="3451426"/>
            <a:ext cx="538370" cy="9920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ola Bükülü Ok 21"/>
          <p:cNvSpPr/>
          <p:nvPr/>
        </p:nvSpPr>
        <p:spPr>
          <a:xfrm>
            <a:off x="5651100" y="4612066"/>
            <a:ext cx="538370" cy="9920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ola Bükülü Ok 22"/>
          <p:cNvSpPr/>
          <p:nvPr/>
        </p:nvSpPr>
        <p:spPr>
          <a:xfrm>
            <a:off x="5651100" y="5772706"/>
            <a:ext cx="538370" cy="9920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ola Bükülü Ok 23"/>
          <p:cNvSpPr/>
          <p:nvPr/>
        </p:nvSpPr>
        <p:spPr>
          <a:xfrm rot="10800000">
            <a:off x="1749154" y="2290311"/>
            <a:ext cx="538370" cy="9920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8634008" y="493650"/>
            <a:ext cx="25733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FESİHLİ YİBF GİRİŞİ</a:t>
            </a:r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2664812" y="493650"/>
            <a:ext cx="25733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YENİ YİBF GİRİŞİ</a:t>
            </a:r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Yuvarlatılmış Dikdörtgen 28"/>
          <p:cNvSpPr/>
          <p:nvPr/>
        </p:nvSpPr>
        <p:spPr>
          <a:xfrm>
            <a:off x="8294375" y="1970271"/>
            <a:ext cx="3252651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DEVİR BAŞVURU TALEBİ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6525052" y="2032055"/>
            <a:ext cx="154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YAPI SAHİBİ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6792810" y="2424072"/>
            <a:ext cx="1541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İLGİLİ İDARE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Yuvarlatılmış Dikdörtgen 31"/>
          <p:cNvSpPr/>
          <p:nvPr/>
        </p:nvSpPr>
        <p:spPr>
          <a:xfrm>
            <a:off x="8294375" y="3996759"/>
            <a:ext cx="3252651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DAĞITIM BEKLEYEN FESİHLİ/KISMİ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Yuvarlatılmış Dikdörtgen 34"/>
          <p:cNvSpPr/>
          <p:nvPr/>
        </p:nvSpPr>
        <p:spPr>
          <a:xfrm>
            <a:off x="8294375" y="5125690"/>
            <a:ext cx="3252651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RUHSAT BAŞVURU BEKLEYEN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Yuvarlatılmış Dikdörtgen 35"/>
          <p:cNvSpPr/>
          <p:nvPr/>
        </p:nvSpPr>
        <p:spPr>
          <a:xfrm>
            <a:off x="8294375" y="6096837"/>
            <a:ext cx="3252651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RUHSAT BEKLEYEN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Sola Bükülü Ok 36"/>
          <p:cNvSpPr/>
          <p:nvPr/>
        </p:nvSpPr>
        <p:spPr>
          <a:xfrm rot="10800000">
            <a:off x="7721087" y="4389533"/>
            <a:ext cx="532667" cy="20847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Sola Bükülü Ok 37"/>
          <p:cNvSpPr/>
          <p:nvPr/>
        </p:nvSpPr>
        <p:spPr>
          <a:xfrm rot="10800000">
            <a:off x="1740119" y="4403370"/>
            <a:ext cx="532667" cy="20847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6727162" y="5234770"/>
            <a:ext cx="1260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YDK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6647335" y="6250836"/>
            <a:ext cx="1606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İLGİLİ İDARE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Sola Bükülü Ok 41"/>
          <p:cNvSpPr/>
          <p:nvPr/>
        </p:nvSpPr>
        <p:spPr>
          <a:xfrm>
            <a:off x="11555510" y="2293272"/>
            <a:ext cx="573985" cy="211305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Sola Bükülü Ok 43"/>
          <p:cNvSpPr/>
          <p:nvPr/>
        </p:nvSpPr>
        <p:spPr>
          <a:xfrm>
            <a:off x="11650819" y="4612066"/>
            <a:ext cx="538370" cy="9920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Sola Bükülü Ok 44"/>
          <p:cNvSpPr/>
          <p:nvPr/>
        </p:nvSpPr>
        <p:spPr>
          <a:xfrm>
            <a:off x="11650819" y="5772706"/>
            <a:ext cx="538370" cy="9920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Sola Bükülü Ok 45"/>
          <p:cNvSpPr/>
          <p:nvPr/>
        </p:nvSpPr>
        <p:spPr>
          <a:xfrm rot="10800000">
            <a:off x="7679924" y="2307441"/>
            <a:ext cx="532667" cy="20847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Düz Bağlayıcı 49"/>
          <p:cNvCxnSpPr/>
          <p:nvPr/>
        </p:nvCxnSpPr>
        <p:spPr>
          <a:xfrm>
            <a:off x="6309360" y="1896681"/>
            <a:ext cx="13063" cy="4981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24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İLGİLİ İDARE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" y="1880960"/>
            <a:ext cx="115728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İLGİLİ İDARE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793" y="1049791"/>
            <a:ext cx="956310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İLGİLİ İDARE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21" y="796368"/>
            <a:ext cx="113157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8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İLGİLİ İDARE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1485900"/>
            <a:ext cx="95821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2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İLGİLİ İDARE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1552575"/>
            <a:ext cx="953452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7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İLGİLİ İDARE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" y="1467304"/>
            <a:ext cx="12107221" cy="494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5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İLGİLİ İDARE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" y="2266950"/>
            <a:ext cx="114966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7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İLGİLİ İDARE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2152650"/>
            <a:ext cx="1144905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9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İLGİLİ İDARE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2300287"/>
            <a:ext cx="1144905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MÜDÜRLÜĞÜ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23" y="913443"/>
            <a:ext cx="11940437" cy="581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0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291841" y="178304"/>
            <a:ext cx="52015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DAĞITIM SÜRELERİ</a:t>
            </a:r>
          </a:p>
          <a:p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1627369" y="1414481"/>
            <a:ext cx="1645921" cy="18381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RUHSAT BAŞVURU BEKLEYEN YİBF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1627368" y="4929819"/>
            <a:ext cx="1645921" cy="18381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RUHSAT</a:t>
            </a:r>
          </a:p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BEKLEYEN YİBF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83326" y="2011680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YDK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0" y="5504490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İLGİLİ İDARE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3891097" y="1312866"/>
            <a:ext cx="2155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DENETİM ELEMANI GÖREVLENDİRME SÜRESİ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4379321" y="820279"/>
            <a:ext cx="122790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GÜN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rtı 20"/>
          <p:cNvSpPr/>
          <p:nvPr/>
        </p:nvSpPr>
        <p:spPr>
          <a:xfrm>
            <a:off x="4379321" y="2429690"/>
            <a:ext cx="1178924" cy="63484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Metin kutusu 21"/>
          <p:cNvSpPr txBox="1"/>
          <p:nvPr/>
        </p:nvSpPr>
        <p:spPr>
          <a:xfrm>
            <a:off x="4379321" y="4929819"/>
            <a:ext cx="122790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GÜN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3891097" y="5407912"/>
            <a:ext cx="2155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MİNİMUM </a:t>
            </a:r>
          </a:p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RUHSAT </a:t>
            </a:r>
          </a:p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</a:p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SÜRESİ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3915589" y="3490443"/>
            <a:ext cx="2155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RUHSAT BAŞVURU </a:t>
            </a:r>
          </a:p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SÜRESİ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4354827" y="3042116"/>
            <a:ext cx="122790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GÜN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Düz Bağlayıcı 32"/>
          <p:cNvCxnSpPr/>
          <p:nvPr/>
        </p:nvCxnSpPr>
        <p:spPr>
          <a:xfrm>
            <a:off x="1627368" y="4690772"/>
            <a:ext cx="100508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Metin kutusu 40"/>
          <p:cNvSpPr txBox="1"/>
          <p:nvPr/>
        </p:nvSpPr>
        <p:spPr>
          <a:xfrm>
            <a:off x="6466911" y="1792638"/>
            <a:ext cx="2026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GÖREVLENDİRME </a:t>
            </a:r>
          </a:p>
          <a:p>
            <a:pPr algn="ctr"/>
            <a:r>
              <a:rPr lang="tr-TR" dirty="0" smtClean="0"/>
              <a:t>YAPILMAZSA</a:t>
            </a:r>
            <a:endParaRPr lang="tr-TR" dirty="0"/>
          </a:p>
        </p:txBody>
      </p:sp>
      <p:sp>
        <p:nvSpPr>
          <p:cNvPr id="43" name="Metin kutusu 42"/>
          <p:cNvSpPr txBox="1"/>
          <p:nvPr/>
        </p:nvSpPr>
        <p:spPr>
          <a:xfrm>
            <a:off x="9416567" y="1257627"/>
            <a:ext cx="122790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GÜN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8664315" y="1755569"/>
            <a:ext cx="2732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SIRALAMADAN ÇIKARILIR</a:t>
            </a:r>
          </a:p>
          <a:p>
            <a:endParaRPr lang="tr-TR" dirty="0"/>
          </a:p>
        </p:txBody>
      </p:sp>
      <p:sp>
        <p:nvSpPr>
          <p:cNvPr id="45" name="Metin kutusu 44"/>
          <p:cNvSpPr txBox="1"/>
          <p:nvPr/>
        </p:nvSpPr>
        <p:spPr>
          <a:xfrm>
            <a:off x="9188970" y="2333565"/>
            <a:ext cx="1663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TEBLİĞ MD 8 (4) - a</a:t>
            </a:r>
            <a:endParaRPr lang="tr-TR" dirty="0"/>
          </a:p>
        </p:txBody>
      </p:sp>
      <p:sp>
        <p:nvSpPr>
          <p:cNvPr id="46" name="Metin kutusu 45"/>
          <p:cNvSpPr txBox="1"/>
          <p:nvPr/>
        </p:nvSpPr>
        <p:spPr>
          <a:xfrm>
            <a:off x="6664276" y="4983679"/>
            <a:ext cx="200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YAPI SAHİBİNDEN </a:t>
            </a:r>
          </a:p>
          <a:p>
            <a:r>
              <a:rPr lang="tr-TR" dirty="0" smtClean="0"/>
              <a:t>KAYNAKLANAN</a:t>
            </a:r>
            <a:endParaRPr lang="tr-TR" dirty="0"/>
          </a:p>
        </p:txBody>
      </p:sp>
      <p:sp>
        <p:nvSpPr>
          <p:cNvPr id="47" name="Metin kutusu 46"/>
          <p:cNvSpPr txBox="1"/>
          <p:nvPr/>
        </p:nvSpPr>
        <p:spPr>
          <a:xfrm>
            <a:off x="6664276" y="5873822"/>
            <a:ext cx="2371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YAPI DENETİMDEN KAYNAKLANA</a:t>
            </a:r>
            <a:endParaRPr lang="tr-TR" dirty="0"/>
          </a:p>
        </p:txBody>
      </p:sp>
      <p:sp>
        <p:nvSpPr>
          <p:cNvPr id="49" name="Metin kutusu 48"/>
          <p:cNvSpPr txBox="1"/>
          <p:nvPr/>
        </p:nvSpPr>
        <p:spPr>
          <a:xfrm>
            <a:off x="9204671" y="5122178"/>
            <a:ext cx="2192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TEBLİĞ MD 7 (4) - a</a:t>
            </a:r>
            <a:endParaRPr lang="tr-TR" dirty="0"/>
          </a:p>
        </p:txBody>
      </p:sp>
      <p:sp>
        <p:nvSpPr>
          <p:cNvPr id="50" name="Metin kutusu 49"/>
          <p:cNvSpPr txBox="1"/>
          <p:nvPr/>
        </p:nvSpPr>
        <p:spPr>
          <a:xfrm>
            <a:off x="9204670" y="5995825"/>
            <a:ext cx="2192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TEBLİĞ MD 7 (4) - b</a:t>
            </a:r>
            <a:endParaRPr lang="tr-TR" dirty="0"/>
          </a:p>
        </p:txBody>
      </p:sp>
      <p:cxnSp>
        <p:nvCxnSpPr>
          <p:cNvPr id="52" name="Düz Ok Bağlayıcısı 51"/>
          <p:cNvCxnSpPr/>
          <p:nvPr/>
        </p:nvCxnSpPr>
        <p:spPr>
          <a:xfrm flipV="1">
            <a:off x="5643704" y="5366514"/>
            <a:ext cx="750394" cy="456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Düz Ok Bağlayıcısı 53"/>
          <p:cNvCxnSpPr/>
          <p:nvPr/>
        </p:nvCxnSpPr>
        <p:spPr>
          <a:xfrm>
            <a:off x="5643704" y="5823128"/>
            <a:ext cx="750394" cy="373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45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MÜDÜRLÜĞÜ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2" y="1403120"/>
            <a:ext cx="11886770" cy="528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5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MÜDÜRLÜĞÜ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717" y="1237116"/>
            <a:ext cx="9515475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3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MÜDÜRLÜĞÜ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21" y="1475422"/>
            <a:ext cx="10805976" cy="473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7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MÜDÜRLÜĞÜ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40" y="874746"/>
            <a:ext cx="11420475" cy="207645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639" y="3095626"/>
            <a:ext cx="95154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0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MÜDÜRLÜĞÜ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54" y="1748927"/>
            <a:ext cx="11427682" cy="476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3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MÜDÜRLÜĞÜ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47" y="915896"/>
            <a:ext cx="11420475" cy="204787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946" y="3210741"/>
            <a:ext cx="951547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9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MÜDÜRLÜĞÜ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71" y="1158647"/>
            <a:ext cx="11748391" cy="547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MÜDÜRLÜĞÜ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38" y="971324"/>
            <a:ext cx="11809206" cy="566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8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MÜDÜRLÜĞÜ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80" y="854424"/>
            <a:ext cx="1148715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MÜDÜRLÜĞÜ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1866900"/>
            <a:ext cx="114585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2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059012"/>
              </p:ext>
            </p:extLst>
          </p:nvPr>
        </p:nvGraphicFramePr>
        <p:xfrm>
          <a:off x="3357155" y="313508"/>
          <a:ext cx="7599678" cy="6266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226">
                  <a:extLst>
                    <a:ext uri="{9D8B030D-6E8A-4147-A177-3AD203B41FA5}">
                      <a16:colId xmlns:a16="http://schemas.microsoft.com/office/drawing/2014/main" val="1239031789"/>
                    </a:ext>
                  </a:extLst>
                </a:gridCol>
                <a:gridCol w="2533226">
                  <a:extLst>
                    <a:ext uri="{9D8B030D-6E8A-4147-A177-3AD203B41FA5}">
                      <a16:colId xmlns:a16="http://schemas.microsoft.com/office/drawing/2014/main" val="305642274"/>
                    </a:ext>
                  </a:extLst>
                </a:gridCol>
                <a:gridCol w="2533226">
                  <a:extLst>
                    <a:ext uri="{9D8B030D-6E8A-4147-A177-3AD203B41FA5}">
                      <a16:colId xmlns:a16="http://schemas.microsoft.com/office/drawing/2014/main" val="1864151449"/>
                    </a:ext>
                  </a:extLst>
                </a:gridCol>
              </a:tblGrid>
              <a:tr h="20116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İNŞAAT ALANI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DEĞİŞİKLİĞİ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TEBLİĞ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MD 7 – (6)</a:t>
                      </a:r>
                    </a:p>
                    <a:p>
                      <a:pPr algn="ctr"/>
                      <a:endParaRPr lang="tr-TR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YAPI GRUBU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DEĞİŞİKLİĞİ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TEBLİĞ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MD</a:t>
                      </a:r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– (5)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 İNŞAAT ALANI</a:t>
                      </a:r>
                    </a:p>
                    <a:p>
                      <a:pPr algn="ctr"/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</a:t>
                      </a:r>
                    </a:p>
                    <a:p>
                      <a:pPr algn="ctr"/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YAPI GRUBU</a:t>
                      </a:r>
                    </a:p>
                    <a:p>
                      <a:pPr algn="ctr"/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DEĞİŞİKLİĞİ</a:t>
                      </a:r>
                    </a:p>
                    <a:p>
                      <a:pPr algn="ctr"/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TEBLİĞ</a:t>
                      </a:r>
                    </a:p>
                    <a:p>
                      <a:pPr algn="ctr"/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MD 7</a:t>
                      </a:r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(7)</a:t>
                      </a:r>
                      <a:endParaRPr lang="tr-TR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291083"/>
                  </a:ext>
                </a:extLst>
              </a:tr>
              <a:tr h="13454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GÜNCELLEME</a:t>
                      </a:r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İŞLEMİ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İLGİLİ İDARECE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YAPILIR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GÜNCELLEME</a:t>
                      </a:r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İŞLEMİ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İLGİLİ İDARECE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YAPILIR</a:t>
                      </a:r>
                      <a:endParaRPr lang="tr-TR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GÜNCELLEME</a:t>
                      </a:r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İŞLEMİ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İLGİLİ İDARECE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YAPILIR</a:t>
                      </a:r>
                      <a:endParaRPr lang="tr-TR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398089"/>
                  </a:ext>
                </a:extLst>
              </a:tr>
              <a:tr h="1328809">
                <a:tc>
                  <a:txBody>
                    <a:bodyPr/>
                    <a:lstStyle/>
                    <a:p>
                      <a:pPr algn="ctr"/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ARTI YA DA EKSİ PUAN FİRMAYA EKLENİR YA DA </a:t>
                      </a:r>
                    </a:p>
                    <a:p>
                      <a:pPr algn="ctr"/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ÇIKARTILIR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GÖREVLENDİRME</a:t>
                      </a:r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İPTAL EDİLİR,</a:t>
                      </a:r>
                    </a:p>
                    <a:p>
                      <a:pPr algn="ctr"/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PUAN İSE </a:t>
                      </a:r>
                    </a:p>
                    <a:p>
                      <a:pPr algn="ctr"/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MİNHA EDİLİR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GÖREVLENDİRME</a:t>
                      </a:r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İPTAL EDİLİR,</a:t>
                      </a:r>
                    </a:p>
                    <a:p>
                      <a:pPr algn="ctr"/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PUAN İSE </a:t>
                      </a:r>
                    </a:p>
                    <a:p>
                      <a:pPr algn="ctr"/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MİNHA EDİLİR</a:t>
                      </a:r>
                      <a:endParaRPr lang="tr-TR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83552"/>
                  </a:ext>
                </a:extLst>
              </a:tr>
              <a:tr h="1364035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DOĞRU OLAN</a:t>
                      </a:r>
                    </a:p>
                    <a:p>
                      <a:pPr algn="ctr"/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PUAN</a:t>
                      </a:r>
                    </a:p>
                    <a:p>
                      <a:pPr algn="ctr"/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FİRMAYA TEKRAR</a:t>
                      </a:r>
                    </a:p>
                    <a:p>
                      <a:pPr algn="ctr"/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EKLENİR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DOĞRU OLAN</a:t>
                      </a:r>
                    </a:p>
                    <a:p>
                      <a:pPr algn="ctr"/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PUAN</a:t>
                      </a:r>
                    </a:p>
                    <a:p>
                      <a:pPr algn="ctr"/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FİRMAYA TEKRAR</a:t>
                      </a:r>
                    </a:p>
                    <a:p>
                      <a:pPr algn="ctr"/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EKLENİR</a:t>
                      </a:r>
                      <a:endParaRPr lang="tr-TR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DOĞRU OLAN</a:t>
                      </a:r>
                    </a:p>
                    <a:p>
                      <a:pPr algn="ctr"/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PUAN</a:t>
                      </a:r>
                    </a:p>
                    <a:p>
                      <a:pPr algn="ctr"/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FİRMAYA TEKRAR</a:t>
                      </a:r>
                    </a:p>
                    <a:p>
                      <a:pPr algn="ctr"/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EKLENİR</a:t>
                      </a:r>
                      <a:endParaRPr lang="tr-TR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061951"/>
                  </a:ext>
                </a:extLst>
              </a:tr>
            </a:tbl>
          </a:graphicData>
        </a:graphic>
      </p:graphicFrame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124205"/>
              </p:ext>
            </p:extLst>
          </p:nvPr>
        </p:nvGraphicFramePr>
        <p:xfrm>
          <a:off x="908595" y="3824908"/>
          <a:ext cx="2448560" cy="2755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560">
                  <a:extLst>
                    <a:ext uri="{9D8B030D-6E8A-4147-A177-3AD203B41FA5}">
                      <a16:colId xmlns:a16="http://schemas.microsoft.com/office/drawing/2014/main" val="1491014819"/>
                    </a:ext>
                  </a:extLst>
                </a:gridCol>
              </a:tblGrid>
              <a:tr h="135744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RUHSAT</a:t>
                      </a:r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ÖNCESİ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536128"/>
                  </a:ext>
                </a:extLst>
              </a:tr>
              <a:tr h="13977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RUHSAT 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SONRASI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960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36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MÜDÜRLÜĞÜ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247900"/>
            <a:ext cx="11506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6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MÜDÜRLÜĞÜ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80" y="808965"/>
            <a:ext cx="953452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1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MÜDÜRLÜĞÜ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68" y="1655762"/>
            <a:ext cx="11410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MÜDÜRLÜĞÜ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2" y="1343930"/>
            <a:ext cx="11992346" cy="460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7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MÜDÜRLÜĞÜ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01" y="896050"/>
            <a:ext cx="11477625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MÜDÜRLÜĞÜ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2257425"/>
            <a:ext cx="1145857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6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MÜDÜRLÜĞÜ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98" y="1699305"/>
            <a:ext cx="114585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MÜDÜRLÜĞÜ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23" y="1258888"/>
            <a:ext cx="11665177" cy="527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4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MÜDÜRLÜĞÜ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72" y="1040493"/>
            <a:ext cx="115062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8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MÜDÜRLÜĞÜ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46" y="1514701"/>
            <a:ext cx="1144905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90" y="985584"/>
            <a:ext cx="9995671" cy="5637286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4309451" y="287383"/>
            <a:ext cx="36980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UYDS GİRİŞ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7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MÜDÜRLÜĞÜ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73" y="1471158"/>
            <a:ext cx="1147762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6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MÜDÜRLÜĞÜ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843" y="2015671"/>
            <a:ext cx="9525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MÜDÜRLÜĞÜ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95" y="1375001"/>
            <a:ext cx="1151572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9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MÜDÜRLÜĞÜ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1319212"/>
            <a:ext cx="956310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0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MÜDÜRLÜĞÜ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4" y="1283155"/>
            <a:ext cx="11954433" cy="542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3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MÜDÜRLÜĞÜ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896050"/>
            <a:ext cx="955357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7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MÜDÜRLÜĞÜ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032" y="910318"/>
            <a:ext cx="954405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4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MÜDÜRLÜĞÜ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5" y="1504042"/>
            <a:ext cx="94678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YDK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4" y="1123895"/>
            <a:ext cx="12031170" cy="565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7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YDK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47" y="852507"/>
            <a:ext cx="1149667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504" y="1752055"/>
            <a:ext cx="9380045" cy="4802071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063487" y="378823"/>
            <a:ext cx="36980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UYDS GİRİŞ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0975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YDK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2133600"/>
            <a:ext cx="114871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8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YDK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1104900"/>
            <a:ext cx="95440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2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YDK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71" y="1126444"/>
            <a:ext cx="1135380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6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YDK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" y="2295525"/>
            <a:ext cx="1149667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YDK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2295525"/>
            <a:ext cx="1143952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3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YDK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1745570"/>
            <a:ext cx="95154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2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YDK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462" y="1361168"/>
            <a:ext cx="631507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4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YDK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557" y="1002165"/>
            <a:ext cx="952500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YDK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6" y="2340655"/>
            <a:ext cx="12056160" cy="404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8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YDK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6" y="938992"/>
            <a:ext cx="12019189" cy="584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3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932" y="2052909"/>
            <a:ext cx="10264685" cy="4054247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161234" y="444137"/>
            <a:ext cx="36980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UYDS GİRİŞ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90140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YDK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0" y="912481"/>
            <a:ext cx="11999232" cy="581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9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YDK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155" y="933313"/>
            <a:ext cx="5962196" cy="195733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708" y="3027591"/>
            <a:ext cx="63341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4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YDK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07" y="942747"/>
            <a:ext cx="11744648" cy="570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3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YDK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796368"/>
            <a:ext cx="11506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0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6" y="1043441"/>
            <a:ext cx="11974966" cy="569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0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1" y="1936297"/>
            <a:ext cx="12058165" cy="427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3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8369"/>
            <a:ext cx="11917591" cy="544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6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968" y="920070"/>
            <a:ext cx="950595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5" y="1614487"/>
            <a:ext cx="94678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596" y="944109"/>
            <a:ext cx="950595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31" y="1636395"/>
            <a:ext cx="10989119" cy="435945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309451" y="287383"/>
            <a:ext cx="36980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UYDS GİRİŞ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0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1624012"/>
            <a:ext cx="949642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47886" y="319314"/>
            <a:ext cx="3976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 EKRANI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447" y="1193347"/>
            <a:ext cx="943927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2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304903" y="2590688"/>
            <a:ext cx="49769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TEŞEKKÜR EDERİM</a:t>
            </a:r>
          </a:p>
          <a:p>
            <a:pPr algn="ctr"/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3304903" y="4214947"/>
            <a:ext cx="49769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HAKAN YILMAZ</a:t>
            </a:r>
          </a:p>
          <a:p>
            <a:pPr algn="ctr"/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304903" y="3541317"/>
            <a:ext cx="49769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HAZIRLAYAN </a:t>
            </a: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06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rinlik">
  <a:themeElements>
    <a:clrScheme name="Derinlik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rinlik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rinlik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Derinlik</Template>
  <TotalTime>274</TotalTime>
  <Words>488</Words>
  <Application>Microsoft Office PowerPoint</Application>
  <PresentationFormat>Geniş ekran</PresentationFormat>
  <Paragraphs>207</Paragraphs>
  <Slides>92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92</vt:i4>
      </vt:variant>
    </vt:vector>
  </HeadingPairs>
  <TitlesOfParts>
    <vt:vector size="96" baseType="lpstr">
      <vt:lpstr>Arial</vt:lpstr>
      <vt:lpstr>Corbel</vt:lpstr>
      <vt:lpstr>Times New Roman</vt:lpstr>
      <vt:lpstr>Derinlik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94</cp:revision>
  <dcterms:created xsi:type="dcterms:W3CDTF">2019-03-04T21:04:20Z</dcterms:created>
  <dcterms:modified xsi:type="dcterms:W3CDTF">2019-03-05T22:27:20Z</dcterms:modified>
</cp:coreProperties>
</file>