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301" r:id="rId2"/>
    <p:sldId id="300"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6" r:id="rId20"/>
    <p:sldId id="299" r:id="rId21"/>
    <p:sldId id="298" r:id="rId22"/>
    <p:sldId id="297" r:id="rId23"/>
    <p:sldId id="295" r:id="rId24"/>
    <p:sldId id="268" r:id="rId25"/>
    <p:sldId id="26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159" autoAdjust="0"/>
    <p:restoredTop sz="94660"/>
  </p:normalViewPr>
  <p:slideViewPr>
    <p:cSldViewPr snapToGrid="0">
      <p:cViewPr varScale="1">
        <p:scale>
          <a:sx n="73" d="100"/>
          <a:sy n="73" d="100"/>
        </p:scale>
        <p:origin x="-65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8C03CE-7637-47E6-911E-227AB94F21BC}" type="datetimeFigureOut">
              <a:rPr lang="tr-TR" smtClean="0"/>
              <a:pPr/>
              <a:t>03.03.2019</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FD520F-6570-48B0-B1E1-48CBEE01B71A}"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30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dirty="0" smtClean="0"/>
          </a:p>
        </p:txBody>
      </p:sp>
      <p:sp>
        <p:nvSpPr>
          <p:cNvPr id="1638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9AA76A-7857-44B8-9693-EC3FC7496E9D}" type="slidenum">
              <a:rPr lang="tr-TR" smtClean="0"/>
              <a:pPr fontAlgn="base">
                <a:spcBef>
                  <a:spcPct val="0"/>
                </a:spcBef>
                <a:spcAft>
                  <a:spcPct val="0"/>
                </a:spcAft>
                <a:defRPr/>
              </a:pPr>
              <a:t>1</a:t>
            </a:fld>
            <a:endParaRPr lang="tr-T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pPr/>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3/3/2019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bwMode="auto">
          <a:xfrm>
            <a:off x="1095628" y="2721067"/>
            <a:ext cx="10363200" cy="500066"/>
          </a:xfrm>
          <a:prstGeom prst="rect">
            <a:avLst/>
          </a:prstGeom>
          <a:noFill/>
          <a:ln w="9525">
            <a:noFill/>
            <a:miter lim="800000"/>
            <a:headEnd/>
            <a:tailEnd/>
          </a:ln>
        </p:spPr>
        <p:txBody>
          <a:bodyPr anchor="ctr"/>
          <a:lstStyle/>
          <a:p>
            <a:pPr algn="ctr">
              <a:defRPr/>
            </a:pPr>
            <a:r>
              <a:rPr lang="tr-TR" sz="2000" b="1" dirty="0">
                <a:solidFill>
                  <a:srgbClr val="002060"/>
                </a:solidFill>
                <a:latin typeface="Times New Roman" pitchFamily="18" charset="0"/>
                <a:ea typeface="+mj-ea"/>
                <a:cs typeface="Times New Roman" pitchFamily="18" charset="0"/>
              </a:rPr>
              <a:t/>
            </a:r>
            <a:br>
              <a:rPr lang="tr-TR" sz="2000" b="1" dirty="0">
                <a:solidFill>
                  <a:srgbClr val="002060"/>
                </a:solidFill>
                <a:latin typeface="Times New Roman" pitchFamily="18" charset="0"/>
                <a:ea typeface="+mj-ea"/>
                <a:cs typeface="Times New Roman" pitchFamily="18" charset="0"/>
              </a:rPr>
            </a:br>
            <a:endParaRPr lang="tr-TR" sz="2400" b="1" dirty="0" smtClean="0">
              <a:latin typeface="Times New Roman" pitchFamily="18" charset="0"/>
              <a:cs typeface="Times New Roman" pitchFamily="18" charset="0"/>
            </a:endParaRPr>
          </a:p>
          <a:p>
            <a:pPr algn="ctr">
              <a:defRPr/>
            </a:pPr>
            <a:endParaRPr lang="tr-TR" sz="2400" b="1" dirty="0">
              <a:solidFill>
                <a:schemeClr val="accent1">
                  <a:lumMod val="75000"/>
                </a:schemeClr>
              </a:solidFill>
              <a:latin typeface="Times New Roman" pitchFamily="18" charset="0"/>
              <a:ea typeface="+mj-ea"/>
              <a:cs typeface="Times New Roman" pitchFamily="18" charset="0"/>
            </a:endParaRPr>
          </a:p>
        </p:txBody>
      </p:sp>
      <p:sp>
        <p:nvSpPr>
          <p:cNvPr id="7" name="6 Dikdörtgen"/>
          <p:cNvSpPr/>
          <p:nvPr/>
        </p:nvSpPr>
        <p:spPr>
          <a:xfrm>
            <a:off x="1891599" y="1187730"/>
            <a:ext cx="8858312" cy="830997"/>
          </a:xfrm>
          <a:prstGeom prst="rect">
            <a:avLst/>
          </a:prstGeom>
        </p:spPr>
        <p:txBody>
          <a:bodyPr wrap="square">
            <a:spAutoFit/>
          </a:bodyPr>
          <a:lstStyle/>
          <a:p>
            <a:pPr algn="ctr"/>
            <a:r>
              <a:rPr lang="tr-TR" sz="2400" b="1" dirty="0" smtClean="0">
                <a:solidFill>
                  <a:schemeClr val="accent1">
                    <a:lumMod val="75000"/>
                  </a:schemeClr>
                </a:solidFill>
                <a:latin typeface="Times New Roman" pitchFamily="18" charset="0"/>
                <a:cs typeface="Times New Roman" pitchFamily="18" charset="0"/>
              </a:rPr>
              <a:t>YAPI İŞLERİ GENEL MÜDÜRLÜĞÜ</a:t>
            </a:r>
          </a:p>
          <a:p>
            <a:pPr algn="ctr"/>
            <a:r>
              <a:rPr lang="tr-TR" sz="2400" b="1" dirty="0">
                <a:solidFill>
                  <a:schemeClr val="accent1">
                    <a:lumMod val="75000"/>
                  </a:schemeClr>
                </a:solidFill>
                <a:latin typeface="Times New Roman" pitchFamily="18" charset="0"/>
                <a:cs typeface="Times New Roman" pitchFamily="18" charset="0"/>
              </a:rPr>
              <a:t>YAPI DENETİMİ DAİRESİ BAŞKANLIĞI</a:t>
            </a:r>
            <a:endParaRPr lang="tr-TR" sz="2400" dirty="0">
              <a:latin typeface="Times New Roman" pitchFamily="18" charset="0"/>
              <a:cs typeface="Times New Roman" pitchFamily="18" charset="0"/>
            </a:endParaRPr>
          </a:p>
        </p:txBody>
      </p:sp>
      <p:pic>
        <p:nvPicPr>
          <p:cNvPr id="6" name="7 Resim" descr="E3750049-Seismograph_of_the_Kobe_earthquake-SPL.jpg"/>
          <p:cNvPicPr>
            <a:picLocks noChangeAspect="1"/>
          </p:cNvPicPr>
          <p:nvPr/>
        </p:nvPicPr>
        <p:blipFill>
          <a:blip r:embed="rId3" cstate="print"/>
          <a:srcRect b="11405"/>
          <a:stretch>
            <a:fillRect/>
          </a:stretch>
        </p:blipFill>
        <p:spPr>
          <a:xfrm>
            <a:off x="1161748" y="3118298"/>
            <a:ext cx="2762269" cy="1428760"/>
          </a:xfrm>
          <a:prstGeom prst="rect">
            <a:avLst/>
          </a:prstGeom>
          <a:noFill/>
          <a:ln w="9525">
            <a:noFill/>
            <a:miter lim="800000"/>
            <a:headEnd/>
            <a:tailEnd/>
          </a:ln>
        </p:spPr>
      </p:pic>
      <p:sp>
        <p:nvSpPr>
          <p:cNvPr id="9" name="10 Metin kutusu"/>
          <p:cNvSpPr txBox="1"/>
          <p:nvPr/>
        </p:nvSpPr>
        <p:spPr>
          <a:xfrm>
            <a:off x="1800159" y="3663048"/>
            <a:ext cx="2381267" cy="861774"/>
          </a:xfrm>
          <a:prstGeom prst="rect">
            <a:avLst/>
          </a:prstGeom>
          <a:noFill/>
          <a:ln w="9525">
            <a:noFill/>
            <a:miter lim="800000"/>
            <a:headEnd/>
            <a:tailEnd/>
          </a:ln>
        </p:spPr>
        <p:txBody>
          <a:bodyPr>
            <a:spAutoFit/>
            <a:sp3d extrusionH="57150">
              <a:bevelT w="69850" h="38100" prst="cross"/>
            </a:sp3d>
          </a:bodyPr>
          <a:lstStyle/>
          <a:p>
            <a:pPr algn="ctr">
              <a:defRPr/>
            </a:pPr>
            <a:r>
              <a:rPr lang="tr-TR" sz="2500" b="1" dirty="0">
                <a:solidFill>
                  <a:srgbClr val="C00000"/>
                </a:solidFill>
                <a:cs typeface="+mn-cs"/>
              </a:rPr>
              <a:t>1999</a:t>
            </a:r>
          </a:p>
          <a:p>
            <a:pPr algn="ctr">
              <a:defRPr/>
            </a:pPr>
            <a:r>
              <a:rPr lang="tr-TR" sz="2500" b="1" dirty="0">
                <a:solidFill>
                  <a:srgbClr val="C00000"/>
                </a:solidFill>
                <a:cs typeface="+mn-cs"/>
              </a:rPr>
              <a:t>DEPREMİ</a:t>
            </a:r>
          </a:p>
        </p:txBody>
      </p:sp>
      <p:sp>
        <p:nvSpPr>
          <p:cNvPr id="2" name="Dikdörtgen 1"/>
          <p:cNvSpPr/>
          <p:nvPr/>
        </p:nvSpPr>
        <p:spPr>
          <a:xfrm>
            <a:off x="1579759" y="4807783"/>
            <a:ext cx="9252012" cy="830997"/>
          </a:xfrm>
          <a:prstGeom prst="rect">
            <a:avLst/>
          </a:prstGeom>
        </p:spPr>
        <p:txBody>
          <a:bodyPr wrap="square">
            <a:spAutoFit/>
          </a:bodyPr>
          <a:lstStyle/>
          <a:p>
            <a:pPr algn="ctr"/>
            <a:r>
              <a:rPr lang="tr-TR" sz="2400" b="1" dirty="0" smtClean="0">
                <a:solidFill>
                  <a:schemeClr val="accent1">
                    <a:lumMod val="75000"/>
                  </a:schemeClr>
                </a:solidFill>
                <a:latin typeface="Times New Roman" pitchFamily="18" charset="0"/>
                <a:cs typeface="Times New Roman" pitchFamily="18" charset="0"/>
              </a:rPr>
              <a:t>YENİ YAPI DENETİM SİSTEMİ </a:t>
            </a:r>
          </a:p>
          <a:p>
            <a:pPr algn="ctr"/>
            <a:r>
              <a:rPr lang="tr-TR" sz="2400" b="1" dirty="0" smtClean="0">
                <a:solidFill>
                  <a:schemeClr val="accent1">
                    <a:lumMod val="75000"/>
                  </a:schemeClr>
                </a:solidFill>
                <a:latin typeface="Times New Roman" pitchFamily="18" charset="0"/>
                <a:cs typeface="Times New Roman" pitchFamily="18" charset="0"/>
              </a:rPr>
              <a:t>DENİZLİ </a:t>
            </a:r>
            <a:r>
              <a:rPr lang="tr-TR" sz="2400" b="1" dirty="0" smtClean="0">
                <a:solidFill>
                  <a:schemeClr val="accent1">
                    <a:lumMod val="75000"/>
                  </a:schemeClr>
                </a:solidFill>
                <a:latin typeface="Times New Roman" pitchFamily="18" charset="0"/>
                <a:cs typeface="Times New Roman" pitchFamily="18" charset="0"/>
              </a:rPr>
              <a:t>/ MART 2019</a:t>
            </a:r>
            <a:endParaRPr lang="tr-TR" sz="2400" dirty="0"/>
          </a:p>
        </p:txBody>
      </p:sp>
      <p:pic>
        <p:nvPicPr>
          <p:cNvPr id="10" name="Picture 2"/>
          <p:cNvPicPr>
            <a:picLocks noChangeAspect="1" noChangeArrowheads="1"/>
          </p:cNvPicPr>
          <p:nvPr/>
        </p:nvPicPr>
        <p:blipFill>
          <a:blip r:embed="rId4" cstate="print"/>
          <a:srcRect/>
          <a:stretch>
            <a:fillRect/>
          </a:stretch>
        </p:blipFill>
        <p:spPr bwMode="auto">
          <a:xfrm>
            <a:off x="4154881" y="3104703"/>
            <a:ext cx="3048021" cy="1428760"/>
          </a:xfrm>
          <a:prstGeom prst="rect">
            <a:avLst/>
          </a:prstGeom>
          <a:noFill/>
          <a:ln w="9525">
            <a:noFill/>
            <a:miter lim="800000"/>
            <a:headEnd/>
            <a:tailEnd/>
          </a:ln>
        </p:spPr>
      </p:pic>
      <p:pic>
        <p:nvPicPr>
          <p:cNvPr id="11" name="Picture 3" descr="C:\Users\nesrin.cavdar\Desktop\insaat.jpg"/>
          <p:cNvPicPr>
            <a:picLocks noChangeAspect="1" noChangeArrowheads="1"/>
          </p:cNvPicPr>
          <p:nvPr/>
        </p:nvPicPr>
        <p:blipFill>
          <a:blip r:embed="rId5" cstate="print"/>
          <a:srcRect/>
          <a:stretch>
            <a:fillRect/>
          </a:stretch>
        </p:blipFill>
        <p:spPr bwMode="auto">
          <a:xfrm>
            <a:off x="7479493" y="3049697"/>
            <a:ext cx="3143272" cy="1500198"/>
          </a:xfrm>
          <a:prstGeom prst="rect">
            <a:avLst/>
          </a:prstGeom>
          <a:noFill/>
        </p:spPr>
      </p:pic>
      <p:pic>
        <p:nvPicPr>
          <p:cNvPr id="12" name="Resim 4"/>
          <p:cNvPicPr>
            <a:picLocks noChangeAspect="1"/>
          </p:cNvPicPr>
          <p:nvPr/>
        </p:nvPicPr>
        <p:blipFill rotWithShape="1">
          <a:blip r:embed="rId6" cstate="print">
            <a:extLst>
              <a:ext uri="{28A0092B-C50C-407E-A947-70E740481C1C}">
                <a14:useLocalDpi xmlns="" xmlns:a14="http://schemas.microsoft.com/office/drawing/2010/main" val="0"/>
              </a:ext>
            </a:extLst>
          </a:blip>
          <a:srcRect l="17617" t="2801" r="18522" b="18790"/>
          <a:stretch/>
        </p:blipFill>
        <p:spPr>
          <a:xfrm>
            <a:off x="20216" y="24491"/>
            <a:ext cx="3180184" cy="3070521"/>
          </a:xfrm>
          <a:prstGeom prst="rect">
            <a:avLst/>
          </a:prstGeom>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marL="457200" indent="-457200" algn="just">
              <a:buFont typeface="Arial" pitchFamily="34" charset="0"/>
              <a:buChar char="•"/>
            </a:pPr>
            <a:r>
              <a:rPr lang="tr-TR" sz="8000" b="1" dirty="0" smtClean="0">
                <a:solidFill>
                  <a:schemeClr val="tx1"/>
                </a:solidFill>
                <a:latin typeface="Times New Roman" pitchFamily="18" charset="0"/>
                <a:cs typeface="Times New Roman" pitchFamily="18" charset="0"/>
              </a:rPr>
              <a:t>29.12.2018 tarihli Resmi Gazetede yayımlanan “Yapı Sahipleri ile Yapı Denetimi Hizmet Sözleşmesi İmzalayacak Yapı Denetim Kuruluşlarının Elektronik Ortamda Belirlenmesine İlişkin Usul ve Esaslara Dair Tebliğ” İle ;</a:t>
            </a:r>
          </a:p>
          <a:p>
            <a:pPr algn="just"/>
            <a:r>
              <a:rPr lang="tr-TR" sz="8800" dirty="0" smtClean="0">
                <a:solidFill>
                  <a:schemeClr val="tx1"/>
                </a:solidFill>
                <a:latin typeface="Times New Roman" pitchFamily="18" charset="0"/>
                <a:cs typeface="Times New Roman" pitchFamily="18" charset="0"/>
              </a:rPr>
              <a:t>-	</a:t>
            </a:r>
            <a:r>
              <a:rPr lang="tr-TR" sz="8400" dirty="0" smtClean="0">
                <a:solidFill>
                  <a:schemeClr val="tx1"/>
                </a:solidFill>
                <a:latin typeface="Times New Roman" pitchFamily="18" charset="0"/>
                <a:cs typeface="Times New Roman" pitchFamily="18" charset="0"/>
              </a:rPr>
              <a:t>Kanun kapsamında yapılacak yapının Yönetmeliğin 26 </a:t>
            </a:r>
            <a:r>
              <a:rPr lang="tr-TR" sz="8400" dirty="0" err="1" smtClean="0">
                <a:solidFill>
                  <a:schemeClr val="tx1"/>
                </a:solidFill>
                <a:latin typeface="Times New Roman" pitchFamily="18" charset="0"/>
                <a:cs typeface="Times New Roman" pitchFamily="18" charset="0"/>
              </a:rPr>
              <a:t>ncı</a:t>
            </a:r>
            <a:r>
              <a:rPr lang="tr-TR" sz="8400" dirty="0" smtClean="0">
                <a:solidFill>
                  <a:schemeClr val="tx1"/>
                </a:solidFill>
                <a:latin typeface="Times New Roman" pitchFamily="18" charset="0"/>
                <a:cs typeface="Times New Roman" pitchFamily="18" charset="0"/>
              </a:rPr>
              <a:t> maddesi uyarınca 	belirlenen grubu, toplam yapı inşaat alanı, yapı inşaat alanı ve adres bilgileri 	elektronik ortama yapı sahibinin, yapının etüt ve projelerini hazırlaması için 	anlaştığı proje müelliflerinden Bakanlıkça belirlenen proje müellifi tarafından 	girilir</a:t>
            </a:r>
          </a:p>
          <a:p>
            <a:pPr algn="just"/>
            <a:r>
              <a:rPr lang="tr-TR" sz="8400" dirty="0" smtClean="0">
                <a:solidFill>
                  <a:schemeClr val="tx1"/>
                </a:solidFill>
                <a:latin typeface="Times New Roman" pitchFamily="18" charset="0"/>
                <a:cs typeface="Times New Roman" pitchFamily="18" charset="0"/>
              </a:rPr>
              <a:t>-	Güçlendirme, değiştirme, ilave kat ve benzerleri gibi yeniden yapı ruhsatı 	almayı gerektiren yapım işlerinde toplam yapı inşaat alanı, yapının toplam 	bedeli ve toplam alanın esaslı tadilat veya güçlendirme gibi iş için tanzim 	edilen keşfe orantısı yoluyla tespit edilir. Bu keşif bedeli ve orantıya ilişkin 	hesaplamalar proje müellifince hazırlanarak ilgili idarece onaylanır</a:t>
            </a:r>
          </a:p>
          <a:p>
            <a:pPr algn="just"/>
            <a:r>
              <a:rPr lang="tr-TR" sz="8400" dirty="0" smtClean="0">
                <a:solidFill>
                  <a:schemeClr val="tx1"/>
                </a:solidFill>
                <a:latin typeface="Times New Roman" pitchFamily="18" charset="0"/>
                <a:cs typeface="Times New Roman" pitchFamily="18" charset="0"/>
              </a:rPr>
              <a:t>-	Yapımına ruhsatsız olarak başlanan veya 3/5/1985 tarihli ve 3194 sayılı İmar 	Kanunu kapsamında denetimine fenni mesullerce başlanan yapıların Kanun 	kapsamında devam etmesinin gerekmesi halinde toplam yapı inşaat alanı, 	yapının toplam denetim hizmet bedeli ve toplam alanın yapının geriye kalan 	kısmının denetim hizmet bedeli ile inceleme bedeli toplamına orantısı 	yoluyla 	bulunur. Bu inceleme bedeli ve orantıya ilişkin hesaplamalar proje 	müellifince 	hazırlanarak ilgili idarece onaylanır</a:t>
            </a: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algn="just"/>
            <a:endParaRPr lang="tr-TR" sz="800" dirty="0" smtClean="0">
              <a:solidFill>
                <a:schemeClr val="tx1"/>
              </a:solidFill>
              <a:latin typeface="Times New Roman" pitchFamily="18" charset="0"/>
              <a:cs typeface="Times New Roman" pitchFamily="18" charset="0"/>
            </a:endParaRPr>
          </a:p>
          <a:p>
            <a:pPr algn="just"/>
            <a:r>
              <a:rPr lang="tr-TR" sz="8300" dirty="0" smtClean="0">
                <a:solidFill>
                  <a:schemeClr val="tx1"/>
                </a:solidFill>
                <a:latin typeface="Times New Roman" pitchFamily="18" charset="0"/>
                <a:cs typeface="Times New Roman" pitchFamily="18" charset="0"/>
              </a:rPr>
              <a:t>-	</a:t>
            </a:r>
            <a:r>
              <a:rPr lang="tr-TR" sz="8400" dirty="0" smtClean="0">
                <a:solidFill>
                  <a:schemeClr val="tx1"/>
                </a:solidFill>
                <a:latin typeface="Times New Roman" pitchFamily="18" charset="0"/>
                <a:cs typeface="Times New Roman" pitchFamily="18" charset="0"/>
              </a:rPr>
              <a:t>Proje müellifi tarafından elektronik ortama girilen yapıya 	ilişkin bilgiler ilgili 	idare tarafından kontrol edilerek varsa gerekli düzeltmeler yapılarak 	onaylanır.</a:t>
            </a:r>
          </a:p>
          <a:p>
            <a:pPr algn="just"/>
            <a:r>
              <a:rPr lang="tr-TR" sz="8400" dirty="0" smtClean="0">
                <a:solidFill>
                  <a:schemeClr val="tx1"/>
                </a:solidFill>
                <a:latin typeface="Times New Roman" pitchFamily="18" charset="0"/>
                <a:cs typeface="Times New Roman" pitchFamily="18" charset="0"/>
              </a:rPr>
              <a:t>-	</a:t>
            </a:r>
            <a:r>
              <a:rPr lang="tr-TR" sz="8200" dirty="0" smtClean="0">
                <a:solidFill>
                  <a:schemeClr val="tx1"/>
                </a:solidFill>
                <a:latin typeface="Times New Roman" pitchFamily="18" charset="0"/>
                <a:cs typeface="Times New Roman" pitchFamily="18" charset="0"/>
              </a:rPr>
              <a:t>Yapı denetimi hizmet sözleşmesi fesihli veya kısmi bitmiş olan 	işler için yeniden 	bir sözleşme imzalanmak istenmesi halinde 	ise yapı sahibi tarafından bir 	dilekçe 	ile ilgili idaresine başvurulur ve gerekli onay ilgili idarece verilir.</a:t>
            </a:r>
          </a:p>
          <a:p>
            <a:pPr algn="just"/>
            <a:r>
              <a:rPr lang="tr-TR" sz="8400" dirty="0" smtClean="0">
                <a:solidFill>
                  <a:schemeClr val="tx1"/>
                </a:solidFill>
                <a:latin typeface="Times New Roman" pitchFamily="18" charset="0"/>
                <a:cs typeface="Times New Roman" pitchFamily="18" charset="0"/>
              </a:rPr>
              <a:t>-</a:t>
            </a:r>
            <a:r>
              <a:rPr lang="tr-TR" sz="8500" dirty="0" smtClean="0">
                <a:solidFill>
                  <a:schemeClr val="tx1"/>
                </a:solidFill>
                <a:latin typeface="Times New Roman" pitchFamily="18" charset="0"/>
                <a:cs typeface="Times New Roman" pitchFamily="18" charset="0"/>
              </a:rPr>
              <a:t> 	Yapı Denetim Kuruluşlarına 01</a:t>
            </a:r>
            <a:r>
              <a:rPr lang="tr-TR" sz="8300" dirty="0" smtClean="0">
                <a:solidFill>
                  <a:schemeClr val="tx1"/>
                </a:solidFill>
                <a:latin typeface="Times New Roman" pitchFamily="18" charset="0"/>
                <a:cs typeface="Times New Roman" pitchFamily="18" charset="0"/>
              </a:rPr>
              <a:t>/01/2019 tarihinden sonra 	sorumluluğunu 	üstlendiği her bir yapının yapı denetimi hizmet sözleşmesinin bedeli kadar 	puan verilir.</a:t>
            </a:r>
          </a:p>
          <a:p>
            <a:pPr algn="just">
              <a:buFontTx/>
              <a:buChar char="-"/>
            </a:pPr>
            <a:r>
              <a:rPr lang="tr-TR" sz="8300" dirty="0" smtClean="0">
                <a:solidFill>
                  <a:schemeClr val="tx1"/>
                </a:solidFill>
                <a:latin typeface="Times New Roman" pitchFamily="18" charset="0"/>
                <a:cs typeface="Times New Roman" pitchFamily="18" charset="0"/>
              </a:rPr>
              <a:t>-	Puanlandırmalarda, katma değer vergisi hariç sözleşme bedelleri ve yapı 	denetimi hizmet sözleşmesi bedelinin kuruşa 	tekabül eden bölümleri iki 	basamağa kadar dikkate alınır.</a:t>
            </a:r>
          </a:p>
          <a:p>
            <a:pPr algn="just"/>
            <a:r>
              <a:rPr lang="tr-TR" sz="8300" dirty="0" smtClean="0">
                <a:solidFill>
                  <a:schemeClr val="tx1"/>
                </a:solidFill>
                <a:latin typeface="Times New Roman" pitchFamily="18" charset="0"/>
                <a:cs typeface="Times New Roman" pitchFamily="18" charset="0"/>
              </a:rPr>
              <a:t>-	</a:t>
            </a:r>
            <a:r>
              <a:rPr lang="tr-TR" sz="8400" dirty="0" smtClean="0">
                <a:solidFill>
                  <a:schemeClr val="tx1"/>
                </a:solidFill>
                <a:latin typeface="Times New Roman" pitchFamily="18" charset="0"/>
                <a:cs typeface="Times New Roman" pitchFamily="18" charset="0"/>
              </a:rPr>
              <a:t>Bu puanlandırma her bir yapı grubu için ayrı ayrı yapılır ve o grup için verilen 	puan diğer grup için yapılan puanlandırmaya eklenmez.</a:t>
            </a:r>
          </a:p>
          <a:p>
            <a:pPr algn="just"/>
            <a:r>
              <a:rPr lang="tr-TR" sz="8400" dirty="0" smtClean="0">
                <a:solidFill>
                  <a:schemeClr val="tx1"/>
                </a:solidFill>
                <a:latin typeface="Times New Roman" pitchFamily="18" charset="0"/>
                <a:cs typeface="Times New Roman" pitchFamily="18" charset="0"/>
              </a:rPr>
              <a:t>-	Yapı denetim kuruluşları her bir yapı grubu için puanı az olandan çok olana 	doğru sıralanır.</a:t>
            </a:r>
          </a:p>
          <a:p>
            <a:pPr algn="just">
              <a:buFontTx/>
              <a:buChar char="-"/>
            </a:pPr>
            <a:endParaRPr lang="tr-TR" sz="8300" dirty="0" smtClean="0">
              <a:solidFill>
                <a:schemeClr val="tx1"/>
              </a:solidFill>
              <a:latin typeface="Times New Roman" pitchFamily="18" charset="0"/>
              <a:cs typeface="Times New Roman" pitchFamily="18" charset="0"/>
            </a:endParaRPr>
          </a:p>
          <a:p>
            <a:pPr algn="just"/>
            <a:endParaRPr lang="tr-TR" sz="84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algn="just"/>
            <a:endParaRPr lang="tr-TR" sz="800" dirty="0" smtClean="0">
              <a:solidFill>
                <a:schemeClr val="tx1"/>
              </a:solidFill>
              <a:latin typeface="Times New Roman" pitchFamily="18" charset="0"/>
              <a:cs typeface="Times New Roman" pitchFamily="18" charset="0"/>
            </a:endParaRPr>
          </a:p>
          <a:p>
            <a:pPr algn="just"/>
            <a:r>
              <a:rPr lang="tr-TR" sz="8300" dirty="0" smtClean="0">
                <a:solidFill>
                  <a:schemeClr val="tx1"/>
                </a:solidFill>
                <a:latin typeface="Times New Roman" pitchFamily="18" charset="0"/>
                <a:cs typeface="Times New Roman" pitchFamily="18" charset="0"/>
              </a:rPr>
              <a:t>-	</a:t>
            </a:r>
            <a:r>
              <a:rPr lang="tr-TR" sz="8400" dirty="0" smtClean="0">
                <a:solidFill>
                  <a:schemeClr val="tx1"/>
                </a:solidFill>
                <a:latin typeface="Times New Roman" pitchFamily="18" charset="0"/>
                <a:cs typeface="Times New Roman" pitchFamily="18" charset="0"/>
              </a:rPr>
              <a:t>Yapı denetim kuruluşunun kusurundan kaynaklanmayan nedenlerle yapı denetim 	hizmet sözleşmesinin feshedilmesi halinde yapının geriye kalan kısmına tekabül 	eden yapı denetim hizmet sözleşmesi bedeli kadar puan yapı denetim 	kuruluşunun o yapı grubu için topladığı puanından minha edilir.</a:t>
            </a:r>
          </a:p>
          <a:p>
            <a:pPr algn="just"/>
            <a:r>
              <a:rPr lang="tr-TR" sz="8400" dirty="0" smtClean="0">
                <a:solidFill>
                  <a:schemeClr val="tx1"/>
                </a:solidFill>
                <a:latin typeface="Times New Roman" pitchFamily="18" charset="0"/>
                <a:cs typeface="Times New Roman" pitchFamily="18" charset="0"/>
              </a:rPr>
              <a:t>-	Elektronik ortamda görevlendirme yapıldıktan sonra yapı denetim hizmet sözleşmesinin imzalanmaması halinde;</a:t>
            </a:r>
          </a:p>
          <a:p>
            <a:pPr algn="just"/>
            <a:r>
              <a:rPr lang="tr-TR" sz="8400" dirty="0" smtClean="0">
                <a:solidFill>
                  <a:schemeClr val="tx1"/>
                </a:solidFill>
                <a:latin typeface="Times New Roman" pitchFamily="18" charset="0"/>
                <a:cs typeface="Times New Roman" pitchFamily="18" charset="0"/>
              </a:rPr>
              <a:t>	a) Bakanlıkça yapı denetim kuruluşunun görevlendirilmesini müteakip 30 gün içinde yapı denetimi hizmet sözleşmesinin yapı sahibinden kaynaklanan nedenlerle imzalanmaması ve yapı denetim kuruluşunun talebi doğrultusunda bu konunun ilgili idarece teyidinin yapılmasını müteakip Bakanlıkça yapı denetim kuruluşunun, o iş için görevlendirilmesi kaldırılır ve bu işin puanı o grup için topladığı toplam puandan minha edilir.</a:t>
            </a:r>
          </a:p>
          <a:p>
            <a:pPr algn="just"/>
            <a:r>
              <a:rPr lang="tr-TR" sz="8400" dirty="0" smtClean="0">
                <a:solidFill>
                  <a:schemeClr val="tx1"/>
                </a:solidFill>
                <a:latin typeface="Times New Roman" pitchFamily="18" charset="0"/>
                <a:cs typeface="Times New Roman" pitchFamily="18" charset="0"/>
              </a:rPr>
              <a:t>	b) Bakanlıkça yapı denetim kuruluşunun elektronik ortamda görevlendirilmesini müteakip 30 gün içinde yapı denetimi hizmet sözleşmesinin yapı denetim kuruluşundan kaynaklanan nedenlerle imzalanmaması ve yapı sahibinin talebi doğrultusunda bu konunun ilgili idarece teyidinin yapılmasını müteakip Bakanlıkça yapı denetim kuruluşunun, o iş için görevlendirilmesi kaldırılır.</a:t>
            </a:r>
          </a:p>
          <a:p>
            <a:pPr algn="just"/>
            <a:endParaRPr lang="tr-TR" sz="8300" dirty="0" smtClean="0">
              <a:solidFill>
                <a:schemeClr val="tx1"/>
              </a:solidFill>
              <a:latin typeface="Times New Roman" pitchFamily="18" charset="0"/>
              <a:cs typeface="Times New Roman" pitchFamily="18" charset="0"/>
            </a:endParaRPr>
          </a:p>
          <a:p>
            <a:pPr algn="just">
              <a:buFontTx/>
              <a:buChar char="-"/>
            </a:pPr>
            <a:endParaRPr lang="tr-TR" sz="8300" dirty="0" smtClean="0">
              <a:solidFill>
                <a:schemeClr val="tx1"/>
              </a:solidFill>
              <a:latin typeface="Times New Roman" pitchFamily="18" charset="0"/>
              <a:cs typeface="Times New Roman" pitchFamily="18" charset="0"/>
            </a:endParaRPr>
          </a:p>
          <a:p>
            <a:pPr algn="just"/>
            <a:endParaRPr lang="tr-TR" sz="84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algn="just"/>
            <a:r>
              <a:rPr lang="tr-TR" sz="8400" dirty="0" smtClean="0">
                <a:solidFill>
                  <a:schemeClr val="tx1"/>
                </a:solidFill>
                <a:latin typeface="Times New Roman" pitchFamily="18" charset="0"/>
                <a:cs typeface="Times New Roman" pitchFamily="18" charset="0"/>
              </a:rPr>
              <a:t>-	Elektronik ortamda görevlendirme yapıldıktan sonra yalnız yapı grubunun 	değişmesinin gerekmesi halinde bu işlemler ilgili idarece yapılır</a:t>
            </a:r>
          </a:p>
          <a:p>
            <a:pPr algn="just"/>
            <a:r>
              <a:rPr lang="tr-TR" sz="8400" dirty="0" smtClean="0">
                <a:solidFill>
                  <a:schemeClr val="tx1"/>
                </a:solidFill>
                <a:latin typeface="Times New Roman" pitchFamily="18" charset="0"/>
                <a:cs typeface="Times New Roman" pitchFamily="18" charset="0"/>
              </a:rPr>
              <a:t>-	Yapı ruhsatı alınmadan yapı grubunun değişmesi gerektiğinin tespit edilmesi 	halinde Bakanlıkça o yapı için elektronik ortamda yapılan görevlendirme iptal 	edilerek, bu işin puanı yapı denetim kuruluşunun o grup için topladığı toplam </a:t>
            </a:r>
            <a:r>
              <a:rPr lang="tr-TR" sz="8500" dirty="0" smtClean="0">
                <a:solidFill>
                  <a:schemeClr val="tx1"/>
                </a:solidFill>
                <a:latin typeface="Times New Roman" pitchFamily="18" charset="0"/>
                <a:cs typeface="Times New Roman" pitchFamily="18" charset="0"/>
              </a:rPr>
              <a:t>	puandan minha edilir.</a:t>
            </a:r>
          </a:p>
          <a:p>
            <a:pPr algn="just"/>
            <a:r>
              <a:rPr lang="tr-TR" sz="8500" dirty="0" smtClean="0">
                <a:solidFill>
                  <a:schemeClr val="tx1"/>
                </a:solidFill>
                <a:latin typeface="Times New Roman" pitchFamily="18" charset="0"/>
                <a:cs typeface="Times New Roman" pitchFamily="18" charset="0"/>
              </a:rPr>
              <a:t>-	Yapı ruhsatı alındıktan sonra yapı grubunun yanlış belirlendiğinin tespit edilmesi 	halinde yapı grubunun değiştiği tarihteki yeni yapı grubu için Yönetmelik ile 	belirlenen birim maliyet dikkate alınarak hesaplanacak yapı denetim hizmet 	bedeli nispetinde puan yapı denetim kuruluşunun o yapının yeni grubu için 	topladığı puanına eklenir.</a:t>
            </a:r>
          </a:p>
          <a:p>
            <a:pPr algn="just"/>
            <a:r>
              <a:rPr lang="tr-TR" sz="8600" dirty="0" smtClean="0">
                <a:solidFill>
                  <a:schemeClr val="tx1"/>
                </a:solidFill>
                <a:latin typeface="Times New Roman" pitchFamily="18" charset="0"/>
                <a:cs typeface="Times New Roman" pitchFamily="18" charset="0"/>
              </a:rPr>
              <a:t>-	Yapı ruhsatı alındıktan sonra yapının Yönetmelikte belirtilen grubunun tadilat 	nedeniyle değişmesinin gerekmesi halinde yapı grubunun değiştiği tarihteki 	yeni yapı grubu için Yönetmelik ile belirlenen birim maliyet dikkate alınarak 	hesaplanacak yapı denetim hizmet bedeli nispetinde puan yapı denetim 	kuruluşunun o yapının yeni grubu için topladığı puana eklenir ve önceki 	eklenen puan ise bir önceki grubu için topladığı toplam puandan minha edilir.</a:t>
            </a:r>
          </a:p>
          <a:p>
            <a:pPr algn="just">
              <a:buFontTx/>
              <a:buChar char="-"/>
            </a:pPr>
            <a:endParaRPr lang="tr-TR" sz="8500" dirty="0" smtClean="0">
              <a:solidFill>
                <a:schemeClr val="tx1"/>
              </a:solidFill>
              <a:latin typeface="Times New Roman" pitchFamily="18" charset="0"/>
              <a:cs typeface="Times New Roman" pitchFamily="18" charset="0"/>
            </a:endParaRPr>
          </a:p>
          <a:p>
            <a:pPr algn="just">
              <a:buFontTx/>
              <a:buChar char="-"/>
            </a:pPr>
            <a:endParaRPr lang="tr-TR" sz="8300" dirty="0" smtClean="0">
              <a:solidFill>
                <a:schemeClr val="tx1"/>
              </a:solidFill>
              <a:latin typeface="Times New Roman" pitchFamily="18" charset="0"/>
              <a:cs typeface="Times New Roman" pitchFamily="18" charset="0"/>
            </a:endParaRPr>
          </a:p>
          <a:p>
            <a:pPr algn="just"/>
            <a:endParaRPr lang="tr-TR" sz="84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algn="just"/>
            <a:r>
              <a:rPr lang="tr-TR" sz="8400" dirty="0" smtClean="0">
                <a:solidFill>
                  <a:schemeClr val="tx1"/>
                </a:solidFill>
                <a:latin typeface="Times New Roman" pitchFamily="18" charset="0"/>
                <a:cs typeface="Times New Roman" pitchFamily="18" charset="0"/>
              </a:rPr>
              <a:t>-	 Elektronik ortamda görevlendirme yapıldıktan sonra toplam yapı inşaat alanın 	değişmesinin gerekmesine ilişkin esaslar aşağıdadır.</a:t>
            </a:r>
          </a:p>
          <a:p>
            <a:pPr algn="just"/>
            <a:r>
              <a:rPr lang="tr-TR" sz="8600" dirty="0" smtClean="0">
                <a:solidFill>
                  <a:schemeClr val="tx1"/>
                </a:solidFill>
                <a:latin typeface="Times New Roman" pitchFamily="18" charset="0"/>
                <a:cs typeface="Times New Roman" pitchFamily="18" charset="0"/>
              </a:rPr>
              <a:t>-	Elektronik ortamda görevlendirme yapıldıktan sonra toplam yapı inşaat 	alanın artması halinde inşaat alanın arttığı tarihteki o yapı grubu için 	Yönetmelik ile belirlenen birim maliyet ve artan inşaat alanı miktarı dikkate 	alınarak yapı denetim hizmet sözleşmesinin artan bedeli hesaplanır ve bu 	kadar puan kuruluşun o grup için topladığı puana ilave edilir.</a:t>
            </a:r>
          </a:p>
          <a:p>
            <a:pPr algn="just"/>
            <a:r>
              <a:rPr lang="tr-TR" sz="8800" dirty="0" smtClean="0">
                <a:solidFill>
                  <a:schemeClr val="tx1"/>
                </a:solidFill>
                <a:latin typeface="Times New Roman" pitchFamily="18" charset="0"/>
                <a:cs typeface="Times New Roman" pitchFamily="18" charset="0"/>
              </a:rPr>
              <a:t>-	Elektronik ortamda görevlendirme yapıldıktan sonra toplam yapı inşaat 	alanın azalması halinde sözleşmenin imzalandığı tarihteki o yapı grubu için 	Yönetmelik ile belirlenen birim maliyet ve azalan inşaat alanı dikkate 	alınarak yapı denetim hizmet sözleşmesi bedelinin azalma miktarı hesaplanır 	ve bu kadar puan kuruluşun o grup için topladığı puandan minha edilir</a:t>
            </a:r>
          </a:p>
          <a:p>
            <a:pPr algn="just"/>
            <a:r>
              <a:rPr lang="tr-TR" sz="8600" dirty="0" smtClean="0">
                <a:solidFill>
                  <a:schemeClr val="tx1"/>
                </a:solidFill>
                <a:latin typeface="Times New Roman" pitchFamily="18" charset="0"/>
                <a:cs typeface="Times New Roman" pitchFamily="18" charset="0"/>
              </a:rPr>
              <a:t>-	</a:t>
            </a:r>
            <a:r>
              <a:rPr lang="tr-TR" sz="8800" dirty="0" smtClean="0">
                <a:solidFill>
                  <a:schemeClr val="tx1"/>
                </a:solidFill>
                <a:latin typeface="Times New Roman" pitchFamily="18" charset="0"/>
                <a:cs typeface="Times New Roman" pitchFamily="18" charset="0"/>
              </a:rPr>
              <a:t>Yapı ruhsatı alındıktan sonra toplam yapı inşaat alanın yanlış belirlendiğinin 	tespit edilmesi halinde yapı inşaat alanın değiştiği tarihteki o yapı grubu için 	Yönetmelik ile belirlenen birim maliyet ve doğru olan yeni toplam inşaat 	alanı esas alınarak hesaplanacak yapı denetim hizmet bedeli nispetinde puan 	yapı denetim kuruluşunun o yapı grubu için topladığı puanına yeniden 	eklenir.</a:t>
            </a:r>
          </a:p>
          <a:p>
            <a:pPr algn="just">
              <a:buFontTx/>
              <a:buChar char="-"/>
            </a:pPr>
            <a:endParaRPr lang="tr-TR" sz="8500" dirty="0" smtClean="0">
              <a:solidFill>
                <a:schemeClr val="tx1"/>
              </a:solidFill>
              <a:latin typeface="Times New Roman" pitchFamily="18" charset="0"/>
              <a:cs typeface="Times New Roman" pitchFamily="18" charset="0"/>
            </a:endParaRPr>
          </a:p>
          <a:p>
            <a:pPr algn="just">
              <a:buFontTx/>
              <a:buChar char="-"/>
            </a:pPr>
            <a:endParaRPr lang="tr-TR" sz="8300" dirty="0" smtClean="0">
              <a:solidFill>
                <a:schemeClr val="tx1"/>
              </a:solidFill>
              <a:latin typeface="Times New Roman" pitchFamily="18" charset="0"/>
              <a:cs typeface="Times New Roman" pitchFamily="18" charset="0"/>
            </a:endParaRPr>
          </a:p>
          <a:p>
            <a:pPr algn="just"/>
            <a:endParaRPr lang="tr-TR" sz="84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algn="just"/>
            <a:r>
              <a:rPr lang="tr-TR" sz="8400" dirty="0" smtClean="0">
                <a:solidFill>
                  <a:schemeClr val="tx1"/>
                </a:solidFill>
                <a:latin typeface="Times New Roman" pitchFamily="18" charset="0"/>
                <a:cs typeface="Times New Roman" pitchFamily="18" charset="0"/>
              </a:rPr>
              <a:t>-	</a:t>
            </a:r>
            <a:r>
              <a:rPr lang="tr-TR" sz="8800" dirty="0" smtClean="0">
                <a:solidFill>
                  <a:schemeClr val="tx1"/>
                </a:solidFill>
                <a:latin typeface="Times New Roman" pitchFamily="18" charset="0"/>
                <a:cs typeface="Times New Roman" pitchFamily="18" charset="0"/>
              </a:rPr>
              <a:t> Elektronik ortamda görevlendirme yapıldıktan sonra toplam yapı inşaat alanı 	ve yapı grubunun birlikte değişmesinin gerekmesi halinde.</a:t>
            </a:r>
          </a:p>
          <a:p>
            <a:pPr algn="just"/>
            <a:r>
              <a:rPr lang="tr-TR" sz="8600" dirty="0" smtClean="0">
                <a:solidFill>
                  <a:schemeClr val="tx1"/>
                </a:solidFill>
                <a:latin typeface="Times New Roman" pitchFamily="18" charset="0"/>
                <a:cs typeface="Times New Roman" pitchFamily="18" charset="0"/>
              </a:rPr>
              <a:t>-	</a:t>
            </a:r>
            <a:r>
              <a:rPr lang="tr-TR" sz="8800" dirty="0" smtClean="0">
                <a:solidFill>
                  <a:schemeClr val="tx1"/>
                </a:solidFill>
                <a:latin typeface="Times New Roman" pitchFamily="18" charset="0"/>
                <a:cs typeface="Times New Roman" pitchFamily="18" charset="0"/>
              </a:rPr>
              <a:t>Yapı ruhsatı alınmadan yapı grubunun değişmesi gerektiğinin tespit edilmesi 	halinde Bakanlıkça o yapı için elektronik ortamda yapılan görevlendirme 	iptal edilerek, bu işin puanı yapı denetim kuruluşunun o grup için topladığı 	toplam puandan minha edilir.</a:t>
            </a:r>
          </a:p>
          <a:p>
            <a:pPr algn="just"/>
            <a:r>
              <a:rPr lang="tr-TR" sz="8800" dirty="0" smtClean="0">
                <a:solidFill>
                  <a:schemeClr val="tx1"/>
                </a:solidFill>
                <a:latin typeface="Times New Roman" pitchFamily="18" charset="0"/>
                <a:cs typeface="Times New Roman" pitchFamily="18" charset="0"/>
              </a:rPr>
              <a:t>-	Yapı ruhsatı alındıktan sonra yapı grubunun ve/veya toplam yapı inşaat 	alanının yanlış belirlendiğinin tespit edilmesi halinde yapı grubunun değiştiği 	tarihteki yeni yapı grubu için Yönetmelik ile belirlenen birim maliyet ve o 	anki toplam yapı inşaat alanı dikkate alınarak hesaplanacak yapı denetim 	hizmet bedeli nispetinde puan yapı denetim kuruluşunun o yapının yeni 	grubu için topladığı puanına eklenir.</a:t>
            </a:r>
          </a:p>
          <a:p>
            <a:pPr algn="just"/>
            <a:r>
              <a:rPr lang="tr-TR" sz="8800" dirty="0" smtClean="0">
                <a:solidFill>
                  <a:schemeClr val="tx1"/>
                </a:solidFill>
                <a:latin typeface="Times New Roman" pitchFamily="18" charset="0"/>
                <a:cs typeface="Times New Roman" pitchFamily="18" charset="0"/>
              </a:rPr>
              <a:t>-	Yapı ruhsatı alındıktan sonra yapı grubunun ve toplam yapı inşaat alanının 	tadilat nedeniyle değişmesinin gerekmesi halinde yapı grubunun değiştiği 	tarihteki yapının yeni grubu için Yönetmelik ile belirlenen birim maliyet ve 	yapının o anki toplam yapı inşaat alanı dikkate alınarak hesaplanacak yapı 	denetim hizmet bedeli nispetinde puan yapı denetim kuruluşunun o yapının 	yeni grubu için topladığı puana eklenir ve önceki eklenen puan ise bir önceki 	grubu için topladığı toplam puandan minha edilir</a:t>
            </a:r>
          </a:p>
          <a:p>
            <a:pPr algn="just">
              <a:buFontTx/>
              <a:buChar char="-"/>
            </a:pPr>
            <a:endParaRPr lang="tr-TR" sz="8300" dirty="0" smtClean="0">
              <a:solidFill>
                <a:schemeClr val="tx1"/>
              </a:solidFill>
              <a:latin typeface="Times New Roman" pitchFamily="18" charset="0"/>
              <a:cs typeface="Times New Roman" pitchFamily="18" charset="0"/>
            </a:endParaRPr>
          </a:p>
          <a:p>
            <a:pPr algn="just"/>
            <a:endParaRPr lang="tr-TR" sz="84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algn="just"/>
            <a:endParaRPr lang="tr-TR" sz="8800" dirty="0" smtClean="0">
              <a:solidFill>
                <a:schemeClr val="tx1"/>
              </a:solidFill>
              <a:latin typeface="Times New Roman" pitchFamily="18" charset="0"/>
              <a:cs typeface="Times New Roman" pitchFamily="18" charset="0"/>
            </a:endParaRPr>
          </a:p>
          <a:p>
            <a:pPr algn="just"/>
            <a:r>
              <a:rPr lang="tr-TR" sz="10400" dirty="0" smtClean="0">
                <a:solidFill>
                  <a:schemeClr val="tx1"/>
                </a:solidFill>
                <a:latin typeface="Times New Roman" pitchFamily="18" charset="0"/>
                <a:cs typeface="Times New Roman" pitchFamily="18" charset="0"/>
              </a:rPr>
              <a:t>-	Yapı denetim kuruluşlarının o grup için yapılan puanlandırmada 	puanlarının 	aynı olması halinde belge numarası küçük olan 	kuruluş o grup için yapılan 	sıralamada üstte yer alır.</a:t>
            </a:r>
          </a:p>
          <a:p>
            <a:pPr algn="just"/>
            <a:r>
              <a:rPr lang="tr-TR" sz="10400" dirty="0" smtClean="0">
                <a:solidFill>
                  <a:schemeClr val="tx1"/>
                </a:solidFill>
                <a:latin typeface="Times New Roman" pitchFamily="18" charset="0"/>
                <a:cs typeface="Times New Roman" pitchFamily="18" charset="0"/>
              </a:rPr>
              <a:t>-	Birinci fıkra uyarınca yapılan ilk sıralamadan sonra o il için 	yapılan 	sıralamalara ilk kez veya puansız olarak 	yeniden dahil olacak o il merkezli 	yapı denetim kuruluşları her 	bir grup için yapılan sıralamaya o gruptaki en az 	puanlı 	kuruluşa puanı eşit kabul edilerek dahil edilir.</a:t>
            </a:r>
          </a:p>
          <a:p>
            <a:pPr algn="just"/>
            <a:r>
              <a:rPr lang="tr-TR" sz="10400" dirty="0" smtClean="0">
                <a:solidFill>
                  <a:schemeClr val="tx1"/>
                </a:solidFill>
                <a:latin typeface="Times New Roman" pitchFamily="18" charset="0"/>
                <a:cs typeface="Times New Roman" pitchFamily="18" charset="0"/>
              </a:rPr>
              <a:t>-	Birinci fıkra uyarınca o il için yapılan ilk sıralamadan sonra ilk 	kez veya 	yeniden sıralamaya giren birden fazla o il merkezli 	yapı denetim kuruluşunun 	aynı anda aynı puanla sıralamaya 	girmesi halinde bu kuruluşlar arasında 	belge numarası küçük 	olan sıralamaya daha üstte alınır</a:t>
            </a:r>
          </a:p>
          <a:p>
            <a:pPr algn="just">
              <a:buFontTx/>
              <a:buChar char="-"/>
            </a:pPr>
            <a:endParaRPr lang="tr-TR" sz="8300" dirty="0" smtClean="0">
              <a:solidFill>
                <a:schemeClr val="tx1"/>
              </a:solidFill>
              <a:latin typeface="Times New Roman" pitchFamily="18" charset="0"/>
              <a:cs typeface="Times New Roman" pitchFamily="18" charset="0"/>
            </a:endParaRPr>
          </a:p>
          <a:p>
            <a:pPr algn="just"/>
            <a:endParaRPr lang="tr-TR" sz="84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algn="just"/>
            <a:r>
              <a:rPr lang="tr-TR" sz="9600" dirty="0" smtClean="0">
                <a:solidFill>
                  <a:schemeClr val="tx1"/>
                </a:solidFill>
                <a:latin typeface="Times New Roman" pitchFamily="18" charset="0"/>
                <a:cs typeface="Times New Roman" pitchFamily="18" charset="0"/>
              </a:rPr>
              <a:t>Yapı denetim kuruluşları;</a:t>
            </a:r>
          </a:p>
          <a:p>
            <a:pPr algn="just"/>
            <a:r>
              <a:rPr lang="tr-TR" sz="9600" dirty="0" smtClean="0">
                <a:solidFill>
                  <a:schemeClr val="tx1"/>
                </a:solidFill>
                <a:latin typeface="Times New Roman" pitchFamily="18" charset="0"/>
                <a:cs typeface="Times New Roman" pitchFamily="18" charset="0"/>
              </a:rPr>
              <a:t>a) Kanunun 8 inci maddesi uyarınca yeni iş almaktan men cezası alan yapı denetim kuruluşları ceza süresi boyunca,</a:t>
            </a:r>
          </a:p>
          <a:p>
            <a:pPr algn="just"/>
            <a:r>
              <a:rPr lang="tr-TR" sz="9600" dirty="0" smtClean="0">
                <a:solidFill>
                  <a:schemeClr val="tx1"/>
                </a:solidFill>
                <a:latin typeface="Times New Roman" pitchFamily="18" charset="0"/>
                <a:cs typeface="Times New Roman" pitchFamily="18" charset="0"/>
              </a:rPr>
              <a:t>b) Bakanlıkça belgesi geçici olarak geri alınan yapı denetim kuruluşları belgesini tekrar alıncaya kadar,</a:t>
            </a:r>
          </a:p>
          <a:p>
            <a:pPr algn="just"/>
            <a:r>
              <a:rPr lang="tr-TR" sz="9600" dirty="0" smtClean="0">
                <a:solidFill>
                  <a:schemeClr val="tx1"/>
                </a:solidFill>
                <a:latin typeface="Times New Roman" pitchFamily="18" charset="0"/>
                <a:cs typeface="Times New Roman" pitchFamily="18" charset="0"/>
              </a:rPr>
              <a:t>c) Yapı denetim izin belgesinin vizesi sona eren yapı denetim kuruluşları vize yaptırıncaya kadar,</a:t>
            </a:r>
          </a:p>
          <a:p>
            <a:pPr algn="just"/>
            <a:r>
              <a:rPr lang="tr-TR" sz="9600" dirty="0" smtClean="0">
                <a:solidFill>
                  <a:schemeClr val="tx1"/>
                </a:solidFill>
                <a:latin typeface="Times New Roman" pitchFamily="18" charset="0"/>
                <a:cs typeface="Times New Roman" pitchFamily="18" charset="0"/>
              </a:rPr>
              <a:t>ç) Yönetmeliğin 12 </a:t>
            </a:r>
            <a:r>
              <a:rPr lang="tr-TR" sz="9600" dirty="0" err="1" smtClean="0">
                <a:solidFill>
                  <a:schemeClr val="tx1"/>
                </a:solidFill>
                <a:latin typeface="Times New Roman" pitchFamily="18" charset="0"/>
                <a:cs typeface="Times New Roman" pitchFamily="18" charset="0"/>
              </a:rPr>
              <a:t>nci</a:t>
            </a:r>
            <a:r>
              <a:rPr lang="tr-TR" sz="9600" dirty="0" smtClean="0">
                <a:solidFill>
                  <a:schemeClr val="tx1"/>
                </a:solidFill>
                <a:latin typeface="Times New Roman" pitchFamily="18" charset="0"/>
                <a:cs typeface="Times New Roman" pitchFamily="18" charset="0"/>
              </a:rPr>
              <a:t> maddesinde belirtilen asgari donanım ve şartları sağlamayan yapı denetim kuruluşları bu şartları sağlayıncaya kadar,</a:t>
            </a:r>
          </a:p>
          <a:p>
            <a:pPr algn="just"/>
            <a:r>
              <a:rPr lang="tr-TR" sz="9600" dirty="0" smtClean="0">
                <a:solidFill>
                  <a:schemeClr val="tx1"/>
                </a:solidFill>
                <a:latin typeface="Times New Roman" pitchFamily="18" charset="0"/>
                <a:cs typeface="Times New Roman" pitchFamily="18" charset="0"/>
              </a:rPr>
              <a:t>d) Yönetmelikle kendileri için belirlenen yetki sınırını dolduran yapı denetim kuruluşları yetki sınırının altına ininceye kadar,</a:t>
            </a:r>
          </a:p>
          <a:p>
            <a:pPr algn="just"/>
            <a:r>
              <a:rPr lang="tr-TR" sz="9600" dirty="0" smtClean="0">
                <a:solidFill>
                  <a:schemeClr val="tx1"/>
                </a:solidFill>
                <a:latin typeface="Times New Roman" pitchFamily="18" charset="0"/>
                <a:cs typeface="Times New Roman" pitchFamily="18" charset="0"/>
              </a:rPr>
              <a:t>e) Sorumluluk üstlendiği herhangi bir yapıda ayrılan denetim elemanının yerine ayrılmasını takip eden otuz iş günü içerisinde yeni birini görevlendirmeyen yapı denetim kuruluşları yeni bir denetim elemanı görevlendirilinceye kadar,</a:t>
            </a:r>
          </a:p>
          <a:p>
            <a:pPr algn="just"/>
            <a:r>
              <a:rPr lang="tr-TR" sz="9600" b="1" dirty="0" smtClean="0">
                <a:solidFill>
                  <a:srgbClr val="FF0000"/>
                </a:solidFill>
                <a:latin typeface="Times New Roman" pitchFamily="18" charset="0"/>
                <a:cs typeface="Times New Roman" pitchFamily="18" charset="0"/>
              </a:rPr>
              <a:t>sıralamadan çıkarılır.</a:t>
            </a: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algn="just"/>
            <a:r>
              <a:rPr lang="tr-TR" sz="9600" dirty="0" smtClean="0">
                <a:solidFill>
                  <a:schemeClr val="tx1"/>
                </a:solidFill>
                <a:latin typeface="Times New Roman" pitchFamily="18" charset="0"/>
                <a:cs typeface="Times New Roman" pitchFamily="18" charset="0"/>
              </a:rPr>
              <a:t>	</a:t>
            </a:r>
            <a:r>
              <a:rPr lang="tr-TR" sz="9600" b="1" dirty="0" smtClean="0">
                <a:solidFill>
                  <a:schemeClr val="tx1"/>
                </a:solidFill>
                <a:latin typeface="Times New Roman" pitchFamily="18" charset="0"/>
                <a:cs typeface="Times New Roman" pitchFamily="18" charset="0"/>
              </a:rPr>
              <a:t>Elektronik ortamda görevlendirilen yapı denetim kuruluşunun görevlendirilmesini müteakip yirmi gün içinde o yapı için gerekli denetim elemanlarını görevlendirmemesi durumunda;</a:t>
            </a:r>
          </a:p>
          <a:p>
            <a:pPr algn="just"/>
            <a:r>
              <a:rPr lang="tr-TR" sz="9600" dirty="0" smtClean="0">
                <a:solidFill>
                  <a:schemeClr val="tx1"/>
                </a:solidFill>
                <a:latin typeface="Times New Roman" pitchFamily="18" charset="0"/>
                <a:cs typeface="Times New Roman" pitchFamily="18" charset="0"/>
              </a:rPr>
              <a:t>a) Elektronik ortamda belirlenen yapı denetim kuruluşunun görevlendirilmesini müteakip yirmi gün içerisinde o yapı için gerekli denetim elemanlarını görevlendirerek yapının sorumluluğunu üstlenememesi halinde bu hakkını kaybeder ve Bakanlıkça bu yapı için birinci fıkrada belirtilen esaslar dahilinde yeniden elektronik ortamda görevlendirme yapılarak, sorumluluğu yirmi gün süre içerisinde üstlenemeyen yapı denetim kuruluşu 7 </a:t>
            </a:r>
            <a:r>
              <a:rPr lang="tr-TR" sz="9600" dirty="0" err="1" smtClean="0">
                <a:solidFill>
                  <a:schemeClr val="tx1"/>
                </a:solidFill>
                <a:latin typeface="Times New Roman" pitchFamily="18" charset="0"/>
                <a:cs typeface="Times New Roman" pitchFamily="18" charset="0"/>
              </a:rPr>
              <a:t>nci</a:t>
            </a:r>
            <a:r>
              <a:rPr lang="tr-TR" sz="9600" dirty="0" smtClean="0">
                <a:solidFill>
                  <a:schemeClr val="tx1"/>
                </a:solidFill>
                <a:latin typeface="Times New Roman" pitchFamily="18" charset="0"/>
                <a:cs typeface="Times New Roman" pitchFamily="18" charset="0"/>
              </a:rPr>
              <a:t> madde uyarınca yapılan sıralamadan yirmi gün süreyle çıkarılır.</a:t>
            </a:r>
          </a:p>
          <a:p>
            <a:pPr algn="just"/>
            <a:r>
              <a:rPr lang="tr-TR" sz="9600" dirty="0" smtClean="0">
                <a:solidFill>
                  <a:schemeClr val="tx1"/>
                </a:solidFill>
                <a:latin typeface="Times New Roman" pitchFamily="18" charset="0"/>
                <a:cs typeface="Times New Roman" pitchFamily="18" charset="0"/>
              </a:rPr>
              <a:t>b) Bu fıkra hükmüne göre sıradan çıkarılma işlemleri sıradan çıkarılmayı gerektiren eylemin gerçekleştiği tarihi takip eden yirmi gün süreyle uygulanır.</a:t>
            </a:r>
          </a:p>
          <a:p>
            <a:pPr algn="just"/>
            <a:endParaRPr lang="tr-TR" sz="9600" dirty="0" smtClean="0">
              <a:solidFill>
                <a:schemeClr val="tx1"/>
              </a:solidFill>
              <a:latin typeface="Times New Roman" pitchFamily="18" charset="0"/>
              <a:cs typeface="Times New Roman" pitchFamily="18" charset="0"/>
            </a:endParaRPr>
          </a:p>
          <a:p>
            <a:pPr algn="just"/>
            <a:r>
              <a:rPr lang="tr-TR" sz="9600" b="1" dirty="0" smtClean="0">
                <a:solidFill>
                  <a:srgbClr val="FF0000"/>
                </a:solidFill>
                <a:latin typeface="Times New Roman" pitchFamily="18" charset="0"/>
                <a:cs typeface="Times New Roman" pitchFamily="18" charset="0"/>
              </a:rPr>
              <a:t>Elektronik ortamda yapı denetim kuruluşu belirleme işlemleri Bakanlıkça her iş günü mesai bitimini müteakip yapılır.</a:t>
            </a:r>
          </a:p>
          <a:p>
            <a:pPr algn="just"/>
            <a:endParaRPr lang="tr-TR" sz="9600" dirty="0" smtClean="0">
              <a:solidFill>
                <a:schemeClr val="tx1"/>
              </a:solidFill>
              <a:latin typeface="Times New Roman" pitchFamily="18" charset="0"/>
              <a:cs typeface="Times New Roman" pitchFamily="18" charset="0"/>
            </a:endParaRP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lvl="0" algn="just"/>
            <a:r>
              <a:rPr lang="tr-TR" sz="9600" dirty="0" smtClean="0">
                <a:solidFill>
                  <a:schemeClr val="tx1"/>
                </a:solidFill>
                <a:latin typeface="Times New Roman" pitchFamily="18" charset="0"/>
                <a:cs typeface="Times New Roman" pitchFamily="18" charset="0"/>
              </a:rPr>
              <a:t>	</a:t>
            </a:r>
            <a:r>
              <a:rPr lang="tr-TR" sz="9200" dirty="0" smtClean="0">
                <a:solidFill>
                  <a:schemeClr val="tx1"/>
                </a:solidFill>
                <a:latin typeface="Times New Roman" pitchFamily="18" charset="0"/>
                <a:cs typeface="Times New Roman" pitchFamily="18" charset="0"/>
              </a:rPr>
              <a:t>Tebliğin 5 inci maddesi uyarınca yapının grubu, toplam yapı inşaat alanı, yapı inşaat alanı ve adres bilgileri elektronik ortama proje müellifi tarafından sisteme girilecek olup; Bu aşamada yapı sahibi tarafından yapının bitirilmesi için öngörülen süre ve yapı sahibi gerçek kişi ise T.C. Kimlik numarasına, tüzel kişi ise vergi kimlik numarasına  yer veren dilekçe ve ekinde dilekçe sahibinin yapı sahibi veya kanuni vekili olduğunu gösteren belgeler mutlaka proje müellifine iletilecek ve yapı sahibi bilgileri, yapının bitirilmesi için öngörülen süre ile yapının adres bilgileri çerçevesinde, ilgili idare bilgileri de müellif tarafından elektronik ortama kaydedilecektir. Hisseli yerlerde ise dilekçede en büyük hissedarın, gerçek kişi ise T.C. kimlik </a:t>
            </a:r>
            <a:r>
              <a:rPr lang="tr-TR" sz="9200" dirty="0" err="1" smtClean="0">
                <a:solidFill>
                  <a:schemeClr val="tx1"/>
                </a:solidFill>
                <a:latin typeface="Times New Roman" pitchFamily="18" charset="0"/>
                <a:cs typeface="Times New Roman" pitchFamily="18" charset="0"/>
              </a:rPr>
              <a:t>nosu</a:t>
            </a:r>
            <a:r>
              <a:rPr lang="tr-TR" sz="9200" dirty="0" smtClean="0">
                <a:solidFill>
                  <a:schemeClr val="tx1"/>
                </a:solidFill>
                <a:latin typeface="Times New Roman" pitchFamily="18" charset="0"/>
                <a:cs typeface="Times New Roman" pitchFamily="18" charset="0"/>
              </a:rPr>
              <a:t>, tüzel kişi ise vergi kimlik numarası belirtilecek ancak bütün hissedarların konuya ilişkin </a:t>
            </a:r>
            <a:r>
              <a:rPr lang="tr-TR" sz="9200" dirty="0" err="1" smtClean="0">
                <a:solidFill>
                  <a:schemeClr val="tx1"/>
                </a:solidFill>
                <a:latin typeface="Times New Roman" pitchFamily="18" charset="0"/>
                <a:cs typeface="Times New Roman" pitchFamily="18" charset="0"/>
              </a:rPr>
              <a:t>muvafakatı</a:t>
            </a:r>
            <a:r>
              <a:rPr lang="tr-TR" sz="9200" dirty="0" smtClean="0">
                <a:solidFill>
                  <a:schemeClr val="tx1"/>
                </a:solidFill>
                <a:latin typeface="Times New Roman" pitchFamily="18" charset="0"/>
                <a:cs typeface="Times New Roman" pitchFamily="18" charset="0"/>
              </a:rPr>
              <a:t> dilekçe ekinde yer alacaktır</a:t>
            </a:r>
          </a:p>
          <a:p>
            <a:pPr algn="just"/>
            <a:r>
              <a:rPr lang="tr-TR" sz="9200" dirty="0" smtClean="0">
                <a:solidFill>
                  <a:schemeClr val="tx1"/>
                </a:solidFill>
                <a:latin typeface="Times New Roman" pitchFamily="18" charset="0"/>
                <a:cs typeface="Times New Roman" pitchFamily="18" charset="0"/>
              </a:rPr>
              <a:t>	Proje müellifince,elektronik ortama girdiği bilgilere esas proje ile bu projeye altlık teşkil eden belgeler, ilgili müellifin büro tescil belgesi ve yapı sahibinin dilekçesi ve ekleri ilgili idareye iletilecektir. </a:t>
            </a:r>
          </a:p>
          <a:p>
            <a:pPr algn="just"/>
            <a:r>
              <a:rPr lang="tr-TR" sz="9200" dirty="0" smtClean="0">
                <a:solidFill>
                  <a:schemeClr val="tx1"/>
                </a:solidFill>
                <a:latin typeface="Times New Roman" pitchFamily="18" charset="0"/>
                <a:cs typeface="Times New Roman" pitchFamily="18" charset="0"/>
              </a:rPr>
              <a:t>Eksiksiz başvurulara istinaden  ilgili idarelerce mevzuat ve bu belgeler ışığında proje müellifleri tarafından elektronik ortama girilen bilgiler kontrol edilerek varsa gerekli düzeltmeler yapılarak en fazla 5 iş günü içinde elektronik ortamda onay verilecektir</a:t>
            </a:r>
          </a:p>
          <a:p>
            <a:pPr lvl="0" algn="just"/>
            <a:endParaRPr lang="tr-TR" sz="9600" dirty="0" smtClean="0">
              <a:solidFill>
                <a:schemeClr val="tx1"/>
              </a:solidFill>
              <a:latin typeface="Times New Roman" pitchFamily="18" charset="0"/>
              <a:cs typeface="Times New Roman" pitchFamily="18" charset="0"/>
            </a:endParaRPr>
          </a:p>
          <a:p>
            <a:pPr lvl="0" algn="just"/>
            <a:r>
              <a:rPr lang="tr-TR" sz="9600" dirty="0" smtClean="0">
                <a:solidFill>
                  <a:schemeClr val="tx1"/>
                </a:solidFill>
                <a:latin typeface="Times New Roman" pitchFamily="18" charset="0"/>
                <a:cs typeface="Times New Roman" pitchFamily="18" charset="0"/>
              </a:rPr>
              <a:t>	</a:t>
            </a:r>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1248306"/>
            <a:ext cx="7641619" cy="4508550"/>
          </a:xfrm>
        </p:spPr>
        <p:txBody>
          <a:bodyPr>
            <a:normAutofit/>
          </a:bodyPr>
          <a:lstStyle/>
          <a:p>
            <a:pPr marL="457200" indent="-457200" algn="just">
              <a:buFont typeface="Arial" pitchFamily="34" charset="0"/>
              <a:buChar char="•"/>
            </a:pPr>
            <a:r>
              <a:rPr lang="tr-TR" sz="2800" b="1" dirty="0">
                <a:solidFill>
                  <a:schemeClr val="tx1"/>
                </a:solidFill>
                <a:latin typeface="Times New Roman" pitchFamily="18" charset="0"/>
                <a:cs typeface="Times New Roman" pitchFamily="18" charset="0"/>
              </a:rPr>
              <a:t>11/5/2018 Tarih </a:t>
            </a:r>
            <a:r>
              <a:rPr lang="tr-TR" sz="2800" b="1" dirty="0" smtClean="0">
                <a:solidFill>
                  <a:schemeClr val="tx1"/>
                </a:solidFill>
                <a:latin typeface="Times New Roman" pitchFamily="18" charset="0"/>
                <a:cs typeface="Times New Roman" pitchFamily="18" charset="0"/>
              </a:rPr>
              <a:t>ve </a:t>
            </a:r>
            <a:r>
              <a:rPr lang="tr-TR" sz="2800" b="1" dirty="0">
                <a:solidFill>
                  <a:schemeClr val="tx1"/>
                </a:solidFill>
                <a:latin typeface="Times New Roman" pitchFamily="18" charset="0"/>
                <a:cs typeface="Times New Roman" pitchFamily="18" charset="0"/>
              </a:rPr>
              <a:t>7143 sayılı Kanun ile 4708 sayılı Yapı Denetim Kanununda değişikliğe gidilmiş ve uygulamanın 01.01.2019 da yürürlüğe girmesi hükme bağlanmıştır</a:t>
            </a:r>
            <a:r>
              <a:rPr lang="tr-TR" sz="2400" dirty="0" smtClean="0">
                <a:solidFill>
                  <a:schemeClr val="tx1"/>
                </a:solidFill>
                <a:latin typeface="+mj-lt"/>
                <a:cs typeface="Times New Roman" pitchFamily="18" charset="0"/>
              </a:rPr>
              <a:t>.</a:t>
            </a:r>
          </a:p>
          <a:p>
            <a:pPr algn="ctr"/>
            <a:r>
              <a:rPr lang="tr-TR" sz="2400" dirty="0" smtClean="0">
                <a:solidFill>
                  <a:schemeClr val="tx1"/>
                </a:solidFill>
                <a:latin typeface="+mj-lt"/>
                <a:cs typeface="Times New Roman" pitchFamily="18" charset="0"/>
              </a:rPr>
              <a:t> </a:t>
            </a:r>
          </a:p>
          <a:p>
            <a:pPr marL="457200" indent="-457200" algn="just">
              <a:buFont typeface="Arial" pitchFamily="34" charset="0"/>
              <a:buChar char="•"/>
            </a:pPr>
            <a:r>
              <a:rPr lang="tr-TR" sz="2800" b="1" dirty="0" smtClean="0">
                <a:solidFill>
                  <a:schemeClr val="tx1"/>
                </a:solidFill>
                <a:latin typeface="Times New Roman" pitchFamily="18" charset="0"/>
                <a:cs typeface="Times New Roman" pitchFamily="18" charset="0"/>
              </a:rPr>
              <a:t>Kanun </a:t>
            </a:r>
            <a:r>
              <a:rPr lang="tr-TR" sz="2800" b="1" dirty="0">
                <a:solidFill>
                  <a:schemeClr val="tx1"/>
                </a:solidFill>
                <a:latin typeface="Times New Roman" pitchFamily="18" charset="0"/>
                <a:cs typeface="Times New Roman" pitchFamily="18" charset="0"/>
              </a:rPr>
              <a:t>kapsamında hazırlanan sistemin detaylarını, usul ve </a:t>
            </a:r>
            <a:r>
              <a:rPr lang="tr-TR" sz="2800" b="1" dirty="0" smtClean="0">
                <a:solidFill>
                  <a:schemeClr val="tx1"/>
                </a:solidFill>
                <a:latin typeface="Times New Roman" pitchFamily="18" charset="0"/>
                <a:cs typeface="Times New Roman" pitchFamily="18" charset="0"/>
              </a:rPr>
              <a:t>esaslarını içeren </a:t>
            </a:r>
            <a:r>
              <a:rPr lang="tr-TR" sz="2800" b="1" dirty="0">
                <a:solidFill>
                  <a:schemeClr val="tx1"/>
                </a:solidFill>
                <a:latin typeface="Times New Roman" pitchFamily="18" charset="0"/>
                <a:cs typeface="Times New Roman" pitchFamily="18" charset="0"/>
              </a:rPr>
              <a:t>Tebliğ ve Yönetmelik 29.12.2018 </a:t>
            </a:r>
            <a:r>
              <a:rPr lang="tr-TR" sz="2800" b="1" dirty="0" smtClean="0">
                <a:solidFill>
                  <a:schemeClr val="tx1"/>
                </a:solidFill>
                <a:latin typeface="Times New Roman" pitchFamily="18" charset="0"/>
                <a:cs typeface="Times New Roman" pitchFamily="18" charset="0"/>
              </a:rPr>
              <a:t>tarihinde Resmi Gazete de yayımlanmıştır</a:t>
            </a:r>
            <a:r>
              <a:rPr lang="tr-TR" sz="2400" b="1" dirty="0" smtClean="0">
                <a:solidFill>
                  <a:schemeClr val="tx1"/>
                </a:solidFill>
                <a:latin typeface="Times New Roman" pitchFamily="18" charset="0"/>
                <a:cs typeface="Times New Roman" pitchFamily="18" charset="0"/>
              </a:rPr>
              <a:t>.</a:t>
            </a:r>
          </a:p>
          <a:p>
            <a:endParaRPr lang="tr-TR" b="1" i="1" dirty="0">
              <a:solidFill>
                <a:srgbClr val="002060"/>
              </a:solidFill>
              <a:latin typeface="+mj-lt"/>
            </a:endParaRPr>
          </a:p>
          <a:p>
            <a:pPr algn="just"/>
            <a:endParaRPr lang="tr-TR" b="1" i="1" dirty="0">
              <a:solidFill>
                <a:srgbClr val="002060"/>
              </a:solidFill>
              <a:latin typeface="+mj-lt"/>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325383" y="2824947"/>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lvl="0" algn="just"/>
            <a:r>
              <a:rPr lang="tr-TR" sz="9600" dirty="0" smtClean="0">
                <a:solidFill>
                  <a:schemeClr val="tx1"/>
                </a:solidFill>
                <a:latin typeface="Times New Roman" pitchFamily="18" charset="0"/>
                <a:cs typeface="Times New Roman" pitchFamily="18" charset="0"/>
              </a:rPr>
              <a:t>	</a:t>
            </a:r>
            <a:r>
              <a:rPr lang="tr-TR" sz="9300" dirty="0" smtClean="0">
                <a:solidFill>
                  <a:schemeClr val="tx1"/>
                </a:solidFill>
                <a:latin typeface="Times New Roman" pitchFamily="18" charset="0"/>
                <a:cs typeface="Times New Roman" pitchFamily="18" charset="0"/>
              </a:rPr>
              <a:t>Yapı denetimi hizmet sözleşmesi fesihli ve kısmi bitmiş işlerde yapı sahibi tarafından, yeni bir yapı denetim kuruluşu ile işlemlere devam edilmesinin istenilmesi halinde, Tebliğin 6 </a:t>
            </a:r>
            <a:r>
              <a:rPr lang="tr-TR" sz="9300" dirty="0" err="1" smtClean="0">
                <a:solidFill>
                  <a:schemeClr val="tx1"/>
                </a:solidFill>
                <a:latin typeface="Times New Roman" pitchFamily="18" charset="0"/>
                <a:cs typeface="Times New Roman" pitchFamily="18" charset="0"/>
              </a:rPr>
              <a:t>ncı</a:t>
            </a:r>
            <a:r>
              <a:rPr lang="tr-TR" sz="9300" dirty="0" smtClean="0">
                <a:solidFill>
                  <a:schemeClr val="tx1"/>
                </a:solidFill>
                <a:latin typeface="Times New Roman" pitchFamily="18" charset="0"/>
                <a:cs typeface="Times New Roman" pitchFamily="18" charset="0"/>
              </a:rPr>
              <a:t> maddesi kapsamında talebine, yapının bitirilmesi için öngörülen süreye ve yapı sahibi gerçek kişi ise T.C. Kimlik numarasına, tüzel kişi ise vergi kimlik numarasına  yer veren dilekçe ve ekinde dilekçe sahibinin yapı sahibi veya kanuni vekili olduğunu gösteren belgeler ile ilgili idareye başvurulacaktır. </a:t>
            </a:r>
          </a:p>
          <a:p>
            <a:pPr algn="just"/>
            <a:r>
              <a:rPr lang="tr-TR" sz="9300" dirty="0" smtClean="0">
                <a:solidFill>
                  <a:schemeClr val="tx1"/>
                </a:solidFill>
                <a:latin typeface="Times New Roman" pitchFamily="18" charset="0"/>
                <a:cs typeface="Times New Roman" pitchFamily="18" charset="0"/>
              </a:rPr>
              <a:t>	Yapı inşaat alanı, toplam yapı inşaat alanı, yapının grubu,ada, pafta, parsel gibi bilgilerinde değişiklik yapılmasının gerekmesi halinde ilgili idarelerce bu değişikliğin  </a:t>
            </a:r>
            <a:r>
              <a:rPr lang="tr-TR" sz="9300" dirty="0" err="1" smtClean="0">
                <a:solidFill>
                  <a:schemeClr val="tx1"/>
                </a:solidFill>
                <a:latin typeface="Times New Roman" pitchFamily="18" charset="0"/>
                <a:cs typeface="Times New Roman" pitchFamily="18" charset="0"/>
              </a:rPr>
              <a:t>teyitinde</a:t>
            </a:r>
            <a:r>
              <a:rPr lang="tr-TR" sz="9300" dirty="0" smtClean="0">
                <a:solidFill>
                  <a:schemeClr val="tx1"/>
                </a:solidFill>
                <a:latin typeface="Times New Roman" pitchFamily="18" charset="0"/>
                <a:cs typeface="Times New Roman" pitchFamily="18" charset="0"/>
              </a:rPr>
              <a:t> ihtiyaç duyulan belgeler ayrıca yapı sahibi tarafından dilekçe ekinde sunulur.</a:t>
            </a:r>
          </a:p>
          <a:p>
            <a:pPr algn="just"/>
            <a:r>
              <a:rPr lang="tr-TR" sz="9300" dirty="0" smtClean="0">
                <a:solidFill>
                  <a:schemeClr val="tx1"/>
                </a:solidFill>
                <a:latin typeface="Times New Roman" pitchFamily="18" charset="0"/>
                <a:cs typeface="Times New Roman" pitchFamily="18" charset="0"/>
              </a:rPr>
              <a:t> Hisseli yerlerde ise dilekçede en büyük hissedarın, gerçek kişi ise T.C. kimlik </a:t>
            </a:r>
            <a:r>
              <a:rPr lang="tr-TR" sz="9300" dirty="0" err="1" smtClean="0">
                <a:solidFill>
                  <a:schemeClr val="tx1"/>
                </a:solidFill>
                <a:latin typeface="Times New Roman" pitchFamily="18" charset="0"/>
                <a:cs typeface="Times New Roman" pitchFamily="18" charset="0"/>
              </a:rPr>
              <a:t>nosu</a:t>
            </a:r>
            <a:r>
              <a:rPr lang="tr-TR" sz="9300" dirty="0" smtClean="0">
                <a:solidFill>
                  <a:schemeClr val="tx1"/>
                </a:solidFill>
                <a:latin typeface="Times New Roman" pitchFamily="18" charset="0"/>
                <a:cs typeface="Times New Roman" pitchFamily="18" charset="0"/>
              </a:rPr>
              <a:t>, tüzel kişi ise vergi kimlik numarası belirtilecek ancak bütün hissedarların konuya ilişkin </a:t>
            </a:r>
            <a:r>
              <a:rPr lang="tr-TR" sz="9300" dirty="0" err="1" smtClean="0">
                <a:solidFill>
                  <a:schemeClr val="tx1"/>
                </a:solidFill>
                <a:latin typeface="Times New Roman" pitchFamily="18" charset="0"/>
                <a:cs typeface="Times New Roman" pitchFamily="18" charset="0"/>
              </a:rPr>
              <a:t>muvafakatı</a:t>
            </a:r>
            <a:r>
              <a:rPr lang="tr-TR" sz="9300" dirty="0" smtClean="0">
                <a:solidFill>
                  <a:schemeClr val="tx1"/>
                </a:solidFill>
                <a:latin typeface="Times New Roman" pitchFamily="18" charset="0"/>
                <a:cs typeface="Times New Roman" pitchFamily="18" charset="0"/>
              </a:rPr>
              <a:t> dilekçe ekinde yer alacaktır.</a:t>
            </a:r>
          </a:p>
          <a:p>
            <a:pPr algn="just"/>
            <a:r>
              <a:rPr lang="tr-TR" sz="9300" dirty="0" smtClean="0">
                <a:solidFill>
                  <a:schemeClr val="tx1"/>
                </a:solidFill>
                <a:latin typeface="Times New Roman" pitchFamily="18" charset="0"/>
                <a:cs typeface="Times New Roman" pitchFamily="18" charset="0"/>
              </a:rPr>
              <a:t> İlgili idarelerce eksiksiz başvurular beş iş günü içinde incelenerek varsa gerekli düzeltmeler yapılarak elektronik ortamda onay verilir</a:t>
            </a:r>
          </a:p>
          <a:p>
            <a:pPr lvl="0" algn="just"/>
            <a:endParaRPr lang="tr-TR" sz="9600" dirty="0" smtClean="0">
              <a:solidFill>
                <a:schemeClr val="tx1"/>
              </a:solidFill>
              <a:latin typeface="Times New Roman" pitchFamily="18" charset="0"/>
              <a:cs typeface="Times New Roman" pitchFamily="18" charset="0"/>
            </a:endParaRPr>
          </a:p>
          <a:p>
            <a:pPr lvl="0" algn="just"/>
            <a:r>
              <a:rPr lang="tr-TR" sz="9600" dirty="0" smtClean="0">
                <a:solidFill>
                  <a:schemeClr val="tx1"/>
                </a:solidFill>
                <a:latin typeface="Times New Roman" pitchFamily="18" charset="0"/>
                <a:cs typeface="Times New Roman" pitchFamily="18" charset="0"/>
              </a:rPr>
              <a:t>	</a:t>
            </a:r>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lvl="0" algn="just"/>
            <a:r>
              <a:rPr lang="tr-TR" sz="9600" dirty="0" smtClean="0">
                <a:solidFill>
                  <a:schemeClr val="tx1"/>
                </a:solidFill>
                <a:latin typeface="Times New Roman" pitchFamily="18" charset="0"/>
                <a:cs typeface="Times New Roman" pitchFamily="18" charset="0"/>
              </a:rPr>
              <a:t>	</a:t>
            </a:r>
          </a:p>
          <a:p>
            <a:pPr lvl="0" algn="just"/>
            <a:r>
              <a:rPr lang="tr-TR" sz="9600" dirty="0" smtClean="0">
                <a:solidFill>
                  <a:schemeClr val="tx1"/>
                </a:solidFill>
                <a:latin typeface="Times New Roman" pitchFamily="18" charset="0"/>
                <a:cs typeface="Times New Roman" pitchFamily="18" charset="0"/>
              </a:rPr>
              <a:t>	01/01/2019 tarihinden itibaren  imzalanan yapı denetimi hizmet sözleşmelerinin feshinde Yapı Denetimi Uygulama Yönetmeliğinin 21 </a:t>
            </a:r>
            <a:r>
              <a:rPr lang="tr-TR" sz="9600" dirty="0" err="1" smtClean="0">
                <a:solidFill>
                  <a:schemeClr val="tx1"/>
                </a:solidFill>
                <a:latin typeface="Times New Roman" pitchFamily="18" charset="0"/>
                <a:cs typeface="Times New Roman" pitchFamily="18" charset="0"/>
              </a:rPr>
              <a:t>nci</a:t>
            </a:r>
            <a:r>
              <a:rPr lang="tr-TR" sz="9600" dirty="0" smtClean="0">
                <a:solidFill>
                  <a:schemeClr val="tx1"/>
                </a:solidFill>
                <a:latin typeface="Times New Roman" pitchFamily="18" charset="0"/>
                <a:cs typeface="Times New Roman" pitchFamily="18" charset="0"/>
              </a:rPr>
              <a:t> maddesinin üçüncü  ve dördüncü fıkraları hükümlerine uygun hareket edilecek olup, söz konusu tarihten önce imzalanan sözleşmeler fesih aşamasında bu  hükümlere tabi değildir.</a:t>
            </a:r>
          </a:p>
          <a:p>
            <a:pPr algn="just"/>
            <a:r>
              <a:rPr lang="tr-TR" sz="9600" dirty="0" smtClean="0">
                <a:solidFill>
                  <a:schemeClr val="tx1"/>
                </a:solidFill>
                <a:latin typeface="Times New Roman" pitchFamily="18" charset="0"/>
                <a:cs typeface="Times New Roman" pitchFamily="18" charset="0"/>
              </a:rPr>
              <a:t> 	İlgili idareler yapı denetim hizmet sözleşmelerine dair fesih ihbarnamelerinin Yapı Denetimi Uygulama Yönetmeliğinin 21 </a:t>
            </a:r>
            <a:r>
              <a:rPr lang="tr-TR" sz="9600" dirty="0" err="1" smtClean="0">
                <a:solidFill>
                  <a:schemeClr val="tx1"/>
                </a:solidFill>
                <a:latin typeface="Times New Roman" pitchFamily="18" charset="0"/>
                <a:cs typeface="Times New Roman" pitchFamily="18" charset="0"/>
              </a:rPr>
              <a:t>nci</a:t>
            </a:r>
            <a:r>
              <a:rPr lang="tr-TR" sz="9600" dirty="0" smtClean="0">
                <a:solidFill>
                  <a:schemeClr val="tx1"/>
                </a:solidFill>
                <a:latin typeface="Times New Roman" pitchFamily="18" charset="0"/>
                <a:cs typeface="Times New Roman" pitchFamily="18" charset="0"/>
              </a:rPr>
              <a:t> maddenin üçüncü fıkrasının (a), (b), (c), (ç), (d), (e) ve (f) bentlerindeki gerekçeleri içermesi halinde, ihbarnameye muttali olmalarını müteakip beş iş günü içinde bu gerekçeyi teyit ve sözleşmenin feshinin yapı denetim kuruluşunun kusurundan kaynaklanıp kaynaklanmadığını Valiliklere (Çevre ve Şehircilik İl Müdürlüğü) bildirmekle yükümlüdür. </a:t>
            </a:r>
          </a:p>
          <a:p>
            <a:pPr algn="just"/>
            <a:r>
              <a:rPr lang="tr-TR" sz="9600" dirty="0" smtClean="0">
                <a:solidFill>
                  <a:schemeClr val="tx1"/>
                </a:solidFill>
                <a:latin typeface="Times New Roman" pitchFamily="18" charset="0"/>
                <a:cs typeface="Times New Roman" pitchFamily="18" charset="0"/>
              </a:rPr>
              <a:t>	Bu durumlarda gerekçenin ilgili idarelerce teyit edilmesi halinde fesih işlemleri gerçekleştirilecektir</a:t>
            </a: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25000" lnSpcReduction="20000"/>
          </a:bodyPr>
          <a:lstStyle/>
          <a:p>
            <a:pPr lvl="0" algn="just"/>
            <a:r>
              <a:rPr lang="tr-TR" sz="9600" dirty="0" smtClean="0">
                <a:solidFill>
                  <a:schemeClr val="tx1"/>
                </a:solidFill>
                <a:latin typeface="Times New Roman" pitchFamily="18" charset="0"/>
                <a:cs typeface="Times New Roman" pitchFamily="18" charset="0"/>
              </a:rPr>
              <a:t>	</a:t>
            </a:r>
          </a:p>
          <a:p>
            <a:pPr lvl="0" algn="just"/>
            <a:r>
              <a:rPr lang="tr-TR" sz="9600" dirty="0" smtClean="0">
                <a:solidFill>
                  <a:schemeClr val="tx1"/>
                </a:solidFill>
                <a:latin typeface="Times New Roman" pitchFamily="18" charset="0"/>
                <a:cs typeface="Times New Roman" pitchFamily="18" charset="0"/>
              </a:rPr>
              <a:t>	* 01/01/2019 tarihinden önce yapı denetim kuruluşlarında çalışmaya başlayan denetim elemanları bu tarih itibariyle üç ay içinde yerleşim adreslerini Yapı Denetimi Uygulama Yönetmeliğinin Geçici-13 üncü maddesine uygun hale getirmeleri gerekmekte aksi halde denetim faaliyeti yürütmelerine izin verilmeyecektir.</a:t>
            </a:r>
          </a:p>
          <a:p>
            <a:pPr algn="just"/>
            <a:r>
              <a:rPr lang="tr-TR" sz="9600" dirty="0" smtClean="0">
                <a:solidFill>
                  <a:schemeClr val="tx1"/>
                </a:solidFill>
                <a:latin typeface="Times New Roman" pitchFamily="18" charset="0"/>
                <a:cs typeface="Times New Roman" pitchFamily="18" charset="0"/>
              </a:rPr>
              <a:t> 	* Yapı Denetimi Uygulama Yönetmeliğinin 27 </a:t>
            </a:r>
            <a:r>
              <a:rPr lang="tr-TR" sz="9600" dirty="0" err="1" smtClean="0">
                <a:solidFill>
                  <a:schemeClr val="tx1"/>
                </a:solidFill>
                <a:latin typeface="Times New Roman" pitchFamily="18" charset="0"/>
                <a:cs typeface="Times New Roman" pitchFamily="18" charset="0"/>
              </a:rPr>
              <a:t>nci</a:t>
            </a:r>
            <a:r>
              <a:rPr lang="tr-TR" sz="9600" dirty="0" smtClean="0">
                <a:solidFill>
                  <a:schemeClr val="tx1"/>
                </a:solidFill>
                <a:latin typeface="Times New Roman" pitchFamily="18" charset="0"/>
                <a:cs typeface="Times New Roman" pitchFamily="18" charset="0"/>
              </a:rPr>
              <a:t> maddesinde yapılan düzenleme kapsamında toplam yapı inşaat alanı üç bin m2’yi (dahil) geçmeyen yapıların denetim hizmet bedellerinin yapı sahibi tarafından yapı denetim hesabına defaten yatırılması esastır.</a:t>
            </a:r>
          </a:p>
          <a:p>
            <a:pPr algn="just"/>
            <a:r>
              <a:rPr lang="tr-TR" sz="9600" dirty="0" smtClean="0">
                <a:solidFill>
                  <a:schemeClr val="tx1"/>
                </a:solidFill>
                <a:latin typeface="Times New Roman" pitchFamily="18" charset="0"/>
                <a:cs typeface="Times New Roman" pitchFamily="18" charset="0"/>
              </a:rPr>
              <a:t> 	Toplam yapı inşaat alanı üç bin m2’nin üzerindeki yapıların yapı denetim hizmet bedelleri ise yapı sahibinin tercihine göre defaten veya taksitler veya kısmi taksitler halinde yatırılabilir.</a:t>
            </a:r>
          </a:p>
          <a:p>
            <a:pPr algn="just"/>
            <a:r>
              <a:rPr lang="tr-TR" sz="9600" dirty="0" smtClean="0">
                <a:solidFill>
                  <a:schemeClr val="tx1"/>
                </a:solidFill>
                <a:latin typeface="Times New Roman" pitchFamily="18" charset="0"/>
                <a:cs typeface="Times New Roman" pitchFamily="18" charset="0"/>
              </a:rPr>
              <a:t>	</a:t>
            </a: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457356" cy="5525589"/>
          </a:xfrm>
        </p:spPr>
        <p:txBody>
          <a:bodyPr>
            <a:normAutofit fontScale="92500" lnSpcReduction="20000"/>
          </a:bodyPr>
          <a:lstStyle/>
          <a:p>
            <a:pPr lvl="0" algn="just"/>
            <a:r>
              <a:rPr lang="tr-TR" sz="3100" dirty="0" smtClean="0">
                <a:solidFill>
                  <a:schemeClr val="tx1"/>
                </a:solidFill>
                <a:latin typeface="Times New Roman" pitchFamily="18" charset="0"/>
                <a:cs typeface="Times New Roman" pitchFamily="18" charset="0"/>
              </a:rPr>
              <a:t>	4708 sayılı Kanun kapsamında kalan yapılarda mimar ve mühendislere ilaveten teknik öğretmen ve tekniker diplomasına sahip teknik elemanlar 16/12/2010 tarihli ve 27787 sayılı Resmî Gazete’de yayımlanan Yapı Müteahhitleri ile Şantiye Şefleri ve Yetki Belgeli Ustalar Hakkında Yönetmelik ile belirlenen sınırlamalar içerisinde şantiye şefliği üstlenebilecektir.</a:t>
            </a:r>
          </a:p>
          <a:p>
            <a:pPr algn="just"/>
            <a:r>
              <a:rPr lang="tr-TR" sz="3100" dirty="0" smtClean="0">
                <a:solidFill>
                  <a:schemeClr val="tx1"/>
                </a:solidFill>
                <a:latin typeface="Times New Roman" pitchFamily="18" charset="0"/>
                <a:cs typeface="Times New Roman" pitchFamily="18" charset="0"/>
              </a:rPr>
              <a:t> 	Şantiye şefliğinin üstlenilmesi durumunda Yapı Denetimi Uygulama Yönetmeliği ekinde yer alan hizmet sözleşmesini, mühendis ve mimar olanların oda kayıt belgesini, teknik öğretmen ve teknikerlerin ise ilgili idare tarafından tasdikli diploma suretini ilgili yapı denetim kuruluşuna vermesi gerekmektedir. Yapı ruhsatı başvurusu aşamasında bu belgeler yapı denetim kuruluşları tarafından ilgili idareye sunulacaktır.</a:t>
            </a:r>
          </a:p>
          <a:p>
            <a:pPr algn="just">
              <a:buFontTx/>
              <a:buChar char="-"/>
            </a:pPr>
            <a:endParaRPr lang="tr-TR" sz="3100" dirty="0" smtClean="0">
              <a:solidFill>
                <a:schemeClr val="tx1"/>
              </a:solidFill>
              <a:latin typeface="Times New Roman" pitchFamily="18" charset="0"/>
              <a:cs typeface="Times New Roman" pitchFamily="18" charset="0"/>
            </a:endParaRPr>
          </a:p>
          <a:p>
            <a:pPr algn="just">
              <a:buFontTx/>
              <a:buChar char="-"/>
            </a:pPr>
            <a:endParaRPr lang="tr-TR" sz="3100" dirty="0" smtClean="0">
              <a:solidFill>
                <a:schemeClr val="tx1"/>
              </a:solidFill>
              <a:latin typeface="Times New Roman" pitchFamily="18" charset="0"/>
              <a:cs typeface="Times New Roman" pitchFamily="18" charset="0"/>
            </a:endParaRPr>
          </a:p>
          <a:p>
            <a:pPr algn="just">
              <a:buFontTx/>
              <a:buChar char="-"/>
            </a:pPr>
            <a:endParaRPr lang="tr-TR" sz="9600" dirty="0" smtClean="0">
              <a:solidFill>
                <a:schemeClr val="tx1"/>
              </a:solidFill>
              <a:latin typeface="Times New Roman" pitchFamily="18" charset="0"/>
              <a:cs typeface="Times New Roman" pitchFamily="18" charset="0"/>
            </a:endParaRP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813537" y="0"/>
            <a:ext cx="7587763" cy="449179"/>
          </a:xfr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1400" b="1" dirty="0">
                <a:solidFill>
                  <a:srgbClr val="0070C0"/>
                </a:solidFill>
              </a:rPr>
              <a:t>YAPI SAHİPLERİ İLE YAPI DENETİMİ HİZMET SÖZLEŞMESİ İMZALAYACAK </a:t>
            </a:r>
            <a:r>
              <a:rPr lang="tr-TR" sz="1400" b="1" dirty="0" smtClean="0">
                <a:solidFill>
                  <a:srgbClr val="0070C0"/>
                </a:solidFill>
              </a:rPr>
              <a:t/>
            </a:r>
            <a:br>
              <a:rPr lang="tr-TR" sz="1400" b="1" dirty="0" smtClean="0">
                <a:solidFill>
                  <a:srgbClr val="0070C0"/>
                </a:solidFill>
              </a:rPr>
            </a:br>
            <a:r>
              <a:rPr lang="tr-TR" sz="1400" b="1" u="sng" dirty="0" smtClean="0">
                <a:solidFill>
                  <a:srgbClr val="0070C0"/>
                </a:solidFill>
              </a:rPr>
              <a:t>YAPI </a:t>
            </a:r>
            <a:r>
              <a:rPr lang="tr-TR" sz="1400" b="1" u="sng" dirty="0">
                <a:solidFill>
                  <a:srgbClr val="0070C0"/>
                </a:solidFill>
              </a:rPr>
              <a:t>DENETİM KURULUŞLARININ</a:t>
            </a:r>
            <a:r>
              <a:rPr lang="tr-TR" sz="1400" b="1" dirty="0">
                <a:solidFill>
                  <a:srgbClr val="0070C0"/>
                </a:solidFill>
              </a:rPr>
              <a:t> </a:t>
            </a:r>
            <a:r>
              <a:rPr lang="tr-TR" sz="1400" b="1" dirty="0" smtClean="0">
                <a:solidFill>
                  <a:srgbClr val="0070C0"/>
                </a:solidFill>
                <a:effectLst>
                  <a:outerShdw blurRad="38100" dist="38100" dir="2700000" algn="tl">
                    <a:srgbClr val="000000">
                      <a:alpha val="43137"/>
                    </a:srgbClr>
                  </a:outerShdw>
                </a:effectLst>
              </a:rPr>
              <a:t>ELEKTRONİK </a:t>
            </a:r>
            <a:r>
              <a:rPr lang="tr-TR" sz="1400" b="1" dirty="0">
                <a:solidFill>
                  <a:srgbClr val="0070C0"/>
                </a:solidFill>
                <a:effectLst>
                  <a:outerShdw blurRad="38100" dist="38100" dir="2700000" algn="tl">
                    <a:srgbClr val="000000">
                      <a:alpha val="43137"/>
                    </a:srgbClr>
                  </a:outerShdw>
                </a:effectLst>
              </a:rPr>
              <a:t>ORTAMDA</a:t>
            </a:r>
            <a:r>
              <a:rPr lang="tr-TR" sz="1400" b="1" dirty="0">
                <a:solidFill>
                  <a:srgbClr val="0070C0"/>
                </a:solidFill>
              </a:rPr>
              <a:t> </a:t>
            </a:r>
            <a:r>
              <a:rPr lang="tr-TR" sz="1400" b="1" dirty="0" smtClean="0">
                <a:solidFill>
                  <a:srgbClr val="0070C0"/>
                </a:solidFill>
              </a:rPr>
              <a:t>BELİRLENMESİNE İLİŞKİN  AKIŞ ŞEMASI</a:t>
            </a:r>
            <a:endParaRPr lang="tr-TR" altLang="tr-TR" sz="1400" dirty="0" smtClean="0">
              <a:solidFill>
                <a:srgbClr val="0070C0"/>
              </a:solidFill>
            </a:endParaRPr>
          </a:p>
        </p:txBody>
      </p:sp>
      <p:sp>
        <p:nvSpPr>
          <p:cNvPr id="10249" name="Line 10"/>
          <p:cNvSpPr>
            <a:spLocks noChangeShapeType="1"/>
          </p:cNvSpPr>
          <p:nvPr/>
        </p:nvSpPr>
        <p:spPr bwMode="auto">
          <a:xfrm>
            <a:off x="6464704" y="1891726"/>
            <a:ext cx="535" cy="245194"/>
          </a:xfrm>
          <a:prstGeom prst="line">
            <a:avLst/>
          </a:prstGeom>
          <a:noFill/>
          <a:ln w="2857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tr-TR"/>
          </a:p>
        </p:txBody>
      </p:sp>
      <p:sp>
        <p:nvSpPr>
          <p:cNvPr id="10251" name="Line 12"/>
          <p:cNvSpPr>
            <a:spLocks noChangeShapeType="1"/>
          </p:cNvSpPr>
          <p:nvPr/>
        </p:nvSpPr>
        <p:spPr bwMode="auto">
          <a:xfrm>
            <a:off x="6467272" y="2741140"/>
            <a:ext cx="0" cy="282724"/>
          </a:xfrm>
          <a:prstGeom prst="line">
            <a:avLst/>
          </a:prstGeom>
          <a:noFill/>
          <a:ln w="2857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tr-TR"/>
          </a:p>
        </p:txBody>
      </p:sp>
      <p:cxnSp>
        <p:nvCxnSpPr>
          <p:cNvPr id="14" name="Düz Ok Bağlayıcısı 13"/>
          <p:cNvCxnSpPr/>
          <p:nvPr/>
        </p:nvCxnSpPr>
        <p:spPr>
          <a:xfrm flipV="1">
            <a:off x="3791745" y="1407352"/>
            <a:ext cx="601375" cy="1"/>
          </a:xfrm>
          <a:prstGeom prst="straightConnector1">
            <a:avLst/>
          </a:prstGeom>
          <a:noFill/>
          <a:ln w="28575">
            <a:solidFill>
              <a:srgbClr val="000000"/>
            </a:solidFill>
            <a:round/>
            <a:headEnd/>
            <a:tailEnd type="triangle" w="med" len="med"/>
          </a:ln>
        </p:spPr>
      </p:cxnSp>
      <p:cxnSp>
        <p:nvCxnSpPr>
          <p:cNvPr id="33" name="Düz Ok Bağlayıcısı 32"/>
          <p:cNvCxnSpPr/>
          <p:nvPr/>
        </p:nvCxnSpPr>
        <p:spPr>
          <a:xfrm flipV="1">
            <a:off x="1646779" y="1403503"/>
            <a:ext cx="489839" cy="3848"/>
          </a:xfrm>
          <a:prstGeom prst="straightConnector1">
            <a:avLst/>
          </a:prstGeom>
          <a:noFill/>
          <a:ln w="28575">
            <a:solidFill>
              <a:srgbClr val="000000"/>
            </a:solidFill>
            <a:round/>
            <a:headEnd/>
            <a:tailEnd type="triangle" w="med" len="med"/>
          </a:ln>
        </p:spPr>
      </p:cxnSp>
      <p:sp>
        <p:nvSpPr>
          <p:cNvPr id="47" name="Metin kutusu 46"/>
          <p:cNvSpPr txBox="1"/>
          <p:nvPr/>
        </p:nvSpPr>
        <p:spPr>
          <a:xfrm>
            <a:off x="8409054" y="2202532"/>
            <a:ext cx="3245969" cy="507831"/>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ctr">
              <a:defRPr sz="800" b="1"/>
            </a:lvl1pPr>
          </a:lstStyle>
          <a:p>
            <a:pPr lvl="0"/>
            <a:r>
              <a:rPr lang="tr-TR" sz="900" dirty="0">
                <a:solidFill>
                  <a:schemeClr val="tx1"/>
                </a:solidFill>
              </a:rPr>
              <a:t>Mimari proje müellifi tarafından elektronik ortama girilen yapıya ilişkin </a:t>
            </a:r>
            <a:r>
              <a:rPr lang="tr-TR" sz="900" dirty="0">
                <a:solidFill>
                  <a:srgbClr val="C00000"/>
                </a:solidFill>
              </a:rPr>
              <a:t>bilgiler</a:t>
            </a:r>
            <a:r>
              <a:rPr lang="tr-TR" sz="900" dirty="0">
                <a:solidFill>
                  <a:schemeClr val="tx1"/>
                </a:solidFill>
              </a:rPr>
              <a:t> </a:t>
            </a:r>
            <a:r>
              <a:rPr lang="tr-TR" sz="900" dirty="0">
                <a:solidFill>
                  <a:srgbClr val="C00000"/>
                </a:solidFill>
              </a:rPr>
              <a:t>ilgili idare tarafından </a:t>
            </a:r>
            <a:r>
              <a:rPr lang="tr-TR" sz="900" dirty="0">
                <a:solidFill>
                  <a:schemeClr val="tx1"/>
                </a:solidFill>
              </a:rPr>
              <a:t>kontrol edilerek varsa gerekli düzeltmeler yapılarak </a:t>
            </a:r>
            <a:r>
              <a:rPr lang="tr-TR" sz="900" dirty="0">
                <a:solidFill>
                  <a:srgbClr val="C00000"/>
                </a:solidFill>
              </a:rPr>
              <a:t>onaylanır</a:t>
            </a:r>
            <a:r>
              <a:rPr lang="tr-TR" sz="900" dirty="0">
                <a:solidFill>
                  <a:schemeClr val="tx1"/>
                </a:solidFill>
              </a:rPr>
              <a:t>.</a:t>
            </a:r>
          </a:p>
        </p:txBody>
      </p:sp>
      <p:sp>
        <p:nvSpPr>
          <p:cNvPr id="40" name="Metin kutusu 39"/>
          <p:cNvSpPr txBox="1"/>
          <p:nvPr/>
        </p:nvSpPr>
        <p:spPr>
          <a:xfrm>
            <a:off x="437107" y="2136696"/>
            <a:ext cx="4416488" cy="507831"/>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ctr">
              <a:defRPr sz="900" b="1">
                <a:solidFill>
                  <a:schemeClr val="tx1"/>
                </a:solidFill>
              </a:defRPr>
            </a:lvl1pPr>
          </a:lstStyle>
          <a:p>
            <a:r>
              <a:rPr lang="tr-TR" dirty="0"/>
              <a:t>Yapı denetimi hizmet sözleşmesi </a:t>
            </a:r>
            <a:r>
              <a:rPr lang="tr-TR" dirty="0" err="1"/>
              <a:t>fesihli</a:t>
            </a:r>
            <a:r>
              <a:rPr lang="tr-TR" dirty="0"/>
              <a:t> veya kısmi bitmiş olan işler için yeniden bir sözleşme imzalanmak istenmesi halinde ise yapı sahibi tarafından bir dilekçe ile ilgili idaresine başvurulur ve gerekli onay ilgili idarece verilir.</a:t>
            </a:r>
          </a:p>
        </p:txBody>
      </p:sp>
      <p:sp>
        <p:nvSpPr>
          <p:cNvPr id="52" name="Metin kutusu 51"/>
          <p:cNvSpPr txBox="1"/>
          <p:nvPr/>
        </p:nvSpPr>
        <p:spPr>
          <a:xfrm>
            <a:off x="8729180" y="3887725"/>
            <a:ext cx="3046447" cy="369332"/>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just">
              <a:defRPr sz="900" b="1">
                <a:solidFill>
                  <a:schemeClr val="tx1"/>
                </a:solidFill>
              </a:defRPr>
            </a:lvl1pPr>
          </a:lstStyle>
          <a:p>
            <a:r>
              <a:rPr lang="tr-TR" dirty="0"/>
              <a:t>Yapı denetim kuruluşları her bir yapı grubu için </a:t>
            </a:r>
            <a:r>
              <a:rPr lang="tr-TR" dirty="0">
                <a:solidFill>
                  <a:srgbClr val="C00000"/>
                </a:solidFill>
              </a:rPr>
              <a:t>puanı az olandan çok olana</a:t>
            </a:r>
            <a:r>
              <a:rPr lang="tr-TR" dirty="0"/>
              <a:t> doğru sıralanır.</a:t>
            </a:r>
          </a:p>
        </p:txBody>
      </p:sp>
      <p:sp>
        <p:nvSpPr>
          <p:cNvPr id="53" name="Metin kutusu 52"/>
          <p:cNvSpPr txBox="1"/>
          <p:nvPr/>
        </p:nvSpPr>
        <p:spPr>
          <a:xfrm>
            <a:off x="8733284" y="4265235"/>
            <a:ext cx="3034105" cy="646331"/>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just">
              <a:defRPr sz="900" b="1">
                <a:solidFill>
                  <a:schemeClr val="tx1"/>
                </a:solidFill>
              </a:defRPr>
            </a:lvl1pPr>
          </a:lstStyle>
          <a:p>
            <a:r>
              <a:rPr lang="tr-TR" dirty="0"/>
              <a:t>Yapı denetim kuruluşlarının o grup için yapılan puanlandırmada </a:t>
            </a:r>
            <a:r>
              <a:rPr lang="tr-TR" dirty="0">
                <a:solidFill>
                  <a:srgbClr val="C00000"/>
                </a:solidFill>
              </a:rPr>
              <a:t>puanlarının aynı olması halinde </a:t>
            </a:r>
            <a:r>
              <a:rPr lang="tr-TR" dirty="0"/>
              <a:t>belge numarası küçük olan kuruluş o grup için yapılan sıralamada üstte yer alır.</a:t>
            </a:r>
          </a:p>
        </p:txBody>
      </p:sp>
      <p:sp>
        <p:nvSpPr>
          <p:cNvPr id="54" name="Metin kutusu 53"/>
          <p:cNvSpPr txBox="1"/>
          <p:nvPr/>
        </p:nvSpPr>
        <p:spPr>
          <a:xfrm>
            <a:off x="826882" y="2822152"/>
            <a:ext cx="3636937" cy="2477601"/>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ctr">
              <a:defRPr sz="900" b="1">
                <a:solidFill>
                  <a:schemeClr val="tx1"/>
                </a:solidFill>
              </a:defRPr>
            </a:lvl1pPr>
          </a:lstStyle>
          <a:p>
            <a:pPr algn="just"/>
            <a:r>
              <a:rPr lang="tr-TR" dirty="0"/>
              <a:t>(a) Kanunun 8 </a:t>
            </a:r>
            <a:r>
              <a:rPr lang="tr-TR" dirty="0" err="1"/>
              <a:t>nci</a:t>
            </a:r>
            <a:r>
              <a:rPr lang="tr-TR" dirty="0"/>
              <a:t> maddesi uyarınca yeni iş almaktan men cezası alan yapı denetim kuruluşları </a:t>
            </a:r>
            <a:r>
              <a:rPr lang="tr-TR" dirty="0">
                <a:solidFill>
                  <a:srgbClr val="C00000"/>
                </a:solidFill>
              </a:rPr>
              <a:t>ceza süresi boyunca</a:t>
            </a:r>
            <a:r>
              <a:rPr lang="tr-TR" dirty="0"/>
              <a:t>,</a:t>
            </a:r>
          </a:p>
          <a:p>
            <a:pPr algn="just"/>
            <a:r>
              <a:rPr lang="tr-TR" dirty="0" smtClean="0"/>
              <a:t>(</a:t>
            </a:r>
            <a:r>
              <a:rPr lang="tr-TR" dirty="0"/>
              <a:t>b) Bakanlıkça belgesi geçici olarak geri alınan yapı denetim kuruluşları </a:t>
            </a:r>
            <a:r>
              <a:rPr lang="tr-TR" dirty="0">
                <a:solidFill>
                  <a:srgbClr val="C00000"/>
                </a:solidFill>
              </a:rPr>
              <a:t>belgesini tekrar alıncaya kadar</a:t>
            </a:r>
            <a:r>
              <a:rPr lang="tr-TR" dirty="0"/>
              <a:t>,</a:t>
            </a:r>
          </a:p>
          <a:p>
            <a:pPr algn="just"/>
            <a:r>
              <a:rPr lang="tr-TR" dirty="0" smtClean="0"/>
              <a:t>(</a:t>
            </a:r>
            <a:r>
              <a:rPr lang="tr-TR" dirty="0"/>
              <a:t>c) Yapı denetim izin belgesinin vizesi sona eren yapı denetim kuruluşları </a:t>
            </a:r>
            <a:r>
              <a:rPr lang="tr-TR" dirty="0">
                <a:solidFill>
                  <a:srgbClr val="C00000"/>
                </a:solidFill>
              </a:rPr>
              <a:t>vize yaptırıncaya kadar</a:t>
            </a:r>
            <a:r>
              <a:rPr lang="tr-TR" dirty="0"/>
              <a:t>,</a:t>
            </a:r>
          </a:p>
          <a:p>
            <a:pPr algn="just"/>
            <a:r>
              <a:rPr lang="tr-TR" dirty="0" smtClean="0"/>
              <a:t>(</a:t>
            </a:r>
            <a:r>
              <a:rPr lang="tr-TR" dirty="0"/>
              <a:t>ç) Yönetmeliğin 12 </a:t>
            </a:r>
            <a:r>
              <a:rPr lang="tr-TR" dirty="0" err="1"/>
              <a:t>nci</a:t>
            </a:r>
            <a:r>
              <a:rPr lang="tr-TR" dirty="0"/>
              <a:t> maddesinde belirtilen asgari donanım ve şartları sağlamayan yapı denetim kuruluşları </a:t>
            </a:r>
            <a:r>
              <a:rPr lang="tr-TR" dirty="0">
                <a:solidFill>
                  <a:srgbClr val="C00000"/>
                </a:solidFill>
              </a:rPr>
              <a:t>bu şartları sağlayıncaya kadar</a:t>
            </a:r>
            <a:r>
              <a:rPr lang="tr-TR" dirty="0"/>
              <a:t>, </a:t>
            </a:r>
          </a:p>
          <a:p>
            <a:pPr algn="just"/>
            <a:r>
              <a:rPr lang="tr-TR" dirty="0" smtClean="0"/>
              <a:t>(</a:t>
            </a:r>
            <a:r>
              <a:rPr lang="tr-TR" dirty="0"/>
              <a:t>d) Yönetmelikle kendileri için belirlenen yetki sınırını dolduran yapı denetim kuruluşları </a:t>
            </a:r>
            <a:r>
              <a:rPr lang="tr-TR" dirty="0">
                <a:solidFill>
                  <a:srgbClr val="C00000"/>
                </a:solidFill>
              </a:rPr>
              <a:t>yetki sınırının altına ininceye kadar</a:t>
            </a:r>
            <a:r>
              <a:rPr lang="tr-TR" dirty="0"/>
              <a:t>,</a:t>
            </a:r>
          </a:p>
          <a:p>
            <a:pPr algn="just"/>
            <a:r>
              <a:rPr lang="tr-TR" dirty="0" smtClean="0"/>
              <a:t>(</a:t>
            </a:r>
            <a:r>
              <a:rPr lang="tr-TR" dirty="0"/>
              <a:t>e) Sorumluluk üstlendiği herhangi bir yapıda ayrılan denetim elemanın yerine ayrılmasını takip eden </a:t>
            </a:r>
            <a:r>
              <a:rPr lang="tr-TR" dirty="0">
                <a:solidFill>
                  <a:srgbClr val="C00000"/>
                </a:solidFill>
              </a:rPr>
              <a:t>otuz iş günü içerisinde yeni birini görevlendirmeyen yapı denetim kuruluşları yeni bir denetim elemanı görevlendirilinceye </a:t>
            </a:r>
            <a:r>
              <a:rPr lang="tr-TR" dirty="0" smtClean="0">
                <a:solidFill>
                  <a:srgbClr val="C00000"/>
                </a:solidFill>
              </a:rPr>
              <a:t>kadar</a:t>
            </a:r>
          </a:p>
          <a:p>
            <a:pPr algn="just"/>
            <a:endParaRPr lang="tr-TR" sz="1000" dirty="0"/>
          </a:p>
          <a:p>
            <a:r>
              <a:rPr lang="tr-TR" sz="1000" dirty="0"/>
              <a:t>      sıralamaya alınmaz</a:t>
            </a:r>
          </a:p>
        </p:txBody>
      </p:sp>
      <p:sp>
        <p:nvSpPr>
          <p:cNvPr id="71" name="Metin kutusu 70"/>
          <p:cNvSpPr txBox="1"/>
          <p:nvPr/>
        </p:nvSpPr>
        <p:spPr>
          <a:xfrm>
            <a:off x="8987479" y="1278051"/>
            <a:ext cx="2916346" cy="812623"/>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ctr">
              <a:defRPr sz="900" b="1">
                <a:solidFill>
                  <a:schemeClr val="tx1"/>
                </a:solidFill>
              </a:defRPr>
            </a:lvl1pPr>
          </a:lstStyle>
          <a:p>
            <a:pPr algn="just"/>
            <a:r>
              <a:rPr lang="tr-TR" dirty="0" smtClean="0"/>
              <a:t>Yapılacak </a:t>
            </a:r>
            <a:r>
              <a:rPr lang="tr-TR" dirty="0">
                <a:solidFill>
                  <a:srgbClr val="C00000"/>
                </a:solidFill>
              </a:rPr>
              <a:t>yapının grubu, toplam yapı inşaat alanı, yapı inşaat alanı ve adres bilgileri </a:t>
            </a:r>
            <a:r>
              <a:rPr lang="tr-TR" dirty="0"/>
              <a:t>elektronik ortama yapı sahibinin etüt ve projelerini hazırlaması için anlaştığı yapının mimari proje müellifi tarafından girilir</a:t>
            </a:r>
          </a:p>
        </p:txBody>
      </p:sp>
      <p:sp>
        <p:nvSpPr>
          <p:cNvPr id="65" name="Metin kutusu 64"/>
          <p:cNvSpPr txBox="1"/>
          <p:nvPr/>
        </p:nvSpPr>
        <p:spPr>
          <a:xfrm>
            <a:off x="239350" y="1257312"/>
            <a:ext cx="1387261" cy="307777"/>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tr-TR" altLang="tr-TR" sz="1350" b="1" dirty="0" smtClean="0">
                <a:solidFill>
                  <a:schemeClr val="tx1"/>
                </a:solidFill>
              </a:rPr>
              <a:t>Yapı sahibi</a:t>
            </a:r>
          </a:p>
        </p:txBody>
      </p:sp>
      <p:sp>
        <p:nvSpPr>
          <p:cNvPr id="67" name="Metin kutusu 66"/>
          <p:cNvSpPr txBox="1"/>
          <p:nvPr/>
        </p:nvSpPr>
        <p:spPr>
          <a:xfrm>
            <a:off x="2155344" y="1271313"/>
            <a:ext cx="1561481" cy="30008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tr-TR" altLang="tr-TR" sz="1350" b="1" dirty="0" smtClean="0">
                <a:solidFill>
                  <a:schemeClr val="tx1"/>
                </a:solidFill>
              </a:rPr>
              <a:t>Proje Müellifi</a:t>
            </a:r>
          </a:p>
        </p:txBody>
      </p:sp>
      <p:sp>
        <p:nvSpPr>
          <p:cNvPr id="68" name="Yuvarlatılmış Dikdörtgen 67"/>
          <p:cNvSpPr/>
          <p:nvPr/>
        </p:nvSpPr>
        <p:spPr>
          <a:xfrm>
            <a:off x="4463819" y="1084056"/>
            <a:ext cx="3706732" cy="71797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tr-TR" altLang="tr-TR" sz="1400" b="1" dirty="0" smtClean="0">
                <a:solidFill>
                  <a:schemeClr val="tx1"/>
                </a:solidFill>
              </a:rPr>
              <a:t>Bakanlığımız Web Sitesi</a:t>
            </a:r>
            <a:endParaRPr lang="tr-TR" sz="1600" dirty="0"/>
          </a:p>
        </p:txBody>
      </p:sp>
      <p:sp>
        <p:nvSpPr>
          <p:cNvPr id="75" name="Dikdörtgen 74"/>
          <p:cNvSpPr/>
          <p:nvPr/>
        </p:nvSpPr>
        <p:spPr>
          <a:xfrm>
            <a:off x="5903979" y="2168413"/>
            <a:ext cx="1056117" cy="49393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tr-TR" sz="1400" b="1" dirty="0" smtClean="0">
                <a:solidFill>
                  <a:schemeClr val="tx1"/>
                </a:solidFill>
              </a:rPr>
              <a:t>İDARE</a:t>
            </a:r>
            <a:endParaRPr lang="tr-TR" sz="1400" b="1" dirty="0">
              <a:solidFill>
                <a:schemeClr val="tx1"/>
              </a:solidFill>
            </a:endParaRPr>
          </a:p>
        </p:txBody>
      </p:sp>
      <p:sp>
        <p:nvSpPr>
          <p:cNvPr id="94" name="Line 12"/>
          <p:cNvSpPr>
            <a:spLocks noChangeShapeType="1"/>
          </p:cNvSpPr>
          <p:nvPr/>
        </p:nvSpPr>
        <p:spPr bwMode="auto">
          <a:xfrm flipH="1">
            <a:off x="6527030" y="4874422"/>
            <a:ext cx="1" cy="468907"/>
          </a:xfrm>
          <a:prstGeom prst="line">
            <a:avLst/>
          </a:prstGeom>
          <a:noFill/>
          <a:ln w="2857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tr-TR"/>
          </a:p>
        </p:txBody>
      </p:sp>
      <p:cxnSp>
        <p:nvCxnSpPr>
          <p:cNvPr id="115" name="Düz Ok Bağlayıcısı 114"/>
          <p:cNvCxnSpPr/>
          <p:nvPr/>
        </p:nvCxnSpPr>
        <p:spPr>
          <a:xfrm flipV="1">
            <a:off x="6693115" y="6158398"/>
            <a:ext cx="60137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7" name="Dikdörtgen 116"/>
          <p:cNvSpPr/>
          <p:nvPr/>
        </p:nvSpPr>
        <p:spPr>
          <a:xfrm>
            <a:off x="1604096" y="5626694"/>
            <a:ext cx="2663975" cy="923330"/>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just"/>
            <a:r>
              <a:rPr lang="tr-TR" sz="900" b="1" dirty="0">
                <a:solidFill>
                  <a:schemeClr val="tx1"/>
                </a:solidFill>
              </a:rPr>
              <a:t>En üstte yer alan yapı denetim kuruluşunun görevlendirileceği iş nedeniyle yeni iş almaktan men cezası alması halinde yapının yer aldığı yapı grubu için yapılan sıralamada yer alan bir sonraki yapı denetim kuruluşu belirlenir.</a:t>
            </a:r>
          </a:p>
        </p:txBody>
      </p:sp>
      <p:sp>
        <p:nvSpPr>
          <p:cNvPr id="118" name="Dikdörtgen 117"/>
          <p:cNvSpPr/>
          <p:nvPr/>
        </p:nvSpPr>
        <p:spPr>
          <a:xfrm>
            <a:off x="8729180" y="5023424"/>
            <a:ext cx="2746611" cy="1754326"/>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just"/>
            <a:r>
              <a:rPr lang="tr-TR" sz="900" b="1" dirty="0">
                <a:solidFill>
                  <a:schemeClr val="tx1"/>
                </a:solidFill>
              </a:rPr>
              <a:t>Elektronik ortamda belirlenen yapı denetim kuruluşunun görevlendirilmesini müteakip yirmi gün içerisinde o yapı için gerekli denetim elemanlarını görevlendirerek yapının sorumluluğunu üstlenememesi halinde bu hakkını kaybeder ve Bakanlıkça bu yapı için birinci fıkrada belirtilen esaslar dahilinde yeniden elektronik ortamda görevlendirme yapılarak, sorumluluğu yirmi gün süre içerisinde üstlenemeyen yapı denetim kuruluşu 7 </a:t>
            </a:r>
            <a:r>
              <a:rPr lang="tr-TR" sz="900" b="1" dirty="0" err="1">
                <a:solidFill>
                  <a:schemeClr val="tx1"/>
                </a:solidFill>
              </a:rPr>
              <a:t>nci</a:t>
            </a:r>
            <a:r>
              <a:rPr lang="tr-TR" sz="900" b="1" dirty="0">
                <a:solidFill>
                  <a:schemeClr val="tx1"/>
                </a:solidFill>
              </a:rPr>
              <a:t> madde uyarınca yapılan sıralamadan yirmi gün süreyle çıkarılır.</a:t>
            </a:r>
          </a:p>
        </p:txBody>
      </p:sp>
      <p:sp>
        <p:nvSpPr>
          <p:cNvPr id="119" name="Dikdörtgen 118"/>
          <p:cNvSpPr/>
          <p:nvPr/>
        </p:nvSpPr>
        <p:spPr>
          <a:xfrm>
            <a:off x="5289970" y="5417832"/>
            <a:ext cx="2474125" cy="109951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just">
              <a:spcBef>
                <a:spcPct val="0"/>
              </a:spcBef>
            </a:pPr>
            <a:r>
              <a:rPr lang="tr-TR" sz="900" b="1" dirty="0">
                <a:solidFill>
                  <a:schemeClr val="tx1"/>
                </a:solidFill>
              </a:rPr>
              <a:t>İlgili </a:t>
            </a:r>
            <a:r>
              <a:rPr lang="tr-TR" sz="900" b="1" dirty="0" smtClean="0">
                <a:solidFill>
                  <a:schemeClr val="tx1"/>
                </a:solidFill>
              </a:rPr>
              <a:t>idarece, onay </a:t>
            </a:r>
            <a:r>
              <a:rPr lang="tr-TR" sz="900" b="1" dirty="0">
                <a:solidFill>
                  <a:schemeClr val="tx1"/>
                </a:solidFill>
              </a:rPr>
              <a:t>anında yapının bulunduğu ilde </a:t>
            </a:r>
            <a:r>
              <a:rPr lang="tr-TR" sz="900" b="1" dirty="0" smtClean="0">
                <a:solidFill>
                  <a:schemeClr val="tx1"/>
                </a:solidFill>
              </a:rPr>
              <a:t>yapının </a:t>
            </a:r>
            <a:r>
              <a:rPr lang="tr-TR" sz="900" b="1" dirty="0">
                <a:solidFill>
                  <a:schemeClr val="tx1"/>
                </a:solidFill>
              </a:rPr>
              <a:t>yer aldığı yapı grubu için yapılan sıralamada en üstte yer alan yapı denetim kuruluşu elektronik ortamda o yapı için yapı denetimi hizmet sözleşmesini imzalamak üzere belirlenir.</a:t>
            </a:r>
            <a:r>
              <a:rPr lang="tr-TR" sz="900" b="1" dirty="0" smtClean="0">
                <a:solidFill>
                  <a:schemeClr val="tx1"/>
                </a:solidFill>
              </a:rPr>
              <a:t>.</a:t>
            </a:r>
            <a:endParaRPr lang="tr-TR" sz="900" b="1" dirty="0">
              <a:solidFill>
                <a:schemeClr val="tx1"/>
              </a:solidFill>
            </a:endParaRPr>
          </a:p>
        </p:txBody>
      </p:sp>
      <p:sp>
        <p:nvSpPr>
          <p:cNvPr id="7" name="Oval 6"/>
          <p:cNvSpPr/>
          <p:nvPr/>
        </p:nvSpPr>
        <p:spPr>
          <a:xfrm>
            <a:off x="4997114" y="3070693"/>
            <a:ext cx="3088107" cy="1712157"/>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buNone/>
            </a:pPr>
            <a:r>
              <a:rPr lang="tr-TR" sz="1200" b="1" dirty="0">
                <a:solidFill>
                  <a:schemeClr val="tx1"/>
                </a:solidFill>
              </a:rPr>
              <a:t>Yapı Denetim Hizmet Sözleşmesini İmzalayacak</a:t>
            </a:r>
          </a:p>
          <a:p>
            <a:pPr algn="ctr">
              <a:spcBef>
                <a:spcPct val="0"/>
              </a:spcBef>
              <a:buNone/>
            </a:pPr>
            <a:r>
              <a:rPr lang="tr-TR" sz="1200" b="1" dirty="0">
                <a:solidFill>
                  <a:schemeClr val="tx1"/>
                </a:solidFill>
              </a:rPr>
              <a:t> Yapı Denetim </a:t>
            </a:r>
            <a:r>
              <a:rPr lang="tr-TR" sz="1200" b="1" dirty="0" smtClean="0">
                <a:solidFill>
                  <a:schemeClr val="tx1"/>
                </a:solidFill>
              </a:rPr>
              <a:t>Kuruluşunun, Elektronik </a:t>
            </a:r>
            <a:endParaRPr lang="tr-TR" sz="1200" b="1" dirty="0">
              <a:solidFill>
                <a:schemeClr val="tx1"/>
              </a:solidFill>
            </a:endParaRPr>
          </a:p>
          <a:p>
            <a:pPr algn="ctr">
              <a:spcBef>
                <a:spcPct val="0"/>
              </a:spcBef>
            </a:pPr>
            <a:r>
              <a:rPr lang="tr-TR" sz="1200" b="1" dirty="0">
                <a:solidFill>
                  <a:schemeClr val="tx1"/>
                </a:solidFill>
              </a:rPr>
              <a:t>Ortamda </a:t>
            </a:r>
            <a:r>
              <a:rPr lang="tr-TR" sz="1200" b="1" dirty="0" smtClean="0">
                <a:solidFill>
                  <a:schemeClr val="tx1"/>
                </a:solidFill>
              </a:rPr>
              <a:t>Sıralanması</a:t>
            </a:r>
            <a:endParaRPr lang="tr-TR" sz="1200" b="1" dirty="0">
              <a:solidFill>
                <a:schemeClr val="tx1"/>
              </a:solidFill>
            </a:endParaRPr>
          </a:p>
        </p:txBody>
      </p:sp>
      <p:sp>
        <p:nvSpPr>
          <p:cNvPr id="5" name="Yay 4"/>
          <p:cNvSpPr/>
          <p:nvPr/>
        </p:nvSpPr>
        <p:spPr>
          <a:xfrm>
            <a:off x="4472372" y="2316433"/>
            <a:ext cx="1693300" cy="849414"/>
          </a:xfrm>
          <a:prstGeom prst="arc">
            <a:avLst>
              <a:gd name="adj1" fmla="val 13507188"/>
              <a:gd name="adj2" fmla="val 19155232"/>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4" name="Yay 43"/>
          <p:cNvSpPr/>
          <p:nvPr/>
        </p:nvSpPr>
        <p:spPr>
          <a:xfrm>
            <a:off x="6693115" y="2316433"/>
            <a:ext cx="2011031" cy="849414"/>
          </a:xfrm>
          <a:prstGeom prst="arc">
            <a:avLst>
              <a:gd name="adj1" fmla="val 12837254"/>
              <a:gd name="adj2" fmla="val 19869736"/>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5" name="Yay 44"/>
          <p:cNvSpPr/>
          <p:nvPr/>
        </p:nvSpPr>
        <p:spPr>
          <a:xfrm>
            <a:off x="4218293" y="5939601"/>
            <a:ext cx="1100729" cy="424707"/>
          </a:xfrm>
          <a:prstGeom prst="arc">
            <a:avLst>
              <a:gd name="adj1" fmla="val 12837254"/>
              <a:gd name="adj2" fmla="val 19869736"/>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6" name="Yay 45"/>
          <p:cNvSpPr/>
          <p:nvPr/>
        </p:nvSpPr>
        <p:spPr>
          <a:xfrm>
            <a:off x="7650504" y="6052753"/>
            <a:ext cx="1100729" cy="424707"/>
          </a:xfrm>
          <a:prstGeom prst="arc">
            <a:avLst>
              <a:gd name="adj1" fmla="val 12837254"/>
              <a:gd name="adj2" fmla="val 19869736"/>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8" name="Yay 47"/>
          <p:cNvSpPr/>
          <p:nvPr/>
        </p:nvSpPr>
        <p:spPr>
          <a:xfrm>
            <a:off x="7857496" y="1394602"/>
            <a:ext cx="1418309" cy="849414"/>
          </a:xfrm>
          <a:prstGeom prst="arc">
            <a:avLst>
              <a:gd name="adj1" fmla="val 13507188"/>
              <a:gd name="adj2" fmla="val 19155232"/>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9" name="Yay 48"/>
          <p:cNvSpPr/>
          <p:nvPr/>
        </p:nvSpPr>
        <p:spPr>
          <a:xfrm>
            <a:off x="4443674" y="3881500"/>
            <a:ext cx="585524" cy="381923"/>
          </a:xfrm>
          <a:prstGeom prst="arc">
            <a:avLst>
              <a:gd name="adj1" fmla="val 13507188"/>
              <a:gd name="adj2" fmla="val 19155232"/>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0" name="Yay 49"/>
          <p:cNvSpPr/>
          <p:nvPr/>
        </p:nvSpPr>
        <p:spPr>
          <a:xfrm>
            <a:off x="8101261" y="3926771"/>
            <a:ext cx="585524" cy="381923"/>
          </a:xfrm>
          <a:prstGeom prst="arc">
            <a:avLst>
              <a:gd name="adj1" fmla="val 13507188"/>
              <a:gd name="adj2" fmla="val 19155232"/>
            </a:avLst>
          </a:prstGeom>
          <a:ln w="38100">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39" name="Metin kutusu 38"/>
          <p:cNvSpPr txBox="1"/>
          <p:nvPr/>
        </p:nvSpPr>
        <p:spPr>
          <a:xfrm>
            <a:off x="8729180" y="2950746"/>
            <a:ext cx="3046447" cy="923330"/>
          </a:xfrm>
          <a:prstGeom prst="rect">
            <a:avLst/>
          </a:prstGeom>
          <a:solidFill>
            <a:schemeClr val="tx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lgn="just">
              <a:defRPr sz="900" b="1">
                <a:solidFill>
                  <a:schemeClr val="tx1"/>
                </a:solidFill>
              </a:defRPr>
            </a:lvl1pPr>
          </a:lstStyle>
          <a:p>
            <a:r>
              <a:rPr lang="tr-TR" dirty="0"/>
              <a:t>Yapı denetim kuruluşlarına 1/1/2019 tarihinden sonra sorumluluğunu üstlendiği her bir yapının yapı denetimi hizmet sözleşmesinin </a:t>
            </a:r>
            <a:r>
              <a:rPr lang="tr-TR" dirty="0" err="1"/>
              <a:t>kdv</a:t>
            </a:r>
            <a:r>
              <a:rPr lang="tr-TR" dirty="0"/>
              <a:t> hariç bedeli kadar puan verilir. Bu </a:t>
            </a:r>
            <a:r>
              <a:rPr lang="tr-TR" dirty="0">
                <a:solidFill>
                  <a:srgbClr val="C00000"/>
                </a:solidFill>
              </a:rPr>
              <a:t>puanlandırma her bir yapı grubu için ayrı ayrı yapılır </a:t>
            </a:r>
            <a:r>
              <a:rPr lang="tr-TR" dirty="0"/>
              <a:t>ve o grup için verilen puan diğer grup için yapılan puanlandırmaya eklenmez.</a:t>
            </a:r>
          </a:p>
        </p:txBody>
      </p:sp>
      <p:pic>
        <p:nvPicPr>
          <p:cNvPr id="31" name="Resim 30"/>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2217784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9"/>
                                        </p:tgtEl>
                                        <p:attrNameLst>
                                          <p:attrName>style.visibility</p:attrName>
                                        </p:attrNameLst>
                                      </p:cBhvr>
                                      <p:to>
                                        <p:strVal val="visible"/>
                                      </p:to>
                                    </p:set>
                                    <p:animEffect transition="in" filter="fade">
                                      <p:cBhvr>
                                        <p:cTn id="7" dur="500"/>
                                        <p:tgtEl>
                                          <p:spTgt spid="102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51"/>
                                        </p:tgtEl>
                                        <p:attrNameLst>
                                          <p:attrName>style.visibility</p:attrName>
                                        </p:attrNameLst>
                                      </p:cBhvr>
                                      <p:to>
                                        <p:strVal val="visible"/>
                                      </p:to>
                                    </p:set>
                                    <p:animEffect transition="in" filter="fade">
                                      <p:cBhvr>
                                        <p:cTn id="10" dur="500"/>
                                        <p:tgtEl>
                                          <p:spTgt spid="1025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4"/>
                                        </p:tgtEl>
                                        <p:attrNameLst>
                                          <p:attrName>style.visibility</p:attrName>
                                        </p:attrNameLst>
                                      </p:cBhvr>
                                      <p:to>
                                        <p:strVal val="visible"/>
                                      </p:to>
                                    </p:set>
                                    <p:animEffect transition="in" filter="fade">
                                      <p:cBhvr>
                                        <p:cTn id="13"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animBg="1"/>
      <p:bldP spid="10251" grpId="0" animBg="1"/>
      <p:bldP spid="9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
        <p:nvSpPr>
          <p:cNvPr id="2" name="Dikdörtgen 1"/>
          <p:cNvSpPr/>
          <p:nvPr/>
        </p:nvSpPr>
        <p:spPr>
          <a:xfrm>
            <a:off x="2181497" y="773524"/>
            <a:ext cx="7419703" cy="5909310"/>
          </a:xfrm>
          <a:prstGeom prst="rect">
            <a:avLst/>
          </a:prstGeom>
        </p:spPr>
        <p:txBody>
          <a:bodyPr wrap="square">
            <a:spAutoFit/>
          </a:bodyPr>
          <a:lstStyle/>
          <a:p>
            <a:pPr algn="ctr"/>
            <a:r>
              <a:rPr lang="tr-TR" sz="3200" dirty="0" smtClean="0">
                <a:latin typeface="Times New Roman" pitchFamily="18" charset="0"/>
                <a:cs typeface="Times New Roman" pitchFamily="18" charset="0"/>
              </a:rPr>
              <a:t>YAPI İŞLERİ GENEL MÜDÜRLÜĞÜ</a:t>
            </a:r>
          </a:p>
          <a:p>
            <a:pPr algn="ctr"/>
            <a:r>
              <a:rPr lang="tr-TR" sz="3200" dirty="0" smtClean="0">
                <a:latin typeface="Times New Roman" pitchFamily="18" charset="0"/>
                <a:cs typeface="Times New Roman" pitchFamily="18" charset="0"/>
              </a:rPr>
              <a:t>Yapı Denetim Dairesi Başkanlığı</a:t>
            </a:r>
          </a:p>
          <a:p>
            <a:pPr algn="ctr"/>
            <a:r>
              <a:rPr lang="tr-TR" sz="3200" dirty="0" smtClean="0">
                <a:latin typeface="Times New Roman" pitchFamily="18" charset="0"/>
                <a:cs typeface="Times New Roman" pitchFamily="18" charset="0"/>
              </a:rPr>
              <a:t>Denetim-I </a:t>
            </a:r>
            <a:r>
              <a:rPr lang="tr-TR" sz="3200" dirty="0" err="1" smtClean="0">
                <a:latin typeface="Times New Roman" pitchFamily="18" charset="0"/>
                <a:cs typeface="Times New Roman" pitchFamily="18" charset="0"/>
              </a:rPr>
              <a:t>Şb</a:t>
            </a:r>
            <a:r>
              <a:rPr lang="tr-TR" sz="3200" dirty="0" smtClean="0">
                <a:latin typeface="Times New Roman" pitchFamily="18" charset="0"/>
                <a:cs typeface="Times New Roman" pitchFamily="18" charset="0"/>
              </a:rPr>
              <a:t>.Md.V.</a:t>
            </a:r>
            <a:endParaRPr lang="tr-TR" sz="3200" dirty="0">
              <a:latin typeface="Times New Roman" pitchFamily="18" charset="0"/>
              <a:cs typeface="Times New Roman" pitchFamily="18" charset="0"/>
            </a:endParaRPr>
          </a:p>
          <a:p>
            <a:pPr algn="ctr"/>
            <a:r>
              <a:rPr lang="tr-TR" sz="3200" dirty="0" smtClean="0">
                <a:latin typeface="Times New Roman" pitchFamily="18" charset="0"/>
                <a:cs typeface="Times New Roman" pitchFamily="18" charset="0"/>
              </a:rPr>
              <a:t>Ercan GÜLTEKİN</a:t>
            </a:r>
          </a:p>
          <a:p>
            <a:pPr algn="ctr"/>
            <a:endParaRPr lang="tr-TR" sz="2800" dirty="0" smtClean="0"/>
          </a:p>
          <a:p>
            <a:pPr algn="ctr"/>
            <a:endParaRPr lang="tr-TR" sz="2800" dirty="0" smtClean="0"/>
          </a:p>
          <a:p>
            <a:pPr algn="ctr"/>
            <a:endParaRPr lang="tr-TR" sz="2800" dirty="0" smtClean="0"/>
          </a:p>
          <a:p>
            <a:pPr algn="ctr"/>
            <a:endParaRPr lang="tr-TR" sz="2800" dirty="0" smtClean="0"/>
          </a:p>
          <a:p>
            <a:pPr algn="ctr"/>
            <a:endParaRPr lang="tr-TR" sz="2800" dirty="0" smtClean="0">
              <a:latin typeface="Times New Roman" pitchFamily="18" charset="0"/>
              <a:cs typeface="Times New Roman" pitchFamily="18" charset="0"/>
            </a:endParaRPr>
          </a:p>
          <a:p>
            <a:pPr algn="ctr"/>
            <a:r>
              <a:rPr lang="tr-TR" sz="3200" dirty="0" smtClean="0">
                <a:latin typeface="Times New Roman" pitchFamily="18" charset="0"/>
                <a:cs typeface="Times New Roman" pitchFamily="18" charset="0"/>
              </a:rPr>
              <a:t>TEŞEKKÜR EDERİM</a:t>
            </a:r>
            <a:endParaRPr lang="tr-TR" sz="3200" dirty="0">
              <a:latin typeface="Times New Roman" pitchFamily="18" charset="0"/>
              <a:cs typeface="Times New Roman" pitchFamily="18" charset="0"/>
            </a:endParaRPr>
          </a:p>
          <a:p>
            <a:pPr algn="ctr"/>
            <a:endParaRPr lang="tr-TR" sz="2000" b="1" u="sng" dirty="0">
              <a:cs typeface="Arial" pitchFamily="34" charset="0"/>
            </a:endParaRPr>
          </a:p>
          <a:p>
            <a:pPr algn="ctr"/>
            <a:endParaRPr lang="tr-TR" sz="2000" b="1" u="sng" dirty="0">
              <a:cs typeface="Arial" pitchFamily="34" charset="0"/>
            </a:endParaRPr>
          </a:p>
          <a:p>
            <a:pPr algn="ctr"/>
            <a:endParaRPr lang="tr-TR" sz="2000" b="1" u="sng" dirty="0">
              <a:cs typeface="Arial" pitchFamily="34" charset="0"/>
            </a:endParaRPr>
          </a:p>
          <a:p>
            <a:pPr algn="ctr"/>
            <a:endParaRPr lang="tr-TR" dirty="0"/>
          </a:p>
        </p:txBody>
      </p:sp>
      <p:pic>
        <p:nvPicPr>
          <p:cNvPr id="5" name="İçerik Yer Tutucusu 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541417" y="2782390"/>
            <a:ext cx="8739052" cy="1688232"/>
          </a:xfrm>
          <a:prstGeom prst="rect">
            <a:avLst/>
          </a:prstGeom>
        </p:spPr>
      </p:pic>
    </p:spTree>
    <p:extLst>
      <p:ext uri="{BB962C8B-B14F-4D97-AF65-F5344CB8AC3E}">
        <p14:creationId xmlns="" xmlns:p14="http://schemas.microsoft.com/office/powerpoint/2010/main" val="1657708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marL="457200" indent="-457200" algn="just">
              <a:buFont typeface="Arial" pitchFamily="34" charset="0"/>
              <a:buChar char="•"/>
            </a:pPr>
            <a:endParaRPr lang="tr-TR" sz="8800" b="1" dirty="0" smtClean="0">
              <a:solidFill>
                <a:schemeClr val="tx1"/>
              </a:solidFill>
              <a:latin typeface="Times New Roman" pitchFamily="18" charset="0"/>
              <a:cs typeface="Times New Roman" pitchFamily="18" charset="0"/>
            </a:endParaRPr>
          </a:p>
          <a:p>
            <a:pPr marL="457200" indent="-457200" algn="just">
              <a:buFont typeface="Arial" pitchFamily="34" charset="0"/>
              <a:buChar char="•"/>
            </a:pPr>
            <a:r>
              <a:rPr lang="tr-TR" sz="8800" b="1" dirty="0" smtClean="0">
                <a:solidFill>
                  <a:schemeClr val="tx1"/>
                </a:solidFill>
                <a:latin typeface="Times New Roman" pitchFamily="18" charset="0"/>
                <a:cs typeface="Times New Roman" pitchFamily="18" charset="0"/>
              </a:rPr>
              <a:t>11/5/2018 Tarih ve 7143 sayılı Kanun ile 4708 sayılı Yapı Denetim Kanununda Yapılan Değişiklikler;</a:t>
            </a:r>
          </a:p>
          <a:p>
            <a:pPr algn="just"/>
            <a:r>
              <a:rPr lang="tr-TR" sz="8800" dirty="0" smtClean="0">
                <a:solidFill>
                  <a:schemeClr val="tx1"/>
                </a:solidFill>
                <a:latin typeface="Times New Roman" pitchFamily="18" charset="0"/>
                <a:cs typeface="Times New Roman" pitchFamily="18" charset="0"/>
              </a:rPr>
              <a:t>- 	4708 sayılı Kanunun 5 inci maddesinin birinci fıkrası ile beşinci fıkrasının 	ikinci 	cümlesi aşağıdaki şekilde değiştirilmiştir.</a:t>
            </a:r>
          </a:p>
          <a:p>
            <a:pPr algn="just"/>
            <a:r>
              <a:rPr lang="tr-TR" sz="8800" dirty="0" smtClean="0">
                <a:solidFill>
                  <a:schemeClr val="tx1"/>
                </a:solidFill>
                <a:latin typeface="Times New Roman" pitchFamily="18" charset="0"/>
                <a:cs typeface="Times New Roman" pitchFamily="18" charset="0"/>
              </a:rPr>
              <a:t>	“Yapı denetim hizmet sözleşmeleri, yapı sahipleri ile Bakanlıkça 	yayımlanacak 	usul ve 	esaslara göre elektronik ortamda belirlenen yapı 	denetim kuruluşları 	arasında akdedilir…”</a:t>
            </a:r>
          </a:p>
          <a:p>
            <a:pPr algn="just"/>
            <a:r>
              <a:rPr lang="tr-TR" sz="8800" dirty="0" smtClean="0">
                <a:solidFill>
                  <a:schemeClr val="tx1"/>
                </a:solidFill>
                <a:latin typeface="Times New Roman" pitchFamily="18" charset="0"/>
                <a:cs typeface="Times New Roman" pitchFamily="18" charset="0"/>
              </a:rPr>
              <a:t>	“Bu bedel, hizmet bedeline esas yapı yaklaşık maliyetinin %1,5’i kadardır</a:t>
            </a:r>
            <a:r>
              <a:rPr lang="tr-TR" sz="8800" dirty="0" smtClean="0">
                <a:latin typeface="Times New Roman" pitchFamily="18" charset="0"/>
                <a:cs typeface="Times New Roman" pitchFamily="18" charset="0"/>
              </a:rPr>
              <a:t>.</a:t>
            </a:r>
            <a:r>
              <a:rPr lang="tr-TR" sz="8800" dirty="0" smtClean="0">
                <a:solidFill>
                  <a:schemeClr val="tx1"/>
                </a:solidFill>
                <a:latin typeface="Times New Roman" pitchFamily="18" charset="0"/>
                <a:cs typeface="Times New Roman" pitchFamily="18" charset="0"/>
              </a:rPr>
              <a:t>” </a:t>
            </a:r>
          </a:p>
          <a:p>
            <a:pPr marL="457200" indent="-457200" algn="just"/>
            <a:r>
              <a:rPr lang="tr-TR" sz="8800" dirty="0" smtClean="0">
                <a:solidFill>
                  <a:schemeClr val="tx1"/>
                </a:solidFill>
                <a:latin typeface="Times New Roman" pitchFamily="18" charset="0"/>
                <a:cs typeface="Times New Roman" pitchFamily="18" charset="0"/>
              </a:rPr>
              <a:t>-	4708 sayılı Yapı Denetimi Hakkında Kanunun 1 inci maddesinin üçüncü fıkrasının (f) bendi “ Hizmet bedeline esas yapı yaklaşık maliyeti: Binalarda, yapı inşaat alanının, Bakanlıkça Yönetmelik ile belirlenen birim maliyeti veya birim maliyetleri ile çarpımından elde edilen bedeli,” şeklinde değiştirilmiştir.</a:t>
            </a:r>
            <a:endParaRPr lang="tr-TR" sz="8000" dirty="0" smtClean="0">
              <a:solidFill>
                <a:schemeClr val="tx1"/>
              </a:solidFill>
              <a:latin typeface="Times New Roman" pitchFamily="18" charset="0"/>
              <a:cs typeface="Times New Roman" pitchFamily="18" charset="0"/>
            </a:endParaRPr>
          </a:p>
          <a:p>
            <a:endParaRPr lang="tr-TR" b="1" i="1" dirty="0">
              <a:solidFill>
                <a:srgbClr val="002060"/>
              </a:solidFill>
              <a:latin typeface="+mj-lt"/>
            </a:endParaRPr>
          </a:p>
          <a:p>
            <a:pPr algn="just"/>
            <a:endParaRPr lang="tr-TR" b="1" i="1" dirty="0">
              <a:solidFill>
                <a:srgbClr val="002060"/>
              </a:solidFill>
              <a:latin typeface="+mj-lt"/>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390698" y="2864135"/>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47500" lnSpcReduction="20000"/>
          </a:bodyPr>
          <a:lstStyle/>
          <a:p>
            <a:pPr marL="457200" indent="-457200" algn="just">
              <a:buFont typeface="Arial" pitchFamily="34" charset="0"/>
              <a:buChar char="•"/>
            </a:pPr>
            <a:endParaRPr lang="tr-TR" sz="8800" b="1" dirty="0" smtClean="0">
              <a:solidFill>
                <a:schemeClr val="tx1"/>
              </a:solidFill>
              <a:latin typeface="Times New Roman" pitchFamily="18" charset="0"/>
              <a:cs typeface="Times New Roman" pitchFamily="18" charset="0"/>
            </a:endParaRPr>
          </a:p>
          <a:p>
            <a:pPr marL="457200" indent="-457200" algn="just">
              <a:buFont typeface="Arial" pitchFamily="34" charset="0"/>
              <a:buChar char="•"/>
            </a:pPr>
            <a:r>
              <a:rPr lang="tr-TR" sz="5900" b="1" dirty="0" smtClean="0">
                <a:solidFill>
                  <a:schemeClr val="tx1"/>
                </a:solidFill>
                <a:latin typeface="Times New Roman" pitchFamily="18" charset="0"/>
                <a:cs typeface="Times New Roman" pitchFamily="18" charset="0"/>
              </a:rPr>
              <a:t>11/5/2018 Tarih ve 7143 sayılı Kanun ile 4708 sayılı Yapı Denetim Kanununda Yapılan Değişiklikler;</a:t>
            </a:r>
          </a:p>
          <a:p>
            <a:pPr algn="just"/>
            <a:r>
              <a:rPr lang="tr-TR" sz="8800" dirty="0" smtClean="0">
                <a:solidFill>
                  <a:schemeClr val="tx1"/>
                </a:solidFill>
                <a:latin typeface="Times New Roman" pitchFamily="18" charset="0"/>
                <a:cs typeface="Times New Roman" pitchFamily="18" charset="0"/>
              </a:rPr>
              <a:t>-	</a:t>
            </a:r>
            <a:r>
              <a:rPr lang="tr-TR" sz="5500" dirty="0" smtClean="0">
                <a:solidFill>
                  <a:schemeClr val="tx1"/>
                </a:solidFill>
                <a:latin typeface="Times New Roman" pitchFamily="18" charset="0"/>
                <a:cs typeface="Times New Roman" pitchFamily="18" charset="0"/>
              </a:rPr>
              <a:t>Yapı denetimi hizmet sözleşmesini imzalayacak kuruluşların 	Bakanlıkça yayımlanacak usul ve esaslara göre belirlenmesine 	veya atanmasına başlanacağı tarihten önce imzalanan yapı 	denetim hizmet sözleşmeleri geçerli olup, bu işler için sözleşme 	hükümlerine göre işlemlere devam edilir.” hükmü eklemiş olup,</a:t>
            </a:r>
          </a:p>
          <a:p>
            <a:pPr lvl="0" algn="just"/>
            <a:r>
              <a:rPr lang="tr-TR" sz="5500" dirty="0" smtClean="0">
                <a:solidFill>
                  <a:schemeClr val="tx1"/>
                </a:solidFill>
                <a:latin typeface="Times New Roman" pitchFamily="18" charset="0"/>
                <a:cs typeface="Times New Roman" pitchFamily="18" charset="0"/>
              </a:rPr>
              <a:t>	Uygulamanın </a:t>
            </a:r>
            <a:r>
              <a:rPr lang="tr-TR" sz="5900" b="1" dirty="0" smtClean="0">
                <a:solidFill>
                  <a:schemeClr val="tx1"/>
                </a:solidFill>
                <a:latin typeface="Times New Roman" pitchFamily="18" charset="0"/>
                <a:cs typeface="Times New Roman" pitchFamily="18" charset="0"/>
              </a:rPr>
              <a:t>01.01.2019</a:t>
            </a:r>
            <a:r>
              <a:rPr lang="tr-TR" sz="5500" dirty="0" smtClean="0">
                <a:solidFill>
                  <a:schemeClr val="tx1"/>
                </a:solidFill>
                <a:latin typeface="Times New Roman" pitchFamily="18" charset="0"/>
                <a:cs typeface="Times New Roman" pitchFamily="18" charset="0"/>
              </a:rPr>
              <a:t> da yürürlüğe girmesi hükme 	bağlanmıştır</a:t>
            </a:r>
            <a:r>
              <a:rPr lang="tr-TR" sz="3200" dirty="0" smtClean="0">
                <a:latin typeface="Times New Roman" pitchFamily="18" charset="0"/>
                <a:cs typeface="Times New Roman" pitchFamily="18" charset="0"/>
              </a:rPr>
              <a:t>.</a:t>
            </a:r>
          </a:p>
          <a:p>
            <a:pPr algn="just"/>
            <a:endParaRPr lang="tr-TR" b="1" i="1" dirty="0">
              <a:solidFill>
                <a:srgbClr val="002060"/>
              </a:solidFill>
              <a:latin typeface="+mj-lt"/>
            </a:endParaRPr>
          </a:p>
          <a:p>
            <a:pPr algn="just"/>
            <a:endParaRPr lang="tr-TR" b="1" i="1" dirty="0">
              <a:solidFill>
                <a:srgbClr val="002060"/>
              </a:solidFill>
              <a:latin typeface="+mj-lt"/>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fontScale="25000" lnSpcReduction="20000"/>
          </a:bodyPr>
          <a:lstStyle/>
          <a:p>
            <a:pPr marL="457200" indent="-457200" algn="just">
              <a:buFont typeface="Arial" pitchFamily="34" charset="0"/>
              <a:buChar char="•"/>
            </a:pPr>
            <a:r>
              <a:rPr lang="tr-TR" sz="8800" b="1" dirty="0" smtClean="0">
                <a:solidFill>
                  <a:schemeClr val="tx1"/>
                </a:solidFill>
                <a:latin typeface="Times New Roman" pitchFamily="18" charset="0"/>
                <a:cs typeface="Times New Roman" pitchFamily="18" charset="0"/>
              </a:rPr>
              <a:t>29.12.2018 tarihli Resmi Gazete ile Yapı Denetimi Uygulama Yönetmeliğinde Değişiklik Yapılmasına Dair Yönetmelik İle;</a:t>
            </a:r>
            <a:endParaRPr lang="tr-TR" sz="8800" dirty="0" smtClean="0">
              <a:solidFill>
                <a:schemeClr val="tx1"/>
              </a:solidFill>
              <a:latin typeface="Times New Roman" pitchFamily="18" charset="0"/>
              <a:cs typeface="Times New Roman" pitchFamily="18" charset="0"/>
            </a:endParaRPr>
          </a:p>
          <a:p>
            <a:pPr algn="just"/>
            <a:r>
              <a:rPr lang="tr-TR" sz="8800" dirty="0" smtClean="0">
                <a:solidFill>
                  <a:schemeClr val="tx1"/>
                </a:solidFill>
                <a:latin typeface="Times New Roman" pitchFamily="18" charset="0"/>
                <a:cs typeface="Times New Roman" pitchFamily="18" charset="0"/>
              </a:rPr>
              <a:t>-	Yönetmeliğin 11 inci maddesi “Yapı denetim kuruluşunun denetleyebileceği 	toplam yapı inşaat alanı 360.000 m2’yi geçemez. Ancak yapı denetim 	kuruluşunun üzerinde bulunan işlerin toplamı denetleme yetki sınırını 	aşmamış ise, görevlendirileceği son bir yapı ile toplam yapı inşaat alanı 	sınırının kuruluş için aşılabilmesi mümkün olmakla birlikte kendileri için 	belirlenen yetki sınırının altına düşene kadar başkaca bir yapının denetim 	işini üstlenemezler”</a:t>
            </a:r>
          </a:p>
          <a:p>
            <a:pPr algn="just">
              <a:buFontTx/>
              <a:buChar char="-"/>
            </a:pPr>
            <a:r>
              <a:rPr lang="tr-TR" sz="8800" dirty="0" smtClean="0">
                <a:solidFill>
                  <a:schemeClr val="tx1"/>
                </a:solidFill>
                <a:latin typeface="Times New Roman" pitchFamily="18" charset="0"/>
                <a:cs typeface="Times New Roman" pitchFamily="18" charset="0"/>
              </a:rPr>
              <a:t>-	Yönetmeliğin 12 </a:t>
            </a:r>
            <a:r>
              <a:rPr lang="tr-TR" sz="8800" dirty="0" err="1" smtClean="0">
                <a:solidFill>
                  <a:schemeClr val="tx1"/>
                </a:solidFill>
                <a:latin typeface="Times New Roman" pitchFamily="18" charset="0"/>
                <a:cs typeface="Times New Roman" pitchFamily="18" charset="0"/>
              </a:rPr>
              <a:t>nci</a:t>
            </a:r>
            <a:r>
              <a:rPr lang="tr-TR" sz="8800" dirty="0" smtClean="0">
                <a:solidFill>
                  <a:schemeClr val="tx1"/>
                </a:solidFill>
                <a:latin typeface="Times New Roman" pitchFamily="18" charset="0"/>
                <a:cs typeface="Times New Roman" pitchFamily="18" charset="0"/>
              </a:rPr>
              <a:t> maddesinin ikinci fıkrası “…Vize süresinin sona 	ermesini müteakip 90 takvim günü içerisinde belgesini vize ettirmeyen yapı 	denetim kuruluşunun belgesi Bakanlıkça geçici olarak geri alınır.” şeklinde 	değiştirilmiş olup,</a:t>
            </a:r>
          </a:p>
          <a:p>
            <a:pPr algn="just"/>
            <a:r>
              <a:rPr lang="tr-TR" sz="8800" dirty="0" smtClean="0">
                <a:solidFill>
                  <a:schemeClr val="tx1"/>
                </a:solidFill>
                <a:latin typeface="Times New Roman" pitchFamily="18" charset="0"/>
                <a:cs typeface="Times New Roman" pitchFamily="18" charset="0"/>
              </a:rPr>
              <a:t>-	Yönetmeliğin 12 </a:t>
            </a:r>
            <a:r>
              <a:rPr lang="tr-TR" sz="8800" dirty="0" err="1" smtClean="0">
                <a:solidFill>
                  <a:schemeClr val="tx1"/>
                </a:solidFill>
                <a:latin typeface="Times New Roman" pitchFamily="18" charset="0"/>
                <a:cs typeface="Times New Roman" pitchFamily="18" charset="0"/>
              </a:rPr>
              <a:t>nci</a:t>
            </a:r>
            <a:r>
              <a:rPr lang="tr-TR" sz="8800" dirty="0" smtClean="0">
                <a:solidFill>
                  <a:schemeClr val="tx1"/>
                </a:solidFill>
                <a:latin typeface="Times New Roman" pitchFamily="18" charset="0"/>
                <a:cs typeface="Times New Roman" pitchFamily="18" charset="0"/>
              </a:rPr>
              <a:t> maddesine “Denetim izin belgesi geçici olarak geri 	alınan kuruluş, belgesinin geri alındığı tarihten itibaren 180 takvim günü 	içerisinde eksikliklerini tamamlayarak yapı denetim izin belgesini talep 	etmezse Bakanlıkça o il için belge almak üzere başvuruda bulunan 	kuruluşlara dair yapılan sıralamanın sonuna yerleştirilir” hükmü eklenmiştir.</a:t>
            </a: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397726" y="509451"/>
            <a:ext cx="10215153" cy="6139543"/>
          </a:xfrm>
        </p:spPr>
        <p:txBody>
          <a:bodyPr>
            <a:normAutofit fontScale="25000" lnSpcReduction="20000"/>
          </a:bodyPr>
          <a:lstStyle/>
          <a:p>
            <a:pPr algn="just"/>
            <a:r>
              <a:rPr lang="tr-TR" sz="8800" dirty="0" smtClean="0">
                <a:solidFill>
                  <a:schemeClr val="tx1"/>
                </a:solidFill>
                <a:latin typeface="Times New Roman" pitchFamily="18" charset="0"/>
                <a:cs typeface="Times New Roman" pitchFamily="18" charset="0"/>
              </a:rPr>
              <a:t>-	</a:t>
            </a:r>
            <a:r>
              <a:rPr lang="tr-TR" sz="7200" dirty="0" smtClean="0">
                <a:solidFill>
                  <a:schemeClr val="tx1"/>
                </a:solidFill>
                <a:latin typeface="Times New Roman" pitchFamily="18" charset="0"/>
                <a:cs typeface="Times New Roman" pitchFamily="18" charset="0"/>
              </a:rPr>
              <a:t>Yapı Denetimi Hizmet Sözleşmelerinin aşağıdaki hallerde Fesih edilebilir</a:t>
            </a:r>
          </a:p>
          <a:p>
            <a:pPr algn="just"/>
            <a:r>
              <a:rPr lang="tr-TR" sz="7200" dirty="0" smtClean="0">
                <a:solidFill>
                  <a:schemeClr val="tx1"/>
                </a:solidFill>
                <a:latin typeface="Times New Roman" pitchFamily="18" charset="0"/>
                <a:cs typeface="Times New Roman" pitchFamily="18" charset="0"/>
              </a:rPr>
              <a:t>	a) Sözleşmenin taraflarının sözleşme hükümlerine uymaması, </a:t>
            </a:r>
          </a:p>
          <a:p>
            <a:pPr algn="just"/>
            <a:r>
              <a:rPr lang="tr-TR" sz="7200" dirty="0" smtClean="0">
                <a:solidFill>
                  <a:schemeClr val="tx1"/>
                </a:solidFill>
                <a:latin typeface="Times New Roman" pitchFamily="18" charset="0"/>
                <a:cs typeface="Times New Roman" pitchFamily="18" charset="0"/>
              </a:rPr>
              <a:t>	b) Yapının mülkiyetinin değişmesi,</a:t>
            </a:r>
          </a:p>
          <a:p>
            <a:pPr algn="just"/>
            <a:r>
              <a:rPr lang="tr-TR" sz="7200" dirty="0" smtClean="0">
                <a:solidFill>
                  <a:schemeClr val="tx1"/>
                </a:solidFill>
                <a:latin typeface="Times New Roman" pitchFamily="18" charset="0"/>
                <a:cs typeface="Times New Roman" pitchFamily="18" charset="0"/>
              </a:rPr>
              <a:t>	c) Yapı denetim hizmet sözleşmesi imzalandıktan sonra yapı sahibinin, en az iki ay süreyle yapı ruhsatı 	almaması ve bunu müteakip yapı ruhsatı almaktan vazgeçtiğini ilgili idaresine bildirmesi.</a:t>
            </a:r>
          </a:p>
          <a:p>
            <a:pPr algn="just"/>
            <a:r>
              <a:rPr lang="tr-TR" sz="7200" dirty="0" smtClean="0">
                <a:solidFill>
                  <a:schemeClr val="tx1"/>
                </a:solidFill>
                <a:latin typeface="Times New Roman" pitchFamily="18" charset="0"/>
                <a:cs typeface="Times New Roman" pitchFamily="18" charset="0"/>
              </a:rPr>
              <a:t>	ç) Yapı denetim kuruluşunun yazılı uyarısına rağmen yapı müteahhidinin ruhsat ve ekleri 	ile mevzuata 	aykırılığa devam etmesi.</a:t>
            </a:r>
          </a:p>
          <a:p>
            <a:pPr algn="just"/>
            <a:r>
              <a:rPr lang="tr-TR" sz="7200" dirty="0" smtClean="0">
                <a:solidFill>
                  <a:schemeClr val="tx1"/>
                </a:solidFill>
                <a:latin typeface="Times New Roman" pitchFamily="18" charset="0"/>
                <a:cs typeface="Times New Roman" pitchFamily="18" charset="0"/>
              </a:rPr>
              <a:t>	d)Yapının inşasının herhangi bir nedenle en az 6 ay süreyle devam etmemesi.</a:t>
            </a:r>
          </a:p>
          <a:p>
            <a:pPr algn="just"/>
            <a:r>
              <a:rPr lang="tr-TR" sz="7200" dirty="0" smtClean="0">
                <a:solidFill>
                  <a:schemeClr val="tx1"/>
                </a:solidFill>
                <a:latin typeface="Times New Roman" pitchFamily="18" charset="0"/>
                <a:cs typeface="Times New Roman" pitchFamily="18" charset="0"/>
              </a:rPr>
              <a:t>	e)Yapı denetim kuruluşunun o yapı için istihdam etmesi gereken denetim 	personelini en 	az bir ay 	süreyle eksik tutması.</a:t>
            </a:r>
          </a:p>
          <a:p>
            <a:pPr algn="just"/>
            <a:r>
              <a:rPr lang="tr-TR" sz="7200" dirty="0" smtClean="0">
                <a:solidFill>
                  <a:schemeClr val="tx1"/>
                </a:solidFill>
                <a:latin typeface="Times New Roman" pitchFamily="18" charset="0"/>
                <a:cs typeface="Times New Roman" pitchFamily="18" charset="0"/>
              </a:rPr>
              <a:t>	f) Yapı ruhsatının iptal edilmesi,</a:t>
            </a:r>
          </a:p>
          <a:p>
            <a:pPr algn="just"/>
            <a:r>
              <a:rPr lang="tr-TR" sz="7200" dirty="0" smtClean="0">
                <a:solidFill>
                  <a:schemeClr val="tx1"/>
                </a:solidFill>
                <a:latin typeface="Times New Roman" pitchFamily="18" charset="0"/>
                <a:cs typeface="Times New Roman" pitchFamily="18" charset="0"/>
              </a:rPr>
              <a:t>	g)Yapı denetim kuruluşunun o yapı nedeniyle yeni iş 	almaktan men cezası alması.</a:t>
            </a:r>
          </a:p>
          <a:p>
            <a:pPr algn="just"/>
            <a:r>
              <a:rPr lang="tr-TR" sz="7200" dirty="0" smtClean="0">
                <a:solidFill>
                  <a:schemeClr val="tx1"/>
                </a:solidFill>
                <a:latin typeface="Times New Roman" pitchFamily="18" charset="0"/>
                <a:cs typeface="Times New Roman" pitchFamily="18" charset="0"/>
              </a:rPr>
              <a:t>	ğ)Yapı denetim kuruluşunun izin belgesinin vize süresi dolduktan sonraki 30 takvim 	günü içinde 	vizesini 	yaptırmaması, </a:t>
            </a:r>
          </a:p>
          <a:p>
            <a:pPr algn="just"/>
            <a:r>
              <a:rPr lang="tr-TR" sz="7200" dirty="0" smtClean="0">
                <a:solidFill>
                  <a:schemeClr val="tx1"/>
                </a:solidFill>
                <a:latin typeface="Times New Roman" pitchFamily="18" charset="0"/>
                <a:cs typeface="Times New Roman" pitchFamily="18" charset="0"/>
              </a:rPr>
              <a:t>	h) Yapı denetim kuruluşunun izin belgesinin 	Bakanlıkça geçici olarak geri alınması veya 	iptal edilmesi.</a:t>
            </a:r>
          </a:p>
          <a:p>
            <a:pPr algn="just"/>
            <a:r>
              <a:rPr lang="tr-TR" sz="7200" dirty="0" smtClean="0">
                <a:solidFill>
                  <a:schemeClr val="tx1"/>
                </a:solidFill>
                <a:latin typeface="Times New Roman" pitchFamily="18" charset="0"/>
                <a:cs typeface="Times New Roman" pitchFamily="18" charset="0"/>
              </a:rPr>
              <a:t>	ı)Bakanlıkça yapı denetim kuruluşunun o yapı için görevlendirilmesinin kaldırılması.</a:t>
            </a:r>
          </a:p>
          <a:p>
            <a:pPr algn="just"/>
            <a:r>
              <a:rPr lang="tr-TR" sz="7200" dirty="0" smtClean="0">
                <a:solidFill>
                  <a:schemeClr val="tx1"/>
                </a:solidFill>
                <a:latin typeface="Times New Roman" pitchFamily="18" charset="0"/>
                <a:cs typeface="Times New Roman" pitchFamily="18" charset="0"/>
              </a:rPr>
              <a:t>*	a), (b), (c), (ç), (d), (e) ve (f) bentlerindeki gerekçeleri içeren ihbarnameler gerekçenin ilgili idare, diğer 	bentlerinde yer alan gerekçeleri içeren ihbarnameler ise gerekçenin Çevre ve Şehircilik İl Müdürlükleri 	tarafından uygun bulunması halinde geçerli olur.</a:t>
            </a:r>
          </a:p>
          <a:p>
            <a:pPr algn="just"/>
            <a:r>
              <a:rPr lang="tr-TR" sz="7600" dirty="0" smtClean="0">
                <a:solidFill>
                  <a:schemeClr val="tx1"/>
                </a:solidFill>
                <a:latin typeface="Times New Roman" pitchFamily="18" charset="0"/>
                <a:cs typeface="Times New Roman" pitchFamily="18" charset="0"/>
              </a:rPr>
              <a:t>	.</a:t>
            </a: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685261" y="509451"/>
            <a:ext cx="9352853" cy="5247405"/>
          </a:xfrm>
        </p:spPr>
        <p:txBody>
          <a:bodyPr>
            <a:normAutofit/>
          </a:bodyPr>
          <a:lstStyle/>
          <a:p>
            <a:pPr algn="ctr"/>
            <a:r>
              <a:rPr lang="tr-TR" sz="2400" b="1" dirty="0" smtClean="0">
                <a:solidFill>
                  <a:schemeClr val="tx1"/>
                </a:solidFill>
                <a:latin typeface="Times New Roman" pitchFamily="18" charset="0"/>
                <a:cs typeface="Times New Roman" pitchFamily="18" charset="0"/>
              </a:rPr>
              <a:t>YAPI DENETİM HİZMET BEDELİNİN TESPİTİ</a:t>
            </a:r>
          </a:p>
          <a:p>
            <a:endParaRPr lang="tr-TR" sz="2200" b="1"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graphicFrame>
        <p:nvGraphicFramePr>
          <p:cNvPr id="6" name="5 Tablo"/>
          <p:cNvGraphicFramePr>
            <a:graphicFrameLocks noGrp="1"/>
          </p:cNvGraphicFramePr>
          <p:nvPr/>
        </p:nvGraphicFramePr>
        <p:xfrm>
          <a:off x="1632856" y="1123406"/>
          <a:ext cx="9562013" cy="5213530"/>
        </p:xfrm>
        <a:graphic>
          <a:graphicData uri="http://schemas.openxmlformats.org/drawingml/2006/table">
            <a:tbl>
              <a:tblPr/>
              <a:tblGrid>
                <a:gridCol w="2105347"/>
                <a:gridCol w="4436230"/>
                <a:gridCol w="3020436"/>
              </a:tblGrid>
              <a:tr h="321673">
                <a:tc>
                  <a:txBody>
                    <a:bodyPr/>
                    <a:lstStyle/>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r>
                        <a:rPr lang="tr-TR" sz="1600" dirty="0" smtClean="0">
                          <a:solidFill>
                            <a:srgbClr val="000000"/>
                          </a:solidFill>
                          <a:latin typeface="Times New Roman"/>
                          <a:ea typeface="Times New Roman"/>
                          <a:cs typeface="Times New Roman"/>
                        </a:rPr>
                        <a:t>Gruplar</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r>
                        <a:rPr lang="tr-TR" sz="1600" dirty="0" smtClean="0">
                          <a:solidFill>
                            <a:srgbClr val="000000"/>
                          </a:solidFill>
                          <a:latin typeface="Times New Roman"/>
                          <a:ea typeface="Times New Roman"/>
                          <a:cs typeface="Times New Roman"/>
                        </a:rPr>
                        <a:t>Kapsamı</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r>
                        <a:rPr lang="tr-TR" sz="1600" dirty="0" smtClean="0">
                          <a:solidFill>
                            <a:srgbClr val="000000"/>
                          </a:solidFill>
                          <a:latin typeface="Times New Roman"/>
                          <a:ea typeface="Times New Roman"/>
                          <a:cs typeface="Times New Roman"/>
                        </a:rPr>
                        <a:t>Birim </a:t>
                      </a:r>
                      <a:r>
                        <a:rPr lang="tr-TR" sz="1600" dirty="0">
                          <a:solidFill>
                            <a:srgbClr val="000000"/>
                          </a:solidFill>
                          <a:latin typeface="Times New Roman"/>
                          <a:ea typeface="Times New Roman"/>
                          <a:cs typeface="Times New Roman"/>
                        </a:rPr>
                        <a:t>maliyet</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2075">
                <a:tc>
                  <a:txBody>
                    <a:bodyPr/>
                    <a:lstStyle/>
                    <a:p>
                      <a:pPr algn="ctr">
                        <a:lnSpc>
                          <a:spcPts val="1200"/>
                        </a:lnSpc>
                        <a:spcAft>
                          <a:spcPts val="0"/>
                        </a:spcAft>
                      </a:pPr>
                      <a:endParaRPr lang="tr-TR" sz="1600" dirty="0" smtClean="0">
                        <a:solidFill>
                          <a:srgbClr val="000000"/>
                        </a:solidFill>
                        <a:latin typeface="Times New Roman"/>
                        <a:ea typeface="Times New Roman"/>
                        <a:cs typeface="Times New Roman"/>
                      </a:endParaRPr>
                    </a:p>
                    <a:p>
                      <a:pPr algn="ctr">
                        <a:lnSpc>
                          <a:spcPts val="1200"/>
                        </a:lnSpc>
                        <a:spcAft>
                          <a:spcPts val="0"/>
                        </a:spcAft>
                      </a:pPr>
                      <a:endParaRPr lang="tr-TR" sz="1600" dirty="0" smtClean="0">
                        <a:solidFill>
                          <a:srgbClr val="000000"/>
                        </a:solidFill>
                        <a:latin typeface="Times New Roman"/>
                        <a:ea typeface="Times New Roman"/>
                        <a:cs typeface="Times New Roman"/>
                      </a:endParaRPr>
                    </a:p>
                    <a:p>
                      <a:pPr algn="ctr">
                        <a:lnSpc>
                          <a:spcPts val="1200"/>
                        </a:lnSpc>
                        <a:spcAft>
                          <a:spcPts val="0"/>
                        </a:spcAft>
                      </a:pPr>
                      <a:endParaRPr lang="tr-TR" sz="1600" dirty="0" smtClean="0">
                        <a:solidFill>
                          <a:srgbClr val="000000"/>
                        </a:solidFill>
                        <a:latin typeface="Times New Roman"/>
                        <a:ea typeface="Times New Roman"/>
                        <a:cs typeface="Times New Roman"/>
                      </a:endParaRPr>
                    </a:p>
                    <a:p>
                      <a:pPr algn="ctr">
                        <a:lnSpc>
                          <a:spcPts val="1200"/>
                        </a:lnSpc>
                        <a:spcAft>
                          <a:spcPts val="0"/>
                        </a:spcAft>
                      </a:pPr>
                      <a:endParaRPr lang="tr-TR" sz="1600" dirty="0" smtClean="0">
                        <a:solidFill>
                          <a:srgbClr val="000000"/>
                        </a:solidFill>
                        <a:latin typeface="Times New Roman"/>
                        <a:ea typeface="Times New Roman"/>
                        <a:cs typeface="Times New Roman"/>
                      </a:endParaRPr>
                    </a:p>
                    <a:p>
                      <a:pPr algn="ctr">
                        <a:lnSpc>
                          <a:spcPts val="1200"/>
                        </a:lnSpc>
                        <a:spcAft>
                          <a:spcPts val="0"/>
                        </a:spcAft>
                      </a:pPr>
                      <a:r>
                        <a:rPr lang="tr-TR" sz="1600" dirty="0" smtClean="0">
                          <a:solidFill>
                            <a:srgbClr val="000000"/>
                          </a:solidFill>
                          <a:latin typeface="Times New Roman"/>
                          <a:ea typeface="Times New Roman"/>
                          <a:cs typeface="Times New Roman"/>
                        </a:rPr>
                        <a:t>I</a:t>
                      </a:r>
                      <a:r>
                        <a:rPr lang="tr-TR" sz="1600" dirty="0">
                          <a:solidFill>
                            <a:srgbClr val="000000"/>
                          </a:solidFill>
                          <a:latin typeface="Times New Roman"/>
                          <a:ea typeface="Times New Roman"/>
                          <a:cs typeface="Times New Roman"/>
                        </a:rPr>
                        <a:t>.</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800"/>
                        </a:spcAft>
                      </a:pPr>
                      <a:endParaRPr lang="tr-TR" sz="1600" dirty="0" smtClean="0">
                        <a:solidFill>
                          <a:srgbClr val="000000"/>
                        </a:solidFill>
                        <a:latin typeface="Times New Roman"/>
                        <a:ea typeface="Times New Roman"/>
                        <a:cs typeface="Times New Roman"/>
                      </a:endParaRPr>
                    </a:p>
                    <a:p>
                      <a:pPr algn="just">
                        <a:lnSpc>
                          <a:spcPts val="1200"/>
                        </a:lnSpc>
                        <a:spcAft>
                          <a:spcPts val="800"/>
                        </a:spcAft>
                      </a:pPr>
                      <a:r>
                        <a:rPr lang="tr-TR" sz="1600" dirty="0" smtClean="0">
                          <a:solidFill>
                            <a:srgbClr val="000000"/>
                          </a:solidFill>
                          <a:latin typeface="Times New Roman"/>
                          <a:ea typeface="Times New Roman"/>
                          <a:cs typeface="Times New Roman"/>
                        </a:rPr>
                        <a:t>Bakanlık </a:t>
                      </a:r>
                      <a:r>
                        <a:rPr lang="tr-TR" sz="1600" dirty="0">
                          <a:solidFill>
                            <a:srgbClr val="000000"/>
                          </a:solidFill>
                          <a:latin typeface="Times New Roman"/>
                          <a:ea typeface="Times New Roman"/>
                          <a:cs typeface="Times New Roman"/>
                        </a:rPr>
                        <a:t>tarafından her yıl yayımlanan “Mimarlık </a:t>
                      </a:r>
                      <a:endParaRPr lang="tr-TR" sz="1600" dirty="0" smtClean="0">
                        <a:solidFill>
                          <a:srgbClr val="000000"/>
                        </a:solidFill>
                        <a:latin typeface="Times New Roman"/>
                        <a:ea typeface="Times New Roman"/>
                        <a:cs typeface="Times New Roman"/>
                      </a:endParaRPr>
                    </a:p>
                    <a:p>
                      <a:pPr algn="just">
                        <a:lnSpc>
                          <a:spcPts val="1200"/>
                        </a:lnSpc>
                        <a:spcAft>
                          <a:spcPts val="800"/>
                        </a:spcAft>
                      </a:pPr>
                      <a:r>
                        <a:rPr lang="tr-TR" sz="1600" dirty="0" smtClean="0">
                          <a:solidFill>
                            <a:srgbClr val="000000"/>
                          </a:solidFill>
                          <a:latin typeface="Times New Roman"/>
                          <a:ea typeface="Times New Roman"/>
                          <a:cs typeface="Times New Roman"/>
                        </a:rPr>
                        <a:t>ve </a:t>
                      </a:r>
                      <a:r>
                        <a:rPr lang="tr-TR" sz="1600" dirty="0">
                          <a:solidFill>
                            <a:srgbClr val="000000"/>
                          </a:solidFill>
                          <a:latin typeface="Times New Roman"/>
                          <a:ea typeface="Times New Roman"/>
                          <a:cs typeface="Times New Roman"/>
                        </a:rPr>
                        <a:t>Mühendislik Hizmet Bedellerinin Hesabında </a:t>
                      </a:r>
                      <a:endParaRPr lang="tr-TR" sz="1600" dirty="0" smtClean="0">
                        <a:solidFill>
                          <a:srgbClr val="000000"/>
                        </a:solidFill>
                        <a:latin typeface="Times New Roman"/>
                        <a:ea typeface="Times New Roman"/>
                        <a:cs typeface="Times New Roman"/>
                      </a:endParaRPr>
                    </a:p>
                    <a:p>
                      <a:pPr algn="just">
                        <a:lnSpc>
                          <a:spcPts val="1200"/>
                        </a:lnSpc>
                        <a:spcAft>
                          <a:spcPts val="800"/>
                        </a:spcAft>
                      </a:pPr>
                      <a:r>
                        <a:rPr lang="tr-TR" sz="1600" dirty="0" smtClean="0">
                          <a:solidFill>
                            <a:srgbClr val="000000"/>
                          </a:solidFill>
                          <a:latin typeface="Times New Roman"/>
                          <a:ea typeface="Times New Roman"/>
                          <a:cs typeface="Times New Roman"/>
                        </a:rPr>
                        <a:t>Kullanılacak </a:t>
                      </a:r>
                      <a:r>
                        <a:rPr lang="tr-TR" sz="1600" dirty="0">
                          <a:solidFill>
                            <a:srgbClr val="000000"/>
                          </a:solidFill>
                          <a:latin typeface="Times New Roman"/>
                          <a:ea typeface="Times New Roman"/>
                          <a:cs typeface="Times New Roman"/>
                        </a:rPr>
                        <a:t>Yapı Yaklaşık Birim </a:t>
                      </a:r>
                      <a:r>
                        <a:rPr lang="tr-TR" sz="1600" dirty="0" smtClean="0">
                          <a:solidFill>
                            <a:srgbClr val="000000"/>
                          </a:solidFill>
                          <a:latin typeface="Times New Roman"/>
                          <a:ea typeface="Times New Roman"/>
                          <a:cs typeface="Times New Roman"/>
                        </a:rPr>
                        <a:t>Maliyetleri</a:t>
                      </a:r>
                    </a:p>
                    <a:p>
                      <a:pPr algn="just">
                        <a:lnSpc>
                          <a:spcPts val="1200"/>
                        </a:lnSpc>
                        <a:spcAft>
                          <a:spcPts val="800"/>
                        </a:spcAft>
                      </a:pPr>
                      <a:r>
                        <a:rPr lang="tr-TR" sz="1600" dirty="0" smtClean="0">
                          <a:solidFill>
                            <a:srgbClr val="000000"/>
                          </a:solidFill>
                          <a:latin typeface="Times New Roman"/>
                          <a:ea typeface="Times New Roman"/>
                          <a:cs typeface="Times New Roman"/>
                        </a:rPr>
                        <a:t>Hakkında </a:t>
                      </a:r>
                      <a:r>
                        <a:rPr lang="tr-TR" sz="1600" dirty="0">
                          <a:solidFill>
                            <a:srgbClr val="000000"/>
                          </a:solidFill>
                          <a:latin typeface="Times New Roman"/>
                          <a:ea typeface="Times New Roman"/>
                          <a:cs typeface="Times New Roman"/>
                        </a:rPr>
                        <a:t>Tebliğ”in I ve II. sınıflarında yer </a:t>
                      </a:r>
                      <a:r>
                        <a:rPr lang="tr-TR" sz="1600" dirty="0" smtClean="0">
                          <a:solidFill>
                            <a:srgbClr val="000000"/>
                          </a:solidFill>
                          <a:latin typeface="Times New Roman"/>
                          <a:ea typeface="Times New Roman"/>
                          <a:cs typeface="Times New Roman"/>
                        </a:rPr>
                        <a:t>alan</a:t>
                      </a:r>
                    </a:p>
                    <a:p>
                      <a:pPr algn="just">
                        <a:lnSpc>
                          <a:spcPts val="1200"/>
                        </a:lnSpc>
                        <a:spcAft>
                          <a:spcPts val="800"/>
                        </a:spcAft>
                      </a:pPr>
                      <a:r>
                        <a:rPr lang="tr-TR" sz="1600" dirty="0" smtClean="0">
                          <a:solidFill>
                            <a:srgbClr val="000000"/>
                          </a:solidFill>
                          <a:latin typeface="Times New Roman"/>
                          <a:ea typeface="Times New Roman"/>
                          <a:cs typeface="Times New Roman"/>
                        </a:rPr>
                        <a:t> </a:t>
                      </a:r>
                      <a:r>
                        <a:rPr lang="tr-TR" sz="1600" dirty="0">
                          <a:solidFill>
                            <a:srgbClr val="000000"/>
                          </a:solidFill>
                          <a:latin typeface="Times New Roman"/>
                          <a:ea typeface="Times New Roman"/>
                          <a:cs typeface="Times New Roman"/>
                        </a:rPr>
                        <a:t>yapılar</a:t>
                      </a:r>
                      <a:r>
                        <a:rPr lang="tr-TR" sz="1600" dirty="0" smtClean="0">
                          <a:solidFill>
                            <a:srgbClr val="000000"/>
                          </a:solidFill>
                          <a:latin typeface="Times New Roman"/>
                          <a:ea typeface="Times New Roman"/>
                          <a:cs typeface="Times New Roman"/>
                        </a:rPr>
                        <a:t>.</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800"/>
                        </a:spcAft>
                      </a:pPr>
                      <a:r>
                        <a:rPr lang="tr-TR" sz="1600">
                          <a:solidFill>
                            <a:srgbClr val="000000"/>
                          </a:solidFill>
                          <a:latin typeface="Times New Roman"/>
                          <a:ea typeface="Times New Roman"/>
                          <a:cs typeface="Times New Roman"/>
                        </a:rPr>
                        <a:t>500 TL/m</a:t>
                      </a:r>
                      <a:r>
                        <a:rPr lang="tr-TR" sz="1600" baseline="30000">
                          <a:solidFill>
                            <a:srgbClr val="000000"/>
                          </a:solidFill>
                          <a:latin typeface="Times New Roman"/>
                          <a:ea typeface="Times New Roman"/>
                          <a:cs typeface="Times New Roman"/>
                        </a:rPr>
                        <a:t>2</a:t>
                      </a:r>
                      <a:endParaRPr lang="tr-TR"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6690">
                <a:tc>
                  <a:txBody>
                    <a:bodyPr/>
                    <a:lstStyle/>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r>
                        <a:rPr lang="tr-TR" sz="1600" dirty="0" smtClean="0">
                          <a:solidFill>
                            <a:srgbClr val="000000"/>
                          </a:solidFill>
                          <a:latin typeface="Times New Roman"/>
                          <a:ea typeface="Times New Roman"/>
                          <a:cs typeface="Times New Roman"/>
                        </a:rPr>
                        <a:t>II</a:t>
                      </a:r>
                      <a:r>
                        <a:rPr lang="tr-TR" sz="1600" dirty="0">
                          <a:solidFill>
                            <a:srgbClr val="000000"/>
                          </a:solidFill>
                          <a:latin typeface="Times New Roman"/>
                          <a:ea typeface="Times New Roman"/>
                          <a:cs typeface="Times New Roman"/>
                        </a:rPr>
                        <a:t>.</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800"/>
                        </a:spcAft>
                      </a:pPr>
                      <a:endParaRPr lang="tr-TR" sz="1600" dirty="0" smtClean="0">
                        <a:solidFill>
                          <a:srgbClr val="000000"/>
                        </a:solidFill>
                        <a:latin typeface="Times New Roman"/>
                        <a:ea typeface="Times New Roman"/>
                        <a:cs typeface="Times New Roman"/>
                      </a:endParaRPr>
                    </a:p>
                    <a:p>
                      <a:pPr algn="just">
                        <a:lnSpc>
                          <a:spcPts val="1200"/>
                        </a:lnSpc>
                        <a:spcAft>
                          <a:spcPts val="800"/>
                        </a:spcAft>
                      </a:pPr>
                      <a:r>
                        <a:rPr lang="tr-TR" sz="1600" dirty="0" smtClean="0">
                          <a:solidFill>
                            <a:srgbClr val="000000"/>
                          </a:solidFill>
                          <a:latin typeface="Times New Roman"/>
                          <a:ea typeface="Times New Roman"/>
                          <a:cs typeface="Times New Roman"/>
                        </a:rPr>
                        <a:t>Mimarlık </a:t>
                      </a:r>
                      <a:r>
                        <a:rPr lang="tr-TR" sz="1600" dirty="0">
                          <a:solidFill>
                            <a:srgbClr val="000000"/>
                          </a:solidFill>
                          <a:latin typeface="Times New Roman"/>
                          <a:ea typeface="Times New Roman"/>
                          <a:cs typeface="Times New Roman"/>
                        </a:rPr>
                        <a:t>ve Mühendislik Hizmet </a:t>
                      </a:r>
                      <a:r>
                        <a:rPr lang="tr-TR" sz="1600" dirty="0" smtClean="0">
                          <a:solidFill>
                            <a:srgbClr val="000000"/>
                          </a:solidFill>
                          <a:latin typeface="Times New Roman"/>
                          <a:ea typeface="Times New Roman"/>
                          <a:cs typeface="Times New Roman"/>
                        </a:rPr>
                        <a:t>Bedellerinin</a:t>
                      </a:r>
                    </a:p>
                    <a:p>
                      <a:pPr algn="just">
                        <a:lnSpc>
                          <a:spcPts val="1200"/>
                        </a:lnSpc>
                        <a:spcAft>
                          <a:spcPts val="800"/>
                        </a:spcAft>
                      </a:pPr>
                      <a:r>
                        <a:rPr lang="tr-TR" sz="1600" dirty="0" smtClean="0">
                          <a:solidFill>
                            <a:srgbClr val="000000"/>
                          </a:solidFill>
                          <a:latin typeface="Times New Roman"/>
                          <a:ea typeface="Times New Roman"/>
                          <a:cs typeface="Times New Roman"/>
                        </a:rPr>
                        <a:t> Hesabında </a:t>
                      </a:r>
                      <a:r>
                        <a:rPr lang="tr-TR" sz="1600" dirty="0">
                          <a:solidFill>
                            <a:srgbClr val="000000"/>
                          </a:solidFill>
                          <a:latin typeface="Times New Roman"/>
                          <a:ea typeface="Times New Roman"/>
                          <a:cs typeface="Times New Roman"/>
                        </a:rPr>
                        <a:t>Kullanılacak Yapı Yaklaşık </a:t>
                      </a:r>
                      <a:r>
                        <a:rPr lang="tr-TR" sz="1600" dirty="0" smtClean="0">
                          <a:solidFill>
                            <a:srgbClr val="000000"/>
                          </a:solidFill>
                          <a:latin typeface="Times New Roman"/>
                          <a:ea typeface="Times New Roman"/>
                          <a:cs typeface="Times New Roman"/>
                        </a:rPr>
                        <a:t>Birim</a:t>
                      </a:r>
                    </a:p>
                    <a:p>
                      <a:pPr algn="just">
                        <a:lnSpc>
                          <a:spcPts val="1200"/>
                        </a:lnSpc>
                        <a:spcAft>
                          <a:spcPts val="800"/>
                        </a:spcAft>
                      </a:pPr>
                      <a:r>
                        <a:rPr lang="tr-TR" sz="1600" dirty="0" smtClean="0">
                          <a:solidFill>
                            <a:srgbClr val="000000"/>
                          </a:solidFill>
                          <a:latin typeface="Times New Roman"/>
                          <a:ea typeface="Times New Roman"/>
                          <a:cs typeface="Times New Roman"/>
                        </a:rPr>
                        <a:t> </a:t>
                      </a:r>
                      <a:r>
                        <a:rPr lang="tr-TR" sz="1600" dirty="0">
                          <a:solidFill>
                            <a:srgbClr val="000000"/>
                          </a:solidFill>
                          <a:latin typeface="Times New Roman"/>
                          <a:ea typeface="Times New Roman"/>
                          <a:cs typeface="Times New Roman"/>
                        </a:rPr>
                        <a:t>Maliyetleri Hakkında Tebliğ”in III. sınıfında </a:t>
                      </a:r>
                      <a:r>
                        <a:rPr lang="tr-TR" sz="1600" dirty="0" smtClean="0">
                          <a:solidFill>
                            <a:srgbClr val="000000"/>
                          </a:solidFill>
                          <a:latin typeface="Times New Roman"/>
                          <a:ea typeface="Times New Roman"/>
                          <a:cs typeface="Times New Roman"/>
                        </a:rPr>
                        <a:t>yer</a:t>
                      </a:r>
                    </a:p>
                    <a:p>
                      <a:pPr algn="just">
                        <a:lnSpc>
                          <a:spcPts val="1200"/>
                        </a:lnSpc>
                        <a:spcAft>
                          <a:spcPts val="800"/>
                        </a:spcAft>
                      </a:pPr>
                      <a:r>
                        <a:rPr lang="tr-TR" sz="1600" dirty="0" smtClean="0">
                          <a:solidFill>
                            <a:srgbClr val="000000"/>
                          </a:solidFill>
                          <a:latin typeface="Times New Roman"/>
                          <a:ea typeface="Times New Roman"/>
                          <a:cs typeface="Times New Roman"/>
                        </a:rPr>
                        <a:t> </a:t>
                      </a:r>
                      <a:r>
                        <a:rPr lang="tr-TR" sz="1600" dirty="0">
                          <a:solidFill>
                            <a:srgbClr val="000000"/>
                          </a:solidFill>
                          <a:latin typeface="Times New Roman"/>
                          <a:ea typeface="Times New Roman"/>
                          <a:cs typeface="Times New Roman"/>
                        </a:rPr>
                        <a:t>alan yapılar.</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800"/>
                        </a:spcAft>
                      </a:pPr>
                      <a:r>
                        <a:rPr lang="tr-TR" sz="1600">
                          <a:solidFill>
                            <a:srgbClr val="000000"/>
                          </a:solidFill>
                          <a:latin typeface="Times New Roman"/>
                          <a:ea typeface="Times New Roman"/>
                          <a:cs typeface="Times New Roman"/>
                        </a:rPr>
                        <a:t>1.215 TL/m</a:t>
                      </a:r>
                      <a:r>
                        <a:rPr lang="tr-TR" sz="1600" baseline="30000">
                          <a:solidFill>
                            <a:srgbClr val="000000"/>
                          </a:solidFill>
                          <a:latin typeface="Times New Roman"/>
                          <a:ea typeface="Times New Roman"/>
                          <a:cs typeface="Times New Roman"/>
                        </a:rPr>
                        <a:t>2</a:t>
                      </a:r>
                      <a:endParaRPr lang="tr-TR"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8365">
                <a:tc>
                  <a:txBody>
                    <a:bodyPr/>
                    <a:lstStyle/>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endParaRPr lang="tr-TR" sz="1600" dirty="0" smtClean="0">
                        <a:solidFill>
                          <a:srgbClr val="000000"/>
                        </a:solidFill>
                        <a:latin typeface="Times New Roman"/>
                        <a:ea typeface="Times New Roman"/>
                        <a:cs typeface="Times New Roman"/>
                      </a:endParaRPr>
                    </a:p>
                    <a:p>
                      <a:pPr algn="ctr">
                        <a:lnSpc>
                          <a:spcPts val="1200"/>
                        </a:lnSpc>
                        <a:spcAft>
                          <a:spcPts val="800"/>
                        </a:spcAft>
                      </a:pPr>
                      <a:r>
                        <a:rPr lang="tr-TR" sz="1600" dirty="0" smtClean="0">
                          <a:solidFill>
                            <a:srgbClr val="000000"/>
                          </a:solidFill>
                          <a:latin typeface="Times New Roman"/>
                          <a:ea typeface="Times New Roman"/>
                          <a:cs typeface="Times New Roman"/>
                        </a:rPr>
                        <a:t>III</a:t>
                      </a:r>
                      <a:r>
                        <a:rPr lang="tr-TR" sz="1600" dirty="0">
                          <a:solidFill>
                            <a:srgbClr val="000000"/>
                          </a:solidFill>
                          <a:latin typeface="Times New Roman"/>
                          <a:ea typeface="Times New Roman"/>
                          <a:cs typeface="Times New Roman"/>
                        </a:rPr>
                        <a:t>.</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800"/>
                        </a:spcAft>
                      </a:pPr>
                      <a:endParaRPr lang="tr-TR" sz="1600" dirty="0" smtClean="0">
                        <a:solidFill>
                          <a:srgbClr val="000000"/>
                        </a:solidFill>
                        <a:latin typeface="Times New Roman"/>
                        <a:ea typeface="Times New Roman"/>
                        <a:cs typeface="Times New Roman"/>
                      </a:endParaRPr>
                    </a:p>
                    <a:p>
                      <a:pPr algn="just">
                        <a:lnSpc>
                          <a:spcPts val="1200"/>
                        </a:lnSpc>
                        <a:spcAft>
                          <a:spcPts val="800"/>
                        </a:spcAft>
                      </a:pPr>
                      <a:r>
                        <a:rPr lang="tr-TR" sz="1600" dirty="0" smtClean="0">
                          <a:solidFill>
                            <a:srgbClr val="000000"/>
                          </a:solidFill>
                          <a:latin typeface="Times New Roman"/>
                          <a:ea typeface="Times New Roman"/>
                          <a:cs typeface="Times New Roman"/>
                        </a:rPr>
                        <a:t>Mimarlık </a:t>
                      </a:r>
                      <a:r>
                        <a:rPr lang="tr-TR" sz="1600" dirty="0">
                          <a:solidFill>
                            <a:srgbClr val="000000"/>
                          </a:solidFill>
                          <a:latin typeface="Times New Roman"/>
                          <a:ea typeface="Times New Roman"/>
                          <a:cs typeface="Times New Roman"/>
                        </a:rPr>
                        <a:t>ve Mühendislik Hizmet </a:t>
                      </a:r>
                      <a:r>
                        <a:rPr lang="tr-TR" sz="1600" dirty="0" smtClean="0">
                          <a:solidFill>
                            <a:srgbClr val="000000"/>
                          </a:solidFill>
                          <a:latin typeface="Times New Roman"/>
                          <a:ea typeface="Times New Roman"/>
                          <a:cs typeface="Times New Roman"/>
                        </a:rPr>
                        <a:t>Bedellerinin</a:t>
                      </a:r>
                    </a:p>
                    <a:p>
                      <a:pPr algn="just">
                        <a:lnSpc>
                          <a:spcPts val="1200"/>
                        </a:lnSpc>
                        <a:spcAft>
                          <a:spcPts val="800"/>
                        </a:spcAft>
                      </a:pPr>
                      <a:r>
                        <a:rPr lang="tr-TR" sz="1600" dirty="0" smtClean="0">
                          <a:solidFill>
                            <a:srgbClr val="000000"/>
                          </a:solidFill>
                          <a:latin typeface="Times New Roman"/>
                          <a:ea typeface="Times New Roman"/>
                          <a:cs typeface="Times New Roman"/>
                        </a:rPr>
                        <a:t> </a:t>
                      </a:r>
                      <a:r>
                        <a:rPr lang="tr-TR" sz="1600" dirty="0">
                          <a:solidFill>
                            <a:srgbClr val="000000"/>
                          </a:solidFill>
                          <a:latin typeface="Times New Roman"/>
                          <a:ea typeface="Times New Roman"/>
                          <a:cs typeface="Times New Roman"/>
                        </a:rPr>
                        <a:t>Hesabında Kullanılacak Yapı Yaklaşık </a:t>
                      </a:r>
                      <a:r>
                        <a:rPr lang="tr-TR" sz="1600" dirty="0" smtClean="0">
                          <a:solidFill>
                            <a:srgbClr val="000000"/>
                          </a:solidFill>
                          <a:latin typeface="Times New Roman"/>
                          <a:ea typeface="Times New Roman"/>
                          <a:cs typeface="Times New Roman"/>
                        </a:rPr>
                        <a:t>Birim</a:t>
                      </a:r>
                    </a:p>
                    <a:p>
                      <a:pPr algn="just">
                        <a:lnSpc>
                          <a:spcPts val="1200"/>
                        </a:lnSpc>
                        <a:spcAft>
                          <a:spcPts val="800"/>
                        </a:spcAft>
                      </a:pPr>
                      <a:r>
                        <a:rPr lang="tr-TR" sz="1600" dirty="0" smtClean="0">
                          <a:solidFill>
                            <a:srgbClr val="000000"/>
                          </a:solidFill>
                          <a:latin typeface="Times New Roman"/>
                          <a:ea typeface="Times New Roman"/>
                          <a:cs typeface="Times New Roman"/>
                        </a:rPr>
                        <a:t> </a:t>
                      </a:r>
                      <a:r>
                        <a:rPr lang="tr-TR" sz="1600" dirty="0">
                          <a:solidFill>
                            <a:srgbClr val="000000"/>
                          </a:solidFill>
                          <a:latin typeface="Times New Roman"/>
                          <a:ea typeface="Times New Roman"/>
                          <a:cs typeface="Times New Roman"/>
                        </a:rPr>
                        <a:t>Maliyetleri Hakkında Tebliğ”in IV ve </a:t>
                      </a:r>
                      <a:r>
                        <a:rPr lang="tr-TR" sz="1600" dirty="0" smtClean="0">
                          <a:solidFill>
                            <a:srgbClr val="000000"/>
                          </a:solidFill>
                          <a:latin typeface="Times New Roman"/>
                          <a:ea typeface="Times New Roman"/>
                          <a:cs typeface="Times New Roman"/>
                        </a:rPr>
                        <a:t>V.</a:t>
                      </a:r>
                    </a:p>
                    <a:p>
                      <a:pPr algn="just">
                        <a:lnSpc>
                          <a:spcPts val="1200"/>
                        </a:lnSpc>
                        <a:spcAft>
                          <a:spcPts val="800"/>
                        </a:spcAft>
                      </a:pPr>
                      <a:r>
                        <a:rPr lang="tr-TR" sz="1600" dirty="0" smtClean="0">
                          <a:solidFill>
                            <a:srgbClr val="000000"/>
                          </a:solidFill>
                          <a:latin typeface="Times New Roman"/>
                          <a:ea typeface="Times New Roman"/>
                          <a:cs typeface="Times New Roman"/>
                        </a:rPr>
                        <a:t> </a:t>
                      </a:r>
                      <a:r>
                        <a:rPr lang="tr-TR" sz="1600" dirty="0">
                          <a:solidFill>
                            <a:srgbClr val="000000"/>
                          </a:solidFill>
                          <a:latin typeface="Times New Roman"/>
                          <a:ea typeface="Times New Roman"/>
                          <a:cs typeface="Times New Roman"/>
                        </a:rPr>
                        <a:t>sınıflarında yer alan yapılar.</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800"/>
                        </a:spcAft>
                      </a:pPr>
                      <a:r>
                        <a:rPr lang="tr-TR" sz="1600" dirty="0">
                          <a:solidFill>
                            <a:srgbClr val="000000"/>
                          </a:solidFill>
                          <a:latin typeface="Times New Roman"/>
                          <a:ea typeface="Times New Roman"/>
                          <a:cs typeface="Times New Roman"/>
                        </a:rPr>
                        <a:t>2.410 TL/m</a:t>
                      </a:r>
                      <a:r>
                        <a:rPr lang="tr-TR" sz="1600" baseline="30000" dirty="0">
                          <a:solidFill>
                            <a:srgbClr val="000000"/>
                          </a:solidFill>
                          <a:latin typeface="Times New Roman"/>
                          <a:ea typeface="Times New Roman"/>
                          <a:cs typeface="Times New Roman"/>
                        </a:rPr>
                        <a:t>2</a:t>
                      </a:r>
                      <a:endParaRPr lang="tr-TR"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397726" y="509451"/>
            <a:ext cx="10215153" cy="6139543"/>
          </a:xfrm>
        </p:spPr>
        <p:txBody>
          <a:bodyPr>
            <a:normAutofit fontScale="40000" lnSpcReduction="20000"/>
          </a:bodyPr>
          <a:lstStyle/>
          <a:p>
            <a:pPr algn="just"/>
            <a:r>
              <a:rPr lang="tr-TR" sz="8800" dirty="0" smtClean="0">
                <a:solidFill>
                  <a:schemeClr val="tx1"/>
                </a:solidFill>
                <a:latin typeface="Times New Roman" pitchFamily="18" charset="0"/>
                <a:cs typeface="Times New Roman" pitchFamily="18" charset="0"/>
              </a:rPr>
              <a:t>-	</a:t>
            </a:r>
            <a:r>
              <a:rPr lang="tr-TR" sz="8800" dirty="0" smtClean="0"/>
              <a:t> </a:t>
            </a:r>
            <a:r>
              <a:rPr lang="tr-TR" sz="6800" dirty="0" smtClean="0">
                <a:solidFill>
                  <a:schemeClr val="tx1"/>
                </a:solidFill>
                <a:latin typeface="Times New Roman" pitchFamily="18" charset="0"/>
                <a:cs typeface="Times New Roman" pitchFamily="18" charset="0"/>
              </a:rPr>
              <a:t>Yapı denetimi hizmet bedeli, hizmet bedeline esas yapı yaklaşık 	maliyeti ile hizmet bedeline esas oranın çarpımı suretiyle elde edilen 	bedeldir. Bu bedele, katma değer vergisi ile yapı denetim kuruluşu 	tarafından talep edilen ve taşıyıcı sisteme ilişkin olmayan malzeme 	ve imalâtlar konusunda yapı müteahhidince yaptırılacak olan 	laboratuvar deneylerinin masrafları dâhil olmayıp, bu bedeller yapı 	sahibince ayrıca karşılanır.</a:t>
            </a:r>
          </a:p>
          <a:p>
            <a:pPr algn="just"/>
            <a:r>
              <a:rPr lang="tr-TR" sz="6800" dirty="0" smtClean="0">
                <a:solidFill>
                  <a:schemeClr val="tx1"/>
                </a:solidFill>
                <a:latin typeface="Times New Roman" pitchFamily="18" charset="0"/>
                <a:cs typeface="Times New Roman" pitchFamily="18" charset="0"/>
              </a:rPr>
              <a:t>-	Hizmet bedeline esas yapı yaklaşık maliyeti bu maddede belirlenen 	birim maliyet ile yapı inşaat alanının çarpımından bulunur.</a:t>
            </a:r>
          </a:p>
          <a:p>
            <a:pPr algn="just"/>
            <a:r>
              <a:rPr lang="tr-TR" sz="6800" dirty="0" smtClean="0">
                <a:solidFill>
                  <a:schemeClr val="tx1"/>
                </a:solidFill>
                <a:latin typeface="Times New Roman" pitchFamily="18" charset="0"/>
                <a:cs typeface="Times New Roman" pitchFamily="18" charset="0"/>
              </a:rPr>
              <a:t>-	Üçüncü fıkrada belirtilen Tebliğdeki sınıflarda yer almayan yapıların 	gruplarının belirlenmesi için öncelikle yapının metraja dayalı 	maliyeti hesaplanarak bu bedel yapı inşaat alanına bölünür; bu 	bölümden elde edilen sonuç bu maddede belirlenen birim 	maliyetlerden hangisine yakınsa, yapının grubu yakın olan birim 	maliyetin ait olduğu grup kabul edilir. Bu hesaplamalar proje 	müelliflerince yapılır ve ilgili idarece onaylanır</a:t>
            </a:r>
          </a:p>
          <a:p>
            <a:pPr algn="just"/>
            <a:endParaRPr lang="tr-TR" sz="8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 xmlns:a16="http://schemas.microsoft.com/office/drawing/2014/main" id="{1ACA2D32-0CBD-44CA-9E06-991939C4AF9E}"/>
              </a:ext>
            </a:extLst>
          </p:cNvPr>
          <p:cNvSpPr>
            <a:spLocks noGrp="1"/>
          </p:cNvSpPr>
          <p:nvPr>
            <p:ph type="subTitle" idx="1"/>
          </p:nvPr>
        </p:nvSpPr>
        <p:spPr>
          <a:xfrm>
            <a:off x="1397726" y="509451"/>
            <a:ext cx="10215153" cy="6139543"/>
          </a:xfrm>
        </p:spPr>
        <p:txBody>
          <a:bodyPr>
            <a:normAutofit fontScale="32500" lnSpcReduction="20000"/>
          </a:bodyPr>
          <a:lstStyle/>
          <a:p>
            <a:pPr algn="just"/>
            <a:r>
              <a:rPr lang="tr-TR" sz="8800" dirty="0" smtClean="0">
                <a:solidFill>
                  <a:schemeClr val="tx1"/>
                </a:solidFill>
                <a:latin typeface="Times New Roman" pitchFamily="18" charset="0"/>
                <a:cs typeface="Times New Roman" pitchFamily="18" charset="0"/>
              </a:rPr>
              <a:t>	</a:t>
            </a:r>
            <a:r>
              <a:rPr lang="tr-TR" sz="8800" b="1" dirty="0" smtClean="0">
                <a:solidFill>
                  <a:schemeClr val="tx1"/>
                </a:solidFill>
                <a:latin typeface="Times New Roman" pitchFamily="18" charset="0"/>
                <a:cs typeface="Times New Roman" pitchFamily="18" charset="0"/>
              </a:rPr>
              <a:t>Yönetmelik Değişikliği İle Belirlenen Diğer Hükümler;</a:t>
            </a:r>
          </a:p>
          <a:p>
            <a:pPr algn="just"/>
            <a:endParaRPr lang="tr-TR" sz="8800" b="1" dirty="0" smtClean="0">
              <a:solidFill>
                <a:schemeClr val="tx1"/>
              </a:solidFill>
              <a:latin typeface="Times New Roman" pitchFamily="18" charset="0"/>
              <a:cs typeface="Times New Roman" pitchFamily="18" charset="0"/>
            </a:endParaRPr>
          </a:p>
          <a:p>
            <a:pPr algn="just"/>
            <a:r>
              <a:rPr lang="tr-TR" sz="6800" dirty="0" smtClean="0">
                <a:solidFill>
                  <a:schemeClr val="tx1"/>
                </a:solidFill>
                <a:latin typeface="Times New Roman" pitchFamily="18" charset="0"/>
                <a:cs typeface="Times New Roman" pitchFamily="18" charset="0"/>
              </a:rPr>
              <a:t>-	01/01/2019 tarihine dek valilik binası esas alınarak 200 	</a:t>
            </a:r>
            <a:r>
              <a:rPr lang="tr-TR" sz="6800" dirty="0" err="1" smtClean="0">
                <a:solidFill>
                  <a:schemeClr val="tx1"/>
                </a:solidFill>
                <a:latin typeface="Times New Roman" pitchFamily="18" charset="0"/>
                <a:cs typeface="Times New Roman" pitchFamily="18" charset="0"/>
              </a:rPr>
              <a:t>km’ye</a:t>
            </a:r>
            <a:r>
              <a:rPr lang="tr-TR" sz="6800" dirty="0" smtClean="0">
                <a:solidFill>
                  <a:schemeClr val="tx1"/>
                </a:solidFill>
                <a:latin typeface="Times New Roman" pitchFamily="18" charset="0"/>
                <a:cs typeface="Times New Roman" pitchFamily="18" charset="0"/>
              </a:rPr>
              <a:t> kadar diğer illerde 	faaliyet gösteren yapı denetim 	kuruluşlarının o illerde bu tarihten itibaren yeni iş 	almasına izin verilmez, sorumluluğunda bulunan işlerde 	ise iş sorumluluğundan 	düşene kadar denetimine devam etmesine izin verilir.</a:t>
            </a:r>
          </a:p>
          <a:p>
            <a:pPr algn="just">
              <a:buFontTx/>
              <a:buChar char="-"/>
            </a:pPr>
            <a:endParaRPr lang="tr-TR" sz="6800" dirty="0" smtClean="0">
              <a:solidFill>
                <a:schemeClr val="tx1"/>
              </a:solidFill>
              <a:latin typeface="Times New Roman" pitchFamily="18" charset="0"/>
              <a:cs typeface="Times New Roman" pitchFamily="18" charset="0"/>
            </a:endParaRPr>
          </a:p>
          <a:p>
            <a:pPr algn="just"/>
            <a:r>
              <a:rPr lang="tr-TR" sz="6800" dirty="0" smtClean="0">
                <a:solidFill>
                  <a:schemeClr val="tx1"/>
                </a:solidFill>
                <a:latin typeface="Times New Roman" pitchFamily="18" charset="0"/>
                <a:cs typeface="Times New Roman" pitchFamily="18" charset="0"/>
              </a:rPr>
              <a:t> -	01/01/2019 tarihinden önce imzalanan yapı denetimi hizmet sözleşmeleri geçerli 	olup, bu sözleşmeye ilişkin 	işlemler ile sona ermesine ilişkin hususlarda sözleşme 	hükümlerine göre hareket edilir.</a:t>
            </a:r>
          </a:p>
          <a:p>
            <a:pPr algn="just">
              <a:buFontTx/>
              <a:buChar char="-"/>
            </a:pPr>
            <a:endParaRPr lang="tr-TR" sz="6800" dirty="0" smtClean="0">
              <a:solidFill>
                <a:schemeClr val="tx1"/>
              </a:solidFill>
              <a:latin typeface="Times New Roman" pitchFamily="18" charset="0"/>
              <a:cs typeface="Times New Roman" pitchFamily="18" charset="0"/>
            </a:endParaRPr>
          </a:p>
          <a:p>
            <a:pPr algn="just"/>
            <a:r>
              <a:rPr lang="tr-TR" sz="6800" dirty="0" smtClean="0">
                <a:solidFill>
                  <a:schemeClr val="tx1"/>
                </a:solidFill>
                <a:latin typeface="Times New Roman" pitchFamily="18" charset="0"/>
                <a:cs typeface="Times New Roman" pitchFamily="18" charset="0"/>
              </a:rPr>
              <a:t>-	01/01/2019 tarihinden önce imzalanan yapı denetim 	hizmet 	sözleşmelerinin 	feshinde 21 inci maddesinin üçüncü ve dördüncü fıkrası hükümleri uygulanmaz</a:t>
            </a:r>
          </a:p>
          <a:p>
            <a:pPr algn="just">
              <a:buFontTx/>
              <a:buChar char="-"/>
            </a:pPr>
            <a:endParaRPr lang="tr-TR" sz="6800" dirty="0" smtClean="0">
              <a:solidFill>
                <a:schemeClr val="tx1"/>
              </a:solidFill>
              <a:latin typeface="Times New Roman" pitchFamily="18" charset="0"/>
              <a:cs typeface="Times New Roman" pitchFamily="18" charset="0"/>
            </a:endParaRPr>
          </a:p>
          <a:p>
            <a:pPr algn="just"/>
            <a:r>
              <a:rPr lang="tr-TR" sz="6800" dirty="0" smtClean="0">
                <a:solidFill>
                  <a:schemeClr val="tx1"/>
                </a:solidFill>
                <a:latin typeface="Times New Roman" pitchFamily="18" charset="0"/>
                <a:cs typeface="Times New Roman" pitchFamily="18" charset="0"/>
              </a:rPr>
              <a:t>-	Yapı denetim kuruluşunda çalışmakta olan denetim elemanları 17 </a:t>
            </a:r>
            <a:r>
              <a:rPr lang="tr-TR" sz="6800" dirty="0" err="1" smtClean="0">
                <a:solidFill>
                  <a:schemeClr val="tx1"/>
                </a:solidFill>
                <a:latin typeface="Times New Roman" pitchFamily="18" charset="0"/>
                <a:cs typeface="Times New Roman" pitchFamily="18" charset="0"/>
              </a:rPr>
              <a:t>nci</a:t>
            </a:r>
            <a:r>
              <a:rPr lang="tr-TR" sz="6800" dirty="0" smtClean="0">
                <a:solidFill>
                  <a:schemeClr val="tx1"/>
                </a:solidFill>
                <a:latin typeface="Times New Roman" pitchFamily="18" charset="0"/>
                <a:cs typeface="Times New Roman" pitchFamily="18" charset="0"/>
              </a:rPr>
              <a:t> maddedeki 	istisnalar hariç, 1/1/2019 tarihinden itibaren 3 ay içinde yerleşim yeri adreslerini 	denetim faaliyeti yürüttükleri ile almazlarsa söz konusu denetim elemanlarının bu 	faaliyetlerine devam etmesine Bakanlıkça izin verilmez.</a:t>
            </a:r>
          </a:p>
          <a:p>
            <a:pPr algn="just">
              <a:buFontTx/>
              <a:buChar char="-"/>
            </a:pPr>
            <a:endParaRPr lang="tr-TR" sz="6800" dirty="0" smtClean="0">
              <a:solidFill>
                <a:schemeClr val="tx1"/>
              </a:solidFill>
              <a:latin typeface="Times New Roman" pitchFamily="18" charset="0"/>
              <a:cs typeface="Times New Roman" pitchFamily="18" charset="0"/>
            </a:endParaRPr>
          </a:p>
        </p:txBody>
      </p:sp>
      <p:sp>
        <p:nvSpPr>
          <p:cNvPr id="4" name="Unvan 1">
            <a:extLst>
              <a:ext uri="{FF2B5EF4-FFF2-40B4-BE49-F238E27FC236}">
                <a16:creationId xmlns="" xmlns:a16="http://schemas.microsoft.com/office/drawing/2014/main" id="{38383C08-E25E-40B9-B73F-5034451EF9D3}"/>
              </a:ext>
            </a:extLst>
          </p:cNvPr>
          <p:cNvSpPr txBox="1">
            <a:spLocks/>
          </p:cNvSpPr>
          <p:nvPr/>
        </p:nvSpPr>
        <p:spPr>
          <a:xfrm>
            <a:off x="1403760" y="2811884"/>
            <a:ext cx="7603958" cy="6055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sz="2400" b="1" dirty="0">
              <a:solidFill>
                <a:schemeClr val="accent4"/>
              </a:solidFill>
              <a:effectLst>
                <a:outerShdw blurRad="38100" dist="38100" dir="2700000" algn="tl">
                  <a:srgbClr val="000000">
                    <a:alpha val="43137"/>
                  </a:srgbClr>
                </a:outerShdw>
              </a:effectLst>
            </a:endParaRPr>
          </a:p>
        </p:txBody>
      </p:sp>
      <p:pic>
        <p:nvPicPr>
          <p:cNvPr id="5" name="Resim 4"/>
          <p:cNvPicPr>
            <a:picLocks noChangeAspect="1"/>
          </p:cNvPicPr>
          <p:nvPr/>
        </p:nvPicPr>
        <p:blipFill rotWithShape="1">
          <a:blip r:embed="rId2" cstate="print">
            <a:extLst>
              <a:ext uri="{28A0092B-C50C-407E-A947-70E740481C1C}">
                <a14:useLocalDpi xmlns="" xmlns:a14="http://schemas.microsoft.com/office/drawing/2010/main" val="0"/>
              </a:ext>
            </a:extLst>
          </a:blip>
          <a:srcRect l="17617" t="2801" r="18522" b="18790"/>
          <a:stretch/>
        </p:blipFill>
        <p:spPr>
          <a:xfrm>
            <a:off x="20216" y="24492"/>
            <a:ext cx="1292889" cy="1248306"/>
          </a:xfrm>
          <a:prstGeom prst="rect">
            <a:avLst/>
          </a:prstGeom>
        </p:spPr>
      </p:pic>
    </p:spTree>
    <p:extLst>
      <p:ext uri="{BB962C8B-B14F-4D97-AF65-F5344CB8AC3E}">
        <p14:creationId xmlns="" xmlns:p14="http://schemas.microsoft.com/office/powerpoint/2010/main" val="1596295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2624</TotalTime>
  <Words>784</Words>
  <Application>Microsoft Office PowerPoint</Application>
  <PresentationFormat>Özel</PresentationFormat>
  <Paragraphs>197</Paragraphs>
  <Slides>25</Slides>
  <Notes>1</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Yüzeyler</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YAPI SAHİPLERİ İLE YAPI DENETİMİ HİZMET SÖZLEŞMESİ İMZALAYACAK  YAPI DENETİM KURULUŞLARININ ELEKTRONİK ORTAMDA BELİRLENMESİNE İLİŞKİN  AKIŞ ŞEMASI</vt:lpstr>
      <vt:lpstr>Slayt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Yapı Denetim Firmaları Şantiye Dağıtım Modeli</dc:title>
  <dc:creator>İlker DURU</dc:creator>
  <cp:lastModifiedBy>Samsung</cp:lastModifiedBy>
  <cp:revision>203</cp:revision>
  <dcterms:created xsi:type="dcterms:W3CDTF">2018-06-05T18:26:15Z</dcterms:created>
  <dcterms:modified xsi:type="dcterms:W3CDTF">2019-03-03T12:14:46Z</dcterms:modified>
</cp:coreProperties>
</file>