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80" r:id="rId2"/>
    <p:sldId id="256" r:id="rId3"/>
    <p:sldId id="262" r:id="rId4"/>
    <p:sldId id="279" r:id="rId5"/>
    <p:sldId id="263" r:id="rId6"/>
    <p:sldId id="264" r:id="rId7"/>
    <p:sldId id="259" r:id="rId8"/>
    <p:sldId id="260" r:id="rId9"/>
    <p:sldId id="25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F80FE-4995-4960-94D2-7B0C568FCF2C}" type="datetimeFigureOut">
              <a:rPr lang="tr-TR" smtClean="0"/>
              <a:t>5.03.2019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56CE4-620B-4E5D-BDF2-60F8B57FD6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15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AA76A-7857-44B8-9693-EC3FC7496E9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0041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33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 bwMode="auto">
          <a:xfrm>
            <a:off x="1095628" y="2721067"/>
            <a:ext cx="103632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tr-TR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891599" y="1187730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YAPI İŞLERİ GENEL MÜDÜRLÜĞÜ</a:t>
            </a:r>
          </a:p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YAPI DENETİMİ DAİRESİ BAŞKANLIĞI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79759" y="4807783"/>
            <a:ext cx="9252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ELEKTRONİK BETON İZLEME SİSTEMİ </a:t>
            </a:r>
            <a:endParaRPr lang="tr-TR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DENİZLİ / MART 2019</a:t>
            </a:r>
            <a:endParaRPr lang="tr-TR" sz="2400" dirty="0"/>
          </a:p>
        </p:txBody>
      </p:sp>
      <p:pic>
        <p:nvPicPr>
          <p:cNvPr id="12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1"/>
            <a:ext cx="3180184" cy="3070521"/>
          </a:xfrm>
          <a:prstGeom prst="rect">
            <a:avLst/>
          </a:prstGeom>
        </p:spPr>
      </p:pic>
      <p:pic>
        <p:nvPicPr>
          <p:cNvPr id="13" name="İçerik Yer Tutucusu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37" y="2251545"/>
            <a:ext cx="2205656" cy="23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295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048000" y="1243787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dirty="0" smtClean="0"/>
              <a:t>YAPI İŞLERİ GENEL MÜDÜRLÜĞÜ</a:t>
            </a:r>
            <a:endParaRPr lang="tr-TR" sz="3200" dirty="0"/>
          </a:p>
          <a:p>
            <a:pPr algn="ctr"/>
            <a:r>
              <a:rPr lang="tr-TR" sz="2800" dirty="0"/>
              <a:t>TEŞEKKÜR </a:t>
            </a:r>
            <a:r>
              <a:rPr lang="tr-TR" sz="2800" dirty="0" smtClean="0"/>
              <a:t>EDERİZ</a:t>
            </a:r>
            <a:endParaRPr lang="tr-TR" sz="2800" dirty="0"/>
          </a:p>
          <a:p>
            <a:pPr algn="ctr"/>
            <a:endParaRPr lang="tr-TR" sz="2000" b="1" u="sng" dirty="0">
              <a:cs typeface="Arial" pitchFamily="34" charset="0"/>
            </a:endParaRPr>
          </a:p>
          <a:p>
            <a:pPr algn="ctr"/>
            <a:endParaRPr lang="tr-TR" sz="2000" b="1" u="sng" dirty="0">
              <a:cs typeface="Arial" pitchFamily="34" charset="0"/>
            </a:endParaRPr>
          </a:p>
          <a:p>
            <a:pPr algn="ctr"/>
            <a:endParaRPr lang="tr-TR" sz="2000" b="1" u="sng" dirty="0">
              <a:cs typeface="Arial" pitchFamily="34" charset="0"/>
            </a:endParaRPr>
          </a:p>
          <a:p>
            <a:pPr algn="ctr"/>
            <a:endParaRPr lang="tr-TR" sz="2000" b="1" u="sng" dirty="0">
              <a:cs typeface="Arial" pitchFamily="34" charset="0"/>
            </a:endParaRPr>
          </a:p>
          <a:p>
            <a:pPr algn="ctr"/>
            <a:r>
              <a:rPr lang="tr-TR" b="1" u="sng" dirty="0" smtClean="0">
                <a:cs typeface="Arial" pitchFamily="34" charset="0"/>
              </a:rPr>
              <a:t>Hazırlayanlar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İrşade AYDOĞDU GÜRBÜZ </a:t>
            </a:r>
          </a:p>
          <a:p>
            <a:pPr algn="ctr"/>
            <a:endParaRPr lang="tr-TR" dirty="0" smtClean="0"/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2617929"/>
            <a:ext cx="3295216" cy="10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449870" y="1396803"/>
            <a:ext cx="7766936" cy="753924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EBİS NEDİR?</a:t>
            </a:r>
          </a:p>
        </p:txBody>
      </p:sp>
      <p:sp>
        <p:nvSpPr>
          <p:cNvPr id="12" name="Alt Başlık 8"/>
          <p:cNvSpPr txBox="1">
            <a:spLocks/>
          </p:cNvSpPr>
          <p:nvPr/>
        </p:nvSpPr>
        <p:spPr>
          <a:xfrm>
            <a:off x="2449870" y="2499861"/>
            <a:ext cx="5829607" cy="16814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 Beton İzleme Sistemi</a:t>
            </a:r>
            <a:r>
              <a:rPr lang="tr-TR" sz="1600" b="1" dirty="0">
                <a:solidFill>
                  <a:srgbClr val="C00000"/>
                </a:solidFill>
              </a:rPr>
              <a:t>; </a:t>
            </a:r>
            <a:r>
              <a:rPr lang="tr-TR" sz="1600" b="1" dirty="0" smtClean="0">
                <a:solidFill>
                  <a:schemeClr val="tx1"/>
                </a:solidFill>
              </a:rPr>
              <a:t>4708 sayılı</a:t>
            </a:r>
            <a:r>
              <a:rPr lang="tr-TR" sz="1600" b="1" dirty="0" smtClean="0">
                <a:solidFill>
                  <a:srgbClr val="C00000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Yapı Denetim Kanununa tâbi </a:t>
            </a:r>
            <a:r>
              <a:rPr lang="tr-TR" sz="1600" b="1" dirty="0">
                <a:solidFill>
                  <a:schemeClr val="tx1"/>
                </a:solidFill>
              </a:rPr>
              <a:t>yapılarda kullanılan betona ilişkin taze beton numunelerinin takibini içeren bir sistemdir. </a:t>
            </a:r>
            <a:r>
              <a:rPr lang="tr-TR" sz="1600" b="1" dirty="0" smtClean="0">
                <a:solidFill>
                  <a:schemeClr val="tx1"/>
                </a:solidFill>
              </a:rPr>
              <a:t>Bakanlığımız ile Savunma Sanayii Başkanlığı arasında imzalanan protokol kapsamında Bakanlığımız ve </a:t>
            </a:r>
            <a:r>
              <a:rPr lang="tr-TR" sz="1600" b="1" dirty="0" err="1" smtClean="0">
                <a:solidFill>
                  <a:schemeClr val="tx1"/>
                </a:solidFill>
              </a:rPr>
              <a:t>Aselsannet</a:t>
            </a:r>
            <a:r>
              <a:rPr lang="tr-TR" sz="1600" b="1" dirty="0" smtClean="0">
                <a:solidFill>
                  <a:schemeClr val="tx1"/>
                </a:solidFill>
              </a:rPr>
              <a:t> eliyle yürütülmektedir. </a:t>
            </a:r>
          </a:p>
          <a:p>
            <a:pPr algn="just"/>
            <a:endParaRPr lang="tr-TR" sz="1600" b="1" dirty="0">
              <a:solidFill>
                <a:schemeClr val="tx1"/>
              </a:solidFill>
            </a:endParaRPr>
          </a:p>
          <a:p>
            <a:pPr algn="just"/>
            <a:endParaRPr lang="tr-TR" sz="1600" b="1" dirty="0" smtClean="0">
              <a:solidFill>
                <a:schemeClr val="tx1"/>
              </a:solidFill>
            </a:endParaRPr>
          </a:p>
          <a:p>
            <a:pPr algn="just"/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211528" y="975360"/>
            <a:ext cx="3097832" cy="57912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BETON KIRIM CİHAZI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901359"/>
            <a:ext cx="3984172" cy="42723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442463" y="2532581"/>
            <a:ext cx="4846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Projede kullanılacak Beton presleri </a:t>
            </a:r>
            <a:r>
              <a:rPr lang="tr-TR" dirty="0" err="1" smtClean="0"/>
              <a:t>Aselsannet</a:t>
            </a:r>
            <a:r>
              <a:rPr lang="tr-TR" dirty="0" smtClean="0"/>
              <a:t> tarafından özel olarak üretilmiş olup, içerisinde RFID okuyucular, görüntü kameraları, güç kaynağı ve kalibrasyona müdahaleyi öneyen bir anahtar kilit sistemi yer almaktadır.</a:t>
            </a:r>
          </a:p>
          <a:p>
            <a:endParaRPr lang="tr-TR" dirty="0"/>
          </a:p>
          <a:p>
            <a:r>
              <a:rPr lang="tr-TR" dirty="0" smtClean="0"/>
              <a:t>1200 kg ağırlığında ki cihazın 3000KN basınç kapasitesi bulunmaktadır.</a:t>
            </a:r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39" y="1535420"/>
            <a:ext cx="3890068" cy="41673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7" y="3854874"/>
            <a:ext cx="5125463" cy="2648698"/>
          </a:xfrm>
          <a:prstGeom prst="rect">
            <a:avLst/>
          </a:prstGeom>
        </p:spPr>
      </p:pic>
      <p:grpSp>
        <p:nvGrpSpPr>
          <p:cNvPr id="11" name="Grup 10"/>
          <p:cNvGrpSpPr/>
          <p:nvPr/>
        </p:nvGrpSpPr>
        <p:grpSpPr>
          <a:xfrm>
            <a:off x="1057854" y="1775201"/>
            <a:ext cx="2466743" cy="1635777"/>
            <a:chOff x="3547906" y="1292273"/>
            <a:chExt cx="3218654" cy="184653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5658" y="1339423"/>
              <a:ext cx="3103151" cy="1752241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3547906" y="1292273"/>
              <a:ext cx="3218654" cy="1846539"/>
            </a:xfrm>
            <a:prstGeom prst="rect">
              <a:avLst/>
            </a:prstGeom>
            <a:noFill/>
            <a:ln w="28575">
              <a:solidFill>
                <a:srgbClr val="0675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4" name="Dirsek Bağlayıcısı 13"/>
          <p:cNvCxnSpPr>
            <a:endCxn id="13" idx="2"/>
          </p:cNvCxnSpPr>
          <p:nvPr/>
        </p:nvCxnSpPr>
        <p:spPr>
          <a:xfrm rot="16200000" flipV="1">
            <a:off x="1792017" y="3910187"/>
            <a:ext cx="2232664" cy="123424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4632006" y="1400993"/>
            <a:ext cx="267157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EBIS üzerinde tanımlı kullanıcı adı ve şifre ile cihaz üzerindeki sanal klavye kullanılarak giriş işlemi gerçekleştirilir.</a:t>
            </a:r>
          </a:p>
        </p:txBody>
      </p:sp>
    </p:spTree>
    <p:extLst>
      <p:ext uri="{BB962C8B-B14F-4D97-AF65-F5344CB8AC3E}">
        <p14:creationId xmlns:p14="http://schemas.microsoft.com/office/powerpoint/2010/main" val="33994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3330406" y="1114717"/>
            <a:ext cx="3005080" cy="4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</a:rPr>
              <a:t>MOBİL UYGULAMA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85" y="2278292"/>
            <a:ext cx="2479561" cy="248362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06239" y="2480266"/>
            <a:ext cx="4950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Yine </a:t>
            </a:r>
            <a:r>
              <a:rPr lang="tr-TR" dirty="0" err="1" smtClean="0"/>
              <a:t>Aselsannet</a:t>
            </a:r>
            <a:r>
              <a:rPr lang="tr-TR" dirty="0" smtClean="0"/>
              <a:t> tarafından mobil bir EBİS uygulaması yazılmış olup, tablet ve telefonlar üzerinden bağlanılabilecektir.</a:t>
            </a:r>
          </a:p>
          <a:p>
            <a:r>
              <a:rPr lang="tr-TR" dirty="0" smtClean="0"/>
              <a:t>Uygulama  </a:t>
            </a:r>
            <a:r>
              <a:rPr lang="tr-TR" dirty="0" err="1" smtClean="0"/>
              <a:t>android</a:t>
            </a:r>
            <a:r>
              <a:rPr lang="tr-TR" dirty="0" smtClean="0"/>
              <a:t> veya </a:t>
            </a:r>
            <a:r>
              <a:rPr lang="tr-TR" dirty="0" err="1" smtClean="0"/>
              <a:t>apple</a:t>
            </a:r>
            <a:r>
              <a:rPr lang="tr-TR" dirty="0" smtClean="0"/>
              <a:t> marketlerden ücretsiz indirilerek kişiye özel kullanıcı adı ve şifre ile kullanılabilecektir.</a:t>
            </a:r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36913" y="4997043"/>
            <a:ext cx="792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Mobil uygulama üzerinden numune alma, numune şahitliği, şantiye çıkışı ve </a:t>
            </a:r>
            <a:r>
              <a:rPr lang="tr-TR" dirty="0" err="1" smtClean="0"/>
              <a:t>kürleme</a:t>
            </a:r>
            <a:r>
              <a:rPr lang="tr-TR" dirty="0" smtClean="0"/>
              <a:t> işlemleri gerçekleştirilecektir.</a:t>
            </a:r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053397" y="1251065"/>
            <a:ext cx="2260254" cy="1662544"/>
            <a:chOff x="452384" y="2160970"/>
            <a:chExt cx="2926082" cy="2152298"/>
          </a:xfrm>
        </p:grpSpPr>
        <p:pic>
          <p:nvPicPr>
            <p:cNvPr id="5" name="Resim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2384" y="2160970"/>
              <a:ext cx="2926082" cy="215229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416875" y="2942316"/>
              <a:ext cx="634693" cy="6346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</p:grpSp>
      <p:sp>
        <p:nvSpPr>
          <p:cNvPr id="7" name="Metin kutusu 6"/>
          <p:cNvSpPr txBox="1"/>
          <p:nvPr/>
        </p:nvSpPr>
        <p:spPr>
          <a:xfrm>
            <a:off x="3742427" y="2082337"/>
            <a:ext cx="4446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Telefonun Bluetooth özelliği açılır.</a:t>
            </a:r>
          </a:p>
          <a:p>
            <a:pPr algn="ctr">
              <a:lnSpc>
                <a:spcPct val="150000"/>
              </a:lnSpc>
            </a:pPr>
            <a:r>
              <a:rPr lang="tr-T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RFID okuyucu </a:t>
            </a:r>
            <a:r>
              <a:rPr lang="tr-TR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power</a:t>
            </a:r>
            <a:r>
              <a:rPr lang="tr-T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(güç) butonu kullanılarak açılır. Telefon ve RFID okuyucu Bluetooth üzerinden eşleştirilir.</a:t>
            </a:r>
          </a:p>
          <a:p>
            <a:pPr algn="ctr">
              <a:lnSpc>
                <a:spcPct val="150000"/>
              </a:lnSpc>
            </a:pPr>
            <a:r>
              <a:rPr lang="tr-T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Mobil uygulamanın konum bilgisini alabilmesi için telefonun GPS özelliği açılır.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81" y="1726835"/>
            <a:ext cx="3741019" cy="4881671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313651" y="4971546"/>
            <a:ext cx="5137330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Mobil uygulama üzerinden RFID etiketli (çipli) beton numunesinin tüm süreçlerde takibi sağlanmaktadır.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04" y="2283894"/>
            <a:ext cx="1658298" cy="25904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875A5456-E707-4187-B26A-D27343B49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414" y="1726835"/>
            <a:ext cx="3987029" cy="398702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36" y="486904"/>
            <a:ext cx="1357370" cy="139795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087" y="2573515"/>
            <a:ext cx="1152128" cy="788845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782" y="2611432"/>
            <a:ext cx="1180233" cy="93697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050" y="2488541"/>
            <a:ext cx="1872580" cy="87274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935" y="2958135"/>
            <a:ext cx="2005304" cy="427655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0347" y="4801183"/>
            <a:ext cx="1839852" cy="919926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306" y="4771726"/>
            <a:ext cx="1971675" cy="51435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859988" y="2353098"/>
            <a:ext cx="345531" cy="338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3549595" y="2404347"/>
            <a:ext cx="345531" cy="338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10099998" y="2488541"/>
            <a:ext cx="345531" cy="338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5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24255" y="4354349"/>
            <a:ext cx="345531" cy="338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6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90885" y="4433390"/>
            <a:ext cx="345531" cy="338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7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582" y="2533487"/>
            <a:ext cx="2227690" cy="65674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08936" y="2502531"/>
            <a:ext cx="345531" cy="338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63853" y="3244916"/>
            <a:ext cx="15711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Dökülen Betondan Çip Yerleştirilerek Numune Alınması</a:t>
            </a:r>
            <a:endParaRPr lang="tr-TR" sz="105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137928" y="3313993"/>
            <a:ext cx="15711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GPS ile konum doğrulanması</a:t>
            </a:r>
            <a:endParaRPr lang="tr-TR" sz="1050" dirty="0"/>
          </a:p>
        </p:txBody>
      </p:sp>
      <p:sp>
        <p:nvSpPr>
          <p:cNvPr id="25" name="Dikdörtgen 24"/>
          <p:cNvSpPr/>
          <p:nvPr/>
        </p:nvSpPr>
        <p:spPr>
          <a:xfrm>
            <a:off x="4869826" y="2999944"/>
            <a:ext cx="11351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/>
              <a:t>RFID </a:t>
            </a:r>
            <a:r>
              <a:rPr lang="tr-TR" sz="1050" dirty="0" smtClean="0"/>
              <a:t>Çiplerin, </a:t>
            </a:r>
            <a:endParaRPr lang="tr-TR" sz="1050" dirty="0"/>
          </a:p>
          <a:p>
            <a:pPr algn="ctr"/>
            <a:r>
              <a:rPr lang="tr-TR" sz="1050" dirty="0"/>
              <a:t>El Terminali </a:t>
            </a:r>
          </a:p>
          <a:p>
            <a:pPr algn="ctr"/>
            <a:r>
              <a:rPr lang="tr-TR" sz="1050" dirty="0"/>
              <a:t>Yardımıyla </a:t>
            </a:r>
          </a:p>
          <a:p>
            <a:pPr algn="ctr"/>
            <a:r>
              <a:rPr lang="tr-TR" sz="1050" dirty="0"/>
              <a:t>Numuneler ile </a:t>
            </a:r>
          </a:p>
          <a:p>
            <a:pPr algn="ctr"/>
            <a:r>
              <a:rPr lang="tr-TR" sz="1050" dirty="0"/>
              <a:t>Eşleştirilmesi</a:t>
            </a:r>
          </a:p>
        </p:txBody>
      </p:sp>
      <p:sp>
        <p:nvSpPr>
          <p:cNvPr id="26" name="Oval 25"/>
          <p:cNvSpPr/>
          <p:nvPr/>
        </p:nvSpPr>
        <p:spPr>
          <a:xfrm>
            <a:off x="7386748" y="2442264"/>
            <a:ext cx="345531" cy="3383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4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7097050" y="3296858"/>
            <a:ext cx="19918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Numunelerin 16-72 saat inşaat mahallinde bekletilmesi </a:t>
            </a:r>
            <a:endParaRPr lang="tr-TR" sz="1050" dirty="0"/>
          </a:p>
        </p:txBody>
      </p:sp>
      <p:sp>
        <p:nvSpPr>
          <p:cNvPr id="28" name="Dikdörtgen 27"/>
          <p:cNvSpPr/>
          <p:nvPr/>
        </p:nvSpPr>
        <p:spPr>
          <a:xfrm>
            <a:off x="9276861" y="3449008"/>
            <a:ext cx="2098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Numunelerin inşaat mahallinden Laboratuvara nakli</a:t>
            </a:r>
            <a:endParaRPr lang="tr-TR" sz="1050" dirty="0"/>
          </a:p>
        </p:txBody>
      </p:sp>
      <p:sp>
        <p:nvSpPr>
          <p:cNvPr id="29" name="Dikdörtgen 28"/>
          <p:cNvSpPr/>
          <p:nvPr/>
        </p:nvSpPr>
        <p:spPr>
          <a:xfrm>
            <a:off x="2770283" y="5721109"/>
            <a:ext cx="20983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Numunelerin Laboratuvar Kür Havuzuna yerleştirilmesi, 7/28 gün bekletilmesi</a:t>
            </a:r>
            <a:endParaRPr lang="tr-TR" sz="1050" dirty="0"/>
          </a:p>
        </p:txBody>
      </p:sp>
      <p:sp>
        <p:nvSpPr>
          <p:cNvPr id="30" name="Dikdörtgen 29"/>
          <p:cNvSpPr/>
          <p:nvPr/>
        </p:nvSpPr>
        <p:spPr>
          <a:xfrm>
            <a:off x="6780460" y="5286076"/>
            <a:ext cx="28263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tr-TR" altLang="tr-TR" sz="1050" dirty="0"/>
              <a:t>RFID Çip </a:t>
            </a:r>
            <a:r>
              <a:rPr lang="tr-TR" altLang="tr-TR" sz="1050" dirty="0" smtClean="0"/>
              <a:t>Okuması</a:t>
            </a:r>
            <a:endParaRPr lang="tr-TR" altLang="tr-TR" sz="105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tr-TR" altLang="tr-TR" sz="1050" dirty="0"/>
              <a:t>Yazılım ile Çip / Numune </a:t>
            </a:r>
            <a:r>
              <a:rPr lang="tr-TR" altLang="tr-TR" sz="1050" dirty="0" smtClean="0"/>
              <a:t>Doğrulamasının yapılması</a:t>
            </a:r>
            <a:endParaRPr lang="tr-TR" altLang="tr-TR" sz="105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tr-TR" altLang="tr-TR" sz="1050" dirty="0"/>
              <a:t>Kırım </a:t>
            </a:r>
            <a:r>
              <a:rPr lang="tr-TR" altLang="tr-TR" sz="1050" dirty="0" smtClean="0"/>
              <a:t>Testinin Yapılması</a:t>
            </a:r>
            <a:endParaRPr lang="tr-TR" altLang="tr-TR" sz="105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tr-TR" altLang="tr-TR" sz="1050" dirty="0"/>
              <a:t>Test Sonuçlarının Merkezi Yazılıma </a:t>
            </a:r>
            <a:r>
              <a:rPr lang="tr-TR" altLang="tr-TR" sz="1050" dirty="0" smtClean="0"/>
              <a:t>Gönderilmesi</a:t>
            </a:r>
            <a:endParaRPr lang="tr-TR" altLang="tr-TR" sz="1050" dirty="0"/>
          </a:p>
        </p:txBody>
      </p:sp>
      <p:sp>
        <p:nvSpPr>
          <p:cNvPr id="31" name="Alt Başlık 8"/>
          <p:cNvSpPr>
            <a:spLocks noGrp="1"/>
          </p:cNvSpPr>
          <p:nvPr>
            <p:ph type="subTitle" idx="1"/>
          </p:nvPr>
        </p:nvSpPr>
        <p:spPr>
          <a:xfrm>
            <a:off x="5291862" y="694722"/>
            <a:ext cx="2267651" cy="753924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EBİS SÜRECİ </a:t>
            </a:r>
          </a:p>
        </p:txBody>
      </p:sp>
      <p:sp>
        <p:nvSpPr>
          <p:cNvPr id="32" name="Alt Başlık 8"/>
          <p:cNvSpPr txBox="1">
            <a:spLocks/>
          </p:cNvSpPr>
          <p:nvPr/>
        </p:nvSpPr>
        <p:spPr>
          <a:xfrm>
            <a:off x="4431879" y="1308445"/>
            <a:ext cx="4938056" cy="7539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Şantiye Mahallinden Laboratuvara…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11" y="3906214"/>
            <a:ext cx="494781" cy="608337"/>
          </a:xfrm>
          <a:prstGeom prst="rect">
            <a:avLst/>
          </a:prstGeom>
        </p:spPr>
      </p:pic>
      <p:cxnSp>
        <p:nvCxnSpPr>
          <p:cNvPr id="35" name="Dirsek Bağlayıcısı 34"/>
          <p:cNvCxnSpPr/>
          <p:nvPr/>
        </p:nvCxnSpPr>
        <p:spPr>
          <a:xfrm flipV="1">
            <a:off x="6630884" y="4252327"/>
            <a:ext cx="346944" cy="2674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Resim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90" y="4323152"/>
            <a:ext cx="1655247" cy="17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t Başlık 8"/>
          <p:cNvSpPr txBox="1">
            <a:spLocks/>
          </p:cNvSpPr>
          <p:nvPr/>
        </p:nvSpPr>
        <p:spPr>
          <a:xfrm>
            <a:off x="2125675" y="1651186"/>
            <a:ext cx="7163110" cy="3854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600" b="1" dirty="0">
                <a:solidFill>
                  <a:schemeClr val="tx1"/>
                </a:solidFill>
              </a:rPr>
              <a:t>Her bir beton numunesi içerisine radyo frekansı ile kimlik tanımlama </a:t>
            </a:r>
            <a:r>
              <a:rPr lang="tr-TR" sz="1600" b="1" dirty="0" smtClean="0">
                <a:solidFill>
                  <a:schemeClr val="tx1"/>
                </a:solidFill>
              </a:rPr>
              <a:t>etiketi (RIFD</a:t>
            </a:r>
            <a:r>
              <a:rPr lang="tr-TR" sz="1600" b="1" dirty="0">
                <a:solidFill>
                  <a:schemeClr val="tx1"/>
                </a:solidFill>
              </a:rPr>
              <a:t>) </a:t>
            </a:r>
            <a:r>
              <a:rPr lang="tr-TR" sz="1600" b="1" dirty="0" smtClean="0">
                <a:solidFill>
                  <a:schemeClr val="tx1"/>
                </a:solidFill>
              </a:rPr>
              <a:t>yerleştirilecek ve bu suretle numunelerin; </a:t>
            </a: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Hangi </a:t>
            </a:r>
            <a:r>
              <a:rPr lang="tr-TR" sz="1600" b="1" dirty="0">
                <a:solidFill>
                  <a:schemeClr val="tx1"/>
                </a:solidFill>
              </a:rPr>
              <a:t>inşaattan, </a:t>
            </a:r>
            <a:endParaRPr lang="tr-TR" sz="1600" b="1" dirty="0" smtClean="0">
              <a:solidFill>
                <a:schemeClr val="tx1"/>
              </a:solidFill>
            </a:endParaRP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Hangi </a:t>
            </a:r>
            <a:r>
              <a:rPr lang="tr-TR" sz="1600" b="1" dirty="0">
                <a:solidFill>
                  <a:schemeClr val="tx1"/>
                </a:solidFill>
              </a:rPr>
              <a:t>beton </a:t>
            </a:r>
            <a:r>
              <a:rPr lang="tr-TR" sz="1600" b="1" dirty="0" smtClean="0">
                <a:solidFill>
                  <a:schemeClr val="tx1"/>
                </a:solidFill>
              </a:rPr>
              <a:t>mikserinden, </a:t>
            </a: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Hangi </a:t>
            </a:r>
            <a:r>
              <a:rPr lang="tr-TR" sz="1600" b="1" dirty="0">
                <a:solidFill>
                  <a:schemeClr val="tx1"/>
                </a:solidFill>
              </a:rPr>
              <a:t>gün, </a:t>
            </a:r>
            <a:endParaRPr lang="tr-TR" sz="1600" b="1" dirty="0" smtClean="0">
              <a:solidFill>
                <a:schemeClr val="tx1"/>
              </a:solidFill>
            </a:endParaRP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Hangi saatte, </a:t>
            </a: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Kaç </a:t>
            </a:r>
            <a:r>
              <a:rPr lang="tr-TR" sz="1600" b="1" dirty="0">
                <a:solidFill>
                  <a:schemeClr val="tx1"/>
                </a:solidFill>
              </a:rPr>
              <a:t>adet </a:t>
            </a:r>
            <a:r>
              <a:rPr lang="tr-TR" sz="1600" b="1" dirty="0" smtClean="0">
                <a:solidFill>
                  <a:schemeClr val="tx1"/>
                </a:solidFill>
              </a:rPr>
              <a:t>numune alındığı</a:t>
            </a:r>
            <a:r>
              <a:rPr lang="tr-TR" sz="1600" b="1" dirty="0">
                <a:solidFill>
                  <a:schemeClr val="tx1"/>
                </a:solidFill>
              </a:rPr>
              <a:t>, </a:t>
            </a:r>
            <a:endParaRPr lang="tr-TR" sz="1600" b="1" dirty="0" smtClean="0">
              <a:solidFill>
                <a:schemeClr val="tx1"/>
              </a:solidFill>
            </a:endParaRP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Hangi </a:t>
            </a:r>
            <a:r>
              <a:rPr lang="tr-TR" sz="1600" b="1" dirty="0">
                <a:solidFill>
                  <a:schemeClr val="tx1"/>
                </a:solidFill>
              </a:rPr>
              <a:t>laboratuvarın hangi personeli </a:t>
            </a:r>
            <a:r>
              <a:rPr lang="tr-TR" sz="1600" b="1" dirty="0" smtClean="0">
                <a:solidFill>
                  <a:schemeClr val="tx1"/>
                </a:solidFill>
              </a:rPr>
              <a:t>tarafından alındığı,</a:t>
            </a: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Yapı denetim görevlilerinin iştirakiyle </a:t>
            </a:r>
            <a:r>
              <a:rPr lang="tr-TR" sz="1600" b="1" dirty="0">
                <a:solidFill>
                  <a:schemeClr val="tx1"/>
                </a:solidFill>
              </a:rPr>
              <a:t>alınıp </a:t>
            </a:r>
            <a:r>
              <a:rPr lang="tr-TR" sz="1600" b="1" dirty="0" smtClean="0">
                <a:solidFill>
                  <a:schemeClr val="tx1"/>
                </a:solidFill>
              </a:rPr>
              <a:t>alınmadığı,</a:t>
            </a:r>
          </a:p>
          <a:p>
            <a:pPr marL="711200" indent="-1714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Numunelerin </a:t>
            </a:r>
            <a:r>
              <a:rPr lang="tr-TR" sz="1600" b="1" dirty="0">
                <a:solidFill>
                  <a:schemeClr val="tx1"/>
                </a:solidFill>
              </a:rPr>
              <a:t>ilgili standardında belirlenen sürelerde şantiye mahallinde ve kür </a:t>
            </a:r>
            <a:r>
              <a:rPr lang="tr-TR" sz="1600" b="1" dirty="0" smtClean="0">
                <a:solidFill>
                  <a:schemeClr val="tx1"/>
                </a:solidFill>
              </a:rPr>
              <a:t>havuzunda </a:t>
            </a:r>
            <a:r>
              <a:rPr lang="tr-TR" sz="1600" b="1" dirty="0">
                <a:solidFill>
                  <a:schemeClr val="tx1"/>
                </a:solidFill>
              </a:rPr>
              <a:t>bekletilip </a:t>
            </a:r>
            <a:r>
              <a:rPr lang="tr-TR" sz="1600" b="1" dirty="0" smtClean="0">
                <a:solidFill>
                  <a:schemeClr val="tx1"/>
                </a:solidFill>
              </a:rPr>
              <a:t>bekletilmediği,</a:t>
            </a:r>
          </a:p>
          <a:p>
            <a:pPr algn="just"/>
            <a:r>
              <a:rPr lang="tr-TR" sz="1600" b="1" dirty="0" smtClean="0">
                <a:solidFill>
                  <a:schemeClr val="tx1"/>
                </a:solidFill>
              </a:rPr>
              <a:t>	    denetlenmiş olacaktır. </a:t>
            </a:r>
          </a:p>
        </p:txBody>
      </p:sp>
      <p:sp>
        <p:nvSpPr>
          <p:cNvPr id="11" name="Alt Başlık 8"/>
          <p:cNvSpPr txBox="1">
            <a:spLocks/>
          </p:cNvSpPr>
          <p:nvPr/>
        </p:nvSpPr>
        <p:spPr>
          <a:xfrm>
            <a:off x="2034234" y="1030722"/>
            <a:ext cx="2172005" cy="542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proje ile; </a:t>
            </a:r>
            <a:endParaRPr lang="tr-TR" sz="2000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18" y="2788336"/>
            <a:ext cx="117053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t Başlık 8"/>
          <p:cNvSpPr txBox="1">
            <a:spLocks/>
          </p:cNvSpPr>
          <p:nvPr/>
        </p:nvSpPr>
        <p:spPr>
          <a:xfrm>
            <a:off x="1828801" y="1238596"/>
            <a:ext cx="7772399" cy="2453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Ayrıca;</a:t>
            </a:r>
          </a:p>
          <a:p>
            <a:pPr marL="285750" indent="-2857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Kür </a:t>
            </a:r>
            <a:r>
              <a:rPr lang="tr-TR" sz="1600" b="1" dirty="0">
                <a:solidFill>
                  <a:schemeClr val="tx1"/>
                </a:solidFill>
              </a:rPr>
              <a:t>havuzunda olup ta kırım yapılması gereken tarih geldiğinde, numuneler özel üretilen beton test preslerinde kırılarak dışarıdan müdahale engellenecek,</a:t>
            </a:r>
          </a:p>
          <a:p>
            <a:pPr marL="285750" indent="-285750" algn="just">
              <a:buSzPct val="120000"/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tx1"/>
                </a:solidFill>
              </a:rPr>
              <a:t>Kırım </a:t>
            </a:r>
            <a:r>
              <a:rPr lang="tr-TR" sz="1600" b="1" dirty="0">
                <a:solidFill>
                  <a:schemeClr val="tx1"/>
                </a:solidFill>
              </a:rPr>
              <a:t>sonuçları, proje kapsamında oluşturulan EBİS merkezi yazılımına kırım esnası görüntüleri ile birlikte otomatik yüklenerek manipülasyonların önüne geçilecektir. </a:t>
            </a:r>
          </a:p>
        </p:txBody>
      </p:sp>
      <p:sp>
        <p:nvSpPr>
          <p:cNvPr id="7" name="Alt Başlık 8"/>
          <p:cNvSpPr txBox="1">
            <a:spLocks/>
          </p:cNvSpPr>
          <p:nvPr/>
        </p:nvSpPr>
        <p:spPr>
          <a:xfrm>
            <a:off x="1828800" y="3440430"/>
            <a:ext cx="4713316" cy="2453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kapsamda</a:t>
            </a:r>
          </a:p>
          <a:p>
            <a:pPr marL="285750" indent="-285750" algn="just">
              <a:buSzPct val="120000"/>
              <a:buFont typeface="Wingdings" pitchFamily="2" charset="2"/>
              <a:buChar char="ü"/>
            </a:pPr>
            <a:r>
              <a:rPr lang="tr-TR" sz="1600" b="1" dirty="0">
                <a:solidFill>
                  <a:schemeClr val="tx1"/>
                </a:solidFill>
              </a:rPr>
              <a:t>Proje süresince sistemde gerçekleşen tüm işlemlerin </a:t>
            </a:r>
            <a:r>
              <a:rPr lang="tr-TR" sz="1600" b="1" dirty="0" err="1">
                <a:solidFill>
                  <a:schemeClr val="tx1"/>
                </a:solidFill>
              </a:rPr>
              <a:t>log</a:t>
            </a:r>
            <a:r>
              <a:rPr lang="tr-TR" sz="1600" b="1" dirty="0">
                <a:solidFill>
                  <a:schemeClr val="tx1"/>
                </a:solidFill>
              </a:rPr>
              <a:t> kayıtlarını tutmak üzere veri merkezi kurulmuştur.</a:t>
            </a:r>
          </a:p>
          <a:p>
            <a:pPr marL="285750" indent="-285750" algn="just">
              <a:buSzPct val="120000"/>
              <a:buFont typeface="Wingdings" pitchFamily="2" charset="2"/>
              <a:buChar char="ü"/>
            </a:pPr>
            <a:r>
              <a:rPr lang="tr-TR" sz="1600" b="1" dirty="0">
                <a:solidFill>
                  <a:schemeClr val="tx1"/>
                </a:solidFill>
              </a:rPr>
              <a:t>Ayrıca sistemin uygulanabilirliğini arttırmak ve karşılaşılacak sorunları en aza indirgemek üzere kurulan </a:t>
            </a:r>
            <a:r>
              <a:rPr lang="tr-TR" sz="1600" b="1" dirty="0" smtClean="0">
                <a:solidFill>
                  <a:schemeClr val="tx1"/>
                </a:solidFill>
              </a:rPr>
              <a:t>0850 644 32 47 no.lu çağrı merkezi </a:t>
            </a:r>
            <a:r>
              <a:rPr lang="tr-TR" sz="1600" b="1" dirty="0">
                <a:solidFill>
                  <a:schemeClr val="tx1"/>
                </a:solidFill>
              </a:rPr>
              <a:t>ile kullanıcılara 7/24 iletişim imkanı </a:t>
            </a:r>
            <a:r>
              <a:rPr lang="tr-TR" sz="1600" b="1" dirty="0" smtClean="0">
                <a:solidFill>
                  <a:schemeClr val="tx1"/>
                </a:solidFill>
              </a:rPr>
              <a:t>tanınmıştır.</a:t>
            </a:r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801" r="18522" b="18790"/>
          <a:stretch/>
        </p:blipFill>
        <p:spPr>
          <a:xfrm>
            <a:off x="20216" y="24492"/>
            <a:ext cx="1292889" cy="124830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07" y="3506900"/>
            <a:ext cx="3450089" cy="23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2548</TotalTime>
  <Words>450</Words>
  <Application>Microsoft Office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 Light</vt:lpstr>
      <vt:lpstr>Times New Roman</vt:lpstr>
      <vt:lpstr>Trebuchet MS</vt:lpstr>
      <vt:lpstr>Wingdings</vt:lpstr>
      <vt:lpstr>Wingdings 3</vt:lpstr>
      <vt:lpstr>Yüzeyler</vt:lpstr>
      <vt:lpstr>PowerPoint Presentation</vt:lpstr>
      <vt:lpstr>PowerPoint Presentation</vt:lpstr>
      <vt:lpstr>BETON KIRIM CİHAZI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Yapı Denetim Firmaları Şantiye Dağıtım Modeli</dc:title>
  <dc:creator>İlker DURU</dc:creator>
  <cp:lastModifiedBy>Harun YEŞİLYURT</cp:lastModifiedBy>
  <cp:revision>166</cp:revision>
  <dcterms:created xsi:type="dcterms:W3CDTF">2018-06-05T18:26:15Z</dcterms:created>
  <dcterms:modified xsi:type="dcterms:W3CDTF">2019-03-05T08:36:05Z</dcterms:modified>
</cp:coreProperties>
</file>