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80" r:id="rId5"/>
    <p:sldId id="262" r:id="rId6"/>
    <p:sldId id="274" r:id="rId7"/>
    <p:sldId id="279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8" r:id="rId18"/>
    <p:sldId id="271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6E52-BF4E-4823-9A15-000F4B1D422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CA23D-7CC2-49CC-9A3A-E91706503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1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D09DE7-5B1E-4661-AA68-86D494F49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8E368B3-9B3A-422D-AA4D-23DFA4713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A2B7AA-E3C6-40F2-9AD2-C1492C7A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FBB-DCBD-4797-9CD2-D890E2C83BEC}" type="datetimeFigureOut">
              <a:rPr lang="tr-TR" smtClean="0"/>
              <a:t>4.02.2025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6A9A2F-F467-43BB-A04F-AB815666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84701F-FE04-42C0-B9FB-03A92608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F89-5632-49B0-9BED-ABD9B50D9D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84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76DD77-51B1-4C6C-A7F6-987396CB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AD20297-663B-4E9D-8B2C-52AC98AAF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91F253-6CE0-470F-8532-6A454319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FBB-DCBD-4797-9CD2-D890E2C83BEC}" type="datetimeFigureOut">
              <a:rPr lang="tr-TR" smtClean="0"/>
              <a:t>4.02.2025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0D39A4-C778-4A58-AC9C-36985805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A5A0A6-FBF8-4AD4-8D9E-B2841122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F89-5632-49B0-9BED-ABD9B50D9D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F266CC5-DF14-46EE-A7BD-AAB05A111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D51D1AA-9D17-45E1-A9C3-4CAC75805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BBC4F8-4A2E-4DF0-8413-0017B555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FBB-DCBD-4797-9CD2-D890E2C83BEC}" type="datetimeFigureOut">
              <a:rPr lang="tr-TR" smtClean="0"/>
              <a:t>4.02.2025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1B905A-EC53-4DBF-8218-F7B92242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BD62A6-B134-4CF4-AEAF-4F850181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F89-5632-49B0-9BED-ABD9B50D9D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77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F75A9C-EE3E-4F98-8BC2-6CB3D4D6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C45402-0C51-4CDB-B5E5-ADBA79BD3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305DF3-BF7F-4264-8B16-0C3342E3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FBB-DCBD-4797-9CD2-D890E2C83BEC}" type="datetimeFigureOut">
              <a:rPr lang="tr-TR" smtClean="0"/>
              <a:t>4.02.2025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92206A-19C1-4817-A7D8-46154718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DB2064-DC65-4396-86AC-ED93CF92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F89-5632-49B0-9BED-ABD9B50D9D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938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0E7633-0004-41D3-AC02-FD61EE3B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5DDB08-8B5F-4FEB-8C8C-141C6DAAD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D0E23E-B82C-4D0B-9DB8-28AFDF6B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FBB-DCBD-4797-9CD2-D890E2C83BEC}" type="datetimeFigureOut">
              <a:rPr lang="tr-TR" smtClean="0"/>
              <a:t>4.02.2025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3CCB44-BE15-4F2D-9435-532A287A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E1C8EB-3AB3-49D7-8D22-A13798D6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F89-5632-49B0-9BED-ABD9B50D9D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38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41452C-85CF-4FEA-8958-71CEC81D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88B3ED-A6E9-43A6-BFE9-D8C1257E7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484FCF-FEF8-41CF-992D-5CE1BD5E3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D6E007B-8CD8-439D-958D-609F0F9E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FBB-DCBD-4797-9CD2-D890E2C83BEC}" type="datetimeFigureOut">
              <a:rPr lang="tr-TR" smtClean="0"/>
              <a:t>4.02.2025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3A00A4-040C-4765-9969-4DB80E30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666519C-E734-4055-B1C9-CF35348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F89-5632-49B0-9BED-ABD9B50D9D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86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E84C53-8359-4CDA-AC93-4812939C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C43062-88E2-4D0D-B99E-0A7CB224C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15A05EB-7E48-46C9-9792-9DE41968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4601397-6A77-4D1D-9BEC-A4B93355D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F48FEA6-453B-4FAE-9FB9-A0148B15C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0262BB9-CB7F-4EC4-95FD-90D53A2F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FBB-DCBD-4797-9CD2-D890E2C83BEC}" type="datetimeFigureOut">
              <a:rPr lang="tr-TR" smtClean="0"/>
              <a:t>4.02.2025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5C6A812-5673-4102-B564-1D674E99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A5B341E-A8AA-43E5-9EAB-BB3742C2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F89-5632-49B0-9BED-ABD9B50D9D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1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E95618-C940-4D2F-A9DE-C58D5FDC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4A629E-8217-48F3-8C09-051C953A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FBB-DCBD-4797-9CD2-D890E2C83BEC}" type="datetimeFigureOut">
              <a:rPr lang="tr-TR" smtClean="0"/>
              <a:t>4.02.2025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F621D52-C982-4DDD-8335-B11B9BF9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3A3D31-4C47-4D48-87A5-D80FB3CD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F89-5632-49B0-9BED-ABD9B50D9D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74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3BFB7DD-8F5E-4CFD-AADE-1A0F1DA3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FBB-DCBD-4797-9CD2-D890E2C83BEC}" type="datetimeFigureOut">
              <a:rPr lang="tr-TR" smtClean="0"/>
              <a:t>4.02.2025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F50C8E6-B5A6-43D1-BFC7-68F6BDBE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EC0169F-DC23-4067-A465-9E04D8FF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F89-5632-49B0-9BED-ABD9B50D9D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9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A0B65A-2703-4984-9777-A666DE225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3182B1-4869-42BF-BBDD-BCB610C2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E0BFEC7-2B9A-4EA2-A612-1A70FBD9D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F16A9C-6AD5-472D-B129-ADD22BE5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FBB-DCBD-4797-9CD2-D890E2C83BEC}" type="datetimeFigureOut">
              <a:rPr lang="tr-TR" smtClean="0"/>
              <a:t>4.02.2025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2E12EEB-645D-461B-BCA0-092E4D8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6318BA-9108-44FC-9AD9-DC29D9A2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F89-5632-49B0-9BED-ABD9B50D9D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41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DFE2AF-E792-474D-B859-A6687B82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88BAE2C-C789-46AE-BA19-530C6290D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648847A-DA50-43FB-B0DC-3001BE50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35117C-BAB3-4185-8CA5-17A5D9B1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FBB-DCBD-4797-9CD2-D890E2C83BEC}" type="datetimeFigureOut">
              <a:rPr lang="tr-TR" smtClean="0"/>
              <a:t>4.02.2025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45575BD-C84D-444B-94C8-73F6B1E0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59966C8-46DF-4BFE-BFED-52D478B3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1F89-5632-49B0-9BED-ABD9B50D9D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48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004DDE2-051F-4356-8C2A-B0555846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D7B5F4-60E8-4B17-80DD-5B85F72E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6D85D8-F9D6-433B-A304-A35C600AB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FEFBB-DCBD-4797-9CD2-D890E2C83BEC}" type="datetimeFigureOut">
              <a:rPr lang="tr-TR" smtClean="0"/>
              <a:t>4.02.2025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F884CD-5DE5-4EF6-9B57-652B0A905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D809F1-5F0C-4653-B5B9-821DC01BE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1F89-5632-49B0-9BED-ABD9B50D9D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51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65C3A472-382B-41DB-8E2B-0DBFD1C034CE}"/>
              </a:ext>
            </a:extLst>
          </p:cNvPr>
          <p:cNvSpPr/>
          <p:nvPr/>
        </p:nvSpPr>
        <p:spPr>
          <a:xfrm>
            <a:off x="0" y="1715784"/>
            <a:ext cx="12192000" cy="36267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8586469-BA07-4D04-8D4E-65BB7C8A6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117" y="426440"/>
            <a:ext cx="9818670" cy="783333"/>
          </a:xfrm>
        </p:spPr>
        <p:txBody>
          <a:bodyPr>
            <a:normAutofit/>
          </a:bodyPr>
          <a:lstStyle/>
          <a:p>
            <a:pPr>
              <a:spcBef>
                <a:spcPts val="1655"/>
              </a:spcBef>
              <a:tabLst>
                <a:tab pos="228600" algn="l"/>
              </a:tabLst>
            </a:pPr>
            <a:r>
              <a:rPr lang="tr-TR" sz="2400" b="1" kern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GEF Küresel Elektronik Yönetimi (GEM) Programı Kapsamında</a:t>
            </a:r>
            <a:endParaRPr lang="tr-TR" sz="24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F92928B-CFED-4F1C-8CF9-7723697B1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3644"/>
            <a:ext cx="9144000" cy="624155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05 Şubat 2025</a:t>
            </a:r>
          </a:p>
          <a:p>
            <a:r>
              <a:rPr lang="tr-TR" dirty="0"/>
              <a:t>Ankara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620DF87-FA23-43C6-BBF7-CA6A529211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57" y="5673474"/>
            <a:ext cx="1656399" cy="89506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7CF3B4B-C9C4-48E2-B1B8-99525C24ED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45" y="5527140"/>
            <a:ext cx="1503680" cy="10414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2443D0C-764F-4782-BCF1-9146A5BD31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00" y="5573024"/>
            <a:ext cx="1174750" cy="9309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aşlık 1">
            <a:extLst>
              <a:ext uri="{FF2B5EF4-FFF2-40B4-BE49-F238E27FC236}">
                <a16:creationId xmlns:a16="http://schemas.microsoft.com/office/drawing/2014/main" id="{AFE98E41-C1BA-42D5-A76A-AA71E4CCFD78}"/>
              </a:ext>
            </a:extLst>
          </p:cNvPr>
          <p:cNvSpPr txBox="1">
            <a:spLocks/>
          </p:cNvSpPr>
          <p:nvPr/>
        </p:nvSpPr>
        <p:spPr>
          <a:xfrm>
            <a:off x="1186665" y="3429000"/>
            <a:ext cx="9818670" cy="7833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655"/>
              </a:spcBef>
              <a:tabLst>
                <a:tab pos="228600" algn="l"/>
              </a:tabLst>
            </a:pPr>
            <a:r>
              <a:rPr lang="tr-TR" sz="12800" b="1" dirty="0">
                <a:latin typeface="+mn-lt"/>
              </a:rPr>
              <a:t>TÜRKİYE’DE SÜRDÜRÜLEBİLİR ELEKTRONİK YÖNETİMİ</a:t>
            </a:r>
          </a:p>
          <a:p>
            <a:pPr>
              <a:spcBef>
                <a:spcPts val="1655"/>
              </a:spcBef>
              <a:tabLst>
                <a:tab pos="228600" algn="l"/>
              </a:tabLst>
            </a:pPr>
            <a:r>
              <a:rPr lang="tr-TR" sz="12800" b="1" dirty="0">
                <a:latin typeface="+mn-lt"/>
              </a:rPr>
              <a:t>ALT PROJESİ</a:t>
            </a:r>
          </a:p>
          <a:p>
            <a:pPr>
              <a:spcBef>
                <a:spcPts val="1655"/>
              </a:spcBef>
              <a:tabLst>
                <a:tab pos="228600" algn="l"/>
              </a:tabLst>
            </a:pPr>
            <a:endParaRPr lang="tr-TR" sz="9600" dirty="0">
              <a:latin typeface="+mn-lt"/>
            </a:endParaRPr>
          </a:p>
          <a:p>
            <a:pPr>
              <a:spcBef>
                <a:spcPts val="1655"/>
              </a:spcBef>
              <a:tabLst>
                <a:tab pos="228600" algn="l"/>
              </a:tabLst>
            </a:pPr>
            <a:endParaRPr lang="tr-TR" sz="9600" dirty="0">
              <a:latin typeface="+mn-lt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9AFC4474-C4CA-4E43-9AB4-4C9FDD1E4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8" y="5444204"/>
            <a:ext cx="1327594" cy="118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6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7E015-11AD-F571-159F-BC9FF47C7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D89EA305-A31D-1BED-E37D-12F5E4C0B6E4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965F7BE-A087-1AD2-E49D-4B0006C2E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CED35169-1686-4764-C778-70DC571A0AB9}"/>
              </a:ext>
            </a:extLst>
          </p:cNvPr>
          <p:cNvSpPr txBox="1"/>
          <p:nvPr/>
        </p:nvSpPr>
        <p:spPr>
          <a:xfrm>
            <a:off x="4724216" y="-113930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Proje Aktiviteleri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33079CF-E8F9-9067-46B8-F1A9FB3E23AB}"/>
              </a:ext>
            </a:extLst>
          </p:cNvPr>
          <p:cNvSpPr txBox="1"/>
          <p:nvPr/>
        </p:nvSpPr>
        <p:spPr>
          <a:xfrm>
            <a:off x="711519" y="2443700"/>
            <a:ext cx="736568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“Yeniden kullanıma hazırlama lisansı” alınmasını kolaylaştırmak için şirketlere yönelik bir uygulama rehberi hazırlanması</a:t>
            </a:r>
            <a:endParaRPr lang="tr-TR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BİT ve Televizyon </a:t>
            </a:r>
            <a:r>
              <a:rPr lang="tr-TR" sz="180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sektöründe GÜS 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konusunda global en iyi uygulamaların analiz edilmesi ve Türkiye’ye özgü bir GÜS modeli geliştirilmesi</a:t>
            </a:r>
            <a:endParaRPr lang="tr-TR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Atık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BİT ve TV ekipmanlarının iadesini içeren bir depozito yönetim sisteminin kurulmasının desteklenmesi</a:t>
            </a: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 descr="kişi, şahıs, giyim, metin, alet içeren bir resim&#10;&#10;Açıklama otomatik olarak oluşturuldu">
            <a:extLst>
              <a:ext uri="{FF2B5EF4-FFF2-40B4-BE49-F238E27FC236}">
                <a16:creationId xmlns:a16="http://schemas.microsoft.com/office/drawing/2014/main" id="{5919F194-4E16-6222-72EA-24AAE208F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64" y="1955989"/>
            <a:ext cx="3092429" cy="466781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98738E6-BB43-C646-C5DD-7224ED3F06C3}"/>
              </a:ext>
            </a:extLst>
          </p:cNvPr>
          <p:cNvSpPr txBox="1"/>
          <p:nvPr/>
        </p:nvSpPr>
        <p:spPr>
          <a:xfrm>
            <a:off x="758676" y="1521390"/>
            <a:ext cx="108488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chemeClr val="accent2"/>
                </a:solidFill>
              </a:rPr>
              <a:t>1. Bileşen Kapsamındaki Aktiviteler</a:t>
            </a:r>
            <a:endParaRPr lang="tr-TR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Yeniden </a:t>
            </a:r>
            <a:r>
              <a:rPr lang="tr-TR" sz="180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kullanıma hazırl</a:t>
            </a:r>
            <a:r>
              <a:rPr lang="tr-TR">
                <a:latin typeface="Calibri" panose="020F0502020204030204" pitchFamily="34" charset="0"/>
                <a:ea typeface="Aptos" panose="020B0004020202020204" pitchFamily="34" charset="0"/>
              </a:rPr>
              <a:t>ama</a:t>
            </a:r>
            <a:r>
              <a:rPr lang="tr-TR" sz="180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(</a:t>
            </a:r>
            <a:r>
              <a:rPr lang="tr-TR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prepare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re-</a:t>
            </a:r>
            <a:r>
              <a:rPr lang="tr-TR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use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 lisansının alınması için gerekli Standartların uygulanmasına yönelik </a:t>
            </a:r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kurum ve kuruluşlara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teknik destek sağlanması</a:t>
            </a:r>
          </a:p>
        </p:txBody>
      </p:sp>
    </p:spTree>
    <p:extLst>
      <p:ext uri="{BB962C8B-B14F-4D97-AF65-F5344CB8AC3E}">
        <p14:creationId xmlns:p14="http://schemas.microsoft.com/office/powerpoint/2010/main" val="411790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A7DBE-4408-80E0-1E85-BF557DFD6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AC3C73A9-771A-EEB7-77DF-4032524FCB1B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8284FC3-13DC-4DBC-6E67-2B305F4FC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B5857A11-2C57-C9AB-39F3-B8AB0F45E457}"/>
              </a:ext>
            </a:extLst>
          </p:cNvPr>
          <p:cNvSpPr txBox="1"/>
          <p:nvPr/>
        </p:nvSpPr>
        <p:spPr>
          <a:xfrm>
            <a:off x="4724216" y="-113930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Proje Aktiviteleri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D8B0304-1EE5-1D3F-6659-E3DF59E4C957}"/>
              </a:ext>
            </a:extLst>
          </p:cNvPr>
          <p:cNvSpPr txBox="1"/>
          <p:nvPr/>
        </p:nvSpPr>
        <p:spPr>
          <a:xfrm>
            <a:off x="688656" y="1631976"/>
            <a:ext cx="9788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2"/>
                </a:solidFill>
              </a:rPr>
              <a:t>2. Bileşen Kapsamındaki Aktiviteler</a:t>
            </a:r>
            <a:endParaRPr lang="en-GB" sz="2000" b="1" dirty="0">
              <a:solidFill>
                <a:schemeClr val="accent2"/>
              </a:solidFill>
            </a:endParaRPr>
          </a:p>
          <a:p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Ü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reticilerin ihtiyaçları doğrultusunda ikincil hammadde kalitesini iyileştirmek için ikincil hammadde tedarik sisteminin değerlendirilmesi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33EDCA0-8702-EC21-D433-3F015C7C3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48" y="3626941"/>
            <a:ext cx="4609848" cy="259688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1430787-0C85-A604-48EA-78507DEF07C5}"/>
              </a:ext>
            </a:extLst>
          </p:cNvPr>
          <p:cNvSpPr txBox="1"/>
          <p:nvPr/>
        </p:nvSpPr>
        <p:spPr>
          <a:xfrm>
            <a:off x="688656" y="3109304"/>
            <a:ext cx="63132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Üreticilerin ikincil hammadde kullanım oranlarının ölçümlenmesi ve doğrulanması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Çalıştaylar, eğitimler ve teknik danışmanlık desteği yoluyla, ikincil hammaddeler konusunda sektöre </a:t>
            </a:r>
            <a:r>
              <a:rPr lang="tr-TR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know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-how transferi sağlanması</a:t>
            </a:r>
            <a:endParaRPr lang="tr-TR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07AD8-FA99-DE4C-1A30-43EBD91E0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2466736E-8C06-65A6-4567-D37128F1F4F0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06D4AA6-A40E-F905-335E-06FE36B1C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9FC95E22-7B4F-5BE5-8297-8E4E7FF0CEE8}"/>
              </a:ext>
            </a:extLst>
          </p:cNvPr>
          <p:cNvSpPr txBox="1"/>
          <p:nvPr/>
        </p:nvSpPr>
        <p:spPr>
          <a:xfrm>
            <a:off x="4724216" y="-113930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Proje Aktiviteleri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12EEF8F-A1CF-C6E4-DE3F-01D4345A9416}"/>
              </a:ext>
            </a:extLst>
          </p:cNvPr>
          <p:cNvSpPr txBox="1"/>
          <p:nvPr/>
        </p:nvSpPr>
        <p:spPr>
          <a:xfrm>
            <a:off x="1034601" y="1469576"/>
            <a:ext cx="663079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2"/>
                </a:solidFill>
              </a:rPr>
              <a:t>2. Bileşen Kapsamındaki Aktiviteler</a:t>
            </a:r>
            <a:endParaRPr lang="en-GB" sz="2000" b="1" dirty="0">
              <a:solidFill>
                <a:schemeClr val="accent2"/>
              </a:solidFill>
            </a:endParaRPr>
          </a:p>
          <a:p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BİT ve Televizyon ekipmanlarının yeniden kullanımına yönelik döngüsel bir sistem tasarlanması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highlight>
                <a:srgbClr val="FFFF00"/>
              </a:highlight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Bir EEE üreticisiyle, kullanılmış ve atık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BİT/Televizyon ekipmanlarının yeniden kullanım ve yeniden kullanıma hazırlama süreçlerini kapsayacak şekilde pilot bir uygulama yapılması</a:t>
            </a:r>
            <a:endParaRPr lang="tr-TR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Döngüsel sistem uygulamasındaki en iyi uygulamanın, gerçekleştirilen pilot faaliyete dayalı olarak yaygınlaştırılması</a:t>
            </a:r>
            <a:endParaRPr lang="tr-TR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40ED22D-43F1-4F32-EEA0-5516FA13B388}"/>
              </a:ext>
            </a:extLst>
          </p:cNvPr>
          <p:cNvSpPr txBox="1"/>
          <p:nvPr/>
        </p:nvSpPr>
        <p:spPr>
          <a:xfrm>
            <a:off x="1034601" y="4849274"/>
            <a:ext cx="8990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Tüketiciler tarafından daha çevre dostu ve dayanıklı ürünlerin tercih edilmesi için davranış değişikliğini teşvik eden bir kampanya geliştirilmesi </a:t>
            </a: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 descr="metin, grafik, logo, yazı tipi içeren bir resim">
            <a:extLst>
              <a:ext uri="{FF2B5EF4-FFF2-40B4-BE49-F238E27FC236}">
                <a16:creationId xmlns:a16="http://schemas.microsoft.com/office/drawing/2014/main" id="{BCB2D7C4-2DF1-ADD5-CDC8-21982AAFA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08" y="2020951"/>
            <a:ext cx="3736479" cy="2490986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4BC1CA6C-15E2-3432-4F48-70FC7378450F}"/>
              </a:ext>
            </a:extLst>
          </p:cNvPr>
          <p:cNvSpPr txBox="1"/>
          <p:nvPr/>
        </p:nvSpPr>
        <p:spPr>
          <a:xfrm>
            <a:off x="8137800" y="6500125"/>
            <a:ext cx="4299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Görsel kaynak: https://bhavyamangla.com/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1885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A1249-3907-A0F5-DD68-0295DFCEC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0937F05A-F388-7760-9857-F7168143B5FE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9E31733-2B27-E720-F0E2-D564E52F6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6CCC9C50-B14B-6E10-3F81-4CC73C179190}"/>
              </a:ext>
            </a:extLst>
          </p:cNvPr>
          <p:cNvSpPr txBox="1"/>
          <p:nvPr/>
        </p:nvSpPr>
        <p:spPr>
          <a:xfrm>
            <a:off x="4724216" y="-113930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Proje Aktiviteleri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9D06D06-0C1A-3F79-8588-FD920DBA7777}"/>
              </a:ext>
            </a:extLst>
          </p:cNvPr>
          <p:cNvSpPr txBox="1"/>
          <p:nvPr/>
        </p:nvSpPr>
        <p:spPr>
          <a:xfrm>
            <a:off x="630290" y="3141998"/>
            <a:ext cx="66557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BAT/BEP konusunda elektronik atık işleme veya geri kazanım sektörünü desteklemek üzere, </a:t>
            </a:r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pilot projeler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uygulanması ve BAT/</a:t>
            </a:r>
            <a:r>
              <a:rPr lang="tr-TR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BEP’in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yaygınlaştırılması</a:t>
            </a:r>
            <a:endParaRPr lang="tr-TR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Türkiye'deki stratejik ve nadir hammaddelerin geri kazanım potansiyelinin değerlendirilmesi ve Kent Madenciliği uygulamasının desteklenmesi</a:t>
            </a:r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7F22C06-3652-957D-A2B1-E1BD68617D1C}"/>
              </a:ext>
            </a:extLst>
          </p:cNvPr>
          <p:cNvSpPr txBox="1"/>
          <p:nvPr/>
        </p:nvSpPr>
        <p:spPr>
          <a:xfrm>
            <a:off x="630290" y="1408990"/>
            <a:ext cx="108094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2"/>
                </a:solidFill>
              </a:rPr>
              <a:t>3. Bileşen Kapsamındaki Aktiviteler</a:t>
            </a:r>
            <a:endParaRPr lang="en-GB" sz="2000" b="1" dirty="0">
              <a:solidFill>
                <a:schemeClr val="accent2"/>
              </a:solidFill>
            </a:endParaRPr>
          </a:p>
          <a:p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Türkiye'deki AEEE hacmini elde etmek için masaüstü ve saha çalışması yoluyla bir envanter çalışması yapılması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E-atıkların işlenmesi sırasında mevcut en iyi teknikler (BAT) ve en iyi çevresel uygulamaların (BEP) uygulanması için rehber hazırlanması</a:t>
            </a:r>
            <a:endParaRPr lang="tr-TR" sz="1800" strike="sngStrike" dirty="0">
              <a:effectLst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 descr="ölçekli maket, çizgi film, oyuncak içeren bir resim">
            <a:extLst>
              <a:ext uri="{FF2B5EF4-FFF2-40B4-BE49-F238E27FC236}">
                <a16:creationId xmlns:a16="http://schemas.microsoft.com/office/drawing/2014/main" id="{BCAFF8C6-4211-C564-B5CD-B2E20BAF8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23" y="3579779"/>
            <a:ext cx="4898406" cy="28000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88E564-B32F-B02F-D39C-69CBF123952F}"/>
              </a:ext>
            </a:extLst>
          </p:cNvPr>
          <p:cNvSpPr txBox="1"/>
          <p:nvPr/>
        </p:nvSpPr>
        <p:spPr>
          <a:xfrm>
            <a:off x="8745166" y="6462674"/>
            <a:ext cx="4837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Görsel kaynak: www.</a:t>
            </a:r>
            <a:r>
              <a:rPr lang="en-GB" sz="1400" dirty="0"/>
              <a:t>quantumlifecycle.com</a:t>
            </a:r>
          </a:p>
        </p:txBody>
      </p:sp>
    </p:spTree>
    <p:extLst>
      <p:ext uri="{BB962C8B-B14F-4D97-AF65-F5344CB8AC3E}">
        <p14:creationId xmlns:p14="http://schemas.microsoft.com/office/powerpoint/2010/main" val="190849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35D6F-1EC5-BC50-63D1-36D6F3756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6EA0AD44-EC83-F0D7-4F96-46AAD8CD6CEC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BCC0416-04CE-532F-A558-1E1B2E498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EB1B09D7-0621-1930-1D18-C285B6631295}"/>
              </a:ext>
            </a:extLst>
          </p:cNvPr>
          <p:cNvSpPr txBox="1"/>
          <p:nvPr/>
        </p:nvSpPr>
        <p:spPr>
          <a:xfrm>
            <a:off x="4724216" y="-113930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Proje Aktiviteleri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5B9646-6557-3804-B082-42F14E1CE2BE}"/>
              </a:ext>
            </a:extLst>
          </p:cNvPr>
          <p:cNvSpPr txBox="1"/>
          <p:nvPr/>
        </p:nvSpPr>
        <p:spPr>
          <a:xfrm>
            <a:off x="502532" y="1536078"/>
            <a:ext cx="797564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2"/>
                </a:solidFill>
              </a:rPr>
              <a:t>3. Bileşen Kapsamındaki Aktiviteler</a:t>
            </a:r>
            <a:endParaRPr lang="en-GB" sz="2000" b="1" dirty="0">
              <a:solidFill>
                <a:schemeClr val="accent2"/>
              </a:solidFill>
            </a:endParaRPr>
          </a:p>
          <a:p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EEE’deki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ve </a:t>
            </a:r>
            <a:r>
              <a:rPr lang="tr-TR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AEEE’deki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KOK’ların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değerlendirilmesi ve DPP gibi uygulamaları desteklemek üzere ara yüz geliştirilmesi,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Aşağıdaki performans kontrollerini sağlamak üzere tesis incelemesi: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tr-TR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BİT ve Televizyon atıklarının sökülmesi sırasında tehlikeli atıkların</a:t>
            </a:r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ayrıştırılması, </a:t>
            </a:r>
          </a:p>
          <a:p>
            <a:pPr marL="857250" lvl="1" indent="-400050">
              <a:buFont typeface="+mj-lt"/>
              <a:buAutoNum type="romanUcPeriod"/>
            </a:pPr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Söz konusu</a:t>
            </a:r>
            <a:r>
              <a:rPr lang="tr-TR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ekipmanlardan ayrıştırılan atıkların geri dönüşümü, </a:t>
            </a:r>
          </a:p>
          <a:p>
            <a:pPr marL="857250" lvl="1" indent="-400050">
              <a:buFont typeface="+mj-lt"/>
              <a:buAutoNum type="romanUcPeriod"/>
            </a:pPr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Bu atıklarda o</a:t>
            </a:r>
            <a:r>
              <a:rPr lang="tr-TR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labilecek </a:t>
            </a:r>
            <a:r>
              <a:rPr lang="tr-TR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KOK’ların</a:t>
            </a:r>
            <a:r>
              <a:rPr lang="tr-TR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enerji geri kazanımı ya da nihai bertaraf yoluyla değer zincirinden çıkarılmasının sağlanması.</a:t>
            </a:r>
          </a:p>
          <a:p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 descr="devre, elektronik bileşen, elektronik mühendisliği, devre bileşeni içeren bir resim&#10;&#10;Açıklama otomatik olarak oluşturuldu">
            <a:extLst>
              <a:ext uri="{FF2B5EF4-FFF2-40B4-BE49-F238E27FC236}">
                <a16:creationId xmlns:a16="http://schemas.microsoft.com/office/drawing/2014/main" id="{4C6138B5-F9FC-AFC2-4691-13735735D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64" y="3755267"/>
            <a:ext cx="2712121" cy="1710158"/>
          </a:xfrm>
          <a:prstGeom prst="rect">
            <a:avLst/>
          </a:prstGeom>
        </p:spPr>
      </p:pic>
      <p:pic>
        <p:nvPicPr>
          <p:cNvPr id="7" name="Resim 6" descr="metin, grafik, grafik tasarım, yazı tipi içeren bir resim&#10;&#10;Açıklama otomatik olarak oluşturuldu">
            <a:extLst>
              <a:ext uri="{FF2B5EF4-FFF2-40B4-BE49-F238E27FC236}">
                <a16:creationId xmlns:a16="http://schemas.microsoft.com/office/drawing/2014/main" id="{420585BD-120B-5841-E896-CCBF7FE13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64" y="1640779"/>
            <a:ext cx="2712121" cy="1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3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BCD9F-70AF-D8F2-3574-E95831F3E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5A1962FD-6E2F-B020-88A4-74A2E3765D9B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3298E33D-7FE9-EC42-B084-CAA0E0780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595CA9B0-4475-035C-CC8D-36A1585334CF}"/>
              </a:ext>
            </a:extLst>
          </p:cNvPr>
          <p:cNvSpPr txBox="1"/>
          <p:nvPr/>
        </p:nvSpPr>
        <p:spPr>
          <a:xfrm>
            <a:off x="4724216" y="-113930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Proje Aktiviteleri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D627D62-75C0-0035-3763-040759C29B92}"/>
              </a:ext>
            </a:extLst>
          </p:cNvPr>
          <p:cNvSpPr txBox="1"/>
          <p:nvPr/>
        </p:nvSpPr>
        <p:spPr>
          <a:xfrm>
            <a:off x="1359864" y="1797346"/>
            <a:ext cx="965184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2"/>
                </a:solidFill>
              </a:rPr>
              <a:t>4. Bileşen Kapsamındaki Aktiviteler</a:t>
            </a:r>
            <a:endParaRPr lang="en-GB" sz="2000" b="1" dirty="0">
              <a:solidFill>
                <a:schemeClr val="accent2"/>
              </a:solidFill>
            </a:endParaRPr>
          </a:p>
          <a:p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Ülke uygulamalarının paylaşılması amacıyla bölgesel çalıştaylar, en iyi uygulamaların yerinde görülmesi, üniversiteler tarafından proje pazarı yapılması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 descr="kişi, şahıs, giyim, iç mekan, konteyner içeren bir resim&#10;&#10;Açıklama otomatik olarak oluşturuldu">
            <a:extLst>
              <a:ext uri="{FF2B5EF4-FFF2-40B4-BE49-F238E27FC236}">
                <a16:creationId xmlns:a16="http://schemas.microsoft.com/office/drawing/2014/main" id="{21A00ED3-302A-2717-9DEE-FE92DAA27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79" y="3385727"/>
            <a:ext cx="4661304" cy="309143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F56D816-A658-74F1-72AF-BED3F992E94A}"/>
              </a:ext>
            </a:extLst>
          </p:cNvPr>
          <p:cNvSpPr txBox="1"/>
          <p:nvPr/>
        </p:nvSpPr>
        <p:spPr>
          <a:xfrm>
            <a:off x="9786025" y="6550223"/>
            <a:ext cx="3171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Görsel kaynak: www.gep.com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1554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89DC6-57FF-5814-A800-B04E4F38B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A92D1B51-6FF5-042C-A301-5B8C4A0F4502}"/>
              </a:ext>
            </a:extLst>
          </p:cNvPr>
          <p:cNvSpPr/>
          <p:nvPr/>
        </p:nvSpPr>
        <p:spPr>
          <a:xfrm>
            <a:off x="300436" y="3191200"/>
            <a:ext cx="2543151" cy="13604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35C146-8DBC-F2DC-3B80-2B18269C9CA2}"/>
              </a:ext>
            </a:extLst>
          </p:cNvPr>
          <p:cNvSpPr/>
          <p:nvPr/>
        </p:nvSpPr>
        <p:spPr>
          <a:xfrm>
            <a:off x="8192570" y="4860667"/>
            <a:ext cx="2543151" cy="13604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2447F5-4309-F981-E9AD-72214589F97E}"/>
              </a:ext>
            </a:extLst>
          </p:cNvPr>
          <p:cNvSpPr/>
          <p:nvPr/>
        </p:nvSpPr>
        <p:spPr>
          <a:xfrm>
            <a:off x="8071326" y="1371143"/>
            <a:ext cx="2543151" cy="13604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7612824-13A8-6B70-2472-A3D2F7717E3D}"/>
              </a:ext>
            </a:extLst>
          </p:cNvPr>
          <p:cNvSpPr/>
          <p:nvPr/>
        </p:nvSpPr>
        <p:spPr>
          <a:xfrm>
            <a:off x="1519958" y="4829907"/>
            <a:ext cx="2543151" cy="13604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03A532-D407-EC92-6B61-277196B9C67C}"/>
              </a:ext>
            </a:extLst>
          </p:cNvPr>
          <p:cNvSpPr/>
          <p:nvPr/>
        </p:nvSpPr>
        <p:spPr>
          <a:xfrm>
            <a:off x="9303674" y="3061604"/>
            <a:ext cx="2543151" cy="13604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42DD34A7-B791-DB68-6784-C81F33B38190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38859195-9501-6B49-BE13-00A0820A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8B82773D-2180-FE8F-BA98-A3B7ABE98EF4}"/>
              </a:ext>
            </a:extLst>
          </p:cNvPr>
          <p:cNvSpPr txBox="1"/>
          <p:nvPr/>
        </p:nvSpPr>
        <p:spPr>
          <a:xfrm>
            <a:off x="5285230" y="115956"/>
            <a:ext cx="3014938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Proje Paydaşları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DB820D4-5A95-F0B6-B26C-AB32515E47B2}"/>
              </a:ext>
            </a:extLst>
          </p:cNvPr>
          <p:cNvSpPr txBox="1"/>
          <p:nvPr/>
        </p:nvSpPr>
        <p:spPr>
          <a:xfrm>
            <a:off x="8327578" y="1818272"/>
            <a:ext cx="3063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  <a:latin typeface="Aptos" panose="020B0004020202020204" pitchFamily="34" charset="0"/>
              </a:rPr>
              <a:t>Akademisyenler</a:t>
            </a:r>
            <a:endParaRPr lang="en-GB" sz="20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endParaRPr lang="tr-TR" sz="16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solidFill>
                <a:srgbClr val="0070C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74794A0-5F02-188C-0A09-2D0BC4B153A8}"/>
              </a:ext>
            </a:extLst>
          </p:cNvPr>
          <p:cNvSpPr txBox="1"/>
          <p:nvPr/>
        </p:nvSpPr>
        <p:spPr>
          <a:xfrm>
            <a:off x="9720185" y="3560049"/>
            <a:ext cx="3063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  <a:latin typeface="Aptos" panose="020B0004020202020204" pitchFamily="34" charset="0"/>
              </a:rPr>
              <a:t>TV Üreticileri</a:t>
            </a:r>
            <a:endParaRPr lang="en-GB" sz="20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endParaRPr lang="tr-TR" sz="16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solidFill>
                <a:srgbClr val="0070C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6D9089-BBFD-9B3F-873A-AC9DD3E739F4}"/>
              </a:ext>
            </a:extLst>
          </p:cNvPr>
          <p:cNvSpPr/>
          <p:nvPr/>
        </p:nvSpPr>
        <p:spPr>
          <a:xfrm>
            <a:off x="1398714" y="1477674"/>
            <a:ext cx="2543151" cy="13604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F3EDB96-A852-6C35-4A1B-004DE6B345EA}"/>
              </a:ext>
            </a:extLst>
          </p:cNvPr>
          <p:cNvSpPr txBox="1"/>
          <p:nvPr/>
        </p:nvSpPr>
        <p:spPr>
          <a:xfrm>
            <a:off x="1743511" y="1933125"/>
            <a:ext cx="3063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  <a:latin typeface="Aptos" panose="020B0004020202020204" pitchFamily="34" charset="0"/>
              </a:rPr>
              <a:t>Kamu Kurumları</a:t>
            </a:r>
            <a:endParaRPr lang="en-GB" sz="20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endParaRPr lang="tr-TR" sz="16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solidFill>
                <a:srgbClr val="0070C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BC4BEC4-B10F-46D9-35B0-6CE7C7322288}"/>
              </a:ext>
            </a:extLst>
          </p:cNvPr>
          <p:cNvSpPr txBox="1"/>
          <p:nvPr/>
        </p:nvSpPr>
        <p:spPr>
          <a:xfrm>
            <a:off x="1310340" y="5211699"/>
            <a:ext cx="306324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70C0"/>
                </a:solidFill>
                <a:latin typeface="Aptos" panose="020B0004020202020204" pitchFamily="34" charset="0"/>
              </a:rPr>
              <a:t>Sivil Toplum </a:t>
            </a:r>
          </a:p>
          <a:p>
            <a:pPr algn="ctr"/>
            <a:r>
              <a:rPr lang="tr-TR" sz="2000" b="1" dirty="0">
                <a:solidFill>
                  <a:srgbClr val="0070C0"/>
                </a:solidFill>
                <a:latin typeface="Aptos" panose="020B0004020202020204" pitchFamily="34" charset="0"/>
              </a:rPr>
              <a:t>Kuruluşları</a:t>
            </a:r>
            <a:endParaRPr lang="en-GB" sz="20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algn="ctr"/>
            <a:endParaRPr lang="tr-TR" sz="16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1800" dirty="0">
              <a:solidFill>
                <a:srgbClr val="0070C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4FE0E7A-4A47-8A45-0299-A7D315FC7237}"/>
              </a:ext>
            </a:extLst>
          </p:cNvPr>
          <p:cNvSpPr txBox="1"/>
          <p:nvPr/>
        </p:nvSpPr>
        <p:spPr>
          <a:xfrm>
            <a:off x="7537474" y="5072122"/>
            <a:ext cx="3853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0070C0"/>
                </a:solidFill>
                <a:latin typeface="Aptos" panose="020B0004020202020204" pitchFamily="34" charset="0"/>
              </a:rPr>
              <a:t>AEEE İşleme ve </a:t>
            </a:r>
          </a:p>
          <a:p>
            <a:pPr algn="ctr"/>
            <a:r>
              <a:rPr lang="tr-TR" sz="2000" b="1" dirty="0">
                <a:solidFill>
                  <a:srgbClr val="0070C0"/>
                </a:solidFill>
                <a:latin typeface="Aptos" panose="020B0004020202020204" pitchFamily="34" charset="0"/>
              </a:rPr>
              <a:t>Geri Kazanım</a:t>
            </a:r>
          </a:p>
          <a:p>
            <a:pPr algn="ctr"/>
            <a:r>
              <a:rPr lang="tr-TR" sz="2000" b="1" dirty="0">
                <a:solidFill>
                  <a:srgbClr val="0070C0"/>
                </a:solidFill>
                <a:latin typeface="Aptos" panose="020B0004020202020204" pitchFamily="34" charset="0"/>
              </a:rPr>
              <a:t>Tesisleri</a:t>
            </a:r>
            <a:endParaRPr lang="en-GB" sz="20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D56A8DB-FA24-58F9-AEB0-DB3429E44C18}"/>
              </a:ext>
            </a:extLst>
          </p:cNvPr>
          <p:cNvSpPr txBox="1"/>
          <p:nvPr/>
        </p:nvSpPr>
        <p:spPr>
          <a:xfrm>
            <a:off x="717657" y="3612399"/>
            <a:ext cx="3063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  <a:latin typeface="Aptos" panose="020B0004020202020204" pitchFamily="34" charset="0"/>
              </a:rPr>
              <a:t>BİT Üreticileri</a:t>
            </a:r>
            <a:endParaRPr lang="en-GB" sz="20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endParaRPr lang="tr-TR" sz="16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tr-TR" dirty="0">
              <a:solidFill>
                <a:srgbClr val="0070C0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endParaRPr lang="tr-TR" sz="1800" dirty="0">
              <a:solidFill>
                <a:srgbClr val="0070C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8" name="Resim 17" descr="çizgi film, siluet, çizim içeren bir resim&#10;&#10;Açıklama otomatik olarak oluşturuldu">
            <a:extLst>
              <a:ext uri="{FF2B5EF4-FFF2-40B4-BE49-F238E27FC236}">
                <a16:creationId xmlns:a16="http://schemas.microsoft.com/office/drawing/2014/main" id="{D0E617D4-222C-7737-0582-3E81BE914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94" y="2433345"/>
            <a:ext cx="3557488" cy="251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6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44492-4856-9FCF-B648-17E838A74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69C8A7E4-716C-1381-5705-F65D2423C5D6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706EF04-0C53-1086-2ABF-4EDC8840C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4D43211A-02B5-65D4-14B2-8F9A84A6E1E7}"/>
              </a:ext>
            </a:extLst>
          </p:cNvPr>
          <p:cNvSpPr txBox="1"/>
          <p:nvPr/>
        </p:nvSpPr>
        <p:spPr>
          <a:xfrm>
            <a:off x="5154523" y="0"/>
            <a:ext cx="4346256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Proje Hazırlık Süreci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E24FA70-8E9E-91F2-C8A3-20A70B1FF60E}"/>
              </a:ext>
            </a:extLst>
          </p:cNvPr>
          <p:cNvSpPr txBox="1"/>
          <p:nvPr/>
        </p:nvSpPr>
        <p:spPr>
          <a:xfrm>
            <a:off x="1359864" y="1797346"/>
            <a:ext cx="965184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Açılış Toplantısından İtibaren Olan Önümüzdeki Süreçte;</a:t>
            </a:r>
            <a:endParaRPr lang="en-GB" sz="2000" b="1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ptos" panose="020B0004020202020204" pitchFamily="34" charset="0"/>
                <a:ea typeface="Times New Roman" panose="02020603050405020304" pitchFamily="18" charset="0"/>
              </a:rPr>
              <a:t>Paydaşlarla görüşmeler yapılacaktır.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ptos" panose="020B0004020202020204" pitchFamily="34" charset="0"/>
                <a:ea typeface="Times New Roman" panose="02020603050405020304" pitchFamily="18" charset="0"/>
              </a:rPr>
              <a:t>Paydaş görüşmeleri kapsamında, planlanan proje aktiviteleri ve pilot uygulama konusunda daha detaylı bilgi paylaşılacaktır.</a:t>
            </a:r>
          </a:p>
          <a:p>
            <a:r>
              <a:rPr lang="tr-TR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ptos" panose="020B0004020202020204" pitchFamily="34" charset="0"/>
                <a:ea typeface="Times New Roman" panose="02020603050405020304" pitchFamily="18" charset="0"/>
              </a:rPr>
              <a:t>AEEE konusunda faaliyet gösteren firmalara e-posta yoluyla anket gönderilerek, bazı veriler sağlama ve proje aktivitelerine dahil olma konusunda dönüş sağlamaları talep edilecektir.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ptos" panose="020B0004020202020204" pitchFamily="34" charset="0"/>
                <a:ea typeface="Times New Roman" panose="02020603050405020304" pitchFamily="18" charset="0"/>
              </a:rPr>
              <a:t>Mart ortasına kadar proje dokümanı paket olarak nihai haline getirilip </a:t>
            </a:r>
            <a:r>
              <a:rPr lang="tr-TR" dirty="0" err="1">
                <a:latin typeface="Aptos" panose="020B0004020202020204" pitchFamily="34" charset="0"/>
                <a:ea typeface="Times New Roman" panose="02020603050405020304" pitchFamily="18" charset="0"/>
              </a:rPr>
              <a:t>GEF’e</a:t>
            </a:r>
            <a:r>
              <a:rPr lang="tr-TR" dirty="0">
                <a:latin typeface="Aptos" panose="020B0004020202020204" pitchFamily="34" charset="0"/>
                <a:ea typeface="Times New Roman" panose="02020603050405020304" pitchFamily="18" charset="0"/>
              </a:rPr>
              <a:t> sunulacaktır.</a:t>
            </a:r>
          </a:p>
          <a:p>
            <a:endParaRPr lang="tr-TR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ptos" panose="020B0004020202020204" pitchFamily="34" charset="0"/>
                <a:ea typeface="Times New Roman" panose="02020603050405020304" pitchFamily="18" charset="0"/>
              </a:rPr>
              <a:t>GEF onay süreci sonunda proje uygulama fazına ilişkin bilgilendirme yapılacaktır.</a:t>
            </a:r>
          </a:p>
          <a:p>
            <a:endParaRPr lang="tr-TR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endParaRPr lang="tr-TR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18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1D019-8324-1A5F-AB2C-722CF63F4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A248DBCA-171F-E97F-4645-EDCA84DBBA21}"/>
              </a:ext>
            </a:extLst>
          </p:cNvPr>
          <p:cNvSpPr/>
          <p:nvPr/>
        </p:nvSpPr>
        <p:spPr>
          <a:xfrm>
            <a:off x="0" y="1342114"/>
            <a:ext cx="12192000" cy="36267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DAE6B18-5A1B-A98F-DB94-163DCF871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6987"/>
            <a:ext cx="9144000" cy="624155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05 Şubat 2025</a:t>
            </a:r>
          </a:p>
          <a:p>
            <a:r>
              <a:rPr lang="tr-TR" dirty="0"/>
              <a:t>Ankara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C88235E-16AE-3045-AAB1-E7A5A0034B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57" y="5673474"/>
            <a:ext cx="1656399" cy="89506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5C601C9-0295-01D1-2233-BF8D2B44E5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45" y="5527140"/>
            <a:ext cx="1503680" cy="10414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2FEF730-69F3-5293-FB40-528377A86BF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00" y="5573024"/>
            <a:ext cx="1174750" cy="9309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aşlık 1">
            <a:extLst>
              <a:ext uri="{FF2B5EF4-FFF2-40B4-BE49-F238E27FC236}">
                <a16:creationId xmlns:a16="http://schemas.microsoft.com/office/drawing/2014/main" id="{790DB9D3-AD37-3DD3-09B1-C07F36D5750E}"/>
              </a:ext>
            </a:extLst>
          </p:cNvPr>
          <p:cNvSpPr txBox="1">
            <a:spLocks/>
          </p:cNvSpPr>
          <p:nvPr/>
        </p:nvSpPr>
        <p:spPr>
          <a:xfrm>
            <a:off x="1186665" y="2952343"/>
            <a:ext cx="9818670" cy="7833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655"/>
              </a:spcBef>
              <a:tabLst>
                <a:tab pos="228600" algn="l"/>
              </a:tabLst>
            </a:pPr>
            <a:r>
              <a:rPr lang="tr-TR" sz="12800" b="1" dirty="0">
                <a:latin typeface="+mn-lt"/>
              </a:rPr>
              <a:t>TEŞEKKÜRLER</a:t>
            </a:r>
          </a:p>
          <a:p>
            <a:pPr>
              <a:spcBef>
                <a:spcPts val="1655"/>
              </a:spcBef>
              <a:tabLst>
                <a:tab pos="228600" algn="l"/>
              </a:tabLst>
            </a:pPr>
            <a:endParaRPr lang="tr-TR" sz="9600" dirty="0">
              <a:latin typeface="+mn-lt"/>
            </a:endParaRPr>
          </a:p>
          <a:p>
            <a:pPr>
              <a:spcBef>
                <a:spcPts val="1655"/>
              </a:spcBef>
              <a:tabLst>
                <a:tab pos="228600" algn="l"/>
              </a:tabLst>
            </a:pPr>
            <a:r>
              <a:rPr lang="tr-TR" sz="9600" dirty="0">
                <a:latin typeface="+mn-lt"/>
              </a:rPr>
              <a:t>Ebru Özbek </a:t>
            </a:r>
          </a:p>
          <a:p>
            <a:pPr>
              <a:spcBef>
                <a:spcPts val="1655"/>
              </a:spcBef>
              <a:tabLst>
                <a:tab pos="228600" algn="l"/>
              </a:tabLst>
            </a:pPr>
            <a:r>
              <a:rPr lang="tr-TR" sz="9600" dirty="0">
                <a:latin typeface="+mn-lt"/>
              </a:rPr>
              <a:t>e.ozbek@unido.org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C9B986C-5489-4214-B5F7-FA10EB8E8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5" y="5239553"/>
            <a:ext cx="1518617" cy="13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2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80CD3-8CCE-2F22-7B11-7EA23FCE6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CE7C8D12-F955-BFEA-A992-536004FFB72E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957F1AA-602D-6625-09D9-F02C2A481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18246693-9ADD-BCDB-3011-D60A8286ABAC}"/>
              </a:ext>
            </a:extLst>
          </p:cNvPr>
          <p:cNvSpPr txBox="1"/>
          <p:nvPr/>
        </p:nvSpPr>
        <p:spPr>
          <a:xfrm>
            <a:off x="3634719" y="-54606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Sürdürülebilir Elektronik Yönetimi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F3AC556-B47F-FC5D-5027-21BD7CF18E3C}"/>
              </a:ext>
            </a:extLst>
          </p:cNvPr>
          <p:cNvSpPr txBox="1"/>
          <p:nvPr/>
        </p:nvSpPr>
        <p:spPr>
          <a:xfrm>
            <a:off x="628345" y="1849711"/>
            <a:ext cx="63132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i="0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Finansman: </a:t>
            </a:r>
            <a:r>
              <a:rPr lang="tr-TR" sz="2000" b="0" i="0" dirty="0">
                <a:effectLst/>
                <a:latin typeface="Aptos" panose="020B0004020202020204" pitchFamily="34" charset="0"/>
              </a:rPr>
              <a:t>Küresel Çevre Fonu (GEF) </a:t>
            </a:r>
          </a:p>
          <a:p>
            <a:endParaRPr lang="tr-TR" sz="2000" b="1" i="0" dirty="0">
              <a:solidFill>
                <a:schemeClr val="accent2"/>
              </a:solidFill>
              <a:effectLst/>
              <a:latin typeface="Aptos" panose="020B0004020202020204" pitchFamily="34" charset="0"/>
            </a:endParaRPr>
          </a:p>
          <a:p>
            <a:r>
              <a:rPr lang="tr-TR" sz="2000" b="1" i="0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Uygulayıcı:</a:t>
            </a:r>
            <a:r>
              <a:rPr lang="tr-TR" sz="2000" b="1" i="0" dirty="0">
                <a:solidFill>
                  <a:srgbClr val="FFC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tr-TR" sz="2000" b="0" i="0" dirty="0">
                <a:effectLst/>
                <a:latin typeface="Aptos" panose="020B0004020202020204" pitchFamily="34" charset="0"/>
              </a:rPr>
              <a:t>Birleşmiş Milletler Sınai Kalkınma </a:t>
            </a:r>
            <a:r>
              <a:rPr lang="tr-TR" sz="2000" dirty="0">
                <a:latin typeface="Aptos" panose="020B0004020202020204" pitchFamily="34" charset="0"/>
              </a:rPr>
              <a:t>Teşkilatı</a:t>
            </a:r>
            <a:r>
              <a:rPr lang="tr-TR" sz="2000" b="0" i="0" dirty="0">
                <a:effectLst/>
                <a:latin typeface="Aptos" panose="020B0004020202020204" pitchFamily="34" charset="0"/>
              </a:rPr>
              <a:t> (UNIDO)</a:t>
            </a:r>
          </a:p>
          <a:p>
            <a:endParaRPr lang="tr-TR" sz="2000" b="1" i="0" dirty="0">
              <a:solidFill>
                <a:schemeClr val="accent2"/>
              </a:solidFill>
              <a:effectLst/>
              <a:latin typeface="Aptos" panose="020B0004020202020204" pitchFamily="34" charset="0"/>
            </a:endParaRPr>
          </a:p>
          <a:p>
            <a:r>
              <a:rPr lang="tr-TR" sz="2000" b="1" i="0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Yürütücü:</a:t>
            </a:r>
            <a:r>
              <a:rPr lang="tr-TR" sz="2000" b="0" i="0" dirty="0">
                <a:solidFill>
                  <a:srgbClr val="3C4043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tr-TR" sz="2000" b="0" i="0" dirty="0">
                <a:effectLst/>
                <a:latin typeface="Aptos" panose="020B0004020202020204" pitchFamily="34" charset="0"/>
              </a:rPr>
              <a:t>T.C. Çevre, Şehircilik ve İklim Değişikliği Bakanlığı </a:t>
            </a:r>
            <a:endParaRPr lang="tr-TR" sz="2000" b="1" dirty="0">
              <a:latin typeface="Aptos" panose="020B0004020202020204" pitchFamily="34" charset="0"/>
            </a:endParaRPr>
          </a:p>
          <a:p>
            <a:endParaRPr lang="tr-TR" sz="2000" b="1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r>
              <a:rPr lang="tr-TR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Proje Uygulama Takvimi</a:t>
            </a:r>
            <a:r>
              <a:rPr lang="tr-TR" sz="2000" b="1" i="0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:</a:t>
            </a:r>
            <a:r>
              <a:rPr lang="tr-TR" sz="2000" b="0" i="0" dirty="0">
                <a:solidFill>
                  <a:srgbClr val="3C4043"/>
                </a:solidFill>
                <a:effectLst/>
                <a:latin typeface="Aptos" panose="020B0004020202020204" pitchFamily="34" charset="0"/>
              </a:rPr>
              <a:t> 5 yıl (</a:t>
            </a:r>
            <a:r>
              <a:rPr lang="tr-TR" sz="2000" b="0" i="0" dirty="0">
                <a:effectLst/>
                <a:latin typeface="Aptos" panose="020B0004020202020204" pitchFamily="34" charset="0"/>
              </a:rPr>
              <a:t>2026-2030)</a:t>
            </a:r>
          </a:p>
          <a:p>
            <a:endParaRPr lang="tr-TR" sz="2000" dirty="0">
              <a:solidFill>
                <a:srgbClr val="3C4043"/>
              </a:solidFill>
              <a:latin typeface="Aptos" panose="020B0004020202020204" pitchFamily="34" charset="0"/>
            </a:endParaRPr>
          </a:p>
          <a:p>
            <a:r>
              <a:rPr lang="tr-TR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Proje Bütçesi</a:t>
            </a:r>
            <a:r>
              <a:rPr lang="tr-TR" sz="2000" b="1" i="0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: </a:t>
            </a:r>
            <a:r>
              <a:rPr lang="tr-TR" sz="2000" i="0" dirty="0">
                <a:effectLst/>
                <a:latin typeface="Aptos" panose="020B0004020202020204" pitchFamily="34" charset="0"/>
              </a:rPr>
              <a:t>USD 5.000.000,00</a:t>
            </a:r>
            <a:endParaRPr lang="en-GB" sz="2000" b="1" dirty="0">
              <a:latin typeface="Aptos" panose="020B0004020202020204" pitchFamily="34" charset="0"/>
            </a:endParaRPr>
          </a:p>
          <a:p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tr-T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Resim 3" descr="elektronik donanım, devre, elektronik bileşen, elektronik mühendisliği içeren bir resim&#10;&#10;Açıklama otomatik olarak oluşturuldu">
            <a:extLst>
              <a:ext uri="{FF2B5EF4-FFF2-40B4-BE49-F238E27FC236}">
                <a16:creationId xmlns:a16="http://schemas.microsoft.com/office/drawing/2014/main" id="{E88F6E9B-3E26-23DB-2BDE-9BD4CE49F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18" y="1928273"/>
            <a:ext cx="4561291" cy="32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9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9A5D5-9C9A-8F00-40A7-C2413A72F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5EF077FC-1C44-53D2-257B-529587BAF26B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842D3A8-32AB-1D02-1EE0-22332728F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9E663277-4F3A-3967-8FDF-75CEA41CDCCC}"/>
              </a:ext>
            </a:extLst>
          </p:cNvPr>
          <p:cNvSpPr txBox="1"/>
          <p:nvPr/>
        </p:nvSpPr>
        <p:spPr>
          <a:xfrm>
            <a:off x="3634719" y="-54606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Sürdürülebilir Elektronik Yönetimi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5DDC69A-ABEF-369B-3402-46FCAEF1C223}"/>
              </a:ext>
            </a:extLst>
          </p:cNvPr>
          <p:cNvSpPr txBox="1"/>
          <p:nvPr/>
        </p:nvSpPr>
        <p:spPr>
          <a:xfrm>
            <a:off x="704892" y="1982876"/>
            <a:ext cx="512438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Projenin Amacı: </a:t>
            </a:r>
          </a:p>
          <a:p>
            <a:endParaRPr lang="tr-TR" sz="2000" b="1" i="0" dirty="0">
              <a:solidFill>
                <a:schemeClr val="accent2"/>
              </a:solidFill>
              <a:effectLst/>
              <a:latin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tr-TR" sz="2000" b="0" i="0" dirty="0">
                <a:effectLst/>
                <a:latin typeface="Aptos" panose="020B0004020202020204" pitchFamily="34" charset="0"/>
              </a:rPr>
              <a:t>Türkiye’de elektronik </a:t>
            </a:r>
            <a:r>
              <a:rPr lang="tr-TR" sz="2000" dirty="0">
                <a:latin typeface="Aptos" panose="020B0004020202020204" pitchFamily="34" charset="0"/>
              </a:rPr>
              <a:t>değer zincirinde</a:t>
            </a:r>
            <a:r>
              <a:rPr lang="tr-TR" sz="2000" b="0" i="0" dirty="0">
                <a:effectLst/>
                <a:latin typeface="Aptos" panose="020B0004020202020204" pitchFamily="34" charset="0"/>
              </a:rPr>
              <a:t> politika, mevzuat, teknoloji ve tüketici değişimine olanak sağlayan bir ortam yaratarak elektronik atık oluşumunu azaltmak ve </a:t>
            </a:r>
            <a:r>
              <a:rPr lang="tr-TR" sz="2000" b="0" i="0" dirty="0" err="1">
                <a:effectLst/>
                <a:latin typeface="Aptos" panose="020B0004020202020204" pitchFamily="34" charset="0"/>
              </a:rPr>
              <a:t>döngüselliği</a:t>
            </a:r>
            <a:r>
              <a:rPr lang="tr-TR" sz="2000" b="0" i="0" dirty="0">
                <a:effectLst/>
                <a:latin typeface="Aptos" panose="020B0004020202020204" pitchFamily="34" charset="0"/>
              </a:rPr>
              <a:t> ve kaynak geri kazanımını artırmak.</a:t>
            </a:r>
            <a:r>
              <a:rPr lang="tr-TR" sz="2000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tr-T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Resim 3" descr="kişi, şahıs, elektronik donanım, elektronik mühendisliği, devre içeren bir resim&#10;&#10;Açıklama otomatik olarak oluşturuldu">
            <a:extLst>
              <a:ext uri="{FF2B5EF4-FFF2-40B4-BE49-F238E27FC236}">
                <a16:creationId xmlns:a16="http://schemas.microsoft.com/office/drawing/2014/main" id="{D72D2712-2015-908B-15E1-76BA93FC8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93" y="2069682"/>
            <a:ext cx="5047838" cy="334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8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17111-F89F-5A0F-3198-A303A445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C03736FC-E83E-7F7D-A2F1-597923DD8560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CC3F0FC-E2AF-EB57-D61B-2D8689C0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3C625459-139E-93E6-B9DE-E36B5BB4DE20}"/>
              </a:ext>
            </a:extLst>
          </p:cNvPr>
          <p:cNvSpPr txBox="1"/>
          <p:nvPr/>
        </p:nvSpPr>
        <p:spPr>
          <a:xfrm>
            <a:off x="3634719" y="-54606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Sürdürülebilir Elektronik Yönetimi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AB02FC0-6976-99E0-B5E3-F5428A4B7E75}"/>
              </a:ext>
            </a:extLst>
          </p:cNvPr>
          <p:cNvSpPr txBox="1"/>
          <p:nvPr/>
        </p:nvSpPr>
        <p:spPr>
          <a:xfrm>
            <a:off x="628345" y="1849711"/>
            <a:ext cx="63132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Proje Kapsamındaki Ekipmanlar: </a:t>
            </a:r>
          </a:p>
          <a:p>
            <a:endParaRPr lang="tr-TR" sz="2000" b="1" i="0" dirty="0">
              <a:solidFill>
                <a:schemeClr val="accent2"/>
              </a:solidFill>
              <a:effectLst/>
              <a:latin typeface="Roboto" panose="02000000000000000000" pitchFamily="2" charset="0"/>
              <a:cs typeface="Arial" panose="020B0604020202020204" pitchFamily="34" charset="0"/>
            </a:endParaRPr>
          </a:p>
          <a:p>
            <a:endParaRPr lang="tr-TR" sz="2000" b="1" i="0" dirty="0">
              <a:solidFill>
                <a:schemeClr val="accent2"/>
              </a:solidFill>
              <a:effectLst/>
              <a:latin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0" i="0" dirty="0">
                <a:effectLst/>
                <a:latin typeface="Aptos" panose="020B0004020202020204" pitchFamily="34" charset="0"/>
              </a:rPr>
              <a:t>Cep telefonu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Tablet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Dizüstü bilgisayar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Masaüstü bilgisayar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Televizyon</a:t>
            </a:r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tr-T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3" name="Resim 2" descr="dizüstü, elektronik cihaz, bilgisayar, küçük alet içeren bir resim&#10;&#10;Açıklama otomatik olarak oluşturuldu">
            <a:extLst>
              <a:ext uri="{FF2B5EF4-FFF2-40B4-BE49-F238E27FC236}">
                <a16:creationId xmlns:a16="http://schemas.microsoft.com/office/drawing/2014/main" id="{82BB15F2-E843-1DA1-B89E-02370C12A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16" y="1849711"/>
            <a:ext cx="5372239" cy="33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5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7610B-AE98-2B36-54A7-E7A248545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8D75E099-49EF-D46F-DF96-6C4C0D76D204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4778336-0D99-D0B3-F631-40AE0607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2E771348-EC10-DDBE-17C4-0CE04A70C0F7}"/>
              </a:ext>
            </a:extLst>
          </p:cNvPr>
          <p:cNvSpPr txBox="1"/>
          <p:nvPr/>
        </p:nvSpPr>
        <p:spPr>
          <a:xfrm>
            <a:off x="3634719" y="-54606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Sürdürülebilir Elektronik Yönetimi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0D3E7864-756F-A7A9-6D49-D275295C5209}"/>
              </a:ext>
            </a:extLst>
          </p:cNvPr>
          <p:cNvSpPr txBox="1"/>
          <p:nvPr/>
        </p:nvSpPr>
        <p:spPr>
          <a:xfrm>
            <a:off x="830570" y="1797865"/>
            <a:ext cx="63132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Kısaltmalar</a:t>
            </a:r>
            <a:endParaRPr lang="tr-TR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tr-T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BİT: Bilgi İletişim Teknolojileri</a:t>
            </a:r>
          </a:p>
          <a:p>
            <a:r>
              <a:rPr lang="tr-T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BAT: Mevcut En İyi Teknik</a:t>
            </a:r>
          </a:p>
          <a:p>
            <a:r>
              <a:rPr lang="tr-T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BEP: En İyi Çevresel Uygulama</a:t>
            </a:r>
          </a:p>
          <a:p>
            <a:r>
              <a:rPr lang="tr-T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DPP: Dijital Ürün Pasaportu</a:t>
            </a:r>
          </a:p>
          <a:p>
            <a:r>
              <a:rPr lang="tr-TR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EPR</a:t>
            </a:r>
            <a:r>
              <a:rPr lang="tr-T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Genişletilmiş Üretici Sorumluluğu (GÜS)</a:t>
            </a:r>
          </a:p>
          <a:p>
            <a:r>
              <a:rPr lang="tr-TR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POP</a:t>
            </a:r>
            <a:r>
              <a:rPr lang="tr-T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Kalıcı Organik Kirletici (KOK)</a:t>
            </a:r>
          </a:p>
          <a:p>
            <a:r>
              <a:rPr lang="tr-TR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Re-</a:t>
            </a:r>
            <a:r>
              <a:rPr lang="tr-TR" sz="20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</a:t>
            </a:r>
            <a:r>
              <a:rPr lang="tr-TR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Yeniden Kullanım</a:t>
            </a:r>
            <a:endParaRPr lang="tr-TR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dam, Televizyonlar, Hurdalık, Önemsiz">
            <a:extLst>
              <a:ext uri="{FF2B5EF4-FFF2-40B4-BE49-F238E27FC236}">
                <a16:creationId xmlns:a16="http://schemas.microsoft.com/office/drawing/2014/main" id="{F1426A5C-3F1C-2FD0-83AC-F9EF41AA3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96" y="1797865"/>
            <a:ext cx="5463205" cy="364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7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3228-F3DA-8CE9-4C8F-A558178F4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31FE0D89-4B1A-6BCE-0D51-E07911EE71FB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C0CD283-A6EF-CD1F-91C5-0480FC62F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88E4854E-2D30-4EBC-ABF2-4E77CC1940DB}"/>
              </a:ext>
            </a:extLst>
          </p:cNvPr>
          <p:cNvSpPr txBox="1"/>
          <p:nvPr/>
        </p:nvSpPr>
        <p:spPr>
          <a:xfrm>
            <a:off x="3634719" y="-54606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Sürdürülebilir Elektronik Yönetimi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FBF68F6E-5F4D-8BA9-8A04-571DD223C7C9}"/>
              </a:ext>
            </a:extLst>
          </p:cNvPr>
          <p:cNvSpPr txBox="1"/>
          <p:nvPr/>
        </p:nvSpPr>
        <p:spPr>
          <a:xfrm>
            <a:off x="478094" y="1859396"/>
            <a:ext cx="631325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tr-TR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BİT ve Televizyon ekipmanlarının kullanım ömrünü uzatarak sera gazı emisyonunun azaltılması (CO</a:t>
            </a:r>
            <a:r>
              <a:rPr lang="tr-TR" baseline="-25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tr-TR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 / ton)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Atık metallerin geri kazanımı ile sera gazı emisyonunun azaltılması (CO</a:t>
            </a:r>
            <a:r>
              <a:rPr lang="tr-TR" baseline="-25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tr-TR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 / ton)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BİT ve Televizyon ekipmanlarında KOK içeren elektronik atıkların çevresel açıdan uygun yönetimi (</a:t>
            </a:r>
            <a:r>
              <a:rPr lang="tr-TR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POPs</a:t>
            </a:r>
            <a:r>
              <a:rPr lang="tr-TR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/ ton)</a:t>
            </a:r>
          </a:p>
          <a:p>
            <a:endParaRPr lang="tr-TR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LCD gibi cıva içerikli atıkların çevresel açıdan uygun yönetimi (cıva / kg)</a:t>
            </a:r>
          </a:p>
          <a:p>
            <a:endParaRPr lang="tr-TR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Havaya salım olan </a:t>
            </a:r>
            <a:r>
              <a:rPr lang="tr-TR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KOK’ların</a:t>
            </a:r>
            <a:r>
              <a:rPr lang="tr-TR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azaltılması (</a:t>
            </a:r>
            <a:r>
              <a:rPr lang="tr-TR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POPs</a:t>
            </a:r>
            <a:r>
              <a:rPr lang="tr-TR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/ gram toksik eş değeri - </a:t>
            </a:r>
            <a:r>
              <a:rPr lang="tr-TR" dirty="0" err="1">
                <a:latin typeface="Aptos" panose="020B0004020202020204" pitchFamily="34" charset="0"/>
              </a:rPr>
              <a:t>gTEQ</a:t>
            </a:r>
            <a:r>
              <a:rPr lang="tr-TR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okçuluk, spor, kişi, şahıs, hedef okçuluk yarışması içeren bir resim&#10;&#10;Açıklama otomatik olarak oluşturuldu">
            <a:extLst>
              <a:ext uri="{FF2B5EF4-FFF2-40B4-BE49-F238E27FC236}">
                <a16:creationId xmlns:a16="http://schemas.microsoft.com/office/drawing/2014/main" id="{8575E3C3-5959-9F3E-5770-5892B5903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05" y="2541658"/>
            <a:ext cx="4899333" cy="3264946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EDAD890-C986-2872-BBEF-D886288068D8}"/>
              </a:ext>
            </a:extLst>
          </p:cNvPr>
          <p:cNvSpPr txBox="1"/>
          <p:nvPr/>
        </p:nvSpPr>
        <p:spPr>
          <a:xfrm>
            <a:off x="478093" y="1332330"/>
            <a:ext cx="90746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GEB (Global </a:t>
            </a:r>
            <a:r>
              <a:rPr lang="tr-TR" sz="2000" b="1" dirty="0" err="1">
                <a:solidFill>
                  <a:schemeClr val="accent2"/>
                </a:solidFill>
                <a:latin typeface="Aptos" panose="020B0004020202020204" pitchFamily="34" charset="0"/>
              </a:rPr>
              <a:t>Environmental</a:t>
            </a:r>
            <a:r>
              <a:rPr lang="tr-TR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tr-TR" sz="2000" b="1" dirty="0" err="1">
                <a:solidFill>
                  <a:schemeClr val="accent2"/>
                </a:solidFill>
                <a:latin typeface="Aptos" panose="020B0004020202020204" pitchFamily="34" charset="0"/>
              </a:rPr>
              <a:t>Benefit</a:t>
            </a:r>
            <a:r>
              <a:rPr lang="tr-TR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 – Küresel Çevresel Fayda) Hedefleri:</a:t>
            </a:r>
          </a:p>
        </p:txBody>
      </p:sp>
    </p:spTree>
    <p:extLst>
      <p:ext uri="{BB962C8B-B14F-4D97-AF65-F5344CB8AC3E}">
        <p14:creationId xmlns:p14="http://schemas.microsoft.com/office/powerpoint/2010/main" val="252465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C386E-A81D-93EE-3B96-5E889CD37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5BFB576D-66DB-D198-BB5D-4BE9902F9CD3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7E00A46-9BFC-F2D7-9067-0DF06429D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6367514E-47B1-AED8-1FCF-DC0A018984D5}"/>
              </a:ext>
            </a:extLst>
          </p:cNvPr>
          <p:cNvSpPr txBox="1"/>
          <p:nvPr/>
        </p:nvSpPr>
        <p:spPr>
          <a:xfrm>
            <a:off x="3634719" y="-54606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Sürdürülebilir Elektronik Yönetimi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F88F13D-0BFD-58E5-ABF1-940844C9DFBC}"/>
              </a:ext>
            </a:extLst>
          </p:cNvPr>
          <p:cNvSpPr txBox="1"/>
          <p:nvPr/>
        </p:nvSpPr>
        <p:spPr>
          <a:xfrm>
            <a:off x="1045723" y="1387104"/>
            <a:ext cx="8342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Eş-finansman (</a:t>
            </a:r>
            <a:r>
              <a:rPr lang="tr-TR" sz="2000" b="1" dirty="0" err="1">
                <a:solidFill>
                  <a:schemeClr val="accent2"/>
                </a:solidFill>
                <a:latin typeface="Aptos" panose="020B0004020202020204" pitchFamily="34" charset="0"/>
              </a:rPr>
              <a:t>Co-financing</a:t>
            </a:r>
            <a:r>
              <a:rPr lang="tr-TR" sz="2000" b="1" dirty="0">
                <a:solidFill>
                  <a:schemeClr val="accent2"/>
                </a:solidFill>
                <a:latin typeface="Aptos" panose="020B0004020202020204" pitchFamily="34" charset="0"/>
              </a:rPr>
              <a:t>):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E135E2C-C5E4-1BC2-D671-720DAB040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723" y="2164569"/>
            <a:ext cx="4979767" cy="179479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8AEDA396-B9BA-5FDB-37BE-4D54793FC18F}"/>
              </a:ext>
            </a:extLst>
          </p:cNvPr>
          <p:cNvSpPr txBox="1"/>
          <p:nvPr/>
        </p:nvSpPr>
        <p:spPr>
          <a:xfrm>
            <a:off x="1045723" y="4420783"/>
            <a:ext cx="9744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Aptos" panose="020B0004020202020204" pitchFamily="34" charset="0"/>
              </a:rPr>
              <a:t>Ayni: </a:t>
            </a:r>
            <a:r>
              <a:rPr lang="tr-TR" b="0" i="0" dirty="0">
                <a:effectLst/>
                <a:latin typeface="Aptos" panose="020B0004020202020204" pitchFamily="34" charset="0"/>
              </a:rPr>
              <a:t>Paradan ziyade mal veya hizmet biçimindeki katkılardır. </a:t>
            </a:r>
            <a:r>
              <a:rPr lang="tr-TR" dirty="0">
                <a:latin typeface="Aptos" panose="020B0004020202020204" pitchFamily="34" charset="0"/>
              </a:rPr>
              <a:t>Örneğin;</a:t>
            </a:r>
            <a:r>
              <a:rPr lang="tr-TR" b="0" i="0" dirty="0">
                <a:effectLst/>
                <a:latin typeface="Aptos" panose="020B0004020202020204" pitchFamily="34" charset="0"/>
              </a:rPr>
              <a:t> maaşlar, ofis alanı ve kamu hizmetleri gibi.</a:t>
            </a:r>
          </a:p>
          <a:p>
            <a:endParaRPr lang="tr-TR" dirty="0">
              <a:latin typeface="Aptos" panose="020B0004020202020204" pitchFamily="34" charset="0"/>
            </a:endParaRPr>
          </a:p>
          <a:p>
            <a:r>
              <a:rPr lang="tr-TR" b="1" dirty="0">
                <a:latin typeface="Aptos" panose="020B0004020202020204" pitchFamily="34" charset="0"/>
              </a:rPr>
              <a:t>Hibe:</a:t>
            </a:r>
            <a:r>
              <a:rPr lang="tr-TR" dirty="0">
                <a:latin typeface="Aptos" panose="020B0004020202020204" pitchFamily="34" charset="0"/>
              </a:rPr>
              <a:t> </a:t>
            </a:r>
            <a:r>
              <a:rPr lang="tr-TR" b="0" i="0" dirty="0">
                <a:effectLst/>
                <a:latin typeface="Aptos" panose="020B0004020202020204" pitchFamily="34" charset="0"/>
              </a:rPr>
              <a:t>Geri ödeme beklentisi olmadan sağlanan kaynaklardır. Proje hedefleriyle ilgili olduğu sürece, halihazırda yapılmış, devam eden veya gelecekte yapılacak yatırımlar gibi.</a:t>
            </a:r>
            <a:endParaRPr lang="en-GB" dirty="0">
              <a:latin typeface="Aptos" panose="020B0004020202020204" pitchFamily="34" charset="0"/>
            </a:endParaRPr>
          </a:p>
        </p:txBody>
      </p:sp>
      <p:pic>
        <p:nvPicPr>
          <p:cNvPr id="13" name="Resim 12" descr="kişi, şahıs, giyim, bina, adam, insan içeren bir resim&#10;&#10;Açıklama otomatik olarak oluşturuldu">
            <a:extLst>
              <a:ext uri="{FF2B5EF4-FFF2-40B4-BE49-F238E27FC236}">
                <a16:creationId xmlns:a16="http://schemas.microsoft.com/office/drawing/2014/main" id="{FF552D84-10F6-AE16-3A66-41069904C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48" y="1469575"/>
            <a:ext cx="3941129" cy="26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43FE9-17DD-E627-B503-203CA8839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B01A37AB-0115-0040-B20F-2C24A8E3A099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802D879-5868-9BE0-4943-1D6A10A16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8BAE86C6-263E-BCDC-A36F-1723CA1FC34E}"/>
              </a:ext>
            </a:extLst>
          </p:cNvPr>
          <p:cNvSpPr txBox="1"/>
          <p:nvPr/>
        </p:nvSpPr>
        <p:spPr>
          <a:xfrm>
            <a:off x="4665850" y="-94474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Proje Bileşenleri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55B0959-D3DF-152A-36BE-6F970B65FF6B}"/>
              </a:ext>
            </a:extLst>
          </p:cNvPr>
          <p:cNvSpPr txBox="1"/>
          <p:nvPr/>
        </p:nvSpPr>
        <p:spPr>
          <a:xfrm>
            <a:off x="522365" y="1930110"/>
            <a:ext cx="2704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1.Bileşen</a:t>
            </a:r>
          </a:p>
          <a:p>
            <a:r>
              <a:rPr lang="tr-TR" dirty="0"/>
              <a:t>Döngüsel elektroniğe</a:t>
            </a:r>
          </a:p>
          <a:p>
            <a:r>
              <a:rPr lang="tr-TR" dirty="0"/>
              <a:t>ilişkin</a:t>
            </a:r>
          </a:p>
          <a:p>
            <a:r>
              <a:rPr lang="tr-TR" dirty="0"/>
              <a:t>mevzuatın</a:t>
            </a:r>
          </a:p>
          <a:p>
            <a:r>
              <a:rPr lang="tr-TR" dirty="0"/>
              <a:t>etkinleştirilmesi</a:t>
            </a:r>
          </a:p>
          <a:p>
            <a:endParaRPr lang="en-GB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1DF1BCA-97E4-6586-31BD-92361D4A40EB}"/>
              </a:ext>
            </a:extLst>
          </p:cNvPr>
          <p:cNvSpPr txBox="1"/>
          <p:nvPr/>
        </p:nvSpPr>
        <p:spPr>
          <a:xfrm>
            <a:off x="3377846" y="1930110"/>
            <a:ext cx="2704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2.Bileşen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Daha temiz </a:t>
            </a:r>
          </a:p>
          <a:p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ü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retim ve </a:t>
            </a:r>
          </a:p>
          <a:p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s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ürdürülebilir </a:t>
            </a:r>
          </a:p>
          <a:p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t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üketim ve kullanım </a:t>
            </a:r>
            <a:endParaRPr lang="en-GB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FCCE0DC-0CA7-9F4E-A10D-0B5EAA28A514}"/>
              </a:ext>
            </a:extLst>
          </p:cNvPr>
          <p:cNvSpPr txBox="1"/>
          <p:nvPr/>
        </p:nvSpPr>
        <p:spPr>
          <a:xfrm>
            <a:off x="6109867" y="1930110"/>
            <a:ext cx="2704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3.Bileşen</a:t>
            </a:r>
          </a:p>
          <a:p>
            <a:r>
              <a:rPr lang="tr-TR" dirty="0"/>
              <a:t>Elektronik</a:t>
            </a:r>
          </a:p>
          <a:p>
            <a:r>
              <a:rPr lang="tr-TR" dirty="0"/>
              <a:t>sektörü genelinde</a:t>
            </a:r>
          </a:p>
          <a:p>
            <a:r>
              <a:rPr lang="tr-TR" dirty="0"/>
              <a:t>kaynak verimli</a:t>
            </a:r>
          </a:p>
          <a:p>
            <a:r>
              <a:rPr lang="tr-TR" dirty="0"/>
              <a:t>değer zinciri</a:t>
            </a:r>
            <a:endParaRPr lang="en-GB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92733F5-22FB-0416-AF94-15FA7DC5CBCE}"/>
              </a:ext>
            </a:extLst>
          </p:cNvPr>
          <p:cNvSpPr txBox="1"/>
          <p:nvPr/>
        </p:nvSpPr>
        <p:spPr>
          <a:xfrm>
            <a:off x="8894327" y="1930110"/>
            <a:ext cx="298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2"/>
                </a:solidFill>
              </a:rPr>
              <a:t>4.Bileşen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Bilgi yönetimi,</a:t>
            </a:r>
          </a:p>
          <a:p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i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letişim ve</a:t>
            </a:r>
          </a:p>
          <a:p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p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rogram düzeyinde koordinasyon</a:t>
            </a:r>
            <a:endParaRPr lang="en-GB" dirty="0"/>
          </a:p>
        </p:txBody>
      </p:sp>
      <p:pic>
        <p:nvPicPr>
          <p:cNvPr id="3" name="Resim 2" descr="metin, ofis malzemesi, kitap, kağıt içeren bir resim&#10;&#10;Açıklama otomatik olarak oluşturuldu">
            <a:extLst>
              <a:ext uri="{FF2B5EF4-FFF2-40B4-BE49-F238E27FC236}">
                <a16:creationId xmlns:a16="http://schemas.microsoft.com/office/drawing/2014/main" id="{51AC6E5D-134E-9F4D-AE0F-920A9E11F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6" y="3723927"/>
            <a:ext cx="2295728" cy="1533475"/>
          </a:xfrm>
          <a:prstGeom prst="rect">
            <a:avLst/>
          </a:prstGeom>
        </p:spPr>
      </p:pic>
      <p:pic>
        <p:nvPicPr>
          <p:cNvPr id="5" name="Resim 4" descr="elektronik donanım, devre, elektronik bileşen, elektronik mühendisliği içeren bir resim&#10;&#10;Açıklama otomatik olarak oluşturuldu">
            <a:extLst>
              <a:ext uri="{FF2B5EF4-FFF2-40B4-BE49-F238E27FC236}">
                <a16:creationId xmlns:a16="http://schemas.microsoft.com/office/drawing/2014/main" id="{85A13ED0-4E83-6F6A-8BD2-3977B2FE6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22" y="3708996"/>
            <a:ext cx="2315391" cy="1542991"/>
          </a:xfrm>
          <a:prstGeom prst="rect">
            <a:avLst/>
          </a:prstGeom>
        </p:spPr>
      </p:pic>
      <p:pic>
        <p:nvPicPr>
          <p:cNvPr id="10" name="Resim 9" descr="elektronik donanım, bilgisayar, elektronik cihaz, dizüstü içeren bir resim&#10;&#10;Açıklama otomatik olarak oluşturuldu">
            <a:extLst>
              <a:ext uri="{FF2B5EF4-FFF2-40B4-BE49-F238E27FC236}">
                <a16:creationId xmlns:a16="http://schemas.microsoft.com/office/drawing/2014/main" id="{274A4308-F234-F641-ABEB-13FAE9071D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07" y="3684436"/>
            <a:ext cx="2295728" cy="1567551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D886EAB0-13B0-2206-0675-D30820733F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423" y="3686104"/>
            <a:ext cx="2295728" cy="15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5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2B9AB-EBC7-B3F5-C422-C0C25774A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>
            <a:extLst>
              <a:ext uri="{FF2B5EF4-FFF2-40B4-BE49-F238E27FC236}">
                <a16:creationId xmlns:a16="http://schemas.microsoft.com/office/drawing/2014/main" id="{EE07C0E9-A937-B60E-132A-A53D73220E51}"/>
              </a:ext>
            </a:extLst>
          </p:cNvPr>
          <p:cNvSpPr/>
          <p:nvPr/>
        </p:nvSpPr>
        <p:spPr>
          <a:xfrm>
            <a:off x="-439202" y="-292531"/>
            <a:ext cx="3887493" cy="1762107"/>
          </a:xfrm>
          <a:custGeom>
            <a:avLst/>
            <a:gdLst/>
            <a:ahLst/>
            <a:cxnLst/>
            <a:rect l="l" t="t" r="r" b="b"/>
            <a:pathLst>
              <a:path w="3887493" h="1762107">
                <a:moveTo>
                  <a:pt x="0" y="0"/>
                </a:moveTo>
                <a:lnTo>
                  <a:pt x="3887493" y="0"/>
                </a:lnTo>
                <a:lnTo>
                  <a:pt x="3887493" y="1762107"/>
                </a:lnTo>
                <a:lnTo>
                  <a:pt x="0" y="176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0E59D13-955F-2B42-475D-D6BCA384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6477162"/>
            <a:ext cx="1955259" cy="293289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C9188F51-397D-78D3-161A-D99D4738406F}"/>
              </a:ext>
            </a:extLst>
          </p:cNvPr>
          <p:cNvSpPr txBox="1"/>
          <p:nvPr/>
        </p:nvSpPr>
        <p:spPr>
          <a:xfrm>
            <a:off x="4724216" y="-113930"/>
            <a:ext cx="682716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705"/>
              </a:lnSpc>
            </a:pPr>
            <a:r>
              <a:rPr lang="tr-TR" sz="3200" b="1" spc="-136" dirty="0">
                <a:solidFill>
                  <a:srgbClr val="265959"/>
                </a:solidFill>
                <a:latin typeface="Inter Bold" panose="020B0802030000000004"/>
                <a:ea typeface="Inter Bold" panose="020B0802030000000004"/>
                <a:cs typeface="Inter Bold" panose="020B0802030000000004"/>
                <a:sym typeface="Inter Bold" panose="020B0802030000000004"/>
              </a:rPr>
              <a:t>Proje Aktiviteleri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EA52159-F0B9-C3D4-B555-46CEC3AAF3DD}"/>
              </a:ext>
            </a:extLst>
          </p:cNvPr>
          <p:cNvSpPr txBox="1"/>
          <p:nvPr/>
        </p:nvSpPr>
        <p:spPr>
          <a:xfrm>
            <a:off x="788482" y="1941199"/>
            <a:ext cx="6065079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2"/>
                </a:solidFill>
              </a:rPr>
              <a:t>1. Bileşen Kapsamındaki Aktiviteler</a:t>
            </a:r>
            <a:endParaRPr lang="en-GB" sz="2000" b="1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Politika ve mevzuat boşluklarını belirlemek için kapsamlı bir değerlendirme yapılması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GÜS çerçevesinde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eko-modülasyon konusunda dünyadaki en iyi uygulamaların incelenmesi</a:t>
            </a:r>
            <a:endParaRPr lang="tr-T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Bu bileşen kapsamında tespit edilen </a:t>
            </a:r>
            <a:r>
              <a:rPr lang="tr-TR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yasal boşluklara göre Mevzuat değişikliği önerileri hazırlanması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Resim 12" descr="silah, iç mekan içeren bir resim&#10;&#10;Açıklama otomatik olarak oluşturuldu">
            <a:extLst>
              <a:ext uri="{FF2B5EF4-FFF2-40B4-BE49-F238E27FC236}">
                <a16:creationId xmlns:a16="http://schemas.microsoft.com/office/drawing/2014/main" id="{D55EA0C4-7842-EE31-5942-F1FCD4F9D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38" y="2597284"/>
            <a:ext cx="4197323" cy="2326937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75F49878-7F8E-F01C-2027-F5FD1E30DDDA}"/>
              </a:ext>
            </a:extLst>
          </p:cNvPr>
          <p:cNvSpPr txBox="1"/>
          <p:nvPr/>
        </p:nvSpPr>
        <p:spPr>
          <a:xfrm>
            <a:off x="8745165" y="6550223"/>
            <a:ext cx="4085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Görsel kaynak: </a:t>
            </a:r>
            <a:r>
              <a:rPr lang="en-GB" sz="1400" dirty="0"/>
              <a:t>www.royalgeneraltrading.me</a:t>
            </a:r>
          </a:p>
        </p:txBody>
      </p:sp>
    </p:spTree>
    <p:extLst>
      <p:ext uri="{BB962C8B-B14F-4D97-AF65-F5344CB8AC3E}">
        <p14:creationId xmlns:p14="http://schemas.microsoft.com/office/powerpoint/2010/main" val="331591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</TotalTime>
  <Words>899</Words>
  <Application>Microsoft Office PowerPoint</Application>
  <PresentationFormat>Geniş ekran</PresentationFormat>
  <Paragraphs>174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Inter Bold</vt:lpstr>
      <vt:lpstr>Roboto</vt:lpstr>
      <vt:lpstr>Times New Roman</vt:lpstr>
      <vt:lpstr>Wingdings</vt:lpstr>
      <vt:lpstr>Office Teması</vt:lpstr>
      <vt:lpstr>GEF Küresel Elektronik Yönetimi (GEM) Programı Kapsamında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GEF "Türkiye’de Sürdürülebilir Elektronik Yönetimi" Proje Hazırlık Aşaması Açılış Toplantısı (Küresel Elektronik Yönetimi (GEM) Programı Kapsamındaki Alt Projesi)</dc:title>
  <dc:creator>User User</dc:creator>
  <cp:lastModifiedBy>Ebru Özbek</cp:lastModifiedBy>
  <cp:revision>107</cp:revision>
  <dcterms:created xsi:type="dcterms:W3CDTF">2025-01-14T10:45:22Z</dcterms:created>
  <dcterms:modified xsi:type="dcterms:W3CDTF">2025-02-04T17:02:49Z</dcterms:modified>
</cp:coreProperties>
</file>