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04" r:id="rId2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5B3D7"/>
    <a:srgbClr val="920000"/>
    <a:srgbClr val="F79646"/>
    <a:srgbClr val="FCD5B5"/>
    <a:srgbClr val="4BACC6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8862" autoAdjust="0"/>
  </p:normalViewPr>
  <p:slideViewPr>
    <p:cSldViewPr>
      <p:cViewPr varScale="1">
        <p:scale>
          <a:sx n="115" d="100"/>
          <a:sy n="115" d="100"/>
        </p:scale>
        <p:origin x="17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5659" cy="496331"/>
          </a:xfrm>
          <a:prstGeom prst="rect">
            <a:avLst/>
          </a:prstGeom>
        </p:spPr>
        <p:txBody>
          <a:bodyPr vert="horz" lIns="91432" tIns="45718" rIns="91432" bIns="45718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0448" y="4"/>
            <a:ext cx="2945659" cy="496331"/>
          </a:xfrm>
          <a:prstGeom prst="rect">
            <a:avLst/>
          </a:prstGeom>
        </p:spPr>
        <p:txBody>
          <a:bodyPr vert="horz" lIns="91432" tIns="45718" rIns="91432" bIns="45718" rtlCol="0"/>
          <a:lstStyle>
            <a:lvl1pPr algn="r">
              <a:defRPr sz="1200"/>
            </a:lvl1pPr>
          </a:lstStyle>
          <a:p>
            <a:fld id="{C44B6493-A917-46BD-9159-5EA60FCEB9F1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8" rIns="91432" bIns="45718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32" tIns="45718" rIns="91432" bIns="45718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3" y="9428588"/>
            <a:ext cx="2945659" cy="496331"/>
          </a:xfrm>
          <a:prstGeom prst="rect">
            <a:avLst/>
          </a:prstGeom>
        </p:spPr>
        <p:txBody>
          <a:bodyPr vert="horz" lIns="91432" tIns="45718" rIns="91432" bIns="45718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0448" y="9428588"/>
            <a:ext cx="2945659" cy="496331"/>
          </a:xfrm>
          <a:prstGeom prst="rect">
            <a:avLst/>
          </a:prstGeom>
        </p:spPr>
        <p:txBody>
          <a:bodyPr vert="horz" lIns="91432" tIns="45718" rIns="91432" bIns="45718" rtlCol="0" anchor="b"/>
          <a:lstStyle>
            <a:lvl1pPr algn="r">
              <a:defRPr sz="1200"/>
            </a:lvl1pPr>
          </a:lstStyle>
          <a:p>
            <a:fld id="{3BEB032B-401A-41D0-906D-4589BDC71EB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11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B032B-401A-41D0-906D-4589BDC71EB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282115" y="384175"/>
            <a:ext cx="2879725" cy="819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39763" y="384175"/>
            <a:ext cx="8489950" cy="819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39764" y="2239963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10" rIns="91418" bIns="4571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18" tIns="45710" rIns="91418" bIns="4571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7B6B5-7D54-44F6-B718-AE846A1B8FFC}" type="datetimeFigureOut">
              <a:rPr lang="tr-TR" smtClean="0"/>
              <a:pPr/>
              <a:t>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4E48-DB6F-4452-BFF6-4A28ECAF8A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xStyles>
    <p:titleStyle>
      <a:lvl1pPr algn="ctr" defTabSz="91418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8" indent="-342818" algn="l" defTabSz="91418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2" indent="-285681" algn="l" defTabSz="91418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26" indent="-228545" algn="l" defTabSz="9141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16" indent="-228545" algn="l" defTabSz="91418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06" indent="-228545" algn="l" defTabSz="91418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96" indent="-228545" algn="l" defTabSz="91418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86" indent="-228545" algn="l" defTabSz="91418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78" indent="-228545" algn="l" defTabSz="91418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68" indent="-228545" algn="l" defTabSz="91418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7683" y="801556"/>
            <a:ext cx="4374682" cy="4868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tr-TR" sz="12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Fatih EKMEKÇİ</a:t>
            </a:r>
          </a:p>
          <a:p>
            <a:pPr algn="ctr"/>
            <a:r>
              <a:rPr lang="tr-TR" sz="1200" b="1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</a:t>
            </a:r>
            <a:r>
              <a:rPr lang="tr-TR" sz="1200" b="1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Müdür</a:t>
            </a:r>
            <a:endParaRPr lang="tr-TR" sz="12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110 Dikdörtgen">
            <a:hlinkClick r:id="" action="ppaction://noaction"/>
          </p:cNvPr>
          <p:cNvSpPr/>
          <p:nvPr/>
        </p:nvSpPr>
        <p:spPr>
          <a:xfrm>
            <a:off x="7193640" y="2219649"/>
            <a:ext cx="829797" cy="4269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Hizmetleri Dairesi Başkanlığı</a:t>
            </a:r>
          </a:p>
        </p:txBody>
      </p:sp>
      <p:cxnSp>
        <p:nvCxnSpPr>
          <p:cNvPr id="63" name="Düz Bağlayıcı 62"/>
          <p:cNvCxnSpPr>
            <a:cxnSpLocks/>
          </p:cNvCxnSpPr>
          <p:nvPr/>
        </p:nvCxnSpPr>
        <p:spPr>
          <a:xfrm>
            <a:off x="4788024" y="1288367"/>
            <a:ext cx="0" cy="86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3 Dikdörtgen">
            <a:hlinkClick r:id="" action="ppaction://noaction"/>
          </p:cNvPr>
          <p:cNvSpPr/>
          <p:nvPr/>
        </p:nvSpPr>
        <p:spPr>
          <a:xfrm>
            <a:off x="1190676" y="2242996"/>
            <a:ext cx="848551" cy="4342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İzin ve Lisans Dairesi Başkanlığı</a:t>
            </a:r>
          </a:p>
        </p:txBody>
      </p:sp>
      <p:sp>
        <p:nvSpPr>
          <p:cNvPr id="107" name="137 Dikdörtgen">
            <a:hlinkClick r:id="" action="ppaction://noaction"/>
          </p:cNvPr>
          <p:cNvSpPr/>
          <p:nvPr/>
        </p:nvSpPr>
        <p:spPr>
          <a:xfrm>
            <a:off x="1195402" y="4321023"/>
            <a:ext cx="872959" cy="4187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İthalat  ve İhracat İzinleri Şube Müdürlüğü</a:t>
            </a:r>
          </a:p>
        </p:txBody>
      </p:sp>
      <p:sp>
        <p:nvSpPr>
          <p:cNvPr id="112" name="138 Dikdörtgen">
            <a:hlinkClick r:id="" action="ppaction://noaction"/>
          </p:cNvPr>
          <p:cNvSpPr/>
          <p:nvPr/>
        </p:nvSpPr>
        <p:spPr>
          <a:xfrm>
            <a:off x="1213827" y="3809379"/>
            <a:ext cx="872959" cy="4091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 ve Gürültü İzinleri  Şube Müdürlüğü</a:t>
            </a:r>
          </a:p>
        </p:txBody>
      </p:sp>
      <p:sp>
        <p:nvSpPr>
          <p:cNvPr id="113" name="139 Dikdörtgen">
            <a:hlinkClick r:id="" action="ppaction://noaction"/>
          </p:cNvPr>
          <p:cNvSpPr/>
          <p:nvPr/>
        </p:nvSpPr>
        <p:spPr>
          <a:xfrm>
            <a:off x="1197318" y="4859394"/>
            <a:ext cx="872959" cy="425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ve Evsel Atık Lisansları Şube Müdürlüğü</a:t>
            </a:r>
          </a:p>
        </p:txBody>
      </p:sp>
      <p:sp>
        <p:nvSpPr>
          <p:cNvPr id="114" name="140 Dikdörtgen">
            <a:hlinkClick r:id="" action="ppaction://noaction"/>
          </p:cNvPr>
          <p:cNvSpPr/>
          <p:nvPr/>
        </p:nvSpPr>
        <p:spPr>
          <a:xfrm>
            <a:off x="1195402" y="3277433"/>
            <a:ext cx="872959" cy="3981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Endüstriyel Atık Lisansları  Şube Müdürlüğü</a:t>
            </a:r>
          </a:p>
        </p:txBody>
      </p:sp>
      <p:sp>
        <p:nvSpPr>
          <p:cNvPr id="115" name="141 Dikdörtgen">
            <a:hlinkClick r:id="" action="ppaction://noaction"/>
          </p:cNvPr>
          <p:cNvSpPr/>
          <p:nvPr/>
        </p:nvSpPr>
        <p:spPr>
          <a:xfrm>
            <a:off x="1183806" y="2762872"/>
            <a:ext cx="884555" cy="409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Atık Su İzinleri Şube Müdürlüğü</a:t>
            </a:r>
          </a:p>
        </p:txBody>
      </p:sp>
      <p:sp>
        <p:nvSpPr>
          <p:cNvPr id="79" name="145 Dikdörtgen">
            <a:hlinkClick r:id="" action="ppaction://noaction"/>
          </p:cNvPr>
          <p:cNvSpPr/>
          <p:nvPr/>
        </p:nvSpPr>
        <p:spPr>
          <a:xfrm>
            <a:off x="230196" y="3300633"/>
            <a:ext cx="830191" cy="4091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Bilgi Sistemleri Şube Müdürlüğü</a:t>
            </a:r>
          </a:p>
        </p:txBody>
      </p:sp>
      <p:sp>
        <p:nvSpPr>
          <p:cNvPr id="80" name="146 Dikdörtgen">
            <a:hlinkClick r:id="" action="ppaction://noaction"/>
          </p:cNvPr>
          <p:cNvSpPr/>
          <p:nvPr/>
        </p:nvSpPr>
        <p:spPr>
          <a:xfrm>
            <a:off x="236307" y="2766232"/>
            <a:ext cx="830192" cy="3951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 Çevre Ajansı 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81" name="147 Dikdörtgen">
            <a:hlinkClick r:id="" action="ppaction://noaction"/>
          </p:cNvPr>
          <p:cNvSpPr/>
          <p:nvPr/>
        </p:nvSpPr>
        <p:spPr>
          <a:xfrm>
            <a:off x="231351" y="3819430"/>
            <a:ext cx="830192" cy="384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Durum Raporları 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82" name="148 Dikdörtgen">
            <a:hlinkClick r:id="" action="ppaction://noaction"/>
          </p:cNvPr>
          <p:cNvSpPr/>
          <p:nvPr/>
        </p:nvSpPr>
        <p:spPr>
          <a:xfrm>
            <a:off x="241640" y="4311765"/>
            <a:ext cx="842000" cy="4254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Veri Değerlendirme Şube Müdürlüğü</a:t>
            </a:r>
          </a:p>
        </p:txBody>
      </p:sp>
      <p:sp>
        <p:nvSpPr>
          <p:cNvPr id="83" name="107 Dikdörtgen">
            <a:hlinkClick r:id="" action="ppaction://noaction"/>
          </p:cNvPr>
          <p:cNvSpPr/>
          <p:nvPr/>
        </p:nvSpPr>
        <p:spPr>
          <a:xfrm>
            <a:off x="231351" y="2235254"/>
            <a:ext cx="830192" cy="438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Envanteri ve Bilgi Yönetimi Dairesi Başkanlığı</a:t>
            </a:r>
          </a:p>
        </p:txBody>
      </p:sp>
      <p:sp>
        <p:nvSpPr>
          <p:cNvPr id="74" name="77 Dikdörtgen"/>
          <p:cNvSpPr/>
          <p:nvPr/>
        </p:nvSpPr>
        <p:spPr>
          <a:xfrm>
            <a:off x="5320453" y="1567176"/>
            <a:ext cx="2988993" cy="411474"/>
          </a:xfrm>
          <a:prstGeom prst="rect">
            <a:avLst/>
          </a:prstGeom>
          <a:solidFill>
            <a:srgbClr val="F7964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Ömer ALBAYRAK</a:t>
            </a:r>
          </a:p>
          <a:p>
            <a:pPr algn="ctr"/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 Yardımcısı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142 Dikdörtgen">
            <a:hlinkClick r:id="" action="ppaction://noaction"/>
          </p:cNvPr>
          <p:cNvSpPr/>
          <p:nvPr/>
        </p:nvSpPr>
        <p:spPr>
          <a:xfrm>
            <a:off x="8245067" y="5864835"/>
            <a:ext cx="758029" cy="3897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Marmara Temiz Hava Merkezi Müdürlüğü</a:t>
            </a:r>
          </a:p>
        </p:txBody>
      </p:sp>
      <p:sp>
        <p:nvSpPr>
          <p:cNvPr id="104" name="143 Dikdörtgen">
            <a:hlinkClick r:id="" action="ppaction://noaction"/>
          </p:cNvPr>
          <p:cNvSpPr/>
          <p:nvPr/>
        </p:nvSpPr>
        <p:spPr>
          <a:xfrm>
            <a:off x="8244408" y="3802719"/>
            <a:ext cx="760638" cy="4080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 Temiz Hava Merkezi Müdürlüğü</a:t>
            </a:r>
          </a:p>
        </p:txBody>
      </p:sp>
      <p:sp>
        <p:nvSpPr>
          <p:cNvPr id="108" name="144 Dikdörtgen">
            <a:hlinkClick r:id="" action="ppaction://noaction"/>
          </p:cNvPr>
          <p:cNvSpPr/>
          <p:nvPr/>
        </p:nvSpPr>
        <p:spPr>
          <a:xfrm>
            <a:off x="8260861" y="2709699"/>
            <a:ext cx="742959" cy="4187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Akdeniz Temiz Hava Merkezi Müdürlüğü</a:t>
            </a:r>
          </a:p>
        </p:txBody>
      </p:sp>
      <p:sp>
        <p:nvSpPr>
          <p:cNvPr id="116" name="181 Dikdörtgen"/>
          <p:cNvSpPr/>
          <p:nvPr/>
        </p:nvSpPr>
        <p:spPr>
          <a:xfrm>
            <a:off x="8231545" y="6372170"/>
            <a:ext cx="763239" cy="4052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 Karadeniz Temiz Hava Merkezi Müdürlüğü</a:t>
            </a:r>
          </a:p>
        </p:txBody>
      </p:sp>
      <p:sp>
        <p:nvSpPr>
          <p:cNvPr id="117" name="182 Dikdörtgen"/>
          <p:cNvSpPr/>
          <p:nvPr/>
        </p:nvSpPr>
        <p:spPr>
          <a:xfrm>
            <a:off x="8231546" y="3257996"/>
            <a:ext cx="768945" cy="4165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 Anadolu Temiz Hava Merkezi Müdürlüğü</a:t>
            </a:r>
          </a:p>
        </p:txBody>
      </p:sp>
      <p:sp>
        <p:nvSpPr>
          <p:cNvPr id="118" name="182 Dikdörtgen"/>
          <p:cNvSpPr/>
          <p:nvPr/>
        </p:nvSpPr>
        <p:spPr>
          <a:xfrm>
            <a:off x="8231546" y="4856624"/>
            <a:ext cx="763239" cy="4187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Güney İç Anadolu Temiz Hava Merkezi Müdürlüğü</a:t>
            </a:r>
          </a:p>
        </p:txBody>
      </p:sp>
      <p:sp>
        <p:nvSpPr>
          <p:cNvPr id="119" name="182 Dikdörtgen"/>
          <p:cNvSpPr/>
          <p:nvPr/>
        </p:nvSpPr>
        <p:spPr>
          <a:xfrm>
            <a:off x="8252277" y="5356283"/>
            <a:ext cx="751543" cy="4264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Kuzey İç Anadolu Temiz Hava Merkezi Müdürlüğü</a:t>
            </a:r>
          </a:p>
        </p:txBody>
      </p:sp>
      <p:sp>
        <p:nvSpPr>
          <p:cNvPr id="148" name="77 Dikdörtgen"/>
          <p:cNvSpPr/>
          <p:nvPr/>
        </p:nvSpPr>
        <p:spPr>
          <a:xfrm>
            <a:off x="8159733" y="2241029"/>
            <a:ext cx="934480" cy="348541"/>
          </a:xfrm>
          <a:prstGeom prst="rect">
            <a:avLst/>
          </a:prstGeom>
          <a:solidFill>
            <a:srgbClr val="F7964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/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Temiz Hava Merkezi Müdürlükleri</a:t>
            </a:r>
          </a:p>
        </p:txBody>
      </p:sp>
      <p:sp>
        <p:nvSpPr>
          <p:cNvPr id="94" name="182 Dikdörtgen"/>
          <p:cNvSpPr/>
          <p:nvPr/>
        </p:nvSpPr>
        <p:spPr>
          <a:xfrm>
            <a:off x="8242463" y="4342046"/>
            <a:ext cx="763239" cy="4355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Güneydoğu Anadolu Temiz Hava Merkezi Müdürlüğü</a:t>
            </a:r>
          </a:p>
        </p:txBody>
      </p:sp>
      <p:cxnSp>
        <p:nvCxnSpPr>
          <p:cNvPr id="123" name="Düz Bağlayıcı 122"/>
          <p:cNvCxnSpPr>
            <a:cxnSpLocks/>
          </p:cNvCxnSpPr>
          <p:nvPr/>
        </p:nvCxnSpPr>
        <p:spPr>
          <a:xfrm>
            <a:off x="2159732" y="1978863"/>
            <a:ext cx="0" cy="900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153 Dikdörtgen">
            <a:hlinkClick r:id="" action="ppaction://noaction"/>
          </p:cNvPr>
          <p:cNvSpPr/>
          <p:nvPr/>
        </p:nvSpPr>
        <p:spPr>
          <a:xfrm>
            <a:off x="7190090" y="3232787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Bütçe ve Mali İşler Şube Müdürlüğü</a:t>
            </a:r>
          </a:p>
        </p:txBody>
      </p:sp>
      <p:sp>
        <p:nvSpPr>
          <p:cNvPr id="149" name="153 Dikdörtgen">
            <a:hlinkClick r:id="" action="ppaction://noaction"/>
          </p:cNvPr>
          <p:cNvSpPr/>
          <p:nvPr/>
        </p:nvSpPr>
        <p:spPr>
          <a:xfrm>
            <a:off x="7214188" y="4820233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İhale Koordinasyonu ve Satın Alma Şube Müdürlüğü</a:t>
            </a:r>
          </a:p>
        </p:txBody>
      </p:sp>
      <p:sp>
        <p:nvSpPr>
          <p:cNvPr id="157" name="153 Dikdörtgen">
            <a:hlinkClick r:id="" action="ppaction://noaction"/>
          </p:cNvPr>
          <p:cNvSpPr/>
          <p:nvPr/>
        </p:nvSpPr>
        <p:spPr>
          <a:xfrm>
            <a:off x="7185561" y="2728221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Edinme Şube Müdürlüğü</a:t>
            </a:r>
          </a:p>
        </p:txBody>
      </p:sp>
      <p:sp>
        <p:nvSpPr>
          <p:cNvPr id="163" name="153 Dikdörtgen">
            <a:hlinkClick r:id="" action="ppaction://noaction"/>
          </p:cNvPr>
          <p:cNvSpPr/>
          <p:nvPr/>
        </p:nvSpPr>
        <p:spPr>
          <a:xfrm>
            <a:off x="7194634" y="4304384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İdari İşler ve Eğitim Şube Müdürlüğü</a:t>
            </a:r>
          </a:p>
        </p:txBody>
      </p:sp>
      <p:sp>
        <p:nvSpPr>
          <p:cNvPr id="164" name="153 Dikdörtgen">
            <a:hlinkClick r:id="" action="ppaction://noaction"/>
          </p:cNvPr>
          <p:cNvSpPr/>
          <p:nvPr/>
        </p:nvSpPr>
        <p:spPr>
          <a:xfrm>
            <a:off x="7214188" y="5333989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ve Koordinasyon  Şube Müdürlüğü</a:t>
            </a:r>
          </a:p>
        </p:txBody>
      </p:sp>
      <p:sp>
        <p:nvSpPr>
          <p:cNvPr id="92" name="153 Dikdörtgen">
            <a:hlinkClick r:id="" action="ppaction://noaction"/>
          </p:cNvPr>
          <p:cNvSpPr/>
          <p:nvPr/>
        </p:nvSpPr>
        <p:spPr>
          <a:xfrm>
            <a:off x="7194634" y="3797611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Evrak ve Arşiv Şube Müdürlüğü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43B92D2-1061-4C26-B069-62570BFAF4B8}"/>
              </a:ext>
            </a:extLst>
          </p:cNvPr>
          <p:cNvSpPr/>
          <p:nvPr/>
        </p:nvSpPr>
        <p:spPr>
          <a:xfrm>
            <a:off x="2364125" y="-37671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11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T.C.</a:t>
            </a:r>
            <a:br>
              <a:rPr lang="tr-TR" sz="11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1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ÇEVRE, ŞEHİRCİLİK VE İKLİM DEĞİŞİKLİĞİ BAKANLIĞI</a:t>
            </a:r>
          </a:p>
          <a:p>
            <a:pPr algn="ctr"/>
            <a:r>
              <a:rPr lang="tr-TR" sz="11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Çevresel Etki Değerlendirmesi, İzin ve Denetim Genel Müdürlüğü</a:t>
            </a:r>
          </a:p>
          <a:p>
            <a:pPr algn="ctr"/>
            <a:r>
              <a:rPr lang="tr-TR" sz="11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 DAĞILIMI LİSTESİ</a:t>
            </a:r>
          </a:p>
        </p:txBody>
      </p:sp>
      <p:cxnSp>
        <p:nvCxnSpPr>
          <p:cNvPr id="155" name="Düz Bağlayıcı 154"/>
          <p:cNvCxnSpPr>
            <a:cxnSpLocks/>
          </p:cNvCxnSpPr>
          <p:nvPr/>
        </p:nvCxnSpPr>
        <p:spPr>
          <a:xfrm>
            <a:off x="6840252" y="1983225"/>
            <a:ext cx="0" cy="77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77 Dikdörtgen"/>
          <p:cNvSpPr/>
          <p:nvPr/>
        </p:nvSpPr>
        <p:spPr>
          <a:xfrm>
            <a:off x="826921" y="1564966"/>
            <a:ext cx="2988993" cy="411474"/>
          </a:xfrm>
          <a:prstGeom prst="rect">
            <a:avLst/>
          </a:prstGeom>
          <a:solidFill>
            <a:srgbClr val="F7964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Yahya KESİMAL</a:t>
            </a:r>
          </a:p>
          <a:p>
            <a:pPr algn="ctr"/>
            <a:r>
              <a:rPr lang="tr-T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 Yardımcısı</a:t>
            </a:r>
          </a:p>
        </p:txBody>
      </p:sp>
      <p:sp>
        <p:nvSpPr>
          <p:cNvPr id="96" name="106 Dikdörtgen">
            <a:hlinkClick r:id="" action="ppaction://noaction"/>
            <a:extLst>
              <a:ext uri="{FF2B5EF4-FFF2-40B4-BE49-F238E27FC236}">
                <a16:creationId xmlns:a16="http://schemas.microsoft.com/office/drawing/2014/main" id="{CCC14D88-D10D-416B-BE82-795B5E34ADB7}"/>
              </a:ext>
            </a:extLst>
          </p:cNvPr>
          <p:cNvSpPr/>
          <p:nvPr/>
        </p:nvSpPr>
        <p:spPr>
          <a:xfrm>
            <a:off x="3212363" y="2239026"/>
            <a:ext cx="901495" cy="4039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10"/>
              </a:spcAft>
            </a:pPr>
            <a:r>
              <a:rPr lang="tr-TR" sz="7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Laboratuvar, Ölçüm ve İzleme Dairesi Başkanlığı</a:t>
            </a:r>
            <a:endParaRPr lang="tr-TR" sz="1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2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A5C426CB-D161-437A-AF7A-C77933A556D5}"/>
              </a:ext>
            </a:extLst>
          </p:cNvPr>
          <p:cNvSpPr/>
          <p:nvPr/>
        </p:nvSpPr>
        <p:spPr>
          <a:xfrm>
            <a:off x="3232634" y="2732299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5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Çevre Referans Laboratuvarı Şube Müdürlüğü</a:t>
            </a:r>
            <a:endParaRPr lang="tr-TR" sz="1200" b="1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33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253CDB5E-6306-4B99-8CA6-23D8638A3E42}"/>
              </a:ext>
            </a:extLst>
          </p:cNvPr>
          <p:cNvSpPr/>
          <p:nvPr/>
        </p:nvSpPr>
        <p:spPr>
          <a:xfrm>
            <a:off x="3254356" y="4848495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5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Su ve Toprak Kirliliği İzleme Şube Müdürlüğü</a:t>
            </a:r>
            <a:endParaRPr lang="tr-TR" sz="1200" b="1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34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7E64FDCE-AA1C-45CD-A570-9B0DDED88C37}"/>
              </a:ext>
            </a:extLst>
          </p:cNvPr>
          <p:cNvSpPr/>
          <p:nvPr/>
        </p:nvSpPr>
        <p:spPr>
          <a:xfrm>
            <a:off x="3254356" y="3825144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5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Hava Kalitesi İzleme Şube Müdürlüğü</a:t>
            </a:r>
            <a:endParaRPr lang="tr-TR" sz="1200" b="1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39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05BA73F1-C5CB-4E8F-8CEB-AA5007285328}"/>
              </a:ext>
            </a:extLst>
          </p:cNvPr>
          <p:cNvSpPr/>
          <p:nvPr/>
        </p:nvSpPr>
        <p:spPr>
          <a:xfrm>
            <a:off x="3260923" y="3279173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5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Endüstriyel Kirlilik İzleme Şube Müdürlüğü</a:t>
            </a:r>
            <a:endParaRPr lang="tr-TR" sz="1200" b="1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40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69CE94BE-94EA-4AED-B312-D61586E6AC5E}"/>
              </a:ext>
            </a:extLst>
          </p:cNvPr>
          <p:cNvSpPr/>
          <p:nvPr/>
        </p:nvSpPr>
        <p:spPr>
          <a:xfrm>
            <a:off x="3260923" y="5368165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>
              <a:lnSpc>
                <a:spcPct val="90000"/>
              </a:lnSpc>
              <a:spcAft>
                <a:spcPts val="25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Yeterlik ve Kalite Şube Müdürlüğü</a:t>
            </a:r>
            <a:endParaRPr lang="tr-TR" sz="1200" b="1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41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9177A39E-AFF3-4632-9613-CD9A253640A7}"/>
              </a:ext>
            </a:extLst>
          </p:cNvPr>
          <p:cNvSpPr/>
          <p:nvPr/>
        </p:nvSpPr>
        <p:spPr>
          <a:xfrm>
            <a:off x="3256078" y="4335168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 ve Destek Şube Müdürlüğü</a:t>
            </a:r>
          </a:p>
        </p:txBody>
      </p:sp>
      <p:sp>
        <p:nvSpPr>
          <p:cNvPr id="142" name="104 Dikdörtgen">
            <a:hlinkClick r:id="" action="ppaction://noaction"/>
            <a:extLst>
              <a:ext uri="{FF2B5EF4-FFF2-40B4-BE49-F238E27FC236}">
                <a16:creationId xmlns:a16="http://schemas.microsoft.com/office/drawing/2014/main" id="{6D705447-6386-4F5D-85E4-3CFFBE6F3EB3}"/>
              </a:ext>
            </a:extLst>
          </p:cNvPr>
          <p:cNvSpPr/>
          <p:nvPr/>
        </p:nvSpPr>
        <p:spPr>
          <a:xfrm>
            <a:off x="2177725" y="2235817"/>
            <a:ext cx="913236" cy="4269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ÇED İzleme ve Çevre Denetimi Dairesi Başkanlığı</a:t>
            </a:r>
          </a:p>
        </p:txBody>
      </p:sp>
      <p:sp>
        <p:nvSpPr>
          <p:cNvPr id="145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4996EB18-444D-4AFB-8C4D-3B3DA366229D}"/>
              </a:ext>
            </a:extLst>
          </p:cNvPr>
          <p:cNvSpPr/>
          <p:nvPr/>
        </p:nvSpPr>
        <p:spPr>
          <a:xfrm>
            <a:off x="2210094" y="3279173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ÇED İzleme Şube Müdürlüğü</a:t>
            </a:r>
          </a:p>
        </p:txBody>
      </p:sp>
      <p:sp>
        <p:nvSpPr>
          <p:cNvPr id="146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6122D100-2D19-4866-8207-9A0946192C84}"/>
              </a:ext>
            </a:extLst>
          </p:cNvPr>
          <p:cNvSpPr/>
          <p:nvPr/>
        </p:nvSpPr>
        <p:spPr>
          <a:xfrm>
            <a:off x="2210094" y="4851458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Piyasa  Gözetim ve Denetimi Şube Müdürlüğü</a:t>
            </a:r>
          </a:p>
        </p:txBody>
      </p:sp>
      <p:sp>
        <p:nvSpPr>
          <p:cNvPr id="147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E5DFA15F-34A9-4505-B040-A4F7DA47E048}"/>
              </a:ext>
            </a:extLst>
          </p:cNvPr>
          <p:cNvSpPr/>
          <p:nvPr/>
        </p:nvSpPr>
        <p:spPr>
          <a:xfrm>
            <a:off x="2222741" y="4330535"/>
            <a:ext cx="868577" cy="3995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Denetim Stratejisi Şube Müdürlüğü</a:t>
            </a:r>
          </a:p>
        </p:txBody>
      </p:sp>
      <p:sp>
        <p:nvSpPr>
          <p:cNvPr id="156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D9BB57B2-48D1-4FFE-B137-4EFCC1E94323}"/>
              </a:ext>
            </a:extLst>
          </p:cNvPr>
          <p:cNvSpPr/>
          <p:nvPr/>
        </p:nvSpPr>
        <p:spPr>
          <a:xfrm>
            <a:off x="2186970" y="2763746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Endüstriyel Kazaların Kontrolü ve Denetimi Şube Müdürlüğü</a:t>
            </a:r>
          </a:p>
        </p:txBody>
      </p:sp>
      <p:sp>
        <p:nvSpPr>
          <p:cNvPr id="158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9B35FF20-B754-4946-AAAA-95594C58EFA2}"/>
              </a:ext>
            </a:extLst>
          </p:cNvPr>
          <p:cNvSpPr/>
          <p:nvPr/>
        </p:nvSpPr>
        <p:spPr>
          <a:xfrm>
            <a:off x="2199503" y="3816769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Denetimi Şube Müdürlüğü</a:t>
            </a:r>
          </a:p>
        </p:txBody>
      </p:sp>
      <p:cxnSp>
        <p:nvCxnSpPr>
          <p:cNvPr id="159" name="Düz Ok Bağlayıcısı 158">
            <a:extLst>
              <a:ext uri="{FF2B5EF4-FFF2-40B4-BE49-F238E27FC236}">
                <a16:creationId xmlns:a16="http://schemas.microsoft.com/office/drawing/2014/main" id="{71565B5C-A28B-4A20-804F-B220F5932518}"/>
              </a:ext>
            </a:extLst>
          </p:cNvPr>
          <p:cNvCxnSpPr>
            <a:cxnSpLocks/>
          </p:cNvCxnSpPr>
          <p:nvPr/>
        </p:nvCxnSpPr>
        <p:spPr>
          <a:xfrm>
            <a:off x="668387" y="2060765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D859799A-BD5F-4ACB-8461-DECF44D9E069}"/>
              </a:ext>
            </a:extLst>
          </p:cNvPr>
          <p:cNvCxnSpPr/>
          <p:nvPr/>
        </p:nvCxnSpPr>
        <p:spPr>
          <a:xfrm>
            <a:off x="4752020" y="18448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6C111BF9-8313-4EB9-94A6-C4F740E509BE}"/>
              </a:ext>
            </a:extLst>
          </p:cNvPr>
          <p:cNvCxnSpPr>
            <a:cxnSpLocks/>
          </p:cNvCxnSpPr>
          <p:nvPr/>
        </p:nvCxnSpPr>
        <p:spPr>
          <a:xfrm flipH="1">
            <a:off x="647564" y="2060765"/>
            <a:ext cx="2946027" cy="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Düz Ok Bağlayıcısı 159">
            <a:extLst>
              <a:ext uri="{FF2B5EF4-FFF2-40B4-BE49-F238E27FC236}">
                <a16:creationId xmlns:a16="http://schemas.microsoft.com/office/drawing/2014/main" id="{F4D5507C-35E7-41DB-A86F-C93597CF80FD}"/>
              </a:ext>
            </a:extLst>
          </p:cNvPr>
          <p:cNvCxnSpPr>
            <a:cxnSpLocks/>
          </p:cNvCxnSpPr>
          <p:nvPr/>
        </p:nvCxnSpPr>
        <p:spPr>
          <a:xfrm>
            <a:off x="1655676" y="2060848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Düz Ok Bağlayıcısı 160">
            <a:extLst>
              <a:ext uri="{FF2B5EF4-FFF2-40B4-BE49-F238E27FC236}">
                <a16:creationId xmlns:a16="http://schemas.microsoft.com/office/drawing/2014/main" id="{10B69673-EE01-4CB3-8212-29CB5B803202}"/>
              </a:ext>
            </a:extLst>
          </p:cNvPr>
          <p:cNvCxnSpPr>
            <a:cxnSpLocks/>
          </p:cNvCxnSpPr>
          <p:nvPr/>
        </p:nvCxnSpPr>
        <p:spPr>
          <a:xfrm>
            <a:off x="2662043" y="2060765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Düz Ok Bağlayıcısı 161">
            <a:extLst>
              <a:ext uri="{FF2B5EF4-FFF2-40B4-BE49-F238E27FC236}">
                <a16:creationId xmlns:a16="http://schemas.microsoft.com/office/drawing/2014/main" id="{9B60FEBF-B64B-470C-8313-6E2CDFAFC782}"/>
              </a:ext>
            </a:extLst>
          </p:cNvPr>
          <p:cNvCxnSpPr>
            <a:cxnSpLocks/>
          </p:cNvCxnSpPr>
          <p:nvPr/>
        </p:nvCxnSpPr>
        <p:spPr>
          <a:xfrm>
            <a:off x="3593591" y="2060765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Düz Ok Bağlayıcısı 170">
            <a:extLst>
              <a:ext uri="{FF2B5EF4-FFF2-40B4-BE49-F238E27FC236}">
                <a16:creationId xmlns:a16="http://schemas.microsoft.com/office/drawing/2014/main" id="{F0EB3B94-06B5-4830-A202-94454F355E2A}"/>
              </a:ext>
            </a:extLst>
          </p:cNvPr>
          <p:cNvCxnSpPr>
            <a:cxnSpLocks/>
          </p:cNvCxnSpPr>
          <p:nvPr/>
        </p:nvCxnSpPr>
        <p:spPr>
          <a:xfrm>
            <a:off x="4572000" y="2060848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Düz Ok Bağlayıcısı 171">
            <a:extLst>
              <a:ext uri="{FF2B5EF4-FFF2-40B4-BE49-F238E27FC236}">
                <a16:creationId xmlns:a16="http://schemas.microsoft.com/office/drawing/2014/main" id="{7B94591C-1744-480A-8EF0-663F6EB4E485}"/>
              </a:ext>
            </a:extLst>
          </p:cNvPr>
          <p:cNvCxnSpPr>
            <a:cxnSpLocks/>
          </p:cNvCxnSpPr>
          <p:nvPr/>
        </p:nvCxnSpPr>
        <p:spPr>
          <a:xfrm>
            <a:off x="1763688" y="1376772"/>
            <a:ext cx="0" cy="1301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Düz Bağlayıcı 172">
            <a:extLst>
              <a:ext uri="{FF2B5EF4-FFF2-40B4-BE49-F238E27FC236}">
                <a16:creationId xmlns:a16="http://schemas.microsoft.com/office/drawing/2014/main" id="{887F131B-52BE-4B26-B224-1F20D83045DC}"/>
              </a:ext>
            </a:extLst>
          </p:cNvPr>
          <p:cNvCxnSpPr>
            <a:cxnSpLocks/>
          </p:cNvCxnSpPr>
          <p:nvPr/>
        </p:nvCxnSpPr>
        <p:spPr>
          <a:xfrm flipH="1" flipV="1">
            <a:off x="4572000" y="2060766"/>
            <a:ext cx="4056162" cy="20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Düz Ok Bağlayıcısı 173">
            <a:extLst>
              <a:ext uri="{FF2B5EF4-FFF2-40B4-BE49-F238E27FC236}">
                <a16:creationId xmlns:a16="http://schemas.microsoft.com/office/drawing/2014/main" id="{EE86D747-308C-4754-8615-EDA7F55F4D6D}"/>
              </a:ext>
            </a:extLst>
          </p:cNvPr>
          <p:cNvCxnSpPr>
            <a:cxnSpLocks/>
          </p:cNvCxnSpPr>
          <p:nvPr/>
        </p:nvCxnSpPr>
        <p:spPr>
          <a:xfrm>
            <a:off x="5688124" y="2060765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Düz Ok Bağlayıcısı 174">
            <a:extLst>
              <a:ext uri="{FF2B5EF4-FFF2-40B4-BE49-F238E27FC236}">
                <a16:creationId xmlns:a16="http://schemas.microsoft.com/office/drawing/2014/main" id="{5365C283-529C-4C40-9600-4B7A01DF8CF9}"/>
              </a:ext>
            </a:extLst>
          </p:cNvPr>
          <p:cNvCxnSpPr>
            <a:cxnSpLocks/>
          </p:cNvCxnSpPr>
          <p:nvPr/>
        </p:nvCxnSpPr>
        <p:spPr>
          <a:xfrm>
            <a:off x="6552220" y="2068904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Düz Ok Bağlayıcısı 175">
            <a:extLst>
              <a:ext uri="{FF2B5EF4-FFF2-40B4-BE49-F238E27FC236}">
                <a16:creationId xmlns:a16="http://schemas.microsoft.com/office/drawing/2014/main" id="{45C0B355-B818-46DB-B1EC-D718EB5EEE5B}"/>
              </a:ext>
            </a:extLst>
          </p:cNvPr>
          <p:cNvCxnSpPr>
            <a:cxnSpLocks/>
          </p:cNvCxnSpPr>
          <p:nvPr/>
        </p:nvCxnSpPr>
        <p:spPr>
          <a:xfrm>
            <a:off x="7596336" y="2068904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Düz Ok Bağlayıcısı 176">
            <a:extLst>
              <a:ext uri="{FF2B5EF4-FFF2-40B4-BE49-F238E27FC236}">
                <a16:creationId xmlns:a16="http://schemas.microsoft.com/office/drawing/2014/main" id="{858CCE61-A146-41DA-A473-1509CBEDA68F}"/>
              </a:ext>
            </a:extLst>
          </p:cNvPr>
          <p:cNvCxnSpPr>
            <a:cxnSpLocks/>
          </p:cNvCxnSpPr>
          <p:nvPr/>
        </p:nvCxnSpPr>
        <p:spPr>
          <a:xfrm>
            <a:off x="8628162" y="2081430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Düz Ok Bağlayıcısı 177">
            <a:extLst>
              <a:ext uri="{FF2B5EF4-FFF2-40B4-BE49-F238E27FC236}">
                <a16:creationId xmlns:a16="http://schemas.microsoft.com/office/drawing/2014/main" id="{BD790628-44B3-46CC-8565-AA1B56CBE856}"/>
              </a:ext>
            </a:extLst>
          </p:cNvPr>
          <p:cNvCxnSpPr>
            <a:cxnSpLocks/>
          </p:cNvCxnSpPr>
          <p:nvPr/>
        </p:nvCxnSpPr>
        <p:spPr>
          <a:xfrm>
            <a:off x="7260727" y="1374872"/>
            <a:ext cx="0" cy="141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108 Dikdörtgen">
            <a:hlinkClick r:id="" action="ppaction://noaction"/>
            <a:extLst>
              <a:ext uri="{FF2B5EF4-FFF2-40B4-BE49-F238E27FC236}">
                <a16:creationId xmlns:a16="http://schemas.microsoft.com/office/drawing/2014/main" id="{8298EF0C-5CB6-4793-8CD1-CA4D7ED34022}"/>
              </a:ext>
            </a:extLst>
          </p:cNvPr>
          <p:cNvSpPr/>
          <p:nvPr/>
        </p:nvSpPr>
        <p:spPr>
          <a:xfrm>
            <a:off x="6192505" y="2218772"/>
            <a:ext cx="830011" cy="4205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Endüstriyel Yatırımlar  ÇED Dairesi Başkanlığı</a:t>
            </a:r>
          </a:p>
        </p:txBody>
      </p:sp>
      <p:sp>
        <p:nvSpPr>
          <p:cNvPr id="197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BB34A170-8E84-4CC2-A9AE-3B847DA4ED27}"/>
              </a:ext>
            </a:extLst>
          </p:cNvPr>
          <p:cNvSpPr/>
          <p:nvPr/>
        </p:nvSpPr>
        <p:spPr>
          <a:xfrm>
            <a:off x="6175505" y="3245013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Atık ve Kimya Tesisleri 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198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7130AAD3-A08A-4C2F-9466-CE2A6390E1A5}"/>
              </a:ext>
            </a:extLst>
          </p:cNvPr>
          <p:cNvSpPr/>
          <p:nvPr/>
        </p:nvSpPr>
        <p:spPr>
          <a:xfrm>
            <a:off x="6198314" y="4811704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ve Gıda Tesisleri 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199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E990DB56-FE49-409E-9814-D2AC4AD157E8}"/>
              </a:ext>
            </a:extLst>
          </p:cNvPr>
          <p:cNvSpPr/>
          <p:nvPr/>
        </p:nvSpPr>
        <p:spPr>
          <a:xfrm>
            <a:off x="6194185" y="4300507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Yatırımları Şube Müdürlüğü</a:t>
            </a:r>
          </a:p>
        </p:txBody>
      </p:sp>
      <p:sp>
        <p:nvSpPr>
          <p:cNvPr id="200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C5C79525-5E06-4AE2-BE29-26442098BFE7}"/>
              </a:ext>
            </a:extLst>
          </p:cNvPr>
          <p:cNvSpPr/>
          <p:nvPr/>
        </p:nvSpPr>
        <p:spPr>
          <a:xfrm>
            <a:off x="6192505" y="3785100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Petrol ve Metalik Madenler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201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38E28C0F-7B19-4DD6-AE67-7DCEAAA79FF8}"/>
              </a:ext>
            </a:extLst>
          </p:cNvPr>
          <p:cNvSpPr/>
          <p:nvPr/>
        </p:nvSpPr>
        <p:spPr>
          <a:xfrm>
            <a:off x="6183014" y="2756494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Agrega ve </a:t>
            </a:r>
            <a:r>
              <a:rPr lang="tr-TR" sz="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Doğaltaş</a:t>
            </a: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Madenler</a:t>
            </a:r>
          </a:p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Şube Müdürlüğü</a:t>
            </a:r>
          </a:p>
        </p:txBody>
      </p:sp>
      <p:sp>
        <p:nvSpPr>
          <p:cNvPr id="202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983F1200-AB5B-4ED8-80A8-C9D9802ADD4F}"/>
              </a:ext>
            </a:extLst>
          </p:cNvPr>
          <p:cNvSpPr/>
          <p:nvPr/>
        </p:nvSpPr>
        <p:spPr>
          <a:xfrm>
            <a:off x="4300442" y="3795486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ve Konut Yatırımları Şube Müdürlüğü</a:t>
            </a:r>
          </a:p>
        </p:txBody>
      </p:sp>
      <p:sp>
        <p:nvSpPr>
          <p:cNvPr id="203" name="142 Dikdörtgen">
            <a:hlinkClick r:id="" action="ppaction://noaction"/>
            <a:extLst>
              <a:ext uri="{FF2B5EF4-FFF2-40B4-BE49-F238E27FC236}">
                <a16:creationId xmlns:a16="http://schemas.microsoft.com/office/drawing/2014/main" id="{011802AB-96F1-4E6C-BB12-926CF301ADD2}"/>
              </a:ext>
            </a:extLst>
          </p:cNvPr>
          <p:cNvSpPr/>
          <p:nvPr/>
        </p:nvSpPr>
        <p:spPr>
          <a:xfrm>
            <a:off x="5278205" y="2769020"/>
            <a:ext cx="831519" cy="40768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Belgelendirme Şube Müdürlüğü</a:t>
            </a:r>
          </a:p>
        </p:txBody>
      </p:sp>
      <p:sp>
        <p:nvSpPr>
          <p:cNvPr id="204" name="143 Dikdörtgen">
            <a:hlinkClick r:id="" action="ppaction://noaction"/>
            <a:extLst>
              <a:ext uri="{FF2B5EF4-FFF2-40B4-BE49-F238E27FC236}">
                <a16:creationId xmlns:a16="http://schemas.microsoft.com/office/drawing/2014/main" id="{A3E77C0D-4A6F-49E5-B77C-E78931FA67A5}"/>
              </a:ext>
            </a:extLst>
          </p:cNvPr>
          <p:cNvSpPr/>
          <p:nvPr/>
        </p:nvSpPr>
        <p:spPr>
          <a:xfrm>
            <a:off x="5285460" y="3290505"/>
            <a:ext cx="817007" cy="3951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ÇED Yeterlik Şube Müdürlüğü</a:t>
            </a:r>
          </a:p>
        </p:txBody>
      </p:sp>
      <p:sp>
        <p:nvSpPr>
          <p:cNvPr id="205" name="144 Dikdörtgen">
            <a:hlinkClick r:id="" action="ppaction://noaction"/>
            <a:extLst>
              <a:ext uri="{FF2B5EF4-FFF2-40B4-BE49-F238E27FC236}">
                <a16:creationId xmlns:a16="http://schemas.microsoft.com/office/drawing/2014/main" id="{36B87838-A32A-45AE-8276-D7A15E083F2F}"/>
              </a:ext>
            </a:extLst>
          </p:cNvPr>
          <p:cNvSpPr/>
          <p:nvPr/>
        </p:nvSpPr>
        <p:spPr>
          <a:xfrm>
            <a:off x="5262149" y="3821394"/>
            <a:ext cx="831519" cy="384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Yönetim Sistemi ve Çevre Etiketi  Şube Müdürlüğü</a:t>
            </a:r>
          </a:p>
        </p:txBody>
      </p:sp>
      <p:sp>
        <p:nvSpPr>
          <p:cNvPr id="206" name="181 Dikdörtgen">
            <a:extLst>
              <a:ext uri="{FF2B5EF4-FFF2-40B4-BE49-F238E27FC236}">
                <a16:creationId xmlns:a16="http://schemas.microsoft.com/office/drawing/2014/main" id="{601EA642-59CC-4724-9464-E76690B0BA3F}"/>
              </a:ext>
            </a:extLst>
          </p:cNvPr>
          <p:cNvSpPr/>
          <p:nvPr/>
        </p:nvSpPr>
        <p:spPr>
          <a:xfrm>
            <a:off x="5282215" y="4318490"/>
            <a:ext cx="839387" cy="4328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Yetkilendirme  Şube Müdürlüğü</a:t>
            </a:r>
          </a:p>
        </p:txBody>
      </p:sp>
      <p:sp>
        <p:nvSpPr>
          <p:cNvPr id="207" name="106 Dikdörtgen">
            <a:hlinkClick r:id="" action="ppaction://noaction"/>
            <a:extLst>
              <a:ext uri="{FF2B5EF4-FFF2-40B4-BE49-F238E27FC236}">
                <a16:creationId xmlns:a16="http://schemas.microsoft.com/office/drawing/2014/main" id="{2910B708-5D64-4E0C-A867-2D2076CCEE82}"/>
              </a:ext>
            </a:extLst>
          </p:cNvPr>
          <p:cNvSpPr/>
          <p:nvPr/>
        </p:nvSpPr>
        <p:spPr>
          <a:xfrm>
            <a:off x="5274271" y="2217217"/>
            <a:ext cx="839389" cy="4380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Yeterlik Hizmetleri Dairesi Başkanlığı</a:t>
            </a:r>
          </a:p>
        </p:txBody>
      </p:sp>
      <p:cxnSp>
        <p:nvCxnSpPr>
          <p:cNvPr id="208" name="Düz Ok Bağlayıcısı 207">
            <a:extLst>
              <a:ext uri="{FF2B5EF4-FFF2-40B4-BE49-F238E27FC236}">
                <a16:creationId xmlns:a16="http://schemas.microsoft.com/office/drawing/2014/main" id="{406C6312-8DC3-43DA-B3D3-BEC24EF3383F}"/>
              </a:ext>
            </a:extLst>
          </p:cNvPr>
          <p:cNvCxnSpPr/>
          <p:nvPr/>
        </p:nvCxnSpPr>
        <p:spPr>
          <a:xfrm>
            <a:off x="4667190" y="2332075"/>
            <a:ext cx="0" cy="2812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108 Dikdörtgen">
            <a:hlinkClick r:id="" action="ppaction://noaction"/>
            <a:extLst>
              <a:ext uri="{FF2B5EF4-FFF2-40B4-BE49-F238E27FC236}">
                <a16:creationId xmlns:a16="http://schemas.microsoft.com/office/drawing/2014/main" id="{5633D34A-C5ED-41DD-99B0-779A6600A658}"/>
              </a:ext>
            </a:extLst>
          </p:cNvPr>
          <p:cNvSpPr/>
          <p:nvPr/>
        </p:nvSpPr>
        <p:spPr>
          <a:xfrm>
            <a:off x="4314331" y="2221241"/>
            <a:ext cx="859293" cy="4353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Altyapı Yatırımları ÇED ve SÇD Dairesi Başkanlığı</a:t>
            </a:r>
          </a:p>
        </p:txBody>
      </p:sp>
      <p:sp>
        <p:nvSpPr>
          <p:cNvPr id="210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DC4AF3DF-15A4-4888-8D8E-9D42FCC32A33}"/>
              </a:ext>
            </a:extLst>
          </p:cNvPr>
          <p:cNvSpPr/>
          <p:nvPr/>
        </p:nvSpPr>
        <p:spPr>
          <a:xfrm>
            <a:off x="4299093" y="4292178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Ulaşım ve Kıyı Yatırımları Şube Müdürlüğü</a:t>
            </a:r>
          </a:p>
        </p:txBody>
      </p:sp>
      <p:sp>
        <p:nvSpPr>
          <p:cNvPr id="211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3374DEBC-D0FA-4523-BF2F-442FCB3DFEEF}"/>
              </a:ext>
            </a:extLst>
          </p:cNvPr>
          <p:cNvSpPr/>
          <p:nvPr/>
        </p:nvSpPr>
        <p:spPr>
          <a:xfrm>
            <a:off x="4303061" y="2749954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Enerji Yatırımları Şube Müdürlüğü</a:t>
            </a:r>
          </a:p>
        </p:txBody>
      </p:sp>
      <p:sp>
        <p:nvSpPr>
          <p:cNvPr id="212" name="153 Dikdörtgen">
            <a:hlinkClick r:id="" action="ppaction://noaction"/>
            <a:extLst>
              <a:ext uri="{FF2B5EF4-FFF2-40B4-BE49-F238E27FC236}">
                <a16:creationId xmlns:a16="http://schemas.microsoft.com/office/drawing/2014/main" id="{147CD2F6-F4E4-4682-8755-70377293039A}"/>
              </a:ext>
            </a:extLst>
          </p:cNvPr>
          <p:cNvSpPr/>
          <p:nvPr/>
        </p:nvSpPr>
        <p:spPr>
          <a:xfrm>
            <a:off x="4299093" y="3261919"/>
            <a:ext cx="881224" cy="41873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25397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Stratejik Çevresel Değerlendirme Şube Müdürlüğü</a:t>
            </a:r>
          </a:p>
        </p:txBody>
      </p: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C7709FD6-F1C9-4DA1-B28F-E5867280DEFE}"/>
              </a:ext>
            </a:extLst>
          </p:cNvPr>
          <p:cNvCxnSpPr>
            <a:cxnSpLocks/>
          </p:cNvCxnSpPr>
          <p:nvPr/>
        </p:nvCxnSpPr>
        <p:spPr>
          <a:xfrm>
            <a:off x="1763688" y="1374872"/>
            <a:ext cx="5497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Tema1">
  <a:themeElements>
    <a:clrScheme name="Özel 1">
      <a:dk1>
        <a:srgbClr val="17365D"/>
      </a:dk1>
      <a:lt1>
        <a:srgbClr val="17365D"/>
      </a:lt1>
      <a:dk2>
        <a:srgbClr val="1F497D"/>
      </a:dk2>
      <a:lt2>
        <a:srgbClr val="17365D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da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7886</TotalTime>
  <Words>344</Words>
  <Application>Microsoft Office PowerPoint</Application>
  <PresentationFormat>Ekran Gösterisi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Verdana</vt:lpstr>
      <vt:lpstr>Tema1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Giriş</dc:title>
  <dc:creator>haruny</dc:creator>
  <cp:lastModifiedBy>Hüseyin Küçükyıldız</cp:lastModifiedBy>
  <cp:revision>1330</cp:revision>
  <cp:lastPrinted>2024-07-25T12:06:32Z</cp:lastPrinted>
  <dcterms:created xsi:type="dcterms:W3CDTF">2012-08-29T13:26:55Z</dcterms:created>
  <dcterms:modified xsi:type="dcterms:W3CDTF">2025-12-01T09:40:09Z</dcterms:modified>
</cp:coreProperties>
</file>