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61" r:id="rId1"/>
  </p:sldMasterIdLst>
  <p:notesMasterIdLst>
    <p:notesMasterId r:id="rId57"/>
  </p:notesMasterIdLst>
  <p:sldIdLst>
    <p:sldId id="256" r:id="rId2"/>
    <p:sldId id="334" r:id="rId3"/>
    <p:sldId id="342" r:id="rId4"/>
    <p:sldId id="257" r:id="rId5"/>
    <p:sldId id="299" r:id="rId6"/>
    <p:sldId id="345" r:id="rId7"/>
    <p:sldId id="346" r:id="rId8"/>
    <p:sldId id="347" r:id="rId9"/>
    <p:sldId id="348" r:id="rId10"/>
    <p:sldId id="349" r:id="rId11"/>
    <p:sldId id="350" r:id="rId12"/>
    <p:sldId id="352" r:id="rId13"/>
    <p:sldId id="351" r:id="rId14"/>
    <p:sldId id="353" r:id="rId15"/>
    <p:sldId id="354" r:id="rId16"/>
    <p:sldId id="355" r:id="rId17"/>
    <p:sldId id="356" r:id="rId18"/>
    <p:sldId id="357" r:id="rId19"/>
    <p:sldId id="358" r:id="rId20"/>
    <p:sldId id="359" r:id="rId21"/>
    <p:sldId id="360" r:id="rId22"/>
    <p:sldId id="361" r:id="rId23"/>
    <p:sldId id="362" r:id="rId24"/>
    <p:sldId id="363" r:id="rId25"/>
    <p:sldId id="336" r:id="rId26"/>
    <p:sldId id="337" r:id="rId27"/>
    <p:sldId id="303" r:id="rId28"/>
    <p:sldId id="335" r:id="rId29"/>
    <p:sldId id="304" r:id="rId30"/>
    <p:sldId id="365" r:id="rId31"/>
    <p:sldId id="306" r:id="rId32"/>
    <p:sldId id="307" r:id="rId33"/>
    <p:sldId id="308" r:id="rId34"/>
    <p:sldId id="309" r:id="rId35"/>
    <p:sldId id="310" r:id="rId36"/>
    <p:sldId id="311" r:id="rId37"/>
    <p:sldId id="312" r:id="rId38"/>
    <p:sldId id="260" r:id="rId39"/>
    <p:sldId id="261" r:id="rId40"/>
    <p:sldId id="262" r:id="rId41"/>
    <p:sldId id="263" r:id="rId42"/>
    <p:sldId id="264" r:id="rId43"/>
    <p:sldId id="265" r:id="rId44"/>
    <p:sldId id="266" r:id="rId45"/>
    <p:sldId id="267" r:id="rId46"/>
    <p:sldId id="268" r:id="rId47"/>
    <p:sldId id="269" r:id="rId48"/>
    <p:sldId id="270" r:id="rId49"/>
    <p:sldId id="271" r:id="rId50"/>
    <p:sldId id="272" r:id="rId51"/>
    <p:sldId id="273" r:id="rId52"/>
    <p:sldId id="274" r:id="rId53"/>
    <p:sldId id="275" r:id="rId54"/>
    <p:sldId id="276" r:id="rId55"/>
    <p:sldId id="364" r:id="rId5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83" d="100"/>
          <a:sy n="83" d="100"/>
        </p:scale>
        <p:origin x="-90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6DA218-8519-4438-9B64-5F7B850883C1}" type="datetimeFigureOut">
              <a:rPr lang="tr-TR" smtClean="0"/>
              <a:pPr/>
              <a:t>03.05.2019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A06655-5474-4BCE-87D3-E9FE977985FA}" type="slidenum">
              <a:rPr lang="tr-TR" smtClean="0"/>
              <a:pPr/>
              <a:t>‹#›</a:t>
            </a:fld>
            <a:endParaRPr lang="tr-TR"/>
          </a:p>
        </p:txBody>
      </p:sp>
    </p:spTree>
    <p:extLst>
      <p:ext uri="{BB962C8B-B14F-4D97-AF65-F5344CB8AC3E}">
        <p14:creationId xmlns:p14="http://schemas.microsoft.com/office/powerpoint/2010/main" val="2583992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69BD996-3DDA-419B-A445-02524A529E8E}" type="slidenum">
              <a:rPr lang="tr-TR" smtClean="0"/>
              <a:pPr/>
              <a:t>2</a:t>
            </a:fld>
            <a:endParaRPr lang="tr-TR" dirty="0"/>
          </a:p>
        </p:txBody>
      </p:sp>
    </p:spTree>
    <p:extLst>
      <p:ext uri="{BB962C8B-B14F-4D97-AF65-F5344CB8AC3E}">
        <p14:creationId xmlns:p14="http://schemas.microsoft.com/office/powerpoint/2010/main" val="3776075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410160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3888864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914715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1366562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2373770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2052337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3548084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1121332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26756955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430114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31171735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2669817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807270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6A06655-5474-4BCE-87D3-E9FE977985FA}" type="slidenum">
              <a:rPr lang="tr-TR" smtClean="0"/>
              <a:pPr/>
              <a:t>49</a:t>
            </a:fld>
            <a:endParaRPr lang="tr-TR"/>
          </a:p>
        </p:txBody>
      </p:sp>
    </p:spTree>
    <p:extLst>
      <p:ext uri="{BB962C8B-B14F-4D97-AF65-F5344CB8AC3E}">
        <p14:creationId xmlns:p14="http://schemas.microsoft.com/office/powerpoint/2010/main" val="2827955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3492122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594982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4219667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2014096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70993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908073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106276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938582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36435245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5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42306705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6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73465081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7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217183609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8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47133459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9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264619563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0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212634388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2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36577477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11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315047080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3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242775801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4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32704088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5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11862904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16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238002214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17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242025820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18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40493902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19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424330332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20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390903332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21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18613583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22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23137671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23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6502437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24_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23149600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03.05.2019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3720DD-5B6D-40BF-8493-A6B52D484E6B}" type="datetimeFigureOut">
              <a:rPr lang="tr-TR" smtClean="0"/>
              <a:pPr/>
              <a:t>03.05.2019</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4762" r:id="rId1"/>
    <p:sldLayoutId id="2147484763" r:id="rId2"/>
    <p:sldLayoutId id="2147484764" r:id="rId3"/>
    <p:sldLayoutId id="2147484765" r:id="rId4"/>
    <p:sldLayoutId id="2147484766" r:id="rId5"/>
    <p:sldLayoutId id="2147484767" r:id="rId6"/>
    <p:sldLayoutId id="2147484768" r:id="rId7"/>
    <p:sldLayoutId id="2147484769" r:id="rId8"/>
    <p:sldLayoutId id="2147484770" r:id="rId9"/>
    <p:sldLayoutId id="2147484771" r:id="rId10"/>
    <p:sldLayoutId id="2147484772" r:id="rId11"/>
    <p:sldLayoutId id="2147484773" r:id="rId12"/>
    <p:sldLayoutId id="2147484774" r:id="rId13"/>
    <p:sldLayoutId id="2147484775" r:id="rId14"/>
    <p:sldLayoutId id="2147484776" r:id="rId15"/>
    <p:sldLayoutId id="2147484777" r:id="rId16"/>
    <p:sldLayoutId id="2147484778" r:id="rId17"/>
    <p:sldLayoutId id="2147484779" r:id="rId18"/>
    <p:sldLayoutId id="2147484780" r:id="rId19"/>
    <p:sldLayoutId id="2147484781" r:id="rId20"/>
    <p:sldLayoutId id="2147484782" r:id="rId21"/>
    <p:sldLayoutId id="2147484783" r:id="rId22"/>
    <p:sldLayoutId id="2147484784" r:id="rId23"/>
    <p:sldLayoutId id="2147484785" r:id="rId24"/>
    <p:sldLayoutId id="2147484786" r:id="rId25"/>
    <p:sldLayoutId id="2147484787" r:id="rId26"/>
    <p:sldLayoutId id="2147484788" r:id="rId27"/>
    <p:sldLayoutId id="2147484789" r:id="rId28"/>
    <p:sldLayoutId id="2147484790" r:id="rId29"/>
    <p:sldLayoutId id="2147484791" r:id="rId30"/>
    <p:sldLayoutId id="2147484792" r:id="rId31"/>
    <p:sldLayoutId id="2147484793" r:id="rId32"/>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3400" y="1124744"/>
            <a:ext cx="7851648" cy="2304256"/>
          </a:xfrm>
        </p:spPr>
        <p:txBody>
          <a:bodyPr>
            <a:normAutofit fontScale="90000"/>
          </a:bodyPr>
          <a:lstStyle/>
          <a:p>
            <a:pPr marL="182880" indent="0" algn="ctr">
              <a:buNone/>
            </a:pPr>
            <a:r>
              <a:rPr lang="tr-TR" dirty="0">
                <a:solidFill>
                  <a:srgbClr val="FF0000"/>
                </a:solidFill>
                <a:latin typeface="Times New Roman" panose="02020603050405020304" pitchFamily="18" charset="0"/>
                <a:cs typeface="Times New Roman" panose="02020603050405020304" pitchFamily="18" charset="0"/>
              </a:rPr>
              <a:t>Yerel Yönetimler Mevzuat </a:t>
            </a:r>
            <a:br>
              <a:rPr lang="tr-TR" dirty="0">
                <a:solidFill>
                  <a:srgbClr val="FF0000"/>
                </a:solidFill>
                <a:latin typeface="Times New Roman" panose="02020603050405020304" pitchFamily="18" charset="0"/>
                <a:cs typeface="Times New Roman" panose="02020603050405020304" pitchFamily="18" charset="0"/>
              </a:rPr>
            </a:br>
            <a:r>
              <a:rPr lang="tr-TR" dirty="0" smtClean="0">
                <a:solidFill>
                  <a:srgbClr val="FF0000"/>
                </a:solidFill>
                <a:latin typeface="Times New Roman" panose="02020603050405020304" pitchFamily="18" charset="0"/>
                <a:cs typeface="Times New Roman" panose="02020603050405020304" pitchFamily="18" charset="0"/>
              </a:rPr>
              <a:t>SUNUMU</a:t>
            </a:r>
            <a:r>
              <a:rPr lang="tr-TR" dirty="0">
                <a:solidFill>
                  <a:srgbClr val="FF0000"/>
                </a:solidFill>
                <a:latin typeface="Times New Roman" panose="02020603050405020304" pitchFamily="18" charset="0"/>
                <a:cs typeface="Times New Roman" panose="02020603050405020304" pitchFamily="18" charset="0"/>
              </a:rPr>
              <a:t/>
            </a:r>
            <a:br>
              <a:rPr lang="tr-TR" dirty="0">
                <a:solidFill>
                  <a:srgbClr val="FF0000"/>
                </a:solidFill>
                <a:latin typeface="Times New Roman" panose="02020603050405020304" pitchFamily="18" charset="0"/>
                <a:cs typeface="Times New Roman" panose="02020603050405020304" pitchFamily="18" charset="0"/>
              </a:rPr>
            </a:br>
            <a:endParaRPr lang="tr-TR"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3002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20319" y="1268760"/>
            <a:ext cx="9142989" cy="124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a:solidFill>
                  <a:srgbClr val="C00000"/>
                </a:solidFill>
              </a:rPr>
              <a:t>Belediyeler ve/veya Belediye </a:t>
            </a:r>
            <a:r>
              <a:rPr lang="tr-TR" sz="2200" dirty="0" smtClean="0">
                <a:solidFill>
                  <a:srgbClr val="C00000"/>
                </a:solidFill>
              </a:rPr>
              <a:t>Birliklerinde;  </a:t>
            </a:r>
            <a:endParaRPr lang="tr-TR" sz="2200" dirty="0">
              <a:solidFill>
                <a:srgbClr val="002060"/>
              </a:solidFill>
            </a:endParaRPr>
          </a:p>
          <a:p>
            <a:pPr algn="just">
              <a:buClrTx/>
              <a:buFont typeface="Wingdings" panose="05000000000000000000" pitchFamily="2" charset="2"/>
              <a:buChar char="Ø"/>
            </a:pPr>
            <a:endParaRPr lang="tr-TR" sz="2200" dirty="0" smtClean="0">
              <a:solidFill>
                <a:srgbClr val="002060"/>
              </a:solidFill>
              <a:latin typeface="+mn-lt"/>
            </a:endParaRPr>
          </a:p>
          <a:p>
            <a:pPr algn="just">
              <a:buClrTx/>
              <a:buFont typeface="Wingdings" panose="05000000000000000000" pitchFamily="2" charset="2"/>
              <a:buChar char="Ø"/>
            </a:pPr>
            <a:endParaRPr lang="tr-TR" sz="2200" dirty="0" smtClean="0">
              <a:solidFill>
                <a:srgbClr val="002060"/>
              </a:solidFill>
              <a:latin typeface="+mn-lt"/>
            </a:endParaRPr>
          </a:p>
        </p:txBody>
      </p:sp>
      <p:sp>
        <p:nvSpPr>
          <p:cNvPr id="4" name="Text Box 77"/>
          <p:cNvSpPr txBox="1">
            <a:spLocks noChangeArrowheads="1"/>
          </p:cNvSpPr>
          <p:nvPr/>
        </p:nvSpPr>
        <p:spPr bwMode="auto">
          <a:xfrm>
            <a:off x="1242937" y="44624"/>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mn-lt"/>
                <a:ea typeface="MS PGothic" panose="020B0600070205080204" pitchFamily="34" charset="-128"/>
              </a:rPr>
              <a:t>Bakanlığımızca Yürütülecek Hizmetler</a:t>
            </a:r>
          </a:p>
        </p:txBody>
      </p:sp>
      <p:sp>
        <p:nvSpPr>
          <p:cNvPr id="7" name="Dikdörtgen 6"/>
          <p:cNvSpPr/>
          <p:nvPr/>
        </p:nvSpPr>
        <p:spPr>
          <a:xfrm>
            <a:off x="-35818" y="2276872"/>
            <a:ext cx="4607818" cy="3939540"/>
          </a:xfrm>
          <a:prstGeom prst="rect">
            <a:avLst/>
          </a:prstGeom>
        </p:spPr>
        <p:txBody>
          <a:bodyPr wrap="square">
            <a:spAutoFit/>
          </a:bodyPr>
          <a:lstStyle/>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Standartların Belirlenmesi,</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Turizm alanları etüt çalışmaları ve balıkçı barınakları ile ilgili görüşler,</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Eylemler ve planlar,</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Yurt dışı fonlar,</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Performans ölçüm kriterleri,</a:t>
            </a:r>
          </a:p>
          <a:p>
            <a:pPr marL="800100" lvl="1" indent="-342900" algn="just">
              <a:spcBef>
                <a:spcPts val="600"/>
              </a:spcBef>
              <a:spcAft>
                <a:spcPts val="600"/>
              </a:spcAft>
              <a:buClrTx/>
              <a:buFont typeface="Wingdings" panose="05000000000000000000" pitchFamily="2" charset="2"/>
              <a:buChar char="§"/>
            </a:pPr>
            <a:endParaRPr lang="tr-TR" sz="2000" dirty="0">
              <a:solidFill>
                <a:srgbClr val="002060"/>
              </a:solidFill>
            </a:endParaRPr>
          </a:p>
          <a:p>
            <a:pPr marL="800100" lvl="1" indent="-342900" algn="just">
              <a:spcBef>
                <a:spcPts val="600"/>
              </a:spcBef>
              <a:spcAft>
                <a:spcPts val="600"/>
              </a:spcAft>
              <a:buClrTx/>
              <a:buFont typeface="Wingdings" panose="05000000000000000000" pitchFamily="2" charset="2"/>
              <a:buChar char="§"/>
            </a:pPr>
            <a:endParaRPr lang="tr-TR" sz="2000" dirty="0" smtClean="0">
              <a:solidFill>
                <a:srgbClr val="002060"/>
              </a:solidFill>
            </a:endParaRPr>
          </a:p>
          <a:p>
            <a:pPr marL="800100" lvl="1" indent="-342900" algn="just">
              <a:spcBef>
                <a:spcPts val="600"/>
              </a:spcBef>
              <a:spcAft>
                <a:spcPts val="600"/>
              </a:spcAft>
              <a:buClrTx/>
              <a:buFont typeface="Wingdings" panose="05000000000000000000" pitchFamily="2" charset="2"/>
              <a:buChar char="§"/>
            </a:pPr>
            <a:endParaRPr lang="tr-TR" sz="2000" dirty="0">
              <a:solidFill>
                <a:srgbClr val="002060"/>
              </a:solidFill>
            </a:endParaRPr>
          </a:p>
        </p:txBody>
      </p:sp>
      <p:sp>
        <p:nvSpPr>
          <p:cNvPr id="8" name="Dikdörtgen 7"/>
          <p:cNvSpPr/>
          <p:nvPr/>
        </p:nvSpPr>
        <p:spPr>
          <a:xfrm>
            <a:off x="4356670" y="2276872"/>
            <a:ext cx="4536504" cy="369332"/>
          </a:xfrm>
          <a:prstGeom prst="rect">
            <a:avLst/>
          </a:prstGeom>
        </p:spPr>
        <p:txBody>
          <a:bodyPr wrap="square">
            <a:spAutoFit/>
          </a:bodyPr>
          <a:lstStyle/>
          <a:p>
            <a:pPr lvl="1" algn="just">
              <a:spcBef>
                <a:spcPts val="600"/>
              </a:spcBef>
              <a:spcAft>
                <a:spcPts val="600"/>
              </a:spcAft>
              <a:buClrTx/>
              <a:buFont typeface="Wingdings" panose="05000000000000000000" pitchFamily="2" charset="2"/>
              <a:buChar char="§"/>
            </a:pPr>
            <a:endParaRPr lang="tr-TR" dirty="0">
              <a:solidFill>
                <a:srgbClr val="002060"/>
              </a:solidFill>
            </a:endParaRPr>
          </a:p>
        </p:txBody>
      </p:sp>
      <p:sp>
        <p:nvSpPr>
          <p:cNvPr id="9" name="Dikdörtgen 8"/>
          <p:cNvSpPr/>
          <p:nvPr/>
        </p:nvSpPr>
        <p:spPr>
          <a:xfrm>
            <a:off x="4356670" y="2276872"/>
            <a:ext cx="4536504" cy="2708434"/>
          </a:xfrm>
          <a:prstGeom prst="rect">
            <a:avLst/>
          </a:prstGeom>
        </p:spPr>
        <p:txBody>
          <a:bodyPr wrap="square">
            <a:spAutoFit/>
          </a:bodyPr>
          <a:lstStyle/>
          <a:p>
            <a:pPr marL="809625" lvl="1" indent="-352425" algn="just">
              <a:spcBef>
                <a:spcPts val="600"/>
              </a:spcBef>
              <a:spcAft>
                <a:spcPts val="600"/>
              </a:spcAft>
              <a:buClrTx/>
              <a:buFont typeface="Wingdings" panose="05000000000000000000" pitchFamily="2" charset="2"/>
              <a:buChar char="§"/>
            </a:pPr>
            <a:r>
              <a:rPr lang="tr-TR" sz="2000" dirty="0" smtClean="0">
                <a:solidFill>
                  <a:srgbClr val="002060"/>
                </a:solidFill>
              </a:rPr>
              <a:t>Kamu </a:t>
            </a:r>
            <a:r>
              <a:rPr lang="tr-TR" sz="2000" dirty="0">
                <a:solidFill>
                  <a:srgbClr val="002060"/>
                </a:solidFill>
              </a:rPr>
              <a:t>yararı kararı</a:t>
            </a:r>
            <a:r>
              <a:rPr lang="tr-TR" sz="2000" dirty="0" smtClean="0">
                <a:solidFill>
                  <a:srgbClr val="002060"/>
                </a:solidFill>
              </a:rPr>
              <a:t>,</a:t>
            </a:r>
          </a:p>
          <a:p>
            <a:pPr marL="800100" lvl="1" indent="-342900" algn="just">
              <a:spcBef>
                <a:spcPts val="600"/>
              </a:spcBef>
              <a:spcAft>
                <a:spcPts val="600"/>
              </a:spcAft>
              <a:buClrTx/>
              <a:buFont typeface="Wingdings" panose="05000000000000000000" pitchFamily="2" charset="2"/>
              <a:buChar char="§"/>
            </a:pPr>
            <a:r>
              <a:rPr lang="tr-TR" sz="2000" dirty="0">
                <a:solidFill>
                  <a:srgbClr val="002060"/>
                </a:solidFill>
              </a:rPr>
              <a:t>Kent </a:t>
            </a:r>
            <a:r>
              <a:rPr lang="tr-TR" sz="2000" dirty="0" smtClean="0">
                <a:solidFill>
                  <a:srgbClr val="002060"/>
                </a:solidFill>
              </a:rPr>
              <a:t>konseyleri, </a:t>
            </a:r>
            <a:endParaRPr lang="tr-TR" sz="2000" dirty="0">
              <a:solidFill>
                <a:srgbClr val="002060"/>
              </a:solidFill>
            </a:endParaRPr>
          </a:p>
          <a:p>
            <a:pPr marL="800100" lvl="1" indent="-342900" algn="just">
              <a:spcBef>
                <a:spcPts val="600"/>
              </a:spcBef>
              <a:spcAft>
                <a:spcPts val="600"/>
              </a:spcAft>
              <a:buClrTx/>
              <a:buFont typeface="Wingdings" panose="05000000000000000000" pitchFamily="2" charset="2"/>
              <a:buChar char="§"/>
            </a:pPr>
            <a:r>
              <a:rPr lang="tr-TR" sz="2000" dirty="0">
                <a:solidFill>
                  <a:srgbClr val="002060"/>
                </a:solidFill>
              </a:rPr>
              <a:t>Gönüllü </a:t>
            </a:r>
            <a:r>
              <a:rPr lang="tr-TR" sz="2000" dirty="0" smtClean="0">
                <a:solidFill>
                  <a:srgbClr val="002060"/>
                </a:solidFill>
              </a:rPr>
              <a:t>katılım,</a:t>
            </a:r>
            <a:endParaRPr lang="tr-TR" sz="2000" dirty="0">
              <a:solidFill>
                <a:srgbClr val="002060"/>
              </a:solidFill>
            </a:endParaRPr>
          </a:p>
          <a:p>
            <a:pPr marL="800100" lvl="1" indent="-342900" algn="just">
              <a:spcBef>
                <a:spcPts val="600"/>
              </a:spcBef>
              <a:spcAft>
                <a:spcPts val="600"/>
              </a:spcAft>
              <a:buClrTx/>
              <a:buFont typeface="Wingdings" panose="05000000000000000000" pitchFamily="2" charset="2"/>
              <a:buChar char="§"/>
            </a:pPr>
            <a:r>
              <a:rPr lang="tr-TR" sz="2000" dirty="0">
                <a:solidFill>
                  <a:srgbClr val="002060"/>
                </a:solidFill>
              </a:rPr>
              <a:t>Pay dağıtımı</a:t>
            </a:r>
            <a:r>
              <a:rPr lang="tr-TR" sz="2000" dirty="0" smtClean="0">
                <a:solidFill>
                  <a:srgbClr val="002060"/>
                </a:solidFill>
              </a:rPr>
              <a:t>,</a:t>
            </a:r>
          </a:p>
          <a:p>
            <a:pPr lvl="1" algn="just">
              <a:spcBef>
                <a:spcPts val="600"/>
              </a:spcBef>
              <a:spcAft>
                <a:spcPts val="600"/>
              </a:spcAft>
              <a:buClrTx/>
            </a:pPr>
            <a:r>
              <a:rPr lang="tr-TR" sz="2000" dirty="0" smtClean="0">
                <a:solidFill>
                  <a:srgbClr val="002060"/>
                </a:solidFill>
              </a:rPr>
              <a:t>İle İlgili işlemler.</a:t>
            </a:r>
            <a:endParaRPr lang="tr-TR" sz="2000" dirty="0">
              <a:solidFill>
                <a:srgbClr val="002060"/>
              </a:solidFill>
            </a:endParaRPr>
          </a:p>
          <a:p>
            <a:pPr lvl="1" algn="just">
              <a:spcBef>
                <a:spcPts val="600"/>
              </a:spcBef>
              <a:spcAft>
                <a:spcPts val="600"/>
              </a:spcAft>
              <a:buClrTx/>
            </a:pPr>
            <a:endParaRPr lang="tr-TR" sz="2000" dirty="0">
              <a:solidFill>
                <a:srgbClr val="002060"/>
              </a:solidFill>
            </a:endParaRPr>
          </a:p>
        </p:txBody>
      </p:sp>
    </p:spTree>
    <p:extLst>
      <p:ext uri="{BB962C8B-B14F-4D97-AF65-F5344CB8AC3E}">
        <p14:creationId xmlns:p14="http://schemas.microsoft.com/office/powerpoint/2010/main" val="350769281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268760"/>
            <a:ext cx="9144000" cy="388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Mevzuat</a:t>
            </a:r>
          </a:p>
          <a:p>
            <a:pPr marL="0" indent="0" algn="just">
              <a:buClrTx/>
              <a:buNone/>
            </a:pPr>
            <a:r>
              <a:rPr lang="tr-TR" sz="2200" dirty="0">
                <a:solidFill>
                  <a:srgbClr val="002060"/>
                </a:solidFill>
                <a:latin typeface="+mn-lt"/>
              </a:rPr>
              <a:t>Mahalli idarelerin idari vesayet, denetim ve soruşturma ile İçişleri Bakanlığı görev alanında kalan hususlar hariç olmak üzere diğer görev, yetki ve sorumlulukları ile </a:t>
            </a:r>
            <a:r>
              <a:rPr lang="tr-TR" sz="2200" dirty="0" smtClean="0">
                <a:solidFill>
                  <a:srgbClr val="002060"/>
                </a:solidFill>
                <a:latin typeface="+mn-lt"/>
              </a:rPr>
              <a:t>ilgili;</a:t>
            </a:r>
          </a:p>
          <a:p>
            <a:pPr algn="just">
              <a:buClrTx/>
              <a:buFont typeface="Wingdings" panose="05000000000000000000" pitchFamily="2" charset="2"/>
              <a:buChar char="Ø"/>
            </a:pPr>
            <a:r>
              <a:rPr lang="tr-TR" sz="2200" dirty="0" smtClean="0">
                <a:solidFill>
                  <a:srgbClr val="002060"/>
                </a:solidFill>
                <a:latin typeface="+mn-lt"/>
              </a:rPr>
              <a:t>Mahalli idare mevzuatı ile ilgili düzenleme yapmak,</a:t>
            </a:r>
          </a:p>
          <a:p>
            <a:pPr algn="just">
              <a:buClrTx/>
              <a:buFont typeface="Wingdings" panose="05000000000000000000" pitchFamily="2" charset="2"/>
              <a:buChar char="Ø"/>
            </a:pPr>
            <a:r>
              <a:rPr lang="tr-TR" sz="2200" dirty="0" smtClean="0">
                <a:solidFill>
                  <a:srgbClr val="002060"/>
                </a:solidFill>
                <a:latin typeface="+mn-lt"/>
              </a:rPr>
              <a:t>İşyeri ruhsatlarına ilişkin iş ve işlemler,</a:t>
            </a:r>
          </a:p>
          <a:p>
            <a:pPr algn="just">
              <a:buClrTx/>
              <a:buFont typeface="Wingdings" panose="05000000000000000000" pitchFamily="2" charset="2"/>
              <a:buChar char="Ø"/>
            </a:pPr>
            <a:r>
              <a:rPr lang="tr-TR" sz="2200" dirty="0" smtClean="0">
                <a:solidFill>
                  <a:srgbClr val="002060"/>
                </a:solidFill>
                <a:latin typeface="+mn-lt"/>
              </a:rPr>
              <a:t>Mahalli idare mevzuatının uygulanmasına ilişkin görüşler,</a:t>
            </a:r>
          </a:p>
          <a:p>
            <a:pPr algn="just">
              <a:buClrTx/>
              <a:buFont typeface="Wingdings" panose="05000000000000000000" pitchFamily="2" charset="2"/>
              <a:buChar char="Ø"/>
            </a:pPr>
            <a:r>
              <a:rPr lang="tr-TR" sz="2200" dirty="0" smtClean="0">
                <a:solidFill>
                  <a:srgbClr val="002060"/>
                </a:solidFill>
                <a:latin typeface="+mn-lt"/>
              </a:rPr>
              <a:t>Mahalli idare birimlerinin hazırladıkları mevzuat taslakları ile ilgili görüş oluşturulması işlemlerini yürütmek, </a:t>
            </a:r>
          </a:p>
          <a:p>
            <a:pPr algn="just">
              <a:buClrTx/>
              <a:buFont typeface="Wingdings" panose="05000000000000000000" pitchFamily="2" charset="2"/>
              <a:buChar char="Ø"/>
            </a:pPr>
            <a:r>
              <a:rPr lang="tr-TR" sz="2200" dirty="0" smtClean="0">
                <a:solidFill>
                  <a:srgbClr val="002060"/>
                </a:solidFill>
                <a:latin typeface="+mn-lt"/>
              </a:rPr>
              <a:t>Soru önergelerinin cevaplanması,</a:t>
            </a:r>
          </a:p>
        </p:txBody>
      </p:sp>
      <p:sp>
        <p:nvSpPr>
          <p:cNvPr id="4" name="Text Box 77"/>
          <p:cNvSpPr txBox="1">
            <a:spLocks noChangeArrowheads="1"/>
          </p:cNvSpPr>
          <p:nvPr/>
        </p:nvSpPr>
        <p:spPr bwMode="auto">
          <a:xfrm>
            <a:off x="1242937" y="44624"/>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mn-lt"/>
                <a:ea typeface="MS PGothic" panose="020B0600070205080204" pitchFamily="34" charset="-128"/>
              </a:rPr>
              <a:t>Bakanlığımızca Yürütülecek Hizmetler</a:t>
            </a:r>
          </a:p>
        </p:txBody>
      </p:sp>
    </p:spTree>
    <p:extLst>
      <p:ext uri="{BB962C8B-B14F-4D97-AF65-F5344CB8AC3E}">
        <p14:creationId xmlns:p14="http://schemas.microsoft.com/office/powerpoint/2010/main" val="262828226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0" y="1268760"/>
            <a:ext cx="9144000" cy="164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Faaliyet Raporları</a:t>
            </a:r>
            <a:endParaRPr lang="tr-TR" sz="2200" dirty="0" smtClean="0">
              <a:solidFill>
                <a:srgbClr val="002060"/>
              </a:solidFill>
              <a:latin typeface="+mn-lt"/>
            </a:endParaRPr>
          </a:p>
          <a:p>
            <a:pPr algn="just">
              <a:buClrTx/>
              <a:buFont typeface="Wingdings" panose="05000000000000000000" pitchFamily="2" charset="2"/>
              <a:buChar char="Ø"/>
            </a:pPr>
            <a:r>
              <a:rPr lang="tr-TR" sz="2200" dirty="0" smtClean="0">
                <a:solidFill>
                  <a:srgbClr val="002060"/>
                </a:solidFill>
                <a:latin typeface="+mn-lt"/>
              </a:rPr>
              <a:t>Mahalli idarelerin faaliyet raporlarının hazırlanması</a:t>
            </a:r>
          </a:p>
          <a:p>
            <a:pPr algn="just">
              <a:buClrTx/>
              <a:buFont typeface="Wingdings" panose="05000000000000000000" pitchFamily="2" charset="2"/>
              <a:buChar char="Ø"/>
            </a:pPr>
            <a:r>
              <a:rPr lang="tr-TR" sz="2200" dirty="0" smtClean="0">
                <a:solidFill>
                  <a:srgbClr val="002060"/>
                </a:solidFill>
                <a:latin typeface="+mn-lt"/>
              </a:rPr>
              <a:t>Mahalli idarelere ait istatistiklerin üretilmesi (YERELBİLGİ Projesi)</a:t>
            </a:r>
          </a:p>
          <a:p>
            <a:pPr algn="just">
              <a:buClrTx/>
              <a:buFont typeface="Wingdings" panose="05000000000000000000" pitchFamily="2" charset="2"/>
              <a:buChar char="Ø"/>
            </a:pPr>
            <a:endParaRPr lang="tr-TR" sz="2200" dirty="0" smtClean="0">
              <a:solidFill>
                <a:srgbClr val="002060"/>
              </a:solidFill>
              <a:latin typeface="+mn-lt"/>
            </a:endParaRPr>
          </a:p>
        </p:txBody>
      </p:sp>
      <p:sp>
        <p:nvSpPr>
          <p:cNvPr id="4" name="Text Box 77"/>
          <p:cNvSpPr txBox="1">
            <a:spLocks noChangeArrowheads="1"/>
          </p:cNvSpPr>
          <p:nvPr/>
        </p:nvSpPr>
        <p:spPr bwMode="auto">
          <a:xfrm>
            <a:off x="1242937" y="44624"/>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mn-lt"/>
                <a:ea typeface="MS PGothic" panose="020B0600070205080204" pitchFamily="34" charset="-128"/>
              </a:rPr>
              <a:t>Bakanlığımızca Yürütülecek Hizmetler</a:t>
            </a:r>
          </a:p>
        </p:txBody>
      </p:sp>
    </p:spTree>
    <p:extLst>
      <p:ext uri="{BB962C8B-B14F-4D97-AF65-F5344CB8AC3E}">
        <p14:creationId xmlns:p14="http://schemas.microsoft.com/office/powerpoint/2010/main" val="232937211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268760"/>
            <a:ext cx="9144000" cy="327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Eğitim Hizmetleri ve Dış İlişkiler</a:t>
            </a:r>
          </a:p>
          <a:p>
            <a:pPr algn="just">
              <a:buClrTx/>
              <a:buFont typeface="Wingdings" panose="05000000000000000000" pitchFamily="2" charset="2"/>
              <a:buChar char="Ø"/>
            </a:pPr>
            <a:r>
              <a:rPr lang="tr-TR" sz="2200" dirty="0" smtClean="0">
                <a:solidFill>
                  <a:srgbClr val="002060"/>
                </a:solidFill>
                <a:latin typeface="+mn-lt"/>
              </a:rPr>
              <a:t>Yerel Yönetim personelinin eğitilmesi,</a:t>
            </a:r>
          </a:p>
          <a:p>
            <a:pPr algn="just">
              <a:buClrTx/>
              <a:buFont typeface="Wingdings" panose="05000000000000000000" pitchFamily="2" charset="2"/>
              <a:buChar char="Ø"/>
            </a:pPr>
            <a:r>
              <a:rPr lang="tr-TR" sz="2200" dirty="0" smtClean="0">
                <a:solidFill>
                  <a:srgbClr val="002060"/>
                </a:solidFill>
                <a:latin typeface="+mn-lt"/>
              </a:rPr>
              <a:t>Kardeş Şehir onayları,</a:t>
            </a:r>
          </a:p>
          <a:p>
            <a:pPr algn="just">
              <a:buClrTx/>
              <a:buFont typeface="Wingdings" panose="05000000000000000000" pitchFamily="2" charset="2"/>
              <a:buChar char="Ø"/>
            </a:pPr>
            <a:r>
              <a:rPr lang="tr-TR" sz="2200" dirty="0" smtClean="0">
                <a:solidFill>
                  <a:srgbClr val="002060"/>
                </a:solidFill>
                <a:latin typeface="+mn-lt"/>
              </a:rPr>
              <a:t>Avrupa Konseyi Yerel ve Bölgesel Yönetimler Kongresi heyet seçimleri,</a:t>
            </a:r>
          </a:p>
          <a:p>
            <a:pPr algn="just">
              <a:buClrTx/>
              <a:buFont typeface="Wingdings" panose="05000000000000000000" pitchFamily="2" charset="2"/>
              <a:buChar char="Ø"/>
            </a:pPr>
            <a:r>
              <a:rPr lang="tr-TR" sz="2200" dirty="0" smtClean="0">
                <a:solidFill>
                  <a:srgbClr val="002060"/>
                </a:solidFill>
                <a:latin typeface="+mn-lt"/>
              </a:rPr>
              <a:t>Uluslararası ortak faaliyet projeleri,</a:t>
            </a:r>
          </a:p>
          <a:p>
            <a:pPr algn="just">
              <a:buClrTx/>
              <a:buFont typeface="Wingdings" panose="05000000000000000000" pitchFamily="2" charset="2"/>
              <a:buChar char="Ø"/>
            </a:pPr>
            <a:r>
              <a:rPr lang="tr-TR" sz="2200" dirty="0" smtClean="0">
                <a:solidFill>
                  <a:srgbClr val="002060"/>
                </a:solidFill>
                <a:latin typeface="+mn-lt"/>
              </a:rPr>
              <a:t>Uluslararası üyelikler,</a:t>
            </a:r>
          </a:p>
          <a:p>
            <a:pPr algn="just">
              <a:buClrTx/>
              <a:buFont typeface="Wingdings" panose="05000000000000000000" pitchFamily="2" charset="2"/>
              <a:buChar char="Ø"/>
            </a:pPr>
            <a:r>
              <a:rPr lang="tr-TR" sz="2200" dirty="0" smtClean="0">
                <a:solidFill>
                  <a:srgbClr val="002060"/>
                </a:solidFill>
                <a:latin typeface="+mn-lt"/>
              </a:rPr>
              <a:t>Tebligatlar,</a:t>
            </a:r>
          </a:p>
          <a:p>
            <a:pPr algn="just">
              <a:buClrTx/>
              <a:buFont typeface="Wingdings" panose="05000000000000000000" pitchFamily="2" charset="2"/>
              <a:buChar char="Ø"/>
            </a:pPr>
            <a:endParaRPr lang="tr-TR" sz="2200" dirty="0" smtClean="0">
              <a:solidFill>
                <a:srgbClr val="002060"/>
              </a:solidFill>
              <a:latin typeface="+mn-lt"/>
            </a:endParaRPr>
          </a:p>
        </p:txBody>
      </p:sp>
      <p:sp>
        <p:nvSpPr>
          <p:cNvPr id="4" name="Text Box 77"/>
          <p:cNvSpPr txBox="1">
            <a:spLocks noChangeArrowheads="1"/>
          </p:cNvSpPr>
          <p:nvPr/>
        </p:nvSpPr>
        <p:spPr bwMode="auto">
          <a:xfrm>
            <a:off x="1242937" y="44624"/>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mn-lt"/>
                <a:ea typeface="MS PGothic" panose="020B0600070205080204" pitchFamily="34" charset="-128"/>
              </a:rPr>
              <a:t>Bakanlığımızca Yürütülecek Hizmetler</a:t>
            </a:r>
          </a:p>
        </p:txBody>
      </p:sp>
    </p:spTree>
    <p:extLst>
      <p:ext uri="{BB962C8B-B14F-4D97-AF65-F5344CB8AC3E}">
        <p14:creationId xmlns:p14="http://schemas.microsoft.com/office/powerpoint/2010/main" val="184008573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20319" y="1268760"/>
            <a:ext cx="9142989" cy="2868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Projeler</a:t>
            </a:r>
            <a:endParaRPr lang="tr-TR" sz="2200" dirty="0" smtClean="0">
              <a:solidFill>
                <a:srgbClr val="002060"/>
              </a:solidFill>
              <a:latin typeface="+mn-lt"/>
            </a:endParaRPr>
          </a:p>
          <a:p>
            <a:pPr algn="just">
              <a:buClrTx/>
              <a:buFont typeface="Wingdings" panose="05000000000000000000" pitchFamily="2" charset="2"/>
              <a:buChar char="Ø"/>
            </a:pPr>
            <a:r>
              <a:rPr lang="tr-TR" sz="2200" dirty="0" smtClean="0">
                <a:solidFill>
                  <a:srgbClr val="002060"/>
                </a:solidFill>
                <a:latin typeface="+mn-lt"/>
              </a:rPr>
              <a:t>KÖYDES</a:t>
            </a:r>
          </a:p>
          <a:p>
            <a:pPr algn="just">
              <a:buClrTx/>
              <a:buFont typeface="Wingdings" panose="05000000000000000000" pitchFamily="2" charset="2"/>
              <a:buChar char="Ø"/>
            </a:pPr>
            <a:r>
              <a:rPr lang="tr-TR" sz="2200" dirty="0" smtClean="0">
                <a:solidFill>
                  <a:srgbClr val="002060"/>
                </a:solidFill>
                <a:latin typeface="+mn-lt"/>
              </a:rPr>
              <a:t>YERELBİLGİ</a:t>
            </a:r>
          </a:p>
          <a:p>
            <a:pPr algn="just">
              <a:buClrTx/>
              <a:buFont typeface="Wingdings" panose="05000000000000000000" pitchFamily="2" charset="2"/>
              <a:buChar char="Ø"/>
            </a:pPr>
            <a:endParaRPr lang="tr-TR" sz="2200" dirty="0">
              <a:solidFill>
                <a:srgbClr val="002060"/>
              </a:solidFill>
              <a:latin typeface="+mn-lt"/>
            </a:endParaRPr>
          </a:p>
          <a:p>
            <a:pPr marL="0" indent="0" algn="just">
              <a:buClrTx/>
              <a:buNone/>
            </a:pPr>
            <a:r>
              <a:rPr lang="tr-TR" sz="2200" dirty="0">
                <a:solidFill>
                  <a:srgbClr val="C00000"/>
                </a:solidFill>
                <a:latin typeface="+mn-lt"/>
              </a:rPr>
              <a:t>Teşkilat Kanunda belirtilmeyen ancak diğer mevzuatla verilen görevler</a:t>
            </a:r>
            <a:endParaRPr lang="tr-TR" sz="2200" dirty="0">
              <a:solidFill>
                <a:srgbClr val="002060"/>
              </a:solidFill>
              <a:latin typeface="+mn-lt"/>
            </a:endParaRPr>
          </a:p>
          <a:p>
            <a:pPr algn="just">
              <a:buClrTx/>
              <a:buFont typeface="Wingdings" panose="05000000000000000000" pitchFamily="2" charset="2"/>
              <a:buChar char="Ø"/>
            </a:pPr>
            <a:r>
              <a:rPr lang="tr-TR" sz="2200" dirty="0" smtClean="0">
                <a:solidFill>
                  <a:srgbClr val="002060"/>
                </a:solidFill>
                <a:latin typeface="+mn-lt"/>
              </a:rPr>
              <a:t>Ücretsiz Seyahat İcmallerinin İlgili Bakanlığa Gönderilmesi</a:t>
            </a:r>
            <a:endParaRPr lang="tr-TR" sz="2200" dirty="0">
              <a:solidFill>
                <a:srgbClr val="002060"/>
              </a:solidFill>
              <a:latin typeface="+mn-lt"/>
            </a:endParaRPr>
          </a:p>
          <a:p>
            <a:pPr algn="just">
              <a:buClrTx/>
              <a:buFont typeface="Wingdings" panose="05000000000000000000" pitchFamily="2" charset="2"/>
              <a:buChar char="Ø"/>
            </a:pPr>
            <a:endParaRPr lang="tr-TR" sz="2200" dirty="0" smtClean="0">
              <a:solidFill>
                <a:srgbClr val="002060"/>
              </a:solidFill>
              <a:latin typeface="+mn-lt"/>
            </a:endParaRPr>
          </a:p>
        </p:txBody>
      </p:sp>
      <p:sp>
        <p:nvSpPr>
          <p:cNvPr id="4" name="Text Box 77"/>
          <p:cNvSpPr txBox="1">
            <a:spLocks noChangeArrowheads="1"/>
          </p:cNvSpPr>
          <p:nvPr/>
        </p:nvSpPr>
        <p:spPr bwMode="auto">
          <a:xfrm>
            <a:off x="1242937" y="44624"/>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mn-lt"/>
                <a:ea typeface="MS PGothic" panose="020B0600070205080204" pitchFamily="34" charset="-128"/>
              </a:rPr>
              <a:t>Bakanlığımızca Yürütülecek Hizmetler</a:t>
            </a:r>
          </a:p>
        </p:txBody>
      </p:sp>
    </p:spTree>
    <p:extLst>
      <p:ext uri="{BB962C8B-B14F-4D97-AF65-F5344CB8AC3E}">
        <p14:creationId xmlns:p14="http://schemas.microsoft.com/office/powerpoint/2010/main" val="238437046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7"/>
          <p:cNvSpPr txBox="1">
            <a:spLocks noChangeArrowheads="1"/>
          </p:cNvSpPr>
          <p:nvPr/>
        </p:nvSpPr>
        <p:spPr bwMode="auto">
          <a:xfrm>
            <a:off x="0" y="2852936"/>
            <a:ext cx="9144000" cy="1200329"/>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ts val="1200"/>
              </a:spcBef>
              <a:buClrTx/>
              <a:buSzTx/>
              <a:buNone/>
            </a:pPr>
            <a:r>
              <a:rPr lang="tr-TR" altLang="tr-TR" sz="36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İÇİŞLERİ BAKANLIĞINCA YÜRÜTÜLECEK HİZMETLER</a:t>
            </a:r>
            <a:endParaRPr lang="tr-TR" altLang="tr-TR" sz="36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25053253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24805" y="1340768"/>
            <a:ext cx="9144000" cy="368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Teftiş, Denetim ve Soruşturma</a:t>
            </a:r>
          </a:p>
          <a:p>
            <a:pPr algn="just">
              <a:buClrTx/>
              <a:buFont typeface="Wingdings" panose="05000000000000000000" pitchFamily="2" charset="2"/>
              <a:buChar char="Ø"/>
            </a:pPr>
            <a:r>
              <a:rPr lang="tr-TR" sz="2200" dirty="0" smtClean="0">
                <a:solidFill>
                  <a:srgbClr val="002060"/>
                </a:solidFill>
                <a:latin typeface="+mn-lt"/>
              </a:rPr>
              <a:t>Teftiş/özel </a:t>
            </a:r>
            <a:r>
              <a:rPr lang="tr-TR" sz="2200" dirty="0">
                <a:solidFill>
                  <a:srgbClr val="002060"/>
                </a:solidFill>
                <a:latin typeface="+mn-lt"/>
              </a:rPr>
              <a:t>teftiş/araştırma onayları,</a:t>
            </a:r>
          </a:p>
          <a:p>
            <a:pPr algn="just">
              <a:buClrTx/>
              <a:buFont typeface="Wingdings" panose="05000000000000000000" pitchFamily="2" charset="2"/>
              <a:buChar char="Ø"/>
            </a:pPr>
            <a:r>
              <a:rPr lang="tr-TR" sz="2200" dirty="0" smtClean="0">
                <a:solidFill>
                  <a:srgbClr val="002060"/>
                </a:solidFill>
                <a:latin typeface="+mn-lt"/>
              </a:rPr>
              <a:t>Ön </a:t>
            </a:r>
            <a:r>
              <a:rPr lang="tr-TR" sz="2200" dirty="0">
                <a:solidFill>
                  <a:srgbClr val="002060"/>
                </a:solidFill>
                <a:latin typeface="+mn-lt"/>
              </a:rPr>
              <a:t>inceleme onayları,</a:t>
            </a:r>
          </a:p>
          <a:p>
            <a:pPr algn="just">
              <a:buClrTx/>
              <a:buFont typeface="Wingdings" panose="05000000000000000000" pitchFamily="2" charset="2"/>
              <a:buChar char="Ø"/>
            </a:pPr>
            <a:r>
              <a:rPr lang="tr-TR" sz="2200" dirty="0" smtClean="0">
                <a:solidFill>
                  <a:srgbClr val="002060"/>
                </a:solidFill>
                <a:latin typeface="+mn-lt"/>
              </a:rPr>
              <a:t>İşleme </a:t>
            </a:r>
            <a:r>
              <a:rPr lang="tr-TR" sz="2200" dirty="0">
                <a:solidFill>
                  <a:srgbClr val="002060"/>
                </a:solidFill>
                <a:latin typeface="+mn-lt"/>
              </a:rPr>
              <a:t>konulmama işlemleri,</a:t>
            </a:r>
          </a:p>
          <a:p>
            <a:pPr algn="just">
              <a:buClrTx/>
              <a:buFont typeface="Wingdings" panose="05000000000000000000" pitchFamily="2" charset="2"/>
              <a:buChar char="Ø"/>
            </a:pPr>
            <a:r>
              <a:rPr lang="tr-TR" sz="2200" dirty="0" smtClean="0">
                <a:solidFill>
                  <a:srgbClr val="002060"/>
                </a:solidFill>
                <a:latin typeface="+mn-lt"/>
              </a:rPr>
              <a:t>Görevden </a:t>
            </a:r>
            <a:r>
              <a:rPr lang="tr-TR" sz="2200" dirty="0">
                <a:solidFill>
                  <a:srgbClr val="002060"/>
                </a:solidFill>
                <a:latin typeface="+mn-lt"/>
              </a:rPr>
              <a:t>uzaklaştırma işlemleri,</a:t>
            </a:r>
          </a:p>
          <a:p>
            <a:pPr algn="just">
              <a:buClrTx/>
              <a:buFont typeface="Wingdings" panose="05000000000000000000" pitchFamily="2" charset="2"/>
              <a:buChar char="Ø"/>
            </a:pPr>
            <a:r>
              <a:rPr lang="tr-TR" sz="2200" dirty="0" smtClean="0">
                <a:solidFill>
                  <a:srgbClr val="002060"/>
                </a:solidFill>
                <a:latin typeface="+mn-lt"/>
              </a:rPr>
              <a:t>Denetimlerde </a:t>
            </a:r>
            <a:r>
              <a:rPr lang="tr-TR" sz="2200" dirty="0">
                <a:solidFill>
                  <a:srgbClr val="002060"/>
                </a:solidFill>
                <a:latin typeface="+mn-lt"/>
              </a:rPr>
              <a:t>hazırlanan denetim ve tazmin raporlarının takibi,</a:t>
            </a:r>
          </a:p>
          <a:p>
            <a:pPr algn="just">
              <a:buClrTx/>
              <a:buFont typeface="Wingdings" panose="05000000000000000000" pitchFamily="2" charset="2"/>
              <a:buChar char="Ø"/>
            </a:pPr>
            <a:r>
              <a:rPr lang="tr-TR" sz="2200" dirty="0" smtClean="0">
                <a:solidFill>
                  <a:srgbClr val="002060"/>
                </a:solidFill>
                <a:latin typeface="+mn-lt"/>
              </a:rPr>
              <a:t>Şikayet </a:t>
            </a:r>
            <a:r>
              <a:rPr lang="tr-TR" sz="2200" dirty="0">
                <a:solidFill>
                  <a:srgbClr val="002060"/>
                </a:solidFill>
                <a:latin typeface="+mn-lt"/>
              </a:rPr>
              <a:t>ve başvuruların değerlendirilmesi,</a:t>
            </a:r>
          </a:p>
          <a:p>
            <a:pPr algn="just">
              <a:buClrTx/>
              <a:buFont typeface="Wingdings" panose="05000000000000000000" pitchFamily="2" charset="2"/>
              <a:buChar char="Ø"/>
            </a:pPr>
            <a:r>
              <a:rPr lang="tr-TR" sz="2200" dirty="0" smtClean="0">
                <a:solidFill>
                  <a:srgbClr val="002060"/>
                </a:solidFill>
                <a:latin typeface="+mn-lt"/>
              </a:rPr>
              <a:t>Mahalli </a:t>
            </a:r>
            <a:r>
              <a:rPr lang="tr-TR" sz="2200" dirty="0">
                <a:solidFill>
                  <a:srgbClr val="002060"/>
                </a:solidFill>
                <a:latin typeface="+mn-lt"/>
              </a:rPr>
              <a:t>idarelerde çalışan memurların, Devlet memurluğundan çıkarılması, </a:t>
            </a:r>
          </a:p>
          <a:p>
            <a:pPr algn="just">
              <a:buClrTx/>
              <a:buFont typeface="Wingdings" panose="05000000000000000000" pitchFamily="2" charset="2"/>
              <a:buChar char="Ø"/>
            </a:pPr>
            <a:r>
              <a:rPr lang="tr-TR" sz="2200" dirty="0" smtClean="0">
                <a:solidFill>
                  <a:srgbClr val="002060"/>
                </a:solidFill>
                <a:latin typeface="+mn-lt"/>
              </a:rPr>
              <a:t>Mahalli </a:t>
            </a:r>
            <a:r>
              <a:rPr lang="tr-TR" sz="2200" dirty="0">
                <a:solidFill>
                  <a:srgbClr val="002060"/>
                </a:solidFill>
                <a:latin typeface="+mn-lt"/>
              </a:rPr>
              <a:t>idarelerde hizmetlerde aksama halinde yapılacak </a:t>
            </a:r>
            <a:r>
              <a:rPr lang="tr-TR" sz="2200" dirty="0" smtClean="0">
                <a:solidFill>
                  <a:srgbClr val="002060"/>
                </a:solidFill>
                <a:latin typeface="+mn-lt"/>
              </a:rPr>
              <a:t>işlemler.</a:t>
            </a:r>
          </a:p>
        </p:txBody>
      </p:sp>
      <p:sp>
        <p:nvSpPr>
          <p:cNvPr id="4" name="Text Box 77"/>
          <p:cNvSpPr txBox="1">
            <a:spLocks noChangeArrowheads="1"/>
          </p:cNvSpPr>
          <p:nvPr/>
        </p:nvSpPr>
        <p:spPr bwMode="auto">
          <a:xfrm>
            <a:off x="1242937" y="44624"/>
            <a:ext cx="6696744" cy="1077218"/>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İçişleri Bakanlığınca Yürütülecek Hizmetler</a:t>
            </a:r>
          </a:p>
        </p:txBody>
      </p:sp>
    </p:spTree>
    <p:extLst>
      <p:ext uri="{BB962C8B-B14F-4D97-AF65-F5344CB8AC3E}">
        <p14:creationId xmlns:p14="http://schemas.microsoft.com/office/powerpoint/2010/main" val="266672375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121842"/>
            <a:ext cx="9144000" cy="5392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050" dirty="0" smtClean="0">
                <a:solidFill>
                  <a:srgbClr val="C00000"/>
                </a:solidFill>
                <a:latin typeface="+mn-lt"/>
              </a:rPr>
              <a:t>Belediyeler;</a:t>
            </a:r>
          </a:p>
          <a:p>
            <a:pPr algn="just">
              <a:buClrTx/>
              <a:buFont typeface="Wingdings" panose="05000000000000000000" pitchFamily="2" charset="2"/>
              <a:buChar char="Ø"/>
            </a:pPr>
            <a:r>
              <a:rPr lang="tr-TR" sz="2050" dirty="0" smtClean="0">
                <a:solidFill>
                  <a:srgbClr val="002060"/>
                </a:solidFill>
                <a:latin typeface="+mn-lt"/>
              </a:rPr>
              <a:t>Belde </a:t>
            </a:r>
            <a:r>
              <a:rPr lang="tr-TR" sz="2050" dirty="0">
                <a:solidFill>
                  <a:srgbClr val="002060"/>
                </a:solidFill>
                <a:latin typeface="+mn-lt"/>
              </a:rPr>
              <a:t>adının değiştirilmesi, </a:t>
            </a:r>
          </a:p>
          <a:p>
            <a:pPr algn="just">
              <a:buClrTx/>
              <a:buFont typeface="Wingdings" panose="05000000000000000000" pitchFamily="2" charset="2"/>
              <a:buChar char="Ø"/>
            </a:pPr>
            <a:r>
              <a:rPr lang="tr-TR" sz="2050" dirty="0" smtClean="0">
                <a:solidFill>
                  <a:srgbClr val="002060"/>
                </a:solidFill>
                <a:latin typeface="+mn-lt"/>
              </a:rPr>
              <a:t>Belediye </a:t>
            </a:r>
            <a:r>
              <a:rPr lang="tr-TR" sz="2050" dirty="0">
                <a:solidFill>
                  <a:srgbClr val="002060"/>
                </a:solidFill>
                <a:latin typeface="+mn-lt"/>
              </a:rPr>
              <a:t>meclisinin feshi ile ilgili işlemler, </a:t>
            </a:r>
          </a:p>
          <a:p>
            <a:pPr algn="just">
              <a:buClrTx/>
              <a:buFont typeface="Wingdings" panose="05000000000000000000" pitchFamily="2" charset="2"/>
              <a:buChar char="Ø"/>
            </a:pPr>
            <a:r>
              <a:rPr lang="tr-TR" sz="2050" dirty="0" smtClean="0">
                <a:solidFill>
                  <a:srgbClr val="002060"/>
                </a:solidFill>
                <a:latin typeface="+mn-lt"/>
              </a:rPr>
              <a:t>Belediye </a:t>
            </a:r>
            <a:r>
              <a:rPr lang="tr-TR" sz="2050" dirty="0">
                <a:solidFill>
                  <a:srgbClr val="002060"/>
                </a:solidFill>
                <a:latin typeface="+mn-lt"/>
              </a:rPr>
              <a:t>başkanı veya meclis üyesinin düşürülmesi, </a:t>
            </a:r>
          </a:p>
          <a:p>
            <a:pPr algn="just">
              <a:buClrTx/>
              <a:buFont typeface="Wingdings" panose="05000000000000000000" pitchFamily="2" charset="2"/>
              <a:buChar char="Ø"/>
            </a:pPr>
            <a:r>
              <a:rPr lang="tr-TR" sz="2050" dirty="0" smtClean="0">
                <a:solidFill>
                  <a:srgbClr val="002060"/>
                </a:solidFill>
                <a:latin typeface="+mn-lt"/>
              </a:rPr>
              <a:t>Belediye </a:t>
            </a:r>
            <a:r>
              <a:rPr lang="tr-TR" sz="2050" dirty="0">
                <a:solidFill>
                  <a:srgbClr val="002060"/>
                </a:solidFill>
                <a:latin typeface="+mn-lt"/>
              </a:rPr>
              <a:t>başkanı görevlendirilmesi, </a:t>
            </a:r>
            <a:endParaRPr lang="tr-TR" sz="2050" dirty="0" smtClean="0">
              <a:solidFill>
                <a:srgbClr val="002060"/>
              </a:solidFill>
              <a:latin typeface="+mn-lt"/>
            </a:endParaRPr>
          </a:p>
          <a:p>
            <a:pPr algn="just">
              <a:buClrTx/>
              <a:buFont typeface="Wingdings" panose="05000000000000000000" pitchFamily="2" charset="2"/>
              <a:buChar char="Ø"/>
            </a:pPr>
            <a:r>
              <a:rPr lang="tr-TR" sz="2050" dirty="0" smtClean="0">
                <a:solidFill>
                  <a:srgbClr val="002060"/>
                </a:solidFill>
                <a:latin typeface="+mn-lt"/>
              </a:rPr>
              <a:t>Belediye </a:t>
            </a:r>
            <a:r>
              <a:rPr lang="tr-TR" sz="2050" dirty="0">
                <a:solidFill>
                  <a:srgbClr val="002060"/>
                </a:solidFill>
                <a:latin typeface="+mn-lt"/>
              </a:rPr>
              <a:t>başkanlarının mal </a:t>
            </a:r>
            <a:r>
              <a:rPr lang="tr-TR" sz="2050" dirty="0" smtClean="0">
                <a:solidFill>
                  <a:srgbClr val="002060"/>
                </a:solidFill>
                <a:latin typeface="+mn-lt"/>
              </a:rPr>
              <a:t>bildirimleri, </a:t>
            </a:r>
            <a:endParaRPr lang="tr-TR" sz="2050" dirty="0">
              <a:solidFill>
                <a:srgbClr val="002060"/>
              </a:solidFill>
              <a:latin typeface="+mn-lt"/>
            </a:endParaRPr>
          </a:p>
          <a:p>
            <a:pPr algn="just">
              <a:buClrTx/>
              <a:buFont typeface="Wingdings" panose="05000000000000000000" pitchFamily="2" charset="2"/>
              <a:buChar char="Ø"/>
            </a:pPr>
            <a:r>
              <a:rPr lang="tr-TR" sz="2050" dirty="0" smtClean="0">
                <a:solidFill>
                  <a:srgbClr val="002060"/>
                </a:solidFill>
                <a:latin typeface="+mn-lt"/>
              </a:rPr>
              <a:t>Görev </a:t>
            </a:r>
            <a:r>
              <a:rPr lang="tr-TR" sz="2050" dirty="0">
                <a:solidFill>
                  <a:srgbClr val="002060"/>
                </a:solidFill>
                <a:latin typeface="+mn-lt"/>
              </a:rPr>
              <a:t>alanıyla ilgili Avrupa Birliği fonlarıyla ve diğer uluslararası kuruluşlarla ortak projelerin yürütülmesi ilgili iş ve </a:t>
            </a:r>
            <a:r>
              <a:rPr lang="tr-TR" sz="2050" dirty="0" smtClean="0">
                <a:solidFill>
                  <a:srgbClr val="002060"/>
                </a:solidFill>
                <a:latin typeface="+mn-lt"/>
              </a:rPr>
              <a:t>işlemler,</a:t>
            </a:r>
          </a:p>
          <a:p>
            <a:pPr algn="just">
              <a:buClrTx/>
              <a:buFont typeface="Wingdings" panose="05000000000000000000" pitchFamily="2" charset="2"/>
              <a:buChar char="Ø"/>
            </a:pPr>
            <a:r>
              <a:rPr lang="tr-TR" sz="2050" dirty="0" smtClean="0">
                <a:solidFill>
                  <a:srgbClr val="002060"/>
                </a:solidFill>
                <a:latin typeface="+mn-lt"/>
              </a:rPr>
              <a:t>Belediye </a:t>
            </a:r>
            <a:r>
              <a:rPr lang="tr-TR" sz="2050" dirty="0">
                <a:solidFill>
                  <a:srgbClr val="002060"/>
                </a:solidFill>
                <a:latin typeface="+mn-lt"/>
              </a:rPr>
              <a:t>başkanlığının herhangi bir nedenle boşalması ve yeni belediye başkanı veya başkan vekilinin seçilememesi durumunda seçim yapılıncaya kadar belediye başkanı görevlendirilmesi ile ilgili </a:t>
            </a:r>
            <a:r>
              <a:rPr lang="tr-TR" sz="2050" dirty="0" smtClean="0">
                <a:solidFill>
                  <a:srgbClr val="002060"/>
                </a:solidFill>
                <a:latin typeface="+mn-lt"/>
              </a:rPr>
              <a:t>işlemler,</a:t>
            </a:r>
          </a:p>
          <a:p>
            <a:pPr algn="just">
              <a:buClrTx/>
              <a:buFont typeface="Wingdings" panose="05000000000000000000" pitchFamily="2" charset="2"/>
              <a:buChar char="Ø"/>
            </a:pPr>
            <a:r>
              <a:rPr lang="tr-TR" sz="2050" dirty="0" smtClean="0">
                <a:solidFill>
                  <a:srgbClr val="002060"/>
                </a:solidFill>
                <a:latin typeface="+mn-lt"/>
              </a:rPr>
              <a:t>Terör </a:t>
            </a:r>
            <a:r>
              <a:rPr lang="tr-TR" sz="2050" dirty="0">
                <a:solidFill>
                  <a:srgbClr val="002060"/>
                </a:solidFill>
                <a:latin typeface="+mn-lt"/>
              </a:rPr>
              <a:t>nedeniyle görevi sona erdirilen veya görevden uzaklaştırılan mahalli idarelerin seçilmiş organları ve bu organların üyeleri ile bu idareler hakkındaki belediye başkanı görevlendirilmesi ile ilgili </a:t>
            </a:r>
            <a:r>
              <a:rPr lang="tr-TR" sz="2050" dirty="0" smtClean="0">
                <a:solidFill>
                  <a:srgbClr val="002060"/>
                </a:solidFill>
                <a:latin typeface="+mn-lt"/>
              </a:rPr>
              <a:t>işlemler,</a:t>
            </a:r>
            <a:endParaRPr lang="tr-TR" sz="2050" dirty="0">
              <a:solidFill>
                <a:srgbClr val="002060"/>
              </a:solidFill>
              <a:latin typeface="+mn-lt"/>
            </a:endParaRPr>
          </a:p>
          <a:p>
            <a:pPr marL="0" indent="0" algn="just">
              <a:buClrTx/>
              <a:buNone/>
            </a:pPr>
            <a:endParaRPr lang="tr-TR" sz="2050" dirty="0">
              <a:solidFill>
                <a:srgbClr val="002060"/>
              </a:solidFill>
              <a:latin typeface="+mn-lt"/>
            </a:endParaRPr>
          </a:p>
        </p:txBody>
      </p:sp>
      <p:sp>
        <p:nvSpPr>
          <p:cNvPr id="4" name="Text Box 77"/>
          <p:cNvSpPr txBox="1">
            <a:spLocks noChangeArrowheads="1"/>
          </p:cNvSpPr>
          <p:nvPr/>
        </p:nvSpPr>
        <p:spPr bwMode="auto">
          <a:xfrm>
            <a:off x="1221263" y="-10244"/>
            <a:ext cx="6696744" cy="1077218"/>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İçişleri Bakanlığınca Yürütülecek Hizmetler</a:t>
            </a:r>
          </a:p>
        </p:txBody>
      </p:sp>
    </p:spTree>
    <p:extLst>
      <p:ext uri="{BB962C8B-B14F-4D97-AF65-F5344CB8AC3E}">
        <p14:creationId xmlns:p14="http://schemas.microsoft.com/office/powerpoint/2010/main" val="183872848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348800"/>
            <a:ext cx="91440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000" dirty="0" smtClean="0">
                <a:solidFill>
                  <a:srgbClr val="C00000"/>
                </a:solidFill>
                <a:latin typeface="+mn-lt"/>
              </a:rPr>
              <a:t>İl Özel İdareleri;</a:t>
            </a:r>
          </a:p>
          <a:p>
            <a:pPr algn="just">
              <a:buClrTx/>
              <a:buFont typeface="Wingdings" panose="05000000000000000000" pitchFamily="2" charset="2"/>
              <a:buChar char="Ø"/>
            </a:pPr>
            <a:r>
              <a:rPr lang="tr-TR" sz="2000" dirty="0" smtClean="0">
                <a:solidFill>
                  <a:srgbClr val="002060"/>
                </a:solidFill>
                <a:latin typeface="+mn-lt"/>
              </a:rPr>
              <a:t>İl </a:t>
            </a:r>
            <a:r>
              <a:rPr lang="tr-TR" sz="2000" dirty="0">
                <a:solidFill>
                  <a:srgbClr val="002060"/>
                </a:solidFill>
                <a:latin typeface="+mn-lt"/>
              </a:rPr>
              <a:t>özel idareleri genel sekreter atamaları</a:t>
            </a:r>
          </a:p>
          <a:p>
            <a:pPr algn="just">
              <a:buClrTx/>
              <a:buFont typeface="Wingdings" panose="05000000000000000000" pitchFamily="2" charset="2"/>
              <a:buChar char="Ø"/>
            </a:pPr>
            <a:r>
              <a:rPr lang="tr-TR" sz="2000" dirty="0" smtClean="0">
                <a:solidFill>
                  <a:srgbClr val="002060"/>
                </a:solidFill>
                <a:latin typeface="+mn-lt"/>
              </a:rPr>
              <a:t>İl </a:t>
            </a:r>
            <a:r>
              <a:rPr lang="tr-TR" sz="2000" dirty="0">
                <a:solidFill>
                  <a:srgbClr val="002060"/>
                </a:solidFill>
                <a:latin typeface="+mn-lt"/>
              </a:rPr>
              <a:t>özel idarelerinin norm kadro ve standartlarına ilişkin usul ve esasları</a:t>
            </a:r>
          </a:p>
          <a:p>
            <a:pPr algn="just">
              <a:buClrTx/>
              <a:buFont typeface="Wingdings" panose="05000000000000000000" pitchFamily="2" charset="2"/>
              <a:buChar char="Ø"/>
            </a:pPr>
            <a:r>
              <a:rPr lang="tr-TR" sz="2000" dirty="0" smtClean="0">
                <a:solidFill>
                  <a:srgbClr val="002060"/>
                </a:solidFill>
                <a:latin typeface="+mn-lt"/>
              </a:rPr>
              <a:t>İl </a:t>
            </a:r>
            <a:r>
              <a:rPr lang="tr-TR" sz="2000" dirty="0">
                <a:solidFill>
                  <a:srgbClr val="002060"/>
                </a:solidFill>
                <a:latin typeface="+mn-lt"/>
              </a:rPr>
              <a:t>özel idareleri, üyelerinin tamamı il özel idarelerinden oluşan ulusal düzeydeki birlik ile il özel idareleri ve köylerin kurduğu birliklerin;</a:t>
            </a:r>
          </a:p>
        </p:txBody>
      </p:sp>
      <p:sp>
        <p:nvSpPr>
          <p:cNvPr id="4" name="Text Box 77"/>
          <p:cNvSpPr txBox="1">
            <a:spLocks noChangeArrowheads="1"/>
          </p:cNvSpPr>
          <p:nvPr/>
        </p:nvSpPr>
        <p:spPr bwMode="auto">
          <a:xfrm>
            <a:off x="1242937" y="3060"/>
            <a:ext cx="6696744" cy="1077218"/>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İçişleri Bakanlığınca Yürütülecek Hizmetler</a:t>
            </a:r>
          </a:p>
        </p:txBody>
      </p:sp>
      <p:sp>
        <p:nvSpPr>
          <p:cNvPr id="2" name="Dikdörtgen 1"/>
          <p:cNvSpPr/>
          <p:nvPr/>
        </p:nvSpPr>
        <p:spPr>
          <a:xfrm>
            <a:off x="4680520" y="3489437"/>
            <a:ext cx="4572000" cy="2166875"/>
          </a:xfrm>
          <a:prstGeom prst="rect">
            <a:avLst/>
          </a:prstGeom>
        </p:spPr>
        <p:txBody>
          <a:bodyPr>
            <a:spAutoFit/>
          </a:bodyPr>
          <a:lstStyle/>
          <a:p>
            <a:pPr marL="342900" lvl="0" indent="-342900">
              <a:lnSpc>
                <a:spcPct val="107000"/>
              </a:lnSpc>
              <a:spcAft>
                <a:spcPts val="0"/>
              </a:spcAft>
              <a:buClr>
                <a:srgbClr val="C00000"/>
              </a:buClr>
              <a:buFont typeface="Arial" panose="020B0604020202020204" pitchFamily="34" charset="0"/>
              <a:buChar char="•"/>
            </a:pPr>
            <a:r>
              <a:rPr lang="tr-TR"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Görevde </a:t>
            </a: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yükselme, unvan değişikliği, </a:t>
            </a:r>
          </a:p>
          <a:p>
            <a:pPr marL="342900" lvl="0" indent="-342900">
              <a:lnSpc>
                <a:spcPct val="107000"/>
              </a:lnSpc>
              <a:spcAft>
                <a:spcPts val="0"/>
              </a:spcAft>
              <a:buClr>
                <a:srgbClr val="C00000"/>
              </a:buClr>
              <a:buFont typeface="Arial" panose="020B0604020202020204" pitchFamily="34" charset="0"/>
              <a:buChar char="•"/>
            </a:pPr>
            <a:r>
              <a:rPr lang="tr-TR"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İlk </a:t>
            </a: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defa memur atama izni verilmesi,</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Hizmet içi eğitim,</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Personel çalıştırılmasına dayalı hizmetler için şirketlere ilk defa işçi alımı,</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Sözleşmeli </a:t>
            </a: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personel istihdamı,</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İstatistiki bilgilerin toplanması</a:t>
            </a:r>
            <a:r>
              <a:rPr lang="tr-TR"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t>
            </a:r>
            <a:endParaRPr lang="tr-TR"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691952" y="3489437"/>
            <a:ext cx="4572000" cy="2759602"/>
          </a:xfrm>
          <a:prstGeom prst="rect">
            <a:avLst/>
          </a:prstGeom>
        </p:spPr>
        <p:txBody>
          <a:bodyPr>
            <a:spAutoFit/>
          </a:bodyPr>
          <a:lstStyle/>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Kurulması,</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Tüzük değişikliği,</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Meclislerinin feshi,</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İhalelerden yasaklama,</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Şirket kurulması,</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Bütçe içi işletme kurulması,</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Borçlanma,</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a:solidFill>
                  <a:srgbClr val="002060"/>
                </a:solidFill>
                <a:latin typeface="Calibri" panose="020F0502020204030204" pitchFamily="34" charset="0"/>
                <a:ea typeface="Calibri" panose="020F0502020204030204" pitchFamily="34" charset="0"/>
                <a:cs typeface="Times New Roman" panose="02020603050405020304" pitchFamily="18" charset="0"/>
              </a:rPr>
              <a:t>Yap-İşlet-Devret,</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C00000"/>
              </a:buClr>
              <a:buFont typeface="Arial" panose="020B0604020202020204" pitchFamily="34" charset="0"/>
              <a:buChar char="•"/>
            </a:pPr>
            <a:r>
              <a:rPr lang="tr-TR"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Teşkilatlanma,</a:t>
            </a:r>
            <a:endParaRPr lang="tr-TR"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651970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348800"/>
            <a:ext cx="9144000" cy="1581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a:buClrTx/>
              <a:buFont typeface="Wingdings" panose="05000000000000000000" pitchFamily="2" charset="2"/>
              <a:buChar char="Ø"/>
            </a:pPr>
            <a:r>
              <a:rPr lang="tr-TR" sz="2200" dirty="0" smtClean="0">
                <a:solidFill>
                  <a:srgbClr val="002060"/>
                </a:solidFill>
                <a:latin typeface="+mn-lt"/>
              </a:rPr>
              <a:t>Muhtar </a:t>
            </a:r>
            <a:r>
              <a:rPr lang="tr-TR" sz="2200" dirty="0">
                <a:solidFill>
                  <a:srgbClr val="002060"/>
                </a:solidFill>
                <a:latin typeface="+mn-lt"/>
              </a:rPr>
              <a:t>ödeneklerinin valiliklere gönderilmesi</a:t>
            </a:r>
          </a:p>
          <a:p>
            <a:pPr algn="just">
              <a:buClrTx/>
              <a:buFont typeface="Wingdings" panose="05000000000000000000" pitchFamily="2" charset="2"/>
              <a:buChar char="Ø"/>
            </a:pPr>
            <a:r>
              <a:rPr lang="tr-TR" sz="2200" dirty="0" smtClean="0">
                <a:solidFill>
                  <a:srgbClr val="002060"/>
                </a:solidFill>
                <a:latin typeface="+mn-lt"/>
              </a:rPr>
              <a:t>Köy </a:t>
            </a:r>
            <a:r>
              <a:rPr lang="tr-TR" sz="2200" dirty="0">
                <a:solidFill>
                  <a:srgbClr val="002060"/>
                </a:solidFill>
                <a:latin typeface="+mn-lt"/>
              </a:rPr>
              <a:t>kurulması, birleştirilmesi, ayrılması ve kaldırılmasına ilişkin iş ve işlemleri yürütmek</a:t>
            </a:r>
          </a:p>
          <a:p>
            <a:pPr algn="just">
              <a:buClrTx/>
              <a:buFont typeface="Wingdings" panose="05000000000000000000" pitchFamily="2" charset="2"/>
              <a:buChar char="Ø"/>
            </a:pPr>
            <a:r>
              <a:rPr lang="tr-TR" sz="2200" dirty="0" smtClean="0">
                <a:solidFill>
                  <a:srgbClr val="002060"/>
                </a:solidFill>
                <a:latin typeface="+mn-lt"/>
              </a:rPr>
              <a:t>Gökçeada </a:t>
            </a:r>
            <a:r>
              <a:rPr lang="tr-TR" sz="2200" dirty="0">
                <a:solidFill>
                  <a:srgbClr val="002060"/>
                </a:solidFill>
                <a:latin typeface="+mn-lt"/>
              </a:rPr>
              <a:t>ve Bozcaada mahalli idarelerine ilişkin iş ve işlemleri,</a:t>
            </a:r>
          </a:p>
        </p:txBody>
      </p:sp>
      <p:sp>
        <p:nvSpPr>
          <p:cNvPr id="6" name="Text Box 77"/>
          <p:cNvSpPr txBox="1">
            <a:spLocks noChangeArrowheads="1"/>
          </p:cNvSpPr>
          <p:nvPr/>
        </p:nvSpPr>
        <p:spPr bwMode="auto">
          <a:xfrm>
            <a:off x="1242937" y="44624"/>
            <a:ext cx="6696744" cy="1077218"/>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İçişleri Bakanlığınca Yürütülecek Hizmetler</a:t>
            </a:r>
          </a:p>
        </p:txBody>
      </p:sp>
    </p:spTree>
    <p:extLst>
      <p:ext uri="{BB962C8B-B14F-4D97-AF65-F5344CB8AC3E}">
        <p14:creationId xmlns:p14="http://schemas.microsoft.com/office/powerpoint/2010/main" val="94778326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6602" y="1815290"/>
            <a:ext cx="6447501" cy="1320800"/>
          </a:xfrm>
        </p:spPr>
        <p:txBody>
          <a:bodyPr>
            <a:normAutofit fontScale="90000"/>
          </a:bodyPr>
          <a:lstStyle/>
          <a:p>
            <a:pPr algn="ct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5"/>
          <p:cNvSpPr txBox="1"/>
          <p:nvPr/>
        </p:nvSpPr>
        <p:spPr>
          <a:xfrm>
            <a:off x="116682" y="1067926"/>
            <a:ext cx="8814667" cy="1384995"/>
          </a:xfrm>
          <a:prstGeom prst="rect">
            <a:avLst/>
          </a:prstGeom>
          <a:noFill/>
        </p:spPr>
        <p:txBody>
          <a:bodyPr wrap="square" rtlCol="0">
            <a:spAutoFit/>
          </a:bodyPr>
          <a:lstStyle/>
          <a:p>
            <a:pPr algn="ctr"/>
            <a:r>
              <a:rPr lang="tr-TR" sz="2800" b="1" dirty="0" smtClean="0">
                <a:solidFill>
                  <a:schemeClr val="accent1"/>
                </a:solidFill>
                <a:cs typeface="Calibri" panose="020F0502020204030204" pitchFamily="34" charset="0"/>
              </a:rPr>
              <a:t>ÇANAKKALE ÇEVRE VE ŞEHİRCİLİK İL MÜDÜRLÜĞÜ</a:t>
            </a:r>
          </a:p>
          <a:p>
            <a:pPr algn="ctr"/>
            <a:r>
              <a:rPr lang="tr-TR" sz="2800" b="1" dirty="0" smtClean="0">
                <a:solidFill>
                  <a:schemeClr val="accent1"/>
                </a:solidFill>
                <a:cs typeface="Calibri" panose="020F0502020204030204" pitchFamily="34" charset="0"/>
              </a:rPr>
              <a:t>(Yerel Yönetimler Şube Müdürlüğü)</a:t>
            </a:r>
            <a:endParaRPr lang="tr-TR" sz="2800" b="1" dirty="0">
              <a:solidFill>
                <a:schemeClr val="accent1"/>
              </a:solidFill>
              <a:cs typeface="Calibri" panose="020F0502020204030204" pitchFamily="34" charset="0"/>
            </a:endParaRPr>
          </a:p>
        </p:txBody>
      </p:sp>
      <p:sp>
        <p:nvSpPr>
          <p:cNvPr id="34818" name="AutoShape 2" descr="http://parquesalegres.org/wp-content/uploads/2017/07/ba7b7a4b482830c2cbe40f945cf01c5f-metal-su-300x240.jpg"/>
          <p:cNvSpPr>
            <a:spLocks noChangeAspect="1" noChangeArrowheads="1"/>
          </p:cNvSpPr>
          <p:nvPr/>
        </p:nvSpPr>
        <p:spPr bwMode="auto">
          <a:xfrm>
            <a:off x="116682"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pic>
        <p:nvPicPr>
          <p:cNvPr id="10" name="Resim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3547" y="-51621"/>
            <a:ext cx="877824" cy="1110811"/>
          </a:xfrm>
          <a:prstGeom prst="rect">
            <a:avLst/>
          </a:prstGeom>
          <a:ln>
            <a:noFill/>
          </a:ln>
          <a:effectLst>
            <a:softEdge rad="112500"/>
          </a:effectLst>
        </p:spPr>
      </p:pic>
      <p:pic>
        <p:nvPicPr>
          <p:cNvPr id="11" name="Resi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49698" y="-76948"/>
            <a:ext cx="1858228" cy="864096"/>
          </a:xfrm>
          <a:prstGeom prst="rect">
            <a:avLst/>
          </a:prstGeom>
          <a:ln>
            <a:noFill/>
          </a:ln>
          <a:effectLst>
            <a:softEdge rad="112500"/>
          </a:effectLst>
        </p:spPr>
      </p:pic>
      <p:sp>
        <p:nvSpPr>
          <p:cNvPr id="12" name="object 12"/>
          <p:cNvSpPr txBox="1"/>
          <p:nvPr/>
        </p:nvSpPr>
        <p:spPr>
          <a:xfrm>
            <a:off x="2438090" y="6533693"/>
            <a:ext cx="3842670" cy="258404"/>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0" tIns="12065" rIns="0" bIns="0" rtlCol="0">
            <a:spAutoFit/>
          </a:bodyPr>
          <a:lstStyle/>
          <a:p>
            <a:pPr marL="12700" algn="ctr">
              <a:lnSpc>
                <a:spcPct val="100000"/>
              </a:lnSpc>
              <a:spcBef>
                <a:spcPts val="95"/>
              </a:spcBef>
            </a:pPr>
            <a:r>
              <a:rPr lang="tr-TR" sz="1600" i="1" spc="-60" dirty="0" smtClean="0">
                <a:solidFill>
                  <a:srgbClr val="FFFFFF"/>
                </a:solidFill>
                <a:cs typeface="Georgia"/>
              </a:rPr>
              <a:t>Çanakkale-</a:t>
            </a:r>
            <a:r>
              <a:rPr sz="1600" i="1" spc="-5" dirty="0" smtClean="0">
                <a:solidFill>
                  <a:srgbClr val="FFFFFF"/>
                </a:solidFill>
                <a:cs typeface="Georgia"/>
              </a:rPr>
              <a:t>201</a:t>
            </a:r>
            <a:r>
              <a:rPr lang="tr-TR" sz="1600" i="1" spc="-5" dirty="0" smtClean="0">
                <a:solidFill>
                  <a:srgbClr val="FFFFFF"/>
                </a:solidFill>
                <a:cs typeface="Georgia"/>
              </a:rPr>
              <a:t>9</a:t>
            </a:r>
            <a:endParaRPr sz="1600" i="1" dirty="0">
              <a:cs typeface="Georgia"/>
            </a:endParaRPr>
          </a:p>
        </p:txBody>
      </p:sp>
      <p:sp>
        <p:nvSpPr>
          <p:cNvPr id="18" name="AutoShape 6" descr="tÃ¼rkiye haritasÄ± ile ilgili gÃ¶rsel sonucu"/>
          <p:cNvSpPr>
            <a:spLocks noChangeAspect="1" noChangeArrowheads="1"/>
          </p:cNvSpPr>
          <p:nvPr/>
        </p:nvSpPr>
        <p:spPr bwMode="auto">
          <a:xfrm>
            <a:off x="230982" y="7939"/>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dirty="0"/>
          </a:p>
        </p:txBody>
      </p:sp>
      <p:pic>
        <p:nvPicPr>
          <p:cNvPr id="14" name="Resim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12282" y="2412352"/>
            <a:ext cx="5171821" cy="3790915"/>
          </a:xfrm>
          <a:prstGeom prst="rect">
            <a:avLst/>
          </a:prstGeom>
        </p:spPr>
      </p:pic>
      <p:pic>
        <p:nvPicPr>
          <p:cNvPr id="3" name="Resim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657" y="44787"/>
            <a:ext cx="1163967" cy="1023139"/>
          </a:xfrm>
          <a:prstGeom prst="rect">
            <a:avLst/>
          </a:prstGeom>
        </p:spPr>
      </p:pic>
    </p:spTree>
    <p:extLst>
      <p:ext uri="{BB962C8B-B14F-4D97-AF65-F5344CB8AC3E}">
        <p14:creationId xmlns:p14="http://schemas.microsoft.com/office/powerpoint/2010/main" val="463888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268760"/>
            <a:ext cx="91440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Mevzuat</a:t>
            </a:r>
          </a:p>
          <a:p>
            <a:pPr marL="0" indent="0" algn="just">
              <a:buClrTx/>
              <a:buNone/>
            </a:pPr>
            <a:r>
              <a:rPr lang="tr-TR" sz="2200" dirty="0">
                <a:solidFill>
                  <a:srgbClr val="002060"/>
                </a:solidFill>
                <a:latin typeface="+mn-lt"/>
              </a:rPr>
              <a:t>Mahalli idarelerin idari vesayet, denetim ve soruşturma ile İçişleri Bakanlığı görev alanında kalan </a:t>
            </a:r>
            <a:r>
              <a:rPr lang="tr-TR" sz="2200" dirty="0" smtClean="0">
                <a:solidFill>
                  <a:srgbClr val="002060"/>
                </a:solidFill>
                <a:latin typeface="+mn-lt"/>
              </a:rPr>
              <a:t>görev</a:t>
            </a:r>
            <a:r>
              <a:rPr lang="tr-TR" sz="2200" dirty="0">
                <a:solidFill>
                  <a:srgbClr val="002060"/>
                </a:solidFill>
                <a:latin typeface="+mn-lt"/>
              </a:rPr>
              <a:t>, yetki ve sorumlulukları ile </a:t>
            </a:r>
            <a:r>
              <a:rPr lang="tr-TR" sz="2200" dirty="0" smtClean="0">
                <a:solidFill>
                  <a:srgbClr val="002060"/>
                </a:solidFill>
                <a:latin typeface="+mn-lt"/>
              </a:rPr>
              <a:t>görev alanında kalan konular ile ilgili;</a:t>
            </a:r>
          </a:p>
          <a:p>
            <a:pPr algn="just">
              <a:buClrTx/>
              <a:buFont typeface="Wingdings" panose="05000000000000000000" pitchFamily="2" charset="2"/>
              <a:buChar char="Ø"/>
            </a:pPr>
            <a:r>
              <a:rPr lang="tr-TR" sz="2200" dirty="0" smtClean="0">
                <a:solidFill>
                  <a:srgbClr val="002060"/>
                </a:solidFill>
                <a:latin typeface="+mn-lt"/>
              </a:rPr>
              <a:t>Mahalli idare mevzuatı ile ilgili düzenleme yapmak,</a:t>
            </a:r>
          </a:p>
          <a:p>
            <a:pPr algn="just">
              <a:buClrTx/>
              <a:buFont typeface="Wingdings" panose="05000000000000000000" pitchFamily="2" charset="2"/>
              <a:buChar char="Ø"/>
            </a:pPr>
            <a:r>
              <a:rPr lang="tr-TR" sz="2200" dirty="0" smtClean="0">
                <a:solidFill>
                  <a:srgbClr val="002060"/>
                </a:solidFill>
                <a:latin typeface="+mn-lt"/>
              </a:rPr>
              <a:t>Mahalli idare mevzuatının uygulanmasına ilişkin görüşler,</a:t>
            </a:r>
          </a:p>
          <a:p>
            <a:pPr algn="just">
              <a:buClrTx/>
              <a:buFont typeface="Wingdings" panose="05000000000000000000" pitchFamily="2" charset="2"/>
              <a:buChar char="Ø"/>
            </a:pPr>
            <a:r>
              <a:rPr lang="tr-TR" sz="2200" dirty="0" smtClean="0">
                <a:solidFill>
                  <a:srgbClr val="002060"/>
                </a:solidFill>
                <a:latin typeface="+mn-lt"/>
              </a:rPr>
              <a:t>Mahalli idare birimlerinin hazırladıkları mevzuat taslakları ile ilgili görüş oluşturulması, </a:t>
            </a:r>
          </a:p>
          <a:p>
            <a:pPr algn="just">
              <a:buClrTx/>
              <a:buFont typeface="Wingdings" panose="05000000000000000000" pitchFamily="2" charset="2"/>
              <a:buChar char="Ø"/>
            </a:pPr>
            <a:r>
              <a:rPr lang="tr-TR" sz="2200" dirty="0" smtClean="0">
                <a:solidFill>
                  <a:srgbClr val="002060"/>
                </a:solidFill>
                <a:latin typeface="+mn-lt"/>
              </a:rPr>
              <a:t>Soru önergeleri,</a:t>
            </a:r>
          </a:p>
        </p:txBody>
      </p:sp>
      <p:sp>
        <p:nvSpPr>
          <p:cNvPr id="5" name="Text Box 77"/>
          <p:cNvSpPr txBox="1">
            <a:spLocks noChangeArrowheads="1"/>
          </p:cNvSpPr>
          <p:nvPr/>
        </p:nvSpPr>
        <p:spPr bwMode="auto">
          <a:xfrm>
            <a:off x="1242937" y="44624"/>
            <a:ext cx="6696744" cy="1077218"/>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İçişleri Bakanlığınca Yürütülecek Hizmetler</a:t>
            </a:r>
          </a:p>
        </p:txBody>
      </p:sp>
    </p:spTree>
    <p:extLst>
      <p:ext uri="{BB962C8B-B14F-4D97-AF65-F5344CB8AC3E}">
        <p14:creationId xmlns:p14="http://schemas.microsoft.com/office/powerpoint/2010/main" val="266317179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20319" y="1268760"/>
            <a:ext cx="9142989"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Projeler</a:t>
            </a:r>
            <a:endParaRPr lang="tr-TR" sz="2200" dirty="0" smtClean="0">
              <a:solidFill>
                <a:srgbClr val="002060"/>
              </a:solidFill>
              <a:latin typeface="+mn-lt"/>
            </a:endParaRPr>
          </a:p>
          <a:p>
            <a:pPr algn="just">
              <a:buClrTx/>
              <a:buFont typeface="Wingdings" panose="05000000000000000000" pitchFamily="2" charset="2"/>
              <a:buChar char="Ø"/>
            </a:pPr>
            <a:r>
              <a:rPr lang="tr-TR" sz="2200" dirty="0" smtClean="0">
                <a:solidFill>
                  <a:srgbClr val="002060"/>
                </a:solidFill>
                <a:latin typeface="+mn-lt"/>
              </a:rPr>
              <a:t>MUHTAR </a:t>
            </a:r>
            <a:r>
              <a:rPr lang="tr-TR" sz="2200" dirty="0">
                <a:solidFill>
                  <a:srgbClr val="002060"/>
                </a:solidFill>
                <a:latin typeface="+mn-lt"/>
              </a:rPr>
              <a:t>BİLGİ </a:t>
            </a:r>
            <a:r>
              <a:rPr lang="tr-TR" sz="2200" dirty="0" smtClean="0">
                <a:solidFill>
                  <a:srgbClr val="002060"/>
                </a:solidFill>
                <a:latin typeface="+mn-lt"/>
              </a:rPr>
              <a:t>SİSTEMİ</a:t>
            </a:r>
          </a:p>
          <a:p>
            <a:pPr algn="just">
              <a:buClrTx/>
              <a:buFont typeface="Wingdings" panose="05000000000000000000" pitchFamily="2" charset="2"/>
              <a:buChar char="Ø"/>
            </a:pPr>
            <a:r>
              <a:rPr lang="tr-TR" sz="2200" dirty="0" smtClean="0">
                <a:solidFill>
                  <a:srgbClr val="002060"/>
                </a:solidFill>
                <a:latin typeface="+mn-lt"/>
              </a:rPr>
              <a:t>YİKOB-KIRDES</a:t>
            </a:r>
          </a:p>
          <a:p>
            <a:pPr algn="just">
              <a:buClrTx/>
              <a:buFont typeface="Wingdings" panose="05000000000000000000" pitchFamily="2" charset="2"/>
              <a:buChar char="Ø"/>
            </a:pPr>
            <a:r>
              <a:rPr lang="tr-TR" sz="2200" dirty="0" smtClean="0">
                <a:solidFill>
                  <a:srgbClr val="002060"/>
                </a:solidFill>
                <a:latin typeface="+mn-lt"/>
              </a:rPr>
              <a:t>KÖYDES </a:t>
            </a:r>
            <a:r>
              <a:rPr lang="tr-TR" sz="2200" dirty="0">
                <a:solidFill>
                  <a:srgbClr val="002060"/>
                </a:solidFill>
                <a:latin typeface="+mn-lt"/>
              </a:rPr>
              <a:t>CBS </a:t>
            </a:r>
            <a:endParaRPr lang="tr-TR" sz="2200" dirty="0" smtClean="0">
              <a:solidFill>
                <a:srgbClr val="002060"/>
              </a:solidFill>
              <a:latin typeface="+mn-lt"/>
            </a:endParaRPr>
          </a:p>
          <a:p>
            <a:pPr algn="just">
              <a:buClrTx/>
              <a:buFont typeface="Wingdings" panose="05000000000000000000" pitchFamily="2" charset="2"/>
              <a:buChar char="Ø"/>
            </a:pPr>
            <a:endParaRPr lang="tr-TR" sz="2200" dirty="0" smtClean="0">
              <a:solidFill>
                <a:srgbClr val="002060"/>
              </a:solidFill>
              <a:latin typeface="+mn-lt"/>
            </a:endParaRPr>
          </a:p>
          <a:p>
            <a:pPr algn="just">
              <a:buClrTx/>
              <a:buFont typeface="Wingdings" panose="05000000000000000000" pitchFamily="2" charset="2"/>
              <a:buChar char="Ø"/>
            </a:pPr>
            <a:endParaRPr lang="tr-TR" sz="2200" dirty="0" smtClean="0">
              <a:solidFill>
                <a:srgbClr val="002060"/>
              </a:solidFill>
              <a:latin typeface="+mn-lt"/>
            </a:endParaRPr>
          </a:p>
        </p:txBody>
      </p:sp>
      <p:sp>
        <p:nvSpPr>
          <p:cNvPr id="4" name="Text Box 77"/>
          <p:cNvSpPr txBox="1">
            <a:spLocks noChangeArrowheads="1"/>
          </p:cNvSpPr>
          <p:nvPr/>
        </p:nvSpPr>
        <p:spPr bwMode="auto">
          <a:xfrm>
            <a:off x="1242937" y="44624"/>
            <a:ext cx="6696744" cy="1077218"/>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İçişleri Bakanlığınca Yürütülecek Hizmetler</a:t>
            </a:r>
          </a:p>
        </p:txBody>
      </p:sp>
    </p:spTree>
    <p:extLst>
      <p:ext uri="{BB962C8B-B14F-4D97-AF65-F5344CB8AC3E}">
        <p14:creationId xmlns:p14="http://schemas.microsoft.com/office/powerpoint/2010/main" val="394008646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7"/>
          <p:cNvSpPr txBox="1">
            <a:spLocks noChangeArrowheads="1"/>
          </p:cNvSpPr>
          <p:nvPr/>
        </p:nvSpPr>
        <p:spPr bwMode="auto">
          <a:xfrm>
            <a:off x="-33536" y="1844824"/>
            <a:ext cx="9144000" cy="2277547"/>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ts val="1200"/>
              </a:spcBef>
              <a:buClrTx/>
              <a:buSzTx/>
              <a:buNone/>
            </a:pPr>
            <a:endParaRPr lang="tr-TR" altLang="tr-TR" sz="6000" b="1" dirty="0" smtClean="0">
              <a:solidFill>
                <a:srgbClr val="C00000"/>
              </a:solidFill>
              <a:latin typeface="+mn-lt"/>
              <a:cs typeface="Arial" panose="020B0604020202020204" pitchFamily="34" charset="0"/>
            </a:endParaRPr>
          </a:p>
          <a:p>
            <a:pPr algn="ctr">
              <a:spcBef>
                <a:spcPts val="1200"/>
              </a:spcBef>
              <a:buClrTx/>
              <a:buSzTx/>
              <a:buNone/>
            </a:pPr>
            <a:r>
              <a:rPr lang="tr-TR" altLang="tr-TR" sz="36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MÜŞTEREKEN YÜRÜTÜLECEK HİZMETLER</a:t>
            </a:r>
            <a:endParaRPr lang="tr-TR" altLang="tr-TR" sz="36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348038829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20319" y="1268760"/>
            <a:ext cx="9142989" cy="388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a:buClrTx/>
              <a:buFont typeface="Wingdings" panose="05000000000000000000" pitchFamily="2" charset="2"/>
              <a:buChar char="Ø"/>
            </a:pPr>
            <a:r>
              <a:rPr lang="tr-TR" sz="2200" dirty="0" smtClean="0">
                <a:solidFill>
                  <a:srgbClr val="002060"/>
                </a:solidFill>
                <a:latin typeface="+mn-lt"/>
              </a:rPr>
              <a:t>Belediyeler </a:t>
            </a:r>
            <a:r>
              <a:rPr lang="tr-TR" sz="2200" dirty="0">
                <a:solidFill>
                  <a:srgbClr val="002060"/>
                </a:solidFill>
                <a:latin typeface="+mn-lt"/>
              </a:rPr>
              <a:t>ve bağlı kuruluşlar ile mahalli idare birliklerinin norm kadro ve standartlarına ilişkin usul ve esasları,</a:t>
            </a:r>
          </a:p>
          <a:p>
            <a:pPr algn="just">
              <a:buClrTx/>
              <a:buFont typeface="Wingdings" panose="05000000000000000000" pitchFamily="2" charset="2"/>
              <a:buChar char="Ø"/>
            </a:pPr>
            <a:r>
              <a:rPr lang="tr-TR" sz="2200" dirty="0" smtClean="0">
                <a:solidFill>
                  <a:srgbClr val="002060"/>
                </a:solidFill>
                <a:latin typeface="+mn-lt"/>
              </a:rPr>
              <a:t>Mahalli </a:t>
            </a:r>
            <a:r>
              <a:rPr lang="tr-TR" sz="2200" dirty="0">
                <a:solidFill>
                  <a:srgbClr val="002060"/>
                </a:solidFill>
                <a:latin typeface="+mn-lt"/>
              </a:rPr>
              <a:t>idare personelinin görevde yükselme ve unvan değişikliği esasları,</a:t>
            </a:r>
          </a:p>
          <a:p>
            <a:pPr algn="just">
              <a:buClrTx/>
              <a:buFont typeface="Wingdings" panose="05000000000000000000" pitchFamily="2" charset="2"/>
              <a:buChar char="Ø"/>
            </a:pPr>
            <a:r>
              <a:rPr lang="tr-TR" sz="2200" dirty="0" smtClean="0">
                <a:solidFill>
                  <a:srgbClr val="002060"/>
                </a:solidFill>
                <a:latin typeface="+mn-lt"/>
              </a:rPr>
              <a:t>Mahalli </a:t>
            </a:r>
            <a:r>
              <a:rPr lang="tr-TR" sz="2200" dirty="0">
                <a:solidFill>
                  <a:srgbClr val="002060"/>
                </a:solidFill>
                <a:latin typeface="+mn-lt"/>
              </a:rPr>
              <a:t>İdarelere İlk Defa Atanacaklara Dair Sınav ve Atama Yönetmeliği,</a:t>
            </a:r>
          </a:p>
          <a:p>
            <a:pPr algn="just">
              <a:buClrTx/>
              <a:buFont typeface="Wingdings" panose="05000000000000000000" pitchFamily="2" charset="2"/>
              <a:buChar char="Ø"/>
            </a:pPr>
            <a:r>
              <a:rPr lang="tr-TR" sz="2200" dirty="0" smtClean="0">
                <a:solidFill>
                  <a:srgbClr val="002060"/>
                </a:solidFill>
                <a:latin typeface="+mn-lt"/>
              </a:rPr>
              <a:t>İl </a:t>
            </a:r>
            <a:r>
              <a:rPr lang="tr-TR" sz="2200" dirty="0">
                <a:solidFill>
                  <a:srgbClr val="002060"/>
                </a:solidFill>
                <a:latin typeface="+mn-lt"/>
              </a:rPr>
              <a:t>Özel İdareleri, Belediyeler ve Bağlı Kuruluşları ile Bunların Üyesi Olduğu Mahalli İdare Birliklerinin Personel Çalıştırılmasına Dayalı Hizmetlerinin Gördürülmesine İlişkin Usul ve </a:t>
            </a:r>
            <a:r>
              <a:rPr lang="tr-TR" sz="2200" dirty="0" smtClean="0">
                <a:solidFill>
                  <a:srgbClr val="002060"/>
                </a:solidFill>
                <a:latin typeface="+mn-lt"/>
              </a:rPr>
              <a:t>Esaslar, </a:t>
            </a:r>
            <a:endParaRPr lang="tr-TR" sz="2200" dirty="0">
              <a:solidFill>
                <a:srgbClr val="002060"/>
              </a:solidFill>
              <a:latin typeface="+mn-lt"/>
            </a:endParaRPr>
          </a:p>
          <a:p>
            <a:pPr algn="just">
              <a:buClrTx/>
              <a:buFont typeface="Wingdings" panose="05000000000000000000" pitchFamily="2" charset="2"/>
              <a:buChar char="Ø"/>
            </a:pPr>
            <a:endParaRPr lang="tr-TR" sz="2200" dirty="0">
              <a:solidFill>
                <a:srgbClr val="002060"/>
              </a:solidFill>
              <a:latin typeface="+mn-lt"/>
            </a:endParaRPr>
          </a:p>
          <a:p>
            <a:pPr algn="just">
              <a:buClrTx/>
              <a:buFont typeface="Wingdings" panose="05000000000000000000" pitchFamily="2" charset="2"/>
              <a:buChar char="Ø"/>
            </a:pPr>
            <a:endParaRPr lang="tr-TR" sz="2200" dirty="0">
              <a:solidFill>
                <a:srgbClr val="002060"/>
              </a:solidFill>
              <a:latin typeface="+mn-lt"/>
            </a:endParaRPr>
          </a:p>
          <a:p>
            <a:pPr algn="just">
              <a:buClrTx/>
              <a:buFont typeface="Wingdings" panose="05000000000000000000" pitchFamily="2" charset="2"/>
              <a:buChar char="Ø"/>
            </a:pPr>
            <a:endParaRPr lang="tr-TR" sz="2200" dirty="0">
              <a:solidFill>
                <a:srgbClr val="002060"/>
              </a:solidFill>
              <a:latin typeface="+mn-lt"/>
            </a:endParaRPr>
          </a:p>
        </p:txBody>
      </p:sp>
      <p:sp>
        <p:nvSpPr>
          <p:cNvPr id="4" name="Text Box 77"/>
          <p:cNvSpPr txBox="1">
            <a:spLocks noChangeArrowheads="1"/>
          </p:cNvSpPr>
          <p:nvPr/>
        </p:nvSpPr>
        <p:spPr bwMode="auto">
          <a:xfrm>
            <a:off x="1242937" y="44624"/>
            <a:ext cx="6696744" cy="1077218"/>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endParaRPr lang="tr-TR" altLang="tr-TR" sz="32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endParaRPr>
          </a:p>
          <a:p>
            <a:pPr algn="ctr">
              <a:spcBef>
                <a:spcPct val="0"/>
              </a:spcBef>
              <a:buNone/>
            </a:pPr>
            <a:r>
              <a:rPr lang="tr-TR" altLang="tr-TR" sz="32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Müştereken Yürütülen </a:t>
            </a:r>
            <a:r>
              <a:rPr lang="tr-TR" altLang="tr-TR" sz="32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Hizmetler</a:t>
            </a:r>
          </a:p>
        </p:txBody>
      </p:sp>
    </p:spTree>
    <p:extLst>
      <p:ext uri="{BB962C8B-B14F-4D97-AF65-F5344CB8AC3E}">
        <p14:creationId xmlns:p14="http://schemas.microsoft.com/office/powerpoint/2010/main" val="383050395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20319" y="1268760"/>
            <a:ext cx="9142989" cy="3065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Projeler</a:t>
            </a:r>
            <a:endParaRPr lang="tr-TR" sz="2200" dirty="0" smtClean="0">
              <a:solidFill>
                <a:srgbClr val="002060"/>
              </a:solidFill>
              <a:latin typeface="+mn-lt"/>
            </a:endParaRPr>
          </a:p>
          <a:p>
            <a:pPr algn="just">
              <a:buClrTx/>
              <a:buFont typeface="Wingdings" panose="05000000000000000000" pitchFamily="2" charset="2"/>
              <a:buChar char="Ø"/>
            </a:pPr>
            <a:r>
              <a:rPr lang="tr-TR" sz="2200" dirty="0">
                <a:solidFill>
                  <a:srgbClr val="002060"/>
                </a:solidFill>
                <a:latin typeface="+mn-lt"/>
              </a:rPr>
              <a:t>E-BELEDİYE </a:t>
            </a:r>
            <a:endParaRPr lang="tr-TR" sz="2200" dirty="0" smtClean="0">
              <a:solidFill>
                <a:srgbClr val="002060"/>
              </a:solidFill>
              <a:latin typeface="+mn-lt"/>
            </a:endParaRPr>
          </a:p>
          <a:p>
            <a:pPr lvl="1" algn="just">
              <a:buClrTx/>
              <a:buFont typeface="Arial" panose="020B0604020202020204" pitchFamily="34" charset="0"/>
              <a:buChar char="•"/>
            </a:pPr>
            <a:r>
              <a:rPr lang="tr-TR" sz="2000" dirty="0" smtClean="0">
                <a:solidFill>
                  <a:srgbClr val="002060"/>
                </a:solidFill>
                <a:latin typeface="+mn-lt"/>
              </a:rPr>
              <a:t>(</a:t>
            </a:r>
            <a:r>
              <a:rPr lang="tr-TR" sz="2000" dirty="0">
                <a:solidFill>
                  <a:srgbClr val="002060"/>
                </a:solidFill>
                <a:latin typeface="+mn-lt"/>
              </a:rPr>
              <a:t>İçişleri Bakanlığı/Çevre ve Şehircilik Bakanlığı – Proje tamamlandıktan sonra Çevre ve Şehircilik Bakanlığı ile beraber yürütülecektir</a:t>
            </a:r>
            <a:r>
              <a:rPr lang="tr-TR" sz="2000" dirty="0" smtClean="0">
                <a:solidFill>
                  <a:srgbClr val="002060"/>
                </a:solidFill>
                <a:latin typeface="+mn-lt"/>
              </a:rPr>
              <a:t>.)</a:t>
            </a:r>
          </a:p>
          <a:p>
            <a:pPr lvl="1" algn="just">
              <a:buClrTx/>
              <a:buFont typeface="Arial" panose="020B0604020202020204" pitchFamily="34" charset="0"/>
              <a:buChar char="•"/>
            </a:pPr>
            <a:r>
              <a:rPr lang="tr-TR" sz="2000" dirty="0">
                <a:solidFill>
                  <a:srgbClr val="002060"/>
                </a:solidFill>
                <a:latin typeface="+mn-lt"/>
              </a:rPr>
              <a:t>Türkiye’de Yerel Yönetim Reformunun Kurumsallaştırılması Programı (LAR3)</a:t>
            </a:r>
          </a:p>
          <a:p>
            <a:pPr marL="457200" lvl="1" indent="0" algn="just">
              <a:buClrTx/>
              <a:buNone/>
            </a:pPr>
            <a:endParaRPr lang="tr-TR" sz="2000" dirty="0">
              <a:solidFill>
                <a:srgbClr val="002060"/>
              </a:solidFill>
              <a:latin typeface="+mn-lt"/>
            </a:endParaRPr>
          </a:p>
          <a:p>
            <a:pPr algn="just">
              <a:buClrTx/>
              <a:buFont typeface="Wingdings" panose="05000000000000000000" pitchFamily="2" charset="2"/>
              <a:buChar char="Ø"/>
            </a:pPr>
            <a:endParaRPr lang="tr-TR" sz="2200" dirty="0" smtClean="0">
              <a:solidFill>
                <a:srgbClr val="002060"/>
              </a:solidFill>
              <a:latin typeface="+mn-lt"/>
            </a:endParaRPr>
          </a:p>
          <a:p>
            <a:pPr algn="just">
              <a:buClrTx/>
              <a:buFont typeface="Wingdings" panose="05000000000000000000" pitchFamily="2" charset="2"/>
              <a:buChar char="Ø"/>
            </a:pPr>
            <a:endParaRPr lang="tr-TR" sz="2200" dirty="0" smtClean="0">
              <a:solidFill>
                <a:srgbClr val="002060"/>
              </a:solidFill>
              <a:latin typeface="+mn-lt"/>
            </a:endParaRPr>
          </a:p>
        </p:txBody>
      </p:sp>
      <p:sp>
        <p:nvSpPr>
          <p:cNvPr id="4" name="Text Box 77"/>
          <p:cNvSpPr txBox="1">
            <a:spLocks noChangeArrowheads="1"/>
          </p:cNvSpPr>
          <p:nvPr/>
        </p:nvSpPr>
        <p:spPr bwMode="auto">
          <a:xfrm>
            <a:off x="1242937" y="44624"/>
            <a:ext cx="6696744" cy="1077218"/>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endParaRPr lang="tr-TR" altLang="tr-TR" sz="3200" b="1" dirty="0" smtClean="0">
              <a:solidFill>
                <a:srgbClr val="000099"/>
              </a:solidFill>
              <a:latin typeface="+mn-lt"/>
              <a:ea typeface="MS PGothic" panose="020B0600070205080204" pitchFamily="34" charset="-128"/>
            </a:endParaRPr>
          </a:p>
          <a:p>
            <a:pPr algn="ctr">
              <a:spcBef>
                <a:spcPct val="0"/>
              </a:spcBef>
              <a:buNone/>
            </a:pPr>
            <a:r>
              <a:rPr lang="tr-TR" altLang="tr-TR" sz="32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Müştereken </a:t>
            </a:r>
            <a:r>
              <a:rPr lang="tr-TR" altLang="tr-TR" sz="32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Yürütülen Hizmetler</a:t>
            </a:r>
          </a:p>
        </p:txBody>
      </p:sp>
    </p:spTree>
    <p:extLst>
      <p:ext uri="{BB962C8B-B14F-4D97-AF65-F5344CB8AC3E}">
        <p14:creationId xmlns:p14="http://schemas.microsoft.com/office/powerpoint/2010/main" val="283326388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188640"/>
            <a:ext cx="7272808" cy="1656184"/>
          </a:xfrm>
        </p:spPr>
        <p:txBody>
          <a:bodyPr>
            <a:noAutofit/>
          </a:bodyPr>
          <a:lstStyle/>
          <a:p>
            <a:pPr algn="ctr"/>
            <a:r>
              <a:rPr lang="tr-TR" sz="2000" b="1" dirty="0" smtClean="0">
                <a:solidFill>
                  <a:srgbClr val="0070C0"/>
                </a:solidFill>
                <a:latin typeface="Times New Roman" panose="02020603050405020304" pitchFamily="18" charset="0"/>
                <a:cs typeface="Times New Roman" panose="02020603050405020304" pitchFamily="18" charset="0"/>
              </a:rPr>
              <a:t>YEREL YÖNETİMLER GENEL MÜDÜRLÜĞÜNÜN SORUMLU OLDUĞU YUKARIDA SIRALANAN MEVZUAT VE GENEL GÖREVLERDEN BAZILARI AŞAĞIDA ANA BAŞLIKLAR HALİNDE SIRALANMIŞTIR </a:t>
            </a:r>
            <a:endParaRPr lang="tr-TR" sz="2000"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a:xfrm>
            <a:off x="755576" y="1988840"/>
            <a:ext cx="7776864" cy="4266808"/>
          </a:xfrm>
        </p:spPr>
        <p:txBody>
          <a:bodyPr>
            <a:normAutofit fontScale="77500" lnSpcReduction="20000"/>
          </a:bodyPr>
          <a:lstStyle/>
          <a:p>
            <a:r>
              <a:rPr lang="tr-TR" sz="2100" dirty="0"/>
              <a:t>Acele Kamulaştırma</a:t>
            </a:r>
          </a:p>
          <a:p>
            <a:r>
              <a:rPr lang="tr-TR" sz="2100" dirty="0"/>
              <a:t>Belediyelerin Borçlanması</a:t>
            </a:r>
          </a:p>
          <a:p>
            <a:r>
              <a:rPr lang="tr-TR" sz="2100" dirty="0"/>
              <a:t>Su Protokolü İşlemleri</a:t>
            </a:r>
          </a:p>
          <a:p>
            <a:r>
              <a:rPr lang="tr-TR" sz="2100" dirty="0"/>
              <a:t>Bütçe İçi İşletme Kurulması</a:t>
            </a:r>
          </a:p>
          <a:p>
            <a:r>
              <a:rPr lang="tr-TR" sz="2100" dirty="0"/>
              <a:t>Mezarlıktan Yol </a:t>
            </a:r>
            <a:r>
              <a:rPr lang="tr-TR" sz="2100" dirty="0" smtClean="0"/>
              <a:t>Geçirilmesi</a:t>
            </a:r>
          </a:p>
          <a:p>
            <a:r>
              <a:rPr lang="tr-TR" sz="2100" dirty="0"/>
              <a:t>Kamu Yararı Kararı Alınması</a:t>
            </a:r>
          </a:p>
          <a:p>
            <a:r>
              <a:rPr lang="tr-TR" sz="2100" dirty="0"/>
              <a:t>Kamu Yararı Kararının Onaylanması</a:t>
            </a:r>
          </a:p>
          <a:p>
            <a:r>
              <a:rPr lang="tr-TR" sz="2100" dirty="0"/>
              <a:t>Belediye Kurulması ve Sınır İçine Alınma</a:t>
            </a:r>
          </a:p>
          <a:p>
            <a:r>
              <a:rPr lang="tr-TR" sz="2100" dirty="0"/>
              <a:t>Şirket Kurulması</a:t>
            </a:r>
          </a:p>
          <a:p>
            <a:r>
              <a:rPr lang="tr-TR" sz="2100" dirty="0"/>
              <a:t>Tahsis Onayı</a:t>
            </a:r>
          </a:p>
          <a:p>
            <a:r>
              <a:rPr lang="tr-TR" sz="2100" dirty="0"/>
              <a:t>İhaleden </a:t>
            </a:r>
            <a:r>
              <a:rPr lang="tr-TR" sz="2100" dirty="0" smtClean="0"/>
              <a:t>Yasaklama</a:t>
            </a:r>
          </a:p>
          <a:p>
            <a:r>
              <a:rPr lang="tr-TR" sz="2100" dirty="0" smtClean="0"/>
              <a:t>Ücretsiz Seyahat Ödemeleri</a:t>
            </a:r>
          </a:p>
          <a:p>
            <a:r>
              <a:rPr lang="tr-TR" sz="2100" dirty="0" smtClean="0"/>
              <a:t>Mahalli  İdareler Personelinin Görevde Yükselme ve Unvan Değişikliği İşlemleri</a:t>
            </a:r>
            <a:endParaRPr lang="tr-TR" sz="2100" dirty="0"/>
          </a:p>
          <a:p>
            <a:endParaRPr lang="tr-TR" dirty="0"/>
          </a:p>
          <a:p>
            <a:endParaRPr lang="tr-TR" dirty="0"/>
          </a:p>
        </p:txBody>
      </p:sp>
    </p:spTree>
    <p:extLst>
      <p:ext uri="{BB962C8B-B14F-4D97-AF65-F5344CB8AC3E}">
        <p14:creationId xmlns:p14="http://schemas.microsoft.com/office/powerpoint/2010/main" val="3901301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899592" y="1196752"/>
            <a:ext cx="7605464" cy="4641696"/>
          </a:xfrm>
        </p:spPr>
        <p:txBody>
          <a:bodyPr/>
          <a:lstStyle/>
          <a:p>
            <a:r>
              <a:rPr lang="tr-TR" sz="2000" dirty="0" smtClean="0"/>
              <a:t>Belediye ve Bağlı Kuruluşları İle Mahalli İdare Birlikleri Norma Kadro İlke ve Standartlarına Dair Yönetmelik</a:t>
            </a:r>
            <a:endParaRPr lang="tr-TR" sz="2000" dirty="0"/>
          </a:p>
          <a:p>
            <a:r>
              <a:rPr lang="tr-TR" sz="2000" dirty="0" smtClean="0"/>
              <a:t>Kardeş </a:t>
            </a:r>
            <a:r>
              <a:rPr lang="tr-TR" sz="2000" dirty="0"/>
              <a:t>Kent </a:t>
            </a:r>
            <a:endParaRPr lang="tr-TR" sz="2000" dirty="0" smtClean="0"/>
          </a:p>
          <a:p>
            <a:r>
              <a:rPr lang="tr-TR" sz="2000" dirty="0" smtClean="0"/>
              <a:t>Yurt Dışı Görevlendirme</a:t>
            </a:r>
          </a:p>
          <a:p>
            <a:r>
              <a:rPr lang="tr-TR" sz="2000" dirty="0" smtClean="0"/>
              <a:t>İşyeri Açma ve Çalışma Ruhsatı İşlemleri</a:t>
            </a:r>
          </a:p>
          <a:p>
            <a:endParaRPr lang="tr-TR" dirty="0"/>
          </a:p>
        </p:txBody>
      </p:sp>
    </p:spTree>
    <p:extLst>
      <p:ext uri="{BB962C8B-B14F-4D97-AF65-F5344CB8AC3E}">
        <p14:creationId xmlns:p14="http://schemas.microsoft.com/office/powerpoint/2010/main" val="24490684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88640"/>
            <a:ext cx="8064896" cy="1584176"/>
          </a:xfrm>
        </p:spPr>
        <p:txBody>
          <a:bodyPr anchor="ctr">
            <a:normAutofit/>
          </a:bodyPr>
          <a:lstStyle/>
          <a:p>
            <a:pPr marL="0" indent="0" algn="ctr">
              <a:buNone/>
            </a:pPr>
            <a:r>
              <a:rPr lang="tr-TR" sz="2400" b="1" dirty="0">
                <a:solidFill>
                  <a:srgbClr val="0070C0"/>
                </a:solidFill>
                <a:latin typeface="Times New Roman" panose="02020603050405020304" pitchFamily="18" charset="0"/>
                <a:cs typeface="Times New Roman" panose="02020603050405020304" pitchFamily="18" charset="0"/>
              </a:rPr>
              <a:t>YEREL YÖNETİMLER GENEL MÜDÜRLÜĞÜNÜN ÇALIŞMA YÖNERGESİNDEKİ GÖREV DAĞILIMI</a:t>
            </a:r>
          </a:p>
        </p:txBody>
      </p:sp>
      <p:sp>
        <p:nvSpPr>
          <p:cNvPr id="3" name="İçerik Yer Tutucusu 2"/>
          <p:cNvSpPr>
            <a:spLocks noGrp="1"/>
          </p:cNvSpPr>
          <p:nvPr>
            <p:ph sz="quarter" idx="13"/>
          </p:nvPr>
        </p:nvSpPr>
        <p:spPr>
          <a:xfrm>
            <a:off x="971600" y="1772816"/>
            <a:ext cx="8064896" cy="4752528"/>
          </a:xfrm>
        </p:spPr>
        <p:txBody>
          <a:bodyPr>
            <a:normAutofit/>
          </a:bodyPr>
          <a:lstStyle/>
          <a:p>
            <a:pPr marL="0" indent="0" algn="ctr">
              <a:buNone/>
            </a:pPr>
            <a:r>
              <a:rPr lang="tr-TR" sz="2400" b="1" dirty="0">
                <a:solidFill>
                  <a:srgbClr val="C00000"/>
                </a:solidFill>
                <a:latin typeface="Times New Roman" panose="02020603050405020304" pitchFamily="18" charset="0"/>
                <a:cs typeface="Times New Roman" panose="02020603050405020304" pitchFamily="18" charset="0"/>
              </a:rPr>
              <a:t>6 ADET DAİRE BAŞKANLIĞINDAN OLUŞMAKTADIR.</a:t>
            </a:r>
          </a:p>
          <a:p>
            <a:r>
              <a:rPr lang="tr-TR" dirty="0"/>
              <a:t>Belediye Hizmetleri Daire Başkanlığı</a:t>
            </a:r>
          </a:p>
          <a:p>
            <a:r>
              <a:rPr lang="tr-TR" dirty="0"/>
              <a:t>Birlikler  ve Yardımlar Daire Başkanlığı</a:t>
            </a:r>
          </a:p>
          <a:p>
            <a:r>
              <a:rPr lang="tr-TR" dirty="0"/>
              <a:t>Dış İlişkiler Daire Başkanlığı</a:t>
            </a:r>
          </a:p>
          <a:p>
            <a:r>
              <a:rPr lang="tr-TR" dirty="0"/>
              <a:t>Mevzuat Geliştirme Daire Başkanlığı</a:t>
            </a:r>
          </a:p>
          <a:p>
            <a:r>
              <a:rPr lang="tr-TR" dirty="0"/>
              <a:t>Personel Hizmetleri Daire Başkanlığı</a:t>
            </a:r>
          </a:p>
          <a:p>
            <a:r>
              <a:rPr lang="tr-TR" dirty="0"/>
              <a:t>Yönetim Hizmetleri Daire Başkanlığı</a:t>
            </a:r>
          </a:p>
          <a:p>
            <a:endParaRPr lang="tr-TR" dirty="0"/>
          </a:p>
        </p:txBody>
      </p:sp>
    </p:spTree>
    <p:extLst>
      <p:ext uri="{BB962C8B-B14F-4D97-AF65-F5344CB8AC3E}">
        <p14:creationId xmlns:p14="http://schemas.microsoft.com/office/powerpoint/2010/main" val="21616530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4544" y="188640"/>
            <a:ext cx="9289032" cy="1143000"/>
          </a:xfrm>
        </p:spPr>
        <p:txBody>
          <a:bodyPr>
            <a:normAutofit fontScale="90000"/>
          </a:bodyPr>
          <a:lstStyle/>
          <a:p>
            <a:pPr algn="ctr"/>
            <a:r>
              <a:rPr lang="tr-TR" sz="2800" b="1" dirty="0">
                <a:latin typeface="Times New Roman" panose="02020603050405020304" pitchFamily="18" charset="0"/>
                <a:cs typeface="Times New Roman" panose="02020603050405020304" pitchFamily="18" charset="0"/>
              </a:rPr>
              <a:t>YEREL YÖNETİMLER ŞUBE MÜDÜRLÜĞÜNÜN GÖREVLERİ AŞAĞIDA 4 ANA BAŞLIK ALTINDA ÖZETLENMİŞTİR</a:t>
            </a:r>
          </a:p>
        </p:txBody>
      </p:sp>
      <p:graphicFrame>
        <p:nvGraphicFramePr>
          <p:cNvPr id="3" name="Tablo 2"/>
          <p:cNvGraphicFramePr>
            <a:graphicFrameLocks noGrp="1"/>
          </p:cNvGraphicFramePr>
          <p:nvPr>
            <p:extLst>
              <p:ext uri="{D42A27DB-BD31-4B8C-83A1-F6EECF244321}">
                <p14:modId xmlns:p14="http://schemas.microsoft.com/office/powerpoint/2010/main" val="3798733161"/>
              </p:ext>
            </p:extLst>
          </p:nvPr>
        </p:nvGraphicFramePr>
        <p:xfrm>
          <a:off x="467544" y="1484784"/>
          <a:ext cx="8208912" cy="4824536"/>
        </p:xfrm>
        <a:graphic>
          <a:graphicData uri="http://schemas.openxmlformats.org/drawingml/2006/table">
            <a:tbl>
              <a:tblPr firstRow="1" bandRow="1">
                <a:tableStyleId>{5C22544A-7EE6-4342-B048-85BDC9FD1C3A}</a:tableStyleId>
              </a:tblPr>
              <a:tblGrid>
                <a:gridCol w="3975624">
                  <a:extLst>
                    <a:ext uri="{9D8B030D-6E8A-4147-A177-3AD203B41FA5}">
                      <a16:colId xmlns="" xmlns:a16="http://schemas.microsoft.com/office/drawing/2014/main" val="20000"/>
                    </a:ext>
                  </a:extLst>
                </a:gridCol>
                <a:gridCol w="4233288">
                  <a:extLst>
                    <a:ext uri="{9D8B030D-6E8A-4147-A177-3AD203B41FA5}">
                      <a16:colId xmlns="" xmlns:a16="http://schemas.microsoft.com/office/drawing/2014/main" val="20001"/>
                    </a:ext>
                  </a:extLst>
                </a:gridCol>
              </a:tblGrid>
              <a:tr h="2412268">
                <a:tc>
                  <a:txBody>
                    <a:bodyPr/>
                    <a:lstStyle/>
                    <a:p>
                      <a:pPr algn="just"/>
                      <a:r>
                        <a:rPr lang="tr-TR" dirty="0" smtClean="0"/>
                        <a:t>1-Belediyeler ve bağlı kuruluşları ile belediyelerin üyesi olduğu mahalli idare birlikleriyle ilgili valiliğe  gönderilen her türlü karar ve talepler ile ilgili iş ve işlemleri yürütmek,</a:t>
                      </a:r>
                    </a:p>
                    <a:p>
                      <a:pPr algn="just"/>
                      <a:endParaRPr lang="tr-TR" dirty="0"/>
                    </a:p>
                  </a:txBody>
                  <a:tcPr/>
                </a:tc>
                <a:tc>
                  <a:txBody>
                    <a:bodyPr/>
                    <a:lstStyle/>
                    <a:p>
                      <a:pPr algn="just"/>
                      <a:r>
                        <a:rPr lang="tr-TR" dirty="0" smtClean="0"/>
                        <a:t>2-Belediyeler ve bağlı kuruluşları ile belediyelerin üyesi olduğu mahalli idare birliklerinin hukuki konulardaki görüş taleplerini cevaplamak, Bakanlık görüşü oluşturulması gerekenleri Bakanlığa iletmek,</a:t>
                      </a:r>
                    </a:p>
                    <a:p>
                      <a:pPr algn="just"/>
                      <a:endParaRPr lang="tr-TR" dirty="0"/>
                    </a:p>
                  </a:txBody>
                  <a:tcPr/>
                </a:tc>
                <a:extLst>
                  <a:ext uri="{0D108BD9-81ED-4DB2-BD59-A6C34878D82A}">
                    <a16:rowId xmlns="" xmlns:a16="http://schemas.microsoft.com/office/drawing/2014/main" val="10000"/>
                  </a:ext>
                </a:extLst>
              </a:tr>
              <a:tr h="2412268">
                <a:tc>
                  <a:txBody>
                    <a:bodyPr/>
                    <a:lstStyle/>
                    <a:p>
                      <a:pPr algn="l"/>
                      <a:r>
                        <a:rPr lang="tr-TR" dirty="0" smtClean="0"/>
                        <a:t>3-Belediyeler ve bağlı kuruluşları ile belediyelerin üyesi olduğu mahalli idare birliklerinin geliştirilmesi amacıyla araştırmalar yapmak, istatistiki bilgileri toplamak, değerlendirerek Bakanlığa iletmek,</a:t>
                      </a:r>
                      <a:endParaRPr lang="tr-TR" dirty="0"/>
                    </a:p>
                  </a:txBody>
                  <a:tcPr/>
                </a:tc>
                <a:tc>
                  <a:txBody>
                    <a:bodyPr/>
                    <a:lstStyle/>
                    <a:p>
                      <a:pPr algn="just"/>
                      <a:r>
                        <a:rPr lang="tr-TR" dirty="0" smtClean="0"/>
                        <a:t>4-Belediyeler ve bağlı kuruluşları ile belediyelerin üyesi olduğu  mahalli idare birlikleriyle ilgili olup mevzuat gereğince valilik ve kaymakamlık tarafından görülmesi gereken iş ve işlemler ile Bakanlıkça gerekli görülen diğer iş ve işlemleri yürütmek</a:t>
                      </a:r>
                      <a:endParaRPr lang="tr-TR"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8663968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16632"/>
            <a:ext cx="8856984" cy="1143000"/>
          </a:xfrm>
        </p:spPr>
        <p:txBody>
          <a:bodyPr>
            <a:normAutofit/>
          </a:bodyPr>
          <a:lstStyle/>
          <a:p>
            <a:pPr algn="ctr"/>
            <a:r>
              <a:rPr lang="tr-TR" sz="2800" b="1" dirty="0" smtClean="0">
                <a:solidFill>
                  <a:srgbClr val="0070C0"/>
                </a:solidFill>
                <a:latin typeface="Times New Roman" panose="02020603050405020304" pitchFamily="18" charset="0"/>
                <a:cs typeface="Times New Roman" panose="02020603050405020304" pitchFamily="18" charset="0"/>
              </a:rPr>
              <a:t>ÇEVRE VE ŞEHİRCİLİK BAKANLIĞI’NIN SORUMLU OLDUĞU MEVZUAT</a:t>
            </a:r>
            <a:endParaRPr lang="tr-TR" sz="2800"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a:xfrm>
            <a:off x="179512" y="1340768"/>
            <a:ext cx="8964488" cy="5517232"/>
          </a:xfrm>
        </p:spPr>
        <p:txBody>
          <a:bodyPr>
            <a:normAutofit/>
          </a:bodyPr>
          <a:lstStyle/>
          <a:p>
            <a:pPr marL="0" indent="0" algn="just">
              <a:buNone/>
            </a:pPr>
            <a:r>
              <a:rPr lang="tr-TR" dirty="0" smtClean="0"/>
              <a:t>Çevre ve Şehircilik Bakanlığı’nın Sorumlu Olduğu Mevzuat, İçişleri Bakanlığı ile yapılan protokol sonucu Bakanlıkça hazırlanan yönergede 38 başlık altında sıralanmıştır. </a:t>
            </a:r>
          </a:p>
          <a:p>
            <a:pPr marL="0" indent="0" algn="just">
              <a:buNone/>
            </a:pPr>
            <a:r>
              <a:rPr lang="tr-TR" dirty="0" smtClean="0">
                <a:solidFill>
                  <a:srgbClr val="C00000"/>
                </a:solidFill>
              </a:rPr>
              <a:t>1.  </a:t>
            </a:r>
            <a:r>
              <a:rPr lang="tr-TR" dirty="0" smtClean="0"/>
              <a:t>26.05.1981 tarihli ve 2464 sayılı Belediye Gelirleri Kanunu,</a:t>
            </a:r>
          </a:p>
          <a:p>
            <a:pPr marL="0" indent="0" algn="just">
              <a:buNone/>
            </a:pPr>
            <a:r>
              <a:rPr lang="tr-TR" dirty="0" smtClean="0">
                <a:solidFill>
                  <a:srgbClr val="C00000"/>
                </a:solidFill>
              </a:rPr>
              <a:t>2.</a:t>
            </a:r>
            <a:r>
              <a:rPr lang="tr-TR" dirty="0" smtClean="0"/>
              <a:t> 10.07.2004 tarihli 5216 sayılı Büyükşehir Belediyesi Kanunu,</a:t>
            </a:r>
          </a:p>
          <a:p>
            <a:pPr marL="0" indent="0" algn="just">
              <a:buNone/>
            </a:pPr>
            <a:r>
              <a:rPr lang="tr-TR" dirty="0" smtClean="0">
                <a:solidFill>
                  <a:srgbClr val="C00000"/>
                </a:solidFill>
              </a:rPr>
              <a:t>3.</a:t>
            </a:r>
            <a:r>
              <a:rPr lang="tr-TR" dirty="0" smtClean="0"/>
              <a:t>  02.07.2008 tarihli ve 5779 sayılı İl Özel İdarelerine ve Belediyelere Genel Bütçe Vergi Gelirlerinden Pay Verilmesi Hakkında Kanun,</a:t>
            </a:r>
          </a:p>
          <a:p>
            <a:pPr marL="514350" indent="-514350" algn="just">
              <a:buFont typeface="+mj-lt"/>
              <a:buAutoNum type="arabicPeriod"/>
            </a:pPr>
            <a:endParaRPr lang="tr-TR" dirty="0"/>
          </a:p>
          <a:p>
            <a:pPr marL="514350" indent="-514350" algn="just">
              <a:buFont typeface="+mj-lt"/>
              <a:buAutoNum type="arabicPeriod"/>
            </a:pPr>
            <a:endParaRPr lang="tr-TR" dirty="0" smtClean="0"/>
          </a:p>
          <a:p>
            <a:pPr marL="514350" indent="-514350" algn="just">
              <a:buFont typeface="+mj-lt"/>
              <a:buAutoNum type="arabicPeriod"/>
            </a:pPr>
            <a:endParaRPr lang="tr-TR" dirty="0" smtClean="0"/>
          </a:p>
          <a:p>
            <a:pPr marL="514350" indent="-514350" algn="just">
              <a:buFont typeface="+mj-lt"/>
              <a:buAutoNum type="arabicPeriod"/>
            </a:pPr>
            <a:endParaRPr lang="tr-TR" dirty="0" smtClean="0"/>
          </a:p>
          <a:p>
            <a:pPr marL="514350" indent="-514350" algn="just">
              <a:buFont typeface="+mj-lt"/>
              <a:buAutoNum type="arabicPeriod"/>
            </a:pPr>
            <a:endParaRPr lang="tr-TR" dirty="0"/>
          </a:p>
        </p:txBody>
      </p:sp>
    </p:spTree>
    <p:extLst>
      <p:ext uri="{BB962C8B-B14F-4D97-AF65-F5344CB8AC3E}">
        <p14:creationId xmlns:p14="http://schemas.microsoft.com/office/powerpoint/2010/main" val="2495961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1331640" y="260648"/>
            <a:ext cx="6696744"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2800" b="1" dirty="0" smtClean="0">
                <a:solidFill>
                  <a:srgbClr val="000099"/>
                </a:solidFill>
                <a:latin typeface="+mn-lt"/>
                <a:ea typeface="MS PGothic" panose="020B0600070205080204" pitchFamily="34" charset="-128"/>
              </a:rPr>
              <a:t>SUNUM PLANI</a:t>
            </a:r>
            <a:endParaRPr lang="tr-TR" altLang="tr-TR" sz="2800" b="1" dirty="0">
              <a:solidFill>
                <a:srgbClr val="000099"/>
              </a:solidFill>
              <a:latin typeface="+mn-lt"/>
              <a:ea typeface="MS PGothic" panose="020B0600070205080204" pitchFamily="34" charset="-128"/>
            </a:endParaRPr>
          </a:p>
        </p:txBody>
      </p:sp>
      <p:sp>
        <p:nvSpPr>
          <p:cNvPr id="2" name="İçerik Yer Tutucusu 1"/>
          <p:cNvSpPr>
            <a:spLocks noGrp="1"/>
          </p:cNvSpPr>
          <p:nvPr>
            <p:ph idx="1"/>
          </p:nvPr>
        </p:nvSpPr>
        <p:spPr/>
        <p:txBody>
          <a:bodyPr/>
          <a:lstStyle/>
          <a:p>
            <a:pPr marL="457200" indent="-457200">
              <a:spcAft>
                <a:spcPts val="1800"/>
              </a:spcAft>
              <a:buFont typeface="+mj-lt"/>
              <a:buAutoNum type="arabicPeriod"/>
            </a:pPr>
            <a:r>
              <a:rPr lang="tr-TR" altLang="tr-TR" sz="2400" b="1" dirty="0">
                <a:solidFill>
                  <a:srgbClr val="000099"/>
                </a:solidFill>
                <a:ea typeface="MS PGothic" panose="020B0600070205080204" pitchFamily="34" charset="-128"/>
              </a:rPr>
              <a:t>GÖREV PAYLAŞIMINA DAİR HUKUKİ </a:t>
            </a:r>
            <a:r>
              <a:rPr lang="tr-TR" altLang="tr-TR" sz="2400" b="1" dirty="0" smtClean="0">
                <a:solidFill>
                  <a:srgbClr val="000099"/>
                </a:solidFill>
                <a:ea typeface="MS PGothic" panose="020B0600070205080204" pitchFamily="34" charset="-128"/>
              </a:rPr>
              <a:t>DÜZENLEMELER</a:t>
            </a:r>
            <a:endParaRPr lang="tr-TR" altLang="tr-TR" sz="2400" b="1" dirty="0">
              <a:solidFill>
                <a:srgbClr val="000099"/>
              </a:solidFill>
              <a:ea typeface="MS PGothic" panose="020B0600070205080204" pitchFamily="34" charset="-128"/>
            </a:endParaRPr>
          </a:p>
          <a:p>
            <a:pPr marL="457200" indent="-457200">
              <a:spcAft>
                <a:spcPts val="1800"/>
              </a:spcAft>
              <a:buFont typeface="+mj-lt"/>
              <a:buAutoNum type="arabicPeriod"/>
            </a:pPr>
            <a:r>
              <a:rPr lang="tr-TR" altLang="tr-TR" sz="2400" b="1" dirty="0">
                <a:solidFill>
                  <a:srgbClr val="000099"/>
                </a:solidFill>
                <a:ea typeface="MS PGothic" panose="020B0600070205080204" pitchFamily="34" charset="-128"/>
              </a:rPr>
              <a:t>YEREL YÖNETİMLER GENEL MÜDÜRLÜĞÜ TEŞKİLAT </a:t>
            </a:r>
            <a:r>
              <a:rPr lang="tr-TR" altLang="tr-TR" sz="2400" b="1" dirty="0" smtClean="0">
                <a:solidFill>
                  <a:srgbClr val="000099"/>
                </a:solidFill>
                <a:ea typeface="MS PGothic" panose="020B0600070205080204" pitchFamily="34" charset="-128"/>
              </a:rPr>
              <a:t>ŞEMASI </a:t>
            </a:r>
          </a:p>
          <a:p>
            <a:pPr marL="457200" indent="-457200">
              <a:spcAft>
                <a:spcPts val="1800"/>
              </a:spcAft>
              <a:buFont typeface="+mj-lt"/>
              <a:buAutoNum type="arabicPeriod"/>
            </a:pPr>
            <a:r>
              <a:rPr lang="tr-TR" altLang="tr-TR" sz="2400" b="1" dirty="0">
                <a:solidFill>
                  <a:srgbClr val="000099"/>
                </a:solidFill>
                <a:ea typeface="MS PGothic" panose="020B0600070205080204" pitchFamily="34" charset="-128"/>
              </a:rPr>
              <a:t>BAKANLIĞIMIZCA YÜRÜTÜLECEK </a:t>
            </a:r>
            <a:r>
              <a:rPr lang="tr-TR" altLang="tr-TR" sz="2400" b="1" dirty="0" smtClean="0">
                <a:solidFill>
                  <a:srgbClr val="000099"/>
                </a:solidFill>
                <a:ea typeface="MS PGothic" panose="020B0600070205080204" pitchFamily="34" charset="-128"/>
              </a:rPr>
              <a:t>HİZMETLER</a:t>
            </a:r>
          </a:p>
          <a:p>
            <a:pPr marL="457200" indent="-457200">
              <a:spcAft>
                <a:spcPts val="1800"/>
              </a:spcAft>
              <a:buFont typeface="+mj-lt"/>
              <a:buAutoNum type="arabicPeriod"/>
            </a:pPr>
            <a:r>
              <a:rPr lang="tr-TR" altLang="tr-TR" sz="2400" b="1" dirty="0">
                <a:solidFill>
                  <a:srgbClr val="000099"/>
                </a:solidFill>
                <a:ea typeface="MS PGothic" panose="020B0600070205080204" pitchFamily="34" charset="-128"/>
              </a:rPr>
              <a:t>İÇİŞLERİ BAKANLIĞINCA YÜRÜTÜLECEK </a:t>
            </a:r>
            <a:r>
              <a:rPr lang="tr-TR" altLang="tr-TR" sz="2400" b="1" dirty="0" smtClean="0">
                <a:solidFill>
                  <a:srgbClr val="000099"/>
                </a:solidFill>
                <a:ea typeface="MS PGothic" panose="020B0600070205080204" pitchFamily="34" charset="-128"/>
              </a:rPr>
              <a:t>HİZMETLER</a:t>
            </a:r>
            <a:endParaRPr lang="tr-TR" altLang="tr-TR" sz="4400" b="1" dirty="0" smtClean="0">
              <a:solidFill>
                <a:srgbClr val="C00000"/>
              </a:solidFill>
              <a:cs typeface="Arial" panose="020B0604020202020204" pitchFamily="34" charset="0"/>
            </a:endParaRPr>
          </a:p>
          <a:p>
            <a:pPr marL="457200" indent="-457200">
              <a:spcAft>
                <a:spcPts val="1800"/>
              </a:spcAft>
              <a:buFont typeface="+mj-lt"/>
              <a:buAutoNum type="arabicPeriod"/>
            </a:pPr>
            <a:r>
              <a:rPr lang="tr-TR" altLang="tr-TR" sz="2400" b="1" dirty="0" smtClean="0">
                <a:solidFill>
                  <a:srgbClr val="000099"/>
                </a:solidFill>
                <a:ea typeface="MS PGothic" panose="020B0600070205080204" pitchFamily="34" charset="-128"/>
              </a:rPr>
              <a:t>MÜŞTEREKEN </a:t>
            </a:r>
            <a:r>
              <a:rPr lang="tr-TR" altLang="tr-TR" sz="2400" b="1" dirty="0">
                <a:solidFill>
                  <a:srgbClr val="000099"/>
                </a:solidFill>
                <a:ea typeface="MS PGothic" panose="020B0600070205080204" pitchFamily="34" charset="-128"/>
              </a:rPr>
              <a:t>YÜRÜTÜLECEK HİZMETLER</a:t>
            </a:r>
          </a:p>
          <a:p>
            <a:endParaRPr lang="tr-TR" altLang="tr-TR" sz="2400" b="1" dirty="0">
              <a:solidFill>
                <a:srgbClr val="000099"/>
              </a:solidFill>
              <a:ea typeface="MS PGothic" panose="020B0600070205080204" pitchFamily="34" charset="-128"/>
            </a:endParaRPr>
          </a:p>
          <a:p>
            <a:endParaRPr lang="tr-TR" altLang="tr-TR" sz="2400" b="1" dirty="0">
              <a:solidFill>
                <a:srgbClr val="000099"/>
              </a:solidFill>
              <a:ea typeface="MS PGothic" panose="020B0600070205080204" pitchFamily="34" charset="-128"/>
            </a:endParaRPr>
          </a:p>
          <a:p>
            <a:endParaRPr lang="tr-TR" altLang="tr-TR" sz="2400" b="1" dirty="0">
              <a:solidFill>
                <a:srgbClr val="000099"/>
              </a:solidFill>
              <a:ea typeface="MS PGothic" panose="020B0600070205080204" pitchFamily="34" charset="-128"/>
            </a:endParaRPr>
          </a:p>
          <a:p>
            <a:endParaRPr lang="tr-TR" dirty="0"/>
          </a:p>
        </p:txBody>
      </p:sp>
    </p:spTree>
    <p:extLst>
      <p:ext uri="{BB962C8B-B14F-4D97-AF65-F5344CB8AC3E}">
        <p14:creationId xmlns:p14="http://schemas.microsoft.com/office/powerpoint/2010/main" val="17028695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755576" y="692696"/>
            <a:ext cx="8001000" cy="5649808"/>
          </a:xfrm>
        </p:spPr>
        <p:txBody>
          <a:bodyPr>
            <a:normAutofit/>
          </a:bodyPr>
          <a:lstStyle/>
          <a:p>
            <a:pPr marL="0" indent="0">
              <a:buNone/>
            </a:pPr>
            <a:r>
              <a:rPr lang="tr-TR" dirty="0" smtClean="0">
                <a:solidFill>
                  <a:srgbClr val="C00000"/>
                </a:solidFill>
              </a:rPr>
              <a:t>4. </a:t>
            </a:r>
            <a:r>
              <a:rPr lang="tr-TR" dirty="0" smtClean="0"/>
              <a:t>03.07.1968 </a:t>
            </a:r>
            <a:r>
              <a:rPr lang="tr-TR" dirty="0"/>
              <a:t>tarihli ve 1053 sayılı Belediye Teşkilatı olan Yerleşim Yerlerine İçme, Kullanma ve Endüstri Suyu Temini Hakkında Kanun,</a:t>
            </a:r>
          </a:p>
          <a:p>
            <a:pPr marL="0" indent="0">
              <a:buNone/>
            </a:pPr>
            <a:r>
              <a:rPr lang="tr-TR" dirty="0">
                <a:solidFill>
                  <a:srgbClr val="C00000"/>
                </a:solidFill>
              </a:rPr>
              <a:t>5.</a:t>
            </a:r>
            <a:r>
              <a:rPr lang="tr-TR" dirty="0"/>
              <a:t> 18.11.1983 tarihli ve 2960 sayılı Boğaziçi Kanunu,</a:t>
            </a:r>
          </a:p>
          <a:p>
            <a:pPr marL="0" indent="0">
              <a:buNone/>
            </a:pPr>
            <a:r>
              <a:rPr lang="tr-TR" dirty="0">
                <a:solidFill>
                  <a:srgbClr val="C00000"/>
                </a:solidFill>
              </a:rPr>
              <a:t>6.</a:t>
            </a:r>
            <a:r>
              <a:rPr lang="tr-TR" dirty="0"/>
              <a:t> 29.07.1970 tarihli ve 1319 sayılı Emlak Vergisi Kanunu,</a:t>
            </a:r>
          </a:p>
          <a:p>
            <a:pPr marL="0" indent="0">
              <a:buNone/>
            </a:pPr>
            <a:r>
              <a:rPr lang="tr-TR" dirty="0">
                <a:solidFill>
                  <a:srgbClr val="C00000"/>
                </a:solidFill>
              </a:rPr>
              <a:t>7. </a:t>
            </a:r>
            <a:r>
              <a:rPr lang="tr-TR" dirty="0"/>
              <a:t>21.07.1983 tarihli ve 2863 sayılı Kültür ve Tabiat Varlıklarını Koruma Kanunu,</a:t>
            </a:r>
          </a:p>
          <a:p>
            <a:pPr marL="0" indent="0">
              <a:buNone/>
            </a:pPr>
            <a:r>
              <a:rPr lang="tr-TR" dirty="0">
                <a:solidFill>
                  <a:srgbClr val="C00000"/>
                </a:solidFill>
              </a:rPr>
              <a:t>8</a:t>
            </a:r>
            <a:r>
              <a:rPr lang="tr-TR" dirty="0" smtClean="0">
                <a:solidFill>
                  <a:srgbClr val="C00000"/>
                </a:solidFill>
              </a:rPr>
              <a:t>. </a:t>
            </a:r>
            <a:r>
              <a:rPr lang="tr-TR" dirty="0" smtClean="0"/>
              <a:t>02.07.1941 </a:t>
            </a:r>
            <a:r>
              <a:rPr lang="tr-TR" dirty="0"/>
              <a:t>tarihli ve 4081 sayılı Çiftçi Mallarının Korunması Hakkında Kanun,</a:t>
            </a:r>
          </a:p>
          <a:p>
            <a:pPr marL="0" indent="0">
              <a:buNone/>
            </a:pPr>
            <a:r>
              <a:rPr lang="tr-TR" dirty="0">
                <a:solidFill>
                  <a:srgbClr val="C00000"/>
                </a:solidFill>
              </a:rPr>
              <a:t>9</a:t>
            </a:r>
            <a:r>
              <a:rPr lang="tr-TR" dirty="0" smtClean="0">
                <a:solidFill>
                  <a:srgbClr val="C00000"/>
                </a:solidFill>
              </a:rPr>
              <a:t>. </a:t>
            </a:r>
            <a:r>
              <a:rPr lang="tr-TR" dirty="0" smtClean="0"/>
              <a:t>04.11.1983 </a:t>
            </a:r>
            <a:r>
              <a:rPr lang="tr-TR" dirty="0"/>
              <a:t>tarihli ve 2942 sayılı Kamulaştırma Kanunu 6 </a:t>
            </a:r>
            <a:r>
              <a:rPr lang="tr-TR" dirty="0" err="1"/>
              <a:t>ncı</a:t>
            </a:r>
            <a:r>
              <a:rPr lang="tr-TR" dirty="0"/>
              <a:t> maddesi ve 27 </a:t>
            </a:r>
            <a:r>
              <a:rPr lang="tr-TR" dirty="0" err="1"/>
              <a:t>nci</a:t>
            </a:r>
            <a:r>
              <a:rPr lang="tr-TR" dirty="0"/>
              <a:t> maddesi,</a:t>
            </a:r>
          </a:p>
          <a:p>
            <a:pPr marL="0" indent="0">
              <a:buNone/>
            </a:pPr>
            <a:r>
              <a:rPr lang="tr-TR" dirty="0">
                <a:solidFill>
                  <a:srgbClr val="FF0000"/>
                </a:solidFill>
              </a:rPr>
              <a:t>(6 </a:t>
            </a:r>
            <a:r>
              <a:rPr lang="tr-TR" dirty="0" err="1">
                <a:solidFill>
                  <a:srgbClr val="FF0000"/>
                </a:solidFill>
              </a:rPr>
              <a:t>nci</a:t>
            </a:r>
            <a:r>
              <a:rPr lang="tr-TR" dirty="0">
                <a:solidFill>
                  <a:srgbClr val="FF0000"/>
                </a:solidFill>
              </a:rPr>
              <a:t> Madde; kamu yararı onay mercii)</a:t>
            </a:r>
          </a:p>
          <a:p>
            <a:pPr marL="0" indent="0">
              <a:buNone/>
            </a:pPr>
            <a:r>
              <a:rPr lang="tr-TR" dirty="0">
                <a:solidFill>
                  <a:srgbClr val="FF0000"/>
                </a:solidFill>
              </a:rPr>
              <a:t>(27 </a:t>
            </a:r>
            <a:r>
              <a:rPr lang="tr-TR" dirty="0" err="1">
                <a:solidFill>
                  <a:srgbClr val="FF0000"/>
                </a:solidFill>
              </a:rPr>
              <a:t>nci</a:t>
            </a:r>
            <a:r>
              <a:rPr lang="tr-TR" dirty="0">
                <a:solidFill>
                  <a:srgbClr val="FF0000"/>
                </a:solidFill>
              </a:rPr>
              <a:t> madde; Acele Kamulaştırma</a:t>
            </a:r>
          </a:p>
        </p:txBody>
      </p:sp>
    </p:spTree>
    <p:extLst>
      <p:ext uri="{BB962C8B-B14F-4D97-AF65-F5344CB8AC3E}">
        <p14:creationId xmlns:p14="http://schemas.microsoft.com/office/powerpoint/2010/main" val="1547882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143000" y="731520"/>
            <a:ext cx="7605464" cy="5505792"/>
          </a:xfrm>
        </p:spPr>
        <p:txBody>
          <a:bodyPr>
            <a:normAutofit fontScale="92500" lnSpcReduction="10000"/>
          </a:bodyPr>
          <a:lstStyle/>
          <a:p>
            <a:pPr marL="0" indent="0" algn="just">
              <a:buNone/>
            </a:pPr>
            <a:r>
              <a:rPr lang="tr-TR" dirty="0" smtClean="0">
                <a:solidFill>
                  <a:srgbClr val="C00000"/>
                </a:solidFill>
              </a:rPr>
              <a:t>10.</a:t>
            </a:r>
            <a:r>
              <a:rPr lang="tr-TR" dirty="0" smtClean="0"/>
              <a:t>11.03.2010 tarihli ve 5957 sayılı Sebze ve Meyveler İle Yeterli Arz ve Talep Derinliği Bulunan Diğer Malların Ticaretinin Düzenlenmesi Hakkında Kanun, </a:t>
            </a:r>
          </a:p>
          <a:p>
            <a:pPr marL="0" indent="0" algn="just">
              <a:buNone/>
            </a:pPr>
            <a:r>
              <a:rPr lang="tr-TR" dirty="0" smtClean="0">
                <a:solidFill>
                  <a:srgbClr val="C00000"/>
                </a:solidFill>
              </a:rPr>
              <a:t>11.</a:t>
            </a:r>
            <a:r>
              <a:rPr lang="tr-TR" dirty="0" smtClean="0"/>
              <a:t>03.07.2005 tarihli ve 5393 sayılı Belediye Kanununun 4 üncü maddesi </a:t>
            </a:r>
            <a:r>
              <a:rPr lang="tr-TR" dirty="0" smtClean="0">
                <a:solidFill>
                  <a:srgbClr val="C00000"/>
                </a:solidFill>
              </a:rPr>
              <a:t>(Belediye Kuruluşu), </a:t>
            </a:r>
            <a:r>
              <a:rPr lang="tr-TR" dirty="0" smtClean="0"/>
              <a:t>8 inci maddesi </a:t>
            </a:r>
            <a:r>
              <a:rPr lang="tr-TR" dirty="0" smtClean="0">
                <a:solidFill>
                  <a:srgbClr val="C00000"/>
                </a:solidFill>
              </a:rPr>
              <a:t>(Birleşme ve Katılma), </a:t>
            </a:r>
            <a:r>
              <a:rPr lang="tr-TR" dirty="0" smtClean="0"/>
              <a:t>11 inci maddesi </a:t>
            </a:r>
            <a:r>
              <a:rPr lang="tr-TR" dirty="0" smtClean="0">
                <a:solidFill>
                  <a:srgbClr val="C00000"/>
                </a:solidFill>
              </a:rPr>
              <a:t>(Tüzel Kişiliğin sona ermesi), </a:t>
            </a:r>
            <a:r>
              <a:rPr lang="tr-TR" dirty="0" smtClean="0"/>
              <a:t>15 inci maddesi </a:t>
            </a:r>
            <a:r>
              <a:rPr lang="tr-TR" dirty="0" smtClean="0">
                <a:solidFill>
                  <a:srgbClr val="C00000"/>
                </a:solidFill>
              </a:rPr>
              <a:t>(Belediyenin yetki ve imtiyazları), </a:t>
            </a:r>
            <a:r>
              <a:rPr lang="tr-TR" dirty="0" smtClean="0"/>
              <a:t>18 inci maddesi </a:t>
            </a:r>
            <a:r>
              <a:rPr lang="tr-TR" dirty="0" smtClean="0">
                <a:solidFill>
                  <a:srgbClr val="C00000"/>
                </a:solidFill>
              </a:rPr>
              <a:t>(Meclisin görev ve yetkileri), </a:t>
            </a:r>
            <a:r>
              <a:rPr lang="tr-TR" dirty="0" smtClean="0"/>
              <a:t>19 uncu maddesi </a:t>
            </a:r>
            <a:r>
              <a:rPr lang="tr-TR" dirty="0" smtClean="0">
                <a:solidFill>
                  <a:srgbClr val="C00000"/>
                </a:solidFill>
              </a:rPr>
              <a:t>(Başkanlık Divanı), </a:t>
            </a:r>
            <a:r>
              <a:rPr lang="tr-TR" dirty="0" smtClean="0"/>
              <a:t>49 uncu maddesi</a:t>
            </a:r>
            <a:r>
              <a:rPr lang="tr-TR" dirty="0" smtClean="0">
                <a:solidFill>
                  <a:srgbClr val="C00000"/>
                </a:solidFill>
              </a:rPr>
              <a:t> (Norma Kadro ve Personel İstihdamı), </a:t>
            </a:r>
            <a:r>
              <a:rPr lang="tr-TR" dirty="0" smtClean="0"/>
              <a:t>51 inci maddesi </a:t>
            </a:r>
            <a:r>
              <a:rPr lang="tr-TR" dirty="0" smtClean="0">
                <a:solidFill>
                  <a:srgbClr val="C00000"/>
                </a:solidFill>
              </a:rPr>
              <a:t>(Zabıta görev ve yetkileri), </a:t>
            </a:r>
            <a:r>
              <a:rPr lang="tr-TR" dirty="0" smtClean="0"/>
              <a:t>52 inci maddesi </a:t>
            </a:r>
            <a:r>
              <a:rPr lang="tr-TR" dirty="0" smtClean="0">
                <a:solidFill>
                  <a:srgbClr val="C00000"/>
                </a:solidFill>
              </a:rPr>
              <a:t>(İtfaiye), </a:t>
            </a:r>
            <a:r>
              <a:rPr lang="tr-TR" dirty="0" smtClean="0"/>
              <a:t>56 </a:t>
            </a:r>
            <a:r>
              <a:rPr lang="tr-TR" dirty="0" err="1" smtClean="0"/>
              <a:t>ıncı</a:t>
            </a:r>
            <a:r>
              <a:rPr lang="tr-TR" dirty="0" smtClean="0"/>
              <a:t> maddesi </a:t>
            </a:r>
            <a:r>
              <a:rPr lang="tr-TR" dirty="0" smtClean="0">
                <a:solidFill>
                  <a:srgbClr val="C00000"/>
                </a:solidFill>
              </a:rPr>
              <a:t>(Faaliyet raporu), </a:t>
            </a:r>
            <a:r>
              <a:rPr lang="tr-TR" dirty="0" smtClean="0"/>
              <a:t>62 inci maddesi </a:t>
            </a:r>
            <a:r>
              <a:rPr lang="tr-TR" dirty="0" smtClean="0">
                <a:solidFill>
                  <a:srgbClr val="C00000"/>
                </a:solidFill>
              </a:rPr>
              <a:t>(Bütçenin hazırlanması ve kabulü), </a:t>
            </a:r>
            <a:r>
              <a:rPr lang="tr-TR" dirty="0" smtClean="0"/>
              <a:t>65 inci maddesi </a:t>
            </a:r>
            <a:r>
              <a:rPr lang="tr-TR" dirty="0" smtClean="0">
                <a:solidFill>
                  <a:srgbClr val="C00000"/>
                </a:solidFill>
              </a:rPr>
              <a:t>(Bütçe sistemi), </a:t>
            </a:r>
            <a:r>
              <a:rPr lang="tr-TR" dirty="0" smtClean="0"/>
              <a:t>68 inci maddesi </a:t>
            </a:r>
            <a:r>
              <a:rPr lang="tr-TR" dirty="0" smtClean="0">
                <a:solidFill>
                  <a:srgbClr val="C00000"/>
                </a:solidFill>
              </a:rPr>
              <a:t>(Borçlanma), </a:t>
            </a:r>
            <a:r>
              <a:rPr lang="tr-TR" dirty="0" smtClean="0"/>
              <a:t>69 uncu maddesi </a:t>
            </a:r>
            <a:r>
              <a:rPr lang="tr-TR" dirty="0" smtClean="0">
                <a:solidFill>
                  <a:srgbClr val="C00000"/>
                </a:solidFill>
              </a:rPr>
              <a:t>(Arsa ve konut üretimi), </a:t>
            </a:r>
            <a:r>
              <a:rPr lang="tr-TR" dirty="0" smtClean="0"/>
              <a:t>71 inci maddesi</a:t>
            </a:r>
            <a:r>
              <a:rPr lang="tr-TR" dirty="0" smtClean="0">
                <a:solidFill>
                  <a:srgbClr val="C00000"/>
                </a:solidFill>
              </a:rPr>
              <a:t> (İşletme Tesisi), </a:t>
            </a:r>
            <a:r>
              <a:rPr lang="tr-TR" dirty="0" smtClean="0"/>
              <a:t>73 üncü maddesi </a:t>
            </a:r>
            <a:r>
              <a:rPr lang="tr-TR" dirty="0" smtClean="0">
                <a:solidFill>
                  <a:srgbClr val="C00000"/>
                </a:solidFill>
              </a:rPr>
              <a:t>(Kentsel Dönüşüm ve Gelişim Alanları), </a:t>
            </a:r>
            <a:r>
              <a:rPr lang="tr-TR" dirty="0" smtClean="0"/>
              <a:t>74 üncü maddesi </a:t>
            </a:r>
            <a:r>
              <a:rPr lang="tr-TR" dirty="0" smtClean="0">
                <a:solidFill>
                  <a:srgbClr val="C00000"/>
                </a:solidFill>
              </a:rPr>
              <a:t>(Yurtdışı İlişkiler), </a:t>
            </a:r>
            <a:r>
              <a:rPr lang="tr-TR" dirty="0" smtClean="0"/>
              <a:t>76 </a:t>
            </a:r>
            <a:r>
              <a:rPr lang="tr-TR" dirty="0" err="1" smtClean="0"/>
              <a:t>ıncı</a:t>
            </a:r>
            <a:r>
              <a:rPr lang="tr-TR" dirty="0" smtClean="0"/>
              <a:t> maddesi </a:t>
            </a:r>
            <a:r>
              <a:rPr lang="tr-TR" dirty="0" smtClean="0">
                <a:solidFill>
                  <a:srgbClr val="C00000"/>
                </a:solidFill>
              </a:rPr>
              <a:t>(Kent Konseyi</a:t>
            </a:r>
            <a:r>
              <a:rPr lang="tr-TR" dirty="0" smtClean="0"/>
              <a:t>), 77 inci maddesi </a:t>
            </a:r>
            <a:r>
              <a:rPr lang="tr-TR" dirty="0" smtClean="0">
                <a:solidFill>
                  <a:srgbClr val="C00000"/>
                </a:solidFill>
              </a:rPr>
              <a:t>(Belediye Hizmetlerine Gönüllü Katılım), </a:t>
            </a:r>
            <a:r>
              <a:rPr lang="tr-TR" dirty="0" smtClean="0"/>
              <a:t>Geçici 1. Maddesi </a:t>
            </a:r>
            <a:r>
              <a:rPr lang="tr-TR" dirty="0" smtClean="0">
                <a:solidFill>
                  <a:srgbClr val="C00000"/>
                </a:solidFill>
              </a:rPr>
              <a:t>(İlave Personel İstihdamı), </a:t>
            </a:r>
            <a:r>
              <a:rPr lang="tr-TR" dirty="0" smtClean="0"/>
              <a:t>Geçici 2. Maddesi </a:t>
            </a:r>
            <a:r>
              <a:rPr lang="tr-TR" dirty="0" smtClean="0">
                <a:solidFill>
                  <a:srgbClr val="C00000"/>
                </a:solidFill>
              </a:rPr>
              <a:t>(Norm Kadrolar),</a:t>
            </a:r>
            <a:endParaRPr lang="tr-TR" dirty="0">
              <a:solidFill>
                <a:srgbClr val="C00000"/>
              </a:solidFill>
            </a:endParaRPr>
          </a:p>
        </p:txBody>
      </p:sp>
    </p:spTree>
    <p:extLst>
      <p:ext uri="{BB962C8B-B14F-4D97-AF65-F5344CB8AC3E}">
        <p14:creationId xmlns:p14="http://schemas.microsoft.com/office/powerpoint/2010/main" val="8352644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51520" y="260648"/>
            <a:ext cx="8435280" cy="6063952"/>
          </a:xfrm>
        </p:spPr>
        <p:txBody>
          <a:bodyPr>
            <a:noAutofit/>
          </a:bodyPr>
          <a:lstStyle/>
          <a:p>
            <a:pPr marL="0" indent="0" algn="just">
              <a:buNone/>
            </a:pPr>
            <a:r>
              <a:rPr lang="tr-TR" sz="2000" dirty="0" smtClean="0">
                <a:solidFill>
                  <a:srgbClr val="C00000"/>
                </a:solidFill>
              </a:rPr>
              <a:t>12.</a:t>
            </a:r>
            <a:r>
              <a:rPr lang="tr-TR" sz="2000" dirty="0" smtClean="0"/>
              <a:t> Üyeleri İl Özel İdarelerinden ve köylerden oluşan mahalli idare birlikleri dışında kalan mahalli idare birlikleri bakımından 26.05.2005 tarihli ve 5355 Sayılı Mahalli İdare Birlikleri Kanunu,</a:t>
            </a:r>
          </a:p>
          <a:p>
            <a:pPr marL="0" indent="0" algn="just">
              <a:buNone/>
            </a:pPr>
            <a:r>
              <a:rPr lang="tr-TR" sz="2000" dirty="0" smtClean="0">
                <a:solidFill>
                  <a:srgbClr val="C00000"/>
                </a:solidFill>
              </a:rPr>
              <a:t>13. </a:t>
            </a:r>
            <a:r>
              <a:rPr lang="tr-TR" sz="2000" dirty="0" smtClean="0"/>
              <a:t>Belediyeler bakımından 14.07.1965 tarihli 657 Sayılı Devlet Memurları Kanunu’nun 33. Maddesi </a:t>
            </a:r>
            <a:r>
              <a:rPr lang="tr-TR" sz="2000" dirty="0" smtClean="0">
                <a:solidFill>
                  <a:srgbClr val="C00000"/>
                </a:solidFill>
              </a:rPr>
              <a:t>(Sınıflandırma, Kadroların Tespiti),</a:t>
            </a:r>
          </a:p>
          <a:p>
            <a:pPr marL="0" indent="0" algn="just">
              <a:buNone/>
            </a:pPr>
            <a:r>
              <a:rPr lang="tr-TR" sz="2000" dirty="0" smtClean="0">
                <a:solidFill>
                  <a:srgbClr val="C00000"/>
                </a:solidFill>
              </a:rPr>
              <a:t>14.</a:t>
            </a:r>
            <a:r>
              <a:rPr lang="tr-TR" sz="2000" dirty="0" smtClean="0"/>
              <a:t> 01.07.2005  tarihli 5378 sayılı Engelliler Hakkında Kanunun geçici 3 üncü maddesi </a:t>
            </a:r>
            <a:r>
              <a:rPr lang="tr-TR" sz="2000" dirty="0" smtClean="0">
                <a:solidFill>
                  <a:srgbClr val="C00000"/>
                </a:solidFill>
              </a:rPr>
              <a:t>(Engellilerin erişilebilirlik standartlarının denetimi için her ilde komisyon görevlendirilmesi), </a:t>
            </a:r>
          </a:p>
          <a:p>
            <a:pPr marL="0" indent="0" algn="just">
              <a:buNone/>
            </a:pPr>
            <a:r>
              <a:rPr lang="tr-TR" sz="2000" dirty="0" smtClean="0">
                <a:solidFill>
                  <a:srgbClr val="C00000"/>
                </a:solidFill>
              </a:rPr>
              <a:t>15.</a:t>
            </a:r>
            <a:r>
              <a:rPr lang="tr-TR" sz="2000" dirty="0" smtClean="0"/>
              <a:t> 03.06.2007 tarihli 5686 Sayılı Jeotermal Kaynaklar ve Doğal Mineralli Sular Kanunu’nun 17 inci maddesi </a:t>
            </a:r>
            <a:r>
              <a:rPr lang="tr-TR" sz="2000" dirty="0" smtClean="0">
                <a:solidFill>
                  <a:srgbClr val="C00000"/>
                </a:solidFill>
              </a:rPr>
              <a:t>(Kültür ve Turizm Koruma ve gelişim Bölgeleri İle Turizm Merkezlerine İlişkin Hususlar),</a:t>
            </a:r>
          </a:p>
          <a:p>
            <a:pPr marL="0" indent="0" algn="just">
              <a:buNone/>
            </a:pPr>
            <a:r>
              <a:rPr lang="tr-TR" sz="2000" dirty="0" smtClean="0">
                <a:solidFill>
                  <a:srgbClr val="C00000"/>
                </a:solidFill>
              </a:rPr>
              <a:t>16.</a:t>
            </a:r>
            <a:r>
              <a:rPr lang="tr-TR" sz="2000" dirty="0" smtClean="0"/>
              <a:t> 14.01.2015 tarihli 6585 sayılı Perakende Ticaretin Düzenlenmesi Hakkında  Kanunun 5 inci maddesi </a:t>
            </a:r>
            <a:r>
              <a:rPr lang="tr-TR" sz="2000" dirty="0" smtClean="0">
                <a:solidFill>
                  <a:srgbClr val="C00000"/>
                </a:solidFill>
              </a:rPr>
              <a:t>(İşyeri Açma ve Çalışma Ruhsatı verilmesi),</a:t>
            </a:r>
          </a:p>
          <a:p>
            <a:pPr marL="0" indent="0" algn="just">
              <a:buNone/>
            </a:pPr>
            <a:endParaRPr lang="tr-TR" sz="2000" dirty="0">
              <a:solidFill>
                <a:srgbClr val="C00000"/>
              </a:solidFill>
            </a:endParaRPr>
          </a:p>
        </p:txBody>
      </p:sp>
    </p:spTree>
    <p:extLst>
      <p:ext uri="{BB962C8B-B14F-4D97-AF65-F5344CB8AC3E}">
        <p14:creationId xmlns:p14="http://schemas.microsoft.com/office/powerpoint/2010/main" val="2740184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323528" y="476672"/>
            <a:ext cx="8496944" cy="5949280"/>
          </a:xfrm>
        </p:spPr>
        <p:txBody>
          <a:bodyPr>
            <a:noAutofit/>
          </a:bodyPr>
          <a:lstStyle/>
          <a:p>
            <a:pPr marL="0" indent="0" algn="just">
              <a:buNone/>
            </a:pPr>
            <a:r>
              <a:rPr lang="tr-TR" sz="2000" dirty="0">
                <a:solidFill>
                  <a:srgbClr val="C00000"/>
                </a:solidFill>
              </a:rPr>
              <a:t>17.</a:t>
            </a:r>
            <a:r>
              <a:rPr lang="tr-TR" sz="2000" dirty="0"/>
              <a:t> 20.11.1981 tarihli ve 2560 Sayılı İstanbul Su ve Kanalizasyon İdaresi Genel Müdürlüğü Kuruluş ve Görevleri Hakkında Kanunun 7 inci ve 11 inci maddeleri</a:t>
            </a:r>
            <a:r>
              <a:rPr lang="tr-TR" sz="2000" dirty="0" smtClean="0"/>
              <a:t>.</a:t>
            </a:r>
          </a:p>
          <a:p>
            <a:pPr marL="0" indent="0" algn="just">
              <a:buNone/>
            </a:pPr>
            <a:r>
              <a:rPr lang="tr-TR" sz="2000" dirty="0" smtClean="0">
                <a:solidFill>
                  <a:srgbClr val="C00000"/>
                </a:solidFill>
              </a:rPr>
              <a:t>18.</a:t>
            </a:r>
            <a:r>
              <a:rPr lang="tr-TR" sz="2000" dirty="0" smtClean="0"/>
              <a:t> 24.04.1930 tarihli ve 1593 </a:t>
            </a:r>
            <a:r>
              <a:rPr lang="tr-TR" sz="2000" dirty="0" err="1" smtClean="0"/>
              <a:t>Umimi</a:t>
            </a:r>
            <a:r>
              <a:rPr lang="tr-TR" sz="2000" dirty="0" smtClean="0"/>
              <a:t> Hıfzıssıhha Kanunu’nun 127 </a:t>
            </a:r>
            <a:r>
              <a:rPr lang="tr-TR" sz="2000" dirty="0" err="1" smtClean="0"/>
              <a:t>nci</a:t>
            </a:r>
            <a:r>
              <a:rPr lang="tr-TR" sz="2000" dirty="0" smtClean="0"/>
              <a:t> maddesi </a:t>
            </a:r>
            <a:r>
              <a:rPr lang="tr-TR" sz="2000" dirty="0" smtClean="0">
                <a:solidFill>
                  <a:srgbClr val="C00000"/>
                </a:solidFill>
              </a:rPr>
              <a:t>(İşyerlerinde hijyen eğitimine yönelik hususlar (Yönetmelik),</a:t>
            </a:r>
            <a:endParaRPr lang="tr-TR" sz="2000" dirty="0">
              <a:solidFill>
                <a:srgbClr val="C00000"/>
              </a:solidFill>
            </a:endParaRPr>
          </a:p>
          <a:p>
            <a:pPr marL="0" indent="0" algn="just">
              <a:buNone/>
            </a:pPr>
            <a:r>
              <a:rPr lang="tr-TR" sz="2000" dirty="0" smtClean="0">
                <a:solidFill>
                  <a:srgbClr val="C00000"/>
                </a:solidFill>
              </a:rPr>
              <a:t>19. </a:t>
            </a:r>
            <a:r>
              <a:rPr lang="tr-TR" sz="2000" dirty="0" smtClean="0"/>
              <a:t>10.052005 tarihli ve 5346 sayılı Yenilenebilir Enerji Kaynaklarının Elektrik Enerjisi Üretimi Amaçlı Kullanımına İlişkin Kanunun 6/A maddesi </a:t>
            </a:r>
            <a:r>
              <a:rPr lang="tr-TR" sz="2000" dirty="0" smtClean="0">
                <a:solidFill>
                  <a:srgbClr val="C00000"/>
                </a:solidFill>
              </a:rPr>
              <a:t>(Muafiyetli üretim) </a:t>
            </a:r>
          </a:p>
          <a:p>
            <a:pPr marL="0" indent="0" algn="just">
              <a:buNone/>
            </a:pPr>
            <a:r>
              <a:rPr lang="tr-TR" sz="2000" dirty="0" smtClean="0">
                <a:solidFill>
                  <a:srgbClr val="C00000"/>
                </a:solidFill>
              </a:rPr>
              <a:t>20. </a:t>
            </a:r>
            <a:r>
              <a:rPr lang="tr-TR" sz="2000" dirty="0" smtClean="0"/>
              <a:t>13.022011 tarihli 6111 sayılı Bazı Alacakların Yeniden Yapılandırılması İle Sosyal Sigortalar ve Genel Sağlık Sigortası Kanunu ve Diğer Bazı Kanun ve Kanun Hükmünde Kararnamelerde Değişiklik Yapılması Hakkında Kanunun 166 </a:t>
            </a:r>
            <a:r>
              <a:rPr lang="tr-TR" sz="2000" dirty="0" err="1" smtClean="0"/>
              <a:t>ıncı</a:t>
            </a:r>
            <a:r>
              <a:rPr lang="tr-TR" sz="2000" dirty="0" smtClean="0"/>
              <a:t> maddesi </a:t>
            </a:r>
            <a:r>
              <a:rPr lang="tr-TR" sz="2000" dirty="0" smtClean="0">
                <a:solidFill>
                  <a:srgbClr val="C00000"/>
                </a:solidFill>
              </a:rPr>
              <a:t>(Mahalli İdarelerin ihtiyaç fazlası işçilere ilişkin hükümler)</a:t>
            </a:r>
          </a:p>
          <a:p>
            <a:pPr marL="0" indent="0" algn="just">
              <a:buNone/>
            </a:pPr>
            <a:endParaRPr lang="tr-TR" sz="2000" dirty="0">
              <a:solidFill>
                <a:srgbClr val="C00000"/>
              </a:solidFill>
            </a:endParaRPr>
          </a:p>
        </p:txBody>
      </p:sp>
    </p:spTree>
    <p:extLst>
      <p:ext uri="{BB962C8B-B14F-4D97-AF65-F5344CB8AC3E}">
        <p14:creationId xmlns:p14="http://schemas.microsoft.com/office/powerpoint/2010/main" val="13737105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51520" y="476672"/>
            <a:ext cx="8784976" cy="5400600"/>
          </a:xfrm>
        </p:spPr>
        <p:txBody>
          <a:bodyPr>
            <a:noAutofit/>
          </a:bodyPr>
          <a:lstStyle/>
          <a:p>
            <a:pPr marL="0" indent="0" algn="just">
              <a:buNone/>
            </a:pPr>
            <a:r>
              <a:rPr lang="tr-TR" sz="2000" dirty="0" smtClean="0">
                <a:solidFill>
                  <a:srgbClr val="C00000"/>
                </a:solidFill>
              </a:rPr>
              <a:t>21.</a:t>
            </a:r>
            <a:r>
              <a:rPr lang="tr-TR" sz="2000" dirty="0" smtClean="0"/>
              <a:t> İl </a:t>
            </a:r>
            <a:r>
              <a:rPr lang="tr-TR" sz="2000" dirty="0"/>
              <a:t>Özel İdareleri ile üyeleri İl Özel İdarelerinden ve köylerden oluşan mahalli idare birlikleri dışında kalan mahalli idareler bakımından 04.01.2002 tarihli ve 4734 sayılı Kamu İhale Kanununun 58 inci maddesi </a:t>
            </a:r>
            <a:r>
              <a:rPr lang="tr-TR" sz="2000" dirty="0">
                <a:solidFill>
                  <a:srgbClr val="C00000"/>
                </a:solidFill>
              </a:rPr>
              <a:t>(İhalelere katılmaktan yasaklama</a:t>
            </a:r>
            <a:r>
              <a:rPr lang="tr-TR" sz="2000" dirty="0" smtClean="0">
                <a:solidFill>
                  <a:srgbClr val="C00000"/>
                </a:solidFill>
              </a:rPr>
              <a:t>)</a:t>
            </a:r>
          </a:p>
          <a:p>
            <a:pPr marL="0" indent="0" algn="just">
              <a:buNone/>
            </a:pPr>
            <a:r>
              <a:rPr lang="tr-TR" sz="2000" dirty="0" smtClean="0">
                <a:solidFill>
                  <a:srgbClr val="C00000"/>
                </a:solidFill>
              </a:rPr>
              <a:t>22. </a:t>
            </a:r>
            <a:r>
              <a:rPr lang="tr-TR" sz="2000" dirty="0" smtClean="0"/>
              <a:t>İl Özel İdareleri ile üyeleri İl Özel İdarelerinden ve köylerden oluşan mahalli idareler bakımından 05.01.2002 tarihli ve 4735 sayılı Kamu İhale Sözleşmeleri Kanunu’nun 26 </a:t>
            </a:r>
            <a:r>
              <a:rPr lang="tr-TR" sz="2000" dirty="0" err="1" smtClean="0"/>
              <a:t>ıncı</a:t>
            </a:r>
            <a:r>
              <a:rPr lang="tr-TR" sz="2000" dirty="0" smtClean="0"/>
              <a:t> maddesi </a:t>
            </a:r>
            <a:r>
              <a:rPr lang="tr-TR" sz="2000" dirty="0" smtClean="0">
                <a:solidFill>
                  <a:srgbClr val="C00000"/>
                </a:solidFill>
              </a:rPr>
              <a:t>(İhalelere katılmaktan yasaklama) </a:t>
            </a:r>
          </a:p>
          <a:p>
            <a:pPr marL="0" indent="0" algn="just">
              <a:buNone/>
            </a:pPr>
            <a:r>
              <a:rPr lang="tr-TR" sz="2000" dirty="0" smtClean="0">
                <a:solidFill>
                  <a:srgbClr val="C00000"/>
                </a:solidFill>
              </a:rPr>
              <a:t>23.</a:t>
            </a:r>
            <a:r>
              <a:rPr lang="tr-TR" sz="2000" dirty="0" smtClean="0"/>
              <a:t> 09.06.1994 tarihli ve 3998 sayılı Mezarlıkların Korunması Hakkında Kanunun 2 inci maddesi</a:t>
            </a:r>
            <a:r>
              <a:rPr lang="tr-TR" sz="2000" dirty="0" smtClean="0">
                <a:solidFill>
                  <a:srgbClr val="C00000"/>
                </a:solidFill>
              </a:rPr>
              <a:t> (Korunma),</a:t>
            </a:r>
          </a:p>
          <a:p>
            <a:pPr marL="0" indent="0" algn="just">
              <a:buNone/>
            </a:pPr>
            <a:r>
              <a:rPr lang="tr-TR" sz="2000" dirty="0" smtClean="0">
                <a:solidFill>
                  <a:srgbClr val="C00000"/>
                </a:solidFill>
              </a:rPr>
              <a:t>24. </a:t>
            </a:r>
            <a:r>
              <a:rPr lang="tr-TR" sz="2000" dirty="0" smtClean="0"/>
              <a:t>20.07.1966 tarihli ve 775 sayılı Gecekondu Kanunu’nun 35 inci maddesi </a:t>
            </a:r>
            <a:r>
              <a:rPr lang="tr-TR" sz="2000" dirty="0" smtClean="0">
                <a:solidFill>
                  <a:srgbClr val="C00000"/>
                </a:solidFill>
              </a:rPr>
              <a:t>( Belediye sınırları ve mücavir sahalar dışında uygulama),</a:t>
            </a:r>
          </a:p>
          <a:p>
            <a:pPr marL="0" indent="0" algn="just">
              <a:buNone/>
            </a:pPr>
            <a:endParaRPr lang="tr-TR" sz="2000" dirty="0"/>
          </a:p>
        </p:txBody>
      </p:sp>
    </p:spTree>
    <p:extLst>
      <p:ext uri="{BB962C8B-B14F-4D97-AF65-F5344CB8AC3E}">
        <p14:creationId xmlns:p14="http://schemas.microsoft.com/office/powerpoint/2010/main" val="40811496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07504" y="731520"/>
            <a:ext cx="8928992" cy="5577800"/>
          </a:xfrm>
        </p:spPr>
        <p:txBody>
          <a:bodyPr>
            <a:normAutofit lnSpcReduction="10000"/>
          </a:bodyPr>
          <a:lstStyle/>
          <a:p>
            <a:pPr marL="0" indent="0" algn="just">
              <a:buNone/>
            </a:pPr>
            <a:r>
              <a:rPr lang="tr-TR" dirty="0" smtClean="0">
                <a:solidFill>
                  <a:srgbClr val="C00000"/>
                </a:solidFill>
              </a:rPr>
              <a:t>25.</a:t>
            </a:r>
            <a:r>
              <a:rPr lang="tr-TR" dirty="0" smtClean="0"/>
              <a:t> 16.06.1939 </a:t>
            </a:r>
            <a:r>
              <a:rPr lang="tr-TR" dirty="0"/>
              <a:t>tarihli ve 3645 sayılı İstanbul Elektrik, Tramvay ve Tünel İdareleri Teşkilat ve Tesisatının İstanbul Belediyesine Devrine Dair Kanunun 10. Maddesi, </a:t>
            </a:r>
          </a:p>
          <a:p>
            <a:pPr marL="0" indent="0" algn="just">
              <a:buNone/>
            </a:pPr>
            <a:r>
              <a:rPr lang="tr-TR" dirty="0" smtClean="0">
                <a:solidFill>
                  <a:srgbClr val="C00000"/>
                </a:solidFill>
              </a:rPr>
              <a:t>26.</a:t>
            </a:r>
            <a:r>
              <a:rPr lang="tr-TR" dirty="0" smtClean="0"/>
              <a:t> 08.01.2002 </a:t>
            </a:r>
            <a:r>
              <a:rPr lang="tr-TR" dirty="0"/>
              <a:t>tarihli ve 4736 sayılı Kamu Kurum ve Kuruluşlarının Ürettikleri Mal ve Hizmet Tarifeleri ile Bazı Kanunlarda Değişiklik Yapılması Hakkında Kanunun 1 inci maddesi </a:t>
            </a:r>
            <a:r>
              <a:rPr lang="tr-TR" dirty="0">
                <a:solidFill>
                  <a:srgbClr val="C00000"/>
                </a:solidFill>
              </a:rPr>
              <a:t>(Ücretsiz ulaşım ile ilgili</a:t>
            </a:r>
            <a:r>
              <a:rPr lang="tr-TR" dirty="0" smtClean="0">
                <a:solidFill>
                  <a:srgbClr val="C00000"/>
                </a:solidFill>
              </a:rPr>
              <a:t>),</a:t>
            </a:r>
          </a:p>
          <a:p>
            <a:pPr marL="0" indent="0" algn="just">
              <a:buNone/>
            </a:pPr>
            <a:r>
              <a:rPr lang="tr-TR" dirty="0" smtClean="0">
                <a:solidFill>
                  <a:srgbClr val="C00000"/>
                </a:solidFill>
              </a:rPr>
              <a:t>27. </a:t>
            </a:r>
            <a:r>
              <a:rPr lang="tr-TR" dirty="0" smtClean="0"/>
              <a:t>10.12.2003 tarihli ve 5018 sayılı Kamu Mali Yönetimi ve Kontrol Kanunu’nun 10 uncu </a:t>
            </a:r>
            <a:r>
              <a:rPr lang="tr-TR" dirty="0" smtClean="0">
                <a:solidFill>
                  <a:srgbClr val="C00000"/>
                </a:solidFill>
              </a:rPr>
              <a:t>(Bakanların ve üst yöneticilerin hesap verme sorumluluğu),</a:t>
            </a:r>
            <a:r>
              <a:rPr lang="tr-TR" dirty="0" smtClean="0"/>
              <a:t> 31 inci </a:t>
            </a:r>
            <a:r>
              <a:rPr lang="tr-TR" dirty="0" smtClean="0">
                <a:solidFill>
                  <a:srgbClr val="C00000"/>
                </a:solidFill>
              </a:rPr>
              <a:t>(Harcama yetkisi ve yetkilisi), </a:t>
            </a:r>
            <a:r>
              <a:rPr lang="tr-TR" dirty="0" smtClean="0"/>
              <a:t>33 üncü </a:t>
            </a:r>
            <a:r>
              <a:rPr lang="tr-TR" dirty="0" smtClean="0">
                <a:solidFill>
                  <a:srgbClr val="C00000"/>
                </a:solidFill>
              </a:rPr>
              <a:t>(Giderin gerçekleşmesi), </a:t>
            </a:r>
            <a:r>
              <a:rPr lang="tr-TR" dirty="0" smtClean="0"/>
              <a:t>41 inci </a:t>
            </a:r>
            <a:r>
              <a:rPr lang="tr-TR" dirty="0" smtClean="0">
                <a:solidFill>
                  <a:srgbClr val="C00000"/>
                </a:solidFill>
              </a:rPr>
              <a:t>(Faaliyet raporları),</a:t>
            </a:r>
            <a:r>
              <a:rPr lang="tr-TR" dirty="0" smtClean="0"/>
              <a:t>49 uncu </a:t>
            </a:r>
            <a:r>
              <a:rPr lang="tr-TR" dirty="0" smtClean="0">
                <a:solidFill>
                  <a:srgbClr val="C00000"/>
                </a:solidFill>
              </a:rPr>
              <a:t>(Muhasebe sistemi) </a:t>
            </a:r>
            <a:r>
              <a:rPr lang="tr-TR" dirty="0" smtClean="0"/>
              <a:t>maddeleri, </a:t>
            </a:r>
          </a:p>
          <a:p>
            <a:pPr marL="0" indent="0" algn="just">
              <a:buNone/>
            </a:pPr>
            <a:r>
              <a:rPr lang="tr-TR" dirty="0" smtClean="0">
                <a:solidFill>
                  <a:srgbClr val="C00000"/>
                </a:solidFill>
              </a:rPr>
              <a:t>28. </a:t>
            </a:r>
            <a:r>
              <a:rPr lang="tr-TR" dirty="0" smtClean="0"/>
              <a:t>11.01.1989 tarihli ve 3516 sayılı Ölçüler ve Ayar Kanunu2nun 22 inci maddesi </a:t>
            </a:r>
            <a:r>
              <a:rPr lang="tr-TR" dirty="0" smtClean="0">
                <a:solidFill>
                  <a:srgbClr val="C00000"/>
                </a:solidFill>
              </a:rPr>
              <a:t>(Kadro Temini Atama ve Görevlendirme),</a:t>
            </a:r>
          </a:p>
          <a:p>
            <a:pPr marL="0" indent="0" algn="just">
              <a:buNone/>
            </a:pPr>
            <a:r>
              <a:rPr lang="tr-TR" dirty="0" smtClean="0">
                <a:solidFill>
                  <a:srgbClr val="C00000"/>
                </a:solidFill>
              </a:rPr>
              <a:t>29. </a:t>
            </a:r>
            <a:r>
              <a:rPr lang="tr-TR" dirty="0" smtClean="0"/>
              <a:t>03.12.2010 tarihli ve 6085 sayılı Sayıştay Kanunun 39 uncu maddesi </a:t>
            </a:r>
            <a:r>
              <a:rPr lang="tr-TR" dirty="0" smtClean="0">
                <a:solidFill>
                  <a:srgbClr val="C00000"/>
                </a:solidFill>
              </a:rPr>
              <a:t>(Faaliyet Genel Değerlendirme Raporu),  </a:t>
            </a:r>
            <a:endParaRPr lang="tr-TR" dirty="0">
              <a:solidFill>
                <a:srgbClr val="C00000"/>
              </a:solidFill>
            </a:endParaRPr>
          </a:p>
          <a:p>
            <a:endParaRPr lang="tr-TR" dirty="0"/>
          </a:p>
        </p:txBody>
      </p:sp>
    </p:spTree>
    <p:extLst>
      <p:ext uri="{BB962C8B-B14F-4D97-AF65-F5344CB8AC3E}">
        <p14:creationId xmlns:p14="http://schemas.microsoft.com/office/powerpoint/2010/main" val="38740426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07504" y="731520"/>
            <a:ext cx="8928992" cy="5865832"/>
          </a:xfrm>
        </p:spPr>
        <p:txBody>
          <a:bodyPr>
            <a:normAutofit fontScale="92500"/>
          </a:bodyPr>
          <a:lstStyle/>
          <a:p>
            <a:pPr marL="0" indent="0">
              <a:buNone/>
            </a:pPr>
            <a:r>
              <a:rPr lang="tr-TR" dirty="0" smtClean="0">
                <a:solidFill>
                  <a:srgbClr val="C00000"/>
                </a:solidFill>
              </a:rPr>
              <a:t>30.</a:t>
            </a:r>
            <a:r>
              <a:rPr lang="tr-TR" dirty="0" smtClean="0"/>
              <a:t> 08.03.2011 tarihli ve 6172 sayılı Sulama Birlikleri Kanunu’nun 2. maddesi,</a:t>
            </a:r>
          </a:p>
          <a:p>
            <a:pPr marL="0" indent="0">
              <a:buNone/>
            </a:pPr>
            <a:r>
              <a:rPr lang="tr-TR" dirty="0" smtClean="0"/>
              <a:t>31. 11.02.1959 tarihli ve 7201 Tebligat Kanunu’nun  geçici 2 inci maddesi </a:t>
            </a:r>
            <a:r>
              <a:rPr lang="tr-TR" dirty="0" smtClean="0">
                <a:solidFill>
                  <a:srgbClr val="C00000"/>
                </a:solidFill>
              </a:rPr>
              <a:t>(elektronik tebligat adreslerinin verilmesi),</a:t>
            </a:r>
          </a:p>
          <a:p>
            <a:pPr marL="0" indent="0">
              <a:buNone/>
            </a:pPr>
            <a:r>
              <a:rPr lang="tr-TR" dirty="0" smtClean="0">
                <a:solidFill>
                  <a:srgbClr val="C00000"/>
                </a:solidFill>
              </a:rPr>
              <a:t>32.</a:t>
            </a:r>
            <a:r>
              <a:rPr lang="tr-TR" dirty="0" smtClean="0"/>
              <a:t> 04.01.1961 tarihli ve 213 sayılı Vergi Usul Kanunu’nun  ek 1 inci maddesi,</a:t>
            </a:r>
          </a:p>
          <a:p>
            <a:pPr marL="0" indent="0">
              <a:buNone/>
            </a:pPr>
            <a:r>
              <a:rPr lang="tr-TR" dirty="0" smtClean="0">
                <a:solidFill>
                  <a:srgbClr val="C00000"/>
                </a:solidFill>
              </a:rPr>
              <a:t>33.</a:t>
            </a:r>
            <a:r>
              <a:rPr lang="tr-TR" dirty="0" smtClean="0"/>
              <a:t> 16.12.1942 tarihli ve 4325 sayılı Ankara Elektrik ve Havagazı ve Adana Elektrik Müesseselerinin İdare ve İşletmeleri Hakkında Kanunun 10 uncu, 15 inci, ve 28 inci maddeleri,</a:t>
            </a:r>
          </a:p>
          <a:p>
            <a:pPr marL="0" indent="0">
              <a:buNone/>
            </a:pPr>
            <a:r>
              <a:rPr lang="tr-TR" dirty="0" smtClean="0">
                <a:solidFill>
                  <a:srgbClr val="C00000"/>
                </a:solidFill>
              </a:rPr>
              <a:t>34.</a:t>
            </a:r>
            <a:r>
              <a:rPr lang="tr-TR" dirty="0" smtClean="0"/>
              <a:t> 19.07.1943 tarihli ve 4483 sayılı İzmir tramvay ve Elektrik Türk Anonim Şirketi </a:t>
            </a:r>
            <a:r>
              <a:rPr lang="tr-TR" dirty="0" err="1" smtClean="0"/>
              <a:t>İmtiyaziyle</a:t>
            </a:r>
            <a:r>
              <a:rPr lang="tr-TR" dirty="0" smtClean="0"/>
              <a:t> Tesisatının Satın Alınmasına Dair Mukavelenin Tasdiki ve Bu Müessesenin İşletilmesi Hakkında Kanunun 7 inci maddesi,</a:t>
            </a:r>
          </a:p>
          <a:p>
            <a:pPr marL="0" indent="0">
              <a:buNone/>
            </a:pPr>
            <a:r>
              <a:rPr lang="tr-TR" dirty="0" smtClean="0">
                <a:solidFill>
                  <a:srgbClr val="C00000"/>
                </a:solidFill>
              </a:rPr>
              <a:t>35. </a:t>
            </a:r>
            <a:r>
              <a:rPr lang="tr-TR" dirty="0" smtClean="0"/>
              <a:t>24.11.1994 tarihli ve 4046 sayılı Özelleştirme Uygulamaları Hakkında Kanunun 26 </a:t>
            </a:r>
            <a:r>
              <a:rPr lang="tr-TR" dirty="0" err="1" smtClean="0"/>
              <a:t>ıncımaddesi</a:t>
            </a:r>
            <a:r>
              <a:rPr lang="tr-TR" dirty="0" smtClean="0"/>
              <a:t> </a:t>
            </a:r>
            <a:r>
              <a:rPr lang="tr-TR" dirty="0" smtClean="0">
                <a:solidFill>
                  <a:srgbClr val="C00000"/>
                </a:solidFill>
              </a:rPr>
              <a:t>(Mahalli İdarelerde Birleştirme Uygulamaları), </a:t>
            </a:r>
          </a:p>
          <a:p>
            <a:pPr marL="0" indent="0">
              <a:buNone/>
            </a:pPr>
            <a:r>
              <a:rPr lang="tr-TR" dirty="0" smtClean="0">
                <a:solidFill>
                  <a:srgbClr val="C00000"/>
                </a:solidFill>
              </a:rPr>
              <a:t>36. </a:t>
            </a:r>
            <a:r>
              <a:rPr lang="tr-TR" dirty="0" smtClean="0"/>
              <a:t>03.07.2005 tarih ve 5403 sayılı Toprak Koruma ve Arazi Kullanımı Kanunu,  </a:t>
            </a:r>
          </a:p>
          <a:p>
            <a:pPr marL="0" indent="0">
              <a:buNone/>
            </a:pPr>
            <a:endParaRPr lang="tr-TR" dirty="0"/>
          </a:p>
        </p:txBody>
      </p:sp>
    </p:spTree>
    <p:extLst>
      <p:ext uri="{BB962C8B-B14F-4D97-AF65-F5344CB8AC3E}">
        <p14:creationId xmlns:p14="http://schemas.microsoft.com/office/powerpoint/2010/main" val="26138613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07504" y="731520"/>
            <a:ext cx="8928992" cy="4929728"/>
          </a:xfrm>
        </p:spPr>
        <p:txBody>
          <a:bodyPr>
            <a:normAutofit/>
          </a:bodyPr>
          <a:lstStyle/>
          <a:p>
            <a:pPr marL="0" indent="0" algn="just">
              <a:buNone/>
            </a:pPr>
            <a:r>
              <a:rPr lang="tr-TR" sz="2000" dirty="0" smtClean="0">
                <a:solidFill>
                  <a:srgbClr val="C00000"/>
                </a:solidFill>
              </a:rPr>
              <a:t>37.</a:t>
            </a:r>
            <a:r>
              <a:rPr lang="tr-TR" sz="2000" dirty="0" smtClean="0"/>
              <a:t> 16.06.2005 tarih ve 5366 sayılı Yıpranan Tarihi ve Kültürel Taşınmaz Varlıkların Yenilenerek Korunması ve Yaşatılarak Kullanılması Hakkında Kanun,</a:t>
            </a:r>
          </a:p>
          <a:p>
            <a:pPr marL="0" indent="0" algn="just">
              <a:buNone/>
            </a:pPr>
            <a:r>
              <a:rPr lang="tr-TR" sz="2000" dirty="0" smtClean="0">
                <a:solidFill>
                  <a:srgbClr val="C00000"/>
                </a:solidFill>
              </a:rPr>
              <a:t>38. </a:t>
            </a:r>
            <a:r>
              <a:rPr lang="tr-TR" sz="2000" dirty="0" smtClean="0"/>
              <a:t>İşyeri Açma ve Çalışma Ruhsatlarına İlişkin Yönetmelik, </a:t>
            </a:r>
            <a:endParaRPr lang="tr-TR" sz="2000" dirty="0"/>
          </a:p>
        </p:txBody>
      </p:sp>
    </p:spTree>
    <p:extLst>
      <p:ext uri="{BB962C8B-B14F-4D97-AF65-F5344CB8AC3E}">
        <p14:creationId xmlns:p14="http://schemas.microsoft.com/office/powerpoint/2010/main" val="2947301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58904" y="188640"/>
            <a:ext cx="8445544" cy="1412776"/>
          </a:xfrm>
        </p:spPr>
        <p:txBody>
          <a:bodyPr>
            <a:normAutofit/>
          </a:bodyPr>
          <a:lstStyle/>
          <a:p>
            <a:r>
              <a:rPr lang="tr-TR" b="1" dirty="0" smtClean="0">
                <a:solidFill>
                  <a:schemeClr val="accent1"/>
                </a:solidFill>
                <a:latin typeface="Times New Roman" panose="02020603050405020304" pitchFamily="18" charset="0"/>
                <a:cs typeface="Times New Roman" panose="02020603050405020304" pitchFamily="18" charset="0"/>
              </a:rPr>
              <a:t>Ek-1 Listede Yer Alan Görevler</a:t>
            </a:r>
            <a:endParaRPr lang="tr-TR" b="1" dirty="0">
              <a:solidFill>
                <a:schemeClr val="accent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a:xfrm>
            <a:off x="179512" y="1772816"/>
            <a:ext cx="8784976" cy="4032448"/>
          </a:xfrm>
        </p:spPr>
        <p:txBody>
          <a:bodyPr/>
          <a:lstStyle/>
          <a:p>
            <a:pPr algn="just"/>
            <a:r>
              <a:rPr lang="tr-TR" dirty="0" smtClean="0">
                <a:latin typeface="Times New Roman" panose="02020603050405020304" pitchFamily="18" charset="0"/>
                <a:cs typeface="Times New Roman" panose="02020603050405020304" pitchFamily="18" charset="0"/>
              </a:rPr>
              <a:t>Yerel Yönetimler Genel Müdürlüğü’nün 07.08.2018 tarih ve 71188846/250/138314 sayılı yazı eki listede tanımlanan görevler 79 başlık altında sıralanmıştır.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74079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648072"/>
          </a:xfrm>
        </p:spPr>
        <p:txBody>
          <a:bodyPr>
            <a:normAutofit/>
          </a:bodyPr>
          <a:lstStyle/>
          <a:p>
            <a:pPr marL="0" indent="0" algn="ctr">
              <a:buNone/>
            </a:pPr>
            <a:r>
              <a:rPr lang="tr-TR" sz="3200" b="1" dirty="0" smtClean="0">
                <a:solidFill>
                  <a:schemeClr val="accent1"/>
                </a:solidFill>
                <a:latin typeface="Times New Roman" panose="02020603050405020304" pitchFamily="18" charset="0"/>
                <a:cs typeface="Times New Roman" panose="02020603050405020304" pitchFamily="18" charset="0"/>
              </a:rPr>
              <a:t>EK-1 LİSTE</a:t>
            </a:r>
            <a:endParaRPr lang="tr-TR" sz="3200" b="1" dirty="0">
              <a:solidFill>
                <a:schemeClr val="accent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a:xfrm>
            <a:off x="457200" y="1124744"/>
            <a:ext cx="8435280" cy="5472608"/>
          </a:xfrm>
        </p:spPr>
        <p:txBody>
          <a:bodyPr>
            <a:noAutofit/>
          </a:bodyPr>
          <a:lstStyle/>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1.</a:t>
            </a:r>
            <a:r>
              <a:rPr lang="tr-TR" sz="2000" dirty="0" smtClean="0">
                <a:latin typeface="Times New Roman" panose="02020603050405020304" pitchFamily="18" charset="0"/>
                <a:cs typeface="Times New Roman" panose="02020603050405020304" pitchFamily="18" charset="0"/>
              </a:rPr>
              <a:t>Mahalli idareleri ve bunların merkezi idare ile olan alaka ve münasebetlerini     düzenlemek.</a:t>
            </a:r>
            <a:endParaRPr lang="tr-TR" sz="2000" dirty="0">
              <a:latin typeface="Times New Roman" panose="02020603050405020304" pitchFamily="18" charset="0"/>
              <a:cs typeface="Times New Roman" panose="02020603050405020304" pitchFamily="18" charset="0"/>
            </a:endParaRP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2.</a:t>
            </a:r>
            <a:r>
              <a:rPr lang="tr-TR" sz="2000" dirty="0" smtClean="0">
                <a:latin typeface="Times New Roman" panose="02020603050405020304" pitchFamily="18" charset="0"/>
                <a:cs typeface="Times New Roman" panose="02020603050405020304" pitchFamily="18" charset="0"/>
              </a:rPr>
              <a:t>Görev alanına giren konularda mahalli idarelerin idari ve teknik kapasitesinin</a:t>
            </a:r>
          </a:p>
          <a:p>
            <a:pPr marL="0" indent="0" algn="just">
              <a:buNone/>
            </a:pPr>
            <a:r>
              <a:rPr lang="tr-TR" sz="2000" dirty="0" smtClean="0">
                <a:latin typeface="Times New Roman" panose="02020603050405020304" pitchFamily="18" charset="0"/>
                <a:cs typeface="Times New Roman" panose="02020603050405020304" pitchFamily="18" charset="0"/>
              </a:rPr>
              <a:t>   geliştirilmesi için çalışmalarda bulunmak ve bunlara teknik destek sağlamak,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3.</a:t>
            </a:r>
            <a:r>
              <a:rPr lang="tr-TR" sz="2000" dirty="0" smtClean="0">
                <a:latin typeface="Times New Roman" panose="02020603050405020304" pitchFamily="18" charset="0"/>
                <a:cs typeface="Times New Roman" panose="02020603050405020304" pitchFamily="18" charset="0"/>
              </a:rPr>
              <a:t>Belediyelerin ve bağlı kuruluşlarının almış olduğu kamu yararı kararına ilişkin</a:t>
            </a:r>
          </a:p>
          <a:p>
            <a:pPr marL="0"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4. </a:t>
            </a:r>
            <a:r>
              <a:rPr lang="tr-TR" sz="2000" dirty="0" smtClean="0">
                <a:latin typeface="Times New Roman" panose="02020603050405020304" pitchFamily="18" charset="0"/>
                <a:cs typeface="Times New Roman" panose="02020603050405020304" pitchFamily="18" charset="0"/>
              </a:rPr>
              <a:t>Belediyelerin ve bağlı kuruluşlarının acele kamulaştırma taleplerine ilişkin iş</a:t>
            </a:r>
          </a:p>
          <a:p>
            <a:pPr marL="0" indent="0" algn="just">
              <a:buNone/>
            </a:pPr>
            <a:r>
              <a:rPr lang="tr-TR" sz="2000" dirty="0" smtClean="0">
                <a:latin typeface="Times New Roman" panose="02020603050405020304" pitchFamily="18" charset="0"/>
                <a:cs typeface="Times New Roman" panose="02020603050405020304" pitchFamily="18" charset="0"/>
              </a:rPr>
              <a:t>   ve işlemlerini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5.</a:t>
            </a:r>
            <a:r>
              <a:rPr lang="tr-TR" sz="2000" dirty="0" smtClean="0">
                <a:latin typeface="Times New Roman" panose="02020603050405020304" pitchFamily="18" charset="0"/>
                <a:cs typeface="Times New Roman" panose="02020603050405020304" pitchFamily="18" charset="0"/>
              </a:rPr>
              <a:t> Büyükşehir belediyelerine bağlı olarak kurulan su ve kanalizasyon idarelerine</a:t>
            </a:r>
          </a:p>
          <a:p>
            <a:pPr marL="0"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yönetim kurulu üyesi atama onayları iş ve işlemlerini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6. </a:t>
            </a:r>
            <a:r>
              <a:rPr lang="tr-TR" sz="2000" dirty="0" smtClean="0">
                <a:latin typeface="Times New Roman" panose="02020603050405020304" pitchFamily="18" charset="0"/>
                <a:cs typeface="Times New Roman" panose="02020603050405020304" pitchFamily="18" charset="0"/>
              </a:rPr>
              <a:t>Büyükşehir belediyelerine bağlı olarak kurulan su ve kanalizasyon idarelerine</a:t>
            </a:r>
          </a:p>
          <a:p>
            <a:pPr marL="0"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genel müdür atama iş ve işlemlerini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7.</a:t>
            </a:r>
            <a:r>
              <a:rPr lang="tr-TR" sz="2000" dirty="0" smtClean="0">
                <a:latin typeface="Times New Roman" panose="02020603050405020304" pitchFamily="18" charset="0"/>
                <a:cs typeface="Times New Roman" panose="02020603050405020304" pitchFamily="18" charset="0"/>
              </a:rPr>
              <a:t>Belediyelerin özel kalem müdürü atama izinlerini vermek,</a:t>
            </a:r>
          </a:p>
          <a:p>
            <a:pPr algn="just"/>
            <a:endParaRPr lang="tr-TR" sz="2000" dirty="0"/>
          </a:p>
        </p:txBody>
      </p:sp>
    </p:spTree>
    <p:extLst>
      <p:ext uri="{BB962C8B-B14F-4D97-AF65-F5344CB8AC3E}">
        <p14:creationId xmlns:p14="http://schemas.microsoft.com/office/powerpoint/2010/main" val="3101642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1224136"/>
          </a:xfrm>
        </p:spPr>
        <p:txBody>
          <a:bodyPr>
            <a:normAutofit fontScale="90000"/>
          </a:bodyPr>
          <a:lstStyle/>
          <a:p>
            <a:pPr algn="just"/>
            <a:r>
              <a:rPr lang="tr-TR" sz="3200" dirty="0">
                <a:solidFill>
                  <a:srgbClr val="0070C0"/>
                </a:solidFill>
                <a:latin typeface="Times New Roman" panose="02020603050405020304" pitchFamily="18" charset="0"/>
                <a:cs typeface="Times New Roman" panose="02020603050405020304" pitchFamily="18" charset="0"/>
              </a:rPr>
              <a:t/>
            </a:r>
            <a:br>
              <a:rPr lang="tr-TR" sz="3200" dirty="0">
                <a:solidFill>
                  <a:srgbClr val="0070C0"/>
                </a:solidFill>
                <a:latin typeface="Times New Roman" panose="02020603050405020304" pitchFamily="18" charset="0"/>
                <a:cs typeface="Times New Roman" panose="02020603050405020304" pitchFamily="18" charset="0"/>
              </a:rPr>
            </a:br>
            <a:r>
              <a:rPr lang="tr-TR" sz="2700" dirty="0" smtClean="0">
                <a:solidFill>
                  <a:srgbClr val="0070C0"/>
                </a:solidFill>
                <a:latin typeface="Times New Roman" panose="02020603050405020304" pitchFamily="18" charset="0"/>
                <a:cs typeface="Times New Roman" panose="02020603050405020304" pitchFamily="18" charset="0"/>
              </a:rPr>
              <a:t>GÖREV PAYLAŞIMINA </a:t>
            </a:r>
            <a:r>
              <a:rPr lang="tr-TR" sz="2700" dirty="0">
                <a:solidFill>
                  <a:srgbClr val="0070C0"/>
                </a:solidFill>
                <a:latin typeface="Times New Roman" panose="02020603050405020304" pitchFamily="18" charset="0"/>
                <a:cs typeface="Times New Roman" panose="02020603050405020304" pitchFamily="18" charset="0"/>
              </a:rPr>
              <a:t>DAİR HUKUKİ DÜZENLEMELER</a:t>
            </a:r>
            <a:r>
              <a:rPr lang="tr-TR" sz="3200" b="1" dirty="0">
                <a:solidFill>
                  <a:srgbClr val="0070C0"/>
                </a:solidFill>
                <a:latin typeface="Times New Roman" panose="02020603050405020304" pitchFamily="18" charset="0"/>
                <a:cs typeface="Times New Roman" panose="02020603050405020304" pitchFamily="18" charset="0"/>
              </a:rPr>
              <a:t/>
            </a:r>
            <a:br>
              <a:rPr lang="tr-TR" sz="3200" b="1" dirty="0">
                <a:solidFill>
                  <a:srgbClr val="0070C0"/>
                </a:solidFill>
                <a:latin typeface="Times New Roman" panose="02020603050405020304" pitchFamily="18" charset="0"/>
                <a:cs typeface="Times New Roman" panose="02020603050405020304" pitchFamily="18" charset="0"/>
              </a:rPr>
            </a:br>
            <a:endParaRPr lang="tr-TR" sz="3200"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a:xfrm>
            <a:off x="611560" y="1988840"/>
            <a:ext cx="8229600" cy="4320480"/>
          </a:xfrm>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703 sayılı Kanun Hükmünde Kararname ile Mahalli İdareler Genel Müdürlüğü kaldırılmıştır.</a:t>
            </a:r>
          </a:p>
          <a:p>
            <a:pPr algn="just"/>
            <a:r>
              <a:rPr lang="tr-TR" dirty="0">
                <a:latin typeface="Times New Roman" panose="02020603050405020304" pitchFamily="18" charset="0"/>
                <a:cs typeface="Times New Roman" panose="02020603050405020304" pitchFamily="18" charset="0"/>
              </a:rPr>
              <a:t>1 numaralı Cumhurbaşkanlığı Kararnamesiyle Bakanlığımıza mahalli idareleri ve bunların merkezi idare ile olan alaka ve münasebetlerini düzenlemek  görevi verilmiş ve Yerel Yönetimler Genel Müdürlüğü kurulmuştur. </a:t>
            </a:r>
          </a:p>
          <a:p>
            <a:pPr algn="just"/>
            <a:r>
              <a:rPr lang="tr-TR" dirty="0">
                <a:latin typeface="Times New Roman" panose="02020603050405020304" pitchFamily="18" charset="0"/>
                <a:cs typeface="Times New Roman" panose="02020603050405020304" pitchFamily="18" charset="0"/>
              </a:rPr>
              <a:t>1 ve 4 Numaralı Cumhurbaşkanlığı Kararnameleriyle, mahalli idarelerin idari vesayet ile ilgili olan görev, yetki ve sorumlulukları İçişleri Bakanlığı uhdesinde bırakılmış, bunun dışındaki görev, yetki ve sorumluluklarının Bakanlığımıza devredilmesi öngörülmüştür.</a:t>
            </a:r>
          </a:p>
          <a:p>
            <a:pPr algn="just"/>
            <a:r>
              <a:rPr lang="tr-TR" dirty="0">
                <a:latin typeface="Times New Roman" panose="02020603050405020304" pitchFamily="18" charset="0"/>
                <a:cs typeface="Times New Roman" panose="02020603050405020304" pitchFamily="18" charset="0"/>
              </a:rPr>
              <a:t>Mahalli İdareler Kontrolörleri, 1 numaralı Cumhurbaşkanlığı Kararnamesiyle Çevre ve Şehircilik Bakanlığına devredilmişken, 4 numaralı Cumhurbaşkanlığı Kararnamesiyle İçişleri Bakanlığın geri dönmüştür.</a:t>
            </a:r>
          </a:p>
          <a:p>
            <a:pPr algn="just"/>
            <a:r>
              <a:rPr lang="tr-TR" dirty="0">
                <a:latin typeface="Times New Roman" panose="02020603050405020304" pitchFamily="18" charset="0"/>
                <a:cs typeface="Times New Roman" panose="02020603050405020304" pitchFamily="18" charset="0"/>
              </a:rPr>
              <a:t>3 Ağustos 2018 tarihinde Bakanlığımız ve İçişleri Bakanlığı arasında bir protokol yapılarak her iki Bakanlığın görev ve yetkileri belirlenmiştir.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94081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79512" y="548680"/>
            <a:ext cx="8784976" cy="5904656"/>
          </a:xfrm>
        </p:spPr>
        <p:txBody>
          <a:bodyPr>
            <a:normAutofit/>
          </a:bodyPr>
          <a:lstStyle/>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8.</a:t>
            </a:r>
            <a:r>
              <a:rPr lang="tr-TR" dirty="0" smtClean="0">
                <a:latin typeface="Times New Roman" panose="02020603050405020304" pitchFamily="18" charset="0"/>
                <a:cs typeface="Times New Roman" panose="02020603050405020304" pitchFamily="18" charset="0"/>
              </a:rPr>
              <a:t>Belediyeler ve bağlı kuruluşlarının genel müdür, genel sekreter ve yönetim kurulu üyelerini atamak,</a:t>
            </a:r>
          </a:p>
          <a:p>
            <a:pPr marL="0" indent="0" algn="just">
              <a:buNone/>
            </a:pPr>
            <a:r>
              <a:rPr lang="tr-TR" dirty="0" smtClean="0">
                <a:solidFill>
                  <a:srgbClr val="002060"/>
                </a:solidFill>
                <a:latin typeface="Times New Roman" panose="02020603050405020304" pitchFamily="18" charset="0"/>
                <a:cs typeface="Times New Roman" panose="02020603050405020304" pitchFamily="18" charset="0"/>
              </a:rPr>
              <a:t>8/9/1983 tarih ve 2886 Sayılı Devlet İhale Kanunu ve 5/1/2002 tarih ve 4735 Sayılı Kamu İhale Sözleşmeleri Kanunu uyarınca belediyelerin ihaleden yasaklama talepleri doğrultusunda ihaleden yasaklama işlemlerini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9.</a:t>
            </a:r>
            <a:r>
              <a:rPr lang="tr-TR" dirty="0" smtClean="0">
                <a:latin typeface="Times New Roman" panose="02020603050405020304" pitchFamily="18" charset="0"/>
                <a:cs typeface="Times New Roman" panose="02020603050405020304" pitchFamily="18" charset="0"/>
              </a:rPr>
              <a:t> </a:t>
            </a:r>
            <a:r>
              <a:rPr lang="tr-TR" dirty="0" smtClean="0">
                <a:solidFill>
                  <a:srgbClr val="002060"/>
                </a:solidFill>
                <a:latin typeface="Times New Roman" panose="02020603050405020304" pitchFamily="18" charset="0"/>
                <a:cs typeface="Times New Roman" panose="02020603050405020304" pitchFamily="18" charset="0"/>
              </a:rPr>
              <a:t>8/9/1983 tarih ve 2886 Sayılı Devlet İhale Kanunu, 4/1/2002 tarih ve 4734 Sayılı kamu İhale Kanunu ve 5/1/2002 tarih ve 4735 Sayılı Kamu İhale Sözleşmeleri Kanunu uyarınca üyeleri il özel idarelerinden ve köylerden oluşan mahalli idare birlikleri dışında kalan birliklerin ihaleden yasaklama talepleri doğrultusunda ihaleden yasaklama işlemlerini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10.</a:t>
            </a:r>
            <a:r>
              <a:rPr lang="tr-TR" dirty="0" smtClean="0">
                <a:solidFill>
                  <a:srgbClr val="002060"/>
                </a:solidFill>
                <a:latin typeface="Times New Roman" panose="02020603050405020304" pitchFamily="18" charset="0"/>
                <a:cs typeface="Times New Roman" panose="02020603050405020304" pitchFamily="18" charset="0"/>
              </a:rPr>
              <a:t>İl özel idareleri ve köyler ile üyeleri il özel idarelerinden ve köylerden oluşan mahalli idare birlikleri dışında kalan mahalli idareler bakımından 16/06/2005 tarih ve 5366 sayılı Yıpranan Tarih ve Kültürel Taşınmaz Varlıkların Yenilenerek Korunması ve Yaşatılarak Kullanılması Hakkında Kanun gereğince yenileme alanları ile ilgili iş ve işlemleri yürütmek, </a:t>
            </a:r>
            <a:endParaRPr lang="tr-TR"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0045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457200" y="1484784"/>
            <a:ext cx="8229600" cy="4824536"/>
          </a:xfrm>
        </p:spPr>
        <p:txBody>
          <a:bodyPr>
            <a:noAutofit/>
          </a:bodyPr>
          <a:lstStyle/>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11</a:t>
            </a:r>
            <a:r>
              <a:rPr lang="tr-TR" sz="2000" dirty="0" smtClean="0">
                <a:solidFill>
                  <a:schemeClr val="accent2"/>
                </a:solidFill>
                <a:latin typeface="Times New Roman" panose="02020603050405020304" pitchFamily="18" charset="0"/>
                <a:cs typeface="Times New Roman" panose="02020603050405020304" pitchFamily="18" charset="0"/>
              </a:rPr>
              <a:t>.</a:t>
            </a:r>
            <a:r>
              <a:rPr lang="tr-TR" sz="2000" dirty="0" smtClean="0">
                <a:latin typeface="Times New Roman" panose="02020603050405020304" pitchFamily="18" charset="0"/>
                <a:cs typeface="Times New Roman" panose="02020603050405020304" pitchFamily="18" charset="0"/>
              </a:rPr>
              <a:t>İl Özel İdareleri ve köyler ile üyeleri il özel idarelerinden ve köylerden oluşan mahalli idare birlikleri dışında kalan mahalli idareler bakımından 03/07/2005 tarih ve 5403 Sayılı Toprak Koruma ve Arazi Kullanımı Kanunu gereğince tarım amacı dışında kullanılacak araziler ile ilgili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12</a:t>
            </a:r>
            <a:r>
              <a:rPr lang="tr-TR" sz="2000" dirty="0" smtClean="0">
                <a:solidFill>
                  <a:schemeClr val="accent2"/>
                </a:solidFill>
                <a:latin typeface="Times New Roman" panose="02020603050405020304" pitchFamily="18" charset="0"/>
                <a:cs typeface="Times New Roman" panose="02020603050405020304" pitchFamily="18" charset="0"/>
              </a:rPr>
              <a:t>.</a:t>
            </a:r>
            <a:r>
              <a:rPr lang="tr-TR" sz="2000" dirty="0" smtClean="0">
                <a:latin typeface="Times New Roman" panose="02020603050405020304" pitchFamily="18" charset="0"/>
                <a:cs typeface="Times New Roman" panose="02020603050405020304" pitchFamily="18" charset="0"/>
              </a:rPr>
              <a:t>02.07.2008 tarihli ve 5779 Sayılı İl Özel İdarelerine ve Belediyelere Genel Bütçe Vergi Gelirlerinden Pay Verilmesi Hakkında Kanun gereğince Mahalli İdarelere genel bütçe vergi gelirlerinden pay verilmesine ilişkin işlemlerin yürütülmesinde Türkiye İstatistik Kurumu, İller Bankası ve Hazine ve Maliye Bakanlığı arasında koordinasyonu sağlamak ve bununla ilgili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13.</a:t>
            </a:r>
            <a:r>
              <a:rPr lang="tr-TR" sz="2000" dirty="0" smtClean="0">
                <a:latin typeface="Times New Roman" panose="02020603050405020304" pitchFamily="18" charset="0"/>
                <a:cs typeface="Times New Roman" panose="02020603050405020304" pitchFamily="18" charset="0"/>
              </a:rPr>
              <a:t>02.07.2008 tarihli ve 5779 Sayılı İl Özel İdarelerine ve Belediyelere Genel Bütçe Vergi Gelirlerinden Pay Verilmesi Hakkında Kanun gereğince İl Özel İdare paylarının tahsisine esas olmak üzere belirlenen köy sayılarını İller Bankasına bildirmek, </a:t>
            </a:r>
          </a:p>
          <a:p>
            <a:pPr algn="just"/>
            <a:endParaRPr lang="tr-TR" sz="2000" dirty="0" smtClean="0"/>
          </a:p>
          <a:p>
            <a:pPr algn="just"/>
            <a:endParaRPr lang="tr-TR" sz="2000" dirty="0"/>
          </a:p>
        </p:txBody>
      </p:sp>
    </p:spTree>
    <p:extLst>
      <p:ext uri="{BB962C8B-B14F-4D97-AF65-F5344CB8AC3E}">
        <p14:creationId xmlns:p14="http://schemas.microsoft.com/office/powerpoint/2010/main" val="32792262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611560" y="692696"/>
            <a:ext cx="8064896" cy="5073744"/>
          </a:xfrm>
        </p:spPr>
        <p:txBody>
          <a:bodyPr>
            <a:normAutofit fontScale="92500" lnSpcReduction="10000"/>
          </a:bodyPr>
          <a:lstStyle/>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14.</a:t>
            </a:r>
            <a:r>
              <a:rPr lang="tr-TR" dirty="0" smtClean="0">
                <a:solidFill>
                  <a:srgbClr val="002060"/>
                </a:solidFill>
                <a:latin typeface="Times New Roman" panose="02020603050405020304" pitchFamily="18" charset="0"/>
                <a:cs typeface="Times New Roman" panose="02020603050405020304" pitchFamily="18" charset="0"/>
              </a:rPr>
              <a:t>05.01.1961 </a:t>
            </a:r>
            <a:r>
              <a:rPr lang="tr-TR" dirty="0">
                <a:solidFill>
                  <a:srgbClr val="002060"/>
                </a:solidFill>
                <a:latin typeface="Times New Roman" panose="02020603050405020304" pitchFamily="18" charset="0"/>
                <a:cs typeface="Times New Roman" panose="02020603050405020304" pitchFamily="18" charset="0"/>
              </a:rPr>
              <a:t>tarih ve 237 Sayılı Taşıt Kanunu kapsamında belediyelerin yurtdışı araç hibeleriyle (ambulans, itfaiye-kurtarma aracı) ile ilgili işlemleri yürütmek, </a:t>
            </a:r>
            <a:endParaRPr lang="tr-TR"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15.</a:t>
            </a:r>
            <a:r>
              <a:rPr lang="tr-TR" dirty="0" smtClean="0">
                <a:solidFill>
                  <a:srgbClr val="002060"/>
                </a:solidFill>
                <a:latin typeface="Times New Roman" panose="02020603050405020304" pitchFamily="18" charset="0"/>
                <a:cs typeface="Times New Roman" panose="02020603050405020304" pitchFamily="18" charset="0"/>
              </a:rPr>
              <a:t>09/06/1994 tarih ve 3998 sayılı Mezarlıkların Korunması Hakkında Kanun gereğince mezarlıklardan yol geçirme onayları ile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16.</a:t>
            </a:r>
            <a:r>
              <a:rPr lang="tr-TR" dirty="0" smtClean="0">
                <a:solidFill>
                  <a:srgbClr val="002060"/>
                </a:solidFill>
                <a:latin typeface="Times New Roman" panose="02020603050405020304" pitchFamily="18" charset="0"/>
                <a:cs typeface="Times New Roman" panose="02020603050405020304" pitchFamily="18" charset="0"/>
              </a:rPr>
              <a:t>Belediye kurulması, birleşme ve katılma ile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17.</a:t>
            </a:r>
            <a:r>
              <a:rPr lang="tr-TR" dirty="0" smtClean="0">
                <a:latin typeface="Times New Roman" panose="02020603050405020304" pitchFamily="18" charset="0"/>
                <a:cs typeface="Times New Roman" panose="02020603050405020304" pitchFamily="18" charset="0"/>
              </a:rPr>
              <a:t>İl Özel İdareleri ve köyler ile üyeleri il özel idarelerinden ve köylerden oluşan mahalli idare birlikleri dışında kalan mahalli idare birliklerinin kurulması konusundaki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18.</a:t>
            </a:r>
            <a:r>
              <a:rPr lang="tr-TR" dirty="0" smtClean="0">
                <a:latin typeface="Times New Roman" panose="02020603050405020304" pitchFamily="18" charset="0"/>
                <a:cs typeface="Times New Roman" panose="02020603050405020304" pitchFamily="18" charset="0"/>
              </a:rPr>
              <a:t>Belediye ve bağlı kuruluşlarının şirket kurmalarına ilişkin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19.</a:t>
            </a:r>
            <a:r>
              <a:rPr lang="tr-TR" dirty="0" smtClean="0">
                <a:latin typeface="Times New Roman" panose="02020603050405020304" pitchFamily="18" charset="0"/>
                <a:cs typeface="Times New Roman" panose="02020603050405020304" pitchFamily="18" charset="0"/>
              </a:rPr>
              <a:t>İl Özel İdareleri ve köyler ile üyeleri il özel idarelerinden ve köylerden oluşan mahalli idare birlikleri dışında kalan mahalli idare birliklerinin şirket kurmalarına ilişkin iş ve işlemlerini yürütmek,</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771664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79512" y="731520"/>
            <a:ext cx="8784976" cy="5073744"/>
          </a:xfrm>
        </p:spPr>
        <p:txBody>
          <a:bodyPr>
            <a:normAutofit fontScale="92500"/>
          </a:bodyPr>
          <a:lstStyle/>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20.</a:t>
            </a:r>
            <a:r>
              <a:rPr lang="tr-TR" dirty="0" smtClean="0">
                <a:latin typeface="Times New Roman" panose="02020603050405020304" pitchFamily="18" charset="0"/>
                <a:cs typeface="Times New Roman" panose="02020603050405020304" pitchFamily="18" charset="0"/>
              </a:rPr>
              <a:t>Belediyeler ve bağlı kuruluşları tarafından kurulacak bütçe içi işletmeler ile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21</a:t>
            </a:r>
            <a:r>
              <a:rPr lang="tr-TR" dirty="0" smtClean="0">
                <a:solidFill>
                  <a:schemeClr val="accent2"/>
                </a:solidFill>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Belediyeler ve bağlı kuruluşları tarafından kurulacak şirket ve bütçe içi işletmelere ilişkin verileri toplamak ve bunları değerlendirmek,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22.</a:t>
            </a:r>
            <a:r>
              <a:rPr lang="tr-TR"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mahalli idarelerin borçlanma işlemlerini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23.</a:t>
            </a:r>
            <a:r>
              <a:rPr lang="tr-TR"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idarelerin yap-işlet-devret modeline ilişkin talepleriyle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24.</a:t>
            </a:r>
            <a:r>
              <a:rPr lang="tr-TR" dirty="0" smtClean="0">
                <a:latin typeface="Times New Roman" panose="02020603050405020304" pitchFamily="18" charset="0"/>
                <a:cs typeface="Times New Roman" panose="02020603050405020304" pitchFamily="18" charset="0"/>
              </a:rPr>
              <a:t>Belediyelerin taşınmaz tahsisiyle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25.</a:t>
            </a:r>
            <a:r>
              <a:rPr lang="tr-TR" dirty="0" smtClean="0">
                <a:latin typeface="Times New Roman" panose="02020603050405020304" pitchFamily="18" charset="0"/>
                <a:cs typeface="Times New Roman" panose="02020603050405020304" pitchFamily="18" charset="0"/>
              </a:rPr>
              <a:t>Avrupa Konseyi Yerel ve Bölgesel Demokrasi Sürekli Komitesi ve alt komiteleri ile ulusal heyetin oluşturulması ile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26.</a:t>
            </a:r>
            <a:r>
              <a:rPr lang="tr-TR" dirty="0" smtClean="0">
                <a:latin typeface="Times New Roman" panose="02020603050405020304" pitchFamily="18" charset="0"/>
                <a:cs typeface="Times New Roman" panose="02020603050405020304" pitchFamily="18" charset="0"/>
              </a:rPr>
              <a:t>Avrupa Konseyi Yerel ve Bölgesel Yönetimler Kongresi Genel Ulusal Heyetinin oluşturulması ile ilgili iş ve işlemleri tespit etmek, </a:t>
            </a:r>
          </a:p>
          <a:p>
            <a:endParaRPr lang="tr-TR" dirty="0"/>
          </a:p>
        </p:txBody>
      </p:sp>
    </p:spTree>
    <p:extLst>
      <p:ext uri="{BB962C8B-B14F-4D97-AF65-F5344CB8AC3E}">
        <p14:creationId xmlns:p14="http://schemas.microsoft.com/office/powerpoint/2010/main" val="39301981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467544" y="731520"/>
            <a:ext cx="8352928" cy="5649808"/>
          </a:xfrm>
        </p:spPr>
        <p:txBody>
          <a:bodyPr>
            <a:normAutofit lnSpcReduction="10000"/>
          </a:bodyPr>
          <a:lstStyle/>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27.</a:t>
            </a:r>
            <a:r>
              <a:rPr lang="tr-TR" dirty="0" smtClean="0">
                <a:latin typeface="Times New Roman" panose="02020603050405020304" pitchFamily="18" charset="0"/>
                <a:cs typeface="Times New Roman" panose="02020603050405020304" pitchFamily="18" charset="0"/>
              </a:rPr>
              <a:t>Avrupa Konseyi Yerel ve Bölgesel Yönetimler Kongresi Genel Kurullarına katılım sağlayarak genel kurul gündemini takip etmek,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28.</a:t>
            </a:r>
            <a:r>
              <a:rPr lang="tr-TR" dirty="0" smtClean="0">
                <a:latin typeface="Times New Roman" panose="02020603050405020304" pitchFamily="18" charset="0"/>
                <a:cs typeface="Times New Roman" panose="02020603050405020304" pitchFamily="18" charset="0"/>
              </a:rPr>
              <a:t>Avrupa Konseyi Yerel v Bölgesel Yönetimler Kongresi Ulusal Heyetinin sekretarya hizmetlerini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29.</a:t>
            </a:r>
            <a:r>
              <a:rPr lang="tr-TR" dirty="0" smtClean="0">
                <a:latin typeface="Times New Roman" panose="02020603050405020304" pitchFamily="18" charset="0"/>
                <a:cs typeface="Times New Roman" panose="02020603050405020304" pitchFamily="18" charset="0"/>
              </a:rPr>
              <a:t>Avrupa Konseyi Yerel ve Bölgesel Yönetimler Kongresi tarafından ülkemize yapılan izleme ziyaretlerinin programlanması ve uygulanması ile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30.</a:t>
            </a:r>
            <a:r>
              <a:rPr lang="tr-TR" dirty="0" smtClean="0">
                <a:latin typeface="Times New Roman" panose="02020603050405020304" pitchFamily="18" charset="0"/>
                <a:cs typeface="Times New Roman" panose="02020603050405020304" pitchFamily="18" charset="0"/>
              </a:rPr>
              <a:t>Avrupa Birliğine giriş öncesi ve giriş sonrası kullandırılana fonlarla ilgili gerekli araştırmaları yaparak, mahalli idarelerin yararlanabileceği fonları araştırmak ve tespit etmek,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31.</a:t>
            </a:r>
            <a:r>
              <a:rPr lang="tr-TR" dirty="0" smtClean="0">
                <a:latin typeface="Times New Roman" panose="02020603050405020304" pitchFamily="18" charset="0"/>
                <a:cs typeface="Times New Roman" panose="02020603050405020304" pitchFamily="18" charset="0"/>
              </a:rPr>
              <a:t>Mahalli idarelerden bu Avrupa Birliği fonlarına müracaat edenlerin iş ve işlemlerini ulusal ve uluslararası kuruluşlar nezdinde  takip etmek; fonların kullanım sonrası takibini yaparak sonuçlarını izlemek,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32.</a:t>
            </a:r>
            <a:r>
              <a:rPr lang="tr-TR" dirty="0" smtClean="0">
                <a:latin typeface="Times New Roman" panose="02020603050405020304" pitchFamily="18" charset="0"/>
                <a:cs typeface="Times New Roman" panose="02020603050405020304" pitchFamily="18" charset="0"/>
              </a:rPr>
              <a:t>Görev alanıyla ilgili proje uygulamalarında diğer kurum ve kuruluşlar ile Bakanlık birimleri arasında koordinasyon ve işbirliğini sağlamak,  </a:t>
            </a:r>
          </a:p>
          <a:p>
            <a:endParaRPr lang="tr-TR" dirty="0"/>
          </a:p>
        </p:txBody>
      </p:sp>
    </p:spTree>
    <p:extLst>
      <p:ext uri="{BB962C8B-B14F-4D97-AF65-F5344CB8AC3E}">
        <p14:creationId xmlns:p14="http://schemas.microsoft.com/office/powerpoint/2010/main" val="15184491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467544" y="731520"/>
            <a:ext cx="8208912" cy="5721816"/>
          </a:xfrm>
        </p:spPr>
        <p:txBody>
          <a:bodyPr>
            <a:normAutofit/>
          </a:bodyPr>
          <a:lstStyle/>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33.</a:t>
            </a:r>
            <a:r>
              <a:rPr lang="tr-TR" sz="2000" dirty="0" smtClean="0">
                <a:solidFill>
                  <a:schemeClr val="tx1"/>
                </a:solidFill>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idarelerin yabancı ülke mahalli idareleri ile kardeş kent ilişkisi kurma iş ve işlemlerini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34.</a:t>
            </a:r>
            <a:r>
              <a:rPr lang="tr-TR" sz="20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idarelerin uluslararası kuruluşlara üye olmaları ile ilgili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35.</a:t>
            </a:r>
            <a:r>
              <a:rPr lang="tr-TR" sz="20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idarelerin uluslararası festivallere katılımı ile ilgili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36.</a:t>
            </a:r>
            <a:r>
              <a:rPr lang="tr-TR" sz="20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idarelerden yurtdışına, yurtdışından mahalli idarelere yapılan ziyaretlerle ilgili iş ve işlemleri yürütmek,</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81570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467544" y="731520"/>
            <a:ext cx="8352928" cy="5721816"/>
          </a:xfrm>
        </p:spPr>
        <p:txBody>
          <a:bodyPr>
            <a:normAutofit/>
          </a:bodyPr>
          <a:lstStyle/>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37.</a:t>
            </a:r>
            <a:r>
              <a:rPr lang="tr-TR" sz="2000" dirty="0" smtClean="0">
                <a:latin typeface="Times New Roman" panose="02020603050405020304" pitchFamily="18" charset="0"/>
                <a:cs typeface="Times New Roman" panose="02020603050405020304" pitchFamily="18" charset="0"/>
              </a:rPr>
              <a:t>İl özel idareleri ve köyler ile üyeleri il özel idarelerinden ve köylerden oluşan mahalli idare birlikleri dışında kalan diğer mahalli idareler tarafından sunulan hizmetlerin standart çalışmalarını yaparak uygulamaya ilişkin iş ve </a:t>
            </a:r>
            <a:r>
              <a:rPr lang="tr-TR" sz="2000" dirty="0" err="1" smtClean="0">
                <a:latin typeface="Times New Roman" panose="02020603050405020304" pitchFamily="18" charset="0"/>
                <a:cs typeface="Times New Roman" panose="02020603050405020304" pitchFamily="18" charset="0"/>
              </a:rPr>
              <a:t>ilemleri</a:t>
            </a:r>
            <a:r>
              <a:rPr lang="tr-TR" sz="2000" dirty="0" smtClean="0">
                <a:latin typeface="Times New Roman" panose="02020603050405020304" pitchFamily="18" charset="0"/>
                <a:cs typeface="Times New Roman" panose="02020603050405020304" pitchFamily="18" charset="0"/>
              </a:rPr>
              <a:t> takip etmek ve sonuçlarını izlemek,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38.</a:t>
            </a:r>
            <a:r>
              <a:rPr lang="tr-TR" sz="2000" dirty="0" smtClean="0">
                <a:latin typeface="Times New Roman" panose="02020603050405020304" pitchFamily="18" charset="0"/>
                <a:cs typeface="Times New Roman" panose="02020603050405020304" pitchFamily="18" charset="0"/>
              </a:rPr>
              <a:t>Mahalli idarelerin TSE standartları ile ilgili iş ve işlemleri yapmak, </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39.</a:t>
            </a:r>
            <a:r>
              <a:rPr lang="tr-TR" sz="2000" dirty="0" smtClean="0">
                <a:latin typeface="Times New Roman" panose="02020603050405020304" pitchFamily="18" charset="0"/>
                <a:cs typeface="Times New Roman" panose="02020603050405020304" pitchFamily="18" charset="0"/>
              </a:rPr>
              <a:t>Mahalli idareler tarafından hazırlanacak faaliyet ve performans raporları hakkında standartları belirlemek,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40.</a:t>
            </a:r>
            <a:r>
              <a:rPr lang="tr-TR" sz="20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idarelerin faaliyet raporları ile ilgili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41.</a:t>
            </a:r>
            <a:r>
              <a:rPr lang="tr-TR" sz="2000" dirty="0" smtClean="0">
                <a:latin typeface="Times New Roman" panose="02020603050405020304" pitchFamily="18" charset="0"/>
                <a:cs typeface="Times New Roman" panose="02020603050405020304" pitchFamily="18" charset="0"/>
              </a:rPr>
              <a:t>İl özel idareleri ve üyeleri il özel idarelerinden oluşan mahalli idare birliklerine ait İçişleri Bakanlığı tarafından konsolide edilerek gönderilen faaliyet raporlarının, genel faaliyet raporu hazırlanmasına esas teşkil etmek üzere ile ilgili iş ve işlemleri yürütmek,</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37022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395536" y="731520"/>
            <a:ext cx="8496944" cy="5577800"/>
          </a:xfrm>
        </p:spPr>
        <p:txBody>
          <a:bodyPr>
            <a:normAutofit fontScale="92500"/>
          </a:bodyPr>
          <a:lstStyle/>
          <a:p>
            <a:pPr marL="0" indent="0" algn="just">
              <a:buNone/>
            </a:pPr>
            <a:r>
              <a:rPr lang="tr-TR" dirty="0" smtClean="0">
                <a:solidFill>
                  <a:srgbClr val="002060"/>
                </a:solidFill>
                <a:latin typeface="Times New Roman" panose="02020603050405020304" pitchFamily="18" charset="0"/>
                <a:cs typeface="Times New Roman" panose="02020603050405020304" pitchFamily="18" charset="0"/>
              </a:rPr>
              <a:t>42.</a:t>
            </a:r>
            <a:r>
              <a:rPr lang="tr-TR" dirty="0" smtClean="0">
                <a:solidFill>
                  <a:srgbClr val="FF0000"/>
                </a:solidFill>
                <a:latin typeface="Times New Roman" panose="02020603050405020304" pitchFamily="18" charset="0"/>
                <a:cs typeface="Times New Roman" panose="02020603050405020304" pitchFamily="18" charset="0"/>
              </a:rPr>
              <a:t>10.12.2003 tarihli ve 5018 Sayılı Kamu Mali Yönetimi ve Kontrol Kanununun 41 inci maddesi ile ilgili iş ve işlemleri yürütmek,</a:t>
            </a:r>
          </a:p>
          <a:p>
            <a:pPr marL="0" indent="0" algn="just">
              <a:buNone/>
            </a:pPr>
            <a:r>
              <a:rPr lang="tr-TR" dirty="0" smtClean="0">
                <a:solidFill>
                  <a:srgbClr val="002060"/>
                </a:solidFill>
                <a:latin typeface="Times New Roman" panose="02020603050405020304" pitchFamily="18" charset="0"/>
                <a:cs typeface="Times New Roman" panose="02020603050405020304" pitchFamily="18" charset="0"/>
              </a:rPr>
              <a:t>43.</a:t>
            </a:r>
            <a:r>
              <a:rPr lang="tr-TR" dirty="0" smtClean="0">
                <a:solidFill>
                  <a:srgbClr val="FF0000"/>
                </a:solidFill>
                <a:latin typeface="Times New Roman" panose="02020603050405020304" pitchFamily="18" charset="0"/>
                <a:cs typeface="Times New Roman" panose="02020603050405020304" pitchFamily="18" charset="0"/>
              </a:rPr>
              <a:t>İl özel idareleri, üyeleri il özel idarelerinden ve köylerden oluşan mahalli idare birlikleri dışındaki mahalli idarelerin mali raporlarının konsolidasyonu konusundaki iş ve işlemleri yürütmek,</a:t>
            </a:r>
          </a:p>
          <a:p>
            <a:pPr marL="0" indent="0" algn="just">
              <a:buNone/>
            </a:pPr>
            <a:r>
              <a:rPr lang="tr-TR" dirty="0" smtClean="0">
                <a:solidFill>
                  <a:srgbClr val="002060"/>
                </a:solidFill>
                <a:latin typeface="Times New Roman" panose="02020603050405020304" pitchFamily="18" charset="0"/>
                <a:cs typeface="Times New Roman" panose="02020603050405020304" pitchFamily="18" charset="0"/>
              </a:rPr>
              <a:t>44.</a:t>
            </a:r>
            <a:r>
              <a:rPr lang="tr-TR" dirty="0" smtClean="0">
                <a:solidFill>
                  <a:srgbClr val="FF0000"/>
                </a:solidFill>
                <a:latin typeface="Times New Roman" panose="02020603050405020304" pitchFamily="18" charset="0"/>
                <a:cs typeface="Times New Roman" panose="02020603050405020304" pitchFamily="18" charset="0"/>
              </a:rPr>
              <a:t>10.12.2003 </a:t>
            </a:r>
            <a:r>
              <a:rPr lang="tr-TR" dirty="0">
                <a:solidFill>
                  <a:srgbClr val="FF0000"/>
                </a:solidFill>
                <a:latin typeface="Times New Roman" panose="02020603050405020304" pitchFamily="18" charset="0"/>
                <a:cs typeface="Times New Roman" panose="02020603050405020304" pitchFamily="18" charset="0"/>
              </a:rPr>
              <a:t>tarihli ve 5018 Sayılı Kamu Mali Yönetimi ve Kontrol </a:t>
            </a:r>
            <a:r>
              <a:rPr lang="tr-TR" dirty="0" smtClean="0">
                <a:solidFill>
                  <a:srgbClr val="FF0000"/>
                </a:solidFill>
                <a:latin typeface="Times New Roman" panose="02020603050405020304" pitchFamily="18" charset="0"/>
                <a:cs typeface="Times New Roman" panose="02020603050405020304" pitchFamily="18" charset="0"/>
              </a:rPr>
              <a:t>Kanunu ve ilgili mahalli idare mevzuatı çerçevesinde oluşturulan raporları ilgili mercilere sunmak,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45.</a:t>
            </a:r>
            <a:r>
              <a:rPr lang="tr-TR" dirty="0" smtClean="0">
                <a:latin typeface="Times New Roman" panose="02020603050405020304" pitchFamily="18" charset="0"/>
                <a:cs typeface="Times New Roman" panose="02020603050405020304" pitchFamily="18" charset="0"/>
              </a:rPr>
              <a:t>Mahalli idarelerin performans ölçüm kriterlerinin belirlenmesi ve uygulanması ile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46.</a:t>
            </a:r>
            <a:r>
              <a:rPr lang="tr-TR"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idarelerin iş ve işlemlerinden istatistiki veri olarak toplanacakları tespit ederek standardını oluşturmak,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47.</a:t>
            </a:r>
            <a:r>
              <a:rPr lang="tr-TR"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idarelerle ilgili her türlü istatistiki verileri toplamak, değerlendirmek, raporlamak ve yayımlamak,</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234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51520" y="731520"/>
            <a:ext cx="8640960" cy="5577800"/>
          </a:xfrm>
        </p:spPr>
        <p:txBody>
          <a:bodyPr>
            <a:normAutofit lnSpcReduction="10000"/>
          </a:bodyPr>
          <a:lstStyle/>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48.</a:t>
            </a:r>
            <a:r>
              <a:rPr lang="tr-TR"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idarelerin seçilmiş organlarının üyeleri ile ilgili istatistiki çalışmaları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49</a:t>
            </a:r>
            <a:r>
              <a:rPr lang="tr-TR" dirty="0" smtClean="0">
                <a:solidFill>
                  <a:schemeClr val="accent2"/>
                </a:solidFill>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idarelerin merkezi yönetim bütçesinden mahalli idarelere aktarılacak yardımlarla ilgili iş ve işlemleri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50.</a:t>
            </a:r>
            <a:r>
              <a:rPr lang="tr-TR"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idarelerce hazırlanan projelerden uygun olan yardım taleplerini ilgili bakanlıklara bildirmek ve bu yardımlara ilişkin olarak gönderilen ödeneklerin ilgili mahalli idareye aktarılması için gereken onay ve işlemlerini yürütmek,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51.</a:t>
            </a:r>
            <a:r>
              <a:rPr lang="tr-TR" dirty="0" smtClean="0">
                <a:latin typeface="Times New Roman" panose="02020603050405020304" pitchFamily="18" charset="0"/>
                <a:cs typeface="Times New Roman" panose="02020603050405020304" pitchFamily="18" charset="0"/>
              </a:rPr>
              <a:t>İl özel idareleri ve köyler ile üyeleri il özel idarelerinden ve köylerden oluşan mahalli idare birlikleri dışında kalan mahalli idarelere yapılan yardımların tahsis amacına uygun olarak kullanılmaması halinde, tahsis değişikliği onayı işlemlerini yürütmek,</a:t>
            </a:r>
          </a:p>
        </p:txBody>
      </p:sp>
    </p:spTree>
    <p:extLst>
      <p:ext uri="{BB962C8B-B14F-4D97-AF65-F5344CB8AC3E}">
        <p14:creationId xmlns:p14="http://schemas.microsoft.com/office/powerpoint/2010/main" val="38627681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539552" y="1196752"/>
            <a:ext cx="8229600" cy="4389120"/>
          </a:xfrm>
        </p:spPr>
        <p:txBody>
          <a:bodyPr>
            <a:normAutofit fontScale="47500" lnSpcReduction="20000"/>
          </a:bodyPr>
          <a:lstStyle/>
          <a:p>
            <a:pPr marL="0" indent="0" algn="just">
              <a:buNone/>
            </a:pPr>
            <a:r>
              <a:rPr lang="tr-TR" sz="4200" dirty="0" smtClean="0">
                <a:solidFill>
                  <a:srgbClr val="FF0000"/>
                </a:solidFill>
                <a:latin typeface="Times New Roman" panose="02020603050405020304" pitchFamily="18" charset="0"/>
                <a:cs typeface="Times New Roman" panose="02020603050405020304" pitchFamily="18" charset="0"/>
              </a:rPr>
              <a:t>52.</a:t>
            </a:r>
            <a:r>
              <a:rPr lang="tr-TR" sz="4200" dirty="0" smtClean="0">
                <a:latin typeface="Times New Roman" panose="02020603050405020304" pitchFamily="18" charset="0"/>
                <a:cs typeface="Times New Roman" panose="02020603050405020304" pitchFamily="18" charset="0"/>
              </a:rPr>
              <a:t>Ulusal </a:t>
            </a:r>
            <a:r>
              <a:rPr lang="tr-TR" sz="4200" dirty="0">
                <a:latin typeface="Times New Roman" panose="02020603050405020304" pitchFamily="18" charset="0"/>
                <a:cs typeface="Times New Roman" panose="02020603050405020304" pitchFamily="18" charset="0"/>
              </a:rPr>
              <a:t>ve uluslararası alanda mahalli idarelerle ilgili gelişmeleri izlemek ve </a:t>
            </a:r>
            <a:r>
              <a:rPr lang="tr-TR" sz="4200" dirty="0" smtClean="0">
                <a:latin typeface="Times New Roman" panose="02020603050405020304" pitchFamily="18" charset="0"/>
                <a:cs typeface="Times New Roman" panose="02020603050405020304" pitchFamily="18" charset="0"/>
              </a:rPr>
              <a:t>mahalli idareler tarafından sunulan hizmetleri değerlendirmek,</a:t>
            </a:r>
          </a:p>
          <a:p>
            <a:pPr marL="0" indent="0" algn="just">
              <a:buNone/>
            </a:pPr>
            <a:r>
              <a:rPr lang="tr-TR" sz="4200" dirty="0" smtClean="0">
                <a:solidFill>
                  <a:srgbClr val="002060"/>
                </a:solidFill>
                <a:latin typeface="Times New Roman" panose="02020603050405020304" pitchFamily="18" charset="0"/>
                <a:cs typeface="Times New Roman" panose="02020603050405020304" pitchFamily="18" charset="0"/>
              </a:rPr>
              <a:t>53.</a:t>
            </a:r>
            <a:r>
              <a:rPr lang="tr-TR" sz="4200" dirty="0" smtClean="0">
                <a:solidFill>
                  <a:srgbClr val="FF0000"/>
                </a:solidFill>
                <a:latin typeface="Times New Roman" panose="02020603050405020304" pitchFamily="18" charset="0"/>
                <a:cs typeface="Times New Roman" panose="02020603050405020304" pitchFamily="18" charset="0"/>
              </a:rPr>
              <a:t>Mahalli İdareler Bütçe ve Muhasebe Yönetmeliğinin 7 </a:t>
            </a:r>
            <a:r>
              <a:rPr lang="tr-TR" sz="4200" dirty="0" err="1" smtClean="0">
                <a:solidFill>
                  <a:srgbClr val="FF0000"/>
                </a:solidFill>
                <a:latin typeface="Times New Roman" panose="02020603050405020304" pitchFamily="18" charset="0"/>
                <a:cs typeface="Times New Roman" panose="02020603050405020304" pitchFamily="18" charset="0"/>
              </a:rPr>
              <a:t>nci</a:t>
            </a:r>
            <a:r>
              <a:rPr lang="tr-TR" sz="4200" dirty="0" smtClean="0">
                <a:solidFill>
                  <a:srgbClr val="FF0000"/>
                </a:solidFill>
                <a:latin typeface="Times New Roman" panose="02020603050405020304" pitchFamily="18" charset="0"/>
                <a:cs typeface="Times New Roman" panose="02020603050405020304" pitchFamily="18" charset="0"/>
              </a:rPr>
              <a:t> maddesinin dördüncü fıkrasına göre il özel idareleri, belediyeler ve mahalli idare birliklerinin bütçelerinin kurumsal kodlarını belirlemek ve duyurmak,</a:t>
            </a:r>
          </a:p>
          <a:p>
            <a:pPr marL="0" indent="0" algn="just">
              <a:buNone/>
            </a:pPr>
            <a:r>
              <a:rPr lang="tr-TR" sz="4200" dirty="0" smtClean="0">
                <a:solidFill>
                  <a:srgbClr val="FF0000"/>
                </a:solidFill>
                <a:latin typeface="Times New Roman" panose="02020603050405020304" pitchFamily="18" charset="0"/>
                <a:cs typeface="Times New Roman" panose="02020603050405020304" pitchFamily="18" charset="0"/>
              </a:rPr>
              <a:t>54.</a:t>
            </a:r>
            <a:r>
              <a:rPr lang="tr-TR" sz="4200" dirty="0" smtClean="0">
                <a:latin typeface="Times New Roman" panose="02020603050405020304" pitchFamily="18" charset="0"/>
                <a:cs typeface="Times New Roman" panose="02020603050405020304" pitchFamily="18" charset="0"/>
              </a:rPr>
              <a:t>Turizm alanları etüt çalışmaları ve balıkçı barınakları hakkında mahalli idarelerin görüşünü alarak görüş oluşturmak,</a:t>
            </a:r>
          </a:p>
          <a:p>
            <a:pPr marL="0" indent="0" algn="just">
              <a:buNone/>
            </a:pPr>
            <a:r>
              <a:rPr lang="tr-TR" sz="4200" dirty="0" smtClean="0">
                <a:solidFill>
                  <a:srgbClr val="FF0000"/>
                </a:solidFill>
                <a:latin typeface="Times New Roman" panose="02020603050405020304" pitchFamily="18" charset="0"/>
                <a:cs typeface="Times New Roman" panose="02020603050405020304" pitchFamily="18" charset="0"/>
              </a:rPr>
              <a:t>55.</a:t>
            </a:r>
            <a:r>
              <a:rPr lang="tr-TR" sz="42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 personelinin norm kadro ilke ve standartları konusundaki çalışmaları yürütmek,</a:t>
            </a:r>
          </a:p>
          <a:p>
            <a:pPr marL="0" indent="0" algn="just">
              <a:buNone/>
            </a:pPr>
            <a:r>
              <a:rPr lang="tr-TR" sz="4200" dirty="0" smtClean="0">
                <a:solidFill>
                  <a:srgbClr val="FF0000"/>
                </a:solidFill>
                <a:latin typeface="Times New Roman" panose="02020603050405020304" pitchFamily="18" charset="0"/>
                <a:cs typeface="Times New Roman" panose="02020603050405020304" pitchFamily="18" charset="0"/>
              </a:rPr>
              <a:t>56.</a:t>
            </a:r>
            <a:r>
              <a:rPr lang="tr-TR" sz="42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idarelere ilk defa memur alım izni iş ve işlemlerini yürütmek,</a:t>
            </a:r>
          </a:p>
          <a:p>
            <a:pPr marL="0" indent="0" algn="just">
              <a:buNone/>
            </a:pPr>
            <a:r>
              <a:rPr lang="tr-TR" sz="4200" dirty="0" smtClean="0">
                <a:solidFill>
                  <a:srgbClr val="FF0000"/>
                </a:solidFill>
                <a:latin typeface="Times New Roman" panose="02020603050405020304" pitchFamily="18" charset="0"/>
                <a:cs typeface="Times New Roman" panose="02020603050405020304" pitchFamily="18" charset="0"/>
              </a:rPr>
              <a:t>57.</a:t>
            </a:r>
            <a:r>
              <a:rPr lang="tr-TR" sz="4200" dirty="0" smtClean="0">
                <a:latin typeface="Times New Roman" panose="02020603050405020304" pitchFamily="18" charset="0"/>
                <a:cs typeface="Times New Roman" panose="02020603050405020304" pitchFamily="18" charset="0"/>
              </a:rPr>
              <a:t>Belediyelerde ilk defa zabıta memuru alım izni iş ve işlemlerini yürütmek,</a:t>
            </a:r>
          </a:p>
          <a:p>
            <a:pPr marL="0" indent="0" algn="just">
              <a:buNone/>
            </a:pPr>
            <a:r>
              <a:rPr lang="tr-TR" sz="4200" dirty="0" smtClean="0">
                <a:solidFill>
                  <a:srgbClr val="FF0000"/>
                </a:solidFill>
                <a:latin typeface="Times New Roman" panose="02020603050405020304" pitchFamily="18" charset="0"/>
                <a:cs typeface="Times New Roman" panose="02020603050405020304" pitchFamily="18" charset="0"/>
              </a:rPr>
              <a:t>58.</a:t>
            </a:r>
            <a:r>
              <a:rPr lang="tr-TR" sz="4200" dirty="0" smtClean="0">
                <a:latin typeface="Times New Roman" panose="02020603050405020304" pitchFamily="18" charset="0"/>
                <a:cs typeface="Times New Roman" panose="02020603050405020304" pitchFamily="18" charset="0"/>
              </a:rPr>
              <a:t>Belediyelerde ilk defa itfaiye eri alım izni iş ve işlemlerini yürütmek,</a:t>
            </a:r>
          </a:p>
        </p:txBody>
      </p:sp>
    </p:spTree>
    <p:extLst>
      <p:ext uri="{BB962C8B-B14F-4D97-AF65-F5344CB8AC3E}">
        <p14:creationId xmlns:p14="http://schemas.microsoft.com/office/powerpoint/2010/main" val="3312442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1008112"/>
          </a:xfrm>
        </p:spPr>
        <p:txBody>
          <a:bodyPr>
            <a:normAutofit fontScale="90000"/>
          </a:bodyPr>
          <a:lstStyle/>
          <a:p>
            <a:pPr marL="0" indent="0" algn="ctr">
              <a:buNone/>
            </a:pPr>
            <a:r>
              <a:rPr lang="tr-TR" sz="2700" dirty="0" smtClean="0">
                <a:solidFill>
                  <a:schemeClr val="accent5"/>
                </a:solidFill>
                <a:latin typeface="Times New Roman" panose="02020603050405020304" pitchFamily="18" charset="0"/>
                <a:cs typeface="Times New Roman" panose="02020603050405020304" pitchFamily="18" charset="0"/>
              </a:rPr>
              <a:t>GÖREV </a:t>
            </a:r>
            <a:r>
              <a:rPr lang="tr-TR" sz="2700" dirty="0">
                <a:solidFill>
                  <a:schemeClr val="accent5"/>
                </a:solidFill>
                <a:latin typeface="Times New Roman" panose="02020603050405020304" pitchFamily="18" charset="0"/>
                <a:cs typeface="Times New Roman" panose="02020603050405020304" pitchFamily="18" charset="0"/>
              </a:rPr>
              <a:t>PAYLAŞIMINA DAİR HUKUKİ DÜZENLEMELER</a:t>
            </a:r>
            <a:r>
              <a:rPr lang="tr-TR" dirty="0">
                <a:solidFill>
                  <a:schemeClr val="accent5"/>
                </a:solidFill>
                <a:latin typeface="Times New Roman" panose="02020603050405020304" pitchFamily="18" charset="0"/>
                <a:cs typeface="Times New Roman" panose="02020603050405020304" pitchFamily="18" charset="0"/>
              </a:rPr>
              <a:t/>
            </a:r>
            <a:br>
              <a:rPr lang="tr-TR" dirty="0">
                <a:solidFill>
                  <a:schemeClr val="accent5"/>
                </a:solidFill>
                <a:latin typeface="Times New Roman" panose="02020603050405020304" pitchFamily="18" charset="0"/>
                <a:cs typeface="Times New Roman" panose="02020603050405020304" pitchFamily="18" charset="0"/>
              </a:rPr>
            </a:br>
            <a:endParaRPr lang="tr-TR" dirty="0">
              <a:solidFill>
                <a:schemeClr val="accent5"/>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a:xfrm>
            <a:off x="457200" y="1772816"/>
            <a:ext cx="8229600" cy="4551784"/>
          </a:xfrm>
        </p:spPr>
        <p:txBody>
          <a:bodyPr>
            <a:normAutofit fontScale="70000" lnSpcReduction="20000"/>
          </a:bodyPr>
          <a:lstStyle/>
          <a:p>
            <a:pPr marL="0" indent="0" algn="just">
              <a:buNone/>
            </a:pPr>
            <a:r>
              <a:rPr lang="tr-TR" dirty="0" smtClean="0"/>
              <a:t>     </a:t>
            </a:r>
            <a:r>
              <a:rPr lang="tr-TR" dirty="0" smtClean="0">
                <a:solidFill>
                  <a:schemeClr val="accent1"/>
                </a:solidFill>
              </a:rPr>
              <a:t>Cumhurbaşkanlığı </a:t>
            </a:r>
            <a:r>
              <a:rPr lang="tr-TR" dirty="0">
                <a:solidFill>
                  <a:schemeClr val="accent1"/>
                </a:solidFill>
              </a:rPr>
              <a:t>Kararnameleriyle, </a:t>
            </a:r>
          </a:p>
          <a:p>
            <a:pPr marL="0" indent="0" algn="just">
              <a:buNone/>
            </a:pPr>
            <a:r>
              <a:rPr lang="tr-TR" dirty="0" smtClean="0"/>
              <a:t>     </a:t>
            </a:r>
            <a:r>
              <a:rPr lang="tr-TR" dirty="0" smtClean="0">
                <a:solidFill>
                  <a:srgbClr val="00B0F0"/>
                </a:solidFill>
              </a:rPr>
              <a:t>Mahalli </a:t>
            </a:r>
            <a:r>
              <a:rPr lang="tr-TR" dirty="0">
                <a:solidFill>
                  <a:srgbClr val="00B0F0"/>
                </a:solidFill>
              </a:rPr>
              <a:t>İdareler Genel Müdürlüğü’nün yürüttüğü;</a:t>
            </a:r>
          </a:p>
          <a:p>
            <a:pPr algn="just"/>
            <a:r>
              <a:rPr lang="tr-TR" dirty="0"/>
              <a:t>İçişleri Bakanlığının mahalli idareler üzerinde sahip olduğu vesayet yetkisinin mevzuat hükümleri gereğince uygulanmasını sağlamak, </a:t>
            </a:r>
          </a:p>
          <a:p>
            <a:pPr algn="just"/>
            <a:r>
              <a:rPr lang="tr-TR" dirty="0"/>
              <a:t>Mahalli idarelerin seçilmiş veya tayin edilmiş organları ve bunların üyeleriyle diğer kamu görevlileri hakkında inceleme, araştırma ve soruşturma </a:t>
            </a:r>
            <a:r>
              <a:rPr lang="tr-TR" dirty="0" smtClean="0"/>
              <a:t>yapmak, görevleri </a:t>
            </a:r>
            <a:r>
              <a:rPr lang="tr-TR" dirty="0">
                <a:solidFill>
                  <a:srgbClr val="FF0000"/>
                </a:solidFill>
              </a:rPr>
              <a:t>İçişleri Bakanlığında</a:t>
            </a:r>
            <a:r>
              <a:rPr lang="tr-TR" dirty="0"/>
              <a:t> bırakılmış</a:t>
            </a:r>
            <a:r>
              <a:rPr lang="tr-TR" dirty="0" smtClean="0"/>
              <a:t>;</a:t>
            </a:r>
          </a:p>
          <a:p>
            <a:pPr marL="45720" indent="0" algn="just">
              <a:buNone/>
            </a:pPr>
            <a:endParaRPr lang="tr-TR" dirty="0"/>
          </a:p>
          <a:p>
            <a:r>
              <a:rPr lang="tr-TR" dirty="0"/>
              <a:t>Mahalli idarelerin iş ve işlemlerine dair mevzuatla verilen görev ve hizmetleri yapmak, takip etmek, sonuçlandırmak ve geliştirmek,</a:t>
            </a:r>
          </a:p>
          <a:p>
            <a:r>
              <a:rPr lang="tr-TR" dirty="0"/>
              <a:t>Mahalli idare yatırım ve hizmetlerinin kalkınma planları ile yıllık programlara uygun şekilde yapılmasını gözetmek, </a:t>
            </a:r>
          </a:p>
          <a:p>
            <a:r>
              <a:rPr lang="tr-TR" dirty="0"/>
              <a:t>Mahalli idarelerin geliştirilmesi amacıyla araştırmalar yapmak, istatistiki bilgileri toplamak, değerlendirmek ve yayımlamak,</a:t>
            </a:r>
          </a:p>
          <a:p>
            <a:r>
              <a:rPr lang="tr-TR" dirty="0"/>
              <a:t>Mahalli idareler personelinin hizmet içi eğitimini planlamak ve uygulanmasını takip etmek,</a:t>
            </a:r>
          </a:p>
          <a:p>
            <a:r>
              <a:rPr lang="tr-TR" dirty="0"/>
              <a:t>Mahalli idarelerin teşkilat, araç ve kadro standartlarını tespit etmek</a:t>
            </a:r>
          </a:p>
          <a:p>
            <a:pPr marL="45720" indent="0">
              <a:buNone/>
            </a:pPr>
            <a:r>
              <a:rPr lang="tr-TR" dirty="0" smtClean="0"/>
              <a:t>    görevleri </a:t>
            </a:r>
            <a:r>
              <a:rPr lang="tr-TR" dirty="0"/>
              <a:t>ise </a:t>
            </a:r>
            <a:r>
              <a:rPr lang="tr-TR" dirty="0">
                <a:solidFill>
                  <a:srgbClr val="FF0000"/>
                </a:solidFill>
              </a:rPr>
              <a:t>Çevre ve Şehircilik Bakanlığına </a:t>
            </a:r>
            <a:r>
              <a:rPr lang="tr-TR" dirty="0"/>
              <a:t>bırakılmıştır. </a:t>
            </a:r>
          </a:p>
        </p:txBody>
      </p:sp>
    </p:spTree>
    <p:extLst>
      <p:ext uri="{BB962C8B-B14F-4D97-AF65-F5344CB8AC3E}">
        <p14:creationId xmlns:p14="http://schemas.microsoft.com/office/powerpoint/2010/main" val="13907845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143000" y="731520"/>
            <a:ext cx="7245424" cy="4569688"/>
          </a:xfrm>
        </p:spPr>
        <p:txBody>
          <a:bodyPr>
            <a:normAutofit fontScale="92500" lnSpcReduction="20000"/>
          </a:bodyPr>
          <a:lstStyle/>
          <a:p>
            <a:pPr marL="0" indent="0" algn="just">
              <a:buNone/>
            </a:pPr>
            <a:r>
              <a:rPr lang="tr-TR" sz="2200" dirty="0" smtClean="0">
                <a:solidFill>
                  <a:srgbClr val="FF0000"/>
                </a:solidFill>
                <a:latin typeface="Times New Roman" panose="02020603050405020304" pitchFamily="18" charset="0"/>
                <a:cs typeface="Times New Roman" panose="02020603050405020304" pitchFamily="18" charset="0"/>
              </a:rPr>
              <a:t>59</a:t>
            </a:r>
            <a:r>
              <a:rPr lang="tr-TR" sz="2200" dirty="0" smtClean="0">
                <a:solidFill>
                  <a:schemeClr val="accent2"/>
                </a:solidFill>
                <a:latin typeface="Times New Roman" panose="02020603050405020304" pitchFamily="18" charset="0"/>
                <a:cs typeface="Times New Roman" panose="02020603050405020304" pitchFamily="18" charset="0"/>
              </a:rPr>
              <a:t>.</a:t>
            </a:r>
            <a:r>
              <a:rPr lang="tr-TR" sz="2200" dirty="0" smtClean="0">
                <a:latin typeface="Times New Roman" panose="02020603050405020304" pitchFamily="18" charset="0"/>
                <a:cs typeface="Times New Roman" panose="02020603050405020304" pitchFamily="18" charset="0"/>
              </a:rPr>
              <a:t>Belediyelerin </a:t>
            </a:r>
            <a:r>
              <a:rPr lang="tr-TR" sz="2200" dirty="0">
                <a:latin typeface="Times New Roman" panose="02020603050405020304" pitchFamily="18" charset="0"/>
                <a:cs typeface="Times New Roman" panose="02020603050405020304" pitchFamily="18" charset="0"/>
              </a:rPr>
              <a:t>ilave personel istihdam taleplerine ilişkin iş ve işlemleri </a:t>
            </a:r>
            <a:r>
              <a:rPr lang="tr-TR" sz="2200" dirty="0" smtClean="0">
                <a:latin typeface="Times New Roman" panose="02020603050405020304" pitchFamily="18" charset="0"/>
                <a:cs typeface="Times New Roman" panose="02020603050405020304" pitchFamily="18" charset="0"/>
              </a:rPr>
              <a:t>yürütmek,</a:t>
            </a:r>
          </a:p>
          <a:p>
            <a:pPr marL="0" indent="0" algn="just">
              <a:buNone/>
            </a:pPr>
            <a:r>
              <a:rPr lang="tr-TR" sz="2200" dirty="0" smtClean="0">
                <a:solidFill>
                  <a:srgbClr val="FF0000"/>
                </a:solidFill>
                <a:latin typeface="Times New Roman" panose="02020603050405020304" pitchFamily="18" charset="0"/>
                <a:cs typeface="Times New Roman" panose="02020603050405020304" pitchFamily="18" charset="0"/>
              </a:rPr>
              <a:t>60.</a:t>
            </a:r>
            <a:r>
              <a:rPr lang="tr-TR" sz="22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idarelerde istihdam edilen sözleşmeli personelin iş ve işlemlerini yürütmek,</a:t>
            </a:r>
          </a:p>
          <a:p>
            <a:pPr marL="0" indent="0" algn="just">
              <a:buNone/>
            </a:pPr>
            <a:r>
              <a:rPr lang="tr-TR" sz="2200" dirty="0" smtClean="0">
                <a:solidFill>
                  <a:srgbClr val="FF0000"/>
                </a:solidFill>
                <a:latin typeface="Times New Roman" panose="02020603050405020304" pitchFamily="18" charset="0"/>
                <a:cs typeface="Times New Roman" panose="02020603050405020304" pitchFamily="18" charset="0"/>
              </a:rPr>
              <a:t>61.</a:t>
            </a:r>
            <a:r>
              <a:rPr lang="tr-TR" sz="22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 şirketlerinde personel çalıştırılmasına dayalı hizmet alımı kapsamında işçi alım izni iş ve işlemlerini yürütmek,</a:t>
            </a:r>
          </a:p>
          <a:p>
            <a:pPr marL="0" indent="0" algn="just">
              <a:buNone/>
            </a:pPr>
            <a:r>
              <a:rPr lang="tr-TR" sz="2200" dirty="0" smtClean="0">
                <a:solidFill>
                  <a:srgbClr val="FF0000"/>
                </a:solidFill>
                <a:latin typeface="Times New Roman" panose="02020603050405020304" pitchFamily="18" charset="0"/>
                <a:cs typeface="Times New Roman" panose="02020603050405020304" pitchFamily="18" charset="0"/>
              </a:rPr>
              <a:t>62.</a:t>
            </a:r>
            <a:r>
              <a:rPr lang="tr-TR" sz="2200" dirty="0" smtClean="0">
                <a:latin typeface="Times New Roman" panose="02020603050405020304" pitchFamily="18" charset="0"/>
                <a:cs typeface="Times New Roman" panose="02020603050405020304" pitchFamily="18" charset="0"/>
              </a:rPr>
              <a:t>Mahalli idareler personelinin performans ölçütlerini İçişleri Bakanlığı ile birlikte belirlemek ve bununla ilgili iş ve işlemleri yürütmek, </a:t>
            </a:r>
          </a:p>
          <a:p>
            <a:pPr marL="0" indent="0" algn="just">
              <a:buNone/>
            </a:pPr>
            <a:r>
              <a:rPr lang="tr-TR" sz="2200" dirty="0" smtClean="0">
                <a:solidFill>
                  <a:srgbClr val="002060"/>
                </a:solidFill>
                <a:latin typeface="Times New Roman" panose="02020603050405020304" pitchFamily="18" charset="0"/>
                <a:cs typeface="Times New Roman" panose="02020603050405020304" pitchFamily="18" charset="0"/>
              </a:rPr>
              <a:t>63.</a:t>
            </a:r>
            <a:r>
              <a:rPr lang="tr-TR" sz="2200" dirty="0" smtClean="0">
                <a:solidFill>
                  <a:srgbClr val="FF0000"/>
                </a:solidFill>
                <a:latin typeface="Times New Roman" panose="02020603050405020304" pitchFamily="18" charset="0"/>
                <a:cs typeface="Times New Roman" panose="02020603050405020304" pitchFamily="18" charset="0"/>
              </a:rPr>
              <a:t>04/11/1981 tarih ve 2547 Sayılı Yükseköğretim Kanunu’nun 38 inci maddesi uyarınca büyükşehir veya ilçe belediyelerinde görevlendirilen personelin ikinci görev ücretinin tespitine ilişkin işlemleri yürütmek,</a:t>
            </a:r>
          </a:p>
          <a:p>
            <a:pPr algn="just"/>
            <a:endParaRPr lang="tr-TR" dirty="0"/>
          </a:p>
          <a:p>
            <a:pPr algn="just"/>
            <a:endParaRPr lang="tr-TR" dirty="0"/>
          </a:p>
        </p:txBody>
      </p:sp>
    </p:spTree>
    <p:extLst>
      <p:ext uri="{BB962C8B-B14F-4D97-AF65-F5344CB8AC3E}">
        <p14:creationId xmlns:p14="http://schemas.microsoft.com/office/powerpoint/2010/main" val="26729382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827584" y="1052736"/>
            <a:ext cx="7776864" cy="4608512"/>
          </a:xfrm>
        </p:spPr>
        <p:txBody>
          <a:bodyPr>
            <a:normAutofit lnSpcReduction="10000"/>
          </a:bodyPr>
          <a:lstStyle/>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65.</a:t>
            </a:r>
            <a:r>
              <a:rPr lang="tr-TR" sz="2000" dirty="0" smtClean="0">
                <a:latin typeface="Times New Roman" panose="02020603050405020304" pitchFamily="18" charset="0"/>
                <a:cs typeface="Times New Roman" panose="02020603050405020304" pitchFamily="18" charset="0"/>
              </a:rPr>
              <a:t>İl </a:t>
            </a:r>
            <a:r>
              <a:rPr lang="tr-TR" sz="2000" dirty="0">
                <a:latin typeface="Times New Roman" panose="02020603050405020304" pitchFamily="18" charset="0"/>
                <a:cs typeface="Times New Roman" panose="02020603050405020304" pitchFamily="18" charset="0"/>
              </a:rPr>
              <a:t>özel idareleri, üyeleri il özel idarelerinden ve köylerden oluşan mahalli idare birlikleri dışında kalan diğer mahalli idareler personelinin hizmet içi eğitimlerini koordine etmek; birlik, dernek, vakıf, şirket ve benzeri kuruluşların bu kapsamdaki mahalli idare personeline yönelik yapacakları eğitim faaliyetleri ile ilgili olarak gerekli iş ve işlemleri yürütmek, </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66.</a:t>
            </a:r>
            <a:r>
              <a:rPr lang="tr-TR" sz="2000" dirty="0" smtClean="0">
                <a:latin typeface="Times New Roman" panose="02020603050405020304" pitchFamily="18" charset="0"/>
                <a:cs typeface="Times New Roman" panose="02020603050405020304" pitchFamily="18" charset="0"/>
              </a:rPr>
              <a:t>İl özel idareleri, üyeleri il özel idarelerinden ve köylerden oluşan mahalli idare birlikleri dışında kalan diğer mahalli idarelerde görev yapan personelin görevde yükselme eğitimi ve sınavlarının yapılması konusundaki koordinasyonu sağlamak ve işlemlerini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67.</a:t>
            </a:r>
            <a:r>
              <a:rPr lang="tr-TR" sz="2000" dirty="0" smtClean="0">
                <a:latin typeface="Times New Roman" panose="02020603050405020304" pitchFamily="18" charset="0"/>
                <a:cs typeface="Times New Roman" panose="02020603050405020304" pitchFamily="18" charset="0"/>
              </a:rPr>
              <a:t>Mahalli idarelerle ilgili mevzuatı, genelgeleri ve görüşleri konuları itibariyle derleyerek gerek elektronik ortamda gerekse kitap şeklinde hazırlayarak ilgililerin hizmetine sunmak,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68.</a:t>
            </a:r>
            <a:r>
              <a:rPr lang="tr-TR" sz="2000" dirty="0" smtClean="0">
                <a:latin typeface="Times New Roman" panose="02020603050405020304" pitchFamily="18" charset="0"/>
                <a:cs typeface="Times New Roman" panose="02020603050405020304" pitchFamily="18" charset="0"/>
              </a:rPr>
              <a:t>Görev alanıyla ilgili mahalli idareler alanında ihtiyaç duyulan konularda bilgi ve veri derleyerek yayımlamak,</a:t>
            </a:r>
          </a:p>
          <a:p>
            <a:pPr algn="just"/>
            <a:endParaRPr lang="tr-TR" sz="2000" dirty="0" smtClean="0"/>
          </a:p>
          <a:p>
            <a:endParaRPr lang="tr-TR" dirty="0"/>
          </a:p>
          <a:p>
            <a:pPr algn="just"/>
            <a:endParaRPr lang="tr-TR" dirty="0"/>
          </a:p>
        </p:txBody>
      </p:sp>
    </p:spTree>
    <p:extLst>
      <p:ext uri="{BB962C8B-B14F-4D97-AF65-F5344CB8AC3E}">
        <p14:creationId xmlns:p14="http://schemas.microsoft.com/office/powerpoint/2010/main" val="40882020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323528" y="731520"/>
            <a:ext cx="8496944" cy="5505792"/>
          </a:xfrm>
        </p:spPr>
        <p:txBody>
          <a:bodyPr>
            <a:normAutofit/>
          </a:bodyPr>
          <a:lstStyle/>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69</a:t>
            </a:r>
            <a:r>
              <a:rPr lang="tr-TR" sz="2000" dirty="0" smtClean="0">
                <a:solidFill>
                  <a:schemeClr val="accent2"/>
                </a:solidFill>
                <a:latin typeface="Times New Roman" panose="02020603050405020304" pitchFamily="18" charset="0"/>
                <a:cs typeface="Times New Roman" panose="02020603050405020304" pitchFamily="18" charset="0"/>
              </a:rPr>
              <a:t>.</a:t>
            </a:r>
            <a:r>
              <a:rPr lang="tr-TR" sz="2000" dirty="0" smtClean="0">
                <a:latin typeface="Times New Roman" panose="02020603050405020304" pitchFamily="18" charset="0"/>
                <a:cs typeface="Times New Roman" panose="02020603050405020304" pitchFamily="18" charset="0"/>
              </a:rPr>
              <a:t>İl özel idareleri ve köyler ile üyeleri il özel idarelerinden ve köylerden oluşan mahalli idare birlikleri dışında kalan mahalli idarelerin yatırım ve hizmetlerinin kalkınma planları ile yıllık programlara uygun şekilde yapılması ile ilgili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70.</a:t>
            </a:r>
            <a:r>
              <a:rPr lang="tr-TR" sz="2000" dirty="0" smtClean="0">
                <a:latin typeface="Times New Roman" panose="02020603050405020304" pitchFamily="18" charset="0"/>
                <a:cs typeface="Times New Roman" panose="02020603050405020304" pitchFamily="18" charset="0"/>
              </a:rPr>
              <a:t>Görev alanıyla ilgili mahalli idareler hakkında sorumlu ya da ilgili olunan eylem planları ile ilgili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71.</a:t>
            </a:r>
            <a:r>
              <a:rPr lang="tr-TR" sz="2000" dirty="0" smtClean="0">
                <a:latin typeface="Times New Roman" panose="02020603050405020304" pitchFamily="18" charset="0"/>
                <a:cs typeface="Times New Roman" panose="02020603050405020304" pitchFamily="18" charset="0"/>
              </a:rPr>
              <a:t>KÖYDES Projesi ile ilgili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72.</a:t>
            </a:r>
            <a:r>
              <a:rPr lang="tr-TR" sz="2000" dirty="0" smtClean="0">
                <a:latin typeface="Times New Roman" panose="02020603050405020304" pitchFamily="18" charset="0"/>
                <a:cs typeface="Times New Roman" panose="02020603050405020304" pitchFamily="18" charset="0"/>
              </a:rPr>
              <a:t>Kentsel dönüşüm ve gelişim alanı belirlenmesi ile ilgili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73.</a:t>
            </a:r>
            <a:r>
              <a:rPr lang="tr-TR" sz="2000" dirty="0" smtClean="0">
                <a:latin typeface="Times New Roman" panose="02020603050405020304" pitchFamily="18" charset="0"/>
                <a:cs typeface="Times New Roman" panose="02020603050405020304" pitchFamily="18" charset="0"/>
              </a:rPr>
              <a:t>Mahalli idare birimlerinin hizmetlerine gönüllü katılımı düzenleyen mevzuattan kaynaklı iş ve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74.</a:t>
            </a:r>
            <a:r>
              <a:rPr lang="tr-TR" sz="2000" dirty="0" smtClean="0">
                <a:latin typeface="Times New Roman" panose="02020603050405020304" pitchFamily="18" charset="0"/>
                <a:cs typeface="Times New Roman" panose="02020603050405020304" pitchFamily="18" charset="0"/>
              </a:rPr>
              <a:t>Mahalli idarelerin idari vesayet, denetim ve soruşturma ile İçişleri Bakanlığı görev alanında kalan hususlar hariç olmak üzere diğer görev, yetki ve sorumlulukları ile ilgili konularda TBMM üyeleri tarafından mahalli idarelerin iş ve işlemleri konusunda sorulan yazılı soru önergelerinin cevaplandırılması ile ilgili iş ve işlemleri yürütmek,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04471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323528" y="731520"/>
            <a:ext cx="8496944" cy="5217760"/>
          </a:xfrm>
        </p:spPr>
        <p:txBody>
          <a:bodyPr>
            <a:normAutofit fontScale="92500"/>
          </a:bodyPr>
          <a:lstStyle/>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75.</a:t>
            </a:r>
            <a:r>
              <a:rPr lang="tr-TR" dirty="0" smtClean="0">
                <a:latin typeface="Times New Roman" panose="02020603050405020304" pitchFamily="18" charset="0"/>
                <a:cs typeface="Times New Roman" panose="02020603050405020304" pitchFamily="18" charset="0"/>
              </a:rPr>
              <a:t>Mahalli idarelerin idari vesayet, denetim ve soruşturma ile İçişleri Bakanlığı görev alanında kalan hususlar hariç olmak üzere diğer görev, yetki ve sorumlulukları ile ilgili mahalli idareler ve bağlı kuruluşları ile mahalli idarelerin kurdukları birliklerce hazırlanan mevzuat metinleri hakkında, bunlar yürürlüğe girmeden önce mevzuat gereği alınması gereken diğer kurum ve kuruluşların görüşleri ile ilgili koordinasyonu sağlamak,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76.</a:t>
            </a:r>
            <a:r>
              <a:rPr lang="tr-TR" dirty="0" smtClean="0">
                <a:latin typeface="Times New Roman" panose="02020603050405020304" pitchFamily="18" charset="0"/>
                <a:cs typeface="Times New Roman" panose="02020603050405020304" pitchFamily="18" charset="0"/>
              </a:rPr>
              <a:t>Mahalli idarelerin idari vesayet, denetim ve soruşturma ile İçişleri Bakanlığı görev alanında kalan hususlar hariç olmak üzere diğer görev, yetki ve sorumlulukları ile ilgili diğer bakanlıklar ve kamu kurum ve kuruluşlarından gelen yeni hazırlanacak veya değişiklik yapılacak mevzuat taslaklarına ilişkin görüş bildirmek,</a:t>
            </a:r>
          </a:p>
          <a:p>
            <a:pPr marL="0" indent="0" algn="just">
              <a:buNone/>
            </a:pPr>
            <a:r>
              <a:rPr lang="tr-TR" dirty="0" smtClean="0">
                <a:solidFill>
                  <a:srgbClr val="FF0000"/>
                </a:solidFill>
                <a:latin typeface="Times New Roman" panose="02020603050405020304" pitchFamily="18" charset="0"/>
                <a:cs typeface="Times New Roman" panose="02020603050405020304" pitchFamily="18" charset="0"/>
              </a:rPr>
              <a:t>77.</a:t>
            </a:r>
            <a:r>
              <a:rPr lang="tr-TR" dirty="0" smtClean="0">
                <a:latin typeface="Times New Roman" panose="02020603050405020304" pitchFamily="18" charset="0"/>
                <a:cs typeface="Times New Roman" panose="02020603050405020304" pitchFamily="18" charset="0"/>
              </a:rPr>
              <a:t>Mahalli idarelerin idari vesayet, denetim ve soruşturma ile İçişleri Bakanlığı görev alanında kalan hususlar  hariç olmak üzere diğer görev, yetki ve sorumlulukları ile ilgili yürürlükte olan mahalli idare mevzuatının uygulanmasını izlemek, değerlendirmek ve mevzuat değişikliğine ilişkin önerilerde bulunmak,</a:t>
            </a:r>
          </a:p>
          <a:p>
            <a:pPr algn="just"/>
            <a:endParaRPr lang="tr-TR" dirty="0"/>
          </a:p>
        </p:txBody>
      </p:sp>
    </p:spTree>
    <p:extLst>
      <p:ext uri="{BB962C8B-B14F-4D97-AF65-F5344CB8AC3E}">
        <p14:creationId xmlns:p14="http://schemas.microsoft.com/office/powerpoint/2010/main" val="2287509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467544" y="731520"/>
            <a:ext cx="8280920" cy="5217760"/>
          </a:xfrm>
        </p:spPr>
        <p:txBody>
          <a:bodyPr>
            <a:normAutofit/>
          </a:bodyPr>
          <a:lstStyle/>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78.</a:t>
            </a:r>
            <a:r>
              <a:rPr lang="tr-TR" sz="2000" dirty="0" smtClean="0">
                <a:latin typeface="Times New Roman" panose="02020603050405020304" pitchFamily="18" charset="0"/>
                <a:cs typeface="Times New Roman" panose="02020603050405020304" pitchFamily="18" charset="0"/>
              </a:rPr>
              <a:t>Mahalli idarelerin idari vesayet, denetim ve soruşturma ile İçişleri Bakanlığı görev alanında kalan hususlar hariç olmak üzere diğer görev, yetki ve sorumlulukları ile ilgili kanun, yönetmelik, yönerge ve genelge çalışmalarını yaparak bunların yürürlüğe girmesi için gerekli işlemleri yürütmek,</a:t>
            </a:r>
          </a:p>
          <a:p>
            <a:pPr marL="0" indent="0" algn="just">
              <a:buNone/>
            </a:pPr>
            <a:r>
              <a:rPr lang="tr-TR" sz="2000" dirty="0" smtClean="0">
                <a:solidFill>
                  <a:srgbClr val="FF0000"/>
                </a:solidFill>
                <a:latin typeface="Times New Roman" panose="02020603050405020304" pitchFamily="18" charset="0"/>
                <a:cs typeface="Times New Roman" panose="02020603050405020304" pitchFamily="18" charset="0"/>
              </a:rPr>
              <a:t>79.</a:t>
            </a:r>
            <a:r>
              <a:rPr lang="tr-TR" sz="2000" dirty="0" smtClean="0">
                <a:latin typeface="Times New Roman" panose="02020603050405020304" pitchFamily="18" charset="0"/>
                <a:cs typeface="Times New Roman" panose="02020603050405020304" pitchFamily="18" charset="0"/>
              </a:rPr>
              <a:t>Mahalli idarelerin idari vesayet, denetim ve soruşturma ile İçişleri Bakanlığı görev alanında kalan hususlar hariç olmak üzere diğer görev, yetki ve sorumlulukları ile ilgili konularda mahalli idareler mevzuatının uygulanması hususunda ortaya çıkacak tereddütleri gidermek üzere görüş oluşturmak,</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8297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 Box 77"/>
          <p:cNvSpPr txBox="1">
            <a:spLocks noChangeArrowheads="1"/>
          </p:cNvSpPr>
          <p:nvPr/>
        </p:nvSpPr>
        <p:spPr bwMode="auto">
          <a:xfrm>
            <a:off x="6816" y="2881511"/>
            <a:ext cx="9144000" cy="707886"/>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ts val="600"/>
              </a:spcBef>
              <a:buClrTx/>
              <a:buSzTx/>
              <a:buNone/>
            </a:pPr>
            <a:r>
              <a:rPr lang="tr-TR" altLang="tr-TR" sz="40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TEŞEKKÜR EDERİM</a:t>
            </a:r>
            <a:endParaRPr lang="tr-TR" altLang="tr-TR" sz="40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13917344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1331640" y="260648"/>
            <a:ext cx="6696744" cy="144655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2800" b="1" dirty="0">
                <a:solidFill>
                  <a:srgbClr val="000099"/>
                </a:solidFill>
                <a:latin typeface="+mn-lt"/>
                <a:ea typeface="MS PGothic" panose="020B0600070205080204" pitchFamily="34" charset="-128"/>
              </a:rPr>
              <a:t>YEREL YÖNETİMLER GENEL MÜDÜRLÜĞÜ TEŞKİLAT ŞEMASI </a:t>
            </a:r>
          </a:p>
          <a:p>
            <a:pPr algn="ctr">
              <a:spcBef>
                <a:spcPct val="0"/>
              </a:spcBef>
              <a:buNone/>
            </a:pPr>
            <a:endParaRPr lang="tr-TR" altLang="tr-TR" sz="3200" b="1" dirty="0">
              <a:solidFill>
                <a:srgbClr val="000099"/>
              </a:solidFill>
              <a:latin typeface="+mn-lt"/>
              <a:ea typeface="MS PGothic" panose="020B0600070205080204" pitchFamily="34" charset="-128"/>
            </a:endParaRPr>
          </a:p>
        </p:txBody>
      </p:sp>
      <p:pic>
        <p:nvPicPr>
          <p:cNvPr id="3" name="İçerik Yer Tutucusu 2"/>
          <p:cNvPicPr>
            <a:picLocks noGrp="1" noChangeAspect="1"/>
          </p:cNvPicPr>
          <p:nvPr>
            <p:ph idx="1"/>
          </p:nvPr>
        </p:nvPicPr>
        <p:blipFill>
          <a:blip r:embed="rId3"/>
          <a:stretch>
            <a:fillRect/>
          </a:stretch>
        </p:blipFill>
        <p:spPr>
          <a:xfrm>
            <a:off x="179512" y="1340768"/>
            <a:ext cx="8568952" cy="5327650"/>
          </a:xfrm>
          <a:prstGeom prst="rect">
            <a:avLst/>
          </a:prstGeom>
        </p:spPr>
      </p:pic>
    </p:spTree>
    <p:extLst>
      <p:ext uri="{BB962C8B-B14F-4D97-AF65-F5344CB8AC3E}">
        <p14:creationId xmlns:p14="http://schemas.microsoft.com/office/powerpoint/2010/main" val="15843276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7"/>
          <p:cNvSpPr txBox="1">
            <a:spLocks noChangeArrowheads="1"/>
          </p:cNvSpPr>
          <p:nvPr/>
        </p:nvSpPr>
        <p:spPr bwMode="auto">
          <a:xfrm>
            <a:off x="22595" y="2852936"/>
            <a:ext cx="9144000"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ts val="1200"/>
              </a:spcBef>
              <a:buClrTx/>
              <a:buSzTx/>
              <a:buNone/>
            </a:pPr>
            <a:r>
              <a:rPr lang="tr-TR" altLang="tr-TR" sz="28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BAKANLIĞIMIZCA YÜRÜTÜLECEK HİZMETLER</a:t>
            </a:r>
            <a:endParaRPr lang="tr-TR" altLang="tr-TR" sz="28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3243657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268760"/>
            <a:ext cx="9144000" cy="4899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Personel Rejiminin Düzenlenmesi ve Yönetimine İlişkin Konular</a:t>
            </a:r>
            <a:endParaRPr lang="tr-TR" sz="2200" dirty="0" smtClean="0">
              <a:solidFill>
                <a:srgbClr val="002060"/>
              </a:solidFill>
              <a:latin typeface="+mn-lt"/>
            </a:endParaRPr>
          </a:p>
          <a:p>
            <a:pPr marL="0" indent="0" algn="just">
              <a:buClrTx/>
              <a:buNone/>
            </a:pPr>
            <a:r>
              <a:rPr lang="tr-TR" sz="2200" dirty="0" smtClean="0">
                <a:solidFill>
                  <a:srgbClr val="002060"/>
                </a:solidFill>
                <a:latin typeface="+mn-lt"/>
              </a:rPr>
              <a:t>Belediyelerin;</a:t>
            </a:r>
          </a:p>
          <a:p>
            <a:pPr algn="just">
              <a:buClrTx/>
              <a:buFont typeface="Wingdings" panose="05000000000000000000" pitchFamily="2" charset="2"/>
              <a:buChar char="Ø"/>
            </a:pPr>
            <a:r>
              <a:rPr lang="tr-TR" sz="2200" dirty="0" smtClean="0">
                <a:solidFill>
                  <a:srgbClr val="002060"/>
                </a:solidFill>
                <a:latin typeface="+mn-lt"/>
              </a:rPr>
              <a:t>Norm kadro ilke ve standartları ve teşkilatlanmasına ilişkin işlemler,</a:t>
            </a:r>
          </a:p>
          <a:p>
            <a:pPr algn="just">
              <a:buClrTx/>
              <a:buFont typeface="Wingdings" panose="05000000000000000000" pitchFamily="2" charset="2"/>
              <a:buChar char="Ø"/>
            </a:pPr>
            <a:r>
              <a:rPr lang="tr-TR" sz="2200" dirty="0" smtClean="0">
                <a:solidFill>
                  <a:srgbClr val="002060"/>
                </a:solidFill>
                <a:latin typeface="+mn-lt"/>
              </a:rPr>
              <a:t>Görevde yükselme ve unvan </a:t>
            </a:r>
            <a:r>
              <a:rPr lang="tr-TR" sz="2200" dirty="0">
                <a:solidFill>
                  <a:srgbClr val="002060"/>
                </a:solidFill>
                <a:latin typeface="+mn-lt"/>
              </a:rPr>
              <a:t>değişikliği, </a:t>
            </a:r>
          </a:p>
          <a:p>
            <a:pPr algn="just">
              <a:buClrTx/>
              <a:buFont typeface="Wingdings" panose="05000000000000000000" pitchFamily="2" charset="2"/>
              <a:buChar char="Ø"/>
            </a:pPr>
            <a:r>
              <a:rPr lang="tr-TR" sz="2200" dirty="0">
                <a:solidFill>
                  <a:srgbClr val="002060"/>
                </a:solidFill>
                <a:latin typeface="+mn-lt"/>
              </a:rPr>
              <a:t>İlk defa memur atama izni verilmesi,</a:t>
            </a:r>
          </a:p>
          <a:p>
            <a:pPr algn="just">
              <a:buClrTx/>
              <a:buFont typeface="Wingdings" panose="05000000000000000000" pitchFamily="2" charset="2"/>
              <a:buChar char="Ø"/>
            </a:pPr>
            <a:r>
              <a:rPr lang="tr-TR" sz="2200" dirty="0">
                <a:solidFill>
                  <a:srgbClr val="002060"/>
                </a:solidFill>
                <a:latin typeface="+mn-lt"/>
              </a:rPr>
              <a:t>Hizmet içi eğitim,</a:t>
            </a:r>
          </a:p>
          <a:p>
            <a:pPr algn="just">
              <a:buClrTx/>
              <a:buFont typeface="Wingdings" panose="05000000000000000000" pitchFamily="2" charset="2"/>
              <a:buChar char="Ø"/>
            </a:pPr>
            <a:r>
              <a:rPr lang="tr-TR" sz="2200" dirty="0">
                <a:solidFill>
                  <a:srgbClr val="002060"/>
                </a:solidFill>
                <a:latin typeface="+mn-lt"/>
              </a:rPr>
              <a:t>Personel çalıştırılmasına dayalı hizmetler için şirketlere ilk defa işçi alımı,</a:t>
            </a:r>
          </a:p>
          <a:p>
            <a:pPr algn="just">
              <a:buClrTx/>
              <a:buFont typeface="Wingdings" panose="05000000000000000000" pitchFamily="2" charset="2"/>
              <a:buChar char="Ø"/>
            </a:pPr>
            <a:r>
              <a:rPr lang="tr-TR" sz="2200" dirty="0">
                <a:solidFill>
                  <a:srgbClr val="002060"/>
                </a:solidFill>
                <a:latin typeface="+mn-lt"/>
              </a:rPr>
              <a:t>Genel sekreter atamaları</a:t>
            </a:r>
            <a:r>
              <a:rPr lang="tr-TR" sz="2200" dirty="0" smtClean="0">
                <a:solidFill>
                  <a:srgbClr val="002060"/>
                </a:solidFill>
                <a:latin typeface="+mn-lt"/>
              </a:rPr>
              <a:t>,</a:t>
            </a:r>
          </a:p>
          <a:p>
            <a:pPr algn="just">
              <a:buClrTx/>
              <a:buFont typeface="Wingdings" panose="05000000000000000000" pitchFamily="2" charset="2"/>
              <a:buChar char="Ø"/>
            </a:pPr>
            <a:r>
              <a:rPr lang="tr-TR" sz="2200" dirty="0" smtClean="0">
                <a:solidFill>
                  <a:srgbClr val="002060"/>
                </a:solidFill>
                <a:latin typeface="+mn-lt"/>
              </a:rPr>
              <a:t>Özel Kalem Müdürü atama izinleri,</a:t>
            </a:r>
            <a:endParaRPr lang="tr-TR" sz="2200" dirty="0">
              <a:solidFill>
                <a:srgbClr val="002060"/>
              </a:solidFill>
              <a:latin typeface="+mn-lt"/>
            </a:endParaRPr>
          </a:p>
          <a:p>
            <a:pPr algn="just">
              <a:buClrTx/>
              <a:buFont typeface="Wingdings" panose="05000000000000000000" pitchFamily="2" charset="2"/>
              <a:buChar char="Ø"/>
            </a:pPr>
            <a:r>
              <a:rPr lang="tr-TR" sz="2200" dirty="0">
                <a:solidFill>
                  <a:srgbClr val="002060"/>
                </a:solidFill>
                <a:latin typeface="+mn-lt"/>
              </a:rPr>
              <a:t>Sözleşmeli personel istihdamı</a:t>
            </a:r>
            <a:r>
              <a:rPr lang="tr-TR" sz="2200" dirty="0" smtClean="0">
                <a:solidFill>
                  <a:srgbClr val="002060"/>
                </a:solidFill>
                <a:latin typeface="+mn-lt"/>
              </a:rPr>
              <a:t>,</a:t>
            </a:r>
          </a:p>
          <a:p>
            <a:pPr algn="just">
              <a:buClrTx/>
              <a:buFont typeface="Wingdings" panose="05000000000000000000" pitchFamily="2" charset="2"/>
              <a:buChar char="Ø"/>
            </a:pPr>
            <a:r>
              <a:rPr lang="tr-TR" sz="2200" dirty="0" smtClean="0">
                <a:solidFill>
                  <a:srgbClr val="002060"/>
                </a:solidFill>
                <a:latin typeface="+mn-lt"/>
              </a:rPr>
              <a:t>Zabıta ve İtfaiye hizmetlerine ilişkin yürütülen çalışmalar,</a:t>
            </a:r>
            <a:endParaRPr lang="tr-TR" sz="2200" dirty="0">
              <a:solidFill>
                <a:srgbClr val="002060"/>
              </a:solidFill>
              <a:latin typeface="+mn-lt"/>
            </a:endParaRPr>
          </a:p>
          <a:p>
            <a:pPr algn="just">
              <a:buClrTx/>
              <a:buFont typeface="Wingdings" panose="05000000000000000000" pitchFamily="2" charset="2"/>
              <a:buChar char="Ø"/>
            </a:pPr>
            <a:r>
              <a:rPr lang="tr-TR" sz="2200" dirty="0">
                <a:solidFill>
                  <a:srgbClr val="002060"/>
                </a:solidFill>
                <a:latin typeface="+mn-lt"/>
              </a:rPr>
              <a:t>İstatistiki bilgilerin toplanması</a:t>
            </a:r>
            <a:r>
              <a:rPr lang="tr-TR" sz="2200" dirty="0" smtClean="0">
                <a:solidFill>
                  <a:srgbClr val="002060"/>
                </a:solidFill>
                <a:latin typeface="+mn-lt"/>
              </a:rPr>
              <a:t>,</a:t>
            </a:r>
            <a:endParaRPr lang="tr-TR" sz="2200" dirty="0">
              <a:solidFill>
                <a:srgbClr val="002060"/>
              </a:solidFill>
              <a:latin typeface="+mn-lt"/>
            </a:endParaRPr>
          </a:p>
        </p:txBody>
      </p:sp>
      <p:sp>
        <p:nvSpPr>
          <p:cNvPr id="4" name="Text Box 77"/>
          <p:cNvSpPr txBox="1">
            <a:spLocks noChangeArrowheads="1"/>
          </p:cNvSpPr>
          <p:nvPr/>
        </p:nvSpPr>
        <p:spPr bwMode="auto">
          <a:xfrm>
            <a:off x="1242937" y="0"/>
            <a:ext cx="6696744" cy="1015663"/>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endParaRPr lang="tr-TR" altLang="tr-TR" sz="3200" b="1" dirty="0" smtClean="0">
              <a:solidFill>
                <a:srgbClr val="000099"/>
              </a:solidFill>
              <a:latin typeface="+mn-lt"/>
              <a:ea typeface="MS PGothic" panose="020B0600070205080204" pitchFamily="34" charset="-128"/>
            </a:endParaRPr>
          </a:p>
          <a:p>
            <a:pPr algn="ctr">
              <a:spcBef>
                <a:spcPct val="0"/>
              </a:spcBef>
              <a:buNone/>
            </a:pPr>
            <a:r>
              <a:rPr lang="tr-TR" altLang="tr-TR" sz="2800" b="1" dirty="0" smtClean="0">
                <a:solidFill>
                  <a:srgbClr val="000099"/>
                </a:solidFill>
                <a:latin typeface="Times New Roman" panose="02020603050405020304" pitchFamily="18" charset="0"/>
                <a:ea typeface="MS PGothic" panose="020B0600070205080204" pitchFamily="34" charset="-128"/>
                <a:cs typeface="Times New Roman" panose="02020603050405020304" pitchFamily="18" charset="0"/>
              </a:rPr>
              <a:t>Bakanlığımızca Yürütülecek Hizmetler</a:t>
            </a:r>
            <a:endParaRPr lang="tr-TR" altLang="tr-TR" sz="2800" b="1" dirty="0">
              <a:solidFill>
                <a:srgbClr val="000099"/>
              </a:solidFill>
              <a:latin typeface="Times New Roman" panose="02020603050405020304" pitchFamily="18" charset="0"/>
              <a:ea typeface="MS PGothic"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292293712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20319" y="1268760"/>
            <a:ext cx="9142989" cy="83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marL="0" indent="0" algn="just">
              <a:buClrTx/>
              <a:buNone/>
            </a:pPr>
            <a:r>
              <a:rPr lang="tr-TR" sz="2200" dirty="0" smtClean="0">
                <a:solidFill>
                  <a:srgbClr val="C00000"/>
                </a:solidFill>
                <a:latin typeface="+mn-lt"/>
              </a:rPr>
              <a:t>Belediyeler ve/veya Belediye Birliklerinin;  </a:t>
            </a:r>
            <a:endParaRPr lang="tr-TR" sz="2200" dirty="0" smtClean="0">
              <a:solidFill>
                <a:srgbClr val="002060"/>
              </a:solidFill>
              <a:latin typeface="+mn-lt"/>
            </a:endParaRPr>
          </a:p>
          <a:p>
            <a:pPr algn="just">
              <a:buClrTx/>
              <a:buFont typeface="Wingdings" panose="05000000000000000000" pitchFamily="2" charset="2"/>
              <a:buChar char="Ø"/>
            </a:pPr>
            <a:endParaRPr lang="tr-TR" sz="2200" dirty="0" smtClean="0">
              <a:solidFill>
                <a:srgbClr val="002060"/>
              </a:solidFill>
              <a:latin typeface="+mn-lt"/>
            </a:endParaRPr>
          </a:p>
        </p:txBody>
      </p:sp>
      <p:sp>
        <p:nvSpPr>
          <p:cNvPr id="4" name="Text Box 77"/>
          <p:cNvSpPr txBox="1">
            <a:spLocks noChangeArrowheads="1"/>
          </p:cNvSpPr>
          <p:nvPr/>
        </p:nvSpPr>
        <p:spPr bwMode="auto">
          <a:xfrm>
            <a:off x="1243441" y="179929"/>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None/>
            </a:pPr>
            <a:r>
              <a:rPr lang="tr-TR" altLang="tr-TR" sz="3200" b="1" dirty="0">
                <a:solidFill>
                  <a:srgbClr val="000099"/>
                </a:solidFill>
                <a:latin typeface="+mn-lt"/>
                <a:ea typeface="MS PGothic" panose="020B0600070205080204" pitchFamily="34" charset="-128"/>
              </a:rPr>
              <a:t>Bakanlığımızca Yürütülecek Hizmetler</a:t>
            </a:r>
          </a:p>
        </p:txBody>
      </p:sp>
      <p:sp>
        <p:nvSpPr>
          <p:cNvPr id="7" name="Dikdörtgen 6"/>
          <p:cNvSpPr/>
          <p:nvPr/>
        </p:nvSpPr>
        <p:spPr>
          <a:xfrm>
            <a:off x="-35818" y="2276872"/>
            <a:ext cx="4607818" cy="3477875"/>
          </a:xfrm>
          <a:prstGeom prst="rect">
            <a:avLst/>
          </a:prstGeom>
        </p:spPr>
        <p:txBody>
          <a:bodyPr wrap="square">
            <a:spAutoFit/>
          </a:bodyPr>
          <a:lstStyle/>
          <a:p>
            <a:pPr marL="800100" lvl="1" indent="-342900" algn="just">
              <a:spcBef>
                <a:spcPts val="600"/>
              </a:spcBef>
              <a:spcAft>
                <a:spcPts val="600"/>
              </a:spcAft>
              <a:buClrTx/>
              <a:buFont typeface="Wingdings" panose="05000000000000000000" pitchFamily="2" charset="2"/>
              <a:buChar char="§"/>
            </a:pPr>
            <a:r>
              <a:rPr lang="tr-TR" sz="2000" dirty="0">
                <a:solidFill>
                  <a:srgbClr val="002060"/>
                </a:solidFill>
              </a:rPr>
              <a:t>Kurulması</a:t>
            </a:r>
            <a:r>
              <a:rPr lang="tr-TR" sz="2000" dirty="0" smtClean="0">
                <a:solidFill>
                  <a:srgbClr val="002060"/>
                </a:solidFill>
              </a:rPr>
              <a:t>, ayrılması, katılması, tüzel kişiliğin kaldırılması</a:t>
            </a:r>
            <a:endParaRPr lang="tr-TR" sz="2000" dirty="0">
              <a:solidFill>
                <a:srgbClr val="002060"/>
              </a:solidFill>
            </a:endParaRPr>
          </a:p>
          <a:p>
            <a:pPr marL="800100" lvl="1" indent="-342900" algn="just">
              <a:spcBef>
                <a:spcPts val="600"/>
              </a:spcBef>
              <a:spcAft>
                <a:spcPts val="600"/>
              </a:spcAft>
              <a:buClrTx/>
              <a:buFont typeface="Wingdings" panose="05000000000000000000" pitchFamily="2" charset="2"/>
              <a:buChar char="§"/>
            </a:pPr>
            <a:r>
              <a:rPr lang="tr-TR" sz="2000" dirty="0">
                <a:solidFill>
                  <a:srgbClr val="002060"/>
                </a:solidFill>
              </a:rPr>
              <a:t>Tüzük değişikliği</a:t>
            </a:r>
            <a:r>
              <a:rPr lang="tr-TR" sz="2000" dirty="0" smtClean="0">
                <a:solidFill>
                  <a:srgbClr val="002060"/>
                </a:solidFill>
              </a:rPr>
              <a:t>,</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İhalelerden </a:t>
            </a:r>
            <a:r>
              <a:rPr lang="tr-TR" sz="2000" dirty="0">
                <a:solidFill>
                  <a:srgbClr val="002060"/>
                </a:solidFill>
              </a:rPr>
              <a:t>yasaklama,</a:t>
            </a:r>
          </a:p>
          <a:p>
            <a:pPr marL="800100" lvl="1" indent="-342900" algn="just">
              <a:spcBef>
                <a:spcPts val="600"/>
              </a:spcBef>
              <a:spcAft>
                <a:spcPts val="600"/>
              </a:spcAft>
              <a:buClrTx/>
              <a:buFont typeface="Wingdings" panose="05000000000000000000" pitchFamily="2" charset="2"/>
              <a:buChar char="§"/>
            </a:pPr>
            <a:r>
              <a:rPr lang="tr-TR" sz="2000" dirty="0">
                <a:solidFill>
                  <a:srgbClr val="002060"/>
                </a:solidFill>
              </a:rPr>
              <a:t>Şirket kurulması,</a:t>
            </a:r>
          </a:p>
          <a:p>
            <a:pPr marL="800100" lvl="1" indent="-342900" algn="just">
              <a:spcBef>
                <a:spcPts val="600"/>
              </a:spcBef>
              <a:spcAft>
                <a:spcPts val="600"/>
              </a:spcAft>
              <a:buClrTx/>
              <a:buFont typeface="Wingdings" panose="05000000000000000000" pitchFamily="2" charset="2"/>
              <a:buChar char="§"/>
            </a:pPr>
            <a:r>
              <a:rPr lang="tr-TR" sz="2000" dirty="0">
                <a:solidFill>
                  <a:srgbClr val="002060"/>
                </a:solidFill>
              </a:rPr>
              <a:t>Bütçe içi işletme kurulması,</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Yap-İşlet-Devret,</a:t>
            </a:r>
          </a:p>
          <a:p>
            <a:pPr marL="800100" lvl="1" indent="-342900" algn="just">
              <a:spcBef>
                <a:spcPts val="600"/>
              </a:spcBef>
              <a:spcAft>
                <a:spcPts val="600"/>
              </a:spcAft>
              <a:buClrTx/>
              <a:buFont typeface="Wingdings" panose="05000000000000000000" pitchFamily="2" charset="2"/>
              <a:buChar char="§"/>
            </a:pPr>
            <a:endParaRPr lang="tr-TR" sz="2000" dirty="0">
              <a:solidFill>
                <a:srgbClr val="002060"/>
              </a:solidFill>
            </a:endParaRPr>
          </a:p>
        </p:txBody>
      </p:sp>
      <p:sp>
        <p:nvSpPr>
          <p:cNvPr id="8" name="Dikdörtgen 7"/>
          <p:cNvSpPr/>
          <p:nvPr/>
        </p:nvSpPr>
        <p:spPr>
          <a:xfrm>
            <a:off x="4356670" y="2276872"/>
            <a:ext cx="4536504" cy="369332"/>
          </a:xfrm>
          <a:prstGeom prst="rect">
            <a:avLst/>
          </a:prstGeom>
        </p:spPr>
        <p:txBody>
          <a:bodyPr wrap="square">
            <a:spAutoFit/>
          </a:bodyPr>
          <a:lstStyle/>
          <a:p>
            <a:pPr lvl="1" algn="just">
              <a:spcBef>
                <a:spcPts val="600"/>
              </a:spcBef>
              <a:spcAft>
                <a:spcPts val="600"/>
              </a:spcAft>
              <a:buClrTx/>
              <a:buFont typeface="Wingdings" panose="05000000000000000000" pitchFamily="2" charset="2"/>
              <a:buChar char="§"/>
            </a:pPr>
            <a:endParaRPr lang="tr-TR" dirty="0">
              <a:solidFill>
                <a:srgbClr val="002060"/>
              </a:solidFill>
            </a:endParaRPr>
          </a:p>
        </p:txBody>
      </p:sp>
      <p:sp>
        <p:nvSpPr>
          <p:cNvPr id="9" name="Dikdörtgen 8"/>
          <p:cNvSpPr/>
          <p:nvPr/>
        </p:nvSpPr>
        <p:spPr>
          <a:xfrm>
            <a:off x="4356670" y="2276872"/>
            <a:ext cx="4536504" cy="3631763"/>
          </a:xfrm>
          <a:prstGeom prst="rect">
            <a:avLst/>
          </a:prstGeom>
        </p:spPr>
        <p:txBody>
          <a:bodyPr wrap="square">
            <a:spAutoFit/>
          </a:bodyPr>
          <a:lstStyle/>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Acele kamulaştırma,</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Mezarlıklardan yol geçirme,</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Taşıt Kanunu,</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Taşınmaz tahsisi,</a:t>
            </a:r>
          </a:p>
          <a:p>
            <a:pPr marL="800100" lvl="1" indent="-342900" algn="just">
              <a:spcBef>
                <a:spcPts val="600"/>
              </a:spcBef>
              <a:spcAft>
                <a:spcPts val="600"/>
              </a:spcAft>
              <a:buClrTx/>
              <a:buFont typeface="Wingdings" panose="05000000000000000000" pitchFamily="2" charset="2"/>
              <a:buChar char="§"/>
            </a:pPr>
            <a:r>
              <a:rPr lang="tr-TR" sz="2000" dirty="0" smtClean="0">
                <a:solidFill>
                  <a:srgbClr val="002060"/>
                </a:solidFill>
              </a:rPr>
              <a:t>İmtiyaz devri,</a:t>
            </a:r>
          </a:p>
          <a:p>
            <a:pPr lvl="1" algn="just">
              <a:spcBef>
                <a:spcPts val="600"/>
              </a:spcBef>
              <a:spcAft>
                <a:spcPts val="600"/>
              </a:spcAft>
              <a:buClrTx/>
            </a:pPr>
            <a:r>
              <a:rPr lang="tr-TR" sz="2000" dirty="0" smtClean="0">
                <a:solidFill>
                  <a:srgbClr val="002060"/>
                </a:solidFill>
              </a:rPr>
              <a:t>İle ilgili işlemler.</a:t>
            </a:r>
          </a:p>
          <a:p>
            <a:pPr marL="800100" lvl="1" indent="-342900" algn="just">
              <a:spcBef>
                <a:spcPts val="600"/>
              </a:spcBef>
              <a:spcAft>
                <a:spcPts val="600"/>
              </a:spcAft>
              <a:buClrTx/>
              <a:buFont typeface="Wingdings" panose="05000000000000000000" pitchFamily="2" charset="2"/>
              <a:buChar char="§"/>
            </a:pPr>
            <a:endParaRPr lang="tr-TR" sz="2000" dirty="0" smtClean="0">
              <a:solidFill>
                <a:srgbClr val="002060"/>
              </a:solidFill>
            </a:endParaRPr>
          </a:p>
          <a:p>
            <a:pPr marL="800100" lvl="1" indent="-342900" algn="just">
              <a:spcBef>
                <a:spcPts val="600"/>
              </a:spcBef>
              <a:spcAft>
                <a:spcPts val="600"/>
              </a:spcAft>
              <a:buClrTx/>
              <a:buFont typeface="Wingdings" panose="05000000000000000000" pitchFamily="2" charset="2"/>
              <a:buChar char="§"/>
            </a:pPr>
            <a:endParaRPr lang="tr-TR" sz="2000" dirty="0">
              <a:solidFill>
                <a:srgbClr val="002060"/>
              </a:solidFill>
            </a:endParaRPr>
          </a:p>
        </p:txBody>
      </p:sp>
    </p:spTree>
    <p:extLst>
      <p:ext uri="{BB962C8B-B14F-4D97-AF65-F5344CB8AC3E}">
        <p14:creationId xmlns:p14="http://schemas.microsoft.com/office/powerpoint/2010/main" val="421050601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1075</TotalTime>
  <Words>4485</Words>
  <Application>Microsoft Office PowerPoint</Application>
  <PresentationFormat>Ekran Gösterisi (4:3)</PresentationFormat>
  <Paragraphs>341</Paragraphs>
  <Slides>55</Slides>
  <Notes>23</Notes>
  <HiddenSlides>0</HiddenSlides>
  <MMClips>0</MMClips>
  <ScaleCrop>false</ScaleCrop>
  <HeadingPairs>
    <vt:vector size="4" baseType="variant">
      <vt:variant>
        <vt:lpstr>Tema</vt:lpstr>
      </vt:variant>
      <vt:variant>
        <vt:i4>1</vt:i4>
      </vt:variant>
      <vt:variant>
        <vt:lpstr>Slayt Başlıkları</vt:lpstr>
      </vt:variant>
      <vt:variant>
        <vt:i4>55</vt:i4>
      </vt:variant>
    </vt:vector>
  </HeadingPairs>
  <TitlesOfParts>
    <vt:vector size="56" baseType="lpstr">
      <vt:lpstr>Hava Akımı</vt:lpstr>
      <vt:lpstr>Yerel Yönetimler Mevzuat  SUNUMU </vt:lpstr>
      <vt:lpstr>      </vt:lpstr>
      <vt:lpstr>PowerPoint Sunusu</vt:lpstr>
      <vt:lpstr> GÖREV PAYLAŞIMINA DAİR HUKUKİ DÜZENLEMELER </vt:lpstr>
      <vt:lpstr>GÖREV PAYLAŞIMINA DAİR HUKUKİ DÜZENLEMELER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YEREL YÖNETİMLER GENEL MÜDÜRLÜĞÜNÜN SORUMLU OLDUĞU YUKARIDA SIRALANAN MEVZUAT VE GENEL GÖREVLERDEN BAZILARI AŞAĞIDA ANA BAŞLIKLAR HALİNDE SIRALANMIŞTIR </vt:lpstr>
      <vt:lpstr>PowerPoint Sunusu</vt:lpstr>
      <vt:lpstr>YEREL YÖNETİMLER GENEL MÜDÜRLÜĞÜNÜN ÇALIŞMA YÖNERGESİNDEKİ GÖREV DAĞILIMI</vt:lpstr>
      <vt:lpstr>YEREL YÖNETİMLER ŞUBE MÜDÜRLÜĞÜNÜN GÖREVLERİ AŞAĞIDA 4 ANA BAŞLIK ALTINDA ÖZETLENMİŞTİR</vt:lpstr>
      <vt:lpstr>ÇEVRE VE ŞEHİRCİLİK BAKANLIĞI’NIN SORUMLU OLDUĞU MEVZUAT</vt:lpstr>
      <vt:lpstr>PowerPoint Sunusu</vt:lpstr>
      <vt:lpstr>PowerPoint Sunusu</vt:lpstr>
      <vt:lpstr>PowerPoint Sunusu</vt:lpstr>
      <vt:lpstr>PowerPoint Sunusu</vt:lpstr>
      <vt:lpstr>PowerPoint Sunusu</vt:lpstr>
      <vt:lpstr>PowerPoint Sunusu</vt:lpstr>
      <vt:lpstr>PowerPoint Sunusu</vt:lpstr>
      <vt:lpstr>PowerPoint Sunusu</vt:lpstr>
      <vt:lpstr>Ek-1 Listede Yer Alan Görevler</vt:lpstr>
      <vt:lpstr>EK-1 LİSTE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YEREL YÖNETİMLER GENEL MÜDÜRLÜĞÜ GÖREVLERİ</dc:title>
  <dc:creator>Ramazan Ümit İspir</dc:creator>
  <cp:lastModifiedBy>Ramazan Ümit İspir</cp:lastModifiedBy>
  <cp:revision>113</cp:revision>
  <dcterms:created xsi:type="dcterms:W3CDTF">2018-12-07T07:05:51Z</dcterms:created>
  <dcterms:modified xsi:type="dcterms:W3CDTF">2019-05-03T06:08:31Z</dcterms:modified>
</cp:coreProperties>
</file>