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66"/>
  </p:notesMasterIdLst>
  <p:sldIdLst>
    <p:sldId id="256" r:id="rId3"/>
    <p:sldId id="535" r:id="rId4"/>
    <p:sldId id="559" r:id="rId5"/>
    <p:sldId id="512" r:id="rId6"/>
    <p:sldId id="581" r:id="rId7"/>
    <p:sldId id="513" r:id="rId8"/>
    <p:sldId id="514" r:id="rId9"/>
    <p:sldId id="520" r:id="rId10"/>
    <p:sldId id="526" r:id="rId11"/>
    <p:sldId id="530" r:id="rId12"/>
    <p:sldId id="529" r:id="rId13"/>
    <p:sldId id="516" r:id="rId14"/>
    <p:sldId id="517" r:id="rId15"/>
    <p:sldId id="582" r:id="rId16"/>
    <p:sldId id="583" r:id="rId17"/>
    <p:sldId id="584" r:id="rId18"/>
    <p:sldId id="585" r:id="rId19"/>
    <p:sldId id="586" r:id="rId20"/>
    <p:sldId id="587" r:id="rId21"/>
    <p:sldId id="522" r:id="rId22"/>
    <p:sldId id="523" r:id="rId23"/>
    <p:sldId id="580" r:id="rId24"/>
    <p:sldId id="531" r:id="rId25"/>
    <p:sldId id="532" r:id="rId26"/>
    <p:sldId id="536" r:id="rId27"/>
    <p:sldId id="539" r:id="rId28"/>
    <p:sldId id="540" r:id="rId29"/>
    <p:sldId id="537" r:id="rId30"/>
    <p:sldId id="542" r:id="rId31"/>
    <p:sldId id="547" r:id="rId32"/>
    <p:sldId id="611" r:id="rId33"/>
    <p:sldId id="612" r:id="rId34"/>
    <p:sldId id="548" r:id="rId35"/>
    <p:sldId id="576" r:id="rId36"/>
    <p:sldId id="549" r:id="rId37"/>
    <p:sldId id="579" r:id="rId38"/>
    <p:sldId id="577" r:id="rId39"/>
    <p:sldId id="578" r:id="rId40"/>
    <p:sldId id="550" r:id="rId41"/>
    <p:sldId id="495" r:id="rId42"/>
    <p:sldId id="502" r:id="rId43"/>
    <p:sldId id="558" r:id="rId44"/>
    <p:sldId id="563" r:id="rId45"/>
    <p:sldId id="597" r:id="rId46"/>
    <p:sldId id="599" r:id="rId47"/>
    <p:sldId id="598" r:id="rId48"/>
    <p:sldId id="595" r:id="rId49"/>
    <p:sldId id="600" r:id="rId50"/>
    <p:sldId id="591" r:id="rId51"/>
    <p:sldId id="560" r:id="rId52"/>
    <p:sldId id="562" r:id="rId53"/>
    <p:sldId id="564" r:id="rId54"/>
    <p:sldId id="602" r:id="rId55"/>
    <p:sldId id="604" r:id="rId56"/>
    <p:sldId id="605" r:id="rId57"/>
    <p:sldId id="606" r:id="rId58"/>
    <p:sldId id="565" r:id="rId59"/>
    <p:sldId id="601" r:id="rId60"/>
    <p:sldId id="609" r:id="rId61"/>
    <p:sldId id="613" r:id="rId62"/>
    <p:sldId id="614" r:id="rId63"/>
    <p:sldId id="615" r:id="rId64"/>
    <p:sldId id="475" r:id="rId65"/>
  </p:sldIdLst>
  <p:sldSz cx="9144000" cy="6858000" type="screen4x3"/>
  <p:notesSz cx="9144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0E17B087-C072-422B-A42A-17310FF060D5}">
          <p14:sldIdLst>
            <p14:sldId id="256"/>
            <p14:sldId id="535"/>
            <p14:sldId id="559"/>
            <p14:sldId id="512"/>
            <p14:sldId id="581"/>
            <p14:sldId id="513"/>
            <p14:sldId id="514"/>
            <p14:sldId id="520"/>
            <p14:sldId id="526"/>
            <p14:sldId id="530"/>
            <p14:sldId id="529"/>
            <p14:sldId id="516"/>
            <p14:sldId id="517"/>
            <p14:sldId id="582"/>
            <p14:sldId id="583"/>
            <p14:sldId id="584"/>
            <p14:sldId id="585"/>
            <p14:sldId id="586"/>
            <p14:sldId id="587"/>
            <p14:sldId id="522"/>
            <p14:sldId id="523"/>
            <p14:sldId id="580"/>
            <p14:sldId id="531"/>
            <p14:sldId id="532"/>
            <p14:sldId id="536"/>
            <p14:sldId id="539"/>
            <p14:sldId id="540"/>
            <p14:sldId id="537"/>
            <p14:sldId id="542"/>
            <p14:sldId id="547"/>
            <p14:sldId id="611"/>
            <p14:sldId id="612"/>
            <p14:sldId id="548"/>
            <p14:sldId id="576"/>
            <p14:sldId id="549"/>
            <p14:sldId id="579"/>
            <p14:sldId id="577"/>
            <p14:sldId id="578"/>
            <p14:sldId id="550"/>
            <p14:sldId id="495"/>
            <p14:sldId id="502"/>
            <p14:sldId id="558"/>
            <p14:sldId id="563"/>
            <p14:sldId id="597"/>
            <p14:sldId id="599"/>
            <p14:sldId id="598"/>
            <p14:sldId id="595"/>
            <p14:sldId id="600"/>
            <p14:sldId id="591"/>
            <p14:sldId id="560"/>
            <p14:sldId id="562"/>
            <p14:sldId id="564"/>
            <p14:sldId id="602"/>
            <p14:sldId id="604"/>
            <p14:sldId id="605"/>
            <p14:sldId id="606"/>
            <p14:sldId id="565"/>
            <p14:sldId id="601"/>
            <p14:sldId id="609"/>
            <p14:sldId id="613"/>
            <p14:sldId id="614"/>
            <p14:sldId id="615"/>
          </p14:sldIdLst>
        </p14:section>
        <p14:section name="Başlıksız Bölüm" id="{4C2B7A37-A0B2-4254-BBC2-D929D8BB1D87}">
          <p14:sldIdLst>
            <p14:sldId id="475"/>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uk Tari" initials="FT" lastIdx="1" clrIdx="0">
    <p:extLst>
      <p:ext uri="{19B8F6BF-5375-455C-9EA6-DF929625EA0E}">
        <p15:presenceInfo xmlns:p15="http://schemas.microsoft.com/office/powerpoint/2012/main" userId="S-1-5-21-1210653227-1550178159-501392459-886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84186" autoAdjust="0"/>
  </p:normalViewPr>
  <p:slideViewPr>
    <p:cSldViewPr>
      <p:cViewPr varScale="1">
        <p:scale>
          <a:sx n="97" d="100"/>
          <a:sy n="97" d="100"/>
        </p:scale>
        <p:origin x="1962"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05F2479-DF6D-4531-AC52-35C91BFFD660}" type="datetimeFigureOut">
              <a:rPr lang="tr-TR" smtClean="0"/>
              <a:t>1.07.2024</a:t>
            </a:fld>
            <a:endParaRPr lang="tr-TR"/>
          </a:p>
        </p:txBody>
      </p:sp>
      <p:sp>
        <p:nvSpPr>
          <p:cNvPr id="4" name="Slayt Görüntüsü Yer Tutucusu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0A5E852-AB5E-496E-A2A0-2EAC6EC0A571}" type="slidenum">
              <a:rPr lang="tr-TR" smtClean="0"/>
              <a:t>‹#›</a:t>
            </a:fld>
            <a:endParaRPr lang="tr-TR"/>
          </a:p>
        </p:txBody>
      </p:sp>
    </p:spTree>
    <p:extLst>
      <p:ext uri="{BB962C8B-B14F-4D97-AF65-F5344CB8AC3E}">
        <p14:creationId xmlns:p14="http://schemas.microsoft.com/office/powerpoint/2010/main" val="427912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5E852-AB5E-496E-A2A0-2EAC6EC0A571}" type="slidenum">
              <a:rPr lang="tr-TR" smtClean="0"/>
              <a:t>7</a:t>
            </a:fld>
            <a:endParaRPr lang="tr-TR"/>
          </a:p>
        </p:txBody>
      </p:sp>
    </p:spTree>
    <p:extLst>
      <p:ext uri="{BB962C8B-B14F-4D97-AF65-F5344CB8AC3E}">
        <p14:creationId xmlns:p14="http://schemas.microsoft.com/office/powerpoint/2010/main" val="196916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5E852-AB5E-496E-A2A0-2EAC6EC0A571}" type="slidenum">
              <a:rPr lang="tr-TR" smtClean="0"/>
              <a:t>12</a:t>
            </a:fld>
            <a:endParaRPr lang="tr-TR"/>
          </a:p>
        </p:txBody>
      </p:sp>
    </p:spTree>
    <p:extLst>
      <p:ext uri="{BB962C8B-B14F-4D97-AF65-F5344CB8AC3E}">
        <p14:creationId xmlns:p14="http://schemas.microsoft.com/office/powerpoint/2010/main" val="227559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4" name="Holder 4"/>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extLst>
      <p:ext uri="{BB962C8B-B14F-4D97-AF65-F5344CB8AC3E}">
        <p14:creationId xmlns:p14="http://schemas.microsoft.com/office/powerpoint/2010/main" val="328840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F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u="heavy">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F0000"/>
                </a:solidFill>
                <a:latin typeface="Calibri"/>
                <a:cs typeface="Calibri"/>
              </a:defRPr>
            </a:lvl1pPr>
          </a:lstStyle>
          <a:p>
            <a:endParaRPr/>
          </a:p>
        </p:txBody>
      </p:sp>
      <p:sp>
        <p:nvSpPr>
          <p:cNvPr id="3" name="Holder 3"/>
          <p:cNvSpPr>
            <a:spLocks noGrp="1"/>
          </p:cNvSpPr>
          <p:nvPr>
            <p:ph sz="half" idx="2"/>
          </p:nvPr>
        </p:nvSpPr>
        <p:spPr>
          <a:xfrm>
            <a:off x="630173" y="2314194"/>
            <a:ext cx="3708400" cy="37858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7" name="Holder 7"/>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5" name="Holder 5"/>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4" name="Holder 4"/>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extLst>
      <p:ext uri="{BB962C8B-B14F-4D97-AF65-F5344CB8AC3E}">
        <p14:creationId xmlns:p14="http://schemas.microsoft.com/office/powerpoint/2010/main" val="61510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extLst>
      <p:ext uri="{BB962C8B-B14F-4D97-AF65-F5344CB8AC3E}">
        <p14:creationId xmlns:p14="http://schemas.microsoft.com/office/powerpoint/2010/main" val="2170459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7" name="Holder 7"/>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extLst>
      <p:ext uri="{BB962C8B-B14F-4D97-AF65-F5344CB8AC3E}">
        <p14:creationId xmlns:p14="http://schemas.microsoft.com/office/powerpoint/2010/main" val="259808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7/1/2024</a:t>
            </a:fld>
            <a:endParaRPr lang="en-US"/>
          </a:p>
        </p:txBody>
      </p:sp>
      <p:sp>
        <p:nvSpPr>
          <p:cNvPr id="5" name="Holder 5"/>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extLst>
      <p:ext uri="{BB962C8B-B14F-4D97-AF65-F5344CB8AC3E}">
        <p14:creationId xmlns:p14="http://schemas.microsoft.com/office/powerpoint/2010/main" val="2631452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79831" y="6452615"/>
            <a:ext cx="8641080" cy="0"/>
          </a:xfrm>
          <a:custGeom>
            <a:avLst/>
            <a:gdLst/>
            <a:ahLst/>
            <a:cxnLst/>
            <a:rect l="l" t="t" r="r" b="b"/>
            <a:pathLst>
              <a:path w="8641080">
                <a:moveTo>
                  <a:pt x="0" y="0"/>
                </a:moveTo>
                <a:lnTo>
                  <a:pt x="8640699" y="0"/>
                </a:lnTo>
              </a:path>
            </a:pathLst>
          </a:custGeom>
          <a:ln w="6096">
            <a:solidFill>
              <a:srgbClr val="333E50"/>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146304" y="67056"/>
            <a:ext cx="3212592" cy="850392"/>
          </a:xfrm>
          <a:prstGeom prst="rect">
            <a:avLst/>
          </a:prstGeom>
        </p:spPr>
      </p:pic>
      <p:sp>
        <p:nvSpPr>
          <p:cNvPr id="2" name="Holder 2"/>
          <p:cNvSpPr>
            <a:spLocks noGrp="1"/>
          </p:cNvSpPr>
          <p:nvPr>
            <p:ph type="title"/>
          </p:nvPr>
        </p:nvSpPr>
        <p:spPr>
          <a:xfrm>
            <a:off x="2210815" y="1302766"/>
            <a:ext cx="4722368" cy="452119"/>
          </a:xfrm>
          <a:prstGeom prst="rect">
            <a:avLst/>
          </a:prstGeom>
        </p:spPr>
        <p:txBody>
          <a:bodyPr wrap="square" lIns="0" tIns="0" rIns="0" bIns="0">
            <a:spAutoFit/>
          </a:bodyPr>
          <a:lstStyle>
            <a:lvl1pPr>
              <a:defRPr sz="2800" b="1" i="0">
                <a:solidFill>
                  <a:srgbClr val="FF0000"/>
                </a:solidFill>
                <a:latin typeface="Calibri"/>
                <a:cs typeface="Calibri"/>
              </a:defRPr>
            </a:lvl1pPr>
          </a:lstStyle>
          <a:p>
            <a:endParaRPr/>
          </a:p>
        </p:txBody>
      </p:sp>
      <p:sp>
        <p:nvSpPr>
          <p:cNvPr id="3" name="Holder 3"/>
          <p:cNvSpPr>
            <a:spLocks noGrp="1"/>
          </p:cNvSpPr>
          <p:nvPr>
            <p:ph type="body" idx="1"/>
          </p:nvPr>
        </p:nvSpPr>
        <p:spPr>
          <a:xfrm>
            <a:off x="481685" y="1929765"/>
            <a:ext cx="8180628" cy="2952750"/>
          </a:xfrm>
          <a:prstGeom prst="rect">
            <a:avLst/>
          </a:prstGeom>
        </p:spPr>
        <p:txBody>
          <a:bodyPr wrap="square" lIns="0" tIns="0" rIns="0" bIns="0">
            <a:spAutoFit/>
          </a:bodyPr>
          <a:lstStyle>
            <a:lvl1pPr>
              <a:defRPr sz="2400" b="0" i="0" u="heavy">
                <a:solidFill>
                  <a:schemeClr val="tx1"/>
                </a:solidFill>
                <a:latin typeface="Calibri"/>
                <a:cs typeface="Calibri"/>
              </a:defRPr>
            </a:lvl1pPr>
          </a:lstStyle>
          <a:p>
            <a:endParaRPr/>
          </a:p>
        </p:txBody>
      </p:sp>
      <p:sp>
        <p:nvSpPr>
          <p:cNvPr id="4" name="Holder 4"/>
          <p:cNvSpPr>
            <a:spLocks noGrp="1"/>
          </p:cNvSpPr>
          <p:nvPr>
            <p:ph type="ftr" sz="quarter" idx="5"/>
          </p:nvPr>
        </p:nvSpPr>
        <p:spPr>
          <a:xfrm>
            <a:off x="3361690" y="6479844"/>
            <a:ext cx="2420620" cy="140334"/>
          </a:xfrm>
          <a:prstGeom prst="rect">
            <a:avLst/>
          </a:prstGeom>
        </p:spPr>
        <p:txBody>
          <a:bodyPr wrap="square" lIns="0" tIns="0" rIns="0" bIns="0">
            <a:spAutoFit/>
          </a:bodyPr>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7/1/2024</a:t>
            </a:fld>
            <a:endParaRPr lang="en-US"/>
          </a:p>
        </p:txBody>
      </p:sp>
      <p:sp>
        <p:nvSpPr>
          <p:cNvPr id="6" name="Holder 6"/>
          <p:cNvSpPr>
            <a:spLocks noGrp="1"/>
          </p:cNvSpPr>
          <p:nvPr>
            <p:ph type="sldNum" sz="quarter" idx="7"/>
          </p:nvPr>
        </p:nvSpPr>
        <p:spPr>
          <a:xfrm>
            <a:off x="8269858" y="6479844"/>
            <a:ext cx="192404" cy="140334"/>
          </a:xfrm>
          <a:prstGeom prst="rect">
            <a:avLst/>
          </a:prstGeom>
        </p:spPr>
        <p:txBody>
          <a:bodyPr wrap="square" lIns="0" tIns="0" rIns="0" bIns="0">
            <a:spAutoFit/>
          </a:bodyPr>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79831" y="6452615"/>
            <a:ext cx="8641080" cy="0"/>
          </a:xfrm>
          <a:custGeom>
            <a:avLst/>
            <a:gdLst/>
            <a:ahLst/>
            <a:cxnLst/>
            <a:rect l="l" t="t" r="r" b="b"/>
            <a:pathLst>
              <a:path w="8641080">
                <a:moveTo>
                  <a:pt x="0" y="0"/>
                </a:moveTo>
                <a:lnTo>
                  <a:pt x="8640699" y="0"/>
                </a:lnTo>
              </a:path>
            </a:pathLst>
          </a:custGeom>
          <a:ln w="6096">
            <a:solidFill>
              <a:srgbClr val="333E50"/>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146304" y="67056"/>
            <a:ext cx="3211068" cy="851916"/>
          </a:xfrm>
          <a:prstGeom prst="rect">
            <a:avLst/>
          </a:prstGeom>
        </p:spPr>
      </p:pic>
      <p:sp>
        <p:nvSpPr>
          <p:cNvPr id="2" name="Holder 2"/>
          <p:cNvSpPr>
            <a:spLocks noGrp="1"/>
          </p:cNvSpPr>
          <p:nvPr>
            <p:ph type="title"/>
          </p:nvPr>
        </p:nvSpPr>
        <p:spPr>
          <a:xfrm>
            <a:off x="3457702" y="985520"/>
            <a:ext cx="1938654" cy="574040"/>
          </a:xfrm>
          <a:prstGeom prst="rect">
            <a:avLst/>
          </a:prstGeom>
        </p:spPr>
        <p:txBody>
          <a:bodyPr wrap="square" lIns="0" tIns="0" rIns="0" bIns="0">
            <a:spAutoFit/>
          </a:bodyPr>
          <a:lstStyle>
            <a:lvl1pPr>
              <a:defRPr sz="3600" b="1" i="0">
                <a:solidFill>
                  <a:srgbClr val="FF0000"/>
                </a:solidFill>
                <a:latin typeface="Calibri"/>
                <a:cs typeface="Calibri"/>
              </a:defRPr>
            </a:lvl1pPr>
          </a:lstStyle>
          <a:p>
            <a:endParaRPr/>
          </a:p>
        </p:txBody>
      </p:sp>
      <p:sp>
        <p:nvSpPr>
          <p:cNvPr id="3" name="Holder 3"/>
          <p:cNvSpPr>
            <a:spLocks noGrp="1"/>
          </p:cNvSpPr>
          <p:nvPr>
            <p:ph type="body" idx="1"/>
          </p:nvPr>
        </p:nvSpPr>
        <p:spPr>
          <a:xfrm>
            <a:off x="317500" y="1546225"/>
            <a:ext cx="8625205" cy="47529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361690" y="6479844"/>
            <a:ext cx="2420620" cy="140334"/>
          </a:xfrm>
          <a:prstGeom prst="rect">
            <a:avLst/>
          </a:prstGeom>
        </p:spPr>
        <p:txBody>
          <a:bodyPr wrap="square" lIns="0" tIns="0" rIns="0" bIns="0">
            <a:spAutoFit/>
          </a:bodyPr>
          <a:lstStyle>
            <a:lvl1pPr>
              <a:defRPr sz="900" b="0" i="0">
                <a:solidFill>
                  <a:srgbClr val="888888"/>
                </a:solidFill>
                <a:latin typeface="Calibri"/>
                <a:cs typeface="Calibri"/>
              </a:defRPr>
            </a:lvl1pPr>
          </a:lstStyle>
          <a:p>
            <a:pPr marL="12700">
              <a:lnSpc>
                <a:spcPts val="955"/>
              </a:lnSpc>
            </a:pPr>
            <a:r>
              <a:rPr spc="-5" dirty="0"/>
              <a:t>PİYASA</a:t>
            </a:r>
            <a:r>
              <a:rPr spc="-10" dirty="0"/>
              <a:t> </a:t>
            </a:r>
            <a:r>
              <a:rPr spc="-5" dirty="0"/>
              <a:t>GÖZETİMİ</a:t>
            </a:r>
            <a:r>
              <a:rPr spc="-10" dirty="0"/>
              <a:t> </a:t>
            </a:r>
            <a:r>
              <a:rPr dirty="0"/>
              <a:t>VE</a:t>
            </a:r>
            <a:r>
              <a:rPr spc="-10" dirty="0"/>
              <a:t> </a:t>
            </a:r>
            <a:r>
              <a:rPr spc="-5" dirty="0"/>
              <a:t>DENETİMİ</a:t>
            </a:r>
            <a:r>
              <a:rPr spc="-20" dirty="0"/>
              <a:t> </a:t>
            </a:r>
            <a:r>
              <a:rPr spc="-5" dirty="0"/>
              <a:t>ŞUBE</a:t>
            </a:r>
            <a:r>
              <a:rPr spc="-10" dirty="0"/>
              <a:t> </a:t>
            </a:r>
            <a:r>
              <a:rPr spc="-5" dirty="0"/>
              <a:t>MÜDÜRLÜĞÜ</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7/1/2024</a:t>
            </a:fld>
            <a:endParaRPr lang="en-US"/>
          </a:p>
        </p:txBody>
      </p:sp>
      <p:sp>
        <p:nvSpPr>
          <p:cNvPr id="6" name="Holder 6"/>
          <p:cNvSpPr>
            <a:spLocks noGrp="1"/>
          </p:cNvSpPr>
          <p:nvPr>
            <p:ph type="sldNum" sz="quarter" idx="7"/>
          </p:nvPr>
        </p:nvSpPr>
        <p:spPr>
          <a:xfrm>
            <a:off x="8269858" y="6479844"/>
            <a:ext cx="192404" cy="140334"/>
          </a:xfrm>
          <a:prstGeom prst="rect">
            <a:avLst/>
          </a:prstGeom>
        </p:spPr>
        <p:txBody>
          <a:bodyPr wrap="square" lIns="0" tIns="0" rIns="0" bIns="0">
            <a:spAutoFit/>
          </a:bodyPr>
          <a:lstStyle>
            <a:lvl1pPr>
              <a:defRPr sz="900" b="0" i="0">
                <a:solidFill>
                  <a:srgbClr val="888888"/>
                </a:solidFill>
                <a:latin typeface="Calibri"/>
                <a:cs typeface="Calibri"/>
              </a:defRPr>
            </a:lvl1pPr>
          </a:lstStyle>
          <a:p>
            <a:pPr marL="38100">
              <a:lnSpc>
                <a:spcPts val="955"/>
              </a:lnSpc>
            </a:pPr>
            <a:fld id="{81D60167-4931-47E6-BA6A-407CBD079E47}" type="slidenum">
              <a:rPr dirty="0"/>
              <a:t>‹#›</a:t>
            </a:fld>
            <a:endParaRPr dirty="0"/>
          </a:p>
        </p:txBody>
      </p:sp>
    </p:spTree>
    <p:extLst>
      <p:ext uri="{BB962C8B-B14F-4D97-AF65-F5344CB8AC3E}">
        <p14:creationId xmlns:p14="http://schemas.microsoft.com/office/powerpoint/2010/main" val="1580023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mailto:karagoz.fatih@csb.gov.tr"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8" name="object 4"/>
          <p:cNvSpPr txBox="1"/>
          <p:nvPr/>
        </p:nvSpPr>
        <p:spPr>
          <a:xfrm>
            <a:off x="8353170" y="6451193"/>
            <a:ext cx="333630" cy="151323"/>
          </a:xfrm>
          <a:prstGeom prst="rect">
            <a:avLst/>
          </a:prstGeom>
        </p:spPr>
        <p:txBody>
          <a:bodyPr vert="horz" wrap="square" lIns="0" tIns="12700" rIns="0" bIns="0" rtlCol="0">
            <a:spAutoFit/>
          </a:bodyPr>
          <a:lstStyle/>
          <a:p>
            <a:pPr marL="12700">
              <a:lnSpc>
                <a:spcPct val="100000"/>
              </a:lnSpc>
              <a:spcBef>
                <a:spcPts val="100"/>
              </a:spcBef>
            </a:pPr>
            <a:r>
              <a:rPr lang="tr-TR" sz="900" dirty="0">
                <a:solidFill>
                  <a:srgbClr val="888888"/>
                </a:solidFill>
                <a:latin typeface="Calibri"/>
                <a:cs typeface="Calibri"/>
              </a:rPr>
              <a:t>1</a:t>
            </a:r>
            <a:endParaRPr sz="900" dirty="0">
              <a:latin typeface="Calibri"/>
              <a:cs typeface="Calibri"/>
            </a:endParaRPr>
          </a:p>
        </p:txBody>
      </p:sp>
      <p:pic>
        <p:nvPicPr>
          <p:cNvPr id="9" name="Picture 1"/>
          <p:cNvPicPr>
            <a:picLocks noChangeAspect="1" noChangeArrowheads="1"/>
          </p:cNvPicPr>
          <p:nvPr/>
        </p:nvPicPr>
        <p:blipFill>
          <a:blip r:embed="rId2" cstate="print"/>
          <a:srcRect/>
          <a:stretch>
            <a:fillRect/>
          </a:stretch>
        </p:blipFill>
        <p:spPr bwMode="auto">
          <a:xfrm>
            <a:off x="35169" y="5211084"/>
            <a:ext cx="9108831" cy="1268760"/>
          </a:xfrm>
          <a:prstGeom prst="rect">
            <a:avLst/>
          </a:prstGeom>
          <a:ln>
            <a:noFill/>
          </a:ln>
          <a:effectLst>
            <a:softEdge rad="112500"/>
          </a:effectLst>
        </p:spPr>
      </p:pic>
      <p:sp>
        <p:nvSpPr>
          <p:cNvPr id="2" name="Unvan 1"/>
          <p:cNvSpPr>
            <a:spLocks noGrp="1"/>
          </p:cNvSpPr>
          <p:nvPr>
            <p:ph type="title"/>
          </p:nvPr>
        </p:nvSpPr>
        <p:spPr>
          <a:xfrm>
            <a:off x="381000" y="2452418"/>
            <a:ext cx="8686800" cy="861774"/>
          </a:xfrm>
        </p:spPr>
        <p:txBody>
          <a:bodyPr/>
          <a:lstStyle/>
          <a:p>
            <a:r>
              <a:rPr lang="tr-TR" dirty="0" smtClean="0"/>
              <a:t/>
            </a:r>
            <a:br>
              <a:rPr lang="tr-TR" dirty="0" smtClean="0"/>
            </a:br>
            <a:r>
              <a:rPr lang="tr-TR" dirty="0" smtClean="0"/>
              <a:t>                YAPI MALZEMELERİNDE GÜVENLİ ÜRÜN</a:t>
            </a:r>
            <a:endParaRPr lang="tr-TR" sz="2400" dirty="0">
              <a:solidFill>
                <a:srgbClr val="0070C0"/>
              </a:solidFill>
            </a:endParaRPr>
          </a:p>
        </p:txBody>
      </p:sp>
      <p:sp>
        <p:nvSpPr>
          <p:cNvPr id="7" name="Dikdörtgen 6"/>
          <p:cNvSpPr/>
          <p:nvPr/>
        </p:nvSpPr>
        <p:spPr>
          <a:xfrm>
            <a:off x="2210815" y="3886200"/>
            <a:ext cx="4757537" cy="1449628"/>
          </a:xfrm>
          <a:prstGeom prst="rect">
            <a:avLst/>
          </a:prstGeom>
        </p:spPr>
        <p:txBody>
          <a:bodyPr wrap="square">
            <a:spAutoFit/>
          </a:bodyPr>
          <a:lstStyle/>
          <a:p>
            <a:pPr algn="ctr">
              <a:lnSpc>
                <a:spcPct val="90000"/>
              </a:lnSpc>
              <a:defRPr/>
            </a:pPr>
            <a:r>
              <a:rPr lang="tr-TR" b="1" dirty="0">
                <a:solidFill>
                  <a:schemeClr val="tx2">
                    <a:lumMod val="75000"/>
                  </a:schemeClr>
                </a:solidFill>
                <a:cs typeface="Arial" charset="0"/>
              </a:rPr>
              <a:t>T.C.</a:t>
            </a:r>
          </a:p>
          <a:p>
            <a:pPr algn="ctr">
              <a:defRPr/>
            </a:pPr>
            <a:r>
              <a:rPr lang="tr-TR" b="1" dirty="0" smtClean="0">
                <a:solidFill>
                  <a:srgbClr val="002060"/>
                </a:solidFill>
                <a:effectLst>
                  <a:outerShdw blurRad="38100" dist="38100" dir="2700000" algn="tl">
                    <a:srgbClr val="C0C0C0"/>
                  </a:outerShdw>
                </a:effectLst>
                <a:cs typeface="Arial" charset="0"/>
              </a:rPr>
              <a:t>Bursa Valiliği </a:t>
            </a:r>
            <a:endParaRPr lang="tr-TR" b="1" dirty="0">
              <a:solidFill>
                <a:srgbClr val="002060"/>
              </a:solidFill>
              <a:effectLst>
                <a:outerShdw blurRad="38100" dist="38100" dir="2700000" algn="tl">
                  <a:srgbClr val="C0C0C0"/>
                </a:outerShdw>
              </a:effectLst>
              <a:cs typeface="Arial" charset="0"/>
            </a:endParaRPr>
          </a:p>
          <a:p>
            <a:pPr algn="ctr">
              <a:defRPr/>
            </a:pPr>
            <a:r>
              <a:rPr lang="tr-TR" b="1" dirty="0" smtClean="0">
                <a:solidFill>
                  <a:srgbClr val="002060"/>
                </a:solidFill>
                <a:effectLst>
                  <a:outerShdw blurRad="38100" dist="38100" dir="2700000" algn="tl">
                    <a:srgbClr val="C0C0C0"/>
                  </a:outerShdw>
                </a:effectLst>
                <a:cs typeface="Arial" charset="0"/>
              </a:rPr>
              <a:t>Çevre, Şehircilik ve İklim Değişikliği </a:t>
            </a:r>
            <a:r>
              <a:rPr lang="tr-TR" b="1" dirty="0">
                <a:solidFill>
                  <a:srgbClr val="002060"/>
                </a:solidFill>
                <a:effectLst>
                  <a:outerShdw blurRad="38100" dist="38100" dir="2700000" algn="tl">
                    <a:srgbClr val="C0C0C0"/>
                  </a:outerShdw>
                </a:effectLst>
                <a:cs typeface="Arial" charset="0"/>
              </a:rPr>
              <a:t>İl Müdürlüğü</a:t>
            </a:r>
          </a:p>
          <a:p>
            <a:pPr algn="ctr">
              <a:defRPr/>
            </a:pPr>
            <a:r>
              <a:rPr lang="tr-TR" b="1" dirty="0">
                <a:solidFill>
                  <a:srgbClr val="002060"/>
                </a:solidFill>
                <a:effectLst>
                  <a:outerShdw blurRad="38100" dist="38100" dir="2700000" algn="tl">
                    <a:srgbClr val="C0C0C0"/>
                  </a:outerShdw>
                </a:effectLst>
                <a:cs typeface="Arial" charset="0"/>
              </a:rPr>
              <a:t> Yapı Malzemeleri Şube Müdürlüğü</a:t>
            </a:r>
          </a:p>
          <a:p>
            <a:pPr algn="ctr">
              <a:defRPr/>
            </a:pPr>
            <a:r>
              <a:rPr lang="tr-TR" b="1" dirty="0" smtClean="0">
                <a:solidFill>
                  <a:schemeClr val="tx2">
                    <a:lumMod val="75000"/>
                  </a:schemeClr>
                </a:solidFill>
                <a:cs typeface="Arial" charset="0"/>
              </a:rPr>
              <a:t>2024</a:t>
            </a:r>
            <a:endParaRPr lang="tr-TR" b="1" dirty="0">
              <a:solidFill>
                <a:schemeClr val="tx2">
                  <a:lumMod val="75000"/>
                </a:schemeClr>
              </a:solidFill>
              <a:cs typeface="Arial" charset="0"/>
            </a:endParaRPr>
          </a:p>
        </p:txBody>
      </p:sp>
      <p:pic>
        <p:nvPicPr>
          <p:cNvPr id="11" name="Resim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0"/>
            <a:ext cx="1447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81200" y="990600"/>
            <a:ext cx="5304155" cy="998350"/>
          </a:xfrm>
          <a:prstGeom prst="rect">
            <a:avLst/>
          </a:prstGeom>
        </p:spPr>
        <p:txBody>
          <a:bodyPr vert="horz" wrap="square" lIns="0" tIns="13335" rIns="0" bIns="0" rtlCol="0">
            <a:spAutoFit/>
          </a:bodyPr>
          <a:lstStyle/>
          <a:p>
            <a:pPr marL="12700" marR="5080" algn="ctr">
              <a:lnSpc>
                <a:spcPct val="100000"/>
              </a:lnSpc>
              <a:spcBef>
                <a:spcPts val="105"/>
              </a:spcBef>
            </a:pPr>
            <a:r>
              <a:rPr lang="tr-TR" sz="3200" spc="-55" dirty="0" smtClean="0">
                <a:solidFill>
                  <a:srgbClr val="00B0F0"/>
                </a:solidFill>
              </a:rPr>
              <a:t/>
            </a:r>
            <a:br>
              <a:rPr lang="tr-TR" sz="3200" spc="-55" dirty="0" smtClean="0">
                <a:solidFill>
                  <a:srgbClr val="00B0F0"/>
                </a:solidFill>
              </a:rPr>
            </a:br>
            <a:endParaRPr sz="3200" dirty="0">
              <a:solidFill>
                <a:srgbClr val="00B0F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9" name="Oval 11"/>
          <p:cNvSpPr>
            <a:spLocks noChangeArrowheads="1"/>
          </p:cNvSpPr>
          <p:nvPr/>
        </p:nvSpPr>
        <p:spPr bwMode="auto">
          <a:xfrm>
            <a:off x="1403350" y="981075"/>
            <a:ext cx="3024188" cy="7921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tr-TR" altLang="tr-TR" sz="2400" dirty="0">
                <a:solidFill>
                  <a:schemeClr val="bg1"/>
                </a:solidFill>
                <a:latin typeface="Comic Sans MS" panose="030F0702030302020204" pitchFamily="66" charset="0"/>
              </a:rPr>
              <a:t>Düzenlenmiş Alan</a:t>
            </a:r>
            <a:endParaRPr lang="en-US" altLang="tr-TR" sz="2400" dirty="0">
              <a:solidFill>
                <a:schemeClr val="bg1"/>
              </a:solidFill>
              <a:latin typeface="Comic Sans MS" panose="030F0702030302020204" pitchFamily="66" charset="0"/>
            </a:endParaRPr>
          </a:p>
        </p:txBody>
      </p:sp>
      <p:sp>
        <p:nvSpPr>
          <p:cNvPr id="10" name="Oval 9"/>
          <p:cNvSpPr>
            <a:spLocks noChangeArrowheads="1"/>
          </p:cNvSpPr>
          <p:nvPr/>
        </p:nvSpPr>
        <p:spPr bwMode="auto">
          <a:xfrm>
            <a:off x="5148263" y="981075"/>
            <a:ext cx="3024187" cy="7921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tr-TR" altLang="tr-TR" sz="2400">
                <a:solidFill>
                  <a:schemeClr val="bg1"/>
                </a:solidFill>
                <a:latin typeface="Comic Sans MS" panose="030F0702030302020204" pitchFamily="66" charset="0"/>
              </a:rPr>
              <a:t>Düzenlenmemiş Alan</a:t>
            </a:r>
            <a:endParaRPr lang="en-US" altLang="tr-TR" sz="2400">
              <a:solidFill>
                <a:schemeClr val="bg1"/>
              </a:solidFill>
              <a:latin typeface="Comic Sans MS" panose="030F0702030302020204" pitchFamily="66" charset="0"/>
            </a:endParaRPr>
          </a:p>
        </p:txBody>
      </p:sp>
      <p:sp>
        <p:nvSpPr>
          <p:cNvPr id="14" name="Rectangle 1027"/>
          <p:cNvSpPr>
            <a:spLocks noChangeArrowheads="1"/>
          </p:cNvSpPr>
          <p:nvPr/>
        </p:nvSpPr>
        <p:spPr bwMode="auto">
          <a:xfrm>
            <a:off x="539750" y="2187575"/>
            <a:ext cx="3887788"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lnSpc>
                <a:spcPct val="90000"/>
              </a:lnSpc>
              <a:spcBef>
                <a:spcPts val="700"/>
              </a:spcBef>
              <a:buClr>
                <a:schemeClr val="tx1"/>
              </a:buClr>
              <a:buFont typeface="Wingdings" pitchFamily="2" charset="2"/>
              <a:buChar char="§"/>
              <a:defRPr/>
            </a:pPr>
            <a:r>
              <a:rPr lang="tr-TR" sz="2600" dirty="0">
                <a:latin typeface="Corbel" pitchFamily="34" charset="0"/>
              </a:rPr>
              <a:t>AB tarafından çıkarılan bir mevzuat tarafından düzenlenen alandır,</a:t>
            </a:r>
          </a:p>
          <a:p>
            <a:pPr marL="342900" indent="-342900">
              <a:lnSpc>
                <a:spcPct val="90000"/>
              </a:lnSpc>
              <a:spcBef>
                <a:spcPts val="700"/>
              </a:spcBef>
              <a:buClr>
                <a:schemeClr val="tx1"/>
              </a:buClr>
              <a:buFont typeface="Wingdings" pitchFamily="2" charset="2"/>
              <a:buChar char="§"/>
              <a:defRPr/>
            </a:pPr>
            <a:r>
              <a:rPr lang="tr-TR" sz="2600" dirty="0">
                <a:latin typeface="Corbel" pitchFamily="34" charset="0"/>
              </a:rPr>
              <a:t>Bu alanda yer alan bir ürünün ticareti ortak AB mevzuatına uygun bir şekilde yapılmalıdır!</a:t>
            </a:r>
          </a:p>
          <a:p>
            <a:pPr>
              <a:lnSpc>
                <a:spcPct val="90000"/>
              </a:lnSpc>
              <a:spcBef>
                <a:spcPts val="700"/>
              </a:spcBef>
              <a:buClr>
                <a:schemeClr val="tx1"/>
              </a:buClr>
              <a:defRPr/>
            </a:pPr>
            <a:r>
              <a:rPr lang="tr-TR" dirty="0">
                <a:solidFill>
                  <a:srgbClr val="FF0000"/>
                </a:solidFill>
                <a:latin typeface="Comic Sans MS" pitchFamily="66" charset="0"/>
              </a:rPr>
              <a:t>                     </a:t>
            </a:r>
            <a:endParaRPr lang="tr-TR" sz="2600" dirty="0">
              <a:latin typeface="Corbel" pitchFamily="34" charset="0"/>
            </a:endParaRPr>
          </a:p>
        </p:txBody>
      </p:sp>
      <p:sp>
        <p:nvSpPr>
          <p:cNvPr id="15" name="Rectangle 3"/>
          <p:cNvSpPr>
            <a:spLocks noChangeArrowheads="1"/>
          </p:cNvSpPr>
          <p:nvPr/>
        </p:nvSpPr>
        <p:spPr bwMode="auto">
          <a:xfrm>
            <a:off x="4932363" y="1916113"/>
            <a:ext cx="3754437"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342900" indent="-342900">
              <a:lnSpc>
                <a:spcPct val="90000"/>
              </a:lnSpc>
              <a:spcBef>
                <a:spcPts val="700"/>
              </a:spcBef>
              <a:buClr>
                <a:schemeClr val="tx1"/>
              </a:buClr>
              <a:buFont typeface="Wingdings" pitchFamily="2" charset="2"/>
              <a:buChar char="§"/>
              <a:defRPr/>
            </a:pPr>
            <a:r>
              <a:rPr lang="tr-TR" sz="2600" dirty="0">
                <a:latin typeface="Corbel" pitchFamily="34" charset="0"/>
              </a:rPr>
              <a:t>AB’nin ortak mevzuatının bulunmadığı, ulusal mevzuat ile düzenlenen alandır, </a:t>
            </a:r>
          </a:p>
          <a:p>
            <a:pPr marL="342900" indent="-342900">
              <a:lnSpc>
                <a:spcPct val="90000"/>
              </a:lnSpc>
              <a:spcBef>
                <a:spcPts val="700"/>
              </a:spcBef>
              <a:buClr>
                <a:schemeClr val="tx1"/>
              </a:buClr>
              <a:buFont typeface="Wingdings" pitchFamily="2" charset="2"/>
              <a:buChar char="§"/>
              <a:defRPr/>
            </a:pPr>
            <a:r>
              <a:rPr lang="tr-TR" sz="2600" dirty="0">
                <a:latin typeface="Corbel" pitchFamily="34" charset="0"/>
              </a:rPr>
              <a:t>Üye ülkeler arasında ticaret        “</a:t>
            </a:r>
            <a:r>
              <a:rPr lang="tr-TR" sz="2600" dirty="0">
                <a:latin typeface="Corbel" pitchFamily="34" charset="0"/>
                <a:hlinkClick r:id="" action="ppaction://noaction"/>
              </a:rPr>
              <a:t>karşılıklı tanıma ilkesi</a:t>
            </a:r>
            <a:r>
              <a:rPr lang="tr-TR" sz="2600" dirty="0">
                <a:latin typeface="Corbel" pitchFamily="34" charset="0"/>
              </a:rPr>
              <a:t>” doğrultusunda gerçekleştirilir. </a:t>
            </a:r>
          </a:p>
          <a:p>
            <a:pPr>
              <a:lnSpc>
                <a:spcPct val="90000"/>
              </a:lnSpc>
              <a:spcBef>
                <a:spcPts val="700"/>
              </a:spcBef>
              <a:buClr>
                <a:schemeClr val="tx1"/>
              </a:buClr>
              <a:defRPr/>
            </a:pPr>
            <a:endParaRPr lang="tr-TR" sz="2600" dirty="0">
              <a:latin typeface="Corbel" pitchFamily="34" charset="0"/>
            </a:endParaRPr>
          </a:p>
        </p:txBody>
      </p:sp>
      <p:pic>
        <p:nvPicPr>
          <p:cNvPr id="16" name="Picture 6" descr="C:\Documents and Settings\cuneyt.akin\Belgelerim\Resimlerim\Ce-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006" y="5048084"/>
            <a:ext cx="1333193" cy="104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906" y="5047938"/>
            <a:ext cx="1335087"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4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81200" y="990600"/>
            <a:ext cx="5304155" cy="998350"/>
          </a:xfrm>
          <a:prstGeom prst="rect">
            <a:avLst/>
          </a:prstGeom>
        </p:spPr>
        <p:txBody>
          <a:bodyPr vert="horz" wrap="square" lIns="0" tIns="13335" rIns="0" bIns="0" rtlCol="0">
            <a:spAutoFit/>
          </a:bodyPr>
          <a:lstStyle/>
          <a:p>
            <a:pPr marL="12700" marR="5080" algn="ctr">
              <a:lnSpc>
                <a:spcPct val="100000"/>
              </a:lnSpc>
              <a:spcBef>
                <a:spcPts val="105"/>
              </a:spcBef>
            </a:pPr>
            <a:r>
              <a:rPr lang="tr-TR" sz="3200" spc="-55" dirty="0" smtClean="0">
                <a:solidFill>
                  <a:srgbClr val="00B0F0"/>
                </a:solidFill>
              </a:rPr>
              <a:t/>
            </a:r>
            <a:br>
              <a:rPr lang="tr-TR" sz="3200" spc="-55" dirty="0" smtClean="0">
                <a:solidFill>
                  <a:srgbClr val="00B0F0"/>
                </a:solidFill>
              </a:rPr>
            </a:br>
            <a:endParaRPr sz="3200" dirty="0">
              <a:solidFill>
                <a:srgbClr val="00B0F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9" name="Oval 11"/>
          <p:cNvSpPr>
            <a:spLocks noChangeArrowheads="1"/>
          </p:cNvSpPr>
          <p:nvPr/>
        </p:nvSpPr>
        <p:spPr bwMode="auto">
          <a:xfrm>
            <a:off x="1403350" y="981075"/>
            <a:ext cx="3024188" cy="7921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tr-TR" altLang="tr-TR" sz="2400" dirty="0" smtClean="0">
                <a:solidFill>
                  <a:schemeClr val="bg1"/>
                </a:solidFill>
                <a:latin typeface="Comic Sans MS" panose="030F0702030302020204" pitchFamily="66" charset="0"/>
              </a:rPr>
              <a:t>Onaylanmış Kuruluş</a:t>
            </a:r>
            <a:endParaRPr lang="en-US" altLang="tr-TR" sz="2400" dirty="0">
              <a:solidFill>
                <a:schemeClr val="bg1"/>
              </a:solidFill>
              <a:latin typeface="Comic Sans MS" panose="030F0702030302020204" pitchFamily="66" charset="0"/>
            </a:endParaRPr>
          </a:p>
        </p:txBody>
      </p:sp>
      <p:sp>
        <p:nvSpPr>
          <p:cNvPr id="10" name="Oval 9"/>
          <p:cNvSpPr>
            <a:spLocks noChangeArrowheads="1"/>
          </p:cNvSpPr>
          <p:nvPr/>
        </p:nvSpPr>
        <p:spPr bwMode="auto">
          <a:xfrm>
            <a:off x="5105399" y="990599"/>
            <a:ext cx="3581401" cy="782639"/>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tr-TR" altLang="tr-TR" sz="2000" dirty="0" smtClean="0">
                <a:solidFill>
                  <a:schemeClr val="bg1"/>
                </a:solidFill>
                <a:latin typeface="Comic Sans MS" panose="030F0702030302020204" pitchFamily="66" charset="0"/>
              </a:rPr>
              <a:t>Uygunluk Değerlendirme</a:t>
            </a:r>
          </a:p>
          <a:p>
            <a:pPr algn="ctr" eaLnBrk="1" hangingPunct="1"/>
            <a:r>
              <a:rPr lang="tr-TR" altLang="tr-TR" sz="2000" dirty="0" smtClean="0">
                <a:solidFill>
                  <a:schemeClr val="bg1"/>
                </a:solidFill>
                <a:latin typeface="Comic Sans MS" panose="030F0702030302020204" pitchFamily="66" charset="0"/>
              </a:rPr>
              <a:t>kuruluşu</a:t>
            </a:r>
            <a:endParaRPr lang="en-US" altLang="tr-TR" sz="2000" dirty="0">
              <a:solidFill>
                <a:schemeClr val="bg1"/>
              </a:solidFill>
              <a:latin typeface="Comic Sans MS" panose="030F0702030302020204" pitchFamily="66" charset="0"/>
            </a:endParaRPr>
          </a:p>
        </p:txBody>
      </p:sp>
      <p:sp>
        <p:nvSpPr>
          <p:cNvPr id="14" name="Rectangle 1027"/>
          <p:cNvSpPr>
            <a:spLocks noChangeArrowheads="1"/>
          </p:cNvSpPr>
          <p:nvPr/>
        </p:nvSpPr>
        <p:spPr bwMode="auto">
          <a:xfrm>
            <a:off x="539749" y="2187575"/>
            <a:ext cx="389157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a:lnSpc>
                <a:spcPct val="90000"/>
              </a:lnSpc>
              <a:spcBef>
                <a:spcPts val="700"/>
              </a:spcBef>
              <a:buClr>
                <a:schemeClr val="tx1"/>
              </a:buClr>
              <a:defRPr/>
            </a:pPr>
            <a:r>
              <a:rPr lang="tr-TR" sz="2000" dirty="0" smtClean="0">
                <a:latin typeface="Corbel" pitchFamily="34" charset="0"/>
              </a:rPr>
              <a:t>Test, muayene ve/veya belgelendirme kuruluşları arasından, bir veya birden fazla teknik düzenleme çerçevesinde uygunluk değerlendirme faaliyetinde bulunmak üzere, yetkili kuruluş tarafından belirlenerek, kanunda ve ilgili teknik düzenlemede belirtilen esaslar çerçevesinde yetkilendirilen özel veya kamu kuruluşu</a:t>
            </a:r>
            <a:endParaRPr lang="tr-TR" sz="2000" dirty="0">
              <a:latin typeface="Corbel" pitchFamily="34" charset="0"/>
            </a:endParaRPr>
          </a:p>
          <a:p>
            <a:pPr>
              <a:lnSpc>
                <a:spcPct val="90000"/>
              </a:lnSpc>
              <a:spcBef>
                <a:spcPts val="700"/>
              </a:spcBef>
              <a:buClr>
                <a:schemeClr val="tx1"/>
              </a:buClr>
              <a:defRPr/>
            </a:pPr>
            <a:r>
              <a:rPr lang="tr-TR" sz="2000" dirty="0">
                <a:solidFill>
                  <a:srgbClr val="FF0000"/>
                </a:solidFill>
                <a:latin typeface="Comic Sans MS" pitchFamily="66" charset="0"/>
              </a:rPr>
              <a:t>                     </a:t>
            </a:r>
            <a:endParaRPr lang="tr-TR" sz="2000" dirty="0">
              <a:latin typeface="Corbel" pitchFamily="34" charset="0"/>
            </a:endParaRPr>
          </a:p>
        </p:txBody>
      </p:sp>
      <p:sp>
        <p:nvSpPr>
          <p:cNvPr id="15" name="Rectangle 3"/>
          <p:cNvSpPr>
            <a:spLocks noChangeArrowheads="1"/>
          </p:cNvSpPr>
          <p:nvPr/>
        </p:nvSpPr>
        <p:spPr bwMode="auto">
          <a:xfrm>
            <a:off x="4932363" y="1916113"/>
            <a:ext cx="3754437"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nSpc>
                <a:spcPct val="90000"/>
              </a:lnSpc>
              <a:spcBef>
                <a:spcPts val="700"/>
              </a:spcBef>
              <a:buClr>
                <a:schemeClr val="tx1"/>
              </a:buClr>
              <a:defRPr/>
            </a:pPr>
            <a:r>
              <a:rPr lang="tr-TR" sz="2000" dirty="0" smtClean="0">
                <a:latin typeface="Corbel" pitchFamily="34" charset="0"/>
              </a:rPr>
              <a:t>Ürünün, ilgili teknik düzenlemeye uygunluğunun test edilmesi, muayene edilmesi ve/veya belgelendirilmesine  </a:t>
            </a:r>
            <a:r>
              <a:rPr lang="tr-TR" sz="2000" dirty="0" err="1" smtClean="0">
                <a:latin typeface="Corbel" pitchFamily="34" charset="0"/>
              </a:rPr>
              <a:t>ilşkin</a:t>
            </a:r>
            <a:r>
              <a:rPr lang="tr-TR" sz="2000" dirty="0" smtClean="0">
                <a:latin typeface="Corbel" pitchFamily="34" charset="0"/>
              </a:rPr>
              <a:t> faaliyette bulunan özel veya kamu kuruluşu </a:t>
            </a:r>
            <a:endParaRPr lang="tr-TR" sz="2000" dirty="0">
              <a:latin typeface="Corbel" pitchFamily="34" charset="0"/>
            </a:endParaRPr>
          </a:p>
          <a:p>
            <a:pPr>
              <a:lnSpc>
                <a:spcPct val="90000"/>
              </a:lnSpc>
              <a:spcBef>
                <a:spcPts val="700"/>
              </a:spcBef>
              <a:buClr>
                <a:schemeClr val="tx1"/>
              </a:buClr>
              <a:defRPr/>
            </a:pPr>
            <a:endParaRPr lang="tr-TR" sz="2600" dirty="0">
              <a:latin typeface="Corbel" pitchFamily="34" charset="0"/>
            </a:endParaRPr>
          </a:p>
        </p:txBody>
      </p:sp>
      <p:pic>
        <p:nvPicPr>
          <p:cNvPr id="16" name="Picture 6" descr="C:\Documents and Settings\cuneyt.akin\Belgelerim\Resimlerim\Ce-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007" y="5486400"/>
            <a:ext cx="10283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099" y="5515708"/>
            <a:ext cx="1029494" cy="73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19" name="Dikdörtgen 14"/>
          <p:cNvSpPr>
            <a:spLocks noChangeArrowheads="1"/>
          </p:cNvSpPr>
          <p:nvPr/>
        </p:nvSpPr>
        <p:spPr bwMode="auto">
          <a:xfrm>
            <a:off x="488373" y="1649953"/>
            <a:ext cx="861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tr-TR" altLang="tr-TR" sz="2000" b="1" dirty="0"/>
              <a:t>CE İşareti üzerine iliştirildiği ürünün insan, hayvan ve çevre açısından sağlıklı ve güvenli ürün olduğunu gösteren Avrupa Birliği'nin Yeni Yaklaşım Direktiflerine uygunluk işaretidir. </a:t>
            </a:r>
            <a:r>
              <a:rPr lang="tr-TR" altLang="tr-TR" dirty="0"/>
              <a:t>	</a:t>
            </a:r>
          </a:p>
        </p:txBody>
      </p:sp>
      <p:sp>
        <p:nvSpPr>
          <p:cNvPr id="11" name="object 3"/>
          <p:cNvSpPr txBox="1"/>
          <p:nvPr/>
        </p:nvSpPr>
        <p:spPr>
          <a:xfrm>
            <a:off x="800100" y="2403836"/>
            <a:ext cx="7543800" cy="4149854"/>
          </a:xfrm>
          <a:prstGeom prst="rect">
            <a:avLst/>
          </a:prstGeom>
        </p:spPr>
        <p:txBody>
          <a:bodyPr vert="horz" wrap="square" lIns="0" tIns="12700" rIns="0" bIns="0" rtlCol="0">
            <a:spAutoFit/>
          </a:bodyPr>
          <a:lstStyle/>
          <a:p>
            <a:pPr marL="355600" marR="6350" indent="-343535">
              <a:lnSpc>
                <a:spcPct val="100000"/>
              </a:lnSpc>
              <a:spcBef>
                <a:spcPts val="100"/>
              </a:spcBef>
              <a:buSzPct val="110416"/>
              <a:buFont typeface="Wingdings"/>
              <a:buChar char=""/>
              <a:tabLst>
                <a:tab pos="355600" algn="l"/>
                <a:tab pos="356235" algn="l"/>
                <a:tab pos="2035175" algn="l"/>
                <a:tab pos="2473960" algn="l"/>
                <a:tab pos="3119120" algn="l"/>
                <a:tab pos="4029075" algn="l"/>
                <a:tab pos="5855970" algn="l"/>
                <a:tab pos="6764655" algn="l"/>
              </a:tabLst>
            </a:pPr>
            <a:endParaRPr lang="tr-TR" sz="2000" spc="-190" dirty="0" smtClean="0">
              <a:latin typeface="Calibri"/>
              <a:cs typeface="Calibri"/>
            </a:endParaRPr>
          </a:p>
          <a:p>
            <a:pPr marL="355600" marR="5080" indent="-343535">
              <a:spcBef>
                <a:spcPts val="100"/>
              </a:spcBef>
              <a:buSzPct val="110416"/>
              <a:buFont typeface="Wingdings"/>
              <a:buChar char=""/>
              <a:tabLst>
                <a:tab pos="355600" algn="l"/>
                <a:tab pos="356235" algn="l"/>
                <a:tab pos="1202690" algn="l"/>
                <a:tab pos="2118995" algn="l"/>
                <a:tab pos="3257550" algn="l"/>
                <a:tab pos="4321810" algn="l"/>
              </a:tabLst>
            </a:pPr>
            <a:r>
              <a:rPr lang="tr-TR" sz="1900" b="1" spc="-35" dirty="0" smtClean="0">
                <a:solidFill>
                  <a:srgbClr val="FF0000"/>
                </a:solidFill>
                <a:uFill>
                  <a:solidFill>
                    <a:srgbClr val="000000"/>
                  </a:solidFill>
                </a:uFill>
                <a:cs typeface="Calibri"/>
              </a:rPr>
              <a:t>K</a:t>
            </a:r>
            <a:r>
              <a:rPr lang="tr-TR" sz="1900" b="1" dirty="0" smtClean="0">
                <a:solidFill>
                  <a:srgbClr val="FF0000"/>
                </a:solidFill>
                <a:uFill>
                  <a:solidFill>
                    <a:srgbClr val="000000"/>
                  </a:solidFill>
                </a:uFill>
                <a:cs typeface="Calibri"/>
              </a:rPr>
              <a:t>ali</a:t>
            </a:r>
            <a:r>
              <a:rPr lang="tr-TR" sz="1900" b="1" spc="-25" dirty="0" smtClean="0">
                <a:solidFill>
                  <a:srgbClr val="FF0000"/>
                </a:solidFill>
                <a:uFill>
                  <a:solidFill>
                    <a:srgbClr val="000000"/>
                  </a:solidFill>
                </a:uFill>
                <a:cs typeface="Calibri"/>
              </a:rPr>
              <a:t>t</a:t>
            </a:r>
            <a:r>
              <a:rPr lang="tr-TR" sz="1900" b="1" dirty="0" smtClean="0">
                <a:solidFill>
                  <a:srgbClr val="FF0000"/>
                </a:solidFill>
                <a:uFill>
                  <a:solidFill>
                    <a:srgbClr val="000000"/>
                  </a:solidFill>
                </a:uFill>
                <a:cs typeface="Calibri"/>
              </a:rPr>
              <a:t>e	işa</a:t>
            </a:r>
            <a:r>
              <a:rPr lang="tr-TR" sz="1900" b="1" spc="-35" dirty="0" smtClean="0">
                <a:solidFill>
                  <a:srgbClr val="FF0000"/>
                </a:solidFill>
                <a:uFill>
                  <a:solidFill>
                    <a:srgbClr val="000000"/>
                  </a:solidFill>
                </a:uFill>
                <a:cs typeface="Calibri"/>
              </a:rPr>
              <a:t>r</a:t>
            </a:r>
            <a:r>
              <a:rPr lang="tr-TR" sz="1900" b="1" dirty="0" smtClean="0">
                <a:solidFill>
                  <a:srgbClr val="FF0000"/>
                </a:solidFill>
                <a:uFill>
                  <a:solidFill>
                    <a:srgbClr val="000000"/>
                  </a:solidFill>
                </a:uFill>
                <a:cs typeface="Calibri"/>
              </a:rPr>
              <a:t>e</a:t>
            </a:r>
            <a:r>
              <a:rPr lang="tr-TR" sz="1900" b="1" spc="-20" dirty="0" smtClean="0">
                <a:solidFill>
                  <a:srgbClr val="FF0000"/>
                </a:solidFill>
                <a:uFill>
                  <a:solidFill>
                    <a:srgbClr val="000000"/>
                  </a:solidFill>
                </a:uFill>
                <a:cs typeface="Calibri"/>
              </a:rPr>
              <a:t>t</a:t>
            </a:r>
            <a:r>
              <a:rPr lang="tr-TR" sz="1900" b="1" dirty="0" smtClean="0">
                <a:solidFill>
                  <a:srgbClr val="FF0000"/>
                </a:solidFill>
                <a:uFill>
                  <a:solidFill>
                    <a:srgbClr val="000000"/>
                  </a:solidFill>
                </a:uFill>
                <a:cs typeface="Calibri"/>
              </a:rPr>
              <a:t>i	</a:t>
            </a:r>
            <a:r>
              <a:rPr lang="tr-TR" sz="1900" b="1" spc="-5" dirty="0" smtClean="0">
                <a:solidFill>
                  <a:srgbClr val="FF0000"/>
                </a:solidFill>
                <a:uFill>
                  <a:solidFill>
                    <a:srgbClr val="000000"/>
                  </a:solidFill>
                </a:uFill>
                <a:cs typeface="Calibri"/>
              </a:rPr>
              <a:t>d</a:t>
            </a:r>
            <a:r>
              <a:rPr lang="tr-TR" sz="1900" b="1" spc="5" dirty="0" smtClean="0">
                <a:solidFill>
                  <a:srgbClr val="FF0000"/>
                </a:solidFill>
                <a:uFill>
                  <a:solidFill>
                    <a:srgbClr val="000000"/>
                  </a:solidFill>
                </a:uFill>
                <a:cs typeface="Calibri"/>
              </a:rPr>
              <a:t>e</a:t>
            </a:r>
            <a:r>
              <a:rPr lang="tr-TR" sz="1900" b="1" dirty="0" smtClean="0">
                <a:solidFill>
                  <a:srgbClr val="FF0000"/>
                </a:solidFill>
                <a:uFill>
                  <a:solidFill>
                    <a:srgbClr val="000000"/>
                  </a:solidFill>
                </a:uFill>
                <a:cs typeface="Calibri"/>
              </a:rPr>
              <a:t>ğildi</a:t>
            </a:r>
            <a:r>
              <a:rPr lang="tr-TR" sz="1900" b="1" spc="-204" dirty="0" smtClean="0">
                <a:solidFill>
                  <a:srgbClr val="FF0000"/>
                </a:solidFill>
                <a:uFill>
                  <a:solidFill>
                    <a:srgbClr val="000000"/>
                  </a:solidFill>
                </a:uFill>
                <a:cs typeface="Calibri"/>
              </a:rPr>
              <a:t>r</a:t>
            </a:r>
            <a:r>
              <a:rPr lang="tr-TR" sz="1900" dirty="0" smtClean="0">
                <a:solidFill>
                  <a:srgbClr val="FF0000"/>
                </a:solidFill>
                <a:cs typeface="Calibri"/>
              </a:rPr>
              <a:t>,	</a:t>
            </a:r>
            <a:r>
              <a:rPr lang="tr-TR" sz="1900" spc="-5" dirty="0" smtClean="0">
                <a:cs typeface="Calibri"/>
              </a:rPr>
              <a:t>ürünü</a:t>
            </a:r>
            <a:r>
              <a:rPr lang="tr-TR" sz="1900" dirty="0" smtClean="0">
                <a:cs typeface="Calibri"/>
              </a:rPr>
              <a:t>n	gü</a:t>
            </a:r>
            <a:r>
              <a:rPr lang="tr-TR" sz="1900" spc="-35" dirty="0" smtClean="0">
                <a:cs typeface="Calibri"/>
              </a:rPr>
              <a:t>v</a:t>
            </a:r>
            <a:r>
              <a:rPr lang="tr-TR" sz="1900" spc="15" dirty="0" smtClean="0">
                <a:cs typeface="Calibri"/>
              </a:rPr>
              <a:t>e</a:t>
            </a:r>
            <a:r>
              <a:rPr lang="tr-TR" sz="1900" spc="-5" dirty="0" smtClean="0">
                <a:cs typeface="Calibri"/>
              </a:rPr>
              <a:t>nli oldu</a:t>
            </a:r>
            <a:r>
              <a:rPr lang="tr-TR" sz="1900" spc="-10" dirty="0" smtClean="0">
                <a:cs typeface="Calibri"/>
              </a:rPr>
              <a:t>ğ</a:t>
            </a:r>
            <a:r>
              <a:rPr lang="tr-TR" sz="1900" spc="-5" dirty="0" smtClean="0">
                <a:cs typeface="Calibri"/>
              </a:rPr>
              <a:t>un</a:t>
            </a:r>
            <a:r>
              <a:rPr lang="tr-TR" sz="1900" dirty="0" smtClean="0">
                <a:cs typeface="Calibri"/>
              </a:rPr>
              <a:t>u </a:t>
            </a:r>
            <a:r>
              <a:rPr lang="tr-TR" sz="1900" spc="-15" dirty="0" smtClean="0">
                <a:cs typeface="Calibri"/>
              </a:rPr>
              <a:t>g</a:t>
            </a:r>
            <a:r>
              <a:rPr lang="tr-TR" sz="1900" spc="-5" dirty="0" smtClean="0">
                <a:cs typeface="Calibri"/>
              </a:rPr>
              <a:t>ö</a:t>
            </a:r>
            <a:r>
              <a:rPr lang="tr-TR" sz="1900" spc="-35" dirty="0" smtClean="0">
                <a:cs typeface="Calibri"/>
              </a:rPr>
              <a:t>s</a:t>
            </a:r>
            <a:r>
              <a:rPr lang="tr-TR" sz="1900" spc="-25" dirty="0" smtClean="0">
                <a:cs typeface="Calibri"/>
              </a:rPr>
              <a:t>t</a:t>
            </a:r>
            <a:r>
              <a:rPr lang="tr-TR" sz="1900" dirty="0" smtClean="0">
                <a:cs typeface="Calibri"/>
              </a:rPr>
              <a:t>e</a:t>
            </a:r>
            <a:r>
              <a:rPr lang="tr-TR" sz="1900" spc="-30" dirty="0" smtClean="0">
                <a:cs typeface="Calibri"/>
              </a:rPr>
              <a:t>r</a:t>
            </a:r>
            <a:r>
              <a:rPr lang="tr-TR" sz="1900" dirty="0" smtClean="0">
                <a:cs typeface="Calibri"/>
              </a:rPr>
              <a:t>en</a:t>
            </a:r>
          </a:p>
          <a:p>
            <a:pPr marL="12065" marR="5080">
              <a:lnSpc>
                <a:spcPct val="100000"/>
              </a:lnSpc>
              <a:spcBef>
                <a:spcPts val="100"/>
              </a:spcBef>
              <a:buSzPct val="110416"/>
              <a:tabLst>
                <a:tab pos="355600" algn="l"/>
                <a:tab pos="356235" algn="l"/>
                <a:tab pos="1202690" algn="l"/>
                <a:tab pos="2118995" algn="l"/>
                <a:tab pos="3257550" algn="l"/>
                <a:tab pos="4321810" algn="l"/>
              </a:tabLst>
            </a:pPr>
            <a:r>
              <a:rPr lang="tr-TR" sz="1900" spc="-5" dirty="0" smtClean="0">
                <a:cs typeface="Calibri"/>
              </a:rPr>
              <a:t>     </a:t>
            </a:r>
            <a:r>
              <a:rPr lang="tr-TR" sz="1900" spc="-35" dirty="0">
                <a:cs typeface="Calibri"/>
              </a:rPr>
              <a:t>işarettir</a:t>
            </a:r>
            <a:r>
              <a:rPr lang="tr-TR" sz="1900" spc="-35" dirty="0" smtClean="0">
                <a:cs typeface="Calibri"/>
              </a:rPr>
              <a:t>.</a:t>
            </a:r>
            <a:endParaRPr lang="tr-TR" sz="1900" spc="-190" dirty="0" smtClean="0">
              <a:latin typeface="Calibri"/>
              <a:cs typeface="Calibri"/>
            </a:endParaRPr>
          </a:p>
          <a:p>
            <a:pPr marL="355600" marR="6350" indent="-343535">
              <a:lnSpc>
                <a:spcPct val="100000"/>
              </a:lnSpc>
              <a:spcBef>
                <a:spcPts val="100"/>
              </a:spcBef>
              <a:buSzPct val="110416"/>
              <a:buFont typeface="Wingdings"/>
              <a:buChar char=""/>
              <a:tabLst>
                <a:tab pos="355600" algn="l"/>
                <a:tab pos="356235" algn="l"/>
                <a:tab pos="2035175" algn="l"/>
                <a:tab pos="2473960" algn="l"/>
                <a:tab pos="3119120" algn="l"/>
                <a:tab pos="4029075" algn="l"/>
                <a:tab pos="5855970" algn="l"/>
                <a:tab pos="6764655" algn="l"/>
              </a:tabLst>
            </a:pPr>
            <a:r>
              <a:rPr sz="1900" b="1" spc="-190" dirty="0" err="1" smtClean="0">
                <a:solidFill>
                  <a:srgbClr val="FF0000"/>
                </a:solidFill>
                <a:latin typeface="Calibri"/>
                <a:cs typeface="Calibri"/>
              </a:rPr>
              <a:t>Y</a:t>
            </a:r>
            <a:r>
              <a:rPr sz="1900" b="1" spc="-5" dirty="0" err="1" smtClean="0">
                <a:solidFill>
                  <a:srgbClr val="FF0000"/>
                </a:solidFill>
                <a:latin typeface="Calibri"/>
                <a:cs typeface="Calibri"/>
              </a:rPr>
              <a:t>ön</a:t>
            </a:r>
            <a:r>
              <a:rPr sz="1900" b="1" spc="-15" dirty="0" err="1" smtClean="0">
                <a:solidFill>
                  <a:srgbClr val="FF0000"/>
                </a:solidFill>
                <a:latin typeface="Calibri"/>
                <a:cs typeface="Calibri"/>
              </a:rPr>
              <a:t>e</a:t>
            </a:r>
            <a:r>
              <a:rPr sz="1900" b="1" dirty="0" err="1" smtClean="0">
                <a:solidFill>
                  <a:srgbClr val="FF0000"/>
                </a:solidFill>
                <a:latin typeface="Calibri"/>
                <a:cs typeface="Calibri"/>
              </a:rPr>
              <a:t>tmeli</a:t>
            </a:r>
            <a:r>
              <a:rPr sz="1900" b="1" spc="-30" dirty="0" err="1" smtClean="0">
                <a:solidFill>
                  <a:srgbClr val="FF0000"/>
                </a:solidFill>
                <a:latin typeface="Calibri"/>
                <a:cs typeface="Calibri"/>
              </a:rPr>
              <a:t>ğ</a:t>
            </a:r>
            <a:r>
              <a:rPr sz="1900" b="1" dirty="0" err="1" smtClean="0">
                <a:solidFill>
                  <a:srgbClr val="FF0000"/>
                </a:solidFill>
                <a:latin typeface="Calibri"/>
                <a:cs typeface="Calibri"/>
              </a:rPr>
              <a:t>e</a:t>
            </a:r>
            <a:r>
              <a:rPr sz="1900" b="1" dirty="0" smtClean="0">
                <a:solidFill>
                  <a:srgbClr val="FF0000"/>
                </a:solidFill>
                <a:latin typeface="Calibri"/>
                <a:cs typeface="Calibri"/>
              </a:rPr>
              <a:t>	</a:t>
            </a:r>
            <a:r>
              <a:rPr sz="1900" b="1" spc="-30" dirty="0" err="1" smtClean="0">
                <a:solidFill>
                  <a:srgbClr val="FF0000"/>
                </a:solidFill>
                <a:latin typeface="Calibri"/>
                <a:cs typeface="Calibri"/>
              </a:rPr>
              <a:t>v</a:t>
            </a:r>
            <a:r>
              <a:rPr sz="1900" b="1" dirty="0" err="1" smtClean="0">
                <a:solidFill>
                  <a:srgbClr val="FF0000"/>
                </a:solidFill>
                <a:latin typeface="Calibri"/>
                <a:cs typeface="Calibri"/>
              </a:rPr>
              <a:t>e</a:t>
            </a:r>
            <a:r>
              <a:rPr sz="1900" b="1" dirty="0" smtClean="0">
                <a:solidFill>
                  <a:srgbClr val="FF0000"/>
                </a:solidFill>
                <a:latin typeface="Calibri"/>
                <a:cs typeface="Calibri"/>
              </a:rPr>
              <a:t>	</a:t>
            </a:r>
            <a:r>
              <a:rPr sz="1900" b="1" dirty="0" err="1" smtClean="0">
                <a:solidFill>
                  <a:srgbClr val="FF0000"/>
                </a:solidFill>
                <a:latin typeface="Calibri"/>
                <a:cs typeface="Calibri"/>
              </a:rPr>
              <a:t>ilgili</a:t>
            </a:r>
            <a:r>
              <a:rPr sz="1900" b="1" dirty="0" smtClean="0">
                <a:solidFill>
                  <a:srgbClr val="FF0000"/>
                </a:solidFill>
                <a:latin typeface="Calibri"/>
                <a:cs typeface="Calibri"/>
              </a:rPr>
              <a:t>	</a:t>
            </a:r>
            <a:r>
              <a:rPr sz="1900" b="1" spc="-25" dirty="0" err="1" smtClean="0">
                <a:solidFill>
                  <a:srgbClr val="FF0000"/>
                </a:solidFill>
                <a:latin typeface="Calibri"/>
                <a:cs typeface="Calibri"/>
              </a:rPr>
              <a:t>t</a:t>
            </a:r>
            <a:r>
              <a:rPr sz="1900" b="1" dirty="0" err="1" smtClean="0">
                <a:solidFill>
                  <a:srgbClr val="FF0000"/>
                </a:solidFill>
                <a:latin typeface="Calibri"/>
                <a:cs typeface="Calibri"/>
              </a:rPr>
              <a:t>eknik</a:t>
            </a:r>
            <a:r>
              <a:rPr sz="1900" b="1" dirty="0" smtClean="0">
                <a:solidFill>
                  <a:srgbClr val="FF0000"/>
                </a:solidFill>
                <a:latin typeface="Calibri"/>
                <a:cs typeface="Calibri"/>
              </a:rPr>
              <a:t>	</a:t>
            </a:r>
            <a:r>
              <a:rPr sz="1900" b="1" spc="-5" dirty="0" err="1" smtClean="0">
                <a:solidFill>
                  <a:srgbClr val="FF0000"/>
                </a:solidFill>
                <a:latin typeface="Calibri"/>
                <a:cs typeface="Calibri"/>
              </a:rPr>
              <a:t>şa</a:t>
            </a:r>
            <a:r>
              <a:rPr sz="1900" b="1" spc="-10" dirty="0" err="1" smtClean="0">
                <a:solidFill>
                  <a:srgbClr val="FF0000"/>
                </a:solidFill>
                <a:latin typeface="Calibri"/>
                <a:cs typeface="Calibri"/>
              </a:rPr>
              <a:t>r</a:t>
            </a:r>
            <a:r>
              <a:rPr sz="1900" b="1" dirty="0" err="1" smtClean="0">
                <a:solidFill>
                  <a:srgbClr val="FF0000"/>
                </a:solidFill>
                <a:latin typeface="Calibri"/>
                <a:cs typeface="Calibri"/>
              </a:rPr>
              <a:t>tn</a:t>
            </a:r>
            <a:r>
              <a:rPr sz="1900" b="1" spc="-10" dirty="0" err="1" smtClean="0">
                <a:solidFill>
                  <a:srgbClr val="FF0000"/>
                </a:solidFill>
                <a:latin typeface="Calibri"/>
                <a:cs typeface="Calibri"/>
              </a:rPr>
              <a:t>a</a:t>
            </a:r>
            <a:r>
              <a:rPr sz="1900" b="1" dirty="0" err="1" smtClean="0">
                <a:solidFill>
                  <a:srgbClr val="FF0000"/>
                </a:solidFill>
                <a:latin typeface="Calibri"/>
                <a:cs typeface="Calibri"/>
              </a:rPr>
              <a:t>mesine</a:t>
            </a:r>
            <a:r>
              <a:rPr sz="1900" dirty="0" smtClean="0">
                <a:solidFill>
                  <a:srgbClr val="FF0000"/>
                </a:solidFill>
                <a:latin typeface="Calibri"/>
                <a:cs typeface="Calibri"/>
              </a:rPr>
              <a:t>	</a:t>
            </a:r>
            <a:r>
              <a:rPr sz="1900" spc="-5" dirty="0" err="1" smtClean="0">
                <a:solidFill>
                  <a:srgbClr val="FF0000"/>
                </a:solidFill>
                <a:latin typeface="Calibri"/>
                <a:cs typeface="Calibri"/>
              </a:rPr>
              <a:t>u</a:t>
            </a:r>
            <a:r>
              <a:rPr sz="1900" spc="-30" dirty="0" err="1" smtClean="0">
                <a:solidFill>
                  <a:srgbClr val="FF0000"/>
                </a:solidFill>
                <a:latin typeface="Calibri"/>
                <a:cs typeface="Calibri"/>
              </a:rPr>
              <a:t>y</a:t>
            </a:r>
            <a:r>
              <a:rPr sz="1900" spc="-15" dirty="0" err="1" smtClean="0">
                <a:solidFill>
                  <a:srgbClr val="FF0000"/>
                </a:solidFill>
                <a:latin typeface="Calibri"/>
                <a:cs typeface="Calibri"/>
              </a:rPr>
              <a:t>g</a:t>
            </a:r>
            <a:r>
              <a:rPr sz="1900" spc="-5" dirty="0" err="1" smtClean="0">
                <a:solidFill>
                  <a:srgbClr val="FF0000"/>
                </a:solidFill>
                <a:latin typeface="Calibri"/>
                <a:cs typeface="Calibri"/>
              </a:rPr>
              <a:t>u</a:t>
            </a:r>
            <a:r>
              <a:rPr sz="1900" dirty="0" err="1" smtClean="0">
                <a:solidFill>
                  <a:srgbClr val="FF0000"/>
                </a:solidFill>
                <a:latin typeface="Calibri"/>
                <a:cs typeface="Calibri"/>
              </a:rPr>
              <a:t>n</a:t>
            </a:r>
            <a:r>
              <a:rPr sz="1900" dirty="0" smtClean="0">
                <a:latin typeface="Calibri"/>
                <a:cs typeface="Calibri"/>
              </a:rPr>
              <a:t>	</a:t>
            </a:r>
            <a:r>
              <a:rPr sz="1900" spc="-5" dirty="0" err="1" smtClean="0">
                <a:latin typeface="Calibri"/>
                <a:cs typeface="Calibri"/>
              </a:rPr>
              <a:t>oldu</a:t>
            </a:r>
            <a:r>
              <a:rPr sz="1900" spc="-10" dirty="0" err="1" smtClean="0">
                <a:latin typeface="Calibri"/>
                <a:cs typeface="Calibri"/>
              </a:rPr>
              <a:t>ğ</a:t>
            </a:r>
            <a:r>
              <a:rPr sz="1900" spc="-5" dirty="0" err="1" smtClean="0">
                <a:latin typeface="Calibri"/>
                <a:cs typeface="Calibri"/>
              </a:rPr>
              <a:t>u</a:t>
            </a:r>
            <a:r>
              <a:rPr sz="1900" spc="5" dirty="0" err="1" smtClean="0">
                <a:latin typeface="Calibri"/>
                <a:cs typeface="Calibri"/>
              </a:rPr>
              <a:t>n</a:t>
            </a:r>
            <a:r>
              <a:rPr sz="1900" dirty="0" err="1" smtClean="0">
                <a:latin typeface="Calibri"/>
                <a:cs typeface="Calibri"/>
              </a:rPr>
              <a:t>u</a:t>
            </a:r>
            <a:r>
              <a:rPr sz="1900" dirty="0" smtClean="0">
                <a:latin typeface="Calibri"/>
                <a:cs typeface="Calibri"/>
              </a:rPr>
              <a:t>  </a:t>
            </a:r>
            <a:r>
              <a:rPr sz="1900" spc="-15" dirty="0" err="1" smtClean="0">
                <a:latin typeface="Calibri"/>
                <a:cs typeface="Calibri"/>
              </a:rPr>
              <a:t>gösteren</a:t>
            </a:r>
            <a:r>
              <a:rPr sz="1900" spc="-20" dirty="0" smtClean="0">
                <a:latin typeface="Calibri"/>
                <a:cs typeface="Calibri"/>
              </a:rPr>
              <a:t> </a:t>
            </a:r>
            <a:r>
              <a:rPr sz="1900" spc="-5" dirty="0" smtClean="0">
                <a:latin typeface="Calibri"/>
                <a:cs typeface="Calibri"/>
              </a:rPr>
              <a:t>TEK</a:t>
            </a:r>
            <a:r>
              <a:rPr sz="1900" spc="10" dirty="0" smtClean="0">
                <a:latin typeface="Calibri"/>
                <a:cs typeface="Calibri"/>
              </a:rPr>
              <a:t> </a:t>
            </a:r>
            <a:r>
              <a:rPr sz="1900" spc="-35" dirty="0" err="1" smtClean="0">
                <a:latin typeface="Calibri"/>
                <a:cs typeface="Calibri"/>
              </a:rPr>
              <a:t>işarettir</a:t>
            </a:r>
            <a:r>
              <a:rPr sz="1900" spc="-35" dirty="0" smtClean="0">
                <a:latin typeface="Calibri"/>
                <a:cs typeface="Calibri"/>
              </a:rPr>
              <a:t>.</a:t>
            </a:r>
            <a:endParaRPr lang="tr-TR" sz="1900" spc="-35" dirty="0" smtClean="0">
              <a:latin typeface="Calibri"/>
              <a:cs typeface="Calibri"/>
            </a:endParaRPr>
          </a:p>
          <a:p>
            <a:pPr marL="355600" marR="6350" indent="-343535">
              <a:spcBef>
                <a:spcPts val="100"/>
              </a:spcBef>
              <a:buSzPct val="110416"/>
              <a:buFont typeface="Wingdings"/>
              <a:buChar char=""/>
              <a:tabLst>
                <a:tab pos="355600" algn="l"/>
                <a:tab pos="356235" algn="l"/>
                <a:tab pos="2035175" algn="l"/>
                <a:tab pos="2473960" algn="l"/>
                <a:tab pos="3119120" algn="l"/>
                <a:tab pos="4029075" algn="l"/>
                <a:tab pos="5855970" algn="l"/>
                <a:tab pos="6764655" algn="l"/>
              </a:tabLst>
            </a:pPr>
            <a:r>
              <a:rPr lang="tr-TR" sz="1900" b="1" spc="-5" dirty="0" smtClean="0">
                <a:solidFill>
                  <a:srgbClr val="FF0000"/>
                </a:solidFill>
                <a:uFill>
                  <a:solidFill>
                    <a:srgbClr val="000000"/>
                  </a:solidFill>
                </a:uFill>
                <a:cs typeface="Calibri"/>
              </a:rPr>
              <a:t>Uyumlaştırılmış</a:t>
            </a:r>
            <a:r>
              <a:rPr lang="tr-TR" sz="1900" b="1" spc="155" dirty="0" smtClean="0">
                <a:solidFill>
                  <a:srgbClr val="FF0000"/>
                </a:solidFill>
                <a:uFill>
                  <a:solidFill>
                    <a:srgbClr val="000000"/>
                  </a:solidFill>
                </a:uFill>
                <a:cs typeface="Calibri"/>
              </a:rPr>
              <a:t> </a:t>
            </a:r>
            <a:r>
              <a:rPr lang="tr-TR" sz="1900" b="1" spc="-10" dirty="0">
                <a:solidFill>
                  <a:srgbClr val="FF0000"/>
                </a:solidFill>
                <a:uFill>
                  <a:solidFill>
                    <a:srgbClr val="000000"/>
                  </a:solidFill>
                </a:uFill>
                <a:cs typeface="Calibri"/>
              </a:rPr>
              <a:t>standartlar</a:t>
            </a:r>
            <a:r>
              <a:rPr lang="tr-TR" sz="1900" spc="145" dirty="0">
                <a:solidFill>
                  <a:srgbClr val="FF0000"/>
                </a:solidFill>
                <a:uFill>
                  <a:solidFill>
                    <a:srgbClr val="000000"/>
                  </a:solidFill>
                </a:uFill>
                <a:cs typeface="Calibri"/>
              </a:rPr>
              <a:t> </a:t>
            </a:r>
            <a:r>
              <a:rPr lang="tr-TR" sz="1900" spc="-10" dirty="0">
                <a:solidFill>
                  <a:srgbClr val="FF0000"/>
                </a:solidFill>
                <a:cs typeface="Calibri"/>
              </a:rPr>
              <a:t>(Düzenlenmiş</a:t>
            </a:r>
            <a:r>
              <a:rPr lang="tr-TR" sz="1900" spc="165" dirty="0">
                <a:solidFill>
                  <a:srgbClr val="FF0000"/>
                </a:solidFill>
                <a:cs typeface="Calibri"/>
              </a:rPr>
              <a:t> </a:t>
            </a:r>
            <a:r>
              <a:rPr lang="tr-TR" sz="1900" spc="-5" dirty="0">
                <a:solidFill>
                  <a:srgbClr val="FF0000"/>
                </a:solidFill>
                <a:cs typeface="Calibri"/>
              </a:rPr>
              <a:t>alan)</a:t>
            </a:r>
            <a:r>
              <a:rPr lang="tr-TR" sz="1900" spc="150" dirty="0">
                <a:solidFill>
                  <a:srgbClr val="FF0000"/>
                </a:solidFill>
                <a:cs typeface="Calibri"/>
              </a:rPr>
              <a:t> </a:t>
            </a:r>
            <a:r>
              <a:rPr lang="tr-TR" sz="1900" spc="-10" dirty="0">
                <a:solidFill>
                  <a:srgbClr val="FF0000"/>
                </a:solidFill>
                <a:cs typeface="Calibri"/>
              </a:rPr>
              <a:t>kapsamındaki </a:t>
            </a:r>
            <a:r>
              <a:rPr lang="tr-TR" sz="1900" spc="-525" dirty="0">
                <a:solidFill>
                  <a:srgbClr val="FF0000"/>
                </a:solidFill>
                <a:cs typeface="Calibri"/>
              </a:rPr>
              <a:t> </a:t>
            </a:r>
            <a:r>
              <a:rPr lang="tr-TR" sz="1900" spc="-5" dirty="0">
                <a:cs typeface="Calibri"/>
              </a:rPr>
              <a:t>ürünler</a:t>
            </a:r>
            <a:r>
              <a:rPr lang="tr-TR" sz="1900" dirty="0">
                <a:cs typeface="Calibri"/>
              </a:rPr>
              <a:t> için</a:t>
            </a:r>
            <a:r>
              <a:rPr lang="tr-TR" sz="1900" spc="-15" dirty="0">
                <a:cs typeface="Calibri"/>
              </a:rPr>
              <a:t> </a:t>
            </a:r>
            <a:r>
              <a:rPr lang="tr-TR" sz="1900" spc="-10" dirty="0">
                <a:cs typeface="Calibri"/>
              </a:rPr>
              <a:t>kullanılan</a:t>
            </a:r>
            <a:r>
              <a:rPr lang="tr-TR" sz="1900" dirty="0">
                <a:cs typeface="Calibri"/>
              </a:rPr>
              <a:t> </a:t>
            </a:r>
            <a:r>
              <a:rPr lang="tr-TR" sz="1900" spc="-5" dirty="0">
                <a:cs typeface="Calibri"/>
              </a:rPr>
              <a:t>bir</a:t>
            </a:r>
            <a:r>
              <a:rPr lang="tr-TR" sz="1900" dirty="0">
                <a:cs typeface="Calibri"/>
              </a:rPr>
              <a:t> </a:t>
            </a:r>
            <a:r>
              <a:rPr lang="tr-TR" sz="1900" spc="-35" dirty="0">
                <a:cs typeface="Calibri"/>
              </a:rPr>
              <a:t>işarettir</a:t>
            </a:r>
            <a:r>
              <a:rPr lang="tr-TR" sz="1900" spc="-35" dirty="0" smtClean="0">
                <a:cs typeface="Calibri"/>
              </a:rPr>
              <a:t>.</a:t>
            </a:r>
            <a:endParaRPr sz="1900" dirty="0">
              <a:latin typeface="Calibri"/>
              <a:cs typeface="Calibri"/>
            </a:endParaRPr>
          </a:p>
          <a:p>
            <a:pPr marL="355600" marR="5715" indent="-343535">
              <a:lnSpc>
                <a:spcPct val="100000"/>
              </a:lnSpc>
              <a:spcBef>
                <a:spcPts val="700"/>
              </a:spcBef>
              <a:buSzPct val="110416"/>
              <a:buFont typeface="Wingdings"/>
              <a:buChar char=""/>
              <a:tabLst>
                <a:tab pos="355600" algn="l"/>
                <a:tab pos="356235" algn="l"/>
                <a:tab pos="1690370" algn="l"/>
                <a:tab pos="3033395" algn="l"/>
                <a:tab pos="3535045" algn="l"/>
                <a:tab pos="4779010" algn="l"/>
                <a:tab pos="5481320" algn="l"/>
                <a:tab pos="6452235" algn="l"/>
              </a:tabLst>
            </a:pPr>
            <a:r>
              <a:rPr sz="1900" dirty="0" err="1" smtClean="0">
                <a:latin typeface="Calibri"/>
                <a:cs typeface="Calibri"/>
              </a:rPr>
              <a:t>Ü</a:t>
            </a:r>
            <a:r>
              <a:rPr sz="1900" spc="-40" dirty="0" err="1" smtClean="0">
                <a:latin typeface="Calibri"/>
                <a:cs typeface="Calibri"/>
              </a:rPr>
              <a:t>r</a:t>
            </a:r>
            <a:r>
              <a:rPr sz="1900" dirty="0" err="1" smtClean="0">
                <a:latin typeface="Calibri"/>
                <a:cs typeface="Calibri"/>
              </a:rPr>
              <a:t>eticil</a:t>
            </a:r>
            <a:r>
              <a:rPr sz="1900" spc="-10" dirty="0" err="1" smtClean="0">
                <a:latin typeface="Calibri"/>
                <a:cs typeface="Calibri"/>
              </a:rPr>
              <a:t>e</a:t>
            </a:r>
            <a:r>
              <a:rPr sz="1900" spc="-204" dirty="0" err="1" smtClean="0">
                <a:latin typeface="Calibri"/>
                <a:cs typeface="Calibri"/>
              </a:rPr>
              <a:t>r</a:t>
            </a:r>
            <a:r>
              <a:rPr sz="1900" dirty="0">
                <a:latin typeface="Calibri"/>
                <a:cs typeface="Calibri"/>
              </a:rPr>
              <a:t>,	</a:t>
            </a:r>
            <a:r>
              <a:rPr sz="1900" spc="-50" dirty="0">
                <a:latin typeface="Calibri"/>
                <a:cs typeface="Calibri"/>
              </a:rPr>
              <a:t>k</a:t>
            </a:r>
            <a:r>
              <a:rPr sz="1900" dirty="0">
                <a:latin typeface="Calibri"/>
                <a:cs typeface="Calibri"/>
              </a:rPr>
              <a:t>arışıklı</a:t>
            </a:r>
            <a:r>
              <a:rPr sz="1900" spc="-50" dirty="0">
                <a:latin typeface="Calibri"/>
                <a:cs typeface="Calibri"/>
              </a:rPr>
              <a:t>ğ</a:t>
            </a:r>
            <a:r>
              <a:rPr sz="1900" dirty="0">
                <a:latin typeface="Calibri"/>
                <a:cs typeface="Calibri"/>
              </a:rPr>
              <a:t>a	</a:t>
            </a:r>
            <a:r>
              <a:rPr sz="1900" spc="-20" dirty="0">
                <a:latin typeface="Calibri"/>
                <a:cs typeface="Calibri"/>
              </a:rPr>
              <a:t>yo</a:t>
            </a:r>
            <a:r>
              <a:rPr sz="1900" dirty="0">
                <a:latin typeface="Calibri"/>
                <a:cs typeface="Calibri"/>
              </a:rPr>
              <a:t>l	</a:t>
            </a:r>
            <a:r>
              <a:rPr sz="1900" dirty="0" err="1" smtClean="0">
                <a:latin typeface="Calibri"/>
                <a:cs typeface="Calibri"/>
              </a:rPr>
              <a:t>açmadığı</a:t>
            </a:r>
            <a:r>
              <a:rPr lang="tr-TR" sz="1900" dirty="0">
                <a:latin typeface="Calibri"/>
                <a:cs typeface="Calibri"/>
              </a:rPr>
              <a:t> </a:t>
            </a:r>
            <a:r>
              <a:rPr lang="tr-TR" sz="1900" dirty="0" smtClean="0">
                <a:latin typeface="Calibri"/>
                <a:cs typeface="Calibri"/>
              </a:rPr>
              <a:t> </a:t>
            </a:r>
            <a:r>
              <a:rPr sz="1900" spc="-10" dirty="0" err="1" smtClean="0">
                <a:latin typeface="Calibri"/>
                <a:cs typeface="Calibri"/>
              </a:rPr>
              <a:t>sürece</a:t>
            </a:r>
            <a:r>
              <a:rPr sz="1900" spc="5" dirty="0" smtClean="0">
                <a:latin typeface="Calibri"/>
                <a:cs typeface="Calibri"/>
              </a:rPr>
              <a:t> </a:t>
            </a:r>
            <a:r>
              <a:rPr sz="1900" spc="-5" dirty="0">
                <a:latin typeface="Calibri"/>
                <a:cs typeface="Calibri"/>
              </a:rPr>
              <a:t>ürünlerinde</a:t>
            </a:r>
            <a:r>
              <a:rPr sz="1900" spc="10" dirty="0">
                <a:latin typeface="Calibri"/>
                <a:cs typeface="Calibri"/>
              </a:rPr>
              <a:t> </a:t>
            </a:r>
            <a:r>
              <a:rPr sz="1900" spc="-15" dirty="0">
                <a:latin typeface="Calibri"/>
                <a:cs typeface="Calibri"/>
              </a:rPr>
              <a:t>başka</a:t>
            </a:r>
            <a:r>
              <a:rPr sz="1900" spc="-10" dirty="0">
                <a:latin typeface="Calibri"/>
                <a:cs typeface="Calibri"/>
              </a:rPr>
              <a:t> </a:t>
            </a:r>
            <a:r>
              <a:rPr sz="1900" spc="-5" dirty="0">
                <a:latin typeface="Calibri"/>
                <a:cs typeface="Calibri"/>
              </a:rPr>
              <a:t>işaretlemeler</a:t>
            </a:r>
            <a:r>
              <a:rPr sz="1900" spc="-20" dirty="0">
                <a:latin typeface="Calibri"/>
                <a:cs typeface="Calibri"/>
              </a:rPr>
              <a:t> </a:t>
            </a:r>
            <a:r>
              <a:rPr sz="1900" spc="-5" dirty="0">
                <a:latin typeface="Calibri"/>
                <a:cs typeface="Calibri"/>
              </a:rPr>
              <a:t>de</a:t>
            </a:r>
            <a:r>
              <a:rPr sz="1900" dirty="0">
                <a:latin typeface="Calibri"/>
                <a:cs typeface="Calibri"/>
              </a:rPr>
              <a:t> </a:t>
            </a:r>
            <a:r>
              <a:rPr sz="1900" spc="-20" dirty="0">
                <a:latin typeface="Calibri"/>
                <a:cs typeface="Calibri"/>
              </a:rPr>
              <a:t>kullanabilirler.</a:t>
            </a:r>
            <a:endParaRPr sz="1900" dirty="0">
              <a:latin typeface="Calibri"/>
              <a:cs typeface="Calibri"/>
            </a:endParaRPr>
          </a:p>
          <a:p>
            <a:pPr marL="355600" indent="-343535">
              <a:lnSpc>
                <a:spcPct val="100000"/>
              </a:lnSpc>
              <a:spcBef>
                <a:spcPts val="705"/>
              </a:spcBef>
              <a:buSzPct val="110416"/>
              <a:buFont typeface="Wingdings"/>
              <a:buChar char=""/>
              <a:tabLst>
                <a:tab pos="355600" algn="l"/>
                <a:tab pos="356235" algn="l"/>
              </a:tabLst>
            </a:pPr>
            <a:r>
              <a:rPr sz="1900" dirty="0">
                <a:latin typeface="Calibri"/>
                <a:cs typeface="Calibri"/>
              </a:rPr>
              <a:t>Belirli</a:t>
            </a:r>
            <a:r>
              <a:rPr sz="1900" spc="-30" dirty="0">
                <a:latin typeface="Calibri"/>
                <a:cs typeface="Calibri"/>
              </a:rPr>
              <a:t> </a:t>
            </a:r>
            <a:r>
              <a:rPr sz="1900" spc="-15" dirty="0">
                <a:latin typeface="Calibri"/>
                <a:cs typeface="Calibri"/>
              </a:rPr>
              <a:t>oranlarda</a:t>
            </a:r>
            <a:r>
              <a:rPr sz="1900" spc="5" dirty="0">
                <a:latin typeface="Calibri"/>
                <a:cs typeface="Calibri"/>
              </a:rPr>
              <a:t> </a:t>
            </a:r>
            <a:r>
              <a:rPr sz="1900" spc="-5" dirty="0">
                <a:latin typeface="Calibri"/>
                <a:cs typeface="Calibri"/>
              </a:rPr>
              <a:t>büyültülüp</a:t>
            </a:r>
            <a:r>
              <a:rPr sz="1900" spc="5" dirty="0">
                <a:latin typeface="Calibri"/>
                <a:cs typeface="Calibri"/>
              </a:rPr>
              <a:t> </a:t>
            </a:r>
            <a:r>
              <a:rPr sz="1900" spc="-20" dirty="0" err="1">
                <a:latin typeface="Calibri"/>
                <a:cs typeface="Calibri"/>
              </a:rPr>
              <a:t>küçültülebilir</a:t>
            </a:r>
            <a:r>
              <a:rPr sz="1900" spc="-20" dirty="0" smtClean="0">
                <a:latin typeface="Calibri"/>
                <a:cs typeface="Calibri"/>
              </a:rPr>
              <a:t>.</a:t>
            </a:r>
            <a:endParaRPr lang="tr-TR" sz="1900" spc="-20" dirty="0" smtClean="0">
              <a:latin typeface="Calibri"/>
              <a:cs typeface="Calibri"/>
            </a:endParaRPr>
          </a:p>
          <a:p>
            <a:pPr marL="355600" indent="-343535">
              <a:lnSpc>
                <a:spcPct val="100000"/>
              </a:lnSpc>
              <a:spcBef>
                <a:spcPts val="705"/>
              </a:spcBef>
              <a:buSzPct val="110416"/>
              <a:buFont typeface="Wingdings"/>
              <a:buChar char=""/>
              <a:tabLst>
                <a:tab pos="355600" algn="l"/>
                <a:tab pos="356235" algn="l"/>
              </a:tabLst>
            </a:pPr>
            <a:r>
              <a:rPr lang="tr-TR" sz="1900" spc="-20" dirty="0" smtClean="0">
                <a:latin typeface="Calibri"/>
                <a:cs typeface="Calibri"/>
              </a:rPr>
              <a:t>Ürünün üzerine veya üzerine yapıştırılan bir etikete ,veya ambalajına veya yanındaki ticari dokümanlara  iliştirilir veya baskı yapılır görünür okunaklı silinmez</a:t>
            </a:r>
            <a:endParaRPr sz="1900" dirty="0">
              <a:latin typeface="Calibri"/>
              <a:cs typeface="Calibri"/>
            </a:endParaRPr>
          </a:p>
        </p:txBody>
      </p:sp>
      <p:pic>
        <p:nvPicPr>
          <p:cNvPr id="9" name="object 7"/>
          <p:cNvPicPr/>
          <p:nvPr/>
        </p:nvPicPr>
        <p:blipFill>
          <a:blip r:embed="rId3" cstate="print"/>
          <a:stretch>
            <a:fillRect/>
          </a:stretch>
        </p:blipFill>
        <p:spPr>
          <a:xfrm>
            <a:off x="7086600" y="353029"/>
            <a:ext cx="1696482" cy="1296924"/>
          </a:xfrm>
          <a:prstGeom prst="rect">
            <a:avLst/>
          </a:prstGeom>
        </p:spPr>
      </p:pic>
      <p:sp>
        <p:nvSpPr>
          <p:cNvPr id="2" name="Metin kutusu 1"/>
          <p:cNvSpPr txBox="1"/>
          <p:nvPr/>
        </p:nvSpPr>
        <p:spPr>
          <a:xfrm>
            <a:off x="2362200" y="1143000"/>
            <a:ext cx="3200400" cy="523220"/>
          </a:xfrm>
          <a:prstGeom prst="rect">
            <a:avLst/>
          </a:prstGeom>
          <a:noFill/>
        </p:spPr>
        <p:txBody>
          <a:bodyPr wrap="square" rtlCol="0">
            <a:spAutoFit/>
          </a:bodyPr>
          <a:lstStyle/>
          <a:p>
            <a:pPr algn="ctr"/>
            <a:r>
              <a:rPr lang="tr-TR" sz="2800" b="1" dirty="0" smtClean="0">
                <a:solidFill>
                  <a:srgbClr val="C00000"/>
                </a:solidFill>
                <a:latin typeface="+mj-lt"/>
              </a:rPr>
              <a:t>CE İŞARETİ</a:t>
            </a:r>
            <a:endParaRPr lang="tr-TR" sz="2800" b="1" dirty="0">
              <a:solidFill>
                <a:srgbClr val="C00000"/>
              </a:solidFill>
              <a:latin typeface="+mj-lt"/>
            </a:endParaRPr>
          </a:p>
        </p:txBody>
      </p:sp>
    </p:spTree>
    <p:extLst>
      <p:ext uri="{BB962C8B-B14F-4D97-AF65-F5344CB8AC3E}">
        <p14:creationId xmlns:p14="http://schemas.microsoft.com/office/powerpoint/2010/main" val="1641788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09600" y="990600"/>
            <a:ext cx="7467600" cy="998350"/>
          </a:xfrm>
          <a:prstGeom prst="rect">
            <a:avLst/>
          </a:prstGeom>
        </p:spPr>
        <p:txBody>
          <a:bodyPr vert="horz" wrap="square" lIns="0" tIns="13335" rIns="0" bIns="0" rtlCol="0">
            <a:spAutoFit/>
          </a:bodyPr>
          <a:lstStyle/>
          <a:p>
            <a:pPr marL="12700" marR="5080" algn="ctr">
              <a:lnSpc>
                <a:spcPct val="100000"/>
              </a:lnSpc>
              <a:spcBef>
                <a:spcPts val="105"/>
              </a:spcBef>
            </a:pPr>
            <a:r>
              <a:rPr lang="tr-TR" sz="3200" spc="-55" dirty="0" smtClean="0">
                <a:solidFill>
                  <a:srgbClr val="00B0F0"/>
                </a:solidFill>
              </a:rPr>
              <a:t/>
            </a:r>
            <a:br>
              <a:rPr lang="tr-TR" sz="3200" spc="-55" dirty="0" smtClean="0">
                <a:solidFill>
                  <a:srgbClr val="00B0F0"/>
                </a:solidFill>
              </a:rPr>
            </a:br>
            <a:endParaRPr sz="3200" dirty="0">
              <a:solidFill>
                <a:srgbClr val="00B0F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18" name="Alt Başlık 2"/>
          <p:cNvSpPr>
            <a:spLocks noGrp="1"/>
          </p:cNvSpPr>
          <p:nvPr/>
        </p:nvSpPr>
        <p:spPr bwMode="auto">
          <a:xfrm>
            <a:off x="1187450" y="1063625"/>
            <a:ext cx="72739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a:solidFill>
                  <a:schemeClr val="tx1"/>
                </a:solidFill>
                <a:latin typeface="Calibri" panose="020F0502020204030204" pitchFamily="34" charset="0"/>
                <a:cs typeface="Arial" panose="020B0604020202020204" pitchFamily="34" charset="0"/>
              </a:defRPr>
            </a:lvl1pPr>
            <a:lvl2pPr marL="742950" indent="-285750" defTabSz="685800" eaLnBrk="0" hangingPunct="0">
              <a:defRPr>
                <a:solidFill>
                  <a:schemeClr val="tx1"/>
                </a:solidFill>
                <a:latin typeface="Calibri" panose="020F0502020204030204" pitchFamily="34" charset="0"/>
                <a:cs typeface="Arial" panose="020B0604020202020204" pitchFamily="34" charset="0"/>
              </a:defRPr>
            </a:lvl2pPr>
            <a:lvl3pPr marL="1143000" indent="-228600" defTabSz="685800" eaLnBrk="0" hangingPunct="0">
              <a:defRPr>
                <a:solidFill>
                  <a:schemeClr val="tx1"/>
                </a:solidFill>
                <a:latin typeface="Calibri" panose="020F0502020204030204" pitchFamily="34" charset="0"/>
                <a:cs typeface="Arial" panose="020B0604020202020204" pitchFamily="34" charset="0"/>
              </a:defRPr>
            </a:lvl3pPr>
            <a:lvl4pPr marL="1600200" indent="-228600" defTabSz="685800" eaLnBrk="0" hangingPunct="0">
              <a:defRPr>
                <a:solidFill>
                  <a:schemeClr val="tx1"/>
                </a:solidFill>
                <a:latin typeface="Calibri" panose="020F0502020204030204" pitchFamily="34" charset="0"/>
                <a:cs typeface="Arial" panose="020B0604020202020204" pitchFamily="34" charset="0"/>
              </a:defRPr>
            </a:lvl4pPr>
            <a:lvl5pPr marL="2057400" indent="-228600" defTabSz="685800" eaLnBrk="0" hangingPunct="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90000"/>
              </a:lnSpc>
              <a:spcBef>
                <a:spcPts val="750"/>
              </a:spcBef>
              <a:buFont typeface="Arial" panose="020B0604020202020204" pitchFamily="34" charset="0"/>
              <a:buNone/>
            </a:pPr>
            <a:endParaRPr lang="tr-TR" altLang="tr-TR" sz="2800" b="1" dirty="0">
              <a:solidFill>
                <a:srgbClr val="C000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061975"/>
            <a:ext cx="3821112" cy="38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233" y="1447799"/>
            <a:ext cx="3962400" cy="473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340384" y="1701998"/>
            <a:ext cx="2932887" cy="369332"/>
          </a:xfrm>
          <a:prstGeom prst="rect">
            <a:avLst/>
          </a:prstGeom>
          <a:noFill/>
        </p:spPr>
        <p:txBody>
          <a:bodyPr wrap="square" rtlCol="0">
            <a:spAutoFit/>
          </a:bodyPr>
          <a:lstStyle/>
          <a:p>
            <a:r>
              <a:rPr lang="tr-TR" b="1" u="sng" dirty="0" smtClean="0">
                <a:solidFill>
                  <a:srgbClr val="FF0000"/>
                </a:solidFill>
              </a:rPr>
              <a:t>Onaylanmış Kuruluş Var İse</a:t>
            </a:r>
            <a:endParaRPr lang="tr-TR" b="1" u="sng" dirty="0">
              <a:solidFill>
                <a:srgbClr val="FF0000"/>
              </a:solidFill>
            </a:endParaRPr>
          </a:p>
        </p:txBody>
      </p:sp>
    </p:spTree>
    <p:extLst>
      <p:ext uri="{BB962C8B-B14F-4D97-AF65-F5344CB8AC3E}">
        <p14:creationId xmlns:p14="http://schemas.microsoft.com/office/powerpoint/2010/main" val="3115376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33400" y="1219201"/>
            <a:ext cx="8382000" cy="5029200"/>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50040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04800" y="1524000"/>
            <a:ext cx="8610600" cy="4876800"/>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976081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04800" y="1600200"/>
            <a:ext cx="8610600" cy="4572000"/>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100311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stretch>
            <a:fillRect/>
          </a:stretch>
        </p:blipFill>
        <p:spPr>
          <a:xfrm>
            <a:off x="195262" y="962025"/>
            <a:ext cx="8753475" cy="4933950"/>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52001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stretch>
            <a:fillRect/>
          </a:stretch>
        </p:blipFill>
        <p:spPr>
          <a:xfrm>
            <a:off x="304801" y="914400"/>
            <a:ext cx="8534400" cy="5391150"/>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3706759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09600" y="1295400"/>
            <a:ext cx="7696200" cy="5138737"/>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18083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10815" y="1302766"/>
            <a:ext cx="4722368" cy="430887"/>
          </a:xfrm>
        </p:spPr>
        <p:txBody>
          <a:bodyPr/>
          <a:lstStyle/>
          <a:p>
            <a:r>
              <a:rPr lang="tr-TR" dirty="0" smtClean="0"/>
              <a:t>                 İÇERİK</a:t>
            </a:r>
            <a:endParaRPr lang="tr-TR" dirty="0"/>
          </a:p>
        </p:txBody>
      </p:sp>
      <p:sp>
        <p:nvSpPr>
          <p:cNvPr id="3" name="Metin Yer Tutucusu 2"/>
          <p:cNvSpPr>
            <a:spLocks noGrp="1"/>
          </p:cNvSpPr>
          <p:nvPr>
            <p:ph type="body" idx="1"/>
          </p:nvPr>
        </p:nvSpPr>
        <p:spPr>
          <a:xfrm>
            <a:off x="481685" y="1929765"/>
            <a:ext cx="8180628" cy="2954655"/>
          </a:xfrm>
        </p:spPr>
        <p:txBody>
          <a:bodyPr/>
          <a:lstStyle/>
          <a:p>
            <a:pPr marL="457200" indent="-457200">
              <a:buAutoNum type="arabicPeriod"/>
            </a:pPr>
            <a:r>
              <a:rPr lang="tr-TR" dirty="0" smtClean="0"/>
              <a:t>BÖLÜM: TEMEL TANIMLAR VE KAVRAMLAR</a:t>
            </a:r>
          </a:p>
          <a:p>
            <a:pPr marL="457200" indent="-457200">
              <a:buAutoNum type="arabicPeriod"/>
            </a:pPr>
            <a:endParaRPr lang="tr-TR" dirty="0"/>
          </a:p>
          <a:p>
            <a:pPr marL="457200" indent="-457200">
              <a:buAutoNum type="arabicPeriod"/>
            </a:pPr>
            <a:r>
              <a:rPr lang="tr-TR" dirty="0" smtClean="0"/>
              <a:t>BÖLÜM: 7223 SAYILI ÜRÜN GÜVENLİĞİ TEKNİK DÜZENLEMELER KANUNU VE GETİRDİĞİ YENİLİKLER</a:t>
            </a:r>
            <a:endParaRPr lang="tr-TR" dirty="0"/>
          </a:p>
          <a:p>
            <a:pPr marL="457200" indent="-457200">
              <a:buAutoNum type="arabicPeriod"/>
            </a:pPr>
            <a:endParaRPr lang="tr-TR" dirty="0" smtClean="0"/>
          </a:p>
          <a:p>
            <a:pPr marL="457200" indent="-457200">
              <a:buAutoNum type="arabicPeriod"/>
            </a:pPr>
            <a:r>
              <a:rPr lang="tr-TR" dirty="0" smtClean="0"/>
              <a:t>YAPI MALZEMELERİNDE PİYASA GÖZETİMİ VE DENETİMİ FAALİYETİ</a:t>
            </a:r>
            <a:endParaRPr lang="tr-TR" dirty="0"/>
          </a:p>
          <a:p>
            <a:endParaRPr lang="tr-TR" dirty="0" smtClean="0"/>
          </a:p>
        </p:txBody>
      </p:sp>
      <p:sp>
        <p:nvSpPr>
          <p:cNvPr id="4"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4026216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81200" y="990600"/>
            <a:ext cx="5304155" cy="998350"/>
          </a:xfrm>
          <a:prstGeom prst="rect">
            <a:avLst/>
          </a:prstGeom>
        </p:spPr>
        <p:txBody>
          <a:bodyPr vert="horz" wrap="square" lIns="0" tIns="13335" rIns="0" bIns="0" rtlCol="0">
            <a:spAutoFit/>
          </a:bodyPr>
          <a:lstStyle/>
          <a:p>
            <a:pPr marL="12700" marR="5080" algn="ctr">
              <a:lnSpc>
                <a:spcPct val="100000"/>
              </a:lnSpc>
              <a:spcBef>
                <a:spcPts val="105"/>
              </a:spcBef>
            </a:pPr>
            <a:r>
              <a:rPr lang="tr-TR" sz="3200" spc="-55" dirty="0" smtClean="0">
                <a:solidFill>
                  <a:srgbClr val="00B0F0"/>
                </a:solidFill>
              </a:rPr>
              <a:t/>
            </a:r>
            <a:br>
              <a:rPr lang="tr-TR" sz="3200" spc="-55" dirty="0" smtClean="0">
                <a:solidFill>
                  <a:srgbClr val="00B0F0"/>
                </a:solidFill>
              </a:rPr>
            </a:br>
            <a:endParaRPr sz="3200" dirty="0">
              <a:solidFill>
                <a:srgbClr val="00B0F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8" name="object 4"/>
          <p:cNvSpPr txBox="1"/>
          <p:nvPr/>
        </p:nvSpPr>
        <p:spPr>
          <a:xfrm>
            <a:off x="8353170" y="6451193"/>
            <a:ext cx="333630" cy="151323"/>
          </a:xfrm>
          <a:prstGeom prst="rect">
            <a:avLst/>
          </a:prstGeom>
        </p:spPr>
        <p:txBody>
          <a:bodyPr vert="horz" wrap="square" lIns="0" tIns="12700" rIns="0" bIns="0" rtlCol="0">
            <a:spAutoFit/>
          </a:bodyPr>
          <a:lstStyle/>
          <a:p>
            <a:pPr marL="12700">
              <a:lnSpc>
                <a:spcPct val="100000"/>
              </a:lnSpc>
              <a:spcBef>
                <a:spcPts val="100"/>
              </a:spcBef>
            </a:pPr>
            <a:r>
              <a:rPr lang="tr-TR" sz="900" dirty="0">
                <a:solidFill>
                  <a:srgbClr val="888888"/>
                </a:solidFill>
                <a:latin typeface="Calibri"/>
                <a:cs typeface="Calibri"/>
              </a:rPr>
              <a:t>1</a:t>
            </a:r>
            <a:endParaRPr sz="900" dirty="0">
              <a:latin typeface="Calibri"/>
              <a:cs typeface="Calibri"/>
            </a:endParaRPr>
          </a:p>
        </p:txBody>
      </p:sp>
      <p:sp>
        <p:nvSpPr>
          <p:cNvPr id="18" name="Alt Başlık 2"/>
          <p:cNvSpPr>
            <a:spLocks noGrp="1"/>
          </p:cNvSpPr>
          <p:nvPr/>
        </p:nvSpPr>
        <p:spPr bwMode="auto">
          <a:xfrm>
            <a:off x="1187450" y="1063625"/>
            <a:ext cx="72739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a:solidFill>
                  <a:schemeClr val="tx1"/>
                </a:solidFill>
                <a:latin typeface="Calibri" panose="020F0502020204030204" pitchFamily="34" charset="0"/>
                <a:cs typeface="Arial" panose="020B0604020202020204" pitchFamily="34" charset="0"/>
              </a:defRPr>
            </a:lvl1pPr>
            <a:lvl2pPr marL="742950" indent="-285750" defTabSz="685800" eaLnBrk="0" hangingPunct="0">
              <a:defRPr>
                <a:solidFill>
                  <a:schemeClr val="tx1"/>
                </a:solidFill>
                <a:latin typeface="Calibri" panose="020F0502020204030204" pitchFamily="34" charset="0"/>
                <a:cs typeface="Arial" panose="020B0604020202020204" pitchFamily="34" charset="0"/>
              </a:defRPr>
            </a:lvl2pPr>
            <a:lvl3pPr marL="1143000" indent="-228600" defTabSz="685800" eaLnBrk="0" hangingPunct="0">
              <a:defRPr>
                <a:solidFill>
                  <a:schemeClr val="tx1"/>
                </a:solidFill>
                <a:latin typeface="Calibri" panose="020F0502020204030204" pitchFamily="34" charset="0"/>
                <a:cs typeface="Arial" panose="020B0604020202020204" pitchFamily="34" charset="0"/>
              </a:defRPr>
            </a:lvl3pPr>
            <a:lvl4pPr marL="1600200" indent="-228600" defTabSz="685800" eaLnBrk="0" hangingPunct="0">
              <a:defRPr>
                <a:solidFill>
                  <a:schemeClr val="tx1"/>
                </a:solidFill>
                <a:latin typeface="Calibri" panose="020F0502020204030204" pitchFamily="34" charset="0"/>
                <a:cs typeface="Arial" panose="020B0604020202020204" pitchFamily="34" charset="0"/>
              </a:defRPr>
            </a:lvl4pPr>
            <a:lvl5pPr marL="2057400" indent="-228600" defTabSz="685800" eaLnBrk="0" hangingPunct="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90000"/>
              </a:lnSpc>
              <a:spcBef>
                <a:spcPts val="750"/>
              </a:spcBef>
              <a:buFont typeface="Arial" panose="020B0604020202020204" pitchFamily="34" charset="0"/>
              <a:buNone/>
            </a:pPr>
            <a:r>
              <a:rPr lang="tr-TR" altLang="tr-TR" sz="2400" b="1" dirty="0">
                <a:solidFill>
                  <a:srgbClr val="C00000"/>
                </a:solidFill>
                <a:latin typeface="Monotype Corsiva" panose="03010101010201010101" pitchFamily="66" charset="0"/>
              </a:rPr>
              <a:t>                                                </a:t>
            </a:r>
            <a:r>
              <a:rPr lang="tr-TR" altLang="tr-TR" sz="2400" b="1" dirty="0">
                <a:solidFill>
                  <a:srgbClr val="C00000"/>
                </a:solidFill>
              </a:rPr>
              <a:t> </a:t>
            </a:r>
            <a:r>
              <a:rPr lang="tr-TR" altLang="tr-TR" sz="2800" b="1" dirty="0">
                <a:solidFill>
                  <a:srgbClr val="C00000"/>
                </a:solidFill>
              </a:rPr>
              <a:t>İŞARETİ</a:t>
            </a:r>
          </a:p>
        </p:txBody>
      </p:sp>
      <p:sp>
        <p:nvSpPr>
          <p:cNvPr id="2" name="Dikdörtgen 1"/>
          <p:cNvSpPr/>
          <p:nvPr/>
        </p:nvSpPr>
        <p:spPr>
          <a:xfrm>
            <a:off x="838200" y="1899418"/>
            <a:ext cx="7924800" cy="6740307"/>
          </a:xfrm>
          <a:prstGeom prst="rect">
            <a:avLst/>
          </a:prstGeom>
        </p:spPr>
        <p:txBody>
          <a:bodyPr wrap="square">
            <a:spAutoFit/>
          </a:bodyPr>
          <a:lstStyle/>
          <a:p>
            <a:pPr marL="285750" indent="-285750" algn="just">
              <a:buFont typeface="Wingdings" panose="05000000000000000000" pitchFamily="2" charset="2"/>
              <a:buChar char="Ø"/>
            </a:pPr>
            <a:r>
              <a:rPr lang="tr-TR" dirty="0" smtClean="0"/>
              <a:t>Avrupa </a:t>
            </a:r>
            <a:r>
              <a:rPr lang="tr-TR" dirty="0"/>
              <a:t>Birliğinin ortak mevzuatının bulunmadığı ürünler düzenlenmemiş alanda yer alan ürünler olarak adlandırılmaktadır. Yapı Malzemeleri Yönetmeliğinde teknik şartnamelere tabi olmayan ürünlerin iç pazardaki denetiminin sağlanması ve bu ürünlerin güvenliği ile ilgili hususların belirli kurallara bağlanması amacıyla, Çevre</a:t>
            </a:r>
            <a:r>
              <a:rPr lang="tr-TR" dirty="0" smtClean="0"/>
              <a:t>, Şehircilik </a:t>
            </a:r>
            <a:r>
              <a:rPr lang="tr-TR" dirty="0"/>
              <a:t>ve İklim Değişikliği Bakanlığı tarafından güvenliği temsil eden “G” işareti uygulaması getirilmiştir.</a:t>
            </a:r>
          </a:p>
          <a:p>
            <a:pPr marL="285750" indent="-285750" algn="just">
              <a:buFont typeface="Wingdings" panose="05000000000000000000" pitchFamily="2" charset="2"/>
              <a:buChar char="Ø"/>
            </a:pPr>
            <a:r>
              <a:rPr lang="tr-TR" dirty="0" smtClean="0"/>
              <a:t>G </a:t>
            </a:r>
            <a:r>
              <a:rPr lang="tr-TR" dirty="0"/>
              <a:t>işaret uygulamasının mevzuat alt yapısı “Yapı Malzemelerinin Tabi Olacağı Kriterler Hakkında Yönetmelik” ile düzenlenmektedir.</a:t>
            </a:r>
            <a:r>
              <a:rPr lang="tr-TR" spc="-25" dirty="0">
                <a:cs typeface="Calibri"/>
              </a:rPr>
              <a:t> Yönetmelik</a:t>
            </a:r>
            <a:r>
              <a:rPr lang="tr-TR" spc="380" dirty="0">
                <a:cs typeface="Calibri"/>
              </a:rPr>
              <a:t> </a:t>
            </a:r>
            <a:r>
              <a:rPr lang="tr-TR" spc="-10" dirty="0">
                <a:solidFill>
                  <a:srgbClr val="FF0000"/>
                </a:solidFill>
                <a:cs typeface="Calibri"/>
              </a:rPr>
              <a:t>01.07.2010 </a:t>
            </a:r>
            <a:r>
              <a:rPr lang="tr-TR" spc="-530" dirty="0">
                <a:solidFill>
                  <a:srgbClr val="FF0000"/>
                </a:solidFill>
                <a:cs typeface="Calibri"/>
              </a:rPr>
              <a:t> </a:t>
            </a:r>
            <a:r>
              <a:rPr lang="tr-TR" spc="-5" dirty="0">
                <a:cs typeface="Calibri"/>
              </a:rPr>
              <a:t>tarihinden</a:t>
            </a:r>
            <a:r>
              <a:rPr lang="tr-TR" spc="5" dirty="0">
                <a:cs typeface="Calibri"/>
              </a:rPr>
              <a:t> </a:t>
            </a:r>
            <a:r>
              <a:rPr lang="tr-TR" spc="-5" dirty="0">
                <a:cs typeface="Calibri"/>
              </a:rPr>
              <a:t>itibaren</a:t>
            </a:r>
            <a:r>
              <a:rPr lang="tr-TR" spc="15" dirty="0">
                <a:cs typeface="Calibri"/>
              </a:rPr>
              <a:t> </a:t>
            </a:r>
            <a:r>
              <a:rPr lang="tr-TR" spc="-15" dirty="0">
                <a:cs typeface="Calibri"/>
              </a:rPr>
              <a:t>zorunlu</a:t>
            </a:r>
            <a:r>
              <a:rPr lang="tr-TR" spc="15" dirty="0">
                <a:cs typeface="Calibri"/>
              </a:rPr>
              <a:t> </a:t>
            </a:r>
            <a:r>
              <a:rPr lang="tr-TR" spc="-15" dirty="0">
                <a:cs typeface="Calibri"/>
              </a:rPr>
              <a:t>olarak </a:t>
            </a:r>
            <a:r>
              <a:rPr lang="tr-TR" spc="-5" dirty="0">
                <a:cs typeface="Calibri"/>
              </a:rPr>
              <a:t>yürürlüğe </a:t>
            </a:r>
            <a:r>
              <a:rPr lang="tr-TR" spc="-30" dirty="0">
                <a:cs typeface="Calibri"/>
              </a:rPr>
              <a:t>girmiştir</a:t>
            </a:r>
            <a:r>
              <a:rPr lang="tr-TR" spc="-30" dirty="0" smtClean="0">
                <a:cs typeface="Calibri"/>
              </a:rPr>
              <a:t>.</a:t>
            </a:r>
          </a:p>
          <a:p>
            <a:pPr marL="285750" indent="-285750" algn="just">
              <a:buFont typeface="Wingdings" panose="05000000000000000000" pitchFamily="2" charset="2"/>
              <a:buChar char="Ø"/>
            </a:pPr>
            <a:r>
              <a:rPr lang="tr-TR" spc="-25" dirty="0">
                <a:cs typeface="Calibri"/>
              </a:rPr>
              <a:t>Yönetmelik </a:t>
            </a:r>
            <a:r>
              <a:rPr lang="tr-TR" spc="-10" dirty="0">
                <a:cs typeface="Calibri"/>
              </a:rPr>
              <a:t>kapsamında </a:t>
            </a:r>
            <a:r>
              <a:rPr lang="tr-TR" spc="-5" dirty="0">
                <a:solidFill>
                  <a:srgbClr val="FF0000"/>
                </a:solidFill>
                <a:cs typeface="Calibri"/>
              </a:rPr>
              <a:t>ulusal </a:t>
            </a:r>
            <a:r>
              <a:rPr lang="tr-TR" spc="-15" dirty="0">
                <a:solidFill>
                  <a:srgbClr val="FF0000"/>
                </a:solidFill>
                <a:cs typeface="Calibri"/>
              </a:rPr>
              <a:t>standartlara </a:t>
            </a:r>
            <a:r>
              <a:rPr lang="tr-TR" spc="-10" dirty="0">
                <a:solidFill>
                  <a:srgbClr val="FF0000"/>
                </a:solidFill>
                <a:cs typeface="Calibri"/>
              </a:rPr>
              <a:t>tabi ürünlere </a:t>
            </a:r>
            <a:r>
              <a:rPr lang="tr-TR" spc="-5" dirty="0">
                <a:solidFill>
                  <a:srgbClr val="FF0000"/>
                </a:solidFill>
                <a:cs typeface="Calibri"/>
              </a:rPr>
              <a:t> </a:t>
            </a:r>
            <a:r>
              <a:rPr lang="tr-TR" spc="-20" dirty="0">
                <a:cs typeface="Calibri"/>
              </a:rPr>
              <a:t>“G</a:t>
            </a:r>
            <a:r>
              <a:rPr lang="tr-TR" spc="-15" dirty="0">
                <a:cs typeface="Calibri"/>
              </a:rPr>
              <a:t> </a:t>
            </a:r>
            <a:r>
              <a:rPr lang="tr-TR" spc="-5" dirty="0">
                <a:cs typeface="Calibri"/>
              </a:rPr>
              <a:t>işareti”</a:t>
            </a:r>
            <a:r>
              <a:rPr lang="tr-TR" dirty="0">
                <a:cs typeface="Calibri"/>
              </a:rPr>
              <a:t> </a:t>
            </a:r>
            <a:r>
              <a:rPr lang="tr-TR" spc="-5" dirty="0">
                <a:cs typeface="Calibri"/>
              </a:rPr>
              <a:t>iliştirilecek</a:t>
            </a:r>
            <a:r>
              <a:rPr lang="tr-TR" dirty="0">
                <a:cs typeface="Calibri"/>
              </a:rPr>
              <a:t> </a:t>
            </a:r>
            <a:r>
              <a:rPr lang="tr-TR" spc="-15" dirty="0">
                <a:cs typeface="Calibri"/>
              </a:rPr>
              <a:t>ve</a:t>
            </a:r>
            <a:r>
              <a:rPr lang="tr-TR" spc="-10" dirty="0">
                <a:cs typeface="Calibri"/>
              </a:rPr>
              <a:t> </a:t>
            </a:r>
            <a:r>
              <a:rPr lang="tr-TR" spc="-5" dirty="0">
                <a:solidFill>
                  <a:srgbClr val="FF0000"/>
                </a:solidFill>
                <a:cs typeface="Calibri"/>
              </a:rPr>
              <a:t>hakkında</a:t>
            </a:r>
            <a:r>
              <a:rPr lang="tr-TR" dirty="0">
                <a:solidFill>
                  <a:srgbClr val="FF0000"/>
                </a:solidFill>
                <a:cs typeface="Calibri"/>
              </a:rPr>
              <a:t> </a:t>
            </a:r>
            <a:r>
              <a:rPr lang="tr-TR" spc="-5" dirty="0">
                <a:solidFill>
                  <a:srgbClr val="FF0000"/>
                </a:solidFill>
                <a:cs typeface="Calibri"/>
              </a:rPr>
              <a:t>bir</a:t>
            </a:r>
            <a:r>
              <a:rPr lang="tr-TR" dirty="0">
                <a:solidFill>
                  <a:srgbClr val="FF0000"/>
                </a:solidFill>
                <a:cs typeface="Calibri"/>
              </a:rPr>
              <a:t> </a:t>
            </a:r>
            <a:r>
              <a:rPr lang="tr-TR" spc="-10" dirty="0">
                <a:solidFill>
                  <a:srgbClr val="FF0000"/>
                </a:solidFill>
                <a:cs typeface="Calibri"/>
              </a:rPr>
              <a:t>standart</a:t>
            </a:r>
            <a:r>
              <a:rPr lang="tr-TR" spc="-5" dirty="0">
                <a:solidFill>
                  <a:srgbClr val="FF0000"/>
                </a:solidFill>
                <a:cs typeface="Calibri"/>
              </a:rPr>
              <a:t> </a:t>
            </a:r>
            <a:r>
              <a:rPr lang="tr-TR" spc="-15" dirty="0">
                <a:solidFill>
                  <a:srgbClr val="FF0000"/>
                </a:solidFill>
                <a:cs typeface="Calibri"/>
              </a:rPr>
              <a:t>bulunmayan </a:t>
            </a:r>
            <a:r>
              <a:rPr lang="tr-TR" spc="-10" dirty="0">
                <a:solidFill>
                  <a:srgbClr val="FF0000"/>
                </a:solidFill>
                <a:cs typeface="Calibri"/>
              </a:rPr>
              <a:t> </a:t>
            </a:r>
            <a:r>
              <a:rPr lang="tr-TR" spc="-25" dirty="0">
                <a:solidFill>
                  <a:srgbClr val="FF0000"/>
                </a:solidFill>
                <a:cs typeface="Calibri"/>
              </a:rPr>
              <a:t>malzemeler,</a:t>
            </a:r>
            <a:r>
              <a:rPr lang="tr-TR" spc="-20" dirty="0">
                <a:solidFill>
                  <a:srgbClr val="FF0000"/>
                </a:solidFill>
                <a:cs typeface="Calibri"/>
              </a:rPr>
              <a:t> </a:t>
            </a:r>
            <a:r>
              <a:rPr lang="tr-TR" spc="-15" dirty="0">
                <a:solidFill>
                  <a:srgbClr val="FF0000"/>
                </a:solidFill>
                <a:cs typeface="Calibri"/>
              </a:rPr>
              <a:t>yenilikçi</a:t>
            </a:r>
            <a:r>
              <a:rPr lang="tr-TR" spc="-10" dirty="0">
                <a:solidFill>
                  <a:srgbClr val="FF0000"/>
                </a:solidFill>
                <a:cs typeface="Calibri"/>
              </a:rPr>
              <a:t> </a:t>
            </a:r>
            <a:r>
              <a:rPr lang="tr-TR" spc="-30" dirty="0">
                <a:solidFill>
                  <a:srgbClr val="FF0000"/>
                </a:solidFill>
                <a:cs typeface="Calibri"/>
              </a:rPr>
              <a:t>ürünler,</a:t>
            </a:r>
            <a:r>
              <a:rPr lang="tr-TR" spc="-25" dirty="0">
                <a:solidFill>
                  <a:srgbClr val="FF0000"/>
                </a:solidFill>
                <a:cs typeface="Calibri"/>
              </a:rPr>
              <a:t> </a:t>
            </a:r>
            <a:r>
              <a:rPr lang="tr-TR" spc="-5" dirty="0">
                <a:solidFill>
                  <a:srgbClr val="FF0000"/>
                </a:solidFill>
                <a:cs typeface="Calibri"/>
              </a:rPr>
              <a:t>ulusal</a:t>
            </a:r>
            <a:r>
              <a:rPr lang="tr-TR" spc="240" dirty="0">
                <a:solidFill>
                  <a:srgbClr val="FF0000"/>
                </a:solidFill>
                <a:cs typeface="Calibri"/>
              </a:rPr>
              <a:t> </a:t>
            </a:r>
            <a:r>
              <a:rPr lang="tr-TR" spc="-5" dirty="0">
                <a:solidFill>
                  <a:srgbClr val="FF0000"/>
                </a:solidFill>
                <a:cs typeface="Calibri"/>
              </a:rPr>
              <a:t>teknik</a:t>
            </a:r>
            <a:r>
              <a:rPr lang="tr-TR" spc="240" dirty="0">
                <a:solidFill>
                  <a:srgbClr val="FF0000"/>
                </a:solidFill>
                <a:cs typeface="Calibri"/>
              </a:rPr>
              <a:t> </a:t>
            </a:r>
            <a:r>
              <a:rPr lang="tr-TR" spc="-20" dirty="0">
                <a:solidFill>
                  <a:srgbClr val="FF0000"/>
                </a:solidFill>
                <a:cs typeface="Calibri"/>
              </a:rPr>
              <a:t>onay</a:t>
            </a:r>
            <a:r>
              <a:rPr lang="tr-TR" spc="235" dirty="0">
                <a:solidFill>
                  <a:srgbClr val="FF0000"/>
                </a:solidFill>
                <a:cs typeface="Calibri"/>
              </a:rPr>
              <a:t> </a:t>
            </a:r>
            <a:r>
              <a:rPr lang="tr-TR" dirty="0">
                <a:cs typeface="Calibri"/>
              </a:rPr>
              <a:t>almak</a:t>
            </a:r>
            <a:r>
              <a:rPr lang="tr-TR" spc="235" dirty="0">
                <a:cs typeface="Calibri"/>
              </a:rPr>
              <a:t> </a:t>
            </a:r>
            <a:r>
              <a:rPr lang="tr-TR" spc="-20" dirty="0">
                <a:cs typeface="Calibri"/>
              </a:rPr>
              <a:t>ve</a:t>
            </a:r>
            <a:r>
              <a:rPr lang="tr-TR" spc="235" dirty="0">
                <a:cs typeface="Calibri"/>
              </a:rPr>
              <a:t> </a:t>
            </a:r>
            <a:r>
              <a:rPr lang="tr-TR" spc="-5" dirty="0">
                <a:cs typeface="Calibri"/>
              </a:rPr>
              <a:t>buna</a:t>
            </a:r>
            <a:r>
              <a:rPr lang="tr-TR" spc="240" dirty="0">
                <a:cs typeface="Calibri"/>
              </a:rPr>
              <a:t> </a:t>
            </a:r>
            <a:r>
              <a:rPr lang="tr-TR" spc="-5" dirty="0">
                <a:cs typeface="Calibri"/>
              </a:rPr>
              <a:t>istinaden </a:t>
            </a:r>
            <a:r>
              <a:rPr lang="tr-TR" spc="-530" dirty="0">
                <a:cs typeface="Calibri"/>
              </a:rPr>
              <a:t> </a:t>
            </a:r>
            <a:r>
              <a:rPr lang="tr-TR" dirty="0">
                <a:cs typeface="Calibri"/>
              </a:rPr>
              <a:t>G </a:t>
            </a:r>
            <a:r>
              <a:rPr lang="tr-TR" spc="-5" dirty="0">
                <a:cs typeface="Calibri"/>
              </a:rPr>
              <a:t>işareti iliştirilmek </a:t>
            </a:r>
            <a:r>
              <a:rPr lang="tr-TR" spc="-10" dirty="0">
                <a:cs typeface="Calibri"/>
              </a:rPr>
              <a:t>suretiyle </a:t>
            </a:r>
            <a:r>
              <a:rPr lang="tr-TR" spc="-20" dirty="0">
                <a:cs typeface="Calibri"/>
              </a:rPr>
              <a:t>piyasaya </a:t>
            </a:r>
            <a:r>
              <a:rPr lang="tr-TR" dirty="0">
                <a:cs typeface="Calibri"/>
              </a:rPr>
              <a:t>arz </a:t>
            </a:r>
            <a:r>
              <a:rPr lang="tr-TR" spc="-20" dirty="0">
                <a:cs typeface="Calibri"/>
              </a:rPr>
              <a:t>edilebilecektir. </a:t>
            </a:r>
            <a:endParaRPr lang="tr-TR" spc="-20" dirty="0" smtClean="0">
              <a:cs typeface="Calibri"/>
            </a:endParaRPr>
          </a:p>
          <a:p>
            <a:pPr marL="285750" indent="-285750" algn="just">
              <a:buFont typeface="Wingdings" panose="05000000000000000000" pitchFamily="2" charset="2"/>
              <a:buChar char="Ø"/>
            </a:pPr>
            <a:r>
              <a:rPr lang="tr-TR" spc="-5" dirty="0">
                <a:cs typeface="Calibri"/>
              </a:rPr>
              <a:t>Ulusal</a:t>
            </a:r>
            <a:r>
              <a:rPr lang="tr-TR" dirty="0">
                <a:cs typeface="Calibri"/>
              </a:rPr>
              <a:t> </a:t>
            </a:r>
            <a:r>
              <a:rPr lang="tr-TR" spc="-10" dirty="0">
                <a:cs typeface="Calibri"/>
              </a:rPr>
              <a:t>standartlar</a:t>
            </a:r>
            <a:r>
              <a:rPr lang="tr-TR" spc="-5" dirty="0">
                <a:cs typeface="Calibri"/>
              </a:rPr>
              <a:t> </a:t>
            </a:r>
            <a:r>
              <a:rPr lang="tr-TR" spc="-10" dirty="0">
                <a:cs typeface="Calibri"/>
              </a:rPr>
              <a:t>kapsamındaki</a:t>
            </a:r>
            <a:r>
              <a:rPr lang="tr-TR" spc="-5" dirty="0">
                <a:cs typeface="Calibri"/>
              </a:rPr>
              <a:t> </a:t>
            </a:r>
            <a:r>
              <a:rPr lang="tr-TR" spc="-10" dirty="0">
                <a:cs typeface="Calibri"/>
              </a:rPr>
              <a:t>yapı</a:t>
            </a:r>
            <a:r>
              <a:rPr lang="tr-TR" spc="-5" dirty="0">
                <a:cs typeface="Calibri"/>
              </a:rPr>
              <a:t> malzemelerine </a:t>
            </a:r>
            <a:r>
              <a:rPr lang="tr-TR" dirty="0">
                <a:cs typeface="Calibri"/>
              </a:rPr>
              <a:t> </a:t>
            </a:r>
            <a:r>
              <a:rPr lang="tr-TR" spc="-5" dirty="0">
                <a:cs typeface="Calibri"/>
              </a:rPr>
              <a:t>Bakanlığımız </a:t>
            </a:r>
            <a:r>
              <a:rPr lang="tr-TR" spc="-15" dirty="0">
                <a:cs typeface="Calibri"/>
              </a:rPr>
              <a:t>tarafından </a:t>
            </a:r>
            <a:r>
              <a:rPr lang="tr-TR" spc="-5" dirty="0">
                <a:cs typeface="Calibri"/>
              </a:rPr>
              <a:t>görevlendirilen Uygunluk Değerlendirme </a:t>
            </a:r>
            <a:r>
              <a:rPr lang="tr-TR" dirty="0">
                <a:cs typeface="Calibri"/>
              </a:rPr>
              <a:t> </a:t>
            </a:r>
            <a:r>
              <a:rPr lang="tr-TR" spc="-10" dirty="0">
                <a:cs typeface="Calibri"/>
              </a:rPr>
              <a:t>Kuruluşları</a:t>
            </a:r>
            <a:r>
              <a:rPr lang="tr-TR" dirty="0">
                <a:cs typeface="Calibri"/>
              </a:rPr>
              <a:t> </a:t>
            </a:r>
            <a:r>
              <a:rPr lang="tr-TR" spc="-15" dirty="0">
                <a:cs typeface="Calibri"/>
              </a:rPr>
              <a:t>tarafından </a:t>
            </a:r>
            <a:r>
              <a:rPr lang="tr-TR" spc="-10" dirty="0">
                <a:cs typeface="Calibri"/>
              </a:rPr>
              <a:t>düzenlenen</a:t>
            </a:r>
            <a:r>
              <a:rPr lang="tr-TR" spc="20" dirty="0">
                <a:cs typeface="Calibri"/>
              </a:rPr>
              <a:t> </a:t>
            </a:r>
            <a:r>
              <a:rPr lang="tr-TR" dirty="0">
                <a:solidFill>
                  <a:srgbClr val="FF0000"/>
                </a:solidFill>
                <a:cs typeface="Calibri"/>
              </a:rPr>
              <a:t>G</a:t>
            </a:r>
            <a:r>
              <a:rPr lang="tr-TR" spc="-5" dirty="0">
                <a:solidFill>
                  <a:srgbClr val="FF0000"/>
                </a:solidFill>
                <a:cs typeface="Calibri"/>
              </a:rPr>
              <a:t> Uygunluk</a:t>
            </a:r>
            <a:r>
              <a:rPr lang="tr-TR" spc="-15" dirty="0">
                <a:solidFill>
                  <a:srgbClr val="FF0000"/>
                </a:solidFill>
                <a:cs typeface="Calibri"/>
              </a:rPr>
              <a:t> </a:t>
            </a:r>
            <a:r>
              <a:rPr lang="tr-TR" spc="-5" dirty="0">
                <a:solidFill>
                  <a:srgbClr val="FF0000"/>
                </a:solidFill>
                <a:cs typeface="Calibri"/>
              </a:rPr>
              <a:t>Belgesi</a:t>
            </a:r>
            <a:r>
              <a:rPr lang="tr-TR" spc="-10" dirty="0">
                <a:solidFill>
                  <a:srgbClr val="FF0000"/>
                </a:solidFill>
                <a:cs typeface="Calibri"/>
              </a:rPr>
              <a:t> </a:t>
            </a:r>
            <a:r>
              <a:rPr lang="tr-TR" spc="-35" dirty="0">
                <a:cs typeface="Calibri"/>
              </a:rPr>
              <a:t>verilir.</a:t>
            </a:r>
            <a:endParaRPr lang="tr-TR" dirty="0">
              <a:cs typeface="Calibri"/>
            </a:endParaRPr>
          </a:p>
          <a:p>
            <a:pPr marL="285750" indent="-285750" algn="just">
              <a:buFont typeface="Wingdings" panose="05000000000000000000" pitchFamily="2" charset="2"/>
              <a:buChar char="Ø"/>
            </a:pPr>
            <a:endParaRPr lang="tr-TR" dirty="0">
              <a:cs typeface="Calibri"/>
            </a:endParaRPr>
          </a:p>
          <a:p>
            <a:pPr marL="285750" indent="-285750" algn="just">
              <a:buFont typeface="Wingdings" panose="05000000000000000000" pitchFamily="2" charset="2"/>
              <a:buChar char="Ø"/>
            </a:pPr>
            <a:endParaRPr lang="tr-TR" spc="-30" dirty="0" smtClean="0">
              <a:cs typeface="Calibri"/>
            </a:endParaRPr>
          </a:p>
          <a:p>
            <a:pPr marL="285750" indent="-285750" algn="just">
              <a:buFont typeface="Wingdings" panose="05000000000000000000" pitchFamily="2" charset="2"/>
              <a:buChar char="Ø"/>
            </a:pPr>
            <a:endParaRPr lang="tr-TR" spc="-30" dirty="0" smtClean="0">
              <a:cs typeface="Calibri"/>
            </a:endParaRPr>
          </a:p>
          <a:p>
            <a:pPr algn="just"/>
            <a:endParaRPr lang="tr-TR" spc="-30" dirty="0">
              <a:cs typeface="Calibri"/>
            </a:endParaRPr>
          </a:p>
          <a:p>
            <a:pPr algn="just"/>
            <a:endParaRPr lang="tr-TR" spc="-30" dirty="0" smtClean="0">
              <a:cs typeface="Calibri"/>
            </a:endParaRPr>
          </a:p>
          <a:p>
            <a:pPr algn="just"/>
            <a:endParaRPr lang="tr-TR" spc="-30" dirty="0">
              <a:cs typeface="Calibri"/>
            </a:endParaRPr>
          </a:p>
          <a:p>
            <a:pPr algn="just"/>
            <a:endParaRPr lang="tr-TR" dirty="0">
              <a:cs typeface="Calibri"/>
            </a:endParaRPr>
          </a:p>
          <a:p>
            <a:endParaRPr lang="tr-TR" dirty="0"/>
          </a:p>
        </p:txBody>
      </p:sp>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990601"/>
            <a:ext cx="996137"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472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81200" y="990600"/>
            <a:ext cx="5304155" cy="998350"/>
          </a:xfrm>
          <a:prstGeom prst="rect">
            <a:avLst/>
          </a:prstGeom>
        </p:spPr>
        <p:txBody>
          <a:bodyPr vert="horz" wrap="square" lIns="0" tIns="13335" rIns="0" bIns="0" rtlCol="0">
            <a:spAutoFit/>
          </a:bodyPr>
          <a:lstStyle/>
          <a:p>
            <a:pPr marL="12700" marR="5080" algn="ctr">
              <a:lnSpc>
                <a:spcPct val="100000"/>
              </a:lnSpc>
              <a:spcBef>
                <a:spcPts val="105"/>
              </a:spcBef>
            </a:pPr>
            <a:r>
              <a:rPr lang="tr-TR" sz="3200" spc="-55" dirty="0" smtClean="0">
                <a:solidFill>
                  <a:srgbClr val="00B0F0"/>
                </a:solidFill>
              </a:rPr>
              <a:t/>
            </a:r>
            <a:br>
              <a:rPr lang="tr-TR" sz="3200" spc="-55" dirty="0" smtClean="0">
                <a:solidFill>
                  <a:srgbClr val="00B0F0"/>
                </a:solidFill>
              </a:rPr>
            </a:br>
            <a:endParaRPr sz="3200" dirty="0">
              <a:solidFill>
                <a:srgbClr val="00B0F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18" name="Alt Başlık 2"/>
          <p:cNvSpPr>
            <a:spLocks noGrp="1"/>
          </p:cNvSpPr>
          <p:nvPr/>
        </p:nvSpPr>
        <p:spPr bwMode="auto">
          <a:xfrm>
            <a:off x="1187450" y="1063625"/>
            <a:ext cx="72739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a:solidFill>
                  <a:schemeClr val="tx1"/>
                </a:solidFill>
                <a:latin typeface="Calibri" panose="020F0502020204030204" pitchFamily="34" charset="0"/>
                <a:cs typeface="Arial" panose="020B0604020202020204" pitchFamily="34" charset="0"/>
              </a:defRPr>
            </a:lvl1pPr>
            <a:lvl2pPr marL="742950" indent="-285750" defTabSz="685800" eaLnBrk="0" hangingPunct="0">
              <a:defRPr>
                <a:solidFill>
                  <a:schemeClr val="tx1"/>
                </a:solidFill>
                <a:latin typeface="Calibri" panose="020F0502020204030204" pitchFamily="34" charset="0"/>
                <a:cs typeface="Arial" panose="020B0604020202020204" pitchFamily="34" charset="0"/>
              </a:defRPr>
            </a:lvl2pPr>
            <a:lvl3pPr marL="1143000" indent="-228600" defTabSz="685800" eaLnBrk="0" hangingPunct="0">
              <a:defRPr>
                <a:solidFill>
                  <a:schemeClr val="tx1"/>
                </a:solidFill>
                <a:latin typeface="Calibri" panose="020F0502020204030204" pitchFamily="34" charset="0"/>
                <a:cs typeface="Arial" panose="020B0604020202020204" pitchFamily="34" charset="0"/>
              </a:defRPr>
            </a:lvl3pPr>
            <a:lvl4pPr marL="1600200" indent="-228600" defTabSz="685800" eaLnBrk="0" hangingPunct="0">
              <a:defRPr>
                <a:solidFill>
                  <a:schemeClr val="tx1"/>
                </a:solidFill>
                <a:latin typeface="Calibri" panose="020F0502020204030204" pitchFamily="34" charset="0"/>
                <a:cs typeface="Arial" panose="020B0604020202020204" pitchFamily="34" charset="0"/>
              </a:defRPr>
            </a:lvl4pPr>
            <a:lvl5pPr marL="2057400" indent="-228600" defTabSz="685800" eaLnBrk="0" hangingPunct="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90000"/>
              </a:lnSpc>
              <a:spcBef>
                <a:spcPts val="750"/>
              </a:spcBef>
              <a:buFont typeface="Arial" panose="020B0604020202020204" pitchFamily="34" charset="0"/>
              <a:buNone/>
            </a:pPr>
            <a:endParaRPr lang="tr-TR" altLang="tr-TR" sz="2800" b="1" dirty="0">
              <a:solidFill>
                <a:srgbClr val="C00000"/>
              </a:solidFill>
            </a:endParaRPr>
          </a:p>
        </p:txBody>
      </p:sp>
      <p:pic>
        <p:nvPicPr>
          <p:cNvPr id="1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632012"/>
            <a:ext cx="685800" cy="59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3"/>
          <a:stretch>
            <a:fillRect/>
          </a:stretch>
        </p:blipFill>
        <p:spPr>
          <a:xfrm>
            <a:off x="857250" y="1336432"/>
            <a:ext cx="7429500" cy="4929187"/>
          </a:xfrm>
          <a:prstGeom prst="rect">
            <a:avLst/>
          </a:prstGeom>
        </p:spPr>
      </p:pic>
      <p:sp>
        <p:nvSpPr>
          <p:cNvPr id="3" name="Metin kutusu 2"/>
          <p:cNvSpPr txBox="1"/>
          <p:nvPr/>
        </p:nvSpPr>
        <p:spPr>
          <a:xfrm>
            <a:off x="4569068" y="780180"/>
            <a:ext cx="1213241" cy="461665"/>
          </a:xfrm>
          <a:prstGeom prst="rect">
            <a:avLst/>
          </a:prstGeom>
          <a:noFill/>
        </p:spPr>
        <p:txBody>
          <a:bodyPr wrap="square" rtlCol="0">
            <a:spAutoFit/>
          </a:bodyPr>
          <a:lstStyle/>
          <a:p>
            <a:r>
              <a:rPr lang="tr-TR" sz="2400" b="1" dirty="0" smtClean="0"/>
              <a:t>İŞARETİ</a:t>
            </a:r>
            <a:endParaRPr lang="tr-TR" sz="2400" b="1" dirty="0"/>
          </a:p>
        </p:txBody>
      </p:sp>
    </p:spTree>
    <p:extLst>
      <p:ext uri="{BB962C8B-B14F-4D97-AF65-F5344CB8AC3E}">
        <p14:creationId xmlns:p14="http://schemas.microsoft.com/office/powerpoint/2010/main" val="2771789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2"/>
          <p:cNvSpPr>
            <a:spLocks noGrp="1"/>
          </p:cNvSpPr>
          <p:nvPr>
            <p:ph type="body" idx="1"/>
          </p:nvPr>
        </p:nvSpPr>
        <p:spPr>
          <a:xfrm>
            <a:off x="533400" y="990600"/>
            <a:ext cx="8180628" cy="2215991"/>
          </a:xfrm>
        </p:spPr>
        <p:txBody>
          <a:bodyPr/>
          <a:lstStyle/>
          <a:p>
            <a:pPr algn="ctr"/>
            <a:endParaRPr lang="tr-TR" b="1" u="none" dirty="0" smtClean="0">
              <a:solidFill>
                <a:srgbClr val="C00000"/>
              </a:solidFill>
            </a:endParaRPr>
          </a:p>
          <a:p>
            <a:pPr algn="ctr"/>
            <a:endParaRPr lang="tr-TR" b="1" u="none" dirty="0">
              <a:solidFill>
                <a:srgbClr val="C00000"/>
              </a:solidFill>
            </a:endParaRPr>
          </a:p>
          <a:p>
            <a:pPr algn="ctr"/>
            <a:r>
              <a:rPr lang="tr-TR" b="1" u="none" dirty="0">
                <a:solidFill>
                  <a:srgbClr val="C00000"/>
                </a:solidFill>
              </a:rPr>
              <a:t>2</a:t>
            </a:r>
            <a:r>
              <a:rPr lang="tr-TR" b="1" u="none" dirty="0" smtClean="0">
                <a:solidFill>
                  <a:srgbClr val="C00000"/>
                </a:solidFill>
              </a:rPr>
              <a:t>.BÖLÜM</a:t>
            </a:r>
          </a:p>
          <a:p>
            <a:pPr algn="ctr"/>
            <a:endParaRPr lang="tr-TR" b="1" u="none" dirty="0">
              <a:solidFill>
                <a:srgbClr val="C00000"/>
              </a:solidFill>
            </a:endParaRPr>
          </a:p>
          <a:p>
            <a:pPr algn="ctr"/>
            <a:r>
              <a:rPr lang="tr-TR" b="1" u="none" dirty="0" smtClean="0">
                <a:solidFill>
                  <a:srgbClr val="C00000"/>
                </a:solidFill>
              </a:rPr>
              <a:t>7223 SAYILI ÜRÜN GÜVENLİĞİ VE TEKNİK DÜZENLEMELER KANUNU VE GETİRMİŞ OLDUĞU YENİLİKLER</a:t>
            </a:r>
          </a:p>
        </p:txBody>
      </p:sp>
      <p:sp>
        <p:nvSpPr>
          <p:cNvPr id="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365849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81685" y="1929765"/>
            <a:ext cx="8180628" cy="4062651"/>
          </a:xfrm>
        </p:spPr>
        <p:txBody>
          <a:bodyPr/>
          <a:lstStyle/>
          <a:p>
            <a:pPr marL="355600" marR="5080" indent="-342900" algn="just">
              <a:lnSpc>
                <a:spcPct val="100000"/>
              </a:lnSpc>
              <a:spcBef>
                <a:spcPts val="100"/>
              </a:spcBef>
              <a:buFont typeface="Arial"/>
              <a:buChar char="•"/>
              <a:tabLst>
                <a:tab pos="424180" algn="l"/>
              </a:tabLst>
            </a:pPr>
            <a:r>
              <a:rPr lang="tr-TR" spc="-15" dirty="0"/>
              <a:t>Ülkemizde, </a:t>
            </a:r>
            <a:r>
              <a:rPr lang="tr-TR" spc="-5" dirty="0"/>
              <a:t>ürün güvenliği </a:t>
            </a:r>
            <a:r>
              <a:rPr lang="tr-TR" spc="-15" dirty="0"/>
              <a:t>ve </a:t>
            </a:r>
            <a:r>
              <a:rPr lang="tr-TR" spc="-10" dirty="0"/>
              <a:t>teknik düzenlemelere </a:t>
            </a:r>
            <a:r>
              <a:rPr lang="tr-TR" dirty="0"/>
              <a:t>ilişkin </a:t>
            </a:r>
            <a:r>
              <a:rPr lang="tr-TR" spc="5" dirty="0"/>
              <a:t> </a:t>
            </a:r>
            <a:r>
              <a:rPr lang="tr-TR" spc="-5" dirty="0"/>
              <a:t>hususlar</a:t>
            </a:r>
            <a:r>
              <a:rPr lang="tr-TR" dirty="0"/>
              <a:t> ilk </a:t>
            </a:r>
            <a:r>
              <a:rPr lang="tr-TR" spc="-15" dirty="0"/>
              <a:t>olarak</a:t>
            </a:r>
            <a:r>
              <a:rPr lang="tr-TR" spc="-10" dirty="0"/>
              <a:t> </a:t>
            </a:r>
            <a:r>
              <a:rPr lang="tr-TR" spc="-5" dirty="0"/>
              <a:t>29/06/2001 tarihli </a:t>
            </a:r>
            <a:r>
              <a:rPr lang="tr-TR" spc="-15" dirty="0"/>
              <a:t>ve </a:t>
            </a:r>
            <a:r>
              <a:rPr lang="tr-TR" b="1" u="sng" spc="-5" dirty="0">
                <a:solidFill>
                  <a:srgbClr val="FF0000"/>
                </a:solidFill>
                <a:uFill>
                  <a:solidFill>
                    <a:srgbClr val="000000"/>
                  </a:solidFill>
                </a:uFill>
              </a:rPr>
              <a:t>4703 </a:t>
            </a:r>
            <a:r>
              <a:rPr lang="tr-TR" b="1" u="sng" spc="-10" dirty="0">
                <a:solidFill>
                  <a:srgbClr val="FF0000"/>
                </a:solidFill>
                <a:uFill>
                  <a:solidFill>
                    <a:srgbClr val="000000"/>
                  </a:solidFill>
                </a:uFill>
              </a:rPr>
              <a:t>Sayılı </a:t>
            </a:r>
            <a:r>
              <a:rPr lang="tr-TR" b="1" spc="-5" dirty="0">
                <a:solidFill>
                  <a:srgbClr val="FF0000"/>
                </a:solidFill>
              </a:rPr>
              <a:t> Ürünlere</a:t>
            </a:r>
            <a:r>
              <a:rPr lang="tr-TR" b="1" dirty="0">
                <a:solidFill>
                  <a:srgbClr val="FF0000"/>
                </a:solidFill>
              </a:rPr>
              <a:t> </a:t>
            </a:r>
            <a:r>
              <a:rPr lang="tr-TR" b="1" spc="-5" dirty="0">
                <a:solidFill>
                  <a:srgbClr val="FF0000"/>
                </a:solidFill>
              </a:rPr>
              <a:t>İlişkin</a:t>
            </a:r>
            <a:r>
              <a:rPr lang="tr-TR" b="1" dirty="0">
                <a:solidFill>
                  <a:srgbClr val="FF0000"/>
                </a:solidFill>
              </a:rPr>
              <a:t> </a:t>
            </a:r>
            <a:r>
              <a:rPr lang="tr-TR" b="1" spc="-40" dirty="0">
                <a:solidFill>
                  <a:srgbClr val="FF0000"/>
                </a:solidFill>
              </a:rPr>
              <a:t>Teknik</a:t>
            </a:r>
            <a:r>
              <a:rPr lang="tr-TR" b="1" spc="-35" dirty="0">
                <a:solidFill>
                  <a:srgbClr val="FF0000"/>
                </a:solidFill>
              </a:rPr>
              <a:t> </a:t>
            </a:r>
            <a:r>
              <a:rPr lang="tr-TR" b="1" spc="-10" dirty="0">
                <a:solidFill>
                  <a:srgbClr val="FF0000"/>
                </a:solidFill>
              </a:rPr>
              <a:t>Mevzuatın</a:t>
            </a:r>
            <a:r>
              <a:rPr lang="tr-TR" b="1" spc="-5" dirty="0">
                <a:solidFill>
                  <a:srgbClr val="FF0000"/>
                </a:solidFill>
              </a:rPr>
              <a:t> Hazırlanması</a:t>
            </a:r>
            <a:r>
              <a:rPr lang="tr-TR" b="1" dirty="0">
                <a:solidFill>
                  <a:srgbClr val="FF0000"/>
                </a:solidFill>
              </a:rPr>
              <a:t> </a:t>
            </a:r>
            <a:r>
              <a:rPr lang="tr-TR" b="1" spc="-30" dirty="0">
                <a:solidFill>
                  <a:srgbClr val="FF0000"/>
                </a:solidFill>
              </a:rPr>
              <a:t>ve </a:t>
            </a:r>
            <a:r>
              <a:rPr lang="tr-TR" b="1" spc="-25" dirty="0">
                <a:solidFill>
                  <a:srgbClr val="FF0000"/>
                </a:solidFill>
              </a:rPr>
              <a:t> </a:t>
            </a:r>
            <a:r>
              <a:rPr lang="tr-TR" b="1" spc="-5" dirty="0">
                <a:solidFill>
                  <a:srgbClr val="FF0000"/>
                </a:solidFill>
              </a:rPr>
              <a:t>Uygulanmasına</a:t>
            </a:r>
            <a:r>
              <a:rPr lang="tr-TR" b="1" spc="-15" dirty="0">
                <a:solidFill>
                  <a:srgbClr val="FF0000"/>
                </a:solidFill>
              </a:rPr>
              <a:t> </a:t>
            </a:r>
            <a:r>
              <a:rPr lang="tr-TR" b="1" spc="-5" dirty="0">
                <a:solidFill>
                  <a:srgbClr val="FF0000"/>
                </a:solidFill>
              </a:rPr>
              <a:t>Dair</a:t>
            </a:r>
            <a:r>
              <a:rPr lang="tr-TR" b="1" spc="-10" dirty="0">
                <a:solidFill>
                  <a:srgbClr val="FF0000"/>
                </a:solidFill>
              </a:rPr>
              <a:t> Kanun</a:t>
            </a:r>
            <a:r>
              <a:rPr lang="tr-TR" dirty="0">
                <a:solidFill>
                  <a:srgbClr val="FF0000"/>
                </a:solidFill>
              </a:rPr>
              <a:t> </a:t>
            </a:r>
            <a:r>
              <a:rPr lang="tr-TR" dirty="0"/>
              <a:t>ile </a:t>
            </a:r>
            <a:r>
              <a:rPr lang="tr-TR" spc="-25" dirty="0"/>
              <a:t>düzenlenmiştir.</a:t>
            </a:r>
            <a:endParaRPr lang="tr-TR" dirty="0"/>
          </a:p>
          <a:p>
            <a:pPr marL="342900" indent="-342900" fontAlgn="t">
              <a:buFont typeface="Arial" panose="020B0604020202020204" pitchFamily="34" charset="0"/>
              <a:buChar char="•"/>
            </a:pPr>
            <a:endParaRPr lang="tr-TR" dirty="0" smtClean="0"/>
          </a:p>
          <a:p>
            <a:pPr marL="342900" indent="-342900" fontAlgn="t">
              <a:buFont typeface="Arial" panose="020B0604020202020204" pitchFamily="34" charset="0"/>
              <a:buChar char="•"/>
            </a:pPr>
            <a:r>
              <a:rPr lang="tr-TR" dirty="0" smtClean="0"/>
              <a:t>Bu</a:t>
            </a:r>
            <a:r>
              <a:rPr lang="tr-TR" spc="690" dirty="0" smtClean="0"/>
              <a:t> </a:t>
            </a:r>
            <a:r>
              <a:rPr lang="tr-TR" spc="-10" dirty="0"/>
              <a:t>çerçevede,</a:t>
            </a:r>
            <a:r>
              <a:rPr lang="tr-TR" spc="705" dirty="0"/>
              <a:t> </a:t>
            </a:r>
            <a:r>
              <a:rPr lang="tr-TR" spc="-5" dirty="0"/>
              <a:t>Ürün</a:t>
            </a:r>
            <a:r>
              <a:rPr lang="tr-TR" spc="695" dirty="0"/>
              <a:t> </a:t>
            </a:r>
            <a:r>
              <a:rPr lang="tr-TR" spc="-5" dirty="0"/>
              <a:t>Güvenliği,</a:t>
            </a:r>
            <a:r>
              <a:rPr lang="tr-TR" spc="690" dirty="0"/>
              <a:t> </a:t>
            </a:r>
            <a:r>
              <a:rPr lang="tr-TR" spc="-5" dirty="0"/>
              <a:t>“CE”</a:t>
            </a:r>
            <a:r>
              <a:rPr lang="tr-TR" spc="700" dirty="0"/>
              <a:t> </a:t>
            </a:r>
            <a:r>
              <a:rPr lang="tr-TR" spc="-5" dirty="0"/>
              <a:t>işareti,</a:t>
            </a:r>
            <a:r>
              <a:rPr lang="tr-TR" spc="680" dirty="0"/>
              <a:t> </a:t>
            </a:r>
            <a:r>
              <a:rPr lang="tr-TR" spc="-10" dirty="0"/>
              <a:t>Onaylanmış Kuruluş,</a:t>
            </a:r>
            <a:r>
              <a:rPr lang="tr-TR" spc="520" dirty="0"/>
              <a:t> </a:t>
            </a:r>
            <a:r>
              <a:rPr lang="tr-TR" spc="-10" dirty="0"/>
              <a:t>Piyasa</a:t>
            </a:r>
            <a:r>
              <a:rPr lang="tr-TR" spc="530" dirty="0"/>
              <a:t> </a:t>
            </a:r>
            <a:r>
              <a:rPr lang="tr-TR" spc="-20" dirty="0"/>
              <a:t>Gözetimi</a:t>
            </a:r>
            <a:r>
              <a:rPr lang="tr-TR" spc="520" dirty="0"/>
              <a:t> </a:t>
            </a:r>
            <a:r>
              <a:rPr lang="tr-TR" spc="-15" dirty="0"/>
              <a:t>ve</a:t>
            </a:r>
            <a:r>
              <a:rPr lang="tr-TR" spc="525" dirty="0"/>
              <a:t> </a:t>
            </a:r>
            <a:r>
              <a:rPr lang="tr-TR" spc="-5" dirty="0"/>
              <a:t>Denetimi</a:t>
            </a:r>
            <a:r>
              <a:rPr lang="tr-TR" spc="525" dirty="0"/>
              <a:t> </a:t>
            </a:r>
            <a:r>
              <a:rPr lang="tr-TR" dirty="0"/>
              <a:t>gibi</a:t>
            </a:r>
            <a:r>
              <a:rPr lang="tr-TR" spc="509" dirty="0"/>
              <a:t> </a:t>
            </a:r>
            <a:r>
              <a:rPr lang="tr-TR" spc="-15" dirty="0"/>
              <a:t>birçok</a:t>
            </a:r>
            <a:r>
              <a:rPr lang="tr-TR" spc="515" dirty="0"/>
              <a:t> </a:t>
            </a:r>
            <a:r>
              <a:rPr lang="tr-TR" spc="-25" dirty="0" smtClean="0"/>
              <a:t>kavram  </a:t>
            </a:r>
            <a:r>
              <a:rPr lang="tr-TR" spc="-25" dirty="0" err="1" smtClean="0"/>
              <a:t>kamuoyununda</a:t>
            </a:r>
            <a:r>
              <a:rPr lang="tr-TR" spc="-25" dirty="0" smtClean="0"/>
              <a:t> gündemine girmiş , imalatçı ve </a:t>
            </a:r>
            <a:r>
              <a:rPr lang="tr-TR" spc="-25" dirty="0" err="1" smtClean="0"/>
              <a:t>tüketcilerin</a:t>
            </a:r>
            <a:r>
              <a:rPr lang="tr-TR" spc="-25" dirty="0" smtClean="0"/>
              <a:t>  ürün güvenliği bilinci giderek artmaya </a:t>
            </a:r>
            <a:r>
              <a:rPr lang="tr-TR" u="none" dirty="0" smtClean="0"/>
              <a:t>başlamıştır</a:t>
            </a:r>
            <a:r>
              <a:rPr lang="tr-TR" u="none" dirty="0"/>
              <a:t>.</a:t>
            </a:r>
          </a:p>
          <a:p>
            <a:pPr marL="355600" marR="5715" indent="-342900" algn="just">
              <a:lnSpc>
                <a:spcPct val="100000"/>
              </a:lnSpc>
              <a:spcBef>
                <a:spcPts val="5"/>
              </a:spcBef>
              <a:buFont typeface="Arial"/>
              <a:buChar char="•"/>
              <a:tabLst>
                <a:tab pos="424180" algn="l"/>
              </a:tabLst>
            </a:pPr>
            <a:endParaRPr lang="tr-TR" dirty="0"/>
          </a:p>
          <a:p>
            <a:endParaRPr lang="tr-TR" dirty="0"/>
          </a:p>
        </p:txBody>
      </p:sp>
      <p:pic>
        <p:nvPicPr>
          <p:cNvPr id="4" name="Resim 3"/>
          <p:cNvPicPr>
            <a:picLocks noChangeAspect="1"/>
          </p:cNvPicPr>
          <p:nvPr/>
        </p:nvPicPr>
        <p:blipFill>
          <a:blip r:embed="rId2"/>
          <a:stretch>
            <a:fillRect/>
          </a:stretch>
        </p:blipFill>
        <p:spPr>
          <a:xfrm>
            <a:off x="4876800" y="330140"/>
            <a:ext cx="3429000" cy="1624965"/>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3827658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914400"/>
            <a:ext cx="7976513" cy="914400"/>
          </a:xfrm>
        </p:spPr>
        <p:txBody>
          <a:bodyPr/>
          <a:lstStyle/>
          <a:p>
            <a:r>
              <a:rPr lang="tr-TR" sz="2000" dirty="0">
                <a:latin typeface="+mj-lt"/>
                <a:cs typeface="Times New Roman" panose="02020603050405020304" pitchFamily="18" charset="0"/>
              </a:rPr>
              <a:t>Avrupa birliği mevzuatındaki gelişmeler (ürün güvenliği hususunda</a:t>
            </a:r>
            <a:br>
              <a:rPr lang="tr-TR" sz="2000" dirty="0">
                <a:latin typeface="+mj-lt"/>
                <a:cs typeface="Times New Roman" panose="02020603050405020304" pitchFamily="18" charset="0"/>
              </a:rPr>
            </a:br>
            <a:r>
              <a:rPr lang="tr-TR" sz="2000" dirty="0">
                <a:latin typeface="+mj-lt"/>
                <a:cs typeface="Times New Roman" panose="02020603050405020304" pitchFamily="18" charset="0"/>
              </a:rPr>
              <a:t>2019 yılında getirmiş olduğu yeni mevzuat) ve uygulamadaki mevcut</a:t>
            </a:r>
            <a:br>
              <a:rPr lang="tr-TR" sz="2000" dirty="0">
                <a:latin typeface="+mj-lt"/>
                <a:cs typeface="Times New Roman" panose="02020603050405020304" pitchFamily="18" charset="0"/>
              </a:rPr>
            </a:br>
            <a:r>
              <a:rPr lang="tr-TR" sz="2000" dirty="0">
                <a:latin typeface="+mj-lt"/>
                <a:cs typeface="Times New Roman" panose="02020603050405020304" pitchFamily="18" charset="0"/>
              </a:rPr>
              <a:t>talep ve boşluklar neticesinde;</a:t>
            </a:r>
            <a:r>
              <a:rPr lang="tr-TR" sz="2000" dirty="0">
                <a:latin typeface="Times New Roman" panose="02020603050405020304" pitchFamily="18" charset="0"/>
                <a:cs typeface="Times New Roman" panose="02020603050405020304" pitchFamily="18" charset="0"/>
              </a:rPr>
              <a:t/>
            </a:r>
            <a:br>
              <a:rPr lang="tr-TR" sz="2000" dirty="0">
                <a:latin typeface="Times New Roman" panose="02020603050405020304" pitchFamily="18" charset="0"/>
                <a:cs typeface="Times New Roman" panose="02020603050405020304" pitchFamily="18" charset="0"/>
              </a:rPr>
            </a:br>
            <a:endParaRPr lang="tr-TR" sz="2000" dirty="0"/>
          </a:p>
        </p:txBody>
      </p:sp>
      <p:sp>
        <p:nvSpPr>
          <p:cNvPr id="3" name="Metin Yer Tutucusu 2"/>
          <p:cNvSpPr>
            <a:spLocks noGrp="1"/>
          </p:cNvSpPr>
          <p:nvPr>
            <p:ph type="body" idx="1"/>
          </p:nvPr>
        </p:nvSpPr>
        <p:spPr>
          <a:xfrm>
            <a:off x="481685" y="2057399"/>
            <a:ext cx="8180628" cy="3693319"/>
          </a:xfrm>
        </p:spPr>
        <p:txBody>
          <a:bodyPr/>
          <a:lstStyle/>
          <a:p>
            <a:pPr marL="1099185" marR="5080" indent="-343535">
              <a:lnSpc>
                <a:spcPct val="100000"/>
              </a:lnSpc>
              <a:buFont typeface="Arial"/>
              <a:buChar char="•"/>
              <a:tabLst>
                <a:tab pos="1099185" algn="l"/>
                <a:tab pos="1099820" algn="l"/>
                <a:tab pos="1914525" algn="l"/>
                <a:tab pos="3649345" algn="l"/>
                <a:tab pos="4586605" algn="l"/>
                <a:tab pos="5777230" algn="l"/>
                <a:tab pos="6839584" algn="l"/>
              </a:tabLst>
            </a:pPr>
            <a:r>
              <a:rPr lang="tr-TR" dirty="0"/>
              <a:t>Nihai	</a:t>
            </a:r>
            <a:r>
              <a:rPr lang="tr-TR" spc="-35" dirty="0"/>
              <a:t>k</a:t>
            </a:r>
            <a:r>
              <a:rPr lang="tr-TR" spc="-5" dirty="0"/>
              <a:t>ullanı</a:t>
            </a:r>
            <a:r>
              <a:rPr lang="tr-TR" dirty="0"/>
              <a:t>cıl</a:t>
            </a:r>
            <a:r>
              <a:rPr lang="tr-TR" spc="-10" dirty="0"/>
              <a:t>a</a:t>
            </a:r>
            <a:r>
              <a:rPr lang="tr-TR" dirty="0"/>
              <a:t>rın	elinde	</a:t>
            </a:r>
            <a:r>
              <a:rPr lang="tr-TR" spc="-5" dirty="0"/>
              <a:t>bul</a:t>
            </a:r>
            <a:r>
              <a:rPr lang="tr-TR" dirty="0"/>
              <a:t>u</a:t>
            </a:r>
            <a:r>
              <a:rPr lang="tr-TR" spc="-5" dirty="0"/>
              <a:t>n</a:t>
            </a:r>
            <a:r>
              <a:rPr lang="tr-TR" dirty="0"/>
              <a:t>an	gü</a:t>
            </a:r>
            <a:r>
              <a:rPr lang="tr-TR" spc="-35" dirty="0"/>
              <a:t>v</a:t>
            </a:r>
            <a:r>
              <a:rPr lang="tr-TR" dirty="0"/>
              <a:t>enli	</a:t>
            </a:r>
            <a:r>
              <a:rPr lang="tr-TR" spc="-5" dirty="0"/>
              <a:t>ol</a:t>
            </a:r>
            <a:r>
              <a:rPr lang="tr-TR" spc="5" dirty="0"/>
              <a:t>m</a:t>
            </a:r>
            <a:r>
              <a:rPr lang="tr-TR" spc="-50" dirty="0"/>
              <a:t>a</a:t>
            </a:r>
            <a:r>
              <a:rPr lang="tr-TR" spc="-35" dirty="0"/>
              <a:t>y</a:t>
            </a:r>
            <a:r>
              <a:rPr lang="tr-TR" dirty="0"/>
              <a:t>an  </a:t>
            </a:r>
            <a:r>
              <a:rPr lang="tr-TR" spc="-5" dirty="0"/>
              <a:t>ürünlerin</a:t>
            </a:r>
            <a:r>
              <a:rPr lang="tr-TR" dirty="0"/>
              <a:t> </a:t>
            </a:r>
            <a:r>
              <a:rPr lang="tr-TR" b="1" spc="-10" dirty="0">
                <a:solidFill>
                  <a:srgbClr val="FF0000"/>
                </a:solidFill>
              </a:rPr>
              <a:t>geri</a:t>
            </a:r>
            <a:r>
              <a:rPr lang="tr-TR" b="1" spc="-15" dirty="0">
                <a:solidFill>
                  <a:srgbClr val="FF0000"/>
                </a:solidFill>
              </a:rPr>
              <a:t> </a:t>
            </a:r>
            <a:r>
              <a:rPr lang="tr-TR" b="1" spc="-5" dirty="0">
                <a:solidFill>
                  <a:srgbClr val="FF0000"/>
                </a:solidFill>
              </a:rPr>
              <a:t>çağrılması</a:t>
            </a:r>
            <a:r>
              <a:rPr lang="tr-TR" spc="-5" dirty="0">
                <a:solidFill>
                  <a:srgbClr val="FF0000"/>
                </a:solidFill>
              </a:rPr>
              <a:t>,</a:t>
            </a:r>
            <a:endParaRPr lang="tr-TR" dirty="0"/>
          </a:p>
          <a:p>
            <a:pPr marL="1099185" indent="-343535">
              <a:lnSpc>
                <a:spcPct val="100000"/>
              </a:lnSpc>
              <a:buFont typeface="Arial"/>
              <a:buChar char="•"/>
              <a:tabLst>
                <a:tab pos="1099185" algn="l"/>
                <a:tab pos="1099820" algn="l"/>
              </a:tabLst>
            </a:pPr>
            <a:r>
              <a:rPr lang="tr-TR" spc="-5" dirty="0" smtClean="0"/>
              <a:t>Uygun olmayan ürünlerin sorumlularının bulunmasına </a:t>
            </a:r>
            <a:r>
              <a:rPr lang="tr-TR" spc="-5" dirty="0" err="1" smtClean="0"/>
              <a:t>teminen</a:t>
            </a:r>
            <a:r>
              <a:rPr lang="tr-TR" spc="-5" dirty="0" smtClean="0"/>
              <a:t> İktisadi</a:t>
            </a:r>
            <a:r>
              <a:rPr lang="tr-TR" spc="-20" dirty="0" smtClean="0"/>
              <a:t> </a:t>
            </a:r>
            <a:r>
              <a:rPr lang="tr-TR" dirty="0"/>
              <a:t>işletmecilerin</a:t>
            </a:r>
            <a:r>
              <a:rPr lang="tr-TR" spc="-40" dirty="0"/>
              <a:t> </a:t>
            </a:r>
            <a:r>
              <a:rPr lang="tr-TR" b="1" spc="-5" dirty="0">
                <a:solidFill>
                  <a:srgbClr val="FF0000"/>
                </a:solidFill>
              </a:rPr>
              <a:t>izlenebilirliği,</a:t>
            </a:r>
            <a:endParaRPr lang="tr-TR" dirty="0"/>
          </a:p>
          <a:p>
            <a:pPr marL="1099185" indent="-343535">
              <a:lnSpc>
                <a:spcPct val="100000"/>
              </a:lnSpc>
              <a:buFont typeface="Arial"/>
              <a:buChar char="•"/>
              <a:tabLst>
                <a:tab pos="1099185" algn="l"/>
                <a:tab pos="1099820" algn="l"/>
              </a:tabLst>
            </a:pPr>
            <a:r>
              <a:rPr lang="tr-TR" b="1" spc="-15" dirty="0">
                <a:solidFill>
                  <a:srgbClr val="FF0000"/>
                </a:solidFill>
              </a:rPr>
              <a:t>E-ticarette </a:t>
            </a:r>
            <a:r>
              <a:rPr lang="tr-TR" spc="-10" dirty="0"/>
              <a:t>piyasa</a:t>
            </a:r>
            <a:r>
              <a:rPr lang="tr-TR" spc="-15" dirty="0"/>
              <a:t> gözetimi</a:t>
            </a:r>
            <a:r>
              <a:rPr lang="tr-TR" spc="-25" dirty="0"/>
              <a:t> </a:t>
            </a:r>
            <a:r>
              <a:rPr lang="tr-TR" spc="-15" dirty="0"/>
              <a:t>ve</a:t>
            </a:r>
            <a:r>
              <a:rPr lang="tr-TR" dirty="0"/>
              <a:t> </a:t>
            </a:r>
            <a:r>
              <a:rPr lang="tr-TR" spc="-5" dirty="0"/>
              <a:t>denetimi,</a:t>
            </a:r>
            <a:endParaRPr lang="tr-TR" dirty="0"/>
          </a:p>
          <a:p>
            <a:pPr marL="1099185" indent="-343535">
              <a:lnSpc>
                <a:spcPct val="100000"/>
              </a:lnSpc>
              <a:buFont typeface="Arial"/>
              <a:buChar char="•"/>
              <a:tabLst>
                <a:tab pos="1099185" algn="l"/>
                <a:tab pos="1099820" algn="l"/>
              </a:tabLst>
            </a:pPr>
            <a:r>
              <a:rPr lang="tr-TR" b="1" dirty="0">
                <a:solidFill>
                  <a:srgbClr val="FF0000"/>
                </a:solidFill>
              </a:rPr>
              <a:t>Ürün</a:t>
            </a:r>
            <a:r>
              <a:rPr lang="tr-TR" b="1" spc="-40" dirty="0">
                <a:solidFill>
                  <a:srgbClr val="FF0000"/>
                </a:solidFill>
              </a:rPr>
              <a:t> </a:t>
            </a:r>
            <a:r>
              <a:rPr lang="tr-TR" b="1" spc="-5" dirty="0">
                <a:solidFill>
                  <a:srgbClr val="FF0000"/>
                </a:solidFill>
              </a:rPr>
              <a:t>sorumluluğu</a:t>
            </a:r>
            <a:r>
              <a:rPr lang="tr-TR" b="1" spc="-15" dirty="0">
                <a:solidFill>
                  <a:srgbClr val="FF0000"/>
                </a:solidFill>
              </a:rPr>
              <a:t> </a:t>
            </a:r>
            <a:r>
              <a:rPr lang="tr-TR" b="1" spc="-10" dirty="0">
                <a:solidFill>
                  <a:srgbClr val="FF0000"/>
                </a:solidFill>
              </a:rPr>
              <a:t>tazminatı,</a:t>
            </a:r>
            <a:endParaRPr lang="tr-TR" dirty="0"/>
          </a:p>
          <a:p>
            <a:pPr marL="1099185" marR="5715" indent="-343535" algn="just">
              <a:lnSpc>
                <a:spcPct val="100000"/>
              </a:lnSpc>
              <a:spcBef>
                <a:spcPts val="5"/>
              </a:spcBef>
              <a:buFont typeface="Arial"/>
              <a:buChar char="•"/>
              <a:tabLst>
                <a:tab pos="1099820" algn="l"/>
              </a:tabLst>
            </a:pPr>
            <a:r>
              <a:rPr lang="tr-TR" spc="-40" dirty="0"/>
              <a:t>Türk</a:t>
            </a:r>
            <a:r>
              <a:rPr lang="tr-TR" spc="-35" dirty="0"/>
              <a:t> </a:t>
            </a:r>
            <a:r>
              <a:rPr lang="tr-TR" dirty="0"/>
              <a:t>malı</a:t>
            </a:r>
            <a:r>
              <a:rPr lang="tr-TR" spc="5" dirty="0"/>
              <a:t> </a:t>
            </a:r>
            <a:r>
              <a:rPr lang="tr-TR" spc="-5" dirty="0"/>
              <a:t>imajının</a:t>
            </a:r>
            <a:r>
              <a:rPr lang="tr-TR" dirty="0"/>
              <a:t> </a:t>
            </a:r>
            <a:r>
              <a:rPr lang="tr-TR" spc="-15" dirty="0"/>
              <a:t>korunması</a:t>
            </a:r>
            <a:r>
              <a:rPr lang="tr-TR" spc="-10" dirty="0"/>
              <a:t> </a:t>
            </a:r>
            <a:r>
              <a:rPr lang="tr-TR" spc="-5" dirty="0"/>
              <a:t>amacıyla</a:t>
            </a:r>
            <a:r>
              <a:rPr lang="tr-TR" dirty="0"/>
              <a:t> </a:t>
            </a:r>
            <a:r>
              <a:rPr lang="tr-TR" b="1" spc="-15" dirty="0">
                <a:solidFill>
                  <a:srgbClr val="FF0000"/>
                </a:solidFill>
              </a:rPr>
              <a:t>ihraç</a:t>
            </a:r>
            <a:r>
              <a:rPr lang="tr-TR" b="1" spc="-10" dirty="0">
                <a:solidFill>
                  <a:srgbClr val="FF0000"/>
                </a:solidFill>
              </a:rPr>
              <a:t> </a:t>
            </a:r>
            <a:r>
              <a:rPr lang="tr-TR" b="1" spc="-5" dirty="0">
                <a:solidFill>
                  <a:srgbClr val="FF0000"/>
                </a:solidFill>
              </a:rPr>
              <a:t>edilen </a:t>
            </a:r>
            <a:r>
              <a:rPr lang="tr-TR" b="1" dirty="0">
                <a:solidFill>
                  <a:srgbClr val="FF0000"/>
                </a:solidFill>
              </a:rPr>
              <a:t> </a:t>
            </a:r>
            <a:r>
              <a:rPr lang="tr-TR" b="1" spc="-5" dirty="0">
                <a:solidFill>
                  <a:srgbClr val="FF0000"/>
                </a:solidFill>
              </a:rPr>
              <a:t>ürünlerin</a:t>
            </a:r>
            <a:r>
              <a:rPr lang="tr-TR" b="1" dirty="0">
                <a:solidFill>
                  <a:srgbClr val="FF0000"/>
                </a:solidFill>
              </a:rPr>
              <a:t> </a:t>
            </a:r>
            <a:r>
              <a:rPr lang="tr-TR" spc="5" dirty="0"/>
              <a:t>de</a:t>
            </a:r>
            <a:r>
              <a:rPr lang="tr-TR" spc="10" dirty="0"/>
              <a:t> </a:t>
            </a:r>
            <a:r>
              <a:rPr lang="tr-TR" spc="-5" dirty="0"/>
              <a:t>güvenli</a:t>
            </a:r>
            <a:r>
              <a:rPr lang="tr-TR" dirty="0"/>
              <a:t> </a:t>
            </a:r>
            <a:r>
              <a:rPr lang="tr-TR" spc="-5" dirty="0"/>
              <a:t>olmasının</a:t>
            </a:r>
            <a:r>
              <a:rPr lang="tr-TR" dirty="0"/>
              <a:t> </a:t>
            </a:r>
            <a:r>
              <a:rPr lang="tr-TR" spc="-5" dirty="0"/>
              <a:t>sağlanması</a:t>
            </a:r>
            <a:r>
              <a:rPr lang="tr-TR" dirty="0"/>
              <a:t> </a:t>
            </a:r>
            <a:r>
              <a:rPr lang="tr-TR" spc="-10" dirty="0"/>
              <a:t>hususları </a:t>
            </a:r>
            <a:r>
              <a:rPr lang="tr-TR" spc="-10" dirty="0" smtClean="0"/>
              <a:t>,</a:t>
            </a:r>
            <a:r>
              <a:rPr lang="tr-TR" spc="-5" dirty="0" smtClean="0"/>
              <a:t> </a:t>
            </a:r>
            <a:r>
              <a:rPr lang="tr-TR" spc="-5" dirty="0"/>
              <a:t>yeni</a:t>
            </a:r>
            <a:r>
              <a:rPr lang="tr-TR" spc="-20" dirty="0"/>
              <a:t> </a:t>
            </a:r>
            <a:r>
              <a:rPr lang="tr-TR" spc="-5" dirty="0"/>
              <a:t>bir</a:t>
            </a:r>
            <a:r>
              <a:rPr lang="tr-TR" dirty="0"/>
              <a:t> </a:t>
            </a:r>
            <a:r>
              <a:rPr lang="tr-TR" spc="-10" dirty="0"/>
              <a:t>düzenleme</a:t>
            </a:r>
            <a:r>
              <a:rPr lang="tr-TR" spc="-5" dirty="0"/>
              <a:t> </a:t>
            </a:r>
            <a:r>
              <a:rPr lang="tr-TR" spc="-10" dirty="0"/>
              <a:t>ihtiyacı</a:t>
            </a:r>
            <a:r>
              <a:rPr lang="tr-TR" spc="-25" dirty="0"/>
              <a:t> doğurmuştur.</a:t>
            </a:r>
            <a:endParaRPr lang="tr-TR" dirty="0"/>
          </a:p>
          <a:p>
            <a:endParaRPr lang="tr-TR" dirty="0"/>
          </a:p>
        </p:txBody>
      </p:sp>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3266660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57200" y="1371600"/>
            <a:ext cx="8763000" cy="4953000"/>
          </a:xfrm>
          <a:prstGeom prst="rect">
            <a:avLst/>
          </a:prstGeom>
        </p:spPr>
      </p:pic>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7"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2295325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362200" y="1143000"/>
            <a:ext cx="5181600" cy="461665"/>
          </a:xfrm>
          <a:prstGeom prst="rect">
            <a:avLst/>
          </a:prstGeom>
          <a:noFill/>
        </p:spPr>
        <p:txBody>
          <a:bodyPr wrap="square" rtlCol="0">
            <a:spAutoFit/>
          </a:bodyPr>
          <a:lstStyle/>
          <a:p>
            <a:r>
              <a:rPr lang="tr-TR" sz="2400" b="1" dirty="0" smtClean="0">
                <a:solidFill>
                  <a:srgbClr val="C00000"/>
                </a:solidFill>
              </a:rPr>
              <a:t>7223 SAYILI KANUNUN AMACI</a:t>
            </a:r>
          </a:p>
        </p:txBody>
      </p:sp>
      <p:sp>
        <p:nvSpPr>
          <p:cNvPr id="6" name="Metin kutusu 5"/>
          <p:cNvSpPr txBox="1"/>
          <p:nvPr/>
        </p:nvSpPr>
        <p:spPr>
          <a:xfrm>
            <a:off x="762000" y="1828800"/>
            <a:ext cx="7467600" cy="3139321"/>
          </a:xfrm>
          <a:prstGeom prst="rect">
            <a:avLst/>
          </a:prstGeom>
          <a:noFill/>
        </p:spPr>
        <p:txBody>
          <a:bodyPr wrap="square" rtlCol="0">
            <a:spAutoFit/>
          </a:bodyPr>
          <a:lstStyle/>
          <a:p>
            <a:pPr marL="285750" indent="-285750">
              <a:buFont typeface="Wingdings" panose="05000000000000000000" pitchFamily="2" charset="2"/>
              <a:buChar char="Ø"/>
            </a:pPr>
            <a:r>
              <a:rPr lang="tr-TR" dirty="0" smtClean="0"/>
              <a:t>ÜRÜNLERİN  </a:t>
            </a:r>
            <a:r>
              <a:rPr lang="tr-TR" dirty="0" smtClean="0">
                <a:solidFill>
                  <a:srgbClr val="C00000"/>
                </a:solidFill>
              </a:rPr>
              <a:t>GÜVENLİ </a:t>
            </a:r>
            <a:r>
              <a:rPr lang="tr-TR" dirty="0" smtClean="0"/>
              <a:t>VE İLGİLİ </a:t>
            </a:r>
            <a:r>
              <a:rPr lang="tr-TR" dirty="0" smtClean="0">
                <a:solidFill>
                  <a:srgbClr val="C00000"/>
                </a:solidFill>
              </a:rPr>
              <a:t>TEKNİK DÜZENLEMELERE UYGUN </a:t>
            </a:r>
            <a:r>
              <a:rPr lang="tr-TR" dirty="0" smtClean="0"/>
              <a:t>OLMASINI SAĞLAMAK</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smtClean="0"/>
              <a:t>PİYASA GÖZETİMİ VE DENETİMİNİN ESASLARINI BELİRLEMEK</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smtClean="0"/>
              <a:t>YETKİLİ KURULUŞLARIN GÖREVLERİNİ BELİRLEMEK</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smtClean="0"/>
              <a:t>İKTİSADİ İŞLETMELERİN YÜKÜMLÜLÜKLERİNİ BELİRLEMEK</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smtClean="0"/>
              <a:t>UYUNLUK DEĞERLENDİRME KURULUŞLARININ YÜKÜMLÜKÜKLERİNİ  BELİRLEMEK</a:t>
            </a:r>
            <a:endParaRPr lang="tr-TR" dirty="0"/>
          </a:p>
        </p:txBody>
      </p:sp>
      <p:sp>
        <p:nvSpPr>
          <p:cNvPr id="7"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8"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86668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533400" y="1295400"/>
            <a:ext cx="8153400" cy="5455340"/>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FF0000"/>
                </a:solidFill>
                <a:latin typeface="Calibri"/>
                <a:cs typeface="Calibri"/>
              </a:rPr>
              <a:t>İZLENEBİLİRLİK:</a:t>
            </a:r>
            <a:endParaRPr sz="1600" dirty="0">
              <a:latin typeface="Calibri"/>
              <a:cs typeface="Calibri"/>
            </a:endParaRPr>
          </a:p>
          <a:p>
            <a:pPr marL="12700" marR="5715" algn="just">
              <a:lnSpc>
                <a:spcPct val="100000"/>
              </a:lnSpc>
            </a:pPr>
            <a:r>
              <a:rPr sz="1600" spc="-5" dirty="0">
                <a:latin typeface="Calibri"/>
                <a:cs typeface="Calibri"/>
              </a:rPr>
              <a:t>Güvensiz ürünün </a:t>
            </a:r>
            <a:r>
              <a:rPr sz="1600" dirty="0">
                <a:latin typeface="Calibri"/>
                <a:cs typeface="Calibri"/>
              </a:rPr>
              <a:t>asli </a:t>
            </a:r>
            <a:r>
              <a:rPr sz="1600" spc="-5" dirty="0">
                <a:latin typeface="Calibri"/>
                <a:cs typeface="Calibri"/>
              </a:rPr>
              <a:t>sorumlusuna ulaşmak </a:t>
            </a:r>
            <a:r>
              <a:rPr sz="1600" spc="-5" dirty="0" err="1">
                <a:latin typeface="Calibri"/>
                <a:cs typeface="Calibri"/>
              </a:rPr>
              <a:t>amacıyla</a:t>
            </a:r>
            <a:r>
              <a:rPr sz="1600" spc="-5" dirty="0">
                <a:latin typeface="Calibri"/>
                <a:cs typeface="Calibri"/>
              </a:rPr>
              <a:t> </a:t>
            </a:r>
            <a:r>
              <a:rPr sz="1600" spc="-5" dirty="0" err="1" smtClean="0">
                <a:latin typeface="Calibri"/>
                <a:cs typeface="Calibri"/>
              </a:rPr>
              <a:t>tedarik</a:t>
            </a:r>
            <a:r>
              <a:rPr sz="1600" spc="535" dirty="0" smtClean="0">
                <a:latin typeface="Calibri"/>
                <a:cs typeface="Calibri"/>
              </a:rPr>
              <a:t> </a:t>
            </a:r>
            <a:r>
              <a:rPr sz="1600" spc="-5" dirty="0">
                <a:latin typeface="Calibri"/>
                <a:cs typeface="Calibri"/>
              </a:rPr>
              <a:t>zincirinde </a:t>
            </a:r>
            <a:r>
              <a:rPr sz="1600" spc="-530" dirty="0">
                <a:latin typeface="Calibri"/>
                <a:cs typeface="Calibri"/>
              </a:rPr>
              <a:t> </a:t>
            </a:r>
            <a:r>
              <a:rPr sz="1600" spc="-10" dirty="0">
                <a:latin typeface="Calibri"/>
                <a:cs typeface="Calibri"/>
              </a:rPr>
              <a:t>tüketicinin </a:t>
            </a:r>
            <a:r>
              <a:rPr sz="1600" spc="-5" dirty="0">
                <a:latin typeface="Calibri"/>
                <a:cs typeface="Calibri"/>
              </a:rPr>
              <a:t>eline ulaşana </a:t>
            </a:r>
            <a:r>
              <a:rPr sz="1600" spc="-10" dirty="0">
                <a:latin typeface="Calibri"/>
                <a:cs typeface="Calibri"/>
              </a:rPr>
              <a:t>kadar </a:t>
            </a:r>
            <a:r>
              <a:rPr sz="1600" spc="-5" dirty="0">
                <a:latin typeface="Calibri"/>
                <a:cs typeface="Calibri"/>
              </a:rPr>
              <a:t>geçen </a:t>
            </a:r>
            <a:r>
              <a:rPr sz="1600" spc="-10" dirty="0">
                <a:latin typeface="Calibri"/>
                <a:cs typeface="Calibri"/>
              </a:rPr>
              <a:t>süreçte </a:t>
            </a:r>
            <a:r>
              <a:rPr sz="1600" spc="-5" dirty="0">
                <a:latin typeface="Calibri"/>
                <a:cs typeface="Calibri"/>
              </a:rPr>
              <a:t>bir ürünü </a:t>
            </a:r>
            <a:r>
              <a:rPr sz="1600" spc="-15" dirty="0">
                <a:latin typeface="Calibri"/>
                <a:cs typeface="Calibri"/>
              </a:rPr>
              <a:t>satan </a:t>
            </a:r>
            <a:r>
              <a:rPr sz="1600" dirty="0">
                <a:latin typeface="Calibri"/>
                <a:cs typeface="Calibri"/>
              </a:rPr>
              <a:t>kişi, </a:t>
            </a:r>
            <a:r>
              <a:rPr sz="1600" spc="5" dirty="0">
                <a:latin typeface="Calibri"/>
                <a:cs typeface="Calibri"/>
              </a:rPr>
              <a:t> </a:t>
            </a:r>
            <a:r>
              <a:rPr sz="1600" spc="-5" dirty="0">
                <a:latin typeface="Calibri"/>
                <a:cs typeface="Calibri"/>
              </a:rPr>
              <a:t>ürünü</a:t>
            </a:r>
            <a:r>
              <a:rPr sz="1600" dirty="0">
                <a:latin typeface="Calibri"/>
                <a:cs typeface="Calibri"/>
              </a:rPr>
              <a:t> </a:t>
            </a:r>
            <a:r>
              <a:rPr sz="1600" spc="-5" dirty="0">
                <a:latin typeface="Calibri"/>
                <a:cs typeface="Calibri"/>
              </a:rPr>
              <a:t>kimden</a:t>
            </a:r>
            <a:r>
              <a:rPr sz="1600" dirty="0">
                <a:latin typeface="Calibri"/>
                <a:cs typeface="Calibri"/>
              </a:rPr>
              <a:t> aldığının</a:t>
            </a:r>
            <a:r>
              <a:rPr sz="1600" spc="5" dirty="0">
                <a:latin typeface="Calibri"/>
                <a:cs typeface="Calibri"/>
              </a:rPr>
              <a:t> </a:t>
            </a:r>
            <a:r>
              <a:rPr sz="1600" spc="-15" dirty="0">
                <a:latin typeface="Calibri"/>
                <a:cs typeface="Calibri"/>
              </a:rPr>
              <a:t>ve</a:t>
            </a:r>
            <a:r>
              <a:rPr sz="1600" spc="-10" dirty="0">
                <a:latin typeface="Calibri"/>
                <a:cs typeface="Calibri"/>
              </a:rPr>
              <a:t> </a:t>
            </a:r>
            <a:r>
              <a:rPr sz="1600" dirty="0">
                <a:latin typeface="Calibri"/>
                <a:cs typeface="Calibri"/>
              </a:rPr>
              <a:t>kime</a:t>
            </a:r>
            <a:r>
              <a:rPr sz="1600" spc="5" dirty="0">
                <a:latin typeface="Calibri"/>
                <a:cs typeface="Calibri"/>
              </a:rPr>
              <a:t> </a:t>
            </a:r>
            <a:r>
              <a:rPr sz="1600" spc="-10" dirty="0">
                <a:latin typeface="Calibri"/>
                <a:cs typeface="Calibri"/>
              </a:rPr>
              <a:t>sattığının</a:t>
            </a:r>
            <a:r>
              <a:rPr sz="1600" spc="-5" dirty="0">
                <a:latin typeface="Calibri"/>
                <a:cs typeface="Calibri"/>
              </a:rPr>
              <a:t> </a:t>
            </a:r>
            <a:r>
              <a:rPr sz="1600" spc="-20" dirty="0">
                <a:latin typeface="Calibri"/>
                <a:cs typeface="Calibri"/>
              </a:rPr>
              <a:t>kaydını</a:t>
            </a:r>
            <a:r>
              <a:rPr sz="1600" spc="-15" dirty="0">
                <a:latin typeface="Calibri"/>
                <a:cs typeface="Calibri"/>
              </a:rPr>
              <a:t> </a:t>
            </a:r>
            <a:r>
              <a:rPr sz="1600" spc="-30" dirty="0">
                <a:latin typeface="Calibri"/>
                <a:cs typeface="Calibri"/>
              </a:rPr>
              <a:t>tutacaktır. </a:t>
            </a:r>
            <a:r>
              <a:rPr sz="1600" spc="-25" dirty="0">
                <a:latin typeface="Calibri"/>
                <a:cs typeface="Calibri"/>
              </a:rPr>
              <a:t> </a:t>
            </a:r>
            <a:r>
              <a:rPr sz="1600" spc="-5" dirty="0">
                <a:latin typeface="Calibri"/>
                <a:cs typeface="Calibri"/>
              </a:rPr>
              <a:t>İzlenebilirlik, </a:t>
            </a:r>
            <a:r>
              <a:rPr sz="1600" spc="-20" dirty="0">
                <a:latin typeface="Calibri"/>
                <a:cs typeface="Calibri"/>
              </a:rPr>
              <a:t>kayıt </a:t>
            </a:r>
            <a:r>
              <a:rPr sz="1600" spc="-5" dirty="0">
                <a:latin typeface="Calibri"/>
                <a:cs typeface="Calibri"/>
              </a:rPr>
              <a:t>dışı </a:t>
            </a:r>
            <a:r>
              <a:rPr sz="1600" spc="-20" dirty="0">
                <a:latin typeface="Calibri"/>
                <a:cs typeface="Calibri"/>
              </a:rPr>
              <a:t>ekonomi </a:t>
            </a:r>
            <a:r>
              <a:rPr sz="1600" dirty="0">
                <a:latin typeface="Calibri"/>
                <a:cs typeface="Calibri"/>
              </a:rPr>
              <a:t>ile </a:t>
            </a:r>
            <a:r>
              <a:rPr sz="1600" spc="-5" dirty="0">
                <a:latin typeface="Calibri"/>
                <a:cs typeface="Calibri"/>
              </a:rPr>
              <a:t>mücadelede de önemli bir </a:t>
            </a:r>
            <a:r>
              <a:rPr sz="1600" spc="-15" dirty="0">
                <a:latin typeface="Calibri"/>
                <a:cs typeface="Calibri"/>
              </a:rPr>
              <a:t>araç </a:t>
            </a:r>
            <a:r>
              <a:rPr sz="1600" spc="-530" dirty="0">
                <a:latin typeface="Calibri"/>
                <a:cs typeface="Calibri"/>
              </a:rPr>
              <a:t> </a:t>
            </a:r>
            <a:r>
              <a:rPr sz="1600" spc="-30" dirty="0" err="1">
                <a:latin typeface="Calibri"/>
                <a:cs typeface="Calibri"/>
              </a:rPr>
              <a:t>olacaktır</a:t>
            </a:r>
            <a:r>
              <a:rPr sz="1600" spc="-30" dirty="0" smtClean="0">
                <a:latin typeface="Calibri"/>
                <a:cs typeface="Calibri"/>
              </a:rPr>
              <a:t>.</a:t>
            </a:r>
            <a:endParaRPr lang="tr-TR" sz="1600" spc="-30" dirty="0" smtClean="0">
              <a:latin typeface="Calibri"/>
              <a:cs typeface="Calibri"/>
            </a:endParaRPr>
          </a:p>
          <a:p>
            <a:pPr marL="12700" marR="5080" algn="just"/>
            <a:r>
              <a:rPr lang="tr-TR" sz="1600" b="1" spc="-5" dirty="0" smtClean="0">
                <a:solidFill>
                  <a:srgbClr val="FF0000"/>
                </a:solidFill>
                <a:cs typeface="Calibri"/>
              </a:rPr>
              <a:t>GERİ</a:t>
            </a:r>
            <a:r>
              <a:rPr lang="tr-TR" sz="1600" b="1" spc="-45" dirty="0" smtClean="0">
                <a:solidFill>
                  <a:srgbClr val="FF0000"/>
                </a:solidFill>
                <a:cs typeface="Calibri"/>
              </a:rPr>
              <a:t> </a:t>
            </a:r>
            <a:r>
              <a:rPr lang="tr-TR" sz="1600" b="1" spc="-10" dirty="0">
                <a:solidFill>
                  <a:srgbClr val="FF0000"/>
                </a:solidFill>
                <a:cs typeface="Calibri"/>
              </a:rPr>
              <a:t>ÇAĞIRMA:</a:t>
            </a:r>
            <a:endParaRPr lang="tr-TR" sz="1600" dirty="0">
              <a:cs typeface="Calibri"/>
            </a:endParaRPr>
          </a:p>
          <a:p>
            <a:pPr marL="12700" marR="5080" algn="just">
              <a:lnSpc>
                <a:spcPct val="100000"/>
              </a:lnSpc>
            </a:pPr>
            <a:r>
              <a:rPr lang="tr-TR" sz="1600" spc="-5" dirty="0" err="1" smtClean="0">
                <a:latin typeface="Calibri"/>
                <a:cs typeface="Calibri"/>
              </a:rPr>
              <a:t>Güven</a:t>
            </a:r>
            <a:r>
              <a:rPr lang="tr-TR" sz="1600" spc="-5" dirty="0" err="1">
                <a:latin typeface="Calibri"/>
                <a:cs typeface="Calibri"/>
              </a:rPr>
              <a:t>s</a:t>
            </a:r>
            <a:r>
              <a:rPr sz="1600" spc="-5" dirty="0" err="1" smtClean="0">
                <a:latin typeface="Calibri"/>
                <a:cs typeface="Calibri"/>
              </a:rPr>
              <a:t>iz</a:t>
            </a:r>
            <a:r>
              <a:rPr sz="1600" dirty="0" smtClean="0">
                <a:latin typeface="Calibri"/>
                <a:cs typeface="Calibri"/>
              </a:rPr>
              <a:t> </a:t>
            </a:r>
            <a:r>
              <a:rPr sz="1600" dirty="0">
                <a:latin typeface="Calibri"/>
                <a:cs typeface="Calibri"/>
              </a:rPr>
              <a:t>ürünlerin</a:t>
            </a:r>
            <a:r>
              <a:rPr sz="1600" spc="5" dirty="0">
                <a:latin typeface="Calibri"/>
                <a:cs typeface="Calibri"/>
              </a:rPr>
              <a:t> </a:t>
            </a:r>
            <a:r>
              <a:rPr sz="1600" spc="-10" dirty="0">
                <a:latin typeface="Calibri"/>
                <a:cs typeface="Calibri"/>
              </a:rPr>
              <a:t>tüketiciden</a:t>
            </a:r>
            <a:r>
              <a:rPr sz="1600" spc="-5" dirty="0">
                <a:latin typeface="Calibri"/>
                <a:cs typeface="Calibri"/>
              </a:rPr>
              <a:t> </a:t>
            </a:r>
            <a:r>
              <a:rPr sz="1600" spc="-10" dirty="0">
                <a:latin typeface="Calibri"/>
                <a:cs typeface="Calibri"/>
              </a:rPr>
              <a:t>geri</a:t>
            </a:r>
            <a:r>
              <a:rPr sz="1600" spc="-5" dirty="0">
                <a:latin typeface="Calibri"/>
                <a:cs typeface="Calibri"/>
              </a:rPr>
              <a:t> çağrılması</a:t>
            </a:r>
            <a:r>
              <a:rPr sz="1600" dirty="0">
                <a:latin typeface="Calibri"/>
                <a:cs typeface="Calibri"/>
              </a:rPr>
              <a:t> </a:t>
            </a:r>
            <a:r>
              <a:rPr sz="1600" spc="-15" dirty="0">
                <a:latin typeface="Calibri"/>
                <a:cs typeface="Calibri"/>
              </a:rPr>
              <a:t>zorunlu</a:t>
            </a:r>
            <a:r>
              <a:rPr sz="1600" spc="-10" dirty="0">
                <a:latin typeface="Calibri"/>
                <a:cs typeface="Calibri"/>
              </a:rPr>
              <a:t> </a:t>
            </a:r>
            <a:r>
              <a:rPr sz="1600" spc="-5" dirty="0">
                <a:latin typeface="Calibri"/>
                <a:cs typeface="Calibri"/>
              </a:rPr>
              <a:t>hale </a:t>
            </a:r>
            <a:r>
              <a:rPr sz="1600" dirty="0">
                <a:latin typeface="Calibri"/>
                <a:cs typeface="Calibri"/>
              </a:rPr>
              <a:t> </a:t>
            </a:r>
            <a:r>
              <a:rPr sz="1600" spc="-25" dirty="0">
                <a:latin typeface="Calibri"/>
                <a:cs typeface="Calibri"/>
              </a:rPr>
              <a:t>getirilmiştir.</a:t>
            </a:r>
            <a:r>
              <a:rPr sz="1600" spc="-20" dirty="0">
                <a:latin typeface="Calibri"/>
                <a:cs typeface="Calibri"/>
              </a:rPr>
              <a:t> </a:t>
            </a:r>
            <a:r>
              <a:rPr sz="1600" spc="-5" dirty="0" err="1">
                <a:latin typeface="Calibri"/>
                <a:cs typeface="Calibri"/>
              </a:rPr>
              <a:t>Böylece</a:t>
            </a:r>
            <a:r>
              <a:rPr sz="1600" dirty="0">
                <a:latin typeface="Calibri"/>
                <a:cs typeface="Calibri"/>
              </a:rPr>
              <a:t> </a:t>
            </a:r>
            <a:r>
              <a:rPr sz="1600" spc="-10" dirty="0" err="1" smtClean="0">
                <a:latin typeface="Calibri"/>
                <a:cs typeface="Calibri"/>
              </a:rPr>
              <a:t>tüketicilerin</a:t>
            </a:r>
            <a:r>
              <a:rPr lang="tr-TR" sz="1600" spc="-5" dirty="0">
                <a:latin typeface="Calibri"/>
                <a:cs typeface="Calibri"/>
              </a:rPr>
              <a:t> </a:t>
            </a:r>
            <a:r>
              <a:rPr sz="1600" spc="-5" dirty="0" err="1" smtClean="0">
                <a:latin typeface="Calibri"/>
                <a:cs typeface="Calibri"/>
              </a:rPr>
              <a:t>güvensiz</a:t>
            </a:r>
            <a:r>
              <a:rPr sz="1600" dirty="0" smtClean="0">
                <a:latin typeface="Calibri"/>
                <a:cs typeface="Calibri"/>
              </a:rPr>
              <a:t> </a:t>
            </a:r>
            <a:r>
              <a:rPr sz="1600" spc="-5" dirty="0">
                <a:latin typeface="Calibri"/>
                <a:cs typeface="Calibri"/>
              </a:rPr>
              <a:t>üründen</a:t>
            </a:r>
            <a:r>
              <a:rPr sz="1600" dirty="0">
                <a:latin typeface="Calibri"/>
                <a:cs typeface="Calibri"/>
              </a:rPr>
              <a:t> </a:t>
            </a:r>
            <a:r>
              <a:rPr sz="1600" spc="-10" dirty="0">
                <a:latin typeface="Calibri"/>
                <a:cs typeface="Calibri"/>
              </a:rPr>
              <a:t>kaynaklı </a:t>
            </a:r>
            <a:r>
              <a:rPr sz="1600" spc="-5" dirty="0">
                <a:latin typeface="Calibri"/>
                <a:cs typeface="Calibri"/>
              </a:rPr>
              <a:t> </a:t>
            </a:r>
            <a:r>
              <a:rPr sz="1600" spc="-10" dirty="0">
                <a:latin typeface="Calibri"/>
                <a:cs typeface="Calibri"/>
              </a:rPr>
              <a:t>mağduriyeti</a:t>
            </a:r>
            <a:r>
              <a:rPr sz="1600" spc="-40" dirty="0">
                <a:latin typeface="Calibri"/>
                <a:cs typeface="Calibri"/>
              </a:rPr>
              <a:t> </a:t>
            </a:r>
            <a:r>
              <a:rPr sz="1600" spc="-20" dirty="0" err="1">
                <a:latin typeface="Calibri"/>
                <a:cs typeface="Calibri"/>
              </a:rPr>
              <a:t>giderilecektir</a:t>
            </a:r>
            <a:r>
              <a:rPr sz="2400" spc="-20" dirty="0" smtClean="0">
                <a:latin typeface="Calibri"/>
                <a:cs typeface="Calibri"/>
              </a:rPr>
              <a:t>.</a:t>
            </a:r>
            <a:endParaRPr lang="tr-TR" sz="2400" spc="-20" dirty="0" smtClean="0">
              <a:latin typeface="Calibri"/>
              <a:cs typeface="Calibri"/>
            </a:endParaRPr>
          </a:p>
          <a:p>
            <a:pPr marL="12700">
              <a:lnSpc>
                <a:spcPct val="100000"/>
              </a:lnSpc>
              <a:spcBef>
                <a:spcPts val="100"/>
              </a:spcBef>
            </a:pPr>
            <a:r>
              <a:rPr lang="tr-TR" sz="1600" b="1" dirty="0">
                <a:solidFill>
                  <a:srgbClr val="FF0000"/>
                </a:solidFill>
                <a:cs typeface="Calibri"/>
              </a:rPr>
              <a:t>ÜRÜN</a:t>
            </a:r>
            <a:r>
              <a:rPr lang="tr-TR" sz="1600" b="1" spc="-70" dirty="0">
                <a:solidFill>
                  <a:srgbClr val="FF0000"/>
                </a:solidFill>
                <a:cs typeface="Calibri"/>
              </a:rPr>
              <a:t> </a:t>
            </a:r>
            <a:r>
              <a:rPr lang="tr-TR" sz="1600" b="1" spc="-10" dirty="0">
                <a:solidFill>
                  <a:srgbClr val="FF0000"/>
                </a:solidFill>
                <a:cs typeface="Calibri"/>
              </a:rPr>
              <a:t>SORUMLULUĞU:</a:t>
            </a:r>
            <a:endParaRPr lang="tr-TR" sz="1600" dirty="0">
              <a:cs typeface="Calibri"/>
            </a:endParaRPr>
          </a:p>
          <a:p>
            <a:pPr marL="12700" marR="5080" algn="just">
              <a:lnSpc>
                <a:spcPct val="100000"/>
              </a:lnSpc>
            </a:pPr>
            <a:r>
              <a:rPr lang="tr-TR" sz="1600" spc="-5" dirty="0">
                <a:cs typeface="Calibri"/>
              </a:rPr>
              <a:t>Güvensiz</a:t>
            </a:r>
            <a:r>
              <a:rPr lang="tr-TR" sz="1600" dirty="0">
                <a:cs typeface="Calibri"/>
              </a:rPr>
              <a:t> </a:t>
            </a:r>
            <a:r>
              <a:rPr lang="tr-TR" sz="1600" spc="-5" dirty="0">
                <a:cs typeface="Calibri"/>
              </a:rPr>
              <a:t>ürünün</a:t>
            </a:r>
            <a:r>
              <a:rPr lang="tr-TR" sz="1600" dirty="0">
                <a:cs typeface="Calibri"/>
              </a:rPr>
              <a:t> sebep</a:t>
            </a:r>
            <a:r>
              <a:rPr lang="tr-TR" sz="1600" spc="5" dirty="0">
                <a:cs typeface="Calibri"/>
              </a:rPr>
              <a:t> </a:t>
            </a:r>
            <a:r>
              <a:rPr lang="tr-TR" sz="1600" spc="-5" dirty="0">
                <a:cs typeface="Calibri"/>
              </a:rPr>
              <a:t>olduğu</a:t>
            </a:r>
            <a:r>
              <a:rPr lang="tr-TR" sz="1600" dirty="0">
                <a:cs typeface="Calibri"/>
              </a:rPr>
              <a:t> </a:t>
            </a:r>
            <a:r>
              <a:rPr lang="tr-TR" sz="1600" spc="-5" dirty="0">
                <a:cs typeface="Calibri"/>
              </a:rPr>
              <a:t>ölüm</a:t>
            </a:r>
            <a:r>
              <a:rPr lang="tr-TR" sz="1600" dirty="0">
                <a:cs typeface="Calibri"/>
              </a:rPr>
              <a:t> </a:t>
            </a:r>
            <a:r>
              <a:rPr lang="tr-TR" sz="1600" spc="-15" dirty="0">
                <a:cs typeface="Calibri"/>
              </a:rPr>
              <a:t>ve</a:t>
            </a:r>
            <a:r>
              <a:rPr lang="tr-TR" sz="1600" spc="-10" dirty="0">
                <a:cs typeface="Calibri"/>
              </a:rPr>
              <a:t> yaralanmalar</a:t>
            </a:r>
            <a:r>
              <a:rPr lang="tr-TR" sz="1600" spc="-5" dirty="0">
                <a:cs typeface="Calibri"/>
              </a:rPr>
              <a:t> </a:t>
            </a:r>
            <a:r>
              <a:rPr lang="tr-TR" sz="1600" spc="-20" dirty="0">
                <a:cs typeface="Calibri"/>
              </a:rPr>
              <a:t>veya </a:t>
            </a:r>
            <a:r>
              <a:rPr lang="tr-TR" sz="1600" spc="-530" dirty="0">
                <a:cs typeface="Calibri"/>
              </a:rPr>
              <a:t> </a:t>
            </a:r>
            <a:r>
              <a:rPr lang="tr-TR" sz="1600" spc="-15" dirty="0">
                <a:cs typeface="Calibri"/>
              </a:rPr>
              <a:t>başka </a:t>
            </a:r>
            <a:r>
              <a:rPr lang="tr-TR" sz="1600" spc="-5" dirty="0">
                <a:cs typeface="Calibri"/>
              </a:rPr>
              <a:t>bir </a:t>
            </a:r>
            <a:r>
              <a:rPr lang="tr-TR" sz="1600" spc="-10" dirty="0">
                <a:cs typeface="Calibri"/>
              </a:rPr>
              <a:t>ürüne </a:t>
            </a:r>
            <a:r>
              <a:rPr lang="tr-TR" sz="1600" spc="-15" dirty="0">
                <a:cs typeface="Calibri"/>
              </a:rPr>
              <a:t>verdiği </a:t>
            </a:r>
            <a:r>
              <a:rPr lang="tr-TR" sz="1600" spc="-20" dirty="0">
                <a:cs typeface="Calibri"/>
              </a:rPr>
              <a:t>zararlara karşı </a:t>
            </a:r>
            <a:r>
              <a:rPr lang="tr-TR" sz="1600" spc="-10" dirty="0">
                <a:cs typeface="Calibri"/>
              </a:rPr>
              <a:t>imalatçı </a:t>
            </a:r>
            <a:r>
              <a:rPr lang="tr-TR" sz="1600" spc="-20" dirty="0">
                <a:cs typeface="Calibri"/>
              </a:rPr>
              <a:t>veya </a:t>
            </a:r>
            <a:r>
              <a:rPr lang="tr-TR" sz="1600" spc="-10" dirty="0">
                <a:cs typeface="Calibri"/>
              </a:rPr>
              <a:t>ithalatçı, </a:t>
            </a:r>
            <a:r>
              <a:rPr lang="tr-TR" sz="1600" spc="-5" dirty="0">
                <a:cs typeface="Calibri"/>
              </a:rPr>
              <a:t> </a:t>
            </a:r>
            <a:r>
              <a:rPr lang="tr-TR" sz="1600" spc="-20" dirty="0">
                <a:cs typeface="Calibri"/>
              </a:rPr>
              <a:t>zarar</a:t>
            </a:r>
            <a:r>
              <a:rPr lang="tr-TR" sz="1600" spc="-15" dirty="0">
                <a:cs typeface="Calibri"/>
              </a:rPr>
              <a:t> </a:t>
            </a:r>
            <a:r>
              <a:rPr lang="tr-TR" sz="1600" spc="-10" dirty="0">
                <a:cs typeface="Calibri"/>
              </a:rPr>
              <a:t>görene</a:t>
            </a:r>
            <a:r>
              <a:rPr lang="tr-TR" sz="1600" spc="10" dirty="0">
                <a:cs typeface="Calibri"/>
              </a:rPr>
              <a:t> </a:t>
            </a:r>
            <a:r>
              <a:rPr lang="tr-TR" sz="1600" spc="-15" dirty="0">
                <a:cs typeface="Calibri"/>
              </a:rPr>
              <a:t>karşı</a:t>
            </a:r>
            <a:r>
              <a:rPr lang="tr-TR" sz="1600" spc="-30" dirty="0">
                <a:cs typeface="Calibri"/>
              </a:rPr>
              <a:t> </a:t>
            </a:r>
            <a:r>
              <a:rPr lang="tr-TR" sz="1600" spc="-5" dirty="0">
                <a:cs typeface="Calibri"/>
              </a:rPr>
              <a:t>tazminatla</a:t>
            </a:r>
            <a:r>
              <a:rPr lang="tr-TR" sz="1600" spc="-40" dirty="0">
                <a:cs typeface="Calibri"/>
              </a:rPr>
              <a:t> </a:t>
            </a:r>
            <a:r>
              <a:rPr lang="tr-TR" sz="1600" spc="-5" dirty="0">
                <a:cs typeface="Calibri"/>
              </a:rPr>
              <a:t>sorumlu</a:t>
            </a:r>
            <a:r>
              <a:rPr lang="tr-TR" sz="1600" dirty="0">
                <a:cs typeface="Calibri"/>
              </a:rPr>
              <a:t> </a:t>
            </a:r>
            <a:r>
              <a:rPr lang="tr-TR" sz="1600" spc="-30" dirty="0">
                <a:cs typeface="Calibri"/>
              </a:rPr>
              <a:t>olacaktır</a:t>
            </a:r>
            <a:r>
              <a:rPr lang="tr-TR" sz="1600" spc="-30" dirty="0" smtClean="0">
                <a:cs typeface="Calibri"/>
              </a:rPr>
              <a:t>.</a:t>
            </a:r>
          </a:p>
          <a:p>
            <a:pPr marL="12700" marR="5080" algn="just">
              <a:lnSpc>
                <a:spcPct val="100000"/>
              </a:lnSpc>
            </a:pPr>
            <a:r>
              <a:rPr lang="tr-TR" sz="1600" b="1" spc="-30" dirty="0" smtClean="0">
                <a:solidFill>
                  <a:srgbClr val="FF0000"/>
                </a:solidFill>
                <a:cs typeface="Calibri"/>
              </a:rPr>
              <a:t>DUYURU YAPILMASI:</a:t>
            </a:r>
          </a:p>
          <a:p>
            <a:pPr marL="12700" marR="5080" algn="just"/>
            <a:r>
              <a:rPr lang="tr-TR" sz="1600" spc="-5" dirty="0">
                <a:cs typeface="Calibri"/>
              </a:rPr>
              <a:t>Güvensiz</a:t>
            </a:r>
            <a:r>
              <a:rPr lang="tr-TR" sz="1600" dirty="0">
                <a:cs typeface="Calibri"/>
              </a:rPr>
              <a:t> </a:t>
            </a:r>
            <a:r>
              <a:rPr lang="tr-TR" sz="1600" spc="-10" dirty="0">
                <a:cs typeface="Calibri"/>
              </a:rPr>
              <a:t>ürünlere</a:t>
            </a:r>
            <a:r>
              <a:rPr lang="tr-TR" sz="1600" spc="-5" dirty="0">
                <a:cs typeface="Calibri"/>
              </a:rPr>
              <a:t> </a:t>
            </a:r>
            <a:r>
              <a:rPr lang="tr-TR" sz="1600" spc="-20" dirty="0">
                <a:cs typeface="Calibri"/>
              </a:rPr>
              <a:t>karşı</a:t>
            </a:r>
            <a:r>
              <a:rPr lang="tr-TR" sz="1600" spc="-15" dirty="0">
                <a:cs typeface="Calibri"/>
              </a:rPr>
              <a:t> kamuoyu</a:t>
            </a:r>
            <a:r>
              <a:rPr lang="tr-TR" sz="1600" spc="-10" dirty="0">
                <a:cs typeface="Calibri"/>
              </a:rPr>
              <a:t> </a:t>
            </a:r>
            <a:r>
              <a:rPr lang="tr-TR" sz="1600" dirty="0">
                <a:cs typeface="Calibri"/>
              </a:rPr>
              <a:t>etkin</a:t>
            </a:r>
            <a:r>
              <a:rPr lang="tr-TR" sz="1600" spc="5" dirty="0">
                <a:cs typeface="Calibri"/>
              </a:rPr>
              <a:t> </a:t>
            </a:r>
            <a:r>
              <a:rPr lang="tr-TR" sz="1600" spc="-5" dirty="0">
                <a:cs typeface="Calibri"/>
              </a:rPr>
              <a:t>bir</a:t>
            </a:r>
            <a:r>
              <a:rPr lang="tr-TR" sz="1600" dirty="0">
                <a:cs typeface="Calibri"/>
              </a:rPr>
              <a:t> </a:t>
            </a:r>
            <a:r>
              <a:rPr lang="tr-TR" sz="1600" spc="-5" dirty="0">
                <a:cs typeface="Calibri"/>
              </a:rPr>
              <a:t>biçimde </a:t>
            </a:r>
            <a:r>
              <a:rPr lang="tr-TR" sz="1600" dirty="0">
                <a:cs typeface="Calibri"/>
              </a:rPr>
              <a:t> </a:t>
            </a:r>
            <a:r>
              <a:rPr lang="tr-TR" sz="1600" spc="-15" dirty="0">
                <a:cs typeface="Calibri"/>
              </a:rPr>
              <a:t>bilgilendirilecektir.</a:t>
            </a:r>
            <a:r>
              <a:rPr lang="tr-TR" sz="1600" spc="-5" dirty="0">
                <a:cs typeface="Calibri"/>
              </a:rPr>
              <a:t> </a:t>
            </a:r>
            <a:r>
              <a:rPr lang="tr-TR" sz="1600" spc="-25" dirty="0">
                <a:cs typeface="Calibri"/>
              </a:rPr>
              <a:t>Bakanlıklar,</a:t>
            </a:r>
            <a:r>
              <a:rPr lang="tr-TR" sz="1600" spc="20" dirty="0">
                <a:cs typeface="Calibri"/>
              </a:rPr>
              <a:t> </a:t>
            </a:r>
            <a:r>
              <a:rPr lang="tr-TR" sz="1600" spc="-10" dirty="0">
                <a:cs typeface="Calibri"/>
              </a:rPr>
              <a:t>imalatçılar</a:t>
            </a:r>
            <a:r>
              <a:rPr lang="tr-TR" sz="1600" spc="-5" dirty="0">
                <a:cs typeface="Calibri"/>
              </a:rPr>
              <a:t> </a:t>
            </a:r>
            <a:r>
              <a:rPr lang="tr-TR" sz="1600" spc="-15" dirty="0">
                <a:cs typeface="Calibri"/>
              </a:rPr>
              <a:t>tarafından</a:t>
            </a:r>
            <a:r>
              <a:rPr lang="tr-TR" sz="1600" spc="10" dirty="0">
                <a:cs typeface="Calibri"/>
              </a:rPr>
              <a:t> </a:t>
            </a:r>
            <a:r>
              <a:rPr lang="tr-TR" sz="1600" spc="-10" dirty="0" smtClean="0">
                <a:cs typeface="Calibri"/>
              </a:rPr>
              <a:t>yapılan duyurunun etkin olmadığını değerlendirirse duyurunun yöntem ve şeklini değiştirebilecek gerekirse tekrarını isteyecektir.</a:t>
            </a:r>
          </a:p>
          <a:p>
            <a:pPr marL="12700" algn="just">
              <a:lnSpc>
                <a:spcPct val="100000"/>
              </a:lnSpc>
              <a:spcBef>
                <a:spcPts val="100"/>
              </a:spcBef>
            </a:pPr>
            <a:r>
              <a:rPr lang="tr-TR" sz="1600" b="1" spc="-35" dirty="0">
                <a:solidFill>
                  <a:srgbClr val="FF0000"/>
                </a:solidFill>
                <a:cs typeface="Calibri"/>
              </a:rPr>
              <a:t>İHRACAT </a:t>
            </a:r>
            <a:r>
              <a:rPr lang="tr-TR" sz="1600" b="1" spc="-5" dirty="0">
                <a:solidFill>
                  <a:srgbClr val="FF0000"/>
                </a:solidFill>
                <a:cs typeface="Calibri"/>
              </a:rPr>
              <a:t>KAPSAMA</a:t>
            </a:r>
            <a:r>
              <a:rPr lang="tr-TR" sz="1600" b="1" spc="-25" dirty="0">
                <a:solidFill>
                  <a:srgbClr val="FF0000"/>
                </a:solidFill>
                <a:cs typeface="Calibri"/>
              </a:rPr>
              <a:t> </a:t>
            </a:r>
            <a:r>
              <a:rPr lang="tr-TR" sz="1600" b="1" spc="-5" dirty="0">
                <a:solidFill>
                  <a:srgbClr val="FF0000"/>
                </a:solidFill>
                <a:cs typeface="Calibri"/>
              </a:rPr>
              <a:t>ALINMIŞTIR:</a:t>
            </a:r>
            <a:endParaRPr lang="tr-TR" sz="1600" dirty="0">
              <a:cs typeface="Calibri"/>
            </a:endParaRPr>
          </a:p>
          <a:p>
            <a:pPr marL="12700" marR="5080" algn="just">
              <a:lnSpc>
                <a:spcPct val="100000"/>
              </a:lnSpc>
            </a:pPr>
            <a:r>
              <a:rPr lang="tr-TR" sz="1600" spc="-40" dirty="0">
                <a:cs typeface="Calibri"/>
              </a:rPr>
              <a:t>Türk</a:t>
            </a:r>
            <a:r>
              <a:rPr lang="tr-TR" sz="1600" spc="-35" dirty="0">
                <a:cs typeface="Calibri"/>
              </a:rPr>
              <a:t> </a:t>
            </a:r>
            <a:r>
              <a:rPr lang="tr-TR" sz="1600" dirty="0">
                <a:cs typeface="Calibri"/>
              </a:rPr>
              <a:t>malı</a:t>
            </a:r>
            <a:r>
              <a:rPr lang="tr-TR" sz="1600" spc="5" dirty="0">
                <a:cs typeface="Calibri"/>
              </a:rPr>
              <a:t> </a:t>
            </a:r>
            <a:r>
              <a:rPr lang="tr-TR" sz="1600" spc="-5" dirty="0">
                <a:cs typeface="Calibri"/>
              </a:rPr>
              <a:t>imajına</a:t>
            </a:r>
            <a:r>
              <a:rPr lang="tr-TR" sz="1600" dirty="0">
                <a:cs typeface="Calibri"/>
              </a:rPr>
              <a:t> </a:t>
            </a:r>
            <a:r>
              <a:rPr lang="tr-TR" sz="1600" spc="-25" dirty="0">
                <a:cs typeface="Calibri"/>
              </a:rPr>
              <a:t>zarar</a:t>
            </a:r>
            <a:r>
              <a:rPr lang="tr-TR" sz="1600" spc="-20" dirty="0">
                <a:cs typeface="Calibri"/>
              </a:rPr>
              <a:t> </a:t>
            </a:r>
            <a:r>
              <a:rPr lang="tr-TR" sz="1600" spc="-15" dirty="0">
                <a:cs typeface="Calibri"/>
              </a:rPr>
              <a:t>veren</a:t>
            </a:r>
            <a:r>
              <a:rPr lang="tr-TR" sz="1600" spc="-10" dirty="0">
                <a:cs typeface="Calibri"/>
              </a:rPr>
              <a:t> </a:t>
            </a:r>
            <a:r>
              <a:rPr lang="tr-TR" sz="1600" spc="-5" dirty="0">
                <a:cs typeface="Calibri"/>
              </a:rPr>
              <a:t>güvensiz,</a:t>
            </a:r>
            <a:r>
              <a:rPr lang="tr-TR" sz="1600" dirty="0">
                <a:cs typeface="Calibri"/>
              </a:rPr>
              <a:t> </a:t>
            </a:r>
            <a:r>
              <a:rPr lang="tr-TR" sz="1600" spc="-5" dirty="0">
                <a:cs typeface="Calibri"/>
              </a:rPr>
              <a:t>tağşiş</a:t>
            </a:r>
            <a:r>
              <a:rPr lang="tr-TR" sz="1600" dirty="0">
                <a:cs typeface="Calibri"/>
              </a:rPr>
              <a:t> </a:t>
            </a:r>
            <a:r>
              <a:rPr lang="tr-TR" sz="1600" spc="-5" dirty="0">
                <a:cs typeface="Calibri"/>
              </a:rPr>
              <a:t>yapılmış,</a:t>
            </a:r>
            <a:r>
              <a:rPr lang="tr-TR" sz="1600" dirty="0">
                <a:cs typeface="Calibri"/>
              </a:rPr>
              <a:t> </a:t>
            </a:r>
            <a:r>
              <a:rPr lang="tr-TR" sz="1600" spc="-10" dirty="0">
                <a:cs typeface="Calibri"/>
              </a:rPr>
              <a:t>son </a:t>
            </a:r>
            <a:r>
              <a:rPr lang="tr-TR" sz="1600" spc="-5" dirty="0">
                <a:cs typeface="Calibri"/>
              </a:rPr>
              <a:t> </a:t>
            </a:r>
            <a:r>
              <a:rPr lang="tr-TR" sz="1600" spc="-10" dirty="0">
                <a:cs typeface="Calibri"/>
              </a:rPr>
              <a:t>kullanma</a:t>
            </a:r>
            <a:r>
              <a:rPr lang="tr-TR" sz="1600" spc="-5" dirty="0">
                <a:cs typeface="Calibri"/>
              </a:rPr>
              <a:t> </a:t>
            </a:r>
            <a:r>
              <a:rPr lang="tr-TR" sz="1600" spc="-10" dirty="0">
                <a:cs typeface="Calibri"/>
              </a:rPr>
              <a:t>tarihi</a:t>
            </a:r>
            <a:r>
              <a:rPr lang="tr-TR" sz="1600" spc="-5" dirty="0">
                <a:cs typeface="Calibri"/>
              </a:rPr>
              <a:t> geçmiş</a:t>
            </a:r>
            <a:r>
              <a:rPr lang="tr-TR" sz="1600" dirty="0">
                <a:cs typeface="Calibri"/>
              </a:rPr>
              <a:t> </a:t>
            </a:r>
            <a:r>
              <a:rPr lang="tr-TR" sz="1600" spc="-5" dirty="0">
                <a:cs typeface="Calibri"/>
              </a:rPr>
              <a:t>ürün</a:t>
            </a:r>
            <a:r>
              <a:rPr lang="tr-TR" sz="1600" dirty="0">
                <a:cs typeface="Calibri"/>
              </a:rPr>
              <a:t> </a:t>
            </a:r>
            <a:r>
              <a:rPr lang="tr-TR" sz="1600" spc="-10" dirty="0">
                <a:cs typeface="Calibri"/>
              </a:rPr>
              <a:t>ihraç</a:t>
            </a:r>
            <a:r>
              <a:rPr lang="tr-TR" sz="1600" spc="-5" dirty="0">
                <a:cs typeface="Calibri"/>
              </a:rPr>
              <a:t> edenlere</a:t>
            </a:r>
            <a:r>
              <a:rPr lang="tr-TR" sz="1600" dirty="0">
                <a:cs typeface="Calibri"/>
              </a:rPr>
              <a:t> </a:t>
            </a:r>
            <a:r>
              <a:rPr lang="tr-TR" sz="1600" spc="-10" dirty="0">
                <a:cs typeface="Calibri"/>
              </a:rPr>
              <a:t>Kanunda</a:t>
            </a:r>
            <a:r>
              <a:rPr lang="tr-TR" sz="1600" spc="-5" dirty="0">
                <a:cs typeface="Calibri"/>
              </a:rPr>
              <a:t> </a:t>
            </a:r>
            <a:r>
              <a:rPr lang="tr-TR" sz="1600" spc="-15" dirty="0">
                <a:cs typeface="Calibri"/>
              </a:rPr>
              <a:t>ceza </a:t>
            </a:r>
            <a:r>
              <a:rPr lang="tr-TR" sz="1600" spc="-10" dirty="0">
                <a:cs typeface="Calibri"/>
              </a:rPr>
              <a:t> </a:t>
            </a:r>
            <a:r>
              <a:rPr lang="tr-TR" sz="1600" spc="-25" dirty="0">
                <a:cs typeface="Calibri"/>
              </a:rPr>
              <a:t>öngörülmektedir.</a:t>
            </a:r>
            <a:r>
              <a:rPr lang="tr-TR" sz="1600" spc="-20" dirty="0">
                <a:cs typeface="Calibri"/>
              </a:rPr>
              <a:t> </a:t>
            </a:r>
            <a:r>
              <a:rPr lang="tr-TR" sz="1600" dirty="0">
                <a:cs typeface="Calibri"/>
              </a:rPr>
              <a:t>Bu</a:t>
            </a:r>
            <a:r>
              <a:rPr lang="tr-TR" sz="1600" spc="5" dirty="0">
                <a:cs typeface="Calibri"/>
              </a:rPr>
              <a:t> </a:t>
            </a:r>
            <a:r>
              <a:rPr lang="tr-TR" sz="1600" spc="-10" dirty="0">
                <a:cs typeface="Calibri"/>
              </a:rPr>
              <a:t>düzenleme</a:t>
            </a:r>
            <a:r>
              <a:rPr lang="tr-TR" sz="1600" spc="-5" dirty="0">
                <a:cs typeface="Calibri"/>
              </a:rPr>
              <a:t> ile,</a:t>
            </a:r>
            <a:r>
              <a:rPr lang="tr-TR" sz="1600" dirty="0">
                <a:cs typeface="Calibri"/>
              </a:rPr>
              <a:t> </a:t>
            </a:r>
            <a:r>
              <a:rPr lang="tr-TR" sz="1600" spc="-10" dirty="0">
                <a:cs typeface="Calibri"/>
              </a:rPr>
              <a:t>güvenli</a:t>
            </a:r>
            <a:r>
              <a:rPr lang="tr-TR" sz="1600" spc="-5" dirty="0">
                <a:cs typeface="Calibri"/>
              </a:rPr>
              <a:t> ürün</a:t>
            </a:r>
            <a:r>
              <a:rPr lang="tr-TR" sz="1600" dirty="0">
                <a:cs typeface="Calibri"/>
              </a:rPr>
              <a:t> </a:t>
            </a:r>
            <a:r>
              <a:rPr lang="tr-TR" sz="1600" spc="-10" dirty="0">
                <a:cs typeface="Calibri"/>
              </a:rPr>
              <a:t>ihraç</a:t>
            </a:r>
            <a:r>
              <a:rPr lang="tr-TR" sz="1600" spc="-5" dirty="0">
                <a:cs typeface="Calibri"/>
              </a:rPr>
              <a:t> eden </a:t>
            </a:r>
            <a:r>
              <a:rPr lang="tr-TR" sz="1600" dirty="0">
                <a:cs typeface="Calibri"/>
              </a:rPr>
              <a:t> </a:t>
            </a:r>
            <a:r>
              <a:rPr lang="tr-TR" sz="1600" spc="-5" dirty="0">
                <a:cs typeface="Calibri"/>
              </a:rPr>
              <a:t>firmalarımızın </a:t>
            </a:r>
            <a:r>
              <a:rPr lang="tr-TR" sz="1600" spc="-15" dirty="0">
                <a:cs typeface="Calibri"/>
              </a:rPr>
              <a:t>ve ihracat </a:t>
            </a:r>
            <a:r>
              <a:rPr lang="tr-TR" sz="1600" spc="-5" dirty="0">
                <a:cs typeface="Calibri"/>
              </a:rPr>
              <a:t>pazarlarımızın </a:t>
            </a:r>
            <a:r>
              <a:rPr lang="tr-TR" sz="1600" spc="-15" dirty="0">
                <a:cs typeface="Calibri"/>
              </a:rPr>
              <a:t>korunması ve </a:t>
            </a:r>
            <a:r>
              <a:rPr lang="tr-TR" sz="1600" spc="-5" dirty="0">
                <a:cs typeface="Calibri"/>
              </a:rPr>
              <a:t>artırılması </a:t>
            </a:r>
            <a:r>
              <a:rPr lang="tr-TR" sz="1600" spc="-530" dirty="0">
                <a:cs typeface="Calibri"/>
              </a:rPr>
              <a:t> </a:t>
            </a:r>
            <a:r>
              <a:rPr lang="tr-TR" sz="1600" spc="-20" dirty="0">
                <a:cs typeface="Calibri"/>
              </a:rPr>
              <a:t>amaçlanmıştır.</a:t>
            </a:r>
            <a:endParaRPr lang="tr-TR" sz="1600" dirty="0">
              <a:cs typeface="Calibri"/>
            </a:endParaRPr>
          </a:p>
          <a:p>
            <a:pPr marL="12700" marR="5080" algn="just"/>
            <a:endParaRPr lang="tr-TR" sz="1600" dirty="0">
              <a:cs typeface="Calibri"/>
            </a:endParaRPr>
          </a:p>
          <a:p>
            <a:pPr marL="12700" marR="5080" algn="just">
              <a:lnSpc>
                <a:spcPct val="100000"/>
              </a:lnSpc>
            </a:pPr>
            <a:endParaRPr lang="tr-TR" sz="1600" b="1" dirty="0">
              <a:solidFill>
                <a:srgbClr val="FF0000"/>
              </a:solidFill>
              <a:cs typeface="Calibri"/>
            </a:endParaRPr>
          </a:p>
          <a:p>
            <a:pPr marL="12700" marR="5080" algn="just">
              <a:lnSpc>
                <a:spcPct val="100000"/>
              </a:lnSpc>
            </a:pPr>
            <a:endParaRPr sz="2400" dirty="0">
              <a:latin typeface="Calibri"/>
              <a:cs typeface="Calibri"/>
            </a:endParaRPr>
          </a:p>
        </p:txBody>
      </p:sp>
      <p:sp>
        <p:nvSpPr>
          <p:cNvPr id="2" name="Metin kutusu 1"/>
          <p:cNvSpPr txBox="1"/>
          <p:nvPr/>
        </p:nvSpPr>
        <p:spPr>
          <a:xfrm>
            <a:off x="1371600" y="914400"/>
            <a:ext cx="5638800" cy="461665"/>
          </a:xfrm>
          <a:prstGeom prst="rect">
            <a:avLst/>
          </a:prstGeom>
          <a:noFill/>
        </p:spPr>
        <p:txBody>
          <a:bodyPr wrap="square" rtlCol="0">
            <a:spAutoFit/>
          </a:bodyPr>
          <a:lstStyle/>
          <a:p>
            <a:r>
              <a:rPr lang="tr-TR" sz="2400" b="1" dirty="0" smtClean="0">
                <a:solidFill>
                  <a:srgbClr val="FF0000"/>
                </a:solidFill>
              </a:rPr>
              <a:t>7223 SAYILI KANUN İLE GELEN YENİLİKLER</a:t>
            </a:r>
            <a:endParaRPr lang="tr-TR" sz="2400" b="1" dirty="0">
              <a:solidFill>
                <a:srgbClr val="FF0000"/>
              </a:solidFill>
            </a:endParaRP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7"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1000194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152400" y="1929764"/>
            <a:ext cx="8839200" cy="4090035"/>
          </a:xfrm>
        </p:spPr>
        <p:txBody>
          <a:bodyPr/>
          <a:lstStyle/>
          <a:p>
            <a:endParaRPr lang="tr-TR" dirty="0"/>
          </a:p>
        </p:txBody>
      </p:sp>
      <p:pic>
        <p:nvPicPr>
          <p:cNvPr id="5" name="Resim 4"/>
          <p:cNvPicPr>
            <a:picLocks noChangeAspect="1"/>
          </p:cNvPicPr>
          <p:nvPr/>
        </p:nvPicPr>
        <p:blipFill>
          <a:blip r:embed="rId2"/>
          <a:stretch>
            <a:fillRect/>
          </a:stretch>
        </p:blipFill>
        <p:spPr>
          <a:xfrm>
            <a:off x="457200" y="1676400"/>
            <a:ext cx="8001000" cy="4686300"/>
          </a:xfrm>
          <a:prstGeom prst="rect">
            <a:avLst/>
          </a:prstGeom>
        </p:spPr>
      </p:pic>
      <p:sp>
        <p:nvSpPr>
          <p:cNvPr id="6" name="Metin kutusu 5"/>
          <p:cNvSpPr txBox="1"/>
          <p:nvPr/>
        </p:nvSpPr>
        <p:spPr>
          <a:xfrm>
            <a:off x="1371600" y="914400"/>
            <a:ext cx="5638800" cy="461665"/>
          </a:xfrm>
          <a:prstGeom prst="rect">
            <a:avLst/>
          </a:prstGeom>
          <a:noFill/>
        </p:spPr>
        <p:txBody>
          <a:bodyPr wrap="square" rtlCol="0">
            <a:spAutoFit/>
          </a:bodyPr>
          <a:lstStyle/>
          <a:p>
            <a:r>
              <a:rPr lang="tr-TR" sz="2400" b="1" dirty="0" smtClean="0">
                <a:solidFill>
                  <a:srgbClr val="FF0000"/>
                </a:solidFill>
              </a:rPr>
              <a:t>7223 SAYILI KANUN İLE GELEN YENİLİKLER</a:t>
            </a:r>
            <a:endParaRPr lang="tr-TR" sz="2400" b="1" dirty="0">
              <a:solidFill>
                <a:srgbClr val="FF0000"/>
              </a:solidFill>
            </a:endParaRPr>
          </a:p>
        </p:txBody>
      </p:sp>
      <p:sp>
        <p:nvSpPr>
          <p:cNvPr id="8"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9"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562458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457200" y="1676399"/>
            <a:ext cx="8382000" cy="4691125"/>
          </a:xfrm>
          <a:prstGeom prst="rect">
            <a:avLst/>
          </a:prstGeom>
        </p:spPr>
      </p:pic>
      <p:sp>
        <p:nvSpPr>
          <p:cNvPr id="6" name="Metin kutusu 5"/>
          <p:cNvSpPr txBox="1"/>
          <p:nvPr/>
        </p:nvSpPr>
        <p:spPr>
          <a:xfrm>
            <a:off x="1371600" y="914400"/>
            <a:ext cx="5638800" cy="461665"/>
          </a:xfrm>
          <a:prstGeom prst="rect">
            <a:avLst/>
          </a:prstGeom>
          <a:noFill/>
        </p:spPr>
        <p:txBody>
          <a:bodyPr wrap="square" rtlCol="0">
            <a:spAutoFit/>
          </a:bodyPr>
          <a:lstStyle/>
          <a:p>
            <a:r>
              <a:rPr lang="tr-TR" sz="2400" b="1" dirty="0" smtClean="0">
                <a:solidFill>
                  <a:srgbClr val="FF0000"/>
                </a:solidFill>
              </a:rPr>
              <a:t>7223 SAYILI KANUN İLE GELEN YENİLİKLER</a:t>
            </a:r>
            <a:endParaRPr lang="tr-TR" sz="2400" b="1" dirty="0">
              <a:solidFill>
                <a:srgbClr val="FF0000"/>
              </a:solidFill>
            </a:endParaRPr>
          </a:p>
        </p:txBody>
      </p:sp>
      <p:sp>
        <p:nvSpPr>
          <p:cNvPr id="7"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8"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3281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2"/>
          <p:cNvSpPr>
            <a:spLocks noGrp="1"/>
          </p:cNvSpPr>
          <p:nvPr>
            <p:ph type="body" idx="1"/>
          </p:nvPr>
        </p:nvSpPr>
        <p:spPr>
          <a:xfrm>
            <a:off x="533400" y="990600"/>
            <a:ext cx="8180628" cy="1846659"/>
          </a:xfrm>
        </p:spPr>
        <p:txBody>
          <a:bodyPr/>
          <a:lstStyle/>
          <a:p>
            <a:pPr algn="ctr"/>
            <a:endParaRPr lang="tr-TR" b="1" u="none" dirty="0" smtClean="0">
              <a:solidFill>
                <a:srgbClr val="C00000"/>
              </a:solidFill>
            </a:endParaRPr>
          </a:p>
          <a:p>
            <a:pPr algn="ctr"/>
            <a:endParaRPr lang="tr-TR" b="1" u="none" dirty="0">
              <a:solidFill>
                <a:srgbClr val="C00000"/>
              </a:solidFill>
            </a:endParaRPr>
          </a:p>
          <a:p>
            <a:pPr algn="ctr"/>
            <a:r>
              <a:rPr lang="tr-TR" b="1" u="none" dirty="0" smtClean="0">
                <a:solidFill>
                  <a:srgbClr val="C00000"/>
                </a:solidFill>
              </a:rPr>
              <a:t>1.BÖLÜM</a:t>
            </a:r>
          </a:p>
          <a:p>
            <a:pPr algn="ctr"/>
            <a:endParaRPr lang="tr-TR" b="1" u="none" dirty="0">
              <a:solidFill>
                <a:srgbClr val="C00000"/>
              </a:solidFill>
            </a:endParaRPr>
          </a:p>
          <a:p>
            <a:pPr algn="ctr"/>
            <a:r>
              <a:rPr lang="tr-TR" b="1" u="none" dirty="0" smtClean="0">
                <a:solidFill>
                  <a:srgbClr val="C00000"/>
                </a:solidFill>
              </a:rPr>
              <a:t>TEMEL TANIMLAR VE KAVRAMLAR</a:t>
            </a:r>
          </a:p>
        </p:txBody>
      </p:sp>
      <p:pic>
        <p:nvPicPr>
          <p:cNvPr id="5" name="Picture 6" descr="C:\Documents and Settings\cuneyt.akin\Belgelerim\Resimlerim\Ce-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2875" y="5107338"/>
            <a:ext cx="1333193" cy="104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690" y="5045509"/>
            <a:ext cx="1335087"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sim 6"/>
          <p:cNvPicPr>
            <a:picLocks noChangeAspect="1"/>
          </p:cNvPicPr>
          <p:nvPr/>
        </p:nvPicPr>
        <p:blipFill>
          <a:blip r:embed="rId4"/>
          <a:stretch>
            <a:fillRect/>
          </a:stretch>
        </p:blipFill>
        <p:spPr>
          <a:xfrm>
            <a:off x="5475344" y="4994505"/>
            <a:ext cx="1600200" cy="1273584"/>
          </a:xfrm>
          <a:prstGeom prst="rect">
            <a:avLst/>
          </a:prstGeom>
        </p:spPr>
      </p:pic>
      <p:pic>
        <p:nvPicPr>
          <p:cNvPr id="8" name="Resim 7"/>
          <p:cNvPicPr>
            <a:picLocks noChangeAspect="1"/>
          </p:cNvPicPr>
          <p:nvPr/>
        </p:nvPicPr>
        <p:blipFill>
          <a:blip r:embed="rId5"/>
          <a:stretch>
            <a:fillRect/>
          </a:stretch>
        </p:blipFill>
        <p:spPr>
          <a:xfrm>
            <a:off x="774572" y="3269395"/>
            <a:ext cx="2209800" cy="1295401"/>
          </a:xfrm>
          <a:prstGeom prst="rect">
            <a:avLst/>
          </a:prstGeom>
        </p:spPr>
      </p:pic>
      <p:sp>
        <p:nvSpPr>
          <p:cNvPr id="9"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pic>
        <p:nvPicPr>
          <p:cNvPr id="2" name="Resim 1"/>
          <p:cNvPicPr>
            <a:picLocks noChangeAspect="1"/>
          </p:cNvPicPr>
          <p:nvPr/>
        </p:nvPicPr>
        <p:blipFill>
          <a:blip r:embed="rId6"/>
          <a:stretch>
            <a:fillRect/>
          </a:stretch>
        </p:blipFill>
        <p:spPr>
          <a:xfrm>
            <a:off x="3327277" y="3259712"/>
            <a:ext cx="2172648" cy="1235548"/>
          </a:xfrm>
          <a:prstGeom prst="rect">
            <a:avLst/>
          </a:prstGeom>
        </p:spPr>
      </p:pic>
    </p:spTree>
    <p:extLst>
      <p:ext uri="{BB962C8B-B14F-4D97-AF65-F5344CB8AC3E}">
        <p14:creationId xmlns:p14="http://schemas.microsoft.com/office/powerpoint/2010/main" val="1551435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95288" y="1628775"/>
            <a:ext cx="8353425" cy="2586038"/>
          </a:xfrm>
          <a:prstGeom prst="rect">
            <a:avLst/>
          </a:prstGeom>
          <a:noFill/>
        </p:spPr>
        <p:txBody>
          <a:bodyPr>
            <a:spAutoFit/>
          </a:bodyPr>
          <a:lstStyle/>
          <a:p>
            <a:pPr>
              <a:defRPr/>
            </a:pPr>
            <a:r>
              <a:rPr lang="tr-TR" dirty="0"/>
              <a:t>  </a:t>
            </a:r>
            <a:r>
              <a:rPr lang="tr-TR" u="sng" dirty="0"/>
              <a:t>7223 Sayılı kanunun 6. maddesinde ürün sorumluluğu tazminatından bahsetmektedir.</a:t>
            </a:r>
          </a:p>
          <a:p>
            <a:pPr marL="285750" indent="-285750">
              <a:buFont typeface="Wingdings" panose="05000000000000000000" pitchFamily="2" charset="2"/>
              <a:buChar char="Ø"/>
              <a:defRPr/>
            </a:pPr>
            <a:endParaRPr lang="tr-TR" dirty="0"/>
          </a:p>
          <a:p>
            <a:pPr marL="285750" indent="-285750">
              <a:buFont typeface="Wingdings" panose="05000000000000000000" pitchFamily="2" charset="2"/>
              <a:buChar char="Ø"/>
              <a:defRPr/>
            </a:pPr>
            <a:r>
              <a:rPr lang="tr-TR" dirty="0"/>
              <a:t>Ürünün , bir kişiye veya bir mala zarar vermesi halinde , bu ürünün imalatçısı veya ithalatçısı zararı gidermekle yükümlüdür.</a:t>
            </a:r>
          </a:p>
          <a:p>
            <a:pPr marL="285750" indent="-285750">
              <a:buFont typeface="Wingdings" panose="05000000000000000000" pitchFamily="2" charset="2"/>
              <a:buChar char="Ø"/>
              <a:defRPr/>
            </a:pPr>
            <a:r>
              <a:rPr lang="tr-TR" dirty="0"/>
              <a:t>Ürünün sebep olduğu zarar nedeniyle ödenecek maddi ve manevi tazminat miktarının belirlenmesinde 6098 sayılı Türk Borçlar Kanunu hükümleri uygulanır.</a:t>
            </a:r>
          </a:p>
          <a:p>
            <a:pPr marL="285750" indent="-285750">
              <a:buFont typeface="Wingdings" panose="05000000000000000000" pitchFamily="2" charset="2"/>
              <a:buChar char="Ø"/>
              <a:defRPr/>
            </a:pPr>
            <a:r>
              <a:rPr lang="tr-TR" dirty="0"/>
              <a:t>Tazminat talebi için zaman aşımı süresi , zarar görenin zararı ve tazminat yükümlüsünü öğrendiği tarihten itibaren 3 yıl ve her halde zararın doğduğu  tarihten itibaren 10 yıldır.</a:t>
            </a:r>
          </a:p>
        </p:txBody>
      </p:sp>
      <p:sp>
        <p:nvSpPr>
          <p:cNvPr id="2" name="Metin kutusu 1"/>
          <p:cNvSpPr txBox="1"/>
          <p:nvPr/>
        </p:nvSpPr>
        <p:spPr>
          <a:xfrm>
            <a:off x="1371600" y="990600"/>
            <a:ext cx="5486400" cy="369332"/>
          </a:xfrm>
          <a:prstGeom prst="rect">
            <a:avLst/>
          </a:prstGeom>
          <a:noFill/>
        </p:spPr>
        <p:txBody>
          <a:bodyPr wrap="square" rtlCol="0">
            <a:spAutoFit/>
          </a:bodyPr>
          <a:lstStyle/>
          <a:p>
            <a:pPr algn="ctr"/>
            <a:r>
              <a:rPr lang="tr-TR" b="1" dirty="0" smtClean="0">
                <a:solidFill>
                  <a:srgbClr val="C00000"/>
                </a:solidFill>
              </a:rPr>
              <a:t>ÜRÜN SORUMLULUĞU TAZMİNATI</a:t>
            </a:r>
            <a:endParaRPr lang="tr-TR" b="1" dirty="0">
              <a:solidFill>
                <a:srgbClr val="C00000"/>
              </a:solidFill>
            </a:endParaRPr>
          </a:p>
        </p:txBody>
      </p:sp>
      <p:sp>
        <p:nvSpPr>
          <p:cNvPr id="5" name="Dikdörtgen 4"/>
          <p:cNvSpPr/>
          <p:nvPr/>
        </p:nvSpPr>
        <p:spPr>
          <a:xfrm>
            <a:off x="990600" y="588928"/>
            <a:ext cx="2435795" cy="369332"/>
          </a:xfrm>
          <a:prstGeom prst="rect">
            <a:avLst/>
          </a:prstGeom>
        </p:spPr>
        <p:txBody>
          <a:bodyPr wrap="none">
            <a:spAutoFit/>
          </a:bodyPr>
          <a:lstStyle/>
          <a:p>
            <a:pPr marL="12700">
              <a:lnSpc>
                <a:spcPct val="100000"/>
              </a:lnSpc>
              <a:spcBef>
                <a:spcPts val="105"/>
              </a:spcBef>
            </a:pPr>
            <a:r>
              <a:rPr lang="tr-TR" b="1" dirty="0">
                <a:solidFill>
                  <a:srgbClr val="C00000"/>
                </a:solidFill>
                <a:cs typeface="Calibri"/>
              </a:rPr>
              <a:t>BURSA İL MÜDÜRLÜĞÜ</a:t>
            </a:r>
          </a:p>
        </p:txBody>
      </p:sp>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1325455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378200" y="1229309"/>
            <a:ext cx="2934824" cy="452120"/>
          </a:xfrm>
          <a:prstGeom prst="rect">
            <a:avLst/>
          </a:prstGeom>
        </p:spPr>
        <p:txBody>
          <a:bodyPr vert="horz" wrap="square" lIns="0" tIns="12065" rIns="0" bIns="0" rtlCol="0">
            <a:spAutoFit/>
          </a:bodyPr>
          <a:lstStyle/>
          <a:p>
            <a:pPr marL="12700">
              <a:lnSpc>
                <a:spcPct val="100000"/>
              </a:lnSpc>
              <a:spcBef>
                <a:spcPts val="95"/>
              </a:spcBef>
            </a:pPr>
            <a:r>
              <a:rPr sz="2800" b="1" spc="-15" dirty="0">
                <a:solidFill>
                  <a:srgbClr val="FF0000"/>
                </a:solidFill>
                <a:latin typeface="Calibri"/>
                <a:cs typeface="Calibri"/>
              </a:rPr>
              <a:t>İKTİSADİ</a:t>
            </a:r>
            <a:r>
              <a:rPr sz="2800" b="1" spc="20" dirty="0">
                <a:solidFill>
                  <a:srgbClr val="FF0000"/>
                </a:solidFill>
                <a:latin typeface="Calibri"/>
                <a:cs typeface="Calibri"/>
              </a:rPr>
              <a:t> </a:t>
            </a:r>
            <a:r>
              <a:rPr sz="2800" b="1" spc="-10" dirty="0">
                <a:solidFill>
                  <a:srgbClr val="FF0000"/>
                </a:solidFill>
                <a:latin typeface="Calibri"/>
                <a:cs typeface="Calibri"/>
              </a:rPr>
              <a:t>İŞLETMECİ</a:t>
            </a:r>
            <a:endParaRPr sz="2800">
              <a:latin typeface="Calibri"/>
              <a:cs typeface="Calibri"/>
            </a:endParaRPr>
          </a:p>
        </p:txBody>
      </p:sp>
      <p:grpSp>
        <p:nvGrpSpPr>
          <p:cNvPr id="4" name="object 4"/>
          <p:cNvGrpSpPr/>
          <p:nvPr/>
        </p:nvGrpSpPr>
        <p:grpSpPr>
          <a:xfrm>
            <a:off x="1345691" y="2055876"/>
            <a:ext cx="6309360" cy="923925"/>
            <a:chOff x="1345691" y="2055876"/>
            <a:chExt cx="6309360" cy="923925"/>
          </a:xfrm>
        </p:grpSpPr>
        <p:sp>
          <p:nvSpPr>
            <p:cNvPr id="5" name="object 5"/>
            <p:cNvSpPr/>
            <p:nvPr/>
          </p:nvSpPr>
          <p:spPr>
            <a:xfrm>
              <a:off x="1901951" y="2174748"/>
              <a:ext cx="5747385" cy="684530"/>
            </a:xfrm>
            <a:custGeom>
              <a:avLst/>
              <a:gdLst/>
              <a:ahLst/>
              <a:cxnLst/>
              <a:rect l="l" t="t" r="r" b="b"/>
              <a:pathLst>
                <a:path w="5747384" h="684530">
                  <a:moveTo>
                    <a:pt x="5747004" y="0"/>
                  </a:moveTo>
                  <a:lnTo>
                    <a:pt x="342138" y="0"/>
                  </a:lnTo>
                  <a:lnTo>
                    <a:pt x="0" y="342138"/>
                  </a:lnTo>
                  <a:lnTo>
                    <a:pt x="342138" y="684276"/>
                  </a:lnTo>
                  <a:lnTo>
                    <a:pt x="5747004" y="684276"/>
                  </a:lnTo>
                  <a:lnTo>
                    <a:pt x="5747004" y="0"/>
                  </a:lnTo>
                  <a:close/>
                </a:path>
              </a:pathLst>
            </a:custGeom>
            <a:solidFill>
              <a:srgbClr val="44536A"/>
            </a:solidFill>
          </p:spPr>
          <p:txBody>
            <a:bodyPr wrap="square" lIns="0" tIns="0" rIns="0" bIns="0" rtlCol="0"/>
            <a:lstStyle/>
            <a:p>
              <a:endParaRPr/>
            </a:p>
          </p:txBody>
        </p:sp>
        <p:sp>
          <p:nvSpPr>
            <p:cNvPr id="6" name="object 6"/>
            <p:cNvSpPr/>
            <p:nvPr/>
          </p:nvSpPr>
          <p:spPr>
            <a:xfrm>
              <a:off x="1901951" y="2174748"/>
              <a:ext cx="5747385" cy="684530"/>
            </a:xfrm>
            <a:custGeom>
              <a:avLst/>
              <a:gdLst/>
              <a:ahLst/>
              <a:cxnLst/>
              <a:rect l="l" t="t" r="r" b="b"/>
              <a:pathLst>
                <a:path w="5747384" h="684530">
                  <a:moveTo>
                    <a:pt x="5747004" y="684276"/>
                  </a:moveTo>
                  <a:lnTo>
                    <a:pt x="342138" y="684276"/>
                  </a:lnTo>
                  <a:lnTo>
                    <a:pt x="0" y="342138"/>
                  </a:lnTo>
                  <a:lnTo>
                    <a:pt x="342138" y="0"/>
                  </a:lnTo>
                  <a:lnTo>
                    <a:pt x="5747004" y="0"/>
                  </a:lnTo>
                  <a:lnTo>
                    <a:pt x="5747004" y="684276"/>
                  </a:lnTo>
                  <a:close/>
                </a:path>
              </a:pathLst>
            </a:custGeom>
            <a:ln w="12192">
              <a:solidFill>
                <a:srgbClr val="E7E6E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351787" y="2061972"/>
              <a:ext cx="1100327" cy="911351"/>
            </a:xfrm>
            <a:prstGeom prst="rect">
              <a:avLst/>
            </a:prstGeom>
          </p:spPr>
        </p:pic>
        <p:sp>
          <p:nvSpPr>
            <p:cNvPr id="8" name="object 8"/>
            <p:cNvSpPr/>
            <p:nvPr/>
          </p:nvSpPr>
          <p:spPr>
            <a:xfrm>
              <a:off x="1351787" y="2061972"/>
              <a:ext cx="1100455" cy="911860"/>
            </a:xfrm>
            <a:custGeom>
              <a:avLst/>
              <a:gdLst/>
              <a:ahLst/>
              <a:cxnLst/>
              <a:rect l="l" t="t" r="r" b="b"/>
              <a:pathLst>
                <a:path w="1100455" h="911860">
                  <a:moveTo>
                    <a:pt x="0" y="455675"/>
                  </a:moveTo>
                  <a:lnTo>
                    <a:pt x="2519" y="411783"/>
                  </a:lnTo>
                  <a:lnTo>
                    <a:pt x="9922" y="369072"/>
                  </a:lnTo>
                  <a:lnTo>
                    <a:pt x="21979" y="327735"/>
                  </a:lnTo>
                  <a:lnTo>
                    <a:pt x="38459" y="287961"/>
                  </a:lnTo>
                  <a:lnTo>
                    <a:pt x="59131" y="249942"/>
                  </a:lnTo>
                  <a:lnTo>
                    <a:pt x="83764" y="213868"/>
                  </a:lnTo>
                  <a:lnTo>
                    <a:pt x="112127" y="179930"/>
                  </a:lnTo>
                  <a:lnTo>
                    <a:pt x="143991" y="148318"/>
                  </a:lnTo>
                  <a:lnTo>
                    <a:pt x="179123" y="119225"/>
                  </a:lnTo>
                  <a:lnTo>
                    <a:pt x="217293" y="92839"/>
                  </a:lnTo>
                  <a:lnTo>
                    <a:pt x="258270" y="69353"/>
                  </a:lnTo>
                  <a:lnTo>
                    <a:pt x="301824" y="48956"/>
                  </a:lnTo>
                  <a:lnTo>
                    <a:pt x="347724" y="31841"/>
                  </a:lnTo>
                  <a:lnTo>
                    <a:pt x="395738" y="18196"/>
                  </a:lnTo>
                  <a:lnTo>
                    <a:pt x="445637" y="8214"/>
                  </a:lnTo>
                  <a:lnTo>
                    <a:pt x="497189" y="2085"/>
                  </a:lnTo>
                  <a:lnTo>
                    <a:pt x="550163" y="0"/>
                  </a:lnTo>
                  <a:lnTo>
                    <a:pt x="603138" y="2085"/>
                  </a:lnTo>
                  <a:lnTo>
                    <a:pt x="654690" y="8214"/>
                  </a:lnTo>
                  <a:lnTo>
                    <a:pt x="704589" y="18196"/>
                  </a:lnTo>
                  <a:lnTo>
                    <a:pt x="752603" y="31841"/>
                  </a:lnTo>
                  <a:lnTo>
                    <a:pt x="798503" y="48956"/>
                  </a:lnTo>
                  <a:lnTo>
                    <a:pt x="842057" y="69353"/>
                  </a:lnTo>
                  <a:lnTo>
                    <a:pt x="883034" y="92839"/>
                  </a:lnTo>
                  <a:lnTo>
                    <a:pt x="921204" y="119225"/>
                  </a:lnTo>
                  <a:lnTo>
                    <a:pt x="956336" y="148318"/>
                  </a:lnTo>
                  <a:lnTo>
                    <a:pt x="988200" y="179930"/>
                  </a:lnTo>
                  <a:lnTo>
                    <a:pt x="1016563" y="213868"/>
                  </a:lnTo>
                  <a:lnTo>
                    <a:pt x="1041196" y="249942"/>
                  </a:lnTo>
                  <a:lnTo>
                    <a:pt x="1061868" y="287961"/>
                  </a:lnTo>
                  <a:lnTo>
                    <a:pt x="1078348" y="327735"/>
                  </a:lnTo>
                  <a:lnTo>
                    <a:pt x="1090405" y="369072"/>
                  </a:lnTo>
                  <a:lnTo>
                    <a:pt x="1097808" y="411783"/>
                  </a:lnTo>
                  <a:lnTo>
                    <a:pt x="1100328" y="455675"/>
                  </a:lnTo>
                  <a:lnTo>
                    <a:pt x="1097808" y="499568"/>
                  </a:lnTo>
                  <a:lnTo>
                    <a:pt x="1090405" y="542279"/>
                  </a:lnTo>
                  <a:lnTo>
                    <a:pt x="1078348" y="583616"/>
                  </a:lnTo>
                  <a:lnTo>
                    <a:pt x="1061868" y="623390"/>
                  </a:lnTo>
                  <a:lnTo>
                    <a:pt x="1041196" y="661409"/>
                  </a:lnTo>
                  <a:lnTo>
                    <a:pt x="1016563" y="697483"/>
                  </a:lnTo>
                  <a:lnTo>
                    <a:pt x="988200" y="731421"/>
                  </a:lnTo>
                  <a:lnTo>
                    <a:pt x="956336" y="763033"/>
                  </a:lnTo>
                  <a:lnTo>
                    <a:pt x="921204" y="792126"/>
                  </a:lnTo>
                  <a:lnTo>
                    <a:pt x="883034" y="818512"/>
                  </a:lnTo>
                  <a:lnTo>
                    <a:pt x="842057" y="841998"/>
                  </a:lnTo>
                  <a:lnTo>
                    <a:pt x="798503" y="862395"/>
                  </a:lnTo>
                  <a:lnTo>
                    <a:pt x="752603" y="879510"/>
                  </a:lnTo>
                  <a:lnTo>
                    <a:pt x="704589" y="893155"/>
                  </a:lnTo>
                  <a:lnTo>
                    <a:pt x="654690" y="903137"/>
                  </a:lnTo>
                  <a:lnTo>
                    <a:pt x="603138" y="909266"/>
                  </a:lnTo>
                  <a:lnTo>
                    <a:pt x="550163" y="911351"/>
                  </a:lnTo>
                  <a:lnTo>
                    <a:pt x="497189" y="909266"/>
                  </a:lnTo>
                  <a:lnTo>
                    <a:pt x="445637" y="903137"/>
                  </a:lnTo>
                  <a:lnTo>
                    <a:pt x="395738" y="893155"/>
                  </a:lnTo>
                  <a:lnTo>
                    <a:pt x="347724" y="879510"/>
                  </a:lnTo>
                  <a:lnTo>
                    <a:pt x="301824" y="862395"/>
                  </a:lnTo>
                  <a:lnTo>
                    <a:pt x="258270" y="841998"/>
                  </a:lnTo>
                  <a:lnTo>
                    <a:pt x="217293" y="818512"/>
                  </a:lnTo>
                  <a:lnTo>
                    <a:pt x="179123" y="792126"/>
                  </a:lnTo>
                  <a:lnTo>
                    <a:pt x="143991" y="763033"/>
                  </a:lnTo>
                  <a:lnTo>
                    <a:pt x="112127" y="731421"/>
                  </a:lnTo>
                  <a:lnTo>
                    <a:pt x="83764" y="697483"/>
                  </a:lnTo>
                  <a:lnTo>
                    <a:pt x="59131" y="661409"/>
                  </a:lnTo>
                  <a:lnTo>
                    <a:pt x="38459" y="623390"/>
                  </a:lnTo>
                  <a:lnTo>
                    <a:pt x="21979" y="583616"/>
                  </a:lnTo>
                  <a:lnTo>
                    <a:pt x="9922" y="542279"/>
                  </a:lnTo>
                  <a:lnTo>
                    <a:pt x="2519" y="499568"/>
                  </a:lnTo>
                  <a:lnTo>
                    <a:pt x="0" y="455675"/>
                  </a:lnTo>
                  <a:close/>
                </a:path>
              </a:pathLst>
            </a:custGeom>
            <a:ln w="12192">
              <a:solidFill>
                <a:srgbClr val="E7E6E6"/>
              </a:solidFill>
            </a:ln>
          </p:spPr>
          <p:txBody>
            <a:bodyPr wrap="square" lIns="0" tIns="0" rIns="0" bIns="0" rtlCol="0"/>
            <a:lstStyle/>
            <a:p>
              <a:endParaRPr/>
            </a:p>
          </p:txBody>
        </p:sp>
      </p:grpSp>
      <p:grpSp>
        <p:nvGrpSpPr>
          <p:cNvPr id="9" name="object 9"/>
          <p:cNvGrpSpPr/>
          <p:nvPr/>
        </p:nvGrpSpPr>
        <p:grpSpPr>
          <a:xfrm>
            <a:off x="1338072" y="3169920"/>
            <a:ext cx="6323330" cy="833755"/>
            <a:chOff x="1338072" y="3169920"/>
            <a:chExt cx="6323330" cy="833755"/>
          </a:xfrm>
        </p:grpSpPr>
        <p:sp>
          <p:nvSpPr>
            <p:cNvPr id="10" name="object 10"/>
            <p:cNvSpPr/>
            <p:nvPr/>
          </p:nvSpPr>
          <p:spPr>
            <a:xfrm>
              <a:off x="1909572" y="3244596"/>
              <a:ext cx="5745480" cy="684530"/>
            </a:xfrm>
            <a:custGeom>
              <a:avLst/>
              <a:gdLst/>
              <a:ahLst/>
              <a:cxnLst/>
              <a:rect l="l" t="t" r="r" b="b"/>
              <a:pathLst>
                <a:path w="5745480" h="684529">
                  <a:moveTo>
                    <a:pt x="5745480" y="0"/>
                  </a:moveTo>
                  <a:lnTo>
                    <a:pt x="342138" y="0"/>
                  </a:lnTo>
                  <a:lnTo>
                    <a:pt x="0" y="342138"/>
                  </a:lnTo>
                  <a:lnTo>
                    <a:pt x="342138" y="684276"/>
                  </a:lnTo>
                  <a:lnTo>
                    <a:pt x="5745480" y="684276"/>
                  </a:lnTo>
                  <a:lnTo>
                    <a:pt x="5745480" y="0"/>
                  </a:lnTo>
                  <a:close/>
                </a:path>
              </a:pathLst>
            </a:custGeom>
            <a:solidFill>
              <a:srgbClr val="44536A"/>
            </a:solidFill>
          </p:spPr>
          <p:txBody>
            <a:bodyPr wrap="square" lIns="0" tIns="0" rIns="0" bIns="0" rtlCol="0"/>
            <a:lstStyle/>
            <a:p>
              <a:endParaRPr/>
            </a:p>
          </p:txBody>
        </p:sp>
        <p:sp>
          <p:nvSpPr>
            <p:cNvPr id="11" name="object 11"/>
            <p:cNvSpPr/>
            <p:nvPr/>
          </p:nvSpPr>
          <p:spPr>
            <a:xfrm>
              <a:off x="1909572" y="3244596"/>
              <a:ext cx="5745480" cy="684530"/>
            </a:xfrm>
            <a:custGeom>
              <a:avLst/>
              <a:gdLst/>
              <a:ahLst/>
              <a:cxnLst/>
              <a:rect l="l" t="t" r="r" b="b"/>
              <a:pathLst>
                <a:path w="5745480" h="684529">
                  <a:moveTo>
                    <a:pt x="5745480" y="684276"/>
                  </a:moveTo>
                  <a:lnTo>
                    <a:pt x="342138" y="684276"/>
                  </a:lnTo>
                  <a:lnTo>
                    <a:pt x="0" y="342138"/>
                  </a:lnTo>
                  <a:lnTo>
                    <a:pt x="342138" y="0"/>
                  </a:lnTo>
                  <a:lnTo>
                    <a:pt x="5745480" y="0"/>
                  </a:lnTo>
                  <a:lnTo>
                    <a:pt x="5745480" y="684276"/>
                  </a:lnTo>
                  <a:close/>
                </a:path>
              </a:pathLst>
            </a:custGeom>
            <a:ln w="12192">
              <a:solidFill>
                <a:srgbClr val="E7E6E6"/>
              </a:solidFill>
            </a:ln>
          </p:spPr>
          <p:txBody>
            <a:bodyPr wrap="square" lIns="0" tIns="0" rIns="0" bIns="0" rtlCol="0"/>
            <a:lstStyle/>
            <a:p>
              <a:endParaRPr/>
            </a:p>
          </p:txBody>
        </p:sp>
        <p:pic>
          <p:nvPicPr>
            <p:cNvPr id="12" name="object 12"/>
            <p:cNvPicPr/>
            <p:nvPr/>
          </p:nvPicPr>
          <p:blipFill>
            <a:blip r:embed="rId3" cstate="print"/>
            <a:stretch>
              <a:fillRect/>
            </a:stretch>
          </p:blipFill>
          <p:spPr>
            <a:xfrm>
              <a:off x="1344168" y="3176016"/>
              <a:ext cx="1130808" cy="821436"/>
            </a:xfrm>
            <a:prstGeom prst="rect">
              <a:avLst/>
            </a:prstGeom>
          </p:spPr>
        </p:pic>
        <p:sp>
          <p:nvSpPr>
            <p:cNvPr id="13" name="object 13"/>
            <p:cNvSpPr/>
            <p:nvPr/>
          </p:nvSpPr>
          <p:spPr>
            <a:xfrm>
              <a:off x="1344168" y="3176016"/>
              <a:ext cx="1130935" cy="821690"/>
            </a:xfrm>
            <a:custGeom>
              <a:avLst/>
              <a:gdLst/>
              <a:ahLst/>
              <a:cxnLst/>
              <a:rect l="l" t="t" r="r" b="b"/>
              <a:pathLst>
                <a:path w="1130935" h="821689">
                  <a:moveTo>
                    <a:pt x="0" y="410718"/>
                  </a:moveTo>
                  <a:lnTo>
                    <a:pt x="2587" y="371164"/>
                  </a:lnTo>
                  <a:lnTo>
                    <a:pt x="10194" y="332675"/>
                  </a:lnTo>
                  <a:lnTo>
                    <a:pt x="22581" y="295420"/>
                  </a:lnTo>
                  <a:lnTo>
                    <a:pt x="39512" y="259574"/>
                  </a:lnTo>
                  <a:lnTo>
                    <a:pt x="60752" y="225307"/>
                  </a:lnTo>
                  <a:lnTo>
                    <a:pt x="86062" y="192792"/>
                  </a:lnTo>
                  <a:lnTo>
                    <a:pt x="115205" y="162202"/>
                  </a:lnTo>
                  <a:lnTo>
                    <a:pt x="147946" y="133707"/>
                  </a:lnTo>
                  <a:lnTo>
                    <a:pt x="184047" y="107482"/>
                  </a:lnTo>
                  <a:lnTo>
                    <a:pt x="223272" y="83697"/>
                  </a:lnTo>
                  <a:lnTo>
                    <a:pt x="265383" y="62524"/>
                  </a:lnTo>
                  <a:lnTo>
                    <a:pt x="310144" y="44137"/>
                  </a:lnTo>
                  <a:lnTo>
                    <a:pt x="357317" y="28706"/>
                  </a:lnTo>
                  <a:lnTo>
                    <a:pt x="406667" y="16405"/>
                  </a:lnTo>
                  <a:lnTo>
                    <a:pt x="457956" y="7406"/>
                  </a:lnTo>
                  <a:lnTo>
                    <a:pt x="510947" y="1880"/>
                  </a:lnTo>
                  <a:lnTo>
                    <a:pt x="565404" y="0"/>
                  </a:lnTo>
                  <a:lnTo>
                    <a:pt x="619860" y="1880"/>
                  </a:lnTo>
                  <a:lnTo>
                    <a:pt x="672851" y="7406"/>
                  </a:lnTo>
                  <a:lnTo>
                    <a:pt x="724140" y="16405"/>
                  </a:lnTo>
                  <a:lnTo>
                    <a:pt x="773490" y="28706"/>
                  </a:lnTo>
                  <a:lnTo>
                    <a:pt x="820663" y="44137"/>
                  </a:lnTo>
                  <a:lnTo>
                    <a:pt x="865424" y="62524"/>
                  </a:lnTo>
                  <a:lnTo>
                    <a:pt x="907535" y="83697"/>
                  </a:lnTo>
                  <a:lnTo>
                    <a:pt x="946760" y="107482"/>
                  </a:lnTo>
                  <a:lnTo>
                    <a:pt x="982861" y="133707"/>
                  </a:lnTo>
                  <a:lnTo>
                    <a:pt x="1015602" y="162202"/>
                  </a:lnTo>
                  <a:lnTo>
                    <a:pt x="1044745" y="192792"/>
                  </a:lnTo>
                  <a:lnTo>
                    <a:pt x="1070055" y="225307"/>
                  </a:lnTo>
                  <a:lnTo>
                    <a:pt x="1091295" y="259574"/>
                  </a:lnTo>
                  <a:lnTo>
                    <a:pt x="1108226" y="295420"/>
                  </a:lnTo>
                  <a:lnTo>
                    <a:pt x="1120613" y="332675"/>
                  </a:lnTo>
                  <a:lnTo>
                    <a:pt x="1128220" y="371164"/>
                  </a:lnTo>
                  <a:lnTo>
                    <a:pt x="1130808" y="410718"/>
                  </a:lnTo>
                  <a:lnTo>
                    <a:pt x="1128220" y="450271"/>
                  </a:lnTo>
                  <a:lnTo>
                    <a:pt x="1120613" y="488760"/>
                  </a:lnTo>
                  <a:lnTo>
                    <a:pt x="1108226" y="526015"/>
                  </a:lnTo>
                  <a:lnTo>
                    <a:pt x="1091295" y="561861"/>
                  </a:lnTo>
                  <a:lnTo>
                    <a:pt x="1070055" y="596128"/>
                  </a:lnTo>
                  <a:lnTo>
                    <a:pt x="1044745" y="628643"/>
                  </a:lnTo>
                  <a:lnTo>
                    <a:pt x="1015602" y="659233"/>
                  </a:lnTo>
                  <a:lnTo>
                    <a:pt x="982861" y="687728"/>
                  </a:lnTo>
                  <a:lnTo>
                    <a:pt x="946760" y="713953"/>
                  </a:lnTo>
                  <a:lnTo>
                    <a:pt x="907535" y="737738"/>
                  </a:lnTo>
                  <a:lnTo>
                    <a:pt x="865424" y="758911"/>
                  </a:lnTo>
                  <a:lnTo>
                    <a:pt x="820663" y="777298"/>
                  </a:lnTo>
                  <a:lnTo>
                    <a:pt x="773490" y="792729"/>
                  </a:lnTo>
                  <a:lnTo>
                    <a:pt x="724140" y="805030"/>
                  </a:lnTo>
                  <a:lnTo>
                    <a:pt x="672851" y="814029"/>
                  </a:lnTo>
                  <a:lnTo>
                    <a:pt x="619860" y="819555"/>
                  </a:lnTo>
                  <a:lnTo>
                    <a:pt x="565404" y="821436"/>
                  </a:lnTo>
                  <a:lnTo>
                    <a:pt x="510947" y="819555"/>
                  </a:lnTo>
                  <a:lnTo>
                    <a:pt x="457956" y="814029"/>
                  </a:lnTo>
                  <a:lnTo>
                    <a:pt x="406667" y="805030"/>
                  </a:lnTo>
                  <a:lnTo>
                    <a:pt x="357317" y="792729"/>
                  </a:lnTo>
                  <a:lnTo>
                    <a:pt x="310144" y="777298"/>
                  </a:lnTo>
                  <a:lnTo>
                    <a:pt x="265383" y="758911"/>
                  </a:lnTo>
                  <a:lnTo>
                    <a:pt x="223272" y="737738"/>
                  </a:lnTo>
                  <a:lnTo>
                    <a:pt x="184047" y="713953"/>
                  </a:lnTo>
                  <a:lnTo>
                    <a:pt x="147946" y="687728"/>
                  </a:lnTo>
                  <a:lnTo>
                    <a:pt x="115205" y="659233"/>
                  </a:lnTo>
                  <a:lnTo>
                    <a:pt x="86062" y="628643"/>
                  </a:lnTo>
                  <a:lnTo>
                    <a:pt x="60752" y="596128"/>
                  </a:lnTo>
                  <a:lnTo>
                    <a:pt x="39512" y="561861"/>
                  </a:lnTo>
                  <a:lnTo>
                    <a:pt x="22581" y="526015"/>
                  </a:lnTo>
                  <a:lnTo>
                    <a:pt x="10194" y="488760"/>
                  </a:lnTo>
                  <a:lnTo>
                    <a:pt x="2587" y="450271"/>
                  </a:lnTo>
                  <a:lnTo>
                    <a:pt x="0" y="410718"/>
                  </a:lnTo>
                  <a:close/>
                </a:path>
              </a:pathLst>
            </a:custGeom>
            <a:ln w="12192">
              <a:solidFill>
                <a:srgbClr val="E7E6E6"/>
              </a:solidFill>
            </a:ln>
          </p:spPr>
          <p:txBody>
            <a:bodyPr wrap="square" lIns="0" tIns="0" rIns="0" bIns="0" rtlCol="0"/>
            <a:lstStyle/>
            <a:p>
              <a:endParaRPr/>
            </a:p>
          </p:txBody>
        </p:sp>
      </p:grpSp>
      <p:grpSp>
        <p:nvGrpSpPr>
          <p:cNvPr id="14" name="object 14"/>
          <p:cNvGrpSpPr/>
          <p:nvPr/>
        </p:nvGrpSpPr>
        <p:grpSpPr>
          <a:xfrm>
            <a:off x="1368302" y="4229888"/>
            <a:ext cx="6296660" cy="1785620"/>
            <a:chOff x="1368297" y="4291329"/>
            <a:chExt cx="6296660" cy="1785620"/>
          </a:xfrm>
        </p:grpSpPr>
        <p:sp>
          <p:nvSpPr>
            <p:cNvPr id="15" name="object 15"/>
            <p:cNvSpPr/>
            <p:nvPr/>
          </p:nvSpPr>
          <p:spPr>
            <a:xfrm>
              <a:off x="1912619" y="4376927"/>
              <a:ext cx="5745480" cy="684530"/>
            </a:xfrm>
            <a:custGeom>
              <a:avLst/>
              <a:gdLst/>
              <a:ahLst/>
              <a:cxnLst/>
              <a:rect l="l" t="t" r="r" b="b"/>
              <a:pathLst>
                <a:path w="5745480" h="684529">
                  <a:moveTo>
                    <a:pt x="5745480" y="0"/>
                  </a:moveTo>
                  <a:lnTo>
                    <a:pt x="342138" y="0"/>
                  </a:lnTo>
                  <a:lnTo>
                    <a:pt x="0" y="342138"/>
                  </a:lnTo>
                  <a:lnTo>
                    <a:pt x="342138" y="684276"/>
                  </a:lnTo>
                  <a:lnTo>
                    <a:pt x="5745480" y="684276"/>
                  </a:lnTo>
                  <a:lnTo>
                    <a:pt x="5745480" y="0"/>
                  </a:lnTo>
                  <a:close/>
                </a:path>
              </a:pathLst>
            </a:custGeom>
            <a:solidFill>
              <a:srgbClr val="44536A"/>
            </a:solidFill>
          </p:spPr>
          <p:txBody>
            <a:bodyPr wrap="square" lIns="0" tIns="0" rIns="0" bIns="0" rtlCol="0"/>
            <a:lstStyle/>
            <a:p>
              <a:endParaRPr/>
            </a:p>
          </p:txBody>
        </p:sp>
        <p:sp>
          <p:nvSpPr>
            <p:cNvPr id="16" name="object 16"/>
            <p:cNvSpPr/>
            <p:nvPr/>
          </p:nvSpPr>
          <p:spPr>
            <a:xfrm>
              <a:off x="1912619" y="4376927"/>
              <a:ext cx="5745480" cy="684530"/>
            </a:xfrm>
            <a:custGeom>
              <a:avLst/>
              <a:gdLst/>
              <a:ahLst/>
              <a:cxnLst/>
              <a:rect l="l" t="t" r="r" b="b"/>
              <a:pathLst>
                <a:path w="5745480" h="684529">
                  <a:moveTo>
                    <a:pt x="5745480" y="684276"/>
                  </a:moveTo>
                  <a:lnTo>
                    <a:pt x="342138" y="684276"/>
                  </a:lnTo>
                  <a:lnTo>
                    <a:pt x="0" y="342138"/>
                  </a:lnTo>
                  <a:lnTo>
                    <a:pt x="342138" y="0"/>
                  </a:lnTo>
                  <a:lnTo>
                    <a:pt x="5745480" y="0"/>
                  </a:lnTo>
                  <a:lnTo>
                    <a:pt x="5745480" y="684276"/>
                  </a:lnTo>
                  <a:close/>
                </a:path>
              </a:pathLst>
            </a:custGeom>
            <a:ln w="12192">
              <a:solidFill>
                <a:srgbClr val="E7E6E6"/>
              </a:solidFill>
            </a:ln>
          </p:spPr>
          <p:txBody>
            <a:bodyPr wrap="square" lIns="0" tIns="0" rIns="0" bIns="0" rtlCol="0"/>
            <a:lstStyle/>
            <a:p>
              <a:endParaRPr/>
            </a:p>
          </p:txBody>
        </p:sp>
        <p:pic>
          <p:nvPicPr>
            <p:cNvPr id="17" name="object 17"/>
            <p:cNvPicPr/>
            <p:nvPr/>
          </p:nvPicPr>
          <p:blipFill>
            <a:blip r:embed="rId4" cstate="print"/>
            <a:stretch>
              <a:fillRect/>
            </a:stretch>
          </p:blipFill>
          <p:spPr>
            <a:xfrm>
              <a:off x="1374647" y="4297679"/>
              <a:ext cx="1141476" cy="1034795"/>
            </a:xfrm>
            <a:prstGeom prst="rect">
              <a:avLst/>
            </a:prstGeom>
          </p:spPr>
        </p:pic>
        <p:sp>
          <p:nvSpPr>
            <p:cNvPr id="18" name="object 18"/>
            <p:cNvSpPr/>
            <p:nvPr/>
          </p:nvSpPr>
          <p:spPr>
            <a:xfrm>
              <a:off x="1374647" y="4297679"/>
              <a:ext cx="1141730" cy="1035050"/>
            </a:xfrm>
            <a:custGeom>
              <a:avLst/>
              <a:gdLst/>
              <a:ahLst/>
              <a:cxnLst/>
              <a:rect l="l" t="t" r="r" b="b"/>
              <a:pathLst>
                <a:path w="1141730" h="1035050">
                  <a:moveTo>
                    <a:pt x="0" y="517398"/>
                  </a:moveTo>
                  <a:lnTo>
                    <a:pt x="2094" y="472755"/>
                  </a:lnTo>
                  <a:lnTo>
                    <a:pt x="8265" y="429166"/>
                  </a:lnTo>
                  <a:lnTo>
                    <a:pt x="18340" y="386788"/>
                  </a:lnTo>
                  <a:lnTo>
                    <a:pt x="32148" y="345774"/>
                  </a:lnTo>
                  <a:lnTo>
                    <a:pt x="49517" y="306281"/>
                  </a:lnTo>
                  <a:lnTo>
                    <a:pt x="70277" y="268464"/>
                  </a:lnTo>
                  <a:lnTo>
                    <a:pt x="94256" y="232478"/>
                  </a:lnTo>
                  <a:lnTo>
                    <a:pt x="121283" y="198478"/>
                  </a:lnTo>
                  <a:lnTo>
                    <a:pt x="151186" y="166620"/>
                  </a:lnTo>
                  <a:lnTo>
                    <a:pt x="183795" y="137059"/>
                  </a:lnTo>
                  <a:lnTo>
                    <a:pt x="218937" y="109950"/>
                  </a:lnTo>
                  <a:lnTo>
                    <a:pt x="256442" y="85448"/>
                  </a:lnTo>
                  <a:lnTo>
                    <a:pt x="296138" y="63710"/>
                  </a:lnTo>
                  <a:lnTo>
                    <a:pt x="337854" y="44890"/>
                  </a:lnTo>
                  <a:lnTo>
                    <a:pt x="381419" y="29144"/>
                  </a:lnTo>
                  <a:lnTo>
                    <a:pt x="426661" y="16626"/>
                  </a:lnTo>
                  <a:lnTo>
                    <a:pt x="473409" y="7493"/>
                  </a:lnTo>
                  <a:lnTo>
                    <a:pt x="521491" y="1899"/>
                  </a:lnTo>
                  <a:lnTo>
                    <a:pt x="570738" y="0"/>
                  </a:lnTo>
                  <a:lnTo>
                    <a:pt x="619984" y="1899"/>
                  </a:lnTo>
                  <a:lnTo>
                    <a:pt x="668066" y="7493"/>
                  </a:lnTo>
                  <a:lnTo>
                    <a:pt x="714814" y="16626"/>
                  </a:lnTo>
                  <a:lnTo>
                    <a:pt x="760056" y="29144"/>
                  </a:lnTo>
                  <a:lnTo>
                    <a:pt x="803621" y="44890"/>
                  </a:lnTo>
                  <a:lnTo>
                    <a:pt x="845337" y="63710"/>
                  </a:lnTo>
                  <a:lnTo>
                    <a:pt x="885033" y="85448"/>
                  </a:lnTo>
                  <a:lnTo>
                    <a:pt x="922538" y="109950"/>
                  </a:lnTo>
                  <a:lnTo>
                    <a:pt x="957680" y="137059"/>
                  </a:lnTo>
                  <a:lnTo>
                    <a:pt x="990289" y="166620"/>
                  </a:lnTo>
                  <a:lnTo>
                    <a:pt x="1020192" y="198478"/>
                  </a:lnTo>
                  <a:lnTo>
                    <a:pt x="1047219" y="232478"/>
                  </a:lnTo>
                  <a:lnTo>
                    <a:pt x="1071198" y="268464"/>
                  </a:lnTo>
                  <a:lnTo>
                    <a:pt x="1091958" y="306281"/>
                  </a:lnTo>
                  <a:lnTo>
                    <a:pt x="1109327" y="345774"/>
                  </a:lnTo>
                  <a:lnTo>
                    <a:pt x="1123135" y="386788"/>
                  </a:lnTo>
                  <a:lnTo>
                    <a:pt x="1133210" y="429166"/>
                  </a:lnTo>
                  <a:lnTo>
                    <a:pt x="1139381" y="472755"/>
                  </a:lnTo>
                  <a:lnTo>
                    <a:pt x="1141476" y="517398"/>
                  </a:lnTo>
                  <a:lnTo>
                    <a:pt x="1139381" y="562040"/>
                  </a:lnTo>
                  <a:lnTo>
                    <a:pt x="1133210" y="605629"/>
                  </a:lnTo>
                  <a:lnTo>
                    <a:pt x="1123135" y="648007"/>
                  </a:lnTo>
                  <a:lnTo>
                    <a:pt x="1109327" y="689021"/>
                  </a:lnTo>
                  <a:lnTo>
                    <a:pt x="1091958" y="728514"/>
                  </a:lnTo>
                  <a:lnTo>
                    <a:pt x="1071198" y="766331"/>
                  </a:lnTo>
                  <a:lnTo>
                    <a:pt x="1047219" y="802317"/>
                  </a:lnTo>
                  <a:lnTo>
                    <a:pt x="1020192" y="836317"/>
                  </a:lnTo>
                  <a:lnTo>
                    <a:pt x="990289" y="868175"/>
                  </a:lnTo>
                  <a:lnTo>
                    <a:pt x="957680" y="897736"/>
                  </a:lnTo>
                  <a:lnTo>
                    <a:pt x="922538" y="924845"/>
                  </a:lnTo>
                  <a:lnTo>
                    <a:pt x="885033" y="949347"/>
                  </a:lnTo>
                  <a:lnTo>
                    <a:pt x="845337" y="971085"/>
                  </a:lnTo>
                  <a:lnTo>
                    <a:pt x="803621" y="989905"/>
                  </a:lnTo>
                  <a:lnTo>
                    <a:pt x="760056" y="1005651"/>
                  </a:lnTo>
                  <a:lnTo>
                    <a:pt x="714814" y="1018169"/>
                  </a:lnTo>
                  <a:lnTo>
                    <a:pt x="668066" y="1027302"/>
                  </a:lnTo>
                  <a:lnTo>
                    <a:pt x="619984" y="1032896"/>
                  </a:lnTo>
                  <a:lnTo>
                    <a:pt x="570738" y="1034796"/>
                  </a:lnTo>
                  <a:lnTo>
                    <a:pt x="521491" y="1032896"/>
                  </a:lnTo>
                  <a:lnTo>
                    <a:pt x="473409" y="1027302"/>
                  </a:lnTo>
                  <a:lnTo>
                    <a:pt x="426661" y="1018169"/>
                  </a:lnTo>
                  <a:lnTo>
                    <a:pt x="381419" y="1005651"/>
                  </a:lnTo>
                  <a:lnTo>
                    <a:pt x="337854" y="989905"/>
                  </a:lnTo>
                  <a:lnTo>
                    <a:pt x="296138" y="971085"/>
                  </a:lnTo>
                  <a:lnTo>
                    <a:pt x="256442" y="949347"/>
                  </a:lnTo>
                  <a:lnTo>
                    <a:pt x="218937" y="924845"/>
                  </a:lnTo>
                  <a:lnTo>
                    <a:pt x="183795" y="897736"/>
                  </a:lnTo>
                  <a:lnTo>
                    <a:pt x="151186" y="868175"/>
                  </a:lnTo>
                  <a:lnTo>
                    <a:pt x="121283" y="836317"/>
                  </a:lnTo>
                  <a:lnTo>
                    <a:pt x="94256" y="802317"/>
                  </a:lnTo>
                  <a:lnTo>
                    <a:pt x="70277" y="766331"/>
                  </a:lnTo>
                  <a:lnTo>
                    <a:pt x="49517" y="728514"/>
                  </a:lnTo>
                  <a:lnTo>
                    <a:pt x="32148" y="689021"/>
                  </a:lnTo>
                  <a:lnTo>
                    <a:pt x="18340" y="648007"/>
                  </a:lnTo>
                  <a:lnTo>
                    <a:pt x="8265" y="605629"/>
                  </a:lnTo>
                  <a:lnTo>
                    <a:pt x="2094" y="562040"/>
                  </a:lnTo>
                  <a:lnTo>
                    <a:pt x="0" y="517398"/>
                  </a:lnTo>
                  <a:close/>
                </a:path>
              </a:pathLst>
            </a:custGeom>
            <a:ln w="12192">
              <a:solidFill>
                <a:srgbClr val="E7E6E6"/>
              </a:solidFill>
            </a:ln>
          </p:spPr>
          <p:txBody>
            <a:bodyPr wrap="square" lIns="0" tIns="0" rIns="0" bIns="0" rtlCol="0"/>
            <a:lstStyle/>
            <a:p>
              <a:endParaRPr/>
            </a:p>
          </p:txBody>
        </p:sp>
        <p:sp>
          <p:nvSpPr>
            <p:cNvPr id="19" name="object 19"/>
            <p:cNvSpPr/>
            <p:nvPr/>
          </p:nvSpPr>
          <p:spPr>
            <a:xfrm>
              <a:off x="1863851" y="5387339"/>
              <a:ext cx="5745480" cy="683260"/>
            </a:xfrm>
            <a:custGeom>
              <a:avLst/>
              <a:gdLst/>
              <a:ahLst/>
              <a:cxnLst/>
              <a:rect l="l" t="t" r="r" b="b"/>
              <a:pathLst>
                <a:path w="5745480" h="683260">
                  <a:moveTo>
                    <a:pt x="5745480" y="0"/>
                  </a:moveTo>
                  <a:lnTo>
                    <a:pt x="341375" y="0"/>
                  </a:lnTo>
                  <a:lnTo>
                    <a:pt x="0" y="341376"/>
                  </a:lnTo>
                  <a:lnTo>
                    <a:pt x="341375" y="682752"/>
                  </a:lnTo>
                  <a:lnTo>
                    <a:pt x="5745480" y="682752"/>
                  </a:lnTo>
                  <a:lnTo>
                    <a:pt x="5745480" y="0"/>
                  </a:lnTo>
                  <a:close/>
                </a:path>
              </a:pathLst>
            </a:custGeom>
            <a:solidFill>
              <a:srgbClr val="44536A"/>
            </a:solidFill>
          </p:spPr>
          <p:txBody>
            <a:bodyPr wrap="square" lIns="0" tIns="0" rIns="0" bIns="0" rtlCol="0"/>
            <a:lstStyle/>
            <a:p>
              <a:endParaRPr/>
            </a:p>
          </p:txBody>
        </p:sp>
        <p:sp>
          <p:nvSpPr>
            <p:cNvPr id="20" name="object 20"/>
            <p:cNvSpPr/>
            <p:nvPr/>
          </p:nvSpPr>
          <p:spPr>
            <a:xfrm>
              <a:off x="1863851" y="5387339"/>
              <a:ext cx="5745480" cy="683260"/>
            </a:xfrm>
            <a:custGeom>
              <a:avLst/>
              <a:gdLst/>
              <a:ahLst/>
              <a:cxnLst/>
              <a:rect l="l" t="t" r="r" b="b"/>
              <a:pathLst>
                <a:path w="5745480" h="683260">
                  <a:moveTo>
                    <a:pt x="5745480" y="682752"/>
                  </a:moveTo>
                  <a:lnTo>
                    <a:pt x="341375" y="682752"/>
                  </a:lnTo>
                  <a:lnTo>
                    <a:pt x="0" y="341376"/>
                  </a:lnTo>
                  <a:lnTo>
                    <a:pt x="341375" y="0"/>
                  </a:lnTo>
                  <a:lnTo>
                    <a:pt x="5745480" y="0"/>
                  </a:lnTo>
                  <a:lnTo>
                    <a:pt x="5745480" y="682752"/>
                  </a:lnTo>
                  <a:close/>
                </a:path>
              </a:pathLst>
            </a:custGeom>
            <a:ln w="12192">
              <a:solidFill>
                <a:srgbClr val="E7E6E6"/>
              </a:solidFill>
            </a:ln>
          </p:spPr>
          <p:txBody>
            <a:bodyPr wrap="square" lIns="0" tIns="0" rIns="0" bIns="0" rtlCol="0"/>
            <a:lstStyle/>
            <a:p>
              <a:endParaRPr/>
            </a:p>
          </p:txBody>
        </p:sp>
      </p:grpSp>
      <p:sp>
        <p:nvSpPr>
          <p:cNvPr id="21" name="object 21"/>
          <p:cNvSpPr txBox="1"/>
          <p:nvPr/>
        </p:nvSpPr>
        <p:spPr>
          <a:xfrm>
            <a:off x="3586334" y="2267874"/>
            <a:ext cx="2726690" cy="3857082"/>
          </a:xfrm>
          <a:prstGeom prst="rect">
            <a:avLst/>
          </a:prstGeom>
        </p:spPr>
        <p:txBody>
          <a:bodyPr vert="horz" wrap="square" lIns="0" tIns="12065" rIns="0" bIns="0" rtlCol="0">
            <a:spAutoFit/>
          </a:bodyPr>
          <a:lstStyle/>
          <a:p>
            <a:pPr marR="4445" algn="ctr">
              <a:lnSpc>
                <a:spcPct val="100000"/>
              </a:lnSpc>
              <a:spcBef>
                <a:spcPts val="95"/>
              </a:spcBef>
            </a:pPr>
            <a:r>
              <a:rPr sz="3100" spc="-45" dirty="0">
                <a:solidFill>
                  <a:srgbClr val="FFFFFF"/>
                </a:solidFill>
                <a:latin typeface="Calibri"/>
                <a:cs typeface="Calibri"/>
              </a:rPr>
              <a:t>İMALATÇI</a:t>
            </a:r>
            <a:endParaRPr sz="3100" dirty="0">
              <a:latin typeface="Calibri"/>
              <a:cs typeface="Calibri"/>
            </a:endParaRPr>
          </a:p>
          <a:p>
            <a:pPr>
              <a:lnSpc>
                <a:spcPct val="100000"/>
              </a:lnSpc>
              <a:spcBef>
                <a:spcPts val="5"/>
              </a:spcBef>
            </a:pPr>
            <a:endParaRPr sz="3850" dirty="0">
              <a:latin typeface="Calibri"/>
              <a:cs typeface="Calibri"/>
            </a:endParaRPr>
          </a:p>
          <a:p>
            <a:pPr algn="ctr">
              <a:lnSpc>
                <a:spcPct val="100000"/>
              </a:lnSpc>
            </a:pPr>
            <a:r>
              <a:rPr sz="3100" spc="-5" dirty="0">
                <a:solidFill>
                  <a:srgbClr val="FFFFFF"/>
                </a:solidFill>
                <a:latin typeface="Calibri"/>
                <a:cs typeface="Calibri"/>
              </a:rPr>
              <a:t>YETKİLİ</a:t>
            </a:r>
            <a:r>
              <a:rPr sz="3100" spc="-75" dirty="0">
                <a:solidFill>
                  <a:srgbClr val="FFFFFF"/>
                </a:solidFill>
                <a:latin typeface="Calibri"/>
                <a:cs typeface="Calibri"/>
              </a:rPr>
              <a:t> </a:t>
            </a:r>
            <a:r>
              <a:rPr sz="3100" spc="-10" dirty="0">
                <a:solidFill>
                  <a:srgbClr val="FFFFFF"/>
                </a:solidFill>
                <a:latin typeface="Calibri"/>
                <a:cs typeface="Calibri"/>
              </a:rPr>
              <a:t>TEMSİLCİ</a:t>
            </a:r>
            <a:endParaRPr sz="3100" dirty="0">
              <a:latin typeface="Calibri"/>
              <a:cs typeface="Calibri"/>
            </a:endParaRPr>
          </a:p>
          <a:p>
            <a:pPr marL="614045" marR="542290" indent="-56515">
              <a:lnSpc>
                <a:spcPct val="213899"/>
              </a:lnSpc>
              <a:spcBef>
                <a:spcPts val="960"/>
              </a:spcBef>
            </a:pPr>
            <a:r>
              <a:rPr sz="3100" spc="-5" dirty="0" smtClean="0">
                <a:solidFill>
                  <a:srgbClr val="FFFFFF"/>
                </a:solidFill>
                <a:latin typeface="Calibri"/>
                <a:cs typeface="Calibri"/>
              </a:rPr>
              <a:t>İTHAL</a:t>
            </a:r>
            <a:r>
              <a:rPr sz="3100" spc="-254" dirty="0" smtClean="0">
                <a:solidFill>
                  <a:srgbClr val="FFFFFF"/>
                </a:solidFill>
                <a:latin typeface="Calibri"/>
                <a:cs typeface="Calibri"/>
              </a:rPr>
              <a:t>A</a:t>
            </a:r>
            <a:r>
              <a:rPr sz="3100" spc="-65" dirty="0" smtClean="0">
                <a:solidFill>
                  <a:srgbClr val="FFFFFF"/>
                </a:solidFill>
                <a:latin typeface="Calibri"/>
                <a:cs typeface="Calibri"/>
              </a:rPr>
              <a:t>T</a:t>
            </a:r>
            <a:r>
              <a:rPr sz="3100" spc="-10" dirty="0" smtClean="0">
                <a:solidFill>
                  <a:srgbClr val="FFFFFF"/>
                </a:solidFill>
                <a:latin typeface="Calibri"/>
                <a:cs typeface="Calibri"/>
              </a:rPr>
              <a:t>ÇI  </a:t>
            </a:r>
            <a:endParaRPr lang="tr-TR" sz="3100" spc="-10" dirty="0" smtClean="0">
              <a:solidFill>
                <a:srgbClr val="FFFFFF"/>
              </a:solidFill>
              <a:latin typeface="Calibri"/>
              <a:cs typeface="Calibri"/>
            </a:endParaRPr>
          </a:p>
          <a:p>
            <a:pPr marL="614045" marR="542290" indent="-56515">
              <a:lnSpc>
                <a:spcPct val="213899"/>
              </a:lnSpc>
              <a:spcBef>
                <a:spcPts val="960"/>
              </a:spcBef>
            </a:pPr>
            <a:r>
              <a:rPr sz="3100" spc="-15" dirty="0" smtClean="0">
                <a:solidFill>
                  <a:srgbClr val="FFFFFF"/>
                </a:solidFill>
                <a:latin typeface="Calibri"/>
                <a:cs typeface="Calibri"/>
              </a:rPr>
              <a:t>DAĞITICI</a:t>
            </a:r>
            <a:endParaRPr sz="3100" dirty="0">
              <a:latin typeface="Calibri"/>
              <a:cs typeface="Calibri"/>
            </a:endParaRPr>
          </a:p>
        </p:txBody>
      </p:sp>
      <p:grpSp>
        <p:nvGrpSpPr>
          <p:cNvPr id="22" name="object 22"/>
          <p:cNvGrpSpPr/>
          <p:nvPr/>
        </p:nvGrpSpPr>
        <p:grpSpPr>
          <a:xfrm>
            <a:off x="1385316" y="5434584"/>
            <a:ext cx="952500" cy="696595"/>
            <a:chOff x="1385316" y="5434584"/>
            <a:chExt cx="952500" cy="696595"/>
          </a:xfrm>
        </p:grpSpPr>
        <p:pic>
          <p:nvPicPr>
            <p:cNvPr id="23" name="object 23"/>
            <p:cNvPicPr/>
            <p:nvPr/>
          </p:nvPicPr>
          <p:blipFill>
            <a:blip r:embed="rId5" cstate="print"/>
            <a:stretch>
              <a:fillRect/>
            </a:stretch>
          </p:blipFill>
          <p:spPr>
            <a:xfrm>
              <a:off x="1391412" y="5440680"/>
              <a:ext cx="940307" cy="684276"/>
            </a:xfrm>
            <a:prstGeom prst="rect">
              <a:avLst/>
            </a:prstGeom>
          </p:spPr>
        </p:pic>
        <p:sp>
          <p:nvSpPr>
            <p:cNvPr id="24" name="object 24"/>
            <p:cNvSpPr/>
            <p:nvPr/>
          </p:nvSpPr>
          <p:spPr>
            <a:xfrm>
              <a:off x="1391412" y="5440680"/>
              <a:ext cx="940435" cy="684530"/>
            </a:xfrm>
            <a:custGeom>
              <a:avLst/>
              <a:gdLst/>
              <a:ahLst/>
              <a:cxnLst/>
              <a:rect l="l" t="t" r="r" b="b"/>
              <a:pathLst>
                <a:path w="940435" h="684529">
                  <a:moveTo>
                    <a:pt x="0" y="342138"/>
                  </a:moveTo>
                  <a:lnTo>
                    <a:pt x="3162" y="302236"/>
                  </a:lnTo>
                  <a:lnTo>
                    <a:pt x="12414" y="263687"/>
                  </a:lnTo>
                  <a:lnTo>
                    <a:pt x="27403" y="226746"/>
                  </a:lnTo>
                  <a:lnTo>
                    <a:pt x="47777" y="191671"/>
                  </a:lnTo>
                  <a:lnTo>
                    <a:pt x="73183" y="158719"/>
                  </a:lnTo>
                  <a:lnTo>
                    <a:pt x="103269" y="128145"/>
                  </a:lnTo>
                  <a:lnTo>
                    <a:pt x="137683" y="100207"/>
                  </a:lnTo>
                  <a:lnTo>
                    <a:pt x="176073" y="75162"/>
                  </a:lnTo>
                  <a:lnTo>
                    <a:pt x="218085" y="53265"/>
                  </a:lnTo>
                  <a:lnTo>
                    <a:pt x="263367" y="34774"/>
                  </a:lnTo>
                  <a:lnTo>
                    <a:pt x="311568" y="19945"/>
                  </a:lnTo>
                  <a:lnTo>
                    <a:pt x="362334" y="9035"/>
                  </a:lnTo>
                  <a:lnTo>
                    <a:pt x="415313" y="2301"/>
                  </a:lnTo>
                  <a:lnTo>
                    <a:pt x="470154" y="0"/>
                  </a:lnTo>
                  <a:lnTo>
                    <a:pt x="524994" y="2301"/>
                  </a:lnTo>
                  <a:lnTo>
                    <a:pt x="577973" y="9035"/>
                  </a:lnTo>
                  <a:lnTo>
                    <a:pt x="628739" y="19945"/>
                  </a:lnTo>
                  <a:lnTo>
                    <a:pt x="676940" y="34774"/>
                  </a:lnTo>
                  <a:lnTo>
                    <a:pt x="722222" y="53265"/>
                  </a:lnTo>
                  <a:lnTo>
                    <a:pt x="764234" y="75162"/>
                  </a:lnTo>
                  <a:lnTo>
                    <a:pt x="802624" y="100207"/>
                  </a:lnTo>
                  <a:lnTo>
                    <a:pt x="837038" y="128145"/>
                  </a:lnTo>
                  <a:lnTo>
                    <a:pt x="867124" y="158719"/>
                  </a:lnTo>
                  <a:lnTo>
                    <a:pt x="892530" y="191671"/>
                  </a:lnTo>
                  <a:lnTo>
                    <a:pt x="912904" y="226746"/>
                  </a:lnTo>
                  <a:lnTo>
                    <a:pt x="927893" y="263687"/>
                  </a:lnTo>
                  <a:lnTo>
                    <a:pt x="937145" y="302236"/>
                  </a:lnTo>
                  <a:lnTo>
                    <a:pt x="940307" y="342138"/>
                  </a:lnTo>
                  <a:lnTo>
                    <a:pt x="937145" y="382039"/>
                  </a:lnTo>
                  <a:lnTo>
                    <a:pt x="927893" y="420588"/>
                  </a:lnTo>
                  <a:lnTo>
                    <a:pt x="912904" y="457529"/>
                  </a:lnTo>
                  <a:lnTo>
                    <a:pt x="892530" y="492604"/>
                  </a:lnTo>
                  <a:lnTo>
                    <a:pt x="867124" y="525556"/>
                  </a:lnTo>
                  <a:lnTo>
                    <a:pt x="837038" y="556130"/>
                  </a:lnTo>
                  <a:lnTo>
                    <a:pt x="802624" y="584068"/>
                  </a:lnTo>
                  <a:lnTo>
                    <a:pt x="764234" y="609113"/>
                  </a:lnTo>
                  <a:lnTo>
                    <a:pt x="722222" y="631010"/>
                  </a:lnTo>
                  <a:lnTo>
                    <a:pt x="676940" y="649501"/>
                  </a:lnTo>
                  <a:lnTo>
                    <a:pt x="628739" y="664330"/>
                  </a:lnTo>
                  <a:lnTo>
                    <a:pt x="577973" y="675240"/>
                  </a:lnTo>
                  <a:lnTo>
                    <a:pt x="524994" y="681974"/>
                  </a:lnTo>
                  <a:lnTo>
                    <a:pt x="470154" y="684276"/>
                  </a:lnTo>
                  <a:lnTo>
                    <a:pt x="415313" y="681974"/>
                  </a:lnTo>
                  <a:lnTo>
                    <a:pt x="362334" y="675240"/>
                  </a:lnTo>
                  <a:lnTo>
                    <a:pt x="311568" y="664330"/>
                  </a:lnTo>
                  <a:lnTo>
                    <a:pt x="263367" y="649501"/>
                  </a:lnTo>
                  <a:lnTo>
                    <a:pt x="218085" y="631010"/>
                  </a:lnTo>
                  <a:lnTo>
                    <a:pt x="176073" y="609113"/>
                  </a:lnTo>
                  <a:lnTo>
                    <a:pt x="137683" y="584068"/>
                  </a:lnTo>
                  <a:lnTo>
                    <a:pt x="103269" y="556130"/>
                  </a:lnTo>
                  <a:lnTo>
                    <a:pt x="73183" y="525556"/>
                  </a:lnTo>
                  <a:lnTo>
                    <a:pt x="47777" y="492604"/>
                  </a:lnTo>
                  <a:lnTo>
                    <a:pt x="27403" y="457529"/>
                  </a:lnTo>
                  <a:lnTo>
                    <a:pt x="12414" y="420588"/>
                  </a:lnTo>
                  <a:lnTo>
                    <a:pt x="3162" y="382039"/>
                  </a:lnTo>
                  <a:lnTo>
                    <a:pt x="0" y="342138"/>
                  </a:lnTo>
                  <a:close/>
                </a:path>
              </a:pathLst>
            </a:custGeom>
            <a:ln w="12192">
              <a:solidFill>
                <a:srgbClr val="E7E6E6"/>
              </a:solidFill>
            </a:ln>
          </p:spPr>
          <p:txBody>
            <a:bodyPr wrap="square" lIns="0" tIns="0" rIns="0" bIns="0" rtlCol="0"/>
            <a:lstStyle/>
            <a:p>
              <a:endParaRPr/>
            </a:p>
          </p:txBody>
        </p:sp>
      </p:gr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38100">
              <a:lnSpc>
                <a:spcPts val="955"/>
              </a:lnSpc>
            </a:pPr>
            <a:fld id="{81D60167-4931-47E6-BA6A-407CBD079E47}" type="slidenum">
              <a:rPr dirty="0"/>
              <a:t>31</a:t>
            </a:fld>
            <a:endParaRPr dirty="0"/>
          </a:p>
        </p:txBody>
      </p:sp>
      <p:pic>
        <p:nvPicPr>
          <p:cNvPr id="27" name="Resim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6072" y="76200"/>
            <a:ext cx="1481001" cy="789867"/>
          </a:xfrm>
          <a:prstGeom prst="rect">
            <a:avLst/>
          </a:prstGeom>
        </p:spPr>
      </p:pic>
      <p:sp>
        <p:nvSpPr>
          <p:cNvPr id="28"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cs typeface="Calibri"/>
              </a:rPr>
              <a:t>BURSA </a:t>
            </a:r>
            <a:r>
              <a:rPr lang="tr-TR" sz="1400" b="1" dirty="0">
                <a:solidFill>
                  <a:srgbClr val="C00000"/>
                </a:solidFill>
                <a:cs typeface="Calibri"/>
              </a:rPr>
              <a:t>İL MÜDÜRLÜĞÜ</a:t>
            </a:r>
          </a:p>
        </p:txBody>
      </p:sp>
      <p:sp>
        <p:nvSpPr>
          <p:cNvPr id="29"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199130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4"/>
          <p:cNvGrpSpPr/>
          <p:nvPr/>
        </p:nvGrpSpPr>
        <p:grpSpPr>
          <a:xfrm>
            <a:off x="461772" y="2124455"/>
            <a:ext cx="8060690" cy="3255645"/>
            <a:chOff x="461772" y="2124455"/>
            <a:chExt cx="8060690" cy="3255645"/>
          </a:xfrm>
        </p:grpSpPr>
        <p:sp>
          <p:nvSpPr>
            <p:cNvPr id="3" name="object 5"/>
            <p:cNvSpPr/>
            <p:nvPr/>
          </p:nvSpPr>
          <p:spPr>
            <a:xfrm>
              <a:off x="467868" y="2130551"/>
              <a:ext cx="8048625" cy="3243580"/>
            </a:xfrm>
            <a:custGeom>
              <a:avLst/>
              <a:gdLst/>
              <a:ahLst/>
              <a:cxnLst/>
              <a:rect l="l" t="t" r="r" b="b"/>
              <a:pathLst>
                <a:path w="8048625" h="3243579">
                  <a:moveTo>
                    <a:pt x="7507732" y="0"/>
                  </a:moveTo>
                  <a:lnTo>
                    <a:pt x="540512" y="0"/>
                  </a:lnTo>
                  <a:lnTo>
                    <a:pt x="491314" y="2208"/>
                  </a:lnTo>
                  <a:lnTo>
                    <a:pt x="443355" y="8706"/>
                  </a:lnTo>
                  <a:lnTo>
                    <a:pt x="396823" y="19303"/>
                  </a:lnTo>
                  <a:lnTo>
                    <a:pt x="351911" y="33808"/>
                  </a:lnTo>
                  <a:lnTo>
                    <a:pt x="308808" y="52032"/>
                  </a:lnTo>
                  <a:lnTo>
                    <a:pt x="267706" y="73782"/>
                  </a:lnTo>
                  <a:lnTo>
                    <a:pt x="228796" y="98869"/>
                  </a:lnTo>
                  <a:lnTo>
                    <a:pt x="192268" y="127101"/>
                  </a:lnTo>
                  <a:lnTo>
                    <a:pt x="158313" y="158289"/>
                  </a:lnTo>
                  <a:lnTo>
                    <a:pt x="127122" y="192242"/>
                  </a:lnTo>
                  <a:lnTo>
                    <a:pt x="98886" y="228768"/>
                  </a:lnTo>
                  <a:lnTo>
                    <a:pt x="73796" y="267678"/>
                  </a:lnTo>
                  <a:lnTo>
                    <a:pt x="52042" y="308780"/>
                  </a:lnTo>
                  <a:lnTo>
                    <a:pt x="33816" y="351885"/>
                  </a:lnTo>
                  <a:lnTo>
                    <a:pt x="19307" y="396801"/>
                  </a:lnTo>
                  <a:lnTo>
                    <a:pt x="8708" y="443338"/>
                  </a:lnTo>
                  <a:lnTo>
                    <a:pt x="2208" y="491305"/>
                  </a:lnTo>
                  <a:lnTo>
                    <a:pt x="0" y="540512"/>
                  </a:lnTo>
                  <a:lnTo>
                    <a:pt x="0" y="2702560"/>
                  </a:lnTo>
                  <a:lnTo>
                    <a:pt x="2208" y="2751766"/>
                  </a:lnTo>
                  <a:lnTo>
                    <a:pt x="8708" y="2799733"/>
                  </a:lnTo>
                  <a:lnTo>
                    <a:pt x="19307" y="2846270"/>
                  </a:lnTo>
                  <a:lnTo>
                    <a:pt x="33816" y="2891186"/>
                  </a:lnTo>
                  <a:lnTo>
                    <a:pt x="52042" y="2934291"/>
                  </a:lnTo>
                  <a:lnTo>
                    <a:pt x="73796" y="2975393"/>
                  </a:lnTo>
                  <a:lnTo>
                    <a:pt x="98886" y="3014303"/>
                  </a:lnTo>
                  <a:lnTo>
                    <a:pt x="127122" y="3050829"/>
                  </a:lnTo>
                  <a:lnTo>
                    <a:pt x="158313" y="3084782"/>
                  </a:lnTo>
                  <a:lnTo>
                    <a:pt x="192268" y="3115970"/>
                  </a:lnTo>
                  <a:lnTo>
                    <a:pt x="228796" y="3144202"/>
                  </a:lnTo>
                  <a:lnTo>
                    <a:pt x="267706" y="3169289"/>
                  </a:lnTo>
                  <a:lnTo>
                    <a:pt x="308808" y="3191039"/>
                  </a:lnTo>
                  <a:lnTo>
                    <a:pt x="351911" y="3209263"/>
                  </a:lnTo>
                  <a:lnTo>
                    <a:pt x="396823" y="3223768"/>
                  </a:lnTo>
                  <a:lnTo>
                    <a:pt x="443355" y="3234365"/>
                  </a:lnTo>
                  <a:lnTo>
                    <a:pt x="491314" y="3240863"/>
                  </a:lnTo>
                  <a:lnTo>
                    <a:pt x="540512" y="3243072"/>
                  </a:lnTo>
                  <a:lnTo>
                    <a:pt x="7507732" y="3243072"/>
                  </a:lnTo>
                  <a:lnTo>
                    <a:pt x="7556938" y="3240863"/>
                  </a:lnTo>
                  <a:lnTo>
                    <a:pt x="7604905" y="3234365"/>
                  </a:lnTo>
                  <a:lnTo>
                    <a:pt x="7651442" y="3223768"/>
                  </a:lnTo>
                  <a:lnTo>
                    <a:pt x="7696358" y="3209263"/>
                  </a:lnTo>
                  <a:lnTo>
                    <a:pt x="7739463" y="3191039"/>
                  </a:lnTo>
                  <a:lnTo>
                    <a:pt x="7780565" y="3169289"/>
                  </a:lnTo>
                  <a:lnTo>
                    <a:pt x="7819475" y="3144202"/>
                  </a:lnTo>
                  <a:lnTo>
                    <a:pt x="7856001" y="3115970"/>
                  </a:lnTo>
                  <a:lnTo>
                    <a:pt x="7889954" y="3084782"/>
                  </a:lnTo>
                  <a:lnTo>
                    <a:pt x="7921142" y="3050829"/>
                  </a:lnTo>
                  <a:lnTo>
                    <a:pt x="7949374" y="3014303"/>
                  </a:lnTo>
                  <a:lnTo>
                    <a:pt x="7974461" y="2975393"/>
                  </a:lnTo>
                  <a:lnTo>
                    <a:pt x="7996211" y="2934291"/>
                  </a:lnTo>
                  <a:lnTo>
                    <a:pt x="8014435" y="2891186"/>
                  </a:lnTo>
                  <a:lnTo>
                    <a:pt x="8028940" y="2846270"/>
                  </a:lnTo>
                  <a:lnTo>
                    <a:pt x="8039537" y="2799733"/>
                  </a:lnTo>
                  <a:lnTo>
                    <a:pt x="8046035" y="2751766"/>
                  </a:lnTo>
                  <a:lnTo>
                    <a:pt x="8048243" y="2702560"/>
                  </a:lnTo>
                  <a:lnTo>
                    <a:pt x="8048243" y="540512"/>
                  </a:lnTo>
                  <a:lnTo>
                    <a:pt x="8046035" y="491305"/>
                  </a:lnTo>
                  <a:lnTo>
                    <a:pt x="8039537" y="443338"/>
                  </a:lnTo>
                  <a:lnTo>
                    <a:pt x="8028940" y="396801"/>
                  </a:lnTo>
                  <a:lnTo>
                    <a:pt x="8014435" y="351885"/>
                  </a:lnTo>
                  <a:lnTo>
                    <a:pt x="7996211" y="308780"/>
                  </a:lnTo>
                  <a:lnTo>
                    <a:pt x="7974461" y="267678"/>
                  </a:lnTo>
                  <a:lnTo>
                    <a:pt x="7949374" y="228768"/>
                  </a:lnTo>
                  <a:lnTo>
                    <a:pt x="7921142" y="192242"/>
                  </a:lnTo>
                  <a:lnTo>
                    <a:pt x="7889954" y="158289"/>
                  </a:lnTo>
                  <a:lnTo>
                    <a:pt x="7856001" y="127101"/>
                  </a:lnTo>
                  <a:lnTo>
                    <a:pt x="7819475" y="98869"/>
                  </a:lnTo>
                  <a:lnTo>
                    <a:pt x="7780565" y="73782"/>
                  </a:lnTo>
                  <a:lnTo>
                    <a:pt x="7739463" y="52032"/>
                  </a:lnTo>
                  <a:lnTo>
                    <a:pt x="7696358" y="33808"/>
                  </a:lnTo>
                  <a:lnTo>
                    <a:pt x="7651442" y="19303"/>
                  </a:lnTo>
                  <a:lnTo>
                    <a:pt x="7604905" y="8706"/>
                  </a:lnTo>
                  <a:lnTo>
                    <a:pt x="7556938" y="2208"/>
                  </a:lnTo>
                  <a:lnTo>
                    <a:pt x="7507732" y="0"/>
                  </a:lnTo>
                  <a:close/>
                </a:path>
              </a:pathLst>
            </a:custGeom>
            <a:solidFill>
              <a:srgbClr val="DEEBF7"/>
            </a:solidFill>
          </p:spPr>
          <p:txBody>
            <a:bodyPr wrap="square" lIns="0" tIns="0" rIns="0" bIns="0" rtlCol="0"/>
            <a:lstStyle/>
            <a:p>
              <a:endParaRPr/>
            </a:p>
          </p:txBody>
        </p:sp>
        <p:sp>
          <p:nvSpPr>
            <p:cNvPr id="4" name="object 6"/>
            <p:cNvSpPr/>
            <p:nvPr/>
          </p:nvSpPr>
          <p:spPr>
            <a:xfrm>
              <a:off x="467868" y="2130551"/>
              <a:ext cx="8048625" cy="3243580"/>
            </a:xfrm>
            <a:custGeom>
              <a:avLst/>
              <a:gdLst/>
              <a:ahLst/>
              <a:cxnLst/>
              <a:rect l="l" t="t" r="r" b="b"/>
              <a:pathLst>
                <a:path w="8048625" h="3243579">
                  <a:moveTo>
                    <a:pt x="0" y="540512"/>
                  </a:moveTo>
                  <a:lnTo>
                    <a:pt x="2208" y="491305"/>
                  </a:lnTo>
                  <a:lnTo>
                    <a:pt x="8708" y="443338"/>
                  </a:lnTo>
                  <a:lnTo>
                    <a:pt x="19307" y="396801"/>
                  </a:lnTo>
                  <a:lnTo>
                    <a:pt x="33816" y="351885"/>
                  </a:lnTo>
                  <a:lnTo>
                    <a:pt x="52042" y="308780"/>
                  </a:lnTo>
                  <a:lnTo>
                    <a:pt x="73796" y="267678"/>
                  </a:lnTo>
                  <a:lnTo>
                    <a:pt x="98886" y="228768"/>
                  </a:lnTo>
                  <a:lnTo>
                    <a:pt x="127122" y="192242"/>
                  </a:lnTo>
                  <a:lnTo>
                    <a:pt x="158313" y="158289"/>
                  </a:lnTo>
                  <a:lnTo>
                    <a:pt x="192268" y="127101"/>
                  </a:lnTo>
                  <a:lnTo>
                    <a:pt x="228796" y="98869"/>
                  </a:lnTo>
                  <a:lnTo>
                    <a:pt x="267706" y="73782"/>
                  </a:lnTo>
                  <a:lnTo>
                    <a:pt x="308808" y="52032"/>
                  </a:lnTo>
                  <a:lnTo>
                    <a:pt x="351911" y="33808"/>
                  </a:lnTo>
                  <a:lnTo>
                    <a:pt x="396823" y="19303"/>
                  </a:lnTo>
                  <a:lnTo>
                    <a:pt x="443355" y="8706"/>
                  </a:lnTo>
                  <a:lnTo>
                    <a:pt x="491314" y="2208"/>
                  </a:lnTo>
                  <a:lnTo>
                    <a:pt x="540512" y="0"/>
                  </a:lnTo>
                  <a:lnTo>
                    <a:pt x="7507732" y="0"/>
                  </a:lnTo>
                  <a:lnTo>
                    <a:pt x="7556938" y="2208"/>
                  </a:lnTo>
                  <a:lnTo>
                    <a:pt x="7604905" y="8706"/>
                  </a:lnTo>
                  <a:lnTo>
                    <a:pt x="7651442" y="19303"/>
                  </a:lnTo>
                  <a:lnTo>
                    <a:pt x="7696358" y="33808"/>
                  </a:lnTo>
                  <a:lnTo>
                    <a:pt x="7739463" y="52032"/>
                  </a:lnTo>
                  <a:lnTo>
                    <a:pt x="7780565" y="73782"/>
                  </a:lnTo>
                  <a:lnTo>
                    <a:pt x="7819475" y="98869"/>
                  </a:lnTo>
                  <a:lnTo>
                    <a:pt x="7856001" y="127101"/>
                  </a:lnTo>
                  <a:lnTo>
                    <a:pt x="7889954" y="158289"/>
                  </a:lnTo>
                  <a:lnTo>
                    <a:pt x="7921142" y="192242"/>
                  </a:lnTo>
                  <a:lnTo>
                    <a:pt x="7949374" y="228768"/>
                  </a:lnTo>
                  <a:lnTo>
                    <a:pt x="7974461" y="267678"/>
                  </a:lnTo>
                  <a:lnTo>
                    <a:pt x="7996211" y="308780"/>
                  </a:lnTo>
                  <a:lnTo>
                    <a:pt x="8014435" y="351885"/>
                  </a:lnTo>
                  <a:lnTo>
                    <a:pt x="8028940" y="396801"/>
                  </a:lnTo>
                  <a:lnTo>
                    <a:pt x="8039537" y="443338"/>
                  </a:lnTo>
                  <a:lnTo>
                    <a:pt x="8046035" y="491305"/>
                  </a:lnTo>
                  <a:lnTo>
                    <a:pt x="8048243" y="540512"/>
                  </a:lnTo>
                  <a:lnTo>
                    <a:pt x="8048243" y="2702560"/>
                  </a:lnTo>
                  <a:lnTo>
                    <a:pt x="8046035" y="2751766"/>
                  </a:lnTo>
                  <a:lnTo>
                    <a:pt x="8039537" y="2799733"/>
                  </a:lnTo>
                  <a:lnTo>
                    <a:pt x="8028940" y="2846270"/>
                  </a:lnTo>
                  <a:lnTo>
                    <a:pt x="8014435" y="2891186"/>
                  </a:lnTo>
                  <a:lnTo>
                    <a:pt x="7996211" y="2934291"/>
                  </a:lnTo>
                  <a:lnTo>
                    <a:pt x="7974461" y="2975393"/>
                  </a:lnTo>
                  <a:lnTo>
                    <a:pt x="7949374" y="3014303"/>
                  </a:lnTo>
                  <a:lnTo>
                    <a:pt x="7921142" y="3050829"/>
                  </a:lnTo>
                  <a:lnTo>
                    <a:pt x="7889954" y="3084782"/>
                  </a:lnTo>
                  <a:lnTo>
                    <a:pt x="7856001" y="3115970"/>
                  </a:lnTo>
                  <a:lnTo>
                    <a:pt x="7819475" y="3144202"/>
                  </a:lnTo>
                  <a:lnTo>
                    <a:pt x="7780565" y="3169289"/>
                  </a:lnTo>
                  <a:lnTo>
                    <a:pt x="7739463" y="3191039"/>
                  </a:lnTo>
                  <a:lnTo>
                    <a:pt x="7696358" y="3209263"/>
                  </a:lnTo>
                  <a:lnTo>
                    <a:pt x="7651442" y="3223768"/>
                  </a:lnTo>
                  <a:lnTo>
                    <a:pt x="7604905" y="3234365"/>
                  </a:lnTo>
                  <a:lnTo>
                    <a:pt x="7556938" y="3240863"/>
                  </a:lnTo>
                  <a:lnTo>
                    <a:pt x="7507732" y="3243072"/>
                  </a:lnTo>
                  <a:lnTo>
                    <a:pt x="540512" y="3243072"/>
                  </a:lnTo>
                  <a:lnTo>
                    <a:pt x="491314" y="3240863"/>
                  </a:lnTo>
                  <a:lnTo>
                    <a:pt x="443355" y="3234365"/>
                  </a:lnTo>
                  <a:lnTo>
                    <a:pt x="396823" y="3223768"/>
                  </a:lnTo>
                  <a:lnTo>
                    <a:pt x="351911" y="3209263"/>
                  </a:lnTo>
                  <a:lnTo>
                    <a:pt x="308808" y="3191039"/>
                  </a:lnTo>
                  <a:lnTo>
                    <a:pt x="267706" y="3169289"/>
                  </a:lnTo>
                  <a:lnTo>
                    <a:pt x="228796" y="3144202"/>
                  </a:lnTo>
                  <a:lnTo>
                    <a:pt x="192268" y="3115970"/>
                  </a:lnTo>
                  <a:lnTo>
                    <a:pt x="158313" y="3084782"/>
                  </a:lnTo>
                  <a:lnTo>
                    <a:pt x="127122" y="3050829"/>
                  </a:lnTo>
                  <a:lnTo>
                    <a:pt x="98886" y="3014303"/>
                  </a:lnTo>
                  <a:lnTo>
                    <a:pt x="73796" y="2975393"/>
                  </a:lnTo>
                  <a:lnTo>
                    <a:pt x="52042" y="2934291"/>
                  </a:lnTo>
                  <a:lnTo>
                    <a:pt x="33816" y="2891186"/>
                  </a:lnTo>
                  <a:lnTo>
                    <a:pt x="19307" y="2846270"/>
                  </a:lnTo>
                  <a:lnTo>
                    <a:pt x="8708" y="2799733"/>
                  </a:lnTo>
                  <a:lnTo>
                    <a:pt x="2208" y="2751766"/>
                  </a:lnTo>
                  <a:lnTo>
                    <a:pt x="0" y="2702560"/>
                  </a:lnTo>
                  <a:lnTo>
                    <a:pt x="0" y="540512"/>
                  </a:lnTo>
                  <a:close/>
                </a:path>
              </a:pathLst>
            </a:custGeom>
            <a:ln w="12192">
              <a:solidFill>
                <a:srgbClr val="41709C"/>
              </a:solidFill>
            </a:ln>
          </p:spPr>
          <p:txBody>
            <a:bodyPr wrap="square" lIns="0" tIns="0" rIns="0" bIns="0" rtlCol="0"/>
            <a:lstStyle/>
            <a:p>
              <a:endParaRPr/>
            </a:p>
          </p:txBody>
        </p:sp>
      </p:grpSp>
      <p:sp>
        <p:nvSpPr>
          <p:cNvPr id="5" name="object 7"/>
          <p:cNvSpPr txBox="1"/>
          <p:nvPr/>
        </p:nvSpPr>
        <p:spPr>
          <a:xfrm>
            <a:off x="705408" y="2394915"/>
            <a:ext cx="7576184" cy="3154710"/>
          </a:xfrm>
          <a:prstGeom prst="rect">
            <a:avLst/>
          </a:prstGeom>
        </p:spPr>
        <p:txBody>
          <a:bodyPr vert="horz" wrap="square" lIns="0" tIns="0" rIns="0" bIns="0" rtlCol="0">
            <a:spAutoFit/>
          </a:bodyPr>
          <a:lstStyle/>
          <a:p>
            <a:pPr marL="166370" indent="-154305" algn="just">
              <a:lnSpc>
                <a:spcPts val="2945"/>
              </a:lnSpc>
              <a:buSzPct val="106250"/>
              <a:buFont typeface="Wingdings"/>
              <a:buChar char=""/>
              <a:tabLst>
                <a:tab pos="167005" algn="l"/>
              </a:tabLst>
            </a:pPr>
            <a:r>
              <a:rPr lang="tr-TR" sz="2400" spc="-5" dirty="0" smtClean="0">
                <a:latin typeface="Calibri"/>
                <a:cs typeface="Calibri"/>
              </a:rPr>
              <a:t>İktisadi İşletmeci; </a:t>
            </a:r>
            <a:r>
              <a:rPr sz="2400" spc="-5" dirty="0" err="1" smtClean="0">
                <a:latin typeface="Calibri"/>
                <a:cs typeface="Calibri"/>
              </a:rPr>
              <a:t>İmalatçı</a:t>
            </a:r>
            <a:r>
              <a:rPr sz="2400" spc="-5" dirty="0">
                <a:latin typeface="Calibri"/>
                <a:cs typeface="Calibri"/>
              </a:rPr>
              <a:t>,</a:t>
            </a:r>
            <a:r>
              <a:rPr sz="2400" spc="-45" dirty="0">
                <a:latin typeface="Calibri"/>
                <a:cs typeface="Calibri"/>
              </a:rPr>
              <a:t> </a:t>
            </a:r>
            <a:r>
              <a:rPr sz="2400" spc="-5" dirty="0">
                <a:latin typeface="Calibri"/>
                <a:cs typeface="Calibri"/>
              </a:rPr>
              <a:t>yetkili</a:t>
            </a:r>
            <a:r>
              <a:rPr sz="2400" spc="-35" dirty="0">
                <a:latin typeface="Calibri"/>
                <a:cs typeface="Calibri"/>
              </a:rPr>
              <a:t> </a:t>
            </a:r>
            <a:r>
              <a:rPr sz="2400" spc="-5" dirty="0">
                <a:latin typeface="Calibri"/>
                <a:cs typeface="Calibri"/>
              </a:rPr>
              <a:t>temsilci,</a:t>
            </a:r>
            <a:r>
              <a:rPr sz="2400" spc="-35" dirty="0">
                <a:latin typeface="Calibri"/>
                <a:cs typeface="Calibri"/>
              </a:rPr>
              <a:t> </a:t>
            </a:r>
            <a:r>
              <a:rPr sz="2400" spc="-5" dirty="0" err="1" smtClean="0">
                <a:latin typeface="Calibri"/>
                <a:cs typeface="Calibri"/>
              </a:rPr>
              <a:t>ithalatçı</a:t>
            </a:r>
            <a:r>
              <a:rPr lang="tr-TR" sz="2400" spc="-5" dirty="0" smtClean="0">
                <a:latin typeface="Calibri"/>
                <a:cs typeface="Calibri"/>
              </a:rPr>
              <a:t> ve</a:t>
            </a:r>
            <a:r>
              <a:rPr sz="2400" spc="-45" dirty="0" smtClean="0">
                <a:latin typeface="Calibri"/>
                <a:cs typeface="Calibri"/>
              </a:rPr>
              <a:t> </a:t>
            </a:r>
            <a:r>
              <a:rPr sz="2400" spc="-5" dirty="0" err="1" smtClean="0">
                <a:latin typeface="Calibri"/>
                <a:cs typeface="Calibri"/>
              </a:rPr>
              <a:t>dağıtıcı</a:t>
            </a:r>
            <a:r>
              <a:rPr lang="tr-TR" sz="2400" spc="-5" dirty="0" smtClean="0">
                <a:latin typeface="Calibri"/>
                <a:cs typeface="Calibri"/>
              </a:rPr>
              <a:t> olarak adlandırılmışlardır.</a:t>
            </a:r>
          </a:p>
          <a:p>
            <a:pPr marL="166370" indent="-154305" algn="just">
              <a:lnSpc>
                <a:spcPts val="2945"/>
              </a:lnSpc>
              <a:buSzPct val="106250"/>
              <a:buFont typeface="Wingdings"/>
              <a:buChar char=""/>
              <a:tabLst>
                <a:tab pos="167005" algn="l"/>
              </a:tabLst>
            </a:pPr>
            <a:r>
              <a:rPr lang="tr-TR" sz="2400" spc="-5" dirty="0" smtClean="0">
                <a:latin typeface="Calibri"/>
                <a:cs typeface="Calibri"/>
              </a:rPr>
              <a:t>İ</a:t>
            </a:r>
            <a:r>
              <a:rPr sz="2400" spc="-5" dirty="0" err="1" smtClean="0">
                <a:latin typeface="Calibri"/>
                <a:cs typeface="Calibri"/>
              </a:rPr>
              <a:t>lgili</a:t>
            </a:r>
            <a:r>
              <a:rPr sz="2400" dirty="0" smtClean="0">
                <a:latin typeface="Calibri"/>
                <a:cs typeface="Calibri"/>
              </a:rPr>
              <a:t> </a:t>
            </a:r>
            <a:r>
              <a:rPr sz="2400" spc="-5" dirty="0">
                <a:latin typeface="Calibri"/>
                <a:cs typeface="Calibri"/>
              </a:rPr>
              <a:t>teknik</a:t>
            </a:r>
            <a:r>
              <a:rPr sz="2400" dirty="0">
                <a:latin typeface="Calibri"/>
                <a:cs typeface="Calibri"/>
              </a:rPr>
              <a:t> </a:t>
            </a:r>
            <a:r>
              <a:rPr sz="2400" spc="-10" dirty="0">
                <a:latin typeface="Calibri"/>
                <a:cs typeface="Calibri"/>
              </a:rPr>
              <a:t>düzenleme</a:t>
            </a:r>
            <a:r>
              <a:rPr sz="2400" spc="-5" dirty="0">
                <a:latin typeface="Calibri"/>
                <a:cs typeface="Calibri"/>
              </a:rPr>
              <a:t> </a:t>
            </a:r>
            <a:r>
              <a:rPr sz="2400" spc="-10" dirty="0">
                <a:latin typeface="Calibri"/>
                <a:cs typeface="Calibri"/>
              </a:rPr>
              <a:t>kapsamında</a:t>
            </a:r>
            <a:r>
              <a:rPr sz="2400" spc="-5" dirty="0">
                <a:latin typeface="Calibri"/>
                <a:cs typeface="Calibri"/>
              </a:rPr>
              <a:t> ürünlerin </a:t>
            </a:r>
            <a:r>
              <a:rPr sz="2400" spc="-530" dirty="0">
                <a:latin typeface="Calibri"/>
                <a:cs typeface="Calibri"/>
              </a:rPr>
              <a:t> </a:t>
            </a:r>
            <a:r>
              <a:rPr sz="2400" spc="-5" dirty="0">
                <a:latin typeface="Calibri"/>
                <a:cs typeface="Calibri"/>
              </a:rPr>
              <a:t>imalatına,</a:t>
            </a:r>
            <a:r>
              <a:rPr sz="2400" dirty="0">
                <a:latin typeface="Calibri"/>
                <a:cs typeface="Calibri"/>
              </a:rPr>
              <a:t> </a:t>
            </a:r>
            <a:r>
              <a:rPr sz="2400" spc="-10" dirty="0">
                <a:latin typeface="Calibri"/>
                <a:cs typeface="Calibri"/>
              </a:rPr>
              <a:t>piyasada</a:t>
            </a:r>
            <a:r>
              <a:rPr sz="2400" spc="-5" dirty="0">
                <a:latin typeface="Calibri"/>
                <a:cs typeface="Calibri"/>
              </a:rPr>
              <a:t> </a:t>
            </a:r>
            <a:r>
              <a:rPr sz="2400" spc="-5" dirty="0" err="1">
                <a:latin typeface="Calibri"/>
                <a:cs typeface="Calibri"/>
              </a:rPr>
              <a:t>bulundurulmasına</a:t>
            </a:r>
            <a:r>
              <a:rPr sz="2400" dirty="0">
                <a:latin typeface="Calibri"/>
                <a:cs typeface="Calibri"/>
              </a:rPr>
              <a:t> </a:t>
            </a:r>
            <a:r>
              <a:rPr sz="2400" dirty="0" err="1" smtClean="0">
                <a:latin typeface="Calibri"/>
                <a:cs typeface="Calibri"/>
              </a:rPr>
              <a:t>ilişkin</a:t>
            </a:r>
            <a:r>
              <a:rPr sz="2400" dirty="0" smtClean="0">
                <a:latin typeface="Calibri"/>
                <a:cs typeface="Calibri"/>
              </a:rPr>
              <a:t> </a:t>
            </a:r>
            <a:r>
              <a:rPr sz="2400" spc="-5" dirty="0">
                <a:latin typeface="Calibri"/>
                <a:cs typeface="Calibri"/>
              </a:rPr>
              <a:t>sorumluluğu </a:t>
            </a:r>
            <a:r>
              <a:rPr sz="2400" spc="-5" dirty="0" err="1">
                <a:latin typeface="Calibri"/>
                <a:cs typeface="Calibri"/>
              </a:rPr>
              <a:t>olan</a:t>
            </a:r>
            <a:r>
              <a:rPr sz="2400" spc="-5" dirty="0">
                <a:latin typeface="Calibri"/>
                <a:cs typeface="Calibri"/>
              </a:rPr>
              <a:t> </a:t>
            </a:r>
            <a:r>
              <a:rPr sz="2400" spc="-10" dirty="0" err="1" smtClean="0">
                <a:latin typeface="Calibri"/>
                <a:cs typeface="Calibri"/>
              </a:rPr>
              <a:t>gerçek</a:t>
            </a:r>
            <a:r>
              <a:rPr sz="2400" spc="-10" dirty="0" smtClean="0">
                <a:latin typeface="Calibri"/>
                <a:cs typeface="Calibri"/>
              </a:rPr>
              <a:t> </a:t>
            </a:r>
            <a:r>
              <a:rPr sz="2400" spc="-20" dirty="0">
                <a:latin typeface="Calibri"/>
                <a:cs typeface="Calibri"/>
              </a:rPr>
              <a:t>veya </a:t>
            </a:r>
            <a:r>
              <a:rPr sz="2400" spc="-10" dirty="0" err="1">
                <a:latin typeface="Calibri"/>
                <a:cs typeface="Calibri"/>
              </a:rPr>
              <a:t>tüzel</a:t>
            </a:r>
            <a:r>
              <a:rPr sz="2400" spc="-10" dirty="0">
                <a:latin typeface="Calibri"/>
                <a:cs typeface="Calibri"/>
              </a:rPr>
              <a:t> </a:t>
            </a:r>
            <a:r>
              <a:rPr sz="2400" spc="-5" dirty="0">
                <a:latin typeface="Calibri"/>
                <a:cs typeface="Calibri"/>
              </a:rPr>
              <a:t> </a:t>
            </a:r>
            <a:r>
              <a:rPr sz="2400" spc="-25" dirty="0" err="1" smtClean="0">
                <a:latin typeface="Calibri"/>
                <a:cs typeface="Calibri"/>
              </a:rPr>
              <a:t>kişiler</a:t>
            </a:r>
            <a:r>
              <a:rPr lang="tr-TR" sz="2400" spc="-25" dirty="0" err="1" smtClean="0">
                <a:latin typeface="Calibri"/>
                <a:cs typeface="Calibri"/>
              </a:rPr>
              <a:t>dir</a:t>
            </a:r>
            <a:r>
              <a:rPr lang="tr-TR" sz="2400" spc="-25" dirty="0" smtClean="0">
                <a:latin typeface="Calibri"/>
                <a:cs typeface="Calibri"/>
              </a:rPr>
              <a:t>.</a:t>
            </a:r>
            <a:endParaRPr sz="2400" dirty="0">
              <a:latin typeface="Calibri"/>
              <a:cs typeface="Calibri"/>
            </a:endParaRPr>
          </a:p>
          <a:p>
            <a:pPr marL="12700" marR="7620" algn="just">
              <a:lnSpc>
                <a:spcPct val="79300"/>
              </a:lnSpc>
              <a:spcBef>
                <a:spcPts val="545"/>
              </a:spcBef>
              <a:buSzPct val="106250"/>
              <a:buFont typeface="Wingdings"/>
              <a:buChar char=""/>
              <a:tabLst>
                <a:tab pos="167005" algn="l"/>
              </a:tabLst>
            </a:pPr>
            <a:r>
              <a:rPr sz="2400" dirty="0">
                <a:latin typeface="Calibri"/>
                <a:cs typeface="Calibri"/>
              </a:rPr>
              <a:t>Bir </a:t>
            </a:r>
            <a:r>
              <a:rPr sz="2400" spc="-5" dirty="0">
                <a:latin typeface="Calibri"/>
                <a:cs typeface="Calibri"/>
              </a:rPr>
              <a:t>ürünü </a:t>
            </a:r>
            <a:r>
              <a:rPr sz="2400" spc="-10" dirty="0" err="1">
                <a:latin typeface="Calibri"/>
                <a:cs typeface="Calibri"/>
              </a:rPr>
              <a:t>imal</a:t>
            </a:r>
            <a:r>
              <a:rPr sz="2400" spc="-10" dirty="0">
                <a:latin typeface="Calibri"/>
                <a:cs typeface="Calibri"/>
              </a:rPr>
              <a:t> </a:t>
            </a:r>
            <a:r>
              <a:rPr sz="2400" spc="-5" dirty="0" err="1" smtClean="0">
                <a:latin typeface="Calibri"/>
                <a:cs typeface="Calibri"/>
              </a:rPr>
              <a:t>ederek</a:t>
            </a:r>
            <a:r>
              <a:rPr lang="tr-TR" sz="2400" spc="-5" dirty="0" smtClean="0">
                <a:latin typeface="Calibri"/>
                <a:cs typeface="Calibri"/>
              </a:rPr>
              <a:t>, </a:t>
            </a:r>
            <a:r>
              <a:rPr sz="2400" spc="-5" dirty="0" err="1" smtClean="0">
                <a:latin typeface="Calibri"/>
                <a:cs typeface="Calibri"/>
              </a:rPr>
              <a:t>ürünün</a:t>
            </a:r>
            <a:r>
              <a:rPr sz="2400" spc="-5" dirty="0" smtClean="0">
                <a:latin typeface="Calibri"/>
                <a:cs typeface="Calibri"/>
              </a:rPr>
              <a:t> </a:t>
            </a:r>
            <a:r>
              <a:rPr sz="2400" spc="-5" dirty="0">
                <a:latin typeface="Calibri"/>
                <a:cs typeface="Calibri"/>
              </a:rPr>
              <a:t>tasarımını </a:t>
            </a:r>
            <a:r>
              <a:rPr sz="2400" spc="-25" dirty="0">
                <a:latin typeface="Calibri"/>
                <a:cs typeface="Calibri"/>
              </a:rPr>
              <a:t>veya </a:t>
            </a:r>
            <a:r>
              <a:rPr sz="2400" spc="-5" dirty="0">
                <a:latin typeface="Calibri"/>
                <a:cs typeface="Calibri"/>
              </a:rPr>
              <a:t>imalatını </a:t>
            </a:r>
            <a:r>
              <a:rPr sz="2400" spc="-530" dirty="0">
                <a:latin typeface="Calibri"/>
                <a:cs typeface="Calibri"/>
              </a:rPr>
              <a:t> </a:t>
            </a:r>
            <a:r>
              <a:rPr sz="2400" spc="-15" dirty="0">
                <a:latin typeface="Calibri"/>
                <a:cs typeface="Calibri"/>
              </a:rPr>
              <a:t>yaptırarak </a:t>
            </a:r>
            <a:r>
              <a:rPr sz="2400" spc="-20" dirty="0">
                <a:latin typeface="Calibri"/>
                <a:cs typeface="Calibri"/>
              </a:rPr>
              <a:t>kendi </a:t>
            </a:r>
            <a:r>
              <a:rPr sz="2400" dirty="0" err="1">
                <a:latin typeface="Calibri"/>
                <a:cs typeface="Calibri"/>
              </a:rPr>
              <a:t>isim</a:t>
            </a:r>
            <a:r>
              <a:rPr sz="2400" dirty="0">
                <a:latin typeface="Calibri"/>
                <a:cs typeface="Calibri"/>
              </a:rPr>
              <a:t> </a:t>
            </a:r>
            <a:r>
              <a:rPr lang="tr-TR" sz="2400" spc="-20" dirty="0" smtClean="0">
                <a:latin typeface="Calibri"/>
                <a:cs typeface="Calibri"/>
              </a:rPr>
              <a:t>ve</a:t>
            </a:r>
            <a:r>
              <a:rPr sz="2400" spc="-20" dirty="0" smtClean="0">
                <a:latin typeface="Calibri"/>
                <a:cs typeface="Calibri"/>
              </a:rPr>
              <a:t> </a:t>
            </a:r>
            <a:r>
              <a:rPr sz="2400" spc="-5" dirty="0">
                <a:latin typeface="Calibri"/>
                <a:cs typeface="Calibri"/>
              </a:rPr>
              <a:t>ticari </a:t>
            </a:r>
            <a:r>
              <a:rPr sz="2400" spc="-10" dirty="0">
                <a:latin typeface="Calibri"/>
                <a:cs typeface="Calibri"/>
              </a:rPr>
              <a:t>markası </a:t>
            </a:r>
            <a:r>
              <a:rPr sz="2400" dirty="0">
                <a:latin typeface="Calibri"/>
                <a:cs typeface="Calibri"/>
              </a:rPr>
              <a:t>ile </a:t>
            </a:r>
            <a:r>
              <a:rPr sz="2400" spc="-20" dirty="0">
                <a:latin typeface="Calibri"/>
                <a:cs typeface="Calibri"/>
              </a:rPr>
              <a:t>piyasaya </a:t>
            </a:r>
            <a:r>
              <a:rPr sz="2400" dirty="0">
                <a:latin typeface="Calibri"/>
                <a:cs typeface="Calibri"/>
              </a:rPr>
              <a:t>arz eden </a:t>
            </a:r>
            <a:r>
              <a:rPr sz="2400" spc="-530" dirty="0">
                <a:latin typeface="Calibri"/>
                <a:cs typeface="Calibri"/>
              </a:rPr>
              <a:t> </a:t>
            </a:r>
            <a:r>
              <a:rPr sz="2400" spc="-10" dirty="0">
                <a:latin typeface="Calibri"/>
                <a:cs typeface="Calibri"/>
              </a:rPr>
              <a:t>gerçek</a:t>
            </a:r>
            <a:r>
              <a:rPr sz="2400" spc="-15" dirty="0">
                <a:latin typeface="Calibri"/>
                <a:cs typeface="Calibri"/>
              </a:rPr>
              <a:t> </a:t>
            </a:r>
            <a:r>
              <a:rPr sz="2400" spc="-20" dirty="0">
                <a:latin typeface="Calibri"/>
                <a:cs typeface="Calibri"/>
              </a:rPr>
              <a:t>veya</a:t>
            </a:r>
            <a:r>
              <a:rPr sz="2400" spc="-15" dirty="0">
                <a:latin typeface="Calibri"/>
                <a:cs typeface="Calibri"/>
              </a:rPr>
              <a:t> </a:t>
            </a:r>
            <a:r>
              <a:rPr sz="2400" spc="-10" dirty="0" err="1">
                <a:latin typeface="Calibri"/>
                <a:cs typeface="Calibri"/>
              </a:rPr>
              <a:t>tüzel</a:t>
            </a:r>
            <a:r>
              <a:rPr sz="2400" dirty="0">
                <a:latin typeface="Calibri"/>
                <a:cs typeface="Calibri"/>
              </a:rPr>
              <a:t> </a:t>
            </a:r>
            <a:r>
              <a:rPr sz="2400" spc="-5" dirty="0" err="1" smtClean="0">
                <a:latin typeface="Calibri"/>
                <a:cs typeface="Calibri"/>
              </a:rPr>
              <a:t>kişi</a:t>
            </a:r>
            <a:r>
              <a:rPr lang="tr-TR" sz="2400" spc="-5" dirty="0" err="1" smtClean="0">
                <a:latin typeface="Calibri"/>
                <a:cs typeface="Calibri"/>
              </a:rPr>
              <a:t>ler</a:t>
            </a:r>
            <a:r>
              <a:rPr lang="tr-TR" sz="2400" spc="-5" dirty="0">
                <a:cs typeface="Calibri"/>
              </a:rPr>
              <a:t> olarak tanımlanmaktadır.</a:t>
            </a:r>
            <a:endParaRPr lang="tr-TR" sz="2400" dirty="0">
              <a:cs typeface="Calibri"/>
            </a:endParaRPr>
          </a:p>
          <a:p>
            <a:pPr marL="12700" marR="7620" algn="just">
              <a:lnSpc>
                <a:spcPct val="79300"/>
              </a:lnSpc>
              <a:spcBef>
                <a:spcPts val="545"/>
              </a:spcBef>
              <a:buSzPct val="106250"/>
              <a:buFont typeface="Wingdings"/>
              <a:buChar char=""/>
              <a:tabLst>
                <a:tab pos="167005" algn="l"/>
              </a:tabLst>
            </a:pPr>
            <a:endParaRPr sz="2400" dirty="0">
              <a:latin typeface="Calibri"/>
              <a:cs typeface="Calibri"/>
            </a:endParaRP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cs typeface="Calibri"/>
              </a:rPr>
              <a:t>BURSA </a:t>
            </a:r>
            <a:r>
              <a:rPr lang="tr-TR" sz="1400" b="1" dirty="0">
                <a:solidFill>
                  <a:srgbClr val="C00000"/>
                </a:solidFill>
                <a:cs typeface="Calibri"/>
              </a:rPr>
              <a:t>İL MÜDÜRLÜĞÜ</a:t>
            </a:r>
          </a:p>
        </p:txBody>
      </p:sp>
      <p:sp>
        <p:nvSpPr>
          <p:cNvPr id="7" name="object 3"/>
          <p:cNvSpPr txBox="1">
            <a:spLocks/>
          </p:cNvSpPr>
          <p:nvPr/>
        </p:nvSpPr>
        <p:spPr>
          <a:xfrm>
            <a:off x="2354770" y="1224777"/>
            <a:ext cx="4434459" cy="382156"/>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tabLst>
                <a:tab pos="2603500" algn="l"/>
              </a:tabLst>
            </a:pPr>
            <a:r>
              <a:rPr lang="tr-TR" sz="2400" b="1" kern="0" spc="-10" dirty="0" smtClean="0">
                <a:solidFill>
                  <a:srgbClr val="FF0000"/>
                </a:solidFill>
              </a:rPr>
              <a:t>İKTİSADİ</a:t>
            </a:r>
            <a:r>
              <a:rPr lang="tr-TR" sz="2400" b="1" kern="0" spc="5" dirty="0" smtClean="0">
                <a:solidFill>
                  <a:srgbClr val="FF0000"/>
                </a:solidFill>
              </a:rPr>
              <a:t> </a:t>
            </a:r>
            <a:r>
              <a:rPr lang="tr-TR" sz="2400" b="1" kern="0" spc="-5" dirty="0" smtClean="0">
                <a:solidFill>
                  <a:srgbClr val="FF0000"/>
                </a:solidFill>
              </a:rPr>
              <a:t>İŞLETMECİ KİMDİR</a:t>
            </a:r>
            <a:r>
              <a:rPr lang="tr-TR" sz="2400" b="1" kern="0" spc="-75" dirty="0" smtClean="0">
                <a:solidFill>
                  <a:srgbClr val="FF0000"/>
                </a:solidFill>
              </a:rPr>
              <a:t> </a:t>
            </a:r>
            <a:r>
              <a:rPr lang="tr-TR" sz="2400" b="1" kern="0" dirty="0" smtClean="0">
                <a:solidFill>
                  <a:srgbClr val="FF0000"/>
                </a:solidFill>
              </a:rPr>
              <a:t>?</a:t>
            </a:r>
            <a:endParaRPr lang="tr-TR" sz="2400" b="1" kern="0" dirty="0">
              <a:solidFill>
                <a:srgbClr val="FF0000"/>
              </a:solidFill>
            </a:endParaRPr>
          </a:p>
        </p:txBody>
      </p:sp>
      <p:sp>
        <p:nvSpPr>
          <p:cNvPr id="8"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497589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10815" y="1302766"/>
            <a:ext cx="4722368" cy="430887"/>
          </a:xfrm>
        </p:spPr>
        <p:txBody>
          <a:bodyPr/>
          <a:lstStyle/>
          <a:p>
            <a:r>
              <a:rPr lang="tr-TR" dirty="0" smtClean="0"/>
              <a:t>     </a:t>
            </a:r>
            <a:endParaRPr lang="tr-TR" dirty="0"/>
          </a:p>
        </p:txBody>
      </p:sp>
      <p:pic>
        <p:nvPicPr>
          <p:cNvPr id="5" name="Resim 4"/>
          <p:cNvPicPr>
            <a:picLocks noChangeAspect="1"/>
          </p:cNvPicPr>
          <p:nvPr/>
        </p:nvPicPr>
        <p:blipFill>
          <a:blip r:embed="rId2"/>
          <a:stretch>
            <a:fillRect/>
          </a:stretch>
        </p:blipFill>
        <p:spPr>
          <a:xfrm>
            <a:off x="485775" y="1055132"/>
            <a:ext cx="8172450" cy="5117068"/>
          </a:xfrm>
          <a:prstGeom prst="rect">
            <a:avLst/>
          </a:prstGeom>
        </p:spPr>
      </p:pic>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7"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1651167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72275" y="1143000"/>
            <a:ext cx="7999448" cy="5061155"/>
          </a:xfrm>
          <a:prstGeom prst="rect">
            <a:avLst/>
          </a:prstGeom>
        </p:spPr>
      </p:pic>
      <p:sp>
        <p:nvSpPr>
          <p:cNvPr id="5" name="Dikdörtgen 4"/>
          <p:cNvSpPr/>
          <p:nvPr/>
        </p:nvSpPr>
        <p:spPr>
          <a:xfrm>
            <a:off x="990600" y="588928"/>
            <a:ext cx="2435795" cy="369332"/>
          </a:xfrm>
          <a:prstGeom prst="rect">
            <a:avLst/>
          </a:prstGeom>
        </p:spPr>
        <p:txBody>
          <a:bodyPr wrap="none">
            <a:spAutoFit/>
          </a:bodyPr>
          <a:lstStyle/>
          <a:p>
            <a:pPr marL="12700">
              <a:lnSpc>
                <a:spcPct val="100000"/>
              </a:lnSpc>
              <a:spcBef>
                <a:spcPts val="105"/>
              </a:spcBef>
            </a:pPr>
            <a:r>
              <a:rPr lang="tr-TR" b="1" dirty="0">
                <a:solidFill>
                  <a:srgbClr val="C00000"/>
                </a:solidFill>
                <a:cs typeface="Calibri"/>
              </a:rPr>
              <a:t>BURSA İL MÜDÜRLÜĞÜ</a:t>
            </a:r>
          </a:p>
        </p:txBody>
      </p:sp>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3169354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95288" y="1628775"/>
            <a:ext cx="8353425" cy="2585323"/>
          </a:xfrm>
          <a:prstGeom prst="rect">
            <a:avLst/>
          </a:prstGeom>
          <a:noFill/>
        </p:spPr>
        <p:txBody>
          <a:bodyPr>
            <a:spAutoFit/>
          </a:bodyPr>
          <a:lstStyle/>
          <a:p>
            <a:pPr>
              <a:defRPr/>
            </a:pPr>
            <a:r>
              <a:rPr lang="tr-TR" dirty="0"/>
              <a:t>  </a:t>
            </a:r>
            <a:r>
              <a:rPr lang="tr-TR" u="sng" dirty="0"/>
              <a:t>7223 Sayılı kanunun </a:t>
            </a:r>
            <a:r>
              <a:rPr lang="tr-TR" u="sng" dirty="0" smtClean="0"/>
              <a:t>12. </a:t>
            </a:r>
            <a:r>
              <a:rPr lang="tr-TR" u="sng" dirty="0"/>
              <a:t>maddesinde </a:t>
            </a:r>
            <a:r>
              <a:rPr lang="tr-TR" u="sng" dirty="0" smtClean="0"/>
              <a:t>İzlenebilirlikten bahsetmektedir</a:t>
            </a:r>
            <a:r>
              <a:rPr lang="tr-TR" u="sng" dirty="0"/>
              <a:t>.</a:t>
            </a:r>
          </a:p>
          <a:p>
            <a:pPr marL="285750" indent="-285750">
              <a:buFont typeface="Wingdings" panose="05000000000000000000" pitchFamily="2" charset="2"/>
              <a:buChar char="Ø"/>
              <a:defRPr/>
            </a:pPr>
            <a:endParaRPr lang="tr-TR" dirty="0"/>
          </a:p>
          <a:p>
            <a:pPr marL="285750" indent="-285750">
              <a:buFont typeface="Wingdings" panose="05000000000000000000" pitchFamily="2" charset="2"/>
              <a:buChar char="Ø"/>
              <a:defRPr/>
            </a:pPr>
            <a:r>
              <a:rPr lang="tr-TR" dirty="0" smtClean="0"/>
              <a:t>İktisadi işletmeciler , tedarik zincirinde yer alan bir önceki ve varsa sonraki iktisadi işletmecinin ismi, ticaret unvanı veya markası ve irtibat bilgilerini ile ürünün takibini kolaylaştıracak diğer bilgilerin kaydını düzenli bir şekilde tutar , ürünü piyasaya arz ettikleri veya piyasada bulundurmaya başladıkları tarihten itibaren en az 10 yıl boyunca muhafaza eder ve yetkili kuruluşun talebi halinde sunarlar.</a:t>
            </a:r>
          </a:p>
          <a:p>
            <a:pPr marL="285750" indent="-285750">
              <a:buFont typeface="Wingdings" panose="05000000000000000000" pitchFamily="2" charset="2"/>
              <a:buChar char="Ø"/>
              <a:defRPr/>
            </a:pPr>
            <a:endParaRPr lang="tr-TR" dirty="0"/>
          </a:p>
          <a:p>
            <a:pPr>
              <a:defRPr/>
            </a:pPr>
            <a:endParaRPr lang="tr-TR" dirty="0" smtClean="0"/>
          </a:p>
        </p:txBody>
      </p:sp>
      <p:sp>
        <p:nvSpPr>
          <p:cNvPr id="2" name="Metin kutusu 1"/>
          <p:cNvSpPr txBox="1"/>
          <p:nvPr/>
        </p:nvSpPr>
        <p:spPr>
          <a:xfrm>
            <a:off x="1371600" y="990600"/>
            <a:ext cx="5486400" cy="369332"/>
          </a:xfrm>
          <a:prstGeom prst="rect">
            <a:avLst/>
          </a:prstGeom>
          <a:noFill/>
        </p:spPr>
        <p:txBody>
          <a:bodyPr wrap="square" rtlCol="0">
            <a:spAutoFit/>
          </a:bodyPr>
          <a:lstStyle/>
          <a:p>
            <a:pPr algn="ctr"/>
            <a:r>
              <a:rPr lang="tr-TR" b="1" dirty="0" smtClean="0">
                <a:solidFill>
                  <a:srgbClr val="C00000"/>
                </a:solidFill>
              </a:rPr>
              <a:t>İZLENEBİLİRLİK</a:t>
            </a:r>
            <a:endParaRPr lang="tr-TR" b="1" dirty="0">
              <a:solidFill>
                <a:srgbClr val="C0000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1272325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57400" y="762000"/>
            <a:ext cx="4722368" cy="430887"/>
          </a:xfrm>
        </p:spPr>
        <p:txBody>
          <a:bodyPr/>
          <a:lstStyle/>
          <a:p>
            <a:r>
              <a:rPr lang="tr-TR" dirty="0" smtClean="0"/>
              <a:t>      İDARİ PARA CEZALARI</a:t>
            </a:r>
            <a:endParaRPr lang="tr-TR" dirty="0"/>
          </a:p>
        </p:txBody>
      </p:sp>
      <p:pic>
        <p:nvPicPr>
          <p:cNvPr id="4" name="Resim 3"/>
          <p:cNvPicPr>
            <a:picLocks noChangeAspect="1"/>
          </p:cNvPicPr>
          <p:nvPr/>
        </p:nvPicPr>
        <p:blipFill>
          <a:blip r:embed="rId2"/>
          <a:stretch>
            <a:fillRect/>
          </a:stretch>
        </p:blipFill>
        <p:spPr>
          <a:xfrm>
            <a:off x="1219200" y="1192887"/>
            <a:ext cx="6553200" cy="5110481"/>
          </a:xfrm>
          <a:prstGeom prst="rect">
            <a:avLst/>
          </a:prstGeom>
        </p:spPr>
      </p:pic>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43662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81200" y="914400"/>
            <a:ext cx="5256785" cy="369332"/>
          </a:xfrm>
        </p:spPr>
        <p:txBody>
          <a:bodyPr/>
          <a:lstStyle/>
          <a:p>
            <a:r>
              <a:rPr lang="tr-TR" sz="2400" dirty="0" smtClean="0"/>
              <a:t>       İDARİ PARA CEZALARI</a:t>
            </a:r>
            <a:endParaRPr lang="tr-TR" sz="2400" dirty="0"/>
          </a:p>
        </p:txBody>
      </p:sp>
      <p:grpSp>
        <p:nvGrpSpPr>
          <p:cNvPr id="4" name="Grup 3"/>
          <p:cNvGrpSpPr/>
          <p:nvPr/>
        </p:nvGrpSpPr>
        <p:grpSpPr>
          <a:xfrm>
            <a:off x="850049" y="1874356"/>
            <a:ext cx="5598880" cy="716444"/>
            <a:chOff x="2501" y="1744"/>
            <a:chExt cx="2047110" cy="1341377"/>
          </a:xfrm>
          <a:solidFill>
            <a:srgbClr val="FF0000"/>
          </a:solidFill>
          <a:effectLst/>
        </p:grpSpPr>
        <p:sp>
          <p:nvSpPr>
            <p:cNvPr id="5" name="Yuvarlatılmış Dikdörtgen 4"/>
            <p:cNvSpPr/>
            <p:nvPr/>
          </p:nvSpPr>
          <p:spPr>
            <a:xfrm>
              <a:off x="2501" y="1744"/>
              <a:ext cx="2047110" cy="1341377"/>
            </a:xfrm>
            <a:prstGeom prst="roundRect">
              <a:avLst/>
            </a:prstGeom>
            <a:noFill/>
            <a:ln>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tr-TR" dirty="0"/>
            </a:p>
          </p:txBody>
        </p:sp>
        <p:sp>
          <p:nvSpPr>
            <p:cNvPr id="6" name="Yuvarlatılmış Dikdörtgen 4"/>
            <p:cNvSpPr txBox="1"/>
            <p:nvPr/>
          </p:nvSpPr>
          <p:spPr>
            <a:xfrm>
              <a:off x="67982" y="67225"/>
              <a:ext cx="1916148" cy="121041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1400" dirty="0">
                  <a:solidFill>
                    <a:schemeClr val="tx1"/>
                  </a:solidFill>
                  <a:latin typeface="+mj-lt"/>
                </a:rPr>
                <a:t>Teknik düzenlemelerin veya genel ürün güvenliği mevzuatının ürün güvenliğine ilişkin hükümlerine aykırı hareket edenlere</a:t>
              </a:r>
              <a:endParaRPr lang="tr-TR" b="1" kern="1200" dirty="0">
                <a:solidFill>
                  <a:schemeClr val="tx1"/>
                </a:solidFill>
                <a:latin typeface="+mj-lt"/>
                <a:cs typeface="Times New Roman" panose="02020603050405020304" pitchFamily="18" charset="0"/>
              </a:endParaRPr>
            </a:p>
          </p:txBody>
        </p:sp>
      </p:grpSp>
      <p:grpSp>
        <p:nvGrpSpPr>
          <p:cNvPr id="11" name="Grup 10"/>
          <p:cNvGrpSpPr/>
          <p:nvPr/>
        </p:nvGrpSpPr>
        <p:grpSpPr>
          <a:xfrm>
            <a:off x="806664" y="3238006"/>
            <a:ext cx="5589437" cy="614114"/>
            <a:chOff x="-2747" y="-236691"/>
            <a:chExt cx="2047110" cy="1341376"/>
          </a:xfrm>
          <a:noFill/>
          <a:effectLst/>
        </p:grpSpPr>
        <p:sp>
          <p:nvSpPr>
            <p:cNvPr id="12" name="Yuvarlatılmış Dikdörtgen 11"/>
            <p:cNvSpPr/>
            <p:nvPr/>
          </p:nvSpPr>
          <p:spPr>
            <a:xfrm>
              <a:off x="-2747" y="-236691"/>
              <a:ext cx="2047110" cy="1341376"/>
            </a:xfrm>
            <a:prstGeom prst="roundRect">
              <a:avLst/>
            </a:prstGeom>
            <a:grpFill/>
            <a:ln>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Yuvarlatılmış Dikdörtgen 4"/>
            <p:cNvSpPr txBox="1"/>
            <p:nvPr/>
          </p:nvSpPr>
          <p:spPr>
            <a:xfrm>
              <a:off x="38388" y="-150081"/>
              <a:ext cx="1976179" cy="121041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1400" dirty="0">
                  <a:solidFill>
                    <a:schemeClr val="tx1"/>
                  </a:solidFill>
                  <a:latin typeface="+mj-lt"/>
                </a:rPr>
                <a:t>Teknik dosyanın tanzimi, uygunluk değerlendirmenin yapılması/yaptırılması, uygunluk beyanının hazırlanması, uygunluk işaretinin ürüne iliştirilmesi hükümlerine uymama</a:t>
              </a:r>
              <a:endParaRPr lang="tr-TR" b="1" kern="1200" dirty="0">
                <a:solidFill>
                  <a:schemeClr val="tx1"/>
                </a:solidFill>
                <a:latin typeface="+mj-lt"/>
                <a:cs typeface="Times New Roman" panose="02020603050405020304" pitchFamily="18" charset="0"/>
              </a:endParaRPr>
            </a:p>
          </p:txBody>
        </p:sp>
      </p:grpSp>
      <p:grpSp>
        <p:nvGrpSpPr>
          <p:cNvPr id="14" name="Grup 13">
            <a:extLst>
              <a:ext uri="{FF2B5EF4-FFF2-40B4-BE49-F238E27FC236}">
                <a16:creationId xmlns:a16="http://schemas.microsoft.com/office/drawing/2014/main" id="{03F336FB-C9C6-47D8-87AE-2C7D4C676900}"/>
              </a:ext>
            </a:extLst>
          </p:cNvPr>
          <p:cNvGrpSpPr/>
          <p:nvPr/>
        </p:nvGrpSpPr>
        <p:grpSpPr>
          <a:xfrm>
            <a:off x="6448929" y="3250877"/>
            <a:ext cx="2333018" cy="581643"/>
            <a:chOff x="2049612" y="124784"/>
            <a:chExt cx="3070666" cy="1095296"/>
          </a:xfrm>
        </p:grpSpPr>
        <p:sp>
          <p:nvSpPr>
            <p:cNvPr id="15" name="Sağ Ok 16">
              <a:extLst>
                <a:ext uri="{FF2B5EF4-FFF2-40B4-BE49-F238E27FC236}">
                  <a16:creationId xmlns:a16="http://schemas.microsoft.com/office/drawing/2014/main" id="{8B8DA40D-0C2D-4311-BFC1-7210D9507211}"/>
                </a:ext>
              </a:extLst>
            </p:cNvPr>
            <p:cNvSpPr/>
            <p:nvPr/>
          </p:nvSpPr>
          <p:spPr>
            <a:xfrm>
              <a:off x="2049612" y="124784"/>
              <a:ext cx="3070666" cy="1095296"/>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Sağ Ok 4">
              <a:extLst>
                <a:ext uri="{FF2B5EF4-FFF2-40B4-BE49-F238E27FC236}">
                  <a16:creationId xmlns:a16="http://schemas.microsoft.com/office/drawing/2014/main" id="{8E8FCB68-FF23-41C1-A907-07330FBA68DD}"/>
                </a:ext>
              </a:extLst>
            </p:cNvPr>
            <p:cNvSpPr txBox="1"/>
            <p:nvPr/>
          </p:nvSpPr>
          <p:spPr>
            <a:xfrm>
              <a:off x="2188674" y="261696"/>
              <a:ext cx="2757340" cy="8214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1" algn="l" defTabSz="889000">
                <a:lnSpc>
                  <a:spcPct val="90000"/>
                </a:lnSpc>
                <a:spcBef>
                  <a:spcPct val="0"/>
                </a:spcBef>
                <a:spcAft>
                  <a:spcPct val="15000"/>
                </a:spcAft>
              </a:pPr>
              <a:r>
                <a:rPr lang="tr-TR" sz="1600" b="1" dirty="0" smtClean="0">
                  <a:solidFill>
                    <a:srgbClr val="1B2C57"/>
                  </a:solidFill>
                  <a:latin typeface="Times New Roman" panose="02020603050405020304" pitchFamily="18" charset="0"/>
                  <a:cs typeface="Times New Roman" panose="02020603050405020304" pitchFamily="18" charset="0"/>
                </a:rPr>
                <a:t>96.226</a:t>
              </a:r>
              <a:r>
                <a:rPr lang="en-US" sz="1600" b="1" kern="1200" dirty="0" smtClean="0">
                  <a:solidFill>
                    <a:srgbClr val="1B2C57"/>
                  </a:solidFill>
                  <a:latin typeface="Times New Roman" panose="02020603050405020304" pitchFamily="18" charset="0"/>
                  <a:cs typeface="Times New Roman" panose="02020603050405020304" pitchFamily="18" charset="0"/>
                </a:rPr>
                <a:t>– </a:t>
              </a:r>
              <a:r>
                <a:rPr lang="tr-TR" sz="1600" b="1" dirty="0" smtClean="0">
                  <a:solidFill>
                    <a:srgbClr val="1B2C57"/>
                  </a:solidFill>
                  <a:latin typeface="Times New Roman" panose="02020603050405020304" pitchFamily="18" charset="0"/>
                  <a:cs typeface="Times New Roman" panose="02020603050405020304" pitchFamily="18" charset="0"/>
                </a:rPr>
                <a:t>962.265</a:t>
              </a:r>
              <a:r>
                <a:rPr lang="tr-TR"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TL</a:t>
              </a:r>
              <a:endParaRPr lang="en-US" sz="1600" b="1" kern="1200" dirty="0">
                <a:latin typeface="Times New Roman" panose="02020603050405020304" pitchFamily="18" charset="0"/>
                <a:cs typeface="Times New Roman" panose="02020603050405020304" pitchFamily="18" charset="0"/>
              </a:endParaRPr>
            </a:p>
          </p:txBody>
        </p:sp>
      </p:grpSp>
      <p:grpSp>
        <p:nvGrpSpPr>
          <p:cNvPr id="17" name="Grup 16"/>
          <p:cNvGrpSpPr/>
          <p:nvPr/>
        </p:nvGrpSpPr>
        <p:grpSpPr>
          <a:xfrm>
            <a:off x="918979" y="4746251"/>
            <a:ext cx="5613171" cy="690443"/>
            <a:chOff x="2501" y="1744"/>
            <a:chExt cx="2047110" cy="1341377"/>
          </a:xfrm>
          <a:solidFill>
            <a:srgbClr val="FF0000"/>
          </a:solidFill>
          <a:effectLst/>
        </p:grpSpPr>
        <p:sp>
          <p:nvSpPr>
            <p:cNvPr id="18" name="Yuvarlatılmış Dikdörtgen 17"/>
            <p:cNvSpPr/>
            <p:nvPr/>
          </p:nvSpPr>
          <p:spPr>
            <a:xfrm>
              <a:off x="2501" y="1744"/>
              <a:ext cx="2047110" cy="1341377"/>
            </a:xfrm>
            <a:prstGeom prst="roundRect">
              <a:avLst/>
            </a:prstGeom>
            <a:noFill/>
            <a:ln>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Yuvarlatılmış Dikdörtgen 4"/>
            <p:cNvSpPr txBox="1"/>
            <p:nvPr/>
          </p:nvSpPr>
          <p:spPr>
            <a:xfrm>
              <a:off x="22320" y="67225"/>
              <a:ext cx="2005927" cy="121041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1400" dirty="0">
                  <a:solidFill>
                    <a:schemeClr val="tx1"/>
                  </a:solidFill>
                  <a:latin typeface="+mj-lt"/>
                </a:rPr>
                <a:t>Bir teknik düzenlemenin gerektirdiği ürünlere ilişkin her türlü uygunluk işareti ve belgesinin, test raporlarının ve diğer belgelerin gerçeğe aykırı şekilde düzenlenmesi, kullanılması, tahrif veya taklit edilmesi </a:t>
              </a:r>
              <a:endParaRPr lang="tr-TR" sz="1600" b="1" kern="1200" dirty="0">
                <a:solidFill>
                  <a:schemeClr val="tx1"/>
                </a:solidFill>
                <a:latin typeface="+mj-lt"/>
                <a:cs typeface="Times New Roman" panose="02020603050405020304" pitchFamily="18" charset="0"/>
              </a:endParaRPr>
            </a:p>
          </p:txBody>
        </p:sp>
      </p:grpSp>
      <p:grpSp>
        <p:nvGrpSpPr>
          <p:cNvPr id="20" name="Grup 19">
            <a:extLst>
              <a:ext uri="{FF2B5EF4-FFF2-40B4-BE49-F238E27FC236}">
                <a16:creationId xmlns:a16="http://schemas.microsoft.com/office/drawing/2014/main" id="{90E8D61D-3BFA-4909-9CE1-319CB1C4B8DD}"/>
              </a:ext>
            </a:extLst>
          </p:cNvPr>
          <p:cNvGrpSpPr/>
          <p:nvPr/>
        </p:nvGrpSpPr>
        <p:grpSpPr>
          <a:xfrm>
            <a:off x="6530372" y="4821346"/>
            <a:ext cx="2333018" cy="581643"/>
            <a:chOff x="2049612" y="124784"/>
            <a:chExt cx="3070666" cy="1095296"/>
          </a:xfrm>
        </p:grpSpPr>
        <p:sp>
          <p:nvSpPr>
            <p:cNvPr id="21" name="Sağ Ok 16">
              <a:extLst>
                <a:ext uri="{FF2B5EF4-FFF2-40B4-BE49-F238E27FC236}">
                  <a16:creationId xmlns:a16="http://schemas.microsoft.com/office/drawing/2014/main" id="{0B2B68A8-E417-4272-9E8E-D15374634B0B}"/>
                </a:ext>
              </a:extLst>
            </p:cNvPr>
            <p:cNvSpPr/>
            <p:nvPr/>
          </p:nvSpPr>
          <p:spPr>
            <a:xfrm>
              <a:off x="2049612" y="124784"/>
              <a:ext cx="3070666" cy="1095296"/>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Sağ Ok 4">
              <a:extLst>
                <a:ext uri="{FF2B5EF4-FFF2-40B4-BE49-F238E27FC236}">
                  <a16:creationId xmlns:a16="http://schemas.microsoft.com/office/drawing/2014/main" id="{D0B9D35A-FF7F-4ECA-BE06-1F70F172B6B6}"/>
                </a:ext>
              </a:extLst>
            </p:cNvPr>
            <p:cNvSpPr txBox="1"/>
            <p:nvPr/>
          </p:nvSpPr>
          <p:spPr>
            <a:xfrm>
              <a:off x="2188674" y="261696"/>
              <a:ext cx="2757340" cy="8214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1" algn="l" defTabSz="889000">
                <a:lnSpc>
                  <a:spcPct val="90000"/>
                </a:lnSpc>
                <a:spcBef>
                  <a:spcPct val="0"/>
                </a:spcBef>
                <a:spcAft>
                  <a:spcPct val="15000"/>
                </a:spcAft>
              </a:pPr>
              <a:r>
                <a:rPr lang="tr-TR" sz="1600" b="1" dirty="0" smtClean="0">
                  <a:solidFill>
                    <a:srgbClr val="1B2C57"/>
                  </a:solidFill>
                  <a:latin typeface="Times New Roman" panose="02020603050405020304" pitchFamily="18" charset="0"/>
                  <a:cs typeface="Times New Roman" panose="02020603050405020304" pitchFamily="18" charset="0"/>
                </a:rPr>
                <a:t>96.226</a:t>
              </a:r>
              <a:r>
                <a:rPr lang="en-US" sz="1600" b="1" kern="1200" dirty="0" smtClean="0">
                  <a:solidFill>
                    <a:srgbClr val="1B2C57"/>
                  </a:solidFill>
                  <a:latin typeface="Times New Roman" panose="02020603050405020304" pitchFamily="18" charset="0"/>
                  <a:cs typeface="Times New Roman" panose="02020603050405020304" pitchFamily="18" charset="0"/>
                </a:rPr>
                <a:t>– </a:t>
              </a:r>
              <a:r>
                <a:rPr lang="tr-TR" sz="1600" b="1" dirty="0" smtClean="0">
                  <a:solidFill>
                    <a:srgbClr val="1B2C57"/>
                  </a:solidFill>
                  <a:latin typeface="Times New Roman" panose="02020603050405020304" pitchFamily="18" charset="0"/>
                  <a:cs typeface="Times New Roman" panose="02020603050405020304" pitchFamily="18" charset="0"/>
                </a:rPr>
                <a:t>962.265</a:t>
              </a:r>
              <a:r>
                <a:rPr lang="tr-TR"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TL</a:t>
              </a:r>
              <a:endParaRPr lang="en-US" sz="1600" b="1" kern="1200" dirty="0">
                <a:latin typeface="Times New Roman" panose="02020603050405020304" pitchFamily="18" charset="0"/>
                <a:cs typeface="Times New Roman" panose="02020603050405020304" pitchFamily="18" charset="0"/>
              </a:endParaRPr>
            </a:p>
          </p:txBody>
        </p:sp>
      </p:grpSp>
      <p:grpSp>
        <p:nvGrpSpPr>
          <p:cNvPr id="23" name="Grup 22"/>
          <p:cNvGrpSpPr/>
          <p:nvPr/>
        </p:nvGrpSpPr>
        <p:grpSpPr>
          <a:xfrm>
            <a:off x="6473570" y="1948596"/>
            <a:ext cx="2333018" cy="581643"/>
            <a:chOff x="2049612" y="124784"/>
            <a:chExt cx="3070666" cy="1095296"/>
          </a:xfrm>
        </p:grpSpPr>
        <p:sp>
          <p:nvSpPr>
            <p:cNvPr id="24" name="Sağ Ok 23"/>
            <p:cNvSpPr/>
            <p:nvPr/>
          </p:nvSpPr>
          <p:spPr>
            <a:xfrm>
              <a:off x="2049612" y="124784"/>
              <a:ext cx="3070666" cy="1095296"/>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Sağ Ok 4"/>
            <p:cNvSpPr txBox="1"/>
            <p:nvPr/>
          </p:nvSpPr>
          <p:spPr>
            <a:xfrm>
              <a:off x="2188674" y="261696"/>
              <a:ext cx="2757340" cy="8214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1" algn="l" defTabSz="889000">
                <a:lnSpc>
                  <a:spcPct val="90000"/>
                </a:lnSpc>
                <a:spcBef>
                  <a:spcPct val="0"/>
                </a:spcBef>
                <a:spcAft>
                  <a:spcPct val="15000"/>
                </a:spcAft>
              </a:pPr>
              <a:r>
                <a:rPr lang="tr-TR" sz="1600" b="1" dirty="0" smtClean="0">
                  <a:solidFill>
                    <a:srgbClr val="1B2C57"/>
                  </a:solidFill>
                  <a:latin typeface="Times New Roman" panose="02020603050405020304" pitchFamily="18" charset="0"/>
                  <a:cs typeface="Times New Roman" panose="02020603050405020304" pitchFamily="18" charset="0"/>
                </a:rPr>
                <a:t>240.566</a:t>
              </a:r>
              <a:r>
                <a:rPr lang="en-US"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 </a:t>
              </a:r>
              <a:r>
                <a:rPr lang="tr-TR" sz="1600" b="1" dirty="0" smtClean="0">
                  <a:solidFill>
                    <a:srgbClr val="1B2C57"/>
                  </a:solidFill>
                  <a:latin typeface="Times New Roman" panose="02020603050405020304" pitchFamily="18" charset="0"/>
                  <a:cs typeface="Times New Roman" panose="02020603050405020304" pitchFamily="18" charset="0"/>
                </a:rPr>
                <a:t>2.405.655</a:t>
              </a:r>
              <a:r>
                <a:rPr lang="en-US"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TL</a:t>
              </a:r>
              <a:endParaRPr lang="en-US" sz="1600" b="1" kern="1200" dirty="0">
                <a:latin typeface="Times New Roman" panose="02020603050405020304" pitchFamily="18" charset="0"/>
                <a:cs typeface="Times New Roman" panose="02020603050405020304" pitchFamily="18" charset="0"/>
              </a:endParaRPr>
            </a:p>
          </p:txBody>
        </p:sp>
      </p:grpSp>
      <p:sp>
        <p:nvSpPr>
          <p:cNvPr id="2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27"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898003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CCB28A84-812D-455E-906E-F40A25CFF853}"/>
              </a:ext>
            </a:extLst>
          </p:cNvPr>
          <p:cNvGrpSpPr/>
          <p:nvPr/>
        </p:nvGrpSpPr>
        <p:grpSpPr>
          <a:xfrm>
            <a:off x="845327" y="1664629"/>
            <a:ext cx="5589437" cy="988687"/>
            <a:chOff x="-2747" y="-236691"/>
            <a:chExt cx="2047110" cy="1341376"/>
          </a:xfrm>
          <a:noFill/>
          <a:effectLst/>
        </p:grpSpPr>
        <p:sp>
          <p:nvSpPr>
            <p:cNvPr id="5" name="Yuvarlatılmış Dikdörtgen 32">
              <a:extLst>
                <a:ext uri="{FF2B5EF4-FFF2-40B4-BE49-F238E27FC236}">
                  <a16:creationId xmlns:a16="http://schemas.microsoft.com/office/drawing/2014/main" id="{B0F1A8DB-B29E-4BD5-8777-7CE40B997BAC}"/>
                </a:ext>
              </a:extLst>
            </p:cNvPr>
            <p:cNvSpPr/>
            <p:nvPr/>
          </p:nvSpPr>
          <p:spPr>
            <a:xfrm>
              <a:off x="-2747" y="-236691"/>
              <a:ext cx="2047110" cy="1341376"/>
            </a:xfrm>
            <a:prstGeom prst="roundRect">
              <a:avLst/>
            </a:prstGeom>
            <a:grpFill/>
            <a:ln>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Yuvarlatılmış Dikdörtgen 4">
              <a:extLst>
                <a:ext uri="{FF2B5EF4-FFF2-40B4-BE49-F238E27FC236}">
                  <a16:creationId xmlns:a16="http://schemas.microsoft.com/office/drawing/2014/main" id="{3FBA05E0-5201-412B-8BB3-09C0B0EB29FB}"/>
                </a:ext>
              </a:extLst>
            </p:cNvPr>
            <p:cNvSpPr txBox="1"/>
            <p:nvPr/>
          </p:nvSpPr>
          <p:spPr>
            <a:xfrm>
              <a:off x="38388" y="-150081"/>
              <a:ext cx="1976179" cy="121041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1400" b="0" i="0" dirty="0">
                  <a:solidFill>
                    <a:srgbClr val="000000"/>
                  </a:solidFill>
                  <a:effectLst/>
                  <a:latin typeface="+mj-lt"/>
                </a:rPr>
                <a:t>Ürüne, uygunluk işaretinin anlamı ve şekli hakkında üçüncü tarafları yanıltacak başka işaretler veya betimlemeler konulması. (Diğer her türlü işaret, ürüne ancak uygunluk işaretinin görünebilirliğini, okunabilirliğini ve anlamını bozmayacak şekilde konulabilir.)</a:t>
              </a:r>
              <a:endParaRPr lang="tr-TR" sz="1400" b="1" kern="1200" dirty="0">
                <a:solidFill>
                  <a:schemeClr val="tx1"/>
                </a:solidFill>
                <a:latin typeface="+mj-lt"/>
                <a:cs typeface="Times New Roman" panose="02020603050405020304" pitchFamily="18" charset="0"/>
              </a:endParaRPr>
            </a:p>
          </p:txBody>
        </p:sp>
      </p:grpSp>
      <p:grpSp>
        <p:nvGrpSpPr>
          <p:cNvPr id="7" name="Grup 6">
            <a:extLst>
              <a:ext uri="{FF2B5EF4-FFF2-40B4-BE49-F238E27FC236}">
                <a16:creationId xmlns:a16="http://schemas.microsoft.com/office/drawing/2014/main" id="{38D79CF0-0198-4D59-951F-90B5E200EB49}"/>
              </a:ext>
            </a:extLst>
          </p:cNvPr>
          <p:cNvGrpSpPr/>
          <p:nvPr/>
        </p:nvGrpSpPr>
        <p:grpSpPr>
          <a:xfrm>
            <a:off x="6434765" y="1883725"/>
            <a:ext cx="2333018" cy="581643"/>
            <a:chOff x="2049612" y="124784"/>
            <a:chExt cx="3070666" cy="1095296"/>
          </a:xfrm>
        </p:grpSpPr>
        <p:sp>
          <p:nvSpPr>
            <p:cNvPr id="8" name="Sağ Ok 16">
              <a:extLst>
                <a:ext uri="{FF2B5EF4-FFF2-40B4-BE49-F238E27FC236}">
                  <a16:creationId xmlns:a16="http://schemas.microsoft.com/office/drawing/2014/main" id="{109684FE-A702-4515-8697-B1858CB9115C}"/>
                </a:ext>
              </a:extLst>
            </p:cNvPr>
            <p:cNvSpPr/>
            <p:nvPr/>
          </p:nvSpPr>
          <p:spPr>
            <a:xfrm>
              <a:off x="2049612" y="124784"/>
              <a:ext cx="3070666" cy="1095296"/>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Sağ Ok 4">
              <a:extLst>
                <a:ext uri="{FF2B5EF4-FFF2-40B4-BE49-F238E27FC236}">
                  <a16:creationId xmlns:a16="http://schemas.microsoft.com/office/drawing/2014/main" id="{AF01BADD-567C-49A6-8C1B-61AA0FE5E7B3}"/>
                </a:ext>
              </a:extLst>
            </p:cNvPr>
            <p:cNvSpPr txBox="1"/>
            <p:nvPr/>
          </p:nvSpPr>
          <p:spPr>
            <a:xfrm>
              <a:off x="2188674" y="261696"/>
              <a:ext cx="2757340" cy="8214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1" algn="l" defTabSz="889000">
                <a:lnSpc>
                  <a:spcPct val="90000"/>
                </a:lnSpc>
                <a:spcBef>
                  <a:spcPct val="0"/>
                </a:spcBef>
                <a:spcAft>
                  <a:spcPct val="15000"/>
                </a:spcAft>
              </a:pPr>
              <a:r>
                <a:rPr lang="tr-TR" sz="1600" b="1" dirty="0" smtClean="0">
                  <a:solidFill>
                    <a:srgbClr val="1B2C57"/>
                  </a:solidFill>
                  <a:latin typeface="Times New Roman" panose="02020603050405020304" pitchFamily="18" charset="0"/>
                  <a:cs typeface="Times New Roman" panose="02020603050405020304" pitchFamily="18" charset="0"/>
                </a:rPr>
                <a:t>48.113</a:t>
              </a:r>
              <a:r>
                <a:rPr lang="en-US"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 </a:t>
              </a:r>
              <a:r>
                <a:rPr lang="tr-TR" sz="1600" b="1" dirty="0" smtClean="0">
                  <a:solidFill>
                    <a:srgbClr val="1B2C57"/>
                  </a:solidFill>
                  <a:latin typeface="Times New Roman" panose="02020603050405020304" pitchFamily="18" charset="0"/>
                  <a:cs typeface="Times New Roman" panose="02020603050405020304" pitchFamily="18" charset="0"/>
                </a:rPr>
                <a:t>481.132</a:t>
              </a:r>
              <a:r>
                <a:rPr lang="tr-TR"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TL</a:t>
              </a:r>
              <a:endParaRPr lang="en-US" sz="1600" b="1" kern="1200" dirty="0">
                <a:latin typeface="Times New Roman" panose="02020603050405020304" pitchFamily="18" charset="0"/>
                <a:cs typeface="Times New Roman" panose="02020603050405020304" pitchFamily="18" charset="0"/>
              </a:endParaRPr>
            </a:p>
          </p:txBody>
        </p:sp>
      </p:grpSp>
      <p:grpSp>
        <p:nvGrpSpPr>
          <p:cNvPr id="10" name="Grup 9">
            <a:extLst>
              <a:ext uri="{FF2B5EF4-FFF2-40B4-BE49-F238E27FC236}">
                <a16:creationId xmlns:a16="http://schemas.microsoft.com/office/drawing/2014/main" id="{6E19030D-9175-44F6-BC9D-9E046D90075C}"/>
              </a:ext>
            </a:extLst>
          </p:cNvPr>
          <p:cNvGrpSpPr/>
          <p:nvPr/>
        </p:nvGrpSpPr>
        <p:grpSpPr>
          <a:xfrm>
            <a:off x="845327" y="2910412"/>
            <a:ext cx="5589437" cy="988687"/>
            <a:chOff x="-2747" y="-236691"/>
            <a:chExt cx="2047110" cy="1341376"/>
          </a:xfrm>
          <a:noFill/>
          <a:effectLst/>
        </p:grpSpPr>
        <p:sp>
          <p:nvSpPr>
            <p:cNvPr id="11" name="Yuvarlatılmış Dikdörtgen 32">
              <a:extLst>
                <a:ext uri="{FF2B5EF4-FFF2-40B4-BE49-F238E27FC236}">
                  <a16:creationId xmlns:a16="http://schemas.microsoft.com/office/drawing/2014/main" id="{9A691109-DDC2-488F-B2B2-8C757C5185F2}"/>
                </a:ext>
              </a:extLst>
            </p:cNvPr>
            <p:cNvSpPr/>
            <p:nvPr/>
          </p:nvSpPr>
          <p:spPr>
            <a:xfrm>
              <a:off x="-2747" y="-236691"/>
              <a:ext cx="2047110" cy="1341376"/>
            </a:xfrm>
            <a:prstGeom prst="roundRect">
              <a:avLst/>
            </a:prstGeom>
            <a:grpFill/>
            <a:ln>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Yuvarlatılmış Dikdörtgen 4">
              <a:extLst>
                <a:ext uri="{FF2B5EF4-FFF2-40B4-BE49-F238E27FC236}">
                  <a16:creationId xmlns:a16="http://schemas.microsoft.com/office/drawing/2014/main" id="{50DD32A1-B6E2-4C3A-AD6F-E32C70403448}"/>
                </a:ext>
              </a:extLst>
            </p:cNvPr>
            <p:cNvSpPr txBox="1"/>
            <p:nvPr/>
          </p:nvSpPr>
          <p:spPr>
            <a:xfrm>
              <a:off x="38388" y="-150081"/>
              <a:ext cx="1976179" cy="121041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1400" b="0" dirty="0">
                  <a:solidFill>
                    <a:srgbClr val="000000"/>
                  </a:solidFill>
                  <a:effectLst/>
                  <a:latin typeface="+mj-lt"/>
                </a:rPr>
                <a:t>Faaliyetleri ile ilgili her türlü belge ve kaydı, teknik düzenlemede belirtilen süre, süre belirtilmediği durumlarda ise bu belge ve kayıtların düzenlendiği tarihten itibaren </a:t>
              </a:r>
              <a:r>
                <a:rPr lang="tr-TR" sz="1400" b="1" dirty="0">
                  <a:solidFill>
                    <a:srgbClr val="000000"/>
                  </a:solidFill>
                  <a:effectLst/>
                  <a:latin typeface="+mj-lt"/>
                </a:rPr>
                <a:t>en az on yıl boyunca</a:t>
              </a:r>
              <a:r>
                <a:rPr lang="tr-TR" sz="1400" b="0" dirty="0">
                  <a:solidFill>
                    <a:srgbClr val="000000"/>
                  </a:solidFill>
                  <a:effectLst/>
                  <a:latin typeface="+mj-lt"/>
                </a:rPr>
                <a:t> muhafaza etme ve yetkili kuruluşun talebi halinde sunma </a:t>
              </a:r>
              <a:r>
                <a:rPr lang="tr-TR" sz="1400" b="0" i="0" dirty="0">
                  <a:solidFill>
                    <a:srgbClr val="000000"/>
                  </a:solidFill>
                  <a:effectLst/>
                  <a:latin typeface="+mj-lt"/>
                </a:rPr>
                <a:t>hükümlerine uymama</a:t>
              </a:r>
              <a:endParaRPr lang="tr-TR" sz="1400" b="1" kern="1200" dirty="0">
                <a:solidFill>
                  <a:schemeClr val="tx1"/>
                </a:solidFill>
                <a:latin typeface="+mj-lt"/>
                <a:cs typeface="Times New Roman" panose="02020603050405020304" pitchFamily="18" charset="0"/>
              </a:endParaRPr>
            </a:p>
          </p:txBody>
        </p:sp>
      </p:grpSp>
      <p:grpSp>
        <p:nvGrpSpPr>
          <p:cNvPr id="13" name="Grup 12">
            <a:extLst>
              <a:ext uri="{FF2B5EF4-FFF2-40B4-BE49-F238E27FC236}">
                <a16:creationId xmlns:a16="http://schemas.microsoft.com/office/drawing/2014/main" id="{82EA1B84-8160-421C-91E9-F45390A11EC1}"/>
              </a:ext>
            </a:extLst>
          </p:cNvPr>
          <p:cNvGrpSpPr/>
          <p:nvPr/>
        </p:nvGrpSpPr>
        <p:grpSpPr>
          <a:xfrm>
            <a:off x="6428691" y="3129508"/>
            <a:ext cx="2333018" cy="581643"/>
            <a:chOff x="2049612" y="124784"/>
            <a:chExt cx="3070666" cy="1095296"/>
          </a:xfrm>
        </p:grpSpPr>
        <p:sp>
          <p:nvSpPr>
            <p:cNvPr id="14" name="Sağ Ok 16">
              <a:extLst>
                <a:ext uri="{FF2B5EF4-FFF2-40B4-BE49-F238E27FC236}">
                  <a16:creationId xmlns:a16="http://schemas.microsoft.com/office/drawing/2014/main" id="{35C512E2-C0C4-44E6-90F4-227B30927A1D}"/>
                </a:ext>
              </a:extLst>
            </p:cNvPr>
            <p:cNvSpPr/>
            <p:nvPr/>
          </p:nvSpPr>
          <p:spPr>
            <a:xfrm>
              <a:off x="2049612" y="124784"/>
              <a:ext cx="3070666" cy="1095296"/>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Sağ Ok 4">
              <a:extLst>
                <a:ext uri="{FF2B5EF4-FFF2-40B4-BE49-F238E27FC236}">
                  <a16:creationId xmlns:a16="http://schemas.microsoft.com/office/drawing/2014/main" id="{6E307E38-A888-446C-82CF-F01F730F5F86}"/>
                </a:ext>
              </a:extLst>
            </p:cNvPr>
            <p:cNvSpPr txBox="1"/>
            <p:nvPr/>
          </p:nvSpPr>
          <p:spPr>
            <a:xfrm>
              <a:off x="2188674" y="261696"/>
              <a:ext cx="2757340" cy="8214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1" algn="l" defTabSz="889000">
                <a:lnSpc>
                  <a:spcPct val="90000"/>
                </a:lnSpc>
                <a:spcBef>
                  <a:spcPct val="0"/>
                </a:spcBef>
                <a:spcAft>
                  <a:spcPct val="15000"/>
                </a:spcAft>
              </a:pPr>
              <a:r>
                <a:rPr lang="tr-TR" sz="1600" b="1" dirty="0" smtClean="0">
                  <a:solidFill>
                    <a:srgbClr val="1B2C57"/>
                  </a:solidFill>
                  <a:latin typeface="Times New Roman" panose="02020603050405020304" pitchFamily="18" charset="0"/>
                  <a:cs typeface="Times New Roman" panose="02020603050405020304" pitchFamily="18" charset="0"/>
                </a:rPr>
                <a:t>48.113</a:t>
              </a:r>
              <a:r>
                <a:rPr lang="en-US"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 </a:t>
              </a:r>
              <a:r>
                <a:rPr lang="tr-TR" sz="1600" b="1" dirty="0" smtClean="0">
                  <a:solidFill>
                    <a:srgbClr val="1B2C57"/>
                  </a:solidFill>
                  <a:latin typeface="Times New Roman" panose="02020603050405020304" pitchFamily="18" charset="0"/>
                  <a:cs typeface="Times New Roman" panose="02020603050405020304" pitchFamily="18" charset="0"/>
                </a:rPr>
                <a:t>481.132</a:t>
              </a:r>
              <a:r>
                <a:rPr lang="tr-TR" sz="1600" b="1" kern="1200" dirty="0" smtClean="0">
                  <a:solidFill>
                    <a:srgbClr val="1B2C57"/>
                  </a:solidFill>
                  <a:latin typeface="Times New Roman" panose="02020603050405020304" pitchFamily="18" charset="0"/>
                  <a:cs typeface="Times New Roman" panose="02020603050405020304" pitchFamily="18" charset="0"/>
                </a:rPr>
                <a:t> </a:t>
              </a:r>
              <a:r>
                <a:rPr lang="en-US" sz="1600" b="1" kern="1200" dirty="0">
                  <a:solidFill>
                    <a:srgbClr val="1B2C57"/>
                  </a:solidFill>
                  <a:latin typeface="Times New Roman" panose="02020603050405020304" pitchFamily="18" charset="0"/>
                  <a:cs typeface="Times New Roman" panose="02020603050405020304" pitchFamily="18" charset="0"/>
                </a:rPr>
                <a:t>TL</a:t>
              </a:r>
              <a:endParaRPr lang="en-US" sz="1600" b="1" kern="1200" dirty="0">
                <a:latin typeface="Times New Roman" panose="02020603050405020304" pitchFamily="18" charset="0"/>
                <a:cs typeface="Times New Roman" panose="02020603050405020304" pitchFamily="18" charset="0"/>
              </a:endParaRPr>
            </a:p>
          </p:txBody>
        </p:sp>
      </p:grpSp>
      <p:grpSp>
        <p:nvGrpSpPr>
          <p:cNvPr id="16" name="Grup 15">
            <a:extLst>
              <a:ext uri="{FF2B5EF4-FFF2-40B4-BE49-F238E27FC236}">
                <a16:creationId xmlns:a16="http://schemas.microsoft.com/office/drawing/2014/main" id="{73580E85-42D2-455F-8447-44DBF8B5F3D1}"/>
              </a:ext>
            </a:extLst>
          </p:cNvPr>
          <p:cNvGrpSpPr/>
          <p:nvPr/>
        </p:nvGrpSpPr>
        <p:grpSpPr>
          <a:xfrm>
            <a:off x="671107" y="4724400"/>
            <a:ext cx="7958200" cy="782303"/>
            <a:chOff x="2501" y="1744"/>
            <a:chExt cx="2047110" cy="1341377"/>
          </a:xfrm>
          <a:noFill/>
          <a:effectLst/>
        </p:grpSpPr>
        <p:sp>
          <p:nvSpPr>
            <p:cNvPr id="17" name="Yuvarlatılmış Dikdörtgen 29">
              <a:extLst>
                <a:ext uri="{FF2B5EF4-FFF2-40B4-BE49-F238E27FC236}">
                  <a16:creationId xmlns:a16="http://schemas.microsoft.com/office/drawing/2014/main" id="{B625249D-62BC-49B0-9478-F5B27B81FA11}"/>
                </a:ext>
              </a:extLst>
            </p:cNvPr>
            <p:cNvSpPr/>
            <p:nvPr/>
          </p:nvSpPr>
          <p:spPr>
            <a:xfrm>
              <a:off x="2501" y="1744"/>
              <a:ext cx="2047110" cy="1341377"/>
            </a:xfrm>
            <a:prstGeom prst="roundRect">
              <a:avLst/>
            </a:prstGeom>
            <a:grpFill/>
            <a:ln>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Yuvarlatılmış Dikdörtgen 4">
              <a:extLst>
                <a:ext uri="{FF2B5EF4-FFF2-40B4-BE49-F238E27FC236}">
                  <a16:creationId xmlns:a16="http://schemas.microsoft.com/office/drawing/2014/main" id="{C00A5FAD-6D29-4FA8-B176-0155F96AB661}"/>
                </a:ext>
              </a:extLst>
            </p:cNvPr>
            <p:cNvSpPr txBox="1"/>
            <p:nvPr/>
          </p:nvSpPr>
          <p:spPr>
            <a:xfrm>
              <a:off x="67982" y="67225"/>
              <a:ext cx="1963106" cy="121041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r>
                <a:rPr lang="tr-TR" altLang="tr-TR" sz="1600" dirty="0">
                  <a:solidFill>
                    <a:schemeClr val="tx1"/>
                  </a:solidFill>
                  <a:latin typeface="+mj-lt"/>
                </a:rPr>
                <a:t>İdari para cezaları, bu cezalara konu uygunsuzluğun  </a:t>
              </a:r>
              <a:r>
                <a:rPr lang="tr-TR" altLang="tr-TR" sz="1600" b="1" u="sng" dirty="0">
                  <a:solidFill>
                    <a:schemeClr val="tx1"/>
                  </a:solidFill>
                  <a:latin typeface="+mj-lt"/>
                </a:rPr>
                <a:t>2 yıl içinde</a:t>
              </a:r>
              <a:r>
                <a:rPr lang="tr-TR" altLang="tr-TR" sz="1600" b="1" dirty="0">
                  <a:solidFill>
                    <a:schemeClr val="tx1"/>
                  </a:solidFill>
                  <a:latin typeface="+mj-lt"/>
                </a:rPr>
                <a:t> </a:t>
              </a:r>
              <a:r>
                <a:rPr lang="tr-TR" altLang="tr-TR" sz="1600" dirty="0">
                  <a:solidFill>
                    <a:schemeClr val="tx1"/>
                  </a:solidFill>
                  <a:latin typeface="+mj-lt"/>
                </a:rPr>
                <a:t>tekrarı halinde, her tekrar için bir önceki idari para cezasının  </a:t>
              </a:r>
              <a:r>
                <a:rPr lang="tr-TR" altLang="tr-TR" sz="1600" b="1" u="sng" dirty="0">
                  <a:solidFill>
                    <a:schemeClr val="tx1"/>
                  </a:solidFill>
                  <a:latin typeface="+mj-lt"/>
                </a:rPr>
                <a:t>2 katı </a:t>
              </a:r>
              <a:r>
                <a:rPr lang="tr-TR" altLang="tr-TR" sz="1600" dirty="0">
                  <a:solidFill>
                    <a:schemeClr val="tx1"/>
                  </a:solidFill>
                  <a:latin typeface="+mj-lt"/>
                </a:rPr>
                <a:t>uygulanır.</a:t>
              </a:r>
              <a:endParaRPr lang="tr-TR" sz="1600" b="1" dirty="0">
                <a:solidFill>
                  <a:schemeClr val="tx1"/>
                </a:solidFill>
                <a:latin typeface="+mj-lt"/>
                <a:cs typeface="Times New Roman" panose="02020603050405020304" pitchFamily="18" charset="0"/>
              </a:endParaRPr>
            </a:p>
          </p:txBody>
        </p:sp>
      </p:grpSp>
      <p:sp>
        <p:nvSpPr>
          <p:cNvPr id="19" name="Unvan 1"/>
          <p:cNvSpPr>
            <a:spLocks noGrp="1"/>
          </p:cNvSpPr>
          <p:nvPr>
            <p:ph type="title"/>
          </p:nvPr>
        </p:nvSpPr>
        <p:spPr>
          <a:xfrm>
            <a:off x="1981200" y="914400"/>
            <a:ext cx="5256785" cy="369332"/>
          </a:xfrm>
        </p:spPr>
        <p:txBody>
          <a:bodyPr/>
          <a:lstStyle/>
          <a:p>
            <a:r>
              <a:rPr lang="tr-TR" sz="2400" dirty="0" smtClean="0"/>
              <a:t>         İDARİ PARA CEZALARI</a:t>
            </a:r>
            <a:endParaRPr lang="tr-TR" sz="2400" dirty="0"/>
          </a:p>
        </p:txBody>
      </p:sp>
      <p:sp>
        <p:nvSpPr>
          <p:cNvPr id="20"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21"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63524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533400" y="990600"/>
            <a:ext cx="8180628" cy="1477328"/>
          </a:xfrm>
        </p:spPr>
        <p:txBody>
          <a:bodyPr/>
          <a:lstStyle/>
          <a:p>
            <a:pPr algn="ctr"/>
            <a:r>
              <a:rPr lang="tr-TR" b="1" u="none" dirty="0" smtClean="0">
                <a:solidFill>
                  <a:srgbClr val="C00000"/>
                </a:solidFill>
              </a:rPr>
              <a:t>3.BÖLÜM</a:t>
            </a:r>
          </a:p>
          <a:p>
            <a:pPr algn="ctr"/>
            <a:endParaRPr lang="tr-TR" b="1" u="none" dirty="0">
              <a:solidFill>
                <a:srgbClr val="C00000"/>
              </a:solidFill>
            </a:endParaRPr>
          </a:p>
          <a:p>
            <a:pPr algn="ctr"/>
            <a:r>
              <a:rPr lang="tr-TR" b="1" u="none" dirty="0" smtClean="0">
                <a:solidFill>
                  <a:srgbClr val="C00000"/>
                </a:solidFill>
              </a:rPr>
              <a:t>YAPI MALZEMELERİNDE</a:t>
            </a:r>
          </a:p>
          <a:p>
            <a:pPr algn="ctr"/>
            <a:r>
              <a:rPr lang="tr-TR" b="1" u="none" dirty="0" smtClean="0">
                <a:solidFill>
                  <a:srgbClr val="C00000"/>
                </a:solidFill>
              </a:rPr>
              <a:t>PİYASA GÖZETİMİ VE DENETİMİ FAALİYETİ</a:t>
            </a:r>
          </a:p>
        </p:txBody>
      </p:sp>
      <p:pic>
        <p:nvPicPr>
          <p:cNvPr id="8" name="Picture 5" descr="\\192.168.200.148\pgd\filigran\13561363-insa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245" y="2804061"/>
            <a:ext cx="4264025"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92.168.200.148\pgd\filigran\DSCN2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2828643"/>
            <a:ext cx="216058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192.168.200.148\pgd\filigran\üründe ce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188" y="4505631"/>
            <a:ext cx="2212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5"/>
          <a:stretch>
            <a:fillRect/>
          </a:stretch>
        </p:blipFill>
        <p:spPr>
          <a:xfrm>
            <a:off x="280834" y="2863056"/>
            <a:ext cx="1852766" cy="3004344"/>
          </a:xfrm>
          <a:prstGeom prst="rect">
            <a:avLst/>
          </a:prstGeom>
        </p:spPr>
      </p:pic>
      <p:sp>
        <p:nvSpPr>
          <p:cNvPr id="11"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2"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38231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9922" y="715977"/>
            <a:ext cx="5304155" cy="998350"/>
          </a:xfrm>
          <a:prstGeom prst="rect">
            <a:avLst/>
          </a:prstGeom>
        </p:spPr>
        <p:txBody>
          <a:bodyPr vert="horz" wrap="square" lIns="0" tIns="13335" rIns="0" bIns="0" rtlCol="0">
            <a:spAutoFit/>
          </a:bodyPr>
          <a:lstStyle/>
          <a:p>
            <a:pPr marL="12700" marR="5080" algn="ctr">
              <a:lnSpc>
                <a:spcPct val="100000"/>
              </a:lnSpc>
              <a:spcBef>
                <a:spcPts val="105"/>
              </a:spcBef>
            </a:pPr>
            <a:r>
              <a:rPr lang="tr-TR" sz="3200" spc="-55" dirty="0" smtClean="0">
                <a:solidFill>
                  <a:srgbClr val="00B0F0"/>
                </a:solidFill>
              </a:rPr>
              <a:t/>
            </a:r>
            <a:br>
              <a:rPr lang="tr-TR" sz="3200" spc="-55" dirty="0" smtClean="0">
                <a:solidFill>
                  <a:srgbClr val="00B0F0"/>
                </a:solidFill>
              </a:rPr>
            </a:br>
            <a:endParaRPr sz="3200" dirty="0">
              <a:solidFill>
                <a:srgbClr val="00B0F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8" name="object 4"/>
          <p:cNvSpPr txBox="1"/>
          <p:nvPr/>
        </p:nvSpPr>
        <p:spPr>
          <a:xfrm>
            <a:off x="8353170" y="6451193"/>
            <a:ext cx="333630" cy="151323"/>
          </a:xfrm>
          <a:prstGeom prst="rect">
            <a:avLst/>
          </a:prstGeom>
        </p:spPr>
        <p:txBody>
          <a:bodyPr vert="horz" wrap="square" lIns="0" tIns="12700" rIns="0" bIns="0" rtlCol="0">
            <a:spAutoFit/>
          </a:bodyPr>
          <a:lstStyle/>
          <a:p>
            <a:pPr marL="12700">
              <a:lnSpc>
                <a:spcPct val="100000"/>
              </a:lnSpc>
              <a:spcBef>
                <a:spcPts val="100"/>
              </a:spcBef>
            </a:pPr>
            <a:r>
              <a:rPr lang="tr-TR" sz="900" dirty="0">
                <a:solidFill>
                  <a:srgbClr val="888888"/>
                </a:solidFill>
                <a:latin typeface="Calibri"/>
                <a:cs typeface="Calibri"/>
              </a:rPr>
              <a:t>2</a:t>
            </a:r>
            <a:endParaRPr sz="900" dirty="0">
              <a:latin typeface="Calibri"/>
              <a:cs typeface="Calibri"/>
            </a:endParaRPr>
          </a:p>
        </p:txBody>
      </p:sp>
      <p:sp>
        <p:nvSpPr>
          <p:cNvPr id="9" name="Metin kutusu 8"/>
          <p:cNvSpPr txBox="1">
            <a:spLocks noChangeArrowheads="1"/>
          </p:cNvSpPr>
          <p:nvPr/>
        </p:nvSpPr>
        <p:spPr bwMode="auto">
          <a:xfrm>
            <a:off x="2438400" y="888825"/>
            <a:ext cx="579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tr-TR" altLang="tr-TR" sz="3600" b="1" dirty="0" smtClean="0">
                <a:solidFill>
                  <a:srgbClr val="FF0000"/>
                </a:solidFill>
              </a:rPr>
              <a:t> YAPI MALZEMELERİNDE PGD </a:t>
            </a:r>
            <a:r>
              <a:rPr lang="tr-TR" altLang="tr-TR" sz="3600" b="1" dirty="0">
                <a:solidFill>
                  <a:srgbClr val="FF0000"/>
                </a:solidFill>
              </a:rPr>
              <a:t>NEDİR???</a:t>
            </a:r>
          </a:p>
        </p:txBody>
      </p:sp>
      <p:pic>
        <p:nvPicPr>
          <p:cNvPr id="10" name="Picture 2" descr="C:\Users\cuneyt.akin\Pictures\k_08161900_2012denetim.jpg"/>
          <p:cNvPicPr>
            <a:picLocks noChangeAspect="1" noChangeArrowheads="1"/>
          </p:cNvPicPr>
          <p:nvPr/>
        </p:nvPicPr>
        <p:blipFill>
          <a:blip r:embed="rId2"/>
          <a:srcRect/>
          <a:stretch>
            <a:fillRect/>
          </a:stretch>
        </p:blipFill>
        <p:spPr bwMode="auto">
          <a:xfrm>
            <a:off x="539750" y="2003425"/>
            <a:ext cx="3041650" cy="3178175"/>
          </a:xfrm>
          <a:prstGeom prst="rect">
            <a:avLst/>
          </a:prstGeom>
          <a:noFill/>
          <a:ln>
            <a:solidFill>
              <a:schemeClr val="bg1">
                <a:lumMod val="50000"/>
              </a:schemeClr>
            </a:solidFill>
          </a:ln>
        </p:spPr>
      </p:pic>
      <p:sp>
        <p:nvSpPr>
          <p:cNvPr id="7" name="Dikdörtgen 6"/>
          <p:cNvSpPr/>
          <p:nvPr/>
        </p:nvSpPr>
        <p:spPr>
          <a:xfrm>
            <a:off x="3947985" y="2097679"/>
            <a:ext cx="4572000" cy="3083921"/>
          </a:xfrm>
          <a:prstGeom prst="rect">
            <a:avLst/>
          </a:prstGeom>
        </p:spPr>
        <p:txBody>
          <a:bodyPr>
            <a:spAutoFit/>
          </a:bodyPr>
          <a:lstStyle/>
          <a:p>
            <a:pPr algn="just">
              <a:lnSpc>
                <a:spcPct val="90000"/>
              </a:lnSpc>
              <a:spcBef>
                <a:spcPct val="20000"/>
              </a:spcBef>
              <a:buClr>
                <a:schemeClr val="accent2"/>
              </a:buClr>
              <a:buSzPct val="80000"/>
            </a:pPr>
            <a:r>
              <a:rPr lang="tr-TR" altLang="tr-TR" sz="2400" dirty="0" smtClean="0"/>
              <a:t>PGD (Piyasa Gözetimi ve Denetimi); </a:t>
            </a:r>
            <a:r>
              <a:rPr lang="tr-TR" altLang="tr-TR" sz="2400" dirty="0"/>
              <a:t>Yapı malzemelerinin güvenli olup olmadığının denetlenmesi veya denetlettirilmesi, güvenli olmayan yapı malzemelerinin güvenli hale getirilmesinin temin edilmesi, gerektiğinde yaptırımların uygulanması faaliyetleri olarak tanımlanır</a:t>
            </a:r>
            <a:r>
              <a:rPr lang="tr-TR" altLang="tr-TR" dirty="0"/>
              <a:t>.</a:t>
            </a:r>
          </a:p>
        </p:txBody>
      </p:sp>
    </p:spTree>
    <p:extLst>
      <p:ext uri="{BB962C8B-B14F-4D97-AF65-F5344CB8AC3E}">
        <p14:creationId xmlns:p14="http://schemas.microsoft.com/office/powerpoint/2010/main" val="34756689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228600" y="1686263"/>
            <a:ext cx="8686800" cy="1107996"/>
          </a:xfrm>
        </p:spPr>
        <p:txBody>
          <a:bodyPr/>
          <a:lstStyle/>
          <a:p>
            <a:endParaRPr lang="tr-TR" dirty="0" smtClean="0"/>
          </a:p>
          <a:p>
            <a:endParaRPr lang="tr-TR" dirty="0"/>
          </a:p>
          <a:p>
            <a:endParaRPr lang="tr-TR" dirty="0"/>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7" name="object 4"/>
          <p:cNvSpPr txBox="1"/>
          <p:nvPr/>
        </p:nvSpPr>
        <p:spPr>
          <a:xfrm>
            <a:off x="8353170" y="6451193"/>
            <a:ext cx="333630" cy="151323"/>
          </a:xfrm>
          <a:prstGeom prst="rect">
            <a:avLst/>
          </a:prstGeom>
        </p:spPr>
        <p:txBody>
          <a:bodyPr vert="horz" wrap="square" lIns="0" tIns="12700" rIns="0" bIns="0" rtlCol="0">
            <a:spAutoFit/>
          </a:bodyPr>
          <a:lstStyle/>
          <a:p>
            <a:pPr marL="12700">
              <a:lnSpc>
                <a:spcPct val="100000"/>
              </a:lnSpc>
              <a:spcBef>
                <a:spcPts val="100"/>
              </a:spcBef>
            </a:pPr>
            <a:r>
              <a:rPr lang="tr-TR" sz="900" dirty="0">
                <a:solidFill>
                  <a:srgbClr val="888888"/>
                </a:solidFill>
                <a:latin typeface="Calibri"/>
                <a:cs typeface="Calibri"/>
              </a:rPr>
              <a:t>2</a:t>
            </a:r>
            <a:endParaRPr sz="900" dirty="0">
              <a:latin typeface="Calibri"/>
              <a:cs typeface="Calibri"/>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087" y="1371600"/>
            <a:ext cx="621982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5419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228600" y="1686263"/>
            <a:ext cx="8686800" cy="1107996"/>
          </a:xfrm>
        </p:spPr>
        <p:txBody>
          <a:bodyPr/>
          <a:lstStyle/>
          <a:p>
            <a:endParaRPr lang="tr-TR" dirty="0" smtClean="0"/>
          </a:p>
          <a:p>
            <a:endParaRPr lang="tr-TR" dirty="0"/>
          </a:p>
          <a:p>
            <a:endParaRPr lang="tr-TR" dirty="0"/>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7" name="object 4"/>
          <p:cNvSpPr txBox="1"/>
          <p:nvPr/>
        </p:nvSpPr>
        <p:spPr>
          <a:xfrm>
            <a:off x="8353170" y="6451193"/>
            <a:ext cx="333630" cy="151323"/>
          </a:xfrm>
          <a:prstGeom prst="rect">
            <a:avLst/>
          </a:prstGeom>
        </p:spPr>
        <p:txBody>
          <a:bodyPr vert="horz" wrap="square" lIns="0" tIns="12700" rIns="0" bIns="0" rtlCol="0">
            <a:spAutoFit/>
          </a:bodyPr>
          <a:lstStyle/>
          <a:p>
            <a:pPr marL="12700">
              <a:lnSpc>
                <a:spcPct val="100000"/>
              </a:lnSpc>
              <a:spcBef>
                <a:spcPts val="100"/>
              </a:spcBef>
            </a:pPr>
            <a:r>
              <a:rPr lang="tr-TR" sz="900" dirty="0">
                <a:solidFill>
                  <a:srgbClr val="888888"/>
                </a:solidFill>
                <a:latin typeface="Calibri"/>
                <a:cs typeface="Calibri"/>
              </a:rPr>
              <a:t>3</a:t>
            </a:r>
            <a:endParaRPr sz="900" dirty="0">
              <a:latin typeface="Calibri"/>
              <a:cs typeface="Calibri"/>
            </a:endParaRPr>
          </a:p>
        </p:txBody>
      </p:sp>
      <p:sp>
        <p:nvSpPr>
          <p:cNvPr id="10" name="Dikdörtgen 1"/>
          <p:cNvSpPr>
            <a:spLocks noChangeArrowheads="1"/>
          </p:cNvSpPr>
          <p:nvPr/>
        </p:nvSpPr>
        <p:spPr bwMode="auto">
          <a:xfrm>
            <a:off x="971550" y="1720850"/>
            <a:ext cx="734536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eaLnBrk="0" hangingPunct="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eaLnBrk="0" hangingPunct="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eaLnBrk="0" hangingPunct="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000" dirty="0" smtClean="0"/>
              <a:t>1.7223 Sayılı Ürün Güvenliği ve Teknik Düzenlemeler Kanunu            (12 Mart 2021 </a:t>
            </a:r>
            <a:r>
              <a:rPr lang="tr-TR" altLang="tr-TR" sz="2000" dirty="0"/>
              <a:t>tarihinde yürürlüğe girmiştir.)</a:t>
            </a:r>
          </a:p>
          <a:p>
            <a:pPr eaLnBrk="1" hangingPunct="1">
              <a:lnSpc>
                <a:spcPct val="100000"/>
              </a:lnSpc>
              <a:spcBef>
                <a:spcPct val="0"/>
              </a:spcBef>
              <a:buFontTx/>
              <a:buNone/>
            </a:pPr>
            <a:endParaRPr lang="tr-TR" altLang="tr-TR" sz="2000" dirty="0" smtClean="0"/>
          </a:p>
          <a:p>
            <a:pPr eaLnBrk="1" hangingPunct="1">
              <a:lnSpc>
                <a:spcPct val="100000"/>
              </a:lnSpc>
              <a:spcBef>
                <a:spcPct val="0"/>
              </a:spcBef>
              <a:buFontTx/>
              <a:buNone/>
            </a:pPr>
            <a:r>
              <a:rPr lang="tr-TR" altLang="tr-TR" sz="2000" dirty="0"/>
              <a:t>2</a:t>
            </a:r>
            <a:r>
              <a:rPr lang="tr-TR" altLang="tr-TR" sz="2000" dirty="0" smtClean="0"/>
              <a:t>.Yapı </a:t>
            </a:r>
            <a:r>
              <a:rPr lang="tr-TR" altLang="tr-TR" sz="2000" dirty="0"/>
              <a:t>Malzemeleri Yönetmeliği (01.01.2007) </a:t>
            </a:r>
          </a:p>
          <a:p>
            <a:pPr eaLnBrk="1" hangingPunct="1">
              <a:lnSpc>
                <a:spcPct val="100000"/>
              </a:lnSpc>
              <a:spcBef>
                <a:spcPct val="0"/>
              </a:spcBef>
              <a:buFontTx/>
              <a:buNone/>
            </a:pPr>
            <a:endParaRPr lang="tr-TR" altLang="tr-TR" sz="2000" dirty="0"/>
          </a:p>
          <a:p>
            <a:pPr eaLnBrk="1" hangingPunct="1">
              <a:lnSpc>
                <a:spcPct val="100000"/>
              </a:lnSpc>
              <a:spcBef>
                <a:spcPct val="0"/>
              </a:spcBef>
              <a:buFontTx/>
              <a:buNone/>
            </a:pPr>
            <a:r>
              <a:rPr lang="tr-TR" altLang="tr-TR" sz="2000" dirty="0" smtClean="0"/>
              <a:t>3.Yapı </a:t>
            </a:r>
            <a:r>
              <a:rPr lang="tr-TR" altLang="tr-TR" sz="2000" dirty="0"/>
              <a:t>Malzemelerinin Tabi Olacağı Kriterler Hakkında Yönetmelik (01.07.2010</a:t>
            </a:r>
            <a:r>
              <a:rPr lang="tr-TR" altLang="tr-TR" sz="2000" dirty="0" smtClean="0"/>
              <a:t>)</a:t>
            </a:r>
          </a:p>
          <a:p>
            <a:pPr eaLnBrk="1" hangingPunct="1">
              <a:lnSpc>
                <a:spcPct val="100000"/>
              </a:lnSpc>
              <a:spcBef>
                <a:spcPct val="0"/>
              </a:spcBef>
              <a:buFontTx/>
              <a:buNone/>
            </a:pPr>
            <a:r>
              <a:rPr lang="tr-TR" altLang="tr-TR" sz="2000" dirty="0"/>
              <a:t>4</a:t>
            </a:r>
            <a:r>
              <a:rPr lang="tr-TR" altLang="tr-TR" sz="2000" dirty="0" smtClean="0"/>
              <a:t>- Ürünlerin Piyasa Gözetimine Dair Çerçeve Yönetmelik (10.07.2021)</a:t>
            </a:r>
            <a:endParaRPr lang="tr-TR" altLang="tr-TR" sz="2000" dirty="0"/>
          </a:p>
          <a:p>
            <a:pPr eaLnBrk="1" hangingPunct="1">
              <a:lnSpc>
                <a:spcPct val="100000"/>
              </a:lnSpc>
              <a:spcBef>
                <a:spcPct val="0"/>
              </a:spcBef>
              <a:buFontTx/>
              <a:buNone/>
            </a:pPr>
            <a:endParaRPr lang="tr-TR" altLang="tr-TR" sz="2000" dirty="0"/>
          </a:p>
          <a:p>
            <a:pPr eaLnBrk="1" hangingPunct="1">
              <a:lnSpc>
                <a:spcPct val="100000"/>
              </a:lnSpc>
              <a:spcBef>
                <a:spcPct val="0"/>
              </a:spcBef>
              <a:buFontTx/>
              <a:buNone/>
            </a:pPr>
            <a:r>
              <a:rPr lang="tr-TR" altLang="tr-TR" sz="2000" dirty="0" smtClean="0"/>
              <a:t>5.Çevre, Şehircilik ve İklim Değişikliği Bakanlığı Yapı Malzemeleri Piyasa Gözetimi ve Denetimi Yönetmeliği</a:t>
            </a:r>
            <a:endParaRPr lang="tr-TR" altLang="tr-TR" sz="2000" dirty="0"/>
          </a:p>
          <a:p>
            <a:pPr eaLnBrk="1" hangingPunct="1">
              <a:lnSpc>
                <a:spcPct val="100000"/>
              </a:lnSpc>
              <a:spcBef>
                <a:spcPct val="0"/>
              </a:spcBef>
              <a:buFontTx/>
              <a:buNone/>
            </a:pPr>
            <a:endParaRPr lang="tr-TR" altLang="tr-TR" sz="2000" dirty="0"/>
          </a:p>
          <a:p>
            <a:pPr eaLnBrk="1" hangingPunct="1">
              <a:lnSpc>
                <a:spcPct val="100000"/>
              </a:lnSpc>
              <a:spcBef>
                <a:spcPct val="0"/>
              </a:spcBef>
              <a:buFontTx/>
              <a:buNone/>
            </a:pPr>
            <a:r>
              <a:rPr lang="tr-TR" altLang="tr-TR" sz="2000" dirty="0"/>
              <a:t>6-İlgili Genelgeler</a:t>
            </a:r>
          </a:p>
        </p:txBody>
      </p:sp>
      <p:sp>
        <p:nvSpPr>
          <p:cNvPr id="2" name="Metin kutusu 1"/>
          <p:cNvSpPr txBox="1"/>
          <p:nvPr/>
        </p:nvSpPr>
        <p:spPr>
          <a:xfrm>
            <a:off x="1981200" y="1219200"/>
            <a:ext cx="4800600" cy="461665"/>
          </a:xfrm>
          <a:prstGeom prst="rect">
            <a:avLst/>
          </a:prstGeom>
          <a:noFill/>
        </p:spPr>
        <p:txBody>
          <a:bodyPr wrap="square" rtlCol="0">
            <a:spAutoFit/>
          </a:bodyPr>
          <a:lstStyle/>
          <a:p>
            <a:pPr algn="ctr"/>
            <a:r>
              <a:rPr lang="tr-TR" sz="2400" b="1" dirty="0" smtClean="0">
                <a:solidFill>
                  <a:srgbClr val="FF0000"/>
                </a:solidFill>
              </a:rPr>
              <a:t>YASAL DAYANAKLAR</a:t>
            </a:r>
            <a:endParaRPr lang="tr-TR" sz="2400" b="1" dirty="0">
              <a:solidFill>
                <a:srgbClr val="FF0000"/>
              </a:solidFill>
            </a:endParaRPr>
          </a:p>
        </p:txBody>
      </p:sp>
    </p:spTree>
    <p:extLst>
      <p:ext uri="{BB962C8B-B14F-4D97-AF65-F5344CB8AC3E}">
        <p14:creationId xmlns:p14="http://schemas.microsoft.com/office/powerpoint/2010/main" val="96476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2000" y="1302766"/>
            <a:ext cx="7696199" cy="369332"/>
          </a:xfrm>
        </p:spPr>
        <p:txBody>
          <a:bodyPr/>
          <a:lstStyle/>
          <a:p>
            <a:pPr algn="ctr"/>
            <a:r>
              <a:rPr lang="tr-TR" sz="2400" dirty="0" smtClean="0"/>
              <a:t>  </a:t>
            </a:r>
            <a:r>
              <a:rPr lang="tr-TR" sz="2000" dirty="0" smtClean="0"/>
              <a:t>YAPI MALZEMELERİNDE UYGUNLUK TEYİT SİSTEMİ VE  SORUMLULAR</a:t>
            </a:r>
            <a:endParaRPr lang="tr-TR" sz="2000" dirty="0"/>
          </a:p>
        </p:txBody>
      </p:sp>
      <p:pic>
        <p:nvPicPr>
          <p:cNvPr id="4" name="object 4"/>
          <p:cNvPicPr/>
          <p:nvPr/>
        </p:nvPicPr>
        <p:blipFill>
          <a:blip r:embed="rId2" cstate="print"/>
          <a:stretch>
            <a:fillRect/>
          </a:stretch>
        </p:blipFill>
        <p:spPr>
          <a:xfrm>
            <a:off x="669554" y="2286000"/>
            <a:ext cx="7788644" cy="3976912"/>
          </a:xfrm>
          <a:prstGeom prst="rect">
            <a:avLst/>
          </a:prstGeom>
        </p:spPr>
      </p:pic>
      <p:sp>
        <p:nvSpPr>
          <p:cNvPr id="3" name="Dikdörtgen 2"/>
          <p:cNvSpPr/>
          <p:nvPr/>
        </p:nvSpPr>
        <p:spPr>
          <a:xfrm>
            <a:off x="776653" y="1672098"/>
            <a:ext cx="7681545" cy="369332"/>
          </a:xfrm>
          <a:prstGeom prst="rect">
            <a:avLst/>
          </a:prstGeom>
        </p:spPr>
        <p:txBody>
          <a:bodyPr wrap="square">
            <a:spAutoFit/>
          </a:bodyPr>
          <a:lstStyle/>
          <a:p>
            <a:pPr marL="966469" marR="5080" indent="-954405">
              <a:lnSpc>
                <a:spcPct val="100000"/>
              </a:lnSpc>
              <a:spcBef>
                <a:spcPts val="100"/>
              </a:spcBef>
            </a:pPr>
            <a:r>
              <a:rPr lang="tr-TR" b="1" spc="-10" dirty="0">
                <a:solidFill>
                  <a:srgbClr val="0070C0"/>
                </a:solidFill>
                <a:cs typeface="Calibri"/>
              </a:rPr>
              <a:t>Performans</a:t>
            </a:r>
            <a:r>
              <a:rPr lang="tr-TR" b="1" spc="-5" dirty="0">
                <a:solidFill>
                  <a:srgbClr val="0070C0"/>
                </a:solidFill>
                <a:cs typeface="Calibri"/>
              </a:rPr>
              <a:t> </a:t>
            </a:r>
            <a:r>
              <a:rPr lang="tr-TR" b="1" spc="-10" dirty="0" smtClean="0">
                <a:solidFill>
                  <a:srgbClr val="0070C0"/>
                </a:solidFill>
                <a:cs typeface="Calibri"/>
              </a:rPr>
              <a:t>Değişmezliğinin Değerlendirilmesi </a:t>
            </a:r>
            <a:r>
              <a:rPr lang="tr-TR" b="1" spc="-10" dirty="0">
                <a:solidFill>
                  <a:srgbClr val="0070C0"/>
                </a:solidFill>
                <a:cs typeface="Calibri"/>
              </a:rPr>
              <a:t>ve</a:t>
            </a:r>
            <a:r>
              <a:rPr lang="tr-TR" b="1" spc="10" dirty="0">
                <a:solidFill>
                  <a:srgbClr val="0070C0"/>
                </a:solidFill>
                <a:cs typeface="Calibri"/>
              </a:rPr>
              <a:t> </a:t>
            </a:r>
            <a:r>
              <a:rPr lang="tr-TR" b="1" spc="-5" dirty="0">
                <a:solidFill>
                  <a:srgbClr val="0070C0"/>
                </a:solidFill>
                <a:cs typeface="Calibri"/>
              </a:rPr>
              <a:t>Doğrulanması</a:t>
            </a:r>
            <a:r>
              <a:rPr lang="tr-TR" b="1" spc="30" dirty="0">
                <a:solidFill>
                  <a:srgbClr val="0070C0"/>
                </a:solidFill>
                <a:cs typeface="Calibri"/>
              </a:rPr>
              <a:t> </a:t>
            </a:r>
            <a:r>
              <a:rPr lang="tr-TR" b="1" spc="-10" dirty="0" smtClean="0">
                <a:solidFill>
                  <a:srgbClr val="0070C0"/>
                </a:solidFill>
                <a:cs typeface="Calibri"/>
              </a:rPr>
              <a:t>Sistemi (PDDD)</a:t>
            </a:r>
            <a:endParaRPr lang="tr-TR" dirty="0">
              <a:solidFill>
                <a:srgbClr val="0070C0"/>
              </a:solidFill>
            </a:endParaRPr>
          </a:p>
        </p:txBody>
      </p:sp>
      <p:sp>
        <p:nvSpPr>
          <p:cNvPr id="7"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8"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4139637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27538" y="1428750"/>
            <a:ext cx="8382000" cy="1419225"/>
          </a:xfrm>
          <a:prstGeom prst="rect">
            <a:avLst/>
          </a:prstGeom>
        </p:spPr>
      </p:pic>
      <p:pic>
        <p:nvPicPr>
          <p:cNvPr id="5" name="Resim 4"/>
          <p:cNvPicPr>
            <a:picLocks noChangeAspect="1"/>
          </p:cNvPicPr>
          <p:nvPr/>
        </p:nvPicPr>
        <p:blipFill>
          <a:blip r:embed="rId3"/>
          <a:stretch>
            <a:fillRect/>
          </a:stretch>
        </p:blipFill>
        <p:spPr>
          <a:xfrm>
            <a:off x="508488" y="3048000"/>
            <a:ext cx="8391525" cy="1323975"/>
          </a:xfrm>
          <a:prstGeom prst="rect">
            <a:avLst/>
          </a:prstGeom>
        </p:spPr>
      </p:pic>
      <p:pic>
        <p:nvPicPr>
          <p:cNvPr id="6" name="Resim 5"/>
          <p:cNvPicPr>
            <a:picLocks noChangeAspect="1"/>
          </p:cNvPicPr>
          <p:nvPr/>
        </p:nvPicPr>
        <p:blipFill>
          <a:blip r:embed="rId4"/>
          <a:stretch>
            <a:fillRect/>
          </a:stretch>
        </p:blipFill>
        <p:spPr>
          <a:xfrm>
            <a:off x="527538" y="4648200"/>
            <a:ext cx="8372475" cy="1409700"/>
          </a:xfrm>
          <a:prstGeom prst="rect">
            <a:avLst/>
          </a:prstGeom>
        </p:spPr>
      </p:pic>
      <p:sp>
        <p:nvSpPr>
          <p:cNvPr id="8"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9"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429767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pic>
        <p:nvPicPr>
          <p:cNvPr id="5" name="Resim 4"/>
          <p:cNvPicPr>
            <a:picLocks noChangeAspect="1"/>
          </p:cNvPicPr>
          <p:nvPr/>
        </p:nvPicPr>
        <p:blipFill>
          <a:blip r:embed="rId2"/>
          <a:stretch>
            <a:fillRect/>
          </a:stretch>
        </p:blipFill>
        <p:spPr>
          <a:xfrm>
            <a:off x="838200" y="1371600"/>
            <a:ext cx="7772400" cy="4724399"/>
          </a:xfrm>
          <a:prstGeom prst="rect">
            <a:avLst/>
          </a:prstGeom>
        </p:spPr>
      </p:pic>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2076978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14400" y="1066800"/>
            <a:ext cx="7467599" cy="5029200"/>
          </a:xfrm>
          <a:prstGeom prst="rect">
            <a:avLst/>
          </a:prstGeom>
        </p:spPr>
      </p:pic>
      <p:sp>
        <p:nvSpPr>
          <p:cNvPr id="3"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3062235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pic>
        <p:nvPicPr>
          <p:cNvPr id="6" name="Resim 5"/>
          <p:cNvPicPr>
            <a:picLocks noChangeAspect="1"/>
          </p:cNvPicPr>
          <p:nvPr/>
        </p:nvPicPr>
        <p:blipFill>
          <a:blip r:embed="rId2"/>
          <a:stretch>
            <a:fillRect/>
          </a:stretch>
        </p:blipFill>
        <p:spPr>
          <a:xfrm>
            <a:off x="953729" y="1066800"/>
            <a:ext cx="7123471" cy="4800600"/>
          </a:xfrm>
          <a:prstGeom prst="rect">
            <a:avLst/>
          </a:prstGeom>
        </p:spPr>
      </p:pic>
      <p:sp>
        <p:nvSpPr>
          <p:cNvPr id="4"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24214054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pic>
        <p:nvPicPr>
          <p:cNvPr id="5" name="Resim 4"/>
          <p:cNvPicPr>
            <a:picLocks noChangeAspect="1"/>
          </p:cNvPicPr>
          <p:nvPr/>
        </p:nvPicPr>
        <p:blipFill>
          <a:blip r:embed="rId2"/>
          <a:stretch>
            <a:fillRect/>
          </a:stretch>
        </p:blipFill>
        <p:spPr>
          <a:xfrm>
            <a:off x="762000" y="1143000"/>
            <a:ext cx="6934200" cy="4724400"/>
          </a:xfrm>
          <a:prstGeom prst="rect">
            <a:avLst/>
          </a:prstGeom>
        </p:spPr>
      </p:pic>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2596734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90600" y="1219200"/>
            <a:ext cx="7391400" cy="4800600"/>
          </a:xfrm>
          <a:prstGeom prst="rect">
            <a:avLst/>
          </a:prstGeom>
        </p:spPr>
      </p:pic>
      <p:sp>
        <p:nvSpPr>
          <p:cNvPr id="3"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55642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14400" y="990600"/>
            <a:ext cx="7467600" cy="5105400"/>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Tree>
    <p:extLst>
      <p:ext uri="{BB962C8B-B14F-4D97-AF65-F5344CB8AC3E}">
        <p14:creationId xmlns:p14="http://schemas.microsoft.com/office/powerpoint/2010/main" val="2817216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10815" y="1302766"/>
            <a:ext cx="4722368" cy="861774"/>
          </a:xfrm>
        </p:spPr>
        <p:txBody>
          <a:bodyPr/>
          <a:lstStyle/>
          <a:p>
            <a:r>
              <a:rPr lang="tr-TR" altLang="tr-TR" dirty="0"/>
              <a:t>Piyasa Gözetimi ve Denetimi</a:t>
            </a:r>
            <a:br>
              <a:rPr lang="tr-TR" altLang="tr-TR" dirty="0"/>
            </a:br>
            <a:endParaRPr lang="tr-TR" dirty="0"/>
          </a:p>
        </p:txBody>
      </p:sp>
      <p:sp>
        <p:nvSpPr>
          <p:cNvPr id="3" name="Metin Yer Tutucusu 2"/>
          <p:cNvSpPr>
            <a:spLocks noGrp="1"/>
          </p:cNvSpPr>
          <p:nvPr>
            <p:ph type="body" idx="1"/>
          </p:nvPr>
        </p:nvSpPr>
        <p:spPr>
          <a:xfrm>
            <a:off x="481685" y="1929765"/>
            <a:ext cx="8052715" cy="3693319"/>
          </a:xfrm>
        </p:spPr>
        <p:txBody>
          <a:bodyPr/>
          <a:lstStyle/>
          <a:p>
            <a:pPr marL="342900" indent="-342900">
              <a:buFont typeface="Wingdings" panose="05000000000000000000" pitchFamily="2" charset="2"/>
              <a:buChar char="q"/>
            </a:pPr>
            <a:r>
              <a:rPr lang="tr-TR" u="none" dirty="0" smtClean="0"/>
              <a:t>Kamu </a:t>
            </a:r>
            <a:r>
              <a:rPr lang="tr-TR" u="none" dirty="0"/>
              <a:t>sorumluluğunda, bağımsız ve tarafsız olarak yürütülür. </a:t>
            </a:r>
            <a:endParaRPr lang="tr-TR" u="none" dirty="0" smtClean="0"/>
          </a:p>
          <a:p>
            <a:pPr marL="342900" indent="-342900">
              <a:buFont typeface="Wingdings" panose="05000000000000000000" pitchFamily="2" charset="2"/>
              <a:buChar char="q"/>
            </a:pPr>
            <a:r>
              <a:rPr lang="tr-TR" u="none" dirty="0" smtClean="0"/>
              <a:t>Tüketicilerin </a:t>
            </a:r>
            <a:r>
              <a:rPr lang="tr-TR" u="none" dirty="0"/>
              <a:t>ve </a:t>
            </a:r>
            <a:r>
              <a:rPr lang="tr-TR" u="none" dirty="0" smtClean="0"/>
              <a:t>diğer </a:t>
            </a:r>
            <a:r>
              <a:rPr lang="tr-TR" u="none" dirty="0"/>
              <a:t>kullanıcıların sağlığını, can ve mal </a:t>
            </a:r>
            <a:r>
              <a:rPr lang="tr-TR" u="none" dirty="0" smtClean="0"/>
              <a:t>güvenliğini </a:t>
            </a:r>
            <a:r>
              <a:rPr lang="tr-TR" u="none" dirty="0"/>
              <a:t>korumak amacıyla yapılır. </a:t>
            </a:r>
            <a:endParaRPr lang="tr-TR" u="none" dirty="0" smtClean="0"/>
          </a:p>
          <a:p>
            <a:pPr marL="342900" indent="-342900">
              <a:buFont typeface="Wingdings" panose="05000000000000000000" pitchFamily="2" charset="2"/>
              <a:buChar char="q"/>
            </a:pPr>
            <a:r>
              <a:rPr lang="tr-TR" u="none" dirty="0" smtClean="0"/>
              <a:t>Yerli </a:t>
            </a:r>
            <a:r>
              <a:rPr lang="tr-TR" u="none" dirty="0"/>
              <a:t>veya </a:t>
            </a:r>
            <a:r>
              <a:rPr lang="tr-TR" u="none" dirty="0" smtClean="0"/>
              <a:t>ithal</a:t>
            </a:r>
            <a:r>
              <a:rPr lang="tr-TR" u="none" dirty="0"/>
              <a:t>, </a:t>
            </a:r>
            <a:r>
              <a:rPr lang="tr-TR" u="none" dirty="0" smtClean="0"/>
              <a:t>piyasaya </a:t>
            </a:r>
            <a:r>
              <a:rPr lang="tr-TR" u="none" dirty="0"/>
              <a:t>arz </a:t>
            </a:r>
            <a:r>
              <a:rPr lang="tr-TR" u="none" dirty="0" smtClean="0"/>
              <a:t>edilmiş </a:t>
            </a:r>
            <a:r>
              <a:rPr lang="tr-TR" u="none" dirty="0"/>
              <a:t>tüm yapı </a:t>
            </a:r>
            <a:r>
              <a:rPr lang="tr-TR" u="none" dirty="0" smtClean="0"/>
              <a:t>malzemelerini </a:t>
            </a:r>
            <a:r>
              <a:rPr lang="tr-TR" u="none" dirty="0"/>
              <a:t>kapsar. </a:t>
            </a:r>
            <a:endParaRPr lang="tr-TR" u="none" dirty="0" smtClean="0"/>
          </a:p>
          <a:p>
            <a:pPr marL="342900" indent="-342900">
              <a:buFont typeface="Wingdings" panose="05000000000000000000" pitchFamily="2" charset="2"/>
              <a:buChar char="q"/>
            </a:pPr>
            <a:r>
              <a:rPr lang="tr-TR" u="none" dirty="0" smtClean="0"/>
              <a:t>Ürünlerin ilgili </a:t>
            </a:r>
            <a:r>
              <a:rPr lang="tr-TR" u="none" dirty="0"/>
              <a:t>mevzuata uygunluğunun kontrolüdür. </a:t>
            </a:r>
            <a:endParaRPr lang="tr-TR" u="none" dirty="0" smtClean="0"/>
          </a:p>
          <a:p>
            <a:pPr marL="342900" indent="-342900">
              <a:buFont typeface="Wingdings" panose="05000000000000000000" pitchFamily="2" charset="2"/>
              <a:buChar char="q"/>
            </a:pPr>
            <a:r>
              <a:rPr lang="tr-TR" u="none" dirty="0" smtClean="0"/>
              <a:t>İktisadi </a:t>
            </a:r>
            <a:r>
              <a:rPr lang="tr-TR" u="none" dirty="0"/>
              <a:t>aktörler </a:t>
            </a:r>
            <a:r>
              <a:rPr lang="tr-TR" u="none" dirty="0" smtClean="0"/>
              <a:t>arasındaki </a:t>
            </a:r>
            <a:r>
              <a:rPr lang="tr-TR" u="none" dirty="0"/>
              <a:t>haksız </a:t>
            </a:r>
            <a:r>
              <a:rPr lang="tr-TR" u="none" dirty="0" smtClean="0"/>
              <a:t>rekabeti </a:t>
            </a:r>
            <a:r>
              <a:rPr lang="tr-TR" u="none" dirty="0"/>
              <a:t>önler. </a:t>
            </a:r>
            <a:endParaRPr lang="tr-TR" u="none" dirty="0" smtClean="0"/>
          </a:p>
          <a:p>
            <a:pPr marL="342900" indent="-342900">
              <a:buFont typeface="Wingdings" panose="05000000000000000000" pitchFamily="2" charset="2"/>
              <a:buChar char="q"/>
            </a:pPr>
            <a:r>
              <a:rPr lang="tr-TR" u="none" dirty="0" smtClean="0"/>
              <a:t>Yapı malzemelerinin </a:t>
            </a:r>
            <a:r>
              <a:rPr lang="tr-TR" u="none" dirty="0"/>
              <a:t>yüksek standartlara ulaşmasına </a:t>
            </a:r>
            <a:r>
              <a:rPr lang="tr-TR" u="none" dirty="0" smtClean="0"/>
              <a:t>hizmet </a:t>
            </a:r>
            <a:r>
              <a:rPr lang="tr-TR" u="none" dirty="0"/>
              <a:t>eder, Türk </a:t>
            </a:r>
            <a:r>
              <a:rPr lang="tr-TR" u="none" dirty="0" smtClean="0"/>
              <a:t>ürünlerinin </a:t>
            </a:r>
            <a:r>
              <a:rPr lang="tr-TR" u="none" dirty="0"/>
              <a:t>yurt </a:t>
            </a:r>
            <a:r>
              <a:rPr lang="tr-TR" u="none" dirty="0" smtClean="0"/>
              <a:t>dışındaki imajını </a:t>
            </a:r>
            <a:r>
              <a:rPr lang="tr-TR" u="none" dirty="0"/>
              <a:t>ve rekabet gücünü artırır</a:t>
            </a:r>
          </a:p>
        </p:txBody>
      </p:sp>
      <p:pic>
        <p:nvPicPr>
          <p:cNvPr id="4" name="Picture 4" descr="\\192.168.200.148\pgd\filigran\2009_10_31_193_denetim.jpg"/>
          <p:cNvPicPr>
            <a:picLocks noChangeAspect="1" noChangeArrowheads="1"/>
          </p:cNvPicPr>
          <p:nvPr/>
        </p:nvPicPr>
        <p:blipFill>
          <a:blip r:embed="rId2"/>
          <a:srcRect/>
          <a:stretch>
            <a:fillRect/>
          </a:stretch>
        </p:blipFill>
        <p:spPr bwMode="auto">
          <a:xfrm>
            <a:off x="6694632" y="533400"/>
            <a:ext cx="1943100" cy="1283819"/>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1186289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990600" y="588928"/>
            <a:ext cx="2435795" cy="369332"/>
          </a:xfrm>
          <a:prstGeom prst="rect">
            <a:avLst/>
          </a:prstGeom>
        </p:spPr>
        <p:txBody>
          <a:bodyPr wrap="none">
            <a:spAutoFit/>
          </a:bodyPr>
          <a:lstStyle/>
          <a:p>
            <a:pPr marL="12700">
              <a:lnSpc>
                <a:spcPct val="100000"/>
              </a:lnSpc>
              <a:spcBef>
                <a:spcPts val="105"/>
              </a:spcBef>
            </a:pPr>
            <a:r>
              <a:rPr lang="tr-TR" b="1" dirty="0">
                <a:solidFill>
                  <a:srgbClr val="C00000"/>
                </a:solidFill>
                <a:cs typeface="Calibri"/>
              </a:rPr>
              <a:t>BURSA İL MÜDÜRLÜĞÜ</a:t>
            </a:r>
          </a:p>
        </p:txBody>
      </p:sp>
      <p:pic>
        <p:nvPicPr>
          <p:cNvPr id="6" name="Resim 5"/>
          <p:cNvPicPr>
            <a:picLocks noChangeAspect="1"/>
          </p:cNvPicPr>
          <p:nvPr/>
        </p:nvPicPr>
        <p:blipFill>
          <a:blip r:embed="rId2"/>
          <a:stretch>
            <a:fillRect/>
          </a:stretch>
        </p:blipFill>
        <p:spPr>
          <a:xfrm>
            <a:off x="609601" y="1219200"/>
            <a:ext cx="7924800" cy="5105400"/>
          </a:xfrm>
          <a:prstGeom prst="rect">
            <a:avLst/>
          </a:prstGeom>
        </p:spPr>
      </p:pic>
      <p:sp>
        <p:nvSpPr>
          <p:cNvPr id="7" name="Metin kutusu 6"/>
          <p:cNvSpPr txBox="1"/>
          <p:nvPr/>
        </p:nvSpPr>
        <p:spPr>
          <a:xfrm>
            <a:off x="914400" y="958260"/>
            <a:ext cx="7315200" cy="369332"/>
          </a:xfrm>
          <a:prstGeom prst="rect">
            <a:avLst/>
          </a:prstGeom>
          <a:noFill/>
        </p:spPr>
        <p:txBody>
          <a:bodyPr wrap="square" rtlCol="0">
            <a:spAutoFit/>
          </a:bodyPr>
          <a:lstStyle/>
          <a:p>
            <a:r>
              <a:rPr lang="tr-TR" b="1" dirty="0" smtClean="0">
                <a:solidFill>
                  <a:srgbClr val="C00000"/>
                </a:solidFill>
              </a:rPr>
              <a:t>YAPILARIMIZDA SIKLIKLA KULLANILAN MALZEMELERİN  İŞARETLEMELERİ</a:t>
            </a:r>
            <a:endParaRPr lang="tr-TR" b="1" dirty="0">
              <a:solidFill>
                <a:srgbClr val="C00000"/>
              </a:solidFill>
            </a:endParaRPr>
          </a:p>
        </p:txBody>
      </p:sp>
      <p:sp>
        <p:nvSpPr>
          <p:cNvPr id="8"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607460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1685" y="990600"/>
            <a:ext cx="8433715" cy="738664"/>
          </a:xfrm>
        </p:spPr>
        <p:txBody>
          <a:bodyPr/>
          <a:lstStyle/>
          <a:p>
            <a:pPr algn="ctr"/>
            <a:r>
              <a:rPr lang="tr-TR" dirty="0" smtClean="0"/>
              <a:t> </a:t>
            </a:r>
            <a:r>
              <a:rPr lang="tr-TR" sz="2000" dirty="0" smtClean="0"/>
              <a:t>FABRİKA ÜRETİMİ VE KONTROLÜ DÖKÜMANLARI                               (İMALATCININ SORUMLULUĞUNDA)</a:t>
            </a:r>
            <a:endParaRPr lang="tr-TR" sz="2000" dirty="0"/>
          </a:p>
        </p:txBody>
      </p:sp>
      <p:sp>
        <p:nvSpPr>
          <p:cNvPr id="3" name="Metin Yer Tutucusu 2"/>
          <p:cNvSpPr>
            <a:spLocks noGrp="1"/>
          </p:cNvSpPr>
          <p:nvPr>
            <p:ph type="body" idx="1"/>
          </p:nvPr>
        </p:nvSpPr>
        <p:spPr>
          <a:xfrm>
            <a:off x="481685" y="1600200"/>
            <a:ext cx="8180628" cy="4893647"/>
          </a:xfrm>
        </p:spPr>
        <p:txBody>
          <a:bodyPr/>
          <a:lstStyle/>
          <a:p>
            <a:pPr marL="342900" indent="-342900">
              <a:buFont typeface="Wingdings" panose="05000000000000000000" pitchFamily="2" charset="2"/>
              <a:buChar char="q"/>
            </a:pPr>
            <a:r>
              <a:rPr lang="tr-TR" dirty="0" smtClean="0"/>
              <a:t> </a:t>
            </a:r>
            <a:r>
              <a:rPr lang="tr-TR" sz="1800" dirty="0" smtClean="0">
                <a:solidFill>
                  <a:srgbClr val="FF0000"/>
                </a:solidFill>
              </a:rPr>
              <a:t>ORGANİZASYON</a:t>
            </a:r>
          </a:p>
          <a:p>
            <a:r>
              <a:rPr lang="tr-TR" sz="1800" u="none" dirty="0" smtClean="0">
                <a:solidFill>
                  <a:srgbClr val="FF0000"/>
                </a:solidFill>
              </a:rPr>
              <a:t>a)Sorumluluk ve yetki: </a:t>
            </a:r>
            <a:r>
              <a:rPr lang="tr-TR" sz="1800" u="none" dirty="0"/>
              <a:t>Kaliteyi etkileyen işleri idare eden, yapan ve kontrol eden tüm personel arasındaki sorumluluk, yetki ve </a:t>
            </a:r>
            <a:r>
              <a:rPr lang="tr-TR" sz="1800" u="none" dirty="0" smtClean="0"/>
              <a:t>ilişkilerin tanımlanması tarif edilmesi.</a:t>
            </a:r>
          </a:p>
          <a:p>
            <a:r>
              <a:rPr lang="tr-TR" sz="1800" u="none" dirty="0" smtClean="0">
                <a:solidFill>
                  <a:srgbClr val="FF0000"/>
                </a:solidFill>
              </a:rPr>
              <a:t>b)</a:t>
            </a:r>
            <a:r>
              <a:rPr lang="tr-TR" sz="1800" u="none" dirty="0"/>
              <a:t> </a:t>
            </a:r>
            <a:r>
              <a:rPr lang="tr-TR" sz="1800" u="none" dirty="0">
                <a:solidFill>
                  <a:srgbClr val="FF0000"/>
                </a:solidFill>
              </a:rPr>
              <a:t>Fabrika üretim kontrolü için yönetim </a:t>
            </a:r>
            <a:r>
              <a:rPr lang="tr-TR" sz="1800" u="none" dirty="0" err="1" smtClean="0">
                <a:solidFill>
                  <a:srgbClr val="FF0000"/>
                </a:solidFill>
              </a:rPr>
              <a:t>temsilcisi:</a:t>
            </a:r>
            <a:r>
              <a:rPr lang="tr-TR" sz="1800" u="none" dirty="0" err="1"/>
              <a:t>Üretici</a:t>
            </a:r>
            <a:r>
              <a:rPr lang="tr-TR" sz="1800" u="none" dirty="0"/>
              <a:t>, her bir agrega üretim tesisi için, </a:t>
            </a:r>
            <a:r>
              <a:rPr lang="tr-TR" sz="1800" u="none" dirty="0" smtClean="0"/>
              <a:t>standartta belirtilen </a:t>
            </a:r>
            <a:r>
              <a:rPr lang="tr-TR" sz="1800" u="none" dirty="0"/>
              <a:t>hususların uygulanmasını ve devam etmesini sağlamak amacıyla, uygun yetkilere sahip bir kişiyi atamalıdır. </a:t>
            </a:r>
            <a:endParaRPr lang="tr-TR" sz="1800" u="none" dirty="0" smtClean="0"/>
          </a:p>
          <a:p>
            <a:r>
              <a:rPr lang="tr-TR" sz="1800" u="sng" dirty="0" smtClean="0">
                <a:solidFill>
                  <a:srgbClr val="FF0000"/>
                </a:solidFill>
              </a:rPr>
              <a:t>c)Yönetimin </a:t>
            </a:r>
            <a:r>
              <a:rPr lang="tr-TR" sz="1800" u="sng" dirty="0">
                <a:solidFill>
                  <a:srgbClr val="FF0000"/>
                </a:solidFill>
              </a:rPr>
              <a:t>gözden </a:t>
            </a:r>
            <a:r>
              <a:rPr lang="tr-TR" sz="1800" u="sng" dirty="0" err="1" smtClean="0">
                <a:solidFill>
                  <a:srgbClr val="FF0000"/>
                </a:solidFill>
              </a:rPr>
              <a:t>geçirmesi:</a:t>
            </a:r>
            <a:r>
              <a:rPr lang="tr-TR" sz="1800" u="sng" dirty="0" err="1" smtClean="0"/>
              <a:t>Standartda</a:t>
            </a:r>
            <a:r>
              <a:rPr lang="tr-TR" sz="1800" u="sng" dirty="0" smtClean="0"/>
              <a:t> belirtilen </a:t>
            </a:r>
            <a:r>
              <a:rPr lang="tr-TR" sz="1800" u="sng" dirty="0"/>
              <a:t>hususların yerine getirilmesi amacıyla kabul edilmiş olan fabrika üretim kontrol sistemi, sistemin uygunluğunun ve etkinliğinin sürekli olarak temin edilmesi amacıyla, yönetim tarafından uygun aralıklarla denetlenmeli ve gözden geçirilmelidir. Bu gözden geçirmelerle ilgili kayıtlar tutulmalıdır</a:t>
            </a:r>
            <a:r>
              <a:rPr lang="tr-TR" sz="1800" u="sng" dirty="0" smtClean="0"/>
              <a:t>.</a:t>
            </a:r>
          </a:p>
          <a:p>
            <a:r>
              <a:rPr lang="tr-TR" sz="1800" dirty="0" smtClean="0">
                <a:solidFill>
                  <a:srgbClr val="FF0000"/>
                </a:solidFill>
              </a:rPr>
              <a:t> </a:t>
            </a:r>
            <a:r>
              <a:rPr lang="tr-TR" sz="1800" dirty="0">
                <a:solidFill>
                  <a:srgbClr val="FF0000"/>
                </a:solidFill>
              </a:rPr>
              <a:t>ÜRETİM </a:t>
            </a:r>
            <a:r>
              <a:rPr lang="tr-TR" sz="1800" dirty="0" smtClean="0">
                <a:solidFill>
                  <a:srgbClr val="FF0000"/>
                </a:solidFill>
              </a:rPr>
              <a:t>YÖNTEMİ</a:t>
            </a:r>
          </a:p>
          <a:p>
            <a:pPr marL="342900" indent="-342900">
              <a:buAutoNum type="alphaLcParenR"/>
            </a:pPr>
            <a:r>
              <a:rPr lang="tr-TR" sz="1800" u="sng" dirty="0" smtClean="0"/>
              <a:t>Malzemelerin </a:t>
            </a:r>
            <a:r>
              <a:rPr lang="tr-TR" sz="1800" u="sng" dirty="0"/>
              <a:t>Belirlenmesi ve </a:t>
            </a:r>
            <a:r>
              <a:rPr lang="tr-TR" sz="1800" u="sng" dirty="0" smtClean="0"/>
              <a:t>Kontrolü</a:t>
            </a:r>
          </a:p>
          <a:p>
            <a:pPr marL="342900" indent="-342900">
              <a:buAutoNum type="alphaLcParenR"/>
            </a:pPr>
            <a:r>
              <a:rPr lang="tr-TR" sz="1800" u="sng" dirty="0"/>
              <a:t>Tehlikeli Malzemelerin Belirlenmesi ve Kontrolü </a:t>
            </a:r>
            <a:endParaRPr lang="tr-TR" sz="1800" u="sng" dirty="0" smtClean="0"/>
          </a:p>
          <a:p>
            <a:pPr marL="342900" indent="-342900">
              <a:buAutoNum type="alphaLcParenR"/>
            </a:pPr>
            <a:r>
              <a:rPr lang="tr-TR" sz="1800" u="sng" dirty="0"/>
              <a:t>Stoklama </a:t>
            </a:r>
            <a:endParaRPr lang="tr-TR" sz="1800" u="sng" dirty="0" smtClean="0"/>
          </a:p>
          <a:p>
            <a:pPr marL="342900" indent="-342900">
              <a:buAutoNum type="alphaLcParenR"/>
            </a:pPr>
            <a:r>
              <a:rPr lang="tr-TR" sz="1800" u="sng" dirty="0"/>
              <a:t>Malzemenin Özelliklerinin </a:t>
            </a:r>
            <a:r>
              <a:rPr lang="tr-TR" sz="1800" u="sng" dirty="0" smtClean="0"/>
              <a:t>Bozulması</a:t>
            </a:r>
          </a:p>
          <a:p>
            <a:pPr marL="342900" indent="-342900">
              <a:buAutoNum type="alphaLcParenR"/>
            </a:pPr>
            <a:r>
              <a:rPr lang="tr-TR" sz="1800" u="sng" dirty="0"/>
              <a:t>Ürünün </a:t>
            </a:r>
            <a:r>
              <a:rPr lang="tr-TR" sz="1800" u="sng" dirty="0" err="1"/>
              <a:t>Belirlenebilirliği</a:t>
            </a:r>
            <a:endParaRPr lang="tr-TR" sz="1800" u="sng" dirty="0">
              <a:solidFill>
                <a:srgbClr val="FF0000"/>
              </a:solidFill>
            </a:endParaRPr>
          </a:p>
          <a:p>
            <a:endParaRPr lang="tr-TR" sz="1800" u="sng" dirty="0">
              <a:solidFill>
                <a:srgbClr val="FF0000"/>
              </a:solidFill>
            </a:endParaRPr>
          </a:p>
        </p:txBody>
      </p:sp>
      <p:sp>
        <p:nvSpPr>
          <p:cNvPr id="4" name="Dikdörtgen 3"/>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3803215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533400" y="1981200"/>
            <a:ext cx="8001000" cy="3416320"/>
          </a:xfrm>
          <a:prstGeom prst="rect">
            <a:avLst/>
          </a:prstGeom>
          <a:noFill/>
        </p:spPr>
        <p:txBody>
          <a:bodyPr wrap="square" rtlCol="0">
            <a:spAutoFit/>
          </a:bodyPr>
          <a:lstStyle/>
          <a:p>
            <a:pPr marL="285750" indent="-285750">
              <a:buFont typeface="Wingdings" panose="05000000000000000000" pitchFamily="2" charset="2"/>
              <a:buChar char="q"/>
            </a:pPr>
            <a:r>
              <a:rPr lang="tr-TR" dirty="0" smtClean="0"/>
              <a:t> </a:t>
            </a:r>
            <a:r>
              <a:rPr lang="tr-TR" dirty="0">
                <a:solidFill>
                  <a:srgbClr val="FF0000"/>
                </a:solidFill>
              </a:rPr>
              <a:t>MUAYENE VE DENEYLER </a:t>
            </a:r>
            <a:endParaRPr lang="tr-TR" dirty="0" smtClean="0">
              <a:solidFill>
                <a:srgbClr val="FF0000"/>
              </a:solidFill>
            </a:endParaRPr>
          </a:p>
          <a:p>
            <a:endParaRPr lang="tr-TR" dirty="0"/>
          </a:p>
          <a:p>
            <a:pPr marL="285750" indent="-285750">
              <a:buFont typeface="Wingdings" panose="05000000000000000000" pitchFamily="2" charset="2"/>
              <a:buChar char="q"/>
            </a:pPr>
            <a:r>
              <a:rPr lang="tr-TR" dirty="0" smtClean="0"/>
              <a:t> </a:t>
            </a:r>
            <a:r>
              <a:rPr lang="tr-TR" dirty="0" smtClean="0">
                <a:solidFill>
                  <a:srgbClr val="FF0000"/>
                </a:solidFill>
              </a:rPr>
              <a:t>KAYITLAR</a:t>
            </a:r>
          </a:p>
          <a:p>
            <a:endParaRPr lang="tr-TR" dirty="0"/>
          </a:p>
          <a:p>
            <a:pPr marL="285750" indent="-285750">
              <a:buFont typeface="Wingdings" panose="05000000000000000000" pitchFamily="2" charset="2"/>
              <a:buChar char="q"/>
            </a:pPr>
            <a:r>
              <a:rPr lang="tr-TR" dirty="0" smtClean="0"/>
              <a:t> </a:t>
            </a:r>
            <a:r>
              <a:rPr lang="tr-TR" dirty="0">
                <a:solidFill>
                  <a:srgbClr val="FF0000"/>
                </a:solidFill>
              </a:rPr>
              <a:t>UYGUN OLMAYAN ÜRÜNE UYGULANACAK </a:t>
            </a:r>
            <a:r>
              <a:rPr lang="tr-TR" dirty="0" smtClean="0">
                <a:solidFill>
                  <a:srgbClr val="FF0000"/>
                </a:solidFill>
              </a:rPr>
              <a:t>İŞLEMLER</a:t>
            </a:r>
          </a:p>
          <a:p>
            <a:endParaRPr lang="tr-TR" dirty="0">
              <a:solidFill>
                <a:srgbClr val="FF0000"/>
              </a:solidFill>
            </a:endParaRPr>
          </a:p>
          <a:p>
            <a:pPr marL="285750" indent="-285750">
              <a:buFont typeface="Wingdings" panose="05000000000000000000" pitchFamily="2" charset="2"/>
              <a:buChar char="q"/>
            </a:pPr>
            <a:r>
              <a:rPr lang="tr-TR" dirty="0">
                <a:solidFill>
                  <a:srgbClr val="FF0000"/>
                </a:solidFill>
              </a:rPr>
              <a:t>ÜRETİM ALANLARINDA TAŞIMA, DEPOLAMA VE </a:t>
            </a:r>
            <a:r>
              <a:rPr lang="tr-TR" dirty="0" smtClean="0">
                <a:solidFill>
                  <a:srgbClr val="FF0000"/>
                </a:solidFill>
              </a:rPr>
              <a:t>İYİLEŞTİRME</a:t>
            </a:r>
          </a:p>
          <a:p>
            <a:endParaRPr lang="tr-TR" dirty="0"/>
          </a:p>
          <a:p>
            <a:pPr marL="285750" indent="-285750">
              <a:buFont typeface="Wingdings" panose="05000000000000000000" pitchFamily="2" charset="2"/>
              <a:buChar char="q"/>
            </a:pPr>
            <a:r>
              <a:rPr lang="tr-TR" dirty="0">
                <a:solidFill>
                  <a:srgbClr val="FF0000"/>
                </a:solidFill>
              </a:rPr>
              <a:t>TAŞIMA VE </a:t>
            </a:r>
            <a:r>
              <a:rPr lang="tr-TR" dirty="0" smtClean="0">
                <a:solidFill>
                  <a:srgbClr val="FF0000"/>
                </a:solidFill>
              </a:rPr>
              <a:t>AMBALAJLAMA</a:t>
            </a:r>
            <a:r>
              <a:rPr lang="tr-TR" dirty="0"/>
              <a:t> </a:t>
            </a:r>
          </a:p>
          <a:p>
            <a:pPr marL="285750" indent="-285750">
              <a:buFont typeface="Wingdings" panose="05000000000000000000" pitchFamily="2" charset="2"/>
              <a:buChar char="q"/>
            </a:pPr>
            <a:r>
              <a:rPr lang="tr-TR" dirty="0">
                <a:solidFill>
                  <a:srgbClr val="FF0000"/>
                </a:solidFill>
              </a:rPr>
              <a:t>PERSONELİN </a:t>
            </a:r>
            <a:r>
              <a:rPr lang="tr-TR" dirty="0" smtClean="0">
                <a:solidFill>
                  <a:srgbClr val="FF0000"/>
                </a:solidFill>
              </a:rPr>
              <a:t>EĞİTİMİ :</a:t>
            </a:r>
            <a:r>
              <a:rPr lang="tr-TR" dirty="0"/>
              <a:t> Üretici, fabrika üretim sisteminde görevli olan bütün personelin eğitilmesi ile ilgili işlemleri oluşturmalı ve sürdürmelidir. Uygun eğitim kayıtları tutulmalıdır. </a:t>
            </a:r>
            <a:endParaRPr lang="tr-TR" dirty="0">
              <a:solidFill>
                <a:srgbClr val="FF0000"/>
              </a:solidFill>
            </a:endParaRPr>
          </a:p>
        </p:txBody>
      </p:sp>
      <p:sp>
        <p:nvSpPr>
          <p:cNvPr id="6" name="Metin kutusu 5"/>
          <p:cNvSpPr txBox="1"/>
          <p:nvPr/>
        </p:nvSpPr>
        <p:spPr>
          <a:xfrm>
            <a:off x="1905000" y="1295400"/>
            <a:ext cx="5867400" cy="400110"/>
          </a:xfrm>
          <a:prstGeom prst="rect">
            <a:avLst/>
          </a:prstGeom>
          <a:noFill/>
        </p:spPr>
        <p:txBody>
          <a:bodyPr wrap="square" rtlCol="0">
            <a:spAutoFit/>
          </a:bodyPr>
          <a:lstStyle/>
          <a:p>
            <a:r>
              <a:rPr lang="tr-TR" sz="2000" b="1" dirty="0">
                <a:solidFill>
                  <a:srgbClr val="FF0000"/>
                </a:solidFill>
              </a:rPr>
              <a:t>FABRİKA ÜRETİMİ VE KONTROLÜ DÖKÜMANLARI</a:t>
            </a:r>
          </a:p>
        </p:txBody>
      </p:sp>
      <p:sp>
        <p:nvSpPr>
          <p:cNvPr id="8" name="Dikdörtgen 7"/>
          <p:cNvSpPr/>
          <p:nvPr/>
        </p:nvSpPr>
        <p:spPr>
          <a:xfrm>
            <a:off x="990600" y="588928"/>
            <a:ext cx="2435795" cy="369332"/>
          </a:xfrm>
          <a:prstGeom prst="rect">
            <a:avLst/>
          </a:prstGeom>
        </p:spPr>
        <p:txBody>
          <a:bodyPr wrap="none">
            <a:spAutoFit/>
          </a:bodyPr>
          <a:lstStyle/>
          <a:p>
            <a:pPr marL="12700">
              <a:lnSpc>
                <a:spcPct val="100000"/>
              </a:lnSpc>
              <a:spcBef>
                <a:spcPts val="105"/>
              </a:spcBef>
            </a:pPr>
            <a:r>
              <a:rPr lang="tr-TR" b="1" dirty="0">
                <a:solidFill>
                  <a:srgbClr val="C00000"/>
                </a:solidFill>
                <a:cs typeface="Calibri"/>
              </a:rPr>
              <a:t>BURSA İL MÜDÜRLÜĞÜ</a:t>
            </a:r>
          </a:p>
        </p:txBody>
      </p:sp>
      <p:sp>
        <p:nvSpPr>
          <p:cNvPr id="7"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1148686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3000" y="914400"/>
            <a:ext cx="6934200" cy="861774"/>
          </a:xfrm>
        </p:spPr>
        <p:txBody>
          <a:bodyPr/>
          <a:lstStyle/>
          <a:p>
            <a:r>
              <a:rPr lang="tr-TR" dirty="0" smtClean="0"/>
              <a:t>                PERFORMANS BEYANI                   (İMALATCININ SORUMLULUĞUNDA)</a:t>
            </a:r>
            <a:endParaRPr lang="tr-TR" dirty="0"/>
          </a:p>
        </p:txBody>
      </p:sp>
      <p:sp>
        <p:nvSpPr>
          <p:cNvPr id="3" name="Metin Yer Tutucusu 2"/>
          <p:cNvSpPr>
            <a:spLocks noGrp="1"/>
          </p:cNvSpPr>
          <p:nvPr>
            <p:ph type="body" idx="1"/>
          </p:nvPr>
        </p:nvSpPr>
        <p:spPr>
          <a:xfrm>
            <a:off x="556870" y="1828800"/>
            <a:ext cx="8180628" cy="4801314"/>
          </a:xfrm>
        </p:spPr>
        <p:txBody>
          <a:bodyPr/>
          <a:lstStyle/>
          <a:p>
            <a:pPr marL="342900" indent="-342900">
              <a:buFont typeface="Wingdings" panose="05000000000000000000" pitchFamily="2" charset="2"/>
              <a:buChar char="Ø"/>
            </a:pPr>
            <a:r>
              <a:rPr lang="tr-TR" u="none" spc="-15" dirty="0"/>
              <a:t>Performans</a:t>
            </a:r>
            <a:r>
              <a:rPr lang="tr-TR" u="none" spc="-25" dirty="0"/>
              <a:t> </a:t>
            </a:r>
            <a:r>
              <a:rPr lang="tr-TR" u="none" spc="-5" dirty="0"/>
              <a:t>Beyanı,</a:t>
            </a:r>
            <a:r>
              <a:rPr lang="tr-TR" u="none" spc="-30" dirty="0"/>
              <a:t> </a:t>
            </a:r>
            <a:r>
              <a:rPr lang="tr-TR" u="none" spc="-10" dirty="0"/>
              <a:t>Malzeme</a:t>
            </a:r>
            <a:r>
              <a:rPr lang="tr-TR" u="none" spc="-25" dirty="0"/>
              <a:t> </a:t>
            </a:r>
            <a:r>
              <a:rPr lang="tr-TR" u="none" spc="-5" dirty="0"/>
              <a:t>Hakkında</a:t>
            </a:r>
            <a:r>
              <a:rPr lang="tr-TR" u="none" dirty="0"/>
              <a:t> </a:t>
            </a:r>
            <a:r>
              <a:rPr lang="tr-TR" u="none" spc="-10" dirty="0"/>
              <a:t>Sistemlerin</a:t>
            </a:r>
            <a:r>
              <a:rPr lang="tr-TR" u="none" spc="245" dirty="0"/>
              <a:t> </a:t>
            </a:r>
            <a:r>
              <a:rPr lang="tr-TR" u="none" dirty="0"/>
              <a:t>tümünde </a:t>
            </a:r>
            <a:r>
              <a:rPr lang="tr-TR" u="none" spc="-530" dirty="0"/>
              <a:t> </a:t>
            </a:r>
            <a:r>
              <a:rPr lang="tr-TR" u="none" spc="-10" dirty="0"/>
              <a:t>İmalatçı</a:t>
            </a:r>
            <a:r>
              <a:rPr lang="tr-TR" u="none" spc="-35" dirty="0"/>
              <a:t> </a:t>
            </a:r>
            <a:r>
              <a:rPr lang="tr-TR" u="none" spc="-15" dirty="0"/>
              <a:t>tarafından</a:t>
            </a:r>
            <a:r>
              <a:rPr lang="tr-TR" u="none" spc="-10" dirty="0"/>
              <a:t> </a:t>
            </a:r>
            <a:r>
              <a:rPr lang="tr-TR" u="none" spc="-30" dirty="0"/>
              <a:t>düzenlenir</a:t>
            </a:r>
            <a:r>
              <a:rPr lang="tr-TR" u="none" spc="-30" dirty="0" smtClean="0"/>
              <a:t>.</a:t>
            </a:r>
          </a:p>
          <a:p>
            <a:endParaRPr lang="tr-TR" u="none" spc="-30" dirty="0" smtClean="0"/>
          </a:p>
          <a:p>
            <a:pPr marL="342900" indent="-342900" algn="just">
              <a:buFont typeface="Wingdings" panose="05000000000000000000" pitchFamily="2" charset="2"/>
              <a:buChar char="Ø"/>
            </a:pPr>
            <a:r>
              <a:rPr lang="tr-TR" u="none" spc="-10" dirty="0"/>
              <a:t>İmalatçı imal ettiği Yapı Malzemesinin beyan edilen performansa uygun olduğuna ilişkin sorumluluğu performans beyanı</a:t>
            </a:r>
            <a:r>
              <a:rPr lang="tr-TR" u="none" spc="-25" dirty="0"/>
              <a:t> </a:t>
            </a:r>
            <a:r>
              <a:rPr lang="tr-TR" u="none" spc="-10" dirty="0"/>
              <a:t>düzenleyerek</a:t>
            </a:r>
            <a:r>
              <a:rPr lang="tr-TR" u="none" spc="-40" dirty="0"/>
              <a:t> </a:t>
            </a:r>
            <a:r>
              <a:rPr lang="tr-TR" u="none" spc="-30" dirty="0"/>
              <a:t>üstlenir</a:t>
            </a:r>
            <a:r>
              <a:rPr lang="tr-TR" u="none" spc="-30" dirty="0" smtClean="0"/>
              <a:t>.</a:t>
            </a:r>
          </a:p>
          <a:p>
            <a:pPr algn="just"/>
            <a:endParaRPr lang="tr-TR" u="none" spc="-30" dirty="0" smtClean="0"/>
          </a:p>
          <a:p>
            <a:pPr marL="342900" indent="-342900" algn="just">
              <a:buFont typeface="Wingdings" panose="05000000000000000000" pitchFamily="2" charset="2"/>
              <a:buChar char="Ø"/>
            </a:pPr>
            <a:r>
              <a:rPr lang="tr-TR" u="none" spc="-10" dirty="0"/>
              <a:t>Aksi yönde </a:t>
            </a:r>
            <a:r>
              <a:rPr lang="tr-TR" u="none" spc="-5" dirty="0"/>
              <a:t>bilgi </a:t>
            </a:r>
            <a:r>
              <a:rPr lang="tr-TR" u="none" spc="-15" dirty="0"/>
              <a:t>ve </a:t>
            </a:r>
            <a:r>
              <a:rPr lang="tr-TR" u="none" spc="-5" dirty="0"/>
              <a:t>belgeler bulunmadığı müddetçe, </a:t>
            </a:r>
            <a:r>
              <a:rPr lang="tr-TR" u="none" spc="-10" dirty="0"/>
              <a:t>imalâtçı </a:t>
            </a:r>
            <a:r>
              <a:rPr lang="tr-TR" u="none" spc="-5" dirty="0"/>
              <a:t> </a:t>
            </a:r>
            <a:r>
              <a:rPr lang="tr-TR" u="none" spc="-15" dirty="0"/>
              <a:t>tarafından</a:t>
            </a:r>
            <a:r>
              <a:rPr lang="tr-TR" u="none" spc="-10" dirty="0"/>
              <a:t> düzenlenen</a:t>
            </a:r>
            <a:r>
              <a:rPr lang="tr-TR" u="none" spc="-5" dirty="0"/>
              <a:t> </a:t>
            </a:r>
            <a:r>
              <a:rPr lang="tr-TR" u="none" spc="-10" dirty="0"/>
              <a:t>performans</a:t>
            </a:r>
            <a:r>
              <a:rPr lang="tr-TR" u="none" spc="-5" dirty="0"/>
              <a:t> </a:t>
            </a:r>
            <a:r>
              <a:rPr lang="tr-TR" u="none" spc="-10" dirty="0"/>
              <a:t>beyanının</a:t>
            </a:r>
            <a:r>
              <a:rPr lang="tr-TR" u="none" spc="-5" dirty="0"/>
              <a:t> doğru</a:t>
            </a:r>
            <a:r>
              <a:rPr lang="tr-TR" u="none" dirty="0"/>
              <a:t> </a:t>
            </a:r>
            <a:r>
              <a:rPr lang="tr-TR" u="none" spc="-30" dirty="0"/>
              <a:t>ve </a:t>
            </a:r>
            <a:r>
              <a:rPr lang="tr-TR" u="none" spc="-25" dirty="0"/>
              <a:t> </a:t>
            </a:r>
            <a:r>
              <a:rPr lang="tr-TR" u="none" spc="-5" dirty="0"/>
              <a:t>güvenilir olduğu</a:t>
            </a:r>
            <a:r>
              <a:rPr lang="tr-TR" u="none" dirty="0"/>
              <a:t> </a:t>
            </a:r>
            <a:r>
              <a:rPr lang="tr-TR" u="none" spc="-10" dirty="0"/>
              <a:t>kabul</a:t>
            </a:r>
            <a:r>
              <a:rPr lang="tr-TR" u="none" spc="-15" dirty="0"/>
              <a:t> </a:t>
            </a:r>
            <a:r>
              <a:rPr lang="tr-TR" u="none" spc="-35" dirty="0"/>
              <a:t>edilir.</a:t>
            </a:r>
            <a:endParaRPr lang="tr-TR" u="none" dirty="0"/>
          </a:p>
          <a:p>
            <a:pPr marL="342900" indent="-342900" algn="just">
              <a:buFont typeface="Wingdings" panose="05000000000000000000" pitchFamily="2" charset="2"/>
              <a:buChar char="Ø"/>
            </a:pPr>
            <a:endParaRPr lang="tr-TR" u="none" spc="-30" dirty="0"/>
          </a:p>
          <a:p>
            <a:pPr marL="342900" indent="-342900">
              <a:buFont typeface="Wingdings" panose="05000000000000000000" pitchFamily="2" charset="2"/>
              <a:buChar char="Ø"/>
            </a:pPr>
            <a:endParaRPr lang="tr-TR" u="none" dirty="0"/>
          </a:p>
          <a:p>
            <a:endParaRPr lang="tr-TR" dirty="0"/>
          </a:p>
        </p:txBody>
      </p:sp>
      <p:sp>
        <p:nvSpPr>
          <p:cNvPr id="4"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5" name="Dikdörtgen 4"/>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spTree>
    <p:extLst>
      <p:ext uri="{BB962C8B-B14F-4D97-AF65-F5344CB8AC3E}">
        <p14:creationId xmlns:p14="http://schemas.microsoft.com/office/powerpoint/2010/main" val="2308703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454897" y="6567855"/>
            <a:ext cx="153670" cy="152400"/>
          </a:xfrm>
          <a:prstGeom prst="rect">
            <a:avLst/>
          </a:prstGeom>
        </p:spPr>
        <p:txBody>
          <a:bodyPr vert="horz" wrap="square" lIns="0" tIns="0" rIns="0" bIns="0" rtlCol="0">
            <a:spAutoFit/>
          </a:bodyPr>
          <a:lstStyle/>
          <a:p>
            <a:pPr marL="12700">
              <a:lnSpc>
                <a:spcPts val="1045"/>
              </a:lnSpc>
            </a:pPr>
            <a:r>
              <a:rPr sz="1000" b="1" spc="-10" dirty="0">
                <a:solidFill>
                  <a:srgbClr val="212A35"/>
                </a:solidFill>
                <a:latin typeface="Calibri"/>
                <a:cs typeface="Calibri"/>
              </a:rPr>
              <a:t>35</a:t>
            </a:r>
            <a:endParaRPr sz="1000">
              <a:latin typeface="Calibri"/>
              <a:cs typeface="Calibri"/>
            </a:endParaRPr>
          </a:p>
        </p:txBody>
      </p:sp>
      <p:graphicFrame>
        <p:nvGraphicFramePr>
          <p:cNvPr id="3" name="object 3"/>
          <p:cNvGraphicFramePr>
            <a:graphicFrameLocks noGrp="1"/>
          </p:cNvGraphicFramePr>
          <p:nvPr>
            <p:extLst/>
          </p:nvPr>
        </p:nvGraphicFramePr>
        <p:xfrm>
          <a:off x="827087" y="938640"/>
          <a:ext cx="7489825" cy="5439980"/>
        </p:xfrm>
        <a:graphic>
          <a:graphicData uri="http://schemas.openxmlformats.org/drawingml/2006/table">
            <a:tbl>
              <a:tblPr firstRow="1" bandRow="1">
                <a:tableStyleId>{2D5ABB26-0587-4C30-8999-92F81FD0307C}</a:tableStyleId>
              </a:tblPr>
              <a:tblGrid>
                <a:gridCol w="7489825">
                  <a:extLst>
                    <a:ext uri="{9D8B030D-6E8A-4147-A177-3AD203B41FA5}">
                      <a16:colId xmlns:a16="http://schemas.microsoft.com/office/drawing/2014/main" val="20000"/>
                    </a:ext>
                  </a:extLst>
                </a:gridCol>
              </a:tblGrid>
              <a:tr h="640079">
                <a:tc>
                  <a:txBody>
                    <a:bodyPr/>
                    <a:lstStyle/>
                    <a:p>
                      <a:pPr marR="897890" algn="ctr">
                        <a:lnSpc>
                          <a:spcPct val="100000"/>
                        </a:lnSpc>
                        <a:spcBef>
                          <a:spcPts val="240"/>
                        </a:spcBef>
                      </a:pPr>
                      <a:r>
                        <a:rPr lang="tr-TR" sz="1800" b="1" spc="-10" dirty="0" smtClean="0">
                          <a:solidFill>
                            <a:srgbClr val="FFFFFF"/>
                          </a:solidFill>
                          <a:latin typeface="Calibri"/>
                          <a:cs typeface="Calibri"/>
                        </a:rPr>
                        <a:t>                 </a:t>
                      </a:r>
                      <a:r>
                        <a:rPr lang="tr-TR" sz="2400" b="1" spc="-10" dirty="0" smtClean="0">
                          <a:solidFill>
                            <a:srgbClr val="FFFFFF"/>
                          </a:solidFill>
                          <a:latin typeface="Calibri"/>
                          <a:cs typeface="Calibri"/>
                        </a:rPr>
                        <a:t>PERFORMANS BEYANI</a:t>
                      </a:r>
                      <a:endParaRPr sz="2400" dirty="0">
                        <a:latin typeface="Calibri"/>
                        <a:cs typeface="Calibri"/>
                      </a:endParaRPr>
                    </a:p>
                    <a:p>
                      <a:pPr marR="431800" algn="ctr">
                        <a:lnSpc>
                          <a:spcPct val="100000"/>
                        </a:lnSpc>
                      </a:pPr>
                      <a:r>
                        <a:rPr lang="tr-TR" sz="2400" b="1" spc="-5" dirty="0" smtClean="0">
                          <a:solidFill>
                            <a:srgbClr val="FFFFFF"/>
                          </a:solidFill>
                          <a:latin typeface="Calibri"/>
                          <a:cs typeface="Calibri"/>
                        </a:rPr>
                        <a:t>     </a:t>
                      </a:r>
                      <a:r>
                        <a:rPr sz="2400" b="1" spc="-5" dirty="0" smtClean="0">
                          <a:solidFill>
                            <a:srgbClr val="FFFFFF"/>
                          </a:solidFill>
                          <a:latin typeface="Calibri"/>
                          <a:cs typeface="Calibri"/>
                        </a:rPr>
                        <a:t>No:001</a:t>
                      </a:r>
                      <a:endParaRPr sz="24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665226">
                <a:tc>
                  <a:txBody>
                    <a:bodyPr/>
                    <a:lstStyle/>
                    <a:p>
                      <a:pPr marL="91440">
                        <a:lnSpc>
                          <a:spcPct val="100000"/>
                        </a:lnSpc>
                        <a:spcBef>
                          <a:spcPts val="244"/>
                        </a:spcBef>
                      </a:pPr>
                      <a:r>
                        <a:rPr sz="1800" b="1" spc="-5" dirty="0">
                          <a:latin typeface="Calibri"/>
                          <a:cs typeface="Calibri"/>
                        </a:rPr>
                        <a:t>1.</a:t>
                      </a:r>
                      <a:r>
                        <a:rPr sz="1800" b="1" spc="-20" dirty="0">
                          <a:latin typeface="Calibri"/>
                          <a:cs typeface="Calibri"/>
                        </a:rPr>
                        <a:t> </a:t>
                      </a:r>
                      <a:r>
                        <a:rPr sz="1800" b="1" dirty="0">
                          <a:latin typeface="Calibri"/>
                          <a:cs typeface="Calibri"/>
                        </a:rPr>
                        <a:t>Ürün</a:t>
                      </a:r>
                      <a:r>
                        <a:rPr sz="1800" b="1" spc="-20" dirty="0">
                          <a:latin typeface="Calibri"/>
                          <a:cs typeface="Calibri"/>
                        </a:rPr>
                        <a:t> </a:t>
                      </a:r>
                      <a:r>
                        <a:rPr sz="1800" b="1" dirty="0">
                          <a:latin typeface="Calibri"/>
                          <a:cs typeface="Calibri"/>
                        </a:rPr>
                        <a:t>tipi</a:t>
                      </a:r>
                      <a:r>
                        <a:rPr sz="1800" b="1" spc="-40" dirty="0">
                          <a:latin typeface="Calibri"/>
                          <a:cs typeface="Calibri"/>
                        </a:rPr>
                        <a:t> </a:t>
                      </a:r>
                      <a:r>
                        <a:rPr sz="1800" b="1" dirty="0">
                          <a:latin typeface="Calibri"/>
                          <a:cs typeface="Calibri"/>
                        </a:rPr>
                        <a:t>kimlik</a:t>
                      </a:r>
                      <a:r>
                        <a:rPr sz="1800" b="1" spc="-30" dirty="0">
                          <a:latin typeface="Calibri"/>
                          <a:cs typeface="Calibri"/>
                        </a:rPr>
                        <a:t> </a:t>
                      </a:r>
                      <a:r>
                        <a:rPr sz="1800" b="1" spc="-10" dirty="0">
                          <a:latin typeface="Calibri"/>
                          <a:cs typeface="Calibri"/>
                        </a:rPr>
                        <a:t>kodu:</a:t>
                      </a:r>
                      <a:endParaRPr sz="1800">
                        <a:latin typeface="Calibri"/>
                        <a:cs typeface="Calibri"/>
                      </a:endParaRPr>
                    </a:p>
                    <a:p>
                      <a:pPr marL="91440">
                        <a:lnSpc>
                          <a:spcPct val="100000"/>
                        </a:lnSpc>
                      </a:pPr>
                      <a:r>
                        <a:rPr sz="1800" i="1" dirty="0">
                          <a:latin typeface="Calibri"/>
                          <a:cs typeface="Calibri"/>
                        </a:rPr>
                        <a:t>001</a:t>
                      </a:r>
                      <a:r>
                        <a:rPr sz="1800" i="1" spc="-20" dirty="0">
                          <a:latin typeface="Calibri"/>
                          <a:cs typeface="Calibri"/>
                        </a:rPr>
                        <a:t> </a:t>
                      </a:r>
                      <a:r>
                        <a:rPr sz="1800" i="1" spc="-10" dirty="0">
                          <a:latin typeface="Calibri"/>
                          <a:cs typeface="Calibri"/>
                        </a:rPr>
                        <a:t>Beton </a:t>
                      </a:r>
                      <a:r>
                        <a:rPr sz="1800" i="1" spc="-5" dirty="0">
                          <a:latin typeface="Calibri"/>
                          <a:cs typeface="Calibri"/>
                        </a:rPr>
                        <a:t>Agregaları</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665226">
                <a:tc>
                  <a:txBody>
                    <a:bodyPr/>
                    <a:lstStyle/>
                    <a:p>
                      <a:pPr marL="91440">
                        <a:lnSpc>
                          <a:spcPct val="100000"/>
                        </a:lnSpc>
                        <a:spcBef>
                          <a:spcPts val="244"/>
                        </a:spcBef>
                      </a:pPr>
                      <a:r>
                        <a:rPr sz="1800" b="1" spc="-5" dirty="0">
                          <a:latin typeface="Calibri"/>
                          <a:cs typeface="Calibri"/>
                        </a:rPr>
                        <a:t>2</a:t>
                      </a:r>
                      <a:r>
                        <a:rPr sz="1800" spc="-5" dirty="0">
                          <a:latin typeface="Calibri"/>
                          <a:cs typeface="Calibri"/>
                        </a:rPr>
                        <a:t>.</a:t>
                      </a:r>
                      <a:r>
                        <a:rPr sz="1800" spc="-20" dirty="0">
                          <a:latin typeface="Calibri"/>
                          <a:cs typeface="Calibri"/>
                        </a:rPr>
                        <a:t> </a:t>
                      </a:r>
                      <a:r>
                        <a:rPr sz="1800" b="1" dirty="0">
                          <a:latin typeface="Calibri"/>
                          <a:cs typeface="Calibri"/>
                        </a:rPr>
                        <a:t>Ürünün</a:t>
                      </a:r>
                      <a:r>
                        <a:rPr sz="1800" b="1" spc="-50" dirty="0">
                          <a:latin typeface="Calibri"/>
                          <a:cs typeface="Calibri"/>
                        </a:rPr>
                        <a:t> </a:t>
                      </a:r>
                      <a:r>
                        <a:rPr sz="1800" b="1" spc="-5" dirty="0">
                          <a:latin typeface="Calibri"/>
                          <a:cs typeface="Calibri"/>
                        </a:rPr>
                        <a:t>Kullanım</a:t>
                      </a:r>
                      <a:r>
                        <a:rPr sz="1800" b="1" spc="-40" dirty="0">
                          <a:latin typeface="Calibri"/>
                          <a:cs typeface="Calibri"/>
                        </a:rPr>
                        <a:t> </a:t>
                      </a:r>
                      <a:r>
                        <a:rPr sz="1800" b="1" dirty="0">
                          <a:latin typeface="Calibri"/>
                          <a:cs typeface="Calibri"/>
                        </a:rPr>
                        <a:t>Amacı:</a:t>
                      </a:r>
                      <a:endParaRPr sz="1800">
                        <a:latin typeface="Calibri"/>
                        <a:cs typeface="Calibri"/>
                      </a:endParaRPr>
                    </a:p>
                    <a:p>
                      <a:pPr marL="91440">
                        <a:lnSpc>
                          <a:spcPct val="100000"/>
                        </a:lnSpc>
                      </a:pPr>
                      <a:r>
                        <a:rPr sz="1800" i="1" spc="-10" dirty="0">
                          <a:latin typeface="Calibri"/>
                          <a:cs typeface="Calibri"/>
                        </a:rPr>
                        <a:t>Beton</a:t>
                      </a:r>
                      <a:r>
                        <a:rPr sz="1800" i="1" spc="-15" dirty="0">
                          <a:latin typeface="Calibri"/>
                          <a:cs typeface="Calibri"/>
                        </a:rPr>
                        <a:t> </a:t>
                      </a:r>
                      <a:r>
                        <a:rPr sz="1800" i="1" spc="-5" dirty="0">
                          <a:latin typeface="Calibri"/>
                          <a:cs typeface="Calibri"/>
                        </a:rPr>
                        <a:t>yapımında</a:t>
                      </a:r>
                      <a:r>
                        <a:rPr sz="1800" i="1" spc="-10" dirty="0">
                          <a:latin typeface="Calibri"/>
                          <a:cs typeface="Calibri"/>
                        </a:rPr>
                        <a:t> </a:t>
                      </a:r>
                      <a:r>
                        <a:rPr sz="1800" i="1" spc="-25" dirty="0">
                          <a:latin typeface="Calibri"/>
                          <a:cs typeface="Calibri"/>
                        </a:rPr>
                        <a:t>kullanılır.</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773429">
                <a:tc>
                  <a:txBody>
                    <a:bodyPr/>
                    <a:lstStyle/>
                    <a:p>
                      <a:pPr marL="91440">
                        <a:lnSpc>
                          <a:spcPct val="100000"/>
                        </a:lnSpc>
                        <a:spcBef>
                          <a:spcPts val="245"/>
                        </a:spcBef>
                      </a:pPr>
                      <a:r>
                        <a:rPr sz="1800" b="1" spc="-5" dirty="0">
                          <a:latin typeface="Calibri"/>
                          <a:cs typeface="Calibri"/>
                        </a:rPr>
                        <a:t>3</a:t>
                      </a:r>
                      <a:r>
                        <a:rPr sz="1800" spc="-5" dirty="0">
                          <a:latin typeface="Calibri"/>
                          <a:cs typeface="Calibri"/>
                        </a:rPr>
                        <a:t>.</a:t>
                      </a:r>
                      <a:r>
                        <a:rPr sz="1800" spc="5" dirty="0">
                          <a:latin typeface="Calibri"/>
                          <a:cs typeface="Calibri"/>
                        </a:rPr>
                        <a:t> </a:t>
                      </a:r>
                      <a:r>
                        <a:rPr sz="1800" b="1" spc="-10" dirty="0">
                          <a:latin typeface="Calibri"/>
                          <a:cs typeface="Calibri"/>
                        </a:rPr>
                        <a:t>İmalatçının</a:t>
                      </a:r>
                      <a:r>
                        <a:rPr sz="1800" b="1" spc="-5" dirty="0">
                          <a:latin typeface="Calibri"/>
                          <a:cs typeface="Calibri"/>
                        </a:rPr>
                        <a:t> adı,</a:t>
                      </a:r>
                      <a:r>
                        <a:rPr sz="1800" b="1" spc="-30" dirty="0">
                          <a:latin typeface="Calibri"/>
                          <a:cs typeface="Calibri"/>
                        </a:rPr>
                        <a:t> </a:t>
                      </a:r>
                      <a:r>
                        <a:rPr sz="1800" b="1" spc="-5" dirty="0">
                          <a:latin typeface="Calibri"/>
                          <a:cs typeface="Calibri"/>
                        </a:rPr>
                        <a:t>tescilli </a:t>
                      </a:r>
                      <a:r>
                        <a:rPr sz="1800" b="1" spc="-10" dirty="0">
                          <a:latin typeface="Calibri"/>
                          <a:cs typeface="Calibri"/>
                        </a:rPr>
                        <a:t>markası </a:t>
                      </a:r>
                      <a:r>
                        <a:rPr sz="1800" b="1" spc="-5" dirty="0">
                          <a:latin typeface="Calibri"/>
                          <a:cs typeface="Calibri"/>
                        </a:rPr>
                        <a:t>ticari</a:t>
                      </a:r>
                      <a:r>
                        <a:rPr sz="1800" b="1" spc="-10" dirty="0">
                          <a:latin typeface="Calibri"/>
                          <a:cs typeface="Calibri"/>
                        </a:rPr>
                        <a:t> </a:t>
                      </a:r>
                      <a:r>
                        <a:rPr sz="1800" b="1" dirty="0">
                          <a:latin typeface="Calibri"/>
                          <a:cs typeface="Calibri"/>
                        </a:rPr>
                        <a:t>adı</a:t>
                      </a:r>
                      <a:r>
                        <a:rPr sz="1800" b="1" spc="-10" dirty="0">
                          <a:latin typeface="Calibri"/>
                          <a:cs typeface="Calibri"/>
                        </a:rPr>
                        <a:t> </a:t>
                      </a:r>
                      <a:r>
                        <a:rPr sz="1800" b="1" spc="-5" dirty="0">
                          <a:latin typeface="Calibri"/>
                          <a:cs typeface="Calibri"/>
                        </a:rPr>
                        <a:t>iletişim</a:t>
                      </a:r>
                      <a:r>
                        <a:rPr sz="1800" b="1" spc="-35" dirty="0">
                          <a:latin typeface="Calibri"/>
                          <a:cs typeface="Calibri"/>
                        </a:rPr>
                        <a:t> </a:t>
                      </a:r>
                      <a:r>
                        <a:rPr sz="1800" b="1" spc="-5" dirty="0">
                          <a:latin typeface="Calibri"/>
                          <a:cs typeface="Calibri"/>
                        </a:rPr>
                        <a:t>adresi</a:t>
                      </a:r>
                      <a:r>
                        <a:rPr sz="1800" b="1" spc="-15" dirty="0">
                          <a:latin typeface="Calibri"/>
                          <a:cs typeface="Calibri"/>
                        </a:rPr>
                        <a:t> </a:t>
                      </a:r>
                      <a:r>
                        <a:rPr sz="1800" b="1" spc="-10" dirty="0">
                          <a:latin typeface="Calibri"/>
                          <a:cs typeface="Calibri"/>
                        </a:rPr>
                        <a:t>ve</a:t>
                      </a:r>
                      <a:r>
                        <a:rPr sz="1800" b="1" spc="-5" dirty="0">
                          <a:latin typeface="Calibri"/>
                          <a:cs typeface="Calibri"/>
                        </a:rPr>
                        <a:t> </a:t>
                      </a:r>
                      <a:r>
                        <a:rPr sz="1800" b="1" spc="-10" dirty="0">
                          <a:latin typeface="Calibri"/>
                          <a:cs typeface="Calibri"/>
                        </a:rPr>
                        <a:t>üretim</a:t>
                      </a:r>
                      <a:r>
                        <a:rPr sz="1800" b="1" spc="-20" dirty="0">
                          <a:latin typeface="Calibri"/>
                          <a:cs typeface="Calibri"/>
                        </a:rPr>
                        <a:t> </a:t>
                      </a:r>
                      <a:r>
                        <a:rPr sz="1800" b="1" spc="-5" dirty="0">
                          <a:latin typeface="Calibri"/>
                          <a:cs typeface="Calibri"/>
                        </a:rPr>
                        <a:t>adresi:</a:t>
                      </a:r>
                      <a:endParaRPr sz="1800">
                        <a:latin typeface="Calibri"/>
                        <a:cs typeface="Calibri"/>
                      </a:endParaRPr>
                    </a:p>
                    <a:p>
                      <a:pPr marL="91440">
                        <a:lnSpc>
                          <a:spcPct val="100000"/>
                        </a:lnSpc>
                      </a:pPr>
                      <a:r>
                        <a:rPr sz="1800" i="1" dirty="0">
                          <a:latin typeface="Calibri"/>
                          <a:cs typeface="Calibri"/>
                        </a:rPr>
                        <a:t>ABC</a:t>
                      </a:r>
                      <a:r>
                        <a:rPr sz="1800" i="1" spc="10" dirty="0">
                          <a:latin typeface="Calibri"/>
                          <a:cs typeface="Calibri"/>
                        </a:rPr>
                        <a:t> </a:t>
                      </a:r>
                      <a:r>
                        <a:rPr sz="1800" i="1" spc="-20" dirty="0">
                          <a:latin typeface="Calibri"/>
                          <a:cs typeface="Calibri"/>
                        </a:rPr>
                        <a:t>Ltd.</a:t>
                      </a:r>
                      <a:r>
                        <a:rPr sz="1800" i="1" spc="-5" dirty="0">
                          <a:latin typeface="Calibri"/>
                          <a:cs typeface="Calibri"/>
                        </a:rPr>
                        <a:t> Şti.,</a:t>
                      </a:r>
                      <a:r>
                        <a:rPr sz="1800" i="1" spc="415" dirty="0">
                          <a:latin typeface="Calibri"/>
                          <a:cs typeface="Calibri"/>
                        </a:rPr>
                        <a:t> </a:t>
                      </a:r>
                      <a:r>
                        <a:rPr sz="1800" i="1" dirty="0">
                          <a:latin typeface="Calibri"/>
                          <a:cs typeface="Calibri"/>
                        </a:rPr>
                        <a:t>X</a:t>
                      </a:r>
                      <a:r>
                        <a:rPr sz="1800" i="1" spc="5" dirty="0">
                          <a:latin typeface="Calibri"/>
                          <a:cs typeface="Calibri"/>
                        </a:rPr>
                        <a:t> </a:t>
                      </a:r>
                      <a:r>
                        <a:rPr sz="1800" i="1" spc="-15" dirty="0">
                          <a:latin typeface="Calibri"/>
                          <a:cs typeface="Calibri"/>
                        </a:rPr>
                        <a:t>markalı</a:t>
                      </a:r>
                      <a:r>
                        <a:rPr sz="1800" i="1" spc="5" dirty="0">
                          <a:latin typeface="Calibri"/>
                          <a:cs typeface="Calibri"/>
                        </a:rPr>
                        <a:t> </a:t>
                      </a:r>
                      <a:r>
                        <a:rPr sz="1800" i="1" spc="-10" dirty="0">
                          <a:latin typeface="Calibri"/>
                          <a:cs typeface="Calibri"/>
                        </a:rPr>
                        <a:t>Üretim</a:t>
                      </a:r>
                      <a:r>
                        <a:rPr sz="1800" i="1" spc="15" dirty="0">
                          <a:latin typeface="Calibri"/>
                          <a:cs typeface="Calibri"/>
                        </a:rPr>
                        <a:t> </a:t>
                      </a:r>
                      <a:r>
                        <a:rPr sz="1800" i="1" spc="-35" dirty="0">
                          <a:latin typeface="Calibri"/>
                          <a:cs typeface="Calibri"/>
                        </a:rPr>
                        <a:t>Yeri</a:t>
                      </a:r>
                      <a:r>
                        <a:rPr sz="1800" i="1" spc="5" dirty="0">
                          <a:latin typeface="Calibri"/>
                          <a:cs typeface="Calibri"/>
                        </a:rPr>
                        <a:t> </a:t>
                      </a:r>
                      <a:r>
                        <a:rPr sz="1800" i="1" spc="-5" dirty="0">
                          <a:latin typeface="Calibri"/>
                          <a:cs typeface="Calibri"/>
                        </a:rPr>
                        <a:t>Adresi:</a:t>
                      </a:r>
                      <a:r>
                        <a:rPr sz="1800" i="1" spc="10" dirty="0">
                          <a:latin typeface="Calibri"/>
                          <a:cs typeface="Calibri"/>
                        </a:rPr>
                        <a:t> </a:t>
                      </a:r>
                      <a:r>
                        <a:rPr sz="1800" i="1" dirty="0">
                          <a:latin typeface="Calibri"/>
                          <a:cs typeface="Calibri"/>
                        </a:rPr>
                        <a:t>…</a:t>
                      </a:r>
                      <a:r>
                        <a:rPr sz="1800" i="1" spc="415" dirty="0">
                          <a:latin typeface="Calibri"/>
                          <a:cs typeface="Calibri"/>
                        </a:rPr>
                        <a:t> </a:t>
                      </a:r>
                      <a:r>
                        <a:rPr sz="1800" i="1" spc="-5" dirty="0">
                          <a:latin typeface="Calibri"/>
                          <a:cs typeface="Calibri"/>
                        </a:rPr>
                        <a:t>mevkii,</a:t>
                      </a:r>
                      <a:r>
                        <a:rPr sz="1800" i="1" spc="420" dirty="0">
                          <a:latin typeface="Calibri"/>
                          <a:cs typeface="Calibri"/>
                        </a:rPr>
                        <a:t> </a:t>
                      </a:r>
                      <a:r>
                        <a:rPr sz="1800" i="1" spc="-10" dirty="0">
                          <a:latin typeface="Calibri"/>
                          <a:cs typeface="Calibri"/>
                        </a:rPr>
                        <a:t>İletişim</a:t>
                      </a:r>
                      <a:r>
                        <a:rPr sz="1800" i="1" spc="15" dirty="0">
                          <a:latin typeface="Calibri"/>
                          <a:cs typeface="Calibri"/>
                        </a:rPr>
                        <a:t> </a:t>
                      </a:r>
                      <a:r>
                        <a:rPr sz="1800" i="1" spc="-5" dirty="0">
                          <a:latin typeface="Calibri"/>
                          <a:cs typeface="Calibri"/>
                        </a:rPr>
                        <a:t>Adresi:</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673481">
                <a:tc>
                  <a:txBody>
                    <a:bodyPr/>
                    <a:lstStyle/>
                    <a:p>
                      <a:pPr marL="91440">
                        <a:lnSpc>
                          <a:spcPct val="100000"/>
                        </a:lnSpc>
                        <a:spcBef>
                          <a:spcPts val="245"/>
                        </a:spcBef>
                      </a:pPr>
                      <a:r>
                        <a:rPr sz="1800" b="1" spc="-5" dirty="0">
                          <a:latin typeface="Calibri"/>
                          <a:cs typeface="Calibri"/>
                        </a:rPr>
                        <a:t>4</a:t>
                      </a:r>
                      <a:r>
                        <a:rPr sz="1800" spc="-5" dirty="0">
                          <a:latin typeface="Calibri"/>
                          <a:cs typeface="Calibri"/>
                        </a:rPr>
                        <a:t>. </a:t>
                      </a:r>
                      <a:r>
                        <a:rPr sz="1800" b="1" spc="-5" dirty="0">
                          <a:latin typeface="Calibri"/>
                          <a:cs typeface="Calibri"/>
                        </a:rPr>
                        <a:t>Uygulanabilir</a:t>
                      </a:r>
                      <a:r>
                        <a:rPr sz="1800" b="1" spc="-30" dirty="0">
                          <a:latin typeface="Calibri"/>
                          <a:cs typeface="Calibri"/>
                        </a:rPr>
                        <a:t> </a:t>
                      </a:r>
                      <a:r>
                        <a:rPr sz="1800" b="1" spc="-5" dirty="0">
                          <a:latin typeface="Calibri"/>
                          <a:cs typeface="Calibri"/>
                        </a:rPr>
                        <a:t>olduğunda,</a:t>
                      </a:r>
                      <a:r>
                        <a:rPr sz="1800" b="1" spc="-35" dirty="0">
                          <a:latin typeface="Calibri"/>
                          <a:cs typeface="Calibri"/>
                        </a:rPr>
                        <a:t> </a:t>
                      </a:r>
                      <a:r>
                        <a:rPr sz="1800" b="1" spc="-5" dirty="0">
                          <a:latin typeface="Calibri"/>
                          <a:cs typeface="Calibri"/>
                        </a:rPr>
                        <a:t>yetkili</a:t>
                      </a:r>
                      <a:r>
                        <a:rPr sz="1800" b="1" spc="-20" dirty="0">
                          <a:latin typeface="Calibri"/>
                          <a:cs typeface="Calibri"/>
                        </a:rPr>
                        <a:t> </a:t>
                      </a:r>
                      <a:r>
                        <a:rPr sz="1800" b="1" spc="-10" dirty="0">
                          <a:latin typeface="Calibri"/>
                          <a:cs typeface="Calibri"/>
                        </a:rPr>
                        <a:t>temsilcisinin</a:t>
                      </a:r>
                      <a:r>
                        <a:rPr sz="1800" b="1" spc="-15" dirty="0">
                          <a:latin typeface="Calibri"/>
                          <a:cs typeface="Calibri"/>
                        </a:rPr>
                        <a:t> </a:t>
                      </a:r>
                      <a:r>
                        <a:rPr sz="1800" b="1" dirty="0">
                          <a:latin typeface="Calibri"/>
                          <a:cs typeface="Calibri"/>
                        </a:rPr>
                        <a:t>adı</a:t>
                      </a:r>
                      <a:r>
                        <a:rPr sz="1800" b="1" spc="-15" dirty="0">
                          <a:latin typeface="Calibri"/>
                          <a:cs typeface="Calibri"/>
                        </a:rPr>
                        <a:t> </a:t>
                      </a:r>
                      <a:r>
                        <a:rPr sz="1800" b="1" spc="-10" dirty="0">
                          <a:latin typeface="Calibri"/>
                          <a:cs typeface="Calibri"/>
                        </a:rPr>
                        <a:t>ve</a:t>
                      </a:r>
                      <a:r>
                        <a:rPr sz="1800" b="1" spc="-45" dirty="0">
                          <a:latin typeface="Calibri"/>
                          <a:cs typeface="Calibri"/>
                        </a:rPr>
                        <a:t> </a:t>
                      </a:r>
                      <a:r>
                        <a:rPr sz="1800" b="1" dirty="0">
                          <a:latin typeface="Calibri"/>
                          <a:cs typeface="Calibri"/>
                        </a:rPr>
                        <a:t>iletişim</a:t>
                      </a:r>
                      <a:r>
                        <a:rPr sz="1800" b="1" spc="-35" dirty="0">
                          <a:latin typeface="Calibri"/>
                          <a:cs typeface="Calibri"/>
                        </a:rPr>
                        <a:t> </a:t>
                      </a:r>
                      <a:r>
                        <a:rPr sz="1800" b="1" spc="-5" dirty="0">
                          <a:latin typeface="Calibri"/>
                          <a:cs typeface="Calibri"/>
                        </a:rPr>
                        <a:t>adresi:</a:t>
                      </a:r>
                      <a:endParaRPr sz="1800">
                        <a:latin typeface="Calibri"/>
                        <a:cs typeface="Calibri"/>
                      </a:endParaRPr>
                    </a:p>
                    <a:p>
                      <a:pPr marL="91440">
                        <a:lnSpc>
                          <a:spcPct val="100000"/>
                        </a:lnSpc>
                      </a:pPr>
                      <a:r>
                        <a:rPr sz="1800" i="1" spc="-25" dirty="0">
                          <a:latin typeface="Calibri"/>
                          <a:cs typeface="Calibri"/>
                        </a:rPr>
                        <a:t>Temsilci</a:t>
                      </a:r>
                      <a:r>
                        <a:rPr sz="1800" i="1" spc="-15" dirty="0">
                          <a:latin typeface="Calibri"/>
                          <a:cs typeface="Calibri"/>
                        </a:rPr>
                        <a:t> </a:t>
                      </a:r>
                      <a:r>
                        <a:rPr sz="1800" i="1" dirty="0">
                          <a:latin typeface="Calibri"/>
                          <a:cs typeface="Calibri"/>
                        </a:rPr>
                        <a:t>var</a:t>
                      </a:r>
                      <a:r>
                        <a:rPr sz="1800" i="1" spc="-30" dirty="0">
                          <a:latin typeface="Calibri"/>
                          <a:cs typeface="Calibri"/>
                        </a:rPr>
                        <a:t> </a:t>
                      </a:r>
                      <a:r>
                        <a:rPr sz="1800" i="1" spc="-5" dirty="0">
                          <a:latin typeface="Calibri"/>
                          <a:cs typeface="Calibri"/>
                        </a:rPr>
                        <a:t>mı?</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665226">
                <a:tc>
                  <a:txBody>
                    <a:bodyPr/>
                    <a:lstStyle/>
                    <a:p>
                      <a:pPr marL="91440" marR="374015">
                        <a:lnSpc>
                          <a:spcPct val="100000"/>
                        </a:lnSpc>
                        <a:spcBef>
                          <a:spcPts val="250"/>
                        </a:spcBef>
                      </a:pPr>
                      <a:r>
                        <a:rPr sz="1800" b="1" dirty="0">
                          <a:latin typeface="Calibri"/>
                          <a:cs typeface="Calibri"/>
                        </a:rPr>
                        <a:t>5.</a:t>
                      </a:r>
                      <a:r>
                        <a:rPr sz="1800" b="1" spc="20" dirty="0">
                          <a:latin typeface="Calibri"/>
                          <a:cs typeface="Calibri"/>
                        </a:rPr>
                        <a:t> </a:t>
                      </a:r>
                      <a:r>
                        <a:rPr sz="1800" b="1" spc="-10" dirty="0">
                          <a:latin typeface="Calibri"/>
                          <a:cs typeface="Calibri"/>
                        </a:rPr>
                        <a:t>Performans</a:t>
                      </a:r>
                      <a:r>
                        <a:rPr sz="1800" b="1" spc="-5" dirty="0">
                          <a:latin typeface="Calibri"/>
                          <a:cs typeface="Calibri"/>
                        </a:rPr>
                        <a:t> </a:t>
                      </a:r>
                      <a:r>
                        <a:rPr sz="1800" b="1" spc="-10" dirty="0">
                          <a:latin typeface="Calibri"/>
                          <a:cs typeface="Calibri"/>
                        </a:rPr>
                        <a:t>Değişmezliğinin</a:t>
                      </a:r>
                      <a:r>
                        <a:rPr sz="1800" b="1" spc="-15" dirty="0">
                          <a:latin typeface="Calibri"/>
                          <a:cs typeface="Calibri"/>
                        </a:rPr>
                        <a:t> </a:t>
                      </a:r>
                      <a:r>
                        <a:rPr sz="1800" b="1" spc="-10" dirty="0">
                          <a:latin typeface="Calibri"/>
                          <a:cs typeface="Calibri"/>
                        </a:rPr>
                        <a:t>Değerlendirilmesi ve</a:t>
                      </a:r>
                      <a:r>
                        <a:rPr sz="1800" b="1" spc="10" dirty="0">
                          <a:latin typeface="Calibri"/>
                          <a:cs typeface="Calibri"/>
                        </a:rPr>
                        <a:t> </a:t>
                      </a:r>
                      <a:r>
                        <a:rPr sz="1800" b="1" spc="-5" dirty="0">
                          <a:latin typeface="Calibri"/>
                          <a:cs typeface="Calibri"/>
                        </a:rPr>
                        <a:t>Doğrulanması</a:t>
                      </a:r>
                      <a:r>
                        <a:rPr sz="1800" b="1" spc="30" dirty="0">
                          <a:latin typeface="Calibri"/>
                          <a:cs typeface="Calibri"/>
                        </a:rPr>
                        <a:t> </a:t>
                      </a:r>
                      <a:r>
                        <a:rPr sz="1800" b="1" spc="-10" dirty="0">
                          <a:latin typeface="Calibri"/>
                          <a:cs typeface="Calibri"/>
                        </a:rPr>
                        <a:t>Sistemi: </a:t>
                      </a:r>
                      <a:r>
                        <a:rPr sz="1800" b="1" spc="-395" dirty="0">
                          <a:latin typeface="Calibri"/>
                          <a:cs typeface="Calibri"/>
                        </a:rPr>
                        <a:t> </a:t>
                      </a:r>
                      <a:r>
                        <a:rPr sz="1800" b="1" spc="-10" dirty="0">
                          <a:latin typeface="Calibri"/>
                          <a:cs typeface="Calibri"/>
                        </a:rPr>
                        <a:t>Sistem</a:t>
                      </a:r>
                      <a:r>
                        <a:rPr sz="1800" b="1" spc="-30" dirty="0">
                          <a:latin typeface="Calibri"/>
                          <a:cs typeface="Calibri"/>
                        </a:rPr>
                        <a:t> </a:t>
                      </a:r>
                      <a:r>
                        <a:rPr sz="1800" b="1" dirty="0">
                          <a:latin typeface="Calibri"/>
                          <a:cs typeface="Calibri"/>
                        </a:rPr>
                        <a:t>2+</a:t>
                      </a:r>
                      <a:endParaRPr sz="1800" dirty="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5"/>
                  </a:ext>
                </a:extLst>
              </a:tr>
              <a:tr h="1235392">
                <a:tc>
                  <a:txBody>
                    <a:bodyPr/>
                    <a:lstStyle/>
                    <a:p>
                      <a:pPr marL="91440">
                        <a:lnSpc>
                          <a:spcPct val="100000"/>
                        </a:lnSpc>
                        <a:spcBef>
                          <a:spcPts val="250"/>
                        </a:spcBef>
                      </a:pPr>
                      <a:r>
                        <a:rPr sz="1800" b="1" spc="-5" dirty="0">
                          <a:latin typeface="Calibri"/>
                          <a:cs typeface="Calibri"/>
                        </a:rPr>
                        <a:t>6.</a:t>
                      </a:r>
                      <a:r>
                        <a:rPr sz="1800" b="1" dirty="0">
                          <a:latin typeface="Calibri"/>
                          <a:cs typeface="Calibri"/>
                        </a:rPr>
                        <a:t> </a:t>
                      </a:r>
                      <a:r>
                        <a:rPr sz="1800" b="1" spc="-5" dirty="0">
                          <a:latin typeface="Calibri"/>
                          <a:cs typeface="Calibri"/>
                        </a:rPr>
                        <a:t>Uyumlaştırılmış </a:t>
                      </a:r>
                      <a:r>
                        <a:rPr sz="1800" b="1" spc="-10" dirty="0">
                          <a:latin typeface="Calibri"/>
                          <a:cs typeface="Calibri"/>
                        </a:rPr>
                        <a:t>Standard</a:t>
                      </a:r>
                      <a:r>
                        <a:rPr sz="1800" b="1" spc="10" dirty="0">
                          <a:latin typeface="Calibri"/>
                          <a:cs typeface="Calibri"/>
                        </a:rPr>
                        <a:t> </a:t>
                      </a:r>
                      <a:r>
                        <a:rPr sz="1800" i="1" spc="-5" dirty="0">
                          <a:latin typeface="Calibri"/>
                          <a:cs typeface="Calibri"/>
                        </a:rPr>
                        <a:t>TS</a:t>
                      </a:r>
                      <a:r>
                        <a:rPr sz="1800" i="1" spc="5" dirty="0">
                          <a:latin typeface="Calibri"/>
                          <a:cs typeface="Calibri"/>
                        </a:rPr>
                        <a:t> </a:t>
                      </a:r>
                      <a:r>
                        <a:rPr sz="1800" i="1" spc="-5" dirty="0">
                          <a:latin typeface="Calibri"/>
                          <a:cs typeface="Calibri"/>
                        </a:rPr>
                        <a:t>EN</a:t>
                      </a:r>
                      <a:r>
                        <a:rPr sz="1800" i="1" dirty="0">
                          <a:latin typeface="Calibri"/>
                          <a:cs typeface="Calibri"/>
                        </a:rPr>
                        <a:t> </a:t>
                      </a:r>
                      <a:r>
                        <a:rPr sz="1800" i="1" spc="-5" dirty="0">
                          <a:latin typeface="Calibri"/>
                          <a:cs typeface="Calibri"/>
                        </a:rPr>
                        <a:t>12620:2003+A1:</a:t>
                      </a:r>
                      <a:r>
                        <a:rPr sz="1800" i="1" spc="10" dirty="0">
                          <a:latin typeface="Calibri"/>
                          <a:cs typeface="Calibri"/>
                        </a:rPr>
                        <a:t> </a:t>
                      </a:r>
                      <a:r>
                        <a:rPr sz="1800" i="1" spc="-5" dirty="0">
                          <a:latin typeface="Calibri"/>
                          <a:cs typeface="Calibri"/>
                        </a:rPr>
                        <a:t>2009</a:t>
                      </a:r>
                      <a:endParaRPr sz="1800" dirty="0">
                        <a:latin typeface="Calibri"/>
                        <a:cs typeface="Calibri"/>
                      </a:endParaRPr>
                    </a:p>
                    <a:p>
                      <a:pPr marL="142875" marR="5147310" indent="-52069">
                        <a:lnSpc>
                          <a:spcPct val="100000"/>
                        </a:lnSpc>
                      </a:pPr>
                      <a:r>
                        <a:rPr sz="1800" b="1" spc="-5" dirty="0">
                          <a:latin typeface="Calibri"/>
                          <a:cs typeface="Calibri"/>
                        </a:rPr>
                        <a:t>Onaylanmış Kuruluşun </a:t>
                      </a:r>
                      <a:r>
                        <a:rPr sz="1800" b="1" dirty="0">
                          <a:latin typeface="Calibri"/>
                          <a:cs typeface="Calibri"/>
                        </a:rPr>
                        <a:t> Adı</a:t>
                      </a:r>
                      <a:r>
                        <a:rPr sz="1800" b="1" spc="-30" dirty="0">
                          <a:latin typeface="Calibri"/>
                          <a:cs typeface="Calibri"/>
                        </a:rPr>
                        <a:t> </a:t>
                      </a:r>
                      <a:r>
                        <a:rPr sz="1800" b="1" spc="-10" dirty="0">
                          <a:latin typeface="Calibri"/>
                          <a:cs typeface="Calibri"/>
                        </a:rPr>
                        <a:t>ve</a:t>
                      </a:r>
                      <a:r>
                        <a:rPr sz="1800" b="1" spc="-30" dirty="0">
                          <a:latin typeface="Calibri"/>
                          <a:cs typeface="Calibri"/>
                        </a:rPr>
                        <a:t> </a:t>
                      </a:r>
                      <a:r>
                        <a:rPr sz="1800" b="1" dirty="0">
                          <a:latin typeface="Calibri"/>
                          <a:cs typeface="Calibri"/>
                        </a:rPr>
                        <a:t>Kimlik</a:t>
                      </a:r>
                      <a:r>
                        <a:rPr sz="1800" b="1" spc="-30" dirty="0">
                          <a:latin typeface="Calibri"/>
                          <a:cs typeface="Calibri"/>
                        </a:rPr>
                        <a:t> </a:t>
                      </a:r>
                      <a:r>
                        <a:rPr sz="1800" b="1" spc="-10" dirty="0">
                          <a:latin typeface="Calibri"/>
                          <a:cs typeface="Calibri"/>
                        </a:rPr>
                        <a:t>Numarası</a:t>
                      </a:r>
                      <a:endParaRPr sz="1800" dirty="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6"/>
                  </a:ext>
                </a:extLst>
              </a:tr>
            </a:tbl>
          </a:graphicData>
        </a:graphic>
      </p:graphicFrame>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6072" y="76200"/>
            <a:ext cx="1481001" cy="789867"/>
          </a:xfrm>
          <a:prstGeom prst="rect">
            <a:avLst/>
          </a:prstGeom>
        </p:spPr>
      </p:pic>
      <p:sp>
        <p:nvSpPr>
          <p:cNvPr id="7"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cs typeface="Calibri"/>
              </a:rPr>
              <a:t>BURSA </a:t>
            </a:r>
            <a:r>
              <a:rPr lang="tr-TR" sz="1400" b="1" dirty="0">
                <a:solidFill>
                  <a:srgbClr val="C00000"/>
                </a:solidFill>
                <a:cs typeface="Calibri"/>
              </a:rPr>
              <a:t>İL MÜDÜRLÜĞÜ</a:t>
            </a:r>
          </a:p>
        </p:txBody>
      </p:sp>
      <p:sp>
        <p:nvSpPr>
          <p:cNvPr id="8"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24816052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p:cNvGraphicFramePr>
            <a:graphicFrameLocks noGrp="1"/>
          </p:cNvGraphicFramePr>
          <p:nvPr>
            <p:extLst>
              <p:ext uri="{D42A27DB-BD31-4B8C-83A1-F6EECF244321}">
                <p14:modId xmlns:p14="http://schemas.microsoft.com/office/powerpoint/2010/main" val="2137937529"/>
              </p:ext>
            </p:extLst>
          </p:nvPr>
        </p:nvGraphicFramePr>
        <p:xfrm>
          <a:off x="761999" y="990601"/>
          <a:ext cx="7753208" cy="4953000"/>
        </p:xfrm>
        <a:graphic>
          <a:graphicData uri="http://schemas.openxmlformats.org/drawingml/2006/table">
            <a:tbl>
              <a:tblPr firstRow="1" bandRow="1">
                <a:tableStyleId>{2D5ABB26-0587-4C30-8999-92F81FD0307C}</a:tableStyleId>
              </a:tblPr>
              <a:tblGrid>
                <a:gridCol w="2585115">
                  <a:extLst>
                    <a:ext uri="{9D8B030D-6E8A-4147-A177-3AD203B41FA5}">
                      <a16:colId xmlns:a16="http://schemas.microsoft.com/office/drawing/2014/main" val="20000"/>
                    </a:ext>
                  </a:extLst>
                </a:gridCol>
                <a:gridCol w="2582978">
                  <a:extLst>
                    <a:ext uri="{9D8B030D-6E8A-4147-A177-3AD203B41FA5}">
                      <a16:colId xmlns:a16="http://schemas.microsoft.com/office/drawing/2014/main" val="20001"/>
                    </a:ext>
                  </a:extLst>
                </a:gridCol>
                <a:gridCol w="2585115">
                  <a:extLst>
                    <a:ext uri="{9D8B030D-6E8A-4147-A177-3AD203B41FA5}">
                      <a16:colId xmlns:a16="http://schemas.microsoft.com/office/drawing/2014/main" val="20002"/>
                    </a:ext>
                  </a:extLst>
                </a:gridCol>
              </a:tblGrid>
              <a:tr h="459977">
                <a:tc gridSpan="3">
                  <a:txBody>
                    <a:bodyPr/>
                    <a:lstStyle/>
                    <a:p>
                      <a:pPr marL="91440">
                        <a:lnSpc>
                          <a:spcPct val="100000"/>
                        </a:lnSpc>
                        <a:spcBef>
                          <a:spcPts val="240"/>
                        </a:spcBef>
                      </a:pPr>
                      <a:r>
                        <a:rPr sz="1800" b="1" spc="-10" dirty="0">
                          <a:solidFill>
                            <a:srgbClr val="FFFFFF"/>
                          </a:solidFill>
                          <a:latin typeface="Calibri"/>
                          <a:cs typeface="Calibri"/>
                        </a:rPr>
                        <a:t>7.Performans</a:t>
                      </a:r>
                      <a:r>
                        <a:rPr sz="1800" b="1" spc="-45" dirty="0">
                          <a:solidFill>
                            <a:srgbClr val="FFFFFF"/>
                          </a:solidFill>
                          <a:latin typeface="Calibri"/>
                          <a:cs typeface="Calibri"/>
                        </a:rPr>
                        <a:t> </a:t>
                      </a:r>
                      <a:r>
                        <a:rPr sz="1800" b="1" spc="-10" dirty="0">
                          <a:solidFill>
                            <a:srgbClr val="FFFFFF"/>
                          </a:solidFill>
                          <a:latin typeface="Calibri"/>
                          <a:cs typeface="Calibri"/>
                        </a:rPr>
                        <a:t>Beyanı</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CD6ED"/>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46302">
                <a:tc>
                  <a:txBody>
                    <a:bodyPr/>
                    <a:lstStyle/>
                    <a:p>
                      <a:pPr marL="91440">
                        <a:lnSpc>
                          <a:spcPct val="100000"/>
                        </a:lnSpc>
                        <a:spcBef>
                          <a:spcPts val="240"/>
                        </a:spcBef>
                      </a:pPr>
                      <a:r>
                        <a:rPr sz="1800" b="1" i="1" spc="-30" dirty="0">
                          <a:latin typeface="Calibri"/>
                          <a:cs typeface="Calibri"/>
                        </a:rPr>
                        <a:t>Temel</a:t>
                      </a:r>
                      <a:r>
                        <a:rPr sz="1800" b="1" i="1" spc="-45" dirty="0">
                          <a:latin typeface="Calibri"/>
                          <a:cs typeface="Calibri"/>
                        </a:rPr>
                        <a:t> </a:t>
                      </a:r>
                      <a:r>
                        <a:rPr sz="1800" b="1" i="1" spc="-5" dirty="0">
                          <a:latin typeface="Calibri"/>
                          <a:cs typeface="Calibri"/>
                        </a:rPr>
                        <a:t>Özellikler</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1440">
                        <a:lnSpc>
                          <a:spcPct val="100000"/>
                        </a:lnSpc>
                        <a:spcBef>
                          <a:spcPts val="240"/>
                        </a:spcBef>
                      </a:pPr>
                      <a:r>
                        <a:rPr sz="1800" b="1" i="1" spc="-10" dirty="0">
                          <a:latin typeface="Calibri"/>
                          <a:cs typeface="Calibri"/>
                        </a:rPr>
                        <a:t>Performans</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2075" marR="626745">
                        <a:lnSpc>
                          <a:spcPct val="100000"/>
                        </a:lnSpc>
                        <a:spcBef>
                          <a:spcPts val="240"/>
                        </a:spcBef>
                      </a:pPr>
                      <a:r>
                        <a:rPr sz="1800" b="1" i="1" spc="-5" dirty="0">
                          <a:latin typeface="Calibri"/>
                          <a:cs typeface="Calibri"/>
                        </a:rPr>
                        <a:t>Uyumlaştırılmış </a:t>
                      </a:r>
                      <a:r>
                        <a:rPr sz="1800" b="1" i="1" dirty="0">
                          <a:latin typeface="Calibri"/>
                          <a:cs typeface="Calibri"/>
                        </a:rPr>
                        <a:t> </a:t>
                      </a:r>
                      <a:r>
                        <a:rPr sz="1800" b="1" i="1" spc="-140" dirty="0">
                          <a:latin typeface="Calibri"/>
                          <a:cs typeface="Calibri"/>
                        </a:rPr>
                        <a:t>T</a:t>
                      </a:r>
                      <a:r>
                        <a:rPr sz="1800" b="1" i="1" spc="-5" dirty="0">
                          <a:latin typeface="Calibri"/>
                          <a:cs typeface="Calibri"/>
                        </a:rPr>
                        <a:t>ekni</a:t>
                      </a:r>
                      <a:r>
                        <a:rPr sz="1800" b="1" i="1" dirty="0">
                          <a:latin typeface="Calibri"/>
                          <a:cs typeface="Calibri"/>
                        </a:rPr>
                        <a:t>k</a:t>
                      </a:r>
                      <a:r>
                        <a:rPr sz="1800" b="1" i="1" spc="-10" dirty="0">
                          <a:latin typeface="Calibri"/>
                          <a:cs typeface="Calibri"/>
                        </a:rPr>
                        <a:t> </a:t>
                      </a:r>
                      <a:r>
                        <a:rPr sz="1800" b="1" i="1" spc="-5" dirty="0">
                          <a:latin typeface="Calibri"/>
                          <a:cs typeface="Calibri"/>
                        </a:rPr>
                        <a:t>Şartname</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1415198">
                <a:tc>
                  <a:txBody>
                    <a:bodyPr/>
                    <a:lstStyle/>
                    <a:p>
                      <a:pPr marL="91440">
                        <a:lnSpc>
                          <a:spcPct val="100000"/>
                        </a:lnSpc>
                        <a:spcBef>
                          <a:spcPts val="245"/>
                        </a:spcBef>
                      </a:pPr>
                      <a:r>
                        <a:rPr sz="1800" i="1" spc="-45" dirty="0">
                          <a:latin typeface="Calibri"/>
                          <a:cs typeface="Calibri"/>
                        </a:rPr>
                        <a:t>Tane</a:t>
                      </a:r>
                      <a:r>
                        <a:rPr sz="1800" i="1" spc="-10" dirty="0">
                          <a:latin typeface="Calibri"/>
                          <a:cs typeface="Calibri"/>
                        </a:rPr>
                        <a:t> </a:t>
                      </a:r>
                      <a:r>
                        <a:rPr sz="1800" i="1" spc="-5" dirty="0">
                          <a:latin typeface="Calibri"/>
                          <a:cs typeface="Calibri"/>
                        </a:rPr>
                        <a:t>Büyüklüğü</a:t>
                      </a:r>
                      <a:r>
                        <a:rPr sz="1800" i="1" spc="-40" dirty="0">
                          <a:latin typeface="Calibri"/>
                          <a:cs typeface="Calibri"/>
                        </a:rPr>
                        <a:t> </a:t>
                      </a:r>
                      <a:r>
                        <a:rPr sz="1800" i="1" spc="-5" dirty="0">
                          <a:latin typeface="Calibri"/>
                          <a:cs typeface="Calibri"/>
                        </a:rPr>
                        <a:t>(mm)</a:t>
                      </a:r>
                      <a:endParaRPr sz="1800" dirty="0">
                        <a:latin typeface="Calibri"/>
                        <a:cs typeface="Calibri"/>
                      </a:endParaRPr>
                    </a:p>
                    <a:p>
                      <a:pPr marL="91440">
                        <a:lnSpc>
                          <a:spcPct val="100000"/>
                        </a:lnSpc>
                      </a:pPr>
                      <a:r>
                        <a:rPr sz="1800" i="1" spc="-10" dirty="0">
                          <a:latin typeface="Calibri"/>
                          <a:cs typeface="Calibri"/>
                        </a:rPr>
                        <a:t>…………………………………</a:t>
                      </a:r>
                      <a:endParaRPr sz="1800" dirty="0">
                        <a:latin typeface="Calibri"/>
                        <a:cs typeface="Calibri"/>
                      </a:endParaRPr>
                    </a:p>
                    <a:p>
                      <a:pPr marL="91440">
                        <a:lnSpc>
                          <a:spcPct val="100000"/>
                        </a:lnSpc>
                      </a:pPr>
                      <a:r>
                        <a:rPr sz="1800" i="1" spc="-10" dirty="0">
                          <a:latin typeface="Calibri"/>
                          <a:cs typeface="Calibri"/>
                        </a:rPr>
                        <a:t>……………..</a:t>
                      </a:r>
                      <a:endParaRPr sz="1800" dirty="0">
                        <a:latin typeface="Calibri"/>
                        <a:cs typeface="Calibri"/>
                      </a:endParaRPr>
                    </a:p>
                    <a:p>
                      <a:pPr marL="91440">
                        <a:lnSpc>
                          <a:spcPct val="100000"/>
                        </a:lnSpc>
                      </a:pPr>
                      <a:r>
                        <a:rPr sz="1800" i="1" spc="-10" dirty="0">
                          <a:latin typeface="Calibri"/>
                          <a:cs typeface="Calibri"/>
                        </a:rPr>
                        <a:t>…………..</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1440">
                        <a:lnSpc>
                          <a:spcPct val="100000"/>
                        </a:lnSpc>
                        <a:spcBef>
                          <a:spcPts val="265"/>
                        </a:spcBef>
                      </a:pPr>
                      <a:r>
                        <a:rPr sz="1600" i="1" spc="-5" dirty="0">
                          <a:latin typeface="Calibri"/>
                          <a:cs typeface="Calibri"/>
                        </a:rPr>
                        <a:t>……………………………..</a:t>
                      </a:r>
                      <a:endParaRPr sz="1600">
                        <a:latin typeface="Calibri"/>
                        <a:cs typeface="Calibri"/>
                      </a:endParaRPr>
                    </a:p>
                    <a:p>
                      <a:pPr marL="91440">
                        <a:lnSpc>
                          <a:spcPct val="100000"/>
                        </a:lnSpc>
                      </a:pPr>
                      <a:r>
                        <a:rPr sz="1600" i="1" spc="-5" dirty="0">
                          <a:latin typeface="Calibri"/>
                          <a:cs typeface="Calibri"/>
                        </a:rPr>
                        <a:t>……………………………..</a:t>
                      </a:r>
                      <a:endParaRPr sz="1600">
                        <a:latin typeface="Calibri"/>
                        <a:cs typeface="Calibri"/>
                      </a:endParaRPr>
                    </a:p>
                    <a:p>
                      <a:pPr marL="91440">
                        <a:lnSpc>
                          <a:spcPct val="100000"/>
                        </a:lnSpc>
                      </a:pPr>
                      <a:r>
                        <a:rPr sz="1600" i="1" spc="-5" dirty="0">
                          <a:latin typeface="Calibri"/>
                          <a:cs typeface="Calibri"/>
                        </a:rPr>
                        <a:t>……………………………..</a:t>
                      </a:r>
                      <a:endParaRPr sz="16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600075">
                        <a:lnSpc>
                          <a:spcPct val="100000"/>
                        </a:lnSpc>
                        <a:spcBef>
                          <a:spcPts val="245"/>
                        </a:spcBef>
                      </a:pPr>
                      <a:r>
                        <a:rPr sz="1800" i="1" spc="-5" dirty="0">
                          <a:latin typeface="Calibri"/>
                          <a:cs typeface="Calibri"/>
                        </a:rPr>
                        <a:t>TS</a:t>
                      </a:r>
                      <a:r>
                        <a:rPr sz="1800" i="1" spc="-35" dirty="0">
                          <a:latin typeface="Calibri"/>
                          <a:cs typeface="Calibri"/>
                        </a:rPr>
                        <a:t> </a:t>
                      </a:r>
                      <a:r>
                        <a:rPr sz="1800" i="1" spc="-5" dirty="0">
                          <a:latin typeface="Calibri"/>
                          <a:cs typeface="Calibri"/>
                        </a:rPr>
                        <a:t>EN</a:t>
                      </a:r>
                      <a:r>
                        <a:rPr sz="1800" i="1" spc="-15" dirty="0">
                          <a:latin typeface="Calibri"/>
                          <a:cs typeface="Calibri"/>
                        </a:rPr>
                        <a:t> </a:t>
                      </a:r>
                      <a:r>
                        <a:rPr sz="1800" i="1" dirty="0">
                          <a:latin typeface="Calibri"/>
                          <a:cs typeface="Calibri"/>
                        </a:rPr>
                        <a:t>12620</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1372112">
                <a:tc gridSpan="3">
                  <a:txBody>
                    <a:bodyPr/>
                    <a:lstStyle/>
                    <a:p>
                      <a:pPr marL="91440">
                        <a:lnSpc>
                          <a:spcPct val="100000"/>
                        </a:lnSpc>
                        <a:spcBef>
                          <a:spcPts val="245"/>
                        </a:spcBef>
                      </a:pPr>
                      <a:r>
                        <a:rPr sz="1800" b="1" spc="-5" dirty="0">
                          <a:latin typeface="Calibri"/>
                          <a:cs typeface="Calibri"/>
                        </a:rPr>
                        <a:t>8</a:t>
                      </a:r>
                      <a:r>
                        <a:rPr sz="1800" spc="-5" dirty="0">
                          <a:latin typeface="Calibri"/>
                          <a:cs typeface="Calibri"/>
                        </a:rPr>
                        <a:t>.</a:t>
                      </a:r>
                      <a:r>
                        <a:rPr sz="1800" dirty="0">
                          <a:latin typeface="Calibri"/>
                          <a:cs typeface="Calibri"/>
                        </a:rPr>
                        <a:t> </a:t>
                      </a:r>
                      <a:r>
                        <a:rPr sz="1800" spc="-5" dirty="0">
                          <a:latin typeface="Calibri"/>
                          <a:cs typeface="Calibri"/>
                        </a:rPr>
                        <a:t>Uygun</a:t>
                      </a:r>
                      <a:r>
                        <a:rPr sz="1800" dirty="0">
                          <a:latin typeface="Calibri"/>
                          <a:cs typeface="Calibri"/>
                        </a:rPr>
                        <a:t> </a:t>
                      </a:r>
                      <a:r>
                        <a:rPr sz="1800" spc="-30" dirty="0">
                          <a:latin typeface="Calibri"/>
                          <a:cs typeface="Calibri"/>
                        </a:rPr>
                        <a:t>Teknik</a:t>
                      </a:r>
                      <a:r>
                        <a:rPr sz="1800" spc="5" dirty="0">
                          <a:latin typeface="Calibri"/>
                          <a:cs typeface="Calibri"/>
                        </a:rPr>
                        <a:t> </a:t>
                      </a:r>
                      <a:r>
                        <a:rPr sz="1800" spc="-5" dirty="0">
                          <a:latin typeface="Calibri"/>
                          <a:cs typeface="Calibri"/>
                        </a:rPr>
                        <a:t>Belge</a:t>
                      </a:r>
                      <a:r>
                        <a:rPr sz="1800" dirty="0">
                          <a:latin typeface="Calibri"/>
                          <a:cs typeface="Calibri"/>
                        </a:rPr>
                        <a:t> ve</a:t>
                      </a:r>
                      <a:r>
                        <a:rPr sz="1800" spc="-10" dirty="0">
                          <a:latin typeface="Calibri"/>
                          <a:cs typeface="Calibri"/>
                        </a:rPr>
                        <a:t> </a:t>
                      </a:r>
                      <a:r>
                        <a:rPr sz="1800" dirty="0">
                          <a:latin typeface="Calibri"/>
                          <a:cs typeface="Calibri"/>
                        </a:rPr>
                        <a:t>/</a:t>
                      </a:r>
                      <a:r>
                        <a:rPr sz="1800" spc="15" dirty="0">
                          <a:latin typeface="Calibri"/>
                          <a:cs typeface="Calibri"/>
                        </a:rPr>
                        <a:t> </a:t>
                      </a:r>
                      <a:r>
                        <a:rPr sz="1800" spc="-15" dirty="0">
                          <a:latin typeface="Calibri"/>
                          <a:cs typeface="Calibri"/>
                        </a:rPr>
                        <a:t>veya</a:t>
                      </a:r>
                      <a:r>
                        <a:rPr sz="1800" spc="-10" dirty="0">
                          <a:latin typeface="Calibri"/>
                          <a:cs typeface="Calibri"/>
                        </a:rPr>
                        <a:t> </a:t>
                      </a:r>
                      <a:r>
                        <a:rPr sz="1800" spc="-15" dirty="0">
                          <a:latin typeface="Calibri"/>
                          <a:cs typeface="Calibri"/>
                        </a:rPr>
                        <a:t>Özel</a:t>
                      </a:r>
                      <a:r>
                        <a:rPr sz="1800" spc="15" dirty="0">
                          <a:latin typeface="Calibri"/>
                          <a:cs typeface="Calibri"/>
                        </a:rPr>
                        <a:t> </a:t>
                      </a:r>
                      <a:r>
                        <a:rPr sz="1800" spc="-30" dirty="0">
                          <a:latin typeface="Calibri"/>
                          <a:cs typeface="Calibri"/>
                        </a:rPr>
                        <a:t>Teknik</a:t>
                      </a:r>
                      <a:r>
                        <a:rPr sz="1800" spc="5" dirty="0">
                          <a:latin typeface="Calibri"/>
                          <a:cs typeface="Calibri"/>
                        </a:rPr>
                        <a:t> </a:t>
                      </a:r>
                      <a:r>
                        <a:rPr sz="1800" spc="-5" dirty="0">
                          <a:latin typeface="Calibri"/>
                          <a:cs typeface="Calibri"/>
                        </a:rPr>
                        <a:t>Belgelendirme</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059411">
                <a:tc gridSpan="3">
                  <a:txBody>
                    <a:bodyPr/>
                    <a:lstStyle/>
                    <a:p>
                      <a:pPr marL="142875" marR="717550" indent="-52069">
                        <a:lnSpc>
                          <a:spcPct val="100000"/>
                        </a:lnSpc>
                        <a:spcBef>
                          <a:spcPts val="250"/>
                        </a:spcBef>
                        <a:tabLst>
                          <a:tab pos="2611120" algn="l"/>
                          <a:tab pos="4328795" algn="l"/>
                        </a:tabLst>
                      </a:pPr>
                      <a:r>
                        <a:rPr sz="1800" i="1" spc="-5" dirty="0">
                          <a:latin typeface="Calibri"/>
                          <a:cs typeface="Calibri"/>
                        </a:rPr>
                        <a:t>Üretici</a:t>
                      </a:r>
                      <a:r>
                        <a:rPr sz="1800" i="1" spc="10" dirty="0">
                          <a:latin typeface="Calibri"/>
                          <a:cs typeface="Calibri"/>
                        </a:rPr>
                        <a:t> </a:t>
                      </a:r>
                      <a:r>
                        <a:rPr sz="1800" i="1" spc="-5" dirty="0">
                          <a:latin typeface="Calibri"/>
                          <a:cs typeface="Calibri"/>
                        </a:rPr>
                        <a:t>adı	</a:t>
                      </a:r>
                      <a:r>
                        <a:rPr sz="1800" i="1" spc="-35" dirty="0">
                          <a:latin typeface="Calibri"/>
                          <a:cs typeface="Calibri"/>
                        </a:rPr>
                        <a:t>Yeri</a:t>
                      </a:r>
                      <a:r>
                        <a:rPr sz="1800" i="1" dirty="0">
                          <a:latin typeface="Calibri"/>
                          <a:cs typeface="Calibri"/>
                        </a:rPr>
                        <a:t> ve</a:t>
                      </a:r>
                      <a:r>
                        <a:rPr sz="1800" i="1" spc="5" dirty="0">
                          <a:latin typeface="Calibri"/>
                          <a:cs typeface="Calibri"/>
                        </a:rPr>
                        <a:t> </a:t>
                      </a:r>
                      <a:r>
                        <a:rPr sz="1800" i="1" spc="-10" dirty="0">
                          <a:latin typeface="Calibri"/>
                          <a:cs typeface="Calibri"/>
                        </a:rPr>
                        <a:t>tarihi	</a:t>
                      </a:r>
                      <a:r>
                        <a:rPr sz="1800" i="1" spc="-25" dirty="0">
                          <a:latin typeface="Calibri"/>
                          <a:cs typeface="Calibri"/>
                        </a:rPr>
                        <a:t>Yetkili</a:t>
                      </a:r>
                      <a:r>
                        <a:rPr sz="1800" i="1" spc="-10" dirty="0">
                          <a:latin typeface="Calibri"/>
                          <a:cs typeface="Calibri"/>
                        </a:rPr>
                        <a:t> </a:t>
                      </a:r>
                      <a:r>
                        <a:rPr sz="1800" i="1" dirty="0">
                          <a:latin typeface="Calibri"/>
                          <a:cs typeface="Calibri"/>
                        </a:rPr>
                        <a:t>Adı</a:t>
                      </a:r>
                      <a:r>
                        <a:rPr sz="1800" i="1" spc="-30" dirty="0">
                          <a:latin typeface="Calibri"/>
                          <a:cs typeface="Calibri"/>
                        </a:rPr>
                        <a:t> </a:t>
                      </a:r>
                      <a:r>
                        <a:rPr sz="1800" i="1" dirty="0">
                          <a:latin typeface="Calibri"/>
                          <a:cs typeface="Calibri"/>
                        </a:rPr>
                        <a:t>ve</a:t>
                      </a:r>
                      <a:r>
                        <a:rPr sz="1800" i="1" spc="-15" dirty="0">
                          <a:latin typeface="Calibri"/>
                          <a:cs typeface="Calibri"/>
                        </a:rPr>
                        <a:t> </a:t>
                      </a:r>
                      <a:r>
                        <a:rPr sz="1800" i="1" spc="-10" dirty="0">
                          <a:latin typeface="Calibri"/>
                          <a:cs typeface="Calibri"/>
                        </a:rPr>
                        <a:t>Ünvanı </a:t>
                      </a:r>
                      <a:r>
                        <a:rPr sz="1800" i="1" spc="-390" dirty="0">
                          <a:latin typeface="Calibri"/>
                          <a:cs typeface="Calibri"/>
                        </a:rPr>
                        <a:t> </a:t>
                      </a:r>
                      <a:r>
                        <a:rPr sz="1800" i="1" dirty="0">
                          <a:latin typeface="Calibri"/>
                          <a:cs typeface="Calibri"/>
                        </a:rPr>
                        <a:t>ABC</a:t>
                      </a:r>
                      <a:r>
                        <a:rPr sz="1800" i="1" spc="400" dirty="0">
                          <a:latin typeface="Calibri"/>
                          <a:cs typeface="Calibri"/>
                        </a:rPr>
                        <a:t> </a:t>
                      </a:r>
                      <a:r>
                        <a:rPr sz="1800" i="1" spc="-20" dirty="0">
                          <a:latin typeface="Calibri"/>
                          <a:cs typeface="Calibri"/>
                        </a:rPr>
                        <a:t>Ltd.</a:t>
                      </a:r>
                      <a:r>
                        <a:rPr sz="1800" i="1" spc="5" dirty="0">
                          <a:latin typeface="Calibri"/>
                          <a:cs typeface="Calibri"/>
                        </a:rPr>
                        <a:t> </a:t>
                      </a:r>
                      <a:r>
                        <a:rPr sz="1800" i="1" spc="-5" dirty="0">
                          <a:latin typeface="Calibri"/>
                          <a:cs typeface="Calibri"/>
                        </a:rPr>
                        <a:t>Şti</a:t>
                      </a:r>
                      <a:endParaRPr sz="1800" dirty="0">
                        <a:latin typeface="Calibri"/>
                        <a:cs typeface="Calibri"/>
                      </a:endParaRPr>
                    </a:p>
                    <a:p>
                      <a:pPr marR="384175" algn="ctr">
                        <a:lnSpc>
                          <a:spcPct val="100000"/>
                        </a:lnSpc>
                      </a:pPr>
                      <a:r>
                        <a:rPr sz="1800" i="1" spc="-15" dirty="0">
                          <a:latin typeface="Calibri"/>
                          <a:cs typeface="Calibri"/>
                        </a:rPr>
                        <a:t>(imza)</a:t>
                      </a:r>
                      <a:endParaRPr sz="1800" dirty="0">
                        <a:latin typeface="Calibri"/>
                        <a:cs typeface="Calibri"/>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4" name="Dikdörtgen 3"/>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spTree>
    <p:extLst>
      <p:ext uri="{BB962C8B-B14F-4D97-AF65-F5344CB8AC3E}">
        <p14:creationId xmlns:p14="http://schemas.microsoft.com/office/powerpoint/2010/main" val="2326386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00200" y="1066800"/>
            <a:ext cx="5638800" cy="369332"/>
          </a:xfrm>
          <a:prstGeom prst="rect">
            <a:avLst/>
          </a:prstGeom>
          <a:noFill/>
        </p:spPr>
        <p:txBody>
          <a:bodyPr wrap="square" rtlCol="0">
            <a:spAutoFit/>
          </a:bodyPr>
          <a:lstStyle/>
          <a:p>
            <a:pPr algn="ctr"/>
            <a:r>
              <a:rPr lang="tr-TR" b="1" dirty="0" smtClean="0">
                <a:solidFill>
                  <a:srgbClr val="C00000"/>
                </a:solidFill>
              </a:rPr>
              <a:t>ÖRNEK PERFORMANS BEYANLARI</a:t>
            </a:r>
            <a:endParaRPr lang="tr-TR" b="1" dirty="0">
              <a:solidFill>
                <a:srgbClr val="C00000"/>
              </a:solidFill>
            </a:endParaRPr>
          </a:p>
        </p:txBody>
      </p:sp>
      <p:pic>
        <p:nvPicPr>
          <p:cNvPr id="3" name="Resim 2"/>
          <p:cNvPicPr>
            <a:picLocks noChangeAspect="1"/>
          </p:cNvPicPr>
          <p:nvPr/>
        </p:nvPicPr>
        <p:blipFill>
          <a:blip r:embed="rId2"/>
          <a:stretch>
            <a:fillRect/>
          </a:stretch>
        </p:blipFill>
        <p:spPr>
          <a:xfrm>
            <a:off x="457200" y="1492667"/>
            <a:ext cx="3810000" cy="4790145"/>
          </a:xfrm>
          <a:prstGeom prst="rect">
            <a:avLst/>
          </a:prstGeom>
        </p:spPr>
      </p:pic>
      <p:pic>
        <p:nvPicPr>
          <p:cNvPr id="4" name="Resim 3"/>
          <p:cNvPicPr>
            <a:picLocks noChangeAspect="1"/>
          </p:cNvPicPr>
          <p:nvPr/>
        </p:nvPicPr>
        <p:blipFill>
          <a:blip r:embed="rId3"/>
          <a:stretch>
            <a:fillRect/>
          </a:stretch>
        </p:blipFill>
        <p:spPr>
          <a:xfrm>
            <a:off x="4419600" y="1458254"/>
            <a:ext cx="4114800" cy="4713946"/>
          </a:xfrm>
          <a:prstGeom prst="rect">
            <a:avLst/>
          </a:prstGeom>
        </p:spPr>
      </p:pic>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Dikdörtgen 5"/>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spTree>
    <p:extLst>
      <p:ext uri="{BB962C8B-B14F-4D97-AF65-F5344CB8AC3E}">
        <p14:creationId xmlns:p14="http://schemas.microsoft.com/office/powerpoint/2010/main" val="3729052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4400" y="837486"/>
            <a:ext cx="7467600" cy="307777"/>
          </a:xfrm>
        </p:spPr>
        <p:txBody>
          <a:bodyPr/>
          <a:lstStyle/>
          <a:p>
            <a:pPr algn="ctr"/>
            <a:r>
              <a:rPr lang="tr-TR" sz="2000" dirty="0" smtClean="0"/>
              <a:t>FABRİKA ÜRETİMİ KONTROLÜ UYGUNLUK BELGESİ ÖRNEKLERİ</a:t>
            </a:r>
            <a:endParaRPr lang="tr-TR" sz="2000" dirty="0"/>
          </a:p>
        </p:txBody>
      </p:sp>
      <p:pic>
        <p:nvPicPr>
          <p:cNvPr id="4" name="Resim 3"/>
          <p:cNvPicPr>
            <a:picLocks noChangeAspect="1"/>
          </p:cNvPicPr>
          <p:nvPr/>
        </p:nvPicPr>
        <p:blipFill>
          <a:blip r:embed="rId2"/>
          <a:stretch>
            <a:fillRect/>
          </a:stretch>
        </p:blipFill>
        <p:spPr>
          <a:xfrm>
            <a:off x="304800" y="1359000"/>
            <a:ext cx="4191000" cy="4965600"/>
          </a:xfrm>
          <a:prstGeom prst="rect">
            <a:avLst/>
          </a:prstGeom>
        </p:spPr>
      </p:pic>
      <p:sp>
        <p:nvSpPr>
          <p:cNvPr id="5" name="Dikdörtgen 4"/>
          <p:cNvSpPr/>
          <p:nvPr/>
        </p:nvSpPr>
        <p:spPr>
          <a:xfrm>
            <a:off x="990600" y="588928"/>
            <a:ext cx="2435795" cy="369332"/>
          </a:xfrm>
          <a:prstGeom prst="rect">
            <a:avLst/>
          </a:prstGeom>
        </p:spPr>
        <p:txBody>
          <a:bodyPr wrap="none">
            <a:spAutoFit/>
          </a:bodyPr>
          <a:lstStyle/>
          <a:p>
            <a:pPr marL="12700">
              <a:lnSpc>
                <a:spcPct val="100000"/>
              </a:lnSpc>
              <a:spcBef>
                <a:spcPts val="105"/>
              </a:spcBef>
            </a:pPr>
            <a:r>
              <a:rPr lang="tr-TR" b="1" dirty="0">
                <a:solidFill>
                  <a:srgbClr val="C00000"/>
                </a:solidFill>
                <a:cs typeface="Calibri"/>
              </a:rPr>
              <a:t>BURSA İL MÜDÜRLÜĞÜ</a:t>
            </a:r>
          </a:p>
        </p:txBody>
      </p:sp>
      <p:pic>
        <p:nvPicPr>
          <p:cNvPr id="3" name="Resim 2"/>
          <p:cNvPicPr>
            <a:picLocks noChangeAspect="1"/>
          </p:cNvPicPr>
          <p:nvPr/>
        </p:nvPicPr>
        <p:blipFill>
          <a:blip r:embed="rId3"/>
          <a:stretch>
            <a:fillRect/>
          </a:stretch>
        </p:blipFill>
        <p:spPr>
          <a:xfrm>
            <a:off x="5181600" y="1477499"/>
            <a:ext cx="3851560" cy="4894316"/>
          </a:xfrm>
          <a:prstGeom prst="rect">
            <a:avLst/>
          </a:prstGeom>
        </p:spPr>
      </p:pic>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986228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4400" y="838200"/>
            <a:ext cx="7848600" cy="307777"/>
          </a:xfrm>
        </p:spPr>
        <p:txBody>
          <a:bodyPr/>
          <a:lstStyle/>
          <a:p>
            <a:pPr algn="ctr"/>
            <a:r>
              <a:rPr lang="tr-TR" sz="2000" dirty="0" smtClean="0"/>
              <a:t>PERFORMANS DEĞİŞMEZLİK BELGESİ ÖRNEKLERİ</a:t>
            </a:r>
            <a:endParaRPr lang="tr-TR" sz="2000" dirty="0"/>
          </a:p>
        </p:txBody>
      </p:sp>
      <p:pic>
        <p:nvPicPr>
          <p:cNvPr id="4" name="Resim 3"/>
          <p:cNvPicPr>
            <a:picLocks noChangeAspect="1"/>
          </p:cNvPicPr>
          <p:nvPr/>
        </p:nvPicPr>
        <p:blipFill>
          <a:blip r:embed="rId2"/>
          <a:stretch>
            <a:fillRect/>
          </a:stretch>
        </p:blipFill>
        <p:spPr>
          <a:xfrm>
            <a:off x="114300" y="1447799"/>
            <a:ext cx="4038600" cy="4800602"/>
          </a:xfrm>
          <a:prstGeom prst="rect">
            <a:avLst/>
          </a:prstGeom>
        </p:spPr>
      </p:pic>
      <p:pic>
        <p:nvPicPr>
          <p:cNvPr id="5" name="Resim 4"/>
          <p:cNvPicPr>
            <a:picLocks noChangeAspect="1"/>
          </p:cNvPicPr>
          <p:nvPr/>
        </p:nvPicPr>
        <p:blipFill>
          <a:blip r:embed="rId3"/>
          <a:stretch>
            <a:fillRect/>
          </a:stretch>
        </p:blipFill>
        <p:spPr>
          <a:xfrm>
            <a:off x="4572000" y="1447799"/>
            <a:ext cx="4032668" cy="4800601"/>
          </a:xfrm>
          <a:prstGeom prst="rect">
            <a:avLst/>
          </a:prstGeom>
        </p:spPr>
      </p:pic>
      <p:sp>
        <p:nvSpPr>
          <p:cNvPr id="6"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7" name="Dikdörtgen 6"/>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spTree>
    <p:extLst>
      <p:ext uri="{BB962C8B-B14F-4D97-AF65-F5344CB8AC3E}">
        <p14:creationId xmlns:p14="http://schemas.microsoft.com/office/powerpoint/2010/main" val="880415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1065294" y="990600"/>
            <a:ext cx="7372984" cy="4935325"/>
          </a:xfrm>
          <a:prstGeom prst="rect">
            <a:avLst/>
          </a:prstGeom>
        </p:spPr>
        <p:txBody>
          <a:bodyPr vert="horz" wrap="square" lIns="0" tIns="13335" rIns="0" bIns="0" rtlCol="0">
            <a:spAutoFit/>
          </a:bodyPr>
          <a:lstStyle/>
          <a:p>
            <a:pPr marL="462280" marR="0" lvl="0" indent="0" algn="just" defTabSz="914400" rtl="0" eaLnBrk="1" fontAlgn="auto" latinLnBrk="0" hangingPunct="1">
              <a:lnSpc>
                <a:spcPct val="100000"/>
              </a:lnSpc>
              <a:spcBef>
                <a:spcPts val="105"/>
              </a:spcBef>
              <a:spcAft>
                <a:spcPts val="0"/>
              </a:spcAft>
              <a:buClrTx/>
              <a:buSzTx/>
              <a:buFontTx/>
              <a:buNone/>
              <a:tabLst/>
              <a:defRPr/>
            </a:pPr>
            <a:r>
              <a:rPr kumimoji="0" lang="tr-TR" sz="2900" b="1" i="0" u="none" strike="noStrike" kern="1200" cap="none" spc="-95" normalizeH="0" baseline="0" noProof="0" dirty="0" smtClean="0">
                <a:ln>
                  <a:noFill/>
                </a:ln>
                <a:solidFill>
                  <a:srgbClr val="FF0000"/>
                </a:solidFill>
                <a:effectLst/>
                <a:uLnTx/>
                <a:uFillTx/>
                <a:latin typeface="Calibri"/>
                <a:ea typeface="+mn-ea"/>
                <a:cs typeface="Calibri"/>
              </a:rPr>
              <a:t>                    </a:t>
            </a:r>
            <a:r>
              <a:rPr kumimoji="0" sz="2900" b="1" i="0" u="none" strike="noStrike" kern="1200" cap="none" spc="-95" normalizeH="0" baseline="0" noProof="0" dirty="0" smtClean="0">
                <a:ln>
                  <a:noFill/>
                </a:ln>
                <a:solidFill>
                  <a:srgbClr val="FF0000"/>
                </a:solidFill>
                <a:effectLst/>
                <a:uLnTx/>
                <a:uFillTx/>
                <a:latin typeface="Calibri"/>
                <a:ea typeface="+mn-ea"/>
                <a:cs typeface="Calibri"/>
              </a:rPr>
              <a:t>T</a:t>
            </a:r>
            <a:r>
              <a:rPr kumimoji="0" sz="2900" b="1" i="0" u="none" strike="noStrike" kern="1200" cap="none" spc="-100" normalizeH="0" baseline="0" noProof="0" dirty="0" smtClean="0">
                <a:ln>
                  <a:noFill/>
                </a:ln>
                <a:solidFill>
                  <a:srgbClr val="FF0000"/>
                </a:solidFill>
                <a:effectLst/>
                <a:uLnTx/>
                <a:uFillTx/>
                <a:latin typeface="Calibri"/>
                <a:ea typeface="+mn-ea"/>
                <a:cs typeface="Calibri"/>
              </a:rPr>
              <a:t>E</a:t>
            </a:r>
            <a:r>
              <a:rPr kumimoji="0" sz="2900" b="1" i="0" u="none" strike="noStrike" kern="1200" cap="none" spc="-105" normalizeH="0" baseline="0" noProof="0" dirty="0" smtClean="0">
                <a:ln>
                  <a:noFill/>
                </a:ln>
                <a:solidFill>
                  <a:srgbClr val="FF0000"/>
                </a:solidFill>
                <a:effectLst/>
                <a:uLnTx/>
                <a:uFillTx/>
                <a:latin typeface="Calibri"/>
                <a:ea typeface="+mn-ea"/>
                <a:cs typeface="Calibri"/>
              </a:rPr>
              <a:t>KN</a:t>
            </a:r>
            <a:r>
              <a:rPr kumimoji="0" sz="2900" b="1" i="0" u="none" strike="noStrike" kern="1200" cap="none" spc="-90" normalizeH="0" baseline="0" noProof="0" dirty="0" smtClean="0">
                <a:ln>
                  <a:noFill/>
                </a:ln>
                <a:solidFill>
                  <a:srgbClr val="FF0000"/>
                </a:solidFill>
                <a:effectLst/>
                <a:uLnTx/>
                <a:uFillTx/>
                <a:latin typeface="Calibri"/>
                <a:ea typeface="+mn-ea"/>
                <a:cs typeface="Calibri"/>
              </a:rPr>
              <a:t>İ</a:t>
            </a:r>
            <a:r>
              <a:rPr kumimoji="0" sz="2900" b="1" i="0" u="none" strike="noStrike" kern="1200" cap="none" spc="0" normalizeH="0" baseline="0" noProof="0" dirty="0" smtClean="0">
                <a:ln>
                  <a:noFill/>
                </a:ln>
                <a:solidFill>
                  <a:srgbClr val="FF0000"/>
                </a:solidFill>
                <a:effectLst/>
                <a:uLnTx/>
                <a:uFillTx/>
                <a:latin typeface="Calibri"/>
                <a:ea typeface="+mn-ea"/>
                <a:cs typeface="Calibri"/>
              </a:rPr>
              <a:t>K</a:t>
            </a:r>
            <a:r>
              <a:rPr kumimoji="0" sz="2900" b="1" i="0" u="none" strike="noStrike" kern="1200" cap="none" spc="-229" normalizeH="0" baseline="0" noProof="0" dirty="0" smtClean="0">
                <a:ln>
                  <a:noFill/>
                </a:ln>
                <a:solidFill>
                  <a:srgbClr val="FF0000"/>
                </a:solidFill>
                <a:effectLst/>
                <a:uLnTx/>
                <a:uFillTx/>
                <a:latin typeface="Calibri"/>
                <a:ea typeface="+mn-ea"/>
                <a:cs typeface="Calibri"/>
              </a:rPr>
              <a:t> </a:t>
            </a:r>
            <a:r>
              <a:rPr kumimoji="0" sz="2900" b="1" i="0" u="none" strike="noStrike" kern="1200" cap="none" spc="-95" normalizeH="0" baseline="0" noProof="0" dirty="0">
                <a:ln>
                  <a:noFill/>
                </a:ln>
                <a:solidFill>
                  <a:srgbClr val="FF0000"/>
                </a:solidFill>
                <a:effectLst/>
                <a:uLnTx/>
                <a:uFillTx/>
                <a:latin typeface="Calibri"/>
                <a:ea typeface="+mn-ea"/>
                <a:cs typeface="Calibri"/>
              </a:rPr>
              <a:t>DO</a:t>
            </a:r>
            <a:r>
              <a:rPr kumimoji="0" sz="2900" b="1" i="0" u="none" strike="noStrike" kern="1200" cap="none" spc="-165" normalizeH="0" baseline="0" noProof="0" dirty="0">
                <a:ln>
                  <a:noFill/>
                </a:ln>
                <a:solidFill>
                  <a:srgbClr val="FF0000"/>
                </a:solidFill>
                <a:effectLst/>
                <a:uLnTx/>
                <a:uFillTx/>
                <a:latin typeface="Calibri"/>
                <a:ea typeface="+mn-ea"/>
                <a:cs typeface="Calibri"/>
              </a:rPr>
              <a:t>S</a:t>
            </a:r>
            <a:r>
              <a:rPr kumimoji="0" sz="2900" b="1" i="0" u="none" strike="noStrike" kern="1200" cap="none" spc="-345" normalizeH="0" baseline="0" noProof="0" dirty="0">
                <a:ln>
                  <a:noFill/>
                </a:ln>
                <a:solidFill>
                  <a:srgbClr val="FF0000"/>
                </a:solidFill>
                <a:effectLst/>
                <a:uLnTx/>
                <a:uFillTx/>
                <a:latin typeface="Calibri"/>
                <a:ea typeface="+mn-ea"/>
                <a:cs typeface="Calibri"/>
              </a:rPr>
              <a:t>Y</a:t>
            </a:r>
            <a:r>
              <a:rPr kumimoji="0" sz="2900" b="1" i="0" u="none" strike="noStrike" kern="1200" cap="none" spc="0" normalizeH="0" baseline="0" noProof="0" dirty="0">
                <a:ln>
                  <a:noFill/>
                </a:ln>
                <a:solidFill>
                  <a:srgbClr val="FF0000"/>
                </a:solidFill>
                <a:effectLst/>
                <a:uLnTx/>
                <a:uFillTx/>
                <a:latin typeface="Calibri"/>
                <a:ea typeface="+mn-ea"/>
                <a:cs typeface="Calibri"/>
              </a:rPr>
              <a:t>A</a:t>
            </a:r>
            <a:r>
              <a:rPr kumimoji="0" sz="2900" b="1" i="0" u="none" strike="noStrike" kern="1200" cap="none" spc="-220" normalizeH="0" baseline="0" noProof="0" dirty="0">
                <a:ln>
                  <a:noFill/>
                </a:ln>
                <a:solidFill>
                  <a:srgbClr val="FF0000"/>
                </a:solidFill>
                <a:effectLst/>
                <a:uLnTx/>
                <a:uFillTx/>
                <a:latin typeface="Calibri"/>
                <a:ea typeface="+mn-ea"/>
                <a:cs typeface="Calibri"/>
              </a:rPr>
              <a:t> </a:t>
            </a:r>
            <a:r>
              <a:rPr kumimoji="0" sz="2900" b="1" i="0" u="none" strike="noStrike" kern="1200" cap="none" spc="-90" normalizeH="0" baseline="0" noProof="0" dirty="0">
                <a:ln>
                  <a:noFill/>
                </a:ln>
                <a:solidFill>
                  <a:srgbClr val="FF0000"/>
                </a:solidFill>
                <a:effectLst/>
                <a:uLnTx/>
                <a:uFillTx/>
                <a:latin typeface="Calibri"/>
                <a:ea typeface="+mn-ea"/>
                <a:cs typeface="Calibri"/>
              </a:rPr>
              <a:t>İ</a:t>
            </a:r>
            <a:r>
              <a:rPr kumimoji="0" sz="2900" b="1" i="0" u="none" strike="noStrike" kern="1200" cap="none" spc="-100" normalizeH="0" baseline="0" noProof="0" dirty="0">
                <a:ln>
                  <a:noFill/>
                </a:ln>
                <a:solidFill>
                  <a:srgbClr val="FF0000"/>
                </a:solidFill>
                <a:effectLst/>
                <a:uLnTx/>
                <a:uFillTx/>
                <a:latin typeface="Calibri"/>
                <a:ea typeface="+mn-ea"/>
                <a:cs typeface="Calibri"/>
              </a:rPr>
              <a:t>ÇER</a:t>
            </a:r>
            <a:r>
              <a:rPr kumimoji="0" sz="2900" b="1" i="0" u="none" strike="noStrike" kern="1200" cap="none" spc="-90" normalizeH="0" baseline="0" noProof="0" dirty="0">
                <a:ln>
                  <a:noFill/>
                </a:ln>
                <a:solidFill>
                  <a:srgbClr val="FF0000"/>
                </a:solidFill>
                <a:effectLst/>
                <a:uLnTx/>
                <a:uFillTx/>
                <a:latin typeface="Calibri"/>
                <a:ea typeface="+mn-ea"/>
                <a:cs typeface="Calibri"/>
              </a:rPr>
              <a:t>İ</a:t>
            </a:r>
            <a:r>
              <a:rPr kumimoji="0" sz="2900" b="1" i="0" u="none" strike="noStrike" kern="1200" cap="none" spc="-100" normalizeH="0" baseline="0" noProof="0" dirty="0">
                <a:ln>
                  <a:noFill/>
                </a:ln>
                <a:solidFill>
                  <a:srgbClr val="FF0000"/>
                </a:solidFill>
                <a:effectLst/>
                <a:uLnTx/>
                <a:uFillTx/>
                <a:latin typeface="Calibri"/>
                <a:ea typeface="+mn-ea"/>
                <a:cs typeface="Calibri"/>
              </a:rPr>
              <a:t>Ğ</a:t>
            </a:r>
            <a:r>
              <a:rPr kumimoji="0" sz="2900" b="1" i="0" u="none" strike="noStrike" kern="1200" cap="none" spc="0" normalizeH="0" baseline="0" noProof="0" dirty="0">
                <a:ln>
                  <a:noFill/>
                </a:ln>
                <a:solidFill>
                  <a:srgbClr val="FF0000"/>
                </a:solidFill>
                <a:effectLst/>
                <a:uLnTx/>
                <a:uFillTx/>
                <a:latin typeface="Calibri"/>
                <a:ea typeface="+mn-ea"/>
                <a:cs typeface="Calibri"/>
              </a:rPr>
              <a:t>İ</a:t>
            </a:r>
            <a:r>
              <a:rPr kumimoji="0" sz="2900" b="1" i="0" u="none" strike="noStrike" kern="1200" cap="none" spc="-229" normalizeH="0" baseline="0" noProof="0" dirty="0">
                <a:ln>
                  <a:noFill/>
                </a:ln>
                <a:solidFill>
                  <a:srgbClr val="FF0000"/>
                </a:solidFill>
                <a:effectLst/>
                <a:uLnTx/>
                <a:uFillTx/>
                <a:latin typeface="Calibri"/>
                <a:ea typeface="+mn-ea"/>
                <a:cs typeface="Calibri"/>
              </a:rPr>
              <a:t> </a:t>
            </a:r>
            <a:endParaRPr kumimoji="0" lang="tr-TR" sz="2900" b="1" i="0" u="none" strike="noStrike" kern="1200" cap="none" spc="-229" normalizeH="0" baseline="0" noProof="0" dirty="0" smtClean="0">
              <a:ln>
                <a:noFill/>
              </a:ln>
              <a:solidFill>
                <a:srgbClr val="FF0000"/>
              </a:solidFill>
              <a:effectLst/>
              <a:uLnTx/>
              <a:uFillTx/>
              <a:latin typeface="Calibri"/>
              <a:ea typeface="+mn-ea"/>
              <a:cs typeface="Calibri"/>
            </a:endParaRPr>
          </a:p>
          <a:p>
            <a:pPr marL="462280" marR="0" lvl="0" indent="0" algn="just" defTabSz="914400" rtl="0" eaLnBrk="1" fontAlgn="auto" latinLnBrk="0" hangingPunct="1">
              <a:lnSpc>
                <a:spcPct val="100000"/>
              </a:lnSpc>
              <a:spcBef>
                <a:spcPts val="105"/>
              </a:spcBef>
              <a:spcAft>
                <a:spcPts val="0"/>
              </a:spcAft>
              <a:buClrTx/>
              <a:buSzTx/>
              <a:buFontTx/>
              <a:buNone/>
              <a:tabLst/>
              <a:defRPr/>
            </a:pPr>
            <a:endParaRPr kumimoji="0" sz="25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5"/>
              </a:spcBef>
              <a:spcAft>
                <a:spcPts val="0"/>
              </a:spcAft>
              <a:buClrTx/>
              <a:buSzPct val="93750"/>
              <a:buFont typeface="Wingdings"/>
              <a:buChar char=""/>
              <a:tabLst>
                <a:tab pos="354965" algn="l"/>
                <a:tab pos="355600"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Ürüne</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ve</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bileşenlerine</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ait</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genel</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tanımlama,</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695"/>
              </a:spcBef>
              <a:spcAft>
                <a:spcPts val="0"/>
              </a:spcAft>
              <a:buClrTx/>
              <a:buSzPct val="93750"/>
              <a:buFont typeface="Wingdings"/>
              <a:buChar char=""/>
              <a:tabLst>
                <a:tab pos="354965" algn="l"/>
                <a:tab pos="355600" algn="l"/>
              </a:tabLst>
              <a:defRPr/>
            </a:pPr>
            <a:r>
              <a:rPr kumimoji="0" sz="2400" b="0" i="0" u="none" strike="noStrike" kern="1200" cap="none" spc="-5" normalizeH="0" baseline="0" noProof="0" dirty="0" err="1" smtClean="0">
                <a:ln>
                  <a:noFill/>
                </a:ln>
                <a:solidFill>
                  <a:prstClr val="black"/>
                </a:solidFill>
                <a:effectLst/>
                <a:uLnTx/>
                <a:uFillTx/>
                <a:latin typeface="Calibri"/>
                <a:ea typeface="+mn-ea"/>
                <a:cs typeface="Calibri"/>
              </a:rPr>
              <a:t>Ürünün</a:t>
            </a:r>
            <a:r>
              <a:rPr kumimoji="0" sz="2400" b="0" i="0" u="none" strike="noStrike" kern="1200" cap="none" spc="-25" normalizeH="0" baseline="0" noProof="0" dirty="0" smtClean="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test/muayene</a:t>
            </a:r>
            <a:r>
              <a:rPr kumimoji="0" sz="2400" b="0"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sonuçları,</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354965" marR="5080" lvl="0" indent="-342900" algn="l" defTabSz="914400" rtl="0" eaLnBrk="1" fontAlgn="auto" latinLnBrk="0" hangingPunct="1">
              <a:lnSpc>
                <a:spcPct val="100000"/>
              </a:lnSpc>
              <a:spcBef>
                <a:spcPts val="710"/>
              </a:spcBef>
              <a:spcAft>
                <a:spcPts val="0"/>
              </a:spcAft>
              <a:buClrTx/>
              <a:buSzPct val="93750"/>
              <a:buFont typeface="Wingdings"/>
              <a:buChar char=""/>
              <a:tabLst>
                <a:tab pos="354965" algn="l"/>
                <a:tab pos="355600" algn="l"/>
              </a:tabLst>
              <a:defRPr/>
            </a:pPr>
            <a:r>
              <a:rPr kumimoji="0" sz="2400" b="0" i="0" u="none" strike="noStrike" kern="1200" cap="none" spc="-40" normalizeH="0" baseline="0" noProof="0" dirty="0">
                <a:ln>
                  <a:noFill/>
                </a:ln>
                <a:solidFill>
                  <a:prstClr val="black"/>
                </a:solidFill>
                <a:effectLst/>
                <a:uLnTx/>
                <a:uFillTx/>
                <a:latin typeface="Calibri"/>
                <a:ea typeface="+mn-ea"/>
                <a:cs typeface="Calibri"/>
              </a:rPr>
              <a:t>Varsa</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kalite</a:t>
            </a:r>
            <a:r>
              <a:rPr kumimoji="0" sz="2400" b="0" i="0" u="none" strike="noStrike" kern="1200" cap="none" spc="-15" normalizeH="0" baseline="0" noProof="0" dirty="0">
                <a:ln>
                  <a:noFill/>
                </a:ln>
                <a:solidFill>
                  <a:prstClr val="black"/>
                </a:solidFill>
                <a:effectLst/>
                <a:uLnTx/>
                <a:uFillTx/>
                <a:latin typeface="Calibri"/>
                <a:ea typeface="+mn-ea"/>
                <a:cs typeface="Calibri"/>
              </a:rPr>
              <a:t> sistem</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belgesi</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ve/veya</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fabrika </a:t>
            </a:r>
            <a:r>
              <a:rPr kumimoji="0" sz="2400" b="0" i="0" u="none" strike="noStrike" kern="1200" cap="none" spc="-10" normalizeH="0" baseline="0" noProof="0" dirty="0">
                <a:ln>
                  <a:noFill/>
                </a:ln>
                <a:solidFill>
                  <a:prstClr val="black"/>
                </a:solidFill>
                <a:effectLst/>
                <a:uLnTx/>
                <a:uFillTx/>
                <a:latin typeface="Calibri"/>
                <a:ea typeface="+mn-ea"/>
                <a:cs typeface="Calibri"/>
              </a:rPr>
              <a:t>üretim</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25" normalizeH="0" baseline="0" noProof="0" dirty="0">
                <a:ln>
                  <a:noFill/>
                </a:ln>
                <a:solidFill>
                  <a:prstClr val="black"/>
                </a:solidFill>
                <a:effectLst/>
                <a:uLnTx/>
                <a:uFillTx/>
                <a:latin typeface="Calibri"/>
                <a:ea typeface="+mn-ea"/>
                <a:cs typeface="Calibri"/>
              </a:rPr>
              <a:t>kontrol </a:t>
            </a:r>
            <a:r>
              <a:rPr kumimoji="0" sz="2400" b="0" i="0" u="none" strike="noStrike" kern="1200" cap="none" spc="-52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dokümantasyonu,</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695"/>
              </a:spcBef>
              <a:spcAft>
                <a:spcPts val="0"/>
              </a:spcAft>
              <a:buClrTx/>
              <a:buSzPct val="93750"/>
              <a:buFont typeface="Wingdings"/>
              <a:buChar char=""/>
              <a:tabLst>
                <a:tab pos="354965" algn="l"/>
                <a:tab pos="3556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Kalite</a:t>
            </a:r>
            <a:r>
              <a:rPr kumimoji="0" sz="2400" b="0"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Kontrol</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err="1">
                <a:ln>
                  <a:noFill/>
                </a:ln>
                <a:solidFill>
                  <a:prstClr val="black"/>
                </a:solidFill>
                <a:effectLst/>
                <a:uLnTx/>
                <a:uFillTx/>
                <a:latin typeface="Calibri"/>
                <a:ea typeface="+mn-ea"/>
                <a:cs typeface="Calibri"/>
              </a:rPr>
              <a:t>Planı</a:t>
            </a:r>
            <a:r>
              <a:rPr kumimoji="0" sz="2400" b="0" i="0" u="none" strike="noStrike" kern="1200" cap="none" spc="0" normalizeH="0" baseline="0" noProof="0" dirty="0" smtClean="0">
                <a:ln>
                  <a:noFill/>
                </a:ln>
                <a:solidFill>
                  <a:prstClr val="black"/>
                </a:solidFill>
                <a:effectLst/>
                <a:uLnTx/>
                <a:uFillTx/>
                <a:latin typeface="Calibri"/>
                <a:ea typeface="+mn-ea"/>
                <a:cs typeface="Calibri"/>
              </a:rPr>
              <a:t>,</a:t>
            </a:r>
            <a:endParaRPr kumimoji="0" lang="tr-TR" sz="2400" b="0" i="0" u="none" strike="noStrike" kern="1200" cap="none" spc="0" normalizeH="0" baseline="0" noProof="0" dirty="0" smtClean="0">
              <a:ln>
                <a:noFill/>
              </a:ln>
              <a:solidFill>
                <a:prstClr val="black"/>
              </a:solidFill>
              <a:effectLst/>
              <a:uLnTx/>
              <a:uFillTx/>
              <a:latin typeface="Calibri"/>
              <a:ea typeface="+mn-ea"/>
              <a:cs typeface="Calibri"/>
            </a:endParaRPr>
          </a:p>
          <a:p>
            <a:pPr marL="355600" lvl="0" indent="-343535">
              <a:spcBef>
                <a:spcPts val="5"/>
              </a:spcBef>
              <a:buFont typeface="Wingdings"/>
              <a:buChar char=""/>
              <a:tabLst>
                <a:tab pos="355600" algn="l"/>
                <a:tab pos="356235" algn="l"/>
              </a:tabLst>
              <a:defRPr/>
            </a:pPr>
            <a:r>
              <a:rPr lang="tr-TR" sz="2400" spc="-15" dirty="0">
                <a:solidFill>
                  <a:prstClr val="black"/>
                </a:solidFill>
                <a:cs typeface="Calibri"/>
              </a:rPr>
              <a:t>Paketleme</a:t>
            </a:r>
            <a:r>
              <a:rPr lang="tr-TR" sz="2400" spc="-45" dirty="0">
                <a:solidFill>
                  <a:prstClr val="black"/>
                </a:solidFill>
                <a:cs typeface="Calibri"/>
              </a:rPr>
              <a:t> </a:t>
            </a:r>
            <a:r>
              <a:rPr lang="tr-TR" sz="2400" spc="-15" dirty="0">
                <a:solidFill>
                  <a:prstClr val="black"/>
                </a:solidFill>
                <a:cs typeface="Calibri"/>
              </a:rPr>
              <a:t>ve</a:t>
            </a:r>
            <a:r>
              <a:rPr lang="tr-TR" sz="2400" dirty="0">
                <a:solidFill>
                  <a:prstClr val="black"/>
                </a:solidFill>
                <a:cs typeface="Calibri"/>
              </a:rPr>
              <a:t> </a:t>
            </a:r>
            <a:r>
              <a:rPr lang="tr-TR" sz="2400" spc="-5" dirty="0">
                <a:solidFill>
                  <a:prstClr val="black"/>
                </a:solidFill>
                <a:cs typeface="Calibri"/>
              </a:rPr>
              <a:t>depolama</a:t>
            </a:r>
            <a:r>
              <a:rPr lang="tr-TR" sz="2400" spc="-15" dirty="0">
                <a:solidFill>
                  <a:prstClr val="black"/>
                </a:solidFill>
                <a:cs typeface="Calibri"/>
              </a:rPr>
              <a:t> </a:t>
            </a:r>
            <a:r>
              <a:rPr lang="tr-TR" sz="2400" spc="-5" dirty="0">
                <a:solidFill>
                  <a:prstClr val="black"/>
                </a:solidFill>
                <a:cs typeface="Calibri"/>
              </a:rPr>
              <a:t>durum</a:t>
            </a:r>
            <a:r>
              <a:rPr lang="tr-TR" sz="2400" spc="-15" dirty="0">
                <a:solidFill>
                  <a:prstClr val="black"/>
                </a:solidFill>
                <a:cs typeface="Calibri"/>
              </a:rPr>
              <a:t> (piyasaya</a:t>
            </a:r>
            <a:r>
              <a:rPr lang="tr-TR" sz="2400" spc="-30" dirty="0">
                <a:solidFill>
                  <a:prstClr val="black"/>
                </a:solidFill>
                <a:cs typeface="Calibri"/>
              </a:rPr>
              <a:t> </a:t>
            </a:r>
            <a:r>
              <a:rPr lang="tr-TR" sz="2400" spc="-5" dirty="0">
                <a:solidFill>
                  <a:prstClr val="black"/>
                </a:solidFill>
                <a:cs typeface="Calibri"/>
              </a:rPr>
              <a:t>sürme</a:t>
            </a:r>
            <a:r>
              <a:rPr lang="tr-TR" sz="2400" spc="-20" dirty="0">
                <a:solidFill>
                  <a:prstClr val="black"/>
                </a:solidFill>
                <a:cs typeface="Calibri"/>
              </a:rPr>
              <a:t> </a:t>
            </a:r>
            <a:r>
              <a:rPr lang="tr-TR" sz="2400" spc="-5" dirty="0">
                <a:solidFill>
                  <a:prstClr val="black"/>
                </a:solidFill>
                <a:cs typeface="Calibri"/>
              </a:rPr>
              <a:t>durumu),</a:t>
            </a:r>
            <a:endParaRPr lang="tr-TR" sz="2400" dirty="0">
              <a:solidFill>
                <a:prstClr val="black"/>
              </a:solidFill>
              <a:cs typeface="Calibri"/>
            </a:endParaRPr>
          </a:p>
          <a:p>
            <a:pPr marL="355600" lvl="0" indent="-343535">
              <a:spcBef>
                <a:spcPts val="130"/>
              </a:spcBef>
              <a:buFont typeface="Wingdings"/>
              <a:buChar char=""/>
              <a:tabLst>
                <a:tab pos="355600" algn="l"/>
                <a:tab pos="356235" algn="l"/>
              </a:tabLst>
              <a:defRPr/>
            </a:pPr>
            <a:r>
              <a:rPr lang="tr-TR" sz="2400" spc="-5" dirty="0">
                <a:solidFill>
                  <a:prstClr val="black"/>
                </a:solidFill>
                <a:cs typeface="Calibri"/>
              </a:rPr>
              <a:t>Gerekli</a:t>
            </a:r>
            <a:r>
              <a:rPr lang="tr-TR" sz="2400" spc="-15" dirty="0">
                <a:solidFill>
                  <a:prstClr val="black"/>
                </a:solidFill>
                <a:cs typeface="Calibri"/>
              </a:rPr>
              <a:t> </a:t>
            </a:r>
            <a:r>
              <a:rPr lang="tr-TR" sz="2400" dirty="0">
                <a:solidFill>
                  <a:prstClr val="black"/>
                </a:solidFill>
                <a:cs typeface="Calibri"/>
              </a:rPr>
              <a:t>ise</a:t>
            </a:r>
            <a:r>
              <a:rPr lang="tr-TR" sz="2400" spc="-5" dirty="0">
                <a:solidFill>
                  <a:prstClr val="black"/>
                </a:solidFill>
                <a:cs typeface="Calibri"/>
              </a:rPr>
              <a:t> </a:t>
            </a:r>
            <a:r>
              <a:rPr lang="tr-TR" sz="2400" spc="-15" dirty="0">
                <a:solidFill>
                  <a:prstClr val="black"/>
                </a:solidFill>
                <a:cs typeface="Calibri"/>
              </a:rPr>
              <a:t>Performans</a:t>
            </a:r>
            <a:r>
              <a:rPr lang="tr-TR" sz="2400" spc="-10" dirty="0">
                <a:solidFill>
                  <a:prstClr val="black"/>
                </a:solidFill>
                <a:cs typeface="Calibri"/>
              </a:rPr>
              <a:t> Değişmezlik</a:t>
            </a:r>
            <a:r>
              <a:rPr lang="tr-TR" sz="2400" spc="-35" dirty="0">
                <a:solidFill>
                  <a:prstClr val="black"/>
                </a:solidFill>
                <a:cs typeface="Calibri"/>
              </a:rPr>
              <a:t> </a:t>
            </a:r>
            <a:r>
              <a:rPr lang="tr-TR" sz="2400" spc="-5" dirty="0">
                <a:solidFill>
                  <a:prstClr val="black"/>
                </a:solidFill>
                <a:cs typeface="Calibri"/>
              </a:rPr>
              <a:t>Belgesi</a:t>
            </a:r>
            <a:endParaRPr lang="tr-TR" sz="2400" dirty="0">
              <a:solidFill>
                <a:prstClr val="black"/>
              </a:solidFill>
              <a:cs typeface="Calibri"/>
            </a:endParaRPr>
          </a:p>
          <a:p>
            <a:pPr marL="355600" lvl="0" indent="-343535">
              <a:spcBef>
                <a:spcPts val="120"/>
              </a:spcBef>
              <a:buFont typeface="Wingdings"/>
              <a:buChar char=""/>
              <a:tabLst>
                <a:tab pos="355600" algn="l"/>
                <a:tab pos="356235" algn="l"/>
              </a:tabLst>
              <a:defRPr/>
            </a:pPr>
            <a:r>
              <a:rPr lang="tr-TR" sz="2400" spc="-5" dirty="0">
                <a:solidFill>
                  <a:prstClr val="black"/>
                </a:solidFill>
                <a:cs typeface="Calibri"/>
              </a:rPr>
              <a:t>Gerekli</a:t>
            </a:r>
            <a:r>
              <a:rPr lang="tr-TR" sz="2400" spc="-15" dirty="0">
                <a:solidFill>
                  <a:prstClr val="black"/>
                </a:solidFill>
                <a:cs typeface="Calibri"/>
              </a:rPr>
              <a:t> </a:t>
            </a:r>
            <a:r>
              <a:rPr lang="tr-TR" sz="2400" dirty="0">
                <a:solidFill>
                  <a:prstClr val="black"/>
                </a:solidFill>
                <a:cs typeface="Calibri"/>
              </a:rPr>
              <a:t>ise </a:t>
            </a:r>
            <a:r>
              <a:rPr lang="tr-TR" sz="2400" spc="-15" dirty="0">
                <a:solidFill>
                  <a:prstClr val="black"/>
                </a:solidFill>
                <a:cs typeface="Calibri"/>
              </a:rPr>
              <a:t>Fabrika</a:t>
            </a:r>
            <a:r>
              <a:rPr lang="tr-TR" sz="2400" spc="-30" dirty="0">
                <a:solidFill>
                  <a:prstClr val="black"/>
                </a:solidFill>
                <a:cs typeface="Calibri"/>
              </a:rPr>
              <a:t> </a:t>
            </a:r>
            <a:r>
              <a:rPr lang="tr-TR" sz="2400" spc="-10" dirty="0">
                <a:solidFill>
                  <a:prstClr val="black"/>
                </a:solidFill>
                <a:cs typeface="Calibri"/>
              </a:rPr>
              <a:t>Üretim</a:t>
            </a:r>
            <a:r>
              <a:rPr lang="tr-TR" sz="2400" spc="-20" dirty="0">
                <a:solidFill>
                  <a:prstClr val="black"/>
                </a:solidFill>
                <a:cs typeface="Calibri"/>
              </a:rPr>
              <a:t> Kontrolü</a:t>
            </a:r>
            <a:r>
              <a:rPr lang="tr-TR" sz="2400" spc="-5" dirty="0">
                <a:solidFill>
                  <a:prstClr val="black"/>
                </a:solidFill>
                <a:cs typeface="Calibri"/>
              </a:rPr>
              <a:t> </a:t>
            </a:r>
            <a:r>
              <a:rPr lang="tr-TR" sz="2400" spc="-10" dirty="0">
                <a:solidFill>
                  <a:prstClr val="black"/>
                </a:solidFill>
                <a:cs typeface="Calibri"/>
              </a:rPr>
              <a:t>Uygunluk</a:t>
            </a:r>
            <a:r>
              <a:rPr lang="tr-TR" sz="2400" dirty="0">
                <a:solidFill>
                  <a:prstClr val="black"/>
                </a:solidFill>
                <a:cs typeface="Calibri"/>
              </a:rPr>
              <a:t> </a:t>
            </a:r>
            <a:r>
              <a:rPr lang="tr-TR" sz="2400" spc="-5" dirty="0">
                <a:solidFill>
                  <a:prstClr val="black"/>
                </a:solidFill>
                <a:cs typeface="Calibri"/>
              </a:rPr>
              <a:t>Belgesi</a:t>
            </a:r>
            <a:endParaRPr lang="tr-TR" sz="2400" dirty="0">
              <a:solidFill>
                <a:prstClr val="black"/>
              </a:solidFill>
              <a:cs typeface="Calibri"/>
            </a:endParaRPr>
          </a:p>
          <a:p>
            <a:pPr marL="355600" marR="0" lvl="0" indent="-342900" algn="l" defTabSz="914400" rtl="0" eaLnBrk="1" fontAlgn="auto" latinLnBrk="0" hangingPunct="1">
              <a:lnSpc>
                <a:spcPct val="100000"/>
              </a:lnSpc>
              <a:spcBef>
                <a:spcPts val="695"/>
              </a:spcBef>
              <a:spcAft>
                <a:spcPts val="0"/>
              </a:spcAft>
              <a:buClrTx/>
              <a:buSzPct val="93750"/>
              <a:buFont typeface="Wingdings"/>
              <a:buChar char=""/>
              <a:tabLst>
                <a:tab pos="354965" algn="l"/>
                <a:tab pos="355600" algn="l"/>
              </a:tabLst>
              <a:defRPr/>
            </a:pP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Dikdörtgen 5"/>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pic>
        <p:nvPicPr>
          <p:cNvPr id="7" name="Resim 6"/>
          <p:cNvPicPr>
            <a:picLocks noChangeAspect="1"/>
          </p:cNvPicPr>
          <p:nvPr/>
        </p:nvPicPr>
        <p:blipFill>
          <a:blip r:embed="rId2"/>
          <a:stretch>
            <a:fillRect/>
          </a:stretch>
        </p:blipFill>
        <p:spPr>
          <a:xfrm>
            <a:off x="6858000" y="588928"/>
            <a:ext cx="2119312" cy="1905000"/>
          </a:xfrm>
          <a:prstGeom prst="rect">
            <a:avLst/>
          </a:prstGeom>
        </p:spPr>
      </p:pic>
    </p:spTree>
    <p:extLst>
      <p:ext uri="{BB962C8B-B14F-4D97-AF65-F5344CB8AC3E}">
        <p14:creationId xmlns:p14="http://schemas.microsoft.com/office/powerpoint/2010/main" val="2978879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81200" y="990600"/>
            <a:ext cx="5304155" cy="998350"/>
          </a:xfrm>
          <a:prstGeom prst="rect">
            <a:avLst/>
          </a:prstGeom>
        </p:spPr>
        <p:txBody>
          <a:bodyPr vert="horz" wrap="square" lIns="0" tIns="13335" rIns="0" bIns="0" rtlCol="0">
            <a:spAutoFit/>
          </a:bodyPr>
          <a:lstStyle/>
          <a:p>
            <a:pPr marL="12700" marR="5080" algn="ctr">
              <a:lnSpc>
                <a:spcPct val="100000"/>
              </a:lnSpc>
              <a:spcBef>
                <a:spcPts val="105"/>
              </a:spcBef>
            </a:pPr>
            <a:r>
              <a:rPr lang="tr-TR" sz="3200" spc="-55" dirty="0" smtClean="0">
                <a:solidFill>
                  <a:srgbClr val="00B0F0"/>
                </a:solidFill>
              </a:rPr>
              <a:t/>
            </a:r>
            <a:br>
              <a:rPr lang="tr-TR" sz="3200" spc="-55" dirty="0" smtClean="0">
                <a:solidFill>
                  <a:srgbClr val="00B0F0"/>
                </a:solidFill>
              </a:rPr>
            </a:br>
            <a:endParaRPr sz="3200" dirty="0">
              <a:solidFill>
                <a:srgbClr val="00B0F0"/>
              </a:solidFill>
            </a:endParaRP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pic>
        <p:nvPicPr>
          <p:cNvPr id="7" name="Resim 6"/>
          <p:cNvPicPr>
            <a:picLocks noChangeAspect="1"/>
          </p:cNvPicPr>
          <p:nvPr/>
        </p:nvPicPr>
        <p:blipFill>
          <a:blip r:embed="rId2">
            <a:extLst>
              <a:ext uri="{BEBA8EAE-BF5A-486C-A8C5-ECC9F3942E4B}">
                <a14:imgProps xmlns:a14="http://schemas.microsoft.com/office/drawing/2010/main">
                  <a14:imgLayer r:embed="rId3">
                    <a14:imgEffect>
                      <a14:sharpenSoften amount="70000"/>
                    </a14:imgEffect>
                  </a14:imgLayer>
                </a14:imgProps>
              </a:ext>
              <a:ext uri="{28A0092B-C50C-407E-A947-70E740481C1C}">
                <a14:useLocalDpi xmlns:a14="http://schemas.microsoft.com/office/drawing/2010/main" val="0"/>
              </a:ext>
            </a:extLst>
          </a:blip>
          <a:stretch>
            <a:fillRect/>
          </a:stretch>
        </p:blipFill>
        <p:spPr>
          <a:xfrm>
            <a:off x="685800" y="1066800"/>
            <a:ext cx="8133735" cy="5073923"/>
          </a:xfrm>
          <a:prstGeom prst="rect">
            <a:avLst/>
          </a:prstGeom>
        </p:spPr>
      </p:pic>
    </p:spTree>
    <p:extLst>
      <p:ext uri="{BB962C8B-B14F-4D97-AF65-F5344CB8AC3E}">
        <p14:creationId xmlns:p14="http://schemas.microsoft.com/office/powerpoint/2010/main" val="18483901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533400" y="1295400"/>
            <a:ext cx="8329930" cy="4019690"/>
          </a:xfrm>
          <a:prstGeom prst="rect">
            <a:avLst/>
          </a:prstGeom>
        </p:spPr>
        <p:txBody>
          <a:bodyPr vert="horz" wrap="square" lIns="0" tIns="13335" rIns="0" bIns="0" rtlCol="0">
            <a:spAutoFit/>
          </a:bodyPr>
          <a:lstStyle/>
          <a:p>
            <a:pPr marL="0" marR="296545" lvl="0" indent="0" algn="ctr" defTabSz="914400" rtl="0" eaLnBrk="1" fontAlgn="auto" latinLnBrk="0" hangingPunct="1">
              <a:lnSpc>
                <a:spcPct val="100000"/>
              </a:lnSpc>
              <a:spcBef>
                <a:spcPts val="105"/>
              </a:spcBef>
              <a:spcAft>
                <a:spcPts val="0"/>
              </a:spcAft>
              <a:buClrTx/>
              <a:buSzTx/>
              <a:buFontTx/>
              <a:buNone/>
              <a:tabLst/>
              <a:defRPr/>
            </a:pPr>
            <a:r>
              <a:rPr kumimoji="0" lang="tr-TR" sz="2900" b="1" i="0" u="none" strike="noStrike" kern="1200" cap="none" spc="-95" normalizeH="0" baseline="0" noProof="0" dirty="0" smtClean="0">
                <a:ln>
                  <a:noFill/>
                </a:ln>
                <a:solidFill>
                  <a:srgbClr val="FF0000"/>
                </a:solidFill>
                <a:effectLst/>
                <a:uLnTx/>
                <a:uFillTx/>
                <a:latin typeface="Calibri"/>
                <a:ea typeface="+mn-ea"/>
                <a:cs typeface="Calibri"/>
              </a:rPr>
              <a:t>  </a:t>
            </a:r>
            <a:r>
              <a:rPr kumimoji="0" sz="2900" b="1" i="0" u="none" strike="noStrike" kern="1200" cap="none" spc="-95" normalizeH="0" baseline="0" noProof="0" dirty="0" smtClean="0">
                <a:ln>
                  <a:noFill/>
                </a:ln>
                <a:solidFill>
                  <a:srgbClr val="FF0000"/>
                </a:solidFill>
                <a:effectLst/>
                <a:uLnTx/>
                <a:uFillTx/>
                <a:latin typeface="Calibri"/>
                <a:ea typeface="+mn-ea"/>
                <a:cs typeface="Calibri"/>
              </a:rPr>
              <a:t>T</a:t>
            </a:r>
            <a:r>
              <a:rPr kumimoji="0" sz="2900" b="1" i="0" u="none" strike="noStrike" kern="1200" cap="none" spc="-100" normalizeH="0" baseline="0" noProof="0" dirty="0" smtClean="0">
                <a:ln>
                  <a:noFill/>
                </a:ln>
                <a:solidFill>
                  <a:srgbClr val="FF0000"/>
                </a:solidFill>
                <a:effectLst/>
                <a:uLnTx/>
                <a:uFillTx/>
                <a:latin typeface="Calibri"/>
                <a:ea typeface="+mn-ea"/>
                <a:cs typeface="Calibri"/>
              </a:rPr>
              <a:t>E</a:t>
            </a:r>
            <a:r>
              <a:rPr kumimoji="0" sz="2900" b="1" i="0" u="none" strike="noStrike" kern="1200" cap="none" spc="-105" normalizeH="0" baseline="0" noProof="0" dirty="0" smtClean="0">
                <a:ln>
                  <a:noFill/>
                </a:ln>
                <a:solidFill>
                  <a:srgbClr val="FF0000"/>
                </a:solidFill>
                <a:effectLst/>
                <a:uLnTx/>
                <a:uFillTx/>
                <a:latin typeface="Calibri"/>
                <a:ea typeface="+mn-ea"/>
                <a:cs typeface="Calibri"/>
              </a:rPr>
              <a:t>KN</a:t>
            </a:r>
            <a:r>
              <a:rPr kumimoji="0" sz="2900" b="1" i="0" u="none" strike="noStrike" kern="1200" cap="none" spc="-90" normalizeH="0" baseline="0" noProof="0" dirty="0" smtClean="0">
                <a:ln>
                  <a:noFill/>
                </a:ln>
                <a:solidFill>
                  <a:srgbClr val="FF0000"/>
                </a:solidFill>
                <a:effectLst/>
                <a:uLnTx/>
                <a:uFillTx/>
                <a:latin typeface="Calibri"/>
                <a:ea typeface="+mn-ea"/>
                <a:cs typeface="Calibri"/>
              </a:rPr>
              <a:t>İ</a:t>
            </a:r>
            <a:r>
              <a:rPr kumimoji="0" sz="2900" b="1" i="0" u="none" strike="noStrike" kern="1200" cap="none" spc="0" normalizeH="0" baseline="0" noProof="0" dirty="0" smtClean="0">
                <a:ln>
                  <a:noFill/>
                </a:ln>
                <a:solidFill>
                  <a:srgbClr val="FF0000"/>
                </a:solidFill>
                <a:effectLst/>
                <a:uLnTx/>
                <a:uFillTx/>
                <a:latin typeface="Calibri"/>
                <a:ea typeface="+mn-ea"/>
                <a:cs typeface="Calibri"/>
              </a:rPr>
              <a:t>K</a:t>
            </a:r>
            <a:r>
              <a:rPr kumimoji="0" sz="2900" b="1" i="0" u="none" strike="noStrike" kern="1200" cap="none" spc="-229" normalizeH="0" baseline="0" noProof="0" dirty="0" smtClean="0">
                <a:ln>
                  <a:noFill/>
                </a:ln>
                <a:solidFill>
                  <a:srgbClr val="FF0000"/>
                </a:solidFill>
                <a:effectLst/>
                <a:uLnTx/>
                <a:uFillTx/>
                <a:latin typeface="Calibri"/>
                <a:ea typeface="+mn-ea"/>
                <a:cs typeface="Calibri"/>
              </a:rPr>
              <a:t> </a:t>
            </a:r>
            <a:r>
              <a:rPr kumimoji="0" sz="2900" b="1" i="0" u="none" strike="noStrike" kern="1200" cap="none" spc="-95" normalizeH="0" baseline="0" noProof="0" dirty="0">
                <a:ln>
                  <a:noFill/>
                </a:ln>
                <a:solidFill>
                  <a:srgbClr val="FF0000"/>
                </a:solidFill>
                <a:effectLst/>
                <a:uLnTx/>
                <a:uFillTx/>
                <a:latin typeface="Calibri"/>
                <a:ea typeface="+mn-ea"/>
                <a:cs typeface="Calibri"/>
              </a:rPr>
              <a:t>DO</a:t>
            </a:r>
            <a:r>
              <a:rPr kumimoji="0" sz="2900" b="1" i="0" u="none" strike="noStrike" kern="1200" cap="none" spc="-165" normalizeH="0" baseline="0" noProof="0" dirty="0">
                <a:ln>
                  <a:noFill/>
                </a:ln>
                <a:solidFill>
                  <a:srgbClr val="FF0000"/>
                </a:solidFill>
                <a:effectLst/>
                <a:uLnTx/>
                <a:uFillTx/>
                <a:latin typeface="Calibri"/>
                <a:ea typeface="+mn-ea"/>
                <a:cs typeface="Calibri"/>
              </a:rPr>
              <a:t>S</a:t>
            </a:r>
            <a:r>
              <a:rPr kumimoji="0" sz="2900" b="1" i="0" u="none" strike="noStrike" kern="1200" cap="none" spc="-345" normalizeH="0" baseline="0" noProof="0" dirty="0">
                <a:ln>
                  <a:noFill/>
                </a:ln>
                <a:solidFill>
                  <a:srgbClr val="FF0000"/>
                </a:solidFill>
                <a:effectLst/>
                <a:uLnTx/>
                <a:uFillTx/>
                <a:latin typeface="Calibri"/>
                <a:ea typeface="+mn-ea"/>
                <a:cs typeface="Calibri"/>
              </a:rPr>
              <a:t>Y</a:t>
            </a:r>
            <a:r>
              <a:rPr kumimoji="0" sz="2900" b="1" i="0" u="none" strike="noStrike" kern="1200" cap="none" spc="0" normalizeH="0" baseline="0" noProof="0" dirty="0">
                <a:ln>
                  <a:noFill/>
                </a:ln>
                <a:solidFill>
                  <a:srgbClr val="FF0000"/>
                </a:solidFill>
                <a:effectLst/>
                <a:uLnTx/>
                <a:uFillTx/>
                <a:latin typeface="Calibri"/>
                <a:ea typeface="+mn-ea"/>
                <a:cs typeface="Calibri"/>
              </a:rPr>
              <a:t>A</a:t>
            </a:r>
            <a:r>
              <a:rPr kumimoji="0" sz="2900" b="1" i="0" u="none" strike="noStrike" kern="1200" cap="none" spc="-220" normalizeH="0" baseline="0" noProof="0" dirty="0">
                <a:ln>
                  <a:noFill/>
                </a:ln>
                <a:solidFill>
                  <a:srgbClr val="FF0000"/>
                </a:solidFill>
                <a:effectLst/>
                <a:uLnTx/>
                <a:uFillTx/>
                <a:latin typeface="Calibri"/>
                <a:ea typeface="+mn-ea"/>
                <a:cs typeface="Calibri"/>
              </a:rPr>
              <a:t> </a:t>
            </a:r>
            <a:r>
              <a:rPr kumimoji="0" sz="2900" b="1" i="0" u="none" strike="noStrike" kern="1200" cap="none" spc="-90" normalizeH="0" baseline="0" noProof="0" dirty="0">
                <a:ln>
                  <a:noFill/>
                </a:ln>
                <a:solidFill>
                  <a:srgbClr val="FF0000"/>
                </a:solidFill>
                <a:effectLst/>
                <a:uLnTx/>
                <a:uFillTx/>
                <a:latin typeface="Calibri"/>
                <a:ea typeface="+mn-ea"/>
                <a:cs typeface="Calibri"/>
              </a:rPr>
              <a:t>İ</a:t>
            </a:r>
            <a:r>
              <a:rPr kumimoji="0" sz="2900" b="1" i="0" u="none" strike="noStrike" kern="1200" cap="none" spc="-100" normalizeH="0" baseline="0" noProof="0" dirty="0">
                <a:ln>
                  <a:noFill/>
                </a:ln>
                <a:solidFill>
                  <a:srgbClr val="FF0000"/>
                </a:solidFill>
                <a:effectLst/>
                <a:uLnTx/>
                <a:uFillTx/>
                <a:latin typeface="Calibri"/>
                <a:ea typeface="+mn-ea"/>
                <a:cs typeface="Calibri"/>
              </a:rPr>
              <a:t>ÇER</a:t>
            </a:r>
            <a:r>
              <a:rPr kumimoji="0" sz="2900" b="1" i="0" u="none" strike="noStrike" kern="1200" cap="none" spc="-90" normalizeH="0" baseline="0" noProof="0" dirty="0">
                <a:ln>
                  <a:noFill/>
                </a:ln>
                <a:solidFill>
                  <a:srgbClr val="FF0000"/>
                </a:solidFill>
                <a:effectLst/>
                <a:uLnTx/>
                <a:uFillTx/>
                <a:latin typeface="Calibri"/>
                <a:ea typeface="+mn-ea"/>
                <a:cs typeface="Calibri"/>
              </a:rPr>
              <a:t>İ</a:t>
            </a:r>
            <a:r>
              <a:rPr kumimoji="0" sz="2900" b="1" i="0" u="none" strike="noStrike" kern="1200" cap="none" spc="-100" normalizeH="0" baseline="0" noProof="0" dirty="0">
                <a:ln>
                  <a:noFill/>
                </a:ln>
                <a:solidFill>
                  <a:srgbClr val="FF0000"/>
                </a:solidFill>
                <a:effectLst/>
                <a:uLnTx/>
                <a:uFillTx/>
                <a:latin typeface="Calibri"/>
                <a:ea typeface="+mn-ea"/>
                <a:cs typeface="Calibri"/>
              </a:rPr>
              <a:t>Ğ</a:t>
            </a:r>
            <a:r>
              <a:rPr kumimoji="0" sz="2900" b="1" i="0" u="none" strike="noStrike" kern="1200" cap="none" spc="0" normalizeH="0" baseline="0" noProof="0" dirty="0">
                <a:ln>
                  <a:noFill/>
                </a:ln>
                <a:solidFill>
                  <a:srgbClr val="FF0000"/>
                </a:solidFill>
                <a:effectLst/>
                <a:uLnTx/>
                <a:uFillTx/>
                <a:latin typeface="Calibri"/>
                <a:ea typeface="+mn-ea"/>
                <a:cs typeface="Calibri"/>
              </a:rPr>
              <a:t>İ</a:t>
            </a:r>
            <a:r>
              <a:rPr kumimoji="0" sz="2900" b="1" i="0" u="none" strike="noStrike" kern="1200" cap="none" spc="-235" normalizeH="0" baseline="0" noProof="0" dirty="0">
                <a:ln>
                  <a:noFill/>
                </a:ln>
                <a:solidFill>
                  <a:srgbClr val="FF0000"/>
                </a:solidFill>
                <a:effectLst/>
                <a:uLnTx/>
                <a:uFillTx/>
                <a:latin typeface="Calibri"/>
                <a:ea typeface="+mn-ea"/>
                <a:cs typeface="Calibri"/>
              </a:rPr>
              <a:t> </a:t>
            </a:r>
            <a:endParaRPr kumimoji="0" lang="tr-TR" sz="2900" b="1" i="0" u="none" strike="noStrike" kern="1200" cap="none" spc="-235" normalizeH="0" baseline="0" noProof="0" dirty="0" smtClean="0">
              <a:ln>
                <a:noFill/>
              </a:ln>
              <a:solidFill>
                <a:srgbClr val="FF0000"/>
              </a:solidFill>
              <a:effectLst/>
              <a:uLnTx/>
              <a:uFillTx/>
              <a:latin typeface="Calibri"/>
              <a:ea typeface="+mn-ea"/>
              <a:cs typeface="Calibri"/>
            </a:endParaRPr>
          </a:p>
          <a:p>
            <a:pPr marL="0" marR="296545" lvl="0" indent="0" algn="ctr" defTabSz="914400" rtl="0" eaLnBrk="1" fontAlgn="auto" latinLnBrk="0" hangingPunct="1">
              <a:lnSpc>
                <a:spcPct val="100000"/>
              </a:lnSpc>
              <a:spcBef>
                <a:spcPts val="105"/>
              </a:spcBef>
              <a:spcAft>
                <a:spcPts val="0"/>
              </a:spcAft>
              <a:buClrTx/>
              <a:buSzTx/>
              <a:buFontTx/>
              <a:buNone/>
              <a:tabLst/>
              <a:defRPr/>
            </a:pPr>
            <a:endParaRPr kumimoji="0" lang="tr-TR" sz="2900" b="1" i="0" u="none" strike="noStrike" kern="1200" cap="none" spc="-235" normalizeH="0" baseline="0" noProof="0" dirty="0" smtClean="0">
              <a:ln>
                <a:noFill/>
              </a:ln>
              <a:solidFill>
                <a:srgbClr val="FF0000"/>
              </a:solidFill>
              <a:effectLst/>
              <a:uLnTx/>
              <a:uFillTx/>
              <a:latin typeface="Calibri"/>
              <a:ea typeface="+mn-ea"/>
              <a:cs typeface="Calibri"/>
            </a:endParaRPr>
          </a:p>
          <a:p>
            <a:pPr marL="355600" lvl="0" indent="-343535">
              <a:spcBef>
                <a:spcPts val="125"/>
              </a:spcBef>
              <a:buFont typeface="Wingdings"/>
              <a:buChar char=""/>
              <a:tabLst>
                <a:tab pos="355600" algn="l"/>
                <a:tab pos="356235" algn="l"/>
              </a:tabLst>
              <a:defRPr/>
            </a:pPr>
            <a:r>
              <a:rPr lang="tr-TR" sz="2400" spc="-5" dirty="0">
                <a:solidFill>
                  <a:prstClr val="black"/>
                </a:solidFill>
                <a:cs typeface="Calibri"/>
              </a:rPr>
              <a:t>Tip </a:t>
            </a:r>
            <a:r>
              <a:rPr lang="tr-TR" sz="2400" spc="-50" dirty="0">
                <a:solidFill>
                  <a:prstClr val="black"/>
                </a:solidFill>
                <a:cs typeface="Calibri"/>
              </a:rPr>
              <a:t>Testi</a:t>
            </a:r>
            <a:r>
              <a:rPr lang="tr-TR" sz="2400" spc="5" dirty="0">
                <a:solidFill>
                  <a:prstClr val="black"/>
                </a:solidFill>
                <a:cs typeface="Calibri"/>
              </a:rPr>
              <a:t> </a:t>
            </a:r>
            <a:r>
              <a:rPr lang="tr-TR" sz="2400" dirty="0">
                <a:solidFill>
                  <a:prstClr val="black"/>
                </a:solidFill>
                <a:cs typeface="Calibri"/>
              </a:rPr>
              <a:t>Raporları</a:t>
            </a:r>
            <a:r>
              <a:rPr lang="tr-TR" sz="2400" spc="-15" dirty="0">
                <a:solidFill>
                  <a:prstClr val="black"/>
                </a:solidFill>
                <a:cs typeface="Calibri"/>
              </a:rPr>
              <a:t> </a:t>
            </a:r>
            <a:r>
              <a:rPr lang="tr-TR" sz="2400" spc="-10" dirty="0">
                <a:solidFill>
                  <a:prstClr val="black"/>
                </a:solidFill>
                <a:cs typeface="Calibri"/>
              </a:rPr>
              <a:t>(Gerekli</a:t>
            </a:r>
            <a:r>
              <a:rPr lang="tr-TR" sz="2400" spc="-15" dirty="0">
                <a:solidFill>
                  <a:prstClr val="black"/>
                </a:solidFill>
                <a:cs typeface="Calibri"/>
              </a:rPr>
              <a:t> </a:t>
            </a:r>
            <a:r>
              <a:rPr lang="tr-TR" sz="2400" dirty="0">
                <a:solidFill>
                  <a:prstClr val="black"/>
                </a:solidFill>
                <a:cs typeface="Calibri"/>
              </a:rPr>
              <a:t>ise </a:t>
            </a:r>
            <a:r>
              <a:rPr lang="tr-TR" sz="2400" spc="-5" dirty="0">
                <a:solidFill>
                  <a:prstClr val="black"/>
                </a:solidFill>
                <a:cs typeface="Calibri"/>
              </a:rPr>
              <a:t>OK </a:t>
            </a:r>
            <a:r>
              <a:rPr lang="tr-TR" sz="2400" spc="-15" dirty="0">
                <a:solidFill>
                  <a:prstClr val="black"/>
                </a:solidFill>
                <a:cs typeface="Calibri"/>
              </a:rPr>
              <a:t>tarafından</a:t>
            </a:r>
            <a:r>
              <a:rPr lang="tr-TR" sz="2400" spc="-10" dirty="0">
                <a:solidFill>
                  <a:prstClr val="black"/>
                </a:solidFill>
                <a:cs typeface="Calibri"/>
              </a:rPr>
              <a:t> onaylanan)</a:t>
            </a:r>
            <a:endParaRPr lang="tr-TR" sz="2400" dirty="0">
              <a:solidFill>
                <a:prstClr val="black"/>
              </a:solidFill>
              <a:cs typeface="Calibri"/>
            </a:endParaRPr>
          </a:p>
          <a:p>
            <a:pPr marL="355600" lvl="0" indent="-343535">
              <a:spcBef>
                <a:spcPts val="130"/>
              </a:spcBef>
              <a:buFont typeface="Wingdings"/>
              <a:buChar char=""/>
              <a:tabLst>
                <a:tab pos="355600" algn="l"/>
                <a:tab pos="356235" algn="l"/>
              </a:tabLst>
              <a:defRPr/>
            </a:pPr>
            <a:r>
              <a:rPr lang="tr-TR" sz="2400" spc="-15" dirty="0">
                <a:solidFill>
                  <a:prstClr val="black"/>
                </a:solidFill>
                <a:cs typeface="Calibri"/>
              </a:rPr>
              <a:t>Performans</a:t>
            </a:r>
            <a:r>
              <a:rPr lang="tr-TR" sz="2400" spc="-45" dirty="0">
                <a:solidFill>
                  <a:prstClr val="black"/>
                </a:solidFill>
                <a:cs typeface="Calibri"/>
              </a:rPr>
              <a:t> </a:t>
            </a:r>
            <a:r>
              <a:rPr lang="tr-TR" sz="2400" spc="-10" dirty="0">
                <a:solidFill>
                  <a:prstClr val="black"/>
                </a:solidFill>
                <a:cs typeface="Calibri"/>
              </a:rPr>
              <a:t>Beyanı</a:t>
            </a:r>
            <a:endParaRPr lang="tr-TR" sz="2400" dirty="0">
              <a:solidFill>
                <a:prstClr val="black"/>
              </a:solidFill>
              <a:cs typeface="Calibri"/>
            </a:endParaRPr>
          </a:p>
          <a:p>
            <a:pPr marL="355600" marR="0" lvl="0" indent="-342900" algn="l" defTabSz="914400" rtl="0" eaLnBrk="1" fontAlgn="auto" latinLnBrk="0" hangingPunct="1">
              <a:lnSpc>
                <a:spcPct val="100000"/>
              </a:lnSpc>
              <a:spcBef>
                <a:spcPts val="25"/>
              </a:spcBef>
              <a:spcAft>
                <a:spcPts val="0"/>
              </a:spcAft>
              <a:buClrTx/>
              <a:buSzPct val="93750"/>
              <a:buFont typeface="Wingdings"/>
              <a:buChar char=""/>
              <a:tabLst>
                <a:tab pos="354965" algn="l"/>
                <a:tab pos="355600" algn="l"/>
              </a:tabLst>
              <a:defRPr/>
            </a:pPr>
            <a:r>
              <a:rPr kumimoji="0" sz="2400" b="0" i="0" u="none" strike="noStrike" kern="1200" cap="none" spc="-15" normalizeH="0" baseline="0" noProof="0" dirty="0" err="1" smtClean="0">
                <a:ln>
                  <a:noFill/>
                </a:ln>
                <a:solidFill>
                  <a:prstClr val="black"/>
                </a:solidFill>
                <a:effectLst/>
                <a:uLnTx/>
                <a:uFillTx/>
                <a:latin typeface="Calibri"/>
                <a:ea typeface="+mn-ea"/>
                <a:cs typeface="Calibri"/>
              </a:rPr>
              <a:t>Laboratuvar</a:t>
            </a:r>
            <a:r>
              <a:rPr kumimoji="0" sz="2400" b="0" i="0" u="none" strike="noStrike" kern="1200" cap="none" spc="-20" normalizeH="0" baseline="0" noProof="0" dirty="0" smtClean="0">
                <a:ln>
                  <a:noFill/>
                </a:ln>
                <a:solidFill>
                  <a:prstClr val="black"/>
                </a:solidFill>
                <a:effectLst/>
                <a:uLnTx/>
                <a:uFillTx/>
                <a:latin typeface="Calibri"/>
                <a:ea typeface="+mn-ea"/>
                <a:cs typeface="Calibri"/>
              </a:rPr>
              <a:t> </a:t>
            </a:r>
            <a:r>
              <a:rPr kumimoji="0" sz="2400" b="0" i="0" u="none" strike="noStrike" kern="1200" cap="none" spc="-5" normalizeH="0" baseline="0" noProof="0" dirty="0" err="1" smtClean="0">
                <a:ln>
                  <a:noFill/>
                </a:ln>
                <a:solidFill>
                  <a:prstClr val="black"/>
                </a:solidFill>
                <a:effectLst/>
                <a:uLnTx/>
                <a:uFillTx/>
                <a:latin typeface="Calibri"/>
                <a:ea typeface="+mn-ea"/>
                <a:cs typeface="Calibri"/>
              </a:rPr>
              <a:t>Ekipman</a:t>
            </a:r>
            <a:r>
              <a:rPr kumimoji="0" sz="2400" b="0" i="0" u="none" strike="noStrike" kern="1200" cap="none" spc="-30" normalizeH="0" baseline="0" noProof="0" dirty="0" smtClean="0">
                <a:ln>
                  <a:noFill/>
                </a:ln>
                <a:solidFill>
                  <a:prstClr val="black"/>
                </a:solidFill>
                <a:effectLst/>
                <a:uLnTx/>
                <a:uFillTx/>
                <a:latin typeface="Calibri"/>
                <a:ea typeface="+mn-ea"/>
                <a:cs typeface="Calibri"/>
              </a:rPr>
              <a:t> </a:t>
            </a:r>
            <a:r>
              <a:rPr kumimoji="0" sz="2400" b="0" i="0" u="none" strike="noStrike" kern="1200" cap="none" spc="-10" normalizeH="0" baseline="0" noProof="0" dirty="0" err="1" smtClean="0">
                <a:ln>
                  <a:noFill/>
                </a:ln>
                <a:solidFill>
                  <a:prstClr val="black"/>
                </a:solidFill>
                <a:effectLst/>
                <a:uLnTx/>
                <a:uFillTx/>
                <a:latin typeface="Calibri"/>
                <a:ea typeface="+mn-ea"/>
                <a:cs typeface="Calibri"/>
              </a:rPr>
              <a:t>Listesi</a:t>
            </a:r>
            <a:r>
              <a:rPr kumimoji="0" sz="2400" b="0" i="0" u="none" strike="noStrike" kern="1200" cap="none" spc="-10" normalizeH="0" baseline="0" noProof="0" dirty="0" smtClean="0">
                <a:ln>
                  <a:noFill/>
                </a:ln>
                <a:solidFill>
                  <a:prstClr val="black"/>
                </a:solidFill>
                <a:effectLst/>
                <a:uLnTx/>
                <a:uFillTx/>
                <a:latin typeface="Calibri"/>
                <a:ea typeface="+mn-ea"/>
                <a:cs typeface="Calibri"/>
              </a:rPr>
              <a:t>,</a:t>
            </a:r>
            <a:endParaRPr kumimoji="0" lang="tr-TR" sz="2400" b="0" i="0" u="none" strike="noStrike" kern="1200" cap="none" spc="-10" normalizeH="0" baseline="0" noProof="0" dirty="0" smtClean="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25"/>
              </a:spcBef>
              <a:spcAft>
                <a:spcPts val="0"/>
              </a:spcAft>
              <a:buClrTx/>
              <a:buSzPct val="93750"/>
              <a:buFont typeface="Wingdings"/>
              <a:buChar char=""/>
              <a:tabLst>
                <a:tab pos="354965" algn="l"/>
                <a:tab pos="355600" algn="l"/>
              </a:tabLst>
              <a:defRPr/>
            </a:pPr>
            <a:r>
              <a:rPr lang="tr-TR" sz="2400" spc="-10" dirty="0" smtClean="0">
                <a:solidFill>
                  <a:prstClr val="black"/>
                </a:solidFill>
                <a:latin typeface="Calibri"/>
                <a:cs typeface="Calibri"/>
              </a:rPr>
              <a:t>Laboratuvarda Kullanılan Cihazların Kalibrasyonu</a:t>
            </a:r>
            <a:endParaRPr kumimoji="0" sz="2400" b="0" i="0" u="none" strike="noStrike" kern="1200" cap="none" spc="0" normalizeH="0" baseline="0" noProof="0" dirty="0" smtClean="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20"/>
              </a:spcBef>
              <a:spcAft>
                <a:spcPts val="0"/>
              </a:spcAft>
              <a:buClrTx/>
              <a:buSzPct val="93750"/>
              <a:buFont typeface="Wingdings"/>
              <a:buChar char=""/>
              <a:tabLst>
                <a:tab pos="354965" algn="l"/>
                <a:tab pos="355600" algn="l"/>
              </a:tabLst>
              <a:defRPr/>
            </a:pPr>
            <a:r>
              <a:rPr kumimoji="0" sz="2400" b="0" i="0" u="none" strike="noStrike" kern="1200" cap="none" spc="-10" normalizeH="0" baseline="0" noProof="0" dirty="0" err="1" smtClean="0">
                <a:ln>
                  <a:noFill/>
                </a:ln>
                <a:solidFill>
                  <a:prstClr val="black"/>
                </a:solidFill>
                <a:effectLst/>
                <a:uLnTx/>
                <a:uFillTx/>
                <a:latin typeface="Calibri"/>
                <a:ea typeface="+mn-ea"/>
                <a:cs typeface="Calibri"/>
              </a:rPr>
              <a:t>Üretim</a:t>
            </a:r>
            <a:r>
              <a:rPr kumimoji="0" sz="2400" b="0" i="0" u="none" strike="noStrike" kern="1200" cap="none" spc="-30" normalizeH="0" baseline="0" noProof="0" dirty="0" smtClean="0">
                <a:ln>
                  <a:noFill/>
                </a:ln>
                <a:solidFill>
                  <a:prstClr val="black"/>
                </a:solidFill>
                <a:effectLst/>
                <a:uLnTx/>
                <a:uFillTx/>
                <a:latin typeface="Calibri"/>
                <a:ea typeface="+mn-ea"/>
                <a:cs typeface="Calibri"/>
              </a:rPr>
              <a:t> </a:t>
            </a:r>
            <a:r>
              <a:rPr lang="tr-TR" sz="2400" spc="-5" dirty="0">
                <a:solidFill>
                  <a:prstClr val="black"/>
                </a:solidFill>
                <a:latin typeface="Calibri"/>
                <a:cs typeface="Calibri"/>
              </a:rPr>
              <a:t>Y</a:t>
            </a:r>
            <a:r>
              <a:rPr kumimoji="0" sz="2400" b="0" i="0" u="none" strike="noStrike" kern="1200" cap="none" spc="-5" normalizeH="0" baseline="0" noProof="0" dirty="0" err="1" smtClean="0">
                <a:ln>
                  <a:noFill/>
                </a:ln>
                <a:solidFill>
                  <a:prstClr val="black"/>
                </a:solidFill>
                <a:effectLst/>
                <a:uLnTx/>
                <a:uFillTx/>
                <a:latin typeface="Calibri"/>
                <a:ea typeface="+mn-ea"/>
                <a:cs typeface="Calibri"/>
              </a:rPr>
              <a:t>eri</a:t>
            </a:r>
            <a:r>
              <a:rPr kumimoji="0" sz="2400" b="0" i="0" u="none" strike="noStrike" kern="1200" cap="none" spc="-30" normalizeH="0" baseline="0" noProof="0" dirty="0" smtClean="0">
                <a:ln>
                  <a:noFill/>
                </a:ln>
                <a:solidFill>
                  <a:prstClr val="black"/>
                </a:solidFill>
                <a:effectLst/>
                <a:uLnTx/>
                <a:uFillTx/>
                <a:latin typeface="Calibri"/>
                <a:ea typeface="+mn-ea"/>
                <a:cs typeface="Calibri"/>
              </a:rPr>
              <a:t> </a:t>
            </a:r>
            <a:r>
              <a:rPr lang="tr-TR" sz="2400" dirty="0">
                <a:solidFill>
                  <a:prstClr val="black"/>
                </a:solidFill>
                <a:latin typeface="Calibri"/>
                <a:cs typeface="Calibri"/>
              </a:rPr>
              <a:t>A</a:t>
            </a:r>
            <a:r>
              <a:rPr kumimoji="0" sz="2400" b="0" i="0" u="none" strike="noStrike" kern="1200" cap="none" spc="0" normalizeH="0" baseline="0" noProof="0" dirty="0" err="1" smtClean="0">
                <a:ln>
                  <a:noFill/>
                </a:ln>
                <a:solidFill>
                  <a:prstClr val="black"/>
                </a:solidFill>
                <a:effectLst/>
                <a:uLnTx/>
                <a:uFillTx/>
                <a:latin typeface="Calibri"/>
                <a:ea typeface="+mn-ea"/>
                <a:cs typeface="Calibri"/>
              </a:rPr>
              <a:t>kış</a:t>
            </a:r>
            <a:r>
              <a:rPr kumimoji="0" sz="2400" b="0" i="0" u="none" strike="noStrike" kern="1200" cap="none" spc="-10" normalizeH="0" baseline="0" noProof="0" dirty="0" smtClean="0">
                <a:ln>
                  <a:noFill/>
                </a:ln>
                <a:solidFill>
                  <a:prstClr val="black"/>
                </a:solidFill>
                <a:effectLst/>
                <a:uLnTx/>
                <a:uFillTx/>
                <a:latin typeface="Calibri"/>
                <a:ea typeface="+mn-ea"/>
                <a:cs typeface="Calibri"/>
              </a:rPr>
              <a:t> </a:t>
            </a:r>
            <a:r>
              <a:rPr lang="tr-TR" sz="2400" spc="-5" dirty="0" err="1">
                <a:solidFill>
                  <a:prstClr val="black"/>
                </a:solidFill>
                <a:latin typeface="Calibri"/>
                <a:cs typeface="Calibri"/>
              </a:rPr>
              <a:t>Ş</a:t>
            </a:r>
            <a:r>
              <a:rPr kumimoji="0" sz="2400" b="0" i="0" u="none" strike="noStrike" kern="1200" cap="none" spc="-5" normalizeH="0" baseline="0" noProof="0" dirty="0" err="1" smtClean="0">
                <a:ln>
                  <a:noFill/>
                </a:ln>
                <a:solidFill>
                  <a:prstClr val="black"/>
                </a:solidFill>
                <a:effectLst/>
                <a:uLnTx/>
                <a:uFillTx/>
                <a:latin typeface="Calibri"/>
                <a:ea typeface="+mn-ea"/>
                <a:cs typeface="Calibri"/>
              </a:rPr>
              <a:t>eması</a:t>
            </a:r>
            <a:r>
              <a:rPr kumimoji="0" sz="2400" b="0" i="0" u="none" strike="noStrike" kern="1200" cap="none" spc="-5" normalizeH="0" baseline="0" noProof="0" dirty="0" smtClean="0">
                <a:ln>
                  <a:noFill/>
                </a:ln>
                <a:solidFill>
                  <a:prstClr val="black"/>
                </a:solidFill>
                <a:effectLst/>
                <a:uLnTx/>
                <a:uFillTx/>
                <a:latin typeface="Calibri"/>
                <a:ea typeface="+mn-ea"/>
                <a:cs typeface="Calibri"/>
              </a:rPr>
              <a:t>,</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354965" marR="5080" lvl="0" indent="-342900" algn="l" defTabSz="914400" rtl="0" eaLnBrk="1" fontAlgn="auto" latinLnBrk="0" hangingPunct="1">
              <a:lnSpc>
                <a:spcPts val="2590"/>
              </a:lnSpc>
              <a:spcBef>
                <a:spcPts val="740"/>
              </a:spcBef>
              <a:spcAft>
                <a:spcPts val="0"/>
              </a:spcAft>
              <a:buClrTx/>
              <a:buSzPct val="93750"/>
              <a:buFont typeface="Wingdings"/>
              <a:buChar char=""/>
              <a:tabLst>
                <a:tab pos="354965" algn="l"/>
                <a:tab pos="355600" algn="l"/>
              </a:tabLst>
              <a:defRPr/>
            </a:pPr>
            <a:r>
              <a:rPr kumimoji="0" sz="2400" b="0" i="0" u="none" strike="noStrike" kern="1200" cap="none" spc="-10" normalizeH="0" baseline="0" noProof="0" dirty="0" err="1" smtClean="0">
                <a:ln>
                  <a:noFill/>
                </a:ln>
                <a:solidFill>
                  <a:prstClr val="black"/>
                </a:solidFill>
                <a:effectLst/>
                <a:uLnTx/>
                <a:uFillTx/>
                <a:latin typeface="Calibri"/>
                <a:ea typeface="+mn-ea"/>
                <a:cs typeface="Calibri"/>
              </a:rPr>
              <a:t>Üretim</a:t>
            </a:r>
            <a:r>
              <a:rPr kumimoji="0" sz="2400" b="0" i="0" u="none" strike="noStrike" kern="1200" cap="none" spc="-20" normalizeH="0" baseline="0" noProof="0" dirty="0" smtClean="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kontrolünün</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sağlandığı</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doküman </a:t>
            </a:r>
            <a:r>
              <a:rPr kumimoji="0" sz="2400" b="0" i="0" u="none" strike="noStrike" kern="1200" cap="none" spc="-10" normalizeH="0" baseline="0" noProof="0" dirty="0">
                <a:ln>
                  <a:noFill/>
                </a:ln>
                <a:solidFill>
                  <a:prstClr val="black"/>
                </a:solidFill>
                <a:effectLst/>
                <a:uLnTx/>
                <a:uFillTx/>
                <a:latin typeface="Calibri"/>
                <a:ea typeface="+mn-ea"/>
                <a:cs typeface="Calibri"/>
              </a:rPr>
              <a:t>listesi,</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Deney</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Metod </a:t>
            </a:r>
            <a:r>
              <a:rPr kumimoji="0" sz="2400" b="0" i="0" u="none" strike="noStrike" kern="1200" cap="none" spc="-52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Listesi,</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370"/>
              </a:spcBef>
              <a:spcAft>
                <a:spcPts val="0"/>
              </a:spcAft>
              <a:buClrTx/>
              <a:buSzPct val="93750"/>
              <a:buFont typeface="Wingdings"/>
              <a:buChar char=""/>
              <a:tabLst>
                <a:tab pos="354965" algn="l"/>
                <a:tab pos="355600" algn="l"/>
              </a:tabLst>
              <a:defRPr/>
            </a:pPr>
            <a:r>
              <a:rPr kumimoji="0" sz="2400" b="0" i="0" u="none" strike="noStrike" kern="1200" cap="none" spc="0" normalizeH="0" baseline="0" noProof="0" dirty="0" err="1" smtClean="0">
                <a:ln>
                  <a:noFill/>
                </a:ln>
                <a:solidFill>
                  <a:prstClr val="black"/>
                </a:solidFill>
                <a:effectLst/>
                <a:uLnTx/>
                <a:uFillTx/>
                <a:latin typeface="Calibri"/>
                <a:ea typeface="+mn-ea"/>
                <a:cs typeface="Calibri"/>
              </a:rPr>
              <a:t>Ürünlerin</a:t>
            </a:r>
            <a:r>
              <a:rPr kumimoji="0" sz="2400" b="0" i="0" u="none" strike="noStrike" kern="1200" cap="none" spc="0" normalizeH="0" baseline="0" noProof="0" dirty="0" smtClean="0">
                <a:ln>
                  <a:noFill/>
                </a:ln>
                <a:solidFill>
                  <a:prstClr val="black"/>
                </a:solidFill>
                <a:effectLst/>
                <a:uLnTx/>
                <a:uFillTx/>
                <a:latin typeface="Calibri"/>
                <a:ea typeface="+mn-ea"/>
                <a:cs typeface="Calibri"/>
              </a:rPr>
              <a:t> </a:t>
            </a:r>
            <a:r>
              <a:rPr kumimoji="0" sz="2400" b="0" i="0" u="none" strike="noStrike" kern="1200" cap="none" spc="-10" normalizeH="0" baseline="0" noProof="0" dirty="0" err="1" smtClean="0">
                <a:ln>
                  <a:noFill/>
                </a:ln>
                <a:solidFill>
                  <a:prstClr val="black"/>
                </a:solidFill>
                <a:effectLst/>
                <a:uLnTx/>
                <a:uFillTx/>
                <a:latin typeface="Calibri"/>
                <a:ea typeface="+mn-ea"/>
                <a:cs typeface="Calibri"/>
              </a:rPr>
              <a:t>üretim</a:t>
            </a:r>
            <a:r>
              <a:rPr kumimoji="0" sz="2400" b="0" i="0" u="none" strike="noStrike" kern="1200" cap="none" spc="-20" normalizeH="0" baseline="0" noProof="0" dirty="0" smtClean="0">
                <a:ln>
                  <a:noFill/>
                </a:ln>
                <a:solidFill>
                  <a:prstClr val="black"/>
                </a:solidFill>
                <a:effectLst/>
                <a:uLnTx/>
                <a:uFillTx/>
                <a:latin typeface="Calibri"/>
                <a:ea typeface="+mn-ea"/>
                <a:cs typeface="Calibri"/>
              </a:rPr>
              <a:t> </a:t>
            </a:r>
            <a:r>
              <a:rPr kumimoji="0" sz="2400" b="0" i="0" u="none" strike="noStrike" kern="1200" cap="none" spc="-10" normalizeH="0" baseline="0" noProof="0" dirty="0" err="1" smtClean="0">
                <a:ln>
                  <a:noFill/>
                </a:ln>
                <a:solidFill>
                  <a:prstClr val="black"/>
                </a:solidFill>
                <a:effectLst/>
                <a:uLnTx/>
                <a:uFillTx/>
                <a:latin typeface="Calibri"/>
                <a:ea typeface="+mn-ea"/>
                <a:cs typeface="Calibri"/>
              </a:rPr>
              <a:t>prosedürüne</a:t>
            </a:r>
            <a:r>
              <a:rPr kumimoji="0" sz="2400" b="0" i="0" u="none" strike="noStrike" kern="1200" cap="none" spc="-5" normalizeH="0" baseline="0" noProof="0" dirty="0" smtClean="0">
                <a:ln>
                  <a:noFill/>
                </a:ln>
                <a:solidFill>
                  <a:prstClr val="black"/>
                </a:solidFill>
                <a:effectLst/>
                <a:uLnTx/>
                <a:uFillTx/>
                <a:latin typeface="Calibri"/>
                <a:ea typeface="+mn-ea"/>
                <a:cs typeface="Calibri"/>
              </a:rPr>
              <a:t> </a:t>
            </a:r>
            <a:r>
              <a:rPr kumimoji="0" sz="2400" b="0" i="0" u="none" strike="noStrike" kern="1200" cap="none" spc="0" normalizeH="0" baseline="0" noProof="0" dirty="0" err="1" smtClean="0">
                <a:ln>
                  <a:noFill/>
                </a:ln>
                <a:solidFill>
                  <a:prstClr val="black"/>
                </a:solidFill>
                <a:effectLst/>
                <a:uLnTx/>
                <a:uFillTx/>
                <a:latin typeface="Calibri"/>
                <a:ea typeface="+mn-ea"/>
                <a:cs typeface="Calibri"/>
              </a:rPr>
              <a:t>ilişkin</a:t>
            </a:r>
            <a:r>
              <a:rPr kumimoji="0" sz="2400" b="0" i="0" u="none" strike="noStrike" kern="1200" cap="none" spc="-15" normalizeH="0" baseline="0" noProof="0" dirty="0" smtClean="0">
                <a:ln>
                  <a:noFill/>
                </a:ln>
                <a:solidFill>
                  <a:prstClr val="black"/>
                </a:solidFill>
                <a:effectLst/>
                <a:uLnTx/>
                <a:uFillTx/>
                <a:latin typeface="Calibri"/>
                <a:ea typeface="+mn-ea"/>
                <a:cs typeface="Calibri"/>
              </a:rPr>
              <a:t> </a:t>
            </a:r>
            <a:r>
              <a:rPr kumimoji="0" sz="2400" b="0" i="0" u="none" strike="noStrike" kern="1200" cap="none" spc="-30" normalizeH="0" baseline="0" noProof="0" dirty="0" err="1" smtClean="0">
                <a:ln>
                  <a:noFill/>
                </a:ln>
                <a:solidFill>
                  <a:prstClr val="black"/>
                </a:solidFill>
                <a:effectLst/>
                <a:uLnTx/>
                <a:uFillTx/>
                <a:latin typeface="Calibri"/>
                <a:ea typeface="+mn-ea"/>
                <a:cs typeface="Calibri"/>
              </a:rPr>
              <a:t>bilgiler</a:t>
            </a:r>
            <a:r>
              <a:rPr kumimoji="0" sz="2400" b="0" i="0" u="none" strike="noStrike" kern="1200" cap="none" spc="-30" normalizeH="0" baseline="0" noProof="0" dirty="0" smtClean="0">
                <a:ln>
                  <a:noFill/>
                </a:ln>
                <a:solidFill>
                  <a:prstClr val="black"/>
                </a:solidFill>
                <a:effectLst/>
                <a:uLnTx/>
                <a:uFillTx/>
                <a:latin typeface="Calibri"/>
                <a:ea typeface="+mn-ea"/>
                <a:cs typeface="Calibri"/>
              </a:rPr>
              <a:t>,</a:t>
            </a:r>
            <a:endParaRPr kumimoji="0" sz="2400" b="0" i="0" u="none" strike="noStrike" kern="1200" cap="none" spc="0" normalizeH="0" baseline="0" noProof="0" dirty="0" smtClean="0">
              <a:ln>
                <a:noFill/>
              </a:ln>
              <a:solidFill>
                <a:prstClr val="black"/>
              </a:solidFill>
              <a:effectLst/>
              <a:uLnTx/>
              <a:uFillTx/>
              <a:latin typeface="Calibri"/>
              <a:ea typeface="+mn-ea"/>
              <a:cs typeface="Calibri"/>
            </a:endParaRPr>
          </a:p>
        </p:txBody>
      </p:sp>
      <p:sp>
        <p:nvSpPr>
          <p:cNvPr id="5"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Dikdörtgen 5"/>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pic>
        <p:nvPicPr>
          <p:cNvPr id="7" name="Resim 6"/>
          <p:cNvPicPr>
            <a:picLocks noChangeAspect="1"/>
          </p:cNvPicPr>
          <p:nvPr/>
        </p:nvPicPr>
        <p:blipFill>
          <a:blip r:embed="rId2"/>
          <a:stretch>
            <a:fillRect/>
          </a:stretch>
        </p:blipFill>
        <p:spPr>
          <a:xfrm>
            <a:off x="6858000" y="588928"/>
            <a:ext cx="2119312" cy="1620872"/>
          </a:xfrm>
          <a:prstGeom prst="rect">
            <a:avLst/>
          </a:prstGeom>
        </p:spPr>
      </p:pic>
    </p:spTree>
    <p:extLst>
      <p:ext uri="{BB962C8B-B14F-4D97-AF65-F5344CB8AC3E}">
        <p14:creationId xmlns:p14="http://schemas.microsoft.com/office/powerpoint/2010/main" val="1951922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1"/>
          <p:cNvSpPr txBox="1">
            <a:spLocks/>
          </p:cNvSpPr>
          <p:nvPr/>
        </p:nvSpPr>
        <p:spPr>
          <a:xfrm>
            <a:off x="304800" y="1371600"/>
            <a:ext cx="4343400" cy="5109091"/>
          </a:xfrm>
          <a:prstGeom prst="rect">
            <a:avLst/>
          </a:prstGeom>
        </p:spPr>
        <p:txBody>
          <a:bodyPr wrap="square" lIns="0" tIns="0" rIns="0" bIns="0">
            <a:spAutoFit/>
          </a:bodyPr>
          <a:lstStyle>
            <a:lvl1pPr marL="0">
              <a:defRPr sz="2400" b="0" i="0" u="heavy">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a:buClr>
                <a:srgbClr val="C0000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Hazır Beton</a:t>
            </a:r>
          </a:p>
          <a:p>
            <a:pPr lvl="1">
              <a:buClr>
                <a:schemeClr val="accent1">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Hazır Beton Agregası</a:t>
            </a:r>
          </a:p>
          <a:p>
            <a:pPr lvl="1">
              <a:buClr>
                <a:srgbClr val="FFFF0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Donatı Çeliği</a:t>
            </a:r>
          </a:p>
          <a:p>
            <a:pPr lvl="1">
              <a:buClr>
                <a:schemeClr val="accent6">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Isı Yalıtım Malzemeleri</a:t>
            </a:r>
          </a:p>
          <a:p>
            <a:pPr lvl="1">
              <a:buClr>
                <a:schemeClr val="accent6">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Su yalıtım Malzemeleri</a:t>
            </a:r>
          </a:p>
          <a:p>
            <a:pPr lvl="1">
              <a:buClr>
                <a:schemeClr val="accent6">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Yapı Kimyasalları</a:t>
            </a:r>
          </a:p>
          <a:p>
            <a:pPr lvl="1">
              <a:buClr>
                <a:srgbClr val="7030A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Yalıtım Camları</a:t>
            </a:r>
          </a:p>
          <a:p>
            <a:pPr lvl="1">
              <a:buClr>
                <a:schemeClr val="accent2"/>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Sıva harçları</a:t>
            </a:r>
          </a:p>
          <a:p>
            <a:pPr lvl="1">
              <a:buClr>
                <a:schemeClr val="accent2"/>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Kagir birimler- Tuğla</a:t>
            </a:r>
          </a:p>
          <a:p>
            <a:pPr lvl="1">
              <a:buClr>
                <a:srgbClr val="00B0F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Çimento</a:t>
            </a:r>
          </a:p>
          <a:p>
            <a:pPr lvl="1">
              <a:buClr>
                <a:schemeClr val="accent6">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Beton zemin kaplamaları</a:t>
            </a:r>
          </a:p>
          <a:p>
            <a:pPr lvl="1">
              <a:buClr>
                <a:schemeClr val="accent6">
                  <a:lumMod val="75000"/>
                </a:schemeClr>
              </a:buClr>
              <a:buFont typeface="Wingdings" panose="05000000000000000000" pitchFamily="2" charset="2"/>
              <a:buChar char="Ø"/>
              <a:defRPr/>
            </a:pPr>
            <a:endParaRPr lang="tr-TR" altLang="tr-TR" sz="2400" kern="0" dirty="0" smtClean="0">
              <a:solidFill>
                <a:sysClr val="windowText" lastClr="000000"/>
              </a:solidFill>
              <a:cs typeface="Times New Roman" pitchFamily="18" charset="0"/>
            </a:endParaRPr>
          </a:p>
          <a:p>
            <a:pPr lvl="1">
              <a:buClr>
                <a:schemeClr val="accent6">
                  <a:lumMod val="75000"/>
                </a:schemeClr>
              </a:buClr>
              <a:buFont typeface="Wingdings" panose="05000000000000000000" pitchFamily="2" charset="2"/>
              <a:buChar char="Ø"/>
              <a:defRPr/>
            </a:pPr>
            <a:endParaRPr lang="tr-TR" altLang="tr-TR" sz="2400" kern="0" dirty="0" smtClean="0">
              <a:solidFill>
                <a:sysClr val="windowText" lastClr="000000"/>
              </a:solidFill>
              <a:cs typeface="Times New Roman" pitchFamily="18" charset="0"/>
            </a:endParaRPr>
          </a:p>
          <a:p>
            <a:pPr algn="just">
              <a:buFont typeface="Arial" panose="020B0604020202020204" pitchFamily="34" charset="0"/>
              <a:buNone/>
              <a:defRPr/>
            </a:pPr>
            <a:endParaRPr lang="tr-TR" sz="2000" kern="0" dirty="0" smtClean="0"/>
          </a:p>
        </p:txBody>
      </p:sp>
      <p:sp>
        <p:nvSpPr>
          <p:cNvPr id="5" name="İçerik Yer Tutucusu 1"/>
          <p:cNvSpPr txBox="1">
            <a:spLocks/>
          </p:cNvSpPr>
          <p:nvPr/>
        </p:nvSpPr>
        <p:spPr>
          <a:xfrm>
            <a:off x="4800600" y="1524000"/>
            <a:ext cx="4343400" cy="5109091"/>
          </a:xfrm>
          <a:prstGeom prst="rect">
            <a:avLst/>
          </a:prstGeom>
        </p:spPr>
        <p:txBody>
          <a:bodyPr wrap="square" lIns="0" tIns="0" rIns="0" bIns="0">
            <a:spAutoFit/>
          </a:bodyPr>
          <a:lstStyle>
            <a:lvl1pPr marL="0">
              <a:defRPr sz="2400" b="0" i="0" u="heavy">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a:buClr>
                <a:srgbClr val="C0000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Yapı Kireci</a:t>
            </a:r>
          </a:p>
          <a:p>
            <a:pPr lvl="1">
              <a:buClr>
                <a:schemeClr val="accent1">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Yapısal Yapıştırıcılar</a:t>
            </a:r>
          </a:p>
          <a:p>
            <a:pPr lvl="1">
              <a:buClr>
                <a:srgbClr val="FFFF0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Yapısal boyalar</a:t>
            </a:r>
          </a:p>
          <a:p>
            <a:pPr lvl="1">
              <a:buClr>
                <a:schemeClr val="accent6">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Ön dökümlü beton ürünleri</a:t>
            </a:r>
          </a:p>
          <a:p>
            <a:pPr lvl="1">
              <a:buClr>
                <a:schemeClr val="accent6">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Beton borular</a:t>
            </a:r>
          </a:p>
          <a:p>
            <a:pPr lvl="1">
              <a:buClr>
                <a:schemeClr val="accent6">
                  <a:lumMod val="75000"/>
                </a:schemeClr>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Çelik borular</a:t>
            </a:r>
          </a:p>
          <a:p>
            <a:pPr lvl="1">
              <a:buClr>
                <a:srgbClr val="7030A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Doğal taş mamuller</a:t>
            </a:r>
          </a:p>
          <a:p>
            <a:pPr lvl="1">
              <a:buClr>
                <a:schemeClr val="accent2"/>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Yangın söndürme sistemleri</a:t>
            </a:r>
          </a:p>
          <a:p>
            <a:pPr lvl="1">
              <a:buClr>
                <a:schemeClr val="accent2"/>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Kablolar</a:t>
            </a:r>
          </a:p>
          <a:p>
            <a:pPr lvl="1">
              <a:buClr>
                <a:srgbClr val="00B0F0"/>
              </a:buClr>
              <a:buFont typeface="Wingdings" panose="05000000000000000000" pitchFamily="2" charset="2"/>
              <a:buChar char="Ø"/>
              <a:defRPr/>
            </a:pPr>
            <a:r>
              <a:rPr lang="tr-TR" altLang="tr-TR" sz="2400" kern="0" dirty="0" smtClean="0">
                <a:solidFill>
                  <a:sysClr val="windowText" lastClr="000000"/>
                </a:solidFill>
                <a:cs typeface="Times New Roman" pitchFamily="18" charset="0"/>
              </a:rPr>
              <a:t>Mekan ısıtıcıları</a:t>
            </a:r>
          </a:p>
          <a:p>
            <a:pPr lvl="1">
              <a:buClr>
                <a:schemeClr val="accent6">
                  <a:lumMod val="75000"/>
                </a:schemeClr>
              </a:buClr>
              <a:buFont typeface="Wingdings" panose="05000000000000000000" pitchFamily="2" charset="2"/>
              <a:buChar char="Ø"/>
              <a:defRPr/>
            </a:pPr>
            <a:r>
              <a:rPr lang="tr-TR" altLang="tr-TR" sz="2400" kern="0" smtClean="0">
                <a:solidFill>
                  <a:sysClr val="windowText" lastClr="000000"/>
                </a:solidFill>
                <a:cs typeface="Times New Roman" pitchFamily="18" charset="0"/>
              </a:rPr>
              <a:t>Dışcephe </a:t>
            </a:r>
            <a:r>
              <a:rPr lang="tr-TR" altLang="tr-TR" sz="2400" kern="0" dirty="0" smtClean="0">
                <a:solidFill>
                  <a:sysClr val="windowText" lastClr="000000"/>
                </a:solidFill>
                <a:cs typeface="Times New Roman" pitchFamily="18" charset="0"/>
              </a:rPr>
              <a:t>kaplamaları</a:t>
            </a:r>
          </a:p>
          <a:p>
            <a:pPr lvl="1">
              <a:buClr>
                <a:schemeClr val="accent6">
                  <a:lumMod val="75000"/>
                </a:schemeClr>
              </a:buClr>
              <a:buFont typeface="Wingdings" panose="05000000000000000000" pitchFamily="2" charset="2"/>
              <a:buChar char="Ø"/>
              <a:defRPr/>
            </a:pPr>
            <a:endParaRPr lang="tr-TR" altLang="tr-TR" sz="2400" kern="0" dirty="0" smtClean="0">
              <a:solidFill>
                <a:sysClr val="windowText" lastClr="000000"/>
              </a:solidFill>
              <a:cs typeface="Times New Roman" pitchFamily="18" charset="0"/>
            </a:endParaRPr>
          </a:p>
          <a:p>
            <a:pPr lvl="1">
              <a:buClr>
                <a:schemeClr val="accent6">
                  <a:lumMod val="75000"/>
                </a:schemeClr>
              </a:buClr>
              <a:buFont typeface="Wingdings" panose="05000000000000000000" pitchFamily="2" charset="2"/>
              <a:buChar char="Ø"/>
              <a:defRPr/>
            </a:pPr>
            <a:endParaRPr lang="tr-TR" altLang="tr-TR" sz="2400" kern="0" dirty="0" smtClean="0">
              <a:solidFill>
                <a:sysClr val="windowText" lastClr="000000"/>
              </a:solidFill>
              <a:cs typeface="Times New Roman" pitchFamily="18" charset="0"/>
            </a:endParaRPr>
          </a:p>
          <a:p>
            <a:pPr algn="just">
              <a:buFont typeface="Arial" panose="020B0604020202020204" pitchFamily="34" charset="0"/>
              <a:buNone/>
              <a:defRPr/>
            </a:pPr>
            <a:endParaRPr lang="tr-TR" sz="2000" kern="0" dirty="0" smtClean="0"/>
          </a:p>
        </p:txBody>
      </p:sp>
      <p:sp>
        <p:nvSpPr>
          <p:cNvPr id="6" name="Metin kutusu 5"/>
          <p:cNvSpPr txBox="1"/>
          <p:nvPr/>
        </p:nvSpPr>
        <p:spPr>
          <a:xfrm>
            <a:off x="914400" y="990600"/>
            <a:ext cx="8001000" cy="400110"/>
          </a:xfrm>
          <a:prstGeom prst="rect">
            <a:avLst/>
          </a:prstGeom>
          <a:noFill/>
        </p:spPr>
        <p:txBody>
          <a:bodyPr wrap="square" rtlCol="0">
            <a:spAutoFit/>
          </a:bodyPr>
          <a:lstStyle/>
          <a:p>
            <a:pPr algn="ctr"/>
            <a:r>
              <a:rPr lang="tr-TR" sz="2000" b="1" dirty="0" smtClean="0">
                <a:solidFill>
                  <a:srgbClr val="FF0000"/>
                </a:solidFill>
              </a:rPr>
              <a:t>İL MÜDÜRLÜĞÜMÜZCE DENETİMİ YAPILAN BAZI YAPI MALZEMLERİ</a:t>
            </a:r>
            <a:endParaRPr lang="tr-TR" sz="2000" b="1" dirty="0">
              <a:solidFill>
                <a:srgbClr val="FF0000"/>
              </a:solidFill>
            </a:endParaRPr>
          </a:p>
        </p:txBody>
      </p:sp>
      <p:sp>
        <p:nvSpPr>
          <p:cNvPr id="9" name="Dikdörtgen 8"/>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sp>
        <p:nvSpPr>
          <p:cNvPr id="10"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Tree>
    <p:extLst>
      <p:ext uri="{BB962C8B-B14F-4D97-AF65-F5344CB8AC3E}">
        <p14:creationId xmlns:p14="http://schemas.microsoft.com/office/powerpoint/2010/main" val="869932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800" y="1302766"/>
            <a:ext cx="6934199" cy="369332"/>
          </a:xfrm>
        </p:spPr>
        <p:txBody>
          <a:bodyPr/>
          <a:lstStyle/>
          <a:p>
            <a:pPr algn="ctr"/>
            <a:r>
              <a:rPr lang="tr-TR" sz="2400" dirty="0" smtClean="0"/>
              <a:t>İL MÜDÜRLÜĞÜMÜZ PGD FAALİYETLERİ</a:t>
            </a:r>
            <a:endParaRPr lang="tr-TR" sz="2400" dirty="0"/>
          </a:p>
        </p:txBody>
      </p:sp>
      <p:sp>
        <p:nvSpPr>
          <p:cNvPr id="4"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6" name="İçerik Yer Tutucusu 1"/>
          <p:cNvSpPr txBox="1">
            <a:spLocks/>
          </p:cNvSpPr>
          <p:nvPr/>
        </p:nvSpPr>
        <p:spPr>
          <a:xfrm>
            <a:off x="628650" y="1825625"/>
            <a:ext cx="5238750" cy="3385542"/>
          </a:xfrm>
          <a:prstGeom prst="rect">
            <a:avLst/>
          </a:prstGeom>
        </p:spPr>
        <p:txBody>
          <a:bodyPr wrap="square" lIns="0" tIns="0" rIns="0" bIns="0">
            <a:spAutoFit/>
          </a:bodyPr>
          <a:lstStyle>
            <a:lvl1pPr marL="0">
              <a:defRPr sz="2400" b="0" i="0" u="heavy">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buClr>
                <a:srgbClr val="C00000"/>
              </a:buClr>
              <a:buFont typeface="Wingdings" panose="05000000000000000000" pitchFamily="2" charset="2"/>
              <a:buChar char="q"/>
              <a:defRPr/>
            </a:pPr>
            <a:r>
              <a:rPr lang="tr-TR" sz="2000" u="none" kern="0" dirty="0" smtClean="0"/>
              <a:t>2022 yılında  173 Adeti Hazır betonda( Takip Yöntemi ile numune alınarak) olmak üzere  451  Adet Yapı Malzemelerine Yönelik Piyasa Gözetimi ve Denetimi Faaliyeti düzenlenmiştir.</a:t>
            </a:r>
          </a:p>
          <a:p>
            <a:pPr algn="just">
              <a:buFont typeface="Arial" panose="020B0604020202020204" pitchFamily="34" charset="0"/>
              <a:buNone/>
              <a:defRPr/>
            </a:pPr>
            <a:r>
              <a:rPr lang="tr-TR" sz="2000" u="sng" kern="0" dirty="0" smtClean="0"/>
              <a:t> </a:t>
            </a:r>
          </a:p>
          <a:p>
            <a:pPr algn="just">
              <a:buClr>
                <a:srgbClr val="C00000"/>
              </a:buClr>
              <a:buFont typeface="Wingdings" panose="05000000000000000000" pitchFamily="2" charset="2"/>
              <a:buChar char="q"/>
              <a:defRPr/>
            </a:pPr>
            <a:endParaRPr lang="tr-TR" sz="2000" u="sng" kern="0" dirty="0" smtClean="0"/>
          </a:p>
          <a:p>
            <a:pPr algn="just">
              <a:buClr>
                <a:srgbClr val="C00000"/>
              </a:buClr>
              <a:buFont typeface="Wingdings" panose="05000000000000000000" pitchFamily="2" charset="2"/>
              <a:buChar char="q"/>
              <a:defRPr/>
            </a:pPr>
            <a:r>
              <a:rPr lang="tr-TR" sz="2000" u="none" kern="0" dirty="0" smtClean="0"/>
              <a:t>2023 yılı içerisinde 169 Adeti Hazır  Betonda  olmak üzere 415 Adet Yapı Malzemesine yönelik Piyasa Gözetimi ve  Denetimi Faaliyeti düzenlenmiştir.</a:t>
            </a:r>
          </a:p>
          <a:p>
            <a:pPr algn="just">
              <a:buFont typeface="Arial" panose="020B0604020202020204" pitchFamily="34" charset="0"/>
              <a:buNone/>
              <a:defRPr/>
            </a:pPr>
            <a:endParaRPr lang="tr-TR" sz="2000" kern="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44675"/>
            <a:ext cx="2792413" cy="367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ikdörtgen 7"/>
          <p:cNvSpPr/>
          <p:nvPr/>
        </p:nvSpPr>
        <p:spPr>
          <a:xfrm>
            <a:off x="990600" y="588928"/>
            <a:ext cx="1934889" cy="307777"/>
          </a:xfrm>
          <a:prstGeom prst="rect">
            <a:avLst/>
          </a:prstGeom>
        </p:spPr>
        <p:txBody>
          <a:bodyPr wrap="none">
            <a:spAutoFit/>
          </a:bodyPr>
          <a:lstStyle/>
          <a:p>
            <a:pPr marL="12700">
              <a:lnSpc>
                <a:spcPct val="100000"/>
              </a:lnSpc>
              <a:spcBef>
                <a:spcPts val="105"/>
              </a:spcBef>
            </a:pPr>
            <a:r>
              <a:rPr lang="tr-TR" sz="1400" b="1" dirty="0">
                <a:solidFill>
                  <a:srgbClr val="C00000"/>
                </a:solidFill>
                <a:cs typeface="Calibri"/>
              </a:rPr>
              <a:t>BURSA İL MÜDÜRLÜĞÜ</a:t>
            </a:r>
          </a:p>
        </p:txBody>
      </p:sp>
    </p:spTree>
    <p:extLst>
      <p:ext uri="{BB962C8B-B14F-4D97-AF65-F5344CB8AC3E}">
        <p14:creationId xmlns:p14="http://schemas.microsoft.com/office/powerpoint/2010/main" val="3758682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xfrm>
            <a:off x="8077200" y="6479844"/>
            <a:ext cx="385062" cy="128240"/>
          </a:xfrm>
          <a:prstGeom prst="rect">
            <a:avLst/>
          </a:prstGeom>
        </p:spPr>
        <p:txBody>
          <a:bodyPr vert="horz" wrap="square" lIns="0" tIns="0" rIns="0" bIns="0" rtlCol="0">
            <a:spAutoFit/>
          </a:bodyPr>
          <a:lstStyle/>
          <a:p>
            <a:pPr marL="38100" marR="0" lvl="0" indent="0" algn="l" defTabSz="914400" rtl="0" eaLnBrk="1" fontAlgn="auto" latinLnBrk="0" hangingPunct="1">
              <a:lnSpc>
                <a:spcPts val="955"/>
              </a:lnSpc>
              <a:spcBef>
                <a:spcPts val="0"/>
              </a:spcBef>
              <a:spcAft>
                <a:spcPts val="0"/>
              </a:spcAft>
              <a:buClrTx/>
              <a:buSzTx/>
              <a:buFontTx/>
              <a:buNone/>
              <a:tabLst/>
              <a:defRPr/>
            </a:pPr>
            <a:fld id="{81D60167-4931-47E6-BA6A-407CBD079E47}" type="slidenum">
              <a:rPr kumimoji="0" sz="9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955"/>
                </a:lnSpc>
                <a:spcBef>
                  <a:spcPts val="0"/>
                </a:spcBef>
                <a:spcAft>
                  <a:spcPts val="0"/>
                </a:spcAft>
                <a:buClrTx/>
                <a:buSzTx/>
                <a:buFontTx/>
                <a:buNone/>
                <a:tabLst/>
                <a:defRPr/>
              </a:pPr>
              <a:t>63</a:t>
            </a:fld>
            <a:endParaRPr kumimoji="0" sz="9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a:spLocks noGrp="1"/>
          </p:cNvSpPr>
          <p:nvPr>
            <p:ph type="title"/>
          </p:nvPr>
        </p:nvSpPr>
        <p:spPr>
          <a:xfrm>
            <a:off x="2590800" y="990600"/>
            <a:ext cx="4234815" cy="1595755"/>
          </a:xfrm>
          <a:prstGeom prst="rect">
            <a:avLst/>
          </a:prstGeom>
        </p:spPr>
        <p:txBody>
          <a:bodyPr vert="horz" wrap="square" lIns="0" tIns="100965" rIns="0" bIns="0" rtlCol="0">
            <a:spAutoFit/>
          </a:bodyPr>
          <a:lstStyle/>
          <a:p>
            <a:pPr marL="12700" marR="5080" indent="692150">
              <a:lnSpc>
                <a:spcPts val="5880"/>
              </a:lnSpc>
              <a:spcBef>
                <a:spcPts val="795"/>
              </a:spcBef>
            </a:pPr>
            <a:r>
              <a:rPr sz="5400" b="0" i="1" spc="-125" dirty="0">
                <a:latin typeface="Times New Roman"/>
                <a:cs typeface="Times New Roman"/>
              </a:rPr>
              <a:t>İlginiz </a:t>
            </a:r>
            <a:r>
              <a:rPr sz="5400" b="0" i="1" spc="-300" dirty="0">
                <a:latin typeface="Times New Roman"/>
                <a:cs typeface="Times New Roman"/>
              </a:rPr>
              <a:t>için </a:t>
            </a:r>
            <a:r>
              <a:rPr sz="5400" b="0" i="1" spc="-295" dirty="0">
                <a:latin typeface="Times New Roman"/>
                <a:cs typeface="Times New Roman"/>
              </a:rPr>
              <a:t> </a:t>
            </a:r>
            <a:r>
              <a:rPr sz="5400" b="0" i="1" spc="-330" dirty="0">
                <a:latin typeface="Times New Roman"/>
                <a:cs typeface="Times New Roman"/>
              </a:rPr>
              <a:t>Teşekkü</a:t>
            </a:r>
            <a:r>
              <a:rPr sz="5400" b="0" i="1" spc="-275" dirty="0">
                <a:latin typeface="Times New Roman"/>
                <a:cs typeface="Times New Roman"/>
              </a:rPr>
              <a:t>r</a:t>
            </a:r>
            <a:r>
              <a:rPr sz="5400" b="0" i="1" spc="-165" dirty="0">
                <a:latin typeface="Times New Roman"/>
                <a:cs typeface="Times New Roman"/>
              </a:rPr>
              <a:t> </a:t>
            </a:r>
            <a:r>
              <a:rPr sz="5400" b="0" i="1" spc="-325" dirty="0">
                <a:latin typeface="Times New Roman"/>
                <a:cs typeface="Times New Roman"/>
              </a:rPr>
              <a:t>Ederim.</a:t>
            </a:r>
            <a:endParaRPr sz="5400" dirty="0">
              <a:latin typeface="Times New Roman"/>
              <a:cs typeface="Times New Roman"/>
            </a:endParaRPr>
          </a:p>
        </p:txBody>
      </p:sp>
      <p:sp>
        <p:nvSpPr>
          <p:cNvPr id="7"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cs typeface="Calibri"/>
              </a:rPr>
              <a:t>BURSA </a:t>
            </a:r>
            <a:r>
              <a:rPr lang="tr-TR" sz="1400" b="1" dirty="0">
                <a:solidFill>
                  <a:srgbClr val="C00000"/>
                </a:solidFill>
                <a:cs typeface="Calibri"/>
              </a:rPr>
              <a:t>İL MÜDÜRLÜĞÜ</a:t>
            </a:r>
          </a:p>
        </p:txBody>
      </p:sp>
      <p:sp>
        <p:nvSpPr>
          <p:cNvPr id="8"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2" name="Metin kutusu 1"/>
          <p:cNvSpPr txBox="1"/>
          <p:nvPr/>
        </p:nvSpPr>
        <p:spPr>
          <a:xfrm>
            <a:off x="2933700" y="2846361"/>
            <a:ext cx="3352800" cy="1754326"/>
          </a:xfrm>
          <a:prstGeom prst="rect">
            <a:avLst/>
          </a:prstGeom>
          <a:noFill/>
        </p:spPr>
        <p:txBody>
          <a:bodyPr wrap="square" rtlCol="0">
            <a:spAutoFit/>
          </a:bodyPr>
          <a:lstStyle/>
          <a:p>
            <a:r>
              <a:rPr lang="tr-TR" dirty="0" smtClean="0"/>
              <a:t>                Fatih KARAGÖZ</a:t>
            </a:r>
          </a:p>
          <a:p>
            <a:r>
              <a:rPr lang="tr-TR" dirty="0" smtClean="0"/>
              <a:t>Yapı Malzemeleri Şube Müdürü</a:t>
            </a:r>
          </a:p>
          <a:p>
            <a:r>
              <a:rPr lang="tr-TR" dirty="0" smtClean="0"/>
              <a:t>     </a:t>
            </a:r>
            <a:r>
              <a:rPr lang="tr-TR" dirty="0" smtClean="0">
                <a:hlinkClick r:id="rId2"/>
              </a:rPr>
              <a:t>karagoz.fatih@csb.gov.tr</a:t>
            </a:r>
            <a:endParaRPr lang="tr-TR" dirty="0" smtClean="0"/>
          </a:p>
          <a:p>
            <a:r>
              <a:rPr lang="tr-TR" dirty="0" smtClean="0"/>
              <a:t>0224 271 51 10 Dahili:1402</a:t>
            </a:r>
          </a:p>
          <a:p>
            <a:endParaRPr lang="tr-TR" dirty="0"/>
          </a:p>
          <a:p>
            <a:r>
              <a:rPr lang="tr-TR" dirty="0" smtClean="0"/>
              <a:t> </a:t>
            </a:r>
            <a:endParaRPr lang="tr-TR" dirty="0"/>
          </a:p>
        </p:txBody>
      </p:sp>
      <p:pic>
        <p:nvPicPr>
          <p:cNvPr id="4" name="Resim 3"/>
          <p:cNvPicPr>
            <a:picLocks noChangeAspect="1"/>
          </p:cNvPicPr>
          <p:nvPr/>
        </p:nvPicPr>
        <p:blipFill>
          <a:blip r:embed="rId3"/>
          <a:stretch>
            <a:fillRect/>
          </a:stretch>
        </p:blipFill>
        <p:spPr>
          <a:xfrm>
            <a:off x="533400" y="4375523"/>
            <a:ext cx="8153400" cy="2038350"/>
          </a:xfrm>
          <a:prstGeom prst="rect">
            <a:avLst/>
          </a:prstGeom>
        </p:spPr>
      </p:pic>
    </p:spTree>
    <p:extLst>
      <p:ext uri="{BB962C8B-B14F-4D97-AF65-F5344CB8AC3E}">
        <p14:creationId xmlns:p14="http://schemas.microsoft.com/office/powerpoint/2010/main" val="3749920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50631" y="1798504"/>
            <a:ext cx="7848600" cy="1860125"/>
          </a:xfrm>
          <a:prstGeom prst="rect">
            <a:avLst/>
          </a:prstGeom>
        </p:spPr>
        <p:txBody>
          <a:bodyPr vert="horz" wrap="square" lIns="0" tIns="13335" rIns="0" bIns="0" rtlCol="0">
            <a:spAutoFit/>
          </a:bodyPr>
          <a:lstStyle/>
          <a:p>
            <a:pPr algn="just" eaLnBrk="1" hangingPunct="1"/>
            <a:r>
              <a:rPr lang="tr-TR" altLang="tr-TR" sz="2400" dirty="0">
                <a:solidFill>
                  <a:schemeClr val="tx1"/>
                </a:solidFill>
              </a:rPr>
              <a:t>Her türlü yapı işinde veya bu işlerin herhangi bir kısmında </a:t>
            </a:r>
            <a:r>
              <a:rPr lang="tr-TR" altLang="tr-TR" sz="2400" dirty="0">
                <a:solidFill>
                  <a:schemeClr val="accent1"/>
                </a:solidFill>
              </a:rPr>
              <a:t>kalıcı olarak kullanılmak </a:t>
            </a:r>
            <a:r>
              <a:rPr lang="tr-TR" altLang="tr-TR" sz="2400" dirty="0">
                <a:solidFill>
                  <a:schemeClr val="tx1"/>
                </a:solidFill>
              </a:rPr>
              <a:t>üzere üretilen ve piyasaya arz edilen ve performansı yapı işlerinin temel </a:t>
            </a:r>
            <a:r>
              <a:rPr lang="tr-TR" altLang="tr-TR" sz="2400" dirty="0" smtClean="0">
                <a:solidFill>
                  <a:schemeClr val="tx1"/>
                </a:solidFill>
              </a:rPr>
              <a:t>gereklerine </a:t>
            </a:r>
            <a:r>
              <a:rPr lang="tr-TR" altLang="tr-TR" sz="2400" dirty="0">
                <a:solidFill>
                  <a:schemeClr val="tx1"/>
                </a:solidFill>
              </a:rPr>
              <a:t>ilişkin performansını etkileyen, bütün malzemeler veya takım malzemeler</a:t>
            </a:r>
          </a:p>
        </p:txBody>
      </p:sp>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pic>
        <p:nvPicPr>
          <p:cNvPr id="9" name="Picture 2" descr="http://www.gunalp.net/wp-content/uploads/2013/10/yapi-malzemele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3711575"/>
            <a:ext cx="78486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2514600" y="1143000"/>
            <a:ext cx="4191000" cy="461665"/>
          </a:xfrm>
          <a:prstGeom prst="rect">
            <a:avLst/>
          </a:prstGeom>
          <a:noFill/>
        </p:spPr>
        <p:txBody>
          <a:bodyPr wrap="square" rtlCol="0">
            <a:spAutoFit/>
          </a:bodyPr>
          <a:lstStyle/>
          <a:p>
            <a:pPr algn="ctr"/>
            <a:r>
              <a:rPr lang="tr-TR" sz="2400" b="1" dirty="0" smtClean="0">
                <a:solidFill>
                  <a:srgbClr val="C00000"/>
                </a:solidFill>
              </a:rPr>
              <a:t>YAPI MALZEMESİ</a:t>
            </a:r>
            <a:endParaRPr lang="tr-TR" sz="2400" b="1" dirty="0">
              <a:solidFill>
                <a:srgbClr val="C00000"/>
              </a:solidFill>
            </a:endParaRPr>
          </a:p>
        </p:txBody>
      </p:sp>
    </p:spTree>
    <p:extLst>
      <p:ext uri="{BB962C8B-B14F-4D97-AF65-F5344CB8AC3E}">
        <p14:creationId xmlns:p14="http://schemas.microsoft.com/office/powerpoint/2010/main" val="2848489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pic>
        <p:nvPicPr>
          <p:cNvPr id="11" name="object 9"/>
          <p:cNvPicPr/>
          <p:nvPr/>
        </p:nvPicPr>
        <p:blipFill>
          <a:blip r:embed="rId2" cstate="print"/>
          <a:stretch>
            <a:fillRect/>
          </a:stretch>
        </p:blipFill>
        <p:spPr>
          <a:xfrm>
            <a:off x="1036244" y="3871214"/>
            <a:ext cx="2026920" cy="1693163"/>
          </a:xfrm>
          <a:prstGeom prst="rect">
            <a:avLst/>
          </a:prstGeom>
        </p:spPr>
      </p:pic>
      <p:pic>
        <p:nvPicPr>
          <p:cNvPr id="12" name="object 10"/>
          <p:cNvPicPr/>
          <p:nvPr/>
        </p:nvPicPr>
        <p:blipFill>
          <a:blip r:embed="rId3" cstate="print"/>
          <a:stretch>
            <a:fillRect/>
          </a:stretch>
        </p:blipFill>
        <p:spPr>
          <a:xfrm>
            <a:off x="3615652" y="3719705"/>
            <a:ext cx="1935480" cy="1935479"/>
          </a:xfrm>
          <a:prstGeom prst="rect">
            <a:avLst/>
          </a:prstGeom>
        </p:spPr>
      </p:pic>
      <p:pic>
        <p:nvPicPr>
          <p:cNvPr id="15" name="object 11"/>
          <p:cNvPicPr/>
          <p:nvPr/>
        </p:nvPicPr>
        <p:blipFill>
          <a:blip r:embed="rId4" cstate="print"/>
          <a:stretch>
            <a:fillRect/>
          </a:stretch>
        </p:blipFill>
        <p:spPr>
          <a:xfrm>
            <a:off x="6734430" y="3747513"/>
            <a:ext cx="1571370" cy="1716024"/>
          </a:xfrm>
          <a:prstGeom prst="rect">
            <a:avLst/>
          </a:prstGeom>
        </p:spPr>
      </p:pic>
      <p:sp>
        <p:nvSpPr>
          <p:cNvPr id="3" name="Metin kutusu 2"/>
          <p:cNvSpPr txBox="1"/>
          <p:nvPr/>
        </p:nvSpPr>
        <p:spPr>
          <a:xfrm>
            <a:off x="1104900" y="5547097"/>
            <a:ext cx="6934200" cy="369332"/>
          </a:xfrm>
          <a:prstGeom prst="rect">
            <a:avLst/>
          </a:prstGeom>
          <a:noFill/>
        </p:spPr>
        <p:txBody>
          <a:bodyPr wrap="square" rtlCol="0">
            <a:spAutoFit/>
          </a:bodyPr>
          <a:lstStyle/>
          <a:p>
            <a:r>
              <a:rPr lang="tr-TR" b="1" dirty="0" smtClean="0">
                <a:solidFill>
                  <a:srgbClr val="FF0000"/>
                </a:solidFill>
              </a:rPr>
              <a:t>Üretici Piyasaya sadece güvenli ürün arz etmek zorundadır.</a:t>
            </a:r>
            <a:endParaRPr lang="tr-TR" b="1" dirty="0">
              <a:solidFill>
                <a:srgbClr val="FF0000"/>
              </a:solidFill>
            </a:endParaRPr>
          </a:p>
        </p:txBody>
      </p:sp>
      <p:sp>
        <p:nvSpPr>
          <p:cNvPr id="4" name="Metin kutusu 3"/>
          <p:cNvSpPr txBox="1"/>
          <p:nvPr/>
        </p:nvSpPr>
        <p:spPr>
          <a:xfrm>
            <a:off x="990600" y="2258132"/>
            <a:ext cx="7315200" cy="1569660"/>
          </a:xfrm>
          <a:prstGeom prst="rect">
            <a:avLst/>
          </a:prstGeom>
          <a:noFill/>
        </p:spPr>
        <p:txBody>
          <a:bodyPr wrap="square" rtlCol="0">
            <a:spAutoFit/>
          </a:bodyPr>
          <a:lstStyle/>
          <a:p>
            <a:pPr algn="just">
              <a:spcBef>
                <a:spcPct val="0"/>
              </a:spcBef>
            </a:pPr>
            <a:r>
              <a:rPr lang="tr-TR" altLang="tr-TR" sz="2400" dirty="0"/>
              <a:t>Kullanım süresi içinde, normal kullanım koşullarında risk taşımayan veya kabul edilebilir ölçülerde risk taşıyan ve temel gerekler bakımından azamî ölçüde koruma sağlayan ürün.</a:t>
            </a:r>
          </a:p>
        </p:txBody>
      </p:sp>
      <p:sp>
        <p:nvSpPr>
          <p:cNvPr id="2" name="Metin kutusu 1"/>
          <p:cNvSpPr txBox="1"/>
          <p:nvPr/>
        </p:nvSpPr>
        <p:spPr>
          <a:xfrm>
            <a:off x="2590800" y="1371600"/>
            <a:ext cx="4191000" cy="461665"/>
          </a:xfrm>
          <a:prstGeom prst="rect">
            <a:avLst/>
          </a:prstGeom>
          <a:noFill/>
        </p:spPr>
        <p:txBody>
          <a:bodyPr wrap="square" rtlCol="0">
            <a:spAutoFit/>
          </a:bodyPr>
          <a:lstStyle/>
          <a:p>
            <a:pPr algn="ctr"/>
            <a:r>
              <a:rPr lang="tr-TR" sz="2400" b="1" dirty="0" smtClean="0">
                <a:solidFill>
                  <a:srgbClr val="C00000"/>
                </a:solidFill>
              </a:rPr>
              <a:t>GÜVENLİ ÜRÜN</a:t>
            </a:r>
            <a:endParaRPr lang="tr-TR" sz="2400" b="1" dirty="0">
              <a:solidFill>
                <a:srgbClr val="C00000"/>
              </a:solidFill>
            </a:endParaRPr>
          </a:p>
        </p:txBody>
      </p:sp>
    </p:spTree>
    <p:extLst>
      <p:ext uri="{BB962C8B-B14F-4D97-AF65-F5344CB8AC3E}">
        <p14:creationId xmlns:p14="http://schemas.microsoft.com/office/powerpoint/2010/main" val="2062534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1058367" y="637158"/>
            <a:ext cx="3061970" cy="228909"/>
          </a:xfrm>
          <a:prstGeom prst="rect">
            <a:avLst/>
          </a:prstGeom>
        </p:spPr>
        <p:txBody>
          <a:bodyPr vert="horz" wrap="square" lIns="0" tIns="13335" rIns="0" bIns="0" rtlCol="0">
            <a:spAutoFit/>
          </a:bodyPr>
          <a:lstStyle/>
          <a:p>
            <a:pPr marL="12700">
              <a:lnSpc>
                <a:spcPct val="100000"/>
              </a:lnSpc>
              <a:spcBef>
                <a:spcPts val="105"/>
              </a:spcBef>
            </a:pPr>
            <a:r>
              <a:rPr lang="tr-TR" sz="1400" b="1" dirty="0" smtClean="0">
                <a:solidFill>
                  <a:srgbClr val="C00000"/>
                </a:solidFill>
                <a:latin typeface="Calibri"/>
                <a:cs typeface="Calibri"/>
              </a:rPr>
              <a:t>BURSA İL MÜDÜRLÜĞÜ</a:t>
            </a:r>
            <a:endParaRPr sz="1400" b="1" dirty="0">
              <a:solidFill>
                <a:srgbClr val="C00000"/>
              </a:solidFill>
              <a:latin typeface="Calibri"/>
              <a:cs typeface="Calibri"/>
            </a:endParaRPr>
          </a:p>
        </p:txBody>
      </p:sp>
      <p:sp>
        <p:nvSpPr>
          <p:cNvPr id="13" name="object 9"/>
          <p:cNvSpPr txBox="1">
            <a:spLocks noGrp="1"/>
          </p:cNvSpPr>
          <p:nvPr>
            <p:ph type="ftr" sz="quarter" idx="5"/>
          </p:nvPr>
        </p:nvSpPr>
        <p:spPr>
          <a:xfrm>
            <a:off x="3361690" y="6479844"/>
            <a:ext cx="2420620" cy="128240"/>
          </a:xfrm>
          <a:prstGeom prst="rect">
            <a:avLst/>
          </a:prstGeom>
        </p:spPr>
        <p:txBody>
          <a:bodyPr vert="horz" wrap="square" lIns="0" tIns="0" rIns="0" bIns="0" rtlCol="0">
            <a:spAutoFit/>
          </a:bodyPr>
          <a:lstStyle/>
          <a:p>
            <a:pPr marL="12700" algn="ctr">
              <a:lnSpc>
                <a:spcPts val="955"/>
              </a:lnSpc>
            </a:pPr>
            <a:r>
              <a:rPr lang="tr-TR" spc="-5" dirty="0" smtClean="0"/>
              <a:t>YAPI MALZEMELERİ </a:t>
            </a:r>
            <a:r>
              <a:rPr spc="-5" dirty="0" smtClean="0"/>
              <a:t>ŞUBE</a:t>
            </a:r>
            <a:r>
              <a:rPr spc="-10" dirty="0" smtClean="0"/>
              <a:t> </a:t>
            </a:r>
            <a:r>
              <a:rPr spc="-5" dirty="0"/>
              <a:t>MÜDÜRLÜĞÜ</a:t>
            </a:r>
          </a:p>
        </p:txBody>
      </p:sp>
      <p:sp>
        <p:nvSpPr>
          <p:cNvPr id="19" name="object 6"/>
          <p:cNvSpPr txBox="1"/>
          <p:nvPr/>
        </p:nvSpPr>
        <p:spPr>
          <a:xfrm>
            <a:off x="2270568" y="4838831"/>
            <a:ext cx="4810125" cy="574040"/>
          </a:xfrm>
          <a:prstGeom prst="rect">
            <a:avLst/>
          </a:prstGeom>
        </p:spPr>
        <p:txBody>
          <a:bodyPr vert="horz" wrap="square" lIns="0" tIns="12700" rIns="0" bIns="0" rtlCol="0">
            <a:spAutoFit/>
          </a:bodyPr>
          <a:lstStyle/>
          <a:p>
            <a:pPr marL="1870710" marR="5080" indent="-1858010">
              <a:lnSpc>
                <a:spcPct val="100000"/>
              </a:lnSpc>
              <a:spcBef>
                <a:spcPts val="100"/>
              </a:spcBef>
            </a:pPr>
            <a:r>
              <a:rPr sz="1800" b="1" spc="-5" dirty="0">
                <a:solidFill>
                  <a:schemeClr val="bg1"/>
                </a:solidFill>
                <a:latin typeface="Calibri"/>
                <a:cs typeface="Calibri"/>
              </a:rPr>
              <a:t>Üretici,</a:t>
            </a:r>
            <a:r>
              <a:rPr sz="1800" b="1" spc="-25" dirty="0">
                <a:solidFill>
                  <a:schemeClr val="bg1"/>
                </a:solidFill>
                <a:latin typeface="Calibri"/>
                <a:cs typeface="Calibri"/>
              </a:rPr>
              <a:t> </a:t>
            </a:r>
            <a:r>
              <a:rPr sz="1800" b="1" spc="-15" dirty="0">
                <a:solidFill>
                  <a:schemeClr val="bg1"/>
                </a:solidFill>
                <a:latin typeface="Calibri"/>
                <a:cs typeface="Calibri"/>
              </a:rPr>
              <a:t>piyasaya</a:t>
            </a:r>
            <a:r>
              <a:rPr sz="1800" b="1" spc="-30" dirty="0">
                <a:solidFill>
                  <a:schemeClr val="bg1"/>
                </a:solidFill>
                <a:latin typeface="Calibri"/>
                <a:cs typeface="Calibri"/>
              </a:rPr>
              <a:t> </a:t>
            </a:r>
            <a:r>
              <a:rPr sz="1800" b="1" spc="-5" dirty="0">
                <a:solidFill>
                  <a:schemeClr val="bg1"/>
                </a:solidFill>
                <a:latin typeface="Calibri"/>
                <a:cs typeface="Calibri"/>
              </a:rPr>
              <a:t>sadece</a:t>
            </a:r>
            <a:r>
              <a:rPr sz="1800" b="1" spc="-45" dirty="0">
                <a:solidFill>
                  <a:schemeClr val="bg1"/>
                </a:solidFill>
                <a:latin typeface="Calibri"/>
                <a:cs typeface="Calibri"/>
              </a:rPr>
              <a:t> </a:t>
            </a:r>
            <a:r>
              <a:rPr sz="1800" b="1" spc="-5" dirty="0" err="1">
                <a:solidFill>
                  <a:schemeClr val="bg1"/>
                </a:solidFill>
                <a:latin typeface="Calibri"/>
                <a:cs typeface="Calibri"/>
              </a:rPr>
              <a:t>güvenli</a:t>
            </a:r>
            <a:r>
              <a:rPr sz="1800" b="1" spc="-40" dirty="0">
                <a:solidFill>
                  <a:schemeClr val="bg1"/>
                </a:solidFill>
                <a:latin typeface="Calibri"/>
                <a:cs typeface="Calibri"/>
              </a:rPr>
              <a:t> </a:t>
            </a:r>
            <a:r>
              <a:rPr sz="1800" b="1" spc="-5" dirty="0" err="1" smtClean="0">
                <a:solidFill>
                  <a:schemeClr val="bg1"/>
                </a:solidFill>
                <a:latin typeface="Calibri"/>
                <a:cs typeface="Calibri"/>
              </a:rPr>
              <a:t>ürnleri</a:t>
            </a:r>
            <a:r>
              <a:rPr sz="1800" b="1" spc="-35" dirty="0" smtClean="0">
                <a:solidFill>
                  <a:schemeClr val="bg1"/>
                </a:solidFill>
                <a:latin typeface="Calibri"/>
                <a:cs typeface="Calibri"/>
              </a:rPr>
              <a:t> </a:t>
            </a:r>
            <a:r>
              <a:rPr sz="1800" b="1" dirty="0">
                <a:solidFill>
                  <a:schemeClr val="bg1"/>
                </a:solidFill>
                <a:latin typeface="Calibri"/>
                <a:cs typeface="Calibri"/>
              </a:rPr>
              <a:t>arz</a:t>
            </a:r>
            <a:r>
              <a:rPr sz="1800" b="1" spc="-5" dirty="0">
                <a:solidFill>
                  <a:schemeClr val="bg1"/>
                </a:solidFill>
                <a:latin typeface="Calibri"/>
                <a:cs typeface="Calibri"/>
              </a:rPr>
              <a:t> etmek </a:t>
            </a:r>
            <a:r>
              <a:rPr sz="1800" b="1" spc="-395" dirty="0">
                <a:solidFill>
                  <a:schemeClr val="bg1"/>
                </a:solidFill>
                <a:latin typeface="Calibri"/>
                <a:cs typeface="Calibri"/>
              </a:rPr>
              <a:t> </a:t>
            </a:r>
            <a:r>
              <a:rPr sz="1800" b="1" spc="-20" dirty="0">
                <a:solidFill>
                  <a:schemeClr val="bg1"/>
                </a:solidFill>
                <a:latin typeface="Calibri"/>
                <a:cs typeface="Calibri"/>
              </a:rPr>
              <a:t>zorundadır.</a:t>
            </a:r>
            <a:endParaRPr sz="1800" dirty="0">
              <a:solidFill>
                <a:schemeClr val="bg1"/>
              </a:solidFill>
              <a:latin typeface="Calibri"/>
              <a:cs typeface="Calibri"/>
            </a:endParaRPr>
          </a:p>
        </p:txBody>
      </p:sp>
      <p:sp>
        <p:nvSpPr>
          <p:cNvPr id="2" name="AutoShape 2" descr="https://sahinbeybelmesem.meb.k12.tr/meb_iys_dosyalar/27/08/767320/resimler/2021_02/k_07184906_mevzu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2"/>
          <a:stretch>
            <a:fillRect/>
          </a:stretch>
        </p:blipFill>
        <p:spPr>
          <a:xfrm>
            <a:off x="609600" y="1638301"/>
            <a:ext cx="2514600" cy="2740122"/>
          </a:xfrm>
          <a:prstGeom prst="rect">
            <a:avLst/>
          </a:prstGeom>
        </p:spPr>
      </p:pic>
      <p:sp>
        <p:nvSpPr>
          <p:cNvPr id="10" name="Metin kutusu 9"/>
          <p:cNvSpPr txBox="1"/>
          <p:nvPr/>
        </p:nvSpPr>
        <p:spPr>
          <a:xfrm>
            <a:off x="3733800" y="1828800"/>
            <a:ext cx="4619370" cy="2554545"/>
          </a:xfrm>
          <a:prstGeom prst="rect">
            <a:avLst/>
          </a:prstGeom>
          <a:noFill/>
        </p:spPr>
        <p:txBody>
          <a:bodyPr wrap="square" rtlCol="0">
            <a:spAutoFit/>
          </a:bodyPr>
          <a:lstStyle/>
          <a:p>
            <a:pPr algn="just"/>
            <a:r>
              <a:rPr lang="tr-TR" sz="2000" dirty="0" smtClean="0"/>
              <a:t>Bir ürünün, ilgili idari hükümler de dahil olmak üzere, özelikleri, işleme ve üretim yöntemleri, bunlarla ilgili terminoloji, sembol, ambalajlama, işaretleme, etiketleme ve uygunluk değerlendirmesi işlemleri hususlarından biri veya birkaçını belirten  ve </a:t>
            </a:r>
            <a:r>
              <a:rPr lang="tr-TR" sz="2000" b="1" dirty="0" smtClean="0">
                <a:solidFill>
                  <a:srgbClr val="FF0000"/>
                </a:solidFill>
              </a:rPr>
              <a:t>uyulması zorunlu olan</a:t>
            </a:r>
            <a:r>
              <a:rPr lang="tr-TR" sz="2000" dirty="0" smtClean="0"/>
              <a:t> her türlü düzenlemeyi ifade eder.</a:t>
            </a:r>
          </a:p>
        </p:txBody>
      </p:sp>
      <p:sp>
        <p:nvSpPr>
          <p:cNvPr id="4" name="Metin kutusu 3"/>
          <p:cNvSpPr txBox="1"/>
          <p:nvPr/>
        </p:nvSpPr>
        <p:spPr>
          <a:xfrm>
            <a:off x="986383" y="4659087"/>
            <a:ext cx="7929017" cy="1477328"/>
          </a:xfrm>
          <a:prstGeom prst="rect">
            <a:avLst/>
          </a:prstGeom>
          <a:noFill/>
        </p:spPr>
        <p:txBody>
          <a:bodyPr wrap="square" rtlCol="0">
            <a:spAutoFit/>
          </a:bodyPr>
          <a:lstStyle/>
          <a:p>
            <a:pPr marL="285750" indent="-285750">
              <a:buFont typeface="Wingdings" panose="05000000000000000000" pitchFamily="2" charset="2"/>
              <a:buChar char="Ø"/>
            </a:pPr>
            <a:r>
              <a:rPr lang="tr-TR" u="sng" dirty="0" smtClean="0">
                <a:solidFill>
                  <a:srgbClr val="FF0000"/>
                </a:solidFill>
              </a:rPr>
              <a:t>ÜRÜNLERİN TEKNİK DÜZENLEMEYE UYGUN OLMASI ZORUNLUDUR</a:t>
            </a:r>
            <a:r>
              <a:rPr lang="tr-TR" dirty="0" smtClean="0"/>
              <a:t>. </a:t>
            </a:r>
          </a:p>
          <a:p>
            <a:pPr marL="285750" indent="-285750">
              <a:buFont typeface="Wingdings" panose="05000000000000000000" pitchFamily="2" charset="2"/>
              <a:buChar char="Ø"/>
            </a:pPr>
            <a:r>
              <a:rPr lang="tr-TR" dirty="0" smtClean="0"/>
              <a:t>ÜRÜNLERE İLŞKİN TEKNİK DÜZENLEMELER, YETKİLİ KURULUŞLARCA HAZIRLANIR.</a:t>
            </a:r>
          </a:p>
          <a:p>
            <a:endParaRPr lang="tr-TR" dirty="0" smtClean="0"/>
          </a:p>
          <a:p>
            <a:pPr marL="285750" indent="-285750">
              <a:buFont typeface="Wingdings" panose="05000000000000000000" pitchFamily="2" charset="2"/>
              <a:buChar char="v"/>
            </a:pPr>
            <a:r>
              <a:rPr lang="tr-TR" dirty="0" smtClean="0"/>
              <a:t>YETKİLİ KURULUŞ: Ürünlere ilişkin teknik düzenlemeleri hazırlayan, yürüten veya ürünleri denetleyen kamu kuruluşu.</a:t>
            </a:r>
            <a:endParaRPr lang="tr-TR" dirty="0"/>
          </a:p>
        </p:txBody>
      </p:sp>
      <p:sp>
        <p:nvSpPr>
          <p:cNvPr id="6" name="Unvan 5"/>
          <p:cNvSpPr>
            <a:spLocks noGrp="1"/>
          </p:cNvSpPr>
          <p:nvPr>
            <p:ph type="title"/>
          </p:nvPr>
        </p:nvSpPr>
        <p:spPr>
          <a:xfrm>
            <a:off x="2360783" y="1010755"/>
            <a:ext cx="4722368" cy="430887"/>
          </a:xfrm>
        </p:spPr>
        <p:txBody>
          <a:bodyPr/>
          <a:lstStyle/>
          <a:p>
            <a:r>
              <a:rPr lang="tr-TR" dirty="0" smtClean="0"/>
              <a:t>TEKNİK DÜZENLEMELER</a:t>
            </a:r>
            <a:endParaRPr lang="tr-TR" dirty="0"/>
          </a:p>
        </p:txBody>
      </p:sp>
    </p:spTree>
    <p:extLst>
      <p:ext uri="{BB962C8B-B14F-4D97-AF65-F5344CB8AC3E}">
        <p14:creationId xmlns:p14="http://schemas.microsoft.com/office/powerpoint/2010/main" val="313167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12645</TotalTime>
  <Words>2661</Words>
  <Application>Microsoft Office PowerPoint</Application>
  <PresentationFormat>Ekran Gösterisi (4:3)</PresentationFormat>
  <Paragraphs>421</Paragraphs>
  <Slides>63</Slides>
  <Notes>2</Notes>
  <HiddenSlides>0</HiddenSlides>
  <MMClips>0</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63</vt:i4>
      </vt:variant>
    </vt:vector>
  </HeadingPairs>
  <TitlesOfParts>
    <vt:vector size="72" baseType="lpstr">
      <vt:lpstr>Arial</vt:lpstr>
      <vt:lpstr>Calibri</vt:lpstr>
      <vt:lpstr>Comic Sans MS</vt:lpstr>
      <vt:lpstr>Corbel</vt:lpstr>
      <vt:lpstr>Monotype Corsiva</vt:lpstr>
      <vt:lpstr>Times New Roman</vt:lpstr>
      <vt:lpstr>Wingdings</vt:lpstr>
      <vt:lpstr>Office Theme</vt:lpstr>
      <vt:lpstr>1_Office Theme</vt:lpstr>
      <vt:lpstr>                 YAPI MALZEMELERİNDE GÜVENLİ ÜRÜN</vt:lpstr>
      <vt:lpstr>                 İÇERİK</vt:lpstr>
      <vt:lpstr>PowerPoint Sunusu</vt:lpstr>
      <vt:lpstr> </vt:lpstr>
      <vt:lpstr>Piyasa Gözetimi ve Denetimi </vt:lpstr>
      <vt:lpstr> </vt:lpstr>
      <vt:lpstr>Her türlü yapı işinde veya bu işlerin herhangi bir kısmında kalıcı olarak kullanılmak üzere üretilen ve piyasaya arz edilen ve performansı yapı işlerinin temel gereklerine ilişkin performansını etkileyen, bütün malzemeler veya takım malzemeler</vt:lpstr>
      <vt:lpstr>PowerPoint Sunusu</vt:lpstr>
      <vt:lpstr>TEKNİK DÜZENLEMELER</vt:lpstr>
      <vt:lpstr> </vt:lpstr>
      <vt:lpstr> </vt:lpstr>
      <vt:lpstr>PowerPoint Sunusu</vt:lpstr>
      <vt:lpstr> </vt:lpstr>
      <vt:lpstr>PowerPoint Sunusu</vt:lpstr>
      <vt:lpstr>PowerPoint Sunusu</vt:lpstr>
      <vt:lpstr>PowerPoint Sunusu</vt:lpstr>
      <vt:lpstr>PowerPoint Sunusu</vt:lpstr>
      <vt:lpstr>PowerPoint Sunusu</vt:lpstr>
      <vt:lpstr>PowerPoint Sunusu</vt:lpstr>
      <vt:lpstr> </vt:lpstr>
      <vt:lpstr> </vt:lpstr>
      <vt:lpstr>PowerPoint Sunusu</vt:lpstr>
      <vt:lpstr>PowerPoint Sunusu</vt:lpstr>
      <vt:lpstr>Avrupa birliği mevzuatındaki gelişmeler (ürün güvenliği hususunda 2019 yılında getirmiş olduğu yeni mevzuat) ve uygulamadaki mevcut talep ve boşluklar neticesinde; </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      İDARİ PARA CEZALARI</vt:lpstr>
      <vt:lpstr>       İDARİ PARA CEZALARI</vt:lpstr>
      <vt:lpstr>         İDARİ PARA CEZALARI</vt:lpstr>
      <vt:lpstr>PowerPoint Sunusu</vt:lpstr>
      <vt:lpstr>PowerPoint Sunusu</vt:lpstr>
      <vt:lpstr>PowerPoint Sunusu</vt:lpstr>
      <vt:lpstr>  YAPI MALZEMELERİNDE UYGUNLUK TEYİT SİSTEMİ VE  SORUMLULAR</vt:lpstr>
      <vt:lpstr>PowerPoint Sunusu</vt:lpstr>
      <vt:lpstr>PowerPoint Sunusu</vt:lpstr>
      <vt:lpstr>PowerPoint Sunusu</vt:lpstr>
      <vt:lpstr>PowerPoint Sunusu</vt:lpstr>
      <vt:lpstr>PowerPoint Sunusu</vt:lpstr>
      <vt:lpstr>PowerPoint Sunusu</vt:lpstr>
      <vt:lpstr>PowerPoint Sunusu</vt:lpstr>
      <vt:lpstr>PowerPoint Sunusu</vt:lpstr>
      <vt:lpstr> FABRİKA ÜRETİMİ VE KONTROLÜ DÖKÜMANLARI                               (İMALATCININ SORUMLULUĞUNDA)</vt:lpstr>
      <vt:lpstr>PowerPoint Sunusu</vt:lpstr>
      <vt:lpstr>                PERFORMANS BEYANI                   (İMALATCININ SORUMLULUĞUNDA)</vt:lpstr>
      <vt:lpstr>PowerPoint Sunusu</vt:lpstr>
      <vt:lpstr>PowerPoint Sunusu</vt:lpstr>
      <vt:lpstr>PowerPoint Sunusu</vt:lpstr>
      <vt:lpstr>FABRİKA ÜRETİMİ KONTROLÜ UYGUNLUK BELGESİ ÖRNEKLERİ</vt:lpstr>
      <vt:lpstr>PERFORMANS DEĞİŞMEZLİK BELGESİ ÖRNEKLERİ</vt:lpstr>
      <vt:lpstr>PowerPoint Sunusu</vt:lpstr>
      <vt:lpstr>PowerPoint Sunusu</vt:lpstr>
      <vt:lpstr>PowerPoint Sunusu</vt:lpstr>
      <vt:lpstr>İL MÜDÜRLÜĞÜMÜZ PGD FAALİYETLERİ</vt:lpstr>
      <vt:lpstr>İlginiz için  Teşekkür Ederim.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Erdal Akan</dc:creator>
  <cp:lastModifiedBy>Fatih Karagöz</cp:lastModifiedBy>
  <cp:revision>349</cp:revision>
  <dcterms:created xsi:type="dcterms:W3CDTF">2022-04-26T10:54:59Z</dcterms:created>
  <dcterms:modified xsi:type="dcterms:W3CDTF">2024-07-01T14:40:41Z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2022-03-29T00:00:00Z</vt:filetime>
  </property>
  <property fmtid="{D5CDD505-2E9C-101B-9397-08002B2CF9AE}" pid="3" name="Creator">
    <vt:lpwstr>Microsoft® PowerPoint® 2016</vt:lpwstr>
  </property>
  <property fmtid="{D5CDD505-2E9C-101B-9397-08002B2CF9AE}" pid="4" name="LastSaved">
    <vt:filetime>2022-04-26T00:00:00Z</vt:filetime>
  </property>
</Properties>
</file>